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20"/>
  </p:handoutMasterIdLst>
  <p:sldIdLst>
    <p:sldId id="1338" r:id="rId3"/>
    <p:sldId id="388" r:id="rId4"/>
    <p:sldId id="495" r:id="rId5"/>
    <p:sldId id="504" r:id="rId6"/>
    <p:sldId id="554" r:id="rId7"/>
    <p:sldId id="430" r:id="rId8"/>
    <p:sldId id="506" r:id="rId9"/>
    <p:sldId id="507" r:id="rId10"/>
    <p:sldId id="508" r:id="rId11"/>
    <p:sldId id="509" r:id="rId12"/>
    <p:sldId id="510" r:id="rId13"/>
    <p:sldId id="436" r:id="rId15"/>
    <p:sldId id="437" r:id="rId16"/>
    <p:sldId id="757" r:id="rId17"/>
    <p:sldId id="511" r:id="rId18"/>
    <p:sldId id="512" r:id="rId19"/>
    <p:sldId id="513" r:id="rId20"/>
    <p:sldId id="514" r:id="rId21"/>
    <p:sldId id="515" r:id="rId22"/>
    <p:sldId id="523" r:id="rId23"/>
    <p:sldId id="516" r:id="rId24"/>
    <p:sldId id="517" r:id="rId25"/>
    <p:sldId id="518" r:id="rId26"/>
    <p:sldId id="519" r:id="rId27"/>
    <p:sldId id="520" r:id="rId28"/>
    <p:sldId id="527" r:id="rId29"/>
    <p:sldId id="521" r:id="rId30"/>
    <p:sldId id="961" r:id="rId31"/>
    <p:sldId id="445" r:id="rId32"/>
    <p:sldId id="676" r:id="rId33"/>
    <p:sldId id="524" r:id="rId34"/>
    <p:sldId id="528" r:id="rId35"/>
    <p:sldId id="529" r:id="rId36"/>
    <p:sldId id="530" r:id="rId37"/>
    <p:sldId id="532" r:id="rId38"/>
    <p:sldId id="531" r:id="rId39"/>
    <p:sldId id="533" r:id="rId40"/>
    <p:sldId id="534" r:id="rId41"/>
    <p:sldId id="535" r:id="rId42"/>
    <p:sldId id="536" r:id="rId43"/>
    <p:sldId id="537" r:id="rId44"/>
    <p:sldId id="538" r:id="rId45"/>
    <p:sldId id="539" r:id="rId46"/>
    <p:sldId id="540" r:id="rId47"/>
    <p:sldId id="1229" r:id="rId48"/>
    <p:sldId id="542" r:id="rId49"/>
    <p:sldId id="543" r:id="rId50"/>
    <p:sldId id="544" r:id="rId51"/>
    <p:sldId id="547" r:id="rId52"/>
    <p:sldId id="548" r:id="rId53"/>
    <p:sldId id="551" r:id="rId54"/>
    <p:sldId id="552" r:id="rId55"/>
    <p:sldId id="1048" r:id="rId56"/>
    <p:sldId id="553" r:id="rId57"/>
    <p:sldId id="1457" r:id="rId58"/>
    <p:sldId id="1458" r:id="rId59"/>
    <p:sldId id="854" r:id="rId60"/>
    <p:sldId id="412" r:id="rId61"/>
    <p:sldId id="276" r:id="rId62"/>
    <p:sldId id="275" r:id="rId63"/>
    <p:sldId id="405" r:id="rId64"/>
    <p:sldId id="555" r:id="rId65"/>
    <p:sldId id="556" r:id="rId66"/>
    <p:sldId id="1112" r:id="rId67"/>
    <p:sldId id="557" r:id="rId68"/>
    <p:sldId id="1111" r:id="rId69"/>
    <p:sldId id="558" r:id="rId70"/>
    <p:sldId id="1456" r:id="rId71"/>
    <p:sldId id="559" r:id="rId72"/>
    <p:sldId id="560" r:id="rId73"/>
    <p:sldId id="561" r:id="rId74"/>
    <p:sldId id="562" r:id="rId75"/>
    <p:sldId id="563" r:id="rId76"/>
    <p:sldId id="564" r:id="rId77"/>
    <p:sldId id="565" r:id="rId78"/>
    <p:sldId id="566" r:id="rId79"/>
    <p:sldId id="567" r:id="rId80"/>
    <p:sldId id="568" r:id="rId81"/>
    <p:sldId id="569" r:id="rId82"/>
    <p:sldId id="570" r:id="rId83"/>
    <p:sldId id="571" r:id="rId84"/>
    <p:sldId id="608" r:id="rId85"/>
    <p:sldId id="913" r:id="rId86"/>
    <p:sldId id="855" r:id="rId87"/>
    <p:sldId id="574" r:id="rId88"/>
    <p:sldId id="575" r:id="rId89"/>
    <p:sldId id="576" r:id="rId90"/>
    <p:sldId id="577" r:id="rId91"/>
    <p:sldId id="578" r:id="rId92"/>
    <p:sldId id="579" r:id="rId93"/>
    <p:sldId id="1198" r:id="rId94"/>
    <p:sldId id="580" r:id="rId95"/>
    <p:sldId id="581" r:id="rId96"/>
    <p:sldId id="582" r:id="rId97"/>
    <p:sldId id="583" r:id="rId98"/>
    <p:sldId id="584" r:id="rId99"/>
    <p:sldId id="585" r:id="rId100"/>
    <p:sldId id="607" r:id="rId101"/>
    <p:sldId id="655" r:id="rId102"/>
    <p:sldId id="591" r:id="rId103"/>
    <p:sldId id="592" r:id="rId104"/>
    <p:sldId id="593" r:id="rId105"/>
    <p:sldId id="594" r:id="rId106"/>
    <p:sldId id="595" r:id="rId107"/>
    <p:sldId id="596" r:id="rId108"/>
    <p:sldId id="597" r:id="rId109"/>
    <p:sldId id="598" r:id="rId110"/>
    <p:sldId id="599" r:id="rId111"/>
    <p:sldId id="949" r:id="rId112"/>
    <p:sldId id="600" r:id="rId113"/>
    <p:sldId id="601" r:id="rId114"/>
    <p:sldId id="602" r:id="rId115"/>
    <p:sldId id="603" r:id="rId116"/>
    <p:sldId id="604" r:id="rId117"/>
    <p:sldId id="605" r:id="rId118"/>
    <p:sldId id="606" r:id="rId119"/>
  </p:sldIdLst>
  <p:sldSz cx="9144000" cy="6858000" type="screen4x3"/>
  <p:notesSz cx="7102475" cy="10233025"/>
  <p:custDataLst>
    <p:tags r:id="rId124"/>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40" userDrawn="1">
          <p15:clr>
            <a:srgbClr val="A4A3A4"/>
          </p15:clr>
        </p15:guide>
        <p15:guide id="2" pos="21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0033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78"/>
    <p:restoredTop sz="84469"/>
  </p:normalViewPr>
  <p:slideViewPr>
    <p:cSldViewPr showGuides="1">
      <p:cViewPr varScale="1">
        <p:scale>
          <a:sx n="115" d="100"/>
          <a:sy n="115" d="100"/>
        </p:scale>
        <p:origin x="-1410" y="-108"/>
      </p:cViewPr>
      <p:guideLst>
        <p:guide orient="horz" pos="2840"/>
        <p:guide pos="215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4" Type="http://schemas.openxmlformats.org/officeDocument/2006/relationships/tags" Target="tags/tag15.xml"/><Relationship Id="rId123" Type="http://schemas.openxmlformats.org/officeDocument/2006/relationships/tableStyles" Target="tableStyles.xml"/><Relationship Id="rId122" Type="http://schemas.openxmlformats.org/officeDocument/2006/relationships/viewProps" Target="viewProps.xml"/><Relationship Id="rId121" Type="http://schemas.openxmlformats.org/officeDocument/2006/relationships/presProps" Target="presProps.xml"/><Relationship Id="rId120" Type="http://schemas.openxmlformats.org/officeDocument/2006/relationships/handoutMaster" Target="handoutMasters/handoutMaster1.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3078163" cy="511175"/>
          </a:xfrm>
          <a:prstGeom prst="rect">
            <a:avLst/>
          </a:prstGeom>
          <a:noFill/>
          <a:ln w="9525">
            <a:noFill/>
          </a:ln>
        </p:spPr>
        <p:txBody>
          <a:bodyPr lIns="96460" tIns="48230" rIns="96460" bIns="48230"/>
          <a:p>
            <a:pPr lvl="0" defTabSz="965200" eaLnBrk="1" fontAlgn="base" hangingPunct="1"/>
            <a:endParaRPr lang="zh-CN" altLang="en-US" sz="1300" strike="noStrike" noProof="1" dirty="0"/>
          </a:p>
        </p:txBody>
      </p:sp>
      <p:sp>
        <p:nvSpPr>
          <p:cNvPr id="3075" name="日期占位符 3074"/>
          <p:cNvSpPr>
            <a:spLocks noGrp="1"/>
          </p:cNvSpPr>
          <p:nvPr>
            <p:ph type="dt" sz="quarter" idx="1"/>
          </p:nvPr>
        </p:nvSpPr>
        <p:spPr>
          <a:xfrm>
            <a:off x="4024313" y="0"/>
            <a:ext cx="3078163" cy="511175"/>
          </a:xfrm>
          <a:prstGeom prst="rect">
            <a:avLst/>
          </a:prstGeom>
          <a:noFill/>
          <a:ln w="9525">
            <a:noFill/>
          </a:ln>
        </p:spPr>
        <p:txBody>
          <a:bodyPr lIns="96460" tIns="48230" rIns="96460" bIns="48230"/>
          <a:p>
            <a:pPr lvl="0" algn="r" defTabSz="965200" eaLnBrk="1" fontAlgn="base" hangingPunct="1"/>
            <a:endParaRPr lang="zh-CN" altLang="en-US" sz="1300" strike="noStrike" noProof="1" dirty="0"/>
          </a:p>
        </p:txBody>
      </p:sp>
      <p:sp>
        <p:nvSpPr>
          <p:cNvPr id="3076" name="页脚占位符 3075"/>
          <p:cNvSpPr>
            <a:spLocks noGrp="1"/>
          </p:cNvSpPr>
          <p:nvPr>
            <p:ph type="ftr" sz="quarter" idx="2"/>
          </p:nvPr>
        </p:nvSpPr>
        <p:spPr>
          <a:xfrm>
            <a:off x="0" y="9721850"/>
            <a:ext cx="3078163" cy="511175"/>
          </a:xfrm>
          <a:prstGeom prst="rect">
            <a:avLst/>
          </a:prstGeom>
          <a:noFill/>
          <a:ln w="9525">
            <a:noFill/>
          </a:ln>
        </p:spPr>
        <p:txBody>
          <a:bodyPr lIns="96460" tIns="48230" rIns="96460" bIns="48230" anchor="b"/>
          <a:p>
            <a:pPr lvl="0" defTabSz="965200" eaLnBrk="1" fontAlgn="base" hangingPunct="1"/>
            <a:endParaRPr lang="zh-CN" altLang="en-US" sz="1300" strike="noStrike" noProof="1" dirty="0"/>
          </a:p>
        </p:txBody>
      </p:sp>
      <p:sp>
        <p:nvSpPr>
          <p:cNvPr id="3077" name="灯片编号占位符 3076"/>
          <p:cNvSpPr>
            <a:spLocks noGrp="1"/>
          </p:cNvSpPr>
          <p:nvPr>
            <p:ph type="sldNum" sz="quarter" idx="3"/>
          </p:nvPr>
        </p:nvSpPr>
        <p:spPr>
          <a:xfrm>
            <a:off x="4024313" y="9721850"/>
            <a:ext cx="3078163" cy="511175"/>
          </a:xfrm>
          <a:prstGeom prst="rect">
            <a:avLst/>
          </a:prstGeom>
          <a:noFill/>
          <a:ln w="9525">
            <a:noFill/>
          </a:ln>
        </p:spPr>
        <p:txBody>
          <a:bodyPr lIns="96460" tIns="48230" rIns="96460" bIns="48230" anchor="b"/>
          <a:p>
            <a:pPr lvl="0" algn="r" defTabSz="965200" eaLnBrk="1" fontAlgn="base" hangingPunct="1"/>
            <a:fld id="{9A0DB2DC-4C9A-4742-B13C-FB6460FD3503}" type="slidenum">
              <a:rPr lang="zh-CN" altLang="en-US" sz="1300" strike="noStrike" noProof="1" dirty="0">
                <a:latin typeface="Times New Roman" panose="02020603050405020304" pitchFamily="18" charset="0"/>
                <a:ea typeface="宋体" panose="02010600030101010101" pitchFamily="2" charset="-122"/>
                <a:cs typeface="+mn-cs"/>
              </a:rPr>
            </a:fld>
            <a:endParaRPr lang="zh-CN" altLang="en-US" sz="13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2049"/>
          <p:cNvSpPr>
            <a:spLocks noGrp="1"/>
          </p:cNvSpPr>
          <p:nvPr>
            <p:ph type="hdr" sz="quarter"/>
          </p:nvPr>
        </p:nvSpPr>
        <p:spPr>
          <a:xfrm>
            <a:off x="0" y="0"/>
            <a:ext cx="3078163" cy="511175"/>
          </a:xfrm>
          <a:prstGeom prst="rect">
            <a:avLst/>
          </a:prstGeom>
          <a:noFill/>
          <a:ln w="9525">
            <a:noFill/>
          </a:ln>
        </p:spPr>
        <p:txBody>
          <a:bodyPr lIns="96460" tIns="48230" rIns="96460" bIns="48230"/>
          <a:p>
            <a:pPr lvl="0" defTabSz="965200" eaLnBrk="1" fontAlgn="base" hangingPunct="1"/>
            <a:endParaRPr lang="zh-CN" altLang="en-US" sz="1300" strike="noStrike" noProof="1" dirty="0"/>
          </a:p>
        </p:txBody>
      </p:sp>
      <p:sp>
        <p:nvSpPr>
          <p:cNvPr id="2051" name="日期占位符 2050"/>
          <p:cNvSpPr>
            <a:spLocks noGrp="1"/>
          </p:cNvSpPr>
          <p:nvPr>
            <p:ph type="dt" idx="1"/>
          </p:nvPr>
        </p:nvSpPr>
        <p:spPr>
          <a:xfrm>
            <a:off x="4024313" y="0"/>
            <a:ext cx="3078163" cy="511175"/>
          </a:xfrm>
          <a:prstGeom prst="rect">
            <a:avLst/>
          </a:prstGeom>
          <a:noFill/>
          <a:ln w="9525">
            <a:noFill/>
          </a:ln>
        </p:spPr>
        <p:txBody>
          <a:bodyPr lIns="96460" tIns="48230" rIns="96460" bIns="48230"/>
          <a:p>
            <a:pPr lvl="0" algn="r" defTabSz="965200" eaLnBrk="1" fontAlgn="base" hangingPunct="1"/>
            <a:endParaRPr lang="zh-CN" altLang="en-US" sz="1300" strike="noStrike" noProof="1" dirty="0"/>
          </a:p>
        </p:txBody>
      </p:sp>
      <p:sp>
        <p:nvSpPr>
          <p:cNvPr id="14340" name="幻灯片图像占位符 2051"/>
          <p:cNvSpPr/>
          <p:nvPr>
            <p:ph type="sldImg"/>
          </p:nvPr>
        </p:nvSpPr>
        <p:spPr>
          <a:xfrm>
            <a:off x="992188" y="766763"/>
            <a:ext cx="5118100" cy="3838575"/>
          </a:xfrm>
          <a:prstGeom prst="rect">
            <a:avLst/>
          </a:prstGeom>
          <a:noFill/>
          <a:ln w="9525" cap="flat" cmpd="sng">
            <a:solidFill>
              <a:srgbClr val="000000"/>
            </a:solidFill>
            <a:prstDash val="solid"/>
            <a:miter/>
            <a:headEnd type="none" w="med" len="med"/>
            <a:tailEnd type="none" w="med" len="med"/>
          </a:ln>
        </p:spPr>
      </p:sp>
      <p:sp>
        <p:nvSpPr>
          <p:cNvPr id="14341" name="文本占位符 2052"/>
          <p:cNvSpPr>
            <a:spLocks noGrp="1"/>
          </p:cNvSpPr>
          <p:nvPr>
            <p:ph type="body" sz="quarter"/>
          </p:nvPr>
        </p:nvSpPr>
        <p:spPr>
          <a:xfrm>
            <a:off x="946150" y="4860925"/>
            <a:ext cx="5210175" cy="4605338"/>
          </a:xfrm>
          <a:prstGeom prst="rect">
            <a:avLst/>
          </a:prstGeom>
          <a:noFill/>
          <a:ln w="9525">
            <a:noFill/>
          </a:ln>
        </p:spPr>
        <p:txBody>
          <a:bodyPr lIns="96460" tIns="48230" rIns="96460" bIns="48230" anchor="t"/>
          <a:p>
            <a:pPr lvl="0"/>
            <a:r>
              <a:rPr lang="zh-CN" altLang="en-US" dirty="0"/>
              <a:t>单击以编辑母版文本样式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页脚占位符 2053"/>
          <p:cNvSpPr>
            <a:spLocks noGrp="1"/>
          </p:cNvSpPr>
          <p:nvPr>
            <p:ph type="ftr" sz="quarter" idx="4"/>
          </p:nvPr>
        </p:nvSpPr>
        <p:spPr>
          <a:xfrm>
            <a:off x="0" y="9721850"/>
            <a:ext cx="3078163" cy="511175"/>
          </a:xfrm>
          <a:prstGeom prst="rect">
            <a:avLst/>
          </a:prstGeom>
          <a:noFill/>
          <a:ln w="9525">
            <a:noFill/>
          </a:ln>
        </p:spPr>
        <p:txBody>
          <a:bodyPr lIns="96460" tIns="48230" rIns="96460" bIns="48230" anchor="b"/>
          <a:p>
            <a:pPr lvl="0" defTabSz="965200" eaLnBrk="1" fontAlgn="base" hangingPunct="1"/>
            <a:endParaRPr lang="zh-CN" altLang="en-US" sz="1300" strike="noStrike" noProof="1" dirty="0"/>
          </a:p>
        </p:txBody>
      </p:sp>
      <p:sp>
        <p:nvSpPr>
          <p:cNvPr id="2055" name="灯片编号占位符 2054"/>
          <p:cNvSpPr>
            <a:spLocks noGrp="1"/>
          </p:cNvSpPr>
          <p:nvPr>
            <p:ph type="sldNum" sz="quarter" idx="5"/>
          </p:nvPr>
        </p:nvSpPr>
        <p:spPr>
          <a:xfrm>
            <a:off x="4024313" y="9721850"/>
            <a:ext cx="3078163" cy="511175"/>
          </a:xfrm>
          <a:prstGeom prst="rect">
            <a:avLst/>
          </a:prstGeom>
          <a:noFill/>
          <a:ln w="9525">
            <a:noFill/>
          </a:ln>
        </p:spPr>
        <p:txBody>
          <a:bodyPr lIns="96460" tIns="48230" rIns="96460" bIns="48230" anchor="b"/>
          <a:p>
            <a:pPr lvl="0" algn="r" defTabSz="965200" eaLnBrk="1" fontAlgn="base" hangingPunct="1"/>
            <a:fld id="{9A0DB2DC-4C9A-4742-B13C-FB6460FD3503}" type="slidenum">
              <a:rPr lang="zh-CN" altLang="en-US" sz="1300" strike="noStrike" noProof="1" dirty="0">
                <a:latin typeface="Times New Roman" panose="02020603050405020304" pitchFamily="18" charset="0"/>
                <a:ea typeface="宋体" panose="02010600030101010101" pitchFamily="2" charset="-122"/>
                <a:cs typeface="+mn-cs"/>
              </a:rPr>
            </a:fld>
            <a:endParaRPr lang="zh-CN" altLang="en-US" sz="13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xml.rels><?xml version="1.0" encoding="UTF-8" standalone="yes"?>
<Relationships xmlns="http://schemas.openxmlformats.org/package/2006/relationships"><Relationship Id="rId5" Type="http://schemas.openxmlformats.org/officeDocument/2006/relationships/hyperlink" Target="http://www.bing.com/knows/%E5%88%97%E6%98%82%E7%BA%B3%E5%A4%9A%C2%B7%E6%96%90%E6%B3%A2%E9%82%A3%E5%A5%91" TargetMode="External"/><Relationship Id="rId4" Type="http://schemas.openxmlformats.org/officeDocument/2006/relationships/hyperlink" Target="http://www.bing.com/knows/%E6%95%B0%E5%88%97" TargetMode="External"/><Relationship Id="rId3" Type="http://schemas.openxmlformats.org/officeDocument/2006/relationships/hyperlink" Target="http://www.bing.com/knows/%E9%BB%84%E9%87%91%E5%88%86%E5%89%B2_%E9%BB%84%E9%87%91%E6%AF%94%E4%BE%8B" TargetMode="External"/><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ym typeface="+mn-ea"/>
              </a:rPr>
              <a:t>定义好的一组有用函数可以作为我们进一步写程序的基本构件，满足其它程序设计的需要。 </a:t>
            </a:r>
            <a:r>
              <a:rPr lang="en-US" altLang="zh-CN">
                <a:sym typeface="Wingdings" panose="05000000000000000000" pitchFamily="2" charset="2"/>
              </a:rPr>
              <a:t></a:t>
            </a:r>
            <a:r>
              <a:rPr lang="zh-CN" altLang="en-US" dirty="0">
                <a:sym typeface="+mn-ea"/>
              </a:rPr>
              <a:t>函数库</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1"/>
          <p:cNvSpPr/>
          <p:nvPr>
            <p:ph type="sldNum" sz="quarter"/>
          </p:nvPr>
        </p:nvSpPr>
        <p:spPr>
          <a:xfrm>
            <a:off x="4024313" y="9721850"/>
            <a:ext cx="3078162" cy="511175"/>
          </a:xfrm>
          <a:prstGeom prst="rect">
            <a:avLst/>
          </a:prstGeom>
          <a:noFill/>
          <a:ln w="9525">
            <a:noFill/>
          </a:ln>
        </p:spPr>
        <p:txBody>
          <a:bodyPr lIns="96460" tIns="48230" rIns="96460" bIns="48230" anchor="b"/>
          <a:p>
            <a:pPr lvl="0" algn="r" defTabSz="965200"/>
            <a:fld id="{9A0DB2DC-4C9A-4742-B13C-FB6460FD3503}" type="slidenum">
              <a:rPr lang="zh-CN" altLang="en-US" sz="1300" dirty="0">
                <a:latin typeface="Times New Roman" panose="02020603050405020304" pitchFamily="18" charset="0"/>
                <a:ea typeface="宋体" panose="02010600030101010101" pitchFamily="2" charset="-122"/>
              </a:rPr>
            </a:fld>
            <a:endParaRPr lang="zh-CN" altLang="en-US" sz="1300" dirty="0">
              <a:latin typeface="Times New Roman" panose="02020603050405020304" pitchFamily="18" charset="0"/>
              <a:ea typeface="宋体" panose="02010600030101010101" pitchFamily="2" charset="-122"/>
            </a:endParaRPr>
          </a:p>
        </p:txBody>
      </p:sp>
      <p:sp>
        <p:nvSpPr>
          <p:cNvPr id="57346" name="幻灯片图像占位符 515073"/>
          <p:cNvSpPr>
            <a:spLocks noTextEdit="1"/>
          </p:cNvSpPr>
          <p:nvPr>
            <p:ph type="sldImg"/>
          </p:nvPr>
        </p:nvSpPr>
        <p:spPr/>
      </p:sp>
      <p:sp>
        <p:nvSpPr>
          <p:cNvPr id="57347" name="文本占位符 515074"/>
          <p:cNvSpPr>
            <a:spLocks noGrp="1"/>
          </p:cNvSpPr>
          <p:nvPr>
            <p:ph type="body"/>
          </p:nvPr>
        </p:nvSpPr>
        <p:spPr/>
        <p:txBody>
          <a:bodyPr lIns="96460" tIns="48230" rIns="96460" bIns="48230" anchor="t"/>
          <a:p>
            <a:pPr lvl="0"/>
            <a:r>
              <a:rPr lang="zh-CN" altLang="en-US" dirty="0"/>
              <a:t>在上面例</a:t>
            </a:r>
            <a:r>
              <a:rPr lang="en-US" altLang="zh-CN" dirty="0"/>
              <a:t>5-7</a:t>
            </a:r>
            <a:r>
              <a:rPr lang="zh-CN" altLang="en-US" dirty="0"/>
              <a:t>求整数平方和 的程序中，程序一启动就开始执行</a:t>
            </a:r>
            <a:r>
              <a:rPr lang="en-US" altLang="zh-CN" dirty="0"/>
              <a:t>main</a:t>
            </a:r>
            <a:r>
              <a:rPr lang="zh-CN" altLang="en-US" dirty="0"/>
              <a:t>函数，建立其中的局部变量</a:t>
            </a:r>
            <a:r>
              <a:rPr lang="en-US" altLang="zh-CN" dirty="0"/>
              <a:t>m</a:t>
            </a:r>
            <a:r>
              <a:rPr lang="zh-CN" altLang="en-US" dirty="0"/>
              <a:t>。在函数</a:t>
            </a:r>
            <a:r>
              <a:rPr lang="en-US" altLang="zh-CN" dirty="0" err="1"/>
              <a:t>sumsq</a:t>
            </a:r>
            <a:r>
              <a:rPr lang="zh-CN" altLang="en-US" dirty="0"/>
              <a:t>被调用时，首先建立形参</a:t>
            </a:r>
            <a:r>
              <a:rPr lang="en-US" altLang="zh-CN" dirty="0"/>
              <a:t>m</a:t>
            </a:r>
            <a:r>
              <a:rPr lang="zh-CN" altLang="en-US" dirty="0"/>
              <a:t>（它与</a:t>
            </a:r>
            <a:r>
              <a:rPr lang="en-US" altLang="zh-CN" dirty="0"/>
              <a:t>main</a:t>
            </a:r>
            <a:r>
              <a:rPr lang="zh-CN" altLang="en-US" dirty="0"/>
              <a:t>函数中的变量</a:t>
            </a:r>
            <a:r>
              <a:rPr lang="en-US" altLang="zh-CN" dirty="0"/>
              <a:t>m</a:t>
            </a:r>
            <a:r>
              <a:rPr lang="zh-CN" altLang="en-US" dirty="0"/>
              <a:t>是不同的两个变量！）并用实参（</a:t>
            </a:r>
            <a:r>
              <a:rPr lang="en-US" altLang="zh-CN" dirty="0"/>
              <a:t>main</a:t>
            </a:r>
            <a:r>
              <a:rPr lang="zh-CN" altLang="en-US" dirty="0"/>
              <a:t>函数中的变量</a:t>
            </a:r>
            <a:r>
              <a:rPr lang="en-US" altLang="zh-CN" dirty="0"/>
              <a:t>m</a:t>
            </a:r>
            <a:r>
              <a:rPr lang="zh-CN" altLang="en-US" dirty="0"/>
              <a:t>）给它赋初值，而后顺序建立变量</a:t>
            </a:r>
            <a:r>
              <a:rPr lang="en-US" altLang="zh-CN" dirty="0"/>
              <a:t>sum</a:t>
            </a:r>
            <a:r>
              <a:rPr lang="zh-CN" altLang="en-US" dirty="0"/>
              <a:t>，在开始执行循环前建立变量</a:t>
            </a:r>
            <a:r>
              <a:rPr lang="en-US" altLang="zh-CN" dirty="0"/>
              <a:t>n</a:t>
            </a:r>
            <a:r>
              <a:rPr lang="zh-CN" altLang="en-US" dirty="0"/>
              <a:t>。在函数里的每次进入循环体时建立变量</a:t>
            </a:r>
            <a:r>
              <a:rPr lang="en-US" altLang="zh-CN" dirty="0"/>
              <a:t>k</a:t>
            </a:r>
            <a:r>
              <a:rPr lang="zh-CN" altLang="en-US" dirty="0"/>
              <a:t>并给它赋初值，循环体执行结束时撤销</a:t>
            </a:r>
            <a:r>
              <a:rPr lang="en-US" altLang="zh-CN" dirty="0"/>
              <a:t>k</a:t>
            </a:r>
            <a:r>
              <a:rPr lang="zh-CN" altLang="en-US" dirty="0"/>
              <a:t>（所以变量</a:t>
            </a:r>
            <a:r>
              <a:rPr lang="en-US" altLang="zh-CN" dirty="0"/>
              <a:t>k</a:t>
            </a:r>
            <a:r>
              <a:rPr lang="zh-CN" altLang="en-US" dirty="0"/>
              <a:t>的值并不能从循环体的上一次执行过程带到下一次执行过程）。变量</a:t>
            </a:r>
            <a:r>
              <a:rPr lang="en-US" altLang="zh-CN" dirty="0"/>
              <a:t>n</a:t>
            </a:r>
            <a:r>
              <a:rPr lang="zh-CN" altLang="en-US" dirty="0"/>
              <a:t>生存到循环全部执行完毕时（即循环结束时撤销），函数</a:t>
            </a:r>
            <a:r>
              <a:rPr lang="en-US" altLang="zh-CN" dirty="0" err="1"/>
              <a:t>sumsq</a:t>
            </a:r>
            <a:r>
              <a:rPr lang="zh-CN" altLang="en-US" dirty="0"/>
              <a:t>的形参 </a:t>
            </a:r>
            <a:r>
              <a:rPr lang="en-US" altLang="zh-CN" dirty="0"/>
              <a:t>m</a:t>
            </a:r>
            <a:r>
              <a:rPr lang="zh-CN" altLang="en-US" dirty="0"/>
              <a:t>和局部变量</a:t>
            </a:r>
            <a:r>
              <a:rPr lang="en-US" altLang="zh-CN" dirty="0"/>
              <a:t>sum</a:t>
            </a:r>
            <a:r>
              <a:rPr lang="zh-CN" altLang="en-US" dirty="0"/>
              <a:t>生存到函数返回为止（即函数函数执行完毕时撤销这两个变量）。</a:t>
            </a:r>
            <a:endParaRPr lang="zh-CN" altLang="en-US" dirty="0"/>
          </a:p>
          <a:p>
            <a:pPr lvl="0"/>
            <a:r>
              <a:rPr lang="zh-CN" altLang="en-US" dirty="0"/>
              <a:t>如果下次再调用</a:t>
            </a:r>
            <a:r>
              <a:rPr lang="en-US" altLang="zh-CN" dirty="0" err="1"/>
              <a:t>sumsq</a:t>
            </a:r>
            <a:r>
              <a:rPr lang="zh-CN" altLang="en-US" dirty="0"/>
              <a:t>，则重新按照上述生存期分别建立相应的变量，在该函数的新一次执行中使用。</a:t>
            </a:r>
            <a:endParaRPr lang="zh-CN" altLang="en-US" dirty="0"/>
          </a:p>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buNone/>
            </a:pPr>
            <a:r>
              <a:rPr lang="en-US" altLang="zh-CN">
                <a:sym typeface="+mn-ea"/>
              </a:rPr>
              <a:t>(4) </a:t>
            </a:r>
            <a:r>
              <a:rPr lang="zh-CN" altLang="zh-CN">
                <a:sym typeface="+mn-ea"/>
              </a:rPr>
              <a:t>用一个</a:t>
            </a:r>
            <a:r>
              <a:rPr lang="zh-CN" altLang="en-US" dirty="0">
                <a:sym typeface="+mn-ea"/>
              </a:rPr>
              <a:t>引用参数表示分解得的其中一个质数，函数返回值表示另一个质数：</a:t>
            </a:r>
            <a:endParaRPr lang="zh-CN" altLang="en-US" dirty="0"/>
          </a:p>
          <a:p>
            <a:pPr>
              <a:buNone/>
            </a:pPr>
            <a:r>
              <a:rPr lang="zh-CN" altLang="en-US" dirty="0">
                <a:sym typeface="+mn-ea"/>
              </a:rPr>
              <a:t>    </a:t>
            </a:r>
            <a:r>
              <a:rPr lang="en-US" altLang="zh-CN" b="1" err="1">
                <a:sym typeface="+mn-ea"/>
              </a:rPr>
              <a:t>int</a:t>
            </a:r>
            <a:r>
              <a:rPr lang="en-US" altLang="zh-CN" b="1">
                <a:sym typeface="+mn-ea"/>
              </a:rPr>
              <a:t> </a:t>
            </a:r>
            <a:r>
              <a:rPr lang="en-US" altLang="zh-CN">
                <a:sym typeface="+mn-ea"/>
              </a:rPr>
              <a:t>goldbach3(</a:t>
            </a:r>
            <a:r>
              <a:rPr lang="en-US" altLang="zh-CN" b="1">
                <a:sym typeface="+mn-ea"/>
              </a:rPr>
              <a:t>int n, int &amp;k1</a:t>
            </a:r>
            <a:r>
              <a:rPr lang="en-US" altLang="zh-CN">
                <a:sym typeface="+mn-ea"/>
              </a:rPr>
              <a:t>);</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灯片编号占位符 1"/>
          <p:cNvSpPr/>
          <p:nvPr>
            <p:ph type="sldNum" sz="quarter"/>
          </p:nvPr>
        </p:nvSpPr>
        <p:spPr>
          <a:xfrm>
            <a:off x="4024313" y="9721850"/>
            <a:ext cx="3078162" cy="511175"/>
          </a:xfrm>
          <a:prstGeom prst="rect">
            <a:avLst/>
          </a:prstGeom>
          <a:noFill/>
          <a:ln w="9525">
            <a:noFill/>
          </a:ln>
        </p:spPr>
        <p:txBody>
          <a:bodyPr lIns="96460" tIns="48230" rIns="96460" bIns="48230" anchor="b"/>
          <a:p>
            <a:pPr lvl="0" algn="r" defTabSz="965200"/>
            <a:fld id="{9A0DB2DC-4C9A-4742-B13C-FB6460FD3503}" type="slidenum">
              <a:rPr lang="zh-CN" altLang="en-US" sz="1300" dirty="0">
                <a:latin typeface="Times New Roman" panose="02020603050405020304" pitchFamily="18" charset="0"/>
                <a:ea typeface="宋体" panose="02010600030101010101" pitchFamily="2" charset="-122"/>
              </a:rPr>
            </a:fld>
            <a:endParaRPr lang="zh-CN" altLang="en-US" sz="1300" dirty="0">
              <a:latin typeface="Times New Roman" panose="02020603050405020304" pitchFamily="18" charset="0"/>
              <a:ea typeface="宋体" panose="02010600030101010101" pitchFamily="2" charset="-122"/>
            </a:endParaRPr>
          </a:p>
        </p:txBody>
      </p:sp>
      <p:sp>
        <p:nvSpPr>
          <p:cNvPr id="100354" name="Rectangle 7"/>
          <p:cNvSpPr txBox="1">
            <a:spLocks noGrp="1"/>
          </p:cNvSpPr>
          <p:nvPr/>
        </p:nvSpPr>
        <p:spPr>
          <a:xfrm>
            <a:off x="4022725" y="9720263"/>
            <a:ext cx="3078163" cy="511175"/>
          </a:xfrm>
          <a:prstGeom prst="rect">
            <a:avLst/>
          </a:prstGeom>
          <a:noFill/>
          <a:ln w="9525">
            <a:noFill/>
          </a:ln>
        </p:spPr>
        <p:txBody>
          <a:bodyPr anchor="b"/>
          <a:p>
            <a:pPr lvl="0" algn="r">
              <a:buFont typeface="Arial" panose="020B0604020202020204" pitchFamily="34" charset="0"/>
            </a:pPr>
            <a:fld id="{9A0DB2DC-4C9A-4742-B13C-FB6460FD3503}" type="slidenum">
              <a:rPr lang="zh-CN" altLang="en-US" sz="1200" dirty="0">
                <a:latin typeface="Times New Roman" panose="02020603050405020304" pitchFamily="18" charset="0"/>
                <a:ea typeface="华文中宋" panose="02010600040101010101" pitchFamily="2" charset="-122"/>
              </a:rPr>
            </a:fld>
            <a:endParaRPr lang="zh-CN" altLang="en-US" sz="1200" dirty="0">
              <a:latin typeface="Times New Roman" panose="02020603050405020304" pitchFamily="18" charset="0"/>
              <a:ea typeface="华文中宋" panose="02010600040101010101" pitchFamily="2" charset="-122"/>
            </a:endParaRPr>
          </a:p>
        </p:txBody>
      </p:sp>
      <p:sp>
        <p:nvSpPr>
          <p:cNvPr id="100355" name="Rectangle 2"/>
          <p:cNvSpPr>
            <a:spLocks noGrp="1" noRot="1" noTextEdit="1"/>
          </p:cNvSpPr>
          <p:nvPr>
            <p:ph type="sldImg"/>
          </p:nvPr>
        </p:nvSpPr>
        <p:spPr>
          <a:xfrm>
            <a:off x="993775" y="768350"/>
            <a:ext cx="5116513" cy="3836988"/>
          </a:xfrm>
        </p:spPr>
      </p:sp>
      <p:sp>
        <p:nvSpPr>
          <p:cNvPr id="100356" name="Rectangle 3"/>
          <p:cNvSpPr>
            <a:spLocks noGrp="1" noRot="1"/>
          </p:cNvSpPr>
          <p:nvPr>
            <p:ph type="body"/>
          </p:nvPr>
        </p:nvSpPr>
        <p:spPr>
          <a:xfrm>
            <a:off x="709613" y="4860925"/>
            <a:ext cx="5683250" cy="4603750"/>
          </a:xfrm>
        </p:spPr>
        <p:txBody>
          <a:bodyPr vert="horz" wrap="square" lIns="91440" tIns="45720" rIns="91440" bIns="45720" anchor="ctr"/>
          <a:p>
            <a:pPr lvl="0">
              <a:spcBef>
                <a:spcPct val="50000"/>
              </a:spcBef>
            </a:pPr>
            <a:r>
              <a:rPr lang="zh-CN" altLang="en-US" b="1" dirty="0"/>
              <a:t>定义只有一个语句，可能要许多步才能完成。包含递归（和循环）的程序产生的计算过程和性质更复杂，能完成更复杂工作，理解和书写也更困难。</a:t>
            </a:r>
            <a:endParaRPr lang="zh-CN" altLang="en-US" b="1" dirty="0"/>
          </a:p>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灯片编号占位符 1"/>
          <p:cNvSpPr/>
          <p:nvPr>
            <p:ph type="sldNum" sz="quarter"/>
          </p:nvPr>
        </p:nvSpPr>
        <p:spPr>
          <a:xfrm>
            <a:off x="4024313" y="9721850"/>
            <a:ext cx="3078162" cy="511175"/>
          </a:xfrm>
          <a:prstGeom prst="rect">
            <a:avLst/>
          </a:prstGeom>
          <a:noFill/>
          <a:ln w="9525">
            <a:noFill/>
          </a:ln>
        </p:spPr>
        <p:txBody>
          <a:bodyPr lIns="96460" tIns="48230" rIns="96460" bIns="48230" anchor="b"/>
          <a:p>
            <a:pPr lvl="0" algn="r" defTabSz="965200"/>
            <a:fld id="{9A0DB2DC-4C9A-4742-B13C-FB6460FD3503}" type="slidenum">
              <a:rPr lang="zh-CN" altLang="en-US" sz="1300" dirty="0">
                <a:latin typeface="Times New Roman" panose="02020603050405020304" pitchFamily="18" charset="0"/>
                <a:ea typeface="宋体" panose="02010600030101010101" pitchFamily="2" charset="-122"/>
              </a:rPr>
            </a:fld>
            <a:endParaRPr lang="zh-CN" altLang="en-US" sz="1300" dirty="0">
              <a:latin typeface="Times New Roman" panose="02020603050405020304" pitchFamily="18" charset="0"/>
              <a:ea typeface="宋体" panose="02010600030101010101" pitchFamily="2" charset="-122"/>
            </a:endParaRPr>
          </a:p>
        </p:txBody>
      </p:sp>
      <p:sp>
        <p:nvSpPr>
          <p:cNvPr id="102402" name="Rectangle 7"/>
          <p:cNvSpPr txBox="1">
            <a:spLocks noGrp="1"/>
          </p:cNvSpPr>
          <p:nvPr/>
        </p:nvSpPr>
        <p:spPr>
          <a:xfrm>
            <a:off x="4022725" y="9720263"/>
            <a:ext cx="3078163" cy="511175"/>
          </a:xfrm>
          <a:prstGeom prst="rect">
            <a:avLst/>
          </a:prstGeom>
          <a:noFill/>
          <a:ln w="9525">
            <a:noFill/>
          </a:ln>
        </p:spPr>
        <p:txBody>
          <a:bodyPr anchor="b"/>
          <a:p>
            <a:pPr lvl="0" algn="r">
              <a:buFont typeface="Arial" panose="020B0604020202020204" pitchFamily="34" charset="0"/>
            </a:pPr>
            <a:fld id="{9A0DB2DC-4C9A-4742-B13C-FB6460FD3503}" type="slidenum">
              <a:rPr lang="zh-CN" altLang="en-US" sz="1200" dirty="0">
                <a:latin typeface="Times New Roman" panose="02020603050405020304" pitchFamily="18" charset="0"/>
                <a:ea typeface="华文中宋" panose="02010600040101010101" pitchFamily="2" charset="-122"/>
              </a:rPr>
            </a:fld>
            <a:endParaRPr lang="zh-CN" altLang="en-US" sz="1200" dirty="0">
              <a:latin typeface="Times New Roman" panose="02020603050405020304" pitchFamily="18" charset="0"/>
              <a:ea typeface="华文中宋" panose="02010600040101010101" pitchFamily="2" charset="-122"/>
            </a:endParaRPr>
          </a:p>
        </p:txBody>
      </p:sp>
      <p:sp>
        <p:nvSpPr>
          <p:cNvPr id="102403" name="Rectangle 2"/>
          <p:cNvSpPr>
            <a:spLocks noGrp="1" noRot="1" noTextEdit="1"/>
          </p:cNvSpPr>
          <p:nvPr>
            <p:ph type="sldImg"/>
          </p:nvPr>
        </p:nvSpPr>
        <p:spPr>
          <a:xfrm>
            <a:off x="993775" y="768350"/>
            <a:ext cx="5116513" cy="3836988"/>
          </a:xfrm>
        </p:spPr>
      </p:sp>
      <p:sp>
        <p:nvSpPr>
          <p:cNvPr id="102404" name="Rectangle 3"/>
          <p:cNvSpPr>
            <a:spLocks noGrp="1" noRot="1"/>
          </p:cNvSpPr>
          <p:nvPr>
            <p:ph type="body"/>
          </p:nvPr>
        </p:nvSpPr>
        <p:spPr>
          <a:xfrm>
            <a:off x="709613" y="4860925"/>
            <a:ext cx="5683250" cy="4603750"/>
          </a:xfrm>
        </p:spPr>
        <p:txBody>
          <a:bodyPr vert="horz" wrap="square" lIns="91440" tIns="45720" rIns="91440" bIns="45720" anchor="ctr"/>
          <a:p>
            <a:pPr lvl="0"/>
            <a:r>
              <a:rPr lang="zh-CN" altLang="en-US" dirty="0"/>
              <a:t>斐波那契数列（</a:t>
            </a:r>
            <a:r>
              <a:rPr lang="en-US" altLang="zh-CN" dirty="0"/>
              <a:t>Fibonacci sequence</a:t>
            </a:r>
            <a:r>
              <a:rPr lang="zh-CN" altLang="en-US" dirty="0"/>
              <a:t>），又称</a:t>
            </a:r>
            <a:r>
              <a:rPr lang="zh-CN" altLang="en-US" dirty="0">
                <a:hlinkClick r:id="rId3"/>
              </a:rPr>
              <a:t>黄金分割</a:t>
            </a:r>
            <a:r>
              <a:rPr lang="zh-CN" altLang="en-US" dirty="0">
                <a:hlinkClick r:id="rId4"/>
              </a:rPr>
              <a:t>数列</a:t>
            </a:r>
            <a:r>
              <a:rPr lang="zh-CN" altLang="en-US" dirty="0"/>
              <a:t>、因数学家</a:t>
            </a:r>
            <a:r>
              <a:rPr lang="zh-CN" altLang="en-US" dirty="0">
                <a:hlinkClick r:id="rId5"/>
              </a:rPr>
              <a:t>列昂纳多</a:t>
            </a:r>
            <a:r>
              <a:rPr lang="en-US" altLang="zh-CN">
                <a:hlinkClick r:id="rId5"/>
              </a:rPr>
              <a:t>·</a:t>
            </a:r>
            <a:r>
              <a:rPr lang="zh-CN" altLang="en-US" dirty="0">
                <a:hlinkClick r:id="rId5"/>
              </a:rPr>
              <a:t>斐波那契</a:t>
            </a:r>
            <a:r>
              <a:rPr lang="zh-CN" altLang="en-US" dirty="0"/>
              <a:t>（</a:t>
            </a:r>
            <a:r>
              <a:rPr lang="en-US" altLang="zh-CN" dirty="0" err="1"/>
              <a:t>Leonardoda</a:t>
            </a:r>
            <a:r>
              <a:rPr lang="en-US" altLang="zh-CN" dirty="0"/>
              <a:t> Fibonacci  </a:t>
            </a:r>
            <a:r>
              <a:rPr lang="zh-CN" altLang="en-US" dirty="0"/>
              <a:t>）以兔子繁殖为例子而引入，故又称为“兔子数列”， </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灯片编号占位符 1"/>
          <p:cNvSpPr/>
          <p:nvPr>
            <p:ph type="sldNum" sz="quarter"/>
          </p:nvPr>
        </p:nvSpPr>
        <p:spPr>
          <a:xfrm>
            <a:off x="4024313" y="9721850"/>
            <a:ext cx="3078162" cy="511175"/>
          </a:xfrm>
          <a:prstGeom prst="rect">
            <a:avLst/>
          </a:prstGeom>
          <a:noFill/>
          <a:ln w="9525">
            <a:noFill/>
          </a:ln>
        </p:spPr>
        <p:txBody>
          <a:bodyPr lIns="96460" tIns="48230" rIns="96460" bIns="48230" anchor="b"/>
          <a:p>
            <a:pPr lvl="0" algn="r" defTabSz="965200"/>
            <a:fld id="{9A0DB2DC-4C9A-4742-B13C-FB6460FD3503}" type="slidenum">
              <a:rPr lang="zh-CN" altLang="en-US" sz="1300" dirty="0">
                <a:latin typeface="Times New Roman" panose="02020603050405020304" pitchFamily="18" charset="0"/>
                <a:ea typeface="宋体" panose="02010600030101010101" pitchFamily="2" charset="-122"/>
              </a:rPr>
            </a:fld>
            <a:endParaRPr lang="zh-CN" altLang="en-US" sz="1300" dirty="0">
              <a:latin typeface="Times New Roman" panose="02020603050405020304" pitchFamily="18" charset="0"/>
              <a:ea typeface="宋体" panose="02010600030101010101" pitchFamily="2" charset="-122"/>
            </a:endParaRPr>
          </a:p>
        </p:txBody>
      </p:sp>
      <p:sp>
        <p:nvSpPr>
          <p:cNvPr id="107522" name="Rectangle 7"/>
          <p:cNvSpPr txBox="1">
            <a:spLocks noGrp="1"/>
          </p:cNvSpPr>
          <p:nvPr/>
        </p:nvSpPr>
        <p:spPr>
          <a:xfrm>
            <a:off x="4022725" y="9720263"/>
            <a:ext cx="3078163" cy="511175"/>
          </a:xfrm>
          <a:prstGeom prst="rect">
            <a:avLst/>
          </a:prstGeom>
          <a:noFill/>
          <a:ln w="9525">
            <a:noFill/>
          </a:ln>
        </p:spPr>
        <p:txBody>
          <a:bodyPr anchor="b"/>
          <a:p>
            <a:pPr lvl="0" algn="r">
              <a:buFont typeface="Arial" panose="020B0604020202020204" pitchFamily="34" charset="0"/>
            </a:pPr>
            <a:fld id="{9A0DB2DC-4C9A-4742-B13C-FB6460FD3503}" type="slidenum">
              <a:rPr lang="zh-CN" altLang="en-US" sz="1200" dirty="0">
                <a:latin typeface="Times New Roman" panose="02020603050405020304" pitchFamily="18" charset="0"/>
                <a:ea typeface="华文中宋" panose="02010600040101010101" pitchFamily="2" charset="-122"/>
              </a:rPr>
            </a:fld>
            <a:endParaRPr lang="zh-CN" altLang="en-US" sz="1200" dirty="0">
              <a:latin typeface="Times New Roman" panose="02020603050405020304" pitchFamily="18" charset="0"/>
              <a:ea typeface="华文中宋" panose="02010600040101010101" pitchFamily="2" charset="-122"/>
            </a:endParaRPr>
          </a:p>
        </p:txBody>
      </p:sp>
      <p:sp>
        <p:nvSpPr>
          <p:cNvPr id="107523" name="Rectangle 2"/>
          <p:cNvSpPr>
            <a:spLocks noGrp="1" noRot="1" noTextEdit="1"/>
          </p:cNvSpPr>
          <p:nvPr>
            <p:ph type="sldImg"/>
          </p:nvPr>
        </p:nvSpPr>
        <p:spPr>
          <a:xfrm>
            <a:off x="993775" y="768350"/>
            <a:ext cx="5116513" cy="3836988"/>
          </a:xfrm>
        </p:spPr>
      </p:sp>
      <p:sp>
        <p:nvSpPr>
          <p:cNvPr id="107524" name="Rectangle 3"/>
          <p:cNvSpPr>
            <a:spLocks noGrp="1" noRot="1"/>
          </p:cNvSpPr>
          <p:nvPr>
            <p:ph type="body"/>
          </p:nvPr>
        </p:nvSpPr>
        <p:spPr>
          <a:xfrm>
            <a:off x="709613" y="4860925"/>
            <a:ext cx="5683250" cy="4603750"/>
          </a:xfrm>
        </p:spPr>
        <p:txBody>
          <a:bodyPr vert="horz" wrap="square" lIns="91440" tIns="45720" rIns="91440" bIns="45720" anchor="ctr"/>
          <a:p>
            <a:pPr lvl="0"/>
            <a:r>
              <a:rPr lang="en-US" altLang="zh-CN" dirty="0"/>
              <a:t>“</a:t>
            </a:r>
            <a:r>
              <a:rPr lang="zh-CN" altLang="en-US" dirty="0"/>
              <a:t>千僖难题”之一：</a:t>
            </a:r>
            <a:r>
              <a:rPr lang="en-US" altLang="zh-CN" dirty="0"/>
              <a:t>P</a:t>
            </a:r>
            <a:r>
              <a:rPr lang="zh-CN" altLang="en-US" dirty="0"/>
              <a:t>（多项式算法）问题对</a:t>
            </a:r>
            <a:r>
              <a:rPr lang="en-US" altLang="zh-CN" dirty="0"/>
              <a:t>NP</a:t>
            </a:r>
            <a:r>
              <a:rPr lang="zh-CN" altLang="en-US" dirty="0"/>
              <a:t>（非多项式算法）问题 在一个周六的晚上，你参加了一个盛大的晚会。由于感到局促不安，你想知道这一大厅中是否有你已经认识的人。你的主人向你提议说，你一定认识那位正在甜点盘附近角落的女士罗丝。不费一秒钟，你就能向那里扫视，并且发现你的主人是正确的。然而，如果没有这样的暗示，你就必须环顾整个大厅，一个个地审视每一个人，看是否有你认识的人。生成问题的一个解通常比验证一个给定的解时间花费要多得多。这是这种一般现象的一个例子。与此类似的是，如果某人告诉你，数</a:t>
            </a:r>
            <a:r>
              <a:rPr lang="en-US" altLang="zh-CN" dirty="0"/>
              <a:t>13</a:t>
            </a:r>
            <a:r>
              <a:rPr lang="zh-CN" altLang="en-US" dirty="0"/>
              <a:t>，</a:t>
            </a:r>
            <a:r>
              <a:rPr lang="en-US" altLang="zh-CN" dirty="0"/>
              <a:t>717</a:t>
            </a:r>
            <a:r>
              <a:rPr lang="zh-CN" altLang="en-US" dirty="0"/>
              <a:t>，</a:t>
            </a:r>
            <a:r>
              <a:rPr lang="en-US" altLang="zh-CN" dirty="0"/>
              <a:t>421</a:t>
            </a:r>
            <a:r>
              <a:rPr lang="zh-CN" altLang="en-US" dirty="0"/>
              <a:t>可以写成两个较小的数的乘积，你可能不知道是否应该相信他，但是如果他告诉你它可以因子分解为</a:t>
            </a:r>
            <a:r>
              <a:rPr lang="en-US" altLang="zh-CN" dirty="0"/>
              <a:t>3607</a:t>
            </a:r>
            <a:r>
              <a:rPr lang="zh-CN" altLang="en-US" dirty="0"/>
              <a:t>乘上</a:t>
            </a:r>
            <a:r>
              <a:rPr lang="en-US" altLang="zh-CN" dirty="0"/>
              <a:t>3803</a:t>
            </a:r>
            <a:r>
              <a:rPr lang="zh-CN" altLang="en-US" dirty="0"/>
              <a:t>，那么你就可以用一个袖珍计算器容易验证这是对的。不管我们编写程序是否灵巧，判定一个答案是可以很快利用内部知识来验证，还是没有这样的提示而需要花费大量时间来求解，被看作逻辑和计算机科学中最突出的问题之一。它是斯蒂文</a:t>
            </a:r>
            <a:r>
              <a:rPr lang="en-US" altLang="zh-CN"/>
              <a:t>·</a:t>
            </a:r>
            <a:r>
              <a:rPr lang="zh-CN" altLang="en-US" dirty="0"/>
              <a:t>考克（</a:t>
            </a:r>
            <a:r>
              <a:rPr lang="en-US" altLang="zh-CN" dirty="0" err="1"/>
              <a:t>StephenCook</a:t>
            </a:r>
            <a:r>
              <a:rPr lang="zh-CN" altLang="en-US" dirty="0"/>
              <a:t>）于</a:t>
            </a:r>
            <a:r>
              <a:rPr lang="en-US" altLang="zh-CN" dirty="0"/>
              <a:t>1971</a:t>
            </a:r>
            <a:r>
              <a:rPr lang="zh-CN" altLang="en-US" dirty="0"/>
              <a:t>年陈述的。 </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custDataLst>
              <p:tags r:id="rId3"/>
            </p:custDataLst>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ym typeface="+mn-ea"/>
              </a:rPr>
              <a:t>请考虑，这里的</a:t>
            </a:r>
            <a:r>
              <a:rPr lang="zh-CN" altLang="en-US" u="sng" dirty="0">
                <a:sym typeface="+mn-ea"/>
              </a:rPr>
              <a:t>循环不变式是什么？</a:t>
            </a:r>
            <a:endParaRPr lang="zh-CN" altLang="en-US" dirty="0"/>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347138" name="Rectangle 2"/>
          <p:cNvSpPr>
            <a:spLocks noGrp="1"/>
          </p:cNvSpPr>
          <p:nvPr>
            <p:ph type="ctrTitle"/>
          </p:nvPr>
        </p:nvSpPr>
        <p:spPr>
          <a:xfrm>
            <a:off x="685800" y="2130425"/>
            <a:ext cx="7772400" cy="1470025"/>
          </a:xfrm>
          <a:prstGeom prst="rect">
            <a:avLst/>
          </a:prstGeom>
          <a:solidFill>
            <a:schemeClr val="accent1"/>
          </a:solidFill>
          <a:ln w="9525">
            <a:noFill/>
          </a:ln>
        </p:spPr>
        <p:txBody>
          <a:bodyPr anchor="ctr"/>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47139" name="Rectangle 3"/>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hlink"/>
              </a:buClr>
              <a:buSzPct val="85000"/>
              <a:buFont typeface="Wingdings" panose="05000000000000000000" pitchFamily="2" charset="2"/>
              <a:buNone/>
              <a:defRPr/>
            </a:lvl1pPr>
            <a:lvl2pPr marL="457200" lvl="1" indent="0" algn="ctr">
              <a:buClr>
                <a:schemeClr val="folHlink"/>
              </a:buClr>
              <a:buSzPct val="85000"/>
              <a:buFont typeface="Wingdings" panose="05000000000000000000" pitchFamily="2" charset="2"/>
              <a:buNone/>
              <a:defRPr/>
            </a:lvl2pPr>
            <a:lvl3pPr marL="914400" lvl="2" indent="0" algn="ctr">
              <a:buClrTx/>
              <a:buSzTx/>
              <a:buFont typeface="Wingdings" panose="05000000000000000000" pitchFamily="2" charset="2"/>
              <a:buNone/>
              <a:defRPr/>
            </a:lvl3pPr>
            <a:lvl4pPr marL="1371600" lvl="3" indent="0" algn="ctr">
              <a:buClrTx/>
              <a:buSzTx/>
              <a:buFont typeface="Wingdings" panose="05000000000000000000" pitchFamily="2" charset="2"/>
              <a:buNone/>
              <a:defRPr/>
            </a:lvl4pPr>
            <a:lvl5pPr marL="1828800" lvl="4" indent="0" algn="ctr">
              <a:buClrTx/>
              <a:buSzTx/>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 typeface="Arial" panose="020B0604020202020204" pitchFamily="34" charset="0"/>
              <a:defRPr sz="1400">
                <a:latin typeface="Arial" panose="020B0604020202020204" pitchFamily="34" charset="0"/>
              </a:defRPr>
            </a:lvl1pPr>
          </a:lstStyle>
          <a:p>
            <a:pPr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 typeface="Arial" panose="020B0604020202020204" pitchFamily="34" charset="0"/>
              <a:defRPr sz="1400">
                <a:latin typeface="Arial" panose="020B0604020202020204" pitchFamily="34" charset="0"/>
              </a:defRPr>
            </a:lvl1pPr>
          </a:lstStyle>
          <a:p>
            <a:pPr eaLnBrk="1" fontAlgn="base" hangingPunct="1"/>
            <a:endParaRPr lang="zh-CN" altLang="en-US" strike="noStrike" noProof="1"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 typeface="Arial" panose="020B0604020202020204" pitchFamily="34" charset="0"/>
              <a:defRPr sz="1400">
                <a:latin typeface="Arial" panose="020B0604020202020204" pitchFamily="34" charset="0"/>
              </a:defRPr>
            </a:lvl1p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p>
        </p:txBody>
      </p:sp>
      <p:sp>
        <p:nvSpPr>
          <p:cNvPr id="6" name="灯片编号占位符 5"/>
          <p:cNvSpPr>
            <a:spLocks noGrp="1"/>
          </p:cNvSpPr>
          <p:nvPr>
            <p:ph type="sldNum" sz="quarter" idx="12"/>
          </p:nvPr>
        </p:nvSpPr>
        <p:spPr>
          <a:xfrm>
            <a:off x="6553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1704" y="188913"/>
            <a:ext cx="2033985" cy="61928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9750" y="188913"/>
            <a:ext cx="5984041" cy="61928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p>
        </p:txBody>
      </p:sp>
      <p:sp>
        <p:nvSpPr>
          <p:cNvPr id="6" name="灯片编号占位符 5"/>
          <p:cNvSpPr>
            <a:spLocks noGrp="1"/>
          </p:cNvSpPr>
          <p:nvPr>
            <p:ph type="sldNum" sz="quarter" idx="12"/>
          </p:nvPr>
        </p:nvSpPr>
        <p:spPr>
          <a:xfrm>
            <a:off x="6553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p>
        </p:txBody>
      </p:sp>
      <p:sp>
        <p:nvSpPr>
          <p:cNvPr id="6" name="灯片编号占位符 5"/>
          <p:cNvSpPr>
            <a:spLocks noGrp="1"/>
          </p:cNvSpPr>
          <p:nvPr>
            <p:ph type="sldNum" sz="quarter" idx="12"/>
          </p:nvPr>
        </p:nvSpPr>
        <p:spPr>
          <a:xfrm>
            <a:off x="6553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p>
        </p:txBody>
      </p:sp>
      <p:sp>
        <p:nvSpPr>
          <p:cNvPr id="6" name="灯片编号占位符 5"/>
          <p:cNvSpPr>
            <a:spLocks noGrp="1"/>
          </p:cNvSpPr>
          <p:nvPr>
            <p:ph type="sldNum" sz="quarter" idx="12"/>
          </p:nvPr>
        </p:nvSpPr>
        <p:spPr>
          <a:xfrm>
            <a:off x="6553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9750" y="981075"/>
            <a:ext cx="3986610" cy="5400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9078" y="981075"/>
            <a:ext cx="3986610" cy="5400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latin typeface="Cambria" panose="02040503050406030204" pitchFamily="18" charset="0"/>
            </a:endParaRPr>
          </a:p>
        </p:txBody>
      </p:sp>
      <p:sp>
        <p:nvSpPr>
          <p:cNvPr id="6" name="页脚占位符 5"/>
          <p:cNvSpPr>
            <a:spLocks noGrp="1"/>
          </p:cNvSpPr>
          <p:nvPr>
            <p:ph type="ftr" sz="quarter" idx="11"/>
          </p:nvPr>
        </p:nvSpPr>
        <p:spPr>
          <a:xfrm>
            <a:off x="3124200" y="6381750"/>
            <a:ext cx="2895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p>
        </p:txBody>
      </p:sp>
      <p:sp>
        <p:nvSpPr>
          <p:cNvPr id="7" name="灯片编号占位符 6"/>
          <p:cNvSpPr>
            <a:spLocks noGrp="1"/>
          </p:cNvSpPr>
          <p:nvPr>
            <p:ph type="sldNum" sz="quarter" idx="12"/>
          </p:nvPr>
        </p:nvSpPr>
        <p:spPr>
          <a:xfrm>
            <a:off x="6553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latin typeface="Cambria" panose="02040503050406030204" pitchFamily="18" charset="0"/>
            </a:endParaRPr>
          </a:p>
        </p:txBody>
      </p:sp>
      <p:sp>
        <p:nvSpPr>
          <p:cNvPr id="8" name="页脚占位符 7"/>
          <p:cNvSpPr>
            <a:spLocks noGrp="1"/>
          </p:cNvSpPr>
          <p:nvPr>
            <p:ph type="ftr" sz="quarter" idx="11"/>
          </p:nvPr>
        </p:nvSpPr>
        <p:spPr>
          <a:xfrm>
            <a:off x="3124200" y="6381750"/>
            <a:ext cx="2895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p>
        </p:txBody>
      </p:sp>
      <p:sp>
        <p:nvSpPr>
          <p:cNvPr id="9" name="灯片编号占位符 8"/>
          <p:cNvSpPr>
            <a:spLocks noGrp="1"/>
          </p:cNvSpPr>
          <p:nvPr>
            <p:ph type="sldNum" sz="quarter" idx="12"/>
          </p:nvPr>
        </p:nvSpPr>
        <p:spPr>
          <a:xfrm>
            <a:off x="6553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latin typeface="Cambria" panose="02040503050406030204" pitchFamily="18" charset="0"/>
            </a:endParaRPr>
          </a:p>
        </p:txBody>
      </p:sp>
      <p:sp>
        <p:nvSpPr>
          <p:cNvPr id="4" name="页脚占位符 3"/>
          <p:cNvSpPr>
            <a:spLocks noGrp="1"/>
          </p:cNvSpPr>
          <p:nvPr>
            <p:ph type="ftr" sz="quarter" idx="11"/>
          </p:nvPr>
        </p:nvSpPr>
        <p:spPr>
          <a:xfrm>
            <a:off x="3124200" y="6381750"/>
            <a:ext cx="2895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p>
        </p:txBody>
      </p:sp>
      <p:sp>
        <p:nvSpPr>
          <p:cNvPr id="5" name="灯片编号占位符 4"/>
          <p:cNvSpPr>
            <a:spLocks noGrp="1"/>
          </p:cNvSpPr>
          <p:nvPr>
            <p:ph type="sldNum" sz="quarter" idx="12"/>
          </p:nvPr>
        </p:nvSpPr>
        <p:spPr>
          <a:xfrm>
            <a:off x="6553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latin typeface="Cambria" panose="02040503050406030204" pitchFamily="18" charset="0"/>
            </a:endParaRPr>
          </a:p>
        </p:txBody>
      </p:sp>
      <p:sp>
        <p:nvSpPr>
          <p:cNvPr id="3" name="页脚占位符 2"/>
          <p:cNvSpPr>
            <a:spLocks noGrp="1"/>
          </p:cNvSpPr>
          <p:nvPr>
            <p:ph type="ftr" sz="quarter" idx="11"/>
          </p:nvPr>
        </p:nvSpPr>
        <p:spPr>
          <a:xfrm>
            <a:off x="3124200" y="6381750"/>
            <a:ext cx="2895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p>
        </p:txBody>
      </p:sp>
      <p:sp>
        <p:nvSpPr>
          <p:cNvPr id="4" name="灯片编号占位符 3"/>
          <p:cNvSpPr>
            <a:spLocks noGrp="1"/>
          </p:cNvSpPr>
          <p:nvPr>
            <p:ph type="sldNum" sz="quarter" idx="12"/>
          </p:nvPr>
        </p:nvSpPr>
        <p:spPr>
          <a:xfrm>
            <a:off x="6553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latin typeface="Cambria" panose="02040503050406030204" pitchFamily="18" charset="0"/>
            </a:endParaRPr>
          </a:p>
        </p:txBody>
      </p:sp>
      <p:sp>
        <p:nvSpPr>
          <p:cNvPr id="6" name="页脚占位符 5"/>
          <p:cNvSpPr>
            <a:spLocks noGrp="1"/>
          </p:cNvSpPr>
          <p:nvPr>
            <p:ph type="ftr" sz="quarter" idx="11"/>
          </p:nvPr>
        </p:nvSpPr>
        <p:spPr>
          <a:xfrm>
            <a:off x="3124200" y="6381750"/>
            <a:ext cx="2895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p>
        </p:txBody>
      </p:sp>
      <p:sp>
        <p:nvSpPr>
          <p:cNvPr id="7" name="灯片编号占位符 6"/>
          <p:cNvSpPr>
            <a:spLocks noGrp="1"/>
          </p:cNvSpPr>
          <p:nvPr>
            <p:ph type="sldNum" sz="quarter" idx="12"/>
          </p:nvPr>
        </p:nvSpPr>
        <p:spPr>
          <a:xfrm>
            <a:off x="6553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latin typeface="Cambria" panose="02040503050406030204" pitchFamily="18" charset="0"/>
            </a:endParaRPr>
          </a:p>
        </p:txBody>
      </p:sp>
      <p:sp>
        <p:nvSpPr>
          <p:cNvPr id="6" name="页脚占位符 5"/>
          <p:cNvSpPr>
            <a:spLocks noGrp="1"/>
          </p:cNvSpPr>
          <p:nvPr>
            <p:ph type="ftr" sz="quarter" idx="11"/>
          </p:nvPr>
        </p:nvSpPr>
        <p:spPr>
          <a:xfrm>
            <a:off x="3124200" y="6381750"/>
            <a:ext cx="2895600" cy="339725"/>
          </a:xfrm>
          <a:prstGeom prst="rect">
            <a:avLst/>
          </a:prstGeom>
          <a:noFill/>
          <a:ln>
            <a:noFill/>
          </a:ln>
          <a:effectLst/>
        </p:spPr>
        <p:txBody>
          <a:bodyPr vert="horz" wrap="square" lIns="91440" tIns="45720" rIns="91440" bIns="45720" numCol="1" anchor="t" anchorCtr="0" compatLnSpc="1"/>
          <a:lstStyle/>
          <a:p>
            <a:pPr lvl="0" eaLnBrk="1" fontAlgn="base" hangingPunct="1"/>
            <a:endParaRPr lang="zh-CN" altLang="en-US" strike="noStrike" noProof="1" dirty="0"/>
          </a:p>
        </p:txBody>
      </p:sp>
      <p:sp>
        <p:nvSpPr>
          <p:cNvPr id="7" name="灯片编号占位符 6"/>
          <p:cNvSpPr>
            <a:spLocks noGrp="1"/>
          </p:cNvSpPr>
          <p:nvPr>
            <p:ph type="sldNum" sz="quarter" idx="12"/>
          </p:nvPr>
        </p:nvSpPr>
        <p:spPr>
          <a:xfrm>
            <a:off x="6553200" y="6381750"/>
            <a:ext cx="2133600" cy="339725"/>
          </a:xfrm>
          <a:prstGeom prst="rect">
            <a:avLst/>
          </a:prstGeom>
          <a:noFill/>
          <a:ln>
            <a:noFill/>
          </a:ln>
          <a:effectLst/>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539750" y="188913"/>
            <a:ext cx="8135938" cy="649287"/>
          </a:xfrm>
          <a:prstGeom prst="rect">
            <a:avLst/>
          </a:prstGeom>
          <a:solidFill>
            <a:schemeClr val="accent1"/>
          </a:solid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539750" y="981075"/>
            <a:ext cx="8135938" cy="54006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38175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 typeface="Arial" panose="020B0604020202020204" pitchFamily="34" charset="0"/>
              <a:defRPr sz="1400">
                <a:latin typeface="Arial" panose="020B0604020202020204" pitchFamily="34" charset="0"/>
              </a:defRPr>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
        <p:nvSpPr>
          <p:cNvPr id="1029" name="Rectangle 5"/>
          <p:cNvSpPr>
            <a:spLocks noGrp="1" noChangeArrowheads="1"/>
          </p:cNvSpPr>
          <p:nvPr>
            <p:ph type="ftr" sz="quarter" idx="3"/>
          </p:nvPr>
        </p:nvSpPr>
        <p:spPr bwMode="auto">
          <a:xfrm>
            <a:off x="3124200" y="6381750"/>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 typeface="Arial" panose="020B0604020202020204" pitchFamily="34" charset="0"/>
              <a:defRPr sz="1400">
                <a:latin typeface="Arial" panose="020B0604020202020204" pitchFamily="34" charset="0"/>
              </a:defRPr>
            </a:lvl1pPr>
          </a:lstStyle>
          <a:p>
            <a:pPr lvl="0" eaLnBrk="1" fontAlgn="base" hangingPunct="1"/>
            <a:endParaRPr lang="zh-CN" altLang="en-US" strike="noStrike" noProof="1" dirty="0"/>
          </a:p>
        </p:txBody>
      </p:sp>
      <p:sp>
        <p:nvSpPr>
          <p:cNvPr id="1030" name="Rectangle 6"/>
          <p:cNvSpPr>
            <a:spLocks noGrp="1" noChangeArrowheads="1"/>
          </p:cNvSpPr>
          <p:nvPr>
            <p:ph type="sldNum" sz="quarter" idx="4"/>
          </p:nvPr>
        </p:nvSpPr>
        <p:spPr bwMode="auto">
          <a:xfrm>
            <a:off x="6553200" y="638175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 typeface="Arial" panose="020B0604020202020204" pitchFamily="34" charset="0"/>
              <a:defRPr sz="1400">
                <a:latin typeface="Arial" panose="020B0604020202020204" pitchFamily="34" charset="0"/>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hf hdr="0" ftr="0" dt="0"/>
  <p:txStyles>
    <p:titleStyle>
      <a:lvl1pPr marL="0" lvl="0" indent="0" algn="ctr" defTabSz="914400" rtl="0" eaLnBrk="0" fontAlgn="base" latinLnBrk="0" hangingPunct="0">
        <a:lnSpc>
          <a:spcPct val="100000"/>
        </a:lnSpc>
        <a:spcBef>
          <a:spcPct val="0"/>
        </a:spcBef>
        <a:spcAft>
          <a:spcPct val="0"/>
        </a:spcAft>
        <a:buNone/>
        <a:defRPr sz="40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5000"/>
        </a:spcBef>
        <a:spcAft>
          <a:spcPct val="0"/>
        </a:spcAft>
        <a:buClr>
          <a:schemeClr val="folHlink"/>
        </a:buClr>
        <a:buSzPct val="8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5000"/>
        </a:spcBef>
        <a:spcAft>
          <a:spcPct val="0"/>
        </a:spcAft>
        <a:buSzTx/>
        <a:buFont typeface="Wingdings" panose="05000000000000000000" pitchFamily="2" charset="2"/>
        <a:buChar char="u"/>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5000"/>
        </a:spcBef>
        <a:spcAft>
          <a:spcPct val="0"/>
        </a:spcAft>
        <a:buSzTx/>
        <a:buFont typeface="Wingdings" panose="05000000000000000000" pitchFamily="2" charset="2"/>
        <a:buChar char="p"/>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hyperlink" Target="https://devcpp.gitee.io/pto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7.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image" Target="../media/image5.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11.wmf"/><Relationship Id="rId1" Type="http://schemas.openxmlformats.org/officeDocument/2006/relationships/oleObject" Target="../embeddings/oleObject6.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副标题 5"/>
          <p:cNvSpPr>
            <a:spLocks noGrp="1"/>
          </p:cNvSpPr>
          <p:nvPr>
            <p:ph type="subTitle" idx="1"/>
          </p:nvPr>
        </p:nvSpPr>
        <p:spPr>
          <a:xfrm>
            <a:off x="1403350" y="4220210"/>
            <a:ext cx="6400800" cy="1931670"/>
          </a:xfrm>
        </p:spPr>
        <p:txBody>
          <a:bodyPr/>
          <a:p>
            <a:pPr algn="ctr"/>
            <a:r>
              <a:rPr lang="zh-CN" altLang="en-US" sz="2400">
                <a:sym typeface="+mn-ea"/>
              </a:rPr>
              <a:t>裘宗燕，李安邦</a:t>
            </a:r>
            <a:r>
              <a:rPr lang="en-US" altLang="zh-CN" sz="2400">
                <a:sym typeface="+mn-ea"/>
              </a:rPr>
              <a:t> </a:t>
            </a:r>
            <a:r>
              <a:rPr lang="zh-CN" altLang="en-US" sz="2400">
                <a:sym typeface="+mn-ea"/>
              </a:rPr>
              <a:t>编著</a:t>
            </a:r>
            <a:endParaRPr lang="zh-CN" altLang="en-US" sz="2400"/>
          </a:p>
          <a:p>
            <a:pPr algn="ctr"/>
            <a:r>
              <a:rPr lang="zh-CN" altLang="en-US" sz="2400">
                <a:sym typeface="+mn-ea"/>
              </a:rPr>
              <a:t>《从问题到程序——C/C++程序设计基础》</a:t>
            </a:r>
            <a:endParaRPr lang="zh-CN" altLang="en-US" sz="2400"/>
          </a:p>
          <a:p>
            <a:pPr algn="ctr"/>
            <a:r>
              <a:rPr lang="zh-CN" altLang="en-US" sz="2400">
                <a:sym typeface="+mn-ea"/>
              </a:rPr>
              <a:t>机械工业出版社，2023</a:t>
            </a:r>
            <a:endParaRPr lang="zh-CN" altLang="en-US" sz="2400">
              <a:sym typeface="+mn-ea"/>
            </a:endParaRPr>
          </a:p>
          <a:p>
            <a:pPr algn="ctr"/>
            <a:r>
              <a:rPr lang="zh-CN" altLang="en-US" sz="2400">
                <a:sym typeface="+mn-ea"/>
                <a:hlinkClick r:id="rId1" action="ppaction://hlinkfile"/>
              </a:rPr>
              <a:t>https://devcpp.gitee.io/ptop</a:t>
            </a:r>
            <a:endParaRPr lang="zh-CN" altLang="en-US" sz="2400">
              <a:sym typeface="+mn-ea"/>
            </a:endParaRPr>
          </a:p>
        </p:txBody>
      </p:sp>
      <p:sp>
        <p:nvSpPr>
          <p:cNvPr id="4" name="灯片编号占位符 3"/>
          <p:cNvSpPr>
            <a:spLocks noGrp="1"/>
          </p:cNvSpPr>
          <p:nvPr>
            <p:ph type="sldNum" sz="quarter" idx="4"/>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
        <p:nvSpPr>
          <p:cNvPr id="15362" name="文本框 7176"/>
          <p:cNvSpPr txBox="1"/>
          <p:nvPr>
            <p:custDataLst>
              <p:tags r:id="rId2"/>
            </p:custDataLst>
          </p:nvPr>
        </p:nvSpPr>
        <p:spPr>
          <a:xfrm>
            <a:off x="2771775" y="692150"/>
            <a:ext cx="3744913" cy="457200"/>
          </a:xfrm>
          <a:prstGeom prst="rect">
            <a:avLst/>
          </a:prstGeom>
          <a:noFill/>
          <a:ln w="19050">
            <a:noFill/>
          </a:ln>
        </p:spPr>
        <p:txBody>
          <a:bodyPr lIns="92075" tIns="46038" rIns="92075" bIns="46038" anchor="t">
            <a:spAutoFit/>
          </a:bodyPr>
          <a:p>
            <a:pPr algn="ctr">
              <a:spcBef>
                <a:spcPct val="50000"/>
              </a:spcBef>
            </a:pPr>
            <a:r>
              <a:rPr lang="zh-CN" altLang="en-US" dirty="0">
                <a:latin typeface="Cambria" panose="02040503050406030204" pitchFamily="18" charset="0"/>
                <a:ea typeface="华文中宋" panose="02010600040101010101" pitchFamily="2" charset="-122"/>
              </a:rPr>
              <a:t>高级语言程序设计</a:t>
            </a:r>
            <a:endParaRPr lang="zh-CN" altLang="en-US" dirty="0">
              <a:latin typeface="Cambria" panose="02040503050406030204" pitchFamily="18" charset="0"/>
              <a:ea typeface="华文中宋" panose="02010600040101010101" pitchFamily="2" charset="-122"/>
            </a:endParaRPr>
          </a:p>
        </p:txBody>
      </p:sp>
      <p:pic>
        <p:nvPicPr>
          <p:cNvPr id="7" name="图片 6"/>
          <p:cNvPicPr>
            <a:picLocks noChangeAspect="1"/>
          </p:cNvPicPr>
          <p:nvPr>
            <p:custDataLst>
              <p:tags r:id="rId3"/>
            </p:custDataLst>
          </p:nvPr>
        </p:nvPicPr>
        <p:blipFill>
          <a:blip r:embed="rId4"/>
          <a:stretch>
            <a:fillRect/>
          </a:stretch>
        </p:blipFill>
        <p:spPr>
          <a:xfrm>
            <a:off x="323850" y="4149090"/>
            <a:ext cx="1363980" cy="1894840"/>
          </a:xfrm>
          <a:prstGeom prst="rect">
            <a:avLst/>
          </a:prstGeom>
        </p:spPr>
      </p:pic>
      <p:sp>
        <p:nvSpPr>
          <p:cNvPr id="8" name="标题 4"/>
          <p:cNvSpPr>
            <a:spLocks noGrp="1"/>
          </p:cNvSpPr>
          <p:nvPr>
            <p:custDataLst>
              <p:tags r:id="rId5"/>
            </p:custDataLst>
          </p:nvPr>
        </p:nvSpPr>
        <p:spPr>
          <a:xfrm>
            <a:off x="812800" y="1789430"/>
            <a:ext cx="7772400" cy="2152015"/>
          </a:xfrm>
          <a:prstGeom prst="rect">
            <a:avLst/>
          </a:prstGeom>
          <a:gradFill rotWithShape="1">
            <a:gsLst>
              <a:gs pos="0">
                <a:schemeClr val="bg1"/>
              </a:gs>
              <a:gs pos="50000">
                <a:schemeClr val="accent1"/>
              </a:gs>
              <a:gs pos="100000">
                <a:schemeClr val="bg1"/>
              </a:gs>
            </a:gsLst>
            <a:lin ang="5400000" scaled="1"/>
            <a:tileRect/>
          </a:gradFill>
          <a:ln w="9525">
            <a:noFill/>
          </a:ln>
        </p:spPr>
        <p:txBody>
          <a:bodyPr anchor="ctr"/>
          <a:lstStyle>
            <a:lvl1pPr marL="0" lvl="0" indent="0" algn="ctr" defTabSz="914400" rtl="0" eaLnBrk="1" fontAlgn="base" latinLnBrk="0" hangingPunct="1">
              <a:lnSpc>
                <a:spcPct val="145000"/>
              </a:lnSpc>
              <a:spcBef>
                <a:spcPct val="0"/>
              </a:spcBef>
              <a:spcAft>
                <a:spcPct val="0"/>
              </a:spcAft>
              <a:buClrTx/>
              <a:buSzTx/>
              <a:buFontTx/>
              <a:buNone/>
              <a:defRPr sz="4000" b="1" i="0" u="none" kern="1200" baseline="0">
                <a:solidFill>
                  <a:schemeClr val="tx2"/>
                </a:solidFill>
                <a:latin typeface="+mj-lt"/>
                <a:ea typeface="+mj-ea"/>
                <a:cs typeface="+mj-cs"/>
              </a:defRPr>
            </a:lvl1pPr>
          </a:lstStyle>
          <a:p>
            <a:r>
              <a:rPr lang="zh-CN" altLang="en-US" sz="4800" dirty="0">
                <a:solidFill>
                  <a:schemeClr val="tx2"/>
                </a:solidFill>
                <a:sym typeface="+mn-ea"/>
              </a:rPr>
              <a:t>第 </a:t>
            </a:r>
            <a:r>
              <a:rPr lang="en-US" altLang="zh-CN" sz="4800" dirty="0">
                <a:solidFill>
                  <a:schemeClr val="tx2"/>
                </a:solidFill>
                <a:sym typeface="+mn-ea"/>
              </a:rPr>
              <a:t>5 </a:t>
            </a:r>
            <a:r>
              <a:rPr lang="zh-CN" altLang="en-US" sz="4800" dirty="0">
                <a:solidFill>
                  <a:schemeClr val="tx2"/>
                </a:solidFill>
                <a:sym typeface="+mn-ea"/>
              </a:rPr>
              <a:t>章  </a:t>
            </a:r>
            <a:r>
              <a:rPr lang="en-US" altLang="en-US" sz="4800" err="1">
                <a:solidFill>
                  <a:schemeClr val="tx2"/>
                </a:solidFill>
                <a:sym typeface="+mn-ea"/>
              </a:rPr>
              <a:t>函数与程序结构</a:t>
            </a:r>
            <a:br>
              <a:rPr lang="en-US" altLang="en-US" sz="4800" err="1">
                <a:solidFill>
                  <a:schemeClr val="tx2"/>
                </a:solidFill>
                <a:sym typeface="+mn-ea"/>
              </a:rPr>
            </a:br>
            <a:r>
              <a:rPr lang="zh-CN" altLang="en-US" sz="4800" err="1">
                <a:solidFill>
                  <a:schemeClr val="tx2"/>
                </a:solidFill>
                <a:sym typeface="+mn-ea"/>
              </a:rPr>
              <a:t>（</a:t>
            </a:r>
            <a:r>
              <a:rPr lang="en-US" altLang="zh-CN" sz="4800" err="1">
                <a:solidFill>
                  <a:schemeClr val="tx2"/>
                </a:solidFill>
                <a:sym typeface="+mn-ea"/>
              </a:rPr>
              <a:t>1-3</a:t>
            </a:r>
            <a:r>
              <a:rPr lang="zh-CN" altLang="en-US" sz="4800" err="1">
                <a:solidFill>
                  <a:schemeClr val="tx2"/>
                </a:solidFill>
                <a:sym typeface="+mn-ea"/>
              </a:rPr>
              <a:t>）</a:t>
            </a:r>
            <a:endParaRPr lang="zh-CN" altLang="en-US" sz="4800" err="1">
              <a:solidFill>
                <a:schemeClr val="tx2"/>
              </a:solidFill>
              <a:sym typeface="+mn-ea"/>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6626" name="文本占位符 468994"/>
          <p:cNvSpPr>
            <a:spLocks noGrp="1"/>
          </p:cNvSpPr>
          <p:nvPr>
            <p:ph idx="1"/>
          </p:nvPr>
        </p:nvSpPr>
        <p:spPr>
          <a:xfrm>
            <a:off x="539750" y="625475"/>
            <a:ext cx="8136255" cy="5756275"/>
          </a:xfrm>
        </p:spPr>
        <p:txBody>
          <a:bodyPr anchor="t"/>
          <a:p>
            <a:pPr marL="0" indent="21590">
              <a:spcBef>
                <a:spcPct val="50000"/>
              </a:spcBef>
              <a:buNone/>
            </a:pPr>
            <a:r>
              <a:rPr lang="zh-CN" altLang="en-US" dirty="0"/>
              <a:t>以上例子说明了</a:t>
            </a:r>
            <a:r>
              <a:rPr lang="zh-CN" altLang="en-US" dirty="0">
                <a:solidFill>
                  <a:schemeClr val="accent2"/>
                </a:solidFill>
              </a:rPr>
              <a:t>编程人员有自己定义函数的需要</a:t>
            </a:r>
            <a:r>
              <a:rPr lang="zh-CN" altLang="en-US" dirty="0"/>
              <a:t>。也分别说明了需要对自定义函数需求的两种场合：</a:t>
            </a:r>
            <a:endParaRPr lang="zh-CN" altLang="en-US" dirty="0"/>
          </a:p>
          <a:p>
            <a:pPr marL="0" indent="0">
              <a:spcBef>
                <a:spcPct val="50000"/>
              </a:spcBef>
              <a:buNone/>
            </a:pPr>
            <a:r>
              <a:rPr lang="en-US" altLang="zh-CN" dirty="0"/>
              <a:t>1</a:t>
            </a:r>
            <a:r>
              <a:rPr lang="zh-CN" altLang="zh-CN" dirty="0"/>
              <a:t>、</a:t>
            </a:r>
            <a:r>
              <a:rPr lang="zh-CN" altLang="en-US" dirty="0">
                <a:solidFill>
                  <a:schemeClr val="accent2"/>
                </a:solidFill>
              </a:rPr>
              <a:t>需要多次重复使用某个计算片段</a:t>
            </a:r>
            <a:r>
              <a:rPr lang="zh-CN" altLang="en-US" dirty="0"/>
              <a:t>，</a:t>
            </a:r>
            <a:endParaRPr lang="zh-CN" altLang="en-US" dirty="0"/>
          </a:p>
          <a:p>
            <a:pPr marL="0" indent="0">
              <a:spcBef>
                <a:spcPct val="50000"/>
              </a:spcBef>
              <a:buNone/>
            </a:pPr>
            <a:r>
              <a:rPr lang="en-US" altLang="zh-CN" dirty="0"/>
              <a:t>2</a:t>
            </a:r>
            <a:r>
              <a:rPr lang="zh-CN" altLang="en-US" dirty="0"/>
              <a:t>、</a:t>
            </a:r>
            <a:r>
              <a:rPr lang="zh-CN" altLang="en-US" dirty="0">
                <a:solidFill>
                  <a:schemeClr val="accent2"/>
                </a:solidFill>
              </a:rPr>
              <a:t>把较长的程序进行合理拆分</a:t>
            </a:r>
            <a:r>
              <a:rPr lang="zh-CN" altLang="en-US" dirty="0"/>
              <a:t>，从而使主程序变得简单易读，方便把握整个程序的工作流程。</a:t>
            </a:r>
            <a:endParaRPr lang="zh-CN" altLang="en-US" dirty="0"/>
          </a:p>
          <a:p>
            <a:pPr marL="0" indent="0">
              <a:spcBef>
                <a:spcPct val="50000"/>
              </a:spcBef>
              <a:buNone/>
            </a:pPr>
            <a:endParaRPr lang="zh-CN" altLang="en-US" dirty="0"/>
          </a:p>
          <a:p>
            <a:pPr marL="0" indent="0">
              <a:spcBef>
                <a:spcPct val="50000"/>
              </a:spcBef>
              <a:buNone/>
            </a:pPr>
            <a:r>
              <a:rPr lang="zh-CN" altLang="en-US" dirty="0">
                <a:latin typeface="Cambria" panose="02040503050406030204" pitchFamily="18" charset="0"/>
                <a:ea typeface="楷体" panose="02010609060101010101" pitchFamily="49" charset="-122"/>
                <a:cs typeface="Cambria" panose="02040503050406030204" pitchFamily="18" charset="0"/>
                <a:sym typeface="+mn-ea"/>
              </a:rPr>
              <a:t>为了表述简单，通常把</a:t>
            </a:r>
            <a:r>
              <a:rPr lang="en-US" altLang="zh-CN" dirty="0">
                <a:latin typeface="Cambria" panose="02040503050406030204" pitchFamily="18" charset="0"/>
                <a:ea typeface="楷体" panose="02010609060101010101" pitchFamily="49" charset="-122"/>
                <a:cs typeface="Cambria" panose="02040503050406030204" pitchFamily="18" charset="0"/>
                <a:sym typeface="+mn-ea"/>
              </a:rPr>
              <a:t> “</a:t>
            </a:r>
            <a:r>
              <a:rPr lang="zh-CN" altLang="zh-CN" b="1" dirty="0">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编程人员在自己的程序中</a:t>
            </a:r>
            <a:r>
              <a:rPr lang="zh-CN" altLang="en-US" b="1" dirty="0">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自己定义的函数</a:t>
            </a:r>
            <a:r>
              <a:rPr lang="en-US" altLang="zh-CN" dirty="0">
                <a:latin typeface="Cambria" panose="02040503050406030204" pitchFamily="18" charset="0"/>
                <a:ea typeface="楷体" panose="02010609060101010101" pitchFamily="49" charset="-122"/>
                <a:cs typeface="Cambria" panose="02040503050406030204" pitchFamily="18" charset="0"/>
                <a:sym typeface="+mn-ea"/>
              </a:rPr>
              <a:t>” </a:t>
            </a:r>
            <a:r>
              <a:rPr lang="zh-CN" altLang="en-US" dirty="0">
                <a:latin typeface="Cambria" panose="02040503050406030204" pitchFamily="18" charset="0"/>
                <a:ea typeface="楷体" panose="02010609060101010101" pitchFamily="49" charset="-122"/>
                <a:cs typeface="Cambria" panose="02040503050406030204" pitchFamily="18" charset="0"/>
                <a:sym typeface="+mn-ea"/>
              </a:rPr>
              <a:t>简称为</a:t>
            </a:r>
            <a:r>
              <a:rPr lang="en-US" altLang="zh-CN" dirty="0">
                <a:latin typeface="Cambria" panose="02040503050406030204" pitchFamily="18" charset="0"/>
                <a:ea typeface="楷体" panose="02010609060101010101" pitchFamily="49" charset="-122"/>
                <a:cs typeface="Cambria" panose="02040503050406030204" pitchFamily="18" charset="0"/>
                <a:sym typeface="+mn-ea"/>
              </a:rPr>
              <a:t> “</a:t>
            </a:r>
            <a:r>
              <a:rPr lang="zh-CN" altLang="en-US" b="1" dirty="0">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自定义函数</a:t>
            </a:r>
            <a:r>
              <a:rPr lang="en-US" altLang="zh-CN" dirty="0">
                <a:latin typeface="Cambria" panose="02040503050406030204" pitchFamily="18" charset="0"/>
                <a:ea typeface="楷体" panose="02010609060101010101" pitchFamily="49" charset="-122"/>
                <a:cs typeface="Cambria" panose="02040503050406030204" pitchFamily="18" charset="0"/>
                <a:sym typeface="+mn-ea"/>
              </a:rPr>
              <a:t>”</a:t>
            </a:r>
            <a:r>
              <a:rPr lang="zh-CN" altLang="en-US" dirty="0">
                <a:latin typeface="Cambria" panose="02040503050406030204" pitchFamily="18" charset="0"/>
                <a:ea typeface="楷体" panose="02010609060101010101" pitchFamily="49" charset="-122"/>
                <a:cs typeface="Cambria" panose="02040503050406030204" pitchFamily="18" charset="0"/>
                <a:sym typeface="+mn-ea"/>
              </a:rPr>
              <a:t>，并进一步（在不会引起误解的情形下）简称为</a:t>
            </a:r>
            <a:r>
              <a:rPr lang="en-US" altLang="zh-CN" dirty="0">
                <a:latin typeface="Cambria" panose="02040503050406030204" pitchFamily="18" charset="0"/>
                <a:ea typeface="楷体" panose="02010609060101010101" pitchFamily="49" charset="-122"/>
                <a:cs typeface="Cambria" panose="02040503050406030204" pitchFamily="18" charset="0"/>
                <a:sym typeface="+mn-ea"/>
              </a:rPr>
              <a:t>  “</a:t>
            </a:r>
            <a:r>
              <a:rPr lang="zh-CN" altLang="en-US" b="1" dirty="0">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函数</a:t>
            </a:r>
            <a:r>
              <a:rPr lang="en-US" altLang="zh-CN" dirty="0">
                <a:latin typeface="Cambria" panose="02040503050406030204" pitchFamily="18" charset="0"/>
                <a:ea typeface="楷体" panose="02010609060101010101" pitchFamily="49" charset="-122"/>
                <a:cs typeface="Cambria" panose="02040503050406030204" pitchFamily="18" charset="0"/>
                <a:sym typeface="+mn-ea"/>
              </a:rPr>
              <a:t>”</a:t>
            </a:r>
            <a:r>
              <a:rPr lang="zh-CN" altLang="en-US" dirty="0">
                <a:latin typeface="Cambria" panose="02040503050406030204" pitchFamily="18" charset="0"/>
                <a:ea typeface="楷体" panose="02010609060101010101" pitchFamily="49" charset="-122"/>
                <a:cs typeface="Cambria" panose="02040503050406030204" pitchFamily="18" charset="0"/>
                <a:sym typeface="+mn-ea"/>
              </a:rPr>
              <a:t>。</a:t>
            </a:r>
            <a:endParaRPr lang="zh-CN" altLang="en-US" dirty="0">
              <a:latin typeface="Cambria" panose="02040503050406030204" pitchFamily="18" charset="0"/>
              <a:ea typeface="楷体" panose="02010609060101010101" pitchFamily="49" charset="-122"/>
              <a:cs typeface="Cambria" panose="02040503050406030204" pitchFamily="18" charset="0"/>
            </a:endParaRPr>
          </a:p>
        </p:txBody>
      </p:sp>
    </p:spTree>
  </p:cSld>
  <p:clrMapOvr>
    <a:masterClrMapping/>
  </p:clrMapOvr>
  <p:transition spd="med">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10594" name="Rectangle 6"/>
          <p:cNvSpPr>
            <a:spLocks noGrp="1"/>
          </p:cNvSpPr>
          <p:nvPr>
            <p:ph type="title"/>
          </p:nvPr>
        </p:nvSpPr>
        <p:spPr/>
        <p:txBody>
          <a:bodyPr vert="horz" wrap="square" lIns="91440" tIns="45720" rIns="91440" bIns="45720" anchor="ctr"/>
          <a:p>
            <a:pPr eaLnBrk="1" hangingPunct="1"/>
            <a:r>
              <a:rPr lang="en-US" altLang="zh-CN" sz="3200" dirty="0"/>
              <a:t>5.3.3 </a:t>
            </a:r>
            <a:r>
              <a:rPr lang="zh-CN" altLang="en-US" sz="3200" dirty="0"/>
              <a:t>求最大公约数（</a:t>
            </a:r>
            <a:r>
              <a:rPr lang="en-US" altLang="zh-CN" sz="3200" dirty="0"/>
              <a:t>GCD</a:t>
            </a:r>
            <a:r>
              <a:rPr lang="zh-CN" altLang="en-US" sz="3200" dirty="0"/>
              <a:t>）</a:t>
            </a:r>
            <a:endParaRPr lang="zh-CN" altLang="en-US" sz="3200" dirty="0"/>
          </a:p>
        </p:txBody>
      </p:sp>
      <p:sp>
        <p:nvSpPr>
          <p:cNvPr id="110595" name="文本占位符 576514"/>
          <p:cNvSpPr>
            <a:spLocks noGrp="1"/>
          </p:cNvSpPr>
          <p:nvPr>
            <p:ph idx="1"/>
          </p:nvPr>
        </p:nvSpPr>
        <p:spPr/>
        <p:txBody>
          <a:bodyPr anchor="t"/>
          <a:p>
            <a:pPr marL="0" indent="0">
              <a:buNone/>
            </a:pPr>
            <a:r>
              <a:rPr lang="zh-CN" altLang="en-US" dirty="0"/>
              <a:t>【例</a:t>
            </a:r>
            <a:r>
              <a:rPr lang="en-US" altLang="zh-CN" dirty="0"/>
              <a:t>5-19</a:t>
            </a:r>
            <a:r>
              <a:rPr lang="zh-CN" altLang="en-US" dirty="0"/>
              <a:t>】用几种方法求整数的最大公约数（greatest common divisor）</a:t>
            </a:r>
            <a:r>
              <a:rPr lang="zh-CN" altLang="en-US" dirty="0"/>
              <a:t>。</a:t>
            </a:r>
            <a:endParaRPr lang="zh-CN" altLang="en-US" dirty="0"/>
          </a:p>
          <a:p>
            <a:pPr marL="0" indent="0">
              <a:buNone/>
            </a:pPr>
            <a:r>
              <a:rPr lang="zh-CN" altLang="en-US" dirty="0"/>
              <a:t>写函数 </a:t>
            </a:r>
            <a:r>
              <a:rPr lang="en-US" altLang="zh-CN" err="1"/>
              <a:t>int </a:t>
            </a:r>
            <a:r>
              <a:rPr lang="en-US" altLang="zh-CN" err="1"/>
              <a:t>gcd(int m</a:t>
            </a:r>
            <a:r>
              <a:rPr lang="en-US" altLang="zh-CN"/>
              <a:t>, int n)</a:t>
            </a:r>
            <a:endParaRPr lang="en-US" altLang="zh-CN"/>
          </a:p>
          <a:p>
            <a:pPr marL="0" indent="0">
              <a:buNone/>
            </a:pPr>
            <a:r>
              <a:rPr lang="zh-CN" altLang="en-US" dirty="0">
                <a:solidFill>
                  <a:schemeClr val="accent2"/>
                </a:solidFill>
              </a:rPr>
              <a:t>解法</a:t>
            </a:r>
            <a:r>
              <a:rPr lang="en-US" altLang="zh-CN">
                <a:solidFill>
                  <a:schemeClr val="accent2"/>
                </a:solidFill>
              </a:rPr>
              <a:t>1</a:t>
            </a:r>
            <a:r>
              <a:rPr lang="zh-CN" altLang="en-US" dirty="0"/>
              <a:t>：逐个检查，直到找到能同时整除 </a:t>
            </a:r>
            <a:r>
              <a:rPr lang="en-US" altLang="zh-CN" dirty="0"/>
              <a:t>m </a:t>
            </a:r>
            <a:r>
              <a:rPr lang="zh-CN" altLang="en-US" dirty="0"/>
              <a:t>和 </a:t>
            </a:r>
            <a:r>
              <a:rPr lang="en-US" altLang="zh-CN" dirty="0"/>
              <a:t>n </a:t>
            </a:r>
            <a:r>
              <a:rPr lang="zh-CN" altLang="en-US" dirty="0"/>
              <a:t>的最大整数（生成与检查）。需辅助变量 </a:t>
            </a:r>
            <a:r>
              <a:rPr lang="en-US" altLang="zh-CN" dirty="0"/>
              <a:t>k </a:t>
            </a:r>
            <a:r>
              <a:rPr lang="zh-CN" altLang="en-US" dirty="0"/>
              <a:t>记录检查值。简单方式：</a:t>
            </a:r>
            <a:r>
              <a:rPr lang="en-US" altLang="zh-CN" dirty="0"/>
              <a:t>k </a:t>
            </a:r>
            <a:r>
              <a:rPr lang="zh-CN" altLang="en-US" dirty="0"/>
              <a:t>顺序取值（初值</a:t>
            </a:r>
            <a:r>
              <a:rPr lang="en-US" altLang="zh-CN" dirty="0"/>
              <a:t>/</a:t>
            </a:r>
            <a:r>
              <a:rPr lang="zh-CN" altLang="en-US" dirty="0"/>
              <a:t>更新</a:t>
            </a:r>
            <a:r>
              <a:rPr lang="en-US" altLang="zh-CN" dirty="0"/>
              <a:t>/</a:t>
            </a:r>
            <a:r>
              <a:rPr lang="zh-CN" altLang="en-US" dirty="0"/>
              <a:t>结束），可用循环实现。</a:t>
            </a:r>
            <a:endParaRPr lang="zh-CN" altLang="en-US" dirty="0"/>
          </a:p>
          <a:p>
            <a:pPr marL="0" indent="0">
              <a:buNone/>
            </a:pPr>
            <a:r>
              <a:rPr lang="zh-CN" altLang="en-US" dirty="0">
                <a:solidFill>
                  <a:schemeClr val="accent2"/>
                </a:solidFill>
              </a:rPr>
              <a:t>方式</a:t>
            </a:r>
            <a:r>
              <a:rPr lang="en-US" altLang="zh-CN">
                <a:solidFill>
                  <a:schemeClr val="accent2"/>
                </a:solidFill>
              </a:rPr>
              <a:t>1</a:t>
            </a:r>
            <a:r>
              <a:rPr lang="zh-CN" altLang="en-US" dirty="0"/>
              <a:t>：</a:t>
            </a:r>
            <a:r>
              <a:rPr lang="en-US" altLang="zh-CN" dirty="0"/>
              <a:t>k </a:t>
            </a:r>
            <a:r>
              <a:rPr lang="zh-CN" altLang="en-US" dirty="0"/>
              <a:t>取初值 </a:t>
            </a:r>
            <a:r>
              <a:rPr lang="en-US" altLang="zh-CN" dirty="0"/>
              <a:t>1 </a:t>
            </a:r>
            <a:r>
              <a:rPr lang="zh-CN" altLang="en-US" dirty="0"/>
              <a:t>后递增，大于 </a:t>
            </a:r>
            <a:r>
              <a:rPr lang="en-US" altLang="zh-CN" dirty="0"/>
              <a:t>m </a:t>
            </a:r>
            <a:r>
              <a:rPr lang="zh-CN" altLang="en-US" dirty="0"/>
              <a:t>或 </a:t>
            </a:r>
            <a:r>
              <a:rPr lang="en-US" altLang="zh-CN" dirty="0"/>
              <a:t>n </a:t>
            </a:r>
            <a:r>
              <a:rPr lang="zh-CN" altLang="en-US" dirty="0"/>
              <a:t>时结束。</a:t>
            </a:r>
            <a:endParaRPr lang="zh-CN" altLang="en-US" dirty="0"/>
          </a:p>
          <a:p>
            <a:pPr marL="0" indent="0">
              <a:buNone/>
            </a:pPr>
            <a:r>
              <a:rPr lang="zh-CN" altLang="en-US" dirty="0"/>
              <a:t>如何得到所需结果</a:t>
            </a:r>
            <a:r>
              <a:rPr lang="en-US" altLang="zh-CN" dirty="0"/>
              <a:t>? m </a:t>
            </a:r>
            <a:r>
              <a:rPr lang="zh-CN" altLang="en-US" dirty="0"/>
              <a:t>和 </a:t>
            </a:r>
            <a:r>
              <a:rPr lang="en-US" altLang="zh-CN" dirty="0"/>
              <a:t>n </a:t>
            </a:r>
            <a:r>
              <a:rPr lang="zh-CN" altLang="en-US" dirty="0"/>
              <a:t>可能有多个公约数，最后的 </a:t>
            </a:r>
            <a:r>
              <a:rPr lang="en-US" altLang="zh-CN" dirty="0"/>
              <a:t>k </a:t>
            </a:r>
            <a:r>
              <a:rPr lang="zh-CN" altLang="en-US" dirty="0"/>
              <a:t>值不是 </a:t>
            </a:r>
            <a:r>
              <a:rPr lang="en-US" altLang="zh-CN" dirty="0"/>
              <a:t>m </a:t>
            </a:r>
            <a:r>
              <a:rPr lang="zh-CN" altLang="en-US" dirty="0"/>
              <a:t>和 </a:t>
            </a:r>
            <a:r>
              <a:rPr lang="en-US" altLang="zh-CN" dirty="0"/>
              <a:t>n </a:t>
            </a:r>
            <a:r>
              <a:rPr lang="zh-CN" altLang="en-US" dirty="0"/>
              <a:t>的公约数（大于两数之一）。</a:t>
            </a:r>
            <a:endParaRPr lang="zh-CN" altLang="en-US" dirty="0"/>
          </a:p>
          <a:p>
            <a:pPr marL="0" indent="0">
              <a:buNone/>
            </a:pPr>
            <a:r>
              <a:rPr lang="zh-CN" altLang="en-US" dirty="0"/>
              <a:t>需要记录循环中找到的公约数。</a:t>
            </a:r>
            <a:endParaRPr lang="zh-CN" altLang="en-US" dirty="0"/>
          </a:p>
        </p:txBody>
      </p:sp>
    </p:spTree>
  </p:cSld>
  <p:clrMapOvr>
    <a:masterClrMapping/>
  </p:clrMapOvr>
  <p:transition spd="med">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11618" name="Rectangle 5"/>
          <p:cNvSpPr>
            <a:spLocks noGrp="1"/>
          </p:cNvSpPr>
          <p:nvPr>
            <p:ph type="body" idx="4294967295"/>
          </p:nvPr>
        </p:nvSpPr>
        <p:spPr>
          <a:xfrm>
            <a:off x="539750" y="549275"/>
            <a:ext cx="8135938" cy="5832475"/>
          </a:xfrm>
        </p:spPr>
        <p:txBody>
          <a:bodyPr vert="horz" wrap="square" lIns="91440" tIns="45720" rIns="91440" bIns="45720" anchor="t"/>
          <a:p>
            <a:pPr marL="0" indent="0">
              <a:lnSpc>
                <a:spcPct val="100000"/>
              </a:lnSpc>
              <a:spcBef>
                <a:spcPct val="0"/>
              </a:spcBef>
              <a:spcAft>
                <a:spcPts val="0"/>
              </a:spcAft>
              <a:buClrTx/>
              <a:buSzTx/>
              <a:buFont typeface="Arial" panose="020B0604020202020204" pitchFamily="34" charset="0"/>
              <a:buNone/>
            </a:pPr>
            <a:r>
              <a:rPr lang="zh-CN" altLang="en-US" dirty="0"/>
              <a:t>只需记录已找到</a:t>
            </a:r>
            <a:r>
              <a:rPr lang="zh-CN" altLang="en-US" dirty="0">
                <a:solidFill>
                  <a:schemeClr val="hlink"/>
                </a:solidFill>
              </a:rPr>
              <a:t>最大的公约数</a:t>
            </a:r>
            <a:r>
              <a:rPr lang="zh-CN" altLang="en-US" dirty="0"/>
              <a:t>：用变量 </a:t>
            </a:r>
            <a:r>
              <a:rPr lang="en-US" altLang="zh-CN">
                <a:solidFill>
                  <a:schemeClr val="hlink"/>
                </a:solidFill>
              </a:rPr>
              <a:t>d</a:t>
            </a:r>
            <a:r>
              <a:rPr lang="zh-CN" altLang="en-US" dirty="0"/>
              <a:t>，初值</a:t>
            </a:r>
            <a:r>
              <a:rPr lang="en-US" altLang="zh-CN" dirty="0"/>
              <a:t>1</a:t>
            </a:r>
            <a:r>
              <a:rPr lang="zh-CN" altLang="en-US" dirty="0"/>
              <a:t>（是公约数），遇到新公约数（更大）时记入</a:t>
            </a:r>
            <a:r>
              <a:rPr lang="en-US" altLang="zh-CN" dirty="0"/>
              <a:t>d</a:t>
            </a:r>
            <a:r>
              <a:rPr lang="zh-CN" altLang="en-US" dirty="0"/>
              <a:t>：</a:t>
            </a:r>
            <a:endParaRPr lang="zh-CN" altLang="en-US" dirty="0"/>
          </a:p>
          <a:p>
            <a:pPr marL="0" indent="0">
              <a:lnSpc>
                <a:spcPct val="100000"/>
              </a:lnSpc>
              <a:spcBef>
                <a:spcPct val="0"/>
              </a:spcBef>
              <a:spcAft>
                <a:spcPts val="0"/>
              </a:spcAft>
              <a:buClrTx/>
              <a:buSzTx/>
              <a:buFont typeface="Arial" panose="020B0604020202020204" pitchFamily="34" charset="0"/>
              <a:buNone/>
            </a:pPr>
            <a:r>
              <a:rPr lang="en-US" altLang="zh-CN">
                <a:solidFill>
                  <a:schemeClr val="folHlink"/>
                </a:solidFill>
              </a:rPr>
              <a:t>if (m % k == 0 &amp;&amp; n % k == 0)</a:t>
            </a:r>
            <a:endParaRPr lang="en-US" altLang="zh-CN">
              <a:solidFill>
                <a:schemeClr val="folHlink"/>
              </a:solidFill>
            </a:endParaRPr>
          </a:p>
          <a:p>
            <a:pPr marL="0" indent="0">
              <a:lnSpc>
                <a:spcPct val="100000"/>
              </a:lnSpc>
              <a:spcBef>
                <a:spcPct val="0"/>
              </a:spcBef>
              <a:spcAft>
                <a:spcPts val="0"/>
              </a:spcAft>
              <a:buClrTx/>
              <a:buSzTx/>
              <a:buFont typeface="Arial" panose="020B0604020202020204" pitchFamily="34" charset="0"/>
              <a:buNone/>
            </a:pPr>
            <a:r>
              <a:rPr lang="en-US" altLang="zh-CN" dirty="0">
                <a:solidFill>
                  <a:schemeClr val="folHlink"/>
                </a:solidFill>
              </a:rPr>
              <a:t>    d = k;  /* k</a:t>
            </a:r>
            <a:r>
              <a:rPr lang="zh-CN" altLang="en-US" dirty="0">
                <a:solidFill>
                  <a:schemeClr val="folHlink"/>
                </a:solidFill>
              </a:rPr>
              <a:t>为新找到的公约数 </a:t>
            </a:r>
            <a:r>
              <a:rPr lang="en-US" altLang="zh-CN" dirty="0">
                <a:solidFill>
                  <a:schemeClr val="folHlink"/>
                </a:solidFill>
              </a:rPr>
              <a:t>*</a:t>
            </a:r>
            <a:r>
              <a:rPr lang="en-US" altLang="zh-CN">
                <a:solidFill>
                  <a:schemeClr val="folHlink"/>
                </a:solidFill>
              </a:rPr>
              <a:t>/</a:t>
            </a:r>
            <a:endParaRPr lang="en-US" altLang="zh-CN">
              <a:solidFill>
                <a:schemeClr val="folHlink"/>
              </a:solidFill>
            </a:endParaRPr>
          </a:p>
          <a:p>
            <a:pPr marL="0" indent="0" algn="just">
              <a:lnSpc>
                <a:spcPct val="100000"/>
              </a:lnSpc>
              <a:spcBef>
                <a:spcPct val="0"/>
              </a:spcBef>
              <a:spcAft>
                <a:spcPts val="0"/>
              </a:spcAft>
              <a:buClrTx/>
              <a:buSzTx/>
              <a:buFont typeface="Arial" panose="020B0604020202020204" pitchFamily="34" charset="0"/>
              <a:buNone/>
            </a:pPr>
            <a:r>
              <a:rPr lang="zh-CN" altLang="en-US" dirty="0"/>
              <a:t>有了 </a:t>
            </a:r>
            <a:r>
              <a:rPr lang="en-US" altLang="zh-CN" dirty="0"/>
              <a:t>d </a:t>
            </a:r>
            <a:r>
              <a:rPr lang="zh-CN" altLang="en-US" dirty="0"/>
              <a:t>及其初值，</a:t>
            </a:r>
            <a:r>
              <a:rPr lang="en-US" altLang="zh-CN" dirty="0"/>
              <a:t>k</a:t>
            </a:r>
            <a:r>
              <a:rPr lang="zh-CN" altLang="en-US" dirty="0"/>
              <a:t>可以从</a:t>
            </a:r>
            <a:r>
              <a:rPr lang="en-US" altLang="zh-CN" dirty="0"/>
              <a:t>2</a:t>
            </a:r>
            <a:r>
              <a:rPr lang="zh-CN" altLang="en-US" dirty="0"/>
              <a:t>开始循环。函数定义：</a:t>
            </a:r>
            <a:endParaRPr lang="zh-CN" altLang="en-US" dirty="0"/>
          </a:p>
          <a:p>
            <a:pPr marL="0" indent="0" algn="just">
              <a:lnSpc>
                <a:spcPct val="100000"/>
              </a:lnSpc>
              <a:spcBef>
                <a:spcPct val="0"/>
              </a:spcBef>
              <a:spcAft>
                <a:spcPts val="0"/>
              </a:spcAft>
              <a:buClrTx/>
              <a:buSzTx/>
              <a:buFont typeface="Arial" panose="020B0604020202020204" pitchFamily="34" charset="0"/>
              <a:buNone/>
            </a:pPr>
            <a:r>
              <a:rPr lang="en-US" altLang="zh-CN" err="1">
                <a:solidFill>
                  <a:schemeClr val="folHlink"/>
                </a:solidFill>
              </a:rPr>
              <a:t>int gcd</a:t>
            </a:r>
            <a:r>
              <a:rPr lang="en-US" altLang="zh-CN">
                <a:solidFill>
                  <a:schemeClr val="folHlink"/>
                </a:solidFill>
              </a:rPr>
              <a:t> (int m, int n) {</a:t>
            </a:r>
            <a:endParaRPr lang="en-US" altLang="zh-CN">
              <a:solidFill>
                <a:schemeClr val="folHlink"/>
              </a:solidFill>
            </a:endParaRPr>
          </a:p>
          <a:p>
            <a:pPr marL="0" indent="0" algn="just">
              <a:lnSpc>
                <a:spcPct val="100000"/>
              </a:lnSpc>
              <a:spcBef>
                <a:spcPct val="0"/>
              </a:spcBef>
              <a:spcAft>
                <a:spcPts val="0"/>
              </a:spcAft>
              <a:buClrTx/>
              <a:buSzTx/>
              <a:buFont typeface="Arial" panose="020B0604020202020204" pitchFamily="34" charset="0"/>
              <a:buNone/>
            </a:pPr>
            <a:r>
              <a:rPr lang="en-US" altLang="zh-CN">
                <a:solidFill>
                  <a:schemeClr val="folHlink"/>
                </a:solidFill>
              </a:rPr>
              <a:t>   int </a:t>
            </a:r>
            <a:r>
              <a:rPr lang="en-US" altLang="zh-CN">
                <a:solidFill>
                  <a:schemeClr val="hlink"/>
                </a:solidFill>
              </a:rPr>
              <a:t>d = 1</a:t>
            </a:r>
            <a:r>
              <a:rPr lang="en-US" altLang="zh-CN">
                <a:solidFill>
                  <a:schemeClr val="folHlink"/>
                </a:solidFill>
              </a:rPr>
              <a:t>, </a:t>
            </a:r>
            <a:r>
              <a:rPr lang="en-US" altLang="zh-CN">
                <a:solidFill>
                  <a:schemeClr val="hlink"/>
                </a:solidFill>
              </a:rPr>
              <a:t>k = 2</a:t>
            </a:r>
            <a:r>
              <a:rPr lang="en-US" altLang="zh-CN">
                <a:solidFill>
                  <a:schemeClr val="folHlink"/>
                </a:solidFill>
              </a:rPr>
              <a:t>;</a:t>
            </a:r>
            <a:endParaRPr lang="en-US" altLang="zh-CN">
              <a:solidFill>
                <a:schemeClr val="folHlink"/>
              </a:solidFill>
            </a:endParaRPr>
          </a:p>
          <a:p>
            <a:pPr marL="0" indent="0" algn="just">
              <a:lnSpc>
                <a:spcPct val="100000"/>
              </a:lnSpc>
              <a:spcBef>
                <a:spcPct val="0"/>
              </a:spcBef>
              <a:spcAft>
                <a:spcPts val="0"/>
              </a:spcAft>
              <a:buClrTx/>
              <a:buSzTx/>
              <a:buFont typeface="Arial" panose="020B0604020202020204" pitchFamily="34" charset="0"/>
              <a:buNone/>
            </a:pPr>
            <a:r>
              <a:rPr lang="en-US" altLang="zh-CN">
                <a:solidFill>
                  <a:schemeClr val="folHlink"/>
                </a:solidFill>
              </a:rPr>
              <a:t>   for (</a:t>
            </a:r>
            <a:r>
              <a:rPr lang="en-US" altLang="zh-CN">
                <a:solidFill>
                  <a:schemeClr val="hlink"/>
                </a:solidFill>
              </a:rPr>
              <a:t>k=2</a:t>
            </a:r>
            <a:r>
              <a:rPr lang="en-US" altLang="zh-CN">
                <a:solidFill>
                  <a:schemeClr val="folHlink"/>
                </a:solidFill>
              </a:rPr>
              <a:t> ; k &lt;= m &amp;&amp; k &lt;= n; k++)</a:t>
            </a:r>
            <a:endParaRPr lang="en-US" altLang="zh-CN">
              <a:solidFill>
                <a:schemeClr val="folHlink"/>
              </a:solidFill>
            </a:endParaRPr>
          </a:p>
          <a:p>
            <a:pPr marL="0" indent="0" algn="just">
              <a:lnSpc>
                <a:spcPct val="100000"/>
              </a:lnSpc>
              <a:spcBef>
                <a:spcPct val="0"/>
              </a:spcBef>
              <a:spcAft>
                <a:spcPts val="0"/>
              </a:spcAft>
              <a:buClrTx/>
              <a:buSzTx/>
              <a:buFont typeface="Arial" panose="020B0604020202020204" pitchFamily="34" charset="0"/>
              <a:buNone/>
            </a:pPr>
            <a:r>
              <a:rPr lang="en-US" altLang="zh-CN">
                <a:solidFill>
                  <a:schemeClr val="folHlink"/>
                </a:solidFill>
              </a:rPr>
              <a:t>      if (m % k == 0 &amp;&amp; n % k == 0)</a:t>
            </a:r>
            <a:endParaRPr lang="en-US" altLang="zh-CN">
              <a:solidFill>
                <a:schemeClr val="folHlink"/>
              </a:solidFill>
            </a:endParaRPr>
          </a:p>
          <a:p>
            <a:pPr marL="0" indent="0" algn="just">
              <a:lnSpc>
                <a:spcPct val="100000"/>
              </a:lnSpc>
              <a:spcBef>
                <a:spcPct val="0"/>
              </a:spcBef>
              <a:spcAft>
                <a:spcPts val="0"/>
              </a:spcAft>
              <a:buClrTx/>
              <a:buSzTx/>
              <a:buFont typeface="Arial" panose="020B0604020202020204" pitchFamily="34" charset="0"/>
              <a:buNone/>
            </a:pPr>
            <a:r>
              <a:rPr lang="en-US" altLang="zh-CN">
                <a:solidFill>
                  <a:schemeClr val="folHlink"/>
                </a:solidFill>
              </a:rPr>
              <a:t>           </a:t>
            </a:r>
            <a:r>
              <a:rPr lang="en-US" altLang="zh-CN">
                <a:solidFill>
                  <a:schemeClr val="hlink"/>
                </a:solidFill>
              </a:rPr>
              <a:t>d</a:t>
            </a:r>
            <a:r>
              <a:rPr lang="en-US" altLang="zh-CN">
                <a:solidFill>
                  <a:schemeClr val="folHlink"/>
                </a:solidFill>
              </a:rPr>
              <a:t> = k;</a:t>
            </a:r>
            <a:endParaRPr lang="en-US" altLang="zh-CN">
              <a:solidFill>
                <a:schemeClr val="folHlink"/>
              </a:solidFill>
            </a:endParaRPr>
          </a:p>
          <a:p>
            <a:pPr marL="0" indent="0" algn="just">
              <a:lnSpc>
                <a:spcPct val="100000"/>
              </a:lnSpc>
              <a:spcBef>
                <a:spcPct val="0"/>
              </a:spcBef>
              <a:spcAft>
                <a:spcPts val="0"/>
              </a:spcAft>
              <a:buClrTx/>
              <a:buSzTx/>
              <a:buFont typeface="Arial" panose="020B0604020202020204" pitchFamily="34" charset="0"/>
              <a:buNone/>
            </a:pPr>
            <a:r>
              <a:rPr lang="en-US" altLang="zh-CN">
                <a:solidFill>
                  <a:schemeClr val="folHlink"/>
                </a:solidFill>
              </a:rPr>
              <a:t>   return d;</a:t>
            </a:r>
            <a:endParaRPr lang="en-US" altLang="zh-CN">
              <a:solidFill>
                <a:schemeClr val="folHlink"/>
              </a:solidFill>
            </a:endParaRPr>
          </a:p>
          <a:p>
            <a:pPr marL="0" indent="0" algn="just">
              <a:lnSpc>
                <a:spcPct val="100000"/>
              </a:lnSpc>
              <a:spcBef>
                <a:spcPct val="0"/>
              </a:spcBef>
              <a:spcAft>
                <a:spcPts val="0"/>
              </a:spcAft>
              <a:buClrTx/>
              <a:buSzTx/>
              <a:buFont typeface="Arial" panose="020B0604020202020204" pitchFamily="34" charset="0"/>
              <a:buNone/>
            </a:pPr>
            <a:r>
              <a:rPr lang="en-US" altLang="zh-CN">
                <a:solidFill>
                  <a:schemeClr val="folHlink"/>
                </a:solidFill>
              </a:rPr>
              <a:t>}</a:t>
            </a:r>
            <a:endParaRPr lang="en-US" altLang="zh-CN">
              <a:solidFill>
                <a:schemeClr val="folHlink"/>
              </a:solidFill>
            </a:endParaRPr>
          </a:p>
          <a:p>
            <a:pPr marL="0" indent="0" algn="just">
              <a:lnSpc>
                <a:spcPct val="100000"/>
              </a:lnSpc>
              <a:spcBef>
                <a:spcPct val="0"/>
              </a:spcBef>
              <a:spcAft>
                <a:spcPts val="0"/>
              </a:spcAft>
              <a:buClrTx/>
              <a:buSzTx/>
              <a:buFont typeface="Arial" panose="020B0604020202020204" pitchFamily="34" charset="0"/>
              <a:buNone/>
            </a:pPr>
            <a:r>
              <a:rPr lang="zh-CN" altLang="en-US" dirty="0"/>
              <a:t>参数互素时初值 </a:t>
            </a:r>
            <a:r>
              <a:rPr lang="en-US" altLang="zh-CN" dirty="0"/>
              <a:t>1 </a:t>
            </a:r>
            <a:r>
              <a:rPr lang="zh-CN" altLang="en-US" dirty="0"/>
              <a:t>会留下来，也正确。</a:t>
            </a:r>
            <a:endParaRPr lang="zh-CN" altLang="en-US" dirty="0"/>
          </a:p>
        </p:txBody>
      </p:sp>
    </p:spTree>
  </p:cSld>
  <p:clrMapOvr>
    <a:masterClrMapping/>
  </p:clrMapOvr>
  <p:transition spd="med">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12642" name="Rectangle 4"/>
          <p:cNvSpPr>
            <a:spLocks noGrp="1"/>
          </p:cNvSpPr>
          <p:nvPr>
            <p:ph type="body" idx="4294967295"/>
          </p:nvPr>
        </p:nvSpPr>
        <p:spPr>
          <a:xfrm>
            <a:off x="539750" y="549275"/>
            <a:ext cx="8493125" cy="5832475"/>
          </a:xfrm>
        </p:spPr>
        <p:txBody>
          <a:bodyPr vert="horz" wrap="square" lIns="91440" tIns="45720" rIns="91440" bIns="45720" anchor="t"/>
          <a:p>
            <a:r>
              <a:rPr lang="zh-CN" altLang="en-US" dirty="0"/>
              <a:t>还有一些特殊情况需要处理：</a:t>
            </a:r>
            <a:endParaRPr lang="zh-CN" altLang="en-US" dirty="0"/>
          </a:p>
          <a:p>
            <a:pPr>
              <a:buNone/>
            </a:pPr>
            <a:r>
              <a:rPr lang="en-US" altLang="zh-CN" dirty="0"/>
              <a:t>1</a:t>
            </a:r>
            <a:r>
              <a:rPr lang="zh-CN" altLang="en-US" dirty="0"/>
              <a:t>）</a:t>
            </a:r>
            <a:r>
              <a:rPr lang="en-US" altLang="zh-CN" dirty="0"/>
              <a:t>m </a:t>
            </a:r>
            <a:r>
              <a:rPr lang="zh-CN" altLang="en-US" dirty="0"/>
              <a:t>和</a:t>
            </a:r>
            <a:r>
              <a:rPr lang="en-US" altLang="zh-CN" dirty="0"/>
              <a:t> n </a:t>
            </a:r>
            <a:r>
              <a:rPr lang="zh-CN" altLang="en-US" dirty="0"/>
              <a:t>都为</a:t>
            </a:r>
            <a:r>
              <a:rPr lang="en-US" altLang="zh-CN" dirty="0"/>
              <a:t> 0 </a:t>
            </a:r>
            <a:r>
              <a:rPr lang="zh-CN" altLang="en-US" dirty="0"/>
              <a:t>需特殊处理。例如令函数返回值</a:t>
            </a:r>
            <a:r>
              <a:rPr lang="en-US" altLang="zh-CN" dirty="0"/>
              <a:t> 0</a:t>
            </a:r>
            <a:r>
              <a:rPr lang="zh-CN" altLang="en-US" dirty="0"/>
              <a:t>；</a:t>
            </a:r>
            <a:endParaRPr lang="zh-CN" altLang="en-US" dirty="0"/>
          </a:p>
          <a:p>
            <a:pPr>
              <a:buNone/>
            </a:pPr>
            <a:r>
              <a:rPr lang="en-US" altLang="zh-CN" dirty="0"/>
              <a:t>2</a:t>
            </a:r>
            <a:r>
              <a:rPr lang="zh-CN" altLang="en-US" dirty="0"/>
              <a:t>）若</a:t>
            </a:r>
            <a:r>
              <a:rPr lang="en-US" altLang="zh-CN" dirty="0"/>
              <a:t> m </a:t>
            </a:r>
            <a:r>
              <a:rPr lang="zh-CN" altLang="en-US" dirty="0"/>
              <a:t>和</a:t>
            </a:r>
            <a:r>
              <a:rPr lang="en-US" altLang="zh-CN" dirty="0"/>
              <a:t> n </a:t>
            </a:r>
            <a:r>
              <a:rPr lang="zh-CN" altLang="en-US" dirty="0"/>
              <a:t>中一个为</a:t>
            </a:r>
            <a:r>
              <a:rPr lang="en-US" altLang="zh-CN" dirty="0"/>
              <a:t> 0</a:t>
            </a:r>
            <a:r>
              <a:rPr lang="zh-CN" altLang="en-US" dirty="0"/>
              <a:t>，</a:t>
            </a:r>
            <a:r>
              <a:rPr lang="en-US" altLang="zh-CN" err="1"/>
              <a:t>gcd </a:t>
            </a:r>
            <a:r>
              <a:rPr lang="zh-CN" altLang="en-US" err="1"/>
              <a:t>就</a:t>
            </a:r>
            <a:r>
              <a:rPr lang="zh-CN" altLang="en-US" dirty="0"/>
              <a:t>是另一个数。函数的返回值正确。也可直接判断处理；</a:t>
            </a:r>
            <a:endParaRPr lang="zh-CN" altLang="en-US" dirty="0"/>
          </a:p>
          <a:p>
            <a:pPr>
              <a:buNone/>
            </a:pPr>
            <a:r>
              <a:rPr lang="en-US" altLang="zh-CN" dirty="0"/>
              <a:t>3</a:t>
            </a:r>
            <a:r>
              <a:rPr lang="zh-CN" altLang="en-US" dirty="0"/>
              <a:t>）</a:t>
            </a:r>
            <a:r>
              <a:rPr lang="en-US" altLang="zh-CN" dirty="0"/>
              <a:t>m</a:t>
            </a:r>
            <a:r>
              <a:rPr lang="zh-CN" altLang="en-US" dirty="0"/>
              <a:t>、</a:t>
            </a:r>
            <a:r>
              <a:rPr lang="en-US" altLang="zh-CN" dirty="0"/>
              <a:t>n </a:t>
            </a:r>
            <a:r>
              <a:rPr lang="zh-CN" altLang="en-US" dirty="0"/>
              <a:t>为负时函数返回</a:t>
            </a:r>
            <a:r>
              <a:rPr lang="en-US" altLang="zh-CN" dirty="0"/>
              <a:t> 1</a:t>
            </a:r>
            <a:r>
              <a:rPr lang="zh-CN" altLang="en-US" dirty="0"/>
              <a:t>，可能不对。</a:t>
            </a:r>
            <a:endParaRPr lang="zh-CN" altLang="en-US" dirty="0"/>
          </a:p>
          <a:p>
            <a:r>
              <a:rPr lang="zh-CN" altLang="en-US" dirty="0"/>
              <a:t>应在循环前添加语句：</a:t>
            </a:r>
            <a:endParaRPr lang="zh-CN" altLang="en-US" dirty="0"/>
          </a:p>
          <a:p>
            <a:pPr>
              <a:buNone/>
            </a:pPr>
            <a:r>
              <a:rPr lang="zh-CN" altLang="en-US" dirty="0"/>
              <a:t>	</a:t>
            </a:r>
            <a:r>
              <a:rPr lang="en-US" altLang="zh-CN">
                <a:solidFill>
                  <a:schemeClr val="folHlink"/>
                </a:solidFill>
              </a:rPr>
              <a:t>if (m == 0 &amp;&amp; n == 0) return 0;</a:t>
            </a:r>
            <a:endParaRPr lang="en-US" altLang="zh-CN">
              <a:solidFill>
                <a:schemeClr val="folHlink"/>
              </a:solidFill>
            </a:endParaRPr>
          </a:p>
          <a:p>
            <a:pPr>
              <a:buNone/>
            </a:pPr>
            <a:r>
              <a:rPr lang="en-US" altLang="zh-CN">
                <a:solidFill>
                  <a:schemeClr val="folHlink"/>
                </a:solidFill>
              </a:rPr>
              <a:t>	if (m &lt; 0) m = -m;</a:t>
            </a:r>
            <a:endParaRPr lang="en-US" altLang="zh-CN">
              <a:solidFill>
                <a:schemeClr val="folHlink"/>
              </a:solidFill>
            </a:endParaRPr>
          </a:p>
          <a:p>
            <a:pPr>
              <a:buNone/>
            </a:pPr>
            <a:r>
              <a:rPr lang="en-US" altLang="zh-CN">
                <a:solidFill>
                  <a:schemeClr val="folHlink"/>
                </a:solidFill>
              </a:rPr>
              <a:t>	if (n &lt; 0) n = -n;</a:t>
            </a:r>
            <a:endParaRPr lang="en-US" altLang="zh-CN">
              <a:solidFill>
                <a:schemeClr val="folHlink"/>
              </a:solidFill>
            </a:endParaRPr>
          </a:p>
          <a:p>
            <a:pPr>
              <a:buNone/>
            </a:pPr>
            <a:r>
              <a:rPr lang="en-US" altLang="zh-CN">
                <a:solidFill>
                  <a:schemeClr val="folHlink"/>
                </a:solidFill>
              </a:rPr>
              <a:t>	if (m == 0) return n;</a:t>
            </a:r>
            <a:endParaRPr lang="en-US" altLang="zh-CN">
              <a:solidFill>
                <a:schemeClr val="folHlink"/>
              </a:solidFill>
            </a:endParaRPr>
          </a:p>
          <a:p>
            <a:pPr>
              <a:buNone/>
            </a:pPr>
            <a:r>
              <a:rPr lang="en-US" altLang="zh-CN">
                <a:solidFill>
                  <a:schemeClr val="folHlink"/>
                </a:solidFill>
              </a:rPr>
              <a:t>	if (n == 0) return m;</a:t>
            </a:r>
            <a:endParaRPr lang="en-US" altLang="zh-CN"/>
          </a:p>
        </p:txBody>
      </p:sp>
    </p:spTree>
  </p:cSld>
  <p:clrMapOvr>
    <a:masterClrMapping/>
  </p:clrMapOvr>
  <p:transition spd="med">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13666" name="Rectangle 6"/>
          <p:cNvSpPr>
            <a:spLocks noGrp="1"/>
          </p:cNvSpPr>
          <p:nvPr>
            <p:ph type="body" sz="half" idx="4294967295"/>
          </p:nvPr>
        </p:nvSpPr>
        <p:spPr>
          <a:xfrm>
            <a:off x="539750" y="260350"/>
            <a:ext cx="8208963" cy="4537075"/>
          </a:xfrm>
        </p:spPr>
        <p:txBody>
          <a:bodyPr vert="horz" wrap="square" lIns="91440" tIns="45720" rIns="91440" bIns="45720" anchor="t"/>
          <a:lstStyle>
            <a:lvl1pPr lvl="0">
              <a:buClr>
                <a:schemeClr val="hlink"/>
              </a:buClr>
              <a:buSzPct val="85000"/>
              <a:buFont typeface="Wingdings" panose="05000000000000000000" pitchFamily="2" charset="2"/>
              <a:defRPr sz="2800"/>
            </a:lvl1pPr>
            <a:lvl2pPr lvl="1">
              <a:buClr>
                <a:schemeClr val="hlink"/>
              </a:buClr>
              <a:buSzPct val="85000"/>
              <a:buFont typeface="Wingdings" panose="05000000000000000000" pitchFamily="2" charset="2"/>
              <a:defRPr sz="2400"/>
            </a:lvl2pPr>
            <a:lvl3pPr lvl="2">
              <a:buClrTx/>
              <a:buSzTx/>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a:spcBef>
                <a:spcPct val="50000"/>
              </a:spcBef>
              <a:buSzPct val="80000"/>
            </a:pPr>
            <a:r>
              <a:rPr lang="zh-CN" altLang="en-US" sz="2800" u="sng" dirty="0">
                <a:solidFill>
                  <a:schemeClr val="hlink"/>
                </a:solidFill>
              </a:rPr>
              <a:t>（解法</a:t>
            </a:r>
            <a:r>
              <a:rPr lang="en-US" altLang="zh-CN" sz="2800" u="sng" dirty="0">
                <a:solidFill>
                  <a:schemeClr val="hlink"/>
                </a:solidFill>
              </a:rPr>
              <a:t>1</a:t>
            </a:r>
            <a:r>
              <a:rPr lang="zh-CN" altLang="en-US" sz="2800" u="sng" dirty="0">
                <a:solidFill>
                  <a:schemeClr val="hlink"/>
                </a:solidFill>
              </a:rPr>
              <a:t>）方法</a:t>
            </a:r>
            <a:r>
              <a:rPr lang="en-US" altLang="zh-CN" sz="2800" u="sng">
                <a:solidFill>
                  <a:schemeClr val="hlink"/>
                </a:solidFill>
              </a:rPr>
              <a:t>2</a:t>
            </a:r>
            <a:r>
              <a:rPr lang="zh-CN" altLang="en-US" sz="2800" dirty="0"/>
              <a:t>：令 </a:t>
            </a:r>
            <a:r>
              <a:rPr lang="en-US" altLang="zh-CN" sz="2800" dirty="0"/>
              <a:t>k </a:t>
            </a:r>
            <a:r>
              <a:rPr lang="zh-CN" altLang="en-US" sz="2800" dirty="0"/>
              <a:t>从某大数开始递减，找到的第一个公约数就是最大公约数。 </a:t>
            </a:r>
            <a:r>
              <a:rPr lang="en-US" altLang="zh-CN" sz="2800" dirty="0"/>
              <a:t>k </a:t>
            </a:r>
            <a:r>
              <a:rPr lang="zh-CN" altLang="en-US" sz="2800" dirty="0"/>
              <a:t>初值可取 </a:t>
            </a:r>
            <a:r>
              <a:rPr lang="en-US" altLang="zh-CN" sz="2800" dirty="0"/>
              <a:t>m </a:t>
            </a:r>
            <a:r>
              <a:rPr lang="zh-CN" altLang="en-US" sz="2800" dirty="0"/>
              <a:t>和 </a:t>
            </a:r>
            <a:r>
              <a:rPr lang="en-US" altLang="zh-CN" sz="2800" dirty="0"/>
              <a:t>n </a:t>
            </a:r>
            <a:r>
              <a:rPr lang="zh-CN" altLang="en-US" sz="2800" dirty="0"/>
              <a:t>中小的一个。</a:t>
            </a:r>
            <a:endParaRPr lang="zh-CN" altLang="en-US" sz="2800" dirty="0"/>
          </a:p>
          <a:p>
            <a:pPr lvl="0">
              <a:spcBef>
                <a:spcPct val="50000"/>
              </a:spcBef>
              <a:buSzPct val="80000"/>
            </a:pPr>
            <a:r>
              <a:rPr lang="zh-CN" altLang="en-US" sz="2800" dirty="0"/>
              <a:t>结束条件：</a:t>
            </a:r>
            <a:r>
              <a:rPr lang="en-US" altLang="zh-CN" sz="2800" dirty="0"/>
              <a:t>k </a:t>
            </a:r>
            <a:r>
              <a:rPr lang="zh-CN" altLang="en-US" sz="2800" dirty="0"/>
              <a:t>值达到 </a:t>
            </a:r>
            <a:r>
              <a:rPr lang="en-US" altLang="zh-CN" sz="2800" dirty="0"/>
              <a:t>1 </a:t>
            </a:r>
            <a:r>
              <a:rPr lang="zh-CN" altLang="en-US" sz="2800" dirty="0"/>
              <a:t>或找到了公约数。</a:t>
            </a:r>
            <a:r>
              <a:rPr lang="en-US" altLang="zh-CN" sz="2800" dirty="0"/>
              <a:t>1 </a:t>
            </a:r>
            <a:r>
              <a:rPr lang="zh-CN" altLang="en-US" sz="2800" dirty="0"/>
              <a:t>总是公约数。</a:t>
            </a:r>
            <a:endParaRPr lang="zh-CN" altLang="en-US" sz="2800" dirty="0"/>
          </a:p>
          <a:p>
            <a:pPr lvl="0" algn="just">
              <a:spcBef>
                <a:spcPct val="50000"/>
              </a:spcBef>
              <a:buClrTx/>
              <a:buSzTx/>
              <a:buFont typeface="Arial" panose="020B0604020202020204" pitchFamily="34" charset="0"/>
              <a:buNone/>
            </a:pPr>
            <a:r>
              <a:rPr lang="en-US" altLang="zh-CN" sz="2600">
                <a:solidFill>
                  <a:schemeClr val="folHlink"/>
                </a:solidFill>
              </a:rPr>
              <a:t>for (</a:t>
            </a:r>
            <a:r>
              <a:rPr lang="en-US" altLang="zh-CN" sz="2600">
                <a:solidFill>
                  <a:schemeClr val="hlink"/>
                </a:solidFill>
              </a:rPr>
              <a:t>k = (m &gt; n ? n : m);</a:t>
            </a:r>
            <a:r>
              <a:rPr lang="en-US" altLang="zh-CN" sz="2600">
                <a:solidFill>
                  <a:schemeClr val="folHlink"/>
                </a:solidFill>
              </a:rPr>
              <a:t>  m % k != 0 || n % k != 0; </a:t>
            </a:r>
            <a:r>
              <a:rPr lang="en-US" altLang="zh-CN" sz="2600">
                <a:solidFill>
                  <a:schemeClr val="hlink"/>
                </a:solidFill>
              </a:rPr>
              <a:t>k--</a:t>
            </a:r>
            <a:r>
              <a:rPr lang="en-US" altLang="zh-CN" sz="2600">
                <a:solidFill>
                  <a:schemeClr val="folHlink"/>
                </a:solidFill>
              </a:rPr>
              <a:t>)</a:t>
            </a:r>
            <a:endParaRPr lang="en-US" altLang="zh-CN" sz="2600">
              <a:solidFill>
                <a:schemeClr val="folHlink"/>
              </a:solidFill>
            </a:endParaRPr>
          </a:p>
          <a:p>
            <a:pPr lvl="0" algn="just">
              <a:spcBef>
                <a:spcPct val="0"/>
              </a:spcBef>
              <a:buClrTx/>
              <a:buSzTx/>
              <a:buFont typeface="Arial" panose="020B0604020202020204" pitchFamily="34" charset="0"/>
              <a:buNone/>
            </a:pPr>
            <a:r>
              <a:rPr lang="en-US" altLang="zh-CN" sz="2800">
                <a:solidFill>
                  <a:schemeClr val="folHlink"/>
                </a:solidFill>
              </a:rPr>
              <a:t>	    </a:t>
            </a:r>
            <a:r>
              <a:rPr lang="en-US" altLang="zh-CN" sz="2800">
                <a:solidFill>
                  <a:schemeClr val="hlink"/>
                </a:solidFill>
              </a:rPr>
              <a:t>;</a:t>
            </a:r>
            <a:r>
              <a:rPr lang="en-US" altLang="zh-CN" sz="2800" dirty="0">
                <a:solidFill>
                  <a:schemeClr val="folHlink"/>
                </a:solidFill>
              </a:rPr>
              <a:t>     /* </a:t>
            </a:r>
            <a:r>
              <a:rPr lang="zh-CN" altLang="en-US" sz="2800" dirty="0">
                <a:solidFill>
                  <a:schemeClr val="folHlink"/>
                </a:solidFill>
              </a:rPr>
              <a:t>空循环体 </a:t>
            </a:r>
            <a:r>
              <a:rPr lang="en-US" altLang="zh-CN" sz="2800" dirty="0">
                <a:solidFill>
                  <a:schemeClr val="folHlink"/>
                </a:solidFill>
              </a:rPr>
              <a:t>*</a:t>
            </a:r>
            <a:r>
              <a:rPr lang="en-US" altLang="zh-CN" sz="2800">
                <a:solidFill>
                  <a:schemeClr val="folHlink"/>
                </a:solidFill>
              </a:rPr>
              <a:t>/</a:t>
            </a:r>
            <a:endParaRPr lang="en-US" altLang="zh-CN" sz="2800">
              <a:solidFill>
                <a:schemeClr val="folHlink"/>
              </a:solidFill>
            </a:endParaRPr>
          </a:p>
          <a:p>
            <a:pPr lvl="0" algn="just">
              <a:spcBef>
                <a:spcPct val="0"/>
              </a:spcBef>
              <a:buClrTx/>
              <a:buSzTx/>
              <a:buFont typeface="Arial" panose="020B0604020202020204" pitchFamily="34" charset="0"/>
              <a:buNone/>
            </a:pPr>
            <a:r>
              <a:rPr lang="en-US" altLang="zh-CN" sz="2800" dirty="0">
                <a:solidFill>
                  <a:schemeClr val="folHlink"/>
                </a:solidFill>
              </a:rPr>
              <a:t>return k; /*</a:t>
            </a:r>
            <a:r>
              <a:rPr lang="zh-CN" altLang="en-US" sz="2800" dirty="0">
                <a:solidFill>
                  <a:schemeClr val="folHlink"/>
                </a:solidFill>
              </a:rPr>
              <a:t>循环结束时</a:t>
            </a:r>
            <a:r>
              <a:rPr lang="en-US" altLang="zh-CN" sz="2800" dirty="0">
                <a:solidFill>
                  <a:schemeClr val="folHlink"/>
                </a:solidFill>
              </a:rPr>
              <a:t>k</a:t>
            </a:r>
            <a:r>
              <a:rPr lang="zh-CN" altLang="en-US" sz="2800" dirty="0">
                <a:solidFill>
                  <a:schemeClr val="folHlink"/>
                </a:solidFill>
              </a:rPr>
              <a:t>是最大公约数 </a:t>
            </a:r>
            <a:r>
              <a:rPr lang="en-US" altLang="zh-CN" sz="2800" dirty="0">
                <a:solidFill>
                  <a:schemeClr val="folHlink"/>
                </a:solidFill>
              </a:rPr>
              <a:t>*</a:t>
            </a:r>
            <a:r>
              <a:rPr lang="en-US" altLang="zh-CN" sz="2800">
                <a:solidFill>
                  <a:schemeClr val="folHlink"/>
                </a:solidFill>
              </a:rPr>
              <a:t>/ </a:t>
            </a:r>
            <a:endParaRPr lang="en-US" altLang="zh-CN" sz="2800"/>
          </a:p>
        </p:txBody>
      </p:sp>
      <p:sp>
        <p:nvSpPr>
          <p:cNvPr id="113667" name="Rectangle 7"/>
          <p:cNvSpPr>
            <a:spLocks noGrp="1"/>
          </p:cNvSpPr>
          <p:nvPr>
            <p:ph type="body" sz="half" idx="4294967295"/>
          </p:nvPr>
        </p:nvSpPr>
        <p:spPr>
          <a:xfrm>
            <a:off x="468313" y="4797425"/>
            <a:ext cx="8207375" cy="1800225"/>
          </a:xfrm>
        </p:spPr>
        <p:txBody>
          <a:bodyPr vert="horz" wrap="square" lIns="91440" tIns="45720" rIns="91440" bIns="45720" anchor="t"/>
          <a:lstStyle>
            <a:lvl1pPr lvl="0">
              <a:buClr>
                <a:schemeClr val="hlink"/>
              </a:buClr>
              <a:buSzPct val="85000"/>
              <a:buFont typeface="Wingdings" panose="05000000000000000000" pitchFamily="2" charset="2"/>
              <a:defRPr sz="2800"/>
            </a:lvl1pPr>
            <a:lvl2pPr lvl="1">
              <a:buClr>
                <a:schemeClr val="hlink"/>
              </a:buClr>
              <a:buSzPct val="85000"/>
              <a:buFont typeface="Wingdings" panose="05000000000000000000" pitchFamily="2" charset="2"/>
              <a:defRPr sz="2400"/>
            </a:lvl2pPr>
            <a:lvl3pPr lvl="2">
              <a:buClrTx/>
              <a:buSzTx/>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algn="just">
              <a:spcBef>
                <a:spcPct val="50000"/>
              </a:spcBef>
              <a:buSzPct val="80000"/>
            </a:pPr>
            <a:r>
              <a:rPr lang="zh-CN" altLang="en-US" sz="2800" dirty="0"/>
              <a:t>本方法比前一方法简单一些。</a:t>
            </a:r>
            <a:endParaRPr lang="zh-CN" altLang="en-US" sz="2800" dirty="0"/>
          </a:p>
          <a:p>
            <a:pPr lvl="0" algn="just">
              <a:spcBef>
                <a:spcPct val="50000"/>
              </a:spcBef>
              <a:buSzPct val="80000"/>
            </a:pPr>
            <a:r>
              <a:rPr lang="zh-CN" altLang="en-US" sz="2800" dirty="0"/>
              <a:t>两种方法的共同点是重复测试。这类方法的缺点是效率较低，参数大时循环次数很多。</a:t>
            </a:r>
            <a:endParaRPr lang="zh-CN" altLang="en-US" sz="2400" dirty="0"/>
          </a:p>
        </p:txBody>
      </p:sp>
    </p:spTree>
  </p:cSld>
  <p:clrMapOvr>
    <a:masterClrMapping/>
  </p:clrMapOvr>
  <p:transition spd="med">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graphicFrame>
        <p:nvGraphicFramePr>
          <p:cNvPr id="114690" name="Object 3"/>
          <p:cNvGraphicFramePr>
            <a:graphicFrameLocks noChangeAspect="1"/>
          </p:cNvGraphicFramePr>
          <p:nvPr/>
        </p:nvGraphicFramePr>
        <p:xfrm>
          <a:off x="827088" y="1341438"/>
          <a:ext cx="7391400" cy="1301750"/>
        </p:xfrm>
        <a:graphic>
          <a:graphicData uri="http://schemas.openxmlformats.org/presentationml/2006/ole">
            <mc:AlternateContent xmlns:mc="http://schemas.openxmlformats.org/markup-compatibility/2006">
              <mc:Choice xmlns:v="urn:schemas-microsoft-com:vml" Requires="v">
                <p:oleObj spid="_x0000_s3081" name="" r:id="rId1" imgW="2667000" imgH="469900" progId="Equation.2">
                  <p:embed/>
                </p:oleObj>
              </mc:Choice>
              <mc:Fallback>
                <p:oleObj name="" r:id="rId1" imgW="2667000" imgH="469900" progId="Equation.2">
                  <p:embed/>
                  <p:pic>
                    <p:nvPicPr>
                      <p:cNvPr id="0" name="图片 3080"/>
                      <p:cNvPicPr/>
                      <p:nvPr/>
                    </p:nvPicPr>
                    <p:blipFill>
                      <a:blip r:embed="rId2"/>
                      <a:stretch>
                        <a:fillRect/>
                      </a:stretch>
                    </p:blipFill>
                    <p:spPr>
                      <a:xfrm>
                        <a:off x="827088" y="1341438"/>
                        <a:ext cx="7391400" cy="1301750"/>
                      </a:xfrm>
                      <a:prstGeom prst="rect">
                        <a:avLst/>
                      </a:prstGeom>
                      <a:noFill/>
                      <a:ln w="38100">
                        <a:noFill/>
                        <a:miter/>
                      </a:ln>
                    </p:spPr>
                  </p:pic>
                </p:oleObj>
              </mc:Fallback>
            </mc:AlternateContent>
          </a:graphicData>
        </a:graphic>
      </p:graphicFrame>
      <p:sp>
        <p:nvSpPr>
          <p:cNvPr id="114691" name="Rectangle 7"/>
          <p:cNvSpPr>
            <a:spLocks noGrp="1"/>
          </p:cNvSpPr>
          <p:nvPr>
            <p:ph type="body" sz="half" idx="4294967295"/>
          </p:nvPr>
        </p:nvSpPr>
        <p:spPr>
          <a:xfrm>
            <a:off x="539750" y="333375"/>
            <a:ext cx="7920038" cy="936625"/>
          </a:xfrm>
        </p:spPr>
        <p:txBody>
          <a:bodyPr vert="horz" wrap="square" lIns="91440" tIns="45720" rIns="91440" bIns="45720" anchor="t"/>
          <a:lstStyle>
            <a:lvl1pPr lvl="0">
              <a:buClr>
                <a:schemeClr val="hlink"/>
              </a:buClr>
              <a:buSzPct val="85000"/>
              <a:buFont typeface="Wingdings" panose="05000000000000000000" pitchFamily="2" charset="2"/>
              <a:defRPr sz="2800"/>
            </a:lvl1pPr>
            <a:lvl2pPr lvl="1">
              <a:buClr>
                <a:schemeClr val="hlink"/>
              </a:buClr>
              <a:buSzPct val="85000"/>
              <a:buFont typeface="Wingdings" panose="05000000000000000000" pitchFamily="2" charset="2"/>
              <a:defRPr sz="2400"/>
            </a:lvl2pPr>
            <a:lvl3pPr lvl="2">
              <a:buClrTx/>
              <a:buSzTx/>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a:spcBef>
                <a:spcPct val="50000"/>
              </a:spcBef>
            </a:pPr>
            <a:r>
              <a:rPr lang="zh-CN" altLang="en-US" sz="2800" u="sng" dirty="0">
                <a:solidFill>
                  <a:schemeClr val="hlink"/>
                </a:solidFill>
              </a:rPr>
              <a:t>解法</a:t>
            </a:r>
            <a:r>
              <a:rPr lang="en-US" altLang="zh-CN" sz="2800" u="sng">
                <a:solidFill>
                  <a:schemeClr val="hlink"/>
                </a:solidFill>
              </a:rPr>
              <a:t>2</a:t>
            </a:r>
            <a:r>
              <a:rPr lang="zh-CN" altLang="en-US" sz="2800" dirty="0"/>
              <a:t>：求</a:t>
            </a:r>
            <a:r>
              <a:rPr lang="en-US" altLang="zh-CN" sz="2800" dirty="0"/>
              <a:t>GCD</a:t>
            </a:r>
            <a:r>
              <a:rPr lang="zh-CN" altLang="en-US" sz="2800" dirty="0"/>
              <a:t>有著名的欧几里德算法（欧氏算法，</a:t>
            </a:r>
            <a:r>
              <a:rPr lang="zh-CN" altLang="en-US" sz="2800" dirty="0">
                <a:solidFill>
                  <a:schemeClr val="hlink"/>
                </a:solidFill>
              </a:rPr>
              <a:t>辗转相除法</a:t>
            </a:r>
            <a:r>
              <a:rPr lang="zh-CN" altLang="en-US" sz="2800" dirty="0"/>
              <a:t>）。最大公约数的递归定义：</a:t>
            </a:r>
            <a:endParaRPr lang="zh-CN" altLang="en-US" sz="2800" dirty="0"/>
          </a:p>
        </p:txBody>
      </p:sp>
      <p:sp>
        <p:nvSpPr>
          <p:cNvPr id="114692" name="Rectangle 8"/>
          <p:cNvSpPr>
            <a:spLocks noGrp="1"/>
          </p:cNvSpPr>
          <p:nvPr>
            <p:ph type="body" sz="half" idx="4294967295"/>
          </p:nvPr>
        </p:nvSpPr>
        <p:spPr>
          <a:xfrm>
            <a:off x="611188" y="2781300"/>
            <a:ext cx="7991475" cy="3457575"/>
          </a:xfrm>
        </p:spPr>
        <p:txBody>
          <a:bodyPr vert="horz" wrap="square" lIns="91440" tIns="45720" rIns="91440" bIns="45720" anchor="t"/>
          <a:lstStyle>
            <a:lvl1pPr lvl="0">
              <a:buClr>
                <a:schemeClr val="hlink"/>
              </a:buClr>
              <a:buSzPct val="85000"/>
              <a:buFont typeface="Wingdings" panose="05000000000000000000" pitchFamily="2" charset="2"/>
              <a:defRPr sz="2800"/>
            </a:lvl1pPr>
            <a:lvl2pPr lvl="1">
              <a:buClr>
                <a:schemeClr val="hlink"/>
              </a:buClr>
              <a:buSzPct val="85000"/>
              <a:buFont typeface="Wingdings" panose="05000000000000000000" pitchFamily="2" charset="2"/>
              <a:defRPr sz="2400"/>
            </a:lvl2pPr>
            <a:lvl3pPr lvl="2">
              <a:buClrTx/>
              <a:buSzTx/>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marL="0" lvl="0" indent="0">
              <a:buNone/>
            </a:pPr>
            <a:r>
              <a:rPr lang="zh-CN" altLang="en-US" sz="2800" u="sng" dirty="0"/>
              <a:t>函数定义（递归）</a:t>
            </a:r>
            <a:r>
              <a:rPr lang="zh-CN" altLang="en-US" sz="2800" dirty="0"/>
              <a:t>：假设第二个参数非</a:t>
            </a:r>
            <a:r>
              <a:rPr lang="en-US" altLang="zh-CN" sz="2800" dirty="0"/>
              <a:t>0</a:t>
            </a:r>
            <a:r>
              <a:rPr lang="zh-CN" altLang="en-US" sz="2800" dirty="0"/>
              <a:t>，且参数都不小于</a:t>
            </a:r>
            <a:r>
              <a:rPr lang="en-US" altLang="zh-CN" sz="2800" dirty="0"/>
              <a:t>0</a:t>
            </a:r>
            <a:r>
              <a:rPr lang="zh-CN" altLang="en-US" sz="2800" dirty="0"/>
              <a:t>。与数学定义直接对应：</a:t>
            </a:r>
            <a:endParaRPr lang="zh-CN" altLang="en-US" sz="2800" dirty="0"/>
          </a:p>
          <a:p>
            <a:pPr marL="0" lvl="0" indent="0">
              <a:buNone/>
            </a:pPr>
            <a:r>
              <a:rPr lang="en-US" altLang="zh-CN" sz="2800">
                <a:solidFill>
                  <a:schemeClr val="folHlink"/>
                </a:solidFill>
              </a:rPr>
              <a:t>int gcd1 (int m, int n) {</a:t>
            </a:r>
            <a:endParaRPr lang="en-US" altLang="zh-CN" sz="2800">
              <a:solidFill>
                <a:schemeClr val="folHlink"/>
              </a:solidFill>
            </a:endParaRPr>
          </a:p>
          <a:p>
            <a:pPr marL="0" lvl="0" indent="0">
              <a:buNone/>
            </a:pPr>
            <a:r>
              <a:rPr lang="en-US" altLang="zh-CN" sz="2800" err="1">
                <a:solidFill>
                  <a:schemeClr val="folHlink"/>
                </a:solidFill>
              </a:rPr>
              <a:t>  return m%n</a:t>
            </a:r>
            <a:r>
              <a:rPr lang="en-US" altLang="zh-CN" sz="2800" err="1">
                <a:solidFill>
                  <a:schemeClr val="folHlink"/>
                </a:solidFill>
              </a:rPr>
              <a:t> == 0 ? n : gcd1(n, m%n</a:t>
            </a:r>
            <a:r>
              <a:rPr lang="en-US" altLang="zh-CN" sz="2800">
                <a:solidFill>
                  <a:schemeClr val="folHlink"/>
                </a:solidFill>
              </a:rPr>
              <a:t>);</a:t>
            </a:r>
            <a:endParaRPr lang="en-US" altLang="zh-CN" sz="2800">
              <a:solidFill>
                <a:schemeClr val="folHlink"/>
              </a:solidFill>
            </a:endParaRPr>
          </a:p>
          <a:p>
            <a:pPr marL="0" lvl="0" indent="0">
              <a:buNone/>
            </a:pPr>
            <a:r>
              <a:rPr lang="en-US" altLang="zh-CN" sz="2800">
                <a:solidFill>
                  <a:schemeClr val="folHlink"/>
                </a:solidFill>
              </a:rPr>
              <a:t>}</a:t>
            </a:r>
            <a:endParaRPr lang="en-US" altLang="zh-CN" sz="2800">
              <a:solidFill>
                <a:schemeClr val="folHlink"/>
              </a:solidFill>
            </a:endParaRPr>
          </a:p>
          <a:p>
            <a:pPr marL="0" lvl="0" indent="0">
              <a:buNone/>
            </a:pPr>
            <a:r>
              <a:rPr lang="zh-CN" altLang="en-US" sz="2800" dirty="0"/>
              <a:t>对欧氏算法的研究保证了本函数能结束，对较大的数计算速度也很快，远远优于顺序检查。</a:t>
            </a:r>
            <a:endParaRPr lang="zh-CN" altLang="en-US" sz="2800" dirty="0"/>
          </a:p>
        </p:txBody>
      </p:sp>
    </p:spTree>
  </p:cSld>
  <p:clrMapOvr>
    <a:masterClrMapping/>
  </p:clrMapOvr>
  <p:transition spd="med">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15714" name="Rectangle 4"/>
          <p:cNvSpPr>
            <a:spLocks noGrp="1"/>
          </p:cNvSpPr>
          <p:nvPr>
            <p:ph type="body" idx="4294967295"/>
          </p:nvPr>
        </p:nvSpPr>
        <p:spPr>
          <a:xfrm>
            <a:off x="539750" y="981075"/>
            <a:ext cx="8424863" cy="5400675"/>
          </a:xfrm>
        </p:spPr>
        <p:txBody>
          <a:bodyPr vert="horz" wrap="square" lIns="91440" tIns="45720" rIns="91440" bIns="45720" anchor="t"/>
          <a:p>
            <a:pPr marL="0" indent="0">
              <a:buNone/>
            </a:pPr>
            <a:r>
              <a:rPr lang="zh-CN" altLang="en-US" dirty="0"/>
              <a:t>对特殊情况可另写一函数，其主体是对 </a:t>
            </a:r>
            <a:r>
              <a:rPr lang="en-US" altLang="zh-CN" dirty="0"/>
              <a:t>gcd1 </a:t>
            </a:r>
            <a:r>
              <a:rPr lang="zh-CN" altLang="en-US" dirty="0"/>
              <a:t>的调用：</a:t>
            </a:r>
            <a:endParaRPr lang="zh-CN" altLang="en-US" dirty="0"/>
          </a:p>
          <a:p>
            <a:pPr marL="0" indent="0">
              <a:buNone/>
            </a:pPr>
            <a:r>
              <a:rPr lang="en-US" altLang="zh-CN" err="1">
                <a:solidFill>
                  <a:schemeClr val="folHlink"/>
                </a:solidFill>
              </a:rPr>
              <a:t>int gcd(int</a:t>
            </a:r>
            <a:r>
              <a:rPr lang="en-US" altLang="zh-CN">
                <a:solidFill>
                  <a:schemeClr val="folHlink"/>
                </a:solidFill>
              </a:rPr>
              <a:t> m, int n) {</a:t>
            </a:r>
            <a:endParaRPr lang="en-US" altLang="zh-CN">
              <a:solidFill>
                <a:schemeClr val="folHlink"/>
              </a:solidFill>
            </a:endParaRPr>
          </a:p>
          <a:p>
            <a:pPr marL="0" indent="0">
              <a:buNone/>
            </a:pPr>
            <a:r>
              <a:rPr lang="en-US" altLang="zh-CN">
                <a:solidFill>
                  <a:schemeClr val="folHlink"/>
                </a:solidFill>
              </a:rPr>
              <a:t>    if (m &lt; 0) m = -m;</a:t>
            </a:r>
            <a:endParaRPr lang="en-US" altLang="zh-CN">
              <a:solidFill>
                <a:schemeClr val="folHlink"/>
              </a:solidFill>
            </a:endParaRPr>
          </a:p>
          <a:p>
            <a:pPr marL="0" indent="0">
              <a:buNone/>
            </a:pPr>
            <a:r>
              <a:rPr lang="en-US" altLang="zh-CN">
                <a:solidFill>
                  <a:schemeClr val="folHlink"/>
                </a:solidFill>
              </a:rPr>
              <a:t>    if (n &lt; 0) n = -n;</a:t>
            </a:r>
            <a:endParaRPr lang="en-US" altLang="zh-CN">
              <a:solidFill>
                <a:schemeClr val="folHlink"/>
              </a:solidFill>
            </a:endParaRPr>
          </a:p>
          <a:p>
            <a:pPr marL="0" indent="0">
              <a:buNone/>
            </a:pPr>
            <a:r>
              <a:rPr lang="en-US" altLang="zh-CN">
                <a:solidFill>
                  <a:schemeClr val="folHlink"/>
                </a:solidFill>
              </a:rPr>
              <a:t>    </a:t>
            </a:r>
            <a:r>
              <a:rPr lang="en-US" altLang="zh-CN">
                <a:solidFill>
                  <a:schemeClr val="hlink"/>
                </a:solidFill>
              </a:rPr>
              <a:t>return n == 0 ? m : gcd1(m, n);</a:t>
            </a:r>
            <a:endParaRPr lang="en-US" altLang="zh-CN">
              <a:solidFill>
                <a:schemeClr val="hlink"/>
              </a:solidFill>
            </a:endParaRPr>
          </a:p>
          <a:p>
            <a:pPr marL="0" indent="0">
              <a:buNone/>
            </a:pPr>
            <a:r>
              <a:rPr lang="en-US" altLang="zh-CN">
                <a:solidFill>
                  <a:schemeClr val="folHlink"/>
                </a:solidFill>
              </a:rPr>
              <a:t>}</a:t>
            </a:r>
            <a:endParaRPr lang="en-US" altLang="zh-CN"/>
          </a:p>
        </p:txBody>
      </p:sp>
    </p:spTree>
  </p:cSld>
  <p:clrMapOvr>
    <a:masterClrMapping/>
  </p:clrMapOvr>
  <p:transition spd="med">
    <p:random/>
  </p:transition>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1673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16738" name="文本占位符 582657"/>
          <p:cNvSpPr>
            <a:spLocks noGrp="1"/>
          </p:cNvSpPr>
          <p:nvPr>
            <p:ph sz="half" idx="1"/>
          </p:nvPr>
        </p:nvSpPr>
        <p:spPr>
          <a:xfrm>
            <a:off x="539750" y="981075"/>
            <a:ext cx="4319588" cy="5400675"/>
          </a:xfrm>
          <a:ln>
            <a:solidFill>
              <a:schemeClr val="accent2"/>
            </a:solidFill>
            <a:miter/>
          </a:ln>
        </p:spPr>
        <p:txBody>
          <a:bodyPr anchor="t"/>
          <a:p>
            <a:pPr>
              <a:spcBef>
                <a:spcPct val="0"/>
              </a:spcBef>
              <a:buClr>
                <a:schemeClr val="hlink"/>
              </a:buClr>
              <a:buSzPct val="85000"/>
              <a:buFont typeface="Wingdings" panose="05000000000000000000" pitchFamily="2" charset="2"/>
              <a:buNone/>
            </a:pPr>
            <a:r>
              <a:rPr lang="zh-CN" altLang="en-US" sz="2400" dirty="0">
                <a:solidFill>
                  <a:schemeClr val="hlink"/>
                </a:solidFill>
              </a:rPr>
              <a:t>例</a:t>
            </a:r>
            <a:r>
              <a:rPr lang="en-US" altLang="zh-CN" sz="2400">
                <a:solidFill>
                  <a:schemeClr val="hlink"/>
                </a:solidFill>
              </a:rPr>
              <a:t>+2</a:t>
            </a:r>
            <a:endParaRPr lang="en-US" altLang="zh-CN" sz="2400">
              <a:solidFill>
                <a:schemeClr val="hlink"/>
              </a:solidFill>
            </a:endParaRPr>
          </a:p>
          <a:p>
            <a:pPr>
              <a:spcBef>
                <a:spcPct val="0"/>
              </a:spcBef>
              <a:buClr>
                <a:schemeClr val="hlink"/>
              </a:buClr>
              <a:buSzPct val="85000"/>
              <a:buFont typeface="Wingdings" panose="05000000000000000000" pitchFamily="2" charset="2"/>
              <a:buNone/>
            </a:pPr>
            <a:r>
              <a:rPr lang="en-US" altLang="zh-CN" sz="2400" err="1">
                <a:solidFill>
                  <a:schemeClr val="folHlink"/>
                </a:solidFill>
              </a:rPr>
              <a:t>#include &lt;stdio.h</a:t>
            </a:r>
            <a:r>
              <a:rPr lang="en-US" altLang="zh-CN" sz="2400">
                <a:solidFill>
                  <a:schemeClr val="folHlink"/>
                </a:solidFill>
              </a:rPr>
              <a:t>&gt;</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err="1">
                <a:solidFill>
                  <a:schemeClr val="folHlink"/>
                </a:solidFill>
              </a:rPr>
              <a:t>int gcda(int</a:t>
            </a:r>
            <a:r>
              <a:rPr lang="en-US" altLang="zh-CN" sz="2400">
                <a:solidFill>
                  <a:schemeClr val="folHlink"/>
                </a:solidFill>
              </a:rPr>
              <a:t> a, int b) {</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err="1">
                <a:solidFill>
                  <a:schemeClr val="folHlink"/>
                </a:solidFill>
              </a:rPr>
              <a:t>	return b==0? a: gcda(a,b</a:t>
            </a:r>
            <a:r>
              <a:rPr lang="en-US" altLang="zh-CN" sz="2400">
                <a:solidFill>
                  <a:schemeClr val="folHlink"/>
                </a:solidFill>
              </a:rPr>
              <a:t>);</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err="1">
                <a:solidFill>
                  <a:schemeClr val="folHlink"/>
                </a:solidFill>
              </a:rPr>
              <a:t>	int  k= gcda</a:t>
            </a:r>
            <a:r>
              <a:rPr lang="en-US" altLang="zh-CN" sz="2400">
                <a:solidFill>
                  <a:schemeClr val="folHlink"/>
                </a:solidFill>
              </a:rPr>
              <a:t> (15, 10);</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err="1">
                <a:solidFill>
                  <a:schemeClr val="folHlink"/>
                </a:solidFill>
              </a:rPr>
              <a:t>	printf ("%d\n</a:t>
            </a:r>
            <a:r>
              <a:rPr lang="en-US" altLang="zh-CN" sz="2400">
                <a:solidFill>
                  <a:schemeClr val="folHlink"/>
                </a:solidFill>
              </a:rPr>
              <a:t>", k);</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return 0;</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a:t>
            </a:r>
            <a:endParaRPr lang="en-US" altLang="zh-CN" sz="2400">
              <a:solidFill>
                <a:schemeClr val="folHlink"/>
              </a:solidFill>
            </a:endParaRPr>
          </a:p>
        </p:txBody>
      </p:sp>
      <p:sp>
        <p:nvSpPr>
          <p:cNvPr id="116739" name="文本占位符 582658"/>
          <p:cNvSpPr>
            <a:spLocks noGrp="1"/>
          </p:cNvSpPr>
          <p:nvPr>
            <p:ph sz="half" idx="2"/>
          </p:nvPr>
        </p:nvSpPr>
        <p:spPr>
          <a:xfrm>
            <a:off x="5435600" y="1989138"/>
            <a:ext cx="2952750" cy="503237"/>
          </a:xfrm>
        </p:spPr>
        <p:txBody>
          <a:bodyPr anchor="t"/>
          <a:p>
            <a:pPr>
              <a:buClr>
                <a:schemeClr val="hlink"/>
              </a:buClr>
              <a:buSzPct val="85000"/>
              <a:buFont typeface="Wingdings" panose="05000000000000000000" pitchFamily="2" charset="2"/>
              <a:buNone/>
            </a:pPr>
            <a:r>
              <a:rPr lang="zh-CN" altLang="en-US" sz="2400" dirty="0"/>
              <a:t>执行过程：</a:t>
            </a:r>
            <a:endParaRPr lang="zh-CN" altLang="en-US" sz="2400" dirty="0"/>
          </a:p>
        </p:txBody>
      </p:sp>
      <p:sp>
        <p:nvSpPr>
          <p:cNvPr id="116740" name="文本框 582659"/>
          <p:cNvSpPr txBox="1"/>
          <p:nvPr/>
        </p:nvSpPr>
        <p:spPr>
          <a:xfrm>
            <a:off x="5580063" y="3068638"/>
            <a:ext cx="1800225" cy="466725"/>
          </a:xfrm>
          <a:prstGeom prst="rect">
            <a:avLst/>
          </a:prstGeom>
          <a:noFill/>
          <a:ln w="9525" cap="flat" cmpd="sng">
            <a:solidFill>
              <a:schemeClr val="accent2"/>
            </a:solidFill>
            <a:prstDash val="solid"/>
            <a:miter/>
            <a:headEnd type="none" w="med" len="med"/>
            <a:tailEnd type="none" w="med" len="med"/>
          </a:ln>
        </p:spPr>
        <p:txBody>
          <a:bodyPr lIns="92075" tIns="46038" rIns="92075" bIns="46038" anchor="t">
            <a:spAutoFit/>
          </a:bodyPr>
          <a:p>
            <a:pPr>
              <a:spcBef>
                <a:spcPct val="50000"/>
              </a:spcBef>
              <a:buFont typeface="Arial" panose="020B0604020202020204" pitchFamily="34" charset="0"/>
            </a:pPr>
            <a:r>
              <a:rPr lang="en-US" altLang="zh-CN">
                <a:solidFill>
                  <a:schemeClr val="folHlink"/>
                </a:solidFill>
                <a:latin typeface="Cambria" panose="02040503050406030204" pitchFamily="18" charset="0"/>
                <a:ea typeface="华文中宋" panose="02010600040101010101" pitchFamily="2" charset="-122"/>
              </a:rPr>
              <a:t>gcda(15,10)</a:t>
            </a:r>
            <a:endParaRPr lang="en-US" altLang="zh-CN">
              <a:solidFill>
                <a:schemeClr val="folHlink"/>
              </a:solidFill>
              <a:latin typeface="Cambria" panose="02040503050406030204" pitchFamily="18" charset="0"/>
              <a:ea typeface="华文中宋" panose="02010600040101010101" pitchFamily="2" charset="-122"/>
            </a:endParaRPr>
          </a:p>
        </p:txBody>
      </p:sp>
      <p:sp>
        <p:nvSpPr>
          <p:cNvPr id="116741" name="文本框 582660"/>
          <p:cNvSpPr txBox="1"/>
          <p:nvPr/>
        </p:nvSpPr>
        <p:spPr>
          <a:xfrm>
            <a:off x="5580063" y="4005263"/>
            <a:ext cx="1800225" cy="466725"/>
          </a:xfrm>
          <a:prstGeom prst="rect">
            <a:avLst/>
          </a:prstGeom>
          <a:noFill/>
          <a:ln w="9525" cap="flat" cmpd="sng">
            <a:solidFill>
              <a:schemeClr val="accent2"/>
            </a:solidFill>
            <a:prstDash val="solid"/>
            <a:miter/>
            <a:headEnd type="none" w="med" len="med"/>
            <a:tailEnd type="none" w="med" len="med"/>
          </a:ln>
        </p:spPr>
        <p:txBody>
          <a:bodyPr lIns="92075" tIns="46038" rIns="92075" bIns="46038" anchor="t">
            <a:spAutoFit/>
          </a:bodyPr>
          <a:p>
            <a:pPr>
              <a:spcBef>
                <a:spcPct val="50000"/>
              </a:spcBef>
              <a:buFont typeface="Arial" panose="020B0604020202020204" pitchFamily="34" charset="0"/>
            </a:pPr>
            <a:r>
              <a:rPr lang="en-US" altLang="zh-CN">
                <a:solidFill>
                  <a:schemeClr val="folHlink"/>
                </a:solidFill>
                <a:latin typeface="Cambria" panose="02040503050406030204" pitchFamily="18" charset="0"/>
                <a:ea typeface="华文中宋" panose="02010600040101010101" pitchFamily="2" charset="-122"/>
              </a:rPr>
              <a:t>gcda(10, 5)</a:t>
            </a:r>
            <a:endParaRPr lang="en-US" altLang="zh-CN">
              <a:solidFill>
                <a:schemeClr val="folHlink"/>
              </a:solidFill>
              <a:latin typeface="Cambria" panose="02040503050406030204" pitchFamily="18" charset="0"/>
              <a:ea typeface="华文中宋" panose="02010600040101010101" pitchFamily="2" charset="-122"/>
            </a:endParaRPr>
          </a:p>
        </p:txBody>
      </p:sp>
      <p:sp>
        <p:nvSpPr>
          <p:cNvPr id="116742" name="矩形 582661"/>
          <p:cNvSpPr/>
          <p:nvPr/>
        </p:nvSpPr>
        <p:spPr>
          <a:xfrm>
            <a:off x="0" y="0"/>
            <a:ext cx="9144000" cy="0"/>
          </a:xfrm>
          <a:prstGeom prst="rect">
            <a:avLst/>
          </a:prstGeom>
          <a:noFill/>
          <a:ln w="9525">
            <a:noFill/>
          </a:ln>
        </p:spPr>
        <p:txBody>
          <a:bodyPr anchor="t"/>
          <a:p>
            <a:endParaRPr lang="zh-CN" altLang="en-US">
              <a:latin typeface="Times New Roman" panose="02020603050405020304" pitchFamily="18" charset="0"/>
              <a:ea typeface="宋体" panose="02010600030101010101" pitchFamily="2" charset="-122"/>
            </a:endParaRPr>
          </a:p>
        </p:txBody>
      </p:sp>
      <p:sp>
        <p:nvSpPr>
          <p:cNvPr id="116743" name="文本框 582662"/>
          <p:cNvSpPr txBox="1"/>
          <p:nvPr/>
        </p:nvSpPr>
        <p:spPr>
          <a:xfrm>
            <a:off x="5580063" y="4941888"/>
            <a:ext cx="1800225" cy="466725"/>
          </a:xfrm>
          <a:prstGeom prst="rect">
            <a:avLst/>
          </a:prstGeom>
          <a:noFill/>
          <a:ln w="9525" cap="flat" cmpd="sng">
            <a:solidFill>
              <a:schemeClr val="accent2"/>
            </a:solidFill>
            <a:prstDash val="solid"/>
            <a:miter/>
            <a:headEnd type="none" w="med" len="med"/>
            <a:tailEnd type="none" w="med" len="med"/>
          </a:ln>
        </p:spPr>
        <p:txBody>
          <a:bodyPr lIns="92075" tIns="46038" rIns="92075" bIns="46038" anchor="t">
            <a:spAutoFit/>
          </a:bodyPr>
          <a:p>
            <a:pPr>
              <a:spcBef>
                <a:spcPct val="50000"/>
              </a:spcBef>
              <a:buFont typeface="Arial" panose="020B0604020202020204" pitchFamily="34" charset="0"/>
            </a:pPr>
            <a:r>
              <a:rPr lang="en-US" altLang="zh-CN">
                <a:solidFill>
                  <a:schemeClr val="folHlink"/>
                </a:solidFill>
                <a:latin typeface="Cambria" panose="02040503050406030204" pitchFamily="18" charset="0"/>
                <a:ea typeface="华文中宋" panose="02010600040101010101" pitchFamily="2" charset="-122"/>
              </a:rPr>
              <a:t>gcda(5, 0)</a:t>
            </a:r>
            <a:endParaRPr lang="en-US" altLang="zh-CN">
              <a:solidFill>
                <a:schemeClr val="folHlink"/>
              </a:solidFill>
              <a:latin typeface="Cambria" panose="02040503050406030204" pitchFamily="18" charset="0"/>
              <a:ea typeface="华文中宋" panose="02010600040101010101" pitchFamily="2" charset="-122"/>
            </a:endParaRPr>
          </a:p>
        </p:txBody>
      </p:sp>
      <p:sp>
        <p:nvSpPr>
          <p:cNvPr id="116744" name="文本框 582663"/>
          <p:cNvSpPr txBox="1"/>
          <p:nvPr/>
        </p:nvSpPr>
        <p:spPr>
          <a:xfrm>
            <a:off x="5580063" y="2636838"/>
            <a:ext cx="1800225" cy="457200"/>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en-US" altLang="zh-CN">
                <a:solidFill>
                  <a:schemeClr val="folHlink"/>
                </a:solidFill>
                <a:latin typeface="Cambria" panose="02040503050406030204" pitchFamily="18" charset="0"/>
                <a:ea typeface="华文中宋" panose="02010600040101010101" pitchFamily="2" charset="-122"/>
              </a:rPr>
              <a:t>main:</a:t>
            </a:r>
            <a:endParaRPr lang="en-US" altLang="zh-CN">
              <a:solidFill>
                <a:schemeClr val="folHlink"/>
              </a:solidFill>
              <a:latin typeface="Cambria" panose="02040503050406030204" pitchFamily="18" charset="0"/>
              <a:ea typeface="华文中宋" panose="02010600040101010101" pitchFamily="2" charset="-122"/>
            </a:endParaRPr>
          </a:p>
        </p:txBody>
      </p:sp>
      <p:sp>
        <p:nvSpPr>
          <p:cNvPr id="116745" name="任意多边形 582664"/>
          <p:cNvSpPr/>
          <p:nvPr/>
        </p:nvSpPr>
        <p:spPr>
          <a:xfrm>
            <a:off x="7375525" y="4365625"/>
            <a:ext cx="336550" cy="812800"/>
          </a:xfrm>
          <a:custGeom>
            <a:avLst/>
            <a:gdLst/>
            <a:ahLst/>
            <a:cxnLst/>
            <a:pathLst>
              <a:path w="212" h="512">
                <a:moveTo>
                  <a:pt x="0" y="512"/>
                </a:moveTo>
                <a:cubicBezTo>
                  <a:pt x="26" y="496"/>
                  <a:pt x="122" y="475"/>
                  <a:pt x="154" y="425"/>
                </a:cubicBezTo>
                <a:cubicBezTo>
                  <a:pt x="186" y="375"/>
                  <a:pt x="212" y="281"/>
                  <a:pt x="194" y="210"/>
                </a:cubicBezTo>
                <a:cubicBezTo>
                  <a:pt x="176" y="139"/>
                  <a:pt x="78" y="44"/>
                  <a:pt x="48" y="0"/>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sp>
        <p:nvSpPr>
          <p:cNvPr id="116746" name="下箭头 582665"/>
          <p:cNvSpPr/>
          <p:nvPr/>
        </p:nvSpPr>
        <p:spPr>
          <a:xfrm>
            <a:off x="6227763" y="3573463"/>
            <a:ext cx="360362" cy="431800"/>
          </a:xfrm>
          <a:prstGeom prst="downArrow">
            <a:avLst>
              <a:gd name="adj1" fmla="val 50000"/>
              <a:gd name="adj2" fmla="val 2995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116747" name="下箭头 582666"/>
          <p:cNvSpPr/>
          <p:nvPr/>
        </p:nvSpPr>
        <p:spPr>
          <a:xfrm>
            <a:off x="6227763" y="4508500"/>
            <a:ext cx="360362" cy="431800"/>
          </a:xfrm>
          <a:prstGeom prst="downArrow">
            <a:avLst>
              <a:gd name="adj1" fmla="val 50000"/>
              <a:gd name="adj2" fmla="val 2995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116748" name="任意多边形 582667"/>
          <p:cNvSpPr/>
          <p:nvPr/>
        </p:nvSpPr>
        <p:spPr>
          <a:xfrm>
            <a:off x="7380288" y="3429000"/>
            <a:ext cx="336550" cy="812800"/>
          </a:xfrm>
          <a:custGeom>
            <a:avLst/>
            <a:gdLst/>
            <a:ahLst/>
            <a:cxnLst/>
            <a:pathLst>
              <a:path w="212" h="512">
                <a:moveTo>
                  <a:pt x="0" y="512"/>
                </a:moveTo>
                <a:cubicBezTo>
                  <a:pt x="26" y="496"/>
                  <a:pt x="122" y="475"/>
                  <a:pt x="154" y="425"/>
                </a:cubicBezTo>
                <a:cubicBezTo>
                  <a:pt x="186" y="375"/>
                  <a:pt x="212" y="281"/>
                  <a:pt x="194" y="210"/>
                </a:cubicBezTo>
                <a:cubicBezTo>
                  <a:pt x="176" y="139"/>
                  <a:pt x="78" y="44"/>
                  <a:pt x="48" y="0"/>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sp>
        <p:nvSpPr>
          <p:cNvPr id="116749" name="文本框 582668"/>
          <p:cNvSpPr txBox="1"/>
          <p:nvPr/>
        </p:nvSpPr>
        <p:spPr>
          <a:xfrm>
            <a:off x="7596188" y="4724400"/>
            <a:ext cx="360362" cy="457200"/>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en-US" altLang="zh-CN">
                <a:solidFill>
                  <a:schemeClr val="folHlink"/>
                </a:solidFill>
                <a:latin typeface="Cambria" panose="02040503050406030204" pitchFamily="18" charset="0"/>
                <a:ea typeface="华文中宋" panose="02010600040101010101" pitchFamily="2" charset="-122"/>
              </a:rPr>
              <a:t>5</a:t>
            </a:r>
            <a:endParaRPr lang="en-US" altLang="zh-CN">
              <a:solidFill>
                <a:schemeClr val="folHlink"/>
              </a:solidFill>
              <a:latin typeface="Cambria" panose="02040503050406030204" pitchFamily="18" charset="0"/>
              <a:ea typeface="华文中宋" panose="02010600040101010101" pitchFamily="2" charset="-122"/>
            </a:endParaRPr>
          </a:p>
        </p:txBody>
      </p:sp>
      <p:sp>
        <p:nvSpPr>
          <p:cNvPr id="116750" name="文本框 582669"/>
          <p:cNvSpPr txBox="1"/>
          <p:nvPr/>
        </p:nvSpPr>
        <p:spPr>
          <a:xfrm>
            <a:off x="7667625" y="3716338"/>
            <a:ext cx="360363" cy="457200"/>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en-US" altLang="zh-CN">
                <a:solidFill>
                  <a:schemeClr val="folHlink"/>
                </a:solidFill>
                <a:latin typeface="Cambria" panose="02040503050406030204" pitchFamily="18" charset="0"/>
                <a:ea typeface="华文中宋" panose="02010600040101010101" pitchFamily="2" charset="-122"/>
              </a:rPr>
              <a:t>5</a:t>
            </a:r>
            <a:endParaRPr lang="en-US" altLang="zh-CN">
              <a:solidFill>
                <a:schemeClr val="folHlink"/>
              </a:solidFill>
              <a:latin typeface="Cambria" panose="02040503050406030204" pitchFamily="18" charset="0"/>
              <a:ea typeface="华文中宋" panose="02010600040101010101" pitchFamily="2" charset="-122"/>
            </a:endParaRPr>
          </a:p>
        </p:txBody>
      </p:sp>
      <p:sp>
        <p:nvSpPr>
          <p:cNvPr id="116751" name="直接连接符 582670"/>
          <p:cNvSpPr/>
          <p:nvPr/>
        </p:nvSpPr>
        <p:spPr>
          <a:xfrm>
            <a:off x="0" y="0"/>
            <a:ext cx="9144000" cy="6858000"/>
          </a:xfrm>
          <a:prstGeom prst="line">
            <a:avLst/>
          </a:prstGeom>
          <a:ln w="9525" cap="flat" cmpd="sng">
            <a:solidFill>
              <a:schemeClr val="tx1"/>
            </a:solidFill>
            <a:prstDash val="solid"/>
            <a:round/>
            <a:headEnd type="none" w="med" len="med"/>
            <a:tailEnd type="none" w="med" len="med"/>
          </a:ln>
        </p:spPr>
      </p:sp>
    </p:spTree>
  </p:cSld>
  <p:clrMapOvr>
    <a:masterClrMapping/>
  </p:clrMapOvr>
  <p:transition spd="med">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17762" name="Rectangle 5"/>
          <p:cNvSpPr>
            <a:spLocks noGrp="1"/>
          </p:cNvSpPr>
          <p:nvPr>
            <p:ph type="body" idx="4294967295"/>
          </p:nvPr>
        </p:nvSpPr>
        <p:spPr>
          <a:xfrm>
            <a:off x="539750" y="549275"/>
            <a:ext cx="8135938" cy="5832475"/>
          </a:xfrm>
        </p:spPr>
        <p:txBody>
          <a:bodyPr vert="horz" wrap="square" lIns="91440" tIns="45720" rIns="91440" bIns="45720" anchor="t"/>
          <a:p>
            <a:pPr algn="just">
              <a:spcBef>
                <a:spcPct val="50000"/>
              </a:spcBef>
            </a:pPr>
            <a:r>
              <a:rPr lang="zh-CN" altLang="en-US" dirty="0">
                <a:solidFill>
                  <a:schemeClr val="hlink"/>
                </a:solidFill>
              </a:rPr>
              <a:t>函数定义</a:t>
            </a:r>
            <a:r>
              <a:rPr lang="en-US" altLang="zh-CN" dirty="0">
                <a:solidFill>
                  <a:schemeClr val="hlink"/>
                </a:solidFill>
              </a:rPr>
              <a:t>2</a:t>
            </a:r>
            <a:r>
              <a:rPr lang="zh-CN" altLang="en-US" dirty="0">
                <a:solidFill>
                  <a:schemeClr val="hlink"/>
                </a:solidFill>
              </a:rPr>
              <a:t>（循环方式）</a:t>
            </a:r>
            <a:r>
              <a:rPr lang="zh-CN" altLang="en-US" dirty="0"/>
              <a:t>：辗转相除就是反复求余数，也是重复性工作，可用循环结构实现。</a:t>
            </a:r>
            <a:endParaRPr lang="zh-CN" altLang="en-US" dirty="0"/>
          </a:p>
          <a:p>
            <a:pPr algn="just">
              <a:spcBef>
                <a:spcPct val="50000"/>
              </a:spcBef>
            </a:pPr>
            <a:r>
              <a:rPr lang="zh-CN" altLang="en-US" dirty="0"/>
              <a:t>出发点 </a:t>
            </a:r>
            <a:r>
              <a:rPr lang="en-US" altLang="zh-CN" dirty="0"/>
              <a:t>m </a:t>
            </a:r>
            <a:r>
              <a:rPr lang="zh-CN" altLang="en-US" dirty="0"/>
              <a:t>和 </a:t>
            </a:r>
            <a:r>
              <a:rPr lang="en-US" altLang="zh-CN" dirty="0"/>
              <a:t>n </a:t>
            </a:r>
            <a:r>
              <a:rPr lang="zh-CN" altLang="en-US" dirty="0"/>
              <a:t>；循环判断 </a:t>
            </a:r>
            <a:r>
              <a:rPr lang="en-US" altLang="zh-CN" err="1"/>
              <a:t>m%n</a:t>
            </a:r>
            <a:r>
              <a:rPr lang="en-US" altLang="zh-CN" dirty="0"/>
              <a:t> </a:t>
            </a:r>
            <a:r>
              <a:rPr lang="zh-CN" altLang="en-US" dirty="0"/>
              <a:t>是否为 </a:t>
            </a:r>
            <a:r>
              <a:rPr lang="en-US" altLang="zh-CN" dirty="0"/>
              <a:t>0</a:t>
            </a:r>
            <a:r>
              <a:rPr lang="zh-CN" altLang="en-US" dirty="0"/>
              <a:t>，若是则 </a:t>
            </a:r>
            <a:r>
              <a:rPr lang="en-US" altLang="zh-CN" dirty="0"/>
              <a:t>n </a:t>
            </a:r>
            <a:r>
              <a:rPr lang="zh-CN" altLang="en-US" dirty="0"/>
              <a:t>为结果；否则更新变量：令 </a:t>
            </a:r>
            <a:r>
              <a:rPr lang="en-US" altLang="zh-CN" dirty="0"/>
              <a:t>m </a:t>
            </a:r>
            <a:r>
              <a:rPr lang="zh-CN" altLang="en-US" dirty="0"/>
              <a:t>取 </a:t>
            </a:r>
            <a:r>
              <a:rPr lang="en-US" altLang="zh-CN" dirty="0"/>
              <a:t>n </a:t>
            </a:r>
            <a:r>
              <a:rPr lang="zh-CN" altLang="en-US" dirty="0"/>
              <a:t>的原值，</a:t>
            </a:r>
            <a:r>
              <a:rPr lang="en-US" altLang="zh-CN" dirty="0"/>
              <a:t>n </a:t>
            </a:r>
            <a:r>
              <a:rPr lang="zh-CN" altLang="en-US" dirty="0"/>
              <a:t>取 </a:t>
            </a:r>
            <a:r>
              <a:rPr lang="en-US" altLang="zh-CN" err="1"/>
              <a:t>m%n</a:t>
            </a:r>
            <a:r>
              <a:rPr lang="en-US" altLang="zh-CN" dirty="0"/>
              <a:t> </a:t>
            </a:r>
            <a:r>
              <a:rPr lang="zh-CN" altLang="en-US" dirty="0"/>
              <a:t>的原值。为正确更新需用辅助变量 </a:t>
            </a:r>
            <a:r>
              <a:rPr lang="en-US" altLang="zh-CN" dirty="0"/>
              <a:t>r</a:t>
            </a:r>
            <a:r>
              <a:rPr lang="zh-CN" altLang="en-US" dirty="0"/>
              <a:t>，正确的更新序列：</a:t>
            </a:r>
            <a:endParaRPr lang="zh-CN" altLang="en-US" dirty="0"/>
          </a:p>
          <a:p>
            <a:pPr algn="just">
              <a:spcBef>
                <a:spcPct val="50000"/>
              </a:spcBef>
              <a:buClrTx/>
              <a:buSzTx/>
              <a:buFont typeface="Arial" panose="020B0604020202020204" pitchFamily="34" charset="0"/>
              <a:buNone/>
            </a:pPr>
            <a:r>
              <a:rPr lang="zh-CN" altLang="en-US" dirty="0"/>
              <a:t>	</a:t>
            </a:r>
            <a:r>
              <a:rPr lang="en-US" altLang="zh-CN">
                <a:solidFill>
                  <a:schemeClr val="folHlink"/>
                </a:solidFill>
              </a:rPr>
              <a:t>r = m % n; m = n; n = r;</a:t>
            </a:r>
            <a:endParaRPr lang="en-US" altLang="zh-CN">
              <a:solidFill>
                <a:schemeClr val="folHlink"/>
              </a:solidFill>
            </a:endParaRPr>
          </a:p>
          <a:p>
            <a:pPr algn="just">
              <a:spcBef>
                <a:spcPct val="50000"/>
              </a:spcBef>
              <a:buClrTx/>
              <a:buSzTx/>
              <a:buFont typeface="Arial" panose="020B0604020202020204" pitchFamily="34" charset="0"/>
              <a:buNone/>
            </a:pPr>
            <a:r>
              <a:rPr lang="zh-CN" altLang="en-US" dirty="0"/>
              <a:t>循环可写为：</a:t>
            </a:r>
            <a:endParaRPr lang="zh-CN" altLang="en-US" dirty="0"/>
          </a:p>
          <a:p>
            <a:pPr algn="just">
              <a:spcBef>
                <a:spcPct val="50000"/>
              </a:spcBef>
              <a:buClrTx/>
              <a:buSzTx/>
              <a:buFont typeface="Arial" panose="020B0604020202020204" pitchFamily="34" charset="0"/>
              <a:buNone/>
            </a:pPr>
            <a:r>
              <a:rPr lang="en-US" altLang="zh-CN" err="1">
                <a:solidFill>
                  <a:schemeClr val="folHlink"/>
                </a:solidFill>
              </a:rPr>
              <a:t>for (r = m % n; r != 0; r = m % n</a:t>
            </a:r>
            <a:r>
              <a:rPr lang="en-US" altLang="zh-CN">
                <a:solidFill>
                  <a:schemeClr val="folHlink"/>
                </a:solidFill>
              </a:rPr>
              <a:t>) {</a:t>
            </a:r>
            <a:endParaRPr lang="en-US" altLang="zh-CN">
              <a:solidFill>
                <a:schemeClr val="folHlink"/>
              </a:solidFill>
            </a:endParaRPr>
          </a:p>
          <a:p>
            <a:pPr algn="just">
              <a:spcBef>
                <a:spcPct val="0"/>
              </a:spcBef>
              <a:buClrTx/>
              <a:buSzTx/>
              <a:buFont typeface="Arial" panose="020B0604020202020204" pitchFamily="34" charset="0"/>
              <a:buNone/>
            </a:pPr>
            <a:r>
              <a:rPr lang="en-US" altLang="zh-CN">
                <a:solidFill>
                  <a:schemeClr val="folHlink"/>
                </a:solidFill>
              </a:rPr>
              <a:t>	m = n; n = r;</a:t>
            </a:r>
            <a:endParaRPr lang="en-US" altLang="zh-CN">
              <a:solidFill>
                <a:schemeClr val="folHlink"/>
              </a:solidFill>
            </a:endParaRPr>
          </a:p>
          <a:p>
            <a:pPr algn="just">
              <a:spcBef>
                <a:spcPct val="0"/>
              </a:spcBef>
              <a:buClrTx/>
              <a:buSzTx/>
              <a:buFont typeface="Arial" panose="020B0604020202020204" pitchFamily="34" charset="0"/>
              <a:buNone/>
            </a:pPr>
            <a:r>
              <a:rPr lang="en-US" altLang="zh-CN">
                <a:solidFill>
                  <a:schemeClr val="folHlink"/>
                </a:solidFill>
              </a:rPr>
              <a:t>}</a:t>
            </a:r>
            <a:endParaRPr lang="en-US" altLang="zh-CN">
              <a:solidFill>
                <a:schemeClr val="folHlink"/>
              </a:solidFill>
            </a:endParaRPr>
          </a:p>
        </p:txBody>
      </p:sp>
    </p:spTree>
  </p:cSld>
  <p:clrMapOvr>
    <a:masterClrMapping/>
  </p:clrMapOvr>
  <p:transition spd="med">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18786" name="Rectangle 5"/>
          <p:cNvSpPr>
            <a:spLocks noGrp="1"/>
          </p:cNvSpPr>
          <p:nvPr>
            <p:ph type="body" idx="4294967295"/>
          </p:nvPr>
        </p:nvSpPr>
        <p:spPr>
          <a:xfrm>
            <a:off x="539750" y="333375"/>
            <a:ext cx="8135938" cy="6048375"/>
          </a:xfrm>
        </p:spPr>
        <p:txBody>
          <a:bodyPr vert="horz" wrap="square" lIns="91440" tIns="45720" rIns="91440" bIns="45720" anchor="t"/>
          <a:p>
            <a:pPr marL="0" indent="0">
              <a:buNone/>
            </a:pPr>
            <a:r>
              <a:rPr lang="zh-CN" altLang="en-US" dirty="0"/>
              <a:t>下面函数中，假定参数值不小于</a:t>
            </a:r>
            <a:r>
              <a:rPr lang="en-US" altLang="zh-CN" dirty="0"/>
              <a:t> 0</a:t>
            </a:r>
            <a:r>
              <a:rPr lang="zh-CN" altLang="en-US" dirty="0"/>
              <a:t>（否则可在前面增加判断和处理）：</a:t>
            </a:r>
            <a:endParaRPr lang="zh-CN" altLang="en-US" dirty="0"/>
          </a:p>
          <a:p>
            <a:pPr>
              <a:spcBef>
                <a:spcPct val="15000"/>
              </a:spcBef>
              <a:buNone/>
            </a:pPr>
            <a:r>
              <a:rPr lang="en-US" altLang="zh-CN">
                <a:solidFill>
                  <a:schemeClr val="folHlink"/>
                </a:solidFill>
              </a:rPr>
              <a:t>int gcd2 (int m, int n) {</a:t>
            </a:r>
            <a:endParaRPr lang="en-US" altLang="zh-CN">
              <a:solidFill>
                <a:schemeClr val="folHlink"/>
              </a:solidFill>
            </a:endParaRPr>
          </a:p>
          <a:p>
            <a:pPr>
              <a:spcBef>
                <a:spcPct val="15000"/>
              </a:spcBef>
              <a:buNone/>
            </a:pPr>
            <a:r>
              <a:rPr lang="en-US" altLang="zh-CN">
                <a:solidFill>
                  <a:schemeClr val="folHlink"/>
                </a:solidFill>
              </a:rPr>
              <a:t>  int r;</a:t>
            </a:r>
            <a:endParaRPr lang="en-US" altLang="zh-CN">
              <a:solidFill>
                <a:schemeClr val="folHlink"/>
              </a:solidFill>
            </a:endParaRPr>
          </a:p>
          <a:p>
            <a:pPr>
              <a:spcBef>
                <a:spcPct val="15000"/>
              </a:spcBef>
              <a:buNone/>
            </a:pPr>
            <a:r>
              <a:rPr lang="en-US" altLang="zh-CN">
                <a:solidFill>
                  <a:schemeClr val="folHlink"/>
                </a:solidFill>
              </a:rPr>
              <a:t>  if (n == 0) return m;</a:t>
            </a:r>
            <a:endParaRPr lang="en-US" altLang="zh-CN">
              <a:solidFill>
                <a:schemeClr val="folHlink"/>
              </a:solidFill>
            </a:endParaRPr>
          </a:p>
          <a:p>
            <a:pPr>
              <a:spcBef>
                <a:spcPct val="15000"/>
              </a:spcBef>
              <a:buNone/>
            </a:pPr>
            <a:r>
              <a:rPr lang="en-US" altLang="zh-CN" err="1">
                <a:solidFill>
                  <a:schemeClr val="folHlink"/>
                </a:solidFill>
              </a:rPr>
              <a:t>  for (r = m % n; r != 0; r = m % n</a:t>
            </a:r>
            <a:r>
              <a:rPr lang="en-US" altLang="zh-CN">
                <a:solidFill>
                  <a:schemeClr val="folHlink"/>
                </a:solidFill>
              </a:rPr>
              <a:t>) {</a:t>
            </a:r>
            <a:endParaRPr lang="en-US" altLang="zh-CN">
              <a:solidFill>
                <a:schemeClr val="folHlink"/>
              </a:solidFill>
            </a:endParaRPr>
          </a:p>
          <a:p>
            <a:pPr>
              <a:spcBef>
                <a:spcPct val="15000"/>
              </a:spcBef>
              <a:buNone/>
            </a:pPr>
            <a:r>
              <a:rPr lang="en-US" altLang="zh-CN">
                <a:solidFill>
                  <a:schemeClr val="folHlink"/>
                </a:solidFill>
              </a:rPr>
              <a:t>     m = n;  n = r;</a:t>
            </a:r>
            <a:endParaRPr lang="en-US" altLang="zh-CN">
              <a:solidFill>
                <a:schemeClr val="folHlink"/>
              </a:solidFill>
            </a:endParaRPr>
          </a:p>
          <a:p>
            <a:pPr>
              <a:spcBef>
                <a:spcPct val="15000"/>
              </a:spcBef>
              <a:buNone/>
            </a:pPr>
            <a:r>
              <a:rPr lang="en-US" altLang="zh-CN">
                <a:solidFill>
                  <a:schemeClr val="folHlink"/>
                </a:solidFill>
              </a:rPr>
              <a:t>  }</a:t>
            </a:r>
            <a:endParaRPr lang="en-US" altLang="zh-CN">
              <a:solidFill>
                <a:schemeClr val="folHlink"/>
              </a:solidFill>
            </a:endParaRPr>
          </a:p>
          <a:p>
            <a:pPr>
              <a:spcBef>
                <a:spcPct val="15000"/>
              </a:spcBef>
              <a:buNone/>
            </a:pPr>
            <a:r>
              <a:rPr lang="en-US" altLang="zh-CN">
                <a:solidFill>
                  <a:schemeClr val="folHlink"/>
                </a:solidFill>
              </a:rPr>
              <a:t>  return n;</a:t>
            </a:r>
            <a:endParaRPr lang="en-US" altLang="zh-CN">
              <a:solidFill>
                <a:schemeClr val="folHlink"/>
              </a:solidFill>
            </a:endParaRPr>
          </a:p>
          <a:p>
            <a:pPr>
              <a:spcBef>
                <a:spcPct val="15000"/>
              </a:spcBef>
              <a:buNone/>
            </a:pPr>
            <a:r>
              <a:rPr lang="en-US" altLang="zh-CN">
                <a:solidFill>
                  <a:schemeClr val="folHlink"/>
                </a:solidFill>
              </a:rPr>
              <a:t>}</a:t>
            </a:r>
            <a:endParaRPr lang="en-US" altLang="zh-CN">
              <a:solidFill>
                <a:schemeClr val="folHlink"/>
              </a:solidFill>
            </a:endParaRPr>
          </a:p>
          <a:p>
            <a:pPr marL="0" indent="0">
              <a:buNone/>
            </a:pPr>
            <a:endParaRPr lang="zh-CN" altLang="en-US" dirty="0"/>
          </a:p>
        </p:txBody>
      </p:sp>
    </p:spTree>
  </p:cSld>
  <p:clrMapOvr>
    <a:masterClrMapping/>
  </p:clrMapOvr>
  <p:transition spd="med">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关于</a:t>
            </a:r>
            <a:r>
              <a:rPr lang="en-US" altLang="zh-CN"/>
              <a:t> GCD </a:t>
            </a:r>
            <a:r>
              <a:rPr lang="zh-CN" altLang="en-US"/>
              <a:t>解法的小结：</a:t>
            </a:r>
            <a:endParaRPr lang="zh-CN" altLang="en-US"/>
          </a:p>
          <a:p>
            <a:r>
              <a:rPr lang="zh-CN" altLang="en-US"/>
              <a:t>解法</a:t>
            </a:r>
            <a:r>
              <a:rPr lang="en-US" altLang="zh-CN"/>
              <a:t>1</a:t>
            </a:r>
            <a:r>
              <a:rPr lang="zh-CN" altLang="en-US"/>
              <a:t>（生成与检查）</a:t>
            </a:r>
            <a:endParaRPr lang="zh-CN" altLang="en-US"/>
          </a:p>
          <a:p>
            <a:pPr lvl="1"/>
            <a:r>
              <a:rPr lang="zh-CN" altLang="en-US"/>
              <a:t>方法</a:t>
            </a:r>
            <a:r>
              <a:rPr lang="en-US" altLang="zh-CN"/>
              <a:t>1</a:t>
            </a:r>
            <a:r>
              <a:rPr lang="zh-CN" altLang="en-US"/>
              <a:t>： </a:t>
            </a:r>
            <a:r>
              <a:rPr lang="en-US" altLang="zh-CN"/>
              <a:t>k </a:t>
            </a:r>
            <a:r>
              <a:rPr lang="zh-CN" altLang="en-US"/>
              <a:t>从</a:t>
            </a:r>
            <a:r>
              <a:rPr lang="en-US" altLang="zh-CN"/>
              <a:t> 1 </a:t>
            </a:r>
            <a:r>
              <a:rPr lang="zh-CN" altLang="en-US"/>
              <a:t>往上增加到</a:t>
            </a:r>
            <a:r>
              <a:rPr lang="en-US" altLang="zh-CN"/>
              <a:t> </a:t>
            </a:r>
            <a:r>
              <a:rPr lang="en-US" altLang="zh-CN" u="sng"/>
              <a:t>m </a:t>
            </a:r>
            <a:r>
              <a:rPr lang="zh-CN" altLang="en-US" u="sng"/>
              <a:t>和</a:t>
            </a:r>
            <a:r>
              <a:rPr lang="en-US" altLang="zh-CN" u="sng"/>
              <a:t> n </a:t>
            </a:r>
            <a:r>
              <a:rPr lang="zh-CN" altLang="en-US" u="sng"/>
              <a:t>中的较小值</a:t>
            </a:r>
            <a:endParaRPr lang="zh-CN" altLang="en-US"/>
          </a:p>
          <a:p>
            <a:pPr lvl="1"/>
            <a:r>
              <a:rPr lang="zh-CN" altLang="en-US"/>
              <a:t>方法</a:t>
            </a:r>
            <a:r>
              <a:rPr lang="en-US" altLang="zh-CN"/>
              <a:t>2</a:t>
            </a:r>
            <a:r>
              <a:rPr lang="zh-CN" altLang="en-US"/>
              <a:t>：</a:t>
            </a:r>
            <a:r>
              <a:rPr lang="zh-CN" altLang="en-US">
                <a:sym typeface="+mn-ea"/>
              </a:rPr>
              <a:t> </a:t>
            </a:r>
            <a:r>
              <a:rPr lang="en-US" altLang="zh-CN">
                <a:sym typeface="+mn-ea"/>
              </a:rPr>
              <a:t>k </a:t>
            </a:r>
            <a:r>
              <a:rPr lang="zh-CN" altLang="en-US">
                <a:sym typeface="+mn-ea"/>
              </a:rPr>
              <a:t>从</a:t>
            </a:r>
            <a:r>
              <a:rPr lang="en-US" altLang="zh-CN">
                <a:sym typeface="+mn-ea"/>
              </a:rPr>
              <a:t> </a:t>
            </a:r>
            <a:r>
              <a:rPr lang="en-US" altLang="zh-CN" u="sng">
                <a:sym typeface="+mn-ea"/>
              </a:rPr>
              <a:t>m </a:t>
            </a:r>
            <a:r>
              <a:rPr lang="zh-CN" altLang="en-US" u="sng">
                <a:sym typeface="+mn-ea"/>
              </a:rPr>
              <a:t>和</a:t>
            </a:r>
            <a:r>
              <a:rPr lang="en-US" altLang="zh-CN" u="sng">
                <a:sym typeface="+mn-ea"/>
              </a:rPr>
              <a:t> n </a:t>
            </a:r>
            <a:r>
              <a:rPr lang="zh-CN" altLang="en-US" u="sng">
                <a:sym typeface="+mn-ea"/>
              </a:rPr>
              <a:t>中的较小值</a:t>
            </a:r>
            <a:r>
              <a:rPr lang="zh-CN" altLang="en-US">
                <a:sym typeface="+mn-ea"/>
              </a:rPr>
              <a:t>往下减小到</a:t>
            </a:r>
            <a:r>
              <a:rPr lang="en-US" altLang="zh-CN">
                <a:sym typeface="+mn-ea"/>
              </a:rPr>
              <a:t> 1</a:t>
            </a:r>
            <a:endParaRPr lang="en-US" altLang="zh-CN">
              <a:sym typeface="+mn-ea"/>
            </a:endParaRPr>
          </a:p>
          <a:p>
            <a:pPr lvl="0"/>
            <a:r>
              <a:rPr lang="zh-CN" altLang="en-US"/>
              <a:t>解法</a:t>
            </a:r>
            <a:r>
              <a:rPr lang="en-US" altLang="zh-CN"/>
              <a:t>2</a:t>
            </a:r>
            <a:r>
              <a:rPr lang="zh-CN" altLang="en-US"/>
              <a:t>（辗转相除法）</a:t>
            </a:r>
            <a:endParaRPr lang="zh-CN" altLang="en-US"/>
          </a:p>
          <a:p>
            <a:pPr lvl="1"/>
            <a:r>
              <a:rPr lang="zh-CN" altLang="en-US"/>
              <a:t>递归写法</a:t>
            </a:r>
            <a:endParaRPr lang="zh-CN" altLang="en-US"/>
          </a:p>
          <a:p>
            <a:pPr lvl="1"/>
            <a:r>
              <a:rPr lang="zh-CN" altLang="en-US"/>
              <a:t>循环写法</a:t>
            </a:r>
            <a:endParaRPr lang="zh-CN" altLang="en-US"/>
          </a:p>
          <a:p>
            <a:pPr lvl="1"/>
            <a:endParaRPr lang="zh-CN" altLang="en-US"/>
          </a:p>
          <a:p>
            <a:pPr lvl="0"/>
            <a:r>
              <a:rPr lang="zh-CN" altLang="en-US"/>
              <a:t>解法</a:t>
            </a:r>
            <a:r>
              <a:rPr lang="en-US" altLang="zh-CN"/>
              <a:t>3</a:t>
            </a:r>
            <a:r>
              <a:rPr lang="zh-CN" altLang="en-US"/>
              <a:t>（辗转相</a:t>
            </a:r>
            <a:r>
              <a:rPr lang="zh-CN" altLang="en-US">
                <a:solidFill>
                  <a:schemeClr val="accent2"/>
                </a:solidFill>
              </a:rPr>
              <a:t>减</a:t>
            </a:r>
            <a:r>
              <a:rPr lang="zh-CN" altLang="en-US"/>
              <a:t>法）：练习题</a:t>
            </a:r>
            <a:endParaRPr lang="zh-CN" altLang="en-US"/>
          </a:p>
        </p:txBody>
      </p:sp>
      <p:sp>
        <p:nvSpPr>
          <p:cNvPr id="4" name="文本框 3"/>
          <p:cNvSpPr txBox="1"/>
          <p:nvPr/>
        </p:nvSpPr>
        <p:spPr>
          <a:xfrm>
            <a:off x="3688715" y="4148455"/>
            <a:ext cx="4830445" cy="829945"/>
          </a:xfrm>
          <a:prstGeom prst="rect">
            <a:avLst/>
          </a:prstGeom>
          <a:solidFill>
            <a:schemeClr val="accent1"/>
          </a:solidFill>
        </p:spPr>
        <p:txBody>
          <a:bodyPr wrap="square" rtlCol="0" anchor="t">
            <a:spAutoFit/>
          </a:bodyPr>
          <a:p>
            <a:pPr marL="0" indent="0" algn="just" eaLnBrk="0">
              <a:buClr>
                <a:schemeClr val="hlink"/>
              </a:buClr>
              <a:buSzPct val="85000"/>
              <a:buFont typeface="Wingdings" panose="05000000000000000000" pitchFamily="2" charset="2"/>
              <a:buNone/>
            </a:pPr>
            <a:r>
              <a:rPr lang="zh-CN" altLang="en-US" dirty="0">
                <a:latin typeface="+mn-lt"/>
                <a:ea typeface="华文中宋" panose="02010600040101010101" pitchFamily="2" charset="-122"/>
                <a:cs typeface="+mn-lt"/>
                <a:sym typeface="+mn-ea"/>
              </a:rPr>
              <a:t>无论哪种解法和编程方法，都需要考虑为</a:t>
            </a:r>
            <a:r>
              <a:rPr lang="en-US" altLang="zh-CN" dirty="0">
                <a:latin typeface="+mn-lt"/>
                <a:ea typeface="华文中宋" panose="02010600040101010101" pitchFamily="2" charset="-122"/>
                <a:cs typeface="+mn-lt"/>
                <a:sym typeface="+mn-ea"/>
              </a:rPr>
              <a:t>0</a:t>
            </a:r>
            <a:r>
              <a:rPr lang="zh-CN" altLang="en-US" dirty="0">
                <a:latin typeface="+mn-lt"/>
                <a:ea typeface="华文中宋" panose="02010600040101010101" pitchFamily="2" charset="-122"/>
                <a:cs typeface="+mn-lt"/>
                <a:sym typeface="+mn-ea"/>
              </a:rPr>
              <a:t>或小于</a:t>
            </a:r>
            <a:r>
              <a:rPr lang="en-US" altLang="zh-CN" dirty="0">
                <a:latin typeface="+mn-lt"/>
                <a:ea typeface="华文中宋" panose="02010600040101010101" pitchFamily="2" charset="-122"/>
                <a:cs typeface="+mn-lt"/>
                <a:sym typeface="+mn-ea"/>
              </a:rPr>
              <a:t>0</a:t>
            </a:r>
            <a:r>
              <a:rPr lang="zh-CN" altLang="en-US" dirty="0">
                <a:latin typeface="+mn-lt"/>
                <a:ea typeface="华文中宋" panose="02010600040101010101" pitchFamily="2" charset="-122"/>
                <a:cs typeface="+mn-lt"/>
                <a:sym typeface="+mn-ea"/>
              </a:rPr>
              <a:t>的</a:t>
            </a:r>
            <a:r>
              <a:rPr lang="zh-CN" altLang="en-US" dirty="0">
                <a:latin typeface="+mn-lt"/>
                <a:ea typeface="华文中宋" panose="02010600040101010101" pitchFamily="2" charset="-122"/>
                <a:cs typeface="+mn-lt"/>
                <a:sym typeface="+mn-ea"/>
              </a:rPr>
              <a:t>特殊情况。</a:t>
            </a:r>
            <a:endParaRPr lang="zh-CN" altLang="en-US" dirty="0">
              <a:latin typeface="+mn-lt"/>
              <a:ea typeface="华文中宋" panose="02010600040101010101" pitchFamily="2" charset="-122"/>
              <a:cs typeface="+mn-lt"/>
              <a:sym typeface="+mn-ea"/>
            </a:endParaRPr>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7650" name="标题 470017"/>
          <p:cNvSpPr>
            <a:spLocks noGrp="1"/>
          </p:cNvSpPr>
          <p:nvPr>
            <p:ph type="title"/>
          </p:nvPr>
        </p:nvSpPr>
        <p:spPr/>
        <p:txBody>
          <a:bodyPr anchor="ctr"/>
          <a:p>
            <a:r>
              <a:rPr lang="en-US" altLang="zh-CN" sz="3600" dirty="0"/>
              <a:t>5.1.2 </a:t>
            </a:r>
            <a:r>
              <a:rPr lang="zh-CN" altLang="en-US" sz="3600" dirty="0"/>
              <a:t>函数定义</a:t>
            </a:r>
            <a:endParaRPr lang="zh-CN" altLang="en-US" sz="3600" dirty="0"/>
          </a:p>
        </p:txBody>
      </p:sp>
      <p:sp>
        <p:nvSpPr>
          <p:cNvPr id="27651" name="文本占位符 470018"/>
          <p:cNvSpPr>
            <a:spLocks noGrp="1"/>
          </p:cNvSpPr>
          <p:nvPr>
            <p:ph idx="1"/>
          </p:nvPr>
        </p:nvSpPr>
        <p:spPr/>
        <p:txBody>
          <a:bodyPr anchor="t"/>
          <a:p>
            <a:pPr marL="0" indent="0">
              <a:spcBef>
                <a:spcPct val="50000"/>
              </a:spcBef>
              <a:buNone/>
            </a:pPr>
            <a:r>
              <a:rPr lang="zh-CN" altLang="en-US" dirty="0">
                <a:sym typeface="+mn-ea"/>
              </a:rPr>
              <a:t>要使用自己定义的函数，</a:t>
            </a:r>
            <a:r>
              <a:rPr lang="zh-CN" altLang="en-US" dirty="0">
                <a:solidFill>
                  <a:schemeClr val="accent2"/>
                </a:solidFill>
                <a:sym typeface="+mn-ea"/>
              </a:rPr>
              <a:t>必须把函数定义的代码段包含在整个程序里</a:t>
            </a:r>
            <a:r>
              <a:rPr lang="zh-CN" altLang="en-US" dirty="0">
                <a:sym typeface="+mn-ea"/>
              </a:rPr>
              <a:t>，这样的一段代码称为一个</a:t>
            </a:r>
            <a:r>
              <a:rPr lang="zh-CN" altLang="en-US" dirty="0">
                <a:solidFill>
                  <a:schemeClr val="tx1"/>
                </a:solidFill>
                <a:sym typeface="+mn-ea"/>
              </a:rPr>
              <a:t>“</a:t>
            </a:r>
            <a:r>
              <a:rPr lang="zh-CN" altLang="en-US" dirty="0">
                <a:solidFill>
                  <a:schemeClr val="tx2"/>
                </a:solidFill>
                <a:sym typeface="+mn-ea"/>
              </a:rPr>
              <a:t>函数定义</a:t>
            </a:r>
            <a:r>
              <a:rPr lang="zh-CN" altLang="en-US" dirty="0">
                <a:solidFill>
                  <a:schemeClr val="tx1"/>
                </a:solidFill>
                <a:sym typeface="+mn-ea"/>
              </a:rPr>
              <a:t>”</a:t>
            </a:r>
            <a:r>
              <a:rPr lang="zh-CN" altLang="en-US" dirty="0">
                <a:sym typeface="+mn-ea"/>
              </a:rPr>
              <a:t>。</a:t>
            </a:r>
            <a:endParaRPr lang="zh-CN" altLang="en-US" dirty="0"/>
          </a:p>
          <a:p>
            <a:pPr marL="0" indent="0">
              <a:spcBef>
                <a:spcPct val="50000"/>
              </a:spcBef>
              <a:buNone/>
            </a:pPr>
            <a:r>
              <a:rPr lang="zh-CN" altLang="en-US" dirty="0">
                <a:sym typeface="+mn-ea"/>
              </a:rPr>
              <a:t>在程序里有了某个函数的定义后，就可以在程序里任何需要它的地方写出</a:t>
            </a:r>
            <a:r>
              <a:rPr lang="zh-CN" altLang="en-US" dirty="0">
                <a:solidFill>
                  <a:schemeClr val="accent4"/>
                </a:solidFill>
                <a:sym typeface="+mn-ea"/>
              </a:rPr>
              <a:t>调用</a:t>
            </a:r>
            <a:r>
              <a:rPr lang="zh-CN" altLang="en-US" dirty="0">
                <a:sym typeface="+mn-ea"/>
              </a:rPr>
              <a:t>语句来使用它们。</a:t>
            </a:r>
            <a:endParaRPr lang="zh-CN" altLang="en-US" dirty="0"/>
          </a:p>
          <a:p>
            <a:pPr marL="0" indent="628650">
              <a:buNone/>
            </a:pPr>
            <a:r>
              <a:rPr lang="zh-CN" altLang="en-US" dirty="0"/>
              <a:t>用户可以在程序中自己</a:t>
            </a:r>
            <a:r>
              <a:rPr lang="zh-CN" altLang="en-US" dirty="0">
                <a:solidFill>
                  <a:schemeClr val="tx2"/>
                </a:solidFill>
              </a:rPr>
              <a:t>定义</a:t>
            </a:r>
            <a:r>
              <a:rPr lang="en-US" altLang="zh-CN">
                <a:solidFill>
                  <a:schemeClr val="tx2"/>
                </a:solidFill>
              </a:rPr>
              <a:t>(define)</a:t>
            </a:r>
            <a:r>
              <a:rPr lang="zh-CN" altLang="en-US" dirty="0"/>
              <a:t>函数，然后就可以在程序中对函数进行</a:t>
            </a:r>
            <a:r>
              <a:rPr lang="zh-CN" altLang="en-US" dirty="0">
                <a:solidFill>
                  <a:schemeClr val="accent4"/>
                </a:solidFill>
              </a:rPr>
              <a:t>调用</a:t>
            </a:r>
            <a:r>
              <a:rPr lang="en-US" altLang="zh-CN">
                <a:solidFill>
                  <a:schemeClr val="accent4"/>
                </a:solidFill>
              </a:rPr>
              <a:t>(call)</a:t>
            </a:r>
            <a:r>
              <a:rPr lang="zh-CN" altLang="en-US" dirty="0"/>
              <a:t>。</a:t>
            </a:r>
            <a:endParaRPr lang="zh-CN" altLang="en-US" dirty="0"/>
          </a:p>
          <a:p>
            <a:pPr marL="0" indent="628650">
              <a:buNone/>
            </a:pPr>
            <a:r>
              <a:rPr lang="zh-CN" altLang="en-US" dirty="0"/>
              <a:t>对函数的定义和调用</a:t>
            </a:r>
            <a:r>
              <a:rPr lang="zh-CN" altLang="en-US" dirty="0">
                <a:solidFill>
                  <a:schemeClr val="accent2"/>
                </a:solidFill>
              </a:rPr>
              <a:t>是互相照应的</a:t>
            </a:r>
            <a:r>
              <a:rPr lang="zh-CN" altLang="en-US" dirty="0"/>
              <a:t>：在调用时需要按照定义时所规定的语法形式书写调用语句，在定义里需要按照调用时所需的功能进行设计。</a:t>
            </a:r>
            <a:endParaRPr lang="zh-CN" altLang="en-US" dirty="0"/>
          </a:p>
        </p:txBody>
      </p:sp>
      <p:sp>
        <p:nvSpPr>
          <p:cNvPr id="27652" name="矩形 470019"/>
          <p:cNvSpPr/>
          <p:nvPr/>
        </p:nvSpPr>
        <p:spPr>
          <a:xfrm>
            <a:off x="1116013" y="5821680"/>
            <a:ext cx="2735262" cy="588963"/>
          </a:xfrm>
          <a:prstGeom prst="rect">
            <a:avLst/>
          </a:prstGeom>
          <a:noFill/>
          <a:ln w="9525" cap="flat" cmpd="sng">
            <a:solidFill>
              <a:schemeClr val="accent2"/>
            </a:solidFill>
            <a:prstDash val="solid"/>
            <a:miter/>
            <a:headEnd type="none" w="med" len="med"/>
            <a:tailEnd type="none" w="med" len="med"/>
          </a:ln>
        </p:spPr>
        <p:txBody>
          <a:bodyPr lIns="92075" tIns="46038" rIns="92075" bIns="46038" anchor="t">
            <a:spAutoFit/>
          </a:bodyPr>
          <a:p>
            <a:pPr algn="ctr">
              <a:buFont typeface="Arial" panose="020B0604020202020204" pitchFamily="34" charset="0"/>
            </a:pPr>
            <a:r>
              <a:rPr lang="zh-CN" altLang="en-US" sz="3200" b="1" dirty="0">
                <a:solidFill>
                  <a:schemeClr val="tx2"/>
                </a:solidFill>
                <a:latin typeface="Cambria" panose="02040503050406030204" pitchFamily="18" charset="0"/>
                <a:ea typeface="新宋体" panose="02010609030101010101" pitchFamily="49" charset="-122"/>
              </a:rPr>
              <a:t>定义</a:t>
            </a:r>
            <a:r>
              <a:rPr lang="en-US" altLang="zh-CN" sz="3200" b="1">
                <a:solidFill>
                  <a:schemeClr val="tx2"/>
                </a:solidFill>
                <a:latin typeface="Cambria" panose="02040503050406030204" pitchFamily="18" charset="0"/>
                <a:ea typeface="新宋体" panose="02010609030101010101" pitchFamily="49" charset="-122"/>
              </a:rPr>
              <a:t>(define)</a:t>
            </a:r>
            <a:endParaRPr lang="en-US" altLang="zh-CN" sz="3200" b="1">
              <a:solidFill>
                <a:schemeClr val="tx2"/>
              </a:solidFill>
              <a:latin typeface="Cambria" panose="02040503050406030204" pitchFamily="18" charset="0"/>
              <a:ea typeface="新宋体" panose="02010609030101010101" pitchFamily="49" charset="-122"/>
            </a:endParaRPr>
          </a:p>
        </p:txBody>
      </p:sp>
      <p:sp>
        <p:nvSpPr>
          <p:cNvPr id="27653" name="矩形 470020"/>
          <p:cNvSpPr/>
          <p:nvPr/>
        </p:nvSpPr>
        <p:spPr>
          <a:xfrm>
            <a:off x="5580063" y="5870893"/>
            <a:ext cx="2305050" cy="588962"/>
          </a:xfrm>
          <a:prstGeom prst="rect">
            <a:avLst/>
          </a:prstGeom>
          <a:noFill/>
          <a:ln w="9525" cap="flat" cmpd="sng">
            <a:solidFill>
              <a:schemeClr val="accent2"/>
            </a:solidFill>
            <a:prstDash val="solid"/>
            <a:miter/>
            <a:headEnd type="none" w="med" len="med"/>
            <a:tailEnd type="none" w="med" len="med"/>
          </a:ln>
        </p:spPr>
        <p:txBody>
          <a:bodyPr lIns="92075" tIns="46038" rIns="92075" bIns="46038" anchor="t">
            <a:spAutoFit/>
          </a:bodyPr>
          <a:p>
            <a:pPr algn="ctr">
              <a:buFont typeface="Arial" panose="020B0604020202020204" pitchFamily="34" charset="0"/>
            </a:pPr>
            <a:r>
              <a:rPr lang="zh-CN" altLang="en-US" sz="3200" b="1" dirty="0">
                <a:solidFill>
                  <a:schemeClr val="hlink"/>
                </a:solidFill>
                <a:latin typeface="Cambria" panose="02040503050406030204" pitchFamily="18" charset="0"/>
                <a:ea typeface="新宋体" panose="02010609030101010101" pitchFamily="49" charset="-122"/>
              </a:rPr>
              <a:t>调用</a:t>
            </a:r>
            <a:r>
              <a:rPr lang="en-US" altLang="zh-CN" sz="3200" b="1">
                <a:solidFill>
                  <a:schemeClr val="hlink"/>
                </a:solidFill>
                <a:latin typeface="Cambria" panose="02040503050406030204" pitchFamily="18" charset="0"/>
                <a:ea typeface="新宋体" panose="02010609030101010101" pitchFamily="49" charset="-122"/>
              </a:rPr>
              <a:t>(call)</a:t>
            </a:r>
            <a:endParaRPr lang="en-US" altLang="zh-CN" sz="3200" b="1">
              <a:solidFill>
                <a:schemeClr val="hlink"/>
              </a:solidFill>
              <a:latin typeface="Cambria" panose="02040503050406030204" pitchFamily="18" charset="0"/>
              <a:ea typeface="新宋体" panose="02010609030101010101" pitchFamily="49" charset="-122"/>
            </a:endParaRPr>
          </a:p>
        </p:txBody>
      </p:sp>
      <p:sp>
        <p:nvSpPr>
          <p:cNvPr id="27654" name="右箭头 470021"/>
          <p:cNvSpPr/>
          <p:nvPr/>
        </p:nvSpPr>
        <p:spPr>
          <a:xfrm>
            <a:off x="4211638" y="5870893"/>
            <a:ext cx="647700" cy="287337"/>
          </a:xfrm>
          <a:prstGeom prst="rightArrow">
            <a:avLst>
              <a:gd name="adj1" fmla="val 50000"/>
              <a:gd name="adj2" fmla="val 56343"/>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27655" name="左箭头 470022"/>
          <p:cNvSpPr/>
          <p:nvPr/>
        </p:nvSpPr>
        <p:spPr>
          <a:xfrm>
            <a:off x="4140200" y="6231255"/>
            <a:ext cx="647700" cy="287338"/>
          </a:xfrm>
          <a:prstGeom prst="leftArrow">
            <a:avLst>
              <a:gd name="adj1" fmla="val 50000"/>
              <a:gd name="adj2" fmla="val 56343"/>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19810" name="Rectangle 4"/>
          <p:cNvSpPr>
            <a:spLocks noGrp="1"/>
          </p:cNvSpPr>
          <p:nvPr>
            <p:ph type="title" idx="4294967295"/>
          </p:nvPr>
        </p:nvSpPr>
        <p:spPr/>
        <p:txBody>
          <a:bodyPr vert="horz" wrap="square" lIns="91440" tIns="45720" rIns="91440" bIns="45720" anchor="ctr"/>
          <a:p>
            <a:pPr eaLnBrk="1" hangingPunct="1"/>
            <a:r>
              <a:rPr lang="en-US" altLang="zh-CN" sz="3600" dirty="0"/>
              <a:t>5.3.4 </a:t>
            </a:r>
            <a:r>
              <a:rPr lang="zh-CN" altLang="en-US" sz="3600" dirty="0"/>
              <a:t>梵塔问题 </a:t>
            </a:r>
            <a:endParaRPr lang="zh-CN" altLang="en-US" sz="3600" dirty="0"/>
          </a:p>
        </p:txBody>
      </p:sp>
      <p:sp>
        <p:nvSpPr>
          <p:cNvPr id="119811" name="Rectangle 13"/>
          <p:cNvSpPr>
            <a:spLocks noGrp="1"/>
          </p:cNvSpPr>
          <p:nvPr>
            <p:ph type="body" sz="half" idx="4294967295"/>
          </p:nvPr>
        </p:nvSpPr>
        <p:spPr>
          <a:xfrm>
            <a:off x="539750" y="981075"/>
            <a:ext cx="8064500" cy="3455988"/>
          </a:xfrm>
        </p:spPr>
        <p:txBody>
          <a:bodyPr vert="horz" wrap="square" lIns="91440" tIns="45720" rIns="91440" bIns="45720" anchor="t"/>
          <a:lstStyle>
            <a:lvl1pPr lvl="0">
              <a:buClr>
                <a:schemeClr val="hlink"/>
              </a:buClr>
              <a:buSzPct val="85000"/>
              <a:buFont typeface="Wingdings" panose="05000000000000000000" pitchFamily="2" charset="2"/>
              <a:defRPr sz="2800"/>
            </a:lvl1pPr>
            <a:lvl2pPr lvl="1">
              <a:buClr>
                <a:schemeClr val="hlink"/>
              </a:buClr>
              <a:buSzPct val="85000"/>
              <a:buFont typeface="Wingdings" panose="05000000000000000000" pitchFamily="2" charset="2"/>
              <a:defRPr sz="2400"/>
            </a:lvl2pPr>
            <a:lvl3pPr lvl="2">
              <a:buClrTx/>
              <a:buSzTx/>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marL="0" lvl="0" indent="0">
              <a:spcBef>
                <a:spcPct val="50000"/>
              </a:spcBef>
              <a:buNone/>
            </a:pPr>
            <a:r>
              <a:rPr lang="zh-CN" altLang="en-US" sz="2800" dirty="0"/>
              <a:t>本问题用递归解决很简单，用循环解决较困难。</a:t>
            </a:r>
            <a:endParaRPr lang="zh-CN" altLang="en-US" sz="2800" dirty="0"/>
          </a:p>
          <a:p>
            <a:pPr marL="0" lvl="0" indent="0">
              <a:lnSpc>
                <a:spcPct val="100000"/>
              </a:lnSpc>
              <a:spcBef>
                <a:spcPts val="300"/>
              </a:spcBef>
              <a:spcAft>
                <a:spcPts val="0"/>
              </a:spcAft>
              <a:buNone/>
            </a:pPr>
            <a:r>
              <a:rPr lang="zh-CN" altLang="en-US" sz="2800" dirty="0"/>
              <a:t>【例</a:t>
            </a:r>
            <a:r>
              <a:rPr lang="en-US" altLang="zh-CN" sz="2800" dirty="0"/>
              <a:t>5-20</a:t>
            </a:r>
            <a:r>
              <a:rPr lang="zh-CN" altLang="en-US" sz="2800" dirty="0"/>
              <a:t>】</a:t>
            </a:r>
            <a:r>
              <a:rPr lang="zh-CN" altLang="en-US" sz="2800" dirty="0"/>
              <a:t>某神庙有三根细柱，</a:t>
            </a:r>
            <a:r>
              <a:rPr lang="en-US" altLang="zh-CN" sz="2800" dirty="0"/>
              <a:t>64</a:t>
            </a:r>
            <a:r>
              <a:rPr lang="zh-CN" altLang="en-US" sz="2800" dirty="0"/>
              <a:t>个大小不等、中心有孔的金盘套在柱上，构成</a:t>
            </a:r>
            <a:r>
              <a:rPr lang="zh-CN" altLang="en-US" sz="2800" dirty="0">
                <a:solidFill>
                  <a:schemeClr val="accent2"/>
                </a:solidFill>
              </a:rPr>
              <a:t>梵塔</a:t>
            </a:r>
            <a:r>
              <a:rPr lang="zh-CN" altLang="en-US" sz="2800" dirty="0"/>
              <a:t>。开始时圆盘从大到小套在一根柱上。目标是将所有圆盘从一柱移到另一柱。</a:t>
            </a:r>
            <a:endParaRPr lang="zh-CN" altLang="en-US" sz="2800" dirty="0"/>
          </a:p>
          <a:p>
            <a:pPr marL="0" lvl="0" indent="0">
              <a:lnSpc>
                <a:spcPct val="100000"/>
              </a:lnSpc>
              <a:spcBef>
                <a:spcPts val="300"/>
              </a:spcBef>
              <a:spcAft>
                <a:spcPts val="0"/>
              </a:spcAft>
              <a:buNone/>
            </a:pPr>
            <a:r>
              <a:rPr lang="zh-CN" altLang="en-US" sz="2800" dirty="0"/>
              <a:t>规则：每次只移一个盘，大盘不能放到小盘上。</a:t>
            </a:r>
            <a:endParaRPr lang="zh-CN" altLang="en-US" sz="2800" dirty="0"/>
          </a:p>
          <a:p>
            <a:pPr marL="0" lvl="0" indent="0">
              <a:lnSpc>
                <a:spcPct val="100000"/>
              </a:lnSpc>
              <a:spcBef>
                <a:spcPts val="300"/>
              </a:spcBef>
              <a:spcAft>
                <a:spcPts val="0"/>
              </a:spcAft>
              <a:buNone/>
            </a:pPr>
            <a:r>
              <a:rPr lang="zh-CN" altLang="en-US" sz="2800" dirty="0"/>
              <a:t>写程序模拟搬圆盘过程，打印出搬动指令序列。</a:t>
            </a:r>
            <a:endParaRPr lang="zh-CN" altLang="en-US" sz="2800" dirty="0"/>
          </a:p>
        </p:txBody>
      </p:sp>
      <p:grpSp>
        <p:nvGrpSpPr>
          <p:cNvPr id="119812" name="Group 15"/>
          <p:cNvGrpSpPr/>
          <p:nvPr/>
        </p:nvGrpSpPr>
        <p:grpSpPr>
          <a:xfrm>
            <a:off x="973138" y="4627563"/>
            <a:ext cx="2087562" cy="1370012"/>
            <a:chOff x="385" y="2522"/>
            <a:chExt cx="1905" cy="1453"/>
          </a:xfrm>
        </p:grpSpPr>
        <p:sp>
          <p:nvSpPr>
            <p:cNvPr id="119813" name="Line 11"/>
            <p:cNvSpPr/>
            <p:nvPr/>
          </p:nvSpPr>
          <p:spPr>
            <a:xfrm flipV="1">
              <a:off x="1292" y="2522"/>
              <a:ext cx="1" cy="1452"/>
            </a:xfrm>
            <a:prstGeom prst="line">
              <a:avLst/>
            </a:prstGeom>
            <a:ln w="38100" cap="flat" cmpd="sng">
              <a:solidFill>
                <a:schemeClr val="tx1"/>
              </a:solidFill>
              <a:prstDash val="solid"/>
              <a:round/>
              <a:headEnd type="none" w="med" len="med"/>
              <a:tailEnd type="none" w="med" len="med"/>
            </a:ln>
          </p:spPr>
        </p:sp>
        <p:sp>
          <p:nvSpPr>
            <p:cNvPr id="119814" name="AutoShape 5"/>
            <p:cNvSpPr/>
            <p:nvPr/>
          </p:nvSpPr>
          <p:spPr>
            <a:xfrm>
              <a:off x="1020" y="2840"/>
              <a:ext cx="499" cy="227"/>
            </a:xfrm>
            <a:prstGeom prst="roundRect">
              <a:avLst>
                <a:gd name="adj" fmla="val 16667"/>
              </a:avLst>
            </a:prstGeom>
            <a:gradFill rotWithShape="0">
              <a:gsLst>
                <a:gs pos="0">
                  <a:schemeClr val="accent1">
                    <a:alpha val="60001"/>
                  </a:schemeClr>
                </a:gs>
                <a:gs pos="100000">
                  <a:schemeClr val="bg1"/>
                </a:gs>
              </a:gsLst>
              <a:path path="shape">
                <a:fillToRect l="50000" t="50000" r="50000" b="50000"/>
              </a:path>
              <a:tileRect/>
            </a:gra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19815" name="AutoShape 6"/>
            <p:cNvSpPr/>
            <p:nvPr/>
          </p:nvSpPr>
          <p:spPr>
            <a:xfrm>
              <a:off x="929" y="3067"/>
              <a:ext cx="726" cy="227"/>
            </a:xfrm>
            <a:prstGeom prst="roundRect">
              <a:avLst>
                <a:gd name="adj" fmla="val 16667"/>
              </a:avLst>
            </a:prstGeom>
            <a:gradFill rotWithShape="0">
              <a:gsLst>
                <a:gs pos="0">
                  <a:schemeClr val="accent1">
                    <a:alpha val="60001"/>
                  </a:schemeClr>
                </a:gs>
                <a:gs pos="100000">
                  <a:schemeClr val="bg1"/>
                </a:gs>
              </a:gsLst>
              <a:path path="shape">
                <a:fillToRect l="50000" t="50000" r="50000" b="50000"/>
              </a:path>
              <a:tileRect/>
            </a:gra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19816" name="AutoShape 7"/>
            <p:cNvSpPr/>
            <p:nvPr/>
          </p:nvSpPr>
          <p:spPr>
            <a:xfrm>
              <a:off x="793" y="3294"/>
              <a:ext cx="998" cy="227"/>
            </a:xfrm>
            <a:prstGeom prst="roundRect">
              <a:avLst>
                <a:gd name="adj" fmla="val 16667"/>
              </a:avLst>
            </a:prstGeom>
            <a:gradFill rotWithShape="0">
              <a:gsLst>
                <a:gs pos="0">
                  <a:schemeClr val="accent1">
                    <a:alpha val="60001"/>
                  </a:schemeClr>
                </a:gs>
                <a:gs pos="100000">
                  <a:schemeClr val="bg1"/>
                </a:gs>
              </a:gsLst>
              <a:path path="shape">
                <a:fillToRect l="50000" t="50000" r="50000" b="50000"/>
              </a:path>
              <a:tileRect/>
            </a:gra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19817" name="AutoShape 9"/>
            <p:cNvSpPr/>
            <p:nvPr/>
          </p:nvSpPr>
          <p:spPr>
            <a:xfrm>
              <a:off x="657" y="3520"/>
              <a:ext cx="1270" cy="227"/>
            </a:xfrm>
            <a:prstGeom prst="roundRect">
              <a:avLst>
                <a:gd name="adj" fmla="val 16667"/>
              </a:avLst>
            </a:prstGeom>
            <a:gradFill rotWithShape="0">
              <a:gsLst>
                <a:gs pos="0">
                  <a:schemeClr val="accent1">
                    <a:alpha val="60001"/>
                  </a:schemeClr>
                </a:gs>
                <a:gs pos="100000">
                  <a:schemeClr val="bg1"/>
                </a:gs>
              </a:gsLst>
              <a:path path="shape">
                <a:fillToRect l="50000" t="50000" r="50000" b="50000"/>
              </a:path>
              <a:tileRect/>
            </a:gra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19818" name="AutoShape 10"/>
            <p:cNvSpPr/>
            <p:nvPr/>
          </p:nvSpPr>
          <p:spPr>
            <a:xfrm>
              <a:off x="566" y="3747"/>
              <a:ext cx="1452" cy="227"/>
            </a:xfrm>
            <a:prstGeom prst="roundRect">
              <a:avLst>
                <a:gd name="adj" fmla="val 16667"/>
              </a:avLst>
            </a:prstGeom>
            <a:gradFill rotWithShape="0">
              <a:gsLst>
                <a:gs pos="0">
                  <a:schemeClr val="accent1">
                    <a:alpha val="60001"/>
                  </a:schemeClr>
                </a:gs>
                <a:gs pos="100000">
                  <a:schemeClr val="bg1"/>
                </a:gs>
              </a:gsLst>
              <a:path path="shape">
                <a:fillToRect l="50000" t="50000" r="50000" b="50000"/>
              </a:path>
              <a:tileRect/>
            </a:gra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19819" name="Line 12"/>
            <p:cNvSpPr/>
            <p:nvPr/>
          </p:nvSpPr>
          <p:spPr>
            <a:xfrm>
              <a:off x="385" y="3974"/>
              <a:ext cx="1905" cy="1"/>
            </a:xfrm>
            <a:prstGeom prst="line">
              <a:avLst/>
            </a:prstGeom>
            <a:ln w="38100" cap="flat" cmpd="sng">
              <a:solidFill>
                <a:schemeClr val="tx1"/>
              </a:solidFill>
              <a:prstDash val="solid"/>
              <a:round/>
              <a:headEnd type="none" w="med" len="med"/>
              <a:tailEnd type="none" w="med" len="med"/>
            </a:ln>
          </p:spPr>
        </p:sp>
      </p:grpSp>
      <p:grpSp>
        <p:nvGrpSpPr>
          <p:cNvPr id="119820" name="Group 49"/>
          <p:cNvGrpSpPr/>
          <p:nvPr/>
        </p:nvGrpSpPr>
        <p:grpSpPr>
          <a:xfrm>
            <a:off x="3565525" y="4627563"/>
            <a:ext cx="2087563" cy="1370012"/>
            <a:chOff x="2064" y="2931"/>
            <a:chExt cx="1315" cy="863"/>
          </a:xfrm>
        </p:grpSpPr>
        <p:sp>
          <p:nvSpPr>
            <p:cNvPr id="119821" name="Line 33"/>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19822" name="Line 39"/>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grpSp>
        <p:nvGrpSpPr>
          <p:cNvPr id="119823" name="Group 48"/>
          <p:cNvGrpSpPr/>
          <p:nvPr/>
        </p:nvGrpSpPr>
        <p:grpSpPr>
          <a:xfrm>
            <a:off x="6084888" y="4627563"/>
            <a:ext cx="2087562" cy="1370012"/>
            <a:chOff x="3651" y="2931"/>
            <a:chExt cx="1315" cy="863"/>
          </a:xfrm>
        </p:grpSpPr>
        <p:sp>
          <p:nvSpPr>
            <p:cNvPr id="119824" name="Line 41"/>
            <p:cNvSpPr/>
            <p:nvPr/>
          </p:nvSpPr>
          <p:spPr>
            <a:xfrm flipV="1">
              <a:off x="4277" y="2931"/>
              <a:ext cx="1" cy="862"/>
            </a:xfrm>
            <a:prstGeom prst="line">
              <a:avLst/>
            </a:prstGeom>
            <a:ln w="38100" cap="flat" cmpd="sng">
              <a:solidFill>
                <a:schemeClr val="tx1"/>
              </a:solidFill>
              <a:prstDash val="solid"/>
              <a:round/>
              <a:headEnd type="none" w="med" len="med"/>
              <a:tailEnd type="none" w="med" len="med"/>
            </a:ln>
          </p:spPr>
        </p:sp>
        <p:sp>
          <p:nvSpPr>
            <p:cNvPr id="119825" name="Line 47"/>
            <p:cNvSpPr/>
            <p:nvPr/>
          </p:nvSpPr>
          <p:spPr>
            <a:xfrm>
              <a:off x="3651" y="3793"/>
              <a:ext cx="1315" cy="1"/>
            </a:xfrm>
            <a:prstGeom prst="line">
              <a:avLst/>
            </a:prstGeom>
            <a:ln w="38100" cap="flat" cmpd="sng">
              <a:solidFill>
                <a:schemeClr val="tx1"/>
              </a:solidFill>
              <a:prstDash val="solid"/>
              <a:round/>
              <a:headEnd type="none" w="med" len="med"/>
              <a:tailEnd type="none" w="med" len="med"/>
            </a:ln>
          </p:spPr>
        </p:sp>
      </p:grpSp>
      <p:sp>
        <p:nvSpPr>
          <p:cNvPr id="119826" name="Text Box 50"/>
          <p:cNvSpPr txBox="1"/>
          <p:nvPr/>
        </p:nvSpPr>
        <p:spPr>
          <a:xfrm>
            <a:off x="1547813" y="5995988"/>
            <a:ext cx="863600" cy="457200"/>
          </a:xfrm>
          <a:prstGeom prst="rect">
            <a:avLst/>
          </a:prstGeom>
          <a:noFill/>
          <a:ln w="9525">
            <a:noFill/>
          </a:ln>
        </p:spPr>
        <p:txBody>
          <a:bodyPr lIns="92075" tIns="46038" rIns="92075" bIns="46038" anchor="t">
            <a:spAutoFit/>
          </a:bodyPr>
          <a:p>
            <a:pPr algn="ctr">
              <a:spcBef>
                <a:spcPct val="50000"/>
              </a:spcBef>
              <a:buFont typeface="Arial" panose="020B0604020202020204" pitchFamily="34" charset="0"/>
            </a:pPr>
            <a:r>
              <a:rPr lang="zh-CN" altLang="en-US" b="1" dirty="0">
                <a:solidFill>
                  <a:schemeClr val="accent2"/>
                </a:solidFill>
                <a:latin typeface="Times New Roman" panose="02020603050405020304" pitchFamily="18" charset="0"/>
                <a:ea typeface="黑体" panose="02010609060101010101" pitchFamily="49" charset="-122"/>
              </a:rPr>
              <a:t>源</a:t>
            </a:r>
            <a:endParaRPr lang="zh-CN" altLang="en-US" b="1" dirty="0">
              <a:solidFill>
                <a:schemeClr val="accent2"/>
              </a:solidFill>
              <a:latin typeface="Times New Roman" panose="02020603050405020304" pitchFamily="18" charset="0"/>
              <a:ea typeface="黑体" panose="02010609060101010101" pitchFamily="49" charset="-122"/>
            </a:endParaRPr>
          </a:p>
        </p:txBody>
      </p:sp>
      <p:sp>
        <p:nvSpPr>
          <p:cNvPr id="119827" name="Text Box 51"/>
          <p:cNvSpPr txBox="1"/>
          <p:nvPr/>
        </p:nvSpPr>
        <p:spPr>
          <a:xfrm>
            <a:off x="6659563" y="6021388"/>
            <a:ext cx="1008062" cy="457200"/>
          </a:xfrm>
          <a:prstGeom prst="rect">
            <a:avLst/>
          </a:prstGeom>
          <a:noFill/>
          <a:ln w="9525">
            <a:noFill/>
          </a:ln>
        </p:spPr>
        <p:txBody>
          <a:bodyPr lIns="92075" tIns="46038" rIns="92075" bIns="46038" anchor="t">
            <a:spAutoFit/>
          </a:bodyPr>
          <a:p>
            <a:pPr algn="ctr">
              <a:spcBef>
                <a:spcPct val="50000"/>
              </a:spcBef>
              <a:buFont typeface="Arial" panose="020B0604020202020204" pitchFamily="34" charset="0"/>
            </a:pPr>
            <a:r>
              <a:rPr lang="zh-CN" altLang="en-US" b="1" dirty="0">
                <a:solidFill>
                  <a:schemeClr val="accent2"/>
                </a:solidFill>
                <a:latin typeface="Times New Roman" panose="02020603050405020304" pitchFamily="18" charset="0"/>
                <a:ea typeface="黑体" panose="02010609060101010101" pitchFamily="49" charset="-122"/>
              </a:rPr>
              <a:t>中介</a:t>
            </a:r>
            <a:endParaRPr lang="zh-CN" altLang="en-US" b="1" dirty="0">
              <a:solidFill>
                <a:schemeClr val="accent2"/>
              </a:solidFill>
              <a:latin typeface="Times New Roman" panose="02020603050405020304" pitchFamily="18" charset="0"/>
              <a:ea typeface="黑体" panose="02010609060101010101" pitchFamily="49" charset="-122"/>
            </a:endParaRPr>
          </a:p>
        </p:txBody>
      </p:sp>
      <p:sp>
        <p:nvSpPr>
          <p:cNvPr id="119828" name="Text Box 52"/>
          <p:cNvSpPr txBox="1"/>
          <p:nvPr/>
        </p:nvSpPr>
        <p:spPr>
          <a:xfrm>
            <a:off x="4211638" y="6021388"/>
            <a:ext cx="863600" cy="457200"/>
          </a:xfrm>
          <a:prstGeom prst="rect">
            <a:avLst/>
          </a:prstGeom>
          <a:noFill/>
          <a:ln w="9525">
            <a:noFill/>
          </a:ln>
        </p:spPr>
        <p:txBody>
          <a:bodyPr lIns="92075" tIns="46038" rIns="92075" bIns="46038" anchor="t">
            <a:spAutoFit/>
          </a:bodyPr>
          <a:p>
            <a:pPr algn="ctr">
              <a:spcBef>
                <a:spcPct val="50000"/>
              </a:spcBef>
              <a:buFont typeface="Arial" panose="020B0604020202020204" pitchFamily="34" charset="0"/>
            </a:pPr>
            <a:r>
              <a:rPr lang="zh-CN" altLang="en-US" b="1" dirty="0">
                <a:solidFill>
                  <a:schemeClr val="accent2"/>
                </a:solidFill>
                <a:latin typeface="Times New Roman" panose="02020603050405020304" pitchFamily="18" charset="0"/>
                <a:ea typeface="黑体" panose="02010609060101010101" pitchFamily="49" charset="-122"/>
              </a:rPr>
              <a:t>目标</a:t>
            </a:r>
            <a:endParaRPr lang="zh-CN" altLang="en-US" b="1" dirty="0">
              <a:solidFill>
                <a:schemeClr val="accent2"/>
              </a:solidFill>
              <a:latin typeface="Times New Roman" panose="02020603050405020304" pitchFamily="18" charset="0"/>
              <a:ea typeface="黑体" panose="02010609060101010101" pitchFamily="49" charset="-122"/>
            </a:endParaRPr>
          </a:p>
        </p:txBody>
      </p:sp>
      <p:sp>
        <p:nvSpPr>
          <p:cNvPr id="119829" name="Text Box 53"/>
          <p:cNvSpPr txBox="1"/>
          <p:nvPr/>
        </p:nvSpPr>
        <p:spPr>
          <a:xfrm>
            <a:off x="1979613" y="4437063"/>
            <a:ext cx="360362" cy="519112"/>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en-US" altLang="zh-CN" sz="2800" b="1">
                <a:latin typeface="Times New Roman" panose="02020603050405020304" pitchFamily="18" charset="0"/>
                <a:ea typeface="华文中宋" panose="02010600040101010101" pitchFamily="2" charset="-122"/>
              </a:rPr>
              <a:t>a</a:t>
            </a:r>
            <a:endParaRPr lang="en-US" altLang="zh-CN" sz="2800" b="1">
              <a:latin typeface="Times New Roman" panose="02020603050405020304" pitchFamily="18" charset="0"/>
              <a:ea typeface="华文中宋" panose="02010600040101010101" pitchFamily="2" charset="-122"/>
            </a:endParaRPr>
          </a:p>
        </p:txBody>
      </p:sp>
      <p:sp>
        <p:nvSpPr>
          <p:cNvPr id="119830" name="Text Box 54"/>
          <p:cNvSpPr txBox="1"/>
          <p:nvPr/>
        </p:nvSpPr>
        <p:spPr>
          <a:xfrm>
            <a:off x="4572000" y="4437063"/>
            <a:ext cx="360363" cy="519112"/>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en-US" altLang="zh-CN" sz="2800" b="1">
                <a:latin typeface="Times New Roman" panose="02020603050405020304" pitchFamily="18" charset="0"/>
                <a:ea typeface="华文中宋" panose="02010600040101010101" pitchFamily="2" charset="-122"/>
              </a:rPr>
              <a:t>b</a:t>
            </a:r>
            <a:endParaRPr lang="en-US" altLang="zh-CN" sz="2800" b="1">
              <a:latin typeface="Times New Roman" panose="02020603050405020304" pitchFamily="18" charset="0"/>
              <a:ea typeface="华文中宋" panose="02010600040101010101" pitchFamily="2" charset="-122"/>
            </a:endParaRPr>
          </a:p>
        </p:txBody>
      </p:sp>
      <p:sp>
        <p:nvSpPr>
          <p:cNvPr id="119831" name="Text Box 55"/>
          <p:cNvSpPr txBox="1"/>
          <p:nvPr/>
        </p:nvSpPr>
        <p:spPr>
          <a:xfrm>
            <a:off x="7092950" y="4437063"/>
            <a:ext cx="360363" cy="519112"/>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en-US" altLang="zh-CN" sz="2800" b="1">
                <a:latin typeface="Times New Roman" panose="02020603050405020304" pitchFamily="18" charset="0"/>
                <a:ea typeface="华文中宋" panose="02010600040101010101" pitchFamily="2" charset="-122"/>
              </a:rPr>
              <a:t>c</a:t>
            </a:r>
            <a:endParaRPr lang="en-US" altLang="zh-CN" sz="2800" b="1">
              <a:latin typeface="Times New Roman" panose="02020603050405020304" pitchFamily="18" charset="0"/>
              <a:ea typeface="华文中宋" panose="02010600040101010101" pitchFamily="2" charset="-122"/>
            </a:endParaRPr>
          </a:p>
        </p:txBody>
      </p:sp>
    </p:spTree>
  </p:cSld>
  <p:clrMapOvr>
    <a:masterClrMapping/>
  </p:clrMapOvr>
  <p:transition spd="med">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20834" name="Rectangle 12"/>
          <p:cNvSpPr>
            <a:spLocks noGrp="1"/>
          </p:cNvSpPr>
          <p:nvPr>
            <p:ph type="body" idx="4294967295"/>
          </p:nvPr>
        </p:nvSpPr>
        <p:spPr>
          <a:xfrm>
            <a:off x="539750" y="765175"/>
            <a:ext cx="8135938" cy="5400675"/>
          </a:xfrm>
        </p:spPr>
        <p:txBody>
          <a:bodyPr vert="horz" wrap="square" lIns="91440" tIns="45720" rIns="91440" bIns="45720" anchor="t"/>
          <a:p>
            <a:pPr marL="0" indent="0">
              <a:buNone/>
            </a:pPr>
            <a:r>
              <a:rPr lang="zh-CN" altLang="en-US" dirty="0"/>
              <a:t>初看问题似乎没规律。求解的关键在于看到问题的“递归性质”。搬 </a:t>
            </a:r>
            <a:r>
              <a:rPr lang="en-US" altLang="zh-CN" dirty="0"/>
              <a:t>64 </a:t>
            </a:r>
            <a:r>
              <a:rPr lang="zh-CN" altLang="en-US" dirty="0"/>
              <a:t>个盘的问题可归结为两次搬</a:t>
            </a:r>
            <a:r>
              <a:rPr lang="en-US" altLang="zh-CN" dirty="0"/>
              <a:t>63</a:t>
            </a:r>
            <a:r>
              <a:rPr lang="zh-CN" altLang="en-US" dirty="0"/>
              <a:t>个盘</a:t>
            </a:r>
            <a:r>
              <a:rPr lang="en-US" altLang="zh-CN"/>
              <a:t>……</a:t>
            </a:r>
            <a:r>
              <a:rPr lang="zh-CN" altLang="en-US" dirty="0"/>
              <a:t>。</a:t>
            </a:r>
            <a:endParaRPr lang="zh-CN" altLang="en-US" dirty="0"/>
          </a:p>
          <a:p>
            <a:pPr marL="0" indent="0">
              <a:buNone/>
            </a:pPr>
            <a:endParaRPr lang="zh-CN" altLang="en-US" dirty="0">
              <a:solidFill>
                <a:schemeClr val="accent2"/>
              </a:solidFill>
            </a:endParaRPr>
          </a:p>
          <a:p>
            <a:pPr marL="0" indent="0">
              <a:buNone/>
            </a:pPr>
            <a:r>
              <a:rPr lang="zh-CN" altLang="en-US" dirty="0">
                <a:solidFill>
                  <a:schemeClr val="accent2"/>
                </a:solidFill>
              </a:rPr>
              <a:t>搬 </a:t>
            </a:r>
            <a:r>
              <a:rPr lang="en-US" altLang="zh-CN" dirty="0">
                <a:solidFill>
                  <a:schemeClr val="accent2"/>
                </a:solidFill>
              </a:rPr>
              <a:t>n </a:t>
            </a:r>
            <a:r>
              <a:rPr lang="zh-CN" altLang="en-US" dirty="0">
                <a:solidFill>
                  <a:schemeClr val="accent2"/>
                </a:solidFill>
              </a:rPr>
              <a:t>个圆盘的问题可以归结为搬 </a:t>
            </a:r>
            <a:r>
              <a:rPr lang="en-US" altLang="zh-CN" b="1" dirty="0">
                <a:solidFill>
                  <a:schemeClr val="tx2"/>
                </a:solidFill>
              </a:rPr>
              <a:t>n-1 </a:t>
            </a:r>
            <a:r>
              <a:rPr lang="zh-CN" altLang="en-US" dirty="0">
                <a:solidFill>
                  <a:schemeClr val="accent2"/>
                </a:solidFill>
              </a:rPr>
              <a:t>个圆盘。</a:t>
            </a:r>
            <a:endParaRPr lang="zh-CN" altLang="en-US"/>
          </a:p>
          <a:p>
            <a:pPr marL="0" indent="0">
              <a:buNone/>
            </a:pPr>
            <a:r>
              <a:rPr lang="zh-CN" altLang="en-US" dirty="0"/>
              <a:t>把 </a:t>
            </a:r>
            <a:r>
              <a:rPr lang="en-US" altLang="zh-CN" dirty="0"/>
              <a:t>n </a:t>
            </a:r>
            <a:r>
              <a:rPr lang="zh-CN" altLang="en-US" dirty="0"/>
              <a:t>个盘从柱 </a:t>
            </a:r>
            <a:r>
              <a:rPr lang="en-US" altLang="zh-CN" dirty="0"/>
              <a:t>a </a:t>
            </a:r>
            <a:r>
              <a:rPr lang="zh-CN" altLang="en-US" dirty="0"/>
              <a:t>搬到柱 </a:t>
            </a:r>
            <a:r>
              <a:rPr lang="en-US" altLang="zh-CN" dirty="0"/>
              <a:t>b </a:t>
            </a:r>
            <a:r>
              <a:rPr lang="zh-CN" altLang="en-US" dirty="0"/>
              <a:t>的工作可以如下完成：</a:t>
            </a:r>
            <a:endParaRPr lang="zh-CN" altLang="en-US" dirty="0"/>
          </a:p>
          <a:p>
            <a:pPr lvl="1">
              <a:buNone/>
            </a:pPr>
            <a:r>
              <a:rPr lang="zh-CN" altLang="en-US" dirty="0"/>
              <a:t>从柱 </a:t>
            </a:r>
            <a:r>
              <a:rPr lang="en-US" altLang="zh-CN" dirty="0"/>
              <a:t>a </a:t>
            </a:r>
            <a:r>
              <a:rPr lang="zh-CN" altLang="en-US" dirty="0"/>
              <a:t>借助柱 </a:t>
            </a:r>
            <a:r>
              <a:rPr lang="en-US" altLang="zh-CN" dirty="0"/>
              <a:t>b </a:t>
            </a:r>
            <a:r>
              <a:rPr lang="zh-CN" altLang="en-US" dirty="0"/>
              <a:t>将 </a:t>
            </a:r>
            <a:r>
              <a:rPr lang="en-US" altLang="zh-CN" dirty="0"/>
              <a:t>n-1</a:t>
            </a:r>
            <a:r>
              <a:rPr lang="zh-CN" altLang="en-US" dirty="0"/>
              <a:t>个圆盘搬到柱 </a:t>
            </a:r>
            <a:r>
              <a:rPr lang="en-US" altLang="zh-CN" dirty="0"/>
              <a:t>c</a:t>
            </a:r>
            <a:r>
              <a:rPr lang="zh-CN" altLang="en-US" dirty="0"/>
              <a:t>；</a:t>
            </a:r>
            <a:endParaRPr lang="zh-CN" altLang="en-US" dirty="0"/>
          </a:p>
          <a:p>
            <a:pPr lvl="1">
              <a:buNone/>
            </a:pPr>
            <a:r>
              <a:rPr lang="zh-CN" altLang="en-US" dirty="0"/>
              <a:t>将最大圆盘从柱 </a:t>
            </a:r>
            <a:r>
              <a:rPr lang="en-US" altLang="zh-CN" dirty="0"/>
              <a:t>a </a:t>
            </a:r>
            <a:r>
              <a:rPr lang="zh-CN" altLang="en-US" dirty="0"/>
              <a:t>搬到柱 </a:t>
            </a:r>
            <a:r>
              <a:rPr lang="en-US" altLang="zh-CN" dirty="0"/>
              <a:t>b</a:t>
            </a:r>
            <a:r>
              <a:rPr lang="zh-CN" altLang="en-US" dirty="0"/>
              <a:t>；</a:t>
            </a:r>
            <a:endParaRPr lang="zh-CN" altLang="en-US" dirty="0"/>
          </a:p>
          <a:p>
            <a:pPr lvl="1">
              <a:buNone/>
            </a:pPr>
            <a:r>
              <a:rPr lang="zh-CN" altLang="en-US" dirty="0"/>
              <a:t>从柱 </a:t>
            </a:r>
            <a:r>
              <a:rPr lang="en-US" altLang="zh-CN" dirty="0"/>
              <a:t>c </a:t>
            </a:r>
            <a:r>
              <a:rPr lang="zh-CN" altLang="en-US" dirty="0"/>
              <a:t>借助柱 </a:t>
            </a:r>
            <a:r>
              <a:rPr lang="en-US" altLang="zh-CN" dirty="0"/>
              <a:t>a </a:t>
            </a:r>
            <a:r>
              <a:rPr lang="zh-CN" altLang="en-US" dirty="0"/>
              <a:t>将</a:t>
            </a:r>
            <a:r>
              <a:rPr lang="en-US" altLang="zh-CN" dirty="0"/>
              <a:t>n-1</a:t>
            </a:r>
            <a:r>
              <a:rPr lang="zh-CN" altLang="en-US" dirty="0"/>
              <a:t>个圆盘搬到柱 </a:t>
            </a:r>
            <a:r>
              <a:rPr lang="en-US" altLang="zh-CN" dirty="0"/>
              <a:t>b</a:t>
            </a:r>
            <a:r>
              <a:rPr lang="zh-CN" altLang="en-US" dirty="0"/>
              <a:t>；</a:t>
            </a:r>
            <a:endParaRPr lang="zh-CN" altLang="en-US" sz="2400" dirty="0"/>
          </a:p>
        </p:txBody>
      </p:sp>
    </p:spTree>
  </p:cSld>
  <p:clrMapOvr>
    <a:masterClrMapping/>
  </p:clrMapOvr>
  <p:transition spd="med">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grpSp>
        <p:nvGrpSpPr>
          <p:cNvPr id="121858" name="组合 587777"/>
          <p:cNvGrpSpPr/>
          <p:nvPr/>
        </p:nvGrpSpPr>
        <p:grpSpPr>
          <a:xfrm>
            <a:off x="1042988" y="836613"/>
            <a:ext cx="6840537" cy="1354137"/>
            <a:chOff x="657" y="298"/>
            <a:chExt cx="4309" cy="997"/>
          </a:xfrm>
        </p:grpSpPr>
        <p:grpSp>
          <p:nvGrpSpPr>
            <p:cNvPr id="121859" name="Group 4"/>
            <p:cNvGrpSpPr/>
            <p:nvPr/>
          </p:nvGrpSpPr>
          <p:grpSpPr>
            <a:xfrm>
              <a:off x="657" y="298"/>
              <a:ext cx="1179" cy="727"/>
              <a:chOff x="385" y="2522"/>
              <a:chExt cx="1905" cy="1453"/>
            </a:xfrm>
          </p:grpSpPr>
          <p:sp>
            <p:nvSpPr>
              <p:cNvPr id="121860" name="Line 5"/>
              <p:cNvSpPr/>
              <p:nvPr/>
            </p:nvSpPr>
            <p:spPr>
              <a:xfrm flipV="1">
                <a:off x="1292" y="2522"/>
                <a:ext cx="1" cy="1452"/>
              </a:xfrm>
              <a:prstGeom prst="line">
                <a:avLst/>
              </a:prstGeom>
              <a:ln w="38100" cap="flat" cmpd="sng">
                <a:solidFill>
                  <a:schemeClr val="tx1"/>
                </a:solidFill>
                <a:prstDash val="solid"/>
                <a:round/>
                <a:headEnd type="none" w="med" len="med"/>
                <a:tailEnd type="none" w="med" len="med"/>
              </a:ln>
            </p:spPr>
          </p:sp>
          <p:sp>
            <p:nvSpPr>
              <p:cNvPr id="121861" name="AutoShape 6"/>
              <p:cNvSpPr/>
              <p:nvPr/>
            </p:nvSpPr>
            <p:spPr>
              <a:xfrm>
                <a:off x="1020" y="2840"/>
                <a:ext cx="499"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62" name="AutoShape 7"/>
              <p:cNvSpPr/>
              <p:nvPr/>
            </p:nvSpPr>
            <p:spPr>
              <a:xfrm>
                <a:off x="929" y="3067"/>
                <a:ext cx="726"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63" name="AutoShape 8"/>
              <p:cNvSpPr/>
              <p:nvPr/>
            </p:nvSpPr>
            <p:spPr>
              <a:xfrm>
                <a:off x="793" y="3294"/>
                <a:ext cx="998"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64" name="AutoShape 9"/>
              <p:cNvSpPr/>
              <p:nvPr/>
            </p:nvSpPr>
            <p:spPr>
              <a:xfrm>
                <a:off x="657" y="3520"/>
                <a:ext cx="1270"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65" name="AutoShape 10"/>
              <p:cNvSpPr/>
              <p:nvPr/>
            </p:nvSpPr>
            <p:spPr>
              <a:xfrm>
                <a:off x="566" y="3747"/>
                <a:ext cx="1452" cy="227"/>
              </a:xfrm>
              <a:prstGeom prst="roundRect">
                <a:avLst>
                  <a:gd name="adj" fmla="val 16667"/>
                </a:avLst>
              </a:prstGeom>
              <a:solidFill>
                <a:schemeClr val="accent2">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66" name="Line 11"/>
              <p:cNvSpPr/>
              <p:nvPr/>
            </p:nvSpPr>
            <p:spPr>
              <a:xfrm>
                <a:off x="385" y="3974"/>
                <a:ext cx="1905" cy="1"/>
              </a:xfrm>
              <a:prstGeom prst="line">
                <a:avLst/>
              </a:prstGeom>
              <a:ln w="38100" cap="flat" cmpd="sng">
                <a:solidFill>
                  <a:schemeClr val="tx1"/>
                </a:solidFill>
                <a:prstDash val="solid"/>
                <a:round/>
                <a:headEnd type="none" w="med" len="med"/>
                <a:tailEnd type="none" w="med" len="med"/>
              </a:ln>
            </p:spPr>
          </p:sp>
        </p:grpSp>
        <p:grpSp>
          <p:nvGrpSpPr>
            <p:cNvPr id="121867" name="Group 12"/>
            <p:cNvGrpSpPr/>
            <p:nvPr/>
          </p:nvGrpSpPr>
          <p:grpSpPr>
            <a:xfrm>
              <a:off x="2245" y="298"/>
              <a:ext cx="1088" cy="727"/>
              <a:chOff x="2064" y="2931"/>
              <a:chExt cx="1315" cy="863"/>
            </a:xfrm>
          </p:grpSpPr>
          <p:sp>
            <p:nvSpPr>
              <p:cNvPr id="121868" name="Line 13"/>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1869" name="Line 14"/>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sp>
          <p:nvSpPr>
            <p:cNvPr id="121870" name="Text Box 18"/>
            <p:cNvSpPr txBox="1"/>
            <p:nvPr/>
          </p:nvSpPr>
          <p:spPr>
            <a:xfrm>
              <a:off x="930" y="1024"/>
              <a:ext cx="544" cy="269"/>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b="1" dirty="0">
                  <a:solidFill>
                    <a:schemeClr val="accent2"/>
                  </a:solidFill>
                  <a:latin typeface="Times New Roman" panose="02020603050405020304" pitchFamily="18" charset="0"/>
                  <a:ea typeface="楷体" panose="02010609060101010101" pitchFamily="49" charset="-122"/>
                </a:rPr>
                <a:t>源</a:t>
              </a:r>
              <a:endParaRPr lang="zh-CN" altLang="en-US" b="1" dirty="0">
                <a:solidFill>
                  <a:schemeClr val="accent2"/>
                </a:solidFill>
                <a:latin typeface="Times New Roman" panose="02020603050405020304" pitchFamily="18" charset="0"/>
                <a:ea typeface="楷体" panose="02010609060101010101" pitchFamily="49" charset="-122"/>
              </a:endParaRPr>
            </a:p>
          </p:txBody>
        </p:sp>
        <p:grpSp>
          <p:nvGrpSpPr>
            <p:cNvPr id="121871" name="Group 79"/>
            <p:cNvGrpSpPr/>
            <p:nvPr/>
          </p:nvGrpSpPr>
          <p:grpSpPr>
            <a:xfrm>
              <a:off x="3878" y="298"/>
              <a:ext cx="1088" cy="727"/>
              <a:chOff x="2064" y="2931"/>
              <a:chExt cx="1315" cy="863"/>
            </a:xfrm>
          </p:grpSpPr>
          <p:sp>
            <p:nvSpPr>
              <p:cNvPr id="121872" name="Line 80"/>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1873" name="Line 81"/>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sp>
          <p:nvSpPr>
            <p:cNvPr id="121874" name="Text Box 129"/>
            <p:cNvSpPr txBox="1"/>
            <p:nvPr/>
          </p:nvSpPr>
          <p:spPr>
            <a:xfrm>
              <a:off x="4150" y="1026"/>
              <a:ext cx="544" cy="269"/>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b="1" dirty="0">
                  <a:solidFill>
                    <a:schemeClr val="accent2"/>
                  </a:solidFill>
                  <a:latin typeface="Times New Roman" panose="02020603050405020304" pitchFamily="18" charset="0"/>
                  <a:ea typeface="楷体" panose="02010609060101010101" pitchFamily="49" charset="-122"/>
                </a:rPr>
                <a:t>中介</a:t>
              </a:r>
              <a:endParaRPr lang="zh-CN" altLang="en-US" b="1" dirty="0">
                <a:solidFill>
                  <a:schemeClr val="accent2"/>
                </a:solidFill>
                <a:latin typeface="Times New Roman" panose="02020603050405020304" pitchFamily="18" charset="0"/>
                <a:ea typeface="楷体" panose="02010609060101010101" pitchFamily="49" charset="-122"/>
              </a:endParaRPr>
            </a:p>
          </p:txBody>
        </p:sp>
        <p:sp>
          <p:nvSpPr>
            <p:cNvPr id="121875" name="Text Box 130"/>
            <p:cNvSpPr txBox="1"/>
            <p:nvPr/>
          </p:nvSpPr>
          <p:spPr>
            <a:xfrm>
              <a:off x="2517" y="1026"/>
              <a:ext cx="544" cy="269"/>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b="1" dirty="0">
                  <a:solidFill>
                    <a:schemeClr val="accent2"/>
                  </a:solidFill>
                  <a:latin typeface="Times New Roman" panose="02020603050405020304" pitchFamily="18" charset="0"/>
                  <a:ea typeface="楷体" panose="02010609060101010101" pitchFamily="49" charset="-122"/>
                </a:rPr>
                <a:t>目标</a:t>
              </a:r>
              <a:endParaRPr lang="zh-CN" altLang="en-US" b="1" dirty="0">
                <a:solidFill>
                  <a:schemeClr val="accent2"/>
                </a:solidFill>
                <a:latin typeface="Times New Roman" panose="02020603050405020304" pitchFamily="18" charset="0"/>
                <a:ea typeface="楷体" panose="02010609060101010101" pitchFamily="49" charset="-122"/>
              </a:endParaRPr>
            </a:p>
          </p:txBody>
        </p:sp>
      </p:grpSp>
      <p:grpSp>
        <p:nvGrpSpPr>
          <p:cNvPr id="121876" name="组合 587795"/>
          <p:cNvGrpSpPr/>
          <p:nvPr/>
        </p:nvGrpSpPr>
        <p:grpSpPr>
          <a:xfrm>
            <a:off x="1187450" y="2349500"/>
            <a:ext cx="6911975" cy="1081088"/>
            <a:chOff x="748" y="1357"/>
            <a:chExt cx="4354" cy="804"/>
          </a:xfrm>
        </p:grpSpPr>
        <p:sp>
          <p:nvSpPr>
            <p:cNvPr id="121877" name="AutoShape 57"/>
            <p:cNvSpPr/>
            <p:nvPr/>
          </p:nvSpPr>
          <p:spPr>
            <a:xfrm>
              <a:off x="4245" y="1615"/>
              <a:ext cx="309" cy="114"/>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78" name="AutoShape 58"/>
            <p:cNvSpPr/>
            <p:nvPr/>
          </p:nvSpPr>
          <p:spPr>
            <a:xfrm>
              <a:off x="4189" y="1729"/>
              <a:ext cx="449" cy="113"/>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79" name="AutoShape 59"/>
            <p:cNvSpPr/>
            <p:nvPr/>
          </p:nvSpPr>
          <p:spPr>
            <a:xfrm>
              <a:off x="4105" y="1842"/>
              <a:ext cx="617" cy="114"/>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80" name="AutoShape 60"/>
            <p:cNvSpPr/>
            <p:nvPr/>
          </p:nvSpPr>
          <p:spPr>
            <a:xfrm>
              <a:off x="4020" y="1955"/>
              <a:ext cx="786" cy="114"/>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81" name="AutoShape 61"/>
            <p:cNvSpPr/>
            <p:nvPr/>
          </p:nvSpPr>
          <p:spPr>
            <a:xfrm>
              <a:off x="847" y="1984"/>
              <a:ext cx="899" cy="113"/>
            </a:xfrm>
            <a:prstGeom prst="roundRect">
              <a:avLst>
                <a:gd name="adj" fmla="val 16667"/>
              </a:avLst>
            </a:prstGeom>
            <a:solidFill>
              <a:schemeClr val="accent2">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grpSp>
          <p:nvGrpSpPr>
            <p:cNvPr id="121882" name="Group 108"/>
            <p:cNvGrpSpPr/>
            <p:nvPr/>
          </p:nvGrpSpPr>
          <p:grpSpPr>
            <a:xfrm>
              <a:off x="748" y="1387"/>
              <a:ext cx="1179" cy="727"/>
              <a:chOff x="657" y="1253"/>
              <a:chExt cx="1179" cy="727"/>
            </a:xfrm>
          </p:grpSpPr>
          <p:sp>
            <p:nvSpPr>
              <p:cNvPr id="121883" name="Line 56"/>
              <p:cNvSpPr/>
              <p:nvPr/>
            </p:nvSpPr>
            <p:spPr>
              <a:xfrm flipV="1">
                <a:off x="1218" y="1253"/>
                <a:ext cx="1" cy="726"/>
              </a:xfrm>
              <a:prstGeom prst="line">
                <a:avLst/>
              </a:prstGeom>
              <a:ln w="38100" cap="flat" cmpd="sng">
                <a:solidFill>
                  <a:schemeClr val="tx1"/>
                </a:solidFill>
                <a:prstDash val="solid"/>
                <a:round/>
                <a:headEnd type="none" w="med" len="med"/>
                <a:tailEnd type="none" w="med" len="med"/>
              </a:ln>
            </p:spPr>
          </p:sp>
          <p:sp>
            <p:nvSpPr>
              <p:cNvPr id="121884" name="Line 62"/>
              <p:cNvSpPr/>
              <p:nvPr/>
            </p:nvSpPr>
            <p:spPr>
              <a:xfrm>
                <a:off x="657" y="1979"/>
                <a:ext cx="1179" cy="1"/>
              </a:xfrm>
              <a:prstGeom prst="line">
                <a:avLst/>
              </a:prstGeom>
              <a:ln w="38100" cap="flat" cmpd="sng">
                <a:solidFill>
                  <a:schemeClr val="tx1"/>
                </a:solidFill>
                <a:prstDash val="solid"/>
                <a:round/>
                <a:headEnd type="none" w="med" len="med"/>
                <a:tailEnd type="none" w="med" len="med"/>
              </a:ln>
            </p:spPr>
          </p:sp>
        </p:grpSp>
        <p:grpSp>
          <p:nvGrpSpPr>
            <p:cNvPr id="121885" name="Group 85"/>
            <p:cNvGrpSpPr/>
            <p:nvPr/>
          </p:nvGrpSpPr>
          <p:grpSpPr>
            <a:xfrm>
              <a:off x="3884" y="1357"/>
              <a:ext cx="1088" cy="727"/>
              <a:chOff x="2064" y="2931"/>
              <a:chExt cx="1315" cy="863"/>
            </a:xfrm>
          </p:grpSpPr>
          <p:sp>
            <p:nvSpPr>
              <p:cNvPr id="121886" name="Line 86"/>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1887" name="Line 87"/>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grpSp>
          <p:nvGrpSpPr>
            <p:cNvPr id="121888" name="Group 109"/>
            <p:cNvGrpSpPr/>
            <p:nvPr/>
          </p:nvGrpSpPr>
          <p:grpSpPr>
            <a:xfrm>
              <a:off x="2245" y="1434"/>
              <a:ext cx="1179" cy="727"/>
              <a:chOff x="657" y="1253"/>
              <a:chExt cx="1179" cy="727"/>
            </a:xfrm>
          </p:grpSpPr>
          <p:sp>
            <p:nvSpPr>
              <p:cNvPr id="121889" name="Line 110"/>
              <p:cNvSpPr/>
              <p:nvPr/>
            </p:nvSpPr>
            <p:spPr>
              <a:xfrm flipV="1">
                <a:off x="1218" y="1253"/>
                <a:ext cx="1" cy="726"/>
              </a:xfrm>
              <a:prstGeom prst="line">
                <a:avLst/>
              </a:prstGeom>
              <a:ln w="38100" cap="flat" cmpd="sng">
                <a:solidFill>
                  <a:schemeClr val="tx1"/>
                </a:solidFill>
                <a:prstDash val="solid"/>
                <a:round/>
                <a:headEnd type="none" w="med" len="med"/>
                <a:tailEnd type="none" w="med" len="med"/>
              </a:ln>
            </p:spPr>
          </p:sp>
          <p:sp>
            <p:nvSpPr>
              <p:cNvPr id="121890" name="Line 111"/>
              <p:cNvSpPr/>
              <p:nvPr/>
            </p:nvSpPr>
            <p:spPr>
              <a:xfrm>
                <a:off x="657" y="1979"/>
                <a:ext cx="1179" cy="1"/>
              </a:xfrm>
              <a:prstGeom prst="line">
                <a:avLst/>
              </a:prstGeom>
              <a:ln w="38100" cap="flat" cmpd="sng">
                <a:solidFill>
                  <a:schemeClr val="tx1"/>
                </a:solidFill>
                <a:prstDash val="solid"/>
                <a:round/>
                <a:headEnd type="none" w="med" len="med"/>
                <a:tailEnd type="none" w="med" len="med"/>
              </a:ln>
            </p:spPr>
          </p:sp>
        </p:grpSp>
        <p:sp>
          <p:nvSpPr>
            <p:cNvPr id="121891" name="AutoShape 131"/>
            <p:cNvSpPr/>
            <p:nvPr/>
          </p:nvSpPr>
          <p:spPr>
            <a:xfrm>
              <a:off x="1115" y="1523"/>
              <a:ext cx="309"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92" name="AutoShape 132"/>
            <p:cNvSpPr/>
            <p:nvPr/>
          </p:nvSpPr>
          <p:spPr>
            <a:xfrm>
              <a:off x="1059" y="1637"/>
              <a:ext cx="449" cy="113"/>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93" name="AutoShape 133"/>
            <p:cNvSpPr/>
            <p:nvPr/>
          </p:nvSpPr>
          <p:spPr>
            <a:xfrm>
              <a:off x="975" y="1750"/>
              <a:ext cx="617"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94" name="AutoShape 134"/>
            <p:cNvSpPr/>
            <p:nvPr/>
          </p:nvSpPr>
          <p:spPr>
            <a:xfrm>
              <a:off x="890" y="1863"/>
              <a:ext cx="786"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895" name="Freeform 135"/>
            <p:cNvSpPr/>
            <p:nvPr/>
          </p:nvSpPr>
          <p:spPr>
            <a:xfrm>
              <a:off x="1565" y="1416"/>
              <a:ext cx="2594" cy="594"/>
            </a:xfrm>
            <a:custGeom>
              <a:avLst/>
              <a:gdLst/>
              <a:ahLst/>
              <a:cxnLst>
                <a:cxn ang="0">
                  <a:pos x="0" y="398034"/>
                </a:cxn>
                <a:cxn ang="0">
                  <a:pos x="2519362" y="11372"/>
                </a:cxn>
                <a:cxn ang="0">
                  <a:pos x="4248150" y="334064"/>
                </a:cxn>
                <a:cxn ang="0">
                  <a:pos x="2735262" y="720725"/>
                </a:cxn>
              </a:cxnLst>
              <a:pathLst>
                <a:path w="2594" h="594">
                  <a:moveTo>
                    <a:pt x="0" y="176"/>
                  </a:moveTo>
                  <a:cubicBezTo>
                    <a:pt x="191" y="243"/>
                    <a:pt x="905" y="594"/>
                    <a:pt x="1148" y="580"/>
                  </a:cubicBezTo>
                  <a:cubicBezTo>
                    <a:pt x="1391" y="566"/>
                    <a:pt x="1215" y="182"/>
                    <a:pt x="1456" y="91"/>
                  </a:cubicBezTo>
                  <a:cubicBezTo>
                    <a:pt x="1697" y="0"/>
                    <a:pt x="2357" y="48"/>
                    <a:pt x="2594" y="37"/>
                  </a:cubicBezTo>
                </a:path>
              </a:pathLst>
            </a:custGeom>
            <a:noFill/>
            <a:ln w="38100" cap="flat" cmpd="sng">
              <a:solidFill>
                <a:schemeClr val="folHlink"/>
              </a:solidFill>
              <a:prstDash val="solid"/>
              <a:round/>
              <a:headEnd type="none" w="med" len="med"/>
              <a:tailEnd type="arrow" w="med" len="med"/>
            </a:ln>
          </p:spPr>
          <p:txBody>
            <a:bodyPr/>
            <a:p>
              <a:endParaRPr lang="zh-CN" altLang="en-US"/>
            </a:p>
          </p:txBody>
        </p:sp>
        <p:sp>
          <p:nvSpPr>
            <p:cNvPr id="121896" name="Text Box 136"/>
            <p:cNvSpPr txBox="1"/>
            <p:nvPr/>
          </p:nvSpPr>
          <p:spPr>
            <a:xfrm>
              <a:off x="2290" y="1570"/>
              <a:ext cx="544" cy="271"/>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b="1" dirty="0">
                  <a:solidFill>
                    <a:schemeClr val="hlink"/>
                  </a:solidFill>
                  <a:latin typeface="Times New Roman" panose="02020603050405020304" pitchFamily="18" charset="0"/>
                  <a:ea typeface="楷体" panose="02010609060101010101" pitchFamily="49" charset="-122"/>
                </a:rPr>
                <a:t>中介</a:t>
              </a:r>
              <a:endParaRPr lang="zh-CN" altLang="en-US" b="1" dirty="0">
                <a:solidFill>
                  <a:schemeClr val="hlink"/>
                </a:solidFill>
                <a:latin typeface="Times New Roman" panose="02020603050405020304" pitchFamily="18" charset="0"/>
                <a:ea typeface="楷体" panose="02010609060101010101" pitchFamily="49" charset="-122"/>
              </a:endParaRPr>
            </a:p>
          </p:txBody>
        </p:sp>
        <p:sp>
          <p:nvSpPr>
            <p:cNvPr id="121897" name="Text Box 137"/>
            <p:cNvSpPr txBox="1"/>
            <p:nvPr/>
          </p:nvSpPr>
          <p:spPr>
            <a:xfrm>
              <a:off x="4558" y="1434"/>
              <a:ext cx="544" cy="271"/>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b="1" dirty="0">
                  <a:solidFill>
                    <a:schemeClr val="hlink"/>
                  </a:solidFill>
                  <a:latin typeface="Times New Roman" panose="02020603050405020304" pitchFamily="18" charset="0"/>
                  <a:ea typeface="楷体" panose="02010609060101010101" pitchFamily="49" charset="-122"/>
                </a:rPr>
                <a:t>目标</a:t>
              </a:r>
              <a:endParaRPr lang="zh-CN" altLang="en-US" b="1" dirty="0">
                <a:solidFill>
                  <a:schemeClr val="hlink"/>
                </a:solidFill>
                <a:latin typeface="Times New Roman" panose="02020603050405020304" pitchFamily="18" charset="0"/>
                <a:ea typeface="楷体" panose="02010609060101010101" pitchFamily="49" charset="-122"/>
              </a:endParaRPr>
            </a:p>
          </p:txBody>
        </p:sp>
        <p:sp>
          <p:nvSpPr>
            <p:cNvPr id="121898" name="Text Box 139"/>
            <p:cNvSpPr txBox="1"/>
            <p:nvPr/>
          </p:nvSpPr>
          <p:spPr>
            <a:xfrm>
              <a:off x="1519" y="1523"/>
              <a:ext cx="544" cy="272"/>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b="1" dirty="0">
                  <a:solidFill>
                    <a:schemeClr val="hlink"/>
                  </a:solidFill>
                  <a:latin typeface="Times New Roman" panose="02020603050405020304" pitchFamily="18" charset="0"/>
                  <a:ea typeface="楷体" panose="02010609060101010101" pitchFamily="49" charset="-122"/>
                </a:rPr>
                <a:t>源</a:t>
              </a:r>
              <a:endParaRPr lang="zh-CN" altLang="en-US" b="1" dirty="0">
                <a:solidFill>
                  <a:schemeClr val="hlink"/>
                </a:solidFill>
                <a:latin typeface="Times New Roman" panose="02020603050405020304" pitchFamily="18" charset="0"/>
                <a:ea typeface="楷体" panose="02010609060101010101" pitchFamily="49" charset="-122"/>
              </a:endParaRPr>
            </a:p>
          </p:txBody>
        </p:sp>
      </p:grpSp>
      <p:grpSp>
        <p:nvGrpSpPr>
          <p:cNvPr id="121899" name="组合 587818"/>
          <p:cNvGrpSpPr/>
          <p:nvPr/>
        </p:nvGrpSpPr>
        <p:grpSpPr>
          <a:xfrm>
            <a:off x="1258888" y="3789363"/>
            <a:ext cx="6627812" cy="1031875"/>
            <a:chOff x="793" y="2294"/>
            <a:chExt cx="4175" cy="743"/>
          </a:xfrm>
        </p:grpSpPr>
        <p:grpSp>
          <p:nvGrpSpPr>
            <p:cNvPr id="121900" name="Group 88"/>
            <p:cNvGrpSpPr/>
            <p:nvPr/>
          </p:nvGrpSpPr>
          <p:grpSpPr>
            <a:xfrm>
              <a:off x="2336" y="2296"/>
              <a:ext cx="1088" cy="727"/>
              <a:chOff x="2064" y="2931"/>
              <a:chExt cx="1315" cy="863"/>
            </a:xfrm>
          </p:grpSpPr>
          <p:sp>
            <p:nvSpPr>
              <p:cNvPr id="121901" name="Line 89"/>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1902" name="Line 90"/>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sp>
          <p:nvSpPr>
            <p:cNvPr id="121903" name="AutoShape 100"/>
            <p:cNvSpPr/>
            <p:nvPr/>
          </p:nvSpPr>
          <p:spPr>
            <a:xfrm>
              <a:off x="4241" y="2568"/>
              <a:ext cx="309" cy="114"/>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04" name="AutoShape 101"/>
            <p:cNvSpPr/>
            <p:nvPr/>
          </p:nvSpPr>
          <p:spPr>
            <a:xfrm>
              <a:off x="4185" y="2682"/>
              <a:ext cx="449" cy="113"/>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05" name="AutoShape 102"/>
            <p:cNvSpPr/>
            <p:nvPr/>
          </p:nvSpPr>
          <p:spPr>
            <a:xfrm>
              <a:off x="4101" y="2795"/>
              <a:ext cx="617" cy="114"/>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06" name="AutoShape 103"/>
            <p:cNvSpPr/>
            <p:nvPr/>
          </p:nvSpPr>
          <p:spPr>
            <a:xfrm>
              <a:off x="4016" y="2908"/>
              <a:ext cx="786" cy="114"/>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grpSp>
          <p:nvGrpSpPr>
            <p:cNvPr id="121907" name="Group 104"/>
            <p:cNvGrpSpPr/>
            <p:nvPr/>
          </p:nvGrpSpPr>
          <p:grpSpPr>
            <a:xfrm>
              <a:off x="3880" y="2310"/>
              <a:ext cx="1088" cy="727"/>
              <a:chOff x="2064" y="2931"/>
              <a:chExt cx="1315" cy="863"/>
            </a:xfrm>
          </p:grpSpPr>
          <p:sp>
            <p:nvSpPr>
              <p:cNvPr id="121908" name="Line 105"/>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1909" name="Line 106"/>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sp>
          <p:nvSpPr>
            <p:cNvPr id="121910" name="AutoShape 107"/>
            <p:cNvSpPr/>
            <p:nvPr/>
          </p:nvSpPr>
          <p:spPr>
            <a:xfrm>
              <a:off x="2381" y="2909"/>
              <a:ext cx="953" cy="113"/>
            </a:xfrm>
            <a:prstGeom prst="roundRect">
              <a:avLst>
                <a:gd name="adj" fmla="val 16667"/>
              </a:avLst>
            </a:prstGeom>
            <a:solidFill>
              <a:schemeClr val="accent2">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grpSp>
          <p:nvGrpSpPr>
            <p:cNvPr id="121911" name="Group 123"/>
            <p:cNvGrpSpPr/>
            <p:nvPr/>
          </p:nvGrpSpPr>
          <p:grpSpPr>
            <a:xfrm>
              <a:off x="793" y="2294"/>
              <a:ext cx="1088" cy="727"/>
              <a:chOff x="2064" y="2931"/>
              <a:chExt cx="1315" cy="863"/>
            </a:xfrm>
          </p:grpSpPr>
          <p:sp>
            <p:nvSpPr>
              <p:cNvPr id="121912" name="Line 124"/>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1913" name="Line 125"/>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sp>
          <p:nvSpPr>
            <p:cNvPr id="121914" name="Freeform 138"/>
            <p:cNvSpPr/>
            <p:nvPr/>
          </p:nvSpPr>
          <p:spPr>
            <a:xfrm>
              <a:off x="1533" y="2463"/>
              <a:ext cx="1079" cy="330"/>
            </a:xfrm>
            <a:custGeom>
              <a:avLst/>
              <a:gdLst/>
              <a:ahLst/>
              <a:cxnLst>
                <a:cxn ang="0">
                  <a:pos x="0" y="852488"/>
                </a:cxn>
                <a:cxn ang="0">
                  <a:pos x="1431925" y="130175"/>
                </a:cxn>
                <a:cxn ang="0">
                  <a:pos x="2927350" y="131763"/>
                </a:cxn>
                <a:cxn ang="0">
                  <a:pos x="4083050" y="923925"/>
                </a:cxn>
              </a:cxnLst>
              <a:pathLst>
                <a:path w="1079" h="330">
                  <a:moveTo>
                    <a:pt x="0" y="330"/>
                  </a:moveTo>
                  <a:cubicBezTo>
                    <a:pt x="86" y="285"/>
                    <a:pt x="371" y="117"/>
                    <a:pt x="516" y="62"/>
                  </a:cubicBezTo>
                  <a:cubicBezTo>
                    <a:pt x="661" y="7"/>
                    <a:pt x="777" y="0"/>
                    <a:pt x="871" y="2"/>
                  </a:cubicBezTo>
                  <a:cubicBezTo>
                    <a:pt x="965" y="4"/>
                    <a:pt x="1036" y="60"/>
                    <a:pt x="1079" y="75"/>
                  </a:cubicBezTo>
                </a:path>
              </a:pathLst>
            </a:custGeom>
            <a:noFill/>
            <a:ln w="38100" cap="flat" cmpd="sng">
              <a:solidFill>
                <a:schemeClr val="accent2"/>
              </a:solidFill>
              <a:prstDash val="solid"/>
              <a:round/>
              <a:headEnd type="none" w="med" len="med"/>
              <a:tailEnd type="arrow" w="med" len="med"/>
            </a:ln>
          </p:spPr>
          <p:txBody>
            <a:bodyPr/>
            <a:p>
              <a:endParaRPr lang="zh-CN" altLang="en-US"/>
            </a:p>
          </p:txBody>
        </p:sp>
        <p:sp>
          <p:nvSpPr>
            <p:cNvPr id="121915" name="Text Box 140"/>
            <p:cNvSpPr txBox="1"/>
            <p:nvPr/>
          </p:nvSpPr>
          <p:spPr>
            <a:xfrm>
              <a:off x="1565" y="2657"/>
              <a:ext cx="544" cy="263"/>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b="1" dirty="0">
                  <a:solidFill>
                    <a:schemeClr val="accent2"/>
                  </a:solidFill>
                  <a:latin typeface="Times New Roman" panose="02020603050405020304" pitchFamily="18" charset="0"/>
                  <a:ea typeface="楷体" panose="02010609060101010101" pitchFamily="49" charset="-122"/>
                </a:rPr>
                <a:t>源</a:t>
              </a:r>
              <a:endParaRPr lang="zh-CN" altLang="en-US" b="1" dirty="0">
                <a:solidFill>
                  <a:schemeClr val="accent2"/>
                </a:solidFill>
                <a:latin typeface="Times New Roman" panose="02020603050405020304" pitchFamily="18" charset="0"/>
                <a:ea typeface="楷体" panose="02010609060101010101" pitchFamily="49" charset="-122"/>
              </a:endParaRPr>
            </a:p>
          </p:txBody>
        </p:sp>
        <p:sp>
          <p:nvSpPr>
            <p:cNvPr id="121916" name="Text Box 142"/>
            <p:cNvSpPr txBox="1"/>
            <p:nvPr/>
          </p:nvSpPr>
          <p:spPr>
            <a:xfrm>
              <a:off x="2245" y="2614"/>
              <a:ext cx="544" cy="263"/>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b="1" dirty="0">
                  <a:solidFill>
                    <a:schemeClr val="accent2"/>
                  </a:solidFill>
                  <a:latin typeface="Times New Roman" panose="02020603050405020304" pitchFamily="18" charset="0"/>
                  <a:ea typeface="楷体" panose="02010609060101010101" pitchFamily="49" charset="-122"/>
                </a:rPr>
                <a:t>目标</a:t>
              </a:r>
              <a:endParaRPr lang="zh-CN" altLang="en-US" b="1" dirty="0">
                <a:solidFill>
                  <a:schemeClr val="accent2"/>
                </a:solidFill>
                <a:latin typeface="Times New Roman" panose="02020603050405020304" pitchFamily="18" charset="0"/>
                <a:ea typeface="楷体" panose="02010609060101010101" pitchFamily="49" charset="-122"/>
              </a:endParaRPr>
            </a:p>
          </p:txBody>
        </p:sp>
        <p:sp>
          <p:nvSpPr>
            <p:cNvPr id="121917" name="AutoShape 143"/>
            <p:cNvSpPr/>
            <p:nvPr/>
          </p:nvSpPr>
          <p:spPr>
            <a:xfrm>
              <a:off x="839" y="2900"/>
              <a:ext cx="953" cy="113"/>
            </a:xfrm>
            <a:prstGeom prst="roundRect">
              <a:avLst>
                <a:gd name="adj" fmla="val 16667"/>
              </a:avLst>
            </a:prstGeom>
            <a:noFill/>
            <a:ln w="3810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grpSp>
      <p:grpSp>
        <p:nvGrpSpPr>
          <p:cNvPr id="121918" name="组合 587837"/>
          <p:cNvGrpSpPr/>
          <p:nvPr/>
        </p:nvGrpSpPr>
        <p:grpSpPr>
          <a:xfrm>
            <a:off x="1258888" y="5229225"/>
            <a:ext cx="6627812" cy="1203325"/>
            <a:chOff x="793" y="3225"/>
            <a:chExt cx="4175" cy="827"/>
          </a:xfrm>
        </p:grpSpPr>
        <p:grpSp>
          <p:nvGrpSpPr>
            <p:cNvPr id="121919" name="Group 94"/>
            <p:cNvGrpSpPr/>
            <p:nvPr/>
          </p:nvGrpSpPr>
          <p:grpSpPr>
            <a:xfrm>
              <a:off x="3880" y="3272"/>
              <a:ext cx="1088" cy="727"/>
              <a:chOff x="2064" y="2931"/>
              <a:chExt cx="1315" cy="863"/>
            </a:xfrm>
          </p:grpSpPr>
          <p:sp>
            <p:nvSpPr>
              <p:cNvPr id="121920" name="Line 95"/>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1921" name="Line 96"/>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grpSp>
          <p:nvGrpSpPr>
            <p:cNvPr id="121922" name="Group 115"/>
            <p:cNvGrpSpPr/>
            <p:nvPr/>
          </p:nvGrpSpPr>
          <p:grpSpPr>
            <a:xfrm>
              <a:off x="2290" y="3294"/>
              <a:ext cx="1179" cy="727"/>
              <a:chOff x="385" y="2522"/>
              <a:chExt cx="1905" cy="1453"/>
            </a:xfrm>
          </p:grpSpPr>
          <p:sp>
            <p:nvSpPr>
              <p:cNvPr id="121923" name="Line 116"/>
              <p:cNvSpPr/>
              <p:nvPr/>
            </p:nvSpPr>
            <p:spPr>
              <a:xfrm flipV="1">
                <a:off x="1292" y="2522"/>
                <a:ext cx="1" cy="1452"/>
              </a:xfrm>
              <a:prstGeom prst="line">
                <a:avLst/>
              </a:prstGeom>
              <a:ln w="38100" cap="flat" cmpd="sng">
                <a:solidFill>
                  <a:schemeClr val="tx1"/>
                </a:solidFill>
                <a:prstDash val="solid"/>
                <a:round/>
                <a:headEnd type="none" w="med" len="med"/>
                <a:tailEnd type="none" w="med" len="med"/>
              </a:ln>
            </p:spPr>
          </p:sp>
          <p:sp>
            <p:nvSpPr>
              <p:cNvPr id="121924" name="AutoShape 117"/>
              <p:cNvSpPr/>
              <p:nvPr/>
            </p:nvSpPr>
            <p:spPr>
              <a:xfrm>
                <a:off x="1020" y="2840"/>
                <a:ext cx="499"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25" name="AutoShape 118"/>
              <p:cNvSpPr/>
              <p:nvPr/>
            </p:nvSpPr>
            <p:spPr>
              <a:xfrm>
                <a:off x="929" y="3067"/>
                <a:ext cx="726"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26" name="AutoShape 119"/>
              <p:cNvSpPr/>
              <p:nvPr/>
            </p:nvSpPr>
            <p:spPr>
              <a:xfrm>
                <a:off x="793" y="3294"/>
                <a:ext cx="998"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27" name="AutoShape 120"/>
              <p:cNvSpPr/>
              <p:nvPr/>
            </p:nvSpPr>
            <p:spPr>
              <a:xfrm>
                <a:off x="657" y="3520"/>
                <a:ext cx="1270"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28" name="AutoShape 121"/>
              <p:cNvSpPr/>
              <p:nvPr/>
            </p:nvSpPr>
            <p:spPr>
              <a:xfrm>
                <a:off x="566" y="3747"/>
                <a:ext cx="1452" cy="227"/>
              </a:xfrm>
              <a:prstGeom prst="roundRect">
                <a:avLst>
                  <a:gd name="adj" fmla="val 16667"/>
                </a:avLst>
              </a:prstGeom>
              <a:solidFill>
                <a:schemeClr val="accent2">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29" name="Line 122"/>
              <p:cNvSpPr/>
              <p:nvPr/>
            </p:nvSpPr>
            <p:spPr>
              <a:xfrm>
                <a:off x="385" y="3974"/>
                <a:ext cx="1905" cy="1"/>
              </a:xfrm>
              <a:prstGeom prst="line">
                <a:avLst/>
              </a:prstGeom>
              <a:ln w="38100" cap="flat" cmpd="sng">
                <a:solidFill>
                  <a:schemeClr val="tx1"/>
                </a:solidFill>
                <a:prstDash val="solid"/>
                <a:round/>
                <a:headEnd type="none" w="med" len="med"/>
                <a:tailEnd type="none" w="med" len="med"/>
              </a:ln>
            </p:spPr>
          </p:sp>
        </p:grpSp>
        <p:grpSp>
          <p:nvGrpSpPr>
            <p:cNvPr id="121930" name="Group 126"/>
            <p:cNvGrpSpPr/>
            <p:nvPr/>
          </p:nvGrpSpPr>
          <p:grpSpPr>
            <a:xfrm>
              <a:off x="793" y="3325"/>
              <a:ext cx="1088" cy="727"/>
              <a:chOff x="2064" y="2931"/>
              <a:chExt cx="1315" cy="863"/>
            </a:xfrm>
          </p:grpSpPr>
          <p:sp>
            <p:nvSpPr>
              <p:cNvPr id="121931" name="Line 127"/>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1932" name="Line 128"/>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sp>
          <p:nvSpPr>
            <p:cNvPr id="121933" name="AutoShape 144"/>
            <p:cNvSpPr/>
            <p:nvPr/>
          </p:nvSpPr>
          <p:spPr>
            <a:xfrm>
              <a:off x="4241" y="3521"/>
              <a:ext cx="309"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34" name="AutoShape 145"/>
            <p:cNvSpPr/>
            <p:nvPr/>
          </p:nvSpPr>
          <p:spPr>
            <a:xfrm>
              <a:off x="4185" y="3635"/>
              <a:ext cx="449" cy="113"/>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35" name="AutoShape 146"/>
            <p:cNvSpPr/>
            <p:nvPr/>
          </p:nvSpPr>
          <p:spPr>
            <a:xfrm>
              <a:off x="4101" y="3748"/>
              <a:ext cx="617"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36" name="AutoShape 147"/>
            <p:cNvSpPr/>
            <p:nvPr/>
          </p:nvSpPr>
          <p:spPr>
            <a:xfrm>
              <a:off x="4016" y="3861"/>
              <a:ext cx="786"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1937" name="Freeform 148"/>
            <p:cNvSpPr/>
            <p:nvPr/>
          </p:nvSpPr>
          <p:spPr>
            <a:xfrm>
              <a:off x="1272" y="3225"/>
              <a:ext cx="2867" cy="378"/>
            </a:xfrm>
            <a:custGeom>
              <a:avLst/>
              <a:gdLst/>
              <a:ahLst/>
              <a:cxnLst>
                <a:cxn ang="0">
                  <a:pos x="1666875" y="912812"/>
                </a:cxn>
                <a:cxn ang="0">
                  <a:pos x="11113" y="841375"/>
                </a:cxn>
                <a:cxn ang="0">
                  <a:pos x="1738313" y="120650"/>
                </a:cxn>
                <a:cxn ang="0">
                  <a:pos x="2962275" y="120650"/>
                </a:cxn>
                <a:cxn ang="0">
                  <a:pos x="4186238" y="696912"/>
                </a:cxn>
              </a:cxnLst>
              <a:pathLst>
                <a:path w="2867" h="378">
                  <a:moveTo>
                    <a:pt x="2867" y="164"/>
                  </a:moveTo>
                  <a:cubicBezTo>
                    <a:pt x="2778" y="140"/>
                    <a:pt x="2760" y="34"/>
                    <a:pt x="2331" y="17"/>
                  </a:cubicBezTo>
                  <a:cubicBezTo>
                    <a:pt x="1902" y="0"/>
                    <a:pt x="590" y="16"/>
                    <a:pt x="295" y="64"/>
                  </a:cubicBezTo>
                  <a:cubicBezTo>
                    <a:pt x="0" y="112"/>
                    <a:pt x="431" y="253"/>
                    <a:pt x="563" y="305"/>
                  </a:cubicBezTo>
                  <a:cubicBezTo>
                    <a:pt x="695" y="357"/>
                    <a:pt x="977" y="363"/>
                    <a:pt x="1086" y="378"/>
                  </a:cubicBezTo>
                </a:path>
              </a:pathLst>
            </a:custGeom>
            <a:noFill/>
            <a:ln w="38100" cap="flat" cmpd="sng">
              <a:solidFill>
                <a:schemeClr val="tx1"/>
              </a:solidFill>
              <a:prstDash val="solid"/>
              <a:round/>
              <a:headEnd type="none" w="med" len="med"/>
              <a:tailEnd type="arrow" w="med" len="med"/>
            </a:ln>
          </p:spPr>
          <p:txBody>
            <a:bodyPr/>
            <a:p>
              <a:endParaRPr lang="zh-CN" altLang="en-US"/>
            </a:p>
          </p:txBody>
        </p:sp>
        <p:sp>
          <p:nvSpPr>
            <p:cNvPr id="121938" name="Text Box 149"/>
            <p:cNvSpPr txBox="1"/>
            <p:nvPr/>
          </p:nvSpPr>
          <p:spPr>
            <a:xfrm>
              <a:off x="3744" y="3498"/>
              <a:ext cx="544" cy="251"/>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b="1" dirty="0">
                  <a:solidFill>
                    <a:schemeClr val="hlink"/>
                  </a:solidFill>
                  <a:latin typeface="Times New Roman" panose="02020603050405020304" pitchFamily="18" charset="0"/>
                  <a:ea typeface="楷体" panose="02010609060101010101" pitchFamily="49" charset="-122"/>
                </a:rPr>
                <a:t>源</a:t>
              </a:r>
              <a:endParaRPr lang="zh-CN" altLang="en-US" b="1" dirty="0">
                <a:solidFill>
                  <a:schemeClr val="hlink"/>
                </a:solidFill>
                <a:latin typeface="Times New Roman" panose="02020603050405020304" pitchFamily="18" charset="0"/>
                <a:ea typeface="楷体" panose="02010609060101010101" pitchFamily="49" charset="-122"/>
              </a:endParaRPr>
            </a:p>
          </p:txBody>
        </p:sp>
        <p:sp>
          <p:nvSpPr>
            <p:cNvPr id="121939" name="Text Box 150"/>
            <p:cNvSpPr txBox="1"/>
            <p:nvPr/>
          </p:nvSpPr>
          <p:spPr>
            <a:xfrm>
              <a:off x="1338" y="3612"/>
              <a:ext cx="544" cy="251"/>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b="1" dirty="0">
                  <a:solidFill>
                    <a:schemeClr val="hlink"/>
                  </a:solidFill>
                  <a:latin typeface="Times New Roman" panose="02020603050405020304" pitchFamily="18" charset="0"/>
                  <a:ea typeface="楷体" panose="02010609060101010101" pitchFamily="49" charset="-122"/>
                </a:rPr>
                <a:t>中介</a:t>
              </a:r>
              <a:endParaRPr lang="zh-CN" altLang="en-US" b="1" dirty="0">
                <a:solidFill>
                  <a:schemeClr val="hlink"/>
                </a:solidFill>
                <a:latin typeface="Times New Roman" panose="02020603050405020304" pitchFamily="18" charset="0"/>
                <a:ea typeface="楷体" panose="02010609060101010101" pitchFamily="49" charset="-122"/>
              </a:endParaRPr>
            </a:p>
          </p:txBody>
        </p:sp>
        <p:sp>
          <p:nvSpPr>
            <p:cNvPr id="121940" name="Text Box 151"/>
            <p:cNvSpPr txBox="1"/>
            <p:nvPr/>
          </p:nvSpPr>
          <p:spPr>
            <a:xfrm>
              <a:off x="2244" y="3248"/>
              <a:ext cx="544" cy="251"/>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b="1" dirty="0">
                  <a:solidFill>
                    <a:schemeClr val="accent2"/>
                  </a:solidFill>
                  <a:latin typeface="Times New Roman" panose="02020603050405020304" pitchFamily="18" charset="0"/>
                  <a:ea typeface="楷体" panose="02010609060101010101" pitchFamily="49" charset="-122"/>
                </a:rPr>
                <a:t>目标</a:t>
              </a:r>
              <a:endParaRPr lang="zh-CN" altLang="en-US" b="1" dirty="0">
                <a:solidFill>
                  <a:schemeClr val="accent2"/>
                </a:solidFill>
                <a:latin typeface="Times New Roman" panose="02020603050405020304" pitchFamily="18" charset="0"/>
                <a:ea typeface="楷体" panose="02010609060101010101" pitchFamily="49" charset="-122"/>
              </a:endParaRPr>
            </a:p>
          </p:txBody>
        </p:sp>
      </p:grpSp>
      <p:sp>
        <p:nvSpPr>
          <p:cNvPr id="121941" name="Rectangle 152"/>
          <p:cNvSpPr>
            <a:spLocks noGrp="1"/>
          </p:cNvSpPr>
          <p:nvPr>
            <p:ph type="title" idx="4294967295"/>
          </p:nvPr>
        </p:nvSpPr>
        <p:spPr>
          <a:xfrm>
            <a:off x="539750" y="44450"/>
            <a:ext cx="8064500" cy="649288"/>
          </a:xfrm>
        </p:spPr>
        <p:txBody>
          <a:bodyPr vert="horz" wrap="square" lIns="91440" tIns="45720" rIns="91440" bIns="45720" anchor="ctr"/>
          <a:p>
            <a:pPr eaLnBrk="1" hangingPunct="1"/>
            <a:r>
              <a:rPr lang="zh-CN" altLang="en-US" sz="2800" dirty="0"/>
              <a:t>梵塔搬动示意图 </a:t>
            </a:r>
            <a:r>
              <a:rPr lang="en-US" altLang="zh-CN" sz="2800" err="1"/>
              <a:t>hanoi(source</a:t>
            </a:r>
            <a:r>
              <a:rPr lang="en-US" altLang="zh-CN" sz="2800"/>
              <a:t>, target, temp)</a:t>
            </a:r>
            <a:endParaRPr lang="en-US" altLang="zh-CN" sz="2800"/>
          </a:p>
        </p:txBody>
      </p:sp>
    </p:spTree>
  </p:cSld>
  <p:clrMapOvr>
    <a:masterClrMapping/>
  </p:clrMapOvr>
  <p:transition spd="med">
    <p:rand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93187" name="Text Box 3"/>
          <p:cNvSpPr txBox="1"/>
          <p:nvPr/>
        </p:nvSpPr>
        <p:spPr>
          <a:xfrm>
            <a:off x="395288" y="5805488"/>
            <a:ext cx="8380412" cy="519112"/>
          </a:xfrm>
          <a:prstGeom prst="rect">
            <a:avLst/>
          </a:prstGeom>
          <a:noFill/>
          <a:ln w="9525">
            <a:noFill/>
          </a:ln>
        </p:spPr>
        <p:txBody>
          <a:bodyPr anchor="t">
            <a:spAutoFit/>
          </a:bodyPr>
          <a:p>
            <a:pPr>
              <a:spcBef>
                <a:spcPct val="50000"/>
              </a:spcBef>
              <a:buFont typeface="Arial" panose="020B0604020202020204" pitchFamily="34" charset="0"/>
            </a:pPr>
            <a:r>
              <a:rPr lang="zh-CN" altLang="en-US" sz="2800" b="1" dirty="0">
                <a:latin typeface="Times New Roman" panose="02020603050405020304" pitchFamily="18" charset="0"/>
                <a:ea typeface="华文中宋" panose="02010600040101010101" pitchFamily="2" charset="-122"/>
              </a:rPr>
              <a:t>函数调用：</a:t>
            </a:r>
            <a:r>
              <a:rPr lang="en-US" altLang="zh-CN" sz="2800" b="1">
                <a:solidFill>
                  <a:schemeClr val="folHlink"/>
                </a:solidFill>
                <a:latin typeface="Cambria" panose="02040503050406030204" pitchFamily="18" charset="0"/>
                <a:ea typeface="华文中宋" panose="02010600040101010101" pitchFamily="2" charset="-122"/>
              </a:rPr>
              <a:t>hanoi(6, 'a', 'b', 'c');</a:t>
            </a:r>
            <a:endParaRPr lang="en-US" altLang="zh-CN" sz="2800" b="1">
              <a:solidFill>
                <a:schemeClr val="folHlink"/>
              </a:solidFill>
              <a:latin typeface="Cambria" panose="02040503050406030204" pitchFamily="18" charset="0"/>
              <a:ea typeface="华文中宋" panose="02010600040101010101" pitchFamily="2" charset="-122"/>
            </a:endParaRPr>
          </a:p>
        </p:txBody>
      </p:sp>
      <p:sp>
        <p:nvSpPr>
          <p:cNvPr id="122883" name="Rectangle 5"/>
          <p:cNvSpPr>
            <a:spLocks noGrp="1"/>
          </p:cNvSpPr>
          <p:nvPr>
            <p:ph type="body" idx="4294967295"/>
          </p:nvPr>
        </p:nvSpPr>
        <p:spPr>
          <a:xfrm>
            <a:off x="539750" y="260350"/>
            <a:ext cx="8136255" cy="5347970"/>
          </a:xfrm>
        </p:spPr>
        <p:txBody>
          <a:bodyPr vert="horz" wrap="square" lIns="91440" tIns="45720" rIns="91440" bIns="45720" anchor="t"/>
          <a:p>
            <a:pPr algn="just">
              <a:spcBef>
                <a:spcPct val="0"/>
              </a:spcBef>
              <a:buClrTx/>
              <a:buSzTx/>
              <a:buFont typeface="Arial" panose="020B0604020202020204" pitchFamily="34" charset="0"/>
              <a:buNone/>
            </a:pPr>
            <a:r>
              <a:rPr lang="en-US" altLang="zh-CN" sz="2400" err="1">
                <a:solidFill>
                  <a:schemeClr val="folHlink"/>
                </a:solidFill>
              </a:rPr>
              <a:t>void moveone (int</a:t>
            </a:r>
            <a:r>
              <a:rPr lang="en-US" altLang="zh-CN" sz="2400">
                <a:solidFill>
                  <a:schemeClr val="folHlink"/>
                </a:solidFill>
              </a:rPr>
              <a:t> n, char source, char target) {</a:t>
            </a:r>
            <a:endParaRPr lang="en-US" altLang="zh-CN" sz="2400">
              <a:solidFill>
                <a:schemeClr val="folHlink"/>
              </a:solidFill>
            </a:endParaRPr>
          </a:p>
          <a:p>
            <a:pPr algn="just">
              <a:spcBef>
                <a:spcPct val="0"/>
              </a:spcBef>
              <a:buClrTx/>
              <a:buSzTx/>
              <a:buFont typeface="Arial" panose="020B0604020202020204" pitchFamily="34" charset="0"/>
              <a:buNone/>
            </a:pPr>
            <a:r>
              <a:rPr lang="en-US" altLang="zh-CN" sz="2400" dirty="0">
                <a:solidFill>
                  <a:schemeClr val="folHlink"/>
                </a:solidFill>
              </a:rPr>
              <a:t>    //</a:t>
            </a:r>
            <a:r>
              <a:rPr lang="zh-CN" altLang="en-US" sz="2400" dirty="0">
                <a:solidFill>
                  <a:schemeClr val="folHlink"/>
                </a:solidFill>
              </a:rPr>
              <a:t>把第</a:t>
            </a:r>
            <a:r>
              <a:rPr lang="en-US" altLang="zh-CN" sz="2400" dirty="0">
                <a:solidFill>
                  <a:schemeClr val="folHlink"/>
                </a:solidFill>
              </a:rPr>
              <a:t>n</a:t>
            </a:r>
            <a:r>
              <a:rPr lang="zh-CN" altLang="en-US" sz="2400" dirty="0">
                <a:solidFill>
                  <a:schemeClr val="folHlink"/>
                </a:solidFill>
              </a:rPr>
              <a:t>号圆盘从源柱直接移动到目标柱。</a:t>
            </a:r>
            <a:endParaRPr lang="zh-CN" altLang="en-US" sz="2400" dirty="0">
              <a:solidFill>
                <a:schemeClr val="folHlink"/>
              </a:solidFill>
            </a:endParaRPr>
          </a:p>
          <a:p>
            <a:pPr algn="just">
              <a:spcBef>
                <a:spcPct val="0"/>
              </a:spcBef>
              <a:buClrTx/>
              <a:buSzTx/>
              <a:buFont typeface="Arial" panose="020B0604020202020204" pitchFamily="34" charset="0"/>
              <a:buNone/>
            </a:pPr>
            <a:r>
              <a:rPr lang="zh-CN" altLang="en-US" sz="2400" dirty="0">
                <a:solidFill>
                  <a:schemeClr val="folHlink"/>
                </a:solidFill>
              </a:rPr>
              <a:t>    </a:t>
            </a:r>
            <a:r>
              <a:rPr lang="en-US" altLang="zh-CN" sz="2400" err="1">
                <a:solidFill>
                  <a:schemeClr val="folHlink"/>
                </a:solidFill>
              </a:rPr>
              <a:t>cout &lt;&lt; n &lt;&lt; ":  " &lt;&lt; source &lt;&lt; " -&gt; " &lt;&lt; target &lt;&lt; endl</a:t>
            </a:r>
            <a:r>
              <a:rPr lang="en-US" altLang="zh-CN" sz="2400">
                <a:solidFill>
                  <a:schemeClr val="folHlink"/>
                </a:solidFill>
              </a:rPr>
              <a:t>;</a:t>
            </a:r>
            <a:endParaRPr lang="en-US" altLang="zh-CN" sz="2400">
              <a:solidFill>
                <a:schemeClr val="folHlink"/>
              </a:solidFill>
            </a:endParaRPr>
          </a:p>
          <a:p>
            <a:pPr algn="just">
              <a:spcBef>
                <a:spcPct val="0"/>
              </a:spcBef>
              <a:buClrTx/>
              <a:buSzTx/>
              <a:buFont typeface="Arial" panose="020B0604020202020204" pitchFamily="34" charset="0"/>
              <a:buNone/>
            </a:pPr>
            <a:r>
              <a:rPr lang="en-US" altLang="zh-CN" sz="2400">
                <a:solidFill>
                  <a:schemeClr val="folHlink"/>
                </a:solidFill>
              </a:rPr>
              <a:t>}</a:t>
            </a:r>
            <a:endParaRPr lang="en-US" altLang="zh-CN" sz="2400">
              <a:solidFill>
                <a:schemeClr val="folHlink"/>
              </a:solidFill>
            </a:endParaRPr>
          </a:p>
          <a:p>
            <a:pPr algn="just">
              <a:spcBef>
                <a:spcPct val="0"/>
              </a:spcBef>
              <a:buClrTx/>
              <a:buSzTx/>
              <a:buFont typeface="Arial" panose="020B0604020202020204" pitchFamily="34" charset="0"/>
              <a:buNone/>
            </a:pPr>
            <a:endParaRPr lang="en-US" altLang="zh-CN" sz="2400">
              <a:solidFill>
                <a:schemeClr val="folHlink"/>
              </a:solidFill>
            </a:endParaRPr>
          </a:p>
          <a:p>
            <a:pPr algn="just">
              <a:spcBef>
                <a:spcPct val="0"/>
              </a:spcBef>
              <a:buClrTx/>
              <a:buSzTx/>
              <a:buFont typeface="Arial" panose="020B0604020202020204" pitchFamily="34" charset="0"/>
              <a:buNone/>
            </a:pPr>
            <a:r>
              <a:rPr lang="en-US" altLang="zh-CN" sz="2400">
                <a:solidFill>
                  <a:schemeClr val="folHlink"/>
                </a:solidFill>
              </a:rPr>
              <a:t>void </a:t>
            </a:r>
            <a:r>
              <a:rPr lang="en-US" altLang="zh-CN" sz="2400" err="1">
                <a:solidFill>
                  <a:schemeClr val="hlink"/>
                </a:solidFill>
              </a:rPr>
              <a:t>hanoi</a:t>
            </a:r>
            <a:r>
              <a:rPr lang="en-US" altLang="zh-CN" sz="2400" err="1">
                <a:solidFill>
                  <a:schemeClr val="folHlink"/>
                </a:solidFill>
              </a:rPr>
              <a:t>(int</a:t>
            </a:r>
            <a:r>
              <a:rPr lang="en-US" altLang="zh-CN" sz="2400">
                <a:solidFill>
                  <a:schemeClr val="folHlink"/>
                </a:solidFill>
              </a:rPr>
              <a:t> n, char source, char target, char temp) {</a:t>
            </a:r>
            <a:endParaRPr lang="en-US" altLang="zh-CN" sz="2400">
              <a:solidFill>
                <a:schemeClr val="folHlink"/>
              </a:solidFill>
            </a:endParaRPr>
          </a:p>
          <a:p>
            <a:pPr algn="just">
              <a:spcBef>
                <a:spcPct val="0"/>
              </a:spcBef>
              <a:buClrTx/>
              <a:buSzTx/>
              <a:buFont typeface="Arial" panose="020B0604020202020204" pitchFamily="34" charset="0"/>
              <a:buNone/>
            </a:pPr>
            <a:r>
              <a:rPr lang="en-US" altLang="zh-CN" sz="2400">
                <a:solidFill>
                  <a:schemeClr val="folHlink"/>
                </a:solidFill>
              </a:rPr>
              <a:t>    if (n == 1)</a:t>
            </a:r>
            <a:endParaRPr lang="en-US" altLang="zh-CN" sz="2400">
              <a:solidFill>
                <a:schemeClr val="folHlink"/>
              </a:solidFill>
            </a:endParaRPr>
          </a:p>
          <a:p>
            <a:pPr algn="just">
              <a:spcBef>
                <a:spcPct val="0"/>
              </a:spcBef>
              <a:buClrTx/>
              <a:buSzTx/>
              <a:buFont typeface="Arial" panose="020B0604020202020204" pitchFamily="34" charset="0"/>
              <a:buNone/>
            </a:pPr>
            <a:r>
              <a:rPr lang="en-US" altLang="zh-CN" sz="2400" err="1">
                <a:solidFill>
                  <a:schemeClr val="folHlink"/>
                </a:solidFill>
              </a:rPr>
              <a:t>        moveone(n</a:t>
            </a:r>
            <a:r>
              <a:rPr lang="en-US" altLang="zh-CN" sz="2400">
                <a:solidFill>
                  <a:schemeClr val="folHlink"/>
                </a:solidFill>
              </a:rPr>
              <a:t>, source, target);</a:t>
            </a:r>
            <a:endParaRPr lang="en-US" altLang="zh-CN" sz="2400">
              <a:solidFill>
                <a:schemeClr val="folHlink"/>
              </a:solidFill>
            </a:endParaRPr>
          </a:p>
          <a:p>
            <a:pPr algn="just">
              <a:spcBef>
                <a:spcPct val="0"/>
              </a:spcBef>
              <a:buClrTx/>
              <a:buSzTx/>
              <a:buFont typeface="Arial" panose="020B0604020202020204" pitchFamily="34" charset="0"/>
              <a:buNone/>
            </a:pPr>
            <a:r>
              <a:rPr lang="en-US" altLang="zh-CN" sz="2400">
                <a:solidFill>
                  <a:schemeClr val="folHlink"/>
                </a:solidFill>
              </a:rPr>
              <a:t>    else {</a:t>
            </a:r>
            <a:endParaRPr lang="en-US" altLang="zh-CN" sz="2400">
              <a:solidFill>
                <a:schemeClr val="folHlink"/>
              </a:solidFill>
            </a:endParaRPr>
          </a:p>
          <a:p>
            <a:pPr algn="just">
              <a:spcBef>
                <a:spcPct val="0"/>
              </a:spcBef>
              <a:buClrTx/>
              <a:buSzTx/>
              <a:buFont typeface="Arial" panose="020B0604020202020204" pitchFamily="34" charset="0"/>
              <a:buNone/>
            </a:pPr>
            <a:r>
              <a:rPr lang="en-US" altLang="zh-CN" sz="2400">
                <a:solidFill>
                  <a:schemeClr val="folHlink"/>
                </a:solidFill>
              </a:rPr>
              <a:t>        </a:t>
            </a:r>
            <a:r>
              <a:rPr lang="en-US" altLang="zh-CN" sz="2400">
                <a:solidFill>
                  <a:schemeClr val="hlink"/>
                </a:solidFill>
              </a:rPr>
              <a:t>hanoi</a:t>
            </a:r>
            <a:r>
              <a:rPr lang="en-US" altLang="zh-CN" sz="2400">
                <a:solidFill>
                  <a:schemeClr val="folHlink"/>
                </a:solidFill>
              </a:rPr>
              <a:t>(n-1, source, temp, target);  </a:t>
            </a:r>
            <a:r>
              <a:rPr lang="en-US" altLang="zh-CN" sz="1600" dirty="0">
                <a:solidFill>
                  <a:schemeClr val="folHlink"/>
                </a:solidFill>
              </a:rPr>
              <a:t>//</a:t>
            </a:r>
            <a:r>
              <a:rPr lang="zh-CN" altLang="en-US" sz="1600" dirty="0">
                <a:solidFill>
                  <a:schemeClr val="folHlink"/>
                </a:solidFill>
              </a:rPr>
              <a:t>第</a:t>
            </a:r>
            <a:r>
              <a:rPr lang="en-US" altLang="zh-CN" sz="1600" dirty="0">
                <a:solidFill>
                  <a:schemeClr val="folHlink"/>
                </a:solidFill>
              </a:rPr>
              <a:t>1</a:t>
            </a:r>
            <a:r>
              <a:rPr lang="zh-CN" altLang="en-US" sz="1600" dirty="0">
                <a:solidFill>
                  <a:schemeClr val="folHlink"/>
                </a:solidFill>
              </a:rPr>
              <a:t>次递归调用（搬</a:t>
            </a:r>
            <a:r>
              <a:rPr lang="en-US" altLang="zh-CN" sz="1600" dirty="0">
                <a:solidFill>
                  <a:schemeClr val="folHlink"/>
                </a:solidFill>
              </a:rPr>
              <a:t>n-1</a:t>
            </a:r>
            <a:r>
              <a:rPr lang="zh-CN" altLang="en-US" sz="1600" dirty="0">
                <a:solidFill>
                  <a:schemeClr val="folHlink"/>
                </a:solidFill>
              </a:rPr>
              <a:t>个）</a:t>
            </a:r>
            <a:endParaRPr lang="zh-CN" altLang="en-US" sz="1600" dirty="0">
              <a:solidFill>
                <a:schemeClr val="folHlink"/>
              </a:solidFill>
            </a:endParaRPr>
          </a:p>
          <a:p>
            <a:pPr algn="just">
              <a:spcBef>
                <a:spcPct val="0"/>
              </a:spcBef>
              <a:buClrTx/>
              <a:buSzTx/>
              <a:buFont typeface="Arial" panose="020B0604020202020204" pitchFamily="34" charset="0"/>
              <a:buNone/>
            </a:pPr>
            <a:r>
              <a:rPr lang="zh-CN" altLang="en-US" sz="2400" dirty="0">
                <a:solidFill>
                  <a:schemeClr val="folHlink"/>
                </a:solidFill>
              </a:rPr>
              <a:t>        </a:t>
            </a:r>
            <a:r>
              <a:rPr lang="en-US" altLang="zh-CN" sz="2400" err="1">
                <a:solidFill>
                  <a:schemeClr val="folHlink"/>
                </a:solidFill>
              </a:rPr>
              <a:t>moveone(n</a:t>
            </a:r>
            <a:r>
              <a:rPr lang="en-US" altLang="zh-CN" sz="2400" dirty="0">
                <a:solidFill>
                  <a:schemeClr val="folHlink"/>
                </a:solidFill>
              </a:rPr>
              <a:t>, source, target);        //</a:t>
            </a:r>
            <a:r>
              <a:rPr lang="zh-CN" altLang="en-US" sz="2400" dirty="0">
                <a:solidFill>
                  <a:schemeClr val="folHlink"/>
                </a:solidFill>
              </a:rPr>
              <a:t>搬动第</a:t>
            </a:r>
            <a:r>
              <a:rPr lang="en-US" altLang="zh-CN" sz="2400" dirty="0">
                <a:solidFill>
                  <a:schemeClr val="folHlink"/>
                </a:solidFill>
              </a:rPr>
              <a:t>n</a:t>
            </a:r>
            <a:r>
              <a:rPr lang="zh-CN" altLang="en-US" sz="2400" dirty="0">
                <a:solidFill>
                  <a:schemeClr val="folHlink"/>
                </a:solidFill>
              </a:rPr>
              <a:t>号圆盘</a:t>
            </a:r>
            <a:endParaRPr lang="zh-CN" altLang="en-US" sz="2400" dirty="0">
              <a:solidFill>
                <a:schemeClr val="folHlink"/>
              </a:solidFill>
            </a:endParaRPr>
          </a:p>
          <a:p>
            <a:pPr algn="just">
              <a:spcBef>
                <a:spcPct val="0"/>
              </a:spcBef>
              <a:buClrTx/>
              <a:buSzTx/>
              <a:buFont typeface="Arial" panose="020B0604020202020204" pitchFamily="34" charset="0"/>
              <a:buNone/>
            </a:pPr>
            <a:r>
              <a:rPr lang="zh-CN" altLang="en-US" sz="2400" dirty="0">
                <a:solidFill>
                  <a:schemeClr val="folHlink"/>
                </a:solidFill>
              </a:rPr>
              <a:t>        </a:t>
            </a:r>
            <a:r>
              <a:rPr lang="en-US" altLang="zh-CN" sz="2400">
                <a:solidFill>
                  <a:schemeClr val="hlink"/>
                </a:solidFill>
              </a:rPr>
              <a:t>hanoi</a:t>
            </a:r>
            <a:r>
              <a:rPr lang="en-US" altLang="zh-CN" sz="2400">
                <a:solidFill>
                  <a:schemeClr val="folHlink"/>
                </a:solidFill>
              </a:rPr>
              <a:t>(n-1, temp, target, source);  </a:t>
            </a:r>
            <a:r>
              <a:rPr lang="en-US" altLang="zh-CN" sz="1800" dirty="0">
                <a:solidFill>
                  <a:schemeClr val="folHlink"/>
                </a:solidFill>
              </a:rPr>
              <a:t>//</a:t>
            </a:r>
            <a:r>
              <a:rPr lang="zh-CN" altLang="en-US" sz="1800" dirty="0">
                <a:solidFill>
                  <a:schemeClr val="folHlink"/>
                </a:solidFill>
              </a:rPr>
              <a:t>第</a:t>
            </a:r>
            <a:r>
              <a:rPr lang="en-US" altLang="zh-CN" sz="1800" dirty="0">
                <a:solidFill>
                  <a:schemeClr val="folHlink"/>
                </a:solidFill>
              </a:rPr>
              <a:t>2</a:t>
            </a:r>
            <a:r>
              <a:rPr lang="zh-CN" altLang="en-US" sz="1800" dirty="0">
                <a:solidFill>
                  <a:schemeClr val="folHlink"/>
                </a:solidFill>
              </a:rPr>
              <a:t>次递归调用（搬</a:t>
            </a:r>
            <a:r>
              <a:rPr lang="en-US" altLang="zh-CN" sz="1800" dirty="0">
                <a:solidFill>
                  <a:schemeClr val="folHlink"/>
                </a:solidFill>
              </a:rPr>
              <a:t>n-1</a:t>
            </a:r>
            <a:r>
              <a:rPr lang="zh-CN" altLang="en-US" sz="1800" dirty="0">
                <a:solidFill>
                  <a:schemeClr val="folHlink"/>
                </a:solidFill>
              </a:rPr>
              <a:t>个）</a:t>
            </a:r>
            <a:endParaRPr lang="zh-CN" altLang="en-US" sz="1800" dirty="0">
              <a:solidFill>
                <a:schemeClr val="folHlink"/>
              </a:solidFill>
            </a:endParaRPr>
          </a:p>
          <a:p>
            <a:pPr algn="just">
              <a:spcBef>
                <a:spcPct val="0"/>
              </a:spcBef>
              <a:buClrTx/>
              <a:buSzTx/>
              <a:buFont typeface="Arial" panose="020B0604020202020204" pitchFamily="34" charset="0"/>
              <a:buNone/>
            </a:pPr>
            <a:r>
              <a:rPr lang="zh-CN" altLang="en-US" sz="2400" dirty="0">
                <a:solidFill>
                  <a:schemeClr val="folHlink"/>
                </a:solidFill>
              </a:rPr>
              <a:t>    </a:t>
            </a:r>
            <a:r>
              <a:rPr lang="en-US" altLang="zh-CN" sz="2400">
                <a:solidFill>
                  <a:schemeClr val="folHlink"/>
                </a:solidFill>
              </a:rPr>
              <a:t>}</a:t>
            </a:r>
            <a:endParaRPr lang="en-US" altLang="zh-CN" sz="2400">
              <a:solidFill>
                <a:schemeClr val="folHlink"/>
              </a:solidFill>
            </a:endParaRPr>
          </a:p>
          <a:p>
            <a:pPr algn="just">
              <a:spcBef>
                <a:spcPct val="0"/>
              </a:spcBef>
              <a:buClrTx/>
              <a:buSzTx/>
              <a:buFont typeface="Arial" panose="020B0604020202020204" pitchFamily="34" charset="0"/>
              <a:buNone/>
            </a:pPr>
            <a:r>
              <a:rPr lang="en-US" altLang="zh-CN" sz="2400">
                <a:solidFill>
                  <a:schemeClr val="folHlink"/>
                </a:solidFill>
              </a:rPr>
              <a:t>}</a:t>
            </a:r>
            <a:endParaRPr lang="en-US" altLang="zh-CN" sz="2400">
              <a:solidFill>
                <a:schemeClr val="folHlink"/>
              </a:solidFill>
              <a:ea typeface="Courier New" panose="02070309020205020404" pitchFamily="49" charset="0"/>
            </a:endParaRPr>
          </a:p>
        </p:txBody>
      </p:sp>
      <p:grpSp>
        <p:nvGrpSpPr>
          <p:cNvPr id="122884" name="组合 588803"/>
          <p:cNvGrpSpPr/>
          <p:nvPr/>
        </p:nvGrpSpPr>
        <p:grpSpPr>
          <a:xfrm>
            <a:off x="5364163" y="2708275"/>
            <a:ext cx="3529012" cy="812800"/>
            <a:chOff x="1406" y="2827"/>
            <a:chExt cx="4354" cy="804"/>
          </a:xfrm>
        </p:grpSpPr>
        <p:sp>
          <p:nvSpPr>
            <p:cNvPr id="122885" name="AutoShape 57"/>
            <p:cNvSpPr/>
            <p:nvPr/>
          </p:nvSpPr>
          <p:spPr>
            <a:xfrm>
              <a:off x="4903" y="3085"/>
              <a:ext cx="309" cy="114"/>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886" name="AutoShape 58"/>
            <p:cNvSpPr/>
            <p:nvPr/>
          </p:nvSpPr>
          <p:spPr>
            <a:xfrm>
              <a:off x="4847" y="3199"/>
              <a:ext cx="449" cy="113"/>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887" name="AutoShape 59"/>
            <p:cNvSpPr/>
            <p:nvPr/>
          </p:nvSpPr>
          <p:spPr>
            <a:xfrm>
              <a:off x="4763" y="3312"/>
              <a:ext cx="617" cy="114"/>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888" name="AutoShape 60"/>
            <p:cNvSpPr/>
            <p:nvPr/>
          </p:nvSpPr>
          <p:spPr>
            <a:xfrm>
              <a:off x="4678" y="3425"/>
              <a:ext cx="786" cy="114"/>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889" name="AutoShape 61"/>
            <p:cNvSpPr/>
            <p:nvPr/>
          </p:nvSpPr>
          <p:spPr>
            <a:xfrm>
              <a:off x="1505" y="3454"/>
              <a:ext cx="899" cy="113"/>
            </a:xfrm>
            <a:prstGeom prst="roundRect">
              <a:avLst>
                <a:gd name="adj" fmla="val 16667"/>
              </a:avLst>
            </a:prstGeom>
            <a:solidFill>
              <a:schemeClr val="accent2">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grpSp>
          <p:nvGrpSpPr>
            <p:cNvPr id="122890" name="Group 108"/>
            <p:cNvGrpSpPr/>
            <p:nvPr/>
          </p:nvGrpSpPr>
          <p:grpSpPr>
            <a:xfrm>
              <a:off x="1406" y="2857"/>
              <a:ext cx="1179" cy="727"/>
              <a:chOff x="657" y="1253"/>
              <a:chExt cx="1179" cy="727"/>
            </a:xfrm>
          </p:grpSpPr>
          <p:sp>
            <p:nvSpPr>
              <p:cNvPr id="122891" name="Line 56"/>
              <p:cNvSpPr/>
              <p:nvPr/>
            </p:nvSpPr>
            <p:spPr>
              <a:xfrm flipV="1">
                <a:off x="1218" y="1253"/>
                <a:ext cx="1" cy="726"/>
              </a:xfrm>
              <a:prstGeom prst="line">
                <a:avLst/>
              </a:prstGeom>
              <a:ln w="38100" cap="flat" cmpd="sng">
                <a:solidFill>
                  <a:schemeClr val="tx1"/>
                </a:solidFill>
                <a:prstDash val="solid"/>
                <a:round/>
                <a:headEnd type="none" w="med" len="med"/>
                <a:tailEnd type="none" w="med" len="med"/>
              </a:ln>
            </p:spPr>
          </p:sp>
          <p:sp>
            <p:nvSpPr>
              <p:cNvPr id="122892" name="Line 62"/>
              <p:cNvSpPr/>
              <p:nvPr/>
            </p:nvSpPr>
            <p:spPr>
              <a:xfrm>
                <a:off x="657" y="1979"/>
                <a:ext cx="1179" cy="1"/>
              </a:xfrm>
              <a:prstGeom prst="line">
                <a:avLst/>
              </a:prstGeom>
              <a:ln w="38100" cap="flat" cmpd="sng">
                <a:solidFill>
                  <a:schemeClr val="tx1"/>
                </a:solidFill>
                <a:prstDash val="solid"/>
                <a:round/>
                <a:headEnd type="none" w="med" len="med"/>
                <a:tailEnd type="none" w="med" len="med"/>
              </a:ln>
            </p:spPr>
          </p:sp>
        </p:grpSp>
        <p:grpSp>
          <p:nvGrpSpPr>
            <p:cNvPr id="122893" name="Group 85"/>
            <p:cNvGrpSpPr/>
            <p:nvPr/>
          </p:nvGrpSpPr>
          <p:grpSpPr>
            <a:xfrm>
              <a:off x="4542" y="2827"/>
              <a:ext cx="1088" cy="727"/>
              <a:chOff x="2064" y="2931"/>
              <a:chExt cx="1315" cy="863"/>
            </a:xfrm>
          </p:grpSpPr>
          <p:sp>
            <p:nvSpPr>
              <p:cNvPr id="122894" name="Line 86"/>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2895" name="Line 87"/>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grpSp>
          <p:nvGrpSpPr>
            <p:cNvPr id="122896" name="Group 109"/>
            <p:cNvGrpSpPr/>
            <p:nvPr/>
          </p:nvGrpSpPr>
          <p:grpSpPr>
            <a:xfrm>
              <a:off x="2903" y="2904"/>
              <a:ext cx="1179" cy="727"/>
              <a:chOff x="657" y="1253"/>
              <a:chExt cx="1179" cy="727"/>
            </a:xfrm>
          </p:grpSpPr>
          <p:sp>
            <p:nvSpPr>
              <p:cNvPr id="122897" name="Line 110"/>
              <p:cNvSpPr/>
              <p:nvPr/>
            </p:nvSpPr>
            <p:spPr>
              <a:xfrm flipV="1">
                <a:off x="1218" y="1253"/>
                <a:ext cx="1" cy="726"/>
              </a:xfrm>
              <a:prstGeom prst="line">
                <a:avLst/>
              </a:prstGeom>
              <a:ln w="38100" cap="flat" cmpd="sng">
                <a:solidFill>
                  <a:schemeClr val="tx1"/>
                </a:solidFill>
                <a:prstDash val="solid"/>
                <a:round/>
                <a:headEnd type="none" w="med" len="med"/>
                <a:tailEnd type="none" w="med" len="med"/>
              </a:ln>
            </p:spPr>
          </p:sp>
          <p:sp>
            <p:nvSpPr>
              <p:cNvPr id="122898" name="Line 111"/>
              <p:cNvSpPr/>
              <p:nvPr/>
            </p:nvSpPr>
            <p:spPr>
              <a:xfrm>
                <a:off x="657" y="1979"/>
                <a:ext cx="1179" cy="1"/>
              </a:xfrm>
              <a:prstGeom prst="line">
                <a:avLst/>
              </a:prstGeom>
              <a:ln w="38100" cap="flat" cmpd="sng">
                <a:solidFill>
                  <a:schemeClr val="tx1"/>
                </a:solidFill>
                <a:prstDash val="solid"/>
                <a:round/>
                <a:headEnd type="none" w="med" len="med"/>
                <a:tailEnd type="none" w="med" len="med"/>
              </a:ln>
            </p:spPr>
          </p:sp>
        </p:grpSp>
        <p:sp>
          <p:nvSpPr>
            <p:cNvPr id="122899" name="AutoShape 131"/>
            <p:cNvSpPr/>
            <p:nvPr/>
          </p:nvSpPr>
          <p:spPr>
            <a:xfrm>
              <a:off x="1773" y="2993"/>
              <a:ext cx="309"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00" name="AutoShape 132"/>
            <p:cNvSpPr/>
            <p:nvPr/>
          </p:nvSpPr>
          <p:spPr>
            <a:xfrm>
              <a:off x="1717" y="3107"/>
              <a:ext cx="449" cy="113"/>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01" name="AutoShape 133"/>
            <p:cNvSpPr/>
            <p:nvPr/>
          </p:nvSpPr>
          <p:spPr>
            <a:xfrm>
              <a:off x="1633" y="3220"/>
              <a:ext cx="617"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02" name="AutoShape 134"/>
            <p:cNvSpPr/>
            <p:nvPr/>
          </p:nvSpPr>
          <p:spPr>
            <a:xfrm>
              <a:off x="1548" y="3333"/>
              <a:ext cx="786"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03" name="Freeform 135"/>
            <p:cNvSpPr/>
            <p:nvPr/>
          </p:nvSpPr>
          <p:spPr>
            <a:xfrm>
              <a:off x="2223" y="2886"/>
              <a:ext cx="2594" cy="594"/>
            </a:xfrm>
            <a:custGeom>
              <a:avLst/>
              <a:gdLst/>
              <a:ahLst/>
              <a:cxnLst>
                <a:cxn ang="0">
                  <a:pos x="0" y="398034"/>
                </a:cxn>
                <a:cxn ang="0">
                  <a:pos x="2519362" y="11372"/>
                </a:cxn>
                <a:cxn ang="0">
                  <a:pos x="4248150" y="334064"/>
                </a:cxn>
                <a:cxn ang="0">
                  <a:pos x="2735262" y="720725"/>
                </a:cxn>
              </a:cxnLst>
              <a:pathLst>
                <a:path w="2594" h="594">
                  <a:moveTo>
                    <a:pt x="0" y="176"/>
                  </a:moveTo>
                  <a:cubicBezTo>
                    <a:pt x="191" y="243"/>
                    <a:pt x="905" y="594"/>
                    <a:pt x="1148" y="580"/>
                  </a:cubicBezTo>
                  <a:cubicBezTo>
                    <a:pt x="1391" y="566"/>
                    <a:pt x="1215" y="182"/>
                    <a:pt x="1456" y="91"/>
                  </a:cubicBezTo>
                  <a:cubicBezTo>
                    <a:pt x="1697" y="0"/>
                    <a:pt x="2357" y="48"/>
                    <a:pt x="2594" y="37"/>
                  </a:cubicBezTo>
                </a:path>
              </a:pathLst>
            </a:custGeom>
            <a:noFill/>
            <a:ln w="38100" cap="flat" cmpd="sng">
              <a:solidFill>
                <a:schemeClr val="folHlink"/>
              </a:solidFill>
              <a:prstDash val="solid"/>
              <a:round/>
              <a:headEnd type="none" w="med" len="med"/>
              <a:tailEnd type="arrow" w="med" len="med"/>
            </a:ln>
          </p:spPr>
          <p:txBody>
            <a:bodyPr/>
            <a:p>
              <a:endParaRPr lang="zh-CN" altLang="en-US"/>
            </a:p>
          </p:txBody>
        </p:sp>
        <p:sp>
          <p:nvSpPr>
            <p:cNvPr id="122904" name="Text Box 136"/>
            <p:cNvSpPr txBox="1"/>
            <p:nvPr/>
          </p:nvSpPr>
          <p:spPr>
            <a:xfrm>
              <a:off x="2946" y="3041"/>
              <a:ext cx="547" cy="241"/>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sz="1600" b="1" dirty="0">
                  <a:solidFill>
                    <a:schemeClr val="hlink"/>
                  </a:solidFill>
                  <a:latin typeface="Times New Roman" panose="02020603050405020304" pitchFamily="18" charset="0"/>
                  <a:ea typeface="楷体" panose="02010609060101010101" pitchFamily="49" charset="-122"/>
                </a:rPr>
                <a:t>中介</a:t>
              </a:r>
              <a:endParaRPr lang="zh-CN" altLang="en-US" sz="1600" b="1" dirty="0">
                <a:solidFill>
                  <a:schemeClr val="hlink"/>
                </a:solidFill>
                <a:latin typeface="Times New Roman" panose="02020603050405020304" pitchFamily="18" charset="0"/>
                <a:ea typeface="楷体" panose="02010609060101010101" pitchFamily="49" charset="-122"/>
              </a:endParaRPr>
            </a:p>
          </p:txBody>
        </p:sp>
        <p:sp>
          <p:nvSpPr>
            <p:cNvPr id="122905" name="Text Box 137"/>
            <p:cNvSpPr txBox="1"/>
            <p:nvPr/>
          </p:nvSpPr>
          <p:spPr>
            <a:xfrm>
              <a:off x="5219" y="2906"/>
              <a:ext cx="541" cy="241"/>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sz="1600" b="1" dirty="0">
                  <a:solidFill>
                    <a:schemeClr val="hlink"/>
                  </a:solidFill>
                  <a:latin typeface="Times New Roman" panose="02020603050405020304" pitchFamily="18" charset="0"/>
                  <a:ea typeface="楷体" panose="02010609060101010101" pitchFamily="49" charset="-122"/>
                </a:rPr>
                <a:t>目标</a:t>
              </a:r>
              <a:endParaRPr lang="zh-CN" altLang="en-US" sz="1600" b="1" dirty="0">
                <a:solidFill>
                  <a:schemeClr val="hlink"/>
                </a:solidFill>
                <a:latin typeface="Times New Roman" panose="02020603050405020304" pitchFamily="18" charset="0"/>
                <a:ea typeface="楷体" panose="02010609060101010101" pitchFamily="49" charset="-122"/>
              </a:endParaRPr>
            </a:p>
          </p:txBody>
        </p:sp>
        <p:sp>
          <p:nvSpPr>
            <p:cNvPr id="122906" name="Text Box 139"/>
            <p:cNvSpPr txBox="1"/>
            <p:nvPr/>
          </p:nvSpPr>
          <p:spPr>
            <a:xfrm>
              <a:off x="2178" y="2992"/>
              <a:ext cx="546" cy="242"/>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sz="1600" b="1" dirty="0">
                  <a:solidFill>
                    <a:schemeClr val="hlink"/>
                  </a:solidFill>
                  <a:latin typeface="Times New Roman" panose="02020603050405020304" pitchFamily="18" charset="0"/>
                  <a:ea typeface="楷体" panose="02010609060101010101" pitchFamily="49" charset="-122"/>
                </a:rPr>
                <a:t>源</a:t>
              </a:r>
              <a:endParaRPr lang="zh-CN" altLang="en-US" sz="1600" b="1" dirty="0">
                <a:solidFill>
                  <a:schemeClr val="hlink"/>
                </a:solidFill>
                <a:latin typeface="Times New Roman" panose="02020603050405020304" pitchFamily="18" charset="0"/>
                <a:ea typeface="楷体" panose="02010609060101010101" pitchFamily="49" charset="-122"/>
              </a:endParaRPr>
            </a:p>
          </p:txBody>
        </p:sp>
      </p:grpSp>
      <p:grpSp>
        <p:nvGrpSpPr>
          <p:cNvPr id="122907" name="组合 588826"/>
          <p:cNvGrpSpPr/>
          <p:nvPr/>
        </p:nvGrpSpPr>
        <p:grpSpPr>
          <a:xfrm>
            <a:off x="5292725" y="4724400"/>
            <a:ext cx="3527425" cy="884238"/>
            <a:chOff x="793" y="3225"/>
            <a:chExt cx="4175" cy="827"/>
          </a:xfrm>
        </p:grpSpPr>
        <p:grpSp>
          <p:nvGrpSpPr>
            <p:cNvPr id="122908" name="Group 94"/>
            <p:cNvGrpSpPr/>
            <p:nvPr/>
          </p:nvGrpSpPr>
          <p:grpSpPr>
            <a:xfrm>
              <a:off x="3880" y="3272"/>
              <a:ext cx="1088" cy="727"/>
              <a:chOff x="2064" y="2931"/>
              <a:chExt cx="1315" cy="863"/>
            </a:xfrm>
          </p:grpSpPr>
          <p:sp>
            <p:nvSpPr>
              <p:cNvPr id="122909" name="Line 95"/>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2910" name="Line 96"/>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grpSp>
          <p:nvGrpSpPr>
            <p:cNvPr id="122911" name="Group 115"/>
            <p:cNvGrpSpPr/>
            <p:nvPr/>
          </p:nvGrpSpPr>
          <p:grpSpPr>
            <a:xfrm>
              <a:off x="2290" y="3294"/>
              <a:ext cx="1179" cy="727"/>
              <a:chOff x="385" y="2522"/>
              <a:chExt cx="1905" cy="1453"/>
            </a:xfrm>
          </p:grpSpPr>
          <p:sp>
            <p:nvSpPr>
              <p:cNvPr id="122912" name="Line 116"/>
              <p:cNvSpPr/>
              <p:nvPr/>
            </p:nvSpPr>
            <p:spPr>
              <a:xfrm flipV="1">
                <a:off x="1292" y="2522"/>
                <a:ext cx="1" cy="1452"/>
              </a:xfrm>
              <a:prstGeom prst="line">
                <a:avLst/>
              </a:prstGeom>
              <a:ln w="38100" cap="flat" cmpd="sng">
                <a:solidFill>
                  <a:schemeClr val="tx1"/>
                </a:solidFill>
                <a:prstDash val="solid"/>
                <a:round/>
                <a:headEnd type="none" w="med" len="med"/>
                <a:tailEnd type="none" w="med" len="med"/>
              </a:ln>
            </p:spPr>
          </p:sp>
          <p:sp>
            <p:nvSpPr>
              <p:cNvPr id="122913" name="AutoShape 117"/>
              <p:cNvSpPr/>
              <p:nvPr/>
            </p:nvSpPr>
            <p:spPr>
              <a:xfrm>
                <a:off x="1020" y="2840"/>
                <a:ext cx="499"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14" name="AutoShape 118"/>
              <p:cNvSpPr/>
              <p:nvPr/>
            </p:nvSpPr>
            <p:spPr>
              <a:xfrm>
                <a:off x="929" y="3067"/>
                <a:ext cx="726"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15" name="AutoShape 119"/>
              <p:cNvSpPr/>
              <p:nvPr/>
            </p:nvSpPr>
            <p:spPr>
              <a:xfrm>
                <a:off x="793" y="3294"/>
                <a:ext cx="998"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16" name="AutoShape 120"/>
              <p:cNvSpPr/>
              <p:nvPr/>
            </p:nvSpPr>
            <p:spPr>
              <a:xfrm>
                <a:off x="657" y="3520"/>
                <a:ext cx="1270"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17" name="AutoShape 121"/>
              <p:cNvSpPr/>
              <p:nvPr/>
            </p:nvSpPr>
            <p:spPr>
              <a:xfrm>
                <a:off x="566" y="3747"/>
                <a:ext cx="1452" cy="227"/>
              </a:xfrm>
              <a:prstGeom prst="roundRect">
                <a:avLst>
                  <a:gd name="adj" fmla="val 16667"/>
                </a:avLst>
              </a:prstGeom>
              <a:solidFill>
                <a:schemeClr val="accent2">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18" name="Line 122"/>
              <p:cNvSpPr/>
              <p:nvPr/>
            </p:nvSpPr>
            <p:spPr>
              <a:xfrm>
                <a:off x="385" y="3974"/>
                <a:ext cx="1905" cy="1"/>
              </a:xfrm>
              <a:prstGeom prst="line">
                <a:avLst/>
              </a:prstGeom>
              <a:ln w="38100" cap="flat" cmpd="sng">
                <a:solidFill>
                  <a:schemeClr val="tx1"/>
                </a:solidFill>
                <a:prstDash val="solid"/>
                <a:round/>
                <a:headEnd type="none" w="med" len="med"/>
                <a:tailEnd type="none" w="med" len="med"/>
              </a:ln>
            </p:spPr>
          </p:sp>
        </p:grpSp>
        <p:grpSp>
          <p:nvGrpSpPr>
            <p:cNvPr id="122919" name="Group 126"/>
            <p:cNvGrpSpPr/>
            <p:nvPr/>
          </p:nvGrpSpPr>
          <p:grpSpPr>
            <a:xfrm>
              <a:off x="793" y="3325"/>
              <a:ext cx="1088" cy="727"/>
              <a:chOff x="2064" y="2931"/>
              <a:chExt cx="1315" cy="863"/>
            </a:xfrm>
          </p:grpSpPr>
          <p:sp>
            <p:nvSpPr>
              <p:cNvPr id="122920" name="Line 127"/>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2921" name="Line 128"/>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sp>
          <p:nvSpPr>
            <p:cNvPr id="122922" name="AutoShape 144"/>
            <p:cNvSpPr/>
            <p:nvPr/>
          </p:nvSpPr>
          <p:spPr>
            <a:xfrm>
              <a:off x="4241" y="3521"/>
              <a:ext cx="309"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23" name="AutoShape 145"/>
            <p:cNvSpPr/>
            <p:nvPr/>
          </p:nvSpPr>
          <p:spPr>
            <a:xfrm>
              <a:off x="4185" y="3635"/>
              <a:ext cx="449" cy="113"/>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24" name="AutoShape 146"/>
            <p:cNvSpPr/>
            <p:nvPr/>
          </p:nvSpPr>
          <p:spPr>
            <a:xfrm>
              <a:off x="4101" y="3748"/>
              <a:ext cx="617"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25" name="AutoShape 147"/>
            <p:cNvSpPr/>
            <p:nvPr/>
          </p:nvSpPr>
          <p:spPr>
            <a:xfrm>
              <a:off x="4016" y="3861"/>
              <a:ext cx="786" cy="114"/>
            </a:xfrm>
            <a:prstGeom prst="roundRect">
              <a:avLst>
                <a:gd name="adj" fmla="val 16667"/>
              </a:avLst>
            </a:prstGeom>
            <a:noFill/>
            <a:ln w="19050" cap="flat" cmpd="sng">
              <a:solidFill>
                <a:schemeClr val="tx1"/>
              </a:solidFill>
              <a:prstDash val="sysDot"/>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26" name="Freeform 148"/>
            <p:cNvSpPr/>
            <p:nvPr/>
          </p:nvSpPr>
          <p:spPr>
            <a:xfrm>
              <a:off x="1272" y="3225"/>
              <a:ext cx="2867" cy="378"/>
            </a:xfrm>
            <a:custGeom>
              <a:avLst/>
              <a:gdLst/>
              <a:ahLst/>
              <a:cxnLst>
                <a:cxn ang="0">
                  <a:pos x="1666875" y="912812"/>
                </a:cxn>
                <a:cxn ang="0">
                  <a:pos x="11113" y="841375"/>
                </a:cxn>
                <a:cxn ang="0">
                  <a:pos x="1738313" y="120650"/>
                </a:cxn>
                <a:cxn ang="0">
                  <a:pos x="2962275" y="120650"/>
                </a:cxn>
                <a:cxn ang="0">
                  <a:pos x="4186238" y="696912"/>
                </a:cxn>
              </a:cxnLst>
              <a:pathLst>
                <a:path w="2867" h="378">
                  <a:moveTo>
                    <a:pt x="2867" y="164"/>
                  </a:moveTo>
                  <a:cubicBezTo>
                    <a:pt x="2778" y="140"/>
                    <a:pt x="2760" y="34"/>
                    <a:pt x="2331" y="17"/>
                  </a:cubicBezTo>
                  <a:cubicBezTo>
                    <a:pt x="1902" y="0"/>
                    <a:pt x="590" y="16"/>
                    <a:pt x="295" y="64"/>
                  </a:cubicBezTo>
                  <a:cubicBezTo>
                    <a:pt x="0" y="112"/>
                    <a:pt x="431" y="253"/>
                    <a:pt x="563" y="305"/>
                  </a:cubicBezTo>
                  <a:cubicBezTo>
                    <a:pt x="695" y="357"/>
                    <a:pt x="977" y="363"/>
                    <a:pt x="1086" y="378"/>
                  </a:cubicBezTo>
                </a:path>
              </a:pathLst>
            </a:custGeom>
            <a:noFill/>
            <a:ln w="38100" cap="flat" cmpd="sng">
              <a:solidFill>
                <a:schemeClr val="tx1"/>
              </a:solidFill>
              <a:prstDash val="solid"/>
              <a:round/>
              <a:headEnd type="none" w="med" len="med"/>
              <a:tailEnd type="arrow" w="med" len="med"/>
            </a:ln>
          </p:spPr>
          <p:txBody>
            <a:bodyPr/>
            <a:p>
              <a:endParaRPr lang="zh-CN" altLang="en-US"/>
            </a:p>
          </p:txBody>
        </p:sp>
        <p:sp>
          <p:nvSpPr>
            <p:cNvPr id="122927" name="Text Box 149"/>
            <p:cNvSpPr txBox="1"/>
            <p:nvPr/>
          </p:nvSpPr>
          <p:spPr>
            <a:xfrm>
              <a:off x="3745" y="3498"/>
              <a:ext cx="543" cy="257"/>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sz="1800" b="1" dirty="0">
                  <a:solidFill>
                    <a:schemeClr val="hlink"/>
                  </a:solidFill>
                  <a:latin typeface="Times New Roman" panose="02020603050405020304" pitchFamily="18" charset="0"/>
                  <a:ea typeface="楷体" panose="02010609060101010101" pitchFamily="49" charset="-122"/>
                </a:rPr>
                <a:t>源</a:t>
              </a:r>
              <a:endParaRPr lang="zh-CN" altLang="en-US" sz="1800" b="1" dirty="0">
                <a:solidFill>
                  <a:schemeClr val="hlink"/>
                </a:solidFill>
                <a:latin typeface="Times New Roman" panose="02020603050405020304" pitchFamily="18" charset="0"/>
                <a:ea typeface="楷体" panose="02010609060101010101" pitchFamily="49" charset="-122"/>
              </a:endParaRPr>
            </a:p>
          </p:txBody>
        </p:sp>
        <p:sp>
          <p:nvSpPr>
            <p:cNvPr id="122928" name="Text Box 150"/>
            <p:cNvSpPr txBox="1"/>
            <p:nvPr/>
          </p:nvSpPr>
          <p:spPr>
            <a:xfrm>
              <a:off x="1338" y="3614"/>
              <a:ext cx="545" cy="257"/>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sz="1800" b="1" dirty="0">
                  <a:solidFill>
                    <a:schemeClr val="hlink"/>
                  </a:solidFill>
                  <a:latin typeface="Times New Roman" panose="02020603050405020304" pitchFamily="18" charset="0"/>
                  <a:ea typeface="楷体" panose="02010609060101010101" pitchFamily="49" charset="-122"/>
                </a:rPr>
                <a:t>中介</a:t>
              </a:r>
              <a:endParaRPr lang="zh-CN" altLang="en-US" sz="1800" b="1" dirty="0">
                <a:solidFill>
                  <a:schemeClr val="hlink"/>
                </a:solidFill>
                <a:latin typeface="Times New Roman" panose="02020603050405020304" pitchFamily="18" charset="0"/>
                <a:ea typeface="楷体" panose="02010609060101010101" pitchFamily="49" charset="-122"/>
              </a:endParaRPr>
            </a:p>
          </p:txBody>
        </p:sp>
        <p:sp>
          <p:nvSpPr>
            <p:cNvPr id="122929" name="Text Box 151"/>
            <p:cNvSpPr txBox="1"/>
            <p:nvPr/>
          </p:nvSpPr>
          <p:spPr>
            <a:xfrm>
              <a:off x="2244" y="3247"/>
              <a:ext cx="544" cy="257"/>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sz="1800" b="1" dirty="0">
                  <a:solidFill>
                    <a:schemeClr val="accent2"/>
                  </a:solidFill>
                  <a:latin typeface="Times New Roman" panose="02020603050405020304" pitchFamily="18" charset="0"/>
                  <a:ea typeface="楷体" panose="02010609060101010101" pitchFamily="49" charset="-122"/>
                </a:rPr>
                <a:t>目标</a:t>
              </a:r>
              <a:endParaRPr lang="zh-CN" altLang="en-US" sz="1800" b="1" dirty="0">
                <a:solidFill>
                  <a:schemeClr val="accent2"/>
                </a:solidFill>
                <a:latin typeface="Times New Roman" panose="02020603050405020304" pitchFamily="18" charset="0"/>
                <a:ea typeface="楷体" panose="02010609060101010101" pitchFamily="49" charset="-122"/>
              </a:endParaRPr>
            </a:p>
          </p:txBody>
        </p:sp>
      </p:grpSp>
      <p:sp>
        <p:nvSpPr>
          <p:cNvPr id="122930" name="任意多边形 588849"/>
          <p:cNvSpPr/>
          <p:nvPr/>
        </p:nvSpPr>
        <p:spPr>
          <a:xfrm>
            <a:off x="1626870" y="4696460"/>
            <a:ext cx="3448685" cy="431800"/>
          </a:xfrm>
          <a:custGeom>
            <a:avLst/>
            <a:gdLst/>
            <a:ahLst/>
            <a:cxnLst/>
            <a:pathLst>
              <a:path w="1406" h="272">
                <a:moveTo>
                  <a:pt x="0" y="0"/>
                </a:moveTo>
                <a:cubicBezTo>
                  <a:pt x="68" y="38"/>
                  <a:pt x="174" y="181"/>
                  <a:pt x="408" y="226"/>
                </a:cubicBezTo>
                <a:cubicBezTo>
                  <a:pt x="642" y="271"/>
                  <a:pt x="1020" y="271"/>
                  <a:pt x="1406" y="272"/>
                </a:cubicBezTo>
              </a:path>
            </a:pathLst>
          </a:custGeom>
          <a:noFill/>
          <a:ln w="9525" cap="flat" cmpd="sng">
            <a:solidFill>
              <a:schemeClr val="tx1"/>
            </a:solidFill>
            <a:prstDash val="dash"/>
            <a:round/>
            <a:headEnd type="none" w="med" len="med"/>
            <a:tailEnd type="triangle" w="med" len="med"/>
          </a:ln>
        </p:spPr>
        <p:txBody>
          <a:bodyPr/>
          <a:p>
            <a:endParaRPr lang="zh-CN" altLang="en-US"/>
          </a:p>
        </p:txBody>
      </p:sp>
      <p:sp>
        <p:nvSpPr>
          <p:cNvPr id="122931" name="任意多边形 588850"/>
          <p:cNvSpPr/>
          <p:nvPr/>
        </p:nvSpPr>
        <p:spPr>
          <a:xfrm>
            <a:off x="1835150" y="3284538"/>
            <a:ext cx="3240088" cy="287337"/>
          </a:xfrm>
          <a:custGeom>
            <a:avLst/>
            <a:gdLst/>
            <a:ahLst/>
            <a:cxnLst/>
            <a:pathLst>
              <a:path w="2041" h="181">
                <a:moveTo>
                  <a:pt x="0" y="181"/>
                </a:moveTo>
                <a:cubicBezTo>
                  <a:pt x="283" y="128"/>
                  <a:pt x="567" y="75"/>
                  <a:pt x="907" y="45"/>
                </a:cubicBezTo>
                <a:cubicBezTo>
                  <a:pt x="1247" y="15"/>
                  <a:pt x="1644" y="7"/>
                  <a:pt x="2041" y="0"/>
                </a:cubicBezTo>
              </a:path>
            </a:pathLst>
          </a:custGeom>
          <a:noFill/>
          <a:ln w="9525" cap="flat" cmpd="sng">
            <a:solidFill>
              <a:schemeClr val="tx1"/>
            </a:solidFill>
            <a:prstDash val="dash"/>
            <a:round/>
            <a:headEnd type="none" w="med" len="med"/>
            <a:tailEnd type="triangle" w="med" len="med"/>
          </a:ln>
        </p:spPr>
        <p:txBody>
          <a:bodyPr/>
          <a:p>
            <a:endParaRPr lang="zh-CN" altLang="en-US"/>
          </a:p>
        </p:txBody>
      </p:sp>
      <p:grpSp>
        <p:nvGrpSpPr>
          <p:cNvPr id="122932" name="组合 588851"/>
          <p:cNvGrpSpPr/>
          <p:nvPr/>
        </p:nvGrpSpPr>
        <p:grpSpPr>
          <a:xfrm>
            <a:off x="3635375" y="1484313"/>
            <a:ext cx="3529013" cy="658812"/>
            <a:chOff x="657" y="298"/>
            <a:chExt cx="4309" cy="1156"/>
          </a:xfrm>
        </p:grpSpPr>
        <p:grpSp>
          <p:nvGrpSpPr>
            <p:cNvPr id="122933" name="Group 4"/>
            <p:cNvGrpSpPr/>
            <p:nvPr/>
          </p:nvGrpSpPr>
          <p:grpSpPr>
            <a:xfrm>
              <a:off x="657" y="298"/>
              <a:ext cx="1179" cy="727"/>
              <a:chOff x="385" y="2522"/>
              <a:chExt cx="1905" cy="1453"/>
            </a:xfrm>
          </p:grpSpPr>
          <p:sp>
            <p:nvSpPr>
              <p:cNvPr id="122934" name="Line 5"/>
              <p:cNvSpPr/>
              <p:nvPr/>
            </p:nvSpPr>
            <p:spPr>
              <a:xfrm flipV="1">
                <a:off x="1292" y="2522"/>
                <a:ext cx="1" cy="1452"/>
              </a:xfrm>
              <a:prstGeom prst="line">
                <a:avLst/>
              </a:prstGeom>
              <a:ln w="38100" cap="flat" cmpd="sng">
                <a:solidFill>
                  <a:schemeClr val="tx1"/>
                </a:solidFill>
                <a:prstDash val="solid"/>
                <a:round/>
                <a:headEnd type="none" w="med" len="med"/>
                <a:tailEnd type="none" w="med" len="med"/>
              </a:ln>
            </p:spPr>
          </p:sp>
          <p:sp>
            <p:nvSpPr>
              <p:cNvPr id="122935" name="AutoShape 6"/>
              <p:cNvSpPr/>
              <p:nvPr/>
            </p:nvSpPr>
            <p:spPr>
              <a:xfrm>
                <a:off x="1020" y="2840"/>
                <a:ext cx="499"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36" name="AutoShape 7"/>
              <p:cNvSpPr/>
              <p:nvPr/>
            </p:nvSpPr>
            <p:spPr>
              <a:xfrm>
                <a:off x="929" y="3067"/>
                <a:ext cx="726"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37" name="AutoShape 8"/>
              <p:cNvSpPr/>
              <p:nvPr/>
            </p:nvSpPr>
            <p:spPr>
              <a:xfrm>
                <a:off x="793" y="3294"/>
                <a:ext cx="998"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38" name="AutoShape 9"/>
              <p:cNvSpPr/>
              <p:nvPr/>
            </p:nvSpPr>
            <p:spPr>
              <a:xfrm>
                <a:off x="657" y="3520"/>
                <a:ext cx="1270" cy="227"/>
              </a:xfrm>
              <a:prstGeom prst="roundRect">
                <a:avLst>
                  <a:gd name="adj" fmla="val 16667"/>
                </a:avLst>
              </a:prstGeom>
              <a:solidFill>
                <a:schemeClr val="hlink">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39" name="AutoShape 10"/>
              <p:cNvSpPr/>
              <p:nvPr/>
            </p:nvSpPr>
            <p:spPr>
              <a:xfrm>
                <a:off x="566" y="3747"/>
                <a:ext cx="1452" cy="227"/>
              </a:xfrm>
              <a:prstGeom prst="roundRect">
                <a:avLst>
                  <a:gd name="adj" fmla="val 16667"/>
                </a:avLst>
              </a:prstGeom>
              <a:solidFill>
                <a:schemeClr val="accent2">
                  <a:alpha val="59999"/>
                </a:schemeClr>
              </a:solidFill>
              <a:ln w="9525" cap="flat" cmpd="sng">
                <a:solidFill>
                  <a:schemeClr val="tx1"/>
                </a:solidFill>
                <a:prstDash val="solid"/>
                <a:round/>
                <a:headEnd type="none" w="med" len="med"/>
                <a:tailEnd type="none" w="med" len="med"/>
              </a:ln>
            </p:spPr>
            <p:txBody>
              <a:bodyPr wrap="none" lIns="92075" tIns="46038" rIns="92075" bIns="46038" anchor="ctr"/>
              <a:p>
                <a:pPr>
                  <a:buFont typeface="Arial" panose="020B0604020202020204" pitchFamily="34" charset="0"/>
                </a:pPr>
                <a:endParaRPr lang="zh-CN" dirty="0">
                  <a:latin typeface="Times New Roman" panose="02020603050405020304" pitchFamily="18" charset="0"/>
                  <a:ea typeface="华文中宋" panose="02010600040101010101" pitchFamily="2" charset="-122"/>
                </a:endParaRPr>
              </a:p>
            </p:txBody>
          </p:sp>
          <p:sp>
            <p:nvSpPr>
              <p:cNvPr id="122940" name="Line 11"/>
              <p:cNvSpPr/>
              <p:nvPr/>
            </p:nvSpPr>
            <p:spPr>
              <a:xfrm>
                <a:off x="385" y="3974"/>
                <a:ext cx="1905" cy="1"/>
              </a:xfrm>
              <a:prstGeom prst="line">
                <a:avLst/>
              </a:prstGeom>
              <a:ln w="38100" cap="flat" cmpd="sng">
                <a:solidFill>
                  <a:schemeClr val="tx1"/>
                </a:solidFill>
                <a:prstDash val="solid"/>
                <a:round/>
                <a:headEnd type="none" w="med" len="med"/>
                <a:tailEnd type="none" w="med" len="med"/>
              </a:ln>
            </p:spPr>
          </p:sp>
        </p:grpSp>
        <p:grpSp>
          <p:nvGrpSpPr>
            <p:cNvPr id="122941" name="Group 12"/>
            <p:cNvGrpSpPr/>
            <p:nvPr/>
          </p:nvGrpSpPr>
          <p:grpSpPr>
            <a:xfrm>
              <a:off x="2245" y="298"/>
              <a:ext cx="1088" cy="727"/>
              <a:chOff x="2064" y="2931"/>
              <a:chExt cx="1315" cy="863"/>
            </a:xfrm>
          </p:grpSpPr>
          <p:sp>
            <p:nvSpPr>
              <p:cNvPr id="122942" name="Line 13"/>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2943" name="Line 14"/>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sp>
          <p:nvSpPr>
            <p:cNvPr id="122944" name="Text Box 18"/>
            <p:cNvSpPr txBox="1"/>
            <p:nvPr/>
          </p:nvSpPr>
          <p:spPr>
            <a:xfrm>
              <a:off x="930" y="1022"/>
              <a:ext cx="545" cy="429"/>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sz="1600" b="1" dirty="0">
                  <a:solidFill>
                    <a:schemeClr val="accent2"/>
                  </a:solidFill>
                  <a:latin typeface="Times New Roman" panose="02020603050405020304" pitchFamily="18" charset="0"/>
                  <a:ea typeface="楷体" panose="02010609060101010101" pitchFamily="49" charset="-122"/>
                </a:rPr>
                <a:t>源</a:t>
              </a:r>
              <a:endParaRPr lang="zh-CN" altLang="en-US" sz="1600" b="1" dirty="0">
                <a:solidFill>
                  <a:schemeClr val="accent2"/>
                </a:solidFill>
                <a:latin typeface="Times New Roman" panose="02020603050405020304" pitchFamily="18" charset="0"/>
                <a:ea typeface="楷体" panose="02010609060101010101" pitchFamily="49" charset="-122"/>
              </a:endParaRPr>
            </a:p>
          </p:txBody>
        </p:sp>
        <p:grpSp>
          <p:nvGrpSpPr>
            <p:cNvPr id="122945" name="Group 79"/>
            <p:cNvGrpSpPr/>
            <p:nvPr/>
          </p:nvGrpSpPr>
          <p:grpSpPr>
            <a:xfrm>
              <a:off x="3878" y="298"/>
              <a:ext cx="1088" cy="727"/>
              <a:chOff x="2064" y="2931"/>
              <a:chExt cx="1315" cy="863"/>
            </a:xfrm>
          </p:grpSpPr>
          <p:sp>
            <p:nvSpPr>
              <p:cNvPr id="122946" name="Line 80"/>
              <p:cNvSpPr/>
              <p:nvPr/>
            </p:nvSpPr>
            <p:spPr>
              <a:xfrm flipV="1">
                <a:off x="2690" y="2931"/>
                <a:ext cx="1" cy="862"/>
              </a:xfrm>
              <a:prstGeom prst="line">
                <a:avLst/>
              </a:prstGeom>
              <a:ln w="38100" cap="flat" cmpd="sng">
                <a:solidFill>
                  <a:schemeClr val="tx1"/>
                </a:solidFill>
                <a:prstDash val="solid"/>
                <a:round/>
                <a:headEnd type="none" w="med" len="med"/>
                <a:tailEnd type="none" w="med" len="med"/>
              </a:ln>
            </p:spPr>
          </p:sp>
          <p:sp>
            <p:nvSpPr>
              <p:cNvPr id="122947" name="Line 81"/>
              <p:cNvSpPr/>
              <p:nvPr/>
            </p:nvSpPr>
            <p:spPr>
              <a:xfrm>
                <a:off x="2064" y="3793"/>
                <a:ext cx="1315" cy="1"/>
              </a:xfrm>
              <a:prstGeom prst="line">
                <a:avLst/>
              </a:prstGeom>
              <a:ln w="38100" cap="flat" cmpd="sng">
                <a:solidFill>
                  <a:schemeClr val="tx1"/>
                </a:solidFill>
                <a:prstDash val="solid"/>
                <a:round/>
                <a:headEnd type="none" w="med" len="med"/>
                <a:tailEnd type="none" w="med" len="med"/>
              </a:ln>
            </p:spPr>
          </p:sp>
        </p:grpSp>
        <p:sp>
          <p:nvSpPr>
            <p:cNvPr id="122948" name="Text Box 129"/>
            <p:cNvSpPr txBox="1"/>
            <p:nvPr/>
          </p:nvSpPr>
          <p:spPr>
            <a:xfrm>
              <a:off x="4152" y="1025"/>
              <a:ext cx="543" cy="429"/>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sz="1600" b="1" dirty="0">
                  <a:solidFill>
                    <a:schemeClr val="accent2"/>
                  </a:solidFill>
                  <a:latin typeface="Times New Roman" panose="02020603050405020304" pitchFamily="18" charset="0"/>
                  <a:ea typeface="楷体" panose="02010609060101010101" pitchFamily="49" charset="-122"/>
                </a:rPr>
                <a:t>中介</a:t>
              </a:r>
              <a:endParaRPr lang="zh-CN" altLang="en-US" sz="1600" b="1" dirty="0">
                <a:solidFill>
                  <a:schemeClr val="accent2"/>
                </a:solidFill>
                <a:latin typeface="Times New Roman" panose="02020603050405020304" pitchFamily="18" charset="0"/>
                <a:ea typeface="楷体" panose="02010609060101010101" pitchFamily="49" charset="-122"/>
              </a:endParaRPr>
            </a:p>
          </p:txBody>
        </p:sp>
        <p:sp>
          <p:nvSpPr>
            <p:cNvPr id="122949" name="Text Box 130"/>
            <p:cNvSpPr txBox="1"/>
            <p:nvPr/>
          </p:nvSpPr>
          <p:spPr>
            <a:xfrm>
              <a:off x="2518" y="1025"/>
              <a:ext cx="545" cy="429"/>
            </a:xfrm>
            <a:prstGeom prst="rect">
              <a:avLst/>
            </a:prstGeom>
            <a:noFill/>
            <a:ln w="9525">
              <a:noFill/>
            </a:ln>
          </p:spPr>
          <p:txBody>
            <a:bodyPr lIns="0" tIns="0" rIns="0" bIns="0" anchor="t">
              <a:spAutoFit/>
            </a:bodyPr>
            <a:p>
              <a:pPr algn="ctr">
                <a:spcBef>
                  <a:spcPct val="50000"/>
                </a:spcBef>
                <a:buFont typeface="Arial" panose="020B0604020202020204" pitchFamily="34" charset="0"/>
              </a:pPr>
              <a:r>
                <a:rPr lang="zh-CN" altLang="en-US" sz="1600" b="1" dirty="0">
                  <a:solidFill>
                    <a:schemeClr val="accent2"/>
                  </a:solidFill>
                  <a:latin typeface="Times New Roman" panose="02020603050405020304" pitchFamily="18" charset="0"/>
                  <a:ea typeface="楷体" panose="02010609060101010101" pitchFamily="49" charset="-122"/>
                </a:rPr>
                <a:t>目标</a:t>
              </a:r>
              <a:endParaRPr lang="zh-CN" altLang="en-US" sz="1600" b="1" dirty="0">
                <a:solidFill>
                  <a:schemeClr val="accent2"/>
                </a:solidFill>
                <a:latin typeface="Times New Roman" panose="02020603050405020304" pitchFamily="18" charset="0"/>
                <a:ea typeface="楷体" panose="02010609060101010101" pitchFamily="49" charset="-122"/>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blinds(horizontal)">
                                      <p:cBhvr>
                                        <p:cTn id="7" dur="5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23906" name="文本占位符 589825"/>
          <p:cNvSpPr>
            <a:spLocks noGrp="1"/>
          </p:cNvSpPr>
          <p:nvPr>
            <p:ph idx="1"/>
          </p:nvPr>
        </p:nvSpPr>
        <p:spPr>
          <a:xfrm>
            <a:off x="539750" y="549275"/>
            <a:ext cx="8135938" cy="5832475"/>
          </a:xfrm>
        </p:spPr>
        <p:txBody>
          <a:bodyPr anchor="t"/>
          <a:p>
            <a:pPr>
              <a:lnSpc>
                <a:spcPct val="90000"/>
              </a:lnSpc>
              <a:buNone/>
            </a:pPr>
            <a:r>
              <a:rPr lang="zh-CN" altLang="en-US" sz="2400" dirty="0"/>
              <a:t>编写一个很简单的主函数来调用上面的函数：</a:t>
            </a:r>
            <a:endParaRPr lang="zh-CN" altLang="en-US" sz="2400" dirty="0"/>
          </a:p>
          <a:p>
            <a:pPr>
              <a:lnSpc>
                <a:spcPct val="90000"/>
              </a:lnSpc>
              <a:buNone/>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a:lnSpc>
                <a:spcPct val="90000"/>
              </a:lnSpc>
              <a:buNone/>
            </a:pPr>
            <a:r>
              <a:rPr lang="en-US" altLang="zh-CN" sz="2400" err="1">
                <a:solidFill>
                  <a:schemeClr val="folHlink"/>
                </a:solidFill>
              </a:rPr>
              <a:t>    int</a:t>
            </a:r>
            <a:r>
              <a:rPr lang="en-US" altLang="zh-CN" sz="2400">
                <a:solidFill>
                  <a:schemeClr val="folHlink"/>
                </a:solidFill>
              </a:rPr>
              <a:t> n;</a:t>
            </a:r>
            <a:endParaRPr lang="en-US" altLang="zh-CN" sz="2400">
              <a:solidFill>
                <a:schemeClr val="folHlink"/>
              </a:solidFill>
            </a:endParaRPr>
          </a:p>
          <a:p>
            <a:pPr>
              <a:lnSpc>
                <a:spcPct val="90000"/>
              </a:lnSpc>
              <a:buNone/>
            </a:pPr>
            <a:r>
              <a:rPr lang="en-US" altLang="zh-CN" sz="2400">
                <a:solidFill>
                  <a:schemeClr val="folHlink"/>
                </a:solidFill>
              </a:rPr>
              <a:t>    int t0, t1;</a:t>
            </a:r>
            <a:endParaRPr lang="en-US" altLang="zh-CN" sz="2400">
              <a:solidFill>
                <a:schemeClr val="folHlink"/>
              </a:solidFill>
            </a:endParaRPr>
          </a:p>
          <a:p>
            <a:pPr>
              <a:lnSpc>
                <a:spcPct val="90000"/>
              </a:lnSpc>
              <a:buNone/>
            </a:pPr>
            <a:r>
              <a:rPr lang="en-US" altLang="zh-CN" sz="2400" err="1">
                <a:solidFill>
                  <a:schemeClr val="folHlink"/>
                </a:solidFill>
              </a:rPr>
              <a:t>    cout</a:t>
            </a:r>
            <a:r>
              <a:rPr lang="en-US" altLang="zh-CN" sz="2400">
                <a:solidFill>
                  <a:schemeClr val="folHlink"/>
                </a:solidFill>
              </a:rPr>
              <a:t> &lt;&lt;"input n: ";</a:t>
            </a:r>
            <a:endParaRPr lang="en-US" altLang="zh-CN" sz="2400">
              <a:solidFill>
                <a:schemeClr val="folHlink"/>
              </a:solidFill>
            </a:endParaRPr>
          </a:p>
          <a:p>
            <a:pPr>
              <a:lnSpc>
                <a:spcPct val="90000"/>
              </a:lnSpc>
              <a:buNone/>
            </a:pPr>
            <a:r>
              <a:rPr lang="en-US" altLang="zh-CN" sz="2400" err="1">
                <a:solidFill>
                  <a:schemeClr val="folHlink"/>
                </a:solidFill>
              </a:rPr>
              <a:t>    cin</a:t>
            </a:r>
            <a:r>
              <a:rPr lang="en-US" altLang="zh-CN" sz="2400">
                <a:solidFill>
                  <a:schemeClr val="folHlink"/>
                </a:solidFill>
              </a:rPr>
              <a:t> &gt;&gt; n;</a:t>
            </a:r>
            <a:endParaRPr lang="en-US" altLang="zh-CN" sz="2400">
              <a:solidFill>
                <a:schemeClr val="folHlink"/>
              </a:solidFill>
            </a:endParaRPr>
          </a:p>
          <a:p>
            <a:pPr>
              <a:lnSpc>
                <a:spcPct val="90000"/>
              </a:lnSpc>
              <a:buNone/>
            </a:pPr>
            <a:r>
              <a:rPr lang="en-US" altLang="zh-CN" sz="2400">
                <a:solidFill>
                  <a:schemeClr val="folHlink"/>
                </a:solidFill>
              </a:rPr>
              <a:t>    t0 = clock();</a:t>
            </a:r>
            <a:endParaRPr lang="en-US" altLang="zh-CN" sz="2400">
              <a:solidFill>
                <a:schemeClr val="folHlink"/>
              </a:solidFill>
            </a:endParaRPr>
          </a:p>
          <a:p>
            <a:pPr>
              <a:lnSpc>
                <a:spcPct val="90000"/>
              </a:lnSpc>
              <a:buNone/>
            </a:pPr>
            <a:r>
              <a:rPr lang="en-US" altLang="zh-CN" sz="2400">
                <a:solidFill>
                  <a:schemeClr val="folHlink"/>
                </a:solidFill>
              </a:rPr>
              <a:t>    </a:t>
            </a:r>
            <a:r>
              <a:rPr lang="en-US" altLang="zh-CN" sz="2400" err="1">
                <a:solidFill>
                  <a:schemeClr val="hlink"/>
                </a:solidFill>
              </a:rPr>
              <a:t>hanoi</a:t>
            </a:r>
            <a:r>
              <a:rPr lang="en-US" altLang="zh-CN" sz="2400" err="1">
                <a:solidFill>
                  <a:schemeClr val="folHlink"/>
                </a:solidFill>
              </a:rPr>
              <a:t>(n</a:t>
            </a:r>
            <a:r>
              <a:rPr lang="en-US" altLang="zh-CN" sz="2400">
                <a:solidFill>
                  <a:schemeClr val="folHlink"/>
                </a:solidFill>
              </a:rPr>
              <a:t>, 'a', 'b', 'c');    //!!!</a:t>
            </a:r>
            <a:endParaRPr lang="en-US" altLang="zh-CN" sz="2400">
              <a:solidFill>
                <a:schemeClr val="folHlink"/>
              </a:solidFill>
            </a:endParaRPr>
          </a:p>
          <a:p>
            <a:pPr>
              <a:lnSpc>
                <a:spcPct val="90000"/>
              </a:lnSpc>
              <a:buNone/>
            </a:pPr>
            <a:r>
              <a:rPr lang="en-US" altLang="zh-CN" sz="2400">
                <a:solidFill>
                  <a:schemeClr val="folHlink"/>
                </a:solidFill>
              </a:rPr>
              <a:t>    t1 = clock();</a:t>
            </a:r>
            <a:endParaRPr lang="en-US" altLang="zh-CN" sz="2400">
              <a:solidFill>
                <a:schemeClr val="folHlink"/>
              </a:solidFill>
            </a:endParaRPr>
          </a:p>
          <a:p>
            <a:pPr>
              <a:lnSpc>
                <a:spcPct val="90000"/>
              </a:lnSpc>
              <a:buNone/>
            </a:pPr>
            <a:r>
              <a:rPr lang="en-US" altLang="zh-CN" sz="2400" err="1">
                <a:solidFill>
                  <a:schemeClr val="folHlink"/>
                </a:solidFill>
              </a:rPr>
              <a:t>    cout</a:t>
            </a:r>
            <a:r>
              <a:rPr lang="en-US" altLang="zh-CN" sz="2400">
                <a:solidFill>
                  <a:schemeClr val="folHlink"/>
                </a:solidFill>
              </a:rPr>
              <a:t> &lt;&lt; "Finished. Time cost: " </a:t>
            </a:r>
            <a:endParaRPr lang="en-US" altLang="zh-CN" sz="2400">
              <a:solidFill>
                <a:schemeClr val="folHlink"/>
              </a:solidFill>
            </a:endParaRPr>
          </a:p>
          <a:p>
            <a:pPr>
              <a:lnSpc>
                <a:spcPct val="90000"/>
              </a:lnSpc>
              <a:buNone/>
            </a:pPr>
            <a:r>
              <a:rPr lang="en-US" altLang="zh-CN" sz="2400">
                <a:solidFill>
                  <a:schemeClr val="folHlink"/>
                </a:solidFill>
              </a:rPr>
              <a:t>		&lt;&lt; (double)(t1 - t0) / CLOCKS_PER_SEC;</a:t>
            </a:r>
            <a:endParaRPr lang="en-US" altLang="zh-CN" sz="2400">
              <a:solidFill>
                <a:schemeClr val="folHlink"/>
              </a:solidFill>
            </a:endParaRPr>
          </a:p>
          <a:p>
            <a:pPr>
              <a:lnSpc>
                <a:spcPct val="90000"/>
              </a:lnSpc>
              <a:buNone/>
            </a:pPr>
            <a:r>
              <a:rPr lang="en-US" altLang="zh-CN" sz="2400">
                <a:solidFill>
                  <a:schemeClr val="folHlink"/>
                </a:solidFill>
              </a:rPr>
              <a:t>    return 0;</a:t>
            </a:r>
            <a:endParaRPr lang="en-US" altLang="zh-CN" sz="2400">
              <a:solidFill>
                <a:schemeClr val="folHlink"/>
              </a:solidFill>
            </a:endParaRPr>
          </a:p>
          <a:p>
            <a:pPr>
              <a:lnSpc>
                <a:spcPct val="90000"/>
              </a:lnSpc>
              <a:buNone/>
            </a:pPr>
            <a:r>
              <a:rPr lang="en-US" altLang="zh-CN" sz="2400">
                <a:solidFill>
                  <a:schemeClr val="folHlink"/>
                </a:solidFill>
              </a:rPr>
              <a:t>}</a:t>
            </a:r>
            <a:endParaRPr lang="en-US" altLang="zh-CN" sz="2400">
              <a:solidFill>
                <a:schemeClr val="folHlink"/>
              </a:solidFill>
            </a:endParaRPr>
          </a:p>
        </p:txBody>
      </p:sp>
      <p:sp>
        <p:nvSpPr>
          <p:cNvPr id="123907" name="文本框 589826"/>
          <p:cNvSpPr txBox="1"/>
          <p:nvPr/>
        </p:nvSpPr>
        <p:spPr>
          <a:xfrm>
            <a:off x="4067810" y="1412875"/>
            <a:ext cx="4874260" cy="1938020"/>
          </a:xfrm>
          <a:prstGeom prst="rect">
            <a:avLst/>
          </a:prstGeom>
          <a:noFill/>
          <a:ln w="9525">
            <a:solidFill>
              <a:schemeClr val="tx1"/>
            </a:solidFill>
          </a:ln>
        </p:spPr>
        <p:txBody>
          <a:bodyPr wrap="square" lIns="92075" tIns="46038" rIns="92075" bIns="46038" anchor="t">
            <a:spAutoFit/>
          </a:bodyPr>
          <a:p>
            <a:pPr>
              <a:spcBef>
                <a:spcPct val="50000"/>
              </a:spcBef>
              <a:buFont typeface="Arial" panose="020B0604020202020204" pitchFamily="34" charset="0"/>
            </a:pPr>
            <a:r>
              <a:rPr lang="zh-CN" altLang="en-US" sz="2000" dirty="0">
                <a:latin typeface="Cambria" panose="02040503050406030204" pitchFamily="18" charset="0"/>
                <a:ea typeface="楷体" panose="02010609060101010101" pitchFamily="49" charset="-122"/>
              </a:rPr>
              <a:t>有必要多次运行该程序，以理解执行过程。</a:t>
            </a:r>
            <a:endParaRPr lang="zh-CN" altLang="en-US" sz="2000" dirty="0">
              <a:latin typeface="Cambria" panose="02040503050406030204" pitchFamily="18" charset="0"/>
              <a:ea typeface="楷体" panose="02010609060101010101" pitchFamily="49" charset="-122"/>
            </a:endParaRPr>
          </a:p>
          <a:p>
            <a:pPr>
              <a:spcBef>
                <a:spcPct val="50000"/>
              </a:spcBef>
              <a:buFont typeface="Arial" panose="020B0604020202020204" pitchFamily="34" charset="0"/>
            </a:pPr>
            <a:r>
              <a:rPr lang="zh-CN" altLang="en-US" sz="2000" dirty="0">
                <a:latin typeface="Cambria" panose="02040503050406030204" pitchFamily="18" charset="0"/>
                <a:ea typeface="楷体" panose="02010609060101010101" pitchFamily="49" charset="-122"/>
              </a:rPr>
              <a:t>执行时先分别键入较小的 </a:t>
            </a:r>
            <a:r>
              <a:rPr lang="en-US" altLang="zh-CN" sz="2000" dirty="0">
                <a:latin typeface="Cambria" panose="02040503050406030204" pitchFamily="18" charset="0"/>
                <a:ea typeface="楷体" panose="02010609060101010101" pitchFamily="49" charset="-122"/>
              </a:rPr>
              <a:t>n </a:t>
            </a:r>
            <a:r>
              <a:rPr lang="zh-CN" altLang="en-US" sz="2000" dirty="0">
                <a:latin typeface="Cambria" panose="02040503050406030204" pitchFamily="18" charset="0"/>
                <a:ea typeface="楷体" panose="02010609060101010101" pitchFamily="49" charset="-122"/>
              </a:rPr>
              <a:t>值（</a:t>
            </a:r>
            <a:r>
              <a:rPr lang="en-US" altLang="zh-CN" sz="2000" dirty="0">
                <a:latin typeface="Cambria" panose="02040503050406030204" pitchFamily="18" charset="0"/>
                <a:ea typeface="楷体" panose="02010609060101010101" pitchFamily="49" charset="-122"/>
              </a:rPr>
              <a:t>1</a:t>
            </a:r>
            <a:r>
              <a:rPr lang="zh-CN" altLang="en-US" sz="2000" dirty="0">
                <a:latin typeface="Cambria" panose="02040503050406030204" pitchFamily="18" charset="0"/>
                <a:ea typeface="楷体" panose="02010609060101010101" pitchFamily="49" charset="-122"/>
              </a:rPr>
              <a:t>、</a:t>
            </a:r>
            <a:r>
              <a:rPr lang="en-US" altLang="zh-CN" sz="2000" dirty="0">
                <a:latin typeface="Cambria" panose="02040503050406030204" pitchFamily="18" charset="0"/>
                <a:ea typeface="楷体" panose="02010609060101010101" pitchFamily="49" charset="-122"/>
              </a:rPr>
              <a:t>2</a:t>
            </a:r>
            <a:r>
              <a:rPr lang="zh-CN" altLang="en-US" sz="2000" dirty="0">
                <a:latin typeface="Cambria" panose="02040503050406030204" pitchFamily="18" charset="0"/>
                <a:ea typeface="楷体" panose="02010609060101010101" pitchFamily="49" charset="-122"/>
              </a:rPr>
              <a:t>、</a:t>
            </a:r>
            <a:r>
              <a:rPr lang="en-US" altLang="zh-CN" sz="2000" dirty="0">
                <a:latin typeface="Cambria" panose="02040503050406030204" pitchFamily="18" charset="0"/>
                <a:ea typeface="楷体" panose="02010609060101010101" pitchFamily="49" charset="-122"/>
              </a:rPr>
              <a:t>3</a:t>
            </a:r>
            <a:r>
              <a:rPr lang="zh-CN" altLang="en-US" sz="2000" dirty="0">
                <a:latin typeface="Cambria" panose="02040503050406030204" pitchFamily="18" charset="0"/>
                <a:ea typeface="楷体" panose="02010609060101010101" pitchFamily="49" charset="-122"/>
              </a:rPr>
              <a:t>、</a:t>
            </a:r>
            <a:r>
              <a:rPr lang="en-US" altLang="zh-CN" sz="2000" dirty="0">
                <a:latin typeface="Cambria" panose="02040503050406030204" pitchFamily="18" charset="0"/>
                <a:ea typeface="楷体" panose="02010609060101010101" pitchFamily="49" charset="-122"/>
              </a:rPr>
              <a:t>4 </a:t>
            </a:r>
            <a:r>
              <a:rPr lang="zh-CN" altLang="en-US" sz="2000" dirty="0">
                <a:latin typeface="Cambria" panose="02040503050406030204" pitchFamily="18" charset="0"/>
                <a:ea typeface="楷体" panose="02010609060101010101" pitchFamily="49" charset="-122"/>
              </a:rPr>
              <a:t>等等），观察屏幕上的输出信息；</a:t>
            </a:r>
            <a:endParaRPr lang="zh-CN" altLang="en-US" sz="2000" dirty="0">
              <a:latin typeface="Cambria" panose="02040503050406030204" pitchFamily="18" charset="0"/>
              <a:ea typeface="楷体" panose="02010609060101010101" pitchFamily="49" charset="-122"/>
            </a:endParaRPr>
          </a:p>
          <a:p>
            <a:pPr>
              <a:spcBef>
                <a:spcPct val="50000"/>
              </a:spcBef>
              <a:buFont typeface="Arial" panose="020B0604020202020204" pitchFamily="34" charset="0"/>
            </a:pPr>
            <a:r>
              <a:rPr lang="zh-CN" altLang="en-US" sz="2000" dirty="0">
                <a:latin typeface="Cambria" panose="02040503050406030204" pitchFamily="18" charset="0"/>
                <a:ea typeface="楷体" panose="02010609060101010101" pitchFamily="49" charset="-122"/>
              </a:rPr>
              <a:t>然后再键入较大的 </a:t>
            </a:r>
            <a:r>
              <a:rPr lang="en-US" altLang="zh-CN" sz="2000" dirty="0">
                <a:latin typeface="Cambria" panose="02040503050406030204" pitchFamily="18" charset="0"/>
                <a:ea typeface="楷体" panose="02010609060101010101" pitchFamily="49" charset="-122"/>
              </a:rPr>
              <a:t>n </a:t>
            </a:r>
            <a:r>
              <a:rPr lang="zh-CN" altLang="en-US" sz="2000" dirty="0">
                <a:latin typeface="Cambria" panose="02040503050406030204" pitchFamily="18" charset="0"/>
                <a:ea typeface="楷体" panose="02010609060101010101" pitchFamily="49" charset="-122"/>
              </a:rPr>
              <a:t>值（</a:t>
            </a:r>
            <a:r>
              <a:rPr lang="en-US" altLang="zh-CN" sz="2000" dirty="0">
                <a:latin typeface="Cambria" panose="02040503050406030204" pitchFamily="18" charset="0"/>
                <a:ea typeface="楷体" panose="02010609060101010101" pitchFamily="49" charset="-122"/>
              </a:rPr>
              <a:t>10</a:t>
            </a:r>
            <a:r>
              <a:rPr lang="zh-CN" altLang="en-US" sz="2000" dirty="0">
                <a:latin typeface="Cambria" panose="02040503050406030204" pitchFamily="18" charset="0"/>
                <a:ea typeface="楷体" panose="02010609060101010101" pitchFamily="49" charset="-122"/>
              </a:rPr>
              <a:t>、</a:t>
            </a:r>
            <a:r>
              <a:rPr lang="en-US" altLang="zh-CN" sz="2000" dirty="0">
                <a:latin typeface="Cambria" panose="02040503050406030204" pitchFamily="18" charset="0"/>
                <a:ea typeface="楷体" panose="02010609060101010101" pitchFamily="49" charset="-122"/>
              </a:rPr>
              <a:t>20</a:t>
            </a:r>
            <a:r>
              <a:rPr lang="zh-CN" altLang="en-US" sz="2000" dirty="0">
                <a:latin typeface="Cambria" panose="02040503050406030204" pitchFamily="18" charset="0"/>
                <a:ea typeface="楷体" panose="02010609060101010101" pitchFamily="49" charset="-122"/>
              </a:rPr>
              <a:t>、</a:t>
            </a:r>
            <a:r>
              <a:rPr lang="en-US" altLang="zh-CN" sz="2000" dirty="0">
                <a:latin typeface="Cambria" panose="02040503050406030204" pitchFamily="18" charset="0"/>
                <a:ea typeface="楷体" panose="02010609060101010101" pitchFamily="49" charset="-122"/>
              </a:rPr>
              <a:t>30</a:t>
            </a:r>
            <a:r>
              <a:rPr lang="zh-CN" altLang="en-US" sz="2000" dirty="0">
                <a:latin typeface="Cambria" panose="02040503050406030204" pitchFamily="18" charset="0"/>
                <a:ea typeface="楷体" panose="02010609060101010101" pitchFamily="49" charset="-122"/>
              </a:rPr>
              <a:t>、</a:t>
            </a:r>
            <a:r>
              <a:rPr lang="en-US" altLang="zh-CN" sz="2000" dirty="0">
                <a:latin typeface="Cambria" panose="02040503050406030204" pitchFamily="18" charset="0"/>
                <a:ea typeface="楷体" panose="02010609060101010101" pitchFamily="49" charset="-122"/>
              </a:rPr>
              <a:t>60</a:t>
            </a:r>
            <a:r>
              <a:rPr lang="zh-CN" altLang="en-US" sz="2000" dirty="0">
                <a:latin typeface="Cambria" panose="02040503050406030204" pitchFamily="18" charset="0"/>
                <a:ea typeface="楷体" panose="02010609060101010101" pitchFamily="49" charset="-122"/>
              </a:rPr>
              <a:t>等等），体会执行所需时间的变化。</a:t>
            </a:r>
            <a:endParaRPr lang="zh-CN" altLang="en-US" sz="2000" dirty="0">
              <a:latin typeface="Cambria" panose="02040503050406030204" pitchFamily="18" charset="0"/>
              <a:ea typeface="楷体" panose="02010609060101010101" pitchFamily="49" charset="-122"/>
            </a:endParaRPr>
          </a:p>
        </p:txBody>
      </p:sp>
    </p:spTree>
  </p:cSld>
  <p:clrMapOvr>
    <a:masterClrMapping/>
  </p:clrMapOvr>
  <p:transition spd="med">
    <p:rand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24930" name="标题 590849"/>
          <p:cNvSpPr>
            <a:spLocks noGrp="1"/>
          </p:cNvSpPr>
          <p:nvPr>
            <p:ph type="title"/>
          </p:nvPr>
        </p:nvSpPr>
        <p:spPr/>
        <p:txBody>
          <a:bodyPr anchor="ctr"/>
          <a:p>
            <a:r>
              <a:rPr lang="zh-CN" altLang="en-US" sz="3600" dirty="0"/>
              <a:t>小结（</a:t>
            </a:r>
            <a:r>
              <a:rPr lang="en-US" altLang="zh-CN" sz="3600" dirty="0"/>
              <a:t>5.3 </a:t>
            </a:r>
            <a:r>
              <a:rPr lang="zh-CN" altLang="en-US" sz="3600" dirty="0"/>
              <a:t>循环与递归）</a:t>
            </a:r>
            <a:endParaRPr lang="zh-CN" altLang="en-US" sz="3600" dirty="0"/>
          </a:p>
        </p:txBody>
      </p:sp>
      <p:sp>
        <p:nvSpPr>
          <p:cNvPr id="124931" name="文本占位符 590850"/>
          <p:cNvSpPr>
            <a:spLocks noGrp="1"/>
          </p:cNvSpPr>
          <p:nvPr>
            <p:ph idx="1"/>
          </p:nvPr>
        </p:nvSpPr>
        <p:spPr/>
        <p:txBody>
          <a:bodyPr anchor="t"/>
          <a:p>
            <a:pPr marL="0" indent="0">
              <a:spcBef>
                <a:spcPct val="35000"/>
              </a:spcBef>
              <a:buNone/>
            </a:pPr>
            <a:r>
              <a:rPr lang="en-US" altLang="zh-CN" sz="2400" dirty="0">
                <a:solidFill>
                  <a:schemeClr val="tx1"/>
                </a:solidFill>
              </a:rPr>
              <a:t>5.3.1  </a:t>
            </a:r>
            <a:r>
              <a:rPr lang="zh-CN" altLang="en-US" sz="2400" dirty="0">
                <a:solidFill>
                  <a:schemeClr val="hlink"/>
                </a:solidFill>
              </a:rPr>
              <a:t>递归函数</a:t>
            </a:r>
            <a:r>
              <a:rPr lang="zh-CN" altLang="en-US" sz="2400" dirty="0"/>
              <a:t>：在定义函数时使用函数本身。</a:t>
            </a:r>
            <a:endParaRPr lang="zh-CN" altLang="en-US" sz="2400"/>
          </a:p>
          <a:p>
            <a:pPr marL="0" indent="0">
              <a:spcBef>
                <a:spcPct val="35000"/>
              </a:spcBef>
              <a:buNone/>
            </a:pPr>
            <a:r>
              <a:rPr lang="zh-CN" altLang="en-US" sz="2400" dirty="0"/>
              <a:t>递归与循环可以互相转换。递归函数比较明显地显示出数学定义本身。</a:t>
            </a:r>
            <a:endParaRPr lang="zh-CN" altLang="en-US" sz="2400" dirty="0"/>
          </a:p>
          <a:p>
            <a:pPr marL="0" indent="0">
              <a:spcBef>
                <a:spcPct val="35000"/>
              </a:spcBef>
              <a:buNone/>
            </a:pPr>
            <a:endParaRPr lang="zh-CN" altLang="en-US" sz="2400"/>
          </a:p>
          <a:p>
            <a:pPr marL="0" indent="0">
              <a:spcBef>
                <a:spcPct val="35000"/>
              </a:spcBef>
              <a:buNone/>
            </a:pPr>
            <a:r>
              <a:rPr lang="en-US" altLang="zh-CN" sz="2400" dirty="0"/>
              <a:t>5.3.2  Fibnacci </a:t>
            </a:r>
            <a:r>
              <a:rPr lang="zh-CN" altLang="en-US" sz="2400" dirty="0"/>
              <a:t>序列</a:t>
            </a:r>
            <a:r>
              <a:rPr lang="en-US" altLang="zh-CN" sz="2400" dirty="0"/>
              <a:t>:</a:t>
            </a:r>
            <a:r>
              <a:rPr lang="zh-CN" altLang="en-US" sz="2400" dirty="0"/>
              <a:t> </a:t>
            </a:r>
            <a:r>
              <a:rPr lang="en-US" altLang="zh-CN" sz="2400"/>
              <a:t>1, 1, 2, 3, …  F</a:t>
            </a:r>
            <a:r>
              <a:rPr lang="en-US" altLang="zh-CN" sz="2400" baseline="-25000"/>
              <a:t>n</a:t>
            </a:r>
            <a:r>
              <a:rPr lang="en-US" altLang="zh-CN" sz="2400"/>
              <a:t>=F</a:t>
            </a:r>
            <a:r>
              <a:rPr lang="en-US" altLang="zh-CN" sz="2400" baseline="-25000"/>
              <a:t>n-1</a:t>
            </a:r>
            <a:r>
              <a:rPr lang="en-US" altLang="zh-CN" sz="2400"/>
              <a:t>+F</a:t>
            </a:r>
            <a:r>
              <a:rPr lang="en-US" altLang="zh-CN" sz="2400" baseline="-25000"/>
              <a:t>n-2</a:t>
            </a:r>
            <a:endParaRPr lang="en-US" altLang="zh-CN" sz="2400" baseline="-25000"/>
          </a:p>
          <a:p>
            <a:pPr marL="0" indent="0">
              <a:spcBef>
                <a:spcPct val="35000"/>
              </a:spcBef>
              <a:buNone/>
            </a:pPr>
            <a:r>
              <a:rPr lang="zh-CN" altLang="en-US" sz="2400" dirty="0"/>
              <a:t>递归函数：</a:t>
            </a:r>
            <a:r>
              <a:rPr lang="en-US" altLang="zh-CN" sz="2400"/>
              <a:t>return n&lt;=2 ? 1 :  fib(n-1) + fib(n-2)</a:t>
            </a:r>
            <a:endParaRPr lang="en-US" altLang="zh-CN" sz="2400"/>
          </a:p>
          <a:p>
            <a:pPr marL="0" indent="0">
              <a:spcBef>
                <a:spcPct val="35000"/>
              </a:spcBef>
              <a:buNone/>
            </a:pPr>
            <a:r>
              <a:rPr lang="zh-CN" altLang="en-US" sz="2400" dirty="0"/>
              <a:t>优点：数学含义很清楚。缺点：存在大量重复计算。</a:t>
            </a:r>
            <a:endParaRPr lang="zh-CN" altLang="en-US" sz="2400" dirty="0"/>
          </a:p>
          <a:p>
            <a:pPr marL="0" indent="0">
              <a:spcBef>
                <a:spcPct val="35000"/>
              </a:spcBef>
              <a:buNone/>
            </a:pPr>
            <a:r>
              <a:rPr lang="zh-CN" altLang="en-US" sz="2400" dirty="0"/>
              <a:t>改为循环实现，无重复计算，运行速度快。</a:t>
            </a:r>
            <a:endParaRPr lang="zh-CN" altLang="en-US" sz="2400" dirty="0"/>
          </a:p>
          <a:p>
            <a:pPr marL="0" indent="0">
              <a:buNone/>
            </a:pPr>
            <a:r>
              <a:rPr lang="zh-CN" altLang="en-US" sz="2400" dirty="0"/>
              <a:t>循环与递归各有优缺点。</a:t>
            </a:r>
            <a:endParaRPr lang="zh-CN" altLang="en-US" sz="2400" dirty="0"/>
          </a:p>
          <a:p>
            <a:pPr marL="0" indent="0">
              <a:spcBef>
                <a:spcPct val="35000"/>
              </a:spcBef>
              <a:buNone/>
            </a:pPr>
            <a:endParaRPr lang="zh-CN" altLang="en-US" sz="2400" dirty="0"/>
          </a:p>
        </p:txBody>
      </p:sp>
    </p:spTree>
  </p:cSld>
  <p:clrMapOvr>
    <a:masterClrMapping/>
  </p:clrMapOvr>
  <p:transition spd="med">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25954" name="文本占位符 591873"/>
          <p:cNvSpPr>
            <a:spLocks noGrp="1"/>
          </p:cNvSpPr>
          <p:nvPr>
            <p:ph idx="1"/>
          </p:nvPr>
        </p:nvSpPr>
        <p:spPr/>
        <p:txBody>
          <a:bodyPr anchor="t"/>
          <a:p>
            <a:pPr marL="0" indent="0">
              <a:buNone/>
            </a:pPr>
            <a:r>
              <a:rPr lang="en-US" altLang="zh-CN" sz="2400" dirty="0"/>
              <a:t>5.3.3  </a:t>
            </a:r>
            <a:r>
              <a:rPr lang="zh-CN" altLang="en-US" sz="2400" dirty="0"/>
              <a:t>最大公约数</a:t>
            </a:r>
            <a:endParaRPr lang="zh-CN" altLang="en-US" sz="2400" dirty="0"/>
          </a:p>
          <a:p>
            <a:pPr marL="0" indent="0">
              <a:buNone/>
            </a:pPr>
            <a:r>
              <a:rPr lang="zh-CN" altLang="en-US" sz="2400" dirty="0"/>
              <a:t>综合性的例题。</a:t>
            </a:r>
            <a:endParaRPr lang="zh-CN" altLang="en-US" sz="2400" dirty="0"/>
          </a:p>
          <a:p>
            <a:pPr marL="0" indent="0">
              <a:buNone/>
            </a:pPr>
            <a:r>
              <a:rPr lang="zh-CN" altLang="en-US" sz="2400" dirty="0"/>
              <a:t>解法</a:t>
            </a:r>
            <a:r>
              <a:rPr lang="en-US" altLang="zh-CN" sz="2400" dirty="0"/>
              <a:t>1</a:t>
            </a:r>
            <a:r>
              <a:rPr lang="zh-CN" altLang="en-US" sz="2400" dirty="0"/>
              <a:t>：生成与检查。方法</a:t>
            </a:r>
            <a:r>
              <a:rPr lang="en-US" altLang="zh-CN" sz="2400" dirty="0"/>
              <a:t>1</a:t>
            </a:r>
            <a:r>
              <a:rPr lang="zh-CN" altLang="en-US" sz="2400" dirty="0"/>
              <a:t>（从小到大）比较直观。方法</a:t>
            </a:r>
            <a:r>
              <a:rPr lang="en-US" altLang="zh-CN" sz="2400" dirty="0"/>
              <a:t>2</a:t>
            </a:r>
            <a:r>
              <a:rPr lang="zh-CN" altLang="en-US" sz="2400" dirty="0"/>
              <a:t>（从大到小） 使用了较多的</a:t>
            </a:r>
            <a:r>
              <a:rPr lang="en-US" altLang="zh-CN" sz="2400" dirty="0"/>
              <a:t>C</a:t>
            </a:r>
            <a:r>
              <a:rPr lang="zh-CN" altLang="en-US" sz="2400" dirty="0"/>
              <a:t>语言技巧。</a:t>
            </a:r>
            <a:endParaRPr lang="zh-CN" altLang="en-US" sz="2400" dirty="0"/>
          </a:p>
          <a:p>
            <a:pPr marL="0" indent="0">
              <a:buNone/>
            </a:pPr>
            <a:r>
              <a:rPr lang="zh-CN" altLang="en-US" sz="2400" dirty="0"/>
              <a:t>解法</a:t>
            </a:r>
            <a:r>
              <a:rPr lang="en-US" altLang="zh-CN" sz="2400" dirty="0"/>
              <a:t>2</a:t>
            </a:r>
            <a:r>
              <a:rPr lang="zh-CN" altLang="en-US" sz="2400" dirty="0"/>
              <a:t>：辗转相除法（？）</a:t>
            </a:r>
            <a:endParaRPr lang="zh-CN" altLang="en-US" sz="2400" dirty="0"/>
          </a:p>
          <a:p>
            <a:pPr marL="0" indent="0">
              <a:buNone/>
            </a:pPr>
            <a:r>
              <a:rPr lang="zh-CN" altLang="en-US" sz="2400" dirty="0"/>
              <a:t>函数定义</a:t>
            </a:r>
            <a:r>
              <a:rPr lang="en-US" altLang="zh-CN" sz="2400" dirty="0"/>
              <a:t>1</a:t>
            </a:r>
            <a:r>
              <a:rPr lang="zh-CN" altLang="en-US" sz="2400" dirty="0"/>
              <a:t>：递归写法。定义</a:t>
            </a:r>
            <a:r>
              <a:rPr lang="en-US" altLang="zh-CN" sz="2400" dirty="0"/>
              <a:t>2</a:t>
            </a:r>
            <a:r>
              <a:rPr lang="zh-CN" altLang="en-US" sz="2400" dirty="0"/>
              <a:t>：循环方式</a:t>
            </a:r>
            <a:r>
              <a:rPr lang="en-US" altLang="zh-CN" sz="2400" dirty="0"/>
              <a:t>:</a:t>
            </a:r>
            <a:r>
              <a:rPr lang="zh-CN" altLang="en-US" sz="2400" dirty="0"/>
              <a:t>（技巧高，比较难懂）</a:t>
            </a:r>
            <a:endParaRPr lang="zh-CN" altLang="en-US" sz="2400" dirty="0"/>
          </a:p>
          <a:p>
            <a:pPr marL="0" indent="0">
              <a:buNone/>
            </a:pPr>
            <a:endParaRPr lang="zh-CN" altLang="en-US" sz="2400" dirty="0"/>
          </a:p>
          <a:p>
            <a:pPr marL="0" indent="0">
              <a:buNone/>
            </a:pPr>
            <a:r>
              <a:rPr lang="en-US" altLang="zh-CN" sz="2400" dirty="0"/>
              <a:t>5.3.4 </a:t>
            </a:r>
            <a:r>
              <a:rPr lang="zh-CN" altLang="en-US" sz="2400" dirty="0"/>
              <a:t>河内塔问题</a:t>
            </a:r>
            <a:endParaRPr lang="zh-CN" altLang="en-US" sz="2400" dirty="0"/>
          </a:p>
          <a:p>
            <a:pPr marL="0" indent="0">
              <a:buNone/>
            </a:pPr>
            <a:r>
              <a:rPr lang="zh-CN" altLang="en-US" sz="2400" dirty="0"/>
              <a:t>用递归解决比较容易，但不容易用循环解决。</a:t>
            </a:r>
            <a:endParaRPr lang="zh-CN" altLang="en-US" sz="2400" dirty="0"/>
          </a:p>
          <a:p>
            <a:pPr marL="0" indent="0">
              <a:buNone/>
            </a:pPr>
            <a:r>
              <a:rPr lang="zh-CN" altLang="en-US" sz="2400" dirty="0"/>
              <a:t>写递归函数时要注意每一次调用时的参数。</a:t>
            </a:r>
            <a:endParaRPr lang="zh-CN" altLang="en-US" sz="2400" dirty="0"/>
          </a:p>
        </p:txBody>
      </p:sp>
      <p:graphicFrame>
        <p:nvGraphicFramePr>
          <p:cNvPr id="125955" name="Object 3"/>
          <p:cNvGraphicFramePr>
            <a:graphicFrameLocks noChangeAspect="1"/>
          </p:cNvGraphicFramePr>
          <p:nvPr/>
        </p:nvGraphicFramePr>
        <p:xfrm>
          <a:off x="5076825" y="2636838"/>
          <a:ext cx="3024188" cy="533400"/>
        </p:xfrm>
        <a:graphic>
          <a:graphicData uri="http://schemas.openxmlformats.org/presentationml/2006/ole">
            <mc:AlternateContent xmlns:mc="http://schemas.openxmlformats.org/markup-compatibility/2006">
              <mc:Choice xmlns:v="urn:schemas-microsoft-com:vml" Requires="v">
                <p:oleObj spid="_x0000_s3082" name="" r:id="rId1" imgW="2667000" imgH="469900" progId="Equation.2">
                  <p:embed/>
                </p:oleObj>
              </mc:Choice>
              <mc:Fallback>
                <p:oleObj name="" r:id="rId1" imgW="2667000" imgH="469900" progId="Equation.2">
                  <p:embed/>
                  <p:pic>
                    <p:nvPicPr>
                      <p:cNvPr id="0" name="图片 3081"/>
                      <p:cNvPicPr/>
                      <p:nvPr/>
                    </p:nvPicPr>
                    <p:blipFill>
                      <a:blip r:embed="rId2"/>
                      <a:stretch>
                        <a:fillRect/>
                      </a:stretch>
                    </p:blipFill>
                    <p:spPr>
                      <a:xfrm>
                        <a:off x="5076825" y="2636838"/>
                        <a:ext cx="3024188" cy="533400"/>
                      </a:xfrm>
                      <a:prstGeom prst="rect">
                        <a:avLst/>
                      </a:prstGeom>
                      <a:noFill/>
                      <a:ln w="38100">
                        <a:noFill/>
                        <a:miter/>
                      </a:ln>
                    </p:spPr>
                  </p:pic>
                </p:oleObj>
              </mc:Fallback>
            </mc:AlternateContent>
          </a:graphicData>
        </a:graphic>
      </p:graphicFrame>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8674" name="文本占位符 388097"/>
          <p:cNvSpPr>
            <a:spLocks noGrp="1"/>
          </p:cNvSpPr>
          <p:nvPr>
            <p:ph sz="half" idx="2"/>
          </p:nvPr>
        </p:nvSpPr>
        <p:spPr>
          <a:xfrm>
            <a:off x="3095625" y="4581525"/>
            <a:ext cx="6048375" cy="936625"/>
          </a:xfrm>
        </p:spPr>
        <p:txBody>
          <a:bodyPr anchor="t"/>
          <a:p>
            <a:pPr>
              <a:buClr>
                <a:schemeClr val="hlink"/>
              </a:buClr>
              <a:buSzPct val="85000"/>
              <a:buFont typeface="Wingdings" panose="05000000000000000000" pitchFamily="2" charset="2"/>
              <a:buNone/>
            </a:pPr>
            <a:r>
              <a:rPr lang="zh-CN" altLang="en-US" sz="2400" dirty="0"/>
              <a:t>声明参数的个数、各参数的类型和参数名。</a:t>
            </a:r>
            <a:endParaRPr lang="zh-CN" altLang="en-US" sz="2400" dirty="0"/>
          </a:p>
          <a:p>
            <a:pPr>
              <a:buClr>
                <a:schemeClr val="hlink"/>
              </a:buClr>
              <a:buSzPct val="85000"/>
              <a:buFont typeface="Wingdings" panose="05000000000000000000" pitchFamily="2" charset="2"/>
              <a:buNone/>
            </a:pPr>
            <a:r>
              <a:rPr lang="zh-CN" altLang="en-US" sz="2400" dirty="0"/>
              <a:t>参数名是为了在函数里使用实际参数的值。</a:t>
            </a:r>
            <a:endParaRPr lang="zh-CN" altLang="en-US" sz="2400" dirty="0"/>
          </a:p>
        </p:txBody>
      </p:sp>
      <p:sp>
        <p:nvSpPr>
          <p:cNvPr id="28675" name="文本框 388098"/>
          <p:cNvSpPr txBox="1"/>
          <p:nvPr/>
        </p:nvSpPr>
        <p:spPr>
          <a:xfrm>
            <a:off x="539750" y="333375"/>
            <a:ext cx="8231188" cy="579438"/>
          </a:xfrm>
          <a:prstGeom prst="rect">
            <a:avLst/>
          </a:prstGeom>
          <a:noFill/>
          <a:ln w="9525">
            <a:noFill/>
          </a:ln>
        </p:spPr>
        <p:txBody>
          <a:bodyPr anchor="t">
            <a:spAutoFit/>
          </a:bodyPr>
          <a:p>
            <a:pPr>
              <a:spcBef>
                <a:spcPct val="50000"/>
              </a:spcBef>
            </a:pPr>
            <a:r>
              <a:rPr lang="zh-CN" altLang="en-US" sz="3200" b="1" u="sng" dirty="0">
                <a:solidFill>
                  <a:schemeClr val="accent2"/>
                </a:solidFill>
                <a:latin typeface="Cambria" panose="02040503050406030204" pitchFamily="18" charset="0"/>
                <a:ea typeface="新宋体" panose="02010609030101010101" pitchFamily="49" charset="-122"/>
              </a:rPr>
              <a:t>函数定义的形式</a:t>
            </a:r>
            <a:endParaRPr lang="zh-CN" altLang="en-US" sz="3200" b="1" u="sng" dirty="0">
              <a:latin typeface="Cambria" panose="02040503050406030204" pitchFamily="18" charset="0"/>
              <a:ea typeface="新宋体" panose="02010609030101010101" pitchFamily="49" charset="-122"/>
            </a:endParaRPr>
          </a:p>
        </p:txBody>
      </p:sp>
      <p:sp>
        <p:nvSpPr>
          <p:cNvPr id="28676" name="文本框 388099"/>
          <p:cNvSpPr txBox="1"/>
          <p:nvPr/>
        </p:nvSpPr>
        <p:spPr>
          <a:xfrm>
            <a:off x="539750" y="981075"/>
            <a:ext cx="8159750" cy="519113"/>
          </a:xfrm>
          <a:prstGeom prst="rect">
            <a:avLst/>
          </a:prstGeom>
          <a:solidFill>
            <a:schemeClr val="accent1"/>
          </a:solidFill>
          <a:ln w="9525">
            <a:noFill/>
          </a:ln>
        </p:spPr>
        <p:txBody>
          <a:bodyPr anchor="t">
            <a:spAutoFit/>
          </a:bodyPr>
          <a:p>
            <a:pPr eaLnBrk="0" hangingPunct="0">
              <a:spcBef>
                <a:spcPct val="50000"/>
              </a:spcBef>
            </a:pPr>
            <a:endParaRPr lang="zh-CN" sz="2800" b="1" dirty="0">
              <a:solidFill>
                <a:schemeClr val="folHlink"/>
              </a:solidFill>
              <a:latin typeface="Cambria" panose="02040503050406030204" pitchFamily="18" charset="0"/>
              <a:ea typeface="新宋体" panose="02010609030101010101" pitchFamily="49" charset="-122"/>
            </a:endParaRPr>
          </a:p>
        </p:txBody>
      </p:sp>
      <p:sp>
        <p:nvSpPr>
          <p:cNvPr id="28677" name="下箭头 388100"/>
          <p:cNvSpPr/>
          <p:nvPr/>
        </p:nvSpPr>
        <p:spPr>
          <a:xfrm>
            <a:off x="4859338" y="1557338"/>
            <a:ext cx="431800" cy="288925"/>
          </a:xfrm>
          <a:prstGeom prst="down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28678" name="下箭头 388101"/>
          <p:cNvSpPr/>
          <p:nvPr/>
        </p:nvSpPr>
        <p:spPr>
          <a:xfrm>
            <a:off x="6227763" y="2492375"/>
            <a:ext cx="360362" cy="2089150"/>
          </a:xfrm>
          <a:prstGeom prst="downArrow">
            <a:avLst>
              <a:gd name="adj1" fmla="val 50000"/>
              <a:gd name="adj2" fmla="val 144907"/>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28679" name="文本占位符 388102"/>
          <p:cNvSpPr>
            <a:spLocks noGrp="1"/>
          </p:cNvSpPr>
          <p:nvPr>
            <p:ph sz="half" idx="1"/>
          </p:nvPr>
        </p:nvSpPr>
        <p:spPr>
          <a:xfrm>
            <a:off x="539750" y="981075"/>
            <a:ext cx="8135938" cy="576263"/>
          </a:xfrm>
        </p:spPr>
        <p:txBody>
          <a:bodyPr anchor="t"/>
          <a:p>
            <a:pPr eaLnBrk="0">
              <a:spcBef>
                <a:spcPct val="50000"/>
              </a:spcBef>
              <a:buClr>
                <a:schemeClr val="hlink"/>
              </a:buClr>
              <a:buSzPct val="85000"/>
              <a:buFont typeface="Wingdings" panose="05000000000000000000" pitchFamily="2" charset="2"/>
              <a:buNone/>
            </a:pPr>
            <a:r>
              <a:rPr lang="zh-CN" altLang="en-US" sz="3200" dirty="0"/>
              <a:t>函数定义的形式：	</a:t>
            </a:r>
            <a:r>
              <a:rPr lang="zh-CN" altLang="en-US" sz="3200" u="sng" dirty="0">
                <a:solidFill>
                  <a:schemeClr val="hlink"/>
                </a:solidFill>
              </a:rPr>
              <a:t>函数头部</a:t>
            </a:r>
            <a:r>
              <a:rPr lang="zh-CN" altLang="en-US" sz="3200" dirty="0">
                <a:solidFill>
                  <a:schemeClr val="hlink"/>
                </a:solidFill>
              </a:rPr>
              <a:t>  函数体</a:t>
            </a:r>
            <a:endParaRPr lang="zh-CN" altLang="en-US" dirty="0">
              <a:solidFill>
                <a:schemeClr val="hlink"/>
              </a:solidFill>
            </a:endParaRPr>
          </a:p>
        </p:txBody>
      </p:sp>
      <p:sp>
        <p:nvSpPr>
          <p:cNvPr id="28680" name="爆炸形 2 388103"/>
          <p:cNvSpPr/>
          <p:nvPr/>
        </p:nvSpPr>
        <p:spPr>
          <a:xfrm>
            <a:off x="7667625" y="692150"/>
            <a:ext cx="649288" cy="431800"/>
          </a:xfrm>
          <a:prstGeom prst="irregularSeal2">
            <a:avLst/>
          </a:prstGeom>
          <a:solidFill>
            <a:srgbClr val="FFFF99"/>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28681" name="矩形 388105"/>
          <p:cNvSpPr/>
          <p:nvPr/>
        </p:nvSpPr>
        <p:spPr>
          <a:xfrm>
            <a:off x="2555875" y="1989138"/>
            <a:ext cx="4529138" cy="519112"/>
          </a:xfrm>
          <a:prstGeom prst="rect">
            <a:avLst/>
          </a:prstGeom>
          <a:solidFill>
            <a:schemeClr val="bg2"/>
          </a:solidFill>
          <a:ln w="9525">
            <a:noFill/>
          </a:ln>
        </p:spPr>
        <p:txBody>
          <a:bodyPr wrap="none" lIns="92075" tIns="46038" rIns="92075" bIns="46038" anchor="ctr">
            <a:spAutoFit/>
          </a:bodyPr>
          <a:p>
            <a:pPr eaLnBrk="0" hangingPunct="0"/>
            <a:r>
              <a:rPr lang="zh-CN" altLang="en-US" sz="2800" b="1" dirty="0">
                <a:latin typeface="Times New Roman" panose="02020603050405020304" pitchFamily="18" charset="0"/>
                <a:ea typeface="宋体" panose="02010600030101010101" pitchFamily="2" charset="-122"/>
              </a:rPr>
              <a:t>返回值类型  函数名</a:t>
            </a:r>
            <a:r>
              <a:rPr lang="en-US" altLang="zh-CN" sz="2800" b="1" dirty="0">
                <a:latin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rPr>
              <a:t>参数表</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28682" name="矩形 388106"/>
          <p:cNvSpPr/>
          <p:nvPr/>
        </p:nvSpPr>
        <p:spPr>
          <a:xfrm>
            <a:off x="179388" y="2781300"/>
            <a:ext cx="3132137" cy="1187450"/>
          </a:xfrm>
          <a:prstGeom prst="rect">
            <a:avLst/>
          </a:prstGeom>
          <a:noFill/>
          <a:ln w="9525">
            <a:noFill/>
          </a:ln>
        </p:spPr>
        <p:txBody>
          <a:bodyPr lIns="92075" tIns="46038" rIns="92075" bIns="46038" anchor="t">
            <a:spAutoFit/>
          </a:bodyPr>
          <a:p>
            <a:pPr>
              <a:buFont typeface="Arial" panose="020B0604020202020204" pitchFamily="34" charset="0"/>
            </a:pPr>
            <a:r>
              <a:rPr lang="zh-CN" altLang="en-US" dirty="0">
                <a:latin typeface="华文中宋" panose="02010600040101010101" pitchFamily="2" charset="-122"/>
                <a:ea typeface="华文中宋" panose="02010600040101010101" pitchFamily="2" charset="-122"/>
              </a:rPr>
              <a:t>描述函数执行结束时将会返回的值的类型，也可以是 </a:t>
            </a:r>
            <a:r>
              <a:rPr lang="en-US" altLang="zh-CN" dirty="0">
                <a:solidFill>
                  <a:schemeClr val="accent2"/>
                </a:solidFill>
                <a:latin typeface="华文中宋" panose="02010600040101010101" pitchFamily="2" charset="-122"/>
                <a:ea typeface="华文中宋" panose="02010600040101010101" pitchFamily="2" charset="-122"/>
              </a:rPr>
              <a:t>void</a:t>
            </a:r>
            <a:r>
              <a:rPr lang="zh-CN" altLang="en-US"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28683" name="矩形 388107"/>
          <p:cNvSpPr/>
          <p:nvPr/>
        </p:nvSpPr>
        <p:spPr>
          <a:xfrm>
            <a:off x="3419475" y="2924175"/>
            <a:ext cx="2519363" cy="1187450"/>
          </a:xfrm>
          <a:prstGeom prst="rect">
            <a:avLst/>
          </a:prstGeom>
          <a:noFill/>
          <a:ln w="9525">
            <a:noFill/>
          </a:ln>
        </p:spPr>
        <p:txBody>
          <a:bodyPr lIns="92075" tIns="46038" rIns="92075" bIns="46038" anchor="ctr">
            <a:spAutoFit/>
          </a:bodyPr>
          <a:p>
            <a:pPr eaLnBrk="0" hangingPunct="0"/>
            <a:r>
              <a:rPr lang="zh-CN" altLang="en-US" dirty="0">
                <a:latin typeface="Times New Roman" panose="02020603050405020304" pitchFamily="18" charset="0"/>
                <a:ea typeface="华文中宋" panose="02010600040101010101" pitchFamily="2" charset="-122"/>
              </a:rPr>
              <a:t>用标识符表示，供以后调用这个函数时使用；</a:t>
            </a:r>
            <a:endParaRPr lang="zh-CN" altLang="en-US" dirty="0">
              <a:latin typeface="Times New Roman" panose="02020603050405020304" pitchFamily="18" charset="0"/>
              <a:ea typeface="华文中宋" panose="02010600040101010101" pitchFamily="2" charset="-122"/>
            </a:endParaRPr>
          </a:p>
        </p:txBody>
      </p:sp>
      <p:sp>
        <p:nvSpPr>
          <p:cNvPr id="28684" name="下箭头 388108"/>
          <p:cNvSpPr/>
          <p:nvPr/>
        </p:nvSpPr>
        <p:spPr>
          <a:xfrm>
            <a:off x="4787900" y="2492375"/>
            <a:ext cx="360363" cy="504825"/>
          </a:xfrm>
          <a:prstGeom prst="downArrow">
            <a:avLst>
              <a:gd name="adj1" fmla="val 50000"/>
              <a:gd name="adj2" fmla="val 35015"/>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28685" name="下箭头 388109"/>
          <p:cNvSpPr/>
          <p:nvPr/>
        </p:nvSpPr>
        <p:spPr>
          <a:xfrm rot="1964908">
            <a:off x="2916238" y="2420938"/>
            <a:ext cx="360362" cy="504825"/>
          </a:xfrm>
          <a:prstGeom prst="downArrow">
            <a:avLst>
              <a:gd name="adj1" fmla="val 50000"/>
              <a:gd name="adj2" fmla="val 35015"/>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2" name="文本框 1"/>
          <p:cNvSpPr txBox="1"/>
          <p:nvPr/>
        </p:nvSpPr>
        <p:spPr>
          <a:xfrm>
            <a:off x="106998" y="4509135"/>
            <a:ext cx="2284095" cy="706755"/>
          </a:xfrm>
          <a:prstGeom prst="rect">
            <a:avLst/>
          </a:prstGeom>
          <a:noFill/>
          <a:ln w="6350">
            <a:solidFill>
              <a:schemeClr val="tx1"/>
            </a:solidFill>
            <a:prstDash val="dash"/>
          </a:ln>
        </p:spPr>
        <p:txBody>
          <a:bodyPr wrap="none" rtlCol="0" anchor="t">
            <a:spAutoFit/>
          </a:bodyPr>
          <a:p>
            <a:pPr marL="0" indent="0" algn="just" eaLnBrk="0">
              <a:buClr>
                <a:schemeClr val="hlink"/>
              </a:buClr>
              <a:buSzPct val="85000"/>
              <a:buFont typeface="Wingdings" panose="05000000000000000000" pitchFamily="2" charset="2"/>
              <a:buNone/>
            </a:pPr>
            <a:r>
              <a:rPr lang="zh-CN" altLang="en-US" sz="2000" dirty="0">
                <a:latin typeface="Cambria" panose="02040503050406030204" pitchFamily="18" charset="0"/>
                <a:ea typeface="楷体" panose="02010609060101010101" pitchFamily="49" charset="-122"/>
                <a:cs typeface="Cambria" panose="02040503050406030204" pitchFamily="18" charset="0"/>
                <a:sym typeface="+mn-ea"/>
              </a:rPr>
              <a:t>英语单词</a:t>
            </a:r>
            <a:r>
              <a:rPr lang="en-US" altLang="zh-CN" sz="2000" dirty="0">
                <a:latin typeface="Cambria" panose="02040503050406030204" pitchFamily="18" charset="0"/>
                <a:ea typeface="楷体" panose="02010609060101010101" pitchFamily="49" charset="-122"/>
                <a:cs typeface="Cambria" panose="02040503050406030204" pitchFamily="18" charset="0"/>
                <a:sym typeface="+mn-ea"/>
              </a:rPr>
              <a:t> </a:t>
            </a:r>
            <a:endParaRPr lang="en-US" altLang="zh-CN" sz="2000" dirty="0">
              <a:latin typeface="Cambria" panose="02040503050406030204" pitchFamily="18" charset="0"/>
              <a:ea typeface="楷体" panose="02010609060101010101" pitchFamily="49" charset="-122"/>
              <a:cs typeface="Cambria" panose="02040503050406030204" pitchFamily="18" charset="0"/>
              <a:sym typeface="+mn-ea"/>
            </a:endParaRPr>
          </a:p>
          <a:p>
            <a:pPr marL="0" indent="0" algn="just" eaLnBrk="0">
              <a:buClr>
                <a:schemeClr val="hlink"/>
              </a:buClr>
              <a:buSzPct val="85000"/>
              <a:buFont typeface="Wingdings" panose="05000000000000000000" pitchFamily="2" charset="2"/>
              <a:buNone/>
            </a:pPr>
            <a:r>
              <a:rPr lang="en-US" altLang="zh-CN" sz="2000" dirty="0">
                <a:latin typeface="Cambria" panose="02040503050406030204" pitchFamily="18" charset="0"/>
                <a:ea typeface="楷体" panose="02010609060101010101" pitchFamily="49" charset="-122"/>
                <a:cs typeface="Cambria" panose="02040503050406030204" pitchFamily="18" charset="0"/>
                <a:sym typeface="+mn-ea"/>
              </a:rPr>
              <a:t>void</a:t>
            </a:r>
            <a:r>
              <a:rPr lang="zh-CN" altLang="en-US" sz="2000" dirty="0">
                <a:latin typeface="Cambria" panose="02040503050406030204" pitchFamily="18" charset="0"/>
                <a:ea typeface="楷体" panose="02010609060101010101" pitchFamily="49" charset="-122"/>
                <a:cs typeface="Cambria" panose="02040503050406030204" pitchFamily="18" charset="0"/>
                <a:sym typeface="+mn-ea"/>
              </a:rPr>
              <a:t>：空的, 无人的</a:t>
            </a:r>
            <a:endParaRPr lang="zh-CN" altLang="en-US" sz="2000" dirty="0">
              <a:latin typeface="Cambria" panose="02040503050406030204" pitchFamily="18" charset="0"/>
              <a:ea typeface="楷体" panose="02010609060101010101" pitchFamily="49" charset="-122"/>
              <a:cs typeface="Cambria" panose="02040503050406030204" pitchFamily="18" charset="0"/>
              <a:sym typeface="+mn-ea"/>
            </a:endParaRP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9699" name="文本占位符 389122"/>
          <p:cNvSpPr>
            <a:spLocks noGrp="1"/>
          </p:cNvSpPr>
          <p:nvPr>
            <p:ph sz="half" idx="1"/>
          </p:nvPr>
        </p:nvSpPr>
        <p:spPr>
          <a:xfrm>
            <a:off x="619760" y="777875"/>
            <a:ext cx="6906895" cy="576580"/>
          </a:xfrm>
          <a:solidFill>
            <a:schemeClr val="accent1"/>
          </a:solidFill>
        </p:spPr>
        <p:txBody>
          <a:bodyPr anchor="t"/>
          <a:p>
            <a:pPr marL="0" indent="0" algn="ctr" eaLnBrk="0">
              <a:spcBef>
                <a:spcPct val="50000"/>
              </a:spcBef>
              <a:buClr>
                <a:schemeClr val="hlink"/>
              </a:buClr>
              <a:buSzPct val="85000"/>
              <a:buNone/>
            </a:pPr>
            <a:r>
              <a:rPr lang="zh-CN" altLang="en-US" sz="3200" dirty="0">
                <a:sym typeface="+mn-ea"/>
              </a:rPr>
              <a:t>函数定义的形式：</a:t>
            </a:r>
            <a:r>
              <a:rPr lang="zh-CN" altLang="en-US" sz="3200" u="sng" dirty="0">
                <a:solidFill>
                  <a:schemeClr val="accent2"/>
                </a:solidFill>
                <a:latin typeface="Cambria" panose="02040503050406030204" pitchFamily="18" charset="0"/>
                <a:ea typeface="华文中宋" panose="02010600040101010101" pitchFamily="2" charset="-122"/>
                <a:sym typeface="+mn-ea"/>
              </a:rPr>
              <a:t>函数头部</a:t>
            </a:r>
            <a:r>
              <a:rPr lang="zh-CN" altLang="en-US" sz="3200" dirty="0">
                <a:solidFill>
                  <a:schemeClr val="hlink"/>
                </a:solidFill>
                <a:latin typeface="Cambria" panose="02040503050406030204" pitchFamily="18" charset="0"/>
                <a:ea typeface="华文中宋" panose="02010600040101010101" pitchFamily="2" charset="-122"/>
                <a:sym typeface="+mn-ea"/>
              </a:rPr>
              <a:t>   </a:t>
            </a:r>
            <a:r>
              <a:rPr lang="zh-CN" altLang="en-US" sz="3200" u="sng" dirty="0">
                <a:solidFill>
                  <a:schemeClr val="hlink"/>
                </a:solidFill>
                <a:latin typeface="Cambria" panose="02040503050406030204" pitchFamily="18" charset="0"/>
                <a:ea typeface="华文中宋" panose="02010600040101010101" pitchFamily="2" charset="-122"/>
                <a:sym typeface="+mn-ea"/>
              </a:rPr>
              <a:t>函数体</a:t>
            </a:r>
            <a:endParaRPr lang="zh-CN" altLang="en-US" sz="3200" dirty="0">
              <a:solidFill>
                <a:schemeClr val="hlink"/>
              </a:solidFill>
            </a:endParaRPr>
          </a:p>
        </p:txBody>
      </p:sp>
      <p:sp>
        <p:nvSpPr>
          <p:cNvPr id="29700" name="文本占位符 389123"/>
          <p:cNvSpPr>
            <a:spLocks noGrp="1"/>
          </p:cNvSpPr>
          <p:nvPr>
            <p:ph sz="half" idx="2"/>
          </p:nvPr>
        </p:nvSpPr>
        <p:spPr>
          <a:xfrm>
            <a:off x="504190" y="3820160"/>
            <a:ext cx="8136255" cy="1889760"/>
          </a:xfrm>
        </p:spPr>
        <p:txBody>
          <a:bodyPr anchor="t"/>
          <a:p>
            <a:pPr marL="0" indent="0" algn="just" eaLnBrk="0">
              <a:spcBef>
                <a:spcPct val="50000"/>
              </a:spcBef>
              <a:buClr>
                <a:schemeClr val="hlink"/>
              </a:buClr>
              <a:buSzPct val="85000"/>
              <a:buFont typeface="Wingdings" panose="05000000000000000000" pitchFamily="2" charset="2"/>
              <a:buNone/>
            </a:pPr>
            <a:r>
              <a:rPr lang="zh-CN" altLang="en-US" dirty="0">
                <a:solidFill>
                  <a:schemeClr val="hlink"/>
                </a:solidFill>
              </a:rPr>
              <a:t>函数体（</a:t>
            </a:r>
            <a:r>
              <a:rPr lang="en-US" altLang="zh-CN" dirty="0">
                <a:solidFill>
                  <a:schemeClr val="hlink"/>
                </a:solidFill>
              </a:rPr>
              <a:t>body</a:t>
            </a:r>
            <a:r>
              <a:rPr lang="zh-CN" altLang="en-US" dirty="0">
                <a:solidFill>
                  <a:schemeClr val="hlink"/>
                </a:solidFill>
              </a:rPr>
              <a:t>）</a:t>
            </a:r>
            <a:r>
              <a:rPr lang="zh-CN" altLang="en-US" dirty="0"/>
              <a:t>：用 </a:t>
            </a:r>
            <a:r>
              <a:rPr lang="en-US" altLang="zh-CN" dirty="0"/>
              <a:t>{ } </a:t>
            </a:r>
            <a:r>
              <a:rPr lang="zh-CN" altLang="en-US" dirty="0"/>
              <a:t>包括起来的复合结构。</a:t>
            </a:r>
            <a:endParaRPr lang="zh-CN" altLang="en-US" dirty="0"/>
          </a:p>
          <a:p>
            <a:pPr marL="0" indent="0" algn="just" eaLnBrk="0">
              <a:spcBef>
                <a:spcPct val="50000"/>
              </a:spcBef>
              <a:buClr>
                <a:schemeClr val="hlink"/>
              </a:buClr>
              <a:buSzPct val="85000"/>
              <a:buFont typeface="Wingdings" panose="05000000000000000000" pitchFamily="2" charset="2"/>
              <a:buNone/>
            </a:pPr>
            <a:r>
              <a:rPr lang="zh-CN" altLang="en-US" dirty="0"/>
              <a:t>其中定义的变量是本函数的</a:t>
            </a:r>
            <a:r>
              <a:rPr lang="zh-CN" altLang="en-US" u="sng" dirty="0"/>
              <a:t>局部变量</a:t>
            </a:r>
            <a:r>
              <a:rPr lang="zh-CN" altLang="en-US" dirty="0"/>
              <a:t>。</a:t>
            </a:r>
            <a:endParaRPr lang="zh-CN" altLang="en-US" dirty="0"/>
          </a:p>
          <a:p>
            <a:pPr marL="0" indent="0" algn="just" eaLnBrk="0">
              <a:spcBef>
                <a:spcPct val="50000"/>
              </a:spcBef>
              <a:buClr>
                <a:schemeClr val="hlink"/>
              </a:buClr>
              <a:buSzPct val="85000"/>
              <a:buFont typeface="Wingdings" panose="05000000000000000000" pitchFamily="2" charset="2"/>
              <a:buNone/>
            </a:pPr>
            <a:r>
              <a:rPr lang="zh-CN" altLang="en-US" dirty="0"/>
              <a:t>函数头部中的</a:t>
            </a:r>
            <a:r>
              <a:rPr lang="zh-CN" altLang="en-US" dirty="0">
                <a:solidFill>
                  <a:schemeClr val="accent2"/>
                </a:solidFill>
              </a:rPr>
              <a:t>参数也视为局部变量来使用</a:t>
            </a:r>
            <a:r>
              <a:rPr lang="zh-CN" altLang="en-US" dirty="0"/>
              <a:t>。</a:t>
            </a:r>
            <a:endParaRPr lang="en-US" altLang="zh-CN">
              <a:solidFill>
                <a:schemeClr val="accent2"/>
              </a:solidFill>
            </a:endParaRPr>
          </a:p>
        </p:txBody>
      </p:sp>
      <p:sp>
        <p:nvSpPr>
          <p:cNvPr id="29701" name="爆炸形 2 389124"/>
          <p:cNvSpPr/>
          <p:nvPr/>
        </p:nvSpPr>
        <p:spPr>
          <a:xfrm>
            <a:off x="7667625" y="1122680"/>
            <a:ext cx="649288" cy="431800"/>
          </a:xfrm>
          <a:prstGeom prst="irregularSeal2">
            <a:avLst/>
          </a:prstGeom>
          <a:solidFill>
            <a:srgbClr val="FFFF99"/>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30724" name="矩形 473092"/>
          <p:cNvSpPr/>
          <p:nvPr/>
        </p:nvSpPr>
        <p:spPr>
          <a:xfrm>
            <a:off x="2007235" y="1705610"/>
            <a:ext cx="5133340" cy="1706880"/>
          </a:xfrm>
          <a:prstGeom prst="rect">
            <a:avLst/>
          </a:prstGeom>
          <a:solidFill>
            <a:schemeClr val="accent1"/>
          </a:solidFill>
          <a:ln w="9525">
            <a:noFill/>
          </a:ln>
        </p:spPr>
        <p:txBody>
          <a:bodyPr wrap="square" lIns="92075" tIns="46038" rIns="92075" bIns="46038" anchor="ctr">
            <a:spAutoFit/>
          </a:bodyPr>
          <a:p>
            <a:pPr eaLnBrk="0" hangingPunct="0">
              <a:lnSpc>
                <a:spcPct val="125000"/>
              </a:lnSpc>
              <a:spcBef>
                <a:spcPts val="0"/>
              </a:spcBef>
              <a:spcAft>
                <a:spcPts val="0"/>
              </a:spcAft>
            </a:pPr>
            <a:r>
              <a:rPr lang="zh-CN" altLang="en-US" sz="2800" b="1" u="sng" dirty="0">
                <a:solidFill>
                  <a:schemeClr val="accent2"/>
                </a:solidFill>
                <a:latin typeface="Times New Roman" panose="02020603050405020304" pitchFamily="18" charset="0"/>
                <a:ea typeface="宋体" panose="02010600030101010101" pitchFamily="2" charset="-122"/>
              </a:rPr>
              <a:t>返回值类型  函数名</a:t>
            </a:r>
            <a:r>
              <a:rPr lang="en-US" altLang="zh-CN" sz="2800" b="1" u="sng" dirty="0">
                <a:solidFill>
                  <a:schemeClr val="accent2"/>
                </a:solidFill>
                <a:latin typeface="Times New Roman" panose="02020603050405020304" pitchFamily="18" charset="0"/>
              </a:rPr>
              <a:t>(</a:t>
            </a:r>
            <a:r>
              <a:rPr lang="zh-CN" altLang="en-US" sz="2800" b="1" u="sng" dirty="0">
                <a:solidFill>
                  <a:schemeClr val="accent2"/>
                </a:solidFill>
                <a:latin typeface="Times New Roman" panose="02020603050405020304" pitchFamily="18" charset="0"/>
                <a:ea typeface="宋体" panose="02010600030101010101" pitchFamily="2" charset="-122"/>
              </a:rPr>
              <a:t>参数表</a:t>
            </a:r>
            <a:r>
              <a:rPr lang="en-US" altLang="zh-CN" sz="2800" b="1" u="sng">
                <a:solidFill>
                  <a:schemeClr val="accent2"/>
                </a:solidFill>
                <a:latin typeface="Times New Roman" panose="02020603050405020304" pitchFamily="18" charset="0"/>
              </a:rPr>
              <a:t>) </a:t>
            </a:r>
            <a:r>
              <a:rPr lang="en-US" altLang="zh-CN" sz="2800" b="1">
                <a:latin typeface="Times New Roman" panose="02020603050405020304" pitchFamily="18" charset="0"/>
              </a:rPr>
              <a:t>  </a:t>
            </a:r>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a:p>
            <a:pPr eaLnBrk="0" hangingPunct="0">
              <a:lnSpc>
                <a:spcPct val="125000"/>
              </a:lnSpc>
              <a:spcBef>
                <a:spcPts val="0"/>
              </a:spcBef>
              <a:spcAft>
                <a:spcPts val="0"/>
              </a:spcAft>
            </a:pPr>
            <a:r>
              <a:rPr lang="en-US" altLang="zh-CN" sz="2800" b="1" dirty="0">
                <a:solidFill>
                  <a:schemeClr val="hlink"/>
                </a:solidFill>
                <a:latin typeface="Times New Roman" panose="02020603050405020304" pitchFamily="18" charset="0"/>
              </a:rPr>
              <a:t>	</a:t>
            </a:r>
            <a:r>
              <a:rPr lang="zh-CN" altLang="en-US" sz="2800" b="1" dirty="0">
                <a:solidFill>
                  <a:schemeClr val="hlink"/>
                </a:solidFill>
                <a:latin typeface="Times New Roman" panose="02020603050405020304" pitchFamily="18" charset="0"/>
                <a:ea typeface="宋体" panose="02010600030101010101" pitchFamily="2" charset="-122"/>
              </a:rPr>
              <a:t>语句序列</a:t>
            </a:r>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a:p>
            <a:pPr eaLnBrk="0" hangingPunct="0">
              <a:lnSpc>
                <a:spcPct val="125000"/>
              </a:lnSpc>
              <a:spcBef>
                <a:spcPts val="0"/>
              </a:spcBef>
              <a:spcAft>
                <a:spcPts val="0"/>
              </a:spcAft>
            </a:pPr>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p:txBody>
      </p:sp>
      <p:sp>
        <p:nvSpPr>
          <p:cNvPr id="30726" name="下箭头 473094"/>
          <p:cNvSpPr/>
          <p:nvPr/>
        </p:nvSpPr>
        <p:spPr>
          <a:xfrm>
            <a:off x="4391978" y="1354455"/>
            <a:ext cx="431800" cy="288925"/>
          </a:xfrm>
          <a:prstGeom prst="down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30728" name="下箭头 473096"/>
          <p:cNvSpPr/>
          <p:nvPr/>
        </p:nvSpPr>
        <p:spPr>
          <a:xfrm>
            <a:off x="6587808" y="1340168"/>
            <a:ext cx="431800" cy="433387"/>
          </a:xfrm>
          <a:prstGeom prst="downArrow">
            <a:avLst>
              <a:gd name="adj1" fmla="val 50000"/>
              <a:gd name="adj2" fmla="val 25087"/>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2" name="任意多边形 1"/>
          <p:cNvSpPr/>
          <p:nvPr/>
        </p:nvSpPr>
        <p:spPr>
          <a:xfrm>
            <a:off x="2061845" y="1864360"/>
            <a:ext cx="5069840" cy="1503045"/>
          </a:xfrm>
          <a:custGeom>
            <a:avLst/>
            <a:gdLst>
              <a:gd name="connisteX0" fmla="*/ 4589780 w 5069840"/>
              <a:gd name="connsiteY0" fmla="*/ 0 h 1271905"/>
              <a:gd name="connisteX1" fmla="*/ 5069840 w 5069840"/>
              <a:gd name="connsiteY1" fmla="*/ 0 h 1271905"/>
              <a:gd name="connisteX2" fmla="*/ 5069840 w 5069840"/>
              <a:gd name="connsiteY2" fmla="*/ 1271905 h 1271905"/>
              <a:gd name="connisteX3" fmla="*/ 0 w 5069840"/>
              <a:gd name="connsiteY3" fmla="*/ 1271905 h 1271905"/>
              <a:gd name="connisteX4" fmla="*/ 0 w 5069840"/>
              <a:gd name="connsiteY4" fmla="*/ 436245 h 1271905"/>
              <a:gd name="connisteX5" fmla="*/ 4589780 w 5069840"/>
              <a:gd name="connsiteY5" fmla="*/ 436245 h 1271905"/>
              <a:gd name="connisteX6" fmla="*/ 4589780 w 5069840"/>
              <a:gd name="connsiteY6" fmla="*/ 0 h 127190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5069840" h="1271905">
                <a:moveTo>
                  <a:pt x="4589780" y="0"/>
                </a:moveTo>
                <a:lnTo>
                  <a:pt x="5069840" y="0"/>
                </a:lnTo>
                <a:lnTo>
                  <a:pt x="5069840" y="1271905"/>
                </a:lnTo>
                <a:lnTo>
                  <a:pt x="0" y="1271905"/>
                </a:lnTo>
                <a:lnTo>
                  <a:pt x="0" y="436245"/>
                </a:lnTo>
                <a:lnTo>
                  <a:pt x="4589780" y="436245"/>
                </a:lnTo>
                <a:lnTo>
                  <a:pt x="4589780" y="0"/>
                </a:lnTo>
                <a:close/>
              </a:path>
            </a:pathLst>
          </a:custGeom>
          <a:noFill/>
          <a:ln w="19050">
            <a:solidFill>
              <a:schemeClr val="tx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504190" y="586105"/>
            <a:ext cx="8136255" cy="1350645"/>
          </a:xfrm>
        </p:spPr>
        <p:txBody>
          <a:bodyPr/>
          <a:p>
            <a:pPr marL="0" indent="0" algn="just" eaLnBrk="0">
              <a:buClr>
                <a:schemeClr val="hlink"/>
              </a:buClr>
              <a:buSzPct val="85000"/>
              <a:buFont typeface="Wingdings" panose="05000000000000000000" pitchFamily="2" charset="2"/>
              <a:buNone/>
            </a:pPr>
            <a:r>
              <a:rPr lang="zh-CN" altLang="en-US" dirty="0">
                <a:sym typeface="+mn-ea"/>
              </a:rPr>
              <a:t>函数体里的特殊语句：</a:t>
            </a:r>
            <a:r>
              <a:rPr lang="en-US" altLang="zh-CN" dirty="0">
                <a:solidFill>
                  <a:schemeClr val="accent2"/>
                </a:solidFill>
                <a:sym typeface="+mn-ea"/>
              </a:rPr>
              <a:t>return</a:t>
            </a:r>
            <a:r>
              <a:rPr lang="zh-CN" altLang="en-US" dirty="0">
                <a:sym typeface="+mn-ea"/>
              </a:rPr>
              <a:t>（返回）语句。</a:t>
            </a:r>
            <a:endParaRPr lang="zh-CN" altLang="en-US" dirty="0"/>
          </a:p>
          <a:p>
            <a:pPr marL="0" indent="0" algn="just" eaLnBrk="0">
              <a:buClr>
                <a:schemeClr val="hlink"/>
              </a:buClr>
              <a:buSzPct val="85000"/>
              <a:buFont typeface="Wingdings" panose="05000000000000000000" pitchFamily="2" charset="2"/>
              <a:buNone/>
            </a:pPr>
            <a:r>
              <a:rPr lang="zh-CN" altLang="en-US" dirty="0">
                <a:sym typeface="+mn-ea"/>
              </a:rPr>
              <a:t>该语句使函数结束。</a:t>
            </a:r>
            <a:endParaRPr lang="zh-CN" altLang="en-US"/>
          </a:p>
        </p:txBody>
      </p:sp>
      <p:sp>
        <p:nvSpPr>
          <p:cNvPr id="30724" name="矩形 473092"/>
          <p:cNvSpPr/>
          <p:nvPr/>
        </p:nvSpPr>
        <p:spPr>
          <a:xfrm>
            <a:off x="1960245" y="1864995"/>
            <a:ext cx="6288405" cy="1814830"/>
          </a:xfrm>
          <a:prstGeom prst="rect">
            <a:avLst/>
          </a:prstGeom>
          <a:solidFill>
            <a:schemeClr val="accent1"/>
          </a:solidFill>
          <a:ln w="9525">
            <a:noFill/>
          </a:ln>
        </p:spPr>
        <p:txBody>
          <a:bodyPr wrap="square" lIns="92075" tIns="46038" rIns="92075" bIns="46038" anchor="ctr">
            <a:spAutoFit/>
          </a:bodyPr>
          <a:p>
            <a:pPr eaLnBrk="0" hangingPunct="0"/>
            <a:r>
              <a:rPr lang="zh-CN" altLang="en-US" sz="2800" b="1" u="sng" dirty="0">
                <a:solidFill>
                  <a:schemeClr val="accent2"/>
                </a:solidFill>
                <a:latin typeface="Times New Roman" panose="02020603050405020304" pitchFamily="18" charset="0"/>
                <a:ea typeface="宋体" panose="02010600030101010101" pitchFamily="2" charset="-122"/>
              </a:rPr>
              <a:t>返回值类型  函数名</a:t>
            </a:r>
            <a:r>
              <a:rPr lang="en-US" altLang="zh-CN" sz="2800" b="1" u="sng" dirty="0">
                <a:solidFill>
                  <a:schemeClr val="accent2"/>
                </a:solidFill>
                <a:latin typeface="Times New Roman" panose="02020603050405020304" pitchFamily="18" charset="0"/>
              </a:rPr>
              <a:t>(</a:t>
            </a:r>
            <a:r>
              <a:rPr lang="zh-CN" altLang="en-US" sz="2800" b="1" u="sng" dirty="0">
                <a:solidFill>
                  <a:schemeClr val="accent2"/>
                </a:solidFill>
                <a:latin typeface="Times New Roman" panose="02020603050405020304" pitchFamily="18" charset="0"/>
                <a:ea typeface="宋体" panose="02010600030101010101" pitchFamily="2" charset="-122"/>
              </a:rPr>
              <a:t>参数表</a:t>
            </a:r>
            <a:r>
              <a:rPr lang="en-US" altLang="zh-CN" sz="2800" b="1" u="sng">
                <a:solidFill>
                  <a:schemeClr val="accent2"/>
                </a:solidFill>
                <a:latin typeface="Times New Roman" panose="02020603050405020304" pitchFamily="18" charset="0"/>
              </a:rPr>
              <a:t>) </a:t>
            </a:r>
            <a:r>
              <a:rPr lang="en-US" altLang="zh-CN" sz="2800" b="1">
                <a:latin typeface="Times New Roman" panose="02020603050405020304" pitchFamily="18" charset="0"/>
              </a:rPr>
              <a:t> </a:t>
            </a:r>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a:p>
            <a:pPr eaLnBrk="0" hangingPunct="0"/>
            <a:r>
              <a:rPr lang="en-US" altLang="zh-CN" sz="2800" b="1" dirty="0">
                <a:solidFill>
                  <a:schemeClr val="hlink"/>
                </a:solidFill>
                <a:latin typeface="Times New Roman" panose="02020603050405020304" pitchFamily="18" charset="0"/>
              </a:rPr>
              <a:t>	</a:t>
            </a:r>
            <a:r>
              <a:rPr lang="zh-CN" altLang="en-US" sz="2800" b="1" dirty="0">
                <a:solidFill>
                  <a:schemeClr val="hlink"/>
                </a:solidFill>
                <a:latin typeface="Times New Roman" panose="02020603050405020304" pitchFamily="18" charset="0"/>
                <a:ea typeface="宋体" panose="02010600030101010101" pitchFamily="2" charset="-122"/>
              </a:rPr>
              <a:t>语句序列</a:t>
            </a:r>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a:p>
            <a:pPr eaLnBrk="0" hangingPunct="0"/>
            <a:r>
              <a:rPr lang="en-US" altLang="zh-CN" sz="2800" b="1" dirty="0">
                <a:solidFill>
                  <a:schemeClr val="hlink"/>
                </a:solidFill>
                <a:sym typeface="+mn-ea"/>
              </a:rPr>
              <a:t>	</a:t>
            </a:r>
            <a:r>
              <a:rPr lang="en-US" altLang="zh-CN" sz="2800">
                <a:solidFill>
                  <a:schemeClr val="folHlink"/>
                </a:solidFill>
                <a:latin typeface="+mn-lt"/>
                <a:ea typeface="华文中宋" panose="02010600040101010101" pitchFamily="2" charset="-122"/>
                <a:cs typeface="+mn-lt"/>
                <a:sym typeface="+mn-ea"/>
              </a:rPr>
              <a:t>return</a:t>
            </a:r>
            <a:r>
              <a:rPr lang="en-US" altLang="zh-CN" sz="2800">
                <a:latin typeface="+mn-lt"/>
                <a:ea typeface="华文中宋" panose="02010600040101010101" pitchFamily="2" charset="-122"/>
                <a:cs typeface="+mn-lt"/>
                <a:sym typeface="+mn-ea"/>
              </a:rPr>
              <a:t> </a:t>
            </a:r>
            <a:r>
              <a:rPr lang="zh-CN" altLang="en-US" sz="2800" dirty="0">
                <a:solidFill>
                  <a:schemeClr val="accent2"/>
                </a:solidFill>
                <a:latin typeface="+mn-lt"/>
                <a:ea typeface="华文中宋" panose="02010600040101010101" pitchFamily="2" charset="-122"/>
                <a:cs typeface="+mn-lt"/>
                <a:sym typeface="+mn-ea"/>
              </a:rPr>
              <a:t>表达式</a:t>
            </a:r>
            <a:r>
              <a:rPr lang="en-US" altLang="zh-CN" sz="2800">
                <a:latin typeface="+mn-lt"/>
                <a:ea typeface="华文中宋" panose="02010600040101010101" pitchFamily="2" charset="-122"/>
                <a:cs typeface="+mn-lt"/>
                <a:sym typeface="+mn-ea"/>
              </a:rPr>
              <a:t>;</a:t>
            </a:r>
            <a:endParaRPr lang="en-US" altLang="zh-CN" sz="2800" b="1">
              <a:solidFill>
                <a:schemeClr val="hlink"/>
              </a:solidFill>
              <a:latin typeface="Times New Roman" panose="02020603050405020304" pitchFamily="18" charset="0"/>
            </a:endParaRPr>
          </a:p>
          <a:p>
            <a:pPr eaLnBrk="0" hangingPunct="0"/>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p:txBody>
      </p:sp>
      <p:sp>
        <p:nvSpPr>
          <p:cNvPr id="8" name="文本框 7"/>
          <p:cNvSpPr txBox="1"/>
          <p:nvPr/>
        </p:nvSpPr>
        <p:spPr>
          <a:xfrm>
            <a:off x="504190" y="2741295"/>
            <a:ext cx="1446530" cy="521970"/>
          </a:xfrm>
          <a:prstGeom prst="rect">
            <a:avLst/>
          </a:prstGeom>
          <a:noFill/>
        </p:spPr>
        <p:txBody>
          <a:bodyPr wrap="none" rtlCol="0">
            <a:spAutoFit/>
          </a:bodyPr>
          <a:p>
            <a:pPr algn="l"/>
            <a:r>
              <a:rPr lang="zh-CN" altLang="en-US" sz="2800" dirty="0">
                <a:latin typeface="+mn-lt"/>
                <a:ea typeface="华文中宋" panose="02010600040101010101" pitchFamily="2" charset="-122"/>
                <a:cs typeface="+mn-lt"/>
                <a:sym typeface="+mn-ea"/>
              </a:rPr>
              <a:t>用法</a:t>
            </a:r>
            <a:r>
              <a:rPr lang="en-US" altLang="zh-CN" sz="2800" dirty="0">
                <a:latin typeface="+mn-lt"/>
                <a:ea typeface="华文中宋" panose="02010600040101010101" pitchFamily="2" charset="-122"/>
                <a:cs typeface="+mn-lt"/>
                <a:sym typeface="+mn-ea"/>
              </a:rPr>
              <a:t>1</a:t>
            </a:r>
            <a:r>
              <a:rPr lang="zh-CN" altLang="en-US" sz="2800" dirty="0">
                <a:latin typeface="+mn-lt"/>
                <a:ea typeface="华文中宋" panose="02010600040101010101" pitchFamily="2" charset="-122"/>
                <a:cs typeface="+mn-lt"/>
                <a:sym typeface="+mn-ea"/>
              </a:rPr>
              <a:t>：</a:t>
            </a:r>
            <a:endParaRPr lang="zh-CN" altLang="en-US" sz="2800" dirty="0">
              <a:latin typeface="+mn-lt"/>
              <a:ea typeface="华文中宋" panose="02010600040101010101" pitchFamily="2" charset="-122"/>
              <a:cs typeface="+mn-lt"/>
              <a:sym typeface="+mn-ea"/>
            </a:endParaRPr>
          </a:p>
        </p:txBody>
      </p:sp>
      <p:sp>
        <p:nvSpPr>
          <p:cNvPr id="9" name="文本框 8"/>
          <p:cNvSpPr txBox="1"/>
          <p:nvPr/>
        </p:nvSpPr>
        <p:spPr>
          <a:xfrm>
            <a:off x="1907540" y="3751580"/>
            <a:ext cx="7372985" cy="521970"/>
          </a:xfrm>
          <a:prstGeom prst="rect">
            <a:avLst/>
          </a:prstGeom>
          <a:noFill/>
        </p:spPr>
        <p:txBody>
          <a:bodyPr wrap="none" rtlCol="0">
            <a:spAutoFit/>
          </a:bodyPr>
          <a:p>
            <a:pPr marL="0" indent="0" algn="just">
              <a:buClr>
                <a:schemeClr val="hlink"/>
              </a:buClr>
              <a:buSzPct val="85000"/>
              <a:buFont typeface="Wingdings" panose="05000000000000000000" pitchFamily="2" charset="2"/>
              <a:buNone/>
            </a:pPr>
            <a:r>
              <a:rPr lang="zh-CN" altLang="en-US" sz="2800" dirty="0">
                <a:latin typeface="+mn-lt"/>
                <a:ea typeface="华文中宋" panose="02010600040101010101" pitchFamily="2" charset="-122"/>
                <a:cs typeface="+mn-lt"/>
                <a:sym typeface="+mn-ea"/>
              </a:rPr>
              <a:t>语义：先算</a:t>
            </a:r>
            <a:r>
              <a:rPr lang="zh-CN" altLang="en-US" sz="2800" dirty="0">
                <a:solidFill>
                  <a:schemeClr val="accent2"/>
                </a:solidFill>
                <a:latin typeface="+mn-lt"/>
                <a:ea typeface="华文中宋" panose="02010600040101010101" pitchFamily="2" charset="-122"/>
                <a:cs typeface="+mn-lt"/>
                <a:sym typeface="+mn-ea"/>
              </a:rPr>
              <a:t>表达式</a:t>
            </a:r>
            <a:r>
              <a:rPr lang="zh-CN" altLang="en-US" sz="2800" dirty="0">
                <a:latin typeface="+mn-lt"/>
                <a:ea typeface="华文中宋" panose="02010600040101010101" pitchFamily="2" charset="-122"/>
                <a:cs typeface="+mn-lt"/>
                <a:sym typeface="+mn-ea"/>
              </a:rPr>
              <a:t> ，以其值作为函数返回值。</a:t>
            </a:r>
            <a:endParaRPr lang="zh-CN" altLang="en-US" sz="2800" dirty="0">
              <a:latin typeface="+mn-lt"/>
              <a:ea typeface="华文中宋" panose="02010600040101010101" pitchFamily="2" charset="-122"/>
              <a:cs typeface="+mn-lt"/>
            </a:endParaRPr>
          </a:p>
        </p:txBody>
      </p:sp>
      <p:sp>
        <p:nvSpPr>
          <p:cNvPr id="10" name="矩形 473092"/>
          <p:cNvSpPr/>
          <p:nvPr/>
        </p:nvSpPr>
        <p:spPr>
          <a:xfrm>
            <a:off x="1853565" y="4391025"/>
            <a:ext cx="6249035" cy="1814830"/>
          </a:xfrm>
          <a:prstGeom prst="rect">
            <a:avLst/>
          </a:prstGeom>
          <a:solidFill>
            <a:schemeClr val="accent1"/>
          </a:solidFill>
          <a:ln w="9525">
            <a:noFill/>
          </a:ln>
        </p:spPr>
        <p:txBody>
          <a:bodyPr wrap="square" lIns="92075" tIns="46038" rIns="92075" bIns="46038" anchor="ctr">
            <a:spAutoFit/>
          </a:bodyPr>
          <a:p>
            <a:pPr eaLnBrk="0" hangingPunct="0"/>
            <a:r>
              <a:rPr lang="en-US" altLang="zh-CN" sz="2800" b="1" u="sng" dirty="0">
                <a:solidFill>
                  <a:schemeClr val="accent2"/>
                </a:solidFill>
                <a:latin typeface="Times New Roman" panose="02020603050405020304" pitchFamily="18" charset="0"/>
                <a:ea typeface="宋体" panose="02010600030101010101" pitchFamily="2" charset="-122"/>
              </a:rPr>
              <a:t>void</a:t>
            </a:r>
            <a:r>
              <a:rPr lang="zh-CN" altLang="en-US" sz="2800" b="1" u="sng" dirty="0">
                <a:solidFill>
                  <a:schemeClr val="accent2"/>
                </a:solidFill>
                <a:latin typeface="Times New Roman" panose="02020603050405020304" pitchFamily="18" charset="0"/>
                <a:ea typeface="宋体" panose="02010600030101010101" pitchFamily="2" charset="-122"/>
              </a:rPr>
              <a:t>  函数名</a:t>
            </a:r>
            <a:r>
              <a:rPr lang="en-US" altLang="zh-CN" sz="2800" b="1" u="sng" dirty="0">
                <a:solidFill>
                  <a:schemeClr val="accent2"/>
                </a:solidFill>
                <a:latin typeface="Times New Roman" panose="02020603050405020304" pitchFamily="18" charset="0"/>
              </a:rPr>
              <a:t>(</a:t>
            </a:r>
            <a:r>
              <a:rPr lang="zh-CN" altLang="en-US" sz="2800" b="1" u="sng" dirty="0">
                <a:solidFill>
                  <a:schemeClr val="accent2"/>
                </a:solidFill>
                <a:latin typeface="Times New Roman" panose="02020603050405020304" pitchFamily="18" charset="0"/>
                <a:ea typeface="宋体" panose="02010600030101010101" pitchFamily="2" charset="-122"/>
              </a:rPr>
              <a:t>参数表</a:t>
            </a:r>
            <a:r>
              <a:rPr lang="en-US" altLang="zh-CN" sz="2800" b="1" u="sng">
                <a:solidFill>
                  <a:schemeClr val="accent2"/>
                </a:solidFill>
                <a:latin typeface="Times New Roman" panose="02020603050405020304" pitchFamily="18" charset="0"/>
              </a:rPr>
              <a:t>) </a:t>
            </a:r>
            <a:r>
              <a:rPr lang="en-US" altLang="zh-CN" sz="2800" b="1">
                <a:latin typeface="Times New Roman" panose="02020603050405020304" pitchFamily="18" charset="0"/>
              </a:rPr>
              <a:t> </a:t>
            </a:r>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a:p>
            <a:pPr eaLnBrk="0" hangingPunct="0"/>
            <a:r>
              <a:rPr lang="en-US" altLang="zh-CN" sz="2800" b="1" dirty="0">
                <a:solidFill>
                  <a:schemeClr val="hlink"/>
                </a:solidFill>
                <a:latin typeface="Times New Roman" panose="02020603050405020304" pitchFamily="18" charset="0"/>
              </a:rPr>
              <a:t>	</a:t>
            </a:r>
            <a:r>
              <a:rPr lang="zh-CN" altLang="en-US" sz="2800" b="1" dirty="0">
                <a:solidFill>
                  <a:schemeClr val="hlink"/>
                </a:solidFill>
                <a:latin typeface="Times New Roman" panose="02020603050405020304" pitchFamily="18" charset="0"/>
                <a:ea typeface="宋体" panose="02010600030101010101" pitchFamily="2" charset="-122"/>
              </a:rPr>
              <a:t>语句序列</a:t>
            </a:r>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a:p>
            <a:pPr eaLnBrk="0" hangingPunct="0"/>
            <a:r>
              <a:rPr lang="en-US" altLang="zh-CN" sz="2800" b="1" dirty="0">
                <a:solidFill>
                  <a:schemeClr val="hlink"/>
                </a:solidFill>
                <a:sym typeface="+mn-ea"/>
              </a:rPr>
              <a:t>	</a:t>
            </a:r>
            <a:r>
              <a:rPr lang="en-US" altLang="zh-CN" sz="2800">
                <a:solidFill>
                  <a:schemeClr val="accent2"/>
                </a:solidFill>
                <a:latin typeface="+mn-lt"/>
                <a:ea typeface="华文中宋" panose="02010600040101010101" pitchFamily="2" charset="-122"/>
                <a:cs typeface="+mn-lt"/>
                <a:sym typeface="+mn-ea"/>
              </a:rPr>
              <a:t>return</a:t>
            </a:r>
            <a:r>
              <a:rPr lang="en-US" altLang="zh-CN" sz="2800">
                <a:latin typeface="+mn-lt"/>
                <a:ea typeface="华文中宋" panose="02010600040101010101" pitchFamily="2" charset="-122"/>
                <a:cs typeface="+mn-lt"/>
                <a:sym typeface="+mn-ea"/>
              </a:rPr>
              <a:t>;</a:t>
            </a:r>
            <a:endParaRPr lang="en-US" altLang="zh-CN" sz="2800" b="1">
              <a:solidFill>
                <a:schemeClr val="hlink"/>
              </a:solidFill>
              <a:latin typeface="Times New Roman" panose="02020603050405020304" pitchFamily="18" charset="0"/>
            </a:endParaRPr>
          </a:p>
          <a:p>
            <a:pPr eaLnBrk="0" hangingPunct="0"/>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p:txBody>
      </p:sp>
      <p:sp>
        <p:nvSpPr>
          <p:cNvPr id="11" name="文本框 10"/>
          <p:cNvSpPr txBox="1"/>
          <p:nvPr/>
        </p:nvSpPr>
        <p:spPr>
          <a:xfrm>
            <a:off x="363220" y="5356225"/>
            <a:ext cx="1446530" cy="521970"/>
          </a:xfrm>
          <a:prstGeom prst="rect">
            <a:avLst/>
          </a:prstGeom>
          <a:noFill/>
        </p:spPr>
        <p:txBody>
          <a:bodyPr wrap="none" rtlCol="0">
            <a:spAutoFit/>
          </a:bodyPr>
          <a:p>
            <a:pPr algn="l"/>
            <a:r>
              <a:rPr lang="zh-CN" altLang="en-US" sz="2800" dirty="0">
                <a:latin typeface="+mn-lt"/>
                <a:ea typeface="华文中宋" panose="02010600040101010101" pitchFamily="2" charset="-122"/>
                <a:cs typeface="+mn-lt"/>
                <a:sym typeface="+mn-ea"/>
              </a:rPr>
              <a:t>用法</a:t>
            </a:r>
            <a:r>
              <a:rPr lang="en-US" altLang="zh-CN" sz="2800" dirty="0">
                <a:latin typeface="+mn-lt"/>
                <a:ea typeface="华文中宋" panose="02010600040101010101" pitchFamily="2" charset="-122"/>
                <a:cs typeface="+mn-lt"/>
                <a:sym typeface="+mn-ea"/>
              </a:rPr>
              <a:t>2</a:t>
            </a:r>
            <a:r>
              <a:rPr lang="zh-CN" altLang="en-US" sz="2800" dirty="0">
                <a:latin typeface="+mn-lt"/>
                <a:ea typeface="华文中宋" panose="02010600040101010101" pitchFamily="2" charset="-122"/>
                <a:cs typeface="+mn-lt"/>
                <a:sym typeface="+mn-ea"/>
              </a:rPr>
              <a:t>：</a:t>
            </a:r>
            <a:endParaRPr lang="zh-CN" altLang="en-US" sz="2800" dirty="0">
              <a:latin typeface="+mn-lt"/>
              <a:ea typeface="华文中宋" panose="02010600040101010101" pitchFamily="2" charset="-122"/>
              <a:cs typeface="+mn-lt"/>
              <a:sym typeface="+mn-ea"/>
            </a:endParaRPr>
          </a:p>
        </p:txBody>
      </p:sp>
      <p:sp>
        <p:nvSpPr>
          <p:cNvPr id="12" name="文本框 11"/>
          <p:cNvSpPr txBox="1"/>
          <p:nvPr/>
        </p:nvSpPr>
        <p:spPr>
          <a:xfrm>
            <a:off x="1907223" y="6165215"/>
            <a:ext cx="4450080" cy="521970"/>
          </a:xfrm>
          <a:prstGeom prst="rect">
            <a:avLst/>
          </a:prstGeom>
          <a:noFill/>
        </p:spPr>
        <p:txBody>
          <a:bodyPr wrap="none" rtlCol="0">
            <a:spAutoFit/>
          </a:bodyPr>
          <a:p>
            <a:pPr marL="0" indent="0" algn="just">
              <a:buClr>
                <a:schemeClr val="hlink"/>
              </a:buClr>
              <a:buSzPct val="85000"/>
              <a:buFont typeface="Wingdings" panose="05000000000000000000" pitchFamily="2" charset="2"/>
              <a:buNone/>
            </a:pPr>
            <a:r>
              <a:rPr lang="zh-CN" altLang="en-US" sz="2800" dirty="0">
                <a:latin typeface="+mn-lt"/>
                <a:ea typeface="华文中宋" panose="02010600040101010101" pitchFamily="2" charset="-122"/>
                <a:cs typeface="+mn-lt"/>
                <a:sym typeface="+mn-ea"/>
              </a:rPr>
              <a:t>语义：直接从函数中返回。</a:t>
            </a:r>
            <a:endParaRPr lang="zh-CN" altLang="en-US" sz="2800" dirty="0">
              <a:latin typeface="+mn-lt"/>
              <a:ea typeface="华文中宋" panose="02010600040101010101" pitchFamily="2" charset="-122"/>
              <a:cs typeface="+mn-lt"/>
            </a:endParaRPr>
          </a:p>
        </p:txBody>
      </p:sp>
      <p:sp>
        <p:nvSpPr>
          <p:cNvPr id="13" name="右箭头 12"/>
          <p:cNvSpPr/>
          <p:nvPr/>
        </p:nvSpPr>
        <p:spPr>
          <a:xfrm>
            <a:off x="1735455" y="2903855"/>
            <a:ext cx="972820" cy="287655"/>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1594485" y="5401945"/>
            <a:ext cx="972820" cy="287655"/>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30722" name="文本占位符 473090"/>
          <p:cNvSpPr>
            <a:spLocks noGrp="1"/>
          </p:cNvSpPr>
          <p:nvPr>
            <p:ph idx="1"/>
          </p:nvPr>
        </p:nvSpPr>
        <p:spPr>
          <a:xfrm>
            <a:off x="539750" y="2868295"/>
            <a:ext cx="8136255" cy="3513455"/>
          </a:xfrm>
        </p:spPr>
        <p:txBody>
          <a:bodyPr anchor="t"/>
          <a:p>
            <a:pPr marL="0" indent="0">
              <a:lnSpc>
                <a:spcPct val="90000"/>
              </a:lnSpc>
              <a:buNone/>
            </a:pPr>
            <a:r>
              <a:rPr lang="zh-CN" altLang="en-US" dirty="0"/>
              <a:t>定义函数时，需要先分析程序中的需求进行设计：</a:t>
            </a:r>
            <a:endParaRPr lang="zh-CN" altLang="en-US" dirty="0"/>
          </a:p>
          <a:p>
            <a:pPr marL="0" indent="0">
              <a:lnSpc>
                <a:spcPct val="90000"/>
              </a:lnSpc>
              <a:buNone/>
            </a:pPr>
            <a:r>
              <a:rPr lang="zh-CN" altLang="en-US" dirty="0"/>
              <a:t>	准备拿几个什么样的参数来进行计算？</a:t>
            </a:r>
            <a:endParaRPr lang="zh-CN" altLang="en-US" dirty="0"/>
          </a:p>
          <a:p>
            <a:pPr marL="0" indent="0">
              <a:lnSpc>
                <a:spcPct val="90000"/>
              </a:lnSpc>
              <a:buNone/>
            </a:pPr>
            <a:r>
              <a:rPr lang="zh-CN" altLang="en-US" dirty="0"/>
              <a:t>	计算完成之后要返回什么样的值？</a:t>
            </a:r>
            <a:endParaRPr lang="zh-CN" altLang="en-US" dirty="0"/>
          </a:p>
          <a:p>
            <a:pPr marL="0" indent="0">
              <a:lnSpc>
                <a:spcPct val="90000"/>
              </a:lnSpc>
              <a:buNone/>
            </a:pPr>
            <a:r>
              <a:rPr lang="zh-CN" altLang="en-US" dirty="0"/>
              <a:t>	然后给函数起一个合适的名字。</a:t>
            </a:r>
            <a:endParaRPr lang="zh-CN" altLang="en-US" dirty="0"/>
          </a:p>
          <a:p>
            <a:pPr marL="0" indent="0">
              <a:lnSpc>
                <a:spcPct val="90000"/>
              </a:lnSpc>
              <a:buNone/>
            </a:pPr>
            <a:endParaRPr lang="zh-CN" altLang="en-US" dirty="0"/>
          </a:p>
          <a:p>
            <a:pPr marL="0" indent="0">
              <a:lnSpc>
                <a:spcPct val="90000"/>
              </a:lnSpc>
              <a:buNone/>
            </a:pPr>
            <a:r>
              <a:rPr lang="zh-CN" altLang="en-US" dirty="0"/>
              <a:t>按这样设计来写好</a:t>
            </a:r>
            <a:r>
              <a:rPr lang="zh-CN" altLang="en-US" dirty="0">
                <a:solidFill>
                  <a:schemeClr val="accent2"/>
                </a:solidFill>
              </a:rPr>
              <a:t>函数头部</a:t>
            </a:r>
            <a:r>
              <a:rPr lang="zh-CN" altLang="en-US" dirty="0"/>
              <a:t>之后，就可以在</a:t>
            </a:r>
            <a:r>
              <a:rPr lang="zh-CN" altLang="en-US" dirty="0">
                <a:solidFill>
                  <a:schemeClr val="hlink"/>
                </a:solidFill>
              </a:rPr>
              <a:t>函数体</a:t>
            </a:r>
            <a:r>
              <a:rPr lang="zh-CN" altLang="en-US" dirty="0"/>
              <a:t>中编写相应的语句来完成所需的功能。</a:t>
            </a:r>
            <a:endParaRPr lang="zh-CN" altLang="en-US" dirty="0"/>
          </a:p>
        </p:txBody>
      </p:sp>
      <p:sp>
        <p:nvSpPr>
          <p:cNvPr id="30723" name="左大括号 473091"/>
          <p:cNvSpPr/>
          <p:nvPr/>
        </p:nvSpPr>
        <p:spPr>
          <a:xfrm>
            <a:off x="1258888" y="3284538"/>
            <a:ext cx="217487" cy="1368425"/>
          </a:xfrm>
          <a:prstGeom prst="leftBrace">
            <a:avLst>
              <a:gd name="adj1" fmla="val 52404"/>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29699" name="文本占位符 389122"/>
          <p:cNvSpPr>
            <a:spLocks noGrp="1"/>
          </p:cNvSpPr>
          <p:nvPr>
            <p:custDataLst>
              <p:tags r:id="rId1"/>
            </p:custDataLst>
          </p:nvPr>
        </p:nvSpPr>
        <p:spPr>
          <a:xfrm>
            <a:off x="610870" y="125095"/>
            <a:ext cx="6906895" cy="576580"/>
          </a:xfrm>
          <a:prstGeom prst="rect">
            <a:avLst/>
          </a:prstGeom>
          <a:solidFill>
            <a:schemeClr val="accent1"/>
          </a:solidFill>
          <a:ln w="9525">
            <a:noFill/>
          </a:ln>
        </p:spPr>
        <p:txBody>
          <a:bodyPr anchor="t"/>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5000"/>
              </a:spcBef>
              <a:spcAft>
                <a:spcPct val="0"/>
              </a:spcAft>
              <a:buClr>
                <a:schemeClr val="folHlink"/>
              </a:buClr>
              <a:buSzPct val="8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5000"/>
              </a:spcBef>
              <a:spcAft>
                <a:spcPct val="0"/>
              </a:spcAft>
              <a:buSzTx/>
              <a:buFont typeface="Wingdings" panose="05000000000000000000" pitchFamily="2" charset="2"/>
              <a:buChar char="u"/>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5000"/>
              </a:spcBef>
              <a:spcAft>
                <a:spcPct val="0"/>
              </a:spcAft>
              <a:buSzTx/>
              <a:buFont typeface="Wingdings" panose="05000000000000000000" pitchFamily="2" charset="2"/>
              <a:buChar char="p"/>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9pPr>
          </a:lstStyle>
          <a:p>
            <a:pPr marL="0" indent="0" algn="ctr" eaLnBrk="0">
              <a:spcBef>
                <a:spcPct val="50000"/>
              </a:spcBef>
              <a:buClr>
                <a:schemeClr val="hlink"/>
              </a:buClr>
              <a:buSzPct val="85000"/>
              <a:buNone/>
            </a:pPr>
            <a:r>
              <a:rPr lang="zh-CN" altLang="en-US" sz="3200" dirty="0">
                <a:sym typeface="+mn-ea"/>
              </a:rPr>
              <a:t>函数定义的形式：</a:t>
            </a:r>
            <a:r>
              <a:rPr lang="zh-CN" altLang="en-US" sz="3200" u="sng" dirty="0">
                <a:solidFill>
                  <a:schemeClr val="accent2"/>
                </a:solidFill>
                <a:latin typeface="Cambria" panose="02040503050406030204" pitchFamily="18" charset="0"/>
                <a:ea typeface="华文中宋" panose="02010600040101010101" pitchFamily="2" charset="-122"/>
                <a:sym typeface="+mn-ea"/>
              </a:rPr>
              <a:t>函数头部</a:t>
            </a:r>
            <a:r>
              <a:rPr lang="zh-CN" altLang="en-US" sz="3200" dirty="0">
                <a:solidFill>
                  <a:schemeClr val="hlink"/>
                </a:solidFill>
                <a:latin typeface="Cambria" panose="02040503050406030204" pitchFamily="18" charset="0"/>
                <a:ea typeface="华文中宋" panose="02010600040101010101" pitchFamily="2" charset="-122"/>
                <a:sym typeface="+mn-ea"/>
              </a:rPr>
              <a:t>   </a:t>
            </a:r>
            <a:r>
              <a:rPr lang="zh-CN" altLang="en-US" sz="3200" u="sng" dirty="0">
                <a:solidFill>
                  <a:schemeClr val="hlink"/>
                </a:solidFill>
                <a:latin typeface="Cambria" panose="02040503050406030204" pitchFamily="18" charset="0"/>
                <a:ea typeface="华文中宋" panose="02010600040101010101" pitchFamily="2" charset="-122"/>
                <a:sym typeface="+mn-ea"/>
              </a:rPr>
              <a:t>函数体</a:t>
            </a:r>
            <a:endParaRPr lang="zh-CN" altLang="en-US" sz="3200" dirty="0">
              <a:solidFill>
                <a:schemeClr val="hlink"/>
              </a:solidFill>
            </a:endParaRPr>
          </a:p>
        </p:txBody>
      </p:sp>
      <p:sp>
        <p:nvSpPr>
          <p:cNvPr id="2" name="矩形 473092"/>
          <p:cNvSpPr/>
          <p:nvPr>
            <p:custDataLst>
              <p:tags r:id="rId2"/>
            </p:custDataLst>
          </p:nvPr>
        </p:nvSpPr>
        <p:spPr>
          <a:xfrm>
            <a:off x="1998345" y="1052830"/>
            <a:ext cx="5133340" cy="1706880"/>
          </a:xfrm>
          <a:prstGeom prst="rect">
            <a:avLst/>
          </a:prstGeom>
          <a:solidFill>
            <a:schemeClr val="accent1"/>
          </a:solidFill>
          <a:ln w="9525">
            <a:noFill/>
          </a:ln>
        </p:spPr>
        <p:txBody>
          <a:bodyPr wrap="square" lIns="92075" tIns="46038" rIns="92075" bIns="46038" anchor="ctr">
            <a:spAutoFit/>
          </a:bodyPr>
          <a:p>
            <a:pPr eaLnBrk="0" hangingPunct="0">
              <a:lnSpc>
                <a:spcPct val="125000"/>
              </a:lnSpc>
              <a:spcBef>
                <a:spcPts val="0"/>
              </a:spcBef>
              <a:spcAft>
                <a:spcPts val="0"/>
              </a:spcAft>
            </a:pPr>
            <a:r>
              <a:rPr lang="zh-CN" altLang="en-US" sz="2800" b="1" u="sng" dirty="0">
                <a:solidFill>
                  <a:schemeClr val="accent2"/>
                </a:solidFill>
                <a:latin typeface="Times New Roman" panose="02020603050405020304" pitchFamily="18" charset="0"/>
                <a:ea typeface="宋体" panose="02010600030101010101" pitchFamily="2" charset="-122"/>
              </a:rPr>
              <a:t>返回值类型  函数名</a:t>
            </a:r>
            <a:r>
              <a:rPr lang="en-US" altLang="zh-CN" sz="2800" b="1" u="sng" dirty="0">
                <a:solidFill>
                  <a:schemeClr val="accent2"/>
                </a:solidFill>
                <a:latin typeface="Times New Roman" panose="02020603050405020304" pitchFamily="18" charset="0"/>
              </a:rPr>
              <a:t>(</a:t>
            </a:r>
            <a:r>
              <a:rPr lang="zh-CN" altLang="en-US" sz="2800" b="1" u="sng" dirty="0">
                <a:solidFill>
                  <a:schemeClr val="accent2"/>
                </a:solidFill>
                <a:latin typeface="Times New Roman" panose="02020603050405020304" pitchFamily="18" charset="0"/>
                <a:ea typeface="宋体" panose="02010600030101010101" pitchFamily="2" charset="-122"/>
              </a:rPr>
              <a:t>参数表</a:t>
            </a:r>
            <a:r>
              <a:rPr lang="en-US" altLang="zh-CN" sz="2800" b="1" u="sng">
                <a:solidFill>
                  <a:schemeClr val="accent2"/>
                </a:solidFill>
                <a:latin typeface="Times New Roman" panose="02020603050405020304" pitchFamily="18" charset="0"/>
              </a:rPr>
              <a:t>) </a:t>
            </a:r>
            <a:r>
              <a:rPr lang="en-US" altLang="zh-CN" sz="2800" b="1">
                <a:latin typeface="Times New Roman" panose="02020603050405020304" pitchFamily="18" charset="0"/>
              </a:rPr>
              <a:t>  </a:t>
            </a:r>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a:p>
            <a:pPr eaLnBrk="0" hangingPunct="0">
              <a:lnSpc>
                <a:spcPct val="125000"/>
              </a:lnSpc>
              <a:spcBef>
                <a:spcPts val="0"/>
              </a:spcBef>
              <a:spcAft>
                <a:spcPts val="0"/>
              </a:spcAft>
            </a:pPr>
            <a:r>
              <a:rPr lang="en-US" altLang="zh-CN" sz="2800" b="1" dirty="0">
                <a:solidFill>
                  <a:schemeClr val="hlink"/>
                </a:solidFill>
                <a:latin typeface="Times New Roman" panose="02020603050405020304" pitchFamily="18" charset="0"/>
              </a:rPr>
              <a:t>	</a:t>
            </a:r>
            <a:r>
              <a:rPr lang="zh-CN" altLang="en-US" sz="2800" b="1" dirty="0">
                <a:solidFill>
                  <a:schemeClr val="hlink"/>
                </a:solidFill>
                <a:latin typeface="Times New Roman" panose="02020603050405020304" pitchFamily="18" charset="0"/>
                <a:ea typeface="宋体" panose="02010600030101010101" pitchFamily="2" charset="-122"/>
              </a:rPr>
              <a:t>语句序列</a:t>
            </a:r>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a:p>
            <a:pPr eaLnBrk="0" hangingPunct="0">
              <a:lnSpc>
                <a:spcPct val="125000"/>
              </a:lnSpc>
              <a:spcBef>
                <a:spcPts val="0"/>
              </a:spcBef>
              <a:spcAft>
                <a:spcPts val="0"/>
              </a:spcAft>
            </a:pPr>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p:txBody>
      </p:sp>
      <p:sp>
        <p:nvSpPr>
          <p:cNvPr id="3" name="下箭头 473094"/>
          <p:cNvSpPr/>
          <p:nvPr>
            <p:custDataLst>
              <p:tags r:id="rId3"/>
            </p:custDataLst>
          </p:nvPr>
        </p:nvSpPr>
        <p:spPr>
          <a:xfrm>
            <a:off x="4383088" y="701675"/>
            <a:ext cx="431800" cy="288925"/>
          </a:xfrm>
          <a:prstGeom prst="down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4" name="下箭头 473096"/>
          <p:cNvSpPr/>
          <p:nvPr>
            <p:custDataLst>
              <p:tags r:id="rId4"/>
            </p:custDataLst>
          </p:nvPr>
        </p:nvSpPr>
        <p:spPr>
          <a:xfrm>
            <a:off x="6578918" y="687388"/>
            <a:ext cx="431800" cy="433387"/>
          </a:xfrm>
          <a:prstGeom prst="downArrow">
            <a:avLst>
              <a:gd name="adj1" fmla="val 50000"/>
              <a:gd name="adj2" fmla="val 25087"/>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5" name="任意多边形 4"/>
          <p:cNvSpPr/>
          <p:nvPr>
            <p:custDataLst>
              <p:tags r:id="rId5"/>
            </p:custDataLst>
          </p:nvPr>
        </p:nvSpPr>
        <p:spPr>
          <a:xfrm>
            <a:off x="2052955" y="1211580"/>
            <a:ext cx="5069840" cy="1503045"/>
          </a:xfrm>
          <a:custGeom>
            <a:avLst/>
            <a:gdLst>
              <a:gd name="connisteX0" fmla="*/ 4589780 w 5069840"/>
              <a:gd name="connsiteY0" fmla="*/ 0 h 1271905"/>
              <a:gd name="connisteX1" fmla="*/ 5069840 w 5069840"/>
              <a:gd name="connsiteY1" fmla="*/ 0 h 1271905"/>
              <a:gd name="connisteX2" fmla="*/ 5069840 w 5069840"/>
              <a:gd name="connsiteY2" fmla="*/ 1271905 h 1271905"/>
              <a:gd name="connisteX3" fmla="*/ 0 w 5069840"/>
              <a:gd name="connsiteY3" fmla="*/ 1271905 h 1271905"/>
              <a:gd name="connisteX4" fmla="*/ 0 w 5069840"/>
              <a:gd name="connsiteY4" fmla="*/ 436245 h 1271905"/>
              <a:gd name="connisteX5" fmla="*/ 4589780 w 5069840"/>
              <a:gd name="connsiteY5" fmla="*/ 436245 h 1271905"/>
              <a:gd name="connisteX6" fmla="*/ 4589780 w 5069840"/>
              <a:gd name="connsiteY6" fmla="*/ 0 h 127190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5069840" h="1271905">
                <a:moveTo>
                  <a:pt x="4589780" y="0"/>
                </a:moveTo>
                <a:lnTo>
                  <a:pt x="5069840" y="0"/>
                </a:lnTo>
                <a:lnTo>
                  <a:pt x="5069840" y="1271905"/>
                </a:lnTo>
                <a:lnTo>
                  <a:pt x="0" y="1271905"/>
                </a:lnTo>
                <a:lnTo>
                  <a:pt x="0" y="436245"/>
                </a:lnTo>
                <a:lnTo>
                  <a:pt x="4589780" y="436245"/>
                </a:lnTo>
                <a:lnTo>
                  <a:pt x="4589780" y="0"/>
                </a:lnTo>
                <a:close/>
              </a:path>
            </a:pathLst>
          </a:custGeom>
          <a:noFill/>
          <a:ln w="19050">
            <a:solidFill>
              <a:schemeClr val="tx2"/>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31746" name="文本占位符 474114"/>
          <p:cNvSpPr>
            <a:spLocks noGrp="1"/>
          </p:cNvSpPr>
          <p:nvPr>
            <p:ph idx="1"/>
          </p:nvPr>
        </p:nvSpPr>
        <p:spPr>
          <a:xfrm>
            <a:off x="539750" y="476250"/>
            <a:ext cx="8135938" cy="5905500"/>
          </a:xfrm>
        </p:spPr>
        <p:txBody>
          <a:bodyPr anchor="t"/>
          <a:p>
            <a:pPr marL="0" indent="0">
              <a:buNone/>
            </a:pPr>
            <a:r>
              <a:rPr lang="zh-CN" altLang="en-US" dirty="0"/>
              <a:t>【例</a:t>
            </a:r>
            <a:r>
              <a:rPr lang="en-US" altLang="zh-CN" dirty="0"/>
              <a:t>5-3</a:t>
            </a:r>
            <a:r>
              <a:rPr lang="zh-CN" altLang="en-US" dirty="0"/>
              <a:t>】编写一个函数，用于在给定半径时计算圆面积。</a:t>
            </a:r>
            <a:endParaRPr lang="zh-CN" altLang="en-US" dirty="0"/>
          </a:p>
          <a:p>
            <a:pPr marL="0" indent="0">
              <a:lnSpc>
                <a:spcPct val="90000"/>
              </a:lnSpc>
              <a:buNone/>
            </a:pPr>
            <a:r>
              <a:rPr lang="zh-CN" altLang="en-US" sz="2400" dirty="0">
                <a:sym typeface="+mn-ea"/>
              </a:rPr>
              <a:t>    准备拿几个什么样的参数来进行计算？ </a:t>
            </a:r>
            <a:r>
              <a:rPr lang="zh-CN" altLang="en-US" sz="2400" dirty="0">
                <a:latin typeface="Arial" panose="020B0604020202020204" pitchFamily="34" charset="0"/>
                <a:cs typeface="Arial" panose="020B0604020202020204" pitchFamily="34" charset="0"/>
                <a:sym typeface="+mn-ea"/>
              </a:rPr>
              <a:t>→</a:t>
            </a:r>
            <a:r>
              <a:rPr lang="en-US" altLang="zh-CN" sz="2400" dirty="0">
                <a:latin typeface="Arial" panose="020B0604020202020204" pitchFamily="34" charset="0"/>
                <a:cs typeface="Arial" panose="020B0604020202020204" pitchFamily="34" charset="0"/>
                <a:sym typeface="+mn-ea"/>
              </a:rPr>
              <a:t> </a:t>
            </a:r>
            <a:r>
              <a:rPr lang="en-US" altLang="zh-CN" sz="2400" dirty="0">
                <a:sym typeface="+mn-ea"/>
              </a:rPr>
              <a:t>double </a:t>
            </a:r>
            <a:r>
              <a:rPr lang="en-US" altLang="zh-CN" sz="2400" b="1" dirty="0">
                <a:sym typeface="+mn-ea"/>
              </a:rPr>
              <a:t>radius</a:t>
            </a:r>
            <a:endParaRPr lang="zh-CN" altLang="en-US" sz="2400" dirty="0"/>
          </a:p>
          <a:p>
            <a:pPr marL="0" indent="0">
              <a:lnSpc>
                <a:spcPct val="90000"/>
              </a:lnSpc>
              <a:buNone/>
            </a:pPr>
            <a:r>
              <a:rPr lang="zh-CN" altLang="en-US" sz="2400" dirty="0">
                <a:sym typeface="+mn-ea"/>
              </a:rPr>
              <a:t>    计算完成之后要返回什么类型的值？     </a:t>
            </a:r>
            <a:r>
              <a:rPr lang="zh-CN" altLang="en-US" sz="2400" dirty="0">
                <a:latin typeface="Arial" panose="020B0604020202020204" pitchFamily="34" charset="0"/>
                <a:cs typeface="Arial" panose="020B0604020202020204" pitchFamily="34" charset="0"/>
                <a:sym typeface="+mn-ea"/>
              </a:rPr>
              <a:t>→</a:t>
            </a:r>
            <a:r>
              <a:rPr lang="en-US" altLang="zh-CN" sz="2400" dirty="0">
                <a:latin typeface="Arial" panose="020B0604020202020204" pitchFamily="34" charset="0"/>
                <a:cs typeface="Arial" panose="020B0604020202020204" pitchFamily="34" charset="0"/>
                <a:sym typeface="+mn-ea"/>
              </a:rPr>
              <a:t> </a:t>
            </a:r>
            <a:r>
              <a:rPr lang="en-US" altLang="zh-CN" sz="2400" dirty="0">
                <a:sym typeface="+mn-ea"/>
              </a:rPr>
              <a:t>double</a:t>
            </a:r>
            <a:endParaRPr lang="zh-CN" altLang="en-US" sz="2400" dirty="0"/>
          </a:p>
          <a:p>
            <a:pPr marL="0" indent="0">
              <a:lnSpc>
                <a:spcPct val="90000"/>
              </a:lnSpc>
              <a:buNone/>
            </a:pPr>
            <a:r>
              <a:rPr lang="zh-CN" altLang="en-US" sz="2400" dirty="0">
                <a:sym typeface="+mn-ea"/>
              </a:rPr>
              <a:t>    然后给函数起一个合适的名字。 </a:t>
            </a:r>
            <a:r>
              <a:rPr lang="zh-CN" altLang="en-US" sz="2400" dirty="0">
                <a:latin typeface="Arial" panose="020B0604020202020204" pitchFamily="34" charset="0"/>
                <a:cs typeface="Arial" panose="020B0604020202020204" pitchFamily="34" charset="0"/>
                <a:sym typeface="+mn-ea"/>
              </a:rPr>
              <a:t>→</a:t>
            </a:r>
            <a:r>
              <a:rPr lang="en-US" altLang="zh-CN" sz="2400" dirty="0">
                <a:latin typeface="Arial" panose="020B0604020202020204" pitchFamily="34" charset="0"/>
                <a:cs typeface="Arial" panose="020B0604020202020204" pitchFamily="34" charset="0"/>
                <a:sym typeface="+mn-ea"/>
              </a:rPr>
              <a:t> </a:t>
            </a:r>
            <a:r>
              <a:rPr lang="en-US" altLang="zh-CN" sz="2400" b="1" dirty="0">
                <a:sym typeface="+mn-ea"/>
              </a:rPr>
              <a:t>scircle</a:t>
            </a:r>
            <a:endParaRPr lang="zh-CN" altLang="en-US" sz="2400" dirty="0"/>
          </a:p>
          <a:p>
            <a:pPr marL="0" indent="0">
              <a:buNone/>
            </a:pPr>
            <a:r>
              <a:rPr lang="en-US" altLang="zh-CN" err="1">
                <a:solidFill>
                  <a:schemeClr val="accent2"/>
                </a:solidFill>
              </a:rPr>
              <a:t>double  </a:t>
            </a:r>
            <a:r>
              <a:rPr lang="en-US" altLang="zh-CN" b="1" err="1">
                <a:solidFill>
                  <a:schemeClr val="accent2"/>
                </a:solidFill>
              </a:rPr>
              <a:t>scircle</a:t>
            </a:r>
            <a:r>
              <a:rPr lang="en-US" altLang="zh-CN" b="1">
                <a:solidFill>
                  <a:schemeClr val="accent2"/>
                </a:solidFill>
              </a:rPr>
              <a:t> </a:t>
            </a:r>
            <a:r>
              <a:rPr lang="en-US" altLang="zh-CN">
                <a:solidFill>
                  <a:schemeClr val="accent2"/>
                </a:solidFill>
              </a:rPr>
              <a:t>(double </a:t>
            </a:r>
            <a:r>
              <a:rPr lang="en-US" altLang="zh-CN" b="1">
                <a:solidFill>
                  <a:schemeClr val="accent2"/>
                </a:solidFill>
              </a:rPr>
              <a:t>radius</a:t>
            </a:r>
            <a:r>
              <a:rPr lang="en-US" altLang="zh-CN">
                <a:solidFill>
                  <a:schemeClr val="accent2"/>
                </a:solidFill>
              </a:rPr>
              <a:t>) </a:t>
            </a:r>
            <a:r>
              <a:rPr lang="en-US" altLang="zh-CN" dirty="0">
                <a:solidFill>
                  <a:schemeClr val="hlink"/>
                </a:solidFill>
              </a:rPr>
              <a:t>{    //</a:t>
            </a:r>
            <a:r>
              <a:rPr lang="zh-CN" altLang="en-US" dirty="0">
                <a:solidFill>
                  <a:schemeClr val="hlink"/>
                </a:solidFill>
              </a:rPr>
              <a:t>版本</a:t>
            </a:r>
            <a:r>
              <a:rPr lang="en-US" altLang="zh-CN">
                <a:solidFill>
                  <a:schemeClr val="hlink"/>
                </a:solidFill>
              </a:rPr>
              <a:t>1</a:t>
            </a:r>
            <a:endParaRPr lang="en-US" altLang="zh-CN">
              <a:solidFill>
                <a:schemeClr val="hlink"/>
              </a:solidFill>
            </a:endParaRPr>
          </a:p>
          <a:p>
            <a:pPr marL="0" indent="0">
              <a:lnSpc>
                <a:spcPct val="100000"/>
              </a:lnSpc>
              <a:spcBef>
                <a:spcPts val="0"/>
              </a:spcBef>
              <a:spcAft>
                <a:spcPts val="0"/>
              </a:spcAft>
              <a:buNone/>
            </a:pPr>
            <a:r>
              <a:rPr lang="en-US" altLang="zh-CN" err="1">
                <a:solidFill>
                  <a:schemeClr val="hlink"/>
                </a:solidFill>
              </a:rPr>
              <a:t>    return 3.14159265 * radius * radius</a:t>
            </a:r>
            <a:r>
              <a:rPr lang="en-US" altLang="zh-CN">
                <a:solidFill>
                  <a:schemeClr val="hlink"/>
                </a:solidFill>
              </a:rPr>
              <a:t>;</a:t>
            </a:r>
            <a:endParaRPr lang="en-US" altLang="zh-CN">
              <a:solidFill>
                <a:schemeClr val="hlink"/>
              </a:solidFill>
            </a:endParaRPr>
          </a:p>
          <a:p>
            <a:pPr marL="0" indent="0">
              <a:lnSpc>
                <a:spcPct val="100000"/>
              </a:lnSpc>
              <a:spcBef>
                <a:spcPts val="0"/>
              </a:spcBef>
              <a:spcAft>
                <a:spcPts val="0"/>
              </a:spcAft>
              <a:buNone/>
            </a:pPr>
            <a:r>
              <a:rPr lang="en-US" altLang="zh-CN">
                <a:solidFill>
                  <a:schemeClr val="hlink"/>
                </a:solidFill>
              </a:rPr>
              <a:t>}</a:t>
            </a:r>
            <a:endParaRPr lang="en-US" altLang="zh-CN">
              <a:solidFill>
                <a:schemeClr val="hlink"/>
              </a:solidFill>
            </a:endParaRPr>
          </a:p>
          <a:p>
            <a:pPr marL="0" indent="0">
              <a:lnSpc>
                <a:spcPct val="100000"/>
              </a:lnSpc>
              <a:spcBef>
                <a:spcPts val="0"/>
              </a:spcBef>
              <a:spcAft>
                <a:spcPts val="0"/>
              </a:spcAft>
              <a:buNone/>
            </a:pPr>
            <a:endParaRPr lang="en-US" altLang="zh-CN">
              <a:solidFill>
                <a:schemeClr val="folHlink"/>
              </a:solidFill>
            </a:endParaRPr>
          </a:p>
          <a:p>
            <a:pPr marL="0" indent="0">
              <a:lnSpc>
                <a:spcPct val="100000"/>
              </a:lnSpc>
              <a:spcBef>
                <a:spcPts val="0"/>
              </a:spcBef>
              <a:spcAft>
                <a:spcPts val="0"/>
              </a:spcAft>
              <a:buNone/>
            </a:pPr>
            <a:r>
              <a:rPr lang="en-US" altLang="zh-CN" err="1">
                <a:solidFill>
                  <a:schemeClr val="accent2"/>
                </a:solidFill>
              </a:rPr>
              <a:t>double  </a:t>
            </a:r>
            <a:r>
              <a:rPr lang="en-US" altLang="zh-CN" b="1" err="1">
                <a:solidFill>
                  <a:schemeClr val="accent2"/>
                </a:solidFill>
              </a:rPr>
              <a:t>scircle</a:t>
            </a:r>
            <a:r>
              <a:rPr lang="en-US" altLang="zh-CN" b="1">
                <a:solidFill>
                  <a:schemeClr val="accent2"/>
                </a:solidFill>
              </a:rPr>
              <a:t> </a:t>
            </a:r>
            <a:r>
              <a:rPr lang="en-US" altLang="zh-CN">
                <a:solidFill>
                  <a:schemeClr val="accent2"/>
                </a:solidFill>
              </a:rPr>
              <a:t>(double </a:t>
            </a:r>
            <a:r>
              <a:rPr lang="en-US" altLang="zh-CN" b="1">
                <a:solidFill>
                  <a:schemeClr val="accent2"/>
                </a:solidFill>
              </a:rPr>
              <a:t>radius</a:t>
            </a:r>
            <a:r>
              <a:rPr lang="en-US" altLang="zh-CN">
                <a:solidFill>
                  <a:schemeClr val="accent2"/>
                </a:solidFill>
              </a:rPr>
              <a:t>)</a:t>
            </a:r>
            <a:r>
              <a:rPr lang="en-US" altLang="zh-CN">
                <a:solidFill>
                  <a:schemeClr val="folHlink"/>
                </a:solidFill>
              </a:rPr>
              <a:t> </a:t>
            </a:r>
            <a:r>
              <a:rPr lang="en-US" altLang="zh-CN" dirty="0">
                <a:solidFill>
                  <a:schemeClr val="hlink"/>
                </a:solidFill>
              </a:rPr>
              <a:t>{    //</a:t>
            </a:r>
            <a:r>
              <a:rPr lang="zh-CN" altLang="en-US" dirty="0">
                <a:solidFill>
                  <a:schemeClr val="hlink"/>
                </a:solidFill>
              </a:rPr>
              <a:t>版本</a:t>
            </a:r>
            <a:r>
              <a:rPr lang="en-US" altLang="zh-CN">
                <a:solidFill>
                  <a:schemeClr val="hlink"/>
                </a:solidFill>
              </a:rPr>
              <a:t>2</a:t>
            </a:r>
            <a:endParaRPr lang="en-US" altLang="zh-CN">
              <a:solidFill>
                <a:schemeClr val="hlink"/>
              </a:solidFill>
            </a:endParaRPr>
          </a:p>
          <a:p>
            <a:pPr marL="0" indent="0">
              <a:lnSpc>
                <a:spcPct val="100000"/>
              </a:lnSpc>
              <a:spcBef>
                <a:spcPts val="0"/>
              </a:spcBef>
              <a:spcAft>
                <a:spcPts val="0"/>
              </a:spcAft>
              <a:buNone/>
            </a:pPr>
            <a:r>
              <a:rPr lang="en-US" altLang="zh-CN" err="1">
                <a:solidFill>
                  <a:schemeClr val="hlink"/>
                </a:solidFill>
              </a:rPr>
              <a:t>    double erea = 3.14159265 * radius * radius</a:t>
            </a:r>
            <a:r>
              <a:rPr lang="en-US" altLang="zh-CN">
                <a:solidFill>
                  <a:schemeClr val="hlink"/>
                </a:solidFill>
              </a:rPr>
              <a:t>;</a:t>
            </a:r>
            <a:endParaRPr lang="en-US" altLang="zh-CN">
              <a:solidFill>
                <a:schemeClr val="hlink"/>
              </a:solidFill>
            </a:endParaRPr>
          </a:p>
          <a:p>
            <a:pPr marL="0" indent="0">
              <a:lnSpc>
                <a:spcPct val="100000"/>
              </a:lnSpc>
              <a:spcBef>
                <a:spcPts val="0"/>
              </a:spcBef>
              <a:spcAft>
                <a:spcPts val="0"/>
              </a:spcAft>
              <a:buNone/>
            </a:pPr>
            <a:r>
              <a:rPr lang="en-US" altLang="zh-CN" err="1">
                <a:solidFill>
                  <a:schemeClr val="hlink"/>
                </a:solidFill>
              </a:rPr>
              <a:t>    return erea</a:t>
            </a:r>
            <a:r>
              <a:rPr lang="en-US" altLang="zh-CN">
                <a:solidFill>
                  <a:schemeClr val="hlink"/>
                </a:solidFill>
              </a:rPr>
              <a:t>;</a:t>
            </a:r>
            <a:endParaRPr lang="en-US" altLang="zh-CN">
              <a:solidFill>
                <a:schemeClr val="hlink"/>
              </a:solidFill>
            </a:endParaRPr>
          </a:p>
          <a:p>
            <a:pPr marL="0" indent="0">
              <a:lnSpc>
                <a:spcPct val="100000"/>
              </a:lnSpc>
              <a:spcBef>
                <a:spcPts val="0"/>
              </a:spcBef>
              <a:spcAft>
                <a:spcPts val="0"/>
              </a:spcAft>
              <a:buNone/>
            </a:pPr>
            <a:r>
              <a:rPr lang="en-US" altLang="zh-CN">
                <a:solidFill>
                  <a:schemeClr val="hlink"/>
                </a:solidFill>
              </a:rPr>
              <a:t>}</a:t>
            </a:r>
            <a:endParaRPr lang="en-US" altLang="zh-CN">
              <a:solidFill>
                <a:schemeClr val="hlink"/>
              </a:solidFill>
            </a:endParaRPr>
          </a:p>
        </p:txBody>
      </p:sp>
      <p:sp>
        <p:nvSpPr>
          <p:cNvPr id="2" name="文本框 1"/>
          <p:cNvSpPr txBox="1"/>
          <p:nvPr/>
        </p:nvSpPr>
        <p:spPr>
          <a:xfrm>
            <a:off x="2697480" y="3557905"/>
            <a:ext cx="5669280" cy="460375"/>
          </a:xfrm>
          <a:prstGeom prst="rect">
            <a:avLst/>
          </a:prstGeom>
          <a:noFill/>
        </p:spPr>
        <p:txBody>
          <a:bodyPr wrap="none" rtlCol="0" anchor="t">
            <a:spAutoFit/>
          </a:bodyPr>
          <a:p>
            <a:r>
              <a:rPr lang="zh-CN" altLang="en-US" dirty="0">
                <a:latin typeface="+mn-ea"/>
                <a:ea typeface="+mn-ea"/>
                <a:sym typeface="+mn-ea"/>
              </a:rPr>
              <a:t>函数头部中的</a:t>
            </a:r>
            <a:r>
              <a:rPr lang="zh-CN" altLang="en-US" dirty="0">
                <a:solidFill>
                  <a:schemeClr val="accent2"/>
                </a:solidFill>
                <a:latin typeface="+mn-ea"/>
                <a:ea typeface="+mn-ea"/>
                <a:sym typeface="+mn-ea"/>
              </a:rPr>
              <a:t>参数也视为局部变量来使用</a:t>
            </a:r>
            <a:endParaRPr lang="zh-CN" altLang="en-US">
              <a:latin typeface="+mn-ea"/>
              <a:ea typeface="+mn-ea"/>
            </a:endParaRPr>
          </a:p>
        </p:txBody>
      </p:sp>
      <p:cxnSp>
        <p:nvCxnSpPr>
          <p:cNvPr id="3" name="直接箭头连接符 2"/>
          <p:cNvCxnSpPr/>
          <p:nvPr/>
        </p:nvCxnSpPr>
        <p:spPr>
          <a:xfrm>
            <a:off x="4611370" y="3028315"/>
            <a:ext cx="76835" cy="26416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821305" y="5876925"/>
            <a:ext cx="5974080" cy="460375"/>
          </a:xfrm>
          <a:prstGeom prst="rect">
            <a:avLst/>
          </a:prstGeom>
          <a:noFill/>
        </p:spPr>
        <p:txBody>
          <a:bodyPr wrap="none" rtlCol="0" anchor="t">
            <a:spAutoFit/>
          </a:bodyPr>
          <a:p>
            <a:r>
              <a:rPr lang="zh-CN" altLang="en-US" dirty="0">
                <a:latin typeface="+mn-ea"/>
                <a:ea typeface="+mn-ea"/>
                <a:sym typeface="+mn-ea"/>
              </a:rPr>
              <a:t>函数体中定义的变量是本函数的</a:t>
            </a:r>
            <a:r>
              <a:rPr lang="zh-CN" altLang="en-US" u="sng" dirty="0">
                <a:latin typeface="+mn-ea"/>
                <a:ea typeface="+mn-ea"/>
                <a:sym typeface="+mn-ea"/>
              </a:rPr>
              <a:t>局部变量</a:t>
            </a:r>
            <a:r>
              <a:rPr lang="zh-CN" altLang="en-US" dirty="0">
                <a:latin typeface="+mn-ea"/>
                <a:ea typeface="+mn-ea"/>
                <a:sym typeface="+mn-ea"/>
              </a:rPr>
              <a:t>。</a:t>
            </a:r>
            <a:endParaRPr lang="zh-CN" altLang="en-US">
              <a:latin typeface="+mn-ea"/>
              <a:ea typeface="+mn-ea"/>
            </a:endParaRPr>
          </a:p>
        </p:txBody>
      </p:sp>
      <p:cxnSp>
        <p:nvCxnSpPr>
          <p:cNvPr id="5" name="直接箭头连接符 4"/>
          <p:cNvCxnSpPr/>
          <p:nvPr/>
        </p:nvCxnSpPr>
        <p:spPr>
          <a:xfrm>
            <a:off x="2628265" y="5229225"/>
            <a:ext cx="1367790" cy="64770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32770" name="文本占位符 475138"/>
          <p:cNvSpPr>
            <a:spLocks noGrp="1"/>
          </p:cNvSpPr>
          <p:nvPr>
            <p:ph sz="half" idx="1"/>
          </p:nvPr>
        </p:nvSpPr>
        <p:spPr>
          <a:xfrm>
            <a:off x="539750" y="755650"/>
            <a:ext cx="8136255" cy="2673350"/>
          </a:xfrm>
        </p:spPr>
        <p:txBody>
          <a:bodyPr anchor="t"/>
          <a:p>
            <a:pPr marL="0" indent="0">
              <a:lnSpc>
                <a:spcPct val="100000"/>
              </a:lnSpc>
              <a:spcBef>
                <a:spcPts val="25"/>
              </a:spcBef>
              <a:spcAft>
                <a:spcPts val="0"/>
              </a:spcAft>
              <a:buClr>
                <a:schemeClr val="hlink"/>
              </a:buClr>
              <a:buSzPct val="85000"/>
              <a:buFont typeface="Wingdings" panose="05000000000000000000" pitchFamily="2" charset="2"/>
              <a:buNone/>
            </a:pPr>
            <a:r>
              <a:rPr lang="zh-CN" altLang="en-US" dirty="0"/>
              <a:t>【例</a:t>
            </a:r>
            <a:r>
              <a:rPr lang="en-US" altLang="zh-CN" dirty="0"/>
              <a:t>5-4</a:t>
            </a:r>
            <a:r>
              <a:rPr lang="zh-CN" altLang="en-US" dirty="0"/>
              <a:t>】编写一个函数，用于在给定矩形的长度和宽度时计算矩形面积。</a:t>
            </a:r>
            <a:endParaRPr lang="zh-CN" altLang="en-US" dirty="0"/>
          </a:p>
          <a:p>
            <a:pPr marL="0" indent="0">
              <a:lnSpc>
                <a:spcPct val="100000"/>
              </a:lnSpc>
              <a:spcBef>
                <a:spcPts val="25"/>
              </a:spcBef>
              <a:spcAft>
                <a:spcPts val="0"/>
              </a:spcAft>
              <a:buClr>
                <a:schemeClr val="hlink"/>
              </a:buClr>
              <a:buSzPct val="85000"/>
              <a:buFont typeface="Wingdings" panose="05000000000000000000" pitchFamily="2" charset="2"/>
              <a:buNone/>
            </a:pPr>
            <a:r>
              <a:rPr lang="en-US" altLang="zh-CN" err="1">
                <a:solidFill>
                  <a:schemeClr val="accent2"/>
                </a:solidFill>
              </a:rPr>
              <a:t>double </a:t>
            </a:r>
            <a:r>
              <a:rPr lang="en-US" altLang="zh-CN" b="1" err="1">
                <a:solidFill>
                  <a:schemeClr val="accent2"/>
                </a:solidFill>
              </a:rPr>
              <a:t>srect</a:t>
            </a:r>
            <a:r>
              <a:rPr lang="en-US" altLang="zh-CN" err="1">
                <a:solidFill>
                  <a:schemeClr val="accent2"/>
                </a:solidFill>
              </a:rPr>
              <a:t>(double</a:t>
            </a:r>
            <a:r>
              <a:rPr lang="en-US" altLang="zh-CN">
                <a:solidFill>
                  <a:schemeClr val="accent2"/>
                </a:solidFill>
              </a:rPr>
              <a:t> </a:t>
            </a:r>
            <a:r>
              <a:rPr lang="en-US" altLang="zh-CN" b="1">
                <a:solidFill>
                  <a:schemeClr val="accent2"/>
                </a:solidFill>
              </a:rPr>
              <a:t>a</a:t>
            </a:r>
            <a:r>
              <a:rPr lang="en-US" altLang="zh-CN">
                <a:solidFill>
                  <a:schemeClr val="accent2"/>
                </a:solidFill>
              </a:rPr>
              <a:t>, double </a:t>
            </a:r>
            <a:r>
              <a:rPr lang="en-US" altLang="zh-CN" b="1">
                <a:solidFill>
                  <a:schemeClr val="accent2"/>
                </a:solidFill>
              </a:rPr>
              <a:t>b</a:t>
            </a:r>
            <a:r>
              <a:rPr lang="en-US" altLang="zh-CN">
                <a:solidFill>
                  <a:schemeClr val="accent2"/>
                </a:solidFill>
              </a:rPr>
              <a:t>)</a:t>
            </a:r>
            <a:r>
              <a:rPr lang="en-US" altLang="zh-CN"/>
              <a:t> </a:t>
            </a:r>
            <a:r>
              <a:rPr lang="en-US" altLang="zh-CN">
                <a:solidFill>
                  <a:schemeClr val="hlink"/>
                </a:solidFill>
              </a:rPr>
              <a:t>{  //</a:t>
            </a:r>
            <a:r>
              <a:rPr lang="zh-CN" altLang="en-US">
                <a:solidFill>
                  <a:schemeClr val="hlink"/>
                </a:solidFill>
              </a:rPr>
              <a:t>两个参数</a:t>
            </a:r>
            <a:endParaRPr lang="en-US" altLang="zh-CN">
              <a:solidFill>
                <a:schemeClr val="hlink"/>
              </a:solidFill>
            </a:endParaRPr>
          </a:p>
          <a:p>
            <a:pPr marL="0" indent="0">
              <a:lnSpc>
                <a:spcPct val="100000"/>
              </a:lnSpc>
              <a:spcBef>
                <a:spcPts val="25"/>
              </a:spcBef>
              <a:spcAft>
                <a:spcPts val="0"/>
              </a:spcAft>
              <a:buClr>
                <a:schemeClr val="hlink"/>
              </a:buClr>
              <a:buSzPct val="85000"/>
              <a:buFont typeface="Wingdings" panose="05000000000000000000" pitchFamily="2" charset="2"/>
              <a:buNone/>
            </a:pPr>
            <a:r>
              <a:rPr lang="en-US" altLang="zh-CN">
                <a:solidFill>
                  <a:schemeClr val="hlink"/>
                </a:solidFill>
              </a:rPr>
              <a:t>    return a * b;</a:t>
            </a:r>
            <a:endParaRPr lang="en-US" altLang="zh-CN">
              <a:solidFill>
                <a:schemeClr val="hlink"/>
              </a:solidFill>
            </a:endParaRPr>
          </a:p>
          <a:p>
            <a:pPr marL="0" indent="0">
              <a:lnSpc>
                <a:spcPct val="100000"/>
              </a:lnSpc>
              <a:spcBef>
                <a:spcPts val="25"/>
              </a:spcBef>
              <a:spcAft>
                <a:spcPts val="0"/>
              </a:spcAft>
              <a:buClr>
                <a:schemeClr val="hlink"/>
              </a:buClr>
              <a:buSzPct val="85000"/>
              <a:buFont typeface="Wingdings" panose="05000000000000000000" pitchFamily="2" charset="2"/>
              <a:buNone/>
            </a:pPr>
            <a:r>
              <a:rPr lang="en-US" altLang="zh-CN">
                <a:solidFill>
                  <a:schemeClr val="hlink"/>
                </a:solidFill>
              </a:rPr>
              <a:t>}</a:t>
            </a:r>
            <a:endParaRPr lang="en-US" altLang="zh-CN">
              <a:solidFill>
                <a:schemeClr val="hlink"/>
              </a:solidFill>
            </a:endParaRPr>
          </a:p>
        </p:txBody>
      </p:sp>
      <p:sp>
        <p:nvSpPr>
          <p:cNvPr id="32771" name="文本占位符 475140"/>
          <p:cNvSpPr>
            <a:spLocks noGrp="1"/>
          </p:cNvSpPr>
          <p:nvPr>
            <p:ph sz="half" idx="2"/>
          </p:nvPr>
        </p:nvSpPr>
        <p:spPr>
          <a:xfrm>
            <a:off x="539750" y="3429635"/>
            <a:ext cx="8136255" cy="2952115"/>
          </a:xfrm>
        </p:spPr>
        <p:txBody>
          <a:bodyPr anchor="t"/>
          <a:p>
            <a:pPr marL="0" indent="0">
              <a:lnSpc>
                <a:spcPct val="100000"/>
              </a:lnSpc>
              <a:spcBef>
                <a:spcPct val="10000"/>
              </a:spcBef>
              <a:buClr>
                <a:schemeClr val="hlink"/>
              </a:buClr>
              <a:buSzPct val="85000"/>
              <a:buFont typeface="Wingdings" panose="05000000000000000000" pitchFamily="2" charset="2"/>
              <a:buNone/>
            </a:pPr>
            <a:r>
              <a:rPr lang="zh-CN" altLang="en-US" dirty="0"/>
              <a:t>【例</a:t>
            </a:r>
            <a:r>
              <a:rPr lang="en-US" altLang="zh-CN" dirty="0"/>
              <a:t>5-5</a:t>
            </a:r>
            <a:r>
              <a:rPr lang="zh-CN" altLang="en-US" dirty="0"/>
              <a:t>】编写一个函数，在屏幕上输出 </a:t>
            </a:r>
            <a:r>
              <a:rPr lang="en-US" altLang="zh-CN" dirty="0"/>
              <a:t>20 </a:t>
            </a:r>
            <a:r>
              <a:rPr lang="zh-CN" altLang="en-US" dirty="0"/>
              <a:t>个</a:t>
            </a:r>
            <a:r>
              <a:rPr lang="zh-CN" altLang="en-US" dirty="0"/>
              <a:t>星号并换行。</a:t>
            </a:r>
            <a:endParaRPr lang="zh-CN" altLang="en-US" dirty="0"/>
          </a:p>
          <a:p>
            <a:pPr marL="0" indent="0">
              <a:lnSpc>
                <a:spcPct val="100000"/>
              </a:lnSpc>
              <a:spcBef>
                <a:spcPct val="10000"/>
              </a:spcBef>
              <a:buClr>
                <a:schemeClr val="hlink"/>
              </a:buClr>
              <a:buSzPct val="85000"/>
              <a:buFont typeface="Wingdings" panose="05000000000000000000" pitchFamily="2" charset="2"/>
              <a:buNone/>
            </a:pPr>
            <a:r>
              <a:rPr lang="en-US" altLang="zh-CN" err="1">
                <a:solidFill>
                  <a:schemeClr val="accent2"/>
                </a:solidFill>
              </a:rPr>
              <a:t>void </a:t>
            </a:r>
            <a:r>
              <a:rPr lang="en-US" altLang="zh-CN" b="1" err="1">
                <a:solidFill>
                  <a:schemeClr val="accent2"/>
                </a:solidFill>
              </a:rPr>
              <a:t>prtStar</a:t>
            </a:r>
            <a:r>
              <a:rPr lang="en-US" altLang="zh-CN">
                <a:solidFill>
                  <a:schemeClr val="accent2"/>
                </a:solidFill>
              </a:rPr>
              <a:t>()</a:t>
            </a:r>
            <a:r>
              <a:rPr lang="en-US" altLang="zh-CN">
                <a:solidFill>
                  <a:schemeClr val="hlink"/>
                </a:solidFill>
              </a:rPr>
              <a:t> {    //</a:t>
            </a:r>
            <a:r>
              <a:rPr lang="zh-CN" altLang="en-US">
                <a:solidFill>
                  <a:schemeClr val="hlink"/>
                </a:solidFill>
              </a:rPr>
              <a:t>无参数，无返回值</a:t>
            </a:r>
            <a:endParaRPr lang="en-US" altLang="zh-CN">
              <a:solidFill>
                <a:schemeClr val="hlink"/>
              </a:solidFill>
            </a:endParaRPr>
          </a:p>
          <a:p>
            <a:pPr marL="0" indent="0">
              <a:lnSpc>
                <a:spcPct val="100000"/>
              </a:lnSpc>
              <a:spcBef>
                <a:spcPct val="10000"/>
              </a:spcBef>
              <a:buClr>
                <a:schemeClr val="hlink"/>
              </a:buClr>
              <a:buSzPct val="85000"/>
              <a:buFont typeface="Wingdings" panose="05000000000000000000" pitchFamily="2" charset="2"/>
              <a:buNone/>
            </a:pPr>
            <a:r>
              <a:rPr lang="en-US" altLang="zh-CN" err="1">
                <a:solidFill>
                  <a:schemeClr val="hlink"/>
                </a:solidFill>
              </a:rPr>
              <a:t>    cout &lt;&lt; "********************" &lt;&lt; endl</a:t>
            </a:r>
            <a:r>
              <a:rPr lang="en-US" altLang="zh-CN">
                <a:solidFill>
                  <a:schemeClr val="hlink"/>
                </a:solidFill>
              </a:rPr>
              <a:t>;</a:t>
            </a:r>
            <a:endParaRPr lang="en-US" altLang="zh-CN">
              <a:solidFill>
                <a:schemeClr val="hlink"/>
              </a:solidFill>
            </a:endParaRPr>
          </a:p>
          <a:p>
            <a:pPr marL="0" indent="0">
              <a:lnSpc>
                <a:spcPct val="100000"/>
              </a:lnSpc>
              <a:spcBef>
                <a:spcPct val="10000"/>
              </a:spcBef>
              <a:buClr>
                <a:schemeClr val="hlink"/>
              </a:buClr>
              <a:buSzPct val="85000"/>
              <a:buFont typeface="Wingdings" panose="05000000000000000000" pitchFamily="2" charset="2"/>
              <a:buNone/>
            </a:pPr>
            <a:r>
              <a:rPr lang="en-US" altLang="zh-CN">
                <a:solidFill>
                  <a:schemeClr val="hlink"/>
                </a:solidFill>
              </a:rPr>
              <a:t>    return;	//</a:t>
            </a:r>
            <a:r>
              <a:rPr lang="zh-CN" altLang="en-US">
                <a:solidFill>
                  <a:schemeClr val="hlink"/>
                </a:solidFill>
              </a:rPr>
              <a:t>返回（</a:t>
            </a:r>
            <a:r>
              <a:rPr lang="zh-CN" altLang="en-US">
                <a:solidFill>
                  <a:schemeClr val="hlink"/>
                </a:solidFill>
              </a:rPr>
              <a:t>无返回值）</a:t>
            </a:r>
            <a:endParaRPr lang="en-US" altLang="zh-CN">
              <a:solidFill>
                <a:schemeClr val="hlink"/>
              </a:solidFill>
            </a:endParaRPr>
          </a:p>
          <a:p>
            <a:pPr marL="0" indent="0">
              <a:lnSpc>
                <a:spcPct val="100000"/>
              </a:lnSpc>
              <a:spcBef>
                <a:spcPct val="10000"/>
              </a:spcBef>
              <a:buClr>
                <a:schemeClr val="hlink"/>
              </a:buClr>
              <a:buSzPct val="85000"/>
              <a:buFont typeface="Wingdings" panose="05000000000000000000" pitchFamily="2" charset="2"/>
              <a:buNone/>
            </a:pPr>
            <a:r>
              <a:rPr lang="en-US" altLang="zh-CN">
                <a:solidFill>
                  <a:schemeClr val="hlink"/>
                </a:solidFill>
              </a:rPr>
              <a:t>}</a:t>
            </a:r>
            <a:endParaRPr lang="en-US" altLang="zh-CN"/>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33794" name="文本占位符 476162"/>
          <p:cNvSpPr>
            <a:spLocks noGrp="1"/>
          </p:cNvSpPr>
          <p:nvPr>
            <p:ph idx="1"/>
          </p:nvPr>
        </p:nvSpPr>
        <p:spPr>
          <a:xfrm>
            <a:off x="539750" y="1052513"/>
            <a:ext cx="8135938" cy="4537075"/>
          </a:xfrm>
        </p:spPr>
        <p:txBody>
          <a:bodyPr anchor="t"/>
          <a:p>
            <a:pPr marL="0" indent="0">
              <a:buNone/>
            </a:pPr>
            <a:r>
              <a:rPr lang="en-US" altLang="zh-CN" err="1">
                <a:solidFill>
                  <a:schemeClr val="accent2"/>
                </a:solidFill>
              </a:rPr>
              <a:t>double  </a:t>
            </a:r>
            <a:r>
              <a:rPr lang="en-US" altLang="zh-CN" b="1" err="1">
                <a:solidFill>
                  <a:schemeClr val="accent2"/>
                </a:solidFill>
              </a:rPr>
              <a:t>scircle</a:t>
            </a:r>
            <a:r>
              <a:rPr lang="en-US" altLang="zh-CN" b="1">
                <a:solidFill>
                  <a:schemeClr val="accent2"/>
                </a:solidFill>
              </a:rPr>
              <a:t> </a:t>
            </a:r>
            <a:r>
              <a:rPr lang="en-US" altLang="zh-CN">
                <a:solidFill>
                  <a:schemeClr val="accent2"/>
                </a:solidFill>
              </a:rPr>
              <a:t>(double </a:t>
            </a:r>
            <a:r>
              <a:rPr lang="en-US" altLang="zh-CN" b="1">
                <a:solidFill>
                  <a:schemeClr val="accent2"/>
                </a:solidFill>
              </a:rPr>
              <a:t>radius</a:t>
            </a:r>
            <a:r>
              <a:rPr lang="en-US" altLang="zh-CN">
                <a:solidFill>
                  <a:schemeClr val="accent2"/>
                </a:solidFill>
              </a:rPr>
              <a:t>) </a:t>
            </a:r>
            <a:r>
              <a:rPr lang="en-US" altLang="zh-CN">
                <a:solidFill>
                  <a:schemeClr val="hlink"/>
                </a:solidFill>
              </a:rPr>
              <a:t>{ … }</a:t>
            </a:r>
            <a:endParaRPr lang="en-US" altLang="zh-CN" b="1">
              <a:latin typeface="Times New Roman" panose="02020603050405020304" pitchFamily="18" charset="0"/>
            </a:endParaRPr>
          </a:p>
          <a:p>
            <a:pPr marL="0" indent="0">
              <a:buNone/>
            </a:pPr>
            <a:r>
              <a:rPr lang="en-US" altLang="zh-CN" err="1">
                <a:solidFill>
                  <a:schemeClr val="accent2"/>
                </a:solidFill>
              </a:rPr>
              <a:t>double </a:t>
            </a:r>
            <a:r>
              <a:rPr lang="en-US" altLang="zh-CN" b="1" err="1">
                <a:solidFill>
                  <a:schemeClr val="accent2"/>
                </a:solidFill>
              </a:rPr>
              <a:t>srect</a:t>
            </a:r>
            <a:r>
              <a:rPr lang="en-US" altLang="zh-CN" err="1">
                <a:solidFill>
                  <a:schemeClr val="accent2"/>
                </a:solidFill>
              </a:rPr>
              <a:t>(double</a:t>
            </a:r>
            <a:r>
              <a:rPr lang="en-US" altLang="zh-CN">
                <a:solidFill>
                  <a:schemeClr val="accent2"/>
                </a:solidFill>
              </a:rPr>
              <a:t> </a:t>
            </a:r>
            <a:r>
              <a:rPr lang="en-US" altLang="zh-CN" b="1">
                <a:solidFill>
                  <a:schemeClr val="accent2"/>
                </a:solidFill>
              </a:rPr>
              <a:t>a</a:t>
            </a:r>
            <a:r>
              <a:rPr lang="en-US" altLang="zh-CN">
                <a:solidFill>
                  <a:schemeClr val="accent2"/>
                </a:solidFill>
              </a:rPr>
              <a:t>, double </a:t>
            </a:r>
            <a:r>
              <a:rPr lang="en-US" altLang="zh-CN" b="1">
                <a:solidFill>
                  <a:schemeClr val="accent2"/>
                </a:solidFill>
              </a:rPr>
              <a:t>b</a:t>
            </a:r>
            <a:r>
              <a:rPr lang="en-US" altLang="zh-CN">
                <a:solidFill>
                  <a:schemeClr val="accent2"/>
                </a:solidFill>
              </a:rPr>
              <a:t>)</a:t>
            </a:r>
            <a:r>
              <a:rPr lang="en-US" altLang="zh-CN"/>
              <a:t> </a:t>
            </a:r>
            <a:r>
              <a:rPr lang="en-US" altLang="zh-CN">
                <a:solidFill>
                  <a:schemeClr val="hlink"/>
                </a:solidFill>
              </a:rPr>
              <a:t>{ … }</a:t>
            </a:r>
            <a:endParaRPr lang="en-US" altLang="zh-CN" b="1">
              <a:latin typeface="Times New Roman" panose="02020603050405020304" pitchFamily="18" charset="0"/>
            </a:endParaRPr>
          </a:p>
          <a:p>
            <a:pPr marL="0" indent="0">
              <a:spcBef>
                <a:spcPct val="10000"/>
              </a:spcBef>
              <a:buNone/>
            </a:pPr>
            <a:r>
              <a:rPr lang="en-US" altLang="zh-CN" err="1">
                <a:solidFill>
                  <a:schemeClr val="accent2"/>
                </a:solidFill>
              </a:rPr>
              <a:t>void </a:t>
            </a:r>
            <a:r>
              <a:rPr lang="en-US" altLang="zh-CN" b="1" err="1">
                <a:solidFill>
                  <a:schemeClr val="accent2"/>
                </a:solidFill>
              </a:rPr>
              <a:t>prtStar</a:t>
            </a:r>
            <a:r>
              <a:rPr lang="en-US" altLang="zh-CN">
                <a:solidFill>
                  <a:schemeClr val="accent2"/>
                </a:solidFill>
              </a:rPr>
              <a:t>()</a:t>
            </a:r>
            <a:r>
              <a:rPr lang="en-US" altLang="zh-CN">
                <a:solidFill>
                  <a:schemeClr val="hlink"/>
                </a:solidFill>
              </a:rPr>
              <a:t> { … }</a:t>
            </a:r>
            <a:endParaRPr lang="en-US" altLang="zh-CN">
              <a:solidFill>
                <a:schemeClr val="hlink"/>
              </a:solidFill>
            </a:endParaRPr>
          </a:p>
          <a:p>
            <a:pPr marL="0" indent="0">
              <a:buNone/>
            </a:pPr>
            <a:endParaRPr lang="en-US" altLang="zh-CN" b="1">
              <a:latin typeface="Times New Roman" panose="02020603050405020304" pitchFamily="18" charset="0"/>
            </a:endParaRPr>
          </a:p>
          <a:p>
            <a:pPr marL="0" indent="0">
              <a:buNone/>
            </a:pPr>
            <a:r>
              <a:rPr lang="zh-CN" altLang="en-US" dirty="0">
                <a:latin typeface="Times New Roman" panose="02020603050405020304" pitchFamily="18" charset="0"/>
              </a:rPr>
              <a:t>上面三个简单例子，分别说明了单个参数</a:t>
            </a:r>
            <a:r>
              <a:rPr lang="en-US" altLang="zh-CN" dirty="0">
                <a:latin typeface="Times New Roman" panose="02020603050405020304" pitchFamily="18" charset="0"/>
              </a:rPr>
              <a:t>/</a:t>
            </a:r>
            <a:r>
              <a:rPr lang="zh-CN" altLang="en-US" dirty="0">
                <a:latin typeface="Times New Roman" panose="02020603050405020304" pitchFamily="18" charset="0"/>
              </a:rPr>
              <a:t>多个参数</a:t>
            </a:r>
            <a:r>
              <a:rPr lang="en-US" altLang="zh-CN" dirty="0">
                <a:latin typeface="Times New Roman" panose="02020603050405020304" pitchFamily="18" charset="0"/>
              </a:rPr>
              <a:t>/</a:t>
            </a:r>
            <a:r>
              <a:rPr lang="zh-CN" altLang="en-US" dirty="0">
                <a:latin typeface="Times New Roman" panose="02020603050405020304" pitchFamily="18" charset="0"/>
              </a:rPr>
              <a:t>无参数、有返回值</a:t>
            </a:r>
            <a:r>
              <a:rPr lang="en-US" altLang="zh-CN" dirty="0">
                <a:latin typeface="Times New Roman" panose="02020603050405020304" pitchFamily="18" charset="0"/>
              </a:rPr>
              <a:t>/</a:t>
            </a:r>
            <a:r>
              <a:rPr lang="zh-CN" altLang="en-US" dirty="0">
                <a:latin typeface="Times New Roman" panose="02020603050405020304" pitchFamily="18" charset="0"/>
              </a:rPr>
              <a:t>无返回值的函数的写法。</a:t>
            </a:r>
            <a:endParaRPr lang="zh-CN" altLang="en-US" dirty="0">
              <a:latin typeface="Times New Roman" panose="02020603050405020304" pitchFamily="18" charset="0"/>
            </a:endParaRPr>
          </a:p>
          <a:p>
            <a:pPr marL="0" indent="0">
              <a:buNone/>
            </a:pPr>
            <a:r>
              <a:rPr lang="zh-CN" altLang="en-US" dirty="0">
                <a:latin typeface="Times New Roman" panose="02020603050405020304" pitchFamily="18" charset="0"/>
              </a:rPr>
              <a:t>当然，参数和返回值的情况可以随意组合，例如写出有参数但无返回值的函数、或无参数但是有返回值的函数。</a:t>
            </a:r>
            <a:endParaRPr lang="zh-CN" altLang="en-US">
              <a:latin typeface="Times New Roman" panose="02020603050405020304" pitchFamily="18" charset="0"/>
            </a:endParaRPr>
          </a:p>
        </p:txBody>
      </p:sp>
      <p:sp>
        <p:nvSpPr>
          <p:cNvPr id="33795" name="矩形 476165"/>
          <p:cNvSpPr/>
          <p:nvPr/>
        </p:nvSpPr>
        <p:spPr>
          <a:xfrm>
            <a:off x="2484438" y="333375"/>
            <a:ext cx="4248150" cy="576263"/>
          </a:xfrm>
          <a:prstGeom prst="rect">
            <a:avLst/>
          </a:prstGeom>
          <a:solidFill>
            <a:schemeClr val="accent1"/>
          </a:solidFill>
          <a:ln w="9525">
            <a:noFill/>
          </a:ln>
        </p:spPr>
        <p:txBody>
          <a:bodyPr anchor="t"/>
          <a:p>
            <a:pPr marL="342900" indent="-342900" algn="ctr" eaLnBrk="0">
              <a:spcBef>
                <a:spcPct val="50000"/>
              </a:spcBef>
              <a:buClr>
                <a:schemeClr val="hlink"/>
              </a:buClr>
              <a:buSzPct val="85000"/>
            </a:pPr>
            <a:r>
              <a:rPr lang="zh-CN" altLang="en-US" sz="3200" u="sng" dirty="0">
                <a:solidFill>
                  <a:schemeClr val="accent2"/>
                </a:solidFill>
                <a:latin typeface="Cambria" panose="02040503050406030204" pitchFamily="18" charset="0"/>
                <a:ea typeface="华文中宋" panose="02010600040101010101" pitchFamily="2" charset="-122"/>
              </a:rPr>
              <a:t>函数头部</a:t>
            </a:r>
            <a:r>
              <a:rPr lang="zh-CN" altLang="en-US" sz="3200" dirty="0">
                <a:solidFill>
                  <a:schemeClr val="hlink"/>
                </a:solidFill>
                <a:latin typeface="Cambria" panose="02040503050406030204" pitchFamily="18" charset="0"/>
                <a:ea typeface="华文中宋" panose="02010600040101010101" pitchFamily="2" charset="-122"/>
              </a:rPr>
              <a:t>   </a:t>
            </a:r>
            <a:r>
              <a:rPr lang="zh-CN" altLang="en-US" sz="3200" u="sng" dirty="0">
                <a:solidFill>
                  <a:schemeClr val="hlink"/>
                </a:solidFill>
                <a:latin typeface="Cambria" panose="02040503050406030204" pitchFamily="18" charset="0"/>
                <a:ea typeface="华文中宋" panose="02010600040101010101" pitchFamily="2" charset="-122"/>
              </a:rPr>
              <a:t>函数体</a:t>
            </a:r>
            <a:endParaRPr lang="zh-CN" altLang="en-US" sz="3200" u="sng" dirty="0">
              <a:solidFill>
                <a:schemeClr val="hlink"/>
              </a:solidFill>
              <a:latin typeface="Cambria" panose="02040503050406030204" pitchFamily="18" charset="0"/>
              <a:ea typeface="华文中宋" panose="02010600040101010101" pitchFamily="2" charset="-122"/>
            </a:endParaRPr>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34818" name="标题 477185"/>
          <p:cNvSpPr>
            <a:spLocks noGrp="1"/>
          </p:cNvSpPr>
          <p:nvPr>
            <p:ph type="title"/>
          </p:nvPr>
        </p:nvSpPr>
        <p:spPr/>
        <p:txBody>
          <a:bodyPr anchor="ctr"/>
          <a:p>
            <a:r>
              <a:rPr lang="en-US" altLang="zh-CN" sz="3600" dirty="0"/>
              <a:t>5.1.3 </a:t>
            </a:r>
            <a:r>
              <a:rPr lang="zh-CN" altLang="en-US" sz="3600" dirty="0"/>
              <a:t>函数的调用</a:t>
            </a:r>
            <a:endParaRPr lang="zh-CN" altLang="en-US" sz="3600" dirty="0"/>
          </a:p>
        </p:txBody>
      </p:sp>
      <p:sp>
        <p:nvSpPr>
          <p:cNvPr id="34819" name="文本占位符 477186"/>
          <p:cNvSpPr>
            <a:spLocks noGrp="1"/>
          </p:cNvSpPr>
          <p:nvPr>
            <p:ph idx="1"/>
          </p:nvPr>
        </p:nvSpPr>
        <p:spPr/>
        <p:txBody>
          <a:bodyPr anchor="t"/>
          <a:p>
            <a:pPr marL="0" indent="0">
              <a:spcBef>
                <a:spcPct val="50000"/>
              </a:spcBef>
              <a:buNone/>
            </a:pPr>
            <a:r>
              <a:rPr lang="zh-CN" altLang="en-US" dirty="0"/>
              <a:t>已经定义好的函数就可以在程序中进行</a:t>
            </a:r>
            <a:r>
              <a:rPr lang="zh-CN" altLang="en-US" dirty="0">
                <a:solidFill>
                  <a:schemeClr val="accent2"/>
                </a:solidFill>
              </a:rPr>
              <a:t>调用</a:t>
            </a:r>
            <a:r>
              <a:rPr lang="zh-CN" altLang="en-US" dirty="0"/>
              <a:t>了。</a:t>
            </a:r>
            <a:endParaRPr lang="zh-CN" altLang="en-US" dirty="0"/>
          </a:p>
          <a:p>
            <a:pPr marL="0" indent="0">
              <a:spcBef>
                <a:spcPct val="50000"/>
              </a:spcBef>
              <a:buNone/>
            </a:pPr>
            <a:r>
              <a:rPr lang="zh-CN" altLang="en-US" dirty="0"/>
              <a:t>在表达式中使用函数的形式是：先写</a:t>
            </a:r>
            <a:r>
              <a:rPr lang="zh-CN" altLang="en-US" dirty="0">
                <a:solidFill>
                  <a:schemeClr val="accent2"/>
                </a:solidFill>
              </a:rPr>
              <a:t>函数名</a:t>
            </a:r>
            <a:r>
              <a:rPr lang="zh-CN" altLang="en-US" dirty="0"/>
              <a:t>，然后写</a:t>
            </a:r>
            <a:r>
              <a:rPr lang="zh-CN" altLang="en-US" dirty="0">
                <a:solidFill>
                  <a:schemeClr val="accent2"/>
                </a:solidFill>
              </a:rPr>
              <a:t>一对圆括号</a:t>
            </a:r>
            <a:r>
              <a:rPr lang="zh-CN" altLang="en-US" dirty="0"/>
              <a:t>（无参函数也需要写），再根据函数定义时的函数头部中所规定的参数类型和参数个数写上单个</a:t>
            </a:r>
            <a:r>
              <a:rPr lang="en-US" altLang="zh-CN" dirty="0"/>
              <a:t>/</a:t>
            </a:r>
            <a:r>
              <a:rPr lang="zh-CN" altLang="en-US" dirty="0"/>
              <a:t>多个表达式（用逗号隔开）。</a:t>
            </a:r>
            <a:endParaRPr lang="zh-CN" altLang="en-US" dirty="0"/>
          </a:p>
          <a:p>
            <a:pPr marL="0" indent="0">
              <a:spcBef>
                <a:spcPct val="50000"/>
              </a:spcBef>
              <a:buNone/>
            </a:pPr>
            <a:r>
              <a:rPr lang="zh-CN" altLang="en-US" dirty="0"/>
              <a:t>这些表达式是送给函数作为计算对象的，称为函数的实际参数，简称</a:t>
            </a:r>
            <a:r>
              <a:rPr lang="zh-CN" altLang="en-US" dirty="0">
                <a:solidFill>
                  <a:schemeClr val="accent2"/>
                </a:solidFill>
              </a:rPr>
              <a:t>实参</a:t>
            </a:r>
            <a:r>
              <a:rPr lang="zh-CN" altLang="en-US" dirty="0"/>
              <a:t>。</a:t>
            </a:r>
            <a:endParaRPr lang="zh-CN" altLang="en-US" dirty="0"/>
          </a:p>
          <a:p>
            <a:pPr marL="0" indent="0">
              <a:spcBef>
                <a:spcPct val="50000"/>
              </a:spcBef>
              <a:buNone/>
            </a:pPr>
            <a:r>
              <a:rPr lang="zh-CN" altLang="en-US" sz="2400" dirty="0"/>
              <a:t>所以，函数调用的一般形式为：</a:t>
            </a:r>
            <a:endParaRPr lang="zh-CN" altLang="en-US" sz="2400" dirty="0"/>
          </a:p>
          <a:p>
            <a:pPr marL="0" indent="0">
              <a:lnSpc>
                <a:spcPct val="100000"/>
              </a:lnSpc>
              <a:spcBef>
                <a:spcPts val="50"/>
              </a:spcBef>
              <a:spcAft>
                <a:spcPts val="0"/>
              </a:spcAft>
              <a:buNone/>
            </a:pPr>
            <a:r>
              <a:rPr lang="zh-CN" altLang="en-US" sz="2400" dirty="0">
                <a:solidFill>
                  <a:schemeClr val="folHlink"/>
                </a:solidFill>
              </a:rPr>
              <a:t>函数名</a:t>
            </a:r>
            <a:r>
              <a:rPr lang="en-US" altLang="zh-CN" sz="2400" dirty="0">
                <a:solidFill>
                  <a:schemeClr val="folHlink"/>
                </a:solidFill>
              </a:rPr>
              <a:t>(</a:t>
            </a:r>
            <a:r>
              <a:rPr lang="zh-CN" altLang="en-US" sz="2400" dirty="0">
                <a:solidFill>
                  <a:schemeClr val="folHlink"/>
                </a:solidFill>
              </a:rPr>
              <a:t>实际参数</a:t>
            </a:r>
            <a:r>
              <a:rPr lang="en-US" altLang="zh-CN" sz="2400">
                <a:solidFill>
                  <a:schemeClr val="folHlink"/>
                </a:solidFill>
              </a:rPr>
              <a:t>)</a:t>
            </a:r>
            <a:endParaRPr lang="en-US" altLang="zh-CN" sz="2400">
              <a:solidFill>
                <a:schemeClr val="folHlink"/>
              </a:solidFill>
            </a:endParaRPr>
          </a:p>
          <a:p>
            <a:pPr marL="0" indent="0">
              <a:lnSpc>
                <a:spcPct val="100000"/>
              </a:lnSpc>
              <a:spcBef>
                <a:spcPts val="50"/>
              </a:spcBef>
              <a:spcAft>
                <a:spcPts val="0"/>
              </a:spcAft>
              <a:buNone/>
            </a:pPr>
            <a:r>
              <a:rPr lang="zh-CN" altLang="en-US" sz="2400" dirty="0">
                <a:solidFill>
                  <a:schemeClr val="folHlink"/>
                </a:solidFill>
              </a:rPr>
              <a:t>函数名</a:t>
            </a:r>
            <a:r>
              <a:rPr lang="en-US" altLang="zh-CN" sz="2400" dirty="0">
                <a:solidFill>
                  <a:schemeClr val="folHlink"/>
                </a:solidFill>
              </a:rPr>
              <a:t>(</a:t>
            </a:r>
            <a:r>
              <a:rPr lang="zh-CN" altLang="en-US" sz="2400" dirty="0">
                <a:solidFill>
                  <a:schemeClr val="folHlink"/>
                </a:solidFill>
              </a:rPr>
              <a:t>实际参数</a:t>
            </a:r>
            <a:r>
              <a:rPr lang="en-US" altLang="zh-CN" sz="2400" dirty="0">
                <a:solidFill>
                  <a:schemeClr val="folHlink"/>
                </a:solidFill>
              </a:rPr>
              <a:t>, </a:t>
            </a:r>
            <a:r>
              <a:rPr lang="zh-CN" altLang="en-US" sz="2400" dirty="0">
                <a:solidFill>
                  <a:schemeClr val="folHlink"/>
                </a:solidFill>
              </a:rPr>
              <a:t>实际参数</a:t>
            </a:r>
            <a:r>
              <a:rPr lang="en-US" altLang="zh-CN" sz="2400">
                <a:solidFill>
                  <a:schemeClr val="folHlink"/>
                </a:solidFill>
              </a:rPr>
              <a:t>)</a:t>
            </a:r>
            <a:endParaRPr lang="en-US" altLang="zh-CN" sz="2400">
              <a:solidFill>
                <a:schemeClr val="folHlink"/>
              </a:solidFill>
            </a:endParaRPr>
          </a:p>
          <a:p>
            <a:pPr marL="0" indent="0">
              <a:lnSpc>
                <a:spcPct val="100000"/>
              </a:lnSpc>
              <a:spcBef>
                <a:spcPts val="50"/>
              </a:spcBef>
              <a:spcAft>
                <a:spcPts val="0"/>
              </a:spcAft>
              <a:buNone/>
            </a:pPr>
            <a:r>
              <a:rPr lang="zh-CN" altLang="en-US" sz="2400" dirty="0">
                <a:solidFill>
                  <a:schemeClr val="folHlink"/>
                </a:solidFill>
              </a:rPr>
              <a:t>函数名</a:t>
            </a:r>
            <a:r>
              <a:rPr lang="en-US" altLang="zh-CN" sz="2400">
                <a:solidFill>
                  <a:schemeClr val="folHlink"/>
                </a:solidFill>
              </a:rPr>
              <a:t>()</a:t>
            </a:r>
            <a:endParaRPr lang="en-US" altLang="zh-CN" sz="2400">
              <a:solidFill>
                <a:schemeClr val="folHlink"/>
              </a:solidFill>
            </a:endParaRPr>
          </a:p>
          <a:p>
            <a:pPr marL="0" indent="0">
              <a:lnSpc>
                <a:spcPct val="100000"/>
              </a:lnSpc>
              <a:spcBef>
                <a:spcPts val="50"/>
              </a:spcBef>
              <a:spcAft>
                <a:spcPts val="0"/>
              </a:spcAft>
              <a:buNone/>
            </a:pPr>
            <a:r>
              <a:rPr lang="en-US" altLang="zh-CN" sz="2400"/>
              <a:t>……</a:t>
            </a:r>
            <a:endParaRPr lang="en-US" altLang="zh-CN" sz="2400"/>
          </a:p>
        </p:txBody>
      </p:sp>
      <p:sp>
        <p:nvSpPr>
          <p:cNvPr id="34820" name="任意多边形 477187"/>
          <p:cNvSpPr/>
          <p:nvPr/>
        </p:nvSpPr>
        <p:spPr>
          <a:xfrm>
            <a:off x="8243888" y="4724400"/>
            <a:ext cx="504825" cy="720725"/>
          </a:xfrm>
          <a:custGeom>
            <a:avLst/>
            <a:gdLst/>
            <a:ahLst/>
            <a:cxnLst>
              <a:cxn ang="270">
                <a:pos x="16200" y="0"/>
              </a:cxn>
              <a:cxn ang="180">
                <a:pos x="0" y="10800"/>
              </a:cxn>
              <a:cxn ang="90">
                <a:pos x="16200" y="21600"/>
              </a:cxn>
              <a:cxn ang="0">
                <a:pos x="21600" y="10800"/>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8434" name="文本占位符 160770"/>
          <p:cNvSpPr>
            <a:spLocks noGrp="1"/>
          </p:cNvSpPr>
          <p:nvPr>
            <p:ph sz="half" idx="1"/>
          </p:nvPr>
        </p:nvSpPr>
        <p:spPr>
          <a:xfrm>
            <a:off x="539750" y="692150"/>
            <a:ext cx="8135938" cy="2592388"/>
          </a:xfrm>
        </p:spPr>
        <p:txBody>
          <a:bodyPr anchor="t"/>
          <a:p>
            <a:pPr>
              <a:buClr>
                <a:schemeClr val="hlink"/>
              </a:buClr>
              <a:buSzPct val="85000"/>
              <a:buFont typeface="Wingdings" panose="05000000000000000000" pitchFamily="2" charset="2"/>
            </a:pPr>
            <a:r>
              <a:rPr lang="zh-CN" altLang="en-US" dirty="0"/>
              <a:t>本章主要介绍 </a:t>
            </a:r>
            <a:r>
              <a:rPr lang="en-US" altLang="zh-CN" dirty="0"/>
              <a:t>C/C++ </a:t>
            </a:r>
            <a:r>
              <a:rPr lang="zh-CN" altLang="en-US" dirty="0"/>
              <a:t>语言中与函数和变量相关的知识，讨论一些程序整体结构有关的问题。</a:t>
            </a:r>
            <a:endParaRPr lang="zh-CN" altLang="en-US" dirty="0"/>
          </a:p>
          <a:p>
            <a:pPr>
              <a:buClr>
                <a:schemeClr val="hlink"/>
              </a:buClr>
              <a:buSzPct val="85000"/>
              <a:buFont typeface="Wingdings" panose="05000000000000000000" pitchFamily="2" charset="2"/>
            </a:pPr>
            <a:r>
              <a:rPr lang="zh-CN" altLang="en-US" dirty="0"/>
              <a:t>对正确理解 </a:t>
            </a:r>
            <a:r>
              <a:rPr lang="en-US" altLang="zh-CN" dirty="0"/>
              <a:t>C/C++ </a:t>
            </a:r>
            <a:r>
              <a:rPr lang="zh-CN" altLang="en-US" dirty="0"/>
              <a:t>语言</a:t>
            </a:r>
            <a:r>
              <a:rPr lang="en-US" altLang="zh-CN" dirty="0"/>
              <a:t>/</a:t>
            </a:r>
            <a:r>
              <a:rPr lang="zh-CN" altLang="en-US" dirty="0"/>
              <a:t>正确书写 </a:t>
            </a:r>
            <a:r>
              <a:rPr lang="en-US" altLang="zh-CN" dirty="0"/>
              <a:t>C/C++</a:t>
            </a:r>
            <a:r>
              <a:rPr lang="zh-CN" altLang="en-US" dirty="0"/>
              <a:t>程序都很重要。</a:t>
            </a:r>
            <a:endParaRPr lang="zh-CN" altLang="en-US" dirty="0"/>
          </a:p>
          <a:p>
            <a:pPr>
              <a:buClr>
                <a:schemeClr val="hlink"/>
              </a:buClr>
              <a:buSzPct val="85000"/>
              <a:buFont typeface="Wingdings" panose="05000000000000000000" pitchFamily="2" charset="2"/>
            </a:pPr>
            <a:r>
              <a:rPr lang="zh-CN" altLang="en-US" dirty="0"/>
              <a:t>是学习用 </a:t>
            </a:r>
            <a:r>
              <a:rPr lang="en-US" altLang="zh-CN" dirty="0"/>
              <a:t>C/C++ </a:t>
            </a:r>
            <a:r>
              <a:rPr lang="zh-CN" altLang="en-US" dirty="0"/>
              <a:t>程序设计时应了解的“深层问题”。</a:t>
            </a:r>
            <a:endParaRPr lang="zh-CN" altLang="en-US" dirty="0"/>
          </a:p>
        </p:txBody>
      </p:sp>
      <p:sp>
        <p:nvSpPr>
          <p:cNvPr id="18435" name="文本占位符 160771"/>
          <p:cNvSpPr>
            <a:spLocks noGrp="1"/>
          </p:cNvSpPr>
          <p:nvPr>
            <p:ph sz="half" idx="2"/>
          </p:nvPr>
        </p:nvSpPr>
        <p:spPr>
          <a:xfrm>
            <a:off x="539750" y="3933825"/>
            <a:ext cx="8135938" cy="2447925"/>
          </a:xfrm>
        </p:spPr>
        <p:txBody>
          <a:bodyPr anchor="t"/>
          <a:p>
            <a:pPr>
              <a:buClr>
                <a:schemeClr val="hlink"/>
              </a:buClr>
              <a:buSzPct val="85000"/>
              <a:buFont typeface="Wingdings" panose="05000000000000000000" pitchFamily="2" charset="2"/>
            </a:pPr>
            <a:r>
              <a:rPr lang="zh-CN" altLang="en-US" dirty="0"/>
              <a:t>函数的定义与使用，函数原型</a:t>
            </a:r>
            <a:endParaRPr lang="zh-CN" altLang="en-US" dirty="0"/>
          </a:p>
          <a:p>
            <a:pPr>
              <a:buClr>
                <a:schemeClr val="hlink"/>
              </a:buClr>
              <a:buSzPct val="85000"/>
              <a:buFont typeface="Wingdings" panose="05000000000000000000" pitchFamily="2" charset="2"/>
            </a:pPr>
            <a:r>
              <a:rPr lang="zh-CN" altLang="en-US" dirty="0"/>
              <a:t>变量类，作用域与存在期</a:t>
            </a:r>
            <a:endParaRPr lang="zh-CN" altLang="en-US" dirty="0"/>
          </a:p>
          <a:p>
            <a:pPr>
              <a:buClr>
                <a:schemeClr val="hlink"/>
              </a:buClr>
              <a:buSzPct val="85000"/>
              <a:buFont typeface="Wingdings" panose="05000000000000000000" pitchFamily="2" charset="2"/>
            </a:pPr>
            <a:r>
              <a:rPr lang="zh-CN" altLang="en-US" dirty="0"/>
              <a:t>预处理命令，命名空间，多文件项目开发</a:t>
            </a:r>
            <a:endParaRPr lang="zh-CN" altLang="en-US" dirty="0"/>
          </a:p>
          <a:p>
            <a:pPr>
              <a:buClr>
                <a:schemeClr val="hlink"/>
              </a:buClr>
              <a:buSzPct val="85000"/>
              <a:buFont typeface="Wingdings" panose="05000000000000000000" pitchFamily="2" charset="2"/>
              <a:buNone/>
            </a:pPr>
            <a:endParaRPr lang="zh-CN" altLang="en-US" dirty="0"/>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35842" name="上箭头 485377"/>
          <p:cNvSpPr/>
          <p:nvPr/>
        </p:nvSpPr>
        <p:spPr>
          <a:xfrm>
            <a:off x="4284663" y="2704148"/>
            <a:ext cx="287337" cy="287337"/>
          </a:xfrm>
          <a:prstGeom prst="up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35843" name="爆炸形 1 485378"/>
          <p:cNvSpPr/>
          <p:nvPr/>
        </p:nvSpPr>
        <p:spPr>
          <a:xfrm>
            <a:off x="7667625" y="2704148"/>
            <a:ext cx="647700" cy="504825"/>
          </a:xfrm>
          <a:prstGeom prst="irregularSeal1">
            <a:avLst/>
          </a:prstGeom>
          <a:solidFill>
            <a:srgbClr val="FFFF99"/>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35844" name="文本占位符 485379"/>
          <p:cNvSpPr>
            <a:spLocks noGrp="1"/>
          </p:cNvSpPr>
          <p:nvPr>
            <p:ph sz="half" idx="1"/>
          </p:nvPr>
        </p:nvSpPr>
        <p:spPr>
          <a:xfrm>
            <a:off x="395288" y="2132648"/>
            <a:ext cx="8135937" cy="576262"/>
          </a:xfrm>
          <a:solidFill>
            <a:schemeClr val="accent1"/>
          </a:solidFill>
        </p:spPr>
        <p:txBody>
          <a:bodyPr anchor="t"/>
          <a:p>
            <a:pPr>
              <a:spcBef>
                <a:spcPct val="50000"/>
              </a:spcBef>
              <a:buClr>
                <a:schemeClr val="hlink"/>
              </a:buClr>
              <a:buSzPct val="85000"/>
              <a:buFont typeface="Wingdings" panose="05000000000000000000" pitchFamily="2" charset="2"/>
              <a:buNone/>
            </a:pPr>
            <a:r>
              <a:rPr lang="zh-CN" altLang="en-US" sz="3200" dirty="0">
                <a:solidFill>
                  <a:schemeClr val="accent2"/>
                </a:solidFill>
              </a:rPr>
              <a:t>函数调用：</a:t>
            </a:r>
            <a:r>
              <a:rPr lang="zh-CN" altLang="en-US" sz="3200" dirty="0">
                <a:solidFill>
                  <a:schemeClr val="folHlink"/>
                </a:solidFill>
              </a:rPr>
              <a:t>函数名</a:t>
            </a:r>
            <a:r>
              <a:rPr lang="en-US" altLang="zh-CN" sz="3200" dirty="0">
                <a:solidFill>
                  <a:schemeClr val="folHlink"/>
                </a:solidFill>
              </a:rPr>
              <a:t>(</a:t>
            </a:r>
            <a:r>
              <a:rPr lang="zh-CN" altLang="en-US" sz="3200" dirty="0">
                <a:solidFill>
                  <a:schemeClr val="folHlink"/>
                </a:solidFill>
              </a:rPr>
              <a:t>实际参数表</a:t>
            </a:r>
            <a:r>
              <a:rPr lang="en-US" altLang="zh-CN" sz="3200">
                <a:solidFill>
                  <a:schemeClr val="folHlink"/>
                </a:solidFill>
              </a:rPr>
              <a:t>)</a:t>
            </a:r>
            <a:endParaRPr lang="en-US" altLang="zh-CN" sz="2400" dirty="0"/>
          </a:p>
        </p:txBody>
      </p:sp>
      <p:sp>
        <p:nvSpPr>
          <p:cNvPr id="35845" name="文本占位符 485380"/>
          <p:cNvSpPr>
            <a:spLocks noGrp="1"/>
          </p:cNvSpPr>
          <p:nvPr>
            <p:ph sz="half" idx="2"/>
          </p:nvPr>
        </p:nvSpPr>
        <p:spPr>
          <a:xfrm>
            <a:off x="539750" y="3004185"/>
            <a:ext cx="8136255" cy="3086735"/>
          </a:xfrm>
        </p:spPr>
        <p:txBody>
          <a:bodyPr anchor="t"/>
          <a:p>
            <a:pPr marL="0" indent="0" algn="ctr">
              <a:spcBef>
                <a:spcPct val="50000"/>
              </a:spcBef>
              <a:buClr>
                <a:schemeClr val="hlink"/>
              </a:buClr>
              <a:buSzPct val="85000"/>
              <a:buFont typeface="Wingdings" panose="05000000000000000000" pitchFamily="2" charset="2"/>
              <a:buNone/>
            </a:pPr>
            <a:r>
              <a:rPr lang="zh-CN" altLang="en-US" dirty="0"/>
              <a:t>多个实参用逗号分隔。</a:t>
            </a:r>
            <a:endParaRPr lang="zh-CN" altLang="en-US" dirty="0"/>
          </a:p>
          <a:p>
            <a:pPr marL="0" indent="0">
              <a:spcBef>
                <a:spcPct val="50000"/>
              </a:spcBef>
              <a:buClr>
                <a:schemeClr val="hlink"/>
              </a:buClr>
              <a:buSzPct val="85000"/>
              <a:buFont typeface="Wingdings" panose="05000000000000000000" pitchFamily="2" charset="2"/>
              <a:buNone/>
            </a:pPr>
            <a:endParaRPr lang="zh-CN" altLang="en-US" dirty="0"/>
          </a:p>
          <a:p>
            <a:pPr marL="0" indent="0">
              <a:spcBef>
                <a:spcPct val="50000"/>
              </a:spcBef>
              <a:buClr>
                <a:schemeClr val="hlink"/>
              </a:buClr>
              <a:buSzPct val="85000"/>
              <a:buFont typeface="Wingdings" panose="05000000000000000000" pitchFamily="2" charset="2"/>
              <a:buNone/>
            </a:pPr>
            <a:r>
              <a:rPr lang="zh-CN" altLang="en-US" dirty="0"/>
              <a:t>在调用时，</a:t>
            </a:r>
            <a:r>
              <a:rPr lang="zh-CN" altLang="en-US" dirty="0">
                <a:solidFill>
                  <a:schemeClr val="hlink"/>
                </a:solidFill>
              </a:rPr>
              <a:t>把实参的值传递给形参</a:t>
            </a:r>
            <a:r>
              <a:rPr lang="zh-CN" altLang="en-US" dirty="0"/>
              <a:t>。</a:t>
            </a:r>
            <a:endParaRPr lang="zh-CN" altLang="en-US" dirty="0"/>
          </a:p>
          <a:p>
            <a:pPr marL="0" indent="0">
              <a:spcBef>
                <a:spcPct val="50000"/>
              </a:spcBef>
              <a:buClr>
                <a:schemeClr val="hlink"/>
              </a:buClr>
              <a:buSzPct val="85000"/>
              <a:buFont typeface="Wingdings" panose="05000000000000000000" pitchFamily="2" charset="2"/>
              <a:buNone/>
            </a:pPr>
            <a:r>
              <a:rPr lang="zh-CN" altLang="en-US" dirty="0"/>
              <a:t>函数体的复合语句在参数具有特定</a:t>
            </a:r>
            <a:r>
              <a:rPr lang="zh-CN" altLang="en-US" dirty="0">
                <a:solidFill>
                  <a:schemeClr val="hlink"/>
                </a:solidFill>
              </a:rPr>
              <a:t>实参值</a:t>
            </a:r>
            <a:r>
              <a:rPr lang="zh-CN" altLang="en-US" dirty="0"/>
              <a:t>的情况下开始执行。</a:t>
            </a:r>
            <a:endParaRPr lang="zh-CN" altLang="en-US" sz="2400" dirty="0"/>
          </a:p>
        </p:txBody>
      </p:sp>
      <p:sp>
        <p:nvSpPr>
          <p:cNvPr id="2" name="矩形 473092"/>
          <p:cNvSpPr/>
          <p:nvPr>
            <p:custDataLst>
              <p:tags r:id="rId1"/>
            </p:custDataLst>
          </p:nvPr>
        </p:nvSpPr>
        <p:spPr>
          <a:xfrm>
            <a:off x="467360" y="548640"/>
            <a:ext cx="8595360" cy="629920"/>
          </a:xfrm>
          <a:prstGeom prst="rect">
            <a:avLst/>
          </a:prstGeom>
          <a:noFill/>
          <a:ln w="9525">
            <a:noFill/>
          </a:ln>
          <a:extLst>
            <a:ext uri="{909E8E84-426E-40DD-AFC4-6F175D3DCCD1}">
              <a14:hiddenFill xmlns:a14="http://schemas.microsoft.com/office/drawing/2010/main">
                <a:solidFill>
                  <a:schemeClr val="accent1"/>
                </a:solidFill>
              </a14:hiddenFill>
            </a:ext>
          </a:extLst>
        </p:spPr>
        <p:txBody>
          <a:bodyPr wrap="square" lIns="92075" tIns="46038" rIns="92075" bIns="46038" anchor="ctr">
            <a:spAutoFit/>
          </a:bodyPr>
          <a:p>
            <a:pPr eaLnBrk="0" hangingPunct="0">
              <a:lnSpc>
                <a:spcPct val="125000"/>
              </a:lnSpc>
              <a:spcBef>
                <a:spcPts val="0"/>
              </a:spcBef>
              <a:spcAft>
                <a:spcPts val="0"/>
              </a:spcAft>
            </a:pPr>
            <a:r>
              <a:rPr lang="zh-CN" altLang="en-US" sz="2800" b="1" dirty="0">
                <a:solidFill>
                  <a:schemeClr val="accent2"/>
                </a:solidFill>
                <a:latin typeface="Times New Roman" panose="02020603050405020304" pitchFamily="18" charset="0"/>
                <a:ea typeface="宋体" panose="02010600030101010101" pitchFamily="2" charset="-122"/>
              </a:rPr>
              <a:t>函数定义：</a:t>
            </a:r>
            <a:r>
              <a:rPr lang="zh-CN" altLang="en-US" sz="2800" b="1" u="sng" dirty="0">
                <a:solidFill>
                  <a:schemeClr val="accent2"/>
                </a:solidFill>
                <a:latin typeface="Times New Roman" panose="02020603050405020304" pitchFamily="18" charset="0"/>
                <a:ea typeface="宋体" panose="02010600030101010101" pitchFamily="2" charset="-122"/>
              </a:rPr>
              <a:t>返回值类型  函数名</a:t>
            </a:r>
            <a:r>
              <a:rPr lang="en-US" altLang="zh-CN" sz="2800" b="1" u="sng" dirty="0">
                <a:solidFill>
                  <a:schemeClr val="accent2"/>
                </a:solidFill>
                <a:latin typeface="Times New Roman" panose="02020603050405020304" pitchFamily="18" charset="0"/>
              </a:rPr>
              <a:t>(</a:t>
            </a:r>
            <a:r>
              <a:rPr lang="zh-CN" altLang="en-US" sz="2800" b="1" u="sng" dirty="0">
                <a:solidFill>
                  <a:schemeClr val="accent2"/>
                </a:solidFill>
                <a:latin typeface="Times New Roman" panose="02020603050405020304" pitchFamily="18" charset="0"/>
                <a:ea typeface="宋体" panose="02010600030101010101" pitchFamily="2" charset="-122"/>
              </a:rPr>
              <a:t>参数表</a:t>
            </a:r>
            <a:r>
              <a:rPr lang="en-US" altLang="zh-CN" sz="2800" b="1" u="sng">
                <a:solidFill>
                  <a:schemeClr val="accent2"/>
                </a:solidFill>
                <a:latin typeface="Times New Roman" panose="02020603050405020304" pitchFamily="18" charset="0"/>
              </a:rPr>
              <a:t>)</a:t>
            </a:r>
            <a:r>
              <a:rPr lang="en-US" altLang="zh-CN" sz="2800" b="1">
                <a:latin typeface="Times New Roman" panose="02020603050405020304" pitchFamily="18" charset="0"/>
              </a:rPr>
              <a:t>  </a:t>
            </a:r>
            <a:r>
              <a:rPr lang="en-US" altLang="zh-CN" sz="2800" b="1">
                <a:solidFill>
                  <a:schemeClr val="hlink"/>
                </a:solidFill>
                <a:latin typeface="Times New Roman" panose="02020603050405020304" pitchFamily="18" charset="0"/>
              </a:rPr>
              <a:t>{</a:t>
            </a:r>
            <a:r>
              <a:rPr lang="zh-CN" altLang="en-US" sz="2800" b="1" dirty="0">
                <a:solidFill>
                  <a:schemeClr val="hlink"/>
                </a:solidFill>
                <a:latin typeface="Times New Roman" panose="02020603050405020304" pitchFamily="18" charset="0"/>
                <a:ea typeface="宋体" panose="02010600030101010101" pitchFamily="2" charset="-122"/>
              </a:rPr>
              <a:t>语句序列</a:t>
            </a:r>
            <a:r>
              <a:rPr lang="en-US" altLang="zh-CN" sz="2800" b="1">
                <a:solidFill>
                  <a:schemeClr val="hlink"/>
                </a:solidFill>
                <a:latin typeface="Times New Roman" panose="02020603050405020304" pitchFamily="18" charset="0"/>
              </a:rPr>
              <a:t>;}</a:t>
            </a:r>
            <a:endParaRPr lang="en-US" altLang="zh-CN" sz="2800" b="1">
              <a:solidFill>
                <a:schemeClr val="hlink"/>
              </a:solidFill>
              <a:latin typeface="Times New Roman" panose="02020603050405020304" pitchFamily="18" charset="0"/>
            </a:endParaRPr>
          </a:p>
        </p:txBody>
      </p:sp>
      <p:sp>
        <p:nvSpPr>
          <p:cNvPr id="3" name="文本框 2"/>
          <p:cNvSpPr txBox="1"/>
          <p:nvPr/>
        </p:nvSpPr>
        <p:spPr>
          <a:xfrm>
            <a:off x="395605" y="1315720"/>
            <a:ext cx="8154670" cy="521970"/>
          </a:xfrm>
          <a:prstGeom prst="rect">
            <a:avLst/>
          </a:prstGeom>
          <a:noFill/>
        </p:spPr>
        <p:txBody>
          <a:bodyPr wrap="square" rtlCol="0" anchor="t">
            <a:spAutoFit/>
          </a:bodyPr>
          <a:p>
            <a:pPr marL="0" indent="0">
              <a:spcBef>
                <a:spcPct val="50000"/>
              </a:spcBef>
              <a:buClr>
                <a:schemeClr val="hlink"/>
              </a:buClr>
              <a:buSzPct val="85000"/>
              <a:buFont typeface="Wingdings" panose="05000000000000000000" pitchFamily="2" charset="2"/>
              <a:buNone/>
            </a:pPr>
            <a:r>
              <a:rPr lang="zh-CN" altLang="en-US" sz="2800" dirty="0">
                <a:latin typeface="Cambria" panose="02040503050406030204" pitchFamily="18" charset="0"/>
                <a:ea typeface="华文中宋" panose="02010600040101010101" pitchFamily="2" charset="-122"/>
                <a:sym typeface="+mn-ea"/>
              </a:rPr>
              <a:t>函数定义中，参数表中的参数称为</a:t>
            </a:r>
            <a:r>
              <a:rPr lang="zh-CN" altLang="en-US" sz="2800" dirty="0">
                <a:solidFill>
                  <a:schemeClr val="hlink"/>
                </a:solidFill>
                <a:latin typeface="Cambria" panose="02040503050406030204" pitchFamily="18" charset="0"/>
                <a:ea typeface="华文中宋" panose="02010600040101010101" pitchFamily="2" charset="-122"/>
                <a:sym typeface="+mn-ea"/>
              </a:rPr>
              <a:t>形参</a:t>
            </a:r>
            <a:r>
              <a:rPr lang="zh-CN" altLang="en-US" sz="2800" dirty="0">
                <a:latin typeface="Cambria" panose="02040503050406030204" pitchFamily="18" charset="0"/>
                <a:ea typeface="华文中宋" panose="02010600040101010101" pitchFamily="2" charset="-122"/>
                <a:sym typeface="+mn-ea"/>
              </a:rPr>
              <a:t>。</a:t>
            </a:r>
            <a:endParaRPr lang="zh-CN" altLang="en-US" sz="2800" dirty="0">
              <a:latin typeface="Cambria" panose="02040503050406030204" pitchFamily="18" charset="0"/>
              <a:ea typeface="华文中宋" panose="02010600040101010101" pitchFamily="2" charset="-122"/>
              <a:cs typeface="+mn-lt"/>
              <a:sym typeface="+mn-ea"/>
            </a:endParaRPr>
          </a:p>
        </p:txBody>
      </p:sp>
      <p:sp>
        <p:nvSpPr>
          <p:cNvPr id="4" name="上箭头 485377"/>
          <p:cNvSpPr/>
          <p:nvPr/>
        </p:nvSpPr>
        <p:spPr>
          <a:xfrm>
            <a:off x="6083618" y="1124268"/>
            <a:ext cx="287337" cy="287337"/>
          </a:xfrm>
          <a:prstGeom prst="up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36866" name="文本占位符 478210"/>
          <p:cNvSpPr>
            <a:spLocks noGrp="1"/>
          </p:cNvSpPr>
          <p:nvPr>
            <p:ph idx="1"/>
          </p:nvPr>
        </p:nvSpPr>
        <p:spPr>
          <a:xfrm>
            <a:off x="539750" y="549275"/>
            <a:ext cx="8135938" cy="5832475"/>
          </a:xfrm>
        </p:spPr>
        <p:txBody>
          <a:bodyPr anchor="t"/>
          <a:p>
            <a:pPr marL="0" indent="0">
              <a:spcBef>
                <a:spcPct val="50000"/>
              </a:spcBef>
              <a:buNone/>
            </a:pPr>
            <a:r>
              <a:rPr lang="zh-CN" altLang="en-US" dirty="0"/>
              <a:t>在编写调用语句时，应该</a:t>
            </a:r>
            <a:r>
              <a:rPr lang="zh-CN" altLang="en-US" dirty="0">
                <a:solidFill>
                  <a:schemeClr val="accent2"/>
                </a:solidFill>
              </a:rPr>
              <a:t>根据函数定义时的函数头部中的参数表和返回值进行相应的书写</a:t>
            </a:r>
            <a:r>
              <a:rPr lang="zh-CN" altLang="en-US" dirty="0"/>
              <a:t>：</a:t>
            </a:r>
            <a:endParaRPr lang="zh-CN" altLang="en-US" dirty="0"/>
          </a:p>
          <a:p>
            <a:pPr marL="0" indent="0">
              <a:spcBef>
                <a:spcPct val="50000"/>
              </a:spcBef>
              <a:buNone/>
            </a:pPr>
            <a:r>
              <a:rPr lang="en-US" altLang="zh-CN" dirty="0"/>
              <a:t>1</a:t>
            </a:r>
            <a:r>
              <a:rPr lang="zh-CN" altLang="en-US" dirty="0"/>
              <a:t>、</a:t>
            </a:r>
            <a:r>
              <a:rPr lang="zh-CN" altLang="en-US" dirty="0">
                <a:solidFill>
                  <a:schemeClr val="accent2"/>
                </a:solidFill>
              </a:rPr>
              <a:t>参数表非空</a:t>
            </a:r>
            <a:r>
              <a:rPr lang="zh-CN" altLang="en-US" dirty="0"/>
              <a:t>，则调用时必须提供</a:t>
            </a:r>
            <a:r>
              <a:rPr lang="zh-CN" altLang="en-US" dirty="0">
                <a:solidFill>
                  <a:schemeClr val="accent2"/>
                </a:solidFill>
              </a:rPr>
              <a:t>个数正确、类型合适的实参</a:t>
            </a:r>
            <a:r>
              <a:rPr lang="zh-CN" altLang="en-US" dirty="0"/>
              <a:t>。</a:t>
            </a:r>
            <a:r>
              <a:rPr lang="zh-CN" altLang="en-US" dirty="0">
                <a:sym typeface="+mn-ea"/>
              </a:rPr>
              <a:t>实参是具体函数计算的出发点。</a:t>
            </a:r>
            <a:r>
              <a:rPr lang="zh-CN" altLang="en-US" dirty="0"/>
              <a:t>实参可以是数值、变量或由数值和变量构成的表达式。</a:t>
            </a:r>
            <a:endParaRPr lang="zh-CN" altLang="en-US" dirty="0"/>
          </a:p>
          <a:p>
            <a:pPr marL="0" indent="0">
              <a:spcBef>
                <a:spcPct val="50000"/>
              </a:spcBef>
              <a:buNone/>
            </a:pPr>
            <a:r>
              <a:rPr lang="zh-CN" altLang="en-US" dirty="0"/>
              <a:t>如果函数的</a:t>
            </a:r>
            <a:r>
              <a:rPr lang="zh-CN" altLang="en-US" dirty="0">
                <a:solidFill>
                  <a:schemeClr val="accent4"/>
                </a:solidFill>
              </a:rPr>
              <a:t>参数表为空</a:t>
            </a:r>
            <a:r>
              <a:rPr lang="zh-CN" altLang="en-US" dirty="0"/>
              <a:t>，那么就</a:t>
            </a:r>
            <a:r>
              <a:rPr lang="zh-CN" altLang="en-US" dirty="0">
                <a:solidFill>
                  <a:schemeClr val="accent4"/>
                </a:solidFill>
              </a:rPr>
              <a:t>不需要（而且也不允许）提供参数</a:t>
            </a:r>
            <a:r>
              <a:rPr lang="zh-CN" altLang="en-US" dirty="0"/>
              <a:t>，只需要写一对空的圆括号（不可省略）。</a:t>
            </a:r>
            <a:endParaRPr lang="zh-CN" altLang="en-US" dirty="0"/>
          </a:p>
          <a:p>
            <a:pPr marL="0" indent="0">
              <a:spcBef>
                <a:spcPct val="50000"/>
              </a:spcBef>
              <a:buNone/>
            </a:pPr>
            <a:r>
              <a:rPr lang="en-US" altLang="zh-CN" dirty="0"/>
              <a:t>2</a:t>
            </a:r>
            <a:r>
              <a:rPr lang="zh-CN" altLang="en-US" dirty="0"/>
              <a:t>、如果提供的实参类型与形参类型不一致，那么在执行时就会发生类型转换。</a:t>
            </a:r>
            <a:endParaRPr lang="zh-CN" altLang="en-US" dirty="0"/>
          </a:p>
          <a:p>
            <a:pPr marL="0" indent="0">
              <a:spcBef>
                <a:spcPct val="50000"/>
              </a:spcBef>
              <a:buNone/>
            </a:pPr>
            <a:endParaRPr lang="zh-CN" altLang="en-US" dirty="0"/>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37890" name="文本占位符 479234"/>
          <p:cNvSpPr>
            <a:spLocks noGrp="1"/>
          </p:cNvSpPr>
          <p:nvPr>
            <p:ph idx="1"/>
          </p:nvPr>
        </p:nvSpPr>
        <p:spPr>
          <a:xfrm>
            <a:off x="539750" y="549275"/>
            <a:ext cx="8135938" cy="5832475"/>
          </a:xfrm>
        </p:spPr>
        <p:txBody>
          <a:bodyPr anchor="t"/>
          <a:p>
            <a:pPr marL="0" indent="0">
              <a:lnSpc>
                <a:spcPct val="100000"/>
              </a:lnSpc>
              <a:spcBef>
                <a:spcPts val="1200"/>
              </a:spcBef>
              <a:spcAft>
                <a:spcPts val="0"/>
              </a:spcAft>
              <a:buNone/>
            </a:pPr>
            <a:r>
              <a:rPr lang="en-US" altLang="zh-CN" dirty="0">
                <a:latin typeface="Times New Roman" panose="02020603050405020304" pitchFamily="18" charset="0"/>
              </a:rPr>
              <a:t>3</a:t>
            </a:r>
            <a:r>
              <a:rPr lang="zh-CN" altLang="en-US" dirty="0">
                <a:latin typeface="Times New Roman" panose="02020603050405020304" pitchFamily="18" charset="0"/>
              </a:rPr>
              <a:t>、对于</a:t>
            </a:r>
            <a:r>
              <a:rPr lang="zh-CN" altLang="en-US" dirty="0">
                <a:solidFill>
                  <a:schemeClr val="accent2"/>
                </a:solidFill>
                <a:latin typeface="Times New Roman" panose="02020603050405020304" pitchFamily="18" charset="0"/>
              </a:rPr>
              <a:t>具有返回值的函数</a:t>
            </a:r>
            <a:r>
              <a:rPr lang="zh-CN" altLang="en-US" dirty="0">
                <a:latin typeface="Times New Roman" panose="02020603050405020304" pitchFamily="18" charset="0"/>
              </a:rPr>
              <a:t>，在其中执行到某一条 </a:t>
            </a:r>
            <a:r>
              <a:rPr lang="en-US" altLang="zh-CN" dirty="0">
                <a:solidFill>
                  <a:schemeClr val="accent4"/>
                </a:solidFill>
                <a:latin typeface="Times New Roman" panose="02020603050405020304" pitchFamily="18" charset="0"/>
              </a:rPr>
              <a:t>return </a:t>
            </a:r>
            <a:r>
              <a:rPr lang="zh-CN" altLang="en-US" dirty="0">
                <a:solidFill>
                  <a:schemeClr val="accent4"/>
                </a:solidFill>
                <a:latin typeface="Times New Roman" panose="02020603050405020304" pitchFamily="18" charset="0"/>
              </a:rPr>
              <a:t>表达式</a:t>
            </a:r>
            <a:r>
              <a:rPr lang="en-US" altLang="zh-CN">
                <a:solidFill>
                  <a:schemeClr val="accent4"/>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语句时，该语句中的表达式的值被计算出来并作为该函数的返回值，这个</a:t>
            </a:r>
            <a:r>
              <a:rPr lang="zh-CN" altLang="en-US" dirty="0">
                <a:solidFill>
                  <a:schemeClr val="accent2"/>
                </a:solidFill>
                <a:latin typeface="Times New Roman" panose="02020603050405020304" pitchFamily="18" charset="0"/>
              </a:rPr>
              <a:t>返回值可供调用点处后续使用</a:t>
            </a:r>
            <a:r>
              <a:rPr lang="zh-CN" altLang="en-US" dirty="0">
                <a:latin typeface="Times New Roman" panose="02020603050405020304" pitchFamily="18" charset="0"/>
              </a:rPr>
              <a:t>（也可以闲弃不用）。</a:t>
            </a:r>
            <a:endParaRPr lang="zh-CN" altLang="en-US" dirty="0">
              <a:latin typeface="Times New Roman" panose="02020603050405020304" pitchFamily="18" charset="0"/>
            </a:endParaRPr>
          </a:p>
          <a:p>
            <a:pPr marL="0" indent="0">
              <a:lnSpc>
                <a:spcPct val="100000"/>
              </a:lnSpc>
              <a:spcBef>
                <a:spcPts val="1200"/>
              </a:spcBef>
              <a:spcAft>
                <a:spcPts val="0"/>
              </a:spcAft>
              <a:buNone/>
            </a:pPr>
            <a:r>
              <a:rPr lang="zh-CN" altLang="en-US" dirty="0">
                <a:latin typeface="Times New Roman" panose="02020603050405020304" pitchFamily="18" charset="0"/>
              </a:rPr>
              <a:t>所以，</a:t>
            </a:r>
            <a:r>
              <a:rPr lang="zh-CN" altLang="en-US" dirty="0">
                <a:solidFill>
                  <a:schemeClr val="accent2"/>
                </a:solidFill>
                <a:latin typeface="Times New Roman" panose="02020603050405020304" pitchFamily="18" charset="0"/>
              </a:rPr>
              <a:t>有返回值的函数一般出现在表达式里，用其返回值参与后续操作</a:t>
            </a:r>
            <a:r>
              <a:rPr lang="zh-CN" altLang="en-US" dirty="0">
                <a:latin typeface="Times New Roman" panose="02020603050405020304" pitchFamily="18" charset="0"/>
              </a:rPr>
              <a:t>（例如给其它变量赋值，或参与后续计算，或者直接打印输出）。</a:t>
            </a:r>
            <a:endParaRPr lang="zh-CN" altLang="en-US" dirty="0">
              <a:latin typeface="Times New Roman" panose="02020603050405020304" pitchFamily="18" charset="0"/>
            </a:endParaRPr>
          </a:p>
          <a:p>
            <a:pPr marL="0" indent="0">
              <a:lnSpc>
                <a:spcPct val="100000"/>
              </a:lnSpc>
              <a:spcBef>
                <a:spcPts val="1200"/>
              </a:spcBef>
              <a:spcAft>
                <a:spcPts val="0"/>
              </a:spcAft>
              <a:buNone/>
            </a:pPr>
            <a:endParaRPr lang="zh-CN" altLang="en-US" dirty="0">
              <a:latin typeface="Times New Roman" panose="02020603050405020304" pitchFamily="18" charset="0"/>
            </a:endParaRPr>
          </a:p>
          <a:p>
            <a:pPr marL="0" indent="0">
              <a:lnSpc>
                <a:spcPct val="100000"/>
              </a:lnSpc>
              <a:spcBef>
                <a:spcPts val="1200"/>
              </a:spcBef>
              <a:spcAft>
                <a:spcPts val="0"/>
              </a:spcAft>
              <a:buNone/>
            </a:pPr>
            <a:r>
              <a:rPr lang="zh-CN" altLang="en-US" dirty="0">
                <a:solidFill>
                  <a:schemeClr val="hlink"/>
                </a:solidFill>
                <a:latin typeface="Times New Roman" panose="02020603050405020304" pitchFamily="18" charset="0"/>
              </a:rPr>
              <a:t>无返回值的函数</a:t>
            </a:r>
            <a:r>
              <a:rPr lang="zh-CN" altLang="en-US" dirty="0">
                <a:latin typeface="Times New Roman" panose="02020603050405020304" pitchFamily="18" charset="0"/>
              </a:rPr>
              <a:t>在执行结束时没有任何值可供调用处使用，</a:t>
            </a:r>
            <a:r>
              <a:rPr lang="zh-CN" altLang="en-US" dirty="0">
                <a:solidFill>
                  <a:schemeClr val="hlink"/>
                </a:solidFill>
                <a:latin typeface="Times New Roman" panose="02020603050405020304" pitchFamily="18" charset="0"/>
              </a:rPr>
              <a:t>显然不能放在表达式里使用</a:t>
            </a:r>
            <a:r>
              <a:rPr lang="zh-CN" altLang="en-US" dirty="0">
                <a:latin typeface="Times New Roman" panose="02020603050405020304" pitchFamily="18" charset="0"/>
              </a:rPr>
              <a:t>，即不能用于做赋值、计算或打印之类的操作。</a:t>
            </a:r>
            <a:endParaRPr lang="zh-CN" altLang="en-US" dirty="0">
              <a:latin typeface="Times New Roman" panose="02020603050405020304" pitchFamily="18" charset="0"/>
            </a:endParaRPr>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38914" name="文本占位符 480258"/>
          <p:cNvSpPr>
            <a:spLocks noGrp="1"/>
          </p:cNvSpPr>
          <p:nvPr>
            <p:ph idx="1"/>
          </p:nvPr>
        </p:nvSpPr>
        <p:spPr>
          <a:xfrm>
            <a:off x="539750" y="333375"/>
            <a:ext cx="8135938" cy="6048375"/>
          </a:xfrm>
        </p:spPr>
        <p:txBody>
          <a:bodyPr anchor="t"/>
          <a:p>
            <a:pPr marL="0" indent="0">
              <a:lnSpc>
                <a:spcPct val="90000"/>
              </a:lnSpc>
              <a:buNone/>
            </a:pPr>
            <a:r>
              <a:rPr lang="zh-CN" altLang="en-US" sz="2000" dirty="0"/>
              <a:t>例如，对于 </a:t>
            </a:r>
            <a:r>
              <a:rPr lang="en-US" altLang="zh-CN" sz="2000" err="1"/>
              <a:t>scircle </a:t>
            </a:r>
            <a:r>
              <a:rPr lang="zh-CN" altLang="en-US" sz="2000" dirty="0"/>
              <a:t>和 </a:t>
            </a:r>
            <a:r>
              <a:rPr lang="en-US" altLang="zh-CN" sz="2000" err="1"/>
              <a:t>srect </a:t>
            </a:r>
            <a:r>
              <a:rPr lang="zh-CN" altLang="en-US" sz="2000" dirty="0"/>
              <a:t>函数（它们分别需要</a:t>
            </a:r>
            <a:r>
              <a:rPr lang="en-US" altLang="zh-CN" sz="2000" dirty="0"/>
              <a:t>1</a:t>
            </a:r>
            <a:r>
              <a:rPr lang="zh-CN" altLang="en-US" sz="2000" dirty="0"/>
              <a:t>个和</a:t>
            </a:r>
            <a:r>
              <a:rPr lang="en-US" altLang="zh-CN" sz="2000" dirty="0"/>
              <a:t>2</a:t>
            </a:r>
            <a:r>
              <a:rPr lang="zh-CN" altLang="en-US" sz="2000" dirty="0"/>
              <a:t>个参数，都有</a:t>
            </a:r>
            <a:r>
              <a:rPr lang="en-US" altLang="zh-CN" sz="2000" dirty="0"/>
              <a:t>double </a:t>
            </a:r>
            <a:r>
              <a:rPr lang="zh-CN" altLang="en-US" sz="2000" dirty="0"/>
              <a:t>类型的返回值），可以写出如下的调用语句：</a:t>
            </a:r>
            <a:endParaRPr lang="zh-CN" altLang="en-US" sz="2000" dirty="0"/>
          </a:p>
          <a:p>
            <a:pPr marL="0" indent="0">
              <a:lnSpc>
                <a:spcPct val="90000"/>
              </a:lnSpc>
              <a:buNone/>
            </a:pPr>
            <a:endParaRPr lang="zh-CN" altLang="en-US" sz="2000" dirty="0"/>
          </a:p>
          <a:p>
            <a:pPr>
              <a:lnSpc>
                <a:spcPct val="90000"/>
              </a:lnSpc>
              <a:buNone/>
            </a:pPr>
            <a:r>
              <a:rPr lang="en-US" altLang="zh-CN" sz="2000">
                <a:solidFill>
                  <a:schemeClr val="folHlink"/>
                </a:solidFill>
              </a:rPr>
              <a:t>double s;</a:t>
            </a:r>
            <a:endParaRPr lang="en-US" altLang="zh-CN" sz="2000">
              <a:solidFill>
                <a:schemeClr val="folHlink"/>
              </a:solidFill>
            </a:endParaRPr>
          </a:p>
          <a:p>
            <a:pPr>
              <a:lnSpc>
                <a:spcPct val="90000"/>
              </a:lnSpc>
              <a:buNone/>
            </a:pPr>
            <a:r>
              <a:rPr lang="en-US" altLang="zh-CN" sz="2000" dirty="0">
                <a:solidFill>
                  <a:schemeClr val="folHlink"/>
                </a:solidFill>
              </a:rPr>
              <a:t>s = scircle(2.4);     //</a:t>
            </a:r>
            <a:r>
              <a:rPr lang="zh-CN" altLang="en-US" sz="2000" dirty="0">
                <a:solidFill>
                  <a:schemeClr val="folHlink"/>
                </a:solidFill>
              </a:rPr>
              <a:t>直接提供数值作为参数，返回值用于赋值；</a:t>
            </a:r>
            <a:endParaRPr lang="zh-CN" altLang="en-US" sz="2000" dirty="0">
              <a:solidFill>
                <a:schemeClr val="folHlink"/>
              </a:solidFill>
            </a:endParaRPr>
          </a:p>
          <a:p>
            <a:pPr>
              <a:lnSpc>
                <a:spcPct val="90000"/>
              </a:lnSpc>
              <a:buNone/>
            </a:pPr>
            <a:r>
              <a:rPr lang="en-US" altLang="zh-CN" sz="2000" dirty="0">
                <a:solidFill>
                  <a:schemeClr val="folHlink"/>
                </a:solidFill>
              </a:rPr>
              <a:t>s = scircle(2.4 + sin(1.57));//</a:t>
            </a:r>
            <a:r>
              <a:rPr lang="zh-CN" altLang="en-US" sz="2000" dirty="0">
                <a:solidFill>
                  <a:schemeClr val="folHlink"/>
                </a:solidFill>
              </a:rPr>
              <a:t>含有数学函数的表达式作为参数，返回值用于赋值；</a:t>
            </a:r>
            <a:endParaRPr lang="zh-CN" altLang="en-US" sz="2000" dirty="0">
              <a:solidFill>
                <a:schemeClr val="folHlink"/>
              </a:solidFill>
            </a:endParaRPr>
          </a:p>
          <a:p>
            <a:pPr>
              <a:lnSpc>
                <a:spcPct val="90000"/>
              </a:lnSpc>
              <a:buNone/>
            </a:pPr>
            <a:r>
              <a:rPr lang="en-US" altLang="zh-CN" sz="2000" err="1">
                <a:solidFill>
                  <a:schemeClr val="folHlink"/>
                </a:solidFill>
              </a:rPr>
              <a:t>cout</a:t>
            </a:r>
            <a:r>
              <a:rPr lang="en-US" altLang="zh-CN" sz="2000" dirty="0">
                <a:solidFill>
                  <a:schemeClr val="folHlink"/>
                </a:solidFill>
              </a:rPr>
              <a:t> &lt;&lt; scircle(1.5 + 2.4); //</a:t>
            </a:r>
            <a:r>
              <a:rPr lang="zh-CN" altLang="en-US" sz="2000" dirty="0">
                <a:solidFill>
                  <a:schemeClr val="folHlink"/>
                </a:solidFill>
              </a:rPr>
              <a:t>算术表达式作为参数，返回值用于打印输出；</a:t>
            </a:r>
            <a:endParaRPr lang="zh-CN" altLang="en-US" sz="2000" dirty="0">
              <a:solidFill>
                <a:schemeClr val="folHlink"/>
              </a:solidFill>
            </a:endParaRPr>
          </a:p>
          <a:p>
            <a:pPr>
              <a:lnSpc>
                <a:spcPct val="90000"/>
              </a:lnSpc>
              <a:buNone/>
            </a:pPr>
            <a:r>
              <a:rPr lang="en-US" altLang="zh-CN" sz="2000">
                <a:solidFill>
                  <a:schemeClr val="folHlink"/>
                </a:solidFill>
              </a:rPr>
              <a:t>double r = 1.5; </a:t>
            </a:r>
            <a:endParaRPr lang="en-US" altLang="zh-CN" sz="2000">
              <a:solidFill>
                <a:schemeClr val="folHlink"/>
              </a:solidFill>
            </a:endParaRPr>
          </a:p>
          <a:p>
            <a:pPr>
              <a:lnSpc>
                <a:spcPct val="90000"/>
              </a:lnSpc>
              <a:buNone/>
            </a:pPr>
            <a:r>
              <a:rPr lang="en-US" altLang="zh-CN" sz="2000" err="1">
                <a:solidFill>
                  <a:schemeClr val="folHlink"/>
                </a:solidFill>
              </a:rPr>
              <a:t>s = scircle(r</a:t>
            </a:r>
            <a:r>
              <a:rPr lang="en-US" altLang="zh-CN" sz="2000" dirty="0">
                <a:solidFill>
                  <a:schemeClr val="folHlink"/>
                </a:solidFill>
              </a:rPr>
              <a:t>);            //</a:t>
            </a:r>
            <a:r>
              <a:rPr lang="zh-CN" altLang="en-US" sz="2000" dirty="0">
                <a:solidFill>
                  <a:schemeClr val="folHlink"/>
                </a:solidFill>
              </a:rPr>
              <a:t>变量作为参数，返回值用于赋值；</a:t>
            </a:r>
            <a:endParaRPr lang="zh-CN" altLang="en-US" sz="2000" dirty="0">
              <a:solidFill>
                <a:schemeClr val="folHlink"/>
              </a:solidFill>
            </a:endParaRPr>
          </a:p>
          <a:p>
            <a:pPr>
              <a:lnSpc>
                <a:spcPct val="90000"/>
              </a:lnSpc>
              <a:buNone/>
            </a:pPr>
            <a:r>
              <a:rPr lang="en-US" altLang="zh-CN" sz="2000" err="1">
                <a:solidFill>
                  <a:schemeClr val="folHlink"/>
                </a:solidFill>
              </a:rPr>
              <a:t>cout &lt;&lt; scircle(r</a:t>
            </a:r>
            <a:r>
              <a:rPr lang="en-US" altLang="zh-CN" sz="2000" dirty="0">
                <a:solidFill>
                  <a:schemeClr val="folHlink"/>
                </a:solidFill>
              </a:rPr>
              <a:t> * 2);     //</a:t>
            </a:r>
            <a:r>
              <a:rPr lang="zh-CN" altLang="en-US" sz="2000" dirty="0">
                <a:solidFill>
                  <a:schemeClr val="folHlink"/>
                </a:solidFill>
              </a:rPr>
              <a:t>算术表达式作为参数，返回值用于打印输出</a:t>
            </a:r>
            <a:endParaRPr lang="zh-CN" altLang="en-US" sz="2000" dirty="0">
              <a:solidFill>
                <a:schemeClr val="folHlink"/>
              </a:solidFill>
            </a:endParaRPr>
          </a:p>
          <a:p>
            <a:pPr>
              <a:lnSpc>
                <a:spcPct val="90000"/>
              </a:lnSpc>
              <a:buNone/>
            </a:pPr>
            <a:r>
              <a:rPr lang="en-US" altLang="zh-CN" sz="2000">
                <a:solidFill>
                  <a:schemeClr val="folHlink"/>
                </a:solidFill>
              </a:rPr>
              <a:t>double length = 3.5, width = 4.2;</a:t>
            </a:r>
            <a:endParaRPr lang="en-US" altLang="zh-CN" sz="2000">
              <a:solidFill>
                <a:schemeClr val="folHlink"/>
              </a:solidFill>
            </a:endParaRPr>
          </a:p>
          <a:p>
            <a:pPr>
              <a:lnSpc>
                <a:spcPct val="90000"/>
              </a:lnSpc>
              <a:buNone/>
            </a:pPr>
            <a:r>
              <a:rPr lang="en-US" altLang="zh-CN" sz="2000" dirty="0">
                <a:solidFill>
                  <a:schemeClr val="folHlink"/>
                </a:solidFill>
              </a:rPr>
              <a:t>s = srect(3.5, 4.2);      //</a:t>
            </a:r>
            <a:r>
              <a:rPr lang="zh-CN" altLang="en-US" sz="2000" dirty="0">
                <a:solidFill>
                  <a:schemeClr val="folHlink"/>
                </a:solidFill>
              </a:rPr>
              <a:t>直接提供数值作为参数，返回值用于赋值；</a:t>
            </a:r>
            <a:endParaRPr lang="zh-CN" altLang="en-US" sz="2000" dirty="0">
              <a:solidFill>
                <a:schemeClr val="folHlink"/>
              </a:solidFill>
            </a:endParaRPr>
          </a:p>
          <a:p>
            <a:pPr>
              <a:lnSpc>
                <a:spcPct val="90000"/>
              </a:lnSpc>
              <a:buNone/>
            </a:pPr>
            <a:r>
              <a:rPr lang="en-US" altLang="zh-CN" sz="2000" dirty="0">
                <a:solidFill>
                  <a:schemeClr val="folHlink"/>
                </a:solidFill>
              </a:rPr>
              <a:t>s = srect(3 * sin(2.), 2 * cos(5.2)); //</a:t>
            </a:r>
            <a:r>
              <a:rPr lang="zh-CN" altLang="en-US" sz="2000" dirty="0">
                <a:solidFill>
                  <a:schemeClr val="folHlink"/>
                </a:solidFill>
              </a:rPr>
              <a:t>以表达式作为参数，返回值用于赋值；</a:t>
            </a:r>
            <a:endParaRPr lang="zh-CN" altLang="en-US" sz="2000" dirty="0">
              <a:solidFill>
                <a:schemeClr val="folHlink"/>
              </a:solidFill>
            </a:endParaRPr>
          </a:p>
          <a:p>
            <a:pPr>
              <a:lnSpc>
                <a:spcPct val="90000"/>
              </a:lnSpc>
              <a:buNone/>
            </a:pPr>
            <a:r>
              <a:rPr lang="en-US" altLang="zh-CN" sz="2000" err="1">
                <a:solidFill>
                  <a:schemeClr val="folHlink"/>
                </a:solidFill>
              </a:rPr>
              <a:t>s = srect(length</a:t>
            </a:r>
            <a:r>
              <a:rPr lang="en-US" altLang="zh-CN" sz="2000" dirty="0">
                <a:solidFill>
                  <a:schemeClr val="folHlink"/>
                </a:solidFill>
              </a:rPr>
              <a:t>, width);      //</a:t>
            </a:r>
            <a:r>
              <a:rPr lang="zh-CN" altLang="en-US" sz="2000" dirty="0">
                <a:solidFill>
                  <a:schemeClr val="folHlink"/>
                </a:solidFill>
              </a:rPr>
              <a:t>变量作为参数，返回值用于赋值；</a:t>
            </a:r>
            <a:endParaRPr lang="zh-CN" altLang="en-US" sz="2000" dirty="0">
              <a:solidFill>
                <a:schemeClr val="folHlink"/>
              </a:solidFill>
            </a:endParaRPr>
          </a:p>
          <a:p>
            <a:pPr>
              <a:lnSpc>
                <a:spcPct val="90000"/>
              </a:lnSpc>
              <a:buNone/>
            </a:pPr>
            <a:r>
              <a:rPr lang="en-US" altLang="zh-CN" sz="2000" err="1">
                <a:solidFill>
                  <a:schemeClr val="folHlink"/>
                </a:solidFill>
              </a:rPr>
              <a:t>cout &lt;&lt; srect(length</a:t>
            </a:r>
            <a:r>
              <a:rPr lang="en-US" altLang="zh-CN" sz="2000" dirty="0">
                <a:solidFill>
                  <a:schemeClr val="folHlink"/>
                </a:solidFill>
              </a:rPr>
              <a:t>, width); //</a:t>
            </a:r>
            <a:r>
              <a:rPr lang="zh-CN" altLang="en-US" sz="2000" dirty="0">
                <a:solidFill>
                  <a:schemeClr val="folHlink"/>
                </a:solidFill>
              </a:rPr>
              <a:t>变量作为参数，返回值用于打印输出</a:t>
            </a:r>
            <a:endParaRPr lang="zh-CN" altLang="en-US" sz="2000" dirty="0">
              <a:solidFill>
                <a:schemeClr val="folHlink"/>
              </a:solidFill>
            </a:endParaRPr>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39938" name="文本占位符 481282"/>
          <p:cNvSpPr>
            <a:spLocks noGrp="1"/>
          </p:cNvSpPr>
          <p:nvPr>
            <p:ph idx="1"/>
          </p:nvPr>
        </p:nvSpPr>
        <p:spPr>
          <a:xfrm>
            <a:off x="539750" y="549275"/>
            <a:ext cx="8135938" cy="5832475"/>
          </a:xfrm>
        </p:spPr>
        <p:txBody>
          <a:bodyPr anchor="t"/>
          <a:p>
            <a:pPr marL="0" indent="0">
              <a:buNone/>
            </a:pPr>
            <a:r>
              <a:rPr lang="zh-CN" altLang="en-US" sz="2400" dirty="0"/>
              <a:t>而对于 </a:t>
            </a:r>
            <a:r>
              <a:rPr lang="en-US" altLang="zh-CN" sz="2400" err="1"/>
              <a:t>prtStar </a:t>
            </a:r>
            <a:r>
              <a:rPr lang="zh-CN" altLang="en-US" sz="2400" dirty="0"/>
              <a:t>函数，由于它不需要参数，所以在调用时就不需要提供参数，可以这样调用（注意，小括号不能省略）：</a:t>
            </a:r>
            <a:endParaRPr lang="zh-CN" altLang="en-US" sz="2400" dirty="0"/>
          </a:p>
          <a:p>
            <a:pPr marL="0" indent="457200">
              <a:buNone/>
            </a:pPr>
            <a:r>
              <a:rPr lang="en-US" altLang="zh-CN" sz="2400" err="1">
                <a:solidFill>
                  <a:schemeClr val="accent2"/>
                </a:solidFill>
              </a:rPr>
              <a:t>prtStar</a:t>
            </a:r>
            <a:r>
              <a:rPr lang="en-US" altLang="zh-CN" sz="2400">
                <a:solidFill>
                  <a:schemeClr val="accent2"/>
                </a:solidFill>
              </a:rPr>
              <a:t>();</a:t>
            </a:r>
            <a:endParaRPr lang="en-US" altLang="zh-CN" sz="2400">
              <a:solidFill>
                <a:schemeClr val="accent2"/>
              </a:solidFill>
            </a:endParaRPr>
          </a:p>
          <a:p>
            <a:pPr marL="0" indent="0">
              <a:buNone/>
            </a:pPr>
            <a:endParaRPr lang="en-US" altLang="zh-CN" sz="2400"/>
          </a:p>
          <a:p>
            <a:pPr marL="0" indent="0">
              <a:buNone/>
            </a:pPr>
            <a:r>
              <a:rPr lang="zh-CN" altLang="en-US" sz="2400" dirty="0"/>
              <a:t>不需要（不允许）提供参数给它：</a:t>
            </a:r>
            <a:endParaRPr lang="zh-CN" altLang="en-US" sz="2400" dirty="0"/>
          </a:p>
          <a:p>
            <a:pPr marL="0" indent="457200">
              <a:buNone/>
            </a:pPr>
            <a:r>
              <a:rPr lang="en-US" altLang="zh-CN" sz="2400"/>
              <a:t>prtStar(100);     //wrong!</a:t>
            </a:r>
            <a:endParaRPr lang="en-US" altLang="zh-CN" sz="2400"/>
          </a:p>
          <a:p>
            <a:pPr marL="0" indent="0">
              <a:buNone/>
            </a:pPr>
            <a:r>
              <a:rPr lang="zh-CN" altLang="en-US" sz="2400" dirty="0"/>
              <a:t>没有返回值可供用于赋值或打印：</a:t>
            </a:r>
            <a:endParaRPr lang="zh-CN" altLang="en-US" sz="2400" dirty="0"/>
          </a:p>
          <a:p>
            <a:pPr marL="0" indent="457200">
              <a:buNone/>
            </a:pPr>
            <a:r>
              <a:rPr lang="en-US" altLang="zh-CN" sz="2400" u="sng" err="1"/>
              <a:t>s =</a:t>
            </a:r>
            <a:r>
              <a:rPr lang="en-US" altLang="zh-CN" sz="2400" err="1"/>
              <a:t> prtStar</a:t>
            </a:r>
            <a:r>
              <a:rPr lang="en-US" altLang="zh-CN" sz="2400"/>
              <a:t>();     //wrong!</a:t>
            </a:r>
            <a:endParaRPr lang="en-US" altLang="zh-CN" sz="2400"/>
          </a:p>
          <a:p>
            <a:pPr marL="0" indent="457200">
              <a:buNone/>
            </a:pPr>
            <a:r>
              <a:rPr lang="en-US" altLang="zh-CN" sz="2400" u="sng" err="1"/>
              <a:t>cout &lt;&lt;</a:t>
            </a:r>
            <a:r>
              <a:rPr lang="en-US" altLang="zh-CN" sz="2400" err="1"/>
              <a:t> prtStar</a:t>
            </a:r>
            <a:r>
              <a:rPr lang="en-US" altLang="zh-CN" sz="2400"/>
              <a:t>();    //wrong!</a:t>
            </a:r>
            <a:endParaRPr lang="en-US" altLang="zh-CN" sz="2400"/>
          </a:p>
          <a:p>
            <a:pPr marL="0" indent="0">
              <a:buNone/>
            </a:pPr>
            <a:endParaRPr lang="en-US" altLang="zh-CN" sz="2400" dirty="0"/>
          </a:p>
        </p:txBody>
      </p:sp>
      <p:grpSp>
        <p:nvGrpSpPr>
          <p:cNvPr id="10" name="组合 9"/>
          <p:cNvGrpSpPr/>
          <p:nvPr/>
        </p:nvGrpSpPr>
        <p:grpSpPr>
          <a:xfrm>
            <a:off x="1449705" y="4222115"/>
            <a:ext cx="335280" cy="402590"/>
            <a:chOff x="1605" y="7101"/>
            <a:chExt cx="528" cy="634"/>
          </a:xfrm>
        </p:grpSpPr>
        <p:cxnSp>
          <p:nvCxnSpPr>
            <p:cNvPr id="5" name="直接连接符 4"/>
            <p:cNvCxnSpPr/>
            <p:nvPr/>
          </p:nvCxnSpPr>
          <p:spPr>
            <a:xfrm flipH="1">
              <a:off x="1605" y="7101"/>
              <a:ext cx="529" cy="634"/>
            </a:xfrm>
            <a:prstGeom prst="line">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605" y="7101"/>
              <a:ext cx="529" cy="634"/>
            </a:xfrm>
            <a:prstGeom prst="line">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106170" y="3718560"/>
            <a:ext cx="342900" cy="428625"/>
            <a:chOff x="1064" y="5856"/>
            <a:chExt cx="540" cy="675"/>
          </a:xfrm>
        </p:grpSpPr>
        <p:cxnSp>
          <p:nvCxnSpPr>
            <p:cNvPr id="3" name="直接连接符 2"/>
            <p:cNvCxnSpPr/>
            <p:nvPr/>
          </p:nvCxnSpPr>
          <p:spPr>
            <a:xfrm flipH="1">
              <a:off x="1076" y="5856"/>
              <a:ext cx="529" cy="634"/>
            </a:xfrm>
            <a:prstGeom prst="line">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64" y="5897"/>
              <a:ext cx="529" cy="634"/>
            </a:xfrm>
            <a:prstGeom prst="line">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193925" y="2738755"/>
            <a:ext cx="335280" cy="445135"/>
            <a:chOff x="2777" y="4313"/>
            <a:chExt cx="528" cy="701"/>
          </a:xfrm>
        </p:grpSpPr>
        <p:cxnSp>
          <p:nvCxnSpPr>
            <p:cNvPr id="2" name="直接连接符 1"/>
            <p:cNvCxnSpPr/>
            <p:nvPr/>
          </p:nvCxnSpPr>
          <p:spPr>
            <a:xfrm flipH="1">
              <a:off x="2777" y="4313"/>
              <a:ext cx="529" cy="634"/>
            </a:xfrm>
            <a:prstGeom prst="line">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777" y="4380"/>
              <a:ext cx="529" cy="634"/>
            </a:xfrm>
            <a:prstGeom prst="line">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40962" name="文本占位符 482306"/>
          <p:cNvSpPr>
            <a:spLocks noGrp="1"/>
          </p:cNvSpPr>
          <p:nvPr>
            <p:ph idx="1"/>
          </p:nvPr>
        </p:nvSpPr>
        <p:spPr>
          <a:xfrm>
            <a:off x="539750" y="333375"/>
            <a:ext cx="8135938" cy="6264275"/>
          </a:xfrm>
        </p:spPr>
        <p:txBody>
          <a:bodyPr anchor="t"/>
          <a:p>
            <a:pPr marL="0" indent="0">
              <a:lnSpc>
                <a:spcPct val="90000"/>
              </a:lnSpc>
              <a:spcBef>
                <a:spcPct val="10000"/>
              </a:spcBef>
              <a:buNone/>
            </a:pPr>
            <a:r>
              <a:rPr lang="zh-CN" altLang="en-US" sz="2400" dirty="0"/>
              <a:t>【例</a:t>
            </a:r>
            <a:r>
              <a:rPr lang="en-US" altLang="zh-CN" sz="2400" dirty="0"/>
              <a:t>5-6</a:t>
            </a:r>
            <a:r>
              <a:rPr lang="zh-CN" altLang="en-US" sz="2400" dirty="0"/>
              <a:t>】把前文的几个示例函数写在同一个程序文件中，并写一个 </a:t>
            </a:r>
            <a:r>
              <a:rPr lang="en-US" altLang="zh-CN" sz="2400" dirty="0"/>
              <a:t>main </a:t>
            </a:r>
            <a:r>
              <a:rPr lang="zh-CN" altLang="en-US" sz="2400" dirty="0"/>
              <a:t>函数，在其中调用这些函数。</a:t>
            </a:r>
            <a:endParaRPr lang="zh-CN" altLang="en-US" sz="2400" dirty="0"/>
          </a:p>
          <a:p>
            <a:pPr marL="0" indent="0">
              <a:lnSpc>
                <a:spcPct val="90000"/>
              </a:lnSpc>
              <a:spcBef>
                <a:spcPct val="10000"/>
              </a:spcBef>
              <a:buNone/>
            </a:pPr>
            <a:endParaRPr lang="zh-CN" altLang="en-US" sz="2400" dirty="0"/>
          </a:p>
          <a:p>
            <a:pPr marL="0" indent="0">
              <a:lnSpc>
                <a:spcPct val="90000"/>
              </a:lnSpc>
              <a:spcBef>
                <a:spcPct val="10000"/>
              </a:spcBef>
              <a:buNone/>
            </a:pPr>
            <a:r>
              <a:rPr lang="en-US" altLang="zh-CN" sz="2200" err="1">
                <a:solidFill>
                  <a:schemeClr val="folHlink"/>
                </a:solidFill>
              </a:rPr>
              <a:t>#include &lt;iostream</a:t>
            </a:r>
            <a:r>
              <a:rPr lang="en-US" altLang="zh-CN" sz="2200">
                <a:solidFill>
                  <a:schemeClr val="folHlink"/>
                </a:solidFill>
              </a:rPr>
              <a:t>&gt;</a:t>
            </a:r>
            <a:endParaRPr lang="en-US" altLang="zh-CN" sz="2200">
              <a:solidFill>
                <a:schemeClr val="folHlink"/>
              </a:solidFill>
            </a:endParaRPr>
          </a:p>
          <a:p>
            <a:pPr marL="0" indent="0">
              <a:lnSpc>
                <a:spcPct val="90000"/>
              </a:lnSpc>
              <a:spcBef>
                <a:spcPct val="10000"/>
              </a:spcBef>
              <a:buNone/>
            </a:pPr>
            <a:r>
              <a:rPr lang="en-US" altLang="zh-CN" sz="2200" err="1">
                <a:solidFill>
                  <a:schemeClr val="folHlink"/>
                </a:solidFill>
              </a:rPr>
              <a:t>#include &lt;cmath</a:t>
            </a:r>
            <a:r>
              <a:rPr lang="en-US" altLang="zh-CN" sz="2200">
                <a:solidFill>
                  <a:schemeClr val="folHlink"/>
                </a:solidFill>
              </a:rPr>
              <a:t>&gt;</a:t>
            </a:r>
            <a:endParaRPr lang="en-US" altLang="zh-CN" sz="2200">
              <a:solidFill>
                <a:schemeClr val="folHlink"/>
              </a:solidFill>
            </a:endParaRPr>
          </a:p>
          <a:p>
            <a:pPr marL="0" indent="0">
              <a:lnSpc>
                <a:spcPct val="90000"/>
              </a:lnSpc>
              <a:spcBef>
                <a:spcPct val="10000"/>
              </a:spcBef>
              <a:buNone/>
            </a:pPr>
            <a:r>
              <a:rPr lang="en-US" altLang="zh-CN" sz="2200">
                <a:solidFill>
                  <a:schemeClr val="folHlink"/>
                </a:solidFill>
              </a:rPr>
              <a:t>using namespace std;</a:t>
            </a:r>
            <a:endParaRPr lang="en-US" altLang="zh-CN" sz="2200">
              <a:solidFill>
                <a:schemeClr val="folHlink"/>
              </a:solidFill>
            </a:endParaRPr>
          </a:p>
          <a:p>
            <a:pPr marL="0" indent="0">
              <a:lnSpc>
                <a:spcPct val="90000"/>
              </a:lnSpc>
              <a:spcBef>
                <a:spcPct val="10000"/>
              </a:spcBef>
              <a:buNone/>
            </a:pPr>
            <a:endParaRPr lang="en-US" altLang="zh-CN" sz="2200">
              <a:solidFill>
                <a:schemeClr val="folHlink"/>
              </a:solidFill>
            </a:endParaRPr>
          </a:p>
          <a:p>
            <a:pPr marL="0" indent="0">
              <a:lnSpc>
                <a:spcPct val="90000"/>
              </a:lnSpc>
              <a:spcBef>
                <a:spcPct val="10000"/>
              </a:spcBef>
              <a:buNone/>
            </a:pPr>
            <a:r>
              <a:rPr lang="en-US" altLang="zh-CN" sz="2200" err="1">
                <a:solidFill>
                  <a:schemeClr val="folHlink"/>
                </a:solidFill>
              </a:rPr>
              <a:t>//double  scircle</a:t>
            </a:r>
            <a:r>
              <a:rPr lang="en-US" altLang="zh-CN" sz="2200" dirty="0">
                <a:solidFill>
                  <a:schemeClr val="folHlink"/>
                </a:solidFill>
              </a:rPr>
              <a:t> (double radius) {    //</a:t>
            </a:r>
            <a:r>
              <a:rPr lang="zh-CN" altLang="en-US" sz="2200" dirty="0">
                <a:solidFill>
                  <a:schemeClr val="folHlink"/>
                </a:solidFill>
              </a:rPr>
              <a:t>计算圆面积函数之版本</a:t>
            </a:r>
            <a:r>
              <a:rPr lang="en-US" altLang="zh-CN" sz="2200">
                <a:solidFill>
                  <a:schemeClr val="folHlink"/>
                </a:solidFill>
              </a:rPr>
              <a:t>1</a:t>
            </a:r>
            <a:endParaRPr lang="en-US" altLang="zh-CN" sz="2200">
              <a:solidFill>
                <a:schemeClr val="folHlink"/>
              </a:solidFill>
            </a:endParaRPr>
          </a:p>
          <a:p>
            <a:pPr marL="0" indent="0">
              <a:lnSpc>
                <a:spcPct val="90000"/>
              </a:lnSpc>
              <a:spcBef>
                <a:spcPct val="10000"/>
              </a:spcBef>
              <a:buNone/>
            </a:pPr>
            <a:r>
              <a:rPr lang="en-US" altLang="zh-CN" sz="2200" err="1">
                <a:solidFill>
                  <a:schemeClr val="folHlink"/>
                </a:solidFill>
              </a:rPr>
              <a:t>//    return 3.14159265 * radius * radius</a:t>
            </a:r>
            <a:r>
              <a:rPr lang="en-US" altLang="zh-CN" sz="2200">
                <a:solidFill>
                  <a:schemeClr val="folHlink"/>
                </a:solidFill>
              </a:rPr>
              <a:t>;</a:t>
            </a:r>
            <a:endParaRPr lang="en-US" altLang="zh-CN" sz="2200">
              <a:solidFill>
                <a:schemeClr val="folHlink"/>
              </a:solidFill>
            </a:endParaRPr>
          </a:p>
          <a:p>
            <a:pPr marL="0" indent="0">
              <a:lnSpc>
                <a:spcPct val="90000"/>
              </a:lnSpc>
              <a:spcBef>
                <a:spcPct val="10000"/>
              </a:spcBef>
              <a:buNone/>
            </a:pPr>
            <a:r>
              <a:rPr lang="en-US" altLang="zh-CN" sz="2200">
                <a:solidFill>
                  <a:schemeClr val="folHlink"/>
                </a:solidFill>
              </a:rPr>
              <a:t>//}</a:t>
            </a:r>
            <a:endParaRPr lang="en-US" altLang="zh-CN" sz="2200">
              <a:solidFill>
                <a:schemeClr val="folHlink"/>
              </a:solidFill>
            </a:endParaRPr>
          </a:p>
          <a:p>
            <a:pPr marL="0" indent="0">
              <a:lnSpc>
                <a:spcPct val="90000"/>
              </a:lnSpc>
              <a:spcBef>
                <a:spcPct val="10000"/>
              </a:spcBef>
              <a:buNone/>
            </a:pPr>
            <a:endParaRPr lang="en-US" altLang="zh-CN" sz="2200">
              <a:solidFill>
                <a:schemeClr val="folHlink"/>
              </a:solidFill>
            </a:endParaRPr>
          </a:p>
          <a:p>
            <a:pPr marL="0" indent="0">
              <a:lnSpc>
                <a:spcPct val="90000"/>
              </a:lnSpc>
              <a:spcBef>
                <a:spcPct val="10000"/>
              </a:spcBef>
              <a:buNone/>
            </a:pPr>
            <a:r>
              <a:rPr lang="en-US" altLang="zh-CN" sz="2200" err="1">
                <a:solidFill>
                  <a:schemeClr val="folHlink"/>
                </a:solidFill>
              </a:rPr>
              <a:t>double  scircle</a:t>
            </a:r>
            <a:r>
              <a:rPr lang="en-US" altLang="zh-CN" sz="2200" dirty="0">
                <a:solidFill>
                  <a:schemeClr val="folHlink"/>
                </a:solidFill>
              </a:rPr>
              <a:t> (double radius) {    //</a:t>
            </a:r>
            <a:r>
              <a:rPr lang="zh-CN" altLang="en-US" sz="2200" dirty="0">
                <a:solidFill>
                  <a:schemeClr val="folHlink"/>
                </a:solidFill>
              </a:rPr>
              <a:t>计算圆面积函数之版本</a:t>
            </a:r>
            <a:r>
              <a:rPr lang="en-US" altLang="zh-CN" sz="2200">
                <a:solidFill>
                  <a:schemeClr val="folHlink"/>
                </a:solidFill>
              </a:rPr>
              <a:t>2</a:t>
            </a:r>
            <a:endParaRPr lang="en-US" altLang="zh-CN" sz="2200">
              <a:solidFill>
                <a:schemeClr val="folHlink"/>
              </a:solidFill>
            </a:endParaRPr>
          </a:p>
          <a:p>
            <a:pPr marL="0" indent="0">
              <a:lnSpc>
                <a:spcPct val="90000"/>
              </a:lnSpc>
              <a:spcBef>
                <a:spcPct val="10000"/>
              </a:spcBef>
              <a:buNone/>
            </a:pPr>
            <a:r>
              <a:rPr lang="en-US" altLang="zh-CN" sz="2200" err="1">
                <a:solidFill>
                  <a:schemeClr val="folHlink"/>
                </a:solidFill>
              </a:rPr>
              <a:t>    double erea = 3.14159265 * radius * radius</a:t>
            </a:r>
            <a:r>
              <a:rPr lang="en-US" altLang="zh-CN" sz="2200">
                <a:solidFill>
                  <a:schemeClr val="folHlink"/>
                </a:solidFill>
              </a:rPr>
              <a:t>;</a:t>
            </a:r>
            <a:endParaRPr lang="en-US" altLang="zh-CN" sz="2200">
              <a:solidFill>
                <a:schemeClr val="folHlink"/>
              </a:solidFill>
            </a:endParaRPr>
          </a:p>
          <a:p>
            <a:pPr marL="0" indent="0">
              <a:lnSpc>
                <a:spcPct val="90000"/>
              </a:lnSpc>
              <a:spcBef>
                <a:spcPct val="10000"/>
              </a:spcBef>
              <a:buNone/>
            </a:pPr>
            <a:r>
              <a:rPr lang="en-US" altLang="zh-CN" sz="2200" err="1">
                <a:solidFill>
                  <a:schemeClr val="folHlink"/>
                </a:solidFill>
              </a:rPr>
              <a:t>    return erea</a:t>
            </a:r>
            <a:r>
              <a:rPr lang="en-US" altLang="zh-CN" sz="2200">
                <a:solidFill>
                  <a:schemeClr val="folHlink"/>
                </a:solidFill>
              </a:rPr>
              <a:t>;</a:t>
            </a:r>
            <a:endParaRPr lang="en-US" altLang="zh-CN" sz="2200">
              <a:solidFill>
                <a:schemeClr val="folHlink"/>
              </a:solidFill>
            </a:endParaRPr>
          </a:p>
          <a:p>
            <a:pPr marL="0" indent="0">
              <a:lnSpc>
                <a:spcPct val="90000"/>
              </a:lnSpc>
              <a:spcBef>
                <a:spcPct val="10000"/>
              </a:spcBef>
              <a:buNone/>
            </a:pPr>
            <a:r>
              <a:rPr lang="en-US" altLang="zh-CN" sz="2200">
                <a:solidFill>
                  <a:schemeClr val="folHlink"/>
                </a:solidFill>
              </a:rPr>
              <a:t>}</a:t>
            </a:r>
            <a:endParaRPr lang="en-US" altLang="zh-CN" sz="2200">
              <a:solidFill>
                <a:schemeClr val="folHlink"/>
              </a:solidFill>
            </a:endParaRPr>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41986" name="文本占位符 491522"/>
          <p:cNvSpPr>
            <a:spLocks noGrp="1"/>
          </p:cNvSpPr>
          <p:nvPr>
            <p:ph idx="1"/>
          </p:nvPr>
        </p:nvSpPr>
        <p:spPr>
          <a:xfrm>
            <a:off x="539750" y="549275"/>
            <a:ext cx="8135938" cy="5832475"/>
          </a:xfrm>
        </p:spPr>
        <p:txBody>
          <a:bodyPr anchor="t"/>
          <a:p>
            <a:pPr>
              <a:lnSpc>
                <a:spcPct val="90000"/>
              </a:lnSpc>
              <a:spcBef>
                <a:spcPct val="10000"/>
              </a:spcBef>
              <a:buNone/>
            </a:pPr>
            <a:r>
              <a:rPr lang="en-US" altLang="zh-CN" sz="2000" err="1">
                <a:solidFill>
                  <a:schemeClr val="folHlink"/>
                </a:solidFill>
              </a:rPr>
              <a:t>double srect</a:t>
            </a:r>
            <a:r>
              <a:rPr lang="en-US" altLang="zh-CN" sz="2000">
                <a:solidFill>
                  <a:schemeClr val="folHlink"/>
                </a:solidFill>
              </a:rPr>
              <a:t> (double a, double b) {</a:t>
            </a:r>
            <a:endParaRPr lang="en-US" altLang="zh-CN" sz="2000">
              <a:solidFill>
                <a:schemeClr val="folHlink"/>
              </a:solidFill>
            </a:endParaRPr>
          </a:p>
          <a:p>
            <a:pPr>
              <a:lnSpc>
                <a:spcPct val="90000"/>
              </a:lnSpc>
              <a:spcBef>
                <a:spcPct val="10000"/>
              </a:spcBef>
              <a:buNone/>
            </a:pPr>
            <a:r>
              <a:rPr lang="en-US" altLang="zh-CN" sz="2000">
                <a:solidFill>
                  <a:schemeClr val="folHlink"/>
                </a:solidFill>
              </a:rPr>
              <a:t>    return a * b;</a:t>
            </a:r>
            <a:endParaRPr lang="en-US" altLang="zh-CN" sz="2000">
              <a:solidFill>
                <a:schemeClr val="folHlink"/>
              </a:solidFill>
            </a:endParaRPr>
          </a:p>
          <a:p>
            <a:pPr>
              <a:lnSpc>
                <a:spcPct val="90000"/>
              </a:lnSpc>
              <a:spcBef>
                <a:spcPct val="10000"/>
              </a:spcBef>
              <a:buNone/>
            </a:pPr>
            <a:r>
              <a:rPr lang="en-US" altLang="zh-CN" sz="2000">
                <a:solidFill>
                  <a:schemeClr val="folHlink"/>
                </a:solidFill>
              </a:rPr>
              <a:t>}</a:t>
            </a:r>
            <a:endParaRPr lang="en-US" altLang="zh-CN" sz="2000">
              <a:solidFill>
                <a:schemeClr val="folHlink"/>
              </a:solidFill>
            </a:endParaRPr>
          </a:p>
          <a:p>
            <a:pPr>
              <a:lnSpc>
                <a:spcPct val="90000"/>
              </a:lnSpc>
              <a:spcBef>
                <a:spcPct val="10000"/>
              </a:spcBef>
              <a:buNone/>
            </a:pPr>
            <a:endParaRPr lang="en-US" altLang="zh-CN" sz="2000">
              <a:solidFill>
                <a:schemeClr val="folHlink"/>
              </a:solidFill>
            </a:endParaRPr>
          </a:p>
          <a:p>
            <a:pPr>
              <a:lnSpc>
                <a:spcPct val="90000"/>
              </a:lnSpc>
              <a:spcBef>
                <a:spcPct val="10000"/>
              </a:spcBef>
              <a:buNone/>
            </a:pPr>
            <a:r>
              <a:rPr lang="en-US" altLang="zh-CN" sz="2000" err="1">
                <a:solidFill>
                  <a:schemeClr val="folHlink"/>
                </a:solidFill>
              </a:rPr>
              <a:t>void prtStar</a:t>
            </a:r>
            <a:r>
              <a:rPr lang="en-US" altLang="zh-CN" sz="2000">
                <a:solidFill>
                  <a:schemeClr val="folHlink"/>
                </a:solidFill>
              </a:rPr>
              <a:t>() {</a:t>
            </a:r>
            <a:endParaRPr lang="en-US" altLang="zh-CN" sz="2000">
              <a:solidFill>
                <a:schemeClr val="folHlink"/>
              </a:solidFill>
            </a:endParaRPr>
          </a:p>
          <a:p>
            <a:pPr>
              <a:lnSpc>
                <a:spcPct val="90000"/>
              </a:lnSpc>
              <a:spcBef>
                <a:spcPct val="10000"/>
              </a:spcBef>
              <a:buNone/>
            </a:pPr>
            <a:r>
              <a:rPr lang="en-US" altLang="zh-CN" sz="2000" err="1">
                <a:solidFill>
                  <a:schemeClr val="folHlink"/>
                </a:solidFill>
              </a:rPr>
              <a:t>    cout &lt;&lt; "********************" &lt;&lt; endl</a:t>
            </a:r>
            <a:r>
              <a:rPr lang="en-US" altLang="zh-CN" sz="2000">
                <a:solidFill>
                  <a:schemeClr val="folHlink"/>
                </a:solidFill>
              </a:rPr>
              <a:t>;</a:t>
            </a:r>
            <a:endParaRPr lang="en-US" altLang="zh-CN" sz="2000">
              <a:solidFill>
                <a:schemeClr val="folHlink"/>
              </a:solidFill>
            </a:endParaRPr>
          </a:p>
          <a:p>
            <a:pPr>
              <a:lnSpc>
                <a:spcPct val="90000"/>
              </a:lnSpc>
              <a:spcBef>
                <a:spcPct val="10000"/>
              </a:spcBef>
              <a:buNone/>
            </a:pPr>
            <a:r>
              <a:rPr lang="en-US" altLang="zh-CN" sz="2000">
                <a:solidFill>
                  <a:schemeClr val="folHlink"/>
                </a:solidFill>
              </a:rPr>
              <a:t>    return;</a:t>
            </a:r>
            <a:endParaRPr lang="en-US" altLang="zh-CN" sz="2000">
              <a:solidFill>
                <a:schemeClr val="folHlink"/>
              </a:solidFill>
            </a:endParaRPr>
          </a:p>
          <a:p>
            <a:pPr>
              <a:lnSpc>
                <a:spcPct val="90000"/>
              </a:lnSpc>
              <a:spcBef>
                <a:spcPct val="10000"/>
              </a:spcBef>
              <a:buNone/>
            </a:pPr>
            <a:r>
              <a:rPr lang="en-US" altLang="zh-CN" sz="2000">
                <a:solidFill>
                  <a:schemeClr val="folHlink"/>
                </a:solidFill>
              </a:rPr>
              <a:t>}</a:t>
            </a:r>
            <a:endParaRPr lang="en-US" altLang="zh-CN" sz="2000">
              <a:solidFill>
                <a:schemeClr val="folHlink"/>
              </a:solidFill>
            </a:endParaRPr>
          </a:p>
          <a:p>
            <a:pPr>
              <a:lnSpc>
                <a:spcPct val="90000"/>
              </a:lnSpc>
              <a:spcBef>
                <a:spcPct val="10000"/>
              </a:spcBef>
              <a:buNone/>
            </a:pPr>
            <a:endParaRPr lang="en-US" altLang="zh-CN" sz="2000">
              <a:solidFill>
                <a:schemeClr val="folHlink"/>
              </a:solidFill>
            </a:endParaRPr>
          </a:p>
          <a:p>
            <a:pPr>
              <a:lnSpc>
                <a:spcPct val="90000"/>
              </a:lnSpc>
              <a:buNone/>
            </a:pPr>
            <a:r>
              <a:rPr lang="en-US" altLang="zh-CN" sz="2000" err="1">
                <a:solidFill>
                  <a:schemeClr val="folHlink"/>
                </a:solidFill>
              </a:rPr>
              <a:t>int</a:t>
            </a:r>
            <a:r>
              <a:rPr lang="en-US" altLang="zh-CN" sz="2000">
                <a:solidFill>
                  <a:schemeClr val="folHlink"/>
                </a:solidFill>
              </a:rPr>
              <a:t> main() {</a:t>
            </a:r>
            <a:endParaRPr lang="en-US" altLang="zh-CN" sz="2000">
              <a:solidFill>
                <a:schemeClr val="folHlink"/>
              </a:solidFill>
            </a:endParaRPr>
          </a:p>
          <a:p>
            <a:pPr>
              <a:lnSpc>
                <a:spcPct val="90000"/>
              </a:lnSpc>
              <a:buNone/>
            </a:pPr>
            <a:r>
              <a:rPr lang="en-US" altLang="zh-CN" sz="2000">
                <a:solidFill>
                  <a:schemeClr val="folHlink"/>
                </a:solidFill>
              </a:rPr>
              <a:t>    double s;</a:t>
            </a:r>
            <a:endParaRPr lang="en-US" altLang="zh-CN" sz="2000">
              <a:solidFill>
                <a:schemeClr val="folHlink"/>
              </a:solidFill>
            </a:endParaRPr>
          </a:p>
          <a:p>
            <a:pPr>
              <a:lnSpc>
                <a:spcPct val="90000"/>
              </a:lnSpc>
              <a:buNone/>
            </a:pPr>
            <a:endParaRPr lang="en-US" altLang="zh-CN" sz="2000" err="1">
              <a:solidFill>
                <a:schemeClr val="folHlink"/>
              </a:solidFill>
            </a:endParaRPr>
          </a:p>
          <a:p>
            <a:pPr>
              <a:lnSpc>
                <a:spcPct val="90000"/>
              </a:lnSpc>
              <a:buNone/>
            </a:pPr>
            <a:r>
              <a:rPr lang="en-US" altLang="zh-CN" sz="2000" err="1">
                <a:solidFill>
                  <a:schemeClr val="folHlink"/>
                </a:solidFill>
              </a:rPr>
              <a:t>    prtStar</a:t>
            </a:r>
            <a:r>
              <a:rPr lang="en-US" altLang="zh-CN" sz="2000">
                <a:solidFill>
                  <a:schemeClr val="folHlink"/>
                </a:solidFill>
              </a:rPr>
              <a:t>();</a:t>
            </a:r>
            <a:endParaRPr lang="en-US" altLang="zh-CN" sz="2000">
              <a:solidFill>
                <a:schemeClr val="folHlink"/>
              </a:solidFill>
            </a:endParaRPr>
          </a:p>
          <a:p>
            <a:pPr>
              <a:lnSpc>
                <a:spcPct val="90000"/>
              </a:lnSpc>
              <a:buNone/>
            </a:pPr>
            <a:r>
              <a:rPr lang="en-US" altLang="zh-CN" sz="2000">
                <a:solidFill>
                  <a:schemeClr val="folHlink"/>
                </a:solidFill>
              </a:rPr>
              <a:t>    s = scircle(2.4); </a:t>
            </a:r>
            <a:endParaRPr lang="en-US" altLang="zh-CN" sz="2000">
              <a:solidFill>
                <a:schemeClr val="folHlink"/>
              </a:solidFill>
            </a:endParaRPr>
          </a:p>
          <a:p>
            <a:pPr>
              <a:lnSpc>
                <a:spcPct val="90000"/>
              </a:lnSpc>
              <a:buNone/>
            </a:pPr>
            <a:r>
              <a:rPr lang="en-US" altLang="zh-CN" sz="2000" err="1">
                <a:solidFill>
                  <a:schemeClr val="folHlink"/>
                </a:solidFill>
              </a:rPr>
              <a:t>    cout &lt;&lt;"s= "&lt;&lt; s &lt;&lt; endl</a:t>
            </a:r>
            <a:r>
              <a:rPr lang="en-US" altLang="zh-CN" sz="2000">
                <a:solidFill>
                  <a:schemeClr val="folHlink"/>
                </a:solidFill>
              </a:rPr>
              <a:t>;</a:t>
            </a:r>
            <a:endParaRPr lang="en-US" altLang="zh-CN" sz="2000">
              <a:solidFill>
                <a:schemeClr val="folHlink"/>
              </a:solidFill>
            </a:endParaRPr>
          </a:p>
          <a:p>
            <a:pPr>
              <a:lnSpc>
                <a:spcPct val="90000"/>
              </a:lnSpc>
              <a:buNone/>
            </a:pPr>
            <a:r>
              <a:rPr lang="en-US" altLang="zh-CN" sz="2000">
                <a:solidFill>
                  <a:schemeClr val="folHlink"/>
                </a:solidFill>
              </a:rPr>
              <a:t>    s = scircle(2.4 + sin(1.57)); </a:t>
            </a:r>
            <a:endParaRPr lang="en-US" altLang="zh-CN" sz="2000">
              <a:solidFill>
                <a:schemeClr val="folHlink"/>
              </a:solidFill>
            </a:endParaRPr>
          </a:p>
          <a:p>
            <a:pPr>
              <a:lnSpc>
                <a:spcPct val="90000"/>
              </a:lnSpc>
              <a:buNone/>
            </a:pPr>
            <a:r>
              <a:rPr lang="en-US" altLang="zh-CN" sz="2000" err="1">
                <a:solidFill>
                  <a:schemeClr val="folHlink"/>
                </a:solidFill>
              </a:rPr>
              <a:t>    cout &lt;&lt; "s= " &lt;&lt; s &lt;&lt; endl</a:t>
            </a:r>
            <a:r>
              <a:rPr lang="en-US" altLang="zh-CN" sz="2000">
                <a:solidFill>
                  <a:schemeClr val="folHlink"/>
                </a:solidFill>
              </a:rPr>
              <a:t>;</a:t>
            </a:r>
            <a:endParaRPr lang="en-US" altLang="zh-CN" sz="2000">
              <a:solidFill>
                <a:schemeClr val="folHlink"/>
              </a:solidFill>
            </a:endParaRPr>
          </a:p>
          <a:p>
            <a:pPr>
              <a:lnSpc>
                <a:spcPct val="90000"/>
              </a:lnSpc>
              <a:buNone/>
            </a:pPr>
            <a:r>
              <a:rPr lang="en-US" altLang="zh-CN" sz="2000" err="1">
                <a:solidFill>
                  <a:schemeClr val="folHlink"/>
                </a:solidFill>
              </a:rPr>
              <a:t>    cout &lt;&lt; scircle(1.5+2.4) &lt;&lt; endl</a:t>
            </a:r>
            <a:r>
              <a:rPr lang="en-US" altLang="zh-CN" sz="2000">
                <a:solidFill>
                  <a:schemeClr val="folHlink"/>
                </a:solidFill>
              </a:rPr>
              <a:t>; </a:t>
            </a:r>
            <a:endParaRPr lang="en-US" altLang="zh-CN" sz="2000">
              <a:solidFill>
                <a:schemeClr val="folHlink"/>
              </a:solidFill>
            </a:endParaRPr>
          </a:p>
        </p:txBody>
      </p:sp>
      <p:sp>
        <p:nvSpPr>
          <p:cNvPr id="2" name="文本框 1"/>
          <p:cNvSpPr txBox="1"/>
          <p:nvPr/>
        </p:nvSpPr>
        <p:spPr>
          <a:xfrm>
            <a:off x="3327400" y="2883535"/>
            <a:ext cx="5895340" cy="2306955"/>
          </a:xfrm>
          <a:prstGeom prst="rect">
            <a:avLst/>
          </a:prstGeom>
          <a:noFill/>
        </p:spPr>
        <p:txBody>
          <a:bodyPr wrap="none" rtlCol="0" anchor="t">
            <a:spAutoFit/>
          </a:bodyPr>
          <a:p>
            <a:pPr marL="469900" indent="-469900"/>
            <a:r>
              <a:rPr lang="zh-CN" altLang="en-US" dirty="0">
                <a:latin typeface="+mn-ea"/>
                <a:ea typeface="+mn-ea"/>
                <a:sym typeface="+mn-ea"/>
              </a:rPr>
              <a:t>注意：</a:t>
            </a:r>
            <a:endParaRPr lang="zh-CN" altLang="en-US" dirty="0">
              <a:latin typeface="+mn-ea"/>
              <a:ea typeface="+mn-ea"/>
              <a:sym typeface="+mn-ea"/>
            </a:endParaRPr>
          </a:p>
          <a:p>
            <a:pPr marL="469900" indent="-469900"/>
            <a:r>
              <a:rPr lang="en-US" altLang="zh-CN" dirty="0">
                <a:latin typeface="+mn-ea"/>
                <a:ea typeface="+mn-ea"/>
                <a:sym typeface="+mn-ea"/>
              </a:rPr>
              <a:t>1</a:t>
            </a:r>
            <a:r>
              <a:rPr lang="zh-CN" altLang="en-US" dirty="0">
                <a:latin typeface="+mn-ea"/>
                <a:ea typeface="+mn-ea"/>
                <a:sym typeface="+mn-ea"/>
              </a:rPr>
              <a:t>、每一个函数都是独立的。</a:t>
            </a:r>
            <a:r>
              <a:rPr lang="zh-CN" altLang="en-US" dirty="0">
                <a:solidFill>
                  <a:schemeClr val="accent2"/>
                </a:solidFill>
                <a:latin typeface="+mn-ea"/>
                <a:ea typeface="+mn-ea"/>
                <a:sym typeface="+mn-ea"/>
              </a:rPr>
              <a:t>不能把一个</a:t>
            </a:r>
            <a:endParaRPr lang="zh-CN" altLang="en-US" dirty="0">
              <a:solidFill>
                <a:schemeClr val="accent2"/>
              </a:solidFill>
              <a:latin typeface="+mn-ea"/>
              <a:ea typeface="+mn-ea"/>
              <a:sym typeface="+mn-ea"/>
            </a:endParaRPr>
          </a:p>
          <a:p>
            <a:pPr marL="469900" indent="-469900"/>
            <a:r>
              <a:rPr lang="zh-CN" altLang="en-US" dirty="0">
                <a:solidFill>
                  <a:schemeClr val="accent2"/>
                </a:solidFill>
                <a:latin typeface="+mn-ea"/>
                <a:ea typeface="+mn-ea"/>
                <a:sym typeface="+mn-ea"/>
              </a:rPr>
              <a:t>函数定义写在另一个函数定义的内部</a:t>
            </a:r>
            <a:r>
              <a:rPr lang="zh-CN" altLang="en-US" dirty="0">
                <a:latin typeface="+mn-ea"/>
                <a:ea typeface="+mn-ea"/>
                <a:sym typeface="+mn-ea"/>
              </a:rPr>
              <a:t>。</a:t>
            </a:r>
            <a:endParaRPr lang="zh-CN" altLang="en-US" dirty="0">
              <a:latin typeface="+mn-ea"/>
              <a:ea typeface="+mn-ea"/>
              <a:sym typeface="+mn-ea"/>
            </a:endParaRPr>
          </a:p>
          <a:p>
            <a:pPr marL="469900" indent="-469900"/>
            <a:r>
              <a:rPr lang="en-US" altLang="zh-CN" dirty="0">
                <a:latin typeface="+mn-ea"/>
                <a:ea typeface="+mn-ea"/>
                <a:sym typeface="+mn-ea"/>
              </a:rPr>
              <a:t>2</a:t>
            </a:r>
            <a:r>
              <a:rPr lang="zh-CN" altLang="en-US" dirty="0">
                <a:latin typeface="+mn-ea"/>
                <a:ea typeface="+mn-ea"/>
                <a:sym typeface="+mn-ea"/>
              </a:rPr>
              <a:t>、自定义的函数要写在 </a:t>
            </a:r>
            <a:r>
              <a:rPr lang="en-US" altLang="zh-CN" dirty="0">
                <a:latin typeface="+mn-ea"/>
                <a:ea typeface="+mn-ea"/>
                <a:sym typeface="+mn-ea"/>
              </a:rPr>
              <a:t>main </a:t>
            </a:r>
            <a:r>
              <a:rPr lang="zh-CN" altLang="en-US" dirty="0">
                <a:latin typeface="+mn-ea"/>
                <a:ea typeface="+mn-ea"/>
                <a:sym typeface="+mn-ea"/>
              </a:rPr>
              <a:t>函数上方；</a:t>
            </a:r>
            <a:endParaRPr lang="zh-CN" altLang="en-US" dirty="0">
              <a:latin typeface="+mn-ea"/>
              <a:ea typeface="+mn-ea"/>
              <a:sym typeface="+mn-ea"/>
            </a:endParaRPr>
          </a:p>
          <a:p>
            <a:pPr marL="469900" indent="-469900"/>
            <a:r>
              <a:rPr lang="en-US" altLang="zh-CN" dirty="0">
                <a:latin typeface="+mn-ea"/>
                <a:ea typeface="+mn-ea"/>
                <a:sym typeface="+mn-ea"/>
              </a:rPr>
              <a:t>3</a:t>
            </a:r>
            <a:r>
              <a:rPr lang="zh-CN" altLang="en-US" dirty="0">
                <a:latin typeface="+mn-ea"/>
                <a:ea typeface="+mn-ea"/>
                <a:sym typeface="+mn-ea"/>
              </a:rPr>
              <a:t>、函数之间要写适当的空行，清晰美观。</a:t>
            </a:r>
            <a:endParaRPr lang="zh-CN" altLang="en-US" dirty="0">
              <a:latin typeface="+mn-ea"/>
              <a:ea typeface="+mn-ea"/>
              <a:sym typeface="+mn-ea"/>
            </a:endParaRPr>
          </a:p>
          <a:p>
            <a:pPr marL="469900" indent="-469900"/>
            <a:r>
              <a:rPr lang="zh-CN" altLang="en-US" dirty="0">
                <a:latin typeface="+mn-ea"/>
                <a:ea typeface="+mn-ea"/>
                <a:sym typeface="+mn-ea"/>
              </a:rPr>
              <a:t>（函数内部也可以写适当的空行）。</a:t>
            </a:r>
            <a:endParaRPr lang="zh-CN" altLang="en-US" dirty="0">
              <a:latin typeface="+mn-ea"/>
              <a:ea typeface="+mn-ea"/>
              <a:sym typeface="+mn-ea"/>
            </a:endParaRP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43010" name="文本占位符 483330"/>
          <p:cNvSpPr>
            <a:spLocks noGrp="1"/>
          </p:cNvSpPr>
          <p:nvPr>
            <p:ph idx="1"/>
          </p:nvPr>
        </p:nvSpPr>
        <p:spPr>
          <a:xfrm>
            <a:off x="539750" y="0"/>
            <a:ext cx="8136255" cy="6858000"/>
          </a:xfrm>
        </p:spPr>
        <p:txBody>
          <a:bodyPr anchor="t"/>
          <a:p>
            <a:pPr>
              <a:lnSpc>
                <a:spcPct val="100000"/>
              </a:lnSpc>
              <a:spcBef>
                <a:spcPts val="25"/>
              </a:spcBef>
              <a:spcAft>
                <a:spcPts val="0"/>
              </a:spcAft>
              <a:buNone/>
            </a:pPr>
            <a:r>
              <a:rPr lang="en-US" altLang="zh-CN" sz="2400">
                <a:solidFill>
                  <a:schemeClr val="folHlink"/>
                </a:solidFill>
              </a:rPr>
              <a:t>    double r = 1.5;</a:t>
            </a:r>
            <a:endParaRPr lang="en-US" altLang="zh-CN" sz="2400">
              <a:solidFill>
                <a:schemeClr val="folHlink"/>
              </a:solidFill>
            </a:endParaRPr>
          </a:p>
          <a:p>
            <a:pPr>
              <a:lnSpc>
                <a:spcPct val="100000"/>
              </a:lnSpc>
              <a:spcBef>
                <a:spcPts val="25"/>
              </a:spcBef>
              <a:spcAft>
                <a:spcPts val="0"/>
              </a:spcAft>
              <a:buNone/>
            </a:pPr>
            <a:r>
              <a:rPr lang="en-US" altLang="zh-CN" sz="2400" err="1">
                <a:solidFill>
                  <a:schemeClr val="folHlink"/>
                </a:solidFill>
              </a:rPr>
              <a:t>    s = scircle(r</a:t>
            </a:r>
            <a:r>
              <a:rPr lang="en-US" altLang="zh-CN" sz="2400">
                <a:solidFill>
                  <a:schemeClr val="folHlink"/>
                </a:solidFill>
              </a:rPr>
              <a:t>);</a:t>
            </a:r>
            <a:endParaRPr lang="en-US" altLang="zh-CN" sz="2400">
              <a:solidFill>
                <a:schemeClr val="folHlink"/>
              </a:solidFill>
            </a:endParaRPr>
          </a:p>
          <a:p>
            <a:pPr>
              <a:lnSpc>
                <a:spcPct val="100000"/>
              </a:lnSpc>
              <a:spcBef>
                <a:spcPts val="25"/>
              </a:spcBef>
              <a:spcAft>
                <a:spcPts val="0"/>
              </a:spcAft>
              <a:buNone/>
            </a:pPr>
            <a:r>
              <a:rPr lang="en-US" altLang="zh-CN" sz="2400" err="1">
                <a:solidFill>
                  <a:schemeClr val="folHlink"/>
                </a:solidFill>
              </a:rPr>
              <a:t>    cout &lt;&lt; "s= "&lt;&lt; s &lt;&lt; endl</a:t>
            </a:r>
            <a:r>
              <a:rPr lang="en-US" altLang="zh-CN" sz="2400">
                <a:solidFill>
                  <a:schemeClr val="folHlink"/>
                </a:solidFill>
              </a:rPr>
              <a:t>;</a:t>
            </a:r>
            <a:endParaRPr lang="en-US" altLang="zh-CN" sz="2400">
              <a:solidFill>
                <a:schemeClr val="folHlink"/>
              </a:solidFill>
            </a:endParaRPr>
          </a:p>
          <a:p>
            <a:pPr>
              <a:lnSpc>
                <a:spcPct val="100000"/>
              </a:lnSpc>
              <a:spcBef>
                <a:spcPts val="25"/>
              </a:spcBef>
              <a:spcAft>
                <a:spcPts val="0"/>
              </a:spcAft>
              <a:buNone/>
            </a:pPr>
            <a:r>
              <a:rPr lang="en-US" altLang="zh-CN" sz="2400" err="1">
                <a:solidFill>
                  <a:schemeClr val="folHlink"/>
                </a:solidFill>
              </a:rPr>
              <a:t>    cout &lt;&lt; scircle(r * 2) &lt;&lt; endl</a:t>
            </a:r>
            <a:r>
              <a:rPr lang="en-US" altLang="zh-CN" sz="2400">
                <a:solidFill>
                  <a:schemeClr val="folHlink"/>
                </a:solidFill>
              </a:rPr>
              <a:t>; </a:t>
            </a:r>
            <a:endParaRPr lang="en-US" altLang="zh-CN" sz="2400">
              <a:solidFill>
                <a:schemeClr val="folHlink"/>
              </a:solidFill>
            </a:endParaRPr>
          </a:p>
          <a:p>
            <a:pPr>
              <a:lnSpc>
                <a:spcPct val="100000"/>
              </a:lnSpc>
              <a:spcBef>
                <a:spcPts val="25"/>
              </a:spcBef>
              <a:spcAft>
                <a:spcPts val="0"/>
              </a:spcAft>
              <a:buNone/>
            </a:pPr>
            <a:r>
              <a:rPr lang="en-US" altLang="zh-CN" sz="2400" err="1">
                <a:solidFill>
                  <a:schemeClr val="folHlink"/>
                </a:solidFill>
              </a:rPr>
              <a:t>    prtStar</a:t>
            </a:r>
            <a:r>
              <a:rPr lang="en-US" altLang="zh-CN" sz="2400">
                <a:solidFill>
                  <a:schemeClr val="folHlink"/>
                </a:solidFill>
              </a:rPr>
              <a:t>();</a:t>
            </a:r>
            <a:endParaRPr lang="en-US" altLang="zh-CN" sz="2400">
              <a:solidFill>
                <a:schemeClr val="folHlink"/>
              </a:solidFill>
            </a:endParaRPr>
          </a:p>
          <a:p>
            <a:pPr>
              <a:lnSpc>
                <a:spcPct val="100000"/>
              </a:lnSpc>
              <a:spcBef>
                <a:spcPts val="25"/>
              </a:spcBef>
              <a:spcAft>
                <a:spcPts val="0"/>
              </a:spcAft>
              <a:buNone/>
            </a:pPr>
            <a:endParaRPr lang="en-US" altLang="zh-CN" sz="2400">
              <a:solidFill>
                <a:schemeClr val="folHlink"/>
              </a:solidFill>
            </a:endParaRPr>
          </a:p>
          <a:p>
            <a:pPr>
              <a:lnSpc>
                <a:spcPct val="100000"/>
              </a:lnSpc>
              <a:spcBef>
                <a:spcPts val="25"/>
              </a:spcBef>
              <a:spcAft>
                <a:spcPts val="0"/>
              </a:spcAft>
              <a:buNone/>
            </a:pPr>
            <a:r>
              <a:rPr lang="en-US" altLang="zh-CN" sz="2400">
                <a:solidFill>
                  <a:schemeClr val="folHlink"/>
                </a:solidFill>
              </a:rPr>
              <a:t>    s = srect(3.5, 4.2); </a:t>
            </a:r>
            <a:endParaRPr lang="en-US" altLang="zh-CN" sz="2400">
              <a:solidFill>
                <a:schemeClr val="folHlink"/>
              </a:solidFill>
            </a:endParaRPr>
          </a:p>
          <a:p>
            <a:pPr>
              <a:lnSpc>
                <a:spcPct val="100000"/>
              </a:lnSpc>
              <a:spcBef>
                <a:spcPts val="25"/>
              </a:spcBef>
              <a:spcAft>
                <a:spcPts val="0"/>
              </a:spcAft>
              <a:buNone/>
            </a:pPr>
            <a:r>
              <a:rPr lang="en-US" altLang="zh-CN" sz="2400" err="1">
                <a:solidFill>
                  <a:schemeClr val="folHlink"/>
                </a:solidFill>
              </a:rPr>
              <a:t>    cout &lt;&lt; "s= " &lt;&lt; s &lt;&lt; endl</a:t>
            </a:r>
            <a:r>
              <a:rPr lang="en-US" altLang="zh-CN" sz="2400">
                <a:solidFill>
                  <a:schemeClr val="folHlink"/>
                </a:solidFill>
              </a:rPr>
              <a:t>;</a:t>
            </a:r>
            <a:endParaRPr lang="en-US" altLang="zh-CN" sz="2400">
              <a:solidFill>
                <a:schemeClr val="folHlink"/>
              </a:solidFill>
            </a:endParaRPr>
          </a:p>
          <a:p>
            <a:pPr>
              <a:lnSpc>
                <a:spcPct val="100000"/>
              </a:lnSpc>
              <a:spcBef>
                <a:spcPts val="25"/>
              </a:spcBef>
              <a:spcAft>
                <a:spcPts val="0"/>
              </a:spcAft>
              <a:buNone/>
            </a:pPr>
            <a:r>
              <a:rPr lang="en-US" altLang="zh-CN" sz="2400">
                <a:solidFill>
                  <a:schemeClr val="folHlink"/>
                </a:solidFill>
              </a:rPr>
              <a:t>    s = srect(3 * sin(2.), 2 * cos(5.2));</a:t>
            </a:r>
            <a:endParaRPr lang="en-US" altLang="zh-CN" sz="2400">
              <a:solidFill>
                <a:schemeClr val="folHlink"/>
              </a:solidFill>
            </a:endParaRPr>
          </a:p>
          <a:p>
            <a:pPr>
              <a:lnSpc>
                <a:spcPct val="100000"/>
              </a:lnSpc>
              <a:spcBef>
                <a:spcPts val="25"/>
              </a:spcBef>
              <a:spcAft>
                <a:spcPts val="0"/>
              </a:spcAft>
              <a:buNone/>
            </a:pPr>
            <a:r>
              <a:rPr lang="en-US" altLang="zh-CN" sz="2400" err="1">
                <a:solidFill>
                  <a:schemeClr val="folHlink"/>
                </a:solidFill>
              </a:rPr>
              <a:t>    cout &lt;&lt; "s= " &lt;&lt; s &lt;&lt; endl</a:t>
            </a:r>
            <a:r>
              <a:rPr lang="en-US" altLang="zh-CN" sz="2400">
                <a:solidFill>
                  <a:schemeClr val="folHlink"/>
                </a:solidFill>
              </a:rPr>
              <a:t>;</a:t>
            </a:r>
            <a:endParaRPr lang="en-US" altLang="zh-CN" sz="2400">
              <a:solidFill>
                <a:schemeClr val="folHlink"/>
              </a:solidFill>
            </a:endParaRPr>
          </a:p>
          <a:p>
            <a:pPr>
              <a:lnSpc>
                <a:spcPct val="100000"/>
              </a:lnSpc>
              <a:spcBef>
                <a:spcPts val="25"/>
              </a:spcBef>
              <a:spcAft>
                <a:spcPts val="0"/>
              </a:spcAft>
              <a:buNone/>
            </a:pPr>
            <a:r>
              <a:rPr lang="en-US" altLang="zh-CN" sz="2400">
                <a:solidFill>
                  <a:schemeClr val="folHlink"/>
                </a:solidFill>
              </a:rPr>
              <a:t>    double length = 3.5, width = 4.2;</a:t>
            </a:r>
            <a:endParaRPr lang="en-US" altLang="zh-CN" sz="2400">
              <a:solidFill>
                <a:schemeClr val="folHlink"/>
              </a:solidFill>
            </a:endParaRPr>
          </a:p>
          <a:p>
            <a:pPr>
              <a:lnSpc>
                <a:spcPct val="100000"/>
              </a:lnSpc>
              <a:spcBef>
                <a:spcPts val="25"/>
              </a:spcBef>
              <a:spcAft>
                <a:spcPts val="0"/>
              </a:spcAft>
              <a:buNone/>
            </a:pPr>
            <a:r>
              <a:rPr lang="en-US" altLang="zh-CN" sz="2400" err="1">
                <a:solidFill>
                  <a:schemeClr val="folHlink"/>
                </a:solidFill>
              </a:rPr>
              <a:t>    s = srect(length</a:t>
            </a:r>
            <a:r>
              <a:rPr lang="en-US" altLang="zh-CN" sz="2400">
                <a:solidFill>
                  <a:schemeClr val="folHlink"/>
                </a:solidFill>
              </a:rPr>
              <a:t>, width); </a:t>
            </a:r>
            <a:endParaRPr lang="en-US" altLang="zh-CN" sz="2400">
              <a:solidFill>
                <a:schemeClr val="folHlink"/>
              </a:solidFill>
            </a:endParaRPr>
          </a:p>
          <a:p>
            <a:pPr>
              <a:lnSpc>
                <a:spcPct val="100000"/>
              </a:lnSpc>
              <a:spcBef>
                <a:spcPts val="25"/>
              </a:spcBef>
              <a:spcAft>
                <a:spcPts val="0"/>
              </a:spcAft>
              <a:buNone/>
            </a:pPr>
            <a:r>
              <a:rPr lang="en-US" altLang="zh-CN" sz="2400" err="1">
                <a:solidFill>
                  <a:schemeClr val="folHlink"/>
                </a:solidFill>
              </a:rPr>
              <a:t>    cout &lt;&lt; "s= " &lt;&lt; s &lt;&lt; endl</a:t>
            </a:r>
            <a:r>
              <a:rPr lang="en-US" altLang="zh-CN" sz="2400">
                <a:solidFill>
                  <a:schemeClr val="folHlink"/>
                </a:solidFill>
              </a:rPr>
              <a:t>;</a:t>
            </a:r>
            <a:endParaRPr lang="en-US" altLang="zh-CN" sz="2400">
              <a:solidFill>
                <a:schemeClr val="folHlink"/>
              </a:solidFill>
            </a:endParaRPr>
          </a:p>
          <a:p>
            <a:pPr>
              <a:lnSpc>
                <a:spcPct val="100000"/>
              </a:lnSpc>
              <a:spcBef>
                <a:spcPts val="25"/>
              </a:spcBef>
              <a:spcAft>
                <a:spcPts val="0"/>
              </a:spcAft>
              <a:buNone/>
            </a:pPr>
            <a:r>
              <a:rPr lang="en-US" altLang="zh-CN" sz="2400" err="1">
                <a:solidFill>
                  <a:schemeClr val="folHlink"/>
                </a:solidFill>
              </a:rPr>
              <a:t>    cout &lt;&lt; "s= " &lt;&lt; srect (length, width) &lt;&lt; endl</a:t>
            </a:r>
            <a:r>
              <a:rPr lang="en-US" altLang="zh-CN" sz="2400">
                <a:solidFill>
                  <a:schemeClr val="folHlink"/>
                </a:solidFill>
              </a:rPr>
              <a:t>; </a:t>
            </a:r>
            <a:endParaRPr lang="en-US" altLang="zh-CN" sz="2400">
              <a:solidFill>
                <a:schemeClr val="folHlink"/>
              </a:solidFill>
            </a:endParaRPr>
          </a:p>
          <a:p>
            <a:pPr>
              <a:lnSpc>
                <a:spcPct val="100000"/>
              </a:lnSpc>
              <a:spcBef>
                <a:spcPts val="25"/>
              </a:spcBef>
              <a:spcAft>
                <a:spcPts val="0"/>
              </a:spcAft>
              <a:buNone/>
            </a:pPr>
            <a:r>
              <a:rPr lang="en-US" altLang="zh-CN" sz="2400" err="1">
                <a:solidFill>
                  <a:schemeClr val="folHlink"/>
                </a:solidFill>
              </a:rPr>
              <a:t>    prtStar</a:t>
            </a:r>
            <a:r>
              <a:rPr lang="en-US" altLang="zh-CN" sz="2400">
                <a:solidFill>
                  <a:schemeClr val="folHlink"/>
                </a:solidFill>
              </a:rPr>
              <a:t>();</a:t>
            </a:r>
            <a:endParaRPr lang="en-US" altLang="zh-CN" sz="2400">
              <a:solidFill>
                <a:schemeClr val="folHlink"/>
              </a:solidFill>
            </a:endParaRPr>
          </a:p>
          <a:p>
            <a:pPr>
              <a:lnSpc>
                <a:spcPct val="100000"/>
              </a:lnSpc>
              <a:spcBef>
                <a:spcPts val="25"/>
              </a:spcBef>
              <a:spcAft>
                <a:spcPts val="0"/>
              </a:spcAft>
              <a:buNone/>
            </a:pPr>
            <a:endParaRPr lang="en-US" altLang="zh-CN" sz="2400">
              <a:solidFill>
                <a:schemeClr val="folHlink"/>
              </a:solidFill>
            </a:endParaRPr>
          </a:p>
          <a:p>
            <a:pPr>
              <a:lnSpc>
                <a:spcPct val="100000"/>
              </a:lnSpc>
              <a:spcBef>
                <a:spcPts val="25"/>
              </a:spcBef>
              <a:spcAft>
                <a:spcPts val="0"/>
              </a:spcAft>
              <a:buNone/>
            </a:pPr>
            <a:r>
              <a:rPr lang="en-US" altLang="zh-CN" sz="2400">
                <a:solidFill>
                  <a:schemeClr val="folHlink"/>
                </a:solidFill>
              </a:rPr>
              <a:t>    return 0;</a:t>
            </a:r>
            <a:endParaRPr lang="en-US" altLang="zh-CN" sz="2400">
              <a:solidFill>
                <a:schemeClr val="folHlink"/>
              </a:solidFill>
            </a:endParaRPr>
          </a:p>
          <a:p>
            <a:pPr>
              <a:lnSpc>
                <a:spcPct val="100000"/>
              </a:lnSpc>
              <a:spcBef>
                <a:spcPts val="25"/>
              </a:spcBef>
              <a:spcAft>
                <a:spcPts val="0"/>
              </a:spcAft>
              <a:buNone/>
            </a:pP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2424430"/>
            <a:ext cx="8136255" cy="3315970"/>
          </a:xfrm>
        </p:spPr>
        <p:txBody>
          <a:bodyPr/>
          <a:p>
            <a:pPr marL="0" indent="0">
              <a:buNone/>
            </a:pPr>
            <a:r>
              <a:rPr lang="zh-CN" altLang="en-US"/>
              <a:t>这个例题包含了很多知识，下面逐一展开介绍。</a:t>
            </a:r>
            <a:endParaRPr lang="zh-CN" altLang="en-US"/>
          </a:p>
          <a:p>
            <a:pPr marL="0" indent="0">
              <a:buNone/>
            </a:pPr>
            <a:r>
              <a:rPr lang="en-US" altLang="zh-CN" dirty="0">
                <a:sym typeface="+mn-ea"/>
              </a:rPr>
              <a:t>5.1.4 </a:t>
            </a:r>
            <a:r>
              <a:rPr lang="zh-CN" altLang="en-US" dirty="0">
                <a:sym typeface="+mn-ea"/>
              </a:rPr>
              <a:t>函数和程序</a:t>
            </a:r>
            <a:endParaRPr lang="zh-CN" altLang="en-US" dirty="0">
              <a:sym typeface="+mn-ea"/>
            </a:endParaRPr>
          </a:p>
          <a:p>
            <a:pPr marL="0" indent="0">
              <a:buNone/>
            </a:pPr>
            <a:r>
              <a:rPr lang="en-US" altLang="zh-CN" dirty="0">
                <a:sym typeface="+mn-ea"/>
              </a:rPr>
              <a:t>5.1.5 </a:t>
            </a:r>
            <a:r>
              <a:rPr lang="zh-CN" altLang="en-US" dirty="0">
                <a:sym typeface="+mn-ea"/>
              </a:rPr>
              <a:t>局部变量的作用域和生存期</a:t>
            </a:r>
            <a:endParaRPr lang="zh-CN" altLang="en-US" dirty="0">
              <a:sym typeface="+mn-ea"/>
            </a:endParaRPr>
          </a:p>
          <a:p>
            <a:pPr marL="0" indent="0">
              <a:buNone/>
            </a:pPr>
            <a:r>
              <a:rPr lang="en-US" altLang="zh-CN" dirty="0">
                <a:sym typeface="+mn-ea"/>
              </a:rPr>
              <a:t>5.1.6 </a:t>
            </a:r>
            <a:r>
              <a:rPr lang="zh-CN" altLang="en-US" dirty="0">
                <a:sym typeface="+mn-ea"/>
              </a:rPr>
              <a:t>函数调用的参数传递机制</a:t>
            </a:r>
            <a:endParaRPr lang="zh-CN" altLang="en-US" dirty="0"/>
          </a:p>
          <a:p>
            <a:pPr marL="0" indent="0">
              <a:buNone/>
            </a:pPr>
            <a:endParaRPr lang="zh-CN" altLang="en-US" dirty="0"/>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44034" name="标题 397317"/>
          <p:cNvSpPr>
            <a:spLocks noGrp="1"/>
          </p:cNvSpPr>
          <p:nvPr>
            <p:ph type="title"/>
          </p:nvPr>
        </p:nvSpPr>
        <p:spPr/>
        <p:txBody>
          <a:bodyPr anchor="ctr"/>
          <a:p>
            <a:r>
              <a:rPr lang="en-US" altLang="zh-CN" sz="3600" dirty="0"/>
              <a:t>5.1.4 </a:t>
            </a:r>
            <a:r>
              <a:rPr lang="zh-CN" altLang="en-US" sz="3600" dirty="0"/>
              <a:t>函数和程序</a:t>
            </a:r>
            <a:endParaRPr lang="zh-CN" altLang="en-US" sz="3600" dirty="0"/>
          </a:p>
        </p:txBody>
      </p:sp>
      <p:sp>
        <p:nvSpPr>
          <p:cNvPr id="44035" name="文本占位符 397318"/>
          <p:cNvSpPr>
            <a:spLocks noGrp="1"/>
          </p:cNvSpPr>
          <p:nvPr>
            <p:ph idx="1"/>
          </p:nvPr>
        </p:nvSpPr>
        <p:spPr/>
        <p:txBody>
          <a:bodyPr anchor="t"/>
          <a:p>
            <a:pPr marL="0" indent="0">
              <a:spcBef>
                <a:spcPct val="20000"/>
              </a:spcBef>
              <a:buNone/>
            </a:pPr>
            <a:r>
              <a:rPr lang="zh-CN" altLang="en-US" dirty="0"/>
              <a:t>一个完整的</a:t>
            </a:r>
            <a:r>
              <a:rPr lang="zh-CN" altLang="en-US" dirty="0">
                <a:solidFill>
                  <a:schemeClr val="hlink"/>
                </a:solidFill>
              </a:rPr>
              <a:t>程序，</a:t>
            </a:r>
            <a:r>
              <a:rPr lang="zh-CN" altLang="en-US" dirty="0"/>
              <a:t>必须有且仅有一个名为 </a:t>
            </a:r>
            <a:r>
              <a:rPr lang="en-US" altLang="zh-CN" dirty="0"/>
              <a:t>main </a:t>
            </a:r>
            <a:r>
              <a:rPr lang="zh-CN" altLang="en-US" dirty="0"/>
              <a:t>的</a:t>
            </a:r>
            <a:r>
              <a:rPr lang="zh-CN" altLang="en-US" dirty="0">
                <a:solidFill>
                  <a:schemeClr val="hlink"/>
                </a:solidFill>
              </a:rPr>
              <a:t>函数</a:t>
            </a:r>
            <a:r>
              <a:rPr lang="zh-CN" altLang="en-US" dirty="0"/>
              <a:t>（主函数）。</a:t>
            </a:r>
            <a:endParaRPr lang="zh-CN" altLang="en-US" dirty="0"/>
          </a:p>
          <a:p>
            <a:pPr marL="0" indent="0">
              <a:spcBef>
                <a:spcPct val="20000"/>
              </a:spcBef>
              <a:buNone/>
            </a:pPr>
            <a:r>
              <a:rPr lang="en-US" altLang="zh-CN" err="1">
                <a:solidFill>
                  <a:schemeClr val="hlink"/>
                </a:solidFill>
              </a:rPr>
              <a:t>int</a:t>
            </a:r>
            <a:r>
              <a:rPr lang="en-US" altLang="zh-CN" dirty="0">
                <a:solidFill>
                  <a:schemeClr val="hlink"/>
                </a:solidFill>
              </a:rPr>
              <a:t> main () {</a:t>
            </a:r>
            <a:r>
              <a:rPr lang="zh-CN" altLang="en-US" dirty="0">
                <a:solidFill>
                  <a:schemeClr val="hlink"/>
                </a:solidFill>
              </a:rPr>
              <a:t>　</a:t>
            </a:r>
            <a:endParaRPr lang="zh-CN" altLang="en-US" dirty="0">
              <a:solidFill>
                <a:schemeClr val="hlink"/>
              </a:solidFill>
            </a:endParaRPr>
          </a:p>
          <a:p>
            <a:pPr marL="0" indent="0">
              <a:spcBef>
                <a:spcPct val="20000"/>
              </a:spcBef>
              <a:buNone/>
            </a:pPr>
            <a:r>
              <a:rPr lang="zh-CN" altLang="en-US" dirty="0">
                <a:solidFill>
                  <a:schemeClr val="hlink"/>
                </a:solidFill>
              </a:rPr>
              <a:t>	</a:t>
            </a:r>
            <a:r>
              <a:rPr lang="en-US" altLang="zh-CN">
                <a:solidFill>
                  <a:schemeClr val="hlink"/>
                </a:solidFill>
              </a:rPr>
              <a:t>…… </a:t>
            </a:r>
            <a:endParaRPr lang="en-US" altLang="zh-CN">
              <a:solidFill>
                <a:schemeClr val="hlink"/>
              </a:solidFill>
            </a:endParaRPr>
          </a:p>
          <a:p>
            <a:pPr marL="0" indent="0">
              <a:spcBef>
                <a:spcPct val="20000"/>
              </a:spcBef>
              <a:buNone/>
            </a:pPr>
            <a:r>
              <a:rPr lang="en-US" altLang="zh-CN">
                <a:solidFill>
                  <a:schemeClr val="hlink"/>
                </a:solidFill>
              </a:rPr>
              <a:t>	return 0;</a:t>
            </a:r>
            <a:endParaRPr lang="en-US" altLang="zh-CN">
              <a:solidFill>
                <a:schemeClr val="hlink"/>
              </a:solidFill>
            </a:endParaRPr>
          </a:p>
          <a:p>
            <a:pPr marL="0" indent="0">
              <a:spcBef>
                <a:spcPct val="20000"/>
              </a:spcBef>
              <a:buNone/>
            </a:pPr>
            <a:r>
              <a:rPr lang="en-US" altLang="zh-CN">
                <a:solidFill>
                  <a:schemeClr val="hlink"/>
                </a:solidFill>
              </a:rPr>
              <a:t>}</a:t>
            </a:r>
            <a:endParaRPr lang="en-US" altLang="zh-CN">
              <a:solidFill>
                <a:schemeClr val="hlink"/>
              </a:solidFill>
            </a:endParaRPr>
          </a:p>
          <a:p>
            <a:pPr marL="0" indent="0">
              <a:spcBef>
                <a:spcPct val="20000"/>
              </a:spcBef>
              <a:buNone/>
            </a:pPr>
            <a:r>
              <a:rPr lang="zh-CN" altLang="en-US" dirty="0"/>
              <a:t>函数 </a:t>
            </a:r>
            <a:r>
              <a:rPr lang="en-US" altLang="zh-CN" dirty="0"/>
              <a:t>main </a:t>
            </a:r>
            <a:r>
              <a:rPr lang="zh-CN" altLang="en-US" dirty="0"/>
              <a:t>表示程序的执行过程。</a:t>
            </a:r>
            <a:r>
              <a:rPr lang="zh-CN" altLang="en-US" dirty="0">
                <a:solidFill>
                  <a:schemeClr val="accent2"/>
                </a:solidFill>
              </a:rPr>
              <a:t>程序从 </a:t>
            </a:r>
            <a:r>
              <a:rPr lang="en-US" altLang="zh-CN" dirty="0">
                <a:solidFill>
                  <a:schemeClr val="accent2"/>
                </a:solidFill>
              </a:rPr>
              <a:t>main </a:t>
            </a:r>
            <a:r>
              <a:rPr lang="zh-CN" altLang="en-US" dirty="0">
                <a:solidFill>
                  <a:schemeClr val="accent2"/>
                </a:solidFill>
              </a:rPr>
              <a:t>的体开始执行，直到该复合结构结束。</a:t>
            </a:r>
            <a:endParaRPr lang="zh-CN" altLang="en-US" dirty="0">
              <a:solidFill>
                <a:schemeClr val="accent2"/>
              </a:solidFill>
            </a:endParaRPr>
          </a:p>
          <a:p>
            <a:pPr marL="0" indent="0">
              <a:spcBef>
                <a:spcPct val="20000"/>
              </a:spcBef>
              <a:buNone/>
            </a:pPr>
            <a:r>
              <a:rPr lang="zh-CN" altLang="en-US" dirty="0">
                <a:solidFill>
                  <a:schemeClr val="accent2"/>
                </a:solidFill>
              </a:rPr>
              <a:t>其他函数不经调用就不会执行。</a:t>
            </a:r>
            <a:r>
              <a:rPr lang="en-US" altLang="zh-CN" dirty="0">
                <a:solidFill>
                  <a:schemeClr val="accent2"/>
                </a:solidFill>
              </a:rPr>
              <a:t>main</a:t>
            </a:r>
            <a:r>
              <a:rPr lang="zh-CN" altLang="en-US" dirty="0">
                <a:solidFill>
                  <a:schemeClr val="accent2"/>
                </a:solidFill>
              </a:rPr>
              <a:t>在程序启动时被自动调用（由运行系统调用）。</a:t>
            </a:r>
            <a:endParaRPr lang="zh-CN" altLang="en-US" dirty="0">
              <a:solidFill>
                <a:schemeClr val="accent2"/>
              </a:solidFill>
            </a:endParaRPr>
          </a:p>
          <a:p>
            <a:pPr marL="0" indent="0">
              <a:spcBef>
                <a:spcPct val="20000"/>
              </a:spcBef>
              <a:buNone/>
            </a:pPr>
            <a:r>
              <a:rPr lang="zh-CN" altLang="en-US" dirty="0"/>
              <a:t>程序里不允许调用</a:t>
            </a:r>
            <a:r>
              <a:rPr lang="en-US" altLang="zh-CN" dirty="0"/>
              <a:t>main</a:t>
            </a:r>
            <a:r>
              <a:rPr lang="zh-CN" altLang="en-US" dirty="0"/>
              <a:t>。</a:t>
            </a:r>
            <a:endParaRPr lang="zh-CN" altLang="en-US" dirty="0"/>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9458" name="标题 452609"/>
          <p:cNvSpPr>
            <a:spLocks noGrp="1"/>
          </p:cNvSpPr>
          <p:nvPr>
            <p:ph type="title"/>
          </p:nvPr>
        </p:nvSpPr>
        <p:spPr/>
        <p:txBody>
          <a:bodyPr anchor="ctr"/>
          <a:p>
            <a:r>
              <a:rPr lang="zh-CN" altLang="en-US" sz="3600" dirty="0"/>
              <a:t>第</a:t>
            </a:r>
            <a:r>
              <a:rPr lang="en-US" altLang="zh-CN" sz="3600" dirty="0"/>
              <a:t>5</a:t>
            </a:r>
            <a:r>
              <a:rPr lang="zh-CN" altLang="en-US" sz="3600" dirty="0"/>
              <a:t>章  函数与程序结构</a:t>
            </a:r>
            <a:endParaRPr lang="zh-CN" altLang="en-US" sz="3600" dirty="0"/>
          </a:p>
        </p:txBody>
      </p:sp>
      <p:sp>
        <p:nvSpPr>
          <p:cNvPr id="19459" name="文本占位符 452610"/>
          <p:cNvSpPr>
            <a:spLocks noGrp="1"/>
          </p:cNvSpPr>
          <p:nvPr>
            <p:ph idx="1"/>
          </p:nvPr>
        </p:nvSpPr>
        <p:spPr/>
        <p:txBody>
          <a:bodyPr anchor="t"/>
          <a:p>
            <a:pPr>
              <a:buNone/>
            </a:pPr>
            <a:r>
              <a:rPr lang="en-US" altLang="zh-CN" sz="2400" dirty="0">
                <a:solidFill>
                  <a:schemeClr val="tx2"/>
                </a:solidFill>
                <a:sym typeface="+mn-ea"/>
              </a:rPr>
              <a:t>5.1  </a:t>
            </a:r>
            <a:r>
              <a:rPr lang="zh-CN" altLang="en-US" sz="2400" dirty="0">
                <a:solidFill>
                  <a:schemeClr val="tx2"/>
                </a:solidFill>
                <a:sym typeface="+mn-ea"/>
              </a:rPr>
              <a:t>函数的定义与调用</a:t>
            </a:r>
            <a:endParaRPr lang="zh-CN" altLang="en-US" sz="2400" dirty="0">
              <a:solidFill>
                <a:schemeClr val="tx2"/>
              </a:solidFill>
              <a:sym typeface="+mn-ea"/>
            </a:endParaRPr>
          </a:p>
          <a:p>
            <a:pPr lvl="1">
              <a:buNone/>
            </a:pPr>
            <a:r>
              <a:rPr lang="en-US" altLang="zh-CN" sz="2400" dirty="0">
                <a:solidFill>
                  <a:schemeClr val="tx2"/>
                </a:solidFill>
                <a:sym typeface="+mn-ea"/>
              </a:rPr>
              <a:t>5.1.1 </a:t>
            </a:r>
            <a:r>
              <a:rPr lang="zh-CN" altLang="en-US" sz="2400" dirty="0">
                <a:solidFill>
                  <a:schemeClr val="tx2"/>
                </a:solidFill>
                <a:sym typeface="+mn-ea"/>
              </a:rPr>
              <a:t>对自定义函数的需求</a:t>
            </a:r>
            <a:endParaRPr lang="zh-CN" altLang="en-US" sz="2400" dirty="0">
              <a:solidFill>
                <a:schemeClr val="tx2"/>
              </a:solidFill>
            </a:endParaRPr>
          </a:p>
          <a:p>
            <a:pPr lvl="1">
              <a:buNone/>
            </a:pPr>
            <a:r>
              <a:rPr lang="en-US" altLang="zh-CN" sz="2400" dirty="0">
                <a:sym typeface="+mn-ea"/>
              </a:rPr>
              <a:t>5.1.2 </a:t>
            </a:r>
            <a:r>
              <a:rPr lang="zh-CN" altLang="en-US" sz="2400" dirty="0">
                <a:sym typeface="+mn-ea"/>
              </a:rPr>
              <a:t>函数定义</a:t>
            </a:r>
            <a:endParaRPr lang="zh-CN" altLang="en-US" sz="2400" dirty="0"/>
          </a:p>
          <a:p>
            <a:pPr lvl="1">
              <a:buNone/>
            </a:pPr>
            <a:r>
              <a:rPr lang="en-US" altLang="zh-CN" sz="2400" dirty="0">
                <a:sym typeface="+mn-ea"/>
              </a:rPr>
              <a:t>5.1.3 </a:t>
            </a:r>
            <a:r>
              <a:rPr lang="zh-CN" altLang="en-US" sz="2400" dirty="0">
                <a:sym typeface="+mn-ea"/>
              </a:rPr>
              <a:t>函数的调用</a:t>
            </a:r>
            <a:endParaRPr lang="zh-CN" altLang="en-US" sz="2400" dirty="0"/>
          </a:p>
          <a:p>
            <a:pPr lvl="1">
              <a:buNone/>
            </a:pPr>
            <a:r>
              <a:rPr lang="en-US" altLang="zh-CN" sz="2400" dirty="0">
                <a:sym typeface="+mn-ea"/>
              </a:rPr>
              <a:t>5.1.4 </a:t>
            </a:r>
            <a:r>
              <a:rPr lang="zh-CN" altLang="en-US" sz="2400" dirty="0">
                <a:sym typeface="+mn-ea"/>
              </a:rPr>
              <a:t>函数和程序</a:t>
            </a:r>
            <a:endParaRPr lang="zh-CN" altLang="en-US" sz="2400" dirty="0"/>
          </a:p>
          <a:p>
            <a:pPr lvl="1">
              <a:buNone/>
            </a:pPr>
            <a:r>
              <a:rPr lang="en-US" altLang="zh-CN" sz="2400" dirty="0">
                <a:sym typeface="+mn-ea"/>
              </a:rPr>
              <a:t>5.1.5 </a:t>
            </a:r>
            <a:r>
              <a:rPr lang="zh-CN" altLang="en-US" sz="2400" dirty="0">
                <a:sym typeface="+mn-ea"/>
              </a:rPr>
              <a:t>局部变量的作用域和生存期</a:t>
            </a:r>
            <a:endParaRPr lang="zh-CN" altLang="en-US" sz="2400" dirty="0"/>
          </a:p>
          <a:p>
            <a:pPr lvl="1">
              <a:buNone/>
            </a:pPr>
            <a:r>
              <a:rPr lang="en-US" altLang="zh-CN" sz="2400" dirty="0">
                <a:sym typeface="+mn-ea"/>
              </a:rPr>
              <a:t>5.1.6 </a:t>
            </a:r>
            <a:r>
              <a:rPr lang="zh-CN" altLang="en-US" sz="2400" dirty="0">
                <a:sym typeface="+mn-ea"/>
              </a:rPr>
              <a:t>函数调用的参数传递机制</a:t>
            </a:r>
            <a:endParaRPr lang="zh-CN" altLang="en-US" sz="2400" dirty="0"/>
          </a:p>
          <a:p>
            <a:pPr>
              <a:buNone/>
            </a:pPr>
            <a:r>
              <a:rPr lang="en-US" altLang="zh-CN" sz="2400" dirty="0">
                <a:sym typeface="+mn-ea"/>
              </a:rPr>
              <a:t>5.2  </a:t>
            </a:r>
            <a:r>
              <a:rPr lang="zh-CN" altLang="en-US" sz="2400" dirty="0">
                <a:sym typeface="+mn-ea"/>
              </a:rPr>
              <a:t>程序的函数分解</a:t>
            </a:r>
            <a:r>
              <a:rPr lang="en-US" altLang="zh-CN" sz="2400" dirty="0">
                <a:sym typeface="+mn-ea"/>
              </a:rPr>
              <a:t>			5.3  </a:t>
            </a:r>
            <a:r>
              <a:rPr lang="zh-CN" altLang="en-US" sz="2400" dirty="0">
                <a:sym typeface="+mn-ea"/>
              </a:rPr>
              <a:t>循环与递归</a:t>
            </a:r>
            <a:endParaRPr lang="zh-CN" altLang="en-US" sz="2400"/>
          </a:p>
          <a:p>
            <a:pPr algn="l">
              <a:buNone/>
            </a:pPr>
            <a:r>
              <a:rPr lang="zh-CN" altLang="en-US" sz="2400" dirty="0">
                <a:sym typeface="+mn-ea"/>
              </a:rPr>
              <a:t>5.4  外部变量与静态局部变量          </a:t>
            </a:r>
            <a:r>
              <a:rPr lang="en-US" altLang="zh-CN" sz="2400" dirty="0">
                <a:sym typeface="+mn-ea"/>
              </a:rPr>
              <a:t>5.5  </a:t>
            </a:r>
            <a:r>
              <a:rPr lang="zh-CN" altLang="en-US" sz="2400" dirty="0">
                <a:sym typeface="+mn-ea"/>
              </a:rPr>
              <a:t>声明与定义</a:t>
            </a:r>
            <a:endParaRPr lang="zh-CN" altLang="en-US" sz="2400"/>
          </a:p>
          <a:p>
            <a:pPr algn="l">
              <a:buNone/>
            </a:pPr>
            <a:r>
              <a:rPr lang="zh-CN" altLang="en-US" sz="2400" dirty="0">
                <a:sym typeface="+mn-ea"/>
              </a:rPr>
              <a:t>5.6  预处理</a:t>
            </a:r>
            <a:endParaRPr lang="zh-CN" altLang="en-US" sz="2400" dirty="0"/>
          </a:p>
          <a:p>
            <a:pPr algn="l">
              <a:buNone/>
            </a:pPr>
            <a:r>
              <a:rPr lang="zh-CN" altLang="en-US" sz="2400" dirty="0">
                <a:solidFill>
                  <a:schemeClr val="tx2"/>
                </a:solidFill>
                <a:sym typeface="+mn-ea"/>
              </a:rPr>
              <a:t>5.7  程序动态除错方法（二）</a:t>
            </a:r>
            <a:endParaRPr lang="zh-CN" altLang="en-US" sz="2400" dirty="0">
              <a:solidFill>
                <a:schemeClr val="tx2"/>
              </a:solidFill>
            </a:endParaRPr>
          </a:p>
          <a:p>
            <a:pPr>
              <a:buNone/>
            </a:pPr>
            <a:endParaRPr lang="zh-CN" altLang="en-US" sz="2400" dirty="0"/>
          </a:p>
          <a:p>
            <a:endParaRPr lang="zh-CN" altLang="en-US" sz="2400" dirty="0"/>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在书写的形式上，</a:t>
            </a:r>
            <a:r>
              <a:rPr lang="zh-CN" altLang="en-US">
                <a:solidFill>
                  <a:schemeClr val="accent2"/>
                </a:solidFill>
              </a:rPr>
              <a:t>一个程序文件中的每个函数都是平等的，彼此不能包含，不能把一个函数的定 义写在另一个函数内部。</a:t>
            </a:r>
            <a:endParaRPr lang="zh-CN" altLang="en-US"/>
          </a:p>
          <a:p>
            <a:r>
              <a:rPr lang="zh-CN" altLang="en-US"/>
              <a:t>在习惯上，</a:t>
            </a:r>
            <a:r>
              <a:rPr lang="zh-CN" altLang="en-US">
                <a:solidFill>
                  <a:schemeClr val="accent2"/>
                </a:solidFill>
              </a:rPr>
              <a:t>人们常把自定义的函数写在前面，把 main 函数写在最后。</a:t>
            </a:r>
            <a:r>
              <a:rPr lang="zh-CN" altLang="en-US"/>
              <a:t>这是为 了满足对函数的“先定义后使用”规则。</a:t>
            </a:r>
            <a:endParaRPr lang="zh-CN" altLang="en-US"/>
          </a:p>
          <a:p>
            <a:r>
              <a:rPr lang="zh-CN" altLang="en-US"/>
              <a:t> 在一个程序中，不允许出现多个自定义函数具有相同的返回值类型、函数名和参数表的情况。</a:t>
            </a:r>
            <a:endParaRPr lang="zh-CN" altLang="en-US"/>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45058" name="标题 488449"/>
          <p:cNvSpPr>
            <a:spLocks noGrp="1"/>
          </p:cNvSpPr>
          <p:nvPr>
            <p:ph type="title"/>
          </p:nvPr>
        </p:nvSpPr>
        <p:spPr/>
        <p:txBody>
          <a:bodyPr anchor="ctr"/>
          <a:p>
            <a:r>
              <a:rPr lang="en-US" altLang="zh-CN" sz="3600" dirty="0"/>
              <a:t>5.1.5 </a:t>
            </a:r>
            <a:r>
              <a:rPr lang="zh-CN" altLang="en-US" sz="3600" dirty="0"/>
              <a:t>局部变量的作用域和生存期</a:t>
            </a:r>
            <a:endParaRPr lang="zh-CN" altLang="en-US" sz="3600" dirty="0"/>
          </a:p>
        </p:txBody>
      </p:sp>
      <p:sp>
        <p:nvSpPr>
          <p:cNvPr id="45059" name="文本占位符 488450"/>
          <p:cNvSpPr>
            <a:spLocks noGrp="1"/>
          </p:cNvSpPr>
          <p:nvPr>
            <p:ph idx="1"/>
          </p:nvPr>
        </p:nvSpPr>
        <p:spPr/>
        <p:txBody>
          <a:bodyPr anchor="t"/>
          <a:p>
            <a:pPr marL="0" indent="0">
              <a:buNone/>
            </a:pPr>
            <a:r>
              <a:rPr lang="zh-CN" altLang="en-US" dirty="0"/>
              <a:t>一个变量定义，是定义了一个具有特定类型的变量，并给变量命名。</a:t>
            </a:r>
            <a:endParaRPr lang="zh-CN" altLang="en-US" dirty="0"/>
          </a:p>
          <a:p>
            <a:pPr marL="0" indent="0">
              <a:buNone/>
            </a:pPr>
            <a:r>
              <a:rPr lang="zh-CN" altLang="en-US" dirty="0"/>
              <a:t>同时，一个变量定义还确定了两个问题：</a:t>
            </a:r>
            <a:endParaRPr lang="zh-CN" altLang="en-US" dirty="0"/>
          </a:p>
          <a:p>
            <a:pPr marL="0" indent="0">
              <a:buNone/>
            </a:pPr>
            <a:r>
              <a:rPr lang="en-US" altLang="zh-CN" dirty="0"/>
              <a:t>1</a:t>
            </a:r>
            <a:r>
              <a:rPr lang="zh-CN" altLang="en-US" dirty="0"/>
              <a:t>、在程序中的哪个范围内该变量定义有效。每个变量都有一个确定的作用范围，称为该变量的</a:t>
            </a:r>
            <a:r>
              <a:rPr lang="zh-CN" altLang="en-US" dirty="0">
                <a:solidFill>
                  <a:schemeClr val="hlink"/>
                </a:solidFill>
              </a:rPr>
              <a:t>作用域</a:t>
            </a:r>
            <a:r>
              <a:rPr lang="en-US" altLang="zh-CN" dirty="0">
                <a:solidFill>
                  <a:schemeClr val="hlink"/>
                </a:solidFill>
              </a:rPr>
              <a:t>(</a:t>
            </a:r>
            <a:r>
              <a:rPr lang="en-US" altLang="zh-CN" u="sng" dirty="0">
                <a:solidFill>
                  <a:schemeClr val="hlink"/>
                </a:solidFill>
              </a:rPr>
              <a:t>scope)</a:t>
            </a:r>
            <a:r>
              <a:rPr lang="zh-CN" altLang="en-US" dirty="0"/>
              <a:t>，变量的作用域由</a:t>
            </a:r>
            <a:r>
              <a:rPr lang="zh-CN" altLang="en-US" dirty="0">
                <a:solidFill>
                  <a:schemeClr val="accent2"/>
                </a:solidFill>
              </a:rPr>
              <a:t>变量定义的位置</a:t>
            </a:r>
            <a:r>
              <a:rPr lang="zh-CN" altLang="en-US" dirty="0"/>
              <a:t>确定。</a:t>
            </a:r>
            <a:endParaRPr lang="zh-CN" altLang="en-US" dirty="0"/>
          </a:p>
          <a:p>
            <a:pPr marL="0" indent="0">
              <a:buNone/>
            </a:pPr>
            <a:r>
              <a:rPr lang="en-US" altLang="zh-CN" dirty="0"/>
              <a:t>2</a:t>
            </a:r>
            <a:r>
              <a:rPr lang="zh-CN" altLang="en-US" dirty="0"/>
              <a:t>、变量的实现基础是内存单元，变量在程序运行中建立，并在某个时间撤消。一个变量在程序执行中从建立到撤消的存在时期称为这个变量的</a:t>
            </a:r>
            <a:r>
              <a:rPr lang="zh-CN" altLang="en-US" u="sng" dirty="0">
                <a:solidFill>
                  <a:schemeClr val="hlink"/>
                </a:solidFill>
              </a:rPr>
              <a:t>生存期（</a:t>
            </a:r>
            <a:r>
              <a:rPr lang="en-US" altLang="zh-CN" u="sng">
                <a:solidFill>
                  <a:schemeClr val="hlink"/>
                </a:solidFill>
              </a:rPr>
              <a:t>lifetime)</a:t>
            </a:r>
            <a:r>
              <a:rPr lang="zh-CN" altLang="en-US" dirty="0"/>
              <a:t>或</a:t>
            </a:r>
            <a:r>
              <a:rPr lang="zh-CN" altLang="en-US" u="sng" dirty="0">
                <a:solidFill>
                  <a:schemeClr val="hlink"/>
                </a:solidFill>
              </a:rPr>
              <a:t>存在期</a:t>
            </a:r>
            <a:r>
              <a:rPr lang="zh-CN" altLang="en-US" dirty="0"/>
              <a:t>。</a:t>
            </a:r>
            <a:endParaRPr lang="zh-CN" altLang="en-US" dirty="0"/>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46082" name="文本占位符 492546"/>
          <p:cNvSpPr>
            <a:spLocks noGrp="1"/>
          </p:cNvSpPr>
          <p:nvPr>
            <p:ph idx="1"/>
          </p:nvPr>
        </p:nvSpPr>
        <p:spPr>
          <a:xfrm>
            <a:off x="539750" y="692150"/>
            <a:ext cx="8135938" cy="5689600"/>
          </a:xfrm>
        </p:spPr>
        <p:txBody>
          <a:bodyPr anchor="t"/>
          <a:p>
            <a:pPr marL="0" indent="0">
              <a:spcBef>
                <a:spcPct val="50000"/>
              </a:spcBef>
              <a:buNone/>
            </a:pPr>
            <a:r>
              <a:rPr lang="zh-CN" altLang="en-US" dirty="0"/>
              <a:t>作用域和生存期是程序语言中的两个重要概念，弄清楚它们，许多问题就容易理解了。</a:t>
            </a:r>
            <a:endParaRPr lang="zh-CN" altLang="en-US" dirty="0"/>
          </a:p>
          <a:p>
            <a:pPr marL="0" indent="0">
              <a:spcBef>
                <a:spcPct val="50000"/>
              </a:spcBef>
              <a:buNone/>
            </a:pPr>
            <a:r>
              <a:rPr lang="zh-CN" altLang="en-US" dirty="0"/>
              <a:t>作用域和生存期有联系但又不同，这两个概念是分别从空间和时间的角度来体现变量的特性。</a:t>
            </a:r>
            <a:endParaRPr lang="zh-CN" altLang="en-US" dirty="0"/>
          </a:p>
          <a:p>
            <a:pPr marL="0" indent="0">
              <a:spcBef>
                <a:spcPct val="50000"/>
              </a:spcBef>
              <a:buNone/>
            </a:pPr>
            <a:r>
              <a:rPr lang="zh-CN" altLang="en-US" dirty="0">
                <a:solidFill>
                  <a:schemeClr val="hlink"/>
                </a:solidFill>
              </a:rPr>
              <a:t>作用域</a:t>
            </a:r>
            <a:r>
              <a:rPr lang="zh-CN" altLang="en-US" dirty="0"/>
              <a:t>讲变量定义的作用范围，说的是源程序中的一段范围，可以在代码中划清楚，是静态概念。</a:t>
            </a:r>
            <a:endParaRPr lang="zh-CN" altLang="en-US" dirty="0"/>
          </a:p>
          <a:p>
            <a:pPr marL="0" indent="0">
              <a:spcBef>
                <a:spcPct val="50000"/>
              </a:spcBef>
              <a:buNone/>
            </a:pPr>
            <a:r>
              <a:rPr lang="zh-CN" altLang="en-US" dirty="0">
                <a:solidFill>
                  <a:schemeClr val="hlink"/>
                </a:solidFill>
              </a:rPr>
              <a:t>生存期</a:t>
            </a:r>
            <a:r>
              <a:rPr lang="zh-CN" altLang="en-US" dirty="0"/>
              <a:t>则完全是动态概念，讲的是程序执行过程中的一段期间。变量在生存期里一直保持着自己的存储单元，保存于这些存储单元中的值在被赋新值之前会一直保持不变。</a:t>
            </a:r>
            <a:endParaRPr lang="zh-CN" altLang="en-US" dirty="0"/>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47106" name="文本占位符 493570"/>
          <p:cNvSpPr>
            <a:spLocks noGrp="1"/>
          </p:cNvSpPr>
          <p:nvPr>
            <p:ph idx="1"/>
          </p:nvPr>
        </p:nvSpPr>
        <p:spPr>
          <a:xfrm>
            <a:off x="539750" y="549275"/>
            <a:ext cx="8135938" cy="5975350"/>
          </a:xfrm>
        </p:spPr>
        <p:txBody>
          <a:bodyPr anchor="t"/>
          <a:p>
            <a:pPr marL="0" indent="0">
              <a:spcBef>
                <a:spcPct val="50000"/>
              </a:spcBef>
              <a:buNone/>
            </a:pPr>
            <a:r>
              <a:rPr lang="zh-CN" altLang="en-US" dirty="0">
                <a:solidFill>
                  <a:schemeClr val="accent2"/>
                </a:solidFill>
              </a:rPr>
              <a:t>在</a:t>
            </a:r>
            <a:r>
              <a:rPr lang="en-US" altLang="zh-CN" dirty="0">
                <a:solidFill>
                  <a:schemeClr val="accent2"/>
                </a:solidFill>
              </a:rPr>
              <a:t>C/C++</a:t>
            </a:r>
            <a:r>
              <a:rPr lang="zh-CN" altLang="en-US" dirty="0">
                <a:solidFill>
                  <a:schemeClr val="accent2"/>
                </a:solidFill>
              </a:rPr>
              <a:t>程序中的任何复合语句里的任何位置都可以定义变量。</a:t>
            </a:r>
            <a:r>
              <a:rPr lang="zh-CN" altLang="en-US" dirty="0"/>
              <a:t>在一个复合结构里定义的变量可以在该复合结构的内部使用。</a:t>
            </a:r>
            <a:endParaRPr lang="zh-CN" altLang="en-US" dirty="0"/>
          </a:p>
          <a:p>
            <a:pPr marL="0" indent="0">
              <a:spcBef>
                <a:spcPct val="50000"/>
              </a:spcBef>
              <a:buNone/>
            </a:pPr>
            <a:r>
              <a:rPr lang="zh-CN" altLang="en-US" dirty="0"/>
              <a:t>从作用域的角度来看，在这些语句中所定义的变量只能在相应的局部范围内使用。它们的作用域是</a:t>
            </a:r>
            <a:r>
              <a:rPr lang="zh-CN" altLang="en-US" dirty="0">
                <a:solidFill>
                  <a:schemeClr val="accent2"/>
                </a:solidFill>
              </a:rPr>
              <a:t>从该变量定义的语句开始，到复合语句结束为止</a:t>
            </a:r>
            <a:r>
              <a:rPr lang="zh-CN" altLang="en-US" dirty="0"/>
              <a:t>，在这个复合语句之外该定义无效。因此，这些变量被称为</a:t>
            </a:r>
            <a:r>
              <a:rPr lang="zh-CN" altLang="en-US" dirty="0">
                <a:solidFill>
                  <a:schemeClr val="hlink"/>
                </a:solidFill>
              </a:rPr>
              <a:t>局部变量（</a:t>
            </a:r>
            <a:r>
              <a:rPr lang="en-US" altLang="zh-CN" dirty="0">
                <a:solidFill>
                  <a:schemeClr val="hlink"/>
                </a:solidFill>
              </a:rPr>
              <a:t>Local variables</a:t>
            </a:r>
            <a:r>
              <a:rPr lang="zh-CN" altLang="en-US" dirty="0">
                <a:solidFill>
                  <a:schemeClr val="hlink"/>
                </a:solidFill>
              </a:rPr>
              <a:t>）</a:t>
            </a:r>
            <a:r>
              <a:rPr lang="zh-CN" altLang="en-US" dirty="0"/>
              <a:t>。</a:t>
            </a:r>
            <a:endParaRPr lang="zh-CN" altLang="en-US" dirty="0"/>
          </a:p>
          <a:p>
            <a:pPr marL="0" indent="0">
              <a:spcBef>
                <a:spcPct val="50000"/>
              </a:spcBef>
              <a:buNone/>
            </a:pPr>
            <a:r>
              <a:rPr lang="zh-CN" altLang="en-US" dirty="0">
                <a:solidFill>
                  <a:srgbClr val="FF0000"/>
                </a:solidFill>
              </a:rPr>
              <a:t>函数形参</a:t>
            </a:r>
            <a:r>
              <a:rPr lang="zh-CN" altLang="en-US" dirty="0">
                <a:solidFill>
                  <a:schemeClr val="accent2"/>
                </a:solidFill>
              </a:rPr>
              <a:t>都看作函数定义的局部变量，其作用域就是这个函数的函数体</a:t>
            </a:r>
            <a:r>
              <a:rPr lang="zh-CN" altLang="en-US" dirty="0"/>
              <a:t>。</a:t>
            </a:r>
            <a:endParaRPr lang="zh-CN" altLang="en-US" dirty="0"/>
          </a:p>
          <a:p>
            <a:pPr marL="0" indent="0">
              <a:spcBef>
                <a:spcPct val="50000"/>
              </a:spcBef>
              <a:buNone/>
            </a:pPr>
            <a:r>
              <a:rPr lang="en-US" altLang="zh-CN" dirty="0">
                <a:solidFill>
                  <a:srgbClr val="FF0000"/>
                </a:solidFill>
              </a:rPr>
              <a:t>for </a:t>
            </a:r>
            <a:r>
              <a:rPr lang="zh-CN" altLang="en-US" dirty="0">
                <a:solidFill>
                  <a:srgbClr val="FF0000"/>
                </a:solidFill>
              </a:rPr>
              <a:t>语句</a:t>
            </a:r>
            <a:r>
              <a:rPr lang="zh-CN" altLang="en-US" dirty="0"/>
              <a:t>的小括号中定义的变量，作用域就是整个 </a:t>
            </a:r>
            <a:r>
              <a:rPr lang="en-US" altLang="zh-CN" dirty="0"/>
              <a:t>for </a:t>
            </a:r>
            <a:r>
              <a:rPr lang="zh-CN" altLang="en-US" dirty="0"/>
              <a:t>语句。</a:t>
            </a:r>
            <a:endParaRPr lang="zh-CN" altLang="en-US" dirty="0"/>
          </a:p>
        </p:txBody>
      </p:sp>
      <p:sp>
        <p:nvSpPr>
          <p:cNvPr id="47107" name="爆炸形 1 493571"/>
          <p:cNvSpPr/>
          <p:nvPr/>
        </p:nvSpPr>
        <p:spPr>
          <a:xfrm>
            <a:off x="8172450" y="1628775"/>
            <a:ext cx="647700" cy="504825"/>
          </a:xfrm>
          <a:prstGeom prst="irregularSeal1">
            <a:avLst/>
          </a:prstGeom>
          <a:solidFill>
            <a:srgbClr val="FFFF99"/>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48130" name="文本占位符 494594"/>
          <p:cNvSpPr>
            <a:spLocks noGrp="1"/>
          </p:cNvSpPr>
          <p:nvPr>
            <p:ph sz="half" idx="1"/>
          </p:nvPr>
        </p:nvSpPr>
        <p:spPr>
          <a:xfrm>
            <a:off x="611188" y="260350"/>
            <a:ext cx="7921625" cy="6337300"/>
          </a:xfrm>
          <a:ln>
            <a:solidFill>
              <a:schemeClr val="tx2"/>
            </a:solidFill>
            <a:miter/>
          </a:ln>
        </p:spPr>
        <p:txBody>
          <a:bodyPr anchor="t"/>
          <a:p>
            <a:pPr>
              <a:spcBef>
                <a:spcPct val="0"/>
              </a:spcBef>
              <a:buClr>
                <a:schemeClr val="hlink"/>
              </a:buClr>
              <a:buSzPct val="85000"/>
              <a:buFont typeface="Wingdings" panose="05000000000000000000" pitchFamily="2" charset="2"/>
              <a:buNone/>
            </a:pPr>
            <a:r>
              <a:rPr lang="en-US" altLang="zh-CN" sz="2400" b="1" err="1">
                <a:solidFill>
                  <a:schemeClr val="folHlink"/>
                </a:solidFill>
              </a:rPr>
              <a:t>#include &lt;iostream</a:t>
            </a:r>
            <a:r>
              <a:rPr lang="en-US" altLang="zh-CN" sz="2400" b="1">
                <a:solidFill>
                  <a:schemeClr val="folHlink"/>
                </a:solidFill>
              </a:rPr>
              <a:t>&gt;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using namespace std;</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err="1">
                <a:solidFill>
                  <a:schemeClr val="folHlink"/>
                </a:solidFill>
              </a:rPr>
              <a:t>//double  scircle</a:t>
            </a:r>
            <a:r>
              <a:rPr lang="en-US" altLang="zh-CN" sz="2400" b="1">
                <a:solidFill>
                  <a:schemeClr val="folHlink"/>
                </a:solidFill>
              </a:rPr>
              <a:t> (double radius) {    </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err="1">
                <a:solidFill>
                  <a:schemeClr val="folHlink"/>
                </a:solidFill>
              </a:rPr>
              <a:t>//    return 3.14159265 * radius * radius</a:t>
            </a:r>
            <a:r>
              <a:rPr lang="en-US" altLang="zh-CN" sz="2400" b="1">
                <a:solidFill>
                  <a:schemeClr val="folHlink"/>
                </a:solidFill>
              </a:rPr>
              <a: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err="1">
                <a:solidFill>
                  <a:schemeClr val="folHlink"/>
                </a:solidFill>
              </a:rPr>
              <a:t>double  scircle</a:t>
            </a:r>
            <a:r>
              <a:rPr lang="en-US" altLang="zh-CN" sz="2400" b="1">
                <a:solidFill>
                  <a:schemeClr val="folHlink"/>
                </a:solidFill>
              </a:rPr>
              <a:t> (double </a:t>
            </a:r>
            <a:r>
              <a:rPr lang="en-US" altLang="zh-CN" sz="2400">
                <a:solidFill>
                  <a:schemeClr val="hlink"/>
                </a:solidFill>
              </a:rPr>
              <a:t>radius</a:t>
            </a:r>
            <a:r>
              <a:rPr lang="en-US" altLang="zh-CN" sz="2400" b="1">
                <a:solidFill>
                  <a:schemeClr val="folHlink"/>
                </a:solidFill>
              </a:rPr>
              <a:t>) {</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    double </a:t>
            </a:r>
            <a:r>
              <a:rPr lang="en-US" altLang="zh-CN" sz="2400" err="1">
                <a:solidFill>
                  <a:schemeClr val="hlink"/>
                </a:solidFill>
              </a:rPr>
              <a:t>erea</a:t>
            </a:r>
            <a:r>
              <a:rPr lang="en-US" altLang="zh-CN" sz="2400" b="1">
                <a:solidFill>
                  <a:schemeClr val="folHlink"/>
                </a:solidFill>
              </a:rPr>
              <a:t> = 3.14159265 * </a:t>
            </a:r>
            <a:r>
              <a:rPr lang="en-US" altLang="zh-CN" sz="2400">
                <a:solidFill>
                  <a:schemeClr val="hlink"/>
                </a:solidFill>
              </a:rPr>
              <a:t>radius</a:t>
            </a:r>
            <a:r>
              <a:rPr lang="en-US" altLang="zh-CN" sz="2400" b="1">
                <a:solidFill>
                  <a:schemeClr val="folHlink"/>
                </a:solidFill>
              </a:rPr>
              <a:t> * </a:t>
            </a:r>
            <a:r>
              <a:rPr lang="en-US" altLang="zh-CN" sz="2400" err="1">
                <a:solidFill>
                  <a:schemeClr val="hlink"/>
                </a:solidFill>
              </a:rPr>
              <a:t>radius</a:t>
            </a:r>
            <a:r>
              <a:rPr lang="en-US" altLang="zh-CN" sz="2400" b="1">
                <a:solidFill>
                  <a:schemeClr val="folHlink"/>
                </a:solidFill>
              </a:rPr>
              <a: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err="1">
                <a:solidFill>
                  <a:schemeClr val="folHlink"/>
                </a:solidFill>
              </a:rPr>
              <a:t>    return erea</a:t>
            </a:r>
            <a:r>
              <a:rPr lang="en-US" altLang="zh-CN" sz="2400" b="1">
                <a:solidFill>
                  <a:schemeClr val="folHlink"/>
                </a:solidFill>
              </a:rPr>
              <a: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err="1">
                <a:solidFill>
                  <a:schemeClr val="folHlink"/>
                </a:solidFill>
              </a:rPr>
              <a:t>double srect</a:t>
            </a:r>
            <a:r>
              <a:rPr lang="en-US" altLang="zh-CN" sz="2400" b="1">
                <a:solidFill>
                  <a:schemeClr val="folHlink"/>
                </a:solidFill>
              </a:rPr>
              <a:t> (double </a:t>
            </a:r>
            <a:r>
              <a:rPr lang="en-US" altLang="zh-CN" sz="2400">
                <a:solidFill>
                  <a:schemeClr val="hlink"/>
                </a:solidFill>
              </a:rPr>
              <a:t>a</a:t>
            </a:r>
            <a:r>
              <a:rPr lang="en-US" altLang="zh-CN" sz="2400" b="1">
                <a:solidFill>
                  <a:schemeClr val="folHlink"/>
                </a:solidFill>
              </a:rPr>
              <a:t>, double </a:t>
            </a:r>
            <a:r>
              <a:rPr lang="en-US" altLang="zh-CN" sz="2400">
                <a:solidFill>
                  <a:schemeClr val="hlink"/>
                </a:solidFill>
              </a:rPr>
              <a:t>b</a:t>
            </a:r>
            <a:r>
              <a:rPr lang="en-US" altLang="zh-CN" sz="2400" b="1">
                <a:solidFill>
                  <a:schemeClr val="folHlink"/>
                </a:solidFill>
              </a:rPr>
              <a:t>) {</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    return </a:t>
            </a:r>
            <a:r>
              <a:rPr lang="en-US" altLang="zh-CN" sz="2400">
                <a:solidFill>
                  <a:schemeClr val="hlink"/>
                </a:solidFill>
              </a:rPr>
              <a:t>a</a:t>
            </a:r>
            <a:r>
              <a:rPr lang="en-US" altLang="zh-CN" sz="2400" b="1">
                <a:solidFill>
                  <a:schemeClr val="folHlink"/>
                </a:solidFill>
              </a:rPr>
              <a:t> * </a:t>
            </a:r>
            <a:r>
              <a:rPr lang="en-US" altLang="zh-CN" sz="2400">
                <a:solidFill>
                  <a:schemeClr val="hlink"/>
                </a:solidFill>
              </a:rPr>
              <a:t>b</a:t>
            </a:r>
            <a:r>
              <a:rPr lang="en-US" altLang="zh-CN" sz="2400" b="1">
                <a:solidFill>
                  <a:schemeClr val="folHlink"/>
                </a:solidFill>
              </a:rPr>
              <a: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err="1">
                <a:solidFill>
                  <a:schemeClr val="folHlink"/>
                </a:solidFill>
              </a:rPr>
              <a:t>void prtStar</a:t>
            </a:r>
            <a:r>
              <a:rPr lang="en-US" altLang="zh-CN" sz="2400" b="1">
                <a:solidFill>
                  <a:schemeClr val="folHlink"/>
                </a:solidFill>
              </a:rPr>
              <a:t>() {</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err="1">
                <a:solidFill>
                  <a:schemeClr val="folHlink"/>
                </a:solidFill>
              </a:rPr>
              <a:t>    cout &lt;&lt; "********************" &lt;&lt; endl</a:t>
            </a:r>
            <a:r>
              <a:rPr lang="en-US" altLang="zh-CN" sz="2400" b="1">
                <a:solidFill>
                  <a:schemeClr val="folHlink"/>
                </a:solidFill>
              </a:rPr>
              <a: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    return;</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endParaRPr lang="en-US" altLang="zh-CN" sz="2400" b="1">
              <a:solidFill>
                <a:schemeClr val="folHlink"/>
              </a:solidFill>
            </a:endParaRP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49154" name="文本占位符 497667"/>
          <p:cNvSpPr>
            <a:spLocks noGrp="1"/>
          </p:cNvSpPr>
          <p:nvPr>
            <p:ph idx="1"/>
          </p:nvPr>
        </p:nvSpPr>
        <p:spPr>
          <a:xfrm>
            <a:off x="539750" y="549275"/>
            <a:ext cx="8135938" cy="5832475"/>
          </a:xfrm>
          <a:ln>
            <a:solidFill>
              <a:schemeClr val="tx2"/>
            </a:solidFill>
            <a:miter/>
          </a:ln>
        </p:spPr>
        <p:txBody>
          <a:bodyPr vert="horz" wrap="square" lIns="91440" tIns="45720" rIns="91440" bIns="45720" anchor="t"/>
          <a:p>
            <a:pPr>
              <a:lnSpc>
                <a:spcPct val="80000"/>
              </a:lnSpc>
              <a:buNone/>
            </a:pPr>
            <a:r>
              <a:rPr lang="en-US" altLang="zh-CN" sz="2400" b="1" err="1">
                <a:solidFill>
                  <a:schemeClr val="folHlink"/>
                </a:solidFill>
              </a:rPr>
              <a:t>int</a:t>
            </a:r>
            <a:r>
              <a:rPr lang="en-US" altLang="zh-CN" sz="2400" b="1">
                <a:solidFill>
                  <a:schemeClr val="folHlink"/>
                </a:solidFill>
              </a:rPr>
              <a:t> main() {</a:t>
            </a:r>
            <a:endParaRPr lang="en-US" altLang="zh-CN" sz="2400" b="1">
              <a:solidFill>
                <a:schemeClr val="folHlink"/>
              </a:solidFill>
            </a:endParaRPr>
          </a:p>
          <a:p>
            <a:pPr>
              <a:lnSpc>
                <a:spcPct val="80000"/>
              </a:lnSpc>
              <a:buNone/>
            </a:pPr>
            <a:r>
              <a:rPr lang="en-US" altLang="zh-CN" sz="2400" b="1">
                <a:solidFill>
                  <a:schemeClr val="folHlink"/>
                </a:solidFill>
              </a:rPr>
              <a:t>    double </a:t>
            </a:r>
            <a:r>
              <a:rPr lang="en-US" altLang="zh-CN" sz="2400">
                <a:solidFill>
                  <a:schemeClr val="hlink"/>
                </a:solidFill>
              </a:rPr>
              <a:t>s</a:t>
            </a:r>
            <a:r>
              <a:rPr lang="en-US" altLang="zh-CN" sz="2400">
                <a:solidFill>
                  <a:schemeClr val="folHlink"/>
                </a:solidFill>
              </a:rPr>
              <a:t>;</a:t>
            </a:r>
            <a:endParaRPr lang="en-US" altLang="zh-CN" sz="2400">
              <a:solidFill>
                <a:schemeClr val="folHlink"/>
              </a:solidFill>
            </a:endParaRPr>
          </a:p>
          <a:p>
            <a:pPr>
              <a:lnSpc>
                <a:spcPct val="80000"/>
              </a:lnSpc>
              <a:buNone/>
            </a:pPr>
            <a:r>
              <a:rPr lang="en-US" altLang="zh-CN" sz="2400" b="1" err="1">
                <a:solidFill>
                  <a:schemeClr val="folHlink"/>
                </a:solidFill>
              </a:rPr>
              <a:t>    prtStar</a:t>
            </a:r>
            <a:r>
              <a:rPr lang="en-US" altLang="zh-CN" sz="2400" b="1">
                <a:solidFill>
                  <a:schemeClr val="folHlink"/>
                </a:solidFill>
              </a:rPr>
              <a:t>();</a:t>
            </a:r>
            <a:endParaRPr lang="en-US" altLang="zh-CN" sz="2400" b="1">
              <a:solidFill>
                <a:schemeClr val="folHlink"/>
              </a:solidFill>
            </a:endParaRPr>
          </a:p>
          <a:p>
            <a:pPr>
              <a:lnSpc>
                <a:spcPct val="80000"/>
              </a:lnSpc>
              <a:buNone/>
            </a:pPr>
            <a:r>
              <a:rPr lang="en-US" altLang="zh-CN" sz="2400" b="1">
                <a:solidFill>
                  <a:schemeClr val="folHlink"/>
                </a:solidFill>
              </a:rPr>
              <a:t>    </a:t>
            </a:r>
            <a:r>
              <a:rPr lang="en-US" altLang="zh-CN" sz="2400">
                <a:solidFill>
                  <a:schemeClr val="hlink"/>
                </a:solidFill>
              </a:rPr>
              <a:t>s</a:t>
            </a:r>
            <a:r>
              <a:rPr lang="en-US" altLang="zh-CN" sz="2400" b="1">
                <a:solidFill>
                  <a:schemeClr val="folHlink"/>
                </a:solidFill>
              </a:rPr>
              <a:t> = scircle(2.4); </a:t>
            </a:r>
            <a:endParaRPr lang="en-US" altLang="zh-CN" sz="2400" b="1">
              <a:solidFill>
                <a:schemeClr val="folHlink"/>
              </a:solidFill>
            </a:endParaRPr>
          </a:p>
          <a:p>
            <a:pPr>
              <a:lnSpc>
                <a:spcPct val="80000"/>
              </a:lnSpc>
              <a:buNone/>
            </a:pPr>
            <a:r>
              <a:rPr lang="en-US" altLang="zh-CN" sz="2400" b="1" err="1">
                <a:solidFill>
                  <a:schemeClr val="folHlink"/>
                </a:solidFill>
              </a:rPr>
              <a:t>    cout</a:t>
            </a:r>
            <a:r>
              <a:rPr lang="en-US" altLang="zh-CN" sz="2400" b="1">
                <a:solidFill>
                  <a:schemeClr val="folHlink"/>
                </a:solidFill>
              </a:rPr>
              <a:t> &lt;&lt;"s= "&lt;&lt; </a:t>
            </a:r>
            <a:r>
              <a:rPr lang="en-US" altLang="zh-CN" sz="2400">
                <a:solidFill>
                  <a:schemeClr val="hlink"/>
                </a:solidFill>
              </a:rPr>
              <a:t>s</a:t>
            </a:r>
            <a:r>
              <a:rPr lang="en-US" altLang="zh-CN" sz="2400" b="1" err="1">
                <a:solidFill>
                  <a:schemeClr val="folHlink"/>
                </a:solidFill>
              </a:rPr>
              <a:t> &lt;&lt; endl</a:t>
            </a:r>
            <a:r>
              <a:rPr lang="en-US" altLang="zh-CN" sz="2400" b="1">
                <a:solidFill>
                  <a:schemeClr val="folHlink"/>
                </a:solidFill>
              </a:rPr>
              <a:t>;</a:t>
            </a:r>
            <a:endParaRPr lang="en-US" altLang="zh-CN" sz="2400" b="1">
              <a:solidFill>
                <a:schemeClr val="folHlink"/>
              </a:solidFill>
            </a:endParaRPr>
          </a:p>
          <a:p>
            <a:pPr>
              <a:lnSpc>
                <a:spcPct val="80000"/>
              </a:lnSpc>
              <a:buNone/>
            </a:pPr>
            <a:r>
              <a:rPr lang="en-US" altLang="zh-CN" sz="2400" b="1">
                <a:solidFill>
                  <a:schemeClr val="folHlink"/>
                </a:solidFill>
              </a:rPr>
              <a:t>   double </a:t>
            </a:r>
            <a:r>
              <a:rPr lang="en-US" altLang="zh-CN" sz="2400">
                <a:solidFill>
                  <a:schemeClr val="hlink"/>
                </a:solidFill>
              </a:rPr>
              <a:t>r</a:t>
            </a:r>
            <a:r>
              <a:rPr lang="en-US" altLang="zh-CN" sz="2400" b="1">
                <a:solidFill>
                  <a:schemeClr val="folHlink"/>
                </a:solidFill>
              </a:rPr>
              <a:t> = 1.5;</a:t>
            </a:r>
            <a:endParaRPr lang="en-US" altLang="zh-CN" sz="2400" b="1">
              <a:solidFill>
                <a:schemeClr val="folHlink"/>
              </a:solidFill>
            </a:endParaRPr>
          </a:p>
          <a:p>
            <a:pPr>
              <a:lnSpc>
                <a:spcPct val="80000"/>
              </a:lnSpc>
              <a:buNone/>
            </a:pPr>
            <a:r>
              <a:rPr lang="en-US" altLang="zh-CN" sz="2400" b="1">
                <a:solidFill>
                  <a:schemeClr val="folHlink"/>
                </a:solidFill>
              </a:rPr>
              <a:t>    </a:t>
            </a:r>
            <a:r>
              <a:rPr lang="en-US" altLang="zh-CN" sz="2400">
                <a:solidFill>
                  <a:schemeClr val="hlink"/>
                </a:solidFill>
              </a:rPr>
              <a:t>s</a:t>
            </a:r>
            <a:r>
              <a:rPr lang="en-US" altLang="zh-CN" sz="2400" b="1" err="1">
                <a:solidFill>
                  <a:schemeClr val="folHlink"/>
                </a:solidFill>
              </a:rPr>
              <a:t> = scircle(</a:t>
            </a:r>
            <a:r>
              <a:rPr lang="en-US" altLang="zh-CN" sz="2400" err="1">
                <a:solidFill>
                  <a:schemeClr val="hlink"/>
                </a:solidFill>
              </a:rPr>
              <a:t>r</a:t>
            </a:r>
            <a:r>
              <a:rPr lang="en-US" altLang="zh-CN" sz="2400" b="1">
                <a:solidFill>
                  <a:schemeClr val="folHlink"/>
                </a:solidFill>
              </a:rPr>
              <a:t>);</a:t>
            </a:r>
            <a:endParaRPr lang="en-US" altLang="zh-CN" sz="2400" b="1">
              <a:solidFill>
                <a:schemeClr val="folHlink"/>
              </a:solidFill>
            </a:endParaRPr>
          </a:p>
          <a:p>
            <a:pPr>
              <a:lnSpc>
                <a:spcPct val="80000"/>
              </a:lnSpc>
              <a:buNone/>
            </a:pPr>
            <a:r>
              <a:rPr lang="en-US" altLang="zh-CN" sz="2400" b="1" err="1">
                <a:solidFill>
                  <a:schemeClr val="folHlink"/>
                </a:solidFill>
              </a:rPr>
              <a:t>    cout</a:t>
            </a:r>
            <a:r>
              <a:rPr lang="en-US" altLang="zh-CN" sz="2400" b="1">
                <a:solidFill>
                  <a:schemeClr val="folHlink"/>
                </a:solidFill>
              </a:rPr>
              <a:t> &lt;&lt; "s= "&lt;&lt; </a:t>
            </a:r>
            <a:r>
              <a:rPr lang="en-US" altLang="zh-CN" sz="2400">
                <a:solidFill>
                  <a:schemeClr val="hlink"/>
                </a:solidFill>
              </a:rPr>
              <a:t>s </a:t>
            </a:r>
            <a:r>
              <a:rPr lang="en-US" altLang="zh-CN" sz="2400" b="1" err="1">
                <a:solidFill>
                  <a:schemeClr val="folHlink"/>
                </a:solidFill>
              </a:rPr>
              <a:t>&lt;&lt; endl</a:t>
            </a:r>
            <a:r>
              <a:rPr lang="en-US" altLang="zh-CN" sz="2400" b="1">
                <a:solidFill>
                  <a:schemeClr val="folHlink"/>
                </a:solidFill>
              </a:rPr>
              <a:t>;</a:t>
            </a:r>
            <a:endParaRPr lang="en-US" altLang="zh-CN" sz="2400" b="1">
              <a:solidFill>
                <a:schemeClr val="folHlink"/>
              </a:solidFill>
            </a:endParaRPr>
          </a:p>
          <a:p>
            <a:pPr>
              <a:lnSpc>
                <a:spcPct val="80000"/>
              </a:lnSpc>
              <a:buNone/>
            </a:pPr>
            <a:r>
              <a:rPr lang="en-US" altLang="zh-CN" sz="2400" b="1" err="1">
                <a:solidFill>
                  <a:schemeClr val="folHlink"/>
                </a:solidFill>
              </a:rPr>
              <a:t>    cout &lt;&lt; scircle(r * 2) &lt;&lt; endl</a:t>
            </a:r>
            <a:r>
              <a:rPr lang="en-US" altLang="zh-CN" sz="2400" b="1">
                <a:solidFill>
                  <a:schemeClr val="folHlink"/>
                </a:solidFill>
              </a:rPr>
              <a:t>; </a:t>
            </a:r>
            <a:endParaRPr lang="en-US" altLang="zh-CN" sz="2400" b="1">
              <a:solidFill>
                <a:schemeClr val="folHlink"/>
              </a:solidFill>
            </a:endParaRPr>
          </a:p>
          <a:p>
            <a:pPr>
              <a:lnSpc>
                <a:spcPct val="80000"/>
              </a:lnSpc>
              <a:buNone/>
            </a:pPr>
            <a:r>
              <a:rPr lang="en-US" altLang="zh-CN" sz="2400" b="1">
                <a:solidFill>
                  <a:schemeClr val="folHlink"/>
                </a:solidFill>
              </a:rPr>
              <a:t>   double </a:t>
            </a:r>
            <a:r>
              <a:rPr lang="en-US" altLang="zh-CN" sz="2400">
                <a:solidFill>
                  <a:schemeClr val="hlink"/>
                </a:solidFill>
              </a:rPr>
              <a:t>length</a:t>
            </a:r>
            <a:r>
              <a:rPr lang="en-US" altLang="zh-CN" sz="2400" b="1">
                <a:solidFill>
                  <a:schemeClr val="folHlink"/>
                </a:solidFill>
              </a:rPr>
              <a:t> = 3.5, </a:t>
            </a:r>
            <a:r>
              <a:rPr lang="en-US" altLang="zh-CN" sz="2400">
                <a:solidFill>
                  <a:schemeClr val="hlink"/>
                </a:solidFill>
              </a:rPr>
              <a:t>width</a:t>
            </a:r>
            <a:r>
              <a:rPr lang="en-US" altLang="zh-CN" sz="2400" b="1">
                <a:solidFill>
                  <a:schemeClr val="folHlink"/>
                </a:solidFill>
              </a:rPr>
              <a:t> = 4.2;</a:t>
            </a:r>
            <a:endParaRPr lang="en-US" altLang="zh-CN" sz="2400" b="1">
              <a:solidFill>
                <a:schemeClr val="folHlink"/>
              </a:solidFill>
            </a:endParaRPr>
          </a:p>
          <a:p>
            <a:pPr>
              <a:lnSpc>
                <a:spcPct val="80000"/>
              </a:lnSpc>
              <a:buNone/>
            </a:pPr>
            <a:r>
              <a:rPr lang="en-US" altLang="zh-CN" sz="2400" b="1" err="1">
                <a:solidFill>
                  <a:schemeClr val="folHlink"/>
                </a:solidFill>
              </a:rPr>
              <a:t>    s = srect(</a:t>
            </a:r>
            <a:r>
              <a:rPr lang="en-US" altLang="zh-CN" sz="2400" err="1">
                <a:solidFill>
                  <a:schemeClr val="hlink"/>
                </a:solidFill>
              </a:rPr>
              <a:t>length</a:t>
            </a:r>
            <a:r>
              <a:rPr lang="en-US" altLang="zh-CN" sz="2400" b="1">
                <a:solidFill>
                  <a:schemeClr val="folHlink"/>
                </a:solidFill>
              </a:rPr>
              <a:t>, </a:t>
            </a:r>
            <a:r>
              <a:rPr lang="en-US" altLang="zh-CN" sz="2400">
                <a:solidFill>
                  <a:schemeClr val="hlink"/>
                </a:solidFill>
              </a:rPr>
              <a:t>width</a:t>
            </a:r>
            <a:r>
              <a:rPr lang="en-US" altLang="zh-CN" sz="2400" b="1">
                <a:solidFill>
                  <a:schemeClr val="folHlink"/>
                </a:solidFill>
              </a:rPr>
              <a:t>); </a:t>
            </a:r>
            <a:endParaRPr lang="en-US" altLang="zh-CN" sz="2400" b="1">
              <a:solidFill>
                <a:schemeClr val="folHlink"/>
              </a:solidFill>
            </a:endParaRPr>
          </a:p>
          <a:p>
            <a:pPr>
              <a:lnSpc>
                <a:spcPct val="80000"/>
              </a:lnSpc>
              <a:buNone/>
            </a:pPr>
            <a:r>
              <a:rPr lang="en-US" altLang="zh-CN" sz="2400" b="1" err="1">
                <a:solidFill>
                  <a:schemeClr val="folHlink"/>
                </a:solidFill>
              </a:rPr>
              <a:t>    cout &lt;&lt; "s= " &lt;&lt; srect</a:t>
            </a:r>
            <a:r>
              <a:rPr lang="en-US" altLang="zh-CN" sz="2400" b="1">
                <a:solidFill>
                  <a:schemeClr val="folHlink"/>
                </a:solidFill>
              </a:rPr>
              <a:t> (</a:t>
            </a:r>
            <a:r>
              <a:rPr lang="en-US" altLang="zh-CN" sz="2400">
                <a:solidFill>
                  <a:schemeClr val="hlink"/>
                </a:solidFill>
              </a:rPr>
              <a:t>length</a:t>
            </a:r>
            <a:r>
              <a:rPr lang="en-US" altLang="zh-CN" sz="2400" b="1">
                <a:solidFill>
                  <a:schemeClr val="folHlink"/>
                </a:solidFill>
              </a:rPr>
              <a:t>, </a:t>
            </a:r>
            <a:r>
              <a:rPr lang="en-US" altLang="zh-CN" sz="2400">
                <a:solidFill>
                  <a:schemeClr val="hlink"/>
                </a:solidFill>
              </a:rPr>
              <a:t>width</a:t>
            </a:r>
            <a:r>
              <a:rPr lang="en-US" altLang="zh-CN" sz="2400" b="1" err="1">
                <a:solidFill>
                  <a:schemeClr val="folHlink"/>
                </a:solidFill>
              </a:rPr>
              <a:t>) &lt;&lt; endl</a:t>
            </a:r>
            <a:r>
              <a:rPr lang="en-US" altLang="zh-CN" sz="2400" b="1">
                <a:solidFill>
                  <a:schemeClr val="folHlink"/>
                </a:solidFill>
              </a:rPr>
              <a:t>; </a:t>
            </a:r>
            <a:endParaRPr lang="en-US" altLang="zh-CN" sz="2400" b="1">
              <a:solidFill>
                <a:schemeClr val="folHlink"/>
              </a:solidFill>
            </a:endParaRPr>
          </a:p>
          <a:p>
            <a:pPr>
              <a:lnSpc>
                <a:spcPct val="80000"/>
              </a:lnSpc>
              <a:buNone/>
            </a:pPr>
            <a:r>
              <a:rPr lang="en-US" altLang="zh-CN" sz="2400" b="1">
                <a:solidFill>
                  <a:schemeClr val="folHlink"/>
                </a:solidFill>
              </a:rPr>
              <a:t>    return 0;</a:t>
            </a:r>
            <a:endParaRPr lang="en-US" altLang="zh-CN" sz="2400" b="1">
              <a:solidFill>
                <a:schemeClr val="folHlink"/>
              </a:solidFill>
            </a:endParaRPr>
          </a:p>
          <a:p>
            <a:pPr>
              <a:lnSpc>
                <a:spcPct val="80000"/>
              </a:lnSpc>
              <a:buNone/>
            </a:pPr>
            <a:r>
              <a:rPr lang="en-US" altLang="zh-CN" sz="2400" b="1">
                <a:solidFill>
                  <a:schemeClr val="folHlink"/>
                </a:solidFill>
              </a:rPr>
              <a:t>}</a:t>
            </a:r>
            <a:endParaRPr lang="en-US" altLang="zh-CN" sz="2400" b="1">
              <a:solidFill>
                <a:schemeClr val="folHlink"/>
              </a:solidFill>
            </a:endParaRPr>
          </a:p>
        </p:txBody>
      </p:sp>
      <p:sp>
        <p:nvSpPr>
          <p:cNvPr id="49155" name="文本框 497668"/>
          <p:cNvSpPr txBox="1"/>
          <p:nvPr/>
        </p:nvSpPr>
        <p:spPr>
          <a:xfrm>
            <a:off x="5940425" y="1844675"/>
            <a:ext cx="3203575" cy="829945"/>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en-US" altLang="zh-CN" dirty="0">
                <a:latin typeface="Cambria" panose="02040503050406030204" pitchFamily="18" charset="0"/>
                <a:ea typeface="楷体" panose="02010609060101010101" pitchFamily="49" charset="-122"/>
                <a:cs typeface="Cambria" panose="02040503050406030204" pitchFamily="18" charset="0"/>
              </a:rPr>
              <a:t>“</a:t>
            </a:r>
            <a:r>
              <a:rPr lang="zh-CN" altLang="en-US" dirty="0">
                <a:latin typeface="Cambria" panose="02040503050406030204" pitchFamily="18" charset="0"/>
                <a:ea typeface="楷体" panose="02010609060101010101" pitchFamily="49" charset="-122"/>
                <a:cs typeface="Cambria" panose="02040503050406030204" pitchFamily="18" charset="0"/>
              </a:rPr>
              <a:t>函数调用的参数传递机制”见下一节。</a:t>
            </a:r>
            <a:endParaRPr lang="zh-CN" altLang="en-US" dirty="0">
              <a:latin typeface="Cambria" panose="02040503050406030204" pitchFamily="18" charset="0"/>
              <a:ea typeface="楷体" panose="02010609060101010101" pitchFamily="49" charset="-122"/>
              <a:cs typeface="Cambria" panose="02040503050406030204" pitchFamily="18" charset="0"/>
            </a:endParaRPr>
          </a:p>
        </p:txBody>
      </p:sp>
      <p:sp>
        <p:nvSpPr>
          <p:cNvPr id="49156" name="直接连接符 497669"/>
          <p:cNvSpPr/>
          <p:nvPr/>
        </p:nvSpPr>
        <p:spPr>
          <a:xfrm flipV="1">
            <a:off x="2555875" y="2205038"/>
            <a:ext cx="3311525" cy="719137"/>
          </a:xfrm>
          <a:prstGeom prst="line">
            <a:avLst/>
          </a:prstGeom>
          <a:ln w="9525" cap="flat" cmpd="sng">
            <a:solidFill>
              <a:schemeClr val="tx1"/>
            </a:solidFill>
            <a:prstDash val="solid"/>
            <a:round/>
            <a:headEnd type="none" w="med" len="med"/>
            <a:tailEnd type="triangle" w="med" len="med"/>
          </a:ln>
        </p:spPr>
      </p:sp>
      <p:sp>
        <p:nvSpPr>
          <p:cNvPr id="49157" name="直接连接符 497670"/>
          <p:cNvSpPr/>
          <p:nvPr/>
        </p:nvSpPr>
        <p:spPr>
          <a:xfrm flipV="1">
            <a:off x="4284663" y="2708275"/>
            <a:ext cx="2087562" cy="1873250"/>
          </a:xfrm>
          <a:prstGeom prst="line">
            <a:avLst/>
          </a:prstGeom>
          <a:ln w="9525" cap="flat" cmpd="sng">
            <a:solidFill>
              <a:schemeClr val="tx1"/>
            </a:solidFill>
            <a:prstDash val="solid"/>
            <a:round/>
            <a:headEnd type="none" w="med" len="med"/>
            <a:tailEnd type="triangle" w="med" len="med"/>
          </a:ln>
        </p:spPr>
      </p:sp>
      <p:sp>
        <p:nvSpPr>
          <p:cNvPr id="49158" name="直接连接符 497671"/>
          <p:cNvSpPr/>
          <p:nvPr/>
        </p:nvSpPr>
        <p:spPr>
          <a:xfrm flipV="1">
            <a:off x="5435600" y="2708275"/>
            <a:ext cx="1223963" cy="2089150"/>
          </a:xfrm>
          <a:prstGeom prst="line">
            <a:avLst/>
          </a:prstGeom>
          <a:ln w="9525" cap="flat" cmpd="sng">
            <a:solidFill>
              <a:schemeClr val="tx1"/>
            </a:solidFill>
            <a:prstDash val="solid"/>
            <a:round/>
            <a:headEnd type="none" w="med" len="med"/>
            <a:tailEnd type="triangle" w="med" len="med"/>
          </a:ln>
        </p:spPr>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50178" name="文本占位符 495618"/>
          <p:cNvSpPr>
            <a:spLocks noGrp="1"/>
          </p:cNvSpPr>
          <p:nvPr>
            <p:ph idx="1"/>
          </p:nvPr>
        </p:nvSpPr>
        <p:spPr/>
        <p:txBody>
          <a:bodyPr anchor="t"/>
          <a:p>
            <a:pPr marL="0" indent="0">
              <a:spcBef>
                <a:spcPct val="50000"/>
              </a:spcBef>
              <a:buNone/>
            </a:pPr>
            <a:r>
              <a:rPr lang="zh-CN" altLang="en-US" dirty="0">
                <a:solidFill>
                  <a:schemeClr val="accent2"/>
                </a:solidFill>
              </a:rPr>
              <a:t>不同作用域内的变量名是否允许同名呢？</a:t>
            </a:r>
            <a:r>
              <a:rPr lang="zh-CN" altLang="en-US" dirty="0"/>
              <a:t>语言对此有如下规定：</a:t>
            </a:r>
            <a:endParaRPr lang="zh-CN" altLang="en-US" dirty="0"/>
          </a:p>
          <a:p>
            <a:pPr marL="0" indent="0">
              <a:spcBef>
                <a:spcPct val="50000"/>
              </a:spcBef>
              <a:buNone/>
            </a:pPr>
            <a:r>
              <a:rPr lang="zh-CN" altLang="en-US" dirty="0"/>
              <a:t>（</a:t>
            </a:r>
            <a:r>
              <a:rPr lang="en-US" altLang="zh-CN" dirty="0"/>
              <a:t>1</a:t>
            </a:r>
            <a:r>
              <a:rPr lang="zh-CN" altLang="en-US" dirty="0"/>
              <a:t>）</a:t>
            </a:r>
            <a:r>
              <a:rPr lang="zh-CN" altLang="en-US" dirty="0">
                <a:solidFill>
                  <a:schemeClr val="accent2"/>
                </a:solidFill>
              </a:rPr>
              <a:t>同一作用域里不允许定义同名变量</a:t>
            </a:r>
            <a:r>
              <a:rPr lang="zh-CN" altLang="en-US" dirty="0"/>
              <a:t>：作用域相同的变量的名字不能冲突。否则使用哪个变量的问题就无法确定了。</a:t>
            </a:r>
            <a:endParaRPr lang="zh-CN" altLang="en-US" dirty="0"/>
          </a:p>
          <a:p>
            <a:pPr marL="0" indent="0">
              <a:spcBef>
                <a:spcPct val="50000"/>
              </a:spcBef>
              <a:buNone/>
            </a:pPr>
            <a:r>
              <a:rPr lang="zh-CN" altLang="en-US" dirty="0"/>
              <a:t>（</a:t>
            </a:r>
            <a:r>
              <a:rPr lang="en-US" altLang="zh-CN" dirty="0"/>
              <a:t>2</a:t>
            </a:r>
            <a:r>
              <a:rPr lang="zh-CN" altLang="en-US" dirty="0"/>
              <a:t>）</a:t>
            </a:r>
            <a:r>
              <a:rPr lang="zh-CN" altLang="en-US" dirty="0">
                <a:solidFill>
                  <a:schemeClr val="accent2"/>
                </a:solidFill>
              </a:rPr>
              <a:t>不同作用域容许定义同名变量</a:t>
            </a:r>
            <a:r>
              <a:rPr lang="zh-CN" altLang="en-US" dirty="0"/>
              <a:t>。也是人们经常做的。</a:t>
            </a:r>
            <a:endParaRPr lang="zh-CN" altLang="en-US" dirty="0"/>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51202" name="文本占位符 498690"/>
          <p:cNvSpPr>
            <a:spLocks noGrp="1"/>
          </p:cNvSpPr>
          <p:nvPr>
            <p:ph idx="1"/>
          </p:nvPr>
        </p:nvSpPr>
        <p:spPr>
          <a:xfrm>
            <a:off x="539750" y="333375"/>
            <a:ext cx="8135938" cy="6048375"/>
          </a:xfrm>
        </p:spPr>
        <p:txBody>
          <a:bodyPr anchor="t"/>
          <a:p>
            <a:pPr>
              <a:spcBef>
                <a:spcPct val="0"/>
              </a:spcBef>
              <a:buNone/>
            </a:pPr>
            <a:r>
              <a:rPr lang="zh-CN" altLang="en-US" sz="2000" dirty="0"/>
              <a:t>【例</a:t>
            </a:r>
            <a:r>
              <a:rPr lang="en-US" altLang="zh-CN" sz="2000" dirty="0"/>
              <a:t>5-7</a:t>
            </a:r>
            <a:r>
              <a:rPr lang="zh-CN" altLang="en-US" sz="2000" dirty="0"/>
              <a:t>】写一个函数求整数平方和             ，然后在 </a:t>
            </a:r>
            <a:r>
              <a:rPr lang="en-US" altLang="zh-CN" sz="2000" dirty="0"/>
              <a:t>main </a:t>
            </a:r>
            <a:r>
              <a:rPr lang="zh-CN" altLang="en-US" sz="2000" dirty="0"/>
              <a:t>函数中调用这个函数求出给定</a:t>
            </a:r>
            <a:r>
              <a:rPr lang="en-US" altLang="zh-CN" sz="2000" dirty="0"/>
              <a:t>m</a:t>
            </a:r>
            <a:r>
              <a:rPr lang="zh-CN" altLang="en-US" sz="2000" dirty="0"/>
              <a:t>的值。</a:t>
            </a:r>
            <a:endParaRPr lang="zh-CN" altLang="en-US" sz="2000" dirty="0"/>
          </a:p>
          <a:p>
            <a:pPr>
              <a:spcBef>
                <a:spcPct val="0"/>
              </a:spcBef>
              <a:buNone/>
            </a:pPr>
            <a:r>
              <a:rPr lang="en-US" altLang="zh-CN" sz="2000" err="1">
                <a:solidFill>
                  <a:schemeClr val="folHlink"/>
                </a:solidFill>
              </a:rPr>
              <a:t>int sumsq(int</a:t>
            </a:r>
            <a:r>
              <a:rPr lang="en-US" altLang="zh-CN" sz="2000">
                <a:solidFill>
                  <a:schemeClr val="folHlink"/>
                </a:solidFill>
              </a:rPr>
              <a:t> </a:t>
            </a:r>
            <a:r>
              <a:rPr lang="en-US" altLang="zh-CN" sz="2000">
                <a:solidFill>
                  <a:schemeClr val="hlink"/>
                </a:solidFill>
              </a:rPr>
              <a:t>m</a:t>
            </a:r>
            <a:r>
              <a:rPr lang="en-US" altLang="zh-CN" sz="2000">
                <a:solidFill>
                  <a:schemeClr val="folHlink"/>
                </a:solidFill>
              </a:rPr>
              <a:t>) {</a:t>
            </a:r>
            <a:endParaRPr lang="en-US" altLang="zh-CN" sz="2000">
              <a:solidFill>
                <a:schemeClr val="folHlink"/>
              </a:solidFill>
            </a:endParaRPr>
          </a:p>
          <a:p>
            <a:pPr>
              <a:spcBef>
                <a:spcPct val="0"/>
              </a:spcBef>
              <a:buNone/>
            </a:pPr>
            <a:r>
              <a:rPr lang="en-US" altLang="zh-CN" sz="2000" err="1">
                <a:solidFill>
                  <a:schemeClr val="folHlink"/>
                </a:solidFill>
              </a:rPr>
              <a:t>    int</a:t>
            </a:r>
            <a:r>
              <a:rPr lang="en-US" altLang="zh-CN" sz="2000">
                <a:solidFill>
                  <a:schemeClr val="folHlink"/>
                </a:solidFill>
              </a:rPr>
              <a:t> </a:t>
            </a:r>
            <a:r>
              <a:rPr lang="en-US" altLang="zh-CN" sz="2000">
                <a:solidFill>
                  <a:schemeClr val="hlink"/>
                </a:solidFill>
              </a:rPr>
              <a:t>sum</a:t>
            </a:r>
            <a:r>
              <a:rPr lang="en-US" altLang="zh-CN" sz="2000">
                <a:solidFill>
                  <a:schemeClr val="folHlink"/>
                </a:solidFill>
              </a:rPr>
              <a:t> = 0;</a:t>
            </a:r>
            <a:endParaRPr lang="en-US" altLang="zh-CN" sz="2000">
              <a:solidFill>
                <a:schemeClr val="folHlink"/>
              </a:solidFill>
            </a:endParaRPr>
          </a:p>
          <a:p>
            <a:pPr>
              <a:spcBef>
                <a:spcPct val="0"/>
              </a:spcBef>
              <a:buNone/>
            </a:pPr>
            <a:r>
              <a:rPr lang="en-US" altLang="zh-CN" sz="2000" err="1">
                <a:solidFill>
                  <a:schemeClr val="folHlink"/>
                </a:solidFill>
              </a:rPr>
              <a:t>    for (int</a:t>
            </a:r>
            <a:r>
              <a:rPr lang="en-US" altLang="zh-CN" sz="2000">
                <a:solidFill>
                  <a:schemeClr val="folHlink"/>
                </a:solidFill>
              </a:rPr>
              <a:t> </a:t>
            </a:r>
            <a:r>
              <a:rPr lang="en-US" altLang="zh-CN" sz="2000">
                <a:solidFill>
                  <a:schemeClr val="hlink"/>
                </a:solidFill>
              </a:rPr>
              <a:t>n </a:t>
            </a:r>
            <a:r>
              <a:rPr lang="en-US" altLang="zh-CN" sz="2000">
                <a:solidFill>
                  <a:schemeClr val="folHlink"/>
                </a:solidFill>
              </a:rPr>
              <a:t>= 0; n &lt; m; n++) {</a:t>
            </a:r>
            <a:endParaRPr lang="en-US" altLang="zh-CN" sz="2000">
              <a:solidFill>
                <a:schemeClr val="folHlink"/>
              </a:solidFill>
            </a:endParaRPr>
          </a:p>
          <a:p>
            <a:pPr>
              <a:spcBef>
                <a:spcPct val="0"/>
              </a:spcBef>
              <a:buNone/>
            </a:pPr>
            <a:r>
              <a:rPr lang="en-US" altLang="zh-CN" sz="2000" err="1">
                <a:solidFill>
                  <a:schemeClr val="folHlink"/>
                </a:solidFill>
              </a:rPr>
              <a:t>        int</a:t>
            </a:r>
            <a:r>
              <a:rPr lang="en-US" altLang="zh-CN" sz="2000">
                <a:solidFill>
                  <a:schemeClr val="folHlink"/>
                </a:solidFill>
              </a:rPr>
              <a:t> </a:t>
            </a:r>
            <a:r>
              <a:rPr lang="en-US" altLang="zh-CN" sz="2000">
                <a:solidFill>
                  <a:schemeClr val="hlink"/>
                </a:solidFill>
              </a:rPr>
              <a:t>k </a:t>
            </a:r>
            <a:r>
              <a:rPr lang="en-US" altLang="zh-CN" sz="2000">
                <a:solidFill>
                  <a:schemeClr val="folHlink"/>
                </a:solidFill>
              </a:rPr>
              <a:t>= n*n;</a:t>
            </a:r>
            <a:endParaRPr lang="en-US" altLang="zh-CN" sz="2000">
              <a:solidFill>
                <a:schemeClr val="folHlink"/>
              </a:solidFill>
            </a:endParaRPr>
          </a:p>
          <a:p>
            <a:pPr>
              <a:spcBef>
                <a:spcPct val="0"/>
              </a:spcBef>
              <a:buNone/>
            </a:pPr>
            <a:r>
              <a:rPr lang="en-US" altLang="zh-CN" sz="2000" err="1">
                <a:solidFill>
                  <a:schemeClr val="folHlink"/>
                </a:solidFill>
              </a:rPr>
              <a:t>        sum = sum</a:t>
            </a:r>
            <a:r>
              <a:rPr lang="en-US" altLang="zh-CN" sz="2000">
                <a:solidFill>
                  <a:schemeClr val="folHlink"/>
                </a:solidFill>
              </a:rPr>
              <a:t> + k;</a:t>
            </a:r>
            <a:endParaRPr lang="en-US" altLang="zh-CN" sz="2000">
              <a:solidFill>
                <a:schemeClr val="folHlink"/>
              </a:solidFill>
            </a:endParaRPr>
          </a:p>
          <a:p>
            <a:pPr>
              <a:spcBef>
                <a:spcPct val="0"/>
              </a:spcBef>
              <a:buNone/>
            </a:pPr>
            <a:r>
              <a:rPr lang="en-US" altLang="zh-CN" sz="2000" err="1">
                <a:solidFill>
                  <a:schemeClr val="folHlink"/>
                </a:solidFill>
              </a:rPr>
              <a:t>        cout &lt;&lt; "n= "&lt;&lt;n &lt;&lt; " sum= "&lt;&lt;sum&lt;&lt;endl</a:t>
            </a:r>
            <a:r>
              <a:rPr lang="en-US" altLang="zh-CN" sz="2000">
                <a:solidFill>
                  <a:schemeClr val="folHlink"/>
                </a:solidFill>
              </a:rPr>
              <a:t>;</a:t>
            </a:r>
            <a:endParaRPr lang="en-US" altLang="zh-CN" sz="2000">
              <a:solidFill>
                <a:schemeClr val="folHlink"/>
              </a:solidFill>
            </a:endParaRPr>
          </a:p>
          <a:p>
            <a:pPr>
              <a:spcBef>
                <a:spcPct val="0"/>
              </a:spcBef>
              <a:buNone/>
            </a:pPr>
            <a:r>
              <a:rPr lang="en-US" altLang="zh-CN" sz="2000">
                <a:solidFill>
                  <a:schemeClr val="folHlink"/>
                </a:solidFill>
              </a:rPr>
              <a:t>    }</a:t>
            </a:r>
            <a:endParaRPr lang="en-US" altLang="zh-CN" sz="2000">
              <a:solidFill>
                <a:schemeClr val="folHlink"/>
              </a:solidFill>
            </a:endParaRPr>
          </a:p>
          <a:p>
            <a:pPr>
              <a:spcBef>
                <a:spcPct val="0"/>
              </a:spcBef>
              <a:buNone/>
            </a:pPr>
            <a:r>
              <a:rPr lang="en-US" altLang="zh-CN" sz="2000" err="1">
                <a:solidFill>
                  <a:schemeClr val="folHlink"/>
                </a:solidFill>
              </a:rPr>
              <a:t>    cout &lt;&lt;"m= "&lt;&lt; m &lt;&lt;"  sum="&lt;&lt;sum &lt;&lt;endl</a:t>
            </a:r>
            <a:r>
              <a:rPr lang="en-US" altLang="zh-CN" sz="2000">
                <a:solidFill>
                  <a:schemeClr val="folHlink"/>
                </a:solidFill>
              </a:rPr>
              <a:t>;</a:t>
            </a:r>
            <a:endParaRPr lang="en-US" altLang="zh-CN" sz="2000">
              <a:solidFill>
                <a:schemeClr val="folHlink"/>
              </a:solidFill>
            </a:endParaRPr>
          </a:p>
          <a:p>
            <a:pPr>
              <a:spcBef>
                <a:spcPct val="0"/>
              </a:spcBef>
              <a:buNone/>
            </a:pPr>
            <a:r>
              <a:rPr lang="en-US" altLang="zh-CN" sz="2000">
                <a:solidFill>
                  <a:schemeClr val="folHlink"/>
                </a:solidFill>
              </a:rPr>
              <a:t>    return sum;</a:t>
            </a:r>
            <a:endParaRPr lang="en-US" altLang="zh-CN" sz="2000">
              <a:solidFill>
                <a:schemeClr val="folHlink"/>
              </a:solidFill>
            </a:endParaRPr>
          </a:p>
          <a:p>
            <a:pPr>
              <a:spcBef>
                <a:spcPct val="0"/>
              </a:spcBef>
              <a:buNone/>
            </a:pPr>
            <a:r>
              <a:rPr lang="en-US" altLang="zh-CN" sz="2000">
                <a:solidFill>
                  <a:schemeClr val="folHlink"/>
                </a:solidFill>
              </a:rPr>
              <a:t>} </a:t>
            </a:r>
            <a:endParaRPr lang="en-US" altLang="zh-CN" sz="2000">
              <a:solidFill>
                <a:schemeClr val="folHlink"/>
              </a:solidFill>
            </a:endParaRPr>
          </a:p>
          <a:p>
            <a:pPr>
              <a:spcBef>
                <a:spcPct val="0"/>
              </a:spcBef>
              <a:buNone/>
            </a:pPr>
            <a:r>
              <a:rPr lang="en-US" altLang="zh-CN" sz="2000" err="1">
                <a:solidFill>
                  <a:schemeClr val="folHlink"/>
                </a:solidFill>
              </a:rPr>
              <a:t>int</a:t>
            </a:r>
            <a:r>
              <a:rPr lang="en-US" altLang="zh-CN" sz="2000">
                <a:solidFill>
                  <a:schemeClr val="folHlink"/>
                </a:solidFill>
              </a:rPr>
              <a:t> main() {</a:t>
            </a:r>
            <a:endParaRPr lang="en-US" altLang="zh-CN" sz="2000">
              <a:solidFill>
                <a:schemeClr val="folHlink"/>
              </a:solidFill>
            </a:endParaRPr>
          </a:p>
          <a:p>
            <a:pPr>
              <a:spcBef>
                <a:spcPct val="0"/>
              </a:spcBef>
              <a:buNone/>
            </a:pPr>
            <a:r>
              <a:rPr lang="en-US" altLang="zh-CN" sz="2000" err="1">
                <a:solidFill>
                  <a:schemeClr val="folHlink"/>
                </a:solidFill>
              </a:rPr>
              <a:t>    int</a:t>
            </a:r>
            <a:r>
              <a:rPr lang="en-US" altLang="zh-CN" sz="2000">
                <a:solidFill>
                  <a:schemeClr val="folHlink"/>
                </a:solidFill>
              </a:rPr>
              <a:t> </a:t>
            </a:r>
            <a:r>
              <a:rPr lang="en-US" altLang="zh-CN" sz="2000">
                <a:solidFill>
                  <a:schemeClr val="hlink"/>
                </a:solidFill>
              </a:rPr>
              <a:t>m</a:t>
            </a:r>
            <a:r>
              <a:rPr lang="en-US" altLang="zh-CN" sz="2000">
                <a:solidFill>
                  <a:schemeClr val="folHlink"/>
                </a:solidFill>
              </a:rPr>
              <a:t>;</a:t>
            </a:r>
            <a:endParaRPr lang="en-US" altLang="zh-CN" sz="2000">
              <a:solidFill>
                <a:schemeClr val="folHlink"/>
              </a:solidFill>
            </a:endParaRPr>
          </a:p>
          <a:p>
            <a:pPr>
              <a:spcBef>
                <a:spcPct val="0"/>
              </a:spcBef>
              <a:buNone/>
            </a:pPr>
            <a:r>
              <a:rPr lang="en-US" altLang="zh-CN" sz="2000" err="1">
                <a:solidFill>
                  <a:schemeClr val="folHlink"/>
                </a:solidFill>
              </a:rPr>
              <a:t>    cout</a:t>
            </a:r>
            <a:r>
              <a:rPr lang="en-US" altLang="zh-CN" sz="2000">
                <a:solidFill>
                  <a:schemeClr val="folHlink"/>
                </a:solidFill>
              </a:rPr>
              <a:t> &lt;&lt; "input an integer: ";</a:t>
            </a:r>
            <a:endParaRPr lang="en-US" altLang="zh-CN" sz="2000">
              <a:solidFill>
                <a:schemeClr val="folHlink"/>
              </a:solidFill>
            </a:endParaRPr>
          </a:p>
          <a:p>
            <a:pPr>
              <a:spcBef>
                <a:spcPct val="0"/>
              </a:spcBef>
              <a:buNone/>
            </a:pPr>
            <a:r>
              <a:rPr lang="en-US" altLang="zh-CN" sz="2000" err="1">
                <a:solidFill>
                  <a:schemeClr val="folHlink"/>
                </a:solidFill>
              </a:rPr>
              <a:t>    cin</a:t>
            </a:r>
            <a:r>
              <a:rPr lang="en-US" altLang="zh-CN" sz="2000">
                <a:solidFill>
                  <a:schemeClr val="folHlink"/>
                </a:solidFill>
              </a:rPr>
              <a:t> &gt;&gt; m;</a:t>
            </a:r>
            <a:endParaRPr lang="en-US" altLang="zh-CN" sz="2000">
              <a:solidFill>
                <a:schemeClr val="folHlink"/>
              </a:solidFill>
            </a:endParaRPr>
          </a:p>
          <a:p>
            <a:pPr>
              <a:spcBef>
                <a:spcPct val="0"/>
              </a:spcBef>
              <a:buNone/>
            </a:pPr>
            <a:r>
              <a:rPr lang="en-US" altLang="zh-CN" sz="2000" err="1">
                <a:solidFill>
                  <a:schemeClr val="folHlink"/>
                </a:solidFill>
              </a:rPr>
              <a:t>    cout &lt;&lt; "sum= " &lt;&lt; </a:t>
            </a:r>
            <a:r>
              <a:rPr lang="en-US" altLang="zh-CN" sz="2000" u="sng" err="1">
                <a:solidFill>
                  <a:schemeClr val="folHlink"/>
                </a:solidFill>
              </a:rPr>
              <a:t>sumsq</a:t>
            </a:r>
            <a:r>
              <a:rPr lang="en-US" altLang="zh-CN" sz="2000" err="1">
                <a:solidFill>
                  <a:schemeClr val="folHlink"/>
                </a:solidFill>
              </a:rPr>
              <a:t>(m) &lt;&lt;endl</a:t>
            </a:r>
            <a:r>
              <a:rPr lang="en-US" altLang="zh-CN" sz="2000">
                <a:solidFill>
                  <a:schemeClr val="folHlink"/>
                </a:solidFill>
              </a:rPr>
              <a:t>;</a:t>
            </a:r>
            <a:endParaRPr lang="en-US" altLang="zh-CN" sz="2000">
              <a:solidFill>
                <a:schemeClr val="folHlink"/>
              </a:solidFill>
            </a:endParaRPr>
          </a:p>
          <a:p>
            <a:pPr>
              <a:spcBef>
                <a:spcPct val="0"/>
              </a:spcBef>
              <a:buNone/>
            </a:pPr>
            <a:r>
              <a:rPr lang="en-US" altLang="zh-CN" sz="2000">
                <a:solidFill>
                  <a:schemeClr val="folHlink"/>
                </a:solidFill>
              </a:rPr>
              <a:t>    return 0;</a:t>
            </a:r>
            <a:endParaRPr lang="en-US" altLang="zh-CN" sz="2000">
              <a:solidFill>
                <a:schemeClr val="folHlink"/>
              </a:solidFill>
            </a:endParaRPr>
          </a:p>
          <a:p>
            <a:pPr>
              <a:spcBef>
                <a:spcPct val="0"/>
              </a:spcBef>
              <a:buNone/>
            </a:pPr>
            <a:r>
              <a:rPr lang="en-US" altLang="zh-CN" sz="2000">
                <a:solidFill>
                  <a:schemeClr val="folHlink"/>
                </a:solidFill>
              </a:rPr>
              <a:t>}</a:t>
            </a:r>
            <a:endParaRPr lang="en-US" altLang="zh-CN" sz="2000">
              <a:solidFill>
                <a:schemeClr val="folHlink"/>
              </a:solidFill>
            </a:endParaRPr>
          </a:p>
          <a:p>
            <a:pPr>
              <a:spcBef>
                <a:spcPct val="0"/>
              </a:spcBef>
              <a:buNone/>
            </a:pPr>
            <a:endParaRPr lang="en-US" altLang="zh-CN" sz="2000" dirty="0">
              <a:solidFill>
                <a:schemeClr val="folHlink"/>
              </a:solidFill>
            </a:endParaRPr>
          </a:p>
        </p:txBody>
      </p:sp>
      <p:sp>
        <p:nvSpPr>
          <p:cNvPr id="51204" name="左中括号 498693"/>
          <p:cNvSpPr/>
          <p:nvPr/>
        </p:nvSpPr>
        <p:spPr>
          <a:xfrm>
            <a:off x="755650" y="2062163"/>
            <a:ext cx="144463" cy="1008062"/>
          </a:xfrm>
          <a:prstGeom prst="leftBracket">
            <a:avLst>
              <a:gd name="adj" fmla="val 58149"/>
            </a:avLst>
          </a:prstGeom>
          <a:no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51205" name="左中括号 498694"/>
          <p:cNvSpPr/>
          <p:nvPr/>
        </p:nvSpPr>
        <p:spPr>
          <a:xfrm>
            <a:off x="611188" y="1846263"/>
            <a:ext cx="144462" cy="1223962"/>
          </a:xfrm>
          <a:prstGeom prst="leftBracket">
            <a:avLst>
              <a:gd name="adj" fmla="val 70565"/>
            </a:avLst>
          </a:prstGeom>
          <a:no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51206" name="左中括号 498695"/>
          <p:cNvSpPr/>
          <p:nvPr/>
        </p:nvSpPr>
        <p:spPr>
          <a:xfrm>
            <a:off x="468313" y="1557338"/>
            <a:ext cx="144462" cy="2447925"/>
          </a:xfrm>
          <a:prstGeom prst="leftBracket">
            <a:avLst>
              <a:gd name="adj" fmla="val 141209"/>
            </a:avLst>
          </a:prstGeom>
          <a:no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51207" name="左中括号 498696"/>
          <p:cNvSpPr/>
          <p:nvPr/>
        </p:nvSpPr>
        <p:spPr>
          <a:xfrm>
            <a:off x="323850" y="1196975"/>
            <a:ext cx="144463" cy="2808288"/>
          </a:xfrm>
          <a:prstGeom prst="leftBracket">
            <a:avLst>
              <a:gd name="adj" fmla="val 161995"/>
            </a:avLst>
          </a:prstGeom>
          <a:no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51208" name="左中括号 498697"/>
          <p:cNvSpPr/>
          <p:nvPr/>
        </p:nvSpPr>
        <p:spPr>
          <a:xfrm>
            <a:off x="468313" y="4581525"/>
            <a:ext cx="144462" cy="1584325"/>
          </a:xfrm>
          <a:prstGeom prst="leftBracket">
            <a:avLst>
              <a:gd name="adj" fmla="val 91392"/>
            </a:avLst>
          </a:prstGeom>
          <a:no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4551680" y="160655"/>
          <a:ext cx="699135" cy="792480"/>
        </p:xfrm>
        <a:graphic>
          <a:graphicData uri="http://schemas.openxmlformats.org/presentationml/2006/ole">
            <mc:AlternateContent xmlns:mc="http://schemas.openxmlformats.org/markup-compatibility/2006">
              <mc:Choice xmlns:v="urn:schemas-microsoft-com:vml" Requires="v">
                <p:oleObj spid="_x0000_s1025" name="" r:id="rId1" imgW="381000" imgH="431800" progId="Equation.KSEE3">
                  <p:embed/>
                </p:oleObj>
              </mc:Choice>
              <mc:Fallback>
                <p:oleObj name="" r:id="rId1" imgW="381000" imgH="431800" progId="Equation.KSEE3">
                  <p:embed/>
                  <p:pic>
                    <p:nvPicPr>
                      <p:cNvPr id="0" name="图片 1024"/>
                      <p:cNvPicPr/>
                      <p:nvPr/>
                    </p:nvPicPr>
                    <p:blipFill>
                      <a:blip r:embed="rId2"/>
                      <a:stretch>
                        <a:fillRect/>
                      </a:stretch>
                    </p:blipFill>
                    <p:spPr>
                      <a:xfrm>
                        <a:off x="4551680" y="160655"/>
                        <a:ext cx="699135" cy="792480"/>
                      </a:xfrm>
                      <a:prstGeom prst="rect">
                        <a:avLst/>
                      </a:prstGeom>
                    </p:spPr>
                  </p:pic>
                </p:oleObj>
              </mc:Fallback>
            </mc:AlternateContent>
          </a:graphicData>
        </a:graphic>
      </p:graphicFrame>
      <p:sp>
        <p:nvSpPr>
          <p:cNvPr id="3" name="文本框 2"/>
          <p:cNvSpPr txBox="1"/>
          <p:nvPr/>
        </p:nvSpPr>
        <p:spPr>
          <a:xfrm>
            <a:off x="5568950" y="3566795"/>
            <a:ext cx="3117850" cy="1014730"/>
          </a:xfrm>
          <a:prstGeom prst="rect">
            <a:avLst/>
          </a:prstGeom>
          <a:solidFill>
            <a:schemeClr val="accent1"/>
          </a:solidFill>
        </p:spPr>
        <p:txBody>
          <a:bodyPr wrap="square" rtlCol="0" anchor="t">
            <a:spAutoFit/>
          </a:bodyPr>
          <a:p>
            <a:pPr marL="0" indent="0" algn="just" eaLnBrk="0">
              <a:buClr>
                <a:schemeClr val="hlink"/>
              </a:buClr>
              <a:buSzPct val="85000"/>
              <a:buFont typeface="Wingdings" panose="05000000000000000000" pitchFamily="2" charset="2"/>
              <a:buNone/>
            </a:pPr>
            <a:r>
              <a:rPr lang="zh-CN" altLang="en-US" sz="2000" dirty="0">
                <a:latin typeface="华文中宋" panose="02010600040101010101" pitchFamily="2" charset="-122"/>
                <a:ea typeface="华文中宋" panose="02010600040101010101" pitchFamily="2" charset="-122"/>
                <a:sym typeface="+mn-ea"/>
              </a:rPr>
              <a:t>局部变量的作用域，是</a:t>
            </a:r>
            <a:r>
              <a:rPr lang="zh-CN" altLang="en-US" sz="2000" dirty="0">
                <a:solidFill>
                  <a:schemeClr val="accent2"/>
                </a:solidFill>
                <a:latin typeface="华文中宋" panose="02010600040101010101" pitchFamily="2" charset="-122"/>
                <a:ea typeface="华文中宋" panose="02010600040101010101" pitchFamily="2" charset="-122"/>
                <a:sym typeface="+mn-ea"/>
              </a:rPr>
              <a:t>从该变量定义的语句开始，到复合语句结束为止。</a:t>
            </a:r>
            <a:endParaRPr lang="zh-CN" altLang="en-US" sz="2000" dirty="0">
              <a:latin typeface="华文中宋" panose="02010600040101010101" pitchFamily="2" charset="-122"/>
              <a:ea typeface="华文中宋" panose="02010600040101010101" pitchFamily="2" charset="-122"/>
              <a:cs typeface="+mn-lt"/>
              <a:sym typeface="+mn-ea"/>
            </a:endParaRPr>
          </a:p>
        </p:txBody>
      </p:sp>
      <p:sp>
        <p:nvSpPr>
          <p:cNvPr id="4" name="文本框 3"/>
          <p:cNvSpPr txBox="1"/>
          <p:nvPr/>
        </p:nvSpPr>
        <p:spPr>
          <a:xfrm>
            <a:off x="4493260" y="1846580"/>
            <a:ext cx="3825240" cy="706755"/>
          </a:xfrm>
          <a:prstGeom prst="rect">
            <a:avLst/>
          </a:prstGeom>
          <a:solidFill>
            <a:schemeClr val="accent1"/>
          </a:solidFill>
        </p:spPr>
        <p:txBody>
          <a:bodyPr wrap="square" rtlCol="0" anchor="t">
            <a:spAutoFit/>
          </a:bodyPr>
          <a:p>
            <a:pPr marL="0" indent="0">
              <a:spcBef>
                <a:spcPct val="50000"/>
              </a:spcBef>
              <a:buNone/>
            </a:pPr>
            <a:r>
              <a:rPr lang="en-US" altLang="zh-CN" sz="2000" dirty="0">
                <a:latin typeface="华文中宋" panose="02010600040101010101" pitchFamily="2" charset="-122"/>
                <a:ea typeface="华文中宋" panose="02010600040101010101" pitchFamily="2" charset="-122"/>
                <a:cs typeface="华文中宋" panose="02010600040101010101" pitchFamily="2" charset="-122"/>
                <a:sym typeface="+mn-ea"/>
              </a:rPr>
              <a:t>for </a:t>
            </a:r>
            <a:r>
              <a:rPr lang="zh-CN" altLang="en-US" sz="2000" dirty="0">
                <a:latin typeface="华文中宋" panose="02010600040101010101" pitchFamily="2" charset="-122"/>
                <a:ea typeface="华文中宋" panose="02010600040101010101" pitchFamily="2" charset="-122"/>
                <a:cs typeface="华文中宋" panose="02010600040101010101" pitchFamily="2" charset="-122"/>
                <a:sym typeface="+mn-ea"/>
              </a:rPr>
              <a:t>语句的小括号中定义的变量的作用域就是整个 </a:t>
            </a:r>
            <a:r>
              <a:rPr lang="en-US" altLang="zh-CN" sz="2000" dirty="0">
                <a:latin typeface="华文中宋" panose="02010600040101010101" pitchFamily="2" charset="-122"/>
                <a:ea typeface="华文中宋" panose="02010600040101010101" pitchFamily="2" charset="-122"/>
                <a:cs typeface="华文中宋" panose="02010600040101010101" pitchFamily="2" charset="-122"/>
                <a:sym typeface="+mn-ea"/>
              </a:rPr>
              <a:t>for </a:t>
            </a:r>
            <a:r>
              <a:rPr lang="zh-CN" altLang="en-US" sz="2000" dirty="0">
                <a:latin typeface="华文中宋" panose="02010600040101010101" pitchFamily="2" charset="-122"/>
                <a:ea typeface="华文中宋" panose="02010600040101010101" pitchFamily="2" charset="-122"/>
                <a:cs typeface="华文中宋" panose="02010600040101010101" pitchFamily="2" charset="-122"/>
                <a:sym typeface="+mn-ea"/>
              </a:rPr>
              <a:t>语句。</a:t>
            </a:r>
            <a:endParaRPr lang="zh-CN" altLang="en-US" sz="2000" dirty="0">
              <a:latin typeface="华文中宋" panose="02010600040101010101" pitchFamily="2" charset="-122"/>
              <a:ea typeface="华文中宋" panose="02010600040101010101" pitchFamily="2" charset="-122"/>
              <a:cs typeface="华文中宋" panose="02010600040101010101" pitchFamily="2" charset="-122"/>
              <a:sym typeface="+mn-ea"/>
            </a:endParaRPr>
          </a:p>
        </p:txBody>
      </p:sp>
      <p:sp>
        <p:nvSpPr>
          <p:cNvPr id="5" name="文本框 4"/>
          <p:cNvSpPr txBox="1"/>
          <p:nvPr/>
        </p:nvSpPr>
        <p:spPr>
          <a:xfrm>
            <a:off x="5250815" y="953135"/>
            <a:ext cx="2934970" cy="829945"/>
          </a:xfrm>
          <a:prstGeom prst="rect">
            <a:avLst/>
          </a:prstGeom>
          <a:solidFill>
            <a:schemeClr val="accent1"/>
          </a:solidFill>
        </p:spPr>
        <p:txBody>
          <a:bodyPr wrap="square" rtlCol="0">
            <a:spAutoFit/>
          </a:bodyPr>
          <a:p>
            <a:pPr marL="0" indent="0" algn="l">
              <a:spcBef>
                <a:spcPct val="50000"/>
              </a:spcBef>
              <a:buNone/>
            </a:pPr>
            <a:r>
              <a:rPr lang="zh-CN" altLang="en-US" dirty="0">
                <a:solidFill>
                  <a:schemeClr val="accent2"/>
                </a:solidFill>
                <a:latin typeface="华文中宋" panose="02010600040101010101" pitchFamily="2" charset="-122"/>
                <a:ea typeface="华文中宋" panose="02010600040101010101" pitchFamily="2" charset="-122"/>
                <a:sym typeface="+mn-ea"/>
              </a:rPr>
              <a:t>函数形参的作用域是这个函数的函数体</a:t>
            </a:r>
            <a:r>
              <a:rPr lang="zh-CN" altLang="en-US" dirty="0">
                <a:latin typeface="华文中宋" panose="02010600040101010101" pitchFamily="2" charset="-122"/>
                <a:ea typeface="华文中宋" panose="02010600040101010101" pitchFamily="2" charset="-122"/>
                <a:sym typeface="+mn-ea"/>
              </a:rPr>
              <a:t>。</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52226" name="文本占位符 499714"/>
          <p:cNvSpPr>
            <a:spLocks noGrp="1"/>
          </p:cNvSpPr>
          <p:nvPr>
            <p:ph idx="1"/>
          </p:nvPr>
        </p:nvSpPr>
        <p:spPr>
          <a:xfrm>
            <a:off x="539750" y="549275"/>
            <a:ext cx="8135938" cy="5832475"/>
          </a:xfrm>
        </p:spPr>
        <p:txBody>
          <a:bodyPr anchor="t"/>
          <a:p>
            <a:pPr marL="0" indent="0">
              <a:spcBef>
                <a:spcPct val="50000"/>
              </a:spcBef>
              <a:buNone/>
            </a:pPr>
            <a:r>
              <a:rPr lang="zh-CN" altLang="en-US" dirty="0"/>
              <a:t>由于在函数体内可以嵌套其它复合语句，因此产生了作用域的嵌套，</a:t>
            </a:r>
            <a:r>
              <a:rPr lang="zh-CN" altLang="en-US" dirty="0">
                <a:solidFill>
                  <a:schemeClr val="accent2"/>
                </a:solidFill>
              </a:rPr>
              <a:t>在这些嵌套的作用域中是否可以使用同名变量呢？</a:t>
            </a:r>
            <a:endParaRPr lang="zh-CN" altLang="en-US" dirty="0"/>
          </a:p>
          <a:p>
            <a:pPr marL="0" indent="0">
              <a:spcBef>
                <a:spcPct val="50000"/>
              </a:spcBef>
              <a:buNone/>
            </a:pPr>
            <a:r>
              <a:rPr lang="zh-CN" altLang="en-US" dirty="0"/>
              <a:t>这时，这两个同名变量虽然同名但作用域不同，所以互不相干，故仍然服从上面第二条规定：不同作用域中容许定义同名变量。</a:t>
            </a:r>
            <a:endParaRPr lang="zh-CN" altLang="en-US" dirty="0"/>
          </a:p>
          <a:p>
            <a:pPr marL="0" indent="0">
              <a:spcBef>
                <a:spcPct val="50000"/>
              </a:spcBef>
              <a:buNone/>
            </a:pPr>
            <a:r>
              <a:rPr lang="zh-CN" altLang="en-US" dirty="0"/>
              <a:t>但此时有一个新问题：</a:t>
            </a:r>
            <a:r>
              <a:rPr lang="zh-CN" altLang="en-US" dirty="0">
                <a:solidFill>
                  <a:schemeClr val="accent2"/>
                </a:solidFill>
              </a:rPr>
              <a:t>使用该变量名时到底是在使用哪一个变量？</a:t>
            </a:r>
            <a:r>
              <a:rPr lang="zh-CN" altLang="en-US" dirty="0"/>
              <a:t>语言对此还有一条规定：</a:t>
            </a:r>
            <a:endParaRPr lang="zh-CN" altLang="en-US" dirty="0"/>
          </a:p>
          <a:p>
            <a:pPr marL="0" indent="0">
              <a:spcBef>
                <a:spcPct val="50000"/>
              </a:spcBef>
              <a:buNone/>
            </a:pPr>
            <a:r>
              <a:rPr lang="zh-CN" altLang="en-US" dirty="0"/>
              <a:t>（</a:t>
            </a:r>
            <a:r>
              <a:rPr lang="en-US" altLang="zh-CN" dirty="0"/>
              <a:t>3</a:t>
            </a:r>
            <a:r>
              <a:rPr lang="zh-CN" altLang="en-US" dirty="0"/>
              <a:t>）</a:t>
            </a:r>
            <a:r>
              <a:rPr lang="zh-CN" altLang="en-US" dirty="0">
                <a:solidFill>
                  <a:schemeClr val="accent2"/>
                </a:solidFill>
              </a:rPr>
              <a:t>当内层复合语句出现同名变量定义时，外层同名定义将被内层定义遮蔽。</a:t>
            </a:r>
            <a:r>
              <a:rPr lang="zh-CN" altLang="en-US" dirty="0"/>
              <a:t>也就是说，在使用该变量名时，实际上是优先使用内层定义的变量。</a:t>
            </a:r>
            <a:endParaRPr lang="zh-CN" altLang="en-US" dirty="0"/>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53250" name="文本占位符 500738"/>
          <p:cNvSpPr>
            <a:spLocks noGrp="1"/>
          </p:cNvSpPr>
          <p:nvPr>
            <p:ph idx="1"/>
          </p:nvPr>
        </p:nvSpPr>
        <p:spPr>
          <a:xfrm>
            <a:off x="539750" y="549275"/>
            <a:ext cx="8135938" cy="5832475"/>
          </a:xfrm>
        </p:spPr>
        <p:txBody>
          <a:bodyPr anchor="t"/>
          <a:p>
            <a:pPr marL="0" indent="0">
              <a:spcBef>
                <a:spcPct val="10000"/>
              </a:spcBef>
              <a:buNone/>
            </a:pPr>
            <a:r>
              <a:rPr lang="zh-CN" altLang="en-US" sz="2200" dirty="0"/>
              <a:t>例如，本例的</a:t>
            </a:r>
            <a:r>
              <a:rPr lang="en-US" altLang="zh-CN" sz="2200" dirty="0"/>
              <a:t> </a:t>
            </a:r>
            <a:r>
              <a:rPr lang="en-US" altLang="zh-CN" sz="2200" err="1"/>
              <a:t>sumsq </a:t>
            </a:r>
            <a:r>
              <a:rPr lang="zh-CN" altLang="en-US" sz="2200" dirty="0"/>
              <a:t>函数中，把变量</a:t>
            </a:r>
            <a:r>
              <a:rPr lang="en-US" altLang="zh-CN" sz="2200" dirty="0"/>
              <a:t> </a:t>
            </a:r>
            <a:r>
              <a:rPr lang="en-US" altLang="zh-CN" sz="2200" dirty="0">
                <a:sym typeface="+mn-ea"/>
              </a:rPr>
              <a:t>“</a:t>
            </a:r>
            <a:r>
              <a:rPr lang="en-US" altLang="zh-CN" sz="2200" dirty="0"/>
              <a:t>k”</a:t>
            </a:r>
            <a:r>
              <a:rPr lang="zh-CN" altLang="en-US" sz="2200" dirty="0"/>
              <a:t>的名字写成</a:t>
            </a:r>
            <a:r>
              <a:rPr lang="en-US" altLang="zh-CN" sz="2200" dirty="0"/>
              <a:t> </a:t>
            </a:r>
            <a:r>
              <a:rPr lang="en-US" altLang="zh-CN" sz="2200" dirty="0">
                <a:sym typeface="+mn-ea"/>
              </a:rPr>
              <a:t>“</a:t>
            </a:r>
            <a:r>
              <a:rPr lang="en-US" altLang="zh-CN" sz="2200" dirty="0"/>
              <a:t>m”</a:t>
            </a:r>
            <a:r>
              <a:rPr lang="zh-CN" altLang="en-US" sz="2200" dirty="0"/>
              <a:t>也可以：</a:t>
            </a:r>
            <a:endParaRPr lang="zh-CN" altLang="en-US" sz="2200" dirty="0"/>
          </a:p>
          <a:p>
            <a:pPr marL="0" indent="0">
              <a:spcBef>
                <a:spcPct val="10000"/>
              </a:spcBef>
              <a:buNone/>
            </a:pPr>
            <a:r>
              <a:rPr lang="en-US" altLang="zh-CN" sz="2200" err="1">
                <a:solidFill>
                  <a:schemeClr val="folHlink"/>
                </a:solidFill>
              </a:rPr>
              <a:t>int sumsq(int</a:t>
            </a:r>
            <a:r>
              <a:rPr lang="en-US" altLang="zh-CN" sz="2200">
                <a:solidFill>
                  <a:schemeClr val="folHlink"/>
                </a:solidFill>
              </a:rPr>
              <a:t> </a:t>
            </a:r>
            <a:r>
              <a:rPr lang="en-US" altLang="zh-CN" sz="2200">
                <a:solidFill>
                  <a:schemeClr val="hlink"/>
                </a:solidFill>
              </a:rPr>
              <a:t>m</a:t>
            </a:r>
            <a:r>
              <a:rPr lang="en-US" altLang="zh-CN" sz="2200" dirty="0">
                <a:solidFill>
                  <a:schemeClr val="folHlink"/>
                </a:solidFill>
              </a:rPr>
              <a:t>) {    //</a:t>
            </a:r>
            <a:r>
              <a:rPr lang="zh-CN" altLang="en-US" sz="2200" dirty="0">
                <a:solidFill>
                  <a:schemeClr val="folHlink"/>
                </a:solidFill>
              </a:rPr>
              <a:t>正确而让人难懂的版本</a:t>
            </a:r>
            <a:endParaRPr lang="zh-CN" altLang="en-US" sz="2200" dirty="0">
              <a:solidFill>
                <a:schemeClr val="folHlink"/>
              </a:solidFill>
            </a:endParaRPr>
          </a:p>
          <a:p>
            <a:pPr marL="0" indent="0">
              <a:spcBef>
                <a:spcPct val="10000"/>
              </a:spcBef>
              <a:buNone/>
            </a:pPr>
            <a:r>
              <a:rPr lang="zh-CN" altLang="en-US" sz="2200" dirty="0">
                <a:solidFill>
                  <a:schemeClr val="folHlink"/>
                </a:solidFill>
              </a:rPr>
              <a:t>    </a:t>
            </a:r>
            <a:r>
              <a:rPr lang="en-US" altLang="zh-CN" sz="2200" err="1">
                <a:solidFill>
                  <a:schemeClr val="folHlink"/>
                </a:solidFill>
              </a:rPr>
              <a:t>int</a:t>
            </a:r>
            <a:r>
              <a:rPr lang="en-US" altLang="zh-CN" sz="2200">
                <a:solidFill>
                  <a:schemeClr val="folHlink"/>
                </a:solidFill>
              </a:rPr>
              <a:t> sum = 0;</a:t>
            </a:r>
            <a:endParaRPr lang="en-US" altLang="zh-CN" sz="2200">
              <a:solidFill>
                <a:schemeClr val="folHlink"/>
              </a:solidFill>
            </a:endParaRPr>
          </a:p>
          <a:p>
            <a:pPr marL="0" indent="0">
              <a:spcBef>
                <a:spcPct val="10000"/>
              </a:spcBef>
              <a:buNone/>
            </a:pPr>
            <a:r>
              <a:rPr lang="en-US" altLang="zh-CN" sz="2200" err="1">
                <a:solidFill>
                  <a:schemeClr val="folHlink"/>
                </a:solidFill>
              </a:rPr>
              <a:t>    for (int</a:t>
            </a:r>
            <a:r>
              <a:rPr lang="en-US" altLang="zh-CN" sz="2200">
                <a:solidFill>
                  <a:schemeClr val="folHlink"/>
                </a:solidFill>
              </a:rPr>
              <a:t> n = 0; n &lt; m; n++) {</a:t>
            </a:r>
            <a:endParaRPr lang="en-US" altLang="zh-CN" sz="2200">
              <a:solidFill>
                <a:schemeClr val="folHlink"/>
              </a:solidFill>
            </a:endParaRPr>
          </a:p>
          <a:p>
            <a:pPr marL="0" indent="0">
              <a:spcBef>
                <a:spcPct val="10000"/>
              </a:spcBef>
              <a:buNone/>
            </a:pPr>
            <a:r>
              <a:rPr lang="en-US" altLang="zh-CN" sz="2200" err="1">
                <a:solidFill>
                  <a:schemeClr val="folHlink"/>
                </a:solidFill>
              </a:rPr>
              <a:t>        int</a:t>
            </a:r>
            <a:r>
              <a:rPr lang="en-US" altLang="zh-CN" sz="2200">
                <a:solidFill>
                  <a:schemeClr val="folHlink"/>
                </a:solidFill>
              </a:rPr>
              <a:t> </a:t>
            </a:r>
            <a:r>
              <a:rPr lang="en-US" altLang="zh-CN" sz="2200">
                <a:solidFill>
                  <a:srgbClr val="FF0000"/>
                </a:solidFill>
              </a:rPr>
              <a:t>m</a:t>
            </a:r>
            <a:r>
              <a:rPr lang="en-US" altLang="zh-CN" sz="2200" dirty="0">
                <a:solidFill>
                  <a:schemeClr val="folHlink"/>
                </a:solidFill>
              </a:rPr>
              <a:t> = n*n;    //</a:t>
            </a:r>
            <a:r>
              <a:rPr lang="zh-CN" altLang="en-US" sz="2200" dirty="0">
                <a:solidFill>
                  <a:schemeClr val="folHlink"/>
                </a:solidFill>
              </a:rPr>
              <a:t>定义了同名变量</a:t>
            </a:r>
            <a:r>
              <a:rPr lang="en-US" altLang="zh-CN" sz="2200">
                <a:solidFill>
                  <a:schemeClr val="folHlink"/>
                </a:solidFill>
              </a:rPr>
              <a:t>m</a:t>
            </a:r>
            <a:endParaRPr lang="en-US" altLang="zh-CN" sz="2200">
              <a:solidFill>
                <a:schemeClr val="folHlink"/>
              </a:solidFill>
            </a:endParaRPr>
          </a:p>
          <a:p>
            <a:pPr marL="0" indent="0">
              <a:spcBef>
                <a:spcPct val="10000"/>
              </a:spcBef>
              <a:buNone/>
            </a:pPr>
            <a:r>
              <a:rPr lang="en-US" altLang="zh-CN" sz="2200" err="1">
                <a:solidFill>
                  <a:schemeClr val="folHlink"/>
                </a:solidFill>
              </a:rPr>
              <a:t>        sum = sum</a:t>
            </a:r>
            <a:r>
              <a:rPr lang="en-US" altLang="zh-CN" sz="2200" dirty="0">
                <a:solidFill>
                  <a:schemeClr val="folHlink"/>
                </a:solidFill>
              </a:rPr>
              <a:t> + </a:t>
            </a:r>
            <a:r>
              <a:rPr lang="en-US" altLang="zh-CN" sz="2200" dirty="0">
                <a:solidFill>
                  <a:srgbClr val="FF0000"/>
                </a:solidFill>
              </a:rPr>
              <a:t>m</a:t>
            </a:r>
            <a:r>
              <a:rPr lang="en-US" altLang="zh-CN" sz="2200" dirty="0">
                <a:solidFill>
                  <a:schemeClr val="folHlink"/>
                </a:solidFill>
              </a:rPr>
              <a:t>;     //</a:t>
            </a:r>
            <a:r>
              <a:rPr lang="zh-CN" altLang="en-US" sz="2200" dirty="0">
                <a:solidFill>
                  <a:schemeClr val="folHlink"/>
                </a:solidFill>
              </a:rPr>
              <a:t>使用内层变量</a:t>
            </a:r>
            <a:r>
              <a:rPr lang="en-US" altLang="zh-CN" sz="2200">
                <a:solidFill>
                  <a:schemeClr val="folHlink"/>
                </a:solidFill>
              </a:rPr>
              <a:t>m</a:t>
            </a:r>
            <a:endParaRPr lang="en-US" altLang="zh-CN" sz="2200">
              <a:solidFill>
                <a:schemeClr val="folHlink"/>
              </a:solidFill>
            </a:endParaRPr>
          </a:p>
          <a:p>
            <a:pPr marL="0" indent="0">
              <a:spcBef>
                <a:spcPct val="10000"/>
              </a:spcBef>
              <a:buNone/>
            </a:pPr>
            <a:r>
              <a:rPr lang="en-US" altLang="zh-CN" sz="2200" err="1">
                <a:solidFill>
                  <a:schemeClr val="folHlink"/>
                </a:solidFill>
              </a:rPr>
              <a:t>        cout &lt;&lt; "n= " &lt;&lt; n &lt;&lt; " sum= "&lt;&lt; sum &lt;&lt; endl</a:t>
            </a:r>
            <a:r>
              <a:rPr lang="en-US" altLang="zh-CN" sz="2200">
                <a:solidFill>
                  <a:schemeClr val="folHlink"/>
                </a:solidFill>
              </a:rPr>
              <a:t>;</a:t>
            </a:r>
            <a:endParaRPr lang="en-US" altLang="zh-CN" sz="2200">
              <a:solidFill>
                <a:schemeClr val="folHlink"/>
              </a:solidFill>
            </a:endParaRPr>
          </a:p>
          <a:p>
            <a:pPr marL="0" indent="0">
              <a:spcBef>
                <a:spcPct val="10000"/>
              </a:spcBef>
              <a:buNone/>
            </a:pPr>
            <a:r>
              <a:rPr lang="en-US" altLang="zh-CN" sz="2200">
                <a:solidFill>
                  <a:schemeClr val="folHlink"/>
                </a:solidFill>
              </a:rPr>
              <a:t>    }</a:t>
            </a:r>
            <a:endParaRPr lang="en-US" altLang="zh-CN" sz="2200">
              <a:solidFill>
                <a:schemeClr val="folHlink"/>
              </a:solidFill>
            </a:endParaRPr>
          </a:p>
          <a:p>
            <a:pPr marL="0" indent="0">
              <a:spcBef>
                <a:spcPct val="10000"/>
              </a:spcBef>
              <a:buNone/>
            </a:pPr>
            <a:r>
              <a:rPr lang="en-US" altLang="zh-CN" sz="2200" err="1">
                <a:solidFill>
                  <a:schemeClr val="folHlink"/>
                </a:solidFill>
              </a:rPr>
              <a:t>    cout &lt;&lt; "m= "&lt;&lt; m &lt;&lt; "  sum=" &lt;&lt; sum &lt;&lt; endl</a:t>
            </a:r>
            <a:r>
              <a:rPr lang="en-US" altLang="zh-CN" sz="2200" dirty="0">
                <a:solidFill>
                  <a:schemeClr val="folHlink"/>
                </a:solidFill>
              </a:rPr>
              <a:t>;  //</a:t>
            </a:r>
            <a:r>
              <a:rPr lang="zh-CN" altLang="en-US" sz="2200" dirty="0">
                <a:solidFill>
                  <a:schemeClr val="folHlink"/>
                </a:solidFill>
              </a:rPr>
              <a:t>使用形参</a:t>
            </a:r>
            <a:r>
              <a:rPr lang="en-US" altLang="zh-CN" sz="2200">
                <a:solidFill>
                  <a:schemeClr val="folHlink"/>
                </a:solidFill>
              </a:rPr>
              <a:t>m</a:t>
            </a:r>
            <a:endParaRPr lang="en-US" altLang="zh-CN" sz="2200">
              <a:solidFill>
                <a:schemeClr val="folHlink"/>
              </a:solidFill>
            </a:endParaRPr>
          </a:p>
          <a:p>
            <a:pPr marL="0" indent="0">
              <a:spcBef>
                <a:spcPct val="10000"/>
              </a:spcBef>
              <a:buNone/>
            </a:pPr>
            <a:r>
              <a:rPr lang="en-US" altLang="zh-CN" sz="2200">
                <a:solidFill>
                  <a:schemeClr val="folHlink"/>
                </a:solidFill>
              </a:rPr>
              <a:t>    return sum;</a:t>
            </a:r>
            <a:endParaRPr lang="en-US" altLang="zh-CN" sz="2200">
              <a:solidFill>
                <a:schemeClr val="folHlink"/>
              </a:solidFill>
            </a:endParaRPr>
          </a:p>
          <a:p>
            <a:pPr marL="0" indent="0">
              <a:spcBef>
                <a:spcPct val="10000"/>
              </a:spcBef>
              <a:buNone/>
            </a:pPr>
            <a:r>
              <a:rPr lang="en-US" altLang="zh-CN" sz="2200">
                <a:solidFill>
                  <a:schemeClr val="folHlink"/>
                </a:solidFill>
              </a:rPr>
              <a:t>}</a:t>
            </a:r>
            <a:endParaRPr lang="en-US" altLang="zh-CN" sz="2200">
              <a:solidFill>
                <a:schemeClr val="folHlink"/>
              </a:solidFill>
            </a:endParaRPr>
          </a:p>
          <a:p>
            <a:pPr marL="0" indent="0">
              <a:spcBef>
                <a:spcPct val="10000"/>
              </a:spcBef>
              <a:buNone/>
            </a:pPr>
            <a:r>
              <a:rPr lang="zh-CN" altLang="en-US" sz="2200" dirty="0"/>
              <a:t>这个函数是正确的，但是写成这样显然很让人难以读懂！因此，本书作者觉得对读者有用的建议是：</a:t>
            </a:r>
            <a:r>
              <a:rPr lang="zh-CN" altLang="en-US" sz="2200" dirty="0">
                <a:solidFill>
                  <a:srgbClr val="FF0000"/>
                </a:solidFill>
              </a:rPr>
              <a:t>在程序中尽量避免在嵌套的作用域中出现同名变量！</a:t>
            </a:r>
            <a:endParaRPr lang="zh-CN" altLang="en-US" sz="2200" dirty="0">
              <a:solidFill>
                <a:srgbClr val="FF0000"/>
              </a:solidFill>
            </a:endParaRP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0482" name="文本占位符 462850"/>
          <p:cNvSpPr>
            <a:spLocks noGrp="1"/>
          </p:cNvSpPr>
          <p:nvPr>
            <p:ph idx="1"/>
          </p:nvPr>
        </p:nvSpPr>
        <p:spPr>
          <a:xfrm>
            <a:off x="539750" y="549275"/>
            <a:ext cx="8135938" cy="5832475"/>
          </a:xfrm>
        </p:spPr>
        <p:txBody>
          <a:bodyPr anchor="t"/>
          <a:p>
            <a:r>
              <a:rPr lang="zh-CN" altLang="en-US" dirty="0"/>
              <a:t>函数可看作是</a:t>
            </a:r>
            <a:r>
              <a:rPr lang="en-US" altLang="zh-CN" dirty="0"/>
              <a:t>C/C++</a:t>
            </a:r>
            <a:r>
              <a:rPr lang="zh-CN" altLang="en-US" dirty="0"/>
              <a:t>语言基本功能的扩充。</a:t>
            </a:r>
            <a:endParaRPr lang="zh-CN" altLang="en-US" dirty="0"/>
          </a:p>
          <a:p>
            <a:r>
              <a:rPr lang="zh-CN" altLang="en-US" dirty="0"/>
              <a:t>函数是特定计算过程的抽象，具有一定通用性，可以按规定方式对具体数据使用。对一个（或一组）具体数据，函数执行可以计算出一个结果，这个结果可以在后续计算中使用。</a:t>
            </a:r>
            <a:endParaRPr lang="zh-CN" altLang="en-US" dirty="0"/>
          </a:p>
          <a:p>
            <a:r>
              <a:rPr lang="zh-CN" altLang="en-US" dirty="0"/>
              <a:t>函数的作用是使人可以把一段计算抽象出来，封装（包装）起来，使之成为程序中的一个独立实体。还有为这样封装起的代码取一个名字，做成一个</a:t>
            </a:r>
            <a:r>
              <a:rPr lang="zh-CN" altLang="en-US" dirty="0">
                <a:solidFill>
                  <a:schemeClr val="accent2"/>
                </a:solidFill>
              </a:rPr>
              <a:t>函数定义</a:t>
            </a:r>
            <a:r>
              <a:rPr lang="en-US" altLang="zh-CN" u="sng">
                <a:solidFill>
                  <a:schemeClr val="accent2"/>
                </a:solidFill>
              </a:rPr>
              <a:t>(function definition)</a:t>
            </a:r>
            <a:r>
              <a:rPr lang="zh-CN" altLang="en-US" dirty="0"/>
              <a:t>。</a:t>
            </a:r>
            <a:endParaRPr lang="zh-CN" altLang="en-US" dirty="0"/>
          </a:p>
          <a:p>
            <a:r>
              <a:rPr lang="zh-CN" altLang="en-US" dirty="0"/>
              <a:t>当程序中需要做这段计算时，可以通过一种简洁的形式要求执行这段计算，这种片段称为</a:t>
            </a:r>
            <a:r>
              <a:rPr lang="zh-CN" altLang="en-US" dirty="0">
                <a:solidFill>
                  <a:schemeClr val="accent2"/>
                </a:solidFill>
              </a:rPr>
              <a:t>函数调用</a:t>
            </a:r>
            <a:r>
              <a:rPr lang="en-US" altLang="zh-CN" u="sng">
                <a:solidFill>
                  <a:schemeClr val="accent2"/>
                </a:solidFill>
              </a:rPr>
              <a:t>(function calling)</a:t>
            </a:r>
            <a:r>
              <a:rPr lang="zh-CN" altLang="en-US" dirty="0"/>
              <a:t>。</a:t>
            </a:r>
            <a:endParaRPr lang="zh-CN" altLang="en-US" dirty="0"/>
          </a:p>
        </p:txBody>
      </p:sp>
      <p:sp>
        <p:nvSpPr>
          <p:cNvPr id="20483" name="爆炸形 1 462851"/>
          <p:cNvSpPr/>
          <p:nvPr/>
        </p:nvSpPr>
        <p:spPr>
          <a:xfrm>
            <a:off x="8423275" y="4292600"/>
            <a:ext cx="720725" cy="576263"/>
          </a:xfrm>
          <a:prstGeom prst="irregularSeal1">
            <a:avLst/>
          </a:prstGeom>
          <a:solidFill>
            <a:srgbClr val="FFFF00"/>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54274" name="文本占位符 501762"/>
          <p:cNvSpPr>
            <a:spLocks noGrp="1"/>
          </p:cNvSpPr>
          <p:nvPr>
            <p:ph idx="1"/>
          </p:nvPr>
        </p:nvSpPr>
        <p:spPr>
          <a:xfrm>
            <a:off x="539750" y="549275"/>
            <a:ext cx="8135938" cy="5832475"/>
          </a:xfrm>
        </p:spPr>
        <p:txBody>
          <a:bodyPr anchor="t"/>
          <a:p>
            <a:pPr marL="0" indent="0">
              <a:buNone/>
            </a:pPr>
            <a:r>
              <a:rPr lang="zh-CN" altLang="en-US" sz="2400" dirty="0"/>
              <a:t>有时候也需要注意语句的写法有误而导致出现嵌套的变量遮蔽现象。例如下面的 </a:t>
            </a:r>
            <a:r>
              <a:rPr lang="en-US" altLang="zh-CN" sz="2400" err="1"/>
              <a:t>sumsq</a:t>
            </a:r>
            <a:r>
              <a:rPr lang="en-US" altLang="zh-CN" sz="2400" dirty="0"/>
              <a:t> </a:t>
            </a:r>
            <a:r>
              <a:rPr lang="zh-CN" altLang="en-US" sz="2400" dirty="0"/>
              <a:t>函数就含有功能性错误：</a:t>
            </a:r>
            <a:endParaRPr lang="zh-CN" altLang="en-US" sz="2400" dirty="0"/>
          </a:p>
          <a:p>
            <a:pPr marL="0" indent="0">
              <a:buNone/>
            </a:pPr>
            <a:r>
              <a:rPr lang="en-US" altLang="zh-CN" sz="2400" err="1">
                <a:solidFill>
                  <a:schemeClr val="folHlink"/>
                </a:solidFill>
              </a:rPr>
              <a:t>int sumsq(int</a:t>
            </a:r>
            <a:r>
              <a:rPr lang="en-US" altLang="zh-CN" sz="2400" dirty="0">
                <a:solidFill>
                  <a:schemeClr val="folHlink"/>
                </a:solidFill>
              </a:rPr>
              <a:t> m) {   //</a:t>
            </a:r>
            <a:r>
              <a:rPr lang="zh-CN" altLang="en-US" sz="2400" dirty="0">
                <a:solidFill>
                  <a:schemeClr val="folHlink"/>
                </a:solidFill>
              </a:rPr>
              <a:t>含有错误的版本</a:t>
            </a:r>
            <a:endParaRPr lang="zh-CN" altLang="en-US" sz="2400" dirty="0">
              <a:solidFill>
                <a:schemeClr val="folHlink"/>
              </a:solidFill>
            </a:endParaRPr>
          </a:p>
          <a:p>
            <a:pPr marL="0" indent="0">
              <a:buNone/>
            </a:pPr>
            <a:r>
              <a:rPr lang="zh-CN" altLang="en-US" sz="2400" dirty="0">
                <a:solidFill>
                  <a:schemeClr val="folHlink"/>
                </a:solidFill>
              </a:rPr>
              <a:t>    </a:t>
            </a:r>
            <a:r>
              <a:rPr lang="en-US" altLang="zh-CN" sz="2400" err="1">
                <a:solidFill>
                  <a:schemeClr val="folHlink"/>
                </a:solidFill>
              </a:rPr>
              <a:t>int</a:t>
            </a:r>
            <a:r>
              <a:rPr lang="en-US" altLang="zh-CN" sz="2400" dirty="0">
                <a:solidFill>
                  <a:schemeClr val="folHlink"/>
                </a:solidFill>
              </a:rPr>
              <a:t> sum;  //</a:t>
            </a:r>
            <a:r>
              <a:rPr lang="zh-CN" altLang="en-US" sz="2400" dirty="0">
                <a:solidFill>
                  <a:schemeClr val="folHlink"/>
                </a:solidFill>
              </a:rPr>
              <a:t>定义了函数内的局部变量</a:t>
            </a:r>
            <a:r>
              <a:rPr lang="en-US" altLang="zh-CN" sz="2400">
                <a:solidFill>
                  <a:schemeClr val="folHlink"/>
                </a:solidFill>
              </a:rPr>
              <a:t>sum</a:t>
            </a:r>
            <a:endParaRPr lang="en-US" altLang="zh-CN" sz="2400">
              <a:solidFill>
                <a:schemeClr val="folHlink"/>
              </a:solidFill>
            </a:endParaRPr>
          </a:p>
          <a:p>
            <a:pPr marL="0" indent="0">
              <a:buNone/>
            </a:pPr>
            <a:r>
              <a:rPr lang="en-US" altLang="zh-CN" sz="2400">
                <a:solidFill>
                  <a:schemeClr val="folHlink"/>
                </a:solidFill>
              </a:rPr>
              <a:t>    for (</a:t>
            </a:r>
            <a:r>
              <a:rPr lang="en-US" altLang="zh-CN" sz="2400" err="1">
                <a:solidFill>
                  <a:schemeClr val="hlink"/>
                </a:solidFill>
              </a:rPr>
              <a:t>int</a:t>
            </a:r>
            <a:r>
              <a:rPr lang="en-US" altLang="zh-CN" sz="2400">
                <a:solidFill>
                  <a:schemeClr val="hlink"/>
                </a:solidFill>
              </a:rPr>
              <a:t> n = 0, sum = 0;</a:t>
            </a:r>
            <a:r>
              <a:rPr lang="en-US" altLang="zh-CN" sz="2400">
                <a:solidFill>
                  <a:schemeClr val="folHlink"/>
                </a:solidFill>
              </a:rPr>
              <a:t> n &lt;= m; n++) {</a:t>
            </a:r>
            <a:r>
              <a:rPr lang="en-US" altLang="zh-CN" sz="1600" dirty="0">
                <a:solidFill>
                  <a:schemeClr val="folHlink"/>
                </a:solidFill>
              </a:rPr>
              <a:t>//</a:t>
            </a:r>
            <a:r>
              <a:rPr lang="zh-CN" altLang="en-US" sz="1600" dirty="0">
                <a:solidFill>
                  <a:schemeClr val="folHlink"/>
                </a:solidFill>
              </a:rPr>
              <a:t>定义了内层局部变量</a:t>
            </a:r>
            <a:r>
              <a:rPr lang="en-US" altLang="zh-CN" sz="1600" dirty="0">
                <a:solidFill>
                  <a:schemeClr val="folHlink"/>
                </a:solidFill>
              </a:rPr>
              <a:t>n</a:t>
            </a:r>
            <a:r>
              <a:rPr lang="zh-CN" altLang="en-US" sz="1600" dirty="0">
                <a:solidFill>
                  <a:schemeClr val="folHlink"/>
                </a:solidFill>
              </a:rPr>
              <a:t>和</a:t>
            </a:r>
            <a:r>
              <a:rPr lang="en-US" altLang="zh-CN" sz="1600">
                <a:solidFill>
                  <a:schemeClr val="folHlink"/>
                </a:solidFill>
              </a:rPr>
              <a:t>sum</a:t>
            </a:r>
            <a:endParaRPr lang="en-US" altLang="zh-CN" sz="1600">
              <a:solidFill>
                <a:schemeClr val="folHlink"/>
              </a:solidFill>
            </a:endParaRPr>
          </a:p>
          <a:p>
            <a:pPr marL="0" indent="0">
              <a:buNone/>
            </a:pPr>
            <a:r>
              <a:rPr lang="en-US" altLang="zh-CN" sz="2400" err="1">
                <a:solidFill>
                  <a:schemeClr val="folHlink"/>
                </a:solidFill>
              </a:rPr>
              <a:t>        int</a:t>
            </a:r>
            <a:r>
              <a:rPr lang="en-US" altLang="zh-CN" sz="2400">
                <a:solidFill>
                  <a:schemeClr val="folHlink"/>
                </a:solidFill>
              </a:rPr>
              <a:t> k = n * n;</a:t>
            </a:r>
            <a:endParaRPr lang="en-US" altLang="zh-CN" sz="2400">
              <a:solidFill>
                <a:schemeClr val="folHlink"/>
              </a:solidFill>
            </a:endParaRPr>
          </a:p>
          <a:p>
            <a:pPr marL="0" indent="0">
              <a:buNone/>
            </a:pPr>
            <a:r>
              <a:rPr lang="en-US" altLang="zh-CN" sz="2400" err="1">
                <a:solidFill>
                  <a:schemeClr val="folHlink"/>
                </a:solidFill>
              </a:rPr>
              <a:t>        sum = sum</a:t>
            </a:r>
            <a:r>
              <a:rPr lang="en-US" altLang="zh-CN" sz="2400">
                <a:solidFill>
                  <a:schemeClr val="folHlink"/>
                </a:solidFill>
              </a:rPr>
              <a:t> + k; </a:t>
            </a:r>
            <a:endParaRPr lang="en-US" altLang="zh-CN" sz="2400">
              <a:solidFill>
                <a:schemeClr val="folHlink"/>
              </a:solidFill>
            </a:endParaRPr>
          </a:p>
          <a:p>
            <a:pPr marL="0" indent="0">
              <a:buNone/>
            </a:pPr>
            <a:r>
              <a:rPr lang="en-US" altLang="zh-CN" sz="2400" err="1">
                <a:solidFill>
                  <a:schemeClr val="folHlink"/>
                </a:solidFill>
              </a:rPr>
              <a:t>        cout &lt;&lt; "n= " &lt;&lt; n &lt;&lt; " sum= " &lt;&lt; sum &lt;&lt; endl</a:t>
            </a:r>
            <a:r>
              <a:rPr lang="en-US" altLang="zh-CN" sz="2400">
                <a:solidFill>
                  <a:schemeClr val="folHlink"/>
                </a:solidFill>
              </a:rPr>
              <a:t>;</a:t>
            </a:r>
            <a:endParaRPr lang="en-US" altLang="zh-CN" sz="2400">
              <a:solidFill>
                <a:schemeClr val="folHlink"/>
              </a:solidFill>
            </a:endParaRPr>
          </a:p>
          <a:p>
            <a:pPr marL="0" indent="0">
              <a:buNone/>
            </a:pPr>
            <a:r>
              <a:rPr lang="en-US" altLang="zh-CN" sz="2400">
                <a:solidFill>
                  <a:schemeClr val="folHlink"/>
                </a:solidFill>
              </a:rPr>
              <a:t>    }</a:t>
            </a:r>
            <a:endParaRPr lang="en-US" altLang="zh-CN" sz="2400">
              <a:solidFill>
                <a:schemeClr val="folHlink"/>
              </a:solidFill>
            </a:endParaRPr>
          </a:p>
          <a:p>
            <a:pPr marL="0" indent="0">
              <a:buNone/>
            </a:pPr>
            <a:r>
              <a:rPr lang="en-US" altLang="zh-CN" sz="2400" err="1">
                <a:solidFill>
                  <a:schemeClr val="folHlink"/>
                </a:solidFill>
              </a:rPr>
              <a:t>    cout &lt;&lt; "m= " &lt;&lt; m &lt;&lt; "  sum=" &lt;&lt; sum &lt;&lt; endl</a:t>
            </a:r>
            <a:r>
              <a:rPr lang="en-US" altLang="zh-CN" sz="2400">
                <a:solidFill>
                  <a:schemeClr val="folHlink"/>
                </a:solidFill>
              </a:rPr>
              <a:t>;</a:t>
            </a:r>
            <a:endParaRPr lang="en-US" altLang="zh-CN" sz="2400">
              <a:solidFill>
                <a:schemeClr val="folHlink"/>
              </a:solidFill>
            </a:endParaRPr>
          </a:p>
          <a:p>
            <a:pPr marL="0" indent="0">
              <a:buNone/>
            </a:pPr>
            <a:r>
              <a:rPr lang="en-US" altLang="zh-CN" sz="2400">
                <a:solidFill>
                  <a:schemeClr val="folHlink"/>
                </a:solidFill>
              </a:rPr>
              <a:t>    return sum;</a:t>
            </a:r>
            <a:endParaRPr lang="en-US" altLang="zh-CN" sz="2400">
              <a:solidFill>
                <a:schemeClr val="folHlink"/>
              </a:solidFill>
            </a:endParaRPr>
          </a:p>
          <a:p>
            <a:pPr marL="0" indent="0">
              <a:buNone/>
            </a:pPr>
            <a:r>
              <a:rPr lang="en-US" altLang="zh-CN" sz="2400">
                <a:solidFill>
                  <a:schemeClr val="folHlink"/>
                </a:solidFill>
              </a:rPr>
              <a:t>}</a:t>
            </a:r>
            <a:endParaRPr lang="en-US" altLang="zh-CN" sz="2400">
              <a:solidFill>
                <a:schemeClr val="folHlink"/>
              </a:solidFill>
            </a:endParaRPr>
          </a:p>
          <a:p>
            <a:pPr marL="0" indent="0">
              <a:buNone/>
            </a:pPr>
            <a:r>
              <a:rPr lang="zh-CN" altLang="en-US" sz="2400" dirty="0"/>
              <a:t>这个函数的错误原因是：</a:t>
            </a:r>
            <a:r>
              <a:rPr lang="en-US" altLang="zh-CN" sz="2400"/>
              <a:t>……</a:t>
            </a:r>
            <a:endParaRPr lang="en-US" altLang="zh-CN" sz="2400"/>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55298" name="文本占位符 502786"/>
          <p:cNvSpPr>
            <a:spLocks noGrp="1"/>
          </p:cNvSpPr>
          <p:nvPr>
            <p:ph idx="1"/>
          </p:nvPr>
        </p:nvSpPr>
        <p:spPr>
          <a:xfrm>
            <a:off x="539750" y="333375"/>
            <a:ext cx="8135938" cy="6264275"/>
          </a:xfrm>
        </p:spPr>
        <p:txBody>
          <a:bodyPr anchor="t"/>
          <a:p>
            <a:pPr marL="0" indent="0">
              <a:spcBef>
                <a:spcPct val="50000"/>
              </a:spcBef>
              <a:buNone/>
            </a:pPr>
            <a:r>
              <a:rPr lang="zh-CN" altLang="en-US" sz="2400" b="1" dirty="0">
                <a:ea typeface="楷体" panose="02010609060101010101" pitchFamily="49" charset="-122"/>
              </a:rPr>
              <a:t>上面详细介绍了变量的作用域，下面介绍变量的存在期。</a:t>
            </a:r>
            <a:endParaRPr lang="zh-CN" altLang="en-US" sz="2400" b="1" dirty="0">
              <a:ea typeface="楷体" panose="02010609060101010101" pitchFamily="49" charset="-122"/>
            </a:endParaRPr>
          </a:p>
          <a:p>
            <a:pPr marL="0" indent="0">
              <a:spcBef>
                <a:spcPct val="50000"/>
              </a:spcBef>
              <a:buNone/>
            </a:pPr>
            <a:r>
              <a:rPr lang="zh-CN" altLang="en-US" dirty="0">
                <a:solidFill>
                  <a:schemeClr val="hlink"/>
                </a:solidFill>
              </a:rPr>
              <a:t>在复合语句里定义的局部变量</a:t>
            </a:r>
            <a:r>
              <a:rPr lang="zh-CN" altLang="en-US" dirty="0">
                <a:solidFill>
                  <a:schemeClr val="accent2"/>
                </a:solidFill>
              </a:rPr>
              <a:t>的存在期，就是这个复合语句的执行期间。</a:t>
            </a:r>
            <a:endParaRPr lang="zh-CN" altLang="en-US" dirty="0">
              <a:solidFill>
                <a:schemeClr val="accent2"/>
              </a:solidFill>
            </a:endParaRPr>
          </a:p>
          <a:p>
            <a:pPr marL="0" indent="0">
              <a:spcBef>
                <a:spcPct val="50000"/>
              </a:spcBef>
              <a:buNone/>
            </a:pPr>
            <a:r>
              <a:rPr lang="zh-CN" altLang="en-US" dirty="0"/>
              <a:t>也就是说，该复合语句开始执行时建立这里面定义的所有变量。它们一直存在到该复合语句结束。复合语句结束时，内部定义的所有变量都撤消。</a:t>
            </a:r>
            <a:endParaRPr lang="zh-CN" altLang="en-US" dirty="0"/>
          </a:p>
          <a:p>
            <a:pPr marL="0" indent="0">
              <a:spcBef>
                <a:spcPct val="50000"/>
              </a:spcBef>
              <a:buNone/>
            </a:pPr>
            <a:r>
              <a:rPr lang="zh-CN" altLang="en-US" dirty="0"/>
              <a:t>如果执行再进入这一复合语句，那么就再次建立这些变量。新建变量与上次执行建立的变量毫无关系，是另一组变量。</a:t>
            </a:r>
            <a:endParaRPr lang="zh-CN" altLang="en-US" dirty="0"/>
          </a:p>
          <a:p>
            <a:pPr marL="0" indent="0">
              <a:spcBef>
                <a:spcPct val="50000"/>
              </a:spcBef>
              <a:buNone/>
            </a:pPr>
            <a:r>
              <a:rPr lang="zh-CN" altLang="en-US" dirty="0"/>
              <a:t>正是由于</a:t>
            </a:r>
            <a:r>
              <a:rPr lang="zh-CN" altLang="en-US" dirty="0">
                <a:solidFill>
                  <a:srgbClr val="FF0000"/>
                </a:solidFill>
              </a:rPr>
              <a:t>在复合语句里定义的变量</a:t>
            </a:r>
            <a:r>
              <a:rPr lang="zh-CN" altLang="en-US" dirty="0"/>
              <a:t>被自动建立和撤消的性质，语言中也把它们称作</a:t>
            </a:r>
            <a:r>
              <a:rPr lang="zh-CN" altLang="en-US" dirty="0">
                <a:solidFill>
                  <a:schemeClr val="hlink"/>
                </a:solidFill>
              </a:rPr>
              <a:t>自动变量</a:t>
            </a:r>
            <a:r>
              <a:rPr lang="zh-CN" altLang="en-US" dirty="0"/>
              <a:t>。</a:t>
            </a:r>
            <a:endParaRPr lang="zh-CN" altLang="en-US" dirty="0"/>
          </a:p>
          <a:p>
            <a:pPr marL="0" indent="0">
              <a:spcBef>
                <a:spcPct val="50000"/>
              </a:spcBef>
              <a:buNone/>
            </a:pPr>
            <a:r>
              <a:rPr lang="zh-CN" altLang="en-US" sz="2400" b="1" dirty="0">
                <a:ea typeface="楷体" panose="02010609060101010101" pitchFamily="49" charset="-122"/>
              </a:rPr>
              <a:t>这几句话很简单，但含义很深刻。</a:t>
            </a:r>
            <a:endParaRPr lang="zh-CN" altLang="en-US" sz="2400" b="1" dirty="0">
              <a:ea typeface="楷体" panose="02010609060101010101" pitchFamily="49" charset="-122"/>
            </a:endParaRPr>
          </a:p>
        </p:txBody>
      </p:sp>
      <p:sp>
        <p:nvSpPr>
          <p:cNvPr id="55299" name="爆炸形 1 502787"/>
          <p:cNvSpPr/>
          <p:nvPr/>
        </p:nvSpPr>
        <p:spPr>
          <a:xfrm>
            <a:off x="7956550" y="1484313"/>
            <a:ext cx="647700" cy="504825"/>
          </a:xfrm>
          <a:prstGeom prst="irregularSeal1">
            <a:avLst/>
          </a:prstGeom>
          <a:solidFill>
            <a:srgbClr val="FFFF99"/>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下箭头 4"/>
          <p:cNvSpPr/>
          <p:nvPr/>
        </p:nvSpPr>
        <p:spPr>
          <a:xfrm>
            <a:off x="180340" y="1210945"/>
            <a:ext cx="390525" cy="5245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32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56322" name="文本占位符 503810"/>
          <p:cNvSpPr>
            <a:spLocks noGrp="1"/>
          </p:cNvSpPr>
          <p:nvPr>
            <p:ph idx="1"/>
          </p:nvPr>
        </p:nvSpPr>
        <p:spPr>
          <a:xfrm>
            <a:off x="539750" y="266700"/>
            <a:ext cx="8136255" cy="6115050"/>
          </a:xfrm>
        </p:spPr>
        <p:txBody>
          <a:bodyPr anchor="t"/>
          <a:p>
            <a:pPr>
              <a:lnSpc>
                <a:spcPct val="125000"/>
              </a:lnSpc>
              <a:spcBef>
                <a:spcPts val="0"/>
              </a:spcBef>
              <a:spcAft>
                <a:spcPts val="0"/>
              </a:spcAft>
              <a:buNone/>
            </a:pPr>
            <a:r>
              <a:rPr lang="zh-CN" altLang="en-US" dirty="0">
                <a:solidFill>
                  <a:schemeClr val="folHlink"/>
                </a:solidFill>
              </a:rPr>
              <a:t>以 </a:t>
            </a:r>
            <a:r>
              <a:rPr lang="en-US" altLang="zh-CN" err="1">
                <a:solidFill>
                  <a:schemeClr val="folHlink"/>
                </a:solidFill>
              </a:rPr>
              <a:t>sumsq</a:t>
            </a:r>
            <a:r>
              <a:rPr lang="en-US" altLang="zh-CN" dirty="0">
                <a:solidFill>
                  <a:schemeClr val="folHlink"/>
                </a:solidFill>
              </a:rPr>
              <a:t> </a:t>
            </a:r>
            <a:r>
              <a:rPr lang="zh-CN" altLang="en-US" dirty="0">
                <a:solidFill>
                  <a:schemeClr val="folHlink"/>
                </a:solidFill>
              </a:rPr>
              <a:t>函数为例说明：</a:t>
            </a:r>
            <a:endParaRPr lang="zh-CN" altLang="en-US" dirty="0">
              <a:solidFill>
                <a:schemeClr val="folHlink"/>
              </a:solidFill>
            </a:endParaRPr>
          </a:p>
          <a:p>
            <a:pPr>
              <a:lnSpc>
                <a:spcPct val="125000"/>
              </a:lnSpc>
              <a:spcBef>
                <a:spcPts val="0"/>
              </a:spcBef>
              <a:spcAft>
                <a:spcPts val="0"/>
              </a:spcAft>
              <a:buNone/>
            </a:pPr>
            <a:r>
              <a:rPr lang="en-US" altLang="zh-CN" err="1">
                <a:solidFill>
                  <a:schemeClr val="folHlink"/>
                </a:solidFill>
              </a:rPr>
              <a:t>int sumsq(int</a:t>
            </a:r>
            <a:r>
              <a:rPr lang="en-US" altLang="zh-CN">
                <a:solidFill>
                  <a:schemeClr val="folHlink"/>
                </a:solidFill>
              </a:rPr>
              <a:t> </a:t>
            </a:r>
            <a:r>
              <a:rPr lang="en-US" altLang="zh-CN">
                <a:solidFill>
                  <a:schemeClr val="hlink"/>
                </a:solidFill>
              </a:rPr>
              <a:t>m</a:t>
            </a:r>
            <a:r>
              <a:rPr lang="en-US" altLang="zh-CN">
                <a:solidFill>
                  <a:schemeClr val="folHlink"/>
                </a:solidFill>
              </a:rPr>
              <a:t>) {</a:t>
            </a:r>
            <a:endParaRPr lang="en-US" altLang="zh-CN">
              <a:solidFill>
                <a:schemeClr val="folHlink"/>
              </a:solidFill>
            </a:endParaRPr>
          </a:p>
          <a:p>
            <a:pPr>
              <a:lnSpc>
                <a:spcPct val="125000"/>
              </a:lnSpc>
              <a:spcBef>
                <a:spcPts val="0"/>
              </a:spcBef>
              <a:spcAft>
                <a:spcPts val="0"/>
              </a:spcAft>
              <a:buNone/>
            </a:pPr>
            <a:r>
              <a:rPr lang="en-US" altLang="zh-CN" err="1">
                <a:solidFill>
                  <a:schemeClr val="folHlink"/>
                </a:solidFill>
              </a:rPr>
              <a:t>    int</a:t>
            </a:r>
            <a:r>
              <a:rPr lang="en-US" altLang="zh-CN">
                <a:solidFill>
                  <a:schemeClr val="folHlink"/>
                </a:solidFill>
              </a:rPr>
              <a:t> </a:t>
            </a:r>
            <a:r>
              <a:rPr lang="en-US" altLang="zh-CN">
                <a:solidFill>
                  <a:schemeClr val="hlink"/>
                </a:solidFill>
              </a:rPr>
              <a:t>sum</a:t>
            </a:r>
            <a:r>
              <a:rPr lang="en-US" altLang="zh-CN">
                <a:solidFill>
                  <a:schemeClr val="folHlink"/>
                </a:solidFill>
              </a:rPr>
              <a:t> = 0;</a:t>
            </a:r>
            <a:endParaRPr lang="en-US" altLang="zh-CN">
              <a:solidFill>
                <a:schemeClr val="folHlink"/>
              </a:solidFill>
            </a:endParaRPr>
          </a:p>
          <a:p>
            <a:pPr>
              <a:lnSpc>
                <a:spcPct val="125000"/>
              </a:lnSpc>
              <a:spcBef>
                <a:spcPts val="0"/>
              </a:spcBef>
              <a:spcAft>
                <a:spcPts val="0"/>
              </a:spcAft>
              <a:buNone/>
            </a:pPr>
            <a:r>
              <a:rPr lang="en-US" altLang="zh-CN" err="1">
                <a:solidFill>
                  <a:schemeClr val="folHlink"/>
                </a:solidFill>
              </a:rPr>
              <a:t>    for (int</a:t>
            </a:r>
            <a:r>
              <a:rPr lang="en-US" altLang="zh-CN">
                <a:solidFill>
                  <a:schemeClr val="folHlink"/>
                </a:solidFill>
              </a:rPr>
              <a:t> </a:t>
            </a:r>
            <a:r>
              <a:rPr lang="en-US" altLang="zh-CN">
                <a:solidFill>
                  <a:schemeClr val="hlink"/>
                </a:solidFill>
              </a:rPr>
              <a:t>n</a:t>
            </a:r>
            <a:r>
              <a:rPr lang="en-US" altLang="zh-CN">
                <a:solidFill>
                  <a:schemeClr val="folHlink"/>
                </a:solidFill>
              </a:rPr>
              <a:t>=0;       </a:t>
            </a:r>
            <a:r>
              <a:rPr lang="en-US" altLang="zh-CN" u="sng">
                <a:solidFill>
                  <a:schemeClr val="folHlink"/>
                </a:solidFill>
              </a:rPr>
              <a:t>n &lt;= m</a:t>
            </a:r>
            <a:r>
              <a:rPr lang="en-US" altLang="zh-CN">
                <a:solidFill>
                  <a:schemeClr val="folHlink"/>
                </a:solidFill>
              </a:rPr>
              <a:t>; </a:t>
            </a:r>
            <a:r>
              <a:rPr lang="en-US" altLang="zh-CN" u="sng">
                <a:solidFill>
                  <a:schemeClr val="folHlink"/>
                </a:solidFill>
              </a:rPr>
              <a:t>n++</a:t>
            </a:r>
            <a:r>
              <a:rPr lang="en-US" altLang="zh-CN">
                <a:solidFill>
                  <a:schemeClr val="folHlink"/>
                </a:solidFill>
              </a:rPr>
              <a:t>) {</a:t>
            </a:r>
            <a:endParaRPr lang="en-US" altLang="zh-CN">
              <a:solidFill>
                <a:schemeClr val="folHlink"/>
              </a:solidFill>
            </a:endParaRPr>
          </a:p>
          <a:p>
            <a:pPr>
              <a:lnSpc>
                <a:spcPct val="125000"/>
              </a:lnSpc>
              <a:spcBef>
                <a:spcPts val="0"/>
              </a:spcBef>
              <a:spcAft>
                <a:spcPts val="0"/>
              </a:spcAft>
              <a:buNone/>
            </a:pPr>
            <a:r>
              <a:rPr lang="en-US" altLang="zh-CN" err="1">
                <a:solidFill>
                  <a:schemeClr val="folHlink"/>
                </a:solidFill>
              </a:rPr>
              <a:t>        int</a:t>
            </a:r>
            <a:r>
              <a:rPr lang="en-US" altLang="zh-CN">
                <a:solidFill>
                  <a:schemeClr val="folHlink"/>
                </a:solidFill>
              </a:rPr>
              <a:t> </a:t>
            </a:r>
            <a:r>
              <a:rPr lang="en-US" altLang="zh-CN">
                <a:solidFill>
                  <a:schemeClr val="hlink"/>
                </a:solidFill>
              </a:rPr>
              <a:t>k</a:t>
            </a:r>
            <a:r>
              <a:rPr lang="en-US" altLang="zh-CN">
                <a:solidFill>
                  <a:schemeClr val="folHlink"/>
                </a:solidFill>
              </a:rPr>
              <a:t>= n*n;    </a:t>
            </a:r>
            <a:r>
              <a:rPr lang="en-US" altLang="zh-CN" sz="2400">
                <a:solidFill>
                  <a:schemeClr val="accent2"/>
                </a:solidFill>
              </a:rPr>
              <a:t>//for</a:t>
            </a:r>
            <a:r>
              <a:rPr lang="zh-CN" altLang="en-US" sz="2400">
                <a:solidFill>
                  <a:schemeClr val="accent2"/>
                </a:solidFill>
              </a:rPr>
              <a:t>结构每次执行循环体时新建变量</a:t>
            </a:r>
            <a:r>
              <a:rPr lang="en-US" altLang="zh-CN" sz="2400">
                <a:solidFill>
                  <a:schemeClr val="accent2"/>
                </a:solidFill>
              </a:rPr>
              <a:t>k</a:t>
            </a:r>
            <a:endParaRPr lang="en-US" altLang="zh-CN">
              <a:solidFill>
                <a:schemeClr val="folHlink"/>
              </a:solidFill>
            </a:endParaRPr>
          </a:p>
          <a:p>
            <a:pPr>
              <a:lnSpc>
                <a:spcPct val="125000"/>
              </a:lnSpc>
              <a:spcBef>
                <a:spcPts val="0"/>
              </a:spcBef>
              <a:spcAft>
                <a:spcPts val="0"/>
              </a:spcAft>
              <a:buNone/>
            </a:pPr>
            <a:r>
              <a:rPr lang="en-US" altLang="zh-CN" err="1">
                <a:solidFill>
                  <a:schemeClr val="folHlink"/>
                </a:solidFill>
              </a:rPr>
              <a:t>        sum = sum</a:t>
            </a:r>
            <a:r>
              <a:rPr lang="en-US" altLang="zh-CN">
                <a:solidFill>
                  <a:schemeClr val="folHlink"/>
                </a:solidFill>
              </a:rPr>
              <a:t> + k;</a:t>
            </a:r>
            <a:endParaRPr lang="en-US" altLang="zh-CN">
              <a:solidFill>
                <a:schemeClr val="folHlink"/>
              </a:solidFill>
            </a:endParaRPr>
          </a:p>
          <a:p>
            <a:pPr>
              <a:lnSpc>
                <a:spcPct val="125000"/>
              </a:lnSpc>
              <a:spcBef>
                <a:spcPts val="0"/>
              </a:spcBef>
              <a:spcAft>
                <a:spcPts val="0"/>
              </a:spcAft>
              <a:buNone/>
            </a:pPr>
            <a:r>
              <a:rPr lang="en-US" altLang="zh-CN" err="1">
                <a:solidFill>
                  <a:schemeClr val="folHlink"/>
                </a:solidFill>
              </a:rPr>
              <a:t>        cout &lt;&lt; "n= "&lt;&lt;n &lt;&lt; " sum= "&lt;&lt;sum&lt;&lt;endl</a:t>
            </a:r>
            <a:r>
              <a:rPr lang="en-US" altLang="zh-CN">
                <a:solidFill>
                  <a:schemeClr val="folHlink"/>
                </a:solidFill>
              </a:rPr>
              <a:t>;</a:t>
            </a:r>
            <a:endParaRPr lang="en-US" altLang="zh-CN">
              <a:solidFill>
                <a:schemeClr val="folHlink"/>
              </a:solidFill>
            </a:endParaRPr>
          </a:p>
          <a:p>
            <a:pPr>
              <a:lnSpc>
                <a:spcPct val="125000"/>
              </a:lnSpc>
              <a:spcBef>
                <a:spcPts val="0"/>
              </a:spcBef>
              <a:spcAft>
                <a:spcPts val="0"/>
              </a:spcAft>
              <a:buNone/>
            </a:pPr>
            <a:r>
              <a:rPr lang="en-US" altLang="zh-CN">
                <a:solidFill>
                  <a:schemeClr val="folHlink"/>
                </a:solidFill>
              </a:rPr>
              <a:t>    }  </a:t>
            </a:r>
            <a:r>
              <a:rPr lang="en-US" altLang="zh-CN" sz="2400">
                <a:solidFill>
                  <a:schemeClr val="accent2"/>
                </a:solidFill>
                <a:sym typeface="+mn-ea"/>
              </a:rPr>
              <a:t>//for</a:t>
            </a:r>
            <a:r>
              <a:rPr lang="zh-CN" altLang="en-US" sz="2400">
                <a:solidFill>
                  <a:schemeClr val="accent2"/>
                </a:solidFill>
                <a:sym typeface="+mn-ea"/>
              </a:rPr>
              <a:t>结构每次循环体执行结束时销毁变量</a:t>
            </a:r>
            <a:r>
              <a:rPr lang="en-US" altLang="zh-CN" sz="2400">
                <a:solidFill>
                  <a:schemeClr val="accent2"/>
                </a:solidFill>
                <a:sym typeface="+mn-ea"/>
              </a:rPr>
              <a:t>k</a:t>
            </a:r>
            <a:endParaRPr lang="en-US" altLang="zh-CN">
              <a:solidFill>
                <a:schemeClr val="folHlink"/>
              </a:solidFill>
            </a:endParaRPr>
          </a:p>
          <a:p>
            <a:pPr>
              <a:lnSpc>
                <a:spcPct val="125000"/>
              </a:lnSpc>
              <a:spcBef>
                <a:spcPts val="0"/>
              </a:spcBef>
              <a:spcAft>
                <a:spcPts val="0"/>
              </a:spcAft>
              <a:buNone/>
            </a:pPr>
            <a:r>
              <a:rPr lang="en-US" altLang="zh-CN" dirty="0">
                <a:latin typeface="+mn-ea"/>
                <a:sym typeface="+mn-ea"/>
              </a:rPr>
              <a:t>//for</a:t>
            </a:r>
            <a:r>
              <a:rPr lang="zh-CN" altLang="en-US" dirty="0">
                <a:latin typeface="+mn-ea"/>
                <a:sym typeface="+mn-ea"/>
              </a:rPr>
              <a:t>结构执行结束时销毁新建变量 </a:t>
            </a:r>
            <a:r>
              <a:rPr lang="en-US" altLang="zh-CN" dirty="0">
                <a:latin typeface="+mn-ea"/>
                <a:sym typeface="+mn-ea"/>
              </a:rPr>
              <a:t>n</a:t>
            </a:r>
            <a:endParaRPr lang="en-US" altLang="zh-CN">
              <a:solidFill>
                <a:schemeClr val="folHlink"/>
              </a:solidFill>
            </a:endParaRPr>
          </a:p>
          <a:p>
            <a:pPr>
              <a:lnSpc>
                <a:spcPct val="125000"/>
              </a:lnSpc>
              <a:spcBef>
                <a:spcPts val="0"/>
              </a:spcBef>
              <a:spcAft>
                <a:spcPts val="0"/>
              </a:spcAft>
              <a:buNone/>
            </a:pPr>
            <a:r>
              <a:rPr lang="en-US" altLang="zh-CN" err="1">
                <a:solidFill>
                  <a:schemeClr val="folHlink"/>
                </a:solidFill>
              </a:rPr>
              <a:t>    cout &lt;&lt;"m= "&lt;&lt; m &lt;&lt;"  sum="&lt;&lt;sum &lt;&lt;endl</a:t>
            </a:r>
            <a:r>
              <a:rPr lang="en-US" altLang="zh-CN">
                <a:solidFill>
                  <a:schemeClr val="folHlink"/>
                </a:solidFill>
              </a:rPr>
              <a:t>;</a:t>
            </a:r>
            <a:endParaRPr lang="en-US" altLang="zh-CN">
              <a:solidFill>
                <a:schemeClr val="folHlink"/>
              </a:solidFill>
            </a:endParaRPr>
          </a:p>
          <a:p>
            <a:pPr>
              <a:lnSpc>
                <a:spcPct val="125000"/>
              </a:lnSpc>
              <a:spcBef>
                <a:spcPts val="0"/>
              </a:spcBef>
              <a:spcAft>
                <a:spcPts val="0"/>
              </a:spcAft>
              <a:buNone/>
            </a:pPr>
            <a:r>
              <a:rPr lang="en-US" altLang="zh-CN">
                <a:solidFill>
                  <a:schemeClr val="folHlink"/>
                </a:solidFill>
              </a:rPr>
              <a:t>    return sum;</a:t>
            </a:r>
            <a:endParaRPr lang="en-US" altLang="zh-CN">
              <a:solidFill>
                <a:schemeClr val="folHlink"/>
              </a:solidFill>
            </a:endParaRPr>
          </a:p>
          <a:p>
            <a:pPr>
              <a:lnSpc>
                <a:spcPct val="125000"/>
              </a:lnSpc>
              <a:spcBef>
                <a:spcPts val="0"/>
              </a:spcBef>
              <a:spcAft>
                <a:spcPts val="0"/>
              </a:spcAft>
              <a:buNone/>
            </a:pPr>
            <a:r>
              <a:rPr lang="en-US" altLang="zh-CN">
                <a:solidFill>
                  <a:schemeClr val="folHlink"/>
                </a:solidFill>
              </a:rPr>
              <a:t>} </a:t>
            </a:r>
            <a:endParaRPr lang="en-US" altLang="zh-CN">
              <a:solidFill>
                <a:schemeClr val="folHlink"/>
              </a:solidFill>
            </a:endParaRPr>
          </a:p>
        </p:txBody>
      </p:sp>
      <p:sp>
        <p:nvSpPr>
          <p:cNvPr id="2" name="文本框 1"/>
          <p:cNvSpPr txBox="1"/>
          <p:nvPr/>
        </p:nvSpPr>
        <p:spPr>
          <a:xfrm>
            <a:off x="3930015" y="1210945"/>
            <a:ext cx="4237355" cy="460375"/>
          </a:xfrm>
          <a:prstGeom prst="rect">
            <a:avLst/>
          </a:prstGeom>
          <a:noFill/>
        </p:spPr>
        <p:txBody>
          <a:bodyPr wrap="none" rtlCol="0" anchor="t">
            <a:spAutoFit/>
          </a:bodyPr>
          <a:p>
            <a:r>
              <a:rPr lang="en-US" altLang="zh-CN" dirty="0">
                <a:latin typeface="+mn-ea"/>
                <a:ea typeface="+mn-ea"/>
                <a:sym typeface="+mn-ea"/>
              </a:rPr>
              <a:t>for</a:t>
            </a:r>
            <a:r>
              <a:rPr lang="zh-CN" altLang="en-US" dirty="0">
                <a:latin typeface="+mn-ea"/>
                <a:ea typeface="+mn-ea"/>
                <a:sym typeface="+mn-ea"/>
              </a:rPr>
              <a:t>结构开始执行时新建变量 </a:t>
            </a:r>
            <a:r>
              <a:rPr lang="en-US" altLang="zh-CN" dirty="0">
                <a:latin typeface="+mn-ea"/>
                <a:ea typeface="+mn-ea"/>
                <a:sym typeface="+mn-ea"/>
              </a:rPr>
              <a:t>n</a:t>
            </a:r>
            <a:endParaRPr lang="en-US" altLang="zh-CN" dirty="0">
              <a:latin typeface="+mn-ea"/>
              <a:ea typeface="+mn-ea"/>
              <a:sym typeface="+mn-ea"/>
            </a:endParaRPr>
          </a:p>
        </p:txBody>
      </p:sp>
      <p:cxnSp>
        <p:nvCxnSpPr>
          <p:cNvPr id="4" name="直接箭头连接符 3"/>
          <p:cNvCxnSpPr/>
          <p:nvPr/>
        </p:nvCxnSpPr>
        <p:spPr>
          <a:xfrm flipH="1">
            <a:off x="2700020" y="1597025"/>
            <a:ext cx="1176655" cy="391795"/>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下箭头 6"/>
          <p:cNvSpPr/>
          <p:nvPr/>
        </p:nvSpPr>
        <p:spPr>
          <a:xfrm>
            <a:off x="827405" y="2708910"/>
            <a:ext cx="390525" cy="1630045"/>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a:off x="4797409" y="1832546"/>
            <a:ext cx="4148524" cy="2504673"/>
          </a:xfrm>
          <a:custGeom>
            <a:avLst/>
            <a:gdLst>
              <a:gd name="connsiteX0" fmla="*/ 3484 w 6533"/>
              <a:gd name="connsiteY0" fmla="*/ 3944 h 3944"/>
              <a:gd name="connsiteX1" fmla="*/ 5494 w 6533"/>
              <a:gd name="connsiteY1" fmla="*/ 3448 h 3944"/>
              <a:gd name="connsiteX2" fmla="*/ 4888 w 6533"/>
              <a:gd name="connsiteY2" fmla="*/ 553 h 3944"/>
              <a:gd name="connsiteX3" fmla="*/ 1275 w 6533"/>
              <a:gd name="connsiteY3" fmla="*/ 6 h 3944"/>
              <a:gd name="connsiteX4" fmla="*/ 2 w 6533"/>
              <a:gd name="connsiteY4" fmla="*/ 309 h 3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 h="3944">
                <a:moveTo>
                  <a:pt x="3484" y="3944"/>
                </a:moveTo>
                <a:cubicBezTo>
                  <a:pt x="5523" y="3504"/>
                  <a:pt x="3380" y="4047"/>
                  <a:pt x="5494" y="3448"/>
                </a:cubicBezTo>
                <a:cubicBezTo>
                  <a:pt x="7609" y="2850"/>
                  <a:pt x="6022" y="1205"/>
                  <a:pt x="4888" y="553"/>
                </a:cubicBezTo>
                <a:cubicBezTo>
                  <a:pt x="3754" y="-100"/>
                  <a:pt x="2347" y="6"/>
                  <a:pt x="1275" y="6"/>
                </a:cubicBezTo>
                <a:cubicBezTo>
                  <a:pt x="203" y="6"/>
                  <a:pt x="-27" y="267"/>
                  <a:pt x="2" y="309"/>
                </a:cubicBezTo>
              </a:path>
            </a:pathLst>
          </a:custGeom>
          <a:noFill/>
          <a:ln w="317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3930015" y="1844675"/>
            <a:ext cx="803910" cy="203200"/>
          </a:xfrm>
          <a:custGeom>
            <a:avLst/>
            <a:gdLst>
              <a:gd name="connisteX0" fmla="*/ 803910 w 803910"/>
              <a:gd name="connsiteY0" fmla="*/ 140335 h 140335"/>
              <a:gd name="connisteX1" fmla="*/ 454660 w 803910"/>
              <a:gd name="connsiteY1" fmla="*/ 0 h 140335"/>
              <a:gd name="connisteX2" fmla="*/ 0 w 803910"/>
              <a:gd name="connsiteY2" fmla="*/ 140335 h 140335"/>
            </a:gdLst>
            <a:ahLst/>
            <a:cxnLst>
              <a:cxn ang="0">
                <a:pos x="connisteX0" y="connsiteY0"/>
              </a:cxn>
              <a:cxn ang="0">
                <a:pos x="connisteX1" y="connsiteY1"/>
              </a:cxn>
              <a:cxn ang="0">
                <a:pos x="connisteX2" y="connsiteY2"/>
              </a:cxn>
            </a:cxnLst>
            <a:rect l="l" t="t" r="r" b="b"/>
            <a:pathLst>
              <a:path w="803910" h="140335">
                <a:moveTo>
                  <a:pt x="803910" y="140335"/>
                </a:moveTo>
                <a:cubicBezTo>
                  <a:pt x="742950" y="109220"/>
                  <a:pt x="615315" y="0"/>
                  <a:pt x="454660" y="0"/>
                </a:cubicBezTo>
                <a:cubicBezTo>
                  <a:pt x="294005" y="0"/>
                  <a:pt x="83820" y="109220"/>
                  <a:pt x="0" y="140335"/>
                </a:cubicBezTo>
              </a:path>
            </a:pathLst>
          </a:custGeom>
          <a:noFill/>
          <a:ln w="2540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任意多边形 11"/>
          <p:cNvSpPr/>
          <p:nvPr/>
        </p:nvSpPr>
        <p:spPr>
          <a:xfrm>
            <a:off x="1979295" y="2424430"/>
            <a:ext cx="1858645" cy="171450"/>
          </a:xfrm>
          <a:custGeom>
            <a:avLst/>
            <a:gdLst>
              <a:gd name="connsiteX0" fmla="*/ 2065 w 2065"/>
              <a:gd name="connsiteY0" fmla="*/ 0 h 276"/>
              <a:gd name="connsiteX1" fmla="*/ 985 w 2065"/>
              <a:gd name="connsiteY1" fmla="*/ 183 h 276"/>
              <a:gd name="connsiteX2" fmla="*/ 0 w 2065"/>
              <a:gd name="connsiteY2" fmla="*/ 276 h 276"/>
            </a:gdLst>
            <a:ahLst/>
            <a:cxnLst>
              <a:cxn ang="0">
                <a:pos x="connsiteX0" y="connsiteY0"/>
              </a:cxn>
              <a:cxn ang="0">
                <a:pos x="connsiteX1" y="connsiteY1"/>
              </a:cxn>
              <a:cxn ang="0">
                <a:pos x="connsiteX2" y="connsiteY2"/>
              </a:cxn>
            </a:cxnLst>
            <a:rect l="l" t="t" r="r" b="b"/>
            <a:pathLst>
              <a:path w="2065" h="276">
                <a:moveTo>
                  <a:pt x="2065" y="0"/>
                </a:moveTo>
                <a:cubicBezTo>
                  <a:pt x="1773" y="13"/>
                  <a:pt x="1398" y="128"/>
                  <a:pt x="985" y="183"/>
                </a:cubicBezTo>
                <a:cubicBezTo>
                  <a:pt x="572" y="238"/>
                  <a:pt x="80" y="239"/>
                  <a:pt x="0" y="276"/>
                </a:cubicBezTo>
              </a:path>
            </a:pathLst>
          </a:custGeom>
          <a:noFill/>
          <a:ln w="317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箭头连接符 12"/>
          <p:cNvCxnSpPr/>
          <p:nvPr/>
        </p:nvCxnSpPr>
        <p:spPr>
          <a:xfrm flipV="1">
            <a:off x="2832100" y="2277110"/>
            <a:ext cx="443865" cy="15240"/>
          </a:xfrm>
          <a:prstGeom prst="straightConnector1">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58370" name="文本占位符 504834"/>
          <p:cNvSpPr>
            <a:spLocks noGrp="1"/>
          </p:cNvSpPr>
          <p:nvPr>
            <p:ph idx="1"/>
          </p:nvPr>
        </p:nvSpPr>
        <p:spPr>
          <a:xfrm>
            <a:off x="539750" y="333375"/>
            <a:ext cx="8135938" cy="6335713"/>
          </a:xfrm>
        </p:spPr>
        <p:txBody>
          <a:bodyPr anchor="t"/>
          <a:p>
            <a:pPr marL="0" indent="0">
              <a:lnSpc>
                <a:spcPct val="90000"/>
              </a:lnSpc>
              <a:buNone/>
            </a:pPr>
            <a:r>
              <a:rPr lang="zh-CN" altLang="en-US" sz="2200" dirty="0"/>
              <a:t>在编程时应当注意变量的作用域和存在期，从而理解它们在特定执行环境中的值。如果不能正确理解这一点，则所写的程序可能会含有非常隐蔽的错误。假设有下面程序片段：</a:t>
            </a:r>
            <a:endParaRPr lang="zh-CN" altLang="en-US" sz="2200" dirty="0"/>
          </a:p>
          <a:p>
            <a:pPr marL="0" indent="0">
              <a:lnSpc>
                <a:spcPct val="90000"/>
              </a:lnSpc>
              <a:buNone/>
            </a:pPr>
            <a:r>
              <a:rPr lang="en-US" altLang="zh-CN" sz="2200" err="1">
                <a:solidFill>
                  <a:schemeClr val="folHlink"/>
                </a:solidFill>
              </a:rPr>
              <a:t>for (int</a:t>
            </a:r>
            <a:r>
              <a:rPr lang="en-US" altLang="zh-CN" sz="2200">
                <a:solidFill>
                  <a:schemeClr val="folHlink"/>
                </a:solidFill>
              </a:rPr>
              <a:t> n = 1; n &lt; 10; n++) { </a:t>
            </a:r>
            <a:endParaRPr lang="en-US" altLang="zh-CN" sz="2200">
              <a:solidFill>
                <a:schemeClr val="folHlink"/>
              </a:solidFill>
            </a:endParaRPr>
          </a:p>
          <a:p>
            <a:pPr marL="0" indent="0">
              <a:lnSpc>
                <a:spcPct val="90000"/>
              </a:lnSpc>
              <a:buNone/>
            </a:pPr>
            <a:r>
              <a:rPr lang="en-US" altLang="zh-CN" sz="2200" err="1">
                <a:solidFill>
                  <a:schemeClr val="folHlink"/>
                </a:solidFill>
              </a:rPr>
              <a:t>    int</a:t>
            </a:r>
            <a:r>
              <a:rPr lang="en-US" altLang="zh-CN" sz="2200">
                <a:solidFill>
                  <a:schemeClr val="folHlink"/>
                </a:solidFill>
              </a:rPr>
              <a:t> k;</a:t>
            </a:r>
            <a:endParaRPr lang="en-US" altLang="zh-CN" sz="2200">
              <a:solidFill>
                <a:schemeClr val="folHlink"/>
              </a:solidFill>
            </a:endParaRPr>
          </a:p>
          <a:p>
            <a:pPr marL="0" indent="0">
              <a:lnSpc>
                <a:spcPct val="90000"/>
              </a:lnSpc>
              <a:buNone/>
            </a:pPr>
            <a:r>
              <a:rPr lang="en-US" altLang="zh-CN" sz="2200">
                <a:solidFill>
                  <a:schemeClr val="folHlink"/>
                </a:solidFill>
              </a:rPr>
              <a:t>    if (n == 1) </a:t>
            </a:r>
            <a:endParaRPr lang="en-US" altLang="zh-CN" sz="2200">
              <a:solidFill>
                <a:schemeClr val="folHlink"/>
              </a:solidFill>
            </a:endParaRPr>
          </a:p>
          <a:p>
            <a:pPr marL="0" indent="0">
              <a:lnSpc>
                <a:spcPct val="90000"/>
              </a:lnSpc>
              <a:buNone/>
            </a:pPr>
            <a:r>
              <a:rPr lang="en-US" altLang="zh-CN" sz="2200">
                <a:solidFill>
                  <a:schemeClr val="folHlink"/>
                </a:solidFill>
              </a:rPr>
              <a:t>        k = 5;</a:t>
            </a:r>
            <a:endParaRPr lang="en-US" altLang="zh-CN" sz="2200">
              <a:solidFill>
                <a:schemeClr val="folHlink"/>
              </a:solidFill>
            </a:endParaRPr>
          </a:p>
          <a:p>
            <a:pPr marL="0" indent="0">
              <a:lnSpc>
                <a:spcPct val="90000"/>
              </a:lnSpc>
              <a:buNone/>
            </a:pPr>
            <a:r>
              <a:rPr lang="en-US" altLang="zh-CN" sz="2200" dirty="0">
                <a:solidFill>
                  <a:schemeClr val="folHlink"/>
                </a:solidFill>
              </a:rPr>
              <a:t>    k = k + n; //</a:t>
            </a:r>
            <a:r>
              <a:rPr lang="zh-CN" altLang="en-US" sz="2200" dirty="0">
                <a:solidFill>
                  <a:schemeClr val="folHlink"/>
                </a:solidFill>
              </a:rPr>
              <a:t>循环执行第二次到达这里时</a:t>
            </a:r>
            <a:r>
              <a:rPr lang="en-US" altLang="zh-CN" sz="2200" dirty="0">
                <a:solidFill>
                  <a:schemeClr val="folHlink"/>
                </a:solidFill>
              </a:rPr>
              <a:t>k</a:t>
            </a:r>
            <a:r>
              <a:rPr lang="zh-CN" altLang="en-US" sz="2200" dirty="0">
                <a:solidFill>
                  <a:schemeClr val="folHlink"/>
                </a:solidFill>
              </a:rPr>
              <a:t>的值无法确定</a:t>
            </a:r>
            <a:endParaRPr lang="zh-CN" altLang="en-US" sz="2200" dirty="0">
              <a:solidFill>
                <a:schemeClr val="folHlink"/>
              </a:solidFill>
            </a:endParaRPr>
          </a:p>
          <a:p>
            <a:pPr marL="0" indent="0">
              <a:lnSpc>
                <a:spcPct val="90000"/>
              </a:lnSpc>
              <a:buNone/>
            </a:pPr>
            <a:r>
              <a:rPr lang="zh-CN" altLang="en-US" sz="2200" dirty="0">
                <a:solidFill>
                  <a:schemeClr val="folHlink"/>
                </a:solidFill>
              </a:rPr>
              <a:t>    </a:t>
            </a:r>
            <a:r>
              <a:rPr lang="en-US" altLang="zh-CN" sz="2200" err="1">
                <a:solidFill>
                  <a:schemeClr val="folHlink"/>
                </a:solidFill>
              </a:rPr>
              <a:t>cout &lt;&lt; "k= " &lt;&lt; k &lt;&lt; endl</a:t>
            </a:r>
            <a:r>
              <a:rPr lang="en-US" altLang="zh-CN" sz="2200">
                <a:solidFill>
                  <a:schemeClr val="folHlink"/>
                </a:solidFill>
              </a:rPr>
              <a:t>;</a:t>
            </a:r>
            <a:endParaRPr lang="en-US" altLang="zh-CN" sz="2200">
              <a:solidFill>
                <a:schemeClr val="folHlink"/>
              </a:solidFill>
            </a:endParaRPr>
          </a:p>
          <a:p>
            <a:pPr marL="0" indent="0">
              <a:lnSpc>
                <a:spcPct val="90000"/>
              </a:lnSpc>
              <a:buNone/>
            </a:pPr>
            <a:r>
              <a:rPr lang="en-US" altLang="zh-CN" sz="2200">
                <a:solidFill>
                  <a:schemeClr val="folHlink"/>
                </a:solidFill>
              </a:rPr>
              <a:t>}</a:t>
            </a:r>
            <a:endParaRPr lang="en-US" altLang="zh-CN" sz="2200">
              <a:solidFill>
                <a:schemeClr val="folHlink"/>
              </a:solidFill>
            </a:endParaRPr>
          </a:p>
          <a:p>
            <a:pPr marL="0" indent="0">
              <a:lnSpc>
                <a:spcPct val="90000"/>
              </a:lnSpc>
              <a:buNone/>
            </a:pPr>
            <a:r>
              <a:rPr lang="zh-CN" altLang="en-US" sz="2200" dirty="0"/>
              <a:t>每次循环体开始执行时建立一个名为 </a:t>
            </a:r>
            <a:r>
              <a:rPr lang="en-US" altLang="zh-CN" sz="2200" dirty="0"/>
              <a:t>k </a:t>
            </a:r>
            <a:r>
              <a:rPr lang="zh-CN" altLang="en-US" sz="2200" dirty="0"/>
              <a:t>的新变量（系统为它分配存储空间）。</a:t>
            </a:r>
            <a:endParaRPr lang="zh-CN" altLang="en-US" sz="2200" dirty="0"/>
          </a:p>
          <a:p>
            <a:pPr marL="0" indent="0">
              <a:lnSpc>
                <a:spcPct val="90000"/>
              </a:lnSpc>
              <a:buNone/>
            </a:pPr>
            <a:r>
              <a:rPr lang="zh-CN" altLang="en-US" sz="2200" dirty="0"/>
              <a:t>第一次循环时，由于 </a:t>
            </a:r>
            <a:r>
              <a:rPr lang="en-US" altLang="zh-CN" sz="2200" dirty="0"/>
              <a:t>n </a:t>
            </a:r>
            <a:r>
              <a:rPr lang="zh-CN" altLang="en-US" sz="2200" dirty="0"/>
              <a:t>值为 </a:t>
            </a:r>
            <a:r>
              <a:rPr lang="en-US" altLang="zh-CN" sz="2200" dirty="0"/>
              <a:t>1</a:t>
            </a:r>
            <a:r>
              <a:rPr lang="zh-CN" altLang="en-US" sz="2200" dirty="0"/>
              <a:t>，</a:t>
            </a:r>
            <a:r>
              <a:rPr lang="en-US" altLang="zh-CN" sz="2200" dirty="0"/>
              <a:t>k </a:t>
            </a:r>
            <a:r>
              <a:rPr lang="zh-CN" altLang="en-US" sz="2200" dirty="0"/>
              <a:t>赋值 </a:t>
            </a:r>
            <a:r>
              <a:rPr lang="en-US" altLang="zh-CN" sz="2200" dirty="0"/>
              <a:t>5</a:t>
            </a:r>
            <a:r>
              <a:rPr lang="zh-CN" altLang="en-US" sz="2200" dirty="0"/>
              <a:t>，执行 </a:t>
            </a:r>
            <a:r>
              <a:rPr lang="en-US" altLang="zh-CN" sz="2200" dirty="0"/>
              <a:t>k = k + n; </a:t>
            </a:r>
            <a:r>
              <a:rPr lang="zh-CN" altLang="en-US" sz="2200" dirty="0"/>
              <a:t>之后，</a:t>
            </a:r>
            <a:r>
              <a:rPr lang="en-US" altLang="zh-CN" sz="2200" dirty="0"/>
              <a:t>k </a:t>
            </a:r>
            <a:r>
              <a:rPr lang="zh-CN" altLang="en-US" sz="2200" dirty="0"/>
              <a:t>的值为 </a:t>
            </a:r>
            <a:r>
              <a:rPr lang="en-US" altLang="zh-CN" sz="2200" dirty="0"/>
              <a:t>6</a:t>
            </a:r>
            <a:r>
              <a:rPr lang="zh-CN" altLang="en-US" sz="2200" dirty="0"/>
              <a:t>，循环结束时变量 </a:t>
            </a:r>
            <a:r>
              <a:rPr lang="en-US" altLang="zh-CN" sz="2200" dirty="0"/>
              <a:t>k </a:t>
            </a:r>
            <a:r>
              <a:rPr lang="zh-CN" altLang="en-US" sz="2200" dirty="0"/>
              <a:t>被撤消。</a:t>
            </a:r>
            <a:endParaRPr lang="zh-CN" altLang="en-US" sz="2200" dirty="0"/>
          </a:p>
          <a:p>
            <a:pPr marL="0" indent="0">
              <a:lnSpc>
                <a:spcPct val="90000"/>
              </a:lnSpc>
              <a:buNone/>
            </a:pPr>
            <a:r>
              <a:rPr lang="zh-CN" altLang="en-US" sz="2200" dirty="0"/>
              <a:t>但在第二次及其后的循环执行中条件不成立，相应赋值语句不执行，这样到了 </a:t>
            </a:r>
            <a:r>
              <a:rPr lang="en-US" altLang="zh-CN" sz="2200" dirty="0"/>
              <a:t>k = k + n; </a:t>
            </a:r>
            <a:r>
              <a:rPr lang="zh-CN" altLang="en-US" sz="2200" dirty="0"/>
              <a:t>这一句时，新建立的变量 </a:t>
            </a:r>
            <a:r>
              <a:rPr lang="en-US" altLang="zh-CN" sz="2200" dirty="0"/>
              <a:t>k </a:t>
            </a:r>
            <a:r>
              <a:rPr lang="zh-CN" altLang="en-US" sz="2200" dirty="0"/>
              <a:t>未经过赋值，值不能确定。所以这个程序中含有错误。</a:t>
            </a:r>
            <a:endParaRPr lang="zh-CN" altLang="en-US" sz="2200" dirty="0"/>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59394" name="文本占位符 505858"/>
          <p:cNvSpPr>
            <a:spLocks noGrp="1"/>
          </p:cNvSpPr>
          <p:nvPr>
            <p:ph idx="1"/>
          </p:nvPr>
        </p:nvSpPr>
        <p:spPr>
          <a:xfrm>
            <a:off x="539750" y="1075690"/>
            <a:ext cx="8136255" cy="5306060"/>
          </a:xfrm>
        </p:spPr>
        <p:txBody>
          <a:bodyPr anchor="t"/>
          <a:p>
            <a:r>
              <a:rPr lang="zh-CN" altLang="en-US" sz="2400" dirty="0">
                <a:latin typeface="Cambria" panose="02040503050406030204" pitchFamily="18" charset="0"/>
                <a:ea typeface="楷体" panose="02010609060101010101" pitchFamily="49" charset="-122"/>
                <a:cs typeface="Cambria" panose="02040503050406030204" pitchFamily="18" charset="0"/>
              </a:rPr>
              <a:t>读者如果</a:t>
            </a:r>
            <a:r>
              <a:rPr lang="zh-CN" altLang="en-US" sz="2400" dirty="0">
                <a:solidFill>
                  <a:schemeClr val="accent2"/>
                </a:solidFill>
                <a:latin typeface="Cambria" panose="02040503050406030204" pitchFamily="18" charset="0"/>
                <a:ea typeface="楷体" panose="02010609060101010101" pitchFamily="49" charset="-122"/>
                <a:cs typeface="Cambria" panose="02040503050406030204" pitchFamily="18" charset="0"/>
              </a:rPr>
              <a:t>多次运行</a:t>
            </a:r>
            <a:r>
              <a:rPr lang="zh-CN" altLang="en-US" sz="2400" dirty="0">
                <a:latin typeface="Cambria" panose="02040503050406030204" pitchFamily="18" charset="0"/>
                <a:ea typeface="楷体" panose="02010609060101010101" pitchFamily="49" charset="-122"/>
                <a:cs typeface="Cambria" panose="02040503050406030204" pitchFamily="18" charset="0"/>
              </a:rPr>
              <a:t>这个程序，通常会发现所输出的结果是一模一样的，最后输出的结果在数学上也是正确的（“</a:t>
            </a:r>
            <a:r>
              <a:rPr lang="en-US" altLang="zh-CN" sz="2400" dirty="0">
                <a:latin typeface="Cambria" panose="02040503050406030204" pitchFamily="18" charset="0"/>
                <a:ea typeface="楷体" panose="02010609060101010101" pitchFamily="49" charset="-122"/>
                <a:cs typeface="Cambria" panose="02040503050406030204" pitchFamily="18" charset="0"/>
              </a:rPr>
              <a:t>k= 50”</a:t>
            </a:r>
            <a:r>
              <a:rPr lang="zh-CN" altLang="en-US" sz="2400" dirty="0">
                <a:latin typeface="Cambria" panose="02040503050406030204" pitchFamily="18" charset="0"/>
                <a:ea typeface="楷体" panose="02010609060101010101" pitchFamily="49" charset="-122"/>
                <a:cs typeface="Cambria" panose="02040503050406030204" pitchFamily="18" charset="0"/>
              </a:rPr>
              <a:t>），</a:t>
            </a:r>
            <a:r>
              <a:rPr lang="zh-CN" altLang="en-US" sz="2400" dirty="0">
                <a:solidFill>
                  <a:schemeClr val="accent2"/>
                </a:solidFill>
                <a:latin typeface="Cambria" panose="02040503050406030204" pitchFamily="18" charset="0"/>
                <a:ea typeface="楷体" panose="02010609060101010101" pitchFamily="49" charset="-122"/>
                <a:cs typeface="Cambria" panose="02040503050406030204" pitchFamily="18" charset="0"/>
              </a:rPr>
              <a:t>好像这个程序并不含有错误似的</a:t>
            </a:r>
            <a:r>
              <a:rPr lang="zh-CN" altLang="en-US" sz="2400" dirty="0">
                <a:latin typeface="Cambria" panose="02040503050406030204" pitchFamily="18" charset="0"/>
                <a:ea typeface="楷体" panose="02010609060101010101" pitchFamily="49" charset="-122"/>
                <a:cs typeface="Cambria" panose="02040503050406030204" pitchFamily="18" charset="0"/>
              </a:rPr>
              <a:t>。</a:t>
            </a:r>
            <a:endParaRPr lang="zh-CN" altLang="en-US" sz="2400" dirty="0">
              <a:latin typeface="Cambria" panose="02040503050406030204" pitchFamily="18" charset="0"/>
              <a:ea typeface="楷体" panose="02010609060101010101" pitchFamily="49" charset="-122"/>
              <a:cs typeface="Cambria" panose="02040503050406030204" pitchFamily="18" charset="0"/>
            </a:endParaRPr>
          </a:p>
          <a:p>
            <a:r>
              <a:rPr lang="zh-CN" altLang="en-US" sz="2400" dirty="0">
                <a:latin typeface="Cambria" panose="02040503050406030204" pitchFamily="18" charset="0"/>
                <a:ea typeface="楷体" panose="02010609060101010101" pitchFamily="49" charset="-122"/>
                <a:cs typeface="Cambria" panose="02040503050406030204" pitchFamily="18" charset="0"/>
              </a:rPr>
              <a:t>这是因为系统在多次新建变量时，偶然地选用了上一次的内存空间，上一次的残留值就被用作初始值来使用。</a:t>
            </a:r>
            <a:endParaRPr lang="zh-CN" altLang="en-US" sz="2400" dirty="0">
              <a:latin typeface="Cambria" panose="02040503050406030204" pitchFamily="18" charset="0"/>
              <a:ea typeface="楷体" panose="02010609060101010101" pitchFamily="49" charset="-122"/>
              <a:cs typeface="Cambria" panose="02040503050406030204" pitchFamily="18" charset="0"/>
            </a:endParaRPr>
          </a:p>
          <a:p>
            <a:r>
              <a:rPr lang="zh-CN" altLang="en-US" sz="2000" dirty="0">
                <a:latin typeface="Cambria" panose="02040503050406030204" pitchFamily="18" charset="0"/>
                <a:ea typeface="楷体" panose="02010609060101010101" pitchFamily="49" charset="-122"/>
                <a:cs typeface="Cambria" panose="02040503050406030204" pitchFamily="18" charset="0"/>
              </a:rPr>
              <a:t>如果系统工作繁忙，内存空间的存储情况频繁地发生变化，那么此程序运行再次进入循环并新建变量 </a:t>
            </a:r>
            <a:r>
              <a:rPr lang="en-US" altLang="zh-CN" sz="2000" dirty="0">
                <a:latin typeface="Cambria" panose="02040503050406030204" pitchFamily="18" charset="0"/>
                <a:ea typeface="楷体" panose="02010609060101010101" pitchFamily="49" charset="-122"/>
                <a:cs typeface="Cambria" panose="02040503050406030204" pitchFamily="18" charset="0"/>
              </a:rPr>
              <a:t>k </a:t>
            </a:r>
            <a:r>
              <a:rPr lang="zh-CN" altLang="en-US" sz="2000" dirty="0">
                <a:latin typeface="Cambria" panose="02040503050406030204" pitchFamily="18" charset="0"/>
                <a:ea typeface="楷体" panose="02010609060101010101" pitchFamily="49" charset="-122"/>
                <a:cs typeface="Cambria" panose="02040503050406030204" pitchFamily="18" charset="0"/>
              </a:rPr>
              <a:t>时，很可能该变量所分配的内存空间与上一次并不相同，就会得到一个无法预料的值作为初始值（用于执行 </a:t>
            </a:r>
            <a:r>
              <a:rPr lang="en-US" altLang="zh-CN" sz="2000" dirty="0">
                <a:latin typeface="Cambria" panose="02040503050406030204" pitchFamily="18" charset="0"/>
                <a:ea typeface="楷体" panose="02010609060101010101" pitchFamily="49" charset="-122"/>
                <a:cs typeface="Cambria" panose="02040503050406030204" pitchFamily="18" charset="0"/>
              </a:rPr>
              <a:t>k= k + n; </a:t>
            </a:r>
            <a:r>
              <a:rPr lang="zh-CN" altLang="en-US" sz="2000" dirty="0">
                <a:latin typeface="Cambria" panose="02040503050406030204" pitchFamily="18" charset="0"/>
                <a:ea typeface="楷体" panose="02010609060101010101" pitchFamily="49" charset="-122"/>
                <a:cs typeface="Cambria" panose="02040503050406030204" pitchFamily="18" charset="0"/>
              </a:rPr>
              <a:t>语句）。所得的计算结果就很可能完全无法预料了。</a:t>
            </a:r>
            <a:r>
              <a:rPr lang="en-US" altLang="zh-CN" sz="2000">
                <a:latin typeface="Cambria" panose="02040503050406030204" pitchFamily="18" charset="0"/>
                <a:ea typeface="楷体" panose="02010609060101010101" pitchFamily="49" charset="-122"/>
                <a:cs typeface="Cambria" panose="02040503050406030204" pitchFamily="18" charset="0"/>
              </a:rPr>
              <a:t>——</a:t>
            </a:r>
            <a:r>
              <a:rPr lang="zh-CN" altLang="en-US" sz="2000" dirty="0">
                <a:latin typeface="Cambria" panose="02040503050406030204" pitchFamily="18" charset="0"/>
                <a:ea typeface="楷体" panose="02010609060101010101" pitchFamily="49" charset="-122"/>
                <a:cs typeface="Cambria" panose="02040503050406030204" pitchFamily="18" charset="0"/>
              </a:rPr>
              <a:t>因此，上面的程序片段中确实含有非常隐蔽的错误。</a:t>
            </a:r>
            <a:endParaRPr lang="zh-CN" altLang="en-US" sz="2000" dirty="0">
              <a:latin typeface="Cambria" panose="02040503050406030204" pitchFamily="18" charset="0"/>
              <a:ea typeface="楷体" panose="02010609060101010101" pitchFamily="49" charset="-122"/>
              <a:cs typeface="Cambria" panose="02040503050406030204" pitchFamily="18" charset="0"/>
            </a:endParaRPr>
          </a:p>
        </p:txBody>
      </p:sp>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定义在复合结构中的变量，其作用域是局部的，所以称为</a:t>
            </a:r>
            <a:r>
              <a:rPr lang="zh-CN" altLang="en-US">
                <a:solidFill>
                  <a:schemeClr val="accent2"/>
                </a:solidFill>
              </a:rPr>
              <a:t>局部变量</a:t>
            </a:r>
            <a:r>
              <a:rPr lang="zh-CN" altLang="en-US"/>
              <a:t>。</a:t>
            </a:r>
            <a:endParaRPr lang="zh-CN" altLang="en-US"/>
          </a:p>
          <a:p>
            <a:pPr marL="0" indent="0">
              <a:buNone/>
            </a:pPr>
            <a:r>
              <a:rPr lang="zh-CN" altLang="en-US"/>
              <a:t>它们在程序执行期间是自动建立和销毁的，所以从生存期的角度来说，称为</a:t>
            </a:r>
            <a:r>
              <a:rPr lang="zh-CN" altLang="en-US">
                <a:solidFill>
                  <a:schemeClr val="accent2"/>
                </a:solidFill>
              </a:rPr>
              <a:t>自动变量</a:t>
            </a:r>
            <a:r>
              <a:rPr lang="zh-CN" altLang="en-US"/>
              <a:t>。</a:t>
            </a:r>
            <a:endParaRPr lang="zh-CN" altLang="en-US"/>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0418" name="标题 507905"/>
          <p:cNvSpPr>
            <a:spLocks noGrp="1"/>
          </p:cNvSpPr>
          <p:nvPr>
            <p:ph type="title"/>
          </p:nvPr>
        </p:nvSpPr>
        <p:spPr/>
        <p:txBody>
          <a:bodyPr anchor="ctr"/>
          <a:p>
            <a:r>
              <a:rPr lang="en-US" altLang="zh-CN" dirty="0"/>
              <a:t>5.1.6 </a:t>
            </a:r>
            <a:r>
              <a:rPr lang="zh-CN" altLang="en-US" dirty="0"/>
              <a:t>函数调用的参数传递机制</a:t>
            </a:r>
            <a:endParaRPr lang="zh-CN" altLang="en-US" dirty="0"/>
          </a:p>
        </p:txBody>
      </p:sp>
      <p:sp>
        <p:nvSpPr>
          <p:cNvPr id="60419" name="文本占位符 507906"/>
          <p:cNvSpPr>
            <a:spLocks noGrp="1"/>
          </p:cNvSpPr>
          <p:nvPr>
            <p:ph idx="1"/>
          </p:nvPr>
        </p:nvSpPr>
        <p:spPr>
          <a:xfrm>
            <a:off x="323850" y="4481513"/>
            <a:ext cx="8135938" cy="2116137"/>
          </a:xfrm>
        </p:spPr>
        <p:txBody>
          <a:bodyPr anchor="t"/>
          <a:p>
            <a:pPr marL="0" indent="0">
              <a:buNone/>
            </a:pPr>
            <a:r>
              <a:rPr lang="zh-CN" altLang="en-US" dirty="0"/>
              <a:t>在调用函数时，</a:t>
            </a:r>
            <a:r>
              <a:rPr lang="zh-CN" altLang="en-US" u="sng" dirty="0">
                <a:solidFill>
                  <a:schemeClr val="accent2"/>
                </a:solidFill>
              </a:rPr>
              <a:t>实参</a:t>
            </a:r>
            <a:r>
              <a:rPr lang="zh-CN" altLang="en-US" dirty="0">
                <a:solidFill>
                  <a:schemeClr val="accent2"/>
                </a:solidFill>
              </a:rPr>
              <a:t>与</a:t>
            </a:r>
            <a:r>
              <a:rPr lang="zh-CN" altLang="en-US" u="sng" dirty="0">
                <a:solidFill>
                  <a:schemeClr val="accent2"/>
                </a:solidFill>
              </a:rPr>
              <a:t>形参</a:t>
            </a:r>
            <a:r>
              <a:rPr lang="zh-CN" altLang="en-US" dirty="0">
                <a:solidFill>
                  <a:schemeClr val="accent2"/>
                </a:solidFill>
              </a:rPr>
              <a:t>具体是什么样的关系</a:t>
            </a:r>
            <a:r>
              <a:rPr lang="zh-CN" altLang="en-US" dirty="0"/>
              <a:t>？</a:t>
            </a:r>
            <a:endParaRPr lang="zh-CN" altLang="en-US" dirty="0"/>
          </a:p>
          <a:p>
            <a:pPr marL="0" indent="0">
              <a:buNone/>
            </a:pPr>
            <a:r>
              <a:rPr lang="zh-CN" altLang="en-US" dirty="0">
                <a:solidFill>
                  <a:schemeClr val="accent2"/>
                </a:solidFill>
              </a:rPr>
              <a:t>当实参是变量时，在函数体内改变之后的形参值是否会返回给实参呢？</a:t>
            </a:r>
            <a:endParaRPr lang="zh-CN" altLang="en-US" dirty="0">
              <a:solidFill>
                <a:schemeClr val="accent2"/>
              </a:solidFill>
            </a:endParaRPr>
          </a:p>
          <a:p>
            <a:pPr marL="0" indent="0">
              <a:buNone/>
            </a:pPr>
            <a:r>
              <a:rPr lang="zh-CN" altLang="en-US" dirty="0"/>
              <a:t>这就需要我们理解</a:t>
            </a:r>
            <a:r>
              <a:rPr lang="en-US" altLang="zh-CN" dirty="0"/>
              <a:t> C </a:t>
            </a:r>
            <a:r>
              <a:rPr lang="zh-CN" altLang="en-US" dirty="0"/>
              <a:t>和</a:t>
            </a:r>
            <a:r>
              <a:rPr lang="en-US" altLang="zh-CN" dirty="0"/>
              <a:t> C++ </a:t>
            </a:r>
            <a:r>
              <a:rPr lang="zh-CN" altLang="en-US" dirty="0"/>
              <a:t>语言中的</a:t>
            </a:r>
            <a:r>
              <a:rPr lang="zh-CN" altLang="en-US" dirty="0">
                <a:solidFill>
                  <a:schemeClr val="accent2"/>
                </a:solidFill>
              </a:rPr>
              <a:t>参数机制</a:t>
            </a:r>
            <a:r>
              <a:rPr lang="zh-CN" altLang="en-US" dirty="0"/>
              <a:t>。</a:t>
            </a:r>
            <a:endParaRPr lang="zh-CN" altLang="en-US" dirty="0"/>
          </a:p>
        </p:txBody>
      </p:sp>
      <p:sp>
        <p:nvSpPr>
          <p:cNvPr id="60420" name="爆炸形 1 507907"/>
          <p:cNvSpPr/>
          <p:nvPr/>
        </p:nvSpPr>
        <p:spPr>
          <a:xfrm>
            <a:off x="8388350" y="2924175"/>
            <a:ext cx="647700" cy="503238"/>
          </a:xfrm>
          <a:prstGeom prst="irregularSeal1">
            <a:avLst/>
          </a:prstGeom>
          <a:solidFill>
            <a:srgbClr val="FFFF00"/>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0421" name="矩形 507908"/>
          <p:cNvSpPr/>
          <p:nvPr/>
        </p:nvSpPr>
        <p:spPr>
          <a:xfrm>
            <a:off x="468313" y="981075"/>
            <a:ext cx="5472112" cy="1198880"/>
          </a:xfrm>
          <a:prstGeom prst="rect">
            <a:avLst/>
          </a:prstGeom>
          <a:noFill/>
          <a:ln w="9525" cap="flat" cmpd="sng">
            <a:solidFill>
              <a:schemeClr val="tx1"/>
            </a:solidFill>
            <a:prstDash val="solid"/>
            <a:miter/>
            <a:headEnd type="none" w="med" len="med"/>
            <a:tailEnd type="none" w="med" len="med"/>
          </a:ln>
        </p:spPr>
        <p:txBody>
          <a:bodyPr lIns="92075" tIns="46038" rIns="92075" bIns="46038" anchor="t">
            <a:spAutoFit/>
          </a:bodyPr>
          <a:p>
            <a:pPr>
              <a:buFont typeface="Arial" panose="020B0604020202020204" pitchFamily="34" charset="0"/>
            </a:pPr>
            <a:r>
              <a:rPr lang="en-US" altLang="zh-CN" err="1">
                <a:solidFill>
                  <a:schemeClr val="folHlink"/>
                </a:solidFill>
                <a:latin typeface="Times New Roman" panose="02020603050405020304" pitchFamily="18" charset="0"/>
              </a:rPr>
              <a:t>double srect</a:t>
            </a:r>
            <a:r>
              <a:rPr lang="en-US" altLang="zh-CN">
                <a:solidFill>
                  <a:schemeClr val="folHlink"/>
                </a:solidFill>
                <a:latin typeface="Times New Roman" panose="02020603050405020304" pitchFamily="18" charset="0"/>
              </a:rPr>
              <a:t> (</a:t>
            </a:r>
            <a:r>
              <a:rPr lang="en-US" altLang="zh-CN" u="sng">
                <a:solidFill>
                  <a:schemeClr val="folHlink"/>
                </a:solidFill>
                <a:latin typeface="Times New Roman" panose="02020603050405020304" pitchFamily="18" charset="0"/>
              </a:rPr>
              <a:t>double </a:t>
            </a:r>
            <a:r>
              <a:rPr lang="en-US" altLang="zh-CN" b="1" u="sng">
                <a:solidFill>
                  <a:schemeClr val="hlink"/>
                </a:solidFill>
                <a:latin typeface="Times New Roman" panose="02020603050405020304" pitchFamily="18" charset="0"/>
              </a:rPr>
              <a:t>a</a:t>
            </a:r>
            <a:r>
              <a:rPr lang="en-US" altLang="zh-CN" u="sng">
                <a:solidFill>
                  <a:schemeClr val="folHlink"/>
                </a:solidFill>
                <a:latin typeface="Times New Roman" panose="02020603050405020304" pitchFamily="18" charset="0"/>
              </a:rPr>
              <a:t>, double </a:t>
            </a:r>
            <a:r>
              <a:rPr lang="en-US" altLang="zh-CN" b="1" u="sng">
                <a:solidFill>
                  <a:schemeClr val="hlink"/>
                </a:solidFill>
                <a:latin typeface="Times New Roman" panose="02020603050405020304" pitchFamily="18" charset="0"/>
              </a:rPr>
              <a:t>b</a:t>
            </a:r>
            <a:r>
              <a:rPr lang="en-US" altLang="zh-CN">
                <a:solidFill>
                  <a:schemeClr val="folHlink"/>
                </a:solidFill>
                <a:latin typeface="Times New Roman" panose="02020603050405020304" pitchFamily="18" charset="0"/>
              </a:rPr>
              <a:t>) {</a:t>
            </a:r>
            <a:endParaRPr lang="en-US" altLang="zh-CN">
              <a:solidFill>
                <a:schemeClr val="folHlink"/>
              </a:solidFill>
              <a:latin typeface="Times New Roman" panose="02020603050405020304" pitchFamily="18" charset="0"/>
            </a:endParaRPr>
          </a:p>
          <a:p>
            <a:pPr>
              <a:buFont typeface="Arial" panose="020B0604020202020204" pitchFamily="34" charset="0"/>
            </a:pPr>
            <a:r>
              <a:rPr lang="en-US" altLang="zh-CN">
                <a:solidFill>
                  <a:schemeClr val="folHlink"/>
                </a:solidFill>
                <a:latin typeface="Times New Roman" panose="02020603050405020304" pitchFamily="18" charset="0"/>
              </a:rPr>
              <a:t>    return </a:t>
            </a:r>
            <a:r>
              <a:rPr lang="en-US" altLang="zh-CN" b="1">
                <a:solidFill>
                  <a:schemeClr val="hlink"/>
                </a:solidFill>
                <a:latin typeface="Times New Roman" panose="02020603050405020304" pitchFamily="18" charset="0"/>
              </a:rPr>
              <a:t>a</a:t>
            </a:r>
            <a:r>
              <a:rPr lang="en-US" altLang="zh-CN">
                <a:solidFill>
                  <a:schemeClr val="folHlink"/>
                </a:solidFill>
                <a:latin typeface="Times New Roman" panose="02020603050405020304" pitchFamily="18" charset="0"/>
              </a:rPr>
              <a:t> * </a:t>
            </a:r>
            <a:r>
              <a:rPr lang="en-US" altLang="zh-CN" b="1">
                <a:solidFill>
                  <a:schemeClr val="hlink"/>
                </a:solidFill>
                <a:latin typeface="Times New Roman" panose="02020603050405020304" pitchFamily="18" charset="0"/>
              </a:rPr>
              <a:t>b</a:t>
            </a:r>
            <a:r>
              <a:rPr lang="en-US" altLang="zh-CN">
                <a:solidFill>
                  <a:schemeClr val="folHlink"/>
                </a:solidFill>
                <a:latin typeface="Times New Roman" panose="02020603050405020304" pitchFamily="18" charset="0"/>
              </a:rPr>
              <a:t>;</a:t>
            </a:r>
            <a:endParaRPr lang="en-US" altLang="zh-CN">
              <a:solidFill>
                <a:schemeClr val="folHlink"/>
              </a:solidFill>
              <a:latin typeface="Times New Roman" panose="02020603050405020304" pitchFamily="18" charset="0"/>
            </a:endParaRPr>
          </a:p>
          <a:p>
            <a:pPr>
              <a:buFont typeface="Arial" panose="020B0604020202020204" pitchFamily="34" charset="0"/>
            </a:pPr>
            <a:r>
              <a:rPr lang="en-US" altLang="zh-CN">
                <a:solidFill>
                  <a:schemeClr val="folHlink"/>
                </a:solidFill>
                <a:latin typeface="Times New Roman" panose="02020603050405020304" pitchFamily="18" charset="0"/>
              </a:rPr>
              <a:t>}</a:t>
            </a:r>
            <a:endParaRPr lang="en-US" altLang="zh-CN">
              <a:solidFill>
                <a:schemeClr val="folHlink"/>
              </a:solidFill>
              <a:latin typeface="Times New Roman" panose="02020603050405020304" pitchFamily="18" charset="0"/>
            </a:endParaRPr>
          </a:p>
        </p:txBody>
      </p:sp>
      <p:sp>
        <p:nvSpPr>
          <p:cNvPr id="60422" name="矩形 507909"/>
          <p:cNvSpPr/>
          <p:nvPr/>
        </p:nvSpPr>
        <p:spPr>
          <a:xfrm>
            <a:off x="1476375" y="2205038"/>
            <a:ext cx="6657975" cy="2306955"/>
          </a:xfrm>
          <a:prstGeom prst="rect">
            <a:avLst/>
          </a:prstGeom>
          <a:noFill/>
          <a:ln w="9525" cap="flat" cmpd="sng">
            <a:solidFill>
              <a:schemeClr val="tx1"/>
            </a:solidFill>
            <a:prstDash val="solid"/>
            <a:miter/>
            <a:headEnd type="none" w="med" len="med"/>
            <a:tailEnd type="none" w="med" len="med"/>
          </a:ln>
        </p:spPr>
        <p:txBody>
          <a:bodyPr lIns="92075" tIns="46038" rIns="92075" bIns="46038" anchor="t">
            <a:spAutoFit/>
          </a:bodyPr>
          <a:p>
            <a:pPr>
              <a:buFont typeface="Arial" panose="020B0604020202020204" pitchFamily="34" charset="0"/>
            </a:pPr>
            <a:r>
              <a:rPr lang="en-US" altLang="zh-CN" err="1">
                <a:solidFill>
                  <a:schemeClr val="folHlink"/>
                </a:solidFill>
                <a:latin typeface="Times New Roman" panose="02020603050405020304" pitchFamily="18" charset="0"/>
              </a:rPr>
              <a:t>int</a:t>
            </a:r>
            <a:r>
              <a:rPr lang="en-US" altLang="zh-CN">
                <a:solidFill>
                  <a:schemeClr val="folHlink"/>
                </a:solidFill>
                <a:latin typeface="Times New Roman" panose="02020603050405020304" pitchFamily="18" charset="0"/>
              </a:rPr>
              <a:t> main() {</a:t>
            </a:r>
            <a:endParaRPr lang="en-US" altLang="zh-CN">
              <a:solidFill>
                <a:schemeClr val="folHlink"/>
              </a:solidFill>
              <a:latin typeface="Times New Roman" panose="02020603050405020304" pitchFamily="18" charset="0"/>
            </a:endParaRPr>
          </a:p>
          <a:p>
            <a:pPr>
              <a:buFont typeface="Arial" panose="020B0604020202020204" pitchFamily="34" charset="0"/>
            </a:pPr>
            <a:r>
              <a:rPr lang="en-US" altLang="zh-CN">
                <a:solidFill>
                  <a:schemeClr val="folHlink"/>
                </a:solidFill>
                <a:latin typeface="Times New Roman" panose="02020603050405020304" pitchFamily="18" charset="0"/>
              </a:rPr>
              <a:t>   double </a:t>
            </a:r>
            <a:r>
              <a:rPr lang="en-US" altLang="zh-CN" b="1">
                <a:solidFill>
                  <a:schemeClr val="hlink"/>
                </a:solidFill>
                <a:latin typeface="Times New Roman" panose="02020603050405020304" pitchFamily="18" charset="0"/>
              </a:rPr>
              <a:t>length</a:t>
            </a:r>
            <a:r>
              <a:rPr lang="en-US" altLang="zh-CN">
                <a:solidFill>
                  <a:schemeClr val="folHlink"/>
                </a:solidFill>
                <a:latin typeface="Times New Roman" panose="02020603050405020304" pitchFamily="18" charset="0"/>
              </a:rPr>
              <a:t> = 3.5, </a:t>
            </a:r>
            <a:r>
              <a:rPr lang="en-US" altLang="zh-CN" b="1">
                <a:solidFill>
                  <a:schemeClr val="hlink"/>
                </a:solidFill>
                <a:latin typeface="Times New Roman" panose="02020603050405020304" pitchFamily="18" charset="0"/>
              </a:rPr>
              <a:t>width</a:t>
            </a:r>
            <a:r>
              <a:rPr lang="en-US" altLang="zh-CN">
                <a:solidFill>
                  <a:schemeClr val="folHlink"/>
                </a:solidFill>
                <a:latin typeface="Times New Roman" panose="02020603050405020304" pitchFamily="18" charset="0"/>
              </a:rPr>
              <a:t> = 4.2, s;</a:t>
            </a:r>
            <a:endParaRPr lang="en-US" altLang="zh-CN">
              <a:solidFill>
                <a:schemeClr val="folHlink"/>
              </a:solidFill>
              <a:latin typeface="Times New Roman" panose="02020603050405020304" pitchFamily="18" charset="0"/>
            </a:endParaRPr>
          </a:p>
          <a:p>
            <a:pPr>
              <a:buFont typeface="Arial" panose="020B0604020202020204" pitchFamily="34" charset="0"/>
            </a:pPr>
            <a:r>
              <a:rPr lang="en-US" altLang="zh-CN" err="1">
                <a:solidFill>
                  <a:schemeClr val="folHlink"/>
                </a:solidFill>
                <a:latin typeface="Times New Roman" panose="02020603050405020304" pitchFamily="18" charset="0"/>
              </a:rPr>
              <a:t>    s = srect(</a:t>
            </a:r>
            <a:r>
              <a:rPr lang="en-US" altLang="zh-CN" b="1" u="sng" err="1">
                <a:solidFill>
                  <a:schemeClr val="hlink"/>
                </a:solidFill>
                <a:latin typeface="Times New Roman" panose="02020603050405020304" pitchFamily="18" charset="0"/>
              </a:rPr>
              <a:t>length</a:t>
            </a:r>
            <a:r>
              <a:rPr lang="en-US" altLang="zh-CN" u="sng">
                <a:solidFill>
                  <a:schemeClr val="folHlink"/>
                </a:solidFill>
                <a:latin typeface="Times New Roman" panose="02020603050405020304" pitchFamily="18" charset="0"/>
              </a:rPr>
              <a:t>, </a:t>
            </a:r>
            <a:r>
              <a:rPr lang="en-US" altLang="zh-CN" b="1" u="sng">
                <a:solidFill>
                  <a:schemeClr val="hlink"/>
                </a:solidFill>
                <a:latin typeface="Times New Roman" panose="02020603050405020304" pitchFamily="18" charset="0"/>
              </a:rPr>
              <a:t>width</a:t>
            </a:r>
            <a:r>
              <a:rPr lang="en-US" altLang="zh-CN">
                <a:solidFill>
                  <a:schemeClr val="folHlink"/>
                </a:solidFill>
                <a:latin typeface="Times New Roman" panose="02020603050405020304" pitchFamily="18" charset="0"/>
              </a:rPr>
              <a:t>); </a:t>
            </a:r>
            <a:endParaRPr lang="en-US" altLang="zh-CN">
              <a:solidFill>
                <a:schemeClr val="folHlink"/>
              </a:solidFill>
              <a:latin typeface="Times New Roman" panose="02020603050405020304" pitchFamily="18" charset="0"/>
            </a:endParaRPr>
          </a:p>
          <a:p>
            <a:pPr>
              <a:buFont typeface="Arial" panose="020B0604020202020204" pitchFamily="34" charset="0"/>
            </a:pPr>
            <a:r>
              <a:rPr lang="en-US" altLang="zh-CN" err="1">
                <a:solidFill>
                  <a:schemeClr val="folHlink"/>
                </a:solidFill>
                <a:latin typeface="Times New Roman" panose="02020603050405020304" pitchFamily="18" charset="0"/>
              </a:rPr>
              <a:t>    cout &lt;&lt; "s= " &lt;&lt; s &lt;&lt; endl</a:t>
            </a:r>
            <a:r>
              <a:rPr lang="en-US" altLang="zh-CN">
                <a:solidFill>
                  <a:schemeClr val="folHlink"/>
                </a:solidFill>
                <a:latin typeface="Times New Roman" panose="02020603050405020304" pitchFamily="18" charset="0"/>
              </a:rPr>
              <a:t>; </a:t>
            </a:r>
            <a:endParaRPr lang="en-US" altLang="zh-CN">
              <a:solidFill>
                <a:schemeClr val="folHlink"/>
              </a:solidFill>
              <a:latin typeface="Times New Roman" panose="02020603050405020304" pitchFamily="18" charset="0"/>
            </a:endParaRPr>
          </a:p>
          <a:p>
            <a:pPr>
              <a:buFont typeface="Arial" panose="020B0604020202020204" pitchFamily="34" charset="0"/>
            </a:pPr>
            <a:r>
              <a:rPr lang="en-US" altLang="zh-CN">
                <a:solidFill>
                  <a:schemeClr val="folHlink"/>
                </a:solidFill>
                <a:latin typeface="Times New Roman" panose="02020603050405020304" pitchFamily="18" charset="0"/>
              </a:rPr>
              <a:t>    return 0;</a:t>
            </a:r>
            <a:endParaRPr lang="en-US" altLang="zh-CN">
              <a:solidFill>
                <a:schemeClr val="folHlink"/>
              </a:solidFill>
              <a:latin typeface="Times New Roman" panose="02020603050405020304" pitchFamily="18" charset="0"/>
            </a:endParaRPr>
          </a:p>
          <a:p>
            <a:pPr>
              <a:buFont typeface="Arial" panose="020B0604020202020204" pitchFamily="34" charset="0"/>
            </a:pPr>
            <a:r>
              <a:rPr lang="en-US" altLang="zh-CN">
                <a:solidFill>
                  <a:schemeClr val="folHlink"/>
                </a:solidFill>
                <a:latin typeface="Times New Roman" panose="02020603050405020304" pitchFamily="18" charset="0"/>
              </a:rPr>
              <a:t>}</a:t>
            </a:r>
            <a:endParaRPr lang="en-US" altLang="zh-CN">
              <a:solidFill>
                <a:schemeClr val="folHlink"/>
              </a:solidFill>
              <a:latin typeface="Times New Roman" panose="02020603050405020304" pitchFamily="18" charset="0"/>
            </a:endParaRPr>
          </a:p>
        </p:txBody>
      </p:sp>
      <p:sp>
        <p:nvSpPr>
          <p:cNvPr id="60423" name="直接连接符 507912"/>
          <p:cNvSpPr/>
          <p:nvPr/>
        </p:nvSpPr>
        <p:spPr>
          <a:xfrm flipV="1">
            <a:off x="3276600" y="3357563"/>
            <a:ext cx="574675" cy="1295400"/>
          </a:xfrm>
          <a:prstGeom prst="line">
            <a:avLst/>
          </a:prstGeom>
          <a:ln w="9525" cap="flat" cmpd="sng">
            <a:solidFill>
              <a:schemeClr val="tx1"/>
            </a:solidFill>
            <a:prstDash val="solid"/>
            <a:round/>
            <a:headEnd type="none" w="med" len="med"/>
            <a:tailEnd type="triangle" w="med" len="med"/>
          </a:ln>
        </p:spPr>
      </p:sp>
      <p:sp>
        <p:nvSpPr>
          <p:cNvPr id="60424" name="任意多边形 507913"/>
          <p:cNvSpPr/>
          <p:nvPr/>
        </p:nvSpPr>
        <p:spPr>
          <a:xfrm>
            <a:off x="4427538" y="1412875"/>
            <a:ext cx="2592387" cy="3168650"/>
          </a:xfrm>
          <a:custGeom>
            <a:avLst/>
            <a:gdLst/>
            <a:ahLst/>
            <a:cxnLst/>
            <a:pathLst>
              <a:path w="1633" h="1996">
                <a:moveTo>
                  <a:pt x="0" y="1996"/>
                </a:moveTo>
                <a:cubicBezTo>
                  <a:pt x="306" y="1894"/>
                  <a:pt x="613" y="1792"/>
                  <a:pt x="862" y="1588"/>
                </a:cubicBezTo>
                <a:cubicBezTo>
                  <a:pt x="1111" y="1384"/>
                  <a:pt x="1633" y="1036"/>
                  <a:pt x="1497" y="771"/>
                </a:cubicBezTo>
                <a:cubicBezTo>
                  <a:pt x="1361" y="506"/>
                  <a:pt x="703" y="253"/>
                  <a:pt x="46" y="0"/>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1442" name="矩形 508929"/>
          <p:cNvSpPr/>
          <p:nvPr/>
        </p:nvSpPr>
        <p:spPr>
          <a:xfrm>
            <a:off x="6788150" y="3067050"/>
            <a:ext cx="2016125" cy="2879725"/>
          </a:xfrm>
          <a:prstGeom prst="rect">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1443" name="矩形 508930"/>
          <p:cNvSpPr/>
          <p:nvPr/>
        </p:nvSpPr>
        <p:spPr>
          <a:xfrm>
            <a:off x="2771775" y="6237288"/>
            <a:ext cx="3621088" cy="457200"/>
          </a:xfrm>
          <a:prstGeom prst="rect">
            <a:avLst/>
          </a:prstGeom>
          <a:noFill/>
          <a:ln w="9525">
            <a:noFill/>
          </a:ln>
        </p:spPr>
        <p:txBody>
          <a:bodyPr wrap="none" lIns="92075" tIns="46038" rIns="92075" bIns="46038" anchor="ctr">
            <a:spAutoFit/>
          </a:bodyPr>
          <a:p>
            <a:pPr eaLnBrk="0" hangingPunct="0"/>
            <a:r>
              <a:rPr lang="zh-CN" altLang="en-US" b="1" dirty="0">
                <a:latin typeface="Cambria" panose="02040503050406030204" pitchFamily="18" charset="0"/>
                <a:ea typeface="宋体" panose="02010600030101010101" pitchFamily="2" charset="-122"/>
              </a:rPr>
              <a:t>函数调用与参数值的传递</a:t>
            </a:r>
            <a:r>
              <a:rPr lang="zh-CN" altLang="en-US" dirty="0">
                <a:latin typeface="Cambria" panose="02040503050406030204" pitchFamily="18" charset="0"/>
                <a:ea typeface="宋体" panose="02010600030101010101" pitchFamily="2" charset="-122"/>
              </a:rPr>
              <a:t> </a:t>
            </a:r>
            <a:endParaRPr lang="zh-CN" altLang="en-US" dirty="0">
              <a:latin typeface="Cambria" panose="02040503050406030204" pitchFamily="18" charset="0"/>
              <a:ea typeface="宋体" panose="02010600030101010101" pitchFamily="2" charset="-122"/>
            </a:endParaRPr>
          </a:p>
        </p:txBody>
      </p:sp>
      <p:sp>
        <p:nvSpPr>
          <p:cNvPr id="61444" name="文本框 508931"/>
          <p:cNvSpPr txBox="1"/>
          <p:nvPr/>
        </p:nvSpPr>
        <p:spPr>
          <a:xfrm>
            <a:off x="3260725" y="4362450"/>
            <a:ext cx="723900" cy="381000"/>
          </a:xfrm>
          <a:prstGeom prst="rect">
            <a:avLst/>
          </a:prstGeom>
          <a:noFill/>
          <a:ln w="9525">
            <a:noFill/>
          </a:ln>
        </p:spPr>
        <p:txBody>
          <a:bodyPr anchor="t"/>
          <a:p>
            <a:pPr algn="just"/>
            <a:r>
              <a:rPr lang="en-US" altLang="zh-CN" sz="2800">
                <a:latin typeface="Cambria" panose="02040503050406030204" pitchFamily="18" charset="0"/>
              </a:rPr>
              <a:t>n</a:t>
            </a:r>
            <a:endParaRPr lang="en-US" altLang="zh-CN" sz="6000">
              <a:latin typeface="Cambria" panose="02040503050406030204" pitchFamily="18" charset="0"/>
            </a:endParaRPr>
          </a:p>
        </p:txBody>
      </p:sp>
      <p:sp>
        <p:nvSpPr>
          <p:cNvPr id="61445" name="文本框 508932"/>
          <p:cNvSpPr txBox="1"/>
          <p:nvPr/>
        </p:nvSpPr>
        <p:spPr>
          <a:xfrm>
            <a:off x="3240088" y="3154363"/>
            <a:ext cx="723900" cy="758825"/>
          </a:xfrm>
          <a:prstGeom prst="rect">
            <a:avLst/>
          </a:prstGeom>
          <a:noFill/>
          <a:ln w="9525">
            <a:noFill/>
          </a:ln>
        </p:spPr>
        <p:txBody>
          <a:bodyPr anchor="t"/>
          <a:p>
            <a:pPr algn="just"/>
            <a:r>
              <a:rPr lang="en-US" altLang="zh-CN" sz="2800">
                <a:latin typeface="Cambria" panose="02040503050406030204" pitchFamily="18" charset="0"/>
              </a:rPr>
              <a:t>m</a:t>
            </a:r>
            <a:endParaRPr lang="en-US" altLang="zh-CN" sz="6000">
              <a:latin typeface="Cambria" panose="02040503050406030204" pitchFamily="18" charset="0"/>
            </a:endParaRPr>
          </a:p>
        </p:txBody>
      </p:sp>
      <p:sp>
        <p:nvSpPr>
          <p:cNvPr id="61446" name="矩形 508933"/>
          <p:cNvSpPr/>
          <p:nvPr/>
        </p:nvSpPr>
        <p:spPr>
          <a:xfrm>
            <a:off x="3159125" y="3724275"/>
            <a:ext cx="1125538" cy="568325"/>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1447" name="矩形 508934"/>
          <p:cNvSpPr/>
          <p:nvPr/>
        </p:nvSpPr>
        <p:spPr>
          <a:xfrm>
            <a:off x="3159125" y="4767263"/>
            <a:ext cx="1125538" cy="568325"/>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1448" name="矩形 508935"/>
          <p:cNvSpPr/>
          <p:nvPr/>
        </p:nvSpPr>
        <p:spPr>
          <a:xfrm>
            <a:off x="6294438" y="3724275"/>
            <a:ext cx="1125537" cy="568325"/>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1449" name="矩形 508936"/>
          <p:cNvSpPr/>
          <p:nvPr/>
        </p:nvSpPr>
        <p:spPr>
          <a:xfrm>
            <a:off x="6294438" y="4767263"/>
            <a:ext cx="1125537" cy="568325"/>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1450" name="任意多边形 508937"/>
          <p:cNvSpPr/>
          <p:nvPr/>
        </p:nvSpPr>
        <p:spPr>
          <a:xfrm>
            <a:off x="3716338" y="3538538"/>
            <a:ext cx="3133725" cy="469900"/>
          </a:xfrm>
          <a:custGeom>
            <a:avLst/>
            <a:gdLst/>
            <a:ahLst/>
            <a:cxnLst/>
            <a:pathLst>
              <a:path w="2340" h="297">
                <a:moveTo>
                  <a:pt x="0" y="297"/>
                </a:moveTo>
                <a:cubicBezTo>
                  <a:pt x="193" y="245"/>
                  <a:pt x="755" y="0"/>
                  <a:pt x="1145" y="0"/>
                </a:cubicBezTo>
                <a:cubicBezTo>
                  <a:pt x="1535" y="0"/>
                  <a:pt x="2091" y="235"/>
                  <a:pt x="2340" y="297"/>
                </a:cubicBezTo>
              </a:path>
            </a:pathLst>
          </a:custGeom>
          <a:noFill/>
          <a:ln w="19050" cap="flat" cmpd="sng">
            <a:solidFill>
              <a:srgbClr val="000000"/>
            </a:solidFill>
            <a:prstDash val="dash"/>
            <a:round/>
            <a:headEnd type="none" w="med" len="med"/>
            <a:tailEnd type="arrow" w="sm" len="sm"/>
          </a:ln>
        </p:spPr>
        <p:txBody>
          <a:bodyPr/>
          <a:p>
            <a:endParaRPr lang="zh-CN" altLang="en-US"/>
          </a:p>
        </p:txBody>
      </p:sp>
      <p:sp>
        <p:nvSpPr>
          <p:cNvPr id="61451" name="任意多边形 508938"/>
          <p:cNvSpPr/>
          <p:nvPr/>
        </p:nvSpPr>
        <p:spPr>
          <a:xfrm>
            <a:off x="3722688" y="5046663"/>
            <a:ext cx="3133725" cy="477837"/>
          </a:xfrm>
          <a:custGeom>
            <a:avLst/>
            <a:gdLst/>
            <a:ahLst/>
            <a:cxnLst/>
            <a:pathLst>
              <a:path w="2340" h="303">
                <a:moveTo>
                  <a:pt x="0" y="0"/>
                </a:moveTo>
                <a:cubicBezTo>
                  <a:pt x="202" y="51"/>
                  <a:pt x="820" y="303"/>
                  <a:pt x="1210" y="303"/>
                </a:cubicBezTo>
                <a:cubicBezTo>
                  <a:pt x="1600" y="303"/>
                  <a:pt x="2105" y="63"/>
                  <a:pt x="2340" y="0"/>
                </a:cubicBezTo>
              </a:path>
            </a:pathLst>
          </a:custGeom>
          <a:noFill/>
          <a:ln w="19050" cap="flat" cmpd="sng">
            <a:solidFill>
              <a:srgbClr val="000000"/>
            </a:solidFill>
            <a:prstDash val="dash"/>
            <a:round/>
            <a:headEnd type="none" w="med" len="med"/>
            <a:tailEnd type="arrow" w="sm" len="sm"/>
          </a:ln>
        </p:spPr>
        <p:txBody>
          <a:bodyPr/>
          <a:p>
            <a:endParaRPr lang="zh-CN" altLang="en-US"/>
          </a:p>
        </p:txBody>
      </p:sp>
      <p:sp>
        <p:nvSpPr>
          <p:cNvPr id="61452" name="文本框 508939"/>
          <p:cNvSpPr txBox="1"/>
          <p:nvPr/>
        </p:nvSpPr>
        <p:spPr>
          <a:xfrm>
            <a:off x="4065270" y="4221480"/>
            <a:ext cx="2364740" cy="1136650"/>
          </a:xfrm>
          <a:prstGeom prst="rect">
            <a:avLst/>
          </a:prstGeom>
          <a:noFill/>
          <a:ln w="9525">
            <a:noFill/>
          </a:ln>
        </p:spPr>
        <p:txBody>
          <a:bodyPr anchor="t"/>
          <a:p>
            <a:pPr algn="ctr"/>
            <a:r>
              <a:rPr lang="zh-CN" altLang="en-US" sz="2800" dirty="0">
                <a:solidFill>
                  <a:schemeClr val="accent2"/>
                </a:solidFill>
                <a:latin typeface="黑体" panose="02010609060101010101" pitchFamily="49" charset="-122"/>
                <a:ea typeface="黑体" panose="02010609060101010101" pitchFamily="49" charset="-122"/>
              </a:rPr>
              <a:t>把实参值复制给形参</a:t>
            </a:r>
            <a:endParaRPr lang="zh-CN" altLang="en-US" sz="2800" dirty="0">
              <a:solidFill>
                <a:schemeClr val="accent2"/>
              </a:solidFill>
              <a:latin typeface="黑体" panose="02010609060101010101" pitchFamily="49" charset="-122"/>
              <a:ea typeface="黑体" panose="02010609060101010101" pitchFamily="49" charset="-122"/>
            </a:endParaRPr>
          </a:p>
        </p:txBody>
      </p:sp>
      <p:sp>
        <p:nvSpPr>
          <p:cNvPr id="61453" name="文本框 508941"/>
          <p:cNvSpPr txBox="1"/>
          <p:nvPr/>
        </p:nvSpPr>
        <p:spPr>
          <a:xfrm>
            <a:off x="7308850" y="3933825"/>
            <a:ext cx="1600200" cy="809625"/>
          </a:xfrm>
          <a:prstGeom prst="rect">
            <a:avLst/>
          </a:prstGeom>
          <a:noFill/>
          <a:ln w="9525">
            <a:noFill/>
          </a:ln>
        </p:spPr>
        <p:txBody>
          <a:bodyPr anchor="t"/>
          <a:p>
            <a:pPr algn="just"/>
            <a:r>
              <a:rPr lang="zh-CN" altLang="en-US" b="1" dirty="0">
                <a:latin typeface="Cambria" panose="02040503050406030204" pitchFamily="18" charset="0"/>
                <a:ea typeface="宋体" panose="02010600030101010101" pitchFamily="2" charset="-122"/>
              </a:rPr>
              <a:t>函数</a:t>
            </a:r>
            <a:r>
              <a:rPr lang="en-US" altLang="zh-CN" b="1" err="1">
                <a:latin typeface="Cambria" panose="02040503050406030204" pitchFamily="18" charset="0"/>
              </a:rPr>
              <a:t>func</a:t>
            </a:r>
            <a:endParaRPr lang="en-US" altLang="zh-CN" b="1">
              <a:latin typeface="Cambria" panose="02040503050406030204" pitchFamily="18" charset="0"/>
            </a:endParaRPr>
          </a:p>
          <a:p>
            <a:pPr algn="just"/>
            <a:r>
              <a:rPr lang="zh-CN" altLang="en-US" b="1" dirty="0">
                <a:latin typeface="Cambria" panose="02040503050406030204" pitchFamily="18" charset="0"/>
                <a:ea typeface="宋体" panose="02010600030101010101" pitchFamily="2" charset="-122"/>
              </a:rPr>
              <a:t>的内部</a:t>
            </a:r>
            <a:endParaRPr lang="zh-CN" altLang="en-US" sz="5400" dirty="0">
              <a:latin typeface="Cambria" panose="02040503050406030204" pitchFamily="18" charset="0"/>
              <a:ea typeface="宋体" panose="02010600030101010101" pitchFamily="2" charset="-122"/>
            </a:endParaRPr>
          </a:p>
        </p:txBody>
      </p:sp>
      <p:sp>
        <p:nvSpPr>
          <p:cNvPr id="61454" name="文本框 508942"/>
          <p:cNvSpPr txBox="1"/>
          <p:nvPr/>
        </p:nvSpPr>
        <p:spPr>
          <a:xfrm>
            <a:off x="6856413" y="3154363"/>
            <a:ext cx="563562" cy="487362"/>
          </a:xfrm>
          <a:prstGeom prst="rect">
            <a:avLst/>
          </a:prstGeom>
          <a:noFill/>
          <a:ln w="9525">
            <a:noFill/>
          </a:ln>
        </p:spPr>
        <p:txBody>
          <a:bodyPr anchor="t"/>
          <a:p>
            <a:pPr algn="just"/>
            <a:r>
              <a:rPr lang="en-US" altLang="zh-CN" sz="2800">
                <a:latin typeface="Cambria" panose="02040503050406030204" pitchFamily="18" charset="0"/>
              </a:rPr>
              <a:t>a</a:t>
            </a:r>
            <a:endParaRPr lang="en-US" altLang="zh-CN" sz="6000">
              <a:latin typeface="Cambria" panose="02040503050406030204" pitchFamily="18" charset="0"/>
            </a:endParaRPr>
          </a:p>
        </p:txBody>
      </p:sp>
      <p:sp>
        <p:nvSpPr>
          <p:cNvPr id="61455" name="文本框 508943"/>
          <p:cNvSpPr txBox="1"/>
          <p:nvPr/>
        </p:nvSpPr>
        <p:spPr>
          <a:xfrm>
            <a:off x="6856413" y="4197350"/>
            <a:ext cx="563562" cy="525463"/>
          </a:xfrm>
          <a:prstGeom prst="rect">
            <a:avLst/>
          </a:prstGeom>
          <a:noFill/>
          <a:ln w="9525">
            <a:noFill/>
          </a:ln>
        </p:spPr>
        <p:txBody>
          <a:bodyPr anchor="t"/>
          <a:p>
            <a:pPr algn="just"/>
            <a:r>
              <a:rPr lang="en-US" altLang="zh-CN" sz="2800">
                <a:latin typeface="Cambria" panose="02040503050406030204" pitchFamily="18" charset="0"/>
              </a:rPr>
              <a:t>b</a:t>
            </a:r>
            <a:endParaRPr lang="en-US" altLang="zh-CN" sz="6000">
              <a:latin typeface="Cambria" panose="02040503050406030204" pitchFamily="18" charset="0"/>
            </a:endParaRPr>
          </a:p>
        </p:txBody>
      </p:sp>
      <p:sp>
        <p:nvSpPr>
          <p:cNvPr id="61456" name="文本占位符 508944"/>
          <p:cNvSpPr>
            <a:spLocks noGrp="1"/>
          </p:cNvSpPr>
          <p:nvPr>
            <p:ph idx="1"/>
          </p:nvPr>
        </p:nvSpPr>
        <p:spPr>
          <a:xfrm>
            <a:off x="539750" y="144463"/>
            <a:ext cx="7920038" cy="2349500"/>
          </a:xfrm>
        </p:spPr>
        <p:txBody>
          <a:bodyPr anchor="t"/>
          <a:p>
            <a:pPr marL="0" indent="0">
              <a:lnSpc>
                <a:spcPct val="90000"/>
              </a:lnSpc>
              <a:buNone/>
            </a:pPr>
            <a:r>
              <a:rPr lang="en-US" altLang="zh-CN" dirty="0"/>
              <a:t>C </a:t>
            </a:r>
            <a:r>
              <a:rPr lang="zh-CN" altLang="en-US" dirty="0"/>
              <a:t>和</a:t>
            </a:r>
            <a:r>
              <a:rPr lang="en-US" altLang="zh-CN" dirty="0"/>
              <a:t> C++ </a:t>
            </a:r>
            <a:r>
              <a:rPr lang="zh-CN" altLang="en-US" dirty="0"/>
              <a:t>语言中的</a:t>
            </a:r>
            <a:r>
              <a:rPr lang="zh-CN" altLang="en-US" dirty="0"/>
              <a:t>函数的基本参数机制是</a:t>
            </a:r>
            <a:r>
              <a:rPr lang="zh-CN" altLang="en-US" dirty="0">
                <a:solidFill>
                  <a:schemeClr val="accent2"/>
                </a:solidFill>
              </a:rPr>
              <a:t>值参数：</a:t>
            </a:r>
            <a:endParaRPr lang="zh-CN" altLang="en-US" dirty="0"/>
          </a:p>
          <a:p>
            <a:pPr marL="0" indent="0">
              <a:lnSpc>
                <a:spcPct val="90000"/>
              </a:lnSpc>
              <a:buNone/>
            </a:pPr>
            <a:r>
              <a:rPr lang="zh-CN" altLang="en-US" dirty="0"/>
              <a:t>函数调用时先计算实参表达式的值，</a:t>
            </a:r>
            <a:r>
              <a:rPr lang="zh-CN" altLang="en-US" dirty="0">
                <a:solidFill>
                  <a:schemeClr val="accent2"/>
                </a:solidFill>
              </a:rPr>
              <a:t>把值复制给对应形参</a:t>
            </a:r>
            <a:r>
              <a:rPr lang="zh-CN" altLang="en-US" dirty="0"/>
              <a:t>，而后执行函数体。</a:t>
            </a:r>
            <a:endParaRPr lang="zh-CN" altLang="en-US" dirty="0"/>
          </a:p>
          <a:p>
            <a:pPr marL="0" indent="0">
              <a:lnSpc>
                <a:spcPct val="90000"/>
              </a:lnSpc>
              <a:buNone/>
            </a:pPr>
            <a:r>
              <a:rPr lang="zh-CN" altLang="en-US" dirty="0"/>
              <a:t>函数内对形参的操作与实参无关。函数内对形参的赋值与实参无关。</a:t>
            </a:r>
            <a:endParaRPr lang="zh-CN" altLang="en-US" dirty="0"/>
          </a:p>
        </p:txBody>
      </p:sp>
      <p:sp>
        <p:nvSpPr>
          <p:cNvPr id="61457" name="文本占位符 508945"/>
          <p:cNvSpPr>
            <a:spLocks noGrp="1"/>
          </p:cNvSpPr>
          <p:nvPr>
            <p:ph type="body" sz="half" idx="4294967295"/>
          </p:nvPr>
        </p:nvSpPr>
        <p:spPr>
          <a:xfrm>
            <a:off x="271463" y="2708275"/>
            <a:ext cx="2771775" cy="3457575"/>
          </a:xfrm>
          <a:ln>
            <a:solidFill>
              <a:schemeClr val="accent2"/>
            </a:solidFill>
            <a:miter/>
          </a:ln>
        </p:spPr>
        <p:txBody>
          <a:bodyPr anchor="t"/>
          <a:lstStyle>
            <a:lvl1pPr lvl="0">
              <a:buClr>
                <a:schemeClr val="hlink"/>
              </a:buClr>
              <a:buSzPct val="85000"/>
              <a:buFont typeface="Wingdings" panose="05000000000000000000" pitchFamily="2" charset="2"/>
              <a:defRPr sz="2800"/>
            </a:lvl1pPr>
            <a:lvl2pPr lvl="1">
              <a:buClr>
                <a:schemeClr val="hlink"/>
              </a:buClr>
              <a:buSzPct val="85000"/>
              <a:buFont typeface="Wingdings" panose="05000000000000000000" pitchFamily="2" charset="2"/>
              <a:defRPr sz="2400"/>
            </a:lvl2pPr>
            <a:lvl3pPr lvl="2">
              <a:buClrTx/>
              <a:buSzTx/>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algn="just">
              <a:lnSpc>
                <a:spcPct val="96000"/>
              </a:lnSpc>
              <a:spcBef>
                <a:spcPct val="0"/>
              </a:spcBef>
              <a:buClrTx/>
              <a:buSzTx/>
              <a:buFontTx/>
              <a:buNone/>
            </a:pPr>
            <a:r>
              <a:rPr lang="zh-CN" altLang="en-US" sz="2400" dirty="0">
                <a:ea typeface="宋体" panose="02010600030101010101" pitchFamily="2" charset="-122"/>
              </a:rPr>
              <a:t>函数定义：</a:t>
            </a:r>
            <a:endParaRPr lang="zh-CN" altLang="en-US" sz="2400" dirty="0">
              <a:ea typeface="宋体" panose="02010600030101010101" pitchFamily="2" charset="-122"/>
            </a:endParaRPr>
          </a:p>
          <a:p>
            <a:pPr lvl="0" algn="just">
              <a:lnSpc>
                <a:spcPct val="96000"/>
              </a:lnSpc>
              <a:spcBef>
                <a:spcPct val="0"/>
              </a:spcBef>
              <a:buClrTx/>
              <a:buSzTx/>
              <a:buFontTx/>
              <a:buNone/>
            </a:pPr>
            <a:r>
              <a:rPr lang="en-US" altLang="zh-CN" sz="2400" err="1">
                <a:ea typeface="宋体" panose="02010600030101010101" pitchFamily="2" charset="-122"/>
              </a:rPr>
              <a:t>int func(int</a:t>
            </a:r>
            <a:r>
              <a:rPr lang="en-US" altLang="zh-CN" sz="2400">
                <a:ea typeface="宋体" panose="02010600030101010101" pitchFamily="2" charset="-122"/>
              </a:rPr>
              <a:t> a, </a:t>
            </a:r>
            <a:endParaRPr lang="en-US" altLang="zh-CN" sz="2400">
              <a:ea typeface="宋体" panose="02010600030101010101" pitchFamily="2" charset="-122"/>
            </a:endParaRPr>
          </a:p>
          <a:p>
            <a:pPr lvl="0" algn="just">
              <a:lnSpc>
                <a:spcPct val="96000"/>
              </a:lnSpc>
              <a:spcBef>
                <a:spcPct val="0"/>
              </a:spcBef>
              <a:buClrTx/>
              <a:buSzTx/>
              <a:buFontTx/>
              <a:buNone/>
            </a:pPr>
            <a:r>
              <a:rPr lang="en-US" altLang="zh-CN" sz="2400">
                <a:ea typeface="宋体" panose="02010600030101010101" pitchFamily="2" charset="-122"/>
              </a:rPr>
              <a:t>      int b){</a:t>
            </a:r>
            <a:endParaRPr lang="en-US" altLang="zh-CN" sz="2400">
              <a:ea typeface="宋体" panose="02010600030101010101" pitchFamily="2" charset="-122"/>
            </a:endParaRPr>
          </a:p>
          <a:p>
            <a:pPr lvl="0" algn="just">
              <a:lnSpc>
                <a:spcPct val="96000"/>
              </a:lnSpc>
              <a:spcBef>
                <a:spcPct val="0"/>
              </a:spcBef>
              <a:buClrTx/>
              <a:buSzTx/>
              <a:buFontTx/>
              <a:buNone/>
            </a:pPr>
            <a:r>
              <a:rPr lang="en-US" altLang="zh-CN" sz="2400">
                <a:ea typeface="宋体" panose="02010600030101010101" pitchFamily="2" charset="-122"/>
              </a:rPr>
              <a:t>    ... ...</a:t>
            </a:r>
            <a:endParaRPr lang="en-US" altLang="zh-CN" sz="2400">
              <a:ea typeface="宋体" panose="02010600030101010101" pitchFamily="2" charset="-122"/>
            </a:endParaRPr>
          </a:p>
          <a:p>
            <a:pPr lvl="0" algn="just">
              <a:lnSpc>
                <a:spcPct val="96000"/>
              </a:lnSpc>
              <a:spcBef>
                <a:spcPct val="0"/>
              </a:spcBef>
              <a:buClrTx/>
              <a:buSzTx/>
              <a:buFontTx/>
              <a:buNone/>
            </a:pPr>
            <a:r>
              <a:rPr lang="en-US" altLang="zh-CN" sz="2400">
                <a:ea typeface="宋体" panose="02010600030101010101" pitchFamily="2" charset="-122"/>
              </a:rPr>
              <a:t>}</a:t>
            </a:r>
            <a:endParaRPr lang="en-US" altLang="zh-CN" sz="2400">
              <a:ea typeface="宋体" panose="02010600030101010101" pitchFamily="2" charset="-122"/>
            </a:endParaRPr>
          </a:p>
          <a:p>
            <a:pPr lvl="0" algn="just">
              <a:lnSpc>
                <a:spcPct val="96000"/>
              </a:lnSpc>
              <a:spcBef>
                <a:spcPct val="0"/>
              </a:spcBef>
              <a:buClrTx/>
              <a:buSzTx/>
              <a:buFontTx/>
              <a:buNone/>
            </a:pPr>
            <a:endParaRPr lang="en-US" altLang="zh-CN" sz="2400">
              <a:ea typeface="宋体" panose="02010600030101010101" pitchFamily="2" charset="-122"/>
            </a:endParaRPr>
          </a:p>
          <a:p>
            <a:pPr lvl="0" algn="just">
              <a:lnSpc>
                <a:spcPct val="96000"/>
              </a:lnSpc>
              <a:spcBef>
                <a:spcPct val="0"/>
              </a:spcBef>
              <a:buClrTx/>
              <a:buSzTx/>
              <a:buFontTx/>
              <a:buNone/>
            </a:pPr>
            <a:r>
              <a:rPr lang="zh-CN" altLang="en-US" sz="2400" dirty="0">
                <a:ea typeface="宋体" panose="02010600030101010101" pitchFamily="2" charset="-122"/>
              </a:rPr>
              <a:t>函数调用：</a:t>
            </a:r>
            <a:endParaRPr lang="zh-CN" altLang="en-US" sz="2400" dirty="0">
              <a:ea typeface="宋体" panose="02010600030101010101" pitchFamily="2" charset="-122"/>
            </a:endParaRPr>
          </a:p>
          <a:p>
            <a:pPr lvl="0" algn="just">
              <a:lnSpc>
                <a:spcPct val="96000"/>
              </a:lnSpc>
              <a:spcBef>
                <a:spcPct val="0"/>
              </a:spcBef>
              <a:buClrTx/>
              <a:buSzTx/>
              <a:buFontTx/>
              <a:buNone/>
            </a:pPr>
            <a:r>
              <a:rPr lang="en-US" altLang="zh-CN" sz="2400" err="1">
                <a:ea typeface="宋体" panose="02010600030101010101" pitchFamily="2" charset="-122"/>
              </a:rPr>
              <a:t>cout</a:t>
            </a:r>
            <a:r>
              <a:rPr lang="en-US" altLang="zh-CN" sz="2400" err="1">
                <a:ea typeface="宋体" panose="02010600030101010101" pitchFamily="2" charset="-122"/>
              </a:rPr>
              <a:t> &lt;&lt; func(m</a:t>
            </a:r>
            <a:r>
              <a:rPr lang="en-US" altLang="zh-CN" sz="2400">
                <a:ea typeface="宋体" panose="02010600030101010101" pitchFamily="2" charset="-122"/>
              </a:rPr>
              <a:t>, n);</a:t>
            </a:r>
            <a:endParaRPr lang="en-US" altLang="zh-CN" sz="2400"/>
          </a:p>
        </p:txBody>
      </p:sp>
      <p:sp>
        <p:nvSpPr>
          <p:cNvPr id="61458" name="矩形 508946"/>
          <p:cNvSpPr/>
          <p:nvPr/>
        </p:nvSpPr>
        <p:spPr>
          <a:xfrm>
            <a:off x="3475038" y="2759075"/>
            <a:ext cx="2981325" cy="457200"/>
          </a:xfrm>
          <a:prstGeom prst="rect">
            <a:avLst/>
          </a:prstGeom>
          <a:noFill/>
          <a:ln w="9525">
            <a:noFill/>
          </a:ln>
        </p:spPr>
        <p:txBody>
          <a:bodyPr wrap="none" lIns="92075" tIns="46038" rIns="92075" bIns="46038" anchor="t">
            <a:spAutoFit/>
          </a:bodyPr>
          <a:p>
            <a:pPr>
              <a:buFont typeface="Arial" panose="020B0604020202020204" pitchFamily="34" charset="0"/>
            </a:pPr>
            <a:r>
              <a:rPr lang="zh-CN" altLang="en-US" b="1" dirty="0">
                <a:latin typeface="Times New Roman" panose="02020603050405020304" pitchFamily="18" charset="0"/>
                <a:ea typeface="宋体" panose="02010600030101010101" pitchFamily="2" charset="-122"/>
              </a:rPr>
              <a:t>函数 </a:t>
            </a:r>
            <a:r>
              <a:rPr lang="en-US" altLang="zh-CN" b="1" err="1">
                <a:latin typeface="Times New Roman" panose="02020603050405020304" pitchFamily="18" charset="0"/>
              </a:rPr>
              <a:t>func</a:t>
            </a:r>
            <a:r>
              <a:rPr lang="zh-CN" altLang="en-US" b="1" dirty="0">
                <a:latin typeface="Times New Roman" panose="02020603050405020304" pitchFamily="18" charset="0"/>
                <a:ea typeface="宋体" panose="02010600030101010101" pitchFamily="2" charset="-122"/>
              </a:rPr>
              <a:t>的调用环境</a:t>
            </a:r>
            <a:endParaRPr lang="zh-CN" altLang="en-US" b="1" dirty="0">
              <a:latin typeface="Times New Roman" panose="02020603050405020304" pitchFamily="18" charset="0"/>
              <a:ea typeface="宋体" panose="02010600030101010101" pitchFamily="2" charset="-122"/>
            </a:endParaRPr>
          </a:p>
        </p:txBody>
      </p:sp>
      <p:sp>
        <p:nvSpPr>
          <p:cNvPr id="61459" name="爆炸形 1 508947"/>
          <p:cNvSpPr/>
          <p:nvPr/>
        </p:nvSpPr>
        <p:spPr>
          <a:xfrm>
            <a:off x="8388350" y="981075"/>
            <a:ext cx="647700" cy="503238"/>
          </a:xfrm>
          <a:prstGeom prst="irregularSeal1">
            <a:avLst/>
          </a:prstGeom>
          <a:solidFill>
            <a:srgbClr val="FFFF00"/>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1460" name="文本框 508948"/>
          <p:cNvSpPr txBox="1"/>
          <p:nvPr/>
        </p:nvSpPr>
        <p:spPr>
          <a:xfrm>
            <a:off x="7308850" y="2781300"/>
            <a:ext cx="1223963" cy="466725"/>
          </a:xfrm>
          <a:prstGeom prst="rect">
            <a:avLst/>
          </a:prstGeom>
          <a:solidFill>
            <a:schemeClr val="bg1"/>
          </a:solidFill>
          <a:ln w="9525" cap="flat" cmpd="sng">
            <a:solidFill>
              <a:schemeClr val="accent2"/>
            </a:solidFill>
            <a:prstDash val="solid"/>
            <a:miter/>
            <a:headEnd type="none" w="med" len="med"/>
            <a:tailEnd type="none" w="med" len="med"/>
          </a:ln>
        </p:spPr>
        <p:txBody>
          <a:bodyPr lIns="92075" tIns="46038" rIns="92075" bIns="46038" anchor="t">
            <a:spAutoFit/>
          </a:bodyPr>
          <a:p>
            <a:pPr>
              <a:spcBef>
                <a:spcPct val="50000"/>
              </a:spcBef>
              <a:buFont typeface="Arial" panose="020B0604020202020204" pitchFamily="34" charset="0"/>
            </a:pPr>
            <a:r>
              <a:rPr lang="zh-CN" altLang="en-US" dirty="0">
                <a:latin typeface="Times New Roman" panose="02020603050405020304" pitchFamily="18" charset="0"/>
                <a:ea typeface="宋体" panose="02010600030101010101" pitchFamily="2" charset="-122"/>
              </a:rPr>
              <a:t>返回值</a:t>
            </a:r>
            <a:endParaRPr lang="zh-CN" altLang="en-US" dirty="0">
              <a:latin typeface="Times New Roman" panose="02020603050405020304" pitchFamily="18" charset="0"/>
              <a:ea typeface="宋体" panose="02010600030101010101" pitchFamily="2" charset="-122"/>
            </a:endParaRPr>
          </a:p>
        </p:txBody>
      </p:sp>
      <p:sp>
        <p:nvSpPr>
          <p:cNvPr id="61461" name="任意多边形 508949"/>
          <p:cNvSpPr/>
          <p:nvPr/>
        </p:nvSpPr>
        <p:spPr>
          <a:xfrm>
            <a:off x="1763713" y="2400300"/>
            <a:ext cx="5688012" cy="2828925"/>
          </a:xfrm>
          <a:custGeom>
            <a:avLst/>
            <a:gdLst/>
            <a:ahLst/>
            <a:cxnLst/>
            <a:pathLst>
              <a:path w="3583" h="1782">
                <a:moveTo>
                  <a:pt x="3583" y="240"/>
                </a:moveTo>
                <a:cubicBezTo>
                  <a:pt x="3341" y="130"/>
                  <a:pt x="3099" y="21"/>
                  <a:pt x="2676" y="13"/>
                </a:cubicBezTo>
                <a:cubicBezTo>
                  <a:pt x="2253" y="5"/>
                  <a:pt x="1424" y="0"/>
                  <a:pt x="1043" y="194"/>
                </a:cubicBezTo>
                <a:cubicBezTo>
                  <a:pt x="662" y="388"/>
                  <a:pt x="564" y="914"/>
                  <a:pt x="390" y="1179"/>
                </a:cubicBezTo>
                <a:cubicBezTo>
                  <a:pt x="216" y="1444"/>
                  <a:pt x="81" y="1656"/>
                  <a:pt x="0" y="1782"/>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sp>
        <p:nvSpPr>
          <p:cNvPr id="61462" name="文本框 508950"/>
          <p:cNvSpPr txBox="1"/>
          <p:nvPr/>
        </p:nvSpPr>
        <p:spPr>
          <a:xfrm>
            <a:off x="7451725" y="4941888"/>
            <a:ext cx="1296988" cy="935037"/>
          </a:xfrm>
          <a:prstGeom prst="rect">
            <a:avLst/>
          </a:prstGeom>
          <a:noFill/>
          <a:ln w="9525">
            <a:noFill/>
          </a:ln>
        </p:spPr>
        <p:txBody>
          <a:bodyPr anchor="t"/>
          <a:p>
            <a:pPr algn="just"/>
            <a:r>
              <a:rPr lang="en-US" altLang="zh-CN" dirty="0">
                <a:latin typeface="Cambria" panose="02040503050406030204" pitchFamily="18" charset="0"/>
              </a:rPr>
              <a:t>return </a:t>
            </a:r>
            <a:r>
              <a:rPr lang="zh-CN" altLang="en-US" dirty="0">
                <a:latin typeface="Cambria" panose="02040503050406030204" pitchFamily="18" charset="0"/>
                <a:ea typeface="宋体" panose="02010600030101010101" pitchFamily="2" charset="-122"/>
              </a:rPr>
              <a:t>表达式</a:t>
            </a:r>
            <a:r>
              <a:rPr lang="en-US" altLang="zh-CN">
                <a:latin typeface="Cambria" panose="02040503050406030204" pitchFamily="18" charset="0"/>
              </a:rPr>
              <a:t>;</a:t>
            </a:r>
            <a:endParaRPr lang="en-US" altLang="zh-CN" sz="5400">
              <a:latin typeface="Cambria" panose="02040503050406030204" pitchFamily="18" charset="0"/>
            </a:endParaRPr>
          </a:p>
        </p:txBody>
      </p:sp>
      <p:sp>
        <p:nvSpPr>
          <p:cNvPr id="61463" name="任意多边形 508951"/>
          <p:cNvSpPr/>
          <p:nvPr/>
        </p:nvSpPr>
        <p:spPr>
          <a:xfrm>
            <a:off x="8316913" y="3141663"/>
            <a:ext cx="431800" cy="2303462"/>
          </a:xfrm>
          <a:custGeom>
            <a:avLst/>
            <a:gdLst/>
            <a:ahLst/>
            <a:cxnLst/>
            <a:pathLst>
              <a:path w="317" h="1451">
                <a:moveTo>
                  <a:pt x="136" y="1451"/>
                </a:moveTo>
                <a:cubicBezTo>
                  <a:pt x="162" y="1324"/>
                  <a:pt x="317" y="931"/>
                  <a:pt x="294" y="689"/>
                </a:cubicBezTo>
                <a:cubicBezTo>
                  <a:pt x="271" y="447"/>
                  <a:pt x="61" y="144"/>
                  <a:pt x="0" y="0"/>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2466" name="文本占位符 509953"/>
          <p:cNvSpPr>
            <a:spLocks noGrp="1"/>
          </p:cNvSpPr>
          <p:nvPr>
            <p:ph idx="1"/>
          </p:nvPr>
        </p:nvSpPr>
        <p:spPr>
          <a:xfrm>
            <a:off x="539750" y="165735"/>
            <a:ext cx="7632700" cy="4847590"/>
          </a:xfrm>
        </p:spPr>
        <p:txBody>
          <a:bodyPr anchor="t"/>
          <a:p>
            <a:pPr>
              <a:spcBef>
                <a:spcPct val="0"/>
              </a:spcBef>
              <a:buNone/>
            </a:pPr>
            <a:r>
              <a:rPr lang="zh-CN" altLang="en-US" sz="2400" dirty="0"/>
              <a:t>【例</a:t>
            </a:r>
            <a:r>
              <a:rPr lang="en-US" altLang="zh-CN" sz="2400" dirty="0"/>
              <a:t>5-8</a:t>
            </a:r>
            <a:r>
              <a:rPr lang="zh-CN" altLang="en-US" sz="2400" dirty="0"/>
              <a:t>】：</a:t>
            </a:r>
            <a:endParaRPr lang="zh-CN" altLang="en-US" sz="2400" dirty="0"/>
          </a:p>
          <a:p>
            <a:pPr>
              <a:spcBef>
                <a:spcPct val="0"/>
              </a:spcBef>
              <a:buNone/>
            </a:pPr>
            <a:r>
              <a:rPr lang="en-US" altLang="zh-CN" sz="2400" err="1">
                <a:solidFill>
                  <a:schemeClr val="folHlink"/>
                </a:solidFill>
              </a:rPr>
              <a:t>#include &lt;iostream</a:t>
            </a:r>
            <a:r>
              <a:rPr lang="en-US" altLang="zh-CN" sz="2400">
                <a:solidFill>
                  <a:schemeClr val="folHlink"/>
                </a:solidFill>
              </a:rPr>
              <a:t>&gt;</a:t>
            </a:r>
            <a:endParaRPr lang="en-US" altLang="zh-CN" sz="2400">
              <a:solidFill>
                <a:schemeClr val="folHlink"/>
              </a:solidFill>
            </a:endParaRPr>
          </a:p>
          <a:p>
            <a:pPr>
              <a:spcBef>
                <a:spcPct val="0"/>
              </a:spcBef>
              <a:buNone/>
            </a:pPr>
            <a:r>
              <a:rPr lang="en-US" altLang="zh-CN" sz="2400">
                <a:solidFill>
                  <a:schemeClr val="folHlink"/>
                </a:solidFill>
              </a:rPr>
              <a:t>using namespace std;</a:t>
            </a:r>
            <a:endParaRPr lang="en-US" altLang="zh-CN" sz="2400">
              <a:solidFill>
                <a:schemeClr val="folHlink"/>
              </a:solidFill>
            </a:endParaRPr>
          </a:p>
          <a:p>
            <a:pPr>
              <a:spcBef>
                <a:spcPct val="0"/>
              </a:spcBef>
              <a:buNone/>
            </a:pPr>
            <a:r>
              <a:rPr lang="en-US" altLang="zh-CN" sz="2400">
                <a:solidFill>
                  <a:schemeClr val="folHlink"/>
                </a:solidFill>
              </a:rPr>
              <a:t>void </a:t>
            </a:r>
            <a:r>
              <a:rPr lang="en-US" altLang="zh-CN" sz="2400" err="1">
                <a:solidFill>
                  <a:schemeClr val="accent2"/>
                </a:solidFill>
              </a:rPr>
              <a:t>swap</a:t>
            </a:r>
            <a:r>
              <a:rPr lang="en-US" altLang="zh-CN" sz="2400" err="1">
                <a:solidFill>
                  <a:schemeClr val="folHlink"/>
                </a:solidFill>
              </a:rPr>
              <a:t>(int a, int</a:t>
            </a:r>
            <a:r>
              <a:rPr lang="en-US" altLang="zh-CN" sz="2400">
                <a:solidFill>
                  <a:schemeClr val="folHlink"/>
                </a:solidFill>
              </a:rPr>
              <a:t> b) {</a:t>
            </a:r>
            <a:endParaRPr lang="en-US" altLang="zh-CN" sz="2400">
              <a:solidFill>
                <a:schemeClr val="folHlink"/>
              </a:solidFill>
            </a:endParaRPr>
          </a:p>
          <a:p>
            <a:pPr>
              <a:spcBef>
                <a:spcPct val="0"/>
              </a:spcBef>
              <a:buNone/>
            </a:pPr>
            <a:r>
              <a:rPr lang="en-US" altLang="zh-CN" sz="2400" err="1">
                <a:solidFill>
                  <a:schemeClr val="folHlink"/>
                </a:solidFill>
              </a:rPr>
              <a:t>	int</a:t>
            </a:r>
            <a:r>
              <a:rPr lang="en-US" altLang="zh-CN" sz="2400">
                <a:solidFill>
                  <a:schemeClr val="folHlink"/>
                </a:solidFill>
              </a:rPr>
              <a:t> k=a;    a=b;    b=k;</a:t>
            </a:r>
            <a:endParaRPr lang="en-US" altLang="zh-CN" sz="2400">
              <a:solidFill>
                <a:schemeClr val="folHlink"/>
              </a:solidFill>
            </a:endParaRPr>
          </a:p>
          <a:p>
            <a:pPr>
              <a:spcBef>
                <a:spcPct val="0"/>
              </a:spcBef>
              <a:buNone/>
            </a:pPr>
            <a:r>
              <a:rPr lang="en-US" altLang="zh-CN" sz="2400" err="1">
                <a:solidFill>
                  <a:schemeClr val="folHlink"/>
                </a:solidFill>
              </a:rPr>
              <a:t>	cout &lt;&lt; "swap: a=" &lt;&lt; a &lt;&lt; ", b=" &lt;&lt; b &lt;&lt;endl</a:t>
            </a:r>
            <a:r>
              <a:rPr lang="en-US" altLang="zh-CN" sz="2400">
                <a:solidFill>
                  <a:schemeClr val="folHlink"/>
                </a:solidFill>
              </a:rPr>
              <a:t>;;</a:t>
            </a:r>
            <a:endParaRPr lang="en-US" altLang="zh-CN" sz="2400">
              <a:solidFill>
                <a:schemeClr val="folHlink"/>
              </a:solidFill>
            </a:endParaRPr>
          </a:p>
          <a:p>
            <a:pPr>
              <a:spcBef>
                <a:spcPct val="0"/>
              </a:spcBef>
              <a:buNone/>
            </a:pPr>
            <a:r>
              <a:rPr lang="en-US" altLang="zh-CN" sz="2400">
                <a:solidFill>
                  <a:schemeClr val="folHlink"/>
                </a:solidFill>
              </a:rPr>
              <a:t>     return;</a:t>
            </a:r>
            <a:endParaRPr lang="en-US" altLang="zh-CN" sz="2400">
              <a:solidFill>
                <a:schemeClr val="folHlink"/>
              </a:solidFill>
            </a:endParaRPr>
          </a:p>
          <a:p>
            <a:pPr>
              <a:spcBef>
                <a:spcPct val="0"/>
              </a:spcBef>
              <a:buNone/>
            </a:pPr>
            <a:r>
              <a:rPr lang="en-US" altLang="zh-CN" sz="2400">
                <a:solidFill>
                  <a:schemeClr val="folHlink"/>
                </a:solidFill>
              </a:rPr>
              <a:t>}</a:t>
            </a:r>
            <a:endParaRPr lang="en-US" altLang="zh-CN" sz="2400">
              <a:solidFill>
                <a:schemeClr val="folHlink"/>
              </a:solidFill>
            </a:endParaRPr>
          </a:p>
          <a:p>
            <a:pPr>
              <a:spcBef>
                <a:spcPct val="0"/>
              </a:spcBef>
              <a:buNone/>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a:spcBef>
                <a:spcPct val="0"/>
              </a:spcBef>
              <a:buNone/>
            </a:pPr>
            <a:r>
              <a:rPr lang="en-US" altLang="zh-CN" sz="2400" err="1">
                <a:solidFill>
                  <a:schemeClr val="folHlink"/>
                </a:solidFill>
              </a:rPr>
              <a:t>	int</a:t>
            </a:r>
            <a:r>
              <a:rPr lang="en-US" altLang="zh-CN" sz="2400">
                <a:solidFill>
                  <a:schemeClr val="folHlink"/>
                </a:solidFill>
              </a:rPr>
              <a:t> m=10, n=25;</a:t>
            </a:r>
            <a:endParaRPr lang="en-US" altLang="zh-CN" sz="2400">
              <a:solidFill>
                <a:schemeClr val="folHlink"/>
              </a:solidFill>
            </a:endParaRPr>
          </a:p>
          <a:p>
            <a:pPr>
              <a:spcBef>
                <a:spcPct val="0"/>
              </a:spcBef>
              <a:buNone/>
            </a:pPr>
            <a:r>
              <a:rPr lang="en-US" altLang="zh-CN" sz="2400" err="1">
                <a:solidFill>
                  <a:schemeClr val="folHlink"/>
                </a:solidFill>
              </a:rPr>
              <a:t>	cout &lt;&lt; "before: m=" &lt;&lt; m &lt;&lt; ", n="&lt;&lt; n &lt;&lt;endl</a:t>
            </a:r>
            <a:r>
              <a:rPr lang="en-US" altLang="zh-CN" sz="2400">
                <a:solidFill>
                  <a:schemeClr val="folHlink"/>
                </a:solidFill>
              </a:rPr>
              <a:t>;</a:t>
            </a:r>
            <a:endParaRPr lang="en-US" altLang="zh-CN" sz="2400">
              <a:solidFill>
                <a:schemeClr val="folHlink"/>
              </a:solidFill>
            </a:endParaRPr>
          </a:p>
          <a:p>
            <a:pPr>
              <a:spcBef>
                <a:spcPct val="0"/>
              </a:spcBef>
              <a:buNone/>
            </a:pPr>
            <a:r>
              <a:rPr lang="en-US" altLang="zh-CN" sz="2400">
                <a:solidFill>
                  <a:schemeClr val="folHlink"/>
                </a:solidFill>
              </a:rPr>
              <a:t>	</a:t>
            </a:r>
            <a:r>
              <a:rPr lang="en-US" altLang="zh-CN" sz="2400" err="1">
                <a:solidFill>
                  <a:schemeClr val="accent2"/>
                </a:solidFill>
              </a:rPr>
              <a:t>swap</a:t>
            </a:r>
            <a:r>
              <a:rPr lang="en-US" altLang="zh-CN" sz="2400" err="1">
                <a:solidFill>
                  <a:schemeClr val="folHlink"/>
                </a:solidFill>
              </a:rPr>
              <a:t>(m</a:t>
            </a:r>
            <a:r>
              <a:rPr lang="en-US" altLang="zh-CN" sz="2400">
                <a:solidFill>
                  <a:schemeClr val="folHlink"/>
                </a:solidFill>
              </a:rPr>
              <a:t>, n);</a:t>
            </a:r>
            <a:endParaRPr lang="en-US" altLang="zh-CN" sz="2400">
              <a:solidFill>
                <a:schemeClr val="folHlink"/>
              </a:solidFill>
            </a:endParaRPr>
          </a:p>
          <a:p>
            <a:pPr>
              <a:spcBef>
                <a:spcPct val="0"/>
              </a:spcBef>
              <a:buNone/>
            </a:pPr>
            <a:r>
              <a:rPr lang="en-US" altLang="zh-CN" sz="2400" err="1">
                <a:solidFill>
                  <a:schemeClr val="folHlink"/>
                </a:solidFill>
              </a:rPr>
              <a:t>	cout &lt;&lt; "after: m=" &lt;&lt; m &lt;&lt; ", n="&lt;&lt; n &lt;&lt;endl</a:t>
            </a:r>
            <a:r>
              <a:rPr lang="en-US" altLang="zh-CN" sz="2400">
                <a:solidFill>
                  <a:schemeClr val="folHlink"/>
                </a:solidFill>
              </a:rPr>
              <a:t>;</a:t>
            </a:r>
            <a:endParaRPr lang="en-US" altLang="zh-CN" sz="2400">
              <a:solidFill>
                <a:schemeClr val="folHlink"/>
              </a:solidFill>
            </a:endParaRPr>
          </a:p>
          <a:p>
            <a:pPr>
              <a:spcBef>
                <a:spcPct val="0"/>
              </a:spcBef>
              <a:buNone/>
            </a:pPr>
            <a:r>
              <a:rPr lang="en-US" altLang="zh-CN" sz="2400">
                <a:solidFill>
                  <a:schemeClr val="folHlink"/>
                </a:solidFill>
              </a:rPr>
              <a:t>}</a:t>
            </a:r>
            <a:endParaRPr lang="en-US" altLang="zh-CN" sz="2400">
              <a:solidFill>
                <a:schemeClr val="folHlink"/>
              </a:solidFill>
            </a:endParaRPr>
          </a:p>
        </p:txBody>
      </p:sp>
      <p:sp>
        <p:nvSpPr>
          <p:cNvPr id="62467" name="文本框 509954"/>
          <p:cNvSpPr txBox="1"/>
          <p:nvPr/>
        </p:nvSpPr>
        <p:spPr>
          <a:xfrm>
            <a:off x="971550" y="4941888"/>
            <a:ext cx="7416800" cy="1552575"/>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zh-CN" altLang="en-US" b="1" dirty="0">
                <a:latin typeface="Times New Roman" panose="02020603050405020304" pitchFamily="18" charset="0"/>
                <a:ea typeface="宋体" panose="02010600030101010101" pitchFamily="2" charset="-122"/>
              </a:rPr>
              <a:t>输出结果（</a:t>
            </a:r>
            <a:r>
              <a:rPr lang="en-US" altLang="zh-CN" b="1" dirty="0">
                <a:latin typeface="Times New Roman" panose="02020603050405020304" pitchFamily="18" charset="0"/>
              </a:rPr>
              <a:t>a </a:t>
            </a:r>
            <a:r>
              <a:rPr lang="zh-CN" altLang="en-US" b="1" dirty="0">
                <a:latin typeface="Times New Roman" panose="02020603050405020304" pitchFamily="18" charset="0"/>
                <a:ea typeface="宋体" panose="02010600030101010101" pitchFamily="2" charset="-122"/>
              </a:rPr>
              <a:t>和 </a:t>
            </a:r>
            <a:r>
              <a:rPr lang="en-US" altLang="zh-CN" b="1" dirty="0">
                <a:latin typeface="Times New Roman" panose="02020603050405020304" pitchFamily="18" charset="0"/>
              </a:rPr>
              <a:t>b </a:t>
            </a:r>
            <a:r>
              <a:rPr lang="zh-CN" altLang="en-US" b="1" dirty="0">
                <a:latin typeface="Times New Roman" panose="02020603050405020304" pitchFamily="18" charset="0"/>
                <a:ea typeface="宋体" panose="02010600030101010101" pitchFamily="2" charset="-122"/>
              </a:rPr>
              <a:t>的值在调用前后并未改变）：</a:t>
            </a:r>
            <a:endParaRPr lang="zh-CN" altLang="en-US" b="1" dirty="0">
              <a:latin typeface="Times New Roman" panose="02020603050405020304" pitchFamily="18" charset="0"/>
              <a:ea typeface="宋体" panose="02010600030101010101" pitchFamily="2" charset="-122"/>
            </a:endParaRPr>
          </a:p>
          <a:p>
            <a:pPr>
              <a:buFont typeface="Arial" panose="020B0604020202020204" pitchFamily="34" charset="0"/>
            </a:pPr>
            <a:r>
              <a:rPr lang="en-US" altLang="zh-CN" b="1">
                <a:solidFill>
                  <a:schemeClr val="folHlink"/>
                </a:solidFill>
                <a:latin typeface="宋体" panose="02010600030101010101" pitchFamily="2" charset="-122"/>
              </a:rPr>
              <a:t>before: m=10, n=25</a:t>
            </a:r>
            <a:endParaRPr lang="en-US" altLang="zh-CN" b="1">
              <a:solidFill>
                <a:schemeClr val="folHlink"/>
              </a:solidFill>
              <a:latin typeface="宋体" panose="02010600030101010101" pitchFamily="2" charset="-122"/>
            </a:endParaRPr>
          </a:p>
          <a:p>
            <a:pPr>
              <a:buFont typeface="Arial" panose="020B0604020202020204" pitchFamily="34" charset="0"/>
            </a:pPr>
            <a:r>
              <a:rPr lang="en-US" altLang="zh-CN" b="1">
                <a:solidFill>
                  <a:schemeClr val="folHlink"/>
                </a:solidFill>
                <a:latin typeface="宋体" panose="02010600030101010101" pitchFamily="2" charset="-122"/>
              </a:rPr>
              <a:t>swap: a=</a:t>
            </a:r>
            <a:r>
              <a:rPr lang="en-US" altLang="zh-CN" b="1">
                <a:solidFill>
                  <a:schemeClr val="hlink"/>
                </a:solidFill>
                <a:latin typeface="宋体" panose="02010600030101010101" pitchFamily="2" charset="-122"/>
              </a:rPr>
              <a:t>25</a:t>
            </a:r>
            <a:r>
              <a:rPr lang="en-US" altLang="zh-CN" b="1">
                <a:solidFill>
                  <a:schemeClr val="folHlink"/>
                </a:solidFill>
                <a:latin typeface="宋体" panose="02010600030101010101" pitchFamily="2" charset="-122"/>
              </a:rPr>
              <a:t>, b=</a:t>
            </a:r>
            <a:r>
              <a:rPr lang="en-US" altLang="zh-CN" b="1">
                <a:solidFill>
                  <a:schemeClr val="hlink"/>
                </a:solidFill>
                <a:latin typeface="宋体" panose="02010600030101010101" pitchFamily="2" charset="-122"/>
              </a:rPr>
              <a:t>10</a:t>
            </a:r>
            <a:endParaRPr lang="en-US" altLang="zh-CN" b="1">
              <a:solidFill>
                <a:schemeClr val="hlink"/>
              </a:solidFill>
              <a:latin typeface="宋体" panose="02010600030101010101" pitchFamily="2" charset="-122"/>
            </a:endParaRPr>
          </a:p>
          <a:p>
            <a:pPr>
              <a:buFont typeface="Arial" panose="020B0604020202020204" pitchFamily="34" charset="0"/>
            </a:pPr>
            <a:r>
              <a:rPr lang="en-US" altLang="zh-CN" b="1">
                <a:solidFill>
                  <a:schemeClr val="folHlink"/>
                </a:solidFill>
                <a:latin typeface="宋体" panose="02010600030101010101" pitchFamily="2" charset="-122"/>
              </a:rPr>
              <a:t>after: m=10, n=25</a:t>
            </a:r>
            <a:endParaRPr lang="en-US" altLang="zh-CN" b="1">
              <a:solidFill>
                <a:schemeClr val="folHlink"/>
              </a:solidFill>
              <a:latin typeface="宋体" panose="02010600030101010101" pitchFamily="2" charset="-122"/>
            </a:endParaRPr>
          </a:p>
        </p:txBody>
      </p:sp>
      <p:sp>
        <p:nvSpPr>
          <p:cNvPr id="62468" name="文本框 509955"/>
          <p:cNvSpPr txBox="1"/>
          <p:nvPr/>
        </p:nvSpPr>
        <p:spPr>
          <a:xfrm>
            <a:off x="5364163" y="5445125"/>
            <a:ext cx="3168650" cy="953135"/>
          </a:xfrm>
          <a:prstGeom prst="rect">
            <a:avLst/>
          </a:prstGeom>
          <a:solidFill>
            <a:schemeClr val="accent1"/>
          </a:solidFill>
          <a:ln w="9525">
            <a:noFill/>
          </a:ln>
        </p:spPr>
        <p:txBody>
          <a:bodyPr lIns="92075" tIns="46038" rIns="92075" bIns="46038" anchor="t">
            <a:spAutoFit/>
          </a:bodyPr>
          <a:p>
            <a:pPr>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请仔细体会函数的参数</a:t>
            </a:r>
            <a:r>
              <a:rPr lang="zh-CN" altLang="en-US" sz="2800" b="1" dirty="0">
                <a:solidFill>
                  <a:schemeClr val="hlink"/>
                </a:solidFill>
                <a:latin typeface="Times New Roman" panose="02020603050405020304" pitchFamily="18" charset="0"/>
                <a:ea typeface="宋体" panose="02010600030101010101" pitchFamily="2" charset="-122"/>
              </a:rPr>
              <a:t>值传递</a:t>
            </a:r>
            <a:r>
              <a:rPr lang="zh-CN" altLang="en-US" sz="2800" b="1" dirty="0">
                <a:latin typeface="Times New Roman" panose="02020603050405020304" pitchFamily="18" charset="0"/>
                <a:ea typeface="宋体" panose="02010600030101010101" pitchFamily="2" charset="-122"/>
              </a:rPr>
              <a:t>机制！</a:t>
            </a:r>
            <a:endParaRPr lang="zh-CN" altLang="en-US" sz="2800" b="1" dirty="0">
              <a:latin typeface="Times New Roman" panose="02020603050405020304" pitchFamily="18" charset="0"/>
              <a:ea typeface="宋体" panose="02010600030101010101" pitchFamily="2" charset="-122"/>
            </a:endParaRPr>
          </a:p>
        </p:txBody>
      </p:sp>
      <p:sp>
        <p:nvSpPr>
          <p:cNvPr id="62469" name="左箭头 509956"/>
          <p:cNvSpPr/>
          <p:nvPr/>
        </p:nvSpPr>
        <p:spPr>
          <a:xfrm>
            <a:off x="4859338" y="5734050"/>
            <a:ext cx="431800" cy="287338"/>
          </a:xfrm>
          <a:prstGeom prst="leftArrow">
            <a:avLst>
              <a:gd name="adj1" fmla="val 50000"/>
              <a:gd name="adj2" fmla="val 37562"/>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3490" name="标题 513025"/>
          <p:cNvSpPr>
            <a:spLocks noGrp="1"/>
          </p:cNvSpPr>
          <p:nvPr>
            <p:ph type="title"/>
          </p:nvPr>
        </p:nvSpPr>
        <p:spPr/>
        <p:txBody>
          <a:bodyPr anchor="ctr"/>
          <a:p>
            <a:r>
              <a:rPr lang="en-US" altLang="zh-CN" dirty="0"/>
              <a:t>C++ </a:t>
            </a:r>
            <a:r>
              <a:rPr lang="zh-CN" altLang="en-US" dirty="0"/>
              <a:t>中的引用型参数</a:t>
            </a:r>
            <a:endParaRPr lang="zh-CN" altLang="en-US" dirty="0"/>
          </a:p>
        </p:txBody>
      </p:sp>
      <p:sp>
        <p:nvSpPr>
          <p:cNvPr id="63491" name="文本占位符 513026"/>
          <p:cNvSpPr>
            <a:spLocks noGrp="1"/>
          </p:cNvSpPr>
          <p:nvPr>
            <p:ph idx="1"/>
          </p:nvPr>
        </p:nvSpPr>
        <p:spPr>
          <a:xfrm>
            <a:off x="372745" y="905510"/>
            <a:ext cx="8397875" cy="1899920"/>
          </a:xfrm>
        </p:spPr>
        <p:txBody>
          <a:bodyPr anchor="t"/>
          <a:p>
            <a:pPr marL="0" indent="0">
              <a:buNone/>
            </a:pPr>
            <a:r>
              <a:rPr lang="en-US" altLang="zh-CN" dirty="0"/>
              <a:t>C++ </a:t>
            </a:r>
            <a:r>
              <a:rPr lang="zh-CN" altLang="en-US" dirty="0"/>
              <a:t>语言中添加了名为“</a:t>
            </a:r>
            <a:r>
              <a:rPr lang="zh-CN" altLang="en-US" dirty="0">
                <a:solidFill>
                  <a:schemeClr val="tx2"/>
                </a:solidFill>
              </a:rPr>
              <a:t>引用</a:t>
            </a:r>
            <a:r>
              <a:rPr lang="en-US" altLang="zh-CN" dirty="0">
                <a:solidFill>
                  <a:schemeClr val="tx2"/>
                </a:solidFill>
              </a:rPr>
              <a:t>(reference)</a:t>
            </a:r>
            <a:r>
              <a:rPr lang="zh-CN" altLang="en-US" dirty="0"/>
              <a:t>”的新特性，使用这种方式在函数之间传递参数，调用时</a:t>
            </a:r>
            <a:r>
              <a:rPr lang="zh-CN" altLang="en-US" dirty="0">
                <a:solidFill>
                  <a:schemeClr val="accent2"/>
                </a:solidFill>
              </a:rPr>
              <a:t>在函数中直接对实参进行操作，可改变调用处的变量的值</a:t>
            </a:r>
            <a:r>
              <a:rPr lang="zh-CN" altLang="en-US" dirty="0"/>
              <a:t>。</a:t>
            </a:r>
            <a:endParaRPr lang="zh-CN" altLang="en-US" dirty="0"/>
          </a:p>
          <a:p>
            <a:pPr marL="0" indent="0">
              <a:buNone/>
            </a:pPr>
            <a:r>
              <a:rPr lang="zh-CN" altLang="en-US" dirty="0"/>
              <a:t>书写形式上是在形参名称前面加上</a:t>
            </a:r>
            <a:r>
              <a:rPr lang="en-US" altLang="zh-CN" dirty="0"/>
              <a:t> </a:t>
            </a:r>
            <a:r>
              <a:rPr lang="en-US" altLang="zh-CN" b="1" dirty="0">
                <a:solidFill>
                  <a:srgbClr val="FF0000"/>
                </a:solidFill>
              </a:rPr>
              <a:t>&amp;</a:t>
            </a:r>
            <a:r>
              <a:rPr lang="en-US" altLang="zh-CN" dirty="0"/>
              <a:t> </a:t>
            </a:r>
            <a:r>
              <a:rPr lang="zh-CN" altLang="en-US" dirty="0"/>
              <a:t>字符。</a:t>
            </a:r>
            <a:endParaRPr lang="zh-CN" altLang="en-US" dirty="0"/>
          </a:p>
        </p:txBody>
      </p:sp>
      <p:sp>
        <p:nvSpPr>
          <p:cNvPr id="63492" name="矩形 513027"/>
          <p:cNvSpPr/>
          <p:nvPr/>
        </p:nvSpPr>
        <p:spPr>
          <a:xfrm>
            <a:off x="6517005" y="3451860"/>
            <a:ext cx="2016125" cy="2306320"/>
          </a:xfrm>
          <a:prstGeom prst="rect">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3493" name="文本框 513028"/>
          <p:cNvSpPr txBox="1"/>
          <p:nvPr/>
        </p:nvSpPr>
        <p:spPr>
          <a:xfrm>
            <a:off x="3276600" y="4457065"/>
            <a:ext cx="723900" cy="381000"/>
          </a:xfrm>
          <a:prstGeom prst="rect">
            <a:avLst/>
          </a:prstGeom>
          <a:noFill/>
          <a:ln w="9525">
            <a:noFill/>
          </a:ln>
        </p:spPr>
        <p:txBody>
          <a:bodyPr anchor="t"/>
          <a:p>
            <a:pPr algn="just"/>
            <a:r>
              <a:rPr lang="en-US" altLang="zh-CN" sz="2800">
                <a:latin typeface="Cambria" panose="02040503050406030204" pitchFamily="18" charset="0"/>
              </a:rPr>
              <a:t>n</a:t>
            </a:r>
            <a:endParaRPr lang="en-US" altLang="zh-CN" sz="6000">
              <a:latin typeface="Cambria" panose="02040503050406030204" pitchFamily="18" charset="0"/>
            </a:endParaRPr>
          </a:p>
        </p:txBody>
      </p:sp>
      <p:sp>
        <p:nvSpPr>
          <p:cNvPr id="63494" name="文本框 513029"/>
          <p:cNvSpPr txBox="1"/>
          <p:nvPr/>
        </p:nvSpPr>
        <p:spPr>
          <a:xfrm>
            <a:off x="3348038" y="3377565"/>
            <a:ext cx="723900" cy="431800"/>
          </a:xfrm>
          <a:prstGeom prst="rect">
            <a:avLst/>
          </a:prstGeom>
          <a:noFill/>
          <a:ln w="9525">
            <a:noFill/>
          </a:ln>
        </p:spPr>
        <p:txBody>
          <a:bodyPr anchor="t"/>
          <a:p>
            <a:pPr algn="just"/>
            <a:r>
              <a:rPr lang="en-US" altLang="zh-CN" sz="2800">
                <a:latin typeface="Cambria" panose="02040503050406030204" pitchFamily="18" charset="0"/>
              </a:rPr>
              <a:t>m</a:t>
            </a:r>
            <a:endParaRPr lang="en-US" altLang="zh-CN" sz="6000">
              <a:latin typeface="Cambria" panose="02040503050406030204" pitchFamily="18" charset="0"/>
            </a:endParaRPr>
          </a:p>
        </p:txBody>
      </p:sp>
      <p:sp>
        <p:nvSpPr>
          <p:cNvPr id="63495" name="矩形 513030"/>
          <p:cNvSpPr/>
          <p:nvPr/>
        </p:nvSpPr>
        <p:spPr>
          <a:xfrm>
            <a:off x="3276600" y="3837940"/>
            <a:ext cx="736600" cy="568325"/>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3496" name="矩形 513031"/>
          <p:cNvSpPr/>
          <p:nvPr/>
        </p:nvSpPr>
        <p:spPr>
          <a:xfrm>
            <a:off x="3203575" y="4880928"/>
            <a:ext cx="809625" cy="568325"/>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3497" name="文本框 513034"/>
          <p:cNvSpPr txBox="1"/>
          <p:nvPr/>
        </p:nvSpPr>
        <p:spPr>
          <a:xfrm>
            <a:off x="4140200" y="4169410"/>
            <a:ext cx="2413000" cy="864870"/>
          </a:xfrm>
          <a:prstGeom prst="rect">
            <a:avLst/>
          </a:prstGeom>
          <a:noFill/>
          <a:ln w="9525">
            <a:noFill/>
          </a:ln>
        </p:spPr>
        <p:txBody>
          <a:bodyPr anchor="t"/>
          <a:p>
            <a:pPr algn="ctr"/>
            <a:r>
              <a:rPr lang="zh-CN" altLang="en-US" sz="2800" dirty="0">
                <a:latin typeface="黑体" panose="02010609060101010101" pitchFamily="49" charset="-122"/>
                <a:ea typeface="黑体" panose="02010609060101010101" pitchFamily="49" charset="-122"/>
              </a:rPr>
              <a:t>调用时</a:t>
            </a:r>
            <a:r>
              <a:rPr lang="zh-CN" altLang="en-US" sz="2800" dirty="0">
                <a:solidFill>
                  <a:schemeClr val="accent2"/>
                </a:solidFill>
                <a:latin typeface="黑体" panose="02010609060101010101" pitchFamily="49" charset="-122"/>
                <a:ea typeface="黑体" panose="02010609060101010101" pitchFamily="49" charset="-122"/>
              </a:rPr>
              <a:t>直接对实参进行操作</a:t>
            </a:r>
            <a:endParaRPr lang="zh-CN" altLang="en-US" sz="2800" dirty="0">
              <a:solidFill>
                <a:schemeClr val="accent2"/>
              </a:solidFill>
              <a:latin typeface="黑体" panose="02010609060101010101" pitchFamily="49" charset="-122"/>
              <a:ea typeface="黑体" panose="02010609060101010101" pitchFamily="49" charset="-122"/>
            </a:endParaRPr>
          </a:p>
        </p:txBody>
      </p:sp>
      <p:sp>
        <p:nvSpPr>
          <p:cNvPr id="63498" name="文本框 513035"/>
          <p:cNvSpPr txBox="1"/>
          <p:nvPr/>
        </p:nvSpPr>
        <p:spPr>
          <a:xfrm>
            <a:off x="6830060" y="4406265"/>
            <a:ext cx="1703070" cy="701040"/>
          </a:xfrm>
          <a:prstGeom prst="rect">
            <a:avLst/>
          </a:prstGeom>
          <a:noFill/>
          <a:ln w="9525">
            <a:noFill/>
          </a:ln>
        </p:spPr>
        <p:txBody>
          <a:bodyPr anchor="t"/>
          <a:p>
            <a:pPr algn="just"/>
            <a:r>
              <a:rPr lang="zh-CN" altLang="en-US" sz="2000" b="1" dirty="0">
                <a:latin typeface="Cambria" panose="02040503050406030204" pitchFamily="18" charset="0"/>
                <a:ea typeface="宋体" panose="02010600030101010101" pitchFamily="2" charset="-122"/>
              </a:rPr>
              <a:t>函数 </a:t>
            </a:r>
            <a:r>
              <a:rPr lang="en-US" altLang="zh-CN" sz="2000" b="1" dirty="0">
                <a:latin typeface="Cambria" panose="02040503050406030204" pitchFamily="18" charset="0"/>
                <a:ea typeface="宋体" panose="02010600030101010101" pitchFamily="2" charset="-122"/>
              </a:rPr>
              <a:t>swap</a:t>
            </a:r>
            <a:r>
              <a:rPr lang="en-US" altLang="zh-CN" sz="2000" b="1" err="1">
                <a:latin typeface="Cambria" panose="02040503050406030204" pitchFamily="18" charset="0"/>
              </a:rPr>
              <a:t>ref</a:t>
            </a:r>
            <a:r>
              <a:rPr lang="en-US" altLang="zh-CN" sz="2000" b="1" dirty="0">
                <a:latin typeface="Cambria" panose="02040503050406030204" pitchFamily="18" charset="0"/>
              </a:rPr>
              <a:t> </a:t>
            </a:r>
            <a:r>
              <a:rPr lang="zh-CN" altLang="en-US" sz="2000" b="1" dirty="0">
                <a:latin typeface="Cambria" panose="02040503050406030204" pitchFamily="18" charset="0"/>
                <a:ea typeface="宋体" panose="02010600030101010101" pitchFamily="2" charset="-122"/>
              </a:rPr>
              <a:t>的内部</a:t>
            </a:r>
            <a:endParaRPr lang="zh-CN" altLang="en-US" sz="4800" dirty="0">
              <a:latin typeface="Cambria" panose="02040503050406030204" pitchFamily="18" charset="0"/>
              <a:ea typeface="宋体" panose="02010600030101010101" pitchFamily="2" charset="-122"/>
            </a:endParaRPr>
          </a:p>
        </p:txBody>
      </p:sp>
      <p:sp>
        <p:nvSpPr>
          <p:cNvPr id="63499" name="文本框 513036"/>
          <p:cNvSpPr txBox="1"/>
          <p:nvPr/>
        </p:nvSpPr>
        <p:spPr>
          <a:xfrm>
            <a:off x="6588125" y="3903028"/>
            <a:ext cx="650875" cy="487362"/>
          </a:xfrm>
          <a:prstGeom prst="rect">
            <a:avLst/>
          </a:prstGeom>
          <a:noFill/>
          <a:ln w="9525">
            <a:noFill/>
          </a:ln>
        </p:spPr>
        <p:txBody>
          <a:bodyPr anchor="t"/>
          <a:p>
            <a:pPr algn="just"/>
            <a:r>
              <a:rPr lang="en-US" altLang="zh-CN" sz="2800">
                <a:solidFill>
                  <a:srgbClr val="FF0000"/>
                </a:solidFill>
                <a:latin typeface="Cambria" panose="02040503050406030204" pitchFamily="18" charset="0"/>
              </a:rPr>
              <a:t>&amp;</a:t>
            </a:r>
            <a:r>
              <a:rPr lang="en-US" altLang="zh-CN" sz="2800">
                <a:latin typeface="Cambria" panose="02040503050406030204" pitchFamily="18" charset="0"/>
              </a:rPr>
              <a:t>a</a:t>
            </a:r>
            <a:endParaRPr lang="en-US" altLang="zh-CN" sz="6000">
              <a:latin typeface="Cambria" panose="02040503050406030204" pitchFamily="18" charset="0"/>
            </a:endParaRPr>
          </a:p>
        </p:txBody>
      </p:sp>
      <p:sp>
        <p:nvSpPr>
          <p:cNvPr id="63500" name="文本框 513037"/>
          <p:cNvSpPr txBox="1"/>
          <p:nvPr/>
        </p:nvSpPr>
        <p:spPr>
          <a:xfrm>
            <a:off x="6516688" y="4911090"/>
            <a:ext cx="776287" cy="525463"/>
          </a:xfrm>
          <a:prstGeom prst="rect">
            <a:avLst/>
          </a:prstGeom>
          <a:noFill/>
          <a:ln w="9525">
            <a:noFill/>
          </a:ln>
        </p:spPr>
        <p:txBody>
          <a:bodyPr anchor="t"/>
          <a:p>
            <a:pPr algn="just"/>
            <a:r>
              <a:rPr lang="en-US" altLang="zh-CN" sz="2800">
                <a:solidFill>
                  <a:srgbClr val="FF0000"/>
                </a:solidFill>
                <a:latin typeface="Cambria" panose="02040503050406030204" pitchFamily="18" charset="0"/>
              </a:rPr>
              <a:t>&amp;</a:t>
            </a:r>
            <a:r>
              <a:rPr lang="en-US" altLang="zh-CN" sz="2800">
                <a:latin typeface="Cambria" panose="02040503050406030204" pitchFamily="18" charset="0"/>
              </a:rPr>
              <a:t>b</a:t>
            </a:r>
            <a:endParaRPr lang="en-US" altLang="zh-CN" sz="6000">
              <a:latin typeface="Cambria" panose="02040503050406030204" pitchFamily="18" charset="0"/>
            </a:endParaRPr>
          </a:p>
        </p:txBody>
      </p:sp>
      <p:sp>
        <p:nvSpPr>
          <p:cNvPr id="63501" name="矩形 513038"/>
          <p:cNvSpPr/>
          <p:nvPr/>
        </p:nvSpPr>
        <p:spPr>
          <a:xfrm>
            <a:off x="123825" y="2945130"/>
            <a:ext cx="3152775" cy="3456305"/>
          </a:xfrm>
          <a:prstGeom prst="rect">
            <a:avLst/>
          </a:prstGeom>
          <a:noFill/>
          <a:ln w="9525">
            <a:noFill/>
          </a:ln>
        </p:spPr>
        <p:txBody>
          <a:bodyPr anchor="t"/>
          <a:p>
            <a:pPr algn="just">
              <a:lnSpc>
                <a:spcPct val="96000"/>
              </a:lnSpc>
              <a:buSzTx/>
            </a:pPr>
            <a:r>
              <a:rPr lang="zh-CN" altLang="en-US" dirty="0">
                <a:latin typeface="+mn-lt"/>
                <a:ea typeface="华文中宋" panose="02010600040101010101" pitchFamily="2" charset="-122"/>
                <a:cs typeface="+mn-lt"/>
              </a:rPr>
              <a:t>函数定义：</a:t>
            </a:r>
            <a:endParaRPr lang="zh-CN" altLang="en-US" dirty="0">
              <a:latin typeface="+mn-lt"/>
              <a:ea typeface="华文中宋" panose="02010600040101010101" pitchFamily="2" charset="-122"/>
              <a:cs typeface="+mn-lt"/>
            </a:endParaRPr>
          </a:p>
          <a:p>
            <a:pPr algn="just">
              <a:lnSpc>
                <a:spcPct val="96000"/>
              </a:lnSpc>
              <a:buSzTx/>
            </a:pPr>
            <a:r>
              <a:rPr lang="en-US" altLang="zh-CN" err="1">
                <a:latin typeface="+mn-lt"/>
                <a:ea typeface="华文中宋" panose="02010600040101010101" pitchFamily="2" charset="-122"/>
                <a:cs typeface="+mn-lt"/>
              </a:rPr>
              <a:t>void swapref(int</a:t>
            </a:r>
            <a:r>
              <a:rPr lang="en-US" altLang="zh-CN">
                <a:latin typeface="+mn-lt"/>
                <a:ea typeface="华文中宋" panose="02010600040101010101" pitchFamily="2" charset="-122"/>
                <a:cs typeface="+mn-lt"/>
              </a:rPr>
              <a:t> </a:t>
            </a:r>
            <a:r>
              <a:rPr lang="en-US" altLang="zh-CN" b="1">
                <a:solidFill>
                  <a:schemeClr val="accent2"/>
                </a:solidFill>
                <a:latin typeface="+mn-lt"/>
                <a:ea typeface="华文中宋" panose="02010600040101010101" pitchFamily="2" charset="-122"/>
                <a:cs typeface="+mn-lt"/>
              </a:rPr>
              <a:t>&amp;</a:t>
            </a:r>
            <a:r>
              <a:rPr lang="en-US" altLang="zh-CN" err="1">
                <a:latin typeface="+mn-lt"/>
                <a:ea typeface="华文中宋" panose="02010600040101010101" pitchFamily="2" charset="-122"/>
                <a:cs typeface="+mn-lt"/>
              </a:rPr>
              <a:t>a, int</a:t>
            </a:r>
            <a:r>
              <a:rPr lang="en-US" altLang="zh-CN">
                <a:latin typeface="+mn-lt"/>
                <a:ea typeface="华文中宋" panose="02010600040101010101" pitchFamily="2" charset="-122"/>
                <a:cs typeface="+mn-lt"/>
              </a:rPr>
              <a:t> </a:t>
            </a:r>
            <a:r>
              <a:rPr lang="en-US" altLang="zh-CN" b="1">
                <a:solidFill>
                  <a:schemeClr val="accent2"/>
                </a:solidFill>
                <a:latin typeface="+mn-lt"/>
                <a:ea typeface="华文中宋" panose="02010600040101010101" pitchFamily="2" charset="-122"/>
                <a:cs typeface="+mn-lt"/>
              </a:rPr>
              <a:t>&amp;</a:t>
            </a:r>
            <a:r>
              <a:rPr lang="en-US" altLang="zh-CN">
                <a:latin typeface="+mn-lt"/>
                <a:ea typeface="华文中宋" panose="02010600040101010101" pitchFamily="2" charset="-122"/>
                <a:cs typeface="+mn-lt"/>
              </a:rPr>
              <a:t>b){</a:t>
            </a:r>
            <a:endParaRPr lang="en-US" altLang="zh-CN">
              <a:latin typeface="+mn-lt"/>
              <a:ea typeface="华文中宋" panose="02010600040101010101" pitchFamily="2" charset="-122"/>
              <a:cs typeface="+mn-lt"/>
            </a:endParaRPr>
          </a:p>
          <a:p>
            <a:pPr algn="just">
              <a:lnSpc>
                <a:spcPct val="96000"/>
              </a:lnSpc>
              <a:buSzTx/>
            </a:pPr>
            <a:r>
              <a:rPr lang="en-US" altLang="zh-CN">
                <a:latin typeface="+mn-lt"/>
                <a:ea typeface="华文中宋" panose="02010600040101010101" pitchFamily="2" charset="-122"/>
                <a:cs typeface="+mn-lt"/>
              </a:rPr>
              <a:t>    ... ...</a:t>
            </a:r>
            <a:endParaRPr lang="en-US" altLang="zh-CN">
              <a:latin typeface="+mn-lt"/>
              <a:ea typeface="华文中宋" panose="02010600040101010101" pitchFamily="2" charset="-122"/>
              <a:cs typeface="+mn-lt"/>
            </a:endParaRPr>
          </a:p>
          <a:p>
            <a:pPr algn="just">
              <a:lnSpc>
                <a:spcPct val="96000"/>
              </a:lnSpc>
              <a:buSzTx/>
            </a:pPr>
            <a:r>
              <a:rPr lang="en-US" altLang="zh-CN">
                <a:latin typeface="+mn-lt"/>
                <a:ea typeface="华文中宋" panose="02010600040101010101" pitchFamily="2" charset="-122"/>
                <a:cs typeface="+mn-lt"/>
              </a:rPr>
              <a:t>}</a:t>
            </a:r>
            <a:endParaRPr lang="en-US" altLang="zh-CN">
              <a:latin typeface="+mn-lt"/>
              <a:ea typeface="华文中宋" panose="02010600040101010101" pitchFamily="2" charset="-122"/>
              <a:cs typeface="+mn-lt"/>
            </a:endParaRPr>
          </a:p>
          <a:p>
            <a:pPr algn="just">
              <a:lnSpc>
                <a:spcPct val="96000"/>
              </a:lnSpc>
              <a:buSzTx/>
            </a:pPr>
            <a:endParaRPr lang="en-US" altLang="zh-CN">
              <a:latin typeface="+mn-lt"/>
              <a:ea typeface="华文中宋" panose="02010600040101010101" pitchFamily="2" charset="-122"/>
              <a:cs typeface="+mn-lt"/>
            </a:endParaRPr>
          </a:p>
          <a:p>
            <a:pPr algn="just">
              <a:lnSpc>
                <a:spcPct val="96000"/>
              </a:lnSpc>
              <a:buSzTx/>
            </a:pPr>
            <a:r>
              <a:rPr lang="zh-CN" altLang="en-US" dirty="0">
                <a:latin typeface="+mn-lt"/>
                <a:ea typeface="华文中宋" panose="02010600040101010101" pitchFamily="2" charset="-122"/>
                <a:cs typeface="+mn-lt"/>
              </a:rPr>
              <a:t>函数调用：</a:t>
            </a:r>
            <a:endParaRPr lang="zh-CN" altLang="en-US" dirty="0">
              <a:latin typeface="+mn-lt"/>
              <a:ea typeface="华文中宋" panose="02010600040101010101" pitchFamily="2" charset="-122"/>
              <a:cs typeface="+mn-lt"/>
            </a:endParaRPr>
          </a:p>
          <a:p>
            <a:pPr algn="just">
              <a:lnSpc>
                <a:spcPct val="96000"/>
              </a:lnSpc>
              <a:buSzTx/>
            </a:pPr>
            <a:r>
              <a:rPr lang="en-US" altLang="zh-CN" err="1">
                <a:latin typeface="+mn-lt"/>
                <a:ea typeface="华文中宋" panose="02010600040101010101" pitchFamily="2" charset="-122"/>
                <a:cs typeface="+mn-lt"/>
              </a:rPr>
              <a:t>swapref(m</a:t>
            </a:r>
            <a:r>
              <a:rPr lang="en-US" altLang="zh-CN">
                <a:latin typeface="+mn-lt"/>
                <a:ea typeface="华文中宋" panose="02010600040101010101" pitchFamily="2" charset="-122"/>
                <a:cs typeface="+mn-lt"/>
              </a:rPr>
              <a:t>, n);</a:t>
            </a:r>
            <a:endParaRPr lang="en-US" altLang="zh-CN">
              <a:latin typeface="+mn-lt"/>
              <a:ea typeface="华文中宋" panose="02010600040101010101" pitchFamily="2" charset="-122"/>
              <a:cs typeface="+mn-lt"/>
            </a:endParaRPr>
          </a:p>
        </p:txBody>
      </p:sp>
      <p:sp>
        <p:nvSpPr>
          <p:cNvPr id="63502" name="矩形 513039"/>
          <p:cNvSpPr/>
          <p:nvPr/>
        </p:nvSpPr>
        <p:spPr>
          <a:xfrm>
            <a:off x="3203575" y="2872740"/>
            <a:ext cx="3506470" cy="460375"/>
          </a:xfrm>
          <a:prstGeom prst="rect">
            <a:avLst/>
          </a:prstGeom>
          <a:noFill/>
          <a:ln w="9525">
            <a:noFill/>
          </a:ln>
        </p:spPr>
        <p:txBody>
          <a:bodyPr wrap="none" lIns="92075" tIns="46038" rIns="92075" bIns="46038" anchor="t">
            <a:spAutoFit/>
          </a:bodyPr>
          <a:p>
            <a:pPr>
              <a:buFont typeface="Arial" panose="020B0604020202020204" pitchFamily="34" charset="0"/>
            </a:pPr>
            <a:r>
              <a:rPr lang="zh-CN" altLang="en-US" b="1" dirty="0">
                <a:latin typeface="Times New Roman" panose="02020603050405020304" pitchFamily="18" charset="0"/>
                <a:ea typeface="宋体" panose="02010600030101010101" pitchFamily="2" charset="-122"/>
              </a:rPr>
              <a:t>函数 </a:t>
            </a:r>
            <a:r>
              <a:rPr lang="en-US" altLang="zh-CN" b="1" dirty="0">
                <a:latin typeface="Times New Roman" panose="02020603050405020304" pitchFamily="18" charset="0"/>
                <a:ea typeface="宋体" panose="02010600030101010101" pitchFamily="2" charset="-122"/>
              </a:rPr>
              <a:t>swap</a:t>
            </a:r>
            <a:r>
              <a:rPr lang="en-US" altLang="zh-CN" b="1" err="1">
                <a:latin typeface="Times New Roman" panose="02020603050405020304" pitchFamily="18" charset="0"/>
              </a:rPr>
              <a:t>ref</a:t>
            </a:r>
            <a:r>
              <a:rPr lang="en-US" altLang="zh-CN" b="1" dirty="0">
                <a:latin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rPr>
              <a:t>的调用环境</a:t>
            </a:r>
            <a:endParaRPr lang="zh-CN" altLang="en-US" b="1" dirty="0">
              <a:latin typeface="Times New Roman" panose="02020603050405020304" pitchFamily="18" charset="0"/>
              <a:ea typeface="宋体" panose="02010600030101010101" pitchFamily="2" charset="-122"/>
            </a:endParaRPr>
          </a:p>
        </p:txBody>
      </p:sp>
      <p:pic>
        <p:nvPicPr>
          <p:cNvPr id="63504" name="图片 513041"/>
          <p:cNvPicPr>
            <a:picLocks noChangeAspect="1"/>
          </p:cNvPicPr>
          <p:nvPr/>
        </p:nvPicPr>
        <p:blipFill>
          <a:blip r:embed="rId1"/>
          <a:stretch>
            <a:fillRect/>
          </a:stretch>
        </p:blipFill>
        <p:spPr>
          <a:xfrm>
            <a:off x="3779838" y="4817428"/>
            <a:ext cx="2808287" cy="792162"/>
          </a:xfrm>
          <a:prstGeom prst="rect">
            <a:avLst/>
          </a:prstGeom>
          <a:noFill/>
          <a:ln w="9525">
            <a:noFill/>
          </a:ln>
        </p:spPr>
      </p:pic>
      <p:pic>
        <p:nvPicPr>
          <p:cNvPr id="63505" name="图片 513042"/>
          <p:cNvPicPr>
            <a:picLocks noChangeAspect="1"/>
          </p:cNvPicPr>
          <p:nvPr/>
        </p:nvPicPr>
        <p:blipFill>
          <a:blip r:embed="rId2"/>
          <a:stretch>
            <a:fillRect/>
          </a:stretch>
        </p:blipFill>
        <p:spPr>
          <a:xfrm>
            <a:off x="3779838" y="3664903"/>
            <a:ext cx="2808287" cy="792162"/>
          </a:xfrm>
          <a:prstGeom prst="rect">
            <a:avLst/>
          </a:prstGeom>
          <a:noFill/>
          <a:ln w="9525">
            <a:noFill/>
          </a:ln>
        </p:spPr>
      </p:pic>
      <p:sp>
        <p:nvSpPr>
          <p:cNvPr id="63506" name="爆炸形 1 513043"/>
          <p:cNvSpPr/>
          <p:nvPr/>
        </p:nvSpPr>
        <p:spPr>
          <a:xfrm>
            <a:off x="8172450" y="2277110"/>
            <a:ext cx="647700" cy="503238"/>
          </a:xfrm>
          <a:prstGeom prst="irregularSeal1">
            <a:avLst/>
          </a:prstGeom>
          <a:solidFill>
            <a:srgbClr val="FFFF00"/>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1506" name="文本占位符 523268"/>
          <p:cNvSpPr>
            <a:spLocks noGrp="1"/>
          </p:cNvSpPr>
          <p:nvPr>
            <p:ph sz="half" idx="1"/>
          </p:nvPr>
        </p:nvSpPr>
        <p:spPr>
          <a:xfrm>
            <a:off x="539750" y="549275"/>
            <a:ext cx="8135938" cy="5400675"/>
          </a:xfrm>
        </p:spPr>
        <p:txBody>
          <a:bodyPr anchor="t"/>
          <a:p>
            <a:pPr>
              <a:buClr>
                <a:schemeClr val="hlink"/>
              </a:buClr>
              <a:buSzPct val="85000"/>
              <a:buFont typeface="Wingdings" panose="05000000000000000000" pitchFamily="2" charset="2"/>
              <a:buNone/>
            </a:pPr>
            <a:r>
              <a:rPr lang="zh-CN" altLang="en-US" dirty="0"/>
              <a:t>函数抽象机制的意义：</a:t>
            </a:r>
            <a:endParaRPr lang="zh-CN" altLang="en-US" dirty="0"/>
          </a:p>
          <a:p>
            <a:pPr>
              <a:buClr>
                <a:schemeClr val="hlink"/>
              </a:buClr>
              <a:buSzPct val="85000"/>
              <a:buFont typeface="Wingdings" panose="05000000000000000000" pitchFamily="2" charset="2"/>
            </a:pPr>
            <a:r>
              <a:rPr lang="zh-CN" altLang="en-US" dirty="0"/>
              <a:t>重复片段可用唯一的函数定义和一些形式简单的函数调用取代，使程序更简短清晰。</a:t>
            </a:r>
            <a:endParaRPr lang="zh-CN" altLang="en-US" dirty="0"/>
          </a:p>
          <a:p>
            <a:pPr>
              <a:buClr>
                <a:schemeClr val="hlink"/>
              </a:buClr>
              <a:buSzPct val="85000"/>
              <a:buFont typeface="Wingdings" panose="05000000000000000000" pitchFamily="2" charset="2"/>
            </a:pPr>
            <a:r>
              <a:rPr lang="zh-CN" altLang="en-US" dirty="0"/>
              <a:t>同样计算片段只描述一次，易于修改。</a:t>
            </a:r>
            <a:endParaRPr lang="zh-CN" altLang="en-US" dirty="0"/>
          </a:p>
          <a:p>
            <a:pPr>
              <a:buClr>
                <a:schemeClr val="hlink"/>
              </a:buClr>
              <a:buSzPct val="85000"/>
              <a:buFont typeface="Wingdings" panose="05000000000000000000" pitchFamily="2" charset="2"/>
            </a:pPr>
            <a:r>
              <a:rPr lang="zh-CN" altLang="en-US" dirty="0"/>
              <a:t>函数定义和使用形成对复杂程序的分解。可独立考虑函数定义与使用，大大提高工作效率。</a:t>
            </a:r>
            <a:endParaRPr lang="zh-CN" altLang="en-US" dirty="0"/>
          </a:p>
          <a:p>
            <a:pPr>
              <a:buClr>
                <a:schemeClr val="hlink"/>
              </a:buClr>
              <a:buSzPct val="85000"/>
              <a:buFont typeface="Wingdings" panose="05000000000000000000" pitchFamily="2" charset="2"/>
            </a:pPr>
            <a:r>
              <a:rPr lang="zh-CN" altLang="en-US" dirty="0"/>
              <a:t>具有独立逻辑意义的函数可看作高层基本操作，使人可以站在合适的抽象层次上观察把握程序的意义。</a:t>
            </a:r>
            <a:endParaRPr lang="zh-CN" altLang="en-US"/>
          </a:p>
        </p:txBody>
      </p:sp>
    </p:spTree>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4514" name="文本占位符 514049"/>
          <p:cNvSpPr>
            <a:spLocks noGrp="1"/>
          </p:cNvSpPr>
          <p:nvPr>
            <p:ph idx="1"/>
          </p:nvPr>
        </p:nvSpPr>
        <p:spPr>
          <a:xfrm>
            <a:off x="539750" y="347980"/>
            <a:ext cx="8353425" cy="6033770"/>
          </a:xfrm>
        </p:spPr>
        <p:txBody>
          <a:bodyPr anchor="t"/>
          <a:p>
            <a:pPr>
              <a:spcBef>
                <a:spcPct val="0"/>
              </a:spcBef>
              <a:buNone/>
            </a:pPr>
            <a:r>
              <a:rPr lang="zh-CN" altLang="en-US" sz="2400" b="1" dirty="0"/>
              <a:t>举例：</a:t>
            </a:r>
            <a:endParaRPr lang="zh-CN" altLang="en-US" sz="2400" b="1" dirty="0"/>
          </a:p>
          <a:p>
            <a:pPr>
              <a:spcBef>
                <a:spcPct val="0"/>
              </a:spcBef>
              <a:buNone/>
            </a:pPr>
            <a:r>
              <a:rPr lang="en-US" altLang="zh-CN" sz="2400" b="1">
                <a:solidFill>
                  <a:schemeClr val="folHlink"/>
                </a:solidFill>
              </a:rPr>
              <a:t>void </a:t>
            </a:r>
            <a:r>
              <a:rPr lang="en-US" altLang="zh-CN" sz="2400" b="1" err="1">
                <a:solidFill>
                  <a:schemeClr val="accent2"/>
                </a:solidFill>
              </a:rPr>
              <a:t>swapref</a:t>
            </a:r>
            <a:r>
              <a:rPr lang="en-US" altLang="zh-CN" sz="2400" b="1" err="1">
                <a:solidFill>
                  <a:schemeClr val="folHlink"/>
                </a:solidFill>
              </a:rPr>
              <a:t>(int</a:t>
            </a:r>
            <a:r>
              <a:rPr lang="en-US" altLang="zh-CN" sz="2400" b="1">
                <a:solidFill>
                  <a:schemeClr val="folHlink"/>
                </a:solidFill>
              </a:rPr>
              <a:t> </a:t>
            </a:r>
            <a:r>
              <a:rPr lang="en-US" altLang="zh-CN" sz="2400" b="1">
                <a:solidFill>
                  <a:schemeClr val="accent2"/>
                </a:solidFill>
              </a:rPr>
              <a:t>&amp;</a:t>
            </a:r>
            <a:r>
              <a:rPr lang="en-US" altLang="zh-CN" sz="2400" b="1" err="1">
                <a:solidFill>
                  <a:schemeClr val="folHlink"/>
                </a:solidFill>
              </a:rPr>
              <a:t>a, int</a:t>
            </a:r>
            <a:r>
              <a:rPr lang="en-US" altLang="zh-CN" sz="2400" b="1">
                <a:solidFill>
                  <a:schemeClr val="folHlink"/>
                </a:solidFill>
              </a:rPr>
              <a:t> </a:t>
            </a:r>
            <a:r>
              <a:rPr lang="en-US" altLang="zh-CN" sz="2400" b="1">
                <a:solidFill>
                  <a:schemeClr val="accent2"/>
                </a:solidFill>
              </a:rPr>
              <a:t>&amp;</a:t>
            </a:r>
            <a:r>
              <a:rPr lang="en-US" altLang="zh-CN" sz="2400" b="1" dirty="0">
                <a:solidFill>
                  <a:schemeClr val="folHlink"/>
                </a:solidFill>
              </a:rPr>
              <a:t>b)  { //</a:t>
            </a:r>
            <a:r>
              <a:rPr lang="zh-CN" altLang="en-US" sz="2400" b="1" dirty="0">
                <a:solidFill>
                  <a:schemeClr val="folHlink"/>
                </a:solidFill>
              </a:rPr>
              <a:t>形参</a:t>
            </a:r>
            <a:r>
              <a:rPr lang="en-US" altLang="zh-CN" sz="2400" b="1" dirty="0">
                <a:solidFill>
                  <a:schemeClr val="folHlink"/>
                </a:solidFill>
              </a:rPr>
              <a:t>a, b</a:t>
            </a:r>
            <a:r>
              <a:rPr lang="zh-CN" altLang="en-US" sz="2400" b="1" dirty="0">
                <a:solidFill>
                  <a:schemeClr val="folHlink"/>
                </a:solidFill>
              </a:rPr>
              <a:t>都是引用</a:t>
            </a:r>
            <a:endParaRPr lang="zh-CN" altLang="en-US" sz="2400" b="1" dirty="0">
              <a:solidFill>
                <a:schemeClr val="folHlink"/>
              </a:solidFill>
            </a:endParaRPr>
          </a:p>
          <a:p>
            <a:pPr>
              <a:spcBef>
                <a:spcPct val="0"/>
              </a:spcBef>
              <a:buNone/>
            </a:pPr>
            <a:r>
              <a:rPr lang="zh-CN" altLang="en-US" sz="2400" b="1" dirty="0">
                <a:solidFill>
                  <a:schemeClr val="folHlink"/>
                </a:solidFill>
              </a:rPr>
              <a:t>	</a:t>
            </a:r>
            <a:r>
              <a:rPr lang="pt-BR" altLang="zh-CN" sz="2400" b="1">
                <a:solidFill>
                  <a:schemeClr val="folHlink"/>
                </a:solidFill>
              </a:rPr>
              <a:t>int k=a;    a=b;    b=k;</a:t>
            </a:r>
            <a:endParaRPr lang="pt-BR" altLang="zh-CN" sz="2400" b="1">
              <a:solidFill>
                <a:schemeClr val="folHlink"/>
              </a:solidFill>
            </a:endParaRPr>
          </a:p>
          <a:p>
            <a:pPr>
              <a:spcBef>
                <a:spcPct val="0"/>
              </a:spcBef>
              <a:buNone/>
            </a:pPr>
            <a:r>
              <a:rPr lang="pt-BR" altLang="zh-CN" sz="2400" b="1">
                <a:solidFill>
                  <a:schemeClr val="folHlink"/>
                </a:solidFill>
              </a:rPr>
              <a:t>	</a:t>
            </a:r>
            <a:r>
              <a:rPr lang="en-US" altLang="zh-CN" sz="2400" b="1" u="sng" err="1">
                <a:solidFill>
                  <a:srgbClr val="0000FF"/>
                </a:solidFill>
                <a:ea typeface="宋体" panose="02010600030101010101" pitchFamily="2" charset="-122"/>
              </a:rPr>
              <a:t>cout &lt;&lt; "swaped</a:t>
            </a:r>
            <a:r>
              <a:rPr lang="en-US" altLang="zh-CN" sz="2400" b="1" u="sng">
                <a:solidFill>
                  <a:srgbClr val="0000FF"/>
                </a:solidFill>
                <a:ea typeface="宋体" panose="02010600030101010101" pitchFamily="2" charset="-122"/>
              </a:rPr>
              <a:t> inside: a= "&lt;&lt; a &lt;&lt; "  b= " &lt;&lt; b &lt;&lt;</a:t>
            </a:r>
            <a:r>
              <a:rPr lang="en-US" altLang="zh-CN" sz="2400" b="1" u="sng">
                <a:solidFill>
                  <a:srgbClr val="0000FF"/>
                </a:solidFill>
              </a:rPr>
              <a:t> </a:t>
            </a:r>
            <a:r>
              <a:rPr lang="en-US" altLang="zh-CN" sz="2400" b="1" u="sng" err="1">
                <a:solidFill>
                  <a:srgbClr val="0000FF"/>
                </a:solidFill>
                <a:ea typeface="宋体" panose="02010600030101010101" pitchFamily="2" charset="-122"/>
              </a:rPr>
              <a:t>endl</a:t>
            </a:r>
            <a:r>
              <a:rPr lang="en-US" altLang="zh-CN" sz="2400" b="1" u="sng">
                <a:solidFill>
                  <a:srgbClr val="0000FF"/>
                </a:solidFill>
                <a:ea typeface="宋体" panose="02010600030101010101" pitchFamily="2" charset="-122"/>
              </a:rPr>
              <a:t>;</a:t>
            </a:r>
            <a:endParaRPr lang="en-US" altLang="zh-CN" sz="2400" b="1" u="sng">
              <a:solidFill>
                <a:srgbClr val="0000FF"/>
              </a:solidFill>
              <a:ea typeface="宋体" panose="02010600030101010101" pitchFamily="2" charset="-122"/>
            </a:endParaRPr>
          </a:p>
          <a:p>
            <a:pPr>
              <a:spcBef>
                <a:spcPct val="0"/>
              </a:spcBef>
              <a:buNone/>
            </a:pPr>
            <a:r>
              <a:rPr lang="en-US" altLang="zh-CN" sz="2400" b="1">
                <a:solidFill>
                  <a:srgbClr val="0000FF"/>
                </a:solidFill>
                <a:ea typeface="宋体" panose="02010600030101010101" pitchFamily="2" charset="-122"/>
              </a:rPr>
              <a:t>    return;</a:t>
            </a:r>
            <a:endParaRPr lang="fr-FR" altLang="zh-CN" sz="2400" b="1">
              <a:solidFill>
                <a:schemeClr val="folHlink"/>
              </a:solidFill>
            </a:endParaRPr>
          </a:p>
          <a:p>
            <a:pPr>
              <a:spcBef>
                <a:spcPct val="0"/>
              </a:spcBef>
              <a:buNone/>
            </a:pPr>
            <a:r>
              <a:rPr lang="fr-FR" altLang="zh-CN" sz="2400" b="1" dirty="0">
                <a:solidFill>
                  <a:schemeClr val="folHlink"/>
                </a:solidFill>
              </a:rPr>
              <a:t>}</a:t>
            </a:r>
            <a:endParaRPr lang="fr-FR" altLang="zh-CN" sz="2400" b="1" dirty="0">
              <a:solidFill>
                <a:schemeClr val="folHlink"/>
              </a:solidFill>
            </a:endParaRPr>
          </a:p>
          <a:p>
            <a:pPr>
              <a:spcBef>
                <a:spcPct val="0"/>
              </a:spcBef>
              <a:buNone/>
            </a:pPr>
            <a:endParaRPr lang="fr-FR" altLang="zh-CN" sz="2400" b="1">
              <a:solidFill>
                <a:schemeClr val="folHlink"/>
              </a:solidFill>
            </a:endParaRPr>
          </a:p>
          <a:p>
            <a:pPr>
              <a:spcBef>
                <a:spcPct val="0"/>
              </a:spcBef>
              <a:buNone/>
            </a:pPr>
            <a:r>
              <a:rPr lang="fr-FR" altLang="zh-CN" sz="2400" b="1" dirty="0" err="1">
                <a:solidFill>
                  <a:schemeClr val="folHlink"/>
                </a:solidFill>
              </a:rPr>
              <a:t>int</a:t>
            </a:r>
            <a:r>
              <a:rPr lang="fr-FR" altLang="zh-CN" sz="2400" b="1">
                <a:solidFill>
                  <a:schemeClr val="folHlink"/>
                </a:solidFill>
              </a:rPr>
              <a:t> main() {</a:t>
            </a:r>
            <a:endParaRPr lang="fr-FR" altLang="zh-CN" sz="2400" b="1">
              <a:solidFill>
                <a:schemeClr val="folHlink"/>
              </a:solidFill>
            </a:endParaRPr>
          </a:p>
          <a:p>
            <a:pPr>
              <a:spcBef>
                <a:spcPct val="0"/>
              </a:spcBef>
              <a:buNone/>
            </a:pPr>
            <a:r>
              <a:rPr lang="fr-FR" altLang="zh-CN" sz="2400" b="1">
                <a:solidFill>
                  <a:schemeClr val="folHlink"/>
                </a:solidFill>
              </a:rPr>
              <a:t>	</a:t>
            </a:r>
            <a:r>
              <a:rPr lang="fr-FR" altLang="zh-CN" sz="2400" b="1" dirty="0" err="1">
                <a:solidFill>
                  <a:schemeClr val="folHlink"/>
                </a:solidFill>
              </a:rPr>
              <a:t>int</a:t>
            </a:r>
            <a:r>
              <a:rPr lang="fr-FR" altLang="zh-CN" sz="2400" b="1">
                <a:solidFill>
                  <a:schemeClr val="folHlink"/>
                </a:solidFill>
              </a:rPr>
              <a:t> m=10, n=25;</a:t>
            </a:r>
            <a:endParaRPr lang="fr-FR" altLang="zh-CN" sz="2400" b="1">
              <a:solidFill>
                <a:schemeClr val="folHlink"/>
              </a:solidFill>
            </a:endParaRPr>
          </a:p>
          <a:p>
            <a:pPr>
              <a:spcBef>
                <a:spcPct val="0"/>
              </a:spcBef>
              <a:buNone/>
            </a:pPr>
            <a:r>
              <a:rPr lang="en-US" altLang="zh-CN" sz="2400" b="1" err="1">
                <a:solidFill>
                  <a:schemeClr val="folHlink"/>
                </a:solidFill>
              </a:rPr>
              <a:t>    cout &lt;&lt; "before swapref: m= "&lt;&lt; m &lt;&lt; "  n= " &lt;&lt; n&lt;&lt; endl</a:t>
            </a:r>
            <a:r>
              <a:rPr lang="en-US" altLang="zh-CN" sz="2400" b="1">
                <a:solidFill>
                  <a:schemeClr val="folHlink"/>
                </a:solidFill>
              </a:rPr>
              <a:t>;</a:t>
            </a:r>
            <a:endParaRPr lang="en-US" altLang="zh-CN" sz="2400" b="1">
              <a:solidFill>
                <a:schemeClr val="folHlink"/>
              </a:solidFill>
            </a:endParaRPr>
          </a:p>
          <a:p>
            <a:pPr>
              <a:spcBef>
                <a:spcPct val="0"/>
              </a:spcBef>
              <a:buNone/>
            </a:pPr>
            <a:r>
              <a:rPr lang="en-US" altLang="zh-CN" sz="2400" b="1" err="1">
                <a:solidFill>
                  <a:schemeClr val="folHlink"/>
                </a:solidFill>
              </a:rPr>
              <a:t>    </a:t>
            </a:r>
            <a:r>
              <a:rPr lang="en-US" altLang="zh-CN" sz="2400" b="1" err="1">
                <a:solidFill>
                  <a:schemeClr val="accent2"/>
                </a:solidFill>
              </a:rPr>
              <a:t>swapref</a:t>
            </a:r>
            <a:r>
              <a:rPr lang="en-US" altLang="zh-CN" sz="2400" b="1" err="1">
                <a:solidFill>
                  <a:schemeClr val="folHlink"/>
                </a:solidFill>
              </a:rPr>
              <a:t>(</a:t>
            </a:r>
            <a:r>
              <a:rPr lang="en-US" altLang="zh-CN" sz="2400" b="1" err="1">
                <a:solidFill>
                  <a:schemeClr val="accent2"/>
                </a:solidFill>
              </a:rPr>
              <a:t>m</a:t>
            </a:r>
            <a:r>
              <a:rPr lang="en-US" altLang="zh-CN" sz="2400" b="1">
                <a:solidFill>
                  <a:schemeClr val="folHlink"/>
                </a:solidFill>
              </a:rPr>
              <a:t>, </a:t>
            </a:r>
            <a:r>
              <a:rPr lang="en-US" altLang="zh-CN" sz="2400" b="1">
                <a:solidFill>
                  <a:schemeClr val="accent2"/>
                </a:solidFill>
              </a:rPr>
              <a:t>n</a:t>
            </a:r>
            <a:r>
              <a:rPr lang="en-US" altLang="zh-CN" sz="2400" b="1">
                <a:solidFill>
                  <a:schemeClr val="folHlink"/>
                </a:solidFill>
              </a:rPr>
              <a:t>);</a:t>
            </a:r>
            <a:endParaRPr lang="en-US" altLang="zh-CN" sz="2400" b="1">
              <a:solidFill>
                <a:schemeClr val="folHlink"/>
              </a:solidFill>
            </a:endParaRPr>
          </a:p>
          <a:p>
            <a:pPr>
              <a:spcBef>
                <a:spcPct val="0"/>
              </a:spcBef>
              <a:buNone/>
            </a:pPr>
            <a:r>
              <a:rPr lang="en-US" altLang="zh-CN" sz="2400" b="1" err="1">
                <a:solidFill>
                  <a:schemeClr val="folHlink"/>
                </a:solidFill>
              </a:rPr>
              <a:t>    cout &lt;&lt; "after swapref:  m= "&lt;&lt; m &lt;&lt; "  n= " &lt;&lt; n &lt;&lt; endl</a:t>
            </a:r>
            <a:r>
              <a:rPr lang="en-US" altLang="zh-CN" sz="2400" b="1">
                <a:solidFill>
                  <a:schemeClr val="folHlink"/>
                </a:solidFill>
              </a:rPr>
              <a:t>;</a:t>
            </a:r>
            <a:endParaRPr lang="en-US" altLang="zh-CN" sz="2400" b="1">
              <a:solidFill>
                <a:schemeClr val="folHlink"/>
              </a:solidFill>
            </a:endParaRPr>
          </a:p>
          <a:p>
            <a:pPr>
              <a:spcBef>
                <a:spcPct val="0"/>
              </a:spcBef>
              <a:buNone/>
            </a:pPr>
            <a:r>
              <a:rPr lang="en-US" altLang="zh-CN" sz="2400" b="1">
                <a:solidFill>
                  <a:schemeClr val="folHlink"/>
                </a:solidFill>
              </a:rPr>
              <a:t>}</a:t>
            </a:r>
            <a:endParaRPr lang="en-US" altLang="zh-CN" sz="2400" b="1">
              <a:solidFill>
                <a:schemeClr val="folHlink"/>
              </a:solidFill>
            </a:endParaRPr>
          </a:p>
        </p:txBody>
      </p:sp>
      <p:sp>
        <p:nvSpPr>
          <p:cNvPr id="64515" name="文本框 514050"/>
          <p:cNvSpPr txBox="1"/>
          <p:nvPr/>
        </p:nvSpPr>
        <p:spPr>
          <a:xfrm>
            <a:off x="1115695" y="4813300"/>
            <a:ext cx="7623810" cy="1568450"/>
          </a:xfrm>
          <a:prstGeom prst="rect">
            <a:avLst/>
          </a:prstGeom>
          <a:noFill/>
          <a:ln w="9525">
            <a:noFill/>
          </a:ln>
        </p:spPr>
        <p:txBody>
          <a:bodyPr wrap="square" lIns="92075" tIns="46038" rIns="92075" bIns="46038" anchor="t">
            <a:spAutoFit/>
          </a:bodyPr>
          <a:p>
            <a:pPr>
              <a:spcBef>
                <a:spcPct val="50000"/>
              </a:spcBef>
              <a:buFont typeface="Arial" panose="020B0604020202020204" pitchFamily="34" charset="0"/>
            </a:pPr>
            <a:r>
              <a:rPr lang="zh-CN" altLang="en-US" dirty="0">
                <a:latin typeface="Cambria" panose="02040503050406030204" pitchFamily="18" charset="0"/>
                <a:ea typeface="华文中宋" panose="02010600040101010101" pitchFamily="2" charset="-122"/>
              </a:rPr>
              <a:t>输出结果（变量</a:t>
            </a:r>
            <a:r>
              <a:rPr lang="en-US" altLang="zh-CN" dirty="0">
                <a:latin typeface="Cambria" panose="02040503050406030204" pitchFamily="18" charset="0"/>
                <a:ea typeface="华文中宋" panose="02010600040101010101" pitchFamily="2" charset="-122"/>
              </a:rPr>
              <a:t> m </a:t>
            </a:r>
            <a:r>
              <a:rPr lang="zh-CN" altLang="en-US" dirty="0">
                <a:latin typeface="Cambria" panose="02040503050406030204" pitchFamily="18" charset="0"/>
                <a:ea typeface="华文中宋" panose="02010600040101010101" pitchFamily="2" charset="-122"/>
              </a:rPr>
              <a:t>和 </a:t>
            </a:r>
            <a:r>
              <a:rPr lang="en-US" altLang="zh-CN" dirty="0">
                <a:latin typeface="Cambria" panose="02040503050406030204" pitchFamily="18" charset="0"/>
                <a:ea typeface="华文中宋" panose="02010600040101010101" pitchFamily="2" charset="-122"/>
              </a:rPr>
              <a:t>n </a:t>
            </a:r>
            <a:r>
              <a:rPr lang="zh-CN" altLang="en-US" dirty="0">
                <a:latin typeface="Cambria" panose="02040503050406030204" pitchFamily="18" charset="0"/>
                <a:ea typeface="华文中宋" panose="02010600040101010101" pitchFamily="2" charset="-122"/>
              </a:rPr>
              <a:t>的值在调用前后发生改变）：</a:t>
            </a:r>
            <a:endParaRPr lang="zh-CN" altLang="en-US" dirty="0">
              <a:latin typeface="Cambria" panose="02040503050406030204" pitchFamily="18" charset="0"/>
              <a:ea typeface="华文中宋" panose="02010600040101010101" pitchFamily="2" charset="-122"/>
            </a:endParaRPr>
          </a:p>
          <a:p>
            <a:pPr>
              <a:buFont typeface="Arial" panose="020B0604020202020204" pitchFamily="34" charset="0"/>
            </a:pPr>
            <a:r>
              <a:rPr lang="en-US" altLang="zh-CN" err="1">
                <a:latin typeface="Cambria" panose="02040503050406030204" pitchFamily="18" charset="0"/>
                <a:ea typeface="华文中宋" panose="02010600040101010101" pitchFamily="2" charset="-122"/>
              </a:rPr>
              <a:t>before swapref</a:t>
            </a:r>
            <a:r>
              <a:rPr lang="en-US" altLang="zh-CN">
                <a:latin typeface="Cambria" panose="02040503050406030204" pitchFamily="18" charset="0"/>
                <a:ea typeface="华文中宋" panose="02010600040101010101" pitchFamily="2" charset="-122"/>
              </a:rPr>
              <a:t>: m=10, n=25</a:t>
            </a:r>
            <a:endParaRPr lang="en-US" altLang="zh-CN">
              <a:latin typeface="Cambria" panose="02040503050406030204" pitchFamily="18" charset="0"/>
              <a:ea typeface="华文中宋" panose="02010600040101010101" pitchFamily="2" charset="-122"/>
            </a:endParaRPr>
          </a:p>
          <a:p>
            <a:pPr>
              <a:buFont typeface="Arial" panose="020B0604020202020204" pitchFamily="34" charset="0"/>
            </a:pPr>
            <a:r>
              <a:rPr lang="en-US" altLang="zh-CN" err="1">
                <a:latin typeface="Cambria" panose="02040503050406030204" pitchFamily="18" charset="0"/>
                <a:ea typeface="华文中宋" panose="02010600040101010101" pitchFamily="2" charset="-122"/>
              </a:rPr>
              <a:t>swaped</a:t>
            </a:r>
            <a:r>
              <a:rPr lang="en-US" altLang="zh-CN">
                <a:latin typeface="Cambria" panose="02040503050406030204" pitchFamily="18" charset="0"/>
                <a:ea typeface="华文中宋" panose="02010600040101010101" pitchFamily="2" charset="-122"/>
              </a:rPr>
              <a:t> inside: a=25, b=10</a:t>
            </a:r>
            <a:endParaRPr lang="en-US" altLang="zh-CN">
              <a:latin typeface="Cambria" panose="02040503050406030204" pitchFamily="18" charset="0"/>
              <a:ea typeface="华文中宋" panose="02010600040101010101" pitchFamily="2" charset="-122"/>
            </a:endParaRPr>
          </a:p>
          <a:p>
            <a:pPr>
              <a:buFont typeface="Arial" panose="020B0604020202020204" pitchFamily="34" charset="0"/>
            </a:pPr>
            <a:r>
              <a:rPr lang="en-US" altLang="zh-CN" err="1">
                <a:latin typeface="Cambria" panose="02040503050406030204" pitchFamily="18" charset="0"/>
                <a:ea typeface="华文中宋" panose="02010600040101010101" pitchFamily="2" charset="-122"/>
              </a:rPr>
              <a:t>after swapref</a:t>
            </a:r>
            <a:r>
              <a:rPr lang="en-US" altLang="zh-CN">
                <a:latin typeface="Cambria" panose="02040503050406030204" pitchFamily="18" charset="0"/>
                <a:ea typeface="华文中宋" panose="02010600040101010101" pitchFamily="2" charset="-122"/>
              </a:rPr>
              <a:t>: m=</a:t>
            </a:r>
            <a:r>
              <a:rPr lang="en-US" altLang="zh-CN">
                <a:solidFill>
                  <a:schemeClr val="accent2"/>
                </a:solidFill>
                <a:latin typeface="Cambria" panose="02040503050406030204" pitchFamily="18" charset="0"/>
                <a:ea typeface="华文中宋" panose="02010600040101010101" pitchFamily="2" charset="-122"/>
              </a:rPr>
              <a:t>25</a:t>
            </a:r>
            <a:r>
              <a:rPr lang="en-US" altLang="zh-CN">
                <a:latin typeface="Cambria" panose="02040503050406030204" pitchFamily="18" charset="0"/>
                <a:ea typeface="华文中宋" panose="02010600040101010101" pitchFamily="2" charset="-122"/>
              </a:rPr>
              <a:t>, n=</a:t>
            </a:r>
            <a:r>
              <a:rPr lang="en-US" altLang="zh-CN">
                <a:solidFill>
                  <a:schemeClr val="accent2"/>
                </a:solidFill>
                <a:latin typeface="Cambria" panose="02040503050406030204" pitchFamily="18" charset="0"/>
                <a:ea typeface="华文中宋" panose="02010600040101010101" pitchFamily="2" charset="-122"/>
              </a:rPr>
              <a:t>10</a:t>
            </a:r>
            <a:endParaRPr lang="en-US" altLang="zh-CN">
              <a:solidFill>
                <a:schemeClr val="accent2"/>
              </a:solidFill>
              <a:latin typeface="Cambria" panose="02040503050406030204" pitchFamily="18" charset="0"/>
              <a:ea typeface="华文中宋" panose="02010600040101010101" pitchFamily="2" charset="-122"/>
            </a:endParaRPr>
          </a:p>
        </p:txBody>
      </p:sp>
    </p:spTree>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5538" name="文本占位符 520194"/>
          <p:cNvSpPr>
            <a:spLocks noGrp="1"/>
          </p:cNvSpPr>
          <p:nvPr>
            <p:ph idx="1"/>
          </p:nvPr>
        </p:nvSpPr>
        <p:spPr>
          <a:xfrm>
            <a:off x="539750" y="1700213"/>
            <a:ext cx="8280400" cy="3889375"/>
          </a:xfrm>
        </p:spPr>
        <p:txBody>
          <a:bodyPr anchor="t"/>
          <a:p>
            <a:pPr marL="0" indent="0">
              <a:spcBef>
                <a:spcPct val="50000"/>
              </a:spcBef>
              <a:buNone/>
            </a:pPr>
            <a:r>
              <a:rPr lang="zh-CN" altLang="en-US" dirty="0"/>
              <a:t>对比 </a:t>
            </a:r>
            <a:r>
              <a:rPr lang="en-US" altLang="zh-CN" dirty="0"/>
              <a:t>swap </a:t>
            </a:r>
            <a:r>
              <a:rPr lang="zh-CN" altLang="en-US" dirty="0"/>
              <a:t>和 </a:t>
            </a:r>
            <a:r>
              <a:rPr lang="en-US" altLang="zh-CN" err="1"/>
              <a:t>swapref</a:t>
            </a:r>
            <a:r>
              <a:rPr lang="en-US" altLang="zh-CN" dirty="0"/>
              <a:t> </a:t>
            </a:r>
            <a:r>
              <a:rPr lang="zh-CN" altLang="en-US" dirty="0"/>
              <a:t>两个函数，并对比两个 </a:t>
            </a:r>
            <a:r>
              <a:rPr lang="en-US" altLang="zh-CN" dirty="0"/>
              <a:t>main </a:t>
            </a:r>
            <a:r>
              <a:rPr lang="zh-CN" altLang="en-US" dirty="0"/>
              <a:t>函数，可以看到差别仅仅是：</a:t>
            </a:r>
            <a:r>
              <a:rPr lang="zh-CN" altLang="en-US" dirty="0">
                <a:solidFill>
                  <a:schemeClr val="accent2"/>
                </a:solidFill>
              </a:rPr>
              <a:t>在 </a:t>
            </a:r>
            <a:r>
              <a:rPr lang="en-US" altLang="zh-CN" err="1">
                <a:solidFill>
                  <a:schemeClr val="accent2"/>
                </a:solidFill>
              </a:rPr>
              <a:t>swapref</a:t>
            </a:r>
            <a:r>
              <a:rPr lang="en-US" altLang="zh-CN" dirty="0">
                <a:solidFill>
                  <a:schemeClr val="accent2"/>
                </a:solidFill>
              </a:rPr>
              <a:t> </a:t>
            </a:r>
            <a:r>
              <a:rPr lang="zh-CN" altLang="en-US" dirty="0">
                <a:solidFill>
                  <a:schemeClr val="accent2"/>
                </a:solidFill>
              </a:rPr>
              <a:t>的函数头部的参数列表中，在形参前面加上“</a:t>
            </a:r>
            <a:r>
              <a:rPr lang="en-US" altLang="zh-CN" dirty="0">
                <a:solidFill>
                  <a:schemeClr val="accent2"/>
                </a:solidFill>
              </a:rPr>
              <a:t>&amp;”</a:t>
            </a:r>
            <a:r>
              <a:rPr lang="zh-CN" altLang="en-US" dirty="0">
                <a:solidFill>
                  <a:schemeClr val="accent2"/>
                </a:solidFill>
              </a:rPr>
              <a:t>字符。</a:t>
            </a:r>
            <a:endParaRPr lang="zh-CN" altLang="en-US" dirty="0">
              <a:solidFill>
                <a:schemeClr val="accent2"/>
              </a:solidFill>
            </a:endParaRPr>
          </a:p>
          <a:p>
            <a:pPr marL="0" indent="0">
              <a:spcBef>
                <a:spcPct val="50000"/>
              </a:spcBef>
              <a:buNone/>
            </a:pPr>
            <a:r>
              <a:rPr lang="zh-CN" altLang="en-US" dirty="0"/>
              <a:t>这样</a:t>
            </a:r>
            <a:r>
              <a:rPr lang="zh-CN" altLang="en-US" dirty="0">
                <a:solidFill>
                  <a:schemeClr val="accent2"/>
                </a:solidFill>
              </a:rPr>
              <a:t>微小的书写差别产生了巨大的语义差别</a:t>
            </a:r>
            <a:r>
              <a:rPr lang="zh-CN" altLang="en-US" dirty="0"/>
              <a:t>：调用函数时不再是使用传统的值传递机制了！在调用时不再是把实参的值复制给形参，而是把形参作为实参的别名，直接对实参进行操作。</a:t>
            </a:r>
            <a:endParaRPr lang="zh-CN" altLang="en-US" dirty="0"/>
          </a:p>
        </p:txBody>
      </p:sp>
      <p:sp>
        <p:nvSpPr>
          <p:cNvPr id="65539" name="矩形 520195"/>
          <p:cNvSpPr/>
          <p:nvPr/>
        </p:nvSpPr>
        <p:spPr>
          <a:xfrm>
            <a:off x="611505" y="977900"/>
            <a:ext cx="6192838" cy="579438"/>
          </a:xfrm>
          <a:prstGeom prst="rect">
            <a:avLst/>
          </a:prstGeom>
          <a:noFill/>
          <a:ln w="9525">
            <a:solidFill>
              <a:schemeClr val="tx1"/>
            </a:solidFill>
          </a:ln>
        </p:spPr>
        <p:txBody>
          <a:bodyPr lIns="92075" tIns="46038" rIns="92075" bIns="46038" anchor="t">
            <a:spAutoFit/>
          </a:bodyPr>
          <a:p>
            <a:pPr>
              <a:buFont typeface="Arial" panose="020B0604020202020204" pitchFamily="34" charset="0"/>
            </a:pPr>
            <a:r>
              <a:rPr lang="en-US" altLang="zh-CN" sz="3200">
                <a:solidFill>
                  <a:schemeClr val="folHlink"/>
                </a:solidFill>
                <a:latin typeface="Times New Roman" panose="02020603050405020304" pitchFamily="18" charset="0"/>
              </a:rPr>
              <a:t>void </a:t>
            </a:r>
            <a:r>
              <a:rPr lang="en-US" altLang="zh-CN" sz="3200" err="1">
                <a:solidFill>
                  <a:schemeClr val="accent2"/>
                </a:solidFill>
                <a:latin typeface="Times New Roman" panose="02020603050405020304" pitchFamily="18" charset="0"/>
              </a:rPr>
              <a:t>swapref</a:t>
            </a:r>
            <a:r>
              <a:rPr lang="en-US" altLang="zh-CN" sz="3200" err="1">
                <a:solidFill>
                  <a:schemeClr val="folHlink"/>
                </a:solidFill>
                <a:latin typeface="Times New Roman" panose="02020603050405020304" pitchFamily="18" charset="0"/>
              </a:rPr>
              <a:t>(int</a:t>
            </a:r>
            <a:r>
              <a:rPr lang="en-US" altLang="zh-CN" sz="3200">
                <a:solidFill>
                  <a:schemeClr val="folHlink"/>
                </a:solidFill>
                <a:latin typeface="Times New Roman" panose="02020603050405020304" pitchFamily="18" charset="0"/>
              </a:rPr>
              <a:t> </a:t>
            </a:r>
            <a:r>
              <a:rPr lang="en-US" altLang="zh-CN" sz="3200">
                <a:solidFill>
                  <a:schemeClr val="accent2"/>
                </a:solidFill>
                <a:latin typeface="Times New Roman" panose="02020603050405020304" pitchFamily="18" charset="0"/>
              </a:rPr>
              <a:t>&amp;</a:t>
            </a:r>
            <a:r>
              <a:rPr lang="en-US" altLang="zh-CN" sz="3200" err="1">
                <a:solidFill>
                  <a:schemeClr val="folHlink"/>
                </a:solidFill>
                <a:latin typeface="Times New Roman" panose="02020603050405020304" pitchFamily="18" charset="0"/>
              </a:rPr>
              <a:t>a, int</a:t>
            </a:r>
            <a:r>
              <a:rPr lang="en-US" altLang="zh-CN" sz="3200">
                <a:solidFill>
                  <a:schemeClr val="folHlink"/>
                </a:solidFill>
                <a:latin typeface="Times New Roman" panose="02020603050405020304" pitchFamily="18" charset="0"/>
              </a:rPr>
              <a:t> </a:t>
            </a:r>
            <a:r>
              <a:rPr lang="en-US" altLang="zh-CN" sz="3200">
                <a:solidFill>
                  <a:schemeClr val="accent2"/>
                </a:solidFill>
                <a:latin typeface="Times New Roman" panose="02020603050405020304" pitchFamily="18" charset="0"/>
              </a:rPr>
              <a:t>&amp;</a:t>
            </a:r>
            <a:r>
              <a:rPr lang="en-US" altLang="zh-CN" sz="3200">
                <a:solidFill>
                  <a:schemeClr val="folHlink"/>
                </a:solidFill>
                <a:latin typeface="Times New Roman" panose="02020603050405020304" pitchFamily="18" charset="0"/>
              </a:rPr>
              <a:t>b)  { … }</a:t>
            </a:r>
            <a:endParaRPr lang="en-US" altLang="zh-CN" sz="3200">
              <a:solidFill>
                <a:schemeClr val="folHlink"/>
              </a:solidFill>
              <a:latin typeface="Times New Roman" panose="02020603050405020304" pitchFamily="18" charset="0"/>
            </a:endParaRPr>
          </a:p>
        </p:txBody>
      </p:sp>
      <p:sp>
        <p:nvSpPr>
          <p:cNvPr id="65540" name="矩形 520196"/>
          <p:cNvSpPr/>
          <p:nvPr/>
        </p:nvSpPr>
        <p:spPr>
          <a:xfrm>
            <a:off x="611505" y="401955"/>
            <a:ext cx="6202045" cy="583565"/>
          </a:xfrm>
          <a:prstGeom prst="rect">
            <a:avLst/>
          </a:prstGeom>
          <a:noFill/>
          <a:ln w="9525">
            <a:solidFill>
              <a:schemeClr val="tx1"/>
            </a:solidFill>
          </a:ln>
        </p:spPr>
        <p:txBody>
          <a:bodyPr wrap="square" lIns="92075" tIns="46038" rIns="92075" bIns="46038" anchor="t">
            <a:spAutoFit/>
          </a:bodyPr>
          <a:p>
            <a:pPr>
              <a:buFont typeface="Arial" panose="020B0604020202020204" pitchFamily="34" charset="0"/>
            </a:pPr>
            <a:r>
              <a:rPr lang="en-US" altLang="zh-CN" sz="3200">
                <a:solidFill>
                  <a:schemeClr val="folHlink"/>
                </a:solidFill>
                <a:latin typeface="Times New Roman" panose="02020603050405020304" pitchFamily="18" charset="0"/>
              </a:rPr>
              <a:t>void </a:t>
            </a:r>
            <a:r>
              <a:rPr lang="en-US" altLang="zh-CN" sz="3200" err="1">
                <a:solidFill>
                  <a:schemeClr val="hlink"/>
                </a:solidFill>
                <a:latin typeface="Times New Roman" panose="02020603050405020304" pitchFamily="18" charset="0"/>
              </a:rPr>
              <a:t>swap</a:t>
            </a:r>
            <a:r>
              <a:rPr lang="en-US" altLang="zh-CN" sz="3200" err="1">
                <a:solidFill>
                  <a:schemeClr val="folHlink"/>
                </a:solidFill>
                <a:latin typeface="Times New Roman" panose="02020603050405020304" pitchFamily="18" charset="0"/>
              </a:rPr>
              <a:t>(int a, int</a:t>
            </a:r>
            <a:r>
              <a:rPr lang="en-US" altLang="zh-CN" sz="3200">
                <a:solidFill>
                  <a:schemeClr val="folHlink"/>
                </a:solidFill>
                <a:latin typeface="Times New Roman" panose="02020603050405020304" pitchFamily="18" charset="0"/>
              </a:rPr>
              <a:t> b)  { … }</a:t>
            </a:r>
            <a:endParaRPr lang="en-US" altLang="zh-CN" sz="3200">
              <a:solidFill>
                <a:schemeClr val="folHlink"/>
              </a:solidFill>
              <a:latin typeface="Times New Roman" panose="02020603050405020304" pitchFamily="18" charset="0"/>
            </a:endParaRPr>
          </a:p>
        </p:txBody>
      </p:sp>
    </p:spTree>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6562" name="文本占位符 521218"/>
          <p:cNvSpPr>
            <a:spLocks noGrp="1"/>
          </p:cNvSpPr>
          <p:nvPr>
            <p:ph idx="1"/>
          </p:nvPr>
        </p:nvSpPr>
        <p:spPr>
          <a:xfrm>
            <a:off x="611505" y="1002030"/>
            <a:ext cx="8003540" cy="5091430"/>
          </a:xfrm>
        </p:spPr>
        <p:txBody>
          <a:bodyPr anchor="t"/>
          <a:p>
            <a:pPr marL="0" indent="0">
              <a:spcBef>
                <a:spcPct val="50000"/>
              </a:spcBef>
              <a:buNone/>
            </a:pPr>
            <a:r>
              <a:rPr lang="zh-CN" altLang="en-US" dirty="0"/>
              <a:t>注意：调用含有引用型参数的函数时，</a:t>
            </a:r>
            <a:r>
              <a:rPr lang="zh-CN" altLang="en-US" dirty="0">
                <a:solidFill>
                  <a:schemeClr val="accent2"/>
                </a:solidFill>
              </a:rPr>
              <a:t>对引用型参数必须提供一个变量作为实参</a:t>
            </a:r>
            <a:r>
              <a:rPr lang="zh-CN" altLang="en-US" dirty="0"/>
              <a:t>，而不能以常量或含有运算符的表达式作为实参。</a:t>
            </a:r>
            <a:endParaRPr lang="zh-CN" altLang="en-US" dirty="0"/>
          </a:p>
          <a:p>
            <a:pPr marL="0" indent="0">
              <a:spcBef>
                <a:spcPct val="50000"/>
              </a:spcBef>
              <a:buNone/>
            </a:pPr>
            <a:r>
              <a:rPr lang="zh-CN" altLang="en-US" dirty="0"/>
              <a:t>正确：</a:t>
            </a:r>
            <a:r>
              <a:rPr lang="en-US" altLang="zh-CN" dirty="0"/>
              <a:t>swapref(m, n);  //m </a:t>
            </a:r>
            <a:r>
              <a:rPr lang="zh-CN" altLang="en-US" dirty="0"/>
              <a:t>和</a:t>
            </a:r>
            <a:r>
              <a:rPr lang="en-US" altLang="zh-CN" dirty="0"/>
              <a:t> n </a:t>
            </a:r>
            <a:r>
              <a:rPr lang="zh-CN" altLang="en-US" dirty="0"/>
              <a:t>都是变量</a:t>
            </a:r>
            <a:endParaRPr lang="zh-CN" altLang="en-US" dirty="0"/>
          </a:p>
          <a:p>
            <a:pPr marL="0" indent="0">
              <a:spcBef>
                <a:spcPct val="50000"/>
              </a:spcBef>
              <a:buNone/>
            </a:pPr>
            <a:r>
              <a:rPr lang="zh-CN" altLang="en-US" dirty="0"/>
              <a:t>错误：</a:t>
            </a:r>
            <a:endParaRPr lang="zh-CN" altLang="en-US" dirty="0"/>
          </a:p>
          <a:p>
            <a:pPr marL="0" indent="0">
              <a:spcBef>
                <a:spcPct val="50000"/>
              </a:spcBef>
              <a:buNone/>
            </a:pPr>
            <a:r>
              <a:rPr lang="en-US" altLang="zh-CN"/>
              <a:t>swapref(</a:t>
            </a:r>
            <a:r>
              <a:rPr lang="en-US" altLang="zh-CN">
                <a:solidFill>
                  <a:schemeClr val="accent2"/>
                </a:solidFill>
              </a:rPr>
              <a:t>10</a:t>
            </a:r>
            <a:r>
              <a:rPr lang="en-US" altLang="zh-CN"/>
              <a:t>, </a:t>
            </a:r>
            <a:r>
              <a:rPr lang="en-US" altLang="zh-CN">
                <a:solidFill>
                  <a:schemeClr val="accent2"/>
                </a:solidFill>
              </a:rPr>
              <a:t>25</a:t>
            </a:r>
            <a:r>
              <a:rPr lang="en-US" altLang="zh-CN"/>
              <a:t>);    //</a:t>
            </a:r>
            <a:r>
              <a:rPr lang="zh-CN" altLang="en-US"/>
              <a:t>用常量做实参</a:t>
            </a:r>
            <a:endParaRPr lang="en-US" altLang="zh-CN"/>
          </a:p>
          <a:p>
            <a:pPr marL="0" indent="0">
              <a:spcBef>
                <a:spcPct val="50000"/>
              </a:spcBef>
              <a:buNone/>
            </a:pPr>
            <a:r>
              <a:rPr lang="en-US" altLang="zh-CN" err="1"/>
              <a:t>swapref(m</a:t>
            </a:r>
            <a:r>
              <a:rPr lang="en-US" altLang="zh-CN"/>
              <a:t>, </a:t>
            </a:r>
            <a:r>
              <a:rPr lang="en-US" altLang="zh-CN">
                <a:solidFill>
                  <a:schemeClr val="accent2"/>
                </a:solidFill>
              </a:rPr>
              <a:t>m + 12</a:t>
            </a:r>
            <a:r>
              <a:rPr lang="en-US" altLang="zh-CN"/>
              <a:t>);    </a:t>
            </a:r>
            <a:r>
              <a:rPr lang="en-US" altLang="zh-CN" sz="2400"/>
              <a:t>//</a:t>
            </a:r>
            <a:r>
              <a:rPr lang="zh-CN" altLang="en-US" sz="2400"/>
              <a:t>用含有运算符的表达式做实参</a:t>
            </a:r>
            <a:endParaRPr lang="en-US" altLang="zh-CN" sz="2400"/>
          </a:p>
          <a:p>
            <a:pPr marL="0" indent="0">
              <a:spcBef>
                <a:spcPct val="50000"/>
              </a:spcBef>
              <a:buNone/>
            </a:pPr>
            <a:endParaRPr lang="en-US" altLang="zh-CN" sz="2400" dirty="0"/>
          </a:p>
        </p:txBody>
      </p:sp>
      <p:sp>
        <p:nvSpPr>
          <p:cNvPr id="65539" name="矩形 520195"/>
          <p:cNvSpPr/>
          <p:nvPr>
            <p:custDataLst>
              <p:tags r:id="rId1"/>
            </p:custDataLst>
          </p:nvPr>
        </p:nvSpPr>
        <p:spPr>
          <a:xfrm>
            <a:off x="683260" y="260985"/>
            <a:ext cx="6192838" cy="579438"/>
          </a:xfrm>
          <a:prstGeom prst="rect">
            <a:avLst/>
          </a:prstGeom>
          <a:noFill/>
          <a:ln w="9525">
            <a:solidFill>
              <a:schemeClr val="tx1"/>
            </a:solidFill>
          </a:ln>
        </p:spPr>
        <p:txBody>
          <a:bodyPr lIns="92075" tIns="46038" rIns="92075" bIns="46038" anchor="t">
            <a:spAutoFit/>
          </a:bodyPr>
          <a:p>
            <a:pPr>
              <a:buFont typeface="Arial" panose="020B0604020202020204" pitchFamily="34" charset="0"/>
            </a:pPr>
            <a:r>
              <a:rPr lang="en-US" altLang="zh-CN" sz="3200">
                <a:solidFill>
                  <a:schemeClr val="folHlink"/>
                </a:solidFill>
                <a:latin typeface="Times New Roman" panose="02020603050405020304" pitchFamily="18" charset="0"/>
              </a:rPr>
              <a:t>void </a:t>
            </a:r>
            <a:r>
              <a:rPr lang="en-US" altLang="zh-CN" sz="3200" err="1">
                <a:solidFill>
                  <a:schemeClr val="accent2"/>
                </a:solidFill>
                <a:latin typeface="Times New Roman" panose="02020603050405020304" pitchFamily="18" charset="0"/>
              </a:rPr>
              <a:t>swapref</a:t>
            </a:r>
            <a:r>
              <a:rPr lang="en-US" altLang="zh-CN" sz="3200" err="1">
                <a:solidFill>
                  <a:schemeClr val="folHlink"/>
                </a:solidFill>
                <a:latin typeface="Times New Roman" panose="02020603050405020304" pitchFamily="18" charset="0"/>
              </a:rPr>
              <a:t>(int</a:t>
            </a:r>
            <a:r>
              <a:rPr lang="en-US" altLang="zh-CN" sz="3200">
                <a:solidFill>
                  <a:schemeClr val="folHlink"/>
                </a:solidFill>
                <a:latin typeface="Times New Roman" panose="02020603050405020304" pitchFamily="18" charset="0"/>
              </a:rPr>
              <a:t> </a:t>
            </a:r>
            <a:r>
              <a:rPr lang="en-US" altLang="zh-CN" sz="3200">
                <a:solidFill>
                  <a:schemeClr val="accent2"/>
                </a:solidFill>
                <a:latin typeface="Times New Roman" panose="02020603050405020304" pitchFamily="18" charset="0"/>
              </a:rPr>
              <a:t>&amp;</a:t>
            </a:r>
            <a:r>
              <a:rPr lang="en-US" altLang="zh-CN" sz="3200" err="1">
                <a:solidFill>
                  <a:schemeClr val="folHlink"/>
                </a:solidFill>
                <a:latin typeface="Times New Roman" panose="02020603050405020304" pitchFamily="18" charset="0"/>
              </a:rPr>
              <a:t>a, int</a:t>
            </a:r>
            <a:r>
              <a:rPr lang="en-US" altLang="zh-CN" sz="3200">
                <a:solidFill>
                  <a:schemeClr val="folHlink"/>
                </a:solidFill>
                <a:latin typeface="Times New Roman" panose="02020603050405020304" pitchFamily="18" charset="0"/>
              </a:rPr>
              <a:t> </a:t>
            </a:r>
            <a:r>
              <a:rPr lang="en-US" altLang="zh-CN" sz="3200">
                <a:solidFill>
                  <a:schemeClr val="accent2"/>
                </a:solidFill>
                <a:latin typeface="Times New Roman" panose="02020603050405020304" pitchFamily="18" charset="0"/>
              </a:rPr>
              <a:t>&amp;</a:t>
            </a:r>
            <a:r>
              <a:rPr lang="en-US" altLang="zh-CN" sz="3200">
                <a:solidFill>
                  <a:schemeClr val="folHlink"/>
                </a:solidFill>
                <a:latin typeface="Times New Roman" panose="02020603050405020304" pitchFamily="18" charset="0"/>
              </a:rPr>
              <a:t>b)  { … }</a:t>
            </a:r>
            <a:endParaRPr lang="en-US" altLang="zh-CN" sz="3200">
              <a:solidFill>
                <a:schemeClr val="folHlink"/>
              </a:solidFill>
              <a:latin typeface="Times New Roman" panose="02020603050405020304" pitchFamily="18" charset="0"/>
            </a:endParaRPr>
          </a:p>
        </p:txBody>
      </p:sp>
    </p:spTree>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443865"/>
            <a:ext cx="8136255" cy="5937885"/>
          </a:xfrm>
        </p:spPr>
        <p:txBody>
          <a:bodyPr/>
          <a:p>
            <a:pPr>
              <a:spcBef>
                <a:spcPct val="0"/>
              </a:spcBef>
              <a:buNone/>
            </a:pPr>
            <a:r>
              <a:rPr lang="zh-CN" altLang="en-US" sz="2400" err="1">
                <a:solidFill>
                  <a:schemeClr val="folHlink"/>
                </a:solidFill>
                <a:latin typeface="楷体" panose="02010609060101010101" pitchFamily="49" charset="-122"/>
                <a:ea typeface="楷体" panose="02010609060101010101" pitchFamily="49" charset="-122"/>
                <a:sym typeface="+mn-ea"/>
              </a:rPr>
              <a:t>小练习：下面程序的运行结果如何？</a:t>
            </a:r>
            <a:endParaRPr lang="en-US" altLang="zh-CN" sz="2000" err="1">
              <a:solidFill>
                <a:schemeClr val="folHlink"/>
              </a:solidFill>
              <a:latin typeface="楷体" panose="02010609060101010101" pitchFamily="49" charset="-122"/>
              <a:ea typeface="楷体" panose="02010609060101010101" pitchFamily="49" charset="-122"/>
              <a:sym typeface="+mn-ea"/>
            </a:endParaRPr>
          </a:p>
          <a:p>
            <a:pPr>
              <a:spcBef>
                <a:spcPct val="0"/>
              </a:spcBef>
              <a:buNone/>
            </a:pPr>
            <a:endParaRPr lang="en-US" altLang="zh-CN" sz="2400" err="1">
              <a:solidFill>
                <a:schemeClr val="folHlink"/>
              </a:solidFill>
              <a:sym typeface="+mn-ea"/>
            </a:endParaRPr>
          </a:p>
          <a:p>
            <a:pPr>
              <a:spcBef>
                <a:spcPct val="0"/>
              </a:spcBef>
              <a:buNone/>
            </a:pPr>
            <a:r>
              <a:rPr lang="en-US" altLang="zh-CN" sz="2400" err="1">
                <a:solidFill>
                  <a:schemeClr val="folHlink"/>
                </a:solidFill>
                <a:sym typeface="+mn-ea"/>
              </a:rPr>
              <a:t>#include &lt;iostream</a:t>
            </a:r>
            <a:r>
              <a:rPr lang="en-US" altLang="zh-CN" sz="2400">
                <a:solidFill>
                  <a:schemeClr val="folHlink"/>
                </a:solidFill>
                <a:sym typeface="+mn-ea"/>
              </a:rPr>
              <a:t>&gt;</a:t>
            </a:r>
            <a:endParaRPr lang="en-US" altLang="zh-CN" sz="2400">
              <a:solidFill>
                <a:schemeClr val="folHlink"/>
              </a:solidFill>
            </a:endParaRPr>
          </a:p>
          <a:p>
            <a:pPr>
              <a:spcBef>
                <a:spcPct val="0"/>
              </a:spcBef>
              <a:buNone/>
            </a:pPr>
            <a:r>
              <a:rPr lang="en-US" altLang="zh-CN" sz="2400">
                <a:solidFill>
                  <a:schemeClr val="folHlink"/>
                </a:solidFill>
                <a:sym typeface="+mn-ea"/>
              </a:rPr>
              <a:t>using namespace std;</a:t>
            </a:r>
            <a:endParaRPr lang="en-US" altLang="zh-CN" sz="2400">
              <a:solidFill>
                <a:schemeClr val="folHlink"/>
              </a:solidFill>
            </a:endParaRPr>
          </a:p>
          <a:p>
            <a:pPr>
              <a:spcBef>
                <a:spcPct val="0"/>
              </a:spcBef>
              <a:buNone/>
            </a:pPr>
            <a:endParaRPr lang="en-US" altLang="zh-CN" sz="2400">
              <a:solidFill>
                <a:schemeClr val="folHlink"/>
              </a:solidFill>
              <a:sym typeface="+mn-ea"/>
            </a:endParaRPr>
          </a:p>
          <a:p>
            <a:pPr>
              <a:spcBef>
                <a:spcPct val="0"/>
              </a:spcBef>
              <a:buNone/>
            </a:pPr>
            <a:r>
              <a:rPr lang="en-US" altLang="zh-CN" sz="2400">
                <a:solidFill>
                  <a:schemeClr val="folHlink"/>
                </a:solidFill>
                <a:sym typeface="+mn-ea"/>
              </a:rPr>
              <a:t>void </a:t>
            </a:r>
            <a:r>
              <a:rPr lang="en-US" altLang="zh-CN" sz="2400" err="1">
                <a:solidFill>
                  <a:schemeClr val="hlink"/>
                </a:solidFill>
                <a:sym typeface="+mn-ea"/>
              </a:rPr>
              <a:t>myswap</a:t>
            </a:r>
            <a:r>
              <a:rPr lang="en-US" altLang="zh-CN" sz="2400" err="1">
                <a:solidFill>
                  <a:schemeClr val="folHlink"/>
                </a:solidFill>
                <a:sym typeface="+mn-ea"/>
              </a:rPr>
              <a:t>(int </a:t>
            </a:r>
            <a:r>
              <a:rPr lang="en-US" altLang="zh-CN" sz="2400" err="1">
                <a:solidFill>
                  <a:srgbClr val="FF0000"/>
                </a:solidFill>
                <a:sym typeface="+mn-ea"/>
              </a:rPr>
              <a:t>&amp;</a:t>
            </a:r>
            <a:r>
              <a:rPr lang="en-US" altLang="zh-CN" sz="2400" err="1">
                <a:solidFill>
                  <a:schemeClr val="folHlink"/>
                </a:solidFill>
                <a:sym typeface="+mn-ea"/>
              </a:rPr>
              <a:t>a, int</a:t>
            </a:r>
            <a:r>
              <a:rPr lang="en-US" altLang="zh-CN" sz="2400">
                <a:solidFill>
                  <a:schemeClr val="folHlink"/>
                </a:solidFill>
                <a:sym typeface="+mn-ea"/>
              </a:rPr>
              <a:t> b) { </a:t>
            </a:r>
            <a:r>
              <a:rPr lang="en-US" altLang="zh-CN" sz="2000">
                <a:solidFill>
                  <a:schemeClr val="folHlink"/>
                </a:solidFill>
                <a:sym typeface="+mn-ea"/>
              </a:rPr>
              <a:t>// a </a:t>
            </a:r>
            <a:r>
              <a:rPr lang="zh-CN" altLang="en-US" sz="2000">
                <a:solidFill>
                  <a:schemeClr val="folHlink"/>
                </a:solidFill>
                <a:sym typeface="+mn-ea"/>
              </a:rPr>
              <a:t>是引用型参数，</a:t>
            </a:r>
            <a:r>
              <a:rPr lang="en-US" altLang="zh-CN" sz="2000">
                <a:solidFill>
                  <a:schemeClr val="folHlink"/>
                </a:solidFill>
                <a:sym typeface="+mn-ea"/>
              </a:rPr>
              <a:t>b </a:t>
            </a:r>
            <a:r>
              <a:rPr lang="zh-CN" altLang="en-US" sz="2000">
                <a:solidFill>
                  <a:schemeClr val="folHlink"/>
                </a:solidFill>
                <a:sym typeface="+mn-ea"/>
              </a:rPr>
              <a:t>是值参数</a:t>
            </a:r>
            <a:endParaRPr lang="en-US" altLang="zh-CN" sz="2400">
              <a:solidFill>
                <a:schemeClr val="folHlink"/>
              </a:solidFill>
            </a:endParaRPr>
          </a:p>
          <a:p>
            <a:pPr>
              <a:spcBef>
                <a:spcPct val="0"/>
              </a:spcBef>
              <a:buNone/>
            </a:pPr>
            <a:r>
              <a:rPr lang="en-US" altLang="zh-CN" sz="2400" err="1">
                <a:solidFill>
                  <a:schemeClr val="folHlink"/>
                </a:solidFill>
                <a:sym typeface="+mn-ea"/>
              </a:rPr>
              <a:t>	int</a:t>
            </a:r>
            <a:r>
              <a:rPr lang="en-US" altLang="zh-CN" sz="2400">
                <a:solidFill>
                  <a:schemeClr val="folHlink"/>
                </a:solidFill>
                <a:sym typeface="+mn-ea"/>
              </a:rPr>
              <a:t> k=a;    a=b;    b=k;</a:t>
            </a:r>
            <a:endParaRPr lang="en-US" altLang="zh-CN" sz="2400">
              <a:solidFill>
                <a:schemeClr val="folHlink"/>
              </a:solidFill>
            </a:endParaRPr>
          </a:p>
          <a:p>
            <a:pPr>
              <a:spcBef>
                <a:spcPct val="0"/>
              </a:spcBef>
              <a:buNone/>
            </a:pPr>
            <a:r>
              <a:rPr lang="en-US" altLang="zh-CN" sz="2400">
                <a:solidFill>
                  <a:schemeClr val="folHlink"/>
                </a:solidFill>
                <a:sym typeface="+mn-ea"/>
              </a:rPr>
              <a:t>}</a:t>
            </a:r>
            <a:endParaRPr lang="en-US" altLang="zh-CN" sz="2400">
              <a:solidFill>
                <a:schemeClr val="folHlink"/>
              </a:solidFill>
              <a:sym typeface="+mn-ea"/>
            </a:endParaRPr>
          </a:p>
          <a:p>
            <a:pPr>
              <a:spcBef>
                <a:spcPct val="0"/>
              </a:spcBef>
              <a:buNone/>
            </a:pPr>
            <a:endParaRPr lang="en-US" altLang="zh-CN" sz="2400">
              <a:solidFill>
                <a:schemeClr val="folHlink"/>
              </a:solidFill>
            </a:endParaRPr>
          </a:p>
          <a:p>
            <a:pPr>
              <a:spcBef>
                <a:spcPct val="0"/>
              </a:spcBef>
              <a:buNone/>
            </a:pPr>
            <a:r>
              <a:rPr lang="en-US" altLang="zh-CN" sz="2400" err="1">
                <a:solidFill>
                  <a:schemeClr val="folHlink"/>
                </a:solidFill>
                <a:sym typeface="+mn-ea"/>
              </a:rPr>
              <a:t>int</a:t>
            </a:r>
            <a:r>
              <a:rPr lang="en-US" altLang="zh-CN" sz="2400">
                <a:solidFill>
                  <a:schemeClr val="folHlink"/>
                </a:solidFill>
                <a:sym typeface="+mn-ea"/>
              </a:rPr>
              <a:t> main() {</a:t>
            </a:r>
            <a:endParaRPr lang="en-US" altLang="zh-CN" sz="2400">
              <a:solidFill>
                <a:schemeClr val="folHlink"/>
              </a:solidFill>
            </a:endParaRPr>
          </a:p>
          <a:p>
            <a:pPr>
              <a:spcBef>
                <a:spcPct val="0"/>
              </a:spcBef>
              <a:buNone/>
            </a:pPr>
            <a:r>
              <a:rPr lang="en-US" altLang="zh-CN" sz="2400" err="1">
                <a:solidFill>
                  <a:schemeClr val="folHlink"/>
                </a:solidFill>
                <a:sym typeface="+mn-ea"/>
              </a:rPr>
              <a:t>	int</a:t>
            </a:r>
            <a:r>
              <a:rPr lang="en-US" altLang="zh-CN" sz="2400">
                <a:solidFill>
                  <a:schemeClr val="folHlink"/>
                </a:solidFill>
                <a:sym typeface="+mn-ea"/>
              </a:rPr>
              <a:t> m=10, n=25;</a:t>
            </a:r>
            <a:endParaRPr lang="en-US" altLang="zh-CN" sz="2400">
              <a:solidFill>
                <a:schemeClr val="folHlink"/>
              </a:solidFill>
            </a:endParaRPr>
          </a:p>
          <a:p>
            <a:pPr>
              <a:spcBef>
                <a:spcPct val="0"/>
              </a:spcBef>
              <a:buNone/>
            </a:pPr>
            <a:r>
              <a:rPr lang="en-US" altLang="zh-CN" sz="2400">
                <a:solidFill>
                  <a:schemeClr val="folHlink"/>
                </a:solidFill>
                <a:sym typeface="+mn-ea"/>
              </a:rPr>
              <a:t>	</a:t>
            </a:r>
            <a:r>
              <a:rPr lang="en-US" altLang="zh-CN" sz="2400" err="1">
                <a:solidFill>
                  <a:schemeClr val="hlink"/>
                </a:solidFill>
                <a:sym typeface="+mn-ea"/>
              </a:rPr>
              <a:t>myswap</a:t>
            </a:r>
            <a:r>
              <a:rPr lang="en-US" altLang="zh-CN" sz="2400" err="1">
                <a:solidFill>
                  <a:schemeClr val="folHlink"/>
                </a:solidFill>
                <a:sym typeface="+mn-ea"/>
              </a:rPr>
              <a:t>(m</a:t>
            </a:r>
            <a:r>
              <a:rPr lang="en-US" altLang="zh-CN" sz="2400">
                <a:solidFill>
                  <a:schemeClr val="folHlink"/>
                </a:solidFill>
                <a:sym typeface="+mn-ea"/>
              </a:rPr>
              <a:t>, n);</a:t>
            </a:r>
            <a:endParaRPr lang="en-US" altLang="zh-CN" sz="2400">
              <a:solidFill>
                <a:schemeClr val="folHlink"/>
              </a:solidFill>
            </a:endParaRPr>
          </a:p>
          <a:p>
            <a:pPr>
              <a:spcBef>
                <a:spcPct val="0"/>
              </a:spcBef>
              <a:buNone/>
            </a:pPr>
            <a:r>
              <a:rPr lang="en-US" altLang="zh-CN" sz="2400">
                <a:solidFill>
                  <a:schemeClr val="folHlink"/>
                </a:solidFill>
                <a:sym typeface="+mn-ea"/>
              </a:rPr>
              <a:t>}</a:t>
            </a:r>
            <a:endParaRPr lang="en-US" altLang="zh-CN" sz="2400">
              <a:solidFill>
                <a:schemeClr val="folHlink"/>
              </a:solidFill>
            </a:endParaRPr>
          </a:p>
          <a:p>
            <a:endParaRPr lang="en-US" altLang="zh-CN" sz="2400">
              <a:solidFill>
                <a:schemeClr val="folHlink"/>
              </a:solidFill>
            </a:endParaRPr>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7586" name="文本占位符 522242"/>
          <p:cNvSpPr>
            <a:spLocks noGrp="1"/>
          </p:cNvSpPr>
          <p:nvPr>
            <p:ph idx="1"/>
          </p:nvPr>
        </p:nvSpPr>
        <p:spPr>
          <a:xfrm>
            <a:off x="539750" y="263525"/>
            <a:ext cx="8136255" cy="6118225"/>
          </a:xfrm>
        </p:spPr>
        <p:txBody>
          <a:bodyPr anchor="t"/>
          <a:p>
            <a:pPr marL="0" indent="0">
              <a:lnSpc>
                <a:spcPct val="100000"/>
              </a:lnSpc>
              <a:spcBef>
                <a:spcPts val="1200"/>
              </a:spcBef>
              <a:spcAft>
                <a:spcPts val="0"/>
              </a:spcAft>
              <a:buNone/>
            </a:pPr>
            <a:r>
              <a:rPr lang="zh-CN" altLang="en-US" sz="2400" dirty="0">
                <a:latin typeface="楷体" panose="02010609060101010101" pitchFamily="49" charset="-122"/>
                <a:ea typeface="楷体" panose="02010609060101010101" pitchFamily="49" charset="-122"/>
              </a:rPr>
              <a:t>最后简单地介绍常参数。</a:t>
            </a:r>
            <a:endParaRPr lang="zh-CN" altLang="en-US" sz="2400" dirty="0">
              <a:latin typeface="楷体" panose="02010609060101010101" pitchFamily="49" charset="-122"/>
              <a:ea typeface="楷体" panose="02010609060101010101" pitchFamily="49" charset="-122"/>
            </a:endParaRPr>
          </a:p>
          <a:p>
            <a:pPr marL="0" indent="0">
              <a:lnSpc>
                <a:spcPct val="100000"/>
              </a:lnSpc>
              <a:spcBef>
                <a:spcPts val="1200"/>
              </a:spcBef>
              <a:spcAft>
                <a:spcPts val="0"/>
              </a:spcAft>
              <a:buNone/>
            </a:pPr>
            <a:r>
              <a:rPr lang="zh-CN" altLang="en-US" dirty="0"/>
              <a:t>与常变量类似，函数也可以有</a:t>
            </a:r>
            <a:r>
              <a:rPr lang="zh-CN" altLang="en-US" dirty="0">
                <a:solidFill>
                  <a:schemeClr val="accent2"/>
                </a:solidFill>
              </a:rPr>
              <a:t>常参数</a:t>
            </a:r>
            <a:r>
              <a:rPr lang="zh-CN" altLang="en-US" dirty="0"/>
              <a:t>。</a:t>
            </a:r>
            <a:endParaRPr lang="zh-CN" altLang="en-US" dirty="0"/>
          </a:p>
          <a:p>
            <a:pPr marL="0" indent="0">
              <a:lnSpc>
                <a:spcPct val="100000"/>
              </a:lnSpc>
              <a:spcBef>
                <a:spcPts val="1200"/>
              </a:spcBef>
              <a:spcAft>
                <a:spcPts val="0"/>
              </a:spcAft>
              <a:buNone/>
            </a:pPr>
            <a:r>
              <a:rPr lang="zh-CN" altLang="en-US" dirty="0"/>
              <a:t>常参数同样由实参提供初值，但</a:t>
            </a:r>
            <a:r>
              <a:rPr lang="zh-CN" altLang="en-US" dirty="0">
                <a:solidFill>
                  <a:schemeClr val="accent2"/>
                </a:solidFill>
              </a:rPr>
              <a:t>在函数体里不允许对它们重新赋值</a:t>
            </a:r>
            <a:r>
              <a:rPr lang="zh-CN" altLang="en-US" dirty="0"/>
              <a:t>。</a:t>
            </a:r>
            <a:endParaRPr lang="zh-CN" altLang="en-US" dirty="0"/>
          </a:p>
          <a:p>
            <a:pPr marL="0" indent="0">
              <a:lnSpc>
                <a:spcPct val="100000"/>
              </a:lnSpc>
              <a:spcBef>
                <a:spcPts val="1200"/>
              </a:spcBef>
              <a:spcAft>
                <a:spcPts val="0"/>
              </a:spcAft>
              <a:buNone/>
            </a:pPr>
            <a:r>
              <a:rPr lang="zh-CN" altLang="en-US" dirty="0"/>
              <a:t>常参数的定义形式是在参数的类型描述前加 </a:t>
            </a:r>
            <a:r>
              <a:rPr lang="en-US" altLang="zh-CN" dirty="0"/>
              <a:t>const </a:t>
            </a:r>
            <a:r>
              <a:rPr lang="zh-CN" altLang="en-US" dirty="0"/>
              <a:t>关键字：</a:t>
            </a:r>
            <a:endParaRPr lang="zh-CN" altLang="en-US" dirty="0"/>
          </a:p>
          <a:p>
            <a:pPr marL="0" indent="0">
              <a:lnSpc>
                <a:spcPct val="100000"/>
              </a:lnSpc>
              <a:spcBef>
                <a:spcPts val="1200"/>
              </a:spcBef>
              <a:spcAft>
                <a:spcPts val="0"/>
              </a:spcAft>
              <a:buNone/>
            </a:pPr>
            <a:r>
              <a:rPr lang="en-US" altLang="zh-CN" err="1">
                <a:solidFill>
                  <a:schemeClr val="folHlink"/>
                </a:solidFill>
              </a:rPr>
              <a:t>int func1(</a:t>
            </a:r>
            <a:r>
              <a:rPr lang="en-US" altLang="zh-CN" err="1">
                <a:solidFill>
                  <a:schemeClr val="accent2"/>
                </a:solidFill>
              </a:rPr>
              <a:t>const </a:t>
            </a:r>
            <a:r>
              <a:rPr lang="en-US" altLang="zh-CN" err="1">
                <a:solidFill>
                  <a:schemeClr val="folHlink"/>
                </a:solidFill>
              </a:rPr>
              <a:t>int a, int</a:t>
            </a:r>
            <a:r>
              <a:rPr lang="en-US" altLang="zh-CN">
                <a:solidFill>
                  <a:schemeClr val="folHlink"/>
                </a:solidFill>
              </a:rPr>
              <a:t> b) { ... ...}    //</a:t>
            </a:r>
            <a:r>
              <a:rPr lang="zh-CN" altLang="en-US">
                <a:solidFill>
                  <a:schemeClr val="folHlink"/>
                </a:solidFill>
              </a:rPr>
              <a:t>常值参数</a:t>
            </a:r>
            <a:endParaRPr lang="en-US" altLang="zh-CN">
              <a:solidFill>
                <a:schemeClr val="folHlink"/>
              </a:solidFill>
            </a:endParaRPr>
          </a:p>
          <a:p>
            <a:pPr marL="0" indent="0">
              <a:lnSpc>
                <a:spcPct val="100000"/>
              </a:lnSpc>
              <a:spcBef>
                <a:spcPts val="1200"/>
              </a:spcBef>
              <a:spcAft>
                <a:spcPts val="0"/>
              </a:spcAft>
              <a:buNone/>
            </a:pPr>
            <a:r>
              <a:rPr lang="en-US" altLang="zh-CN" err="1">
                <a:solidFill>
                  <a:schemeClr val="folHlink"/>
                </a:solidFill>
                <a:sym typeface="+mn-ea"/>
              </a:rPr>
              <a:t>int func2(</a:t>
            </a:r>
            <a:r>
              <a:rPr lang="en-US" altLang="zh-CN" err="1">
                <a:solidFill>
                  <a:schemeClr val="accent2"/>
                </a:solidFill>
                <a:sym typeface="+mn-ea"/>
              </a:rPr>
              <a:t>const </a:t>
            </a:r>
            <a:r>
              <a:rPr lang="en-US" altLang="zh-CN" err="1">
                <a:solidFill>
                  <a:schemeClr val="folHlink"/>
                </a:solidFill>
                <a:sym typeface="+mn-ea"/>
              </a:rPr>
              <a:t>int </a:t>
            </a:r>
            <a:r>
              <a:rPr lang="en-US" altLang="zh-CN" err="1">
                <a:solidFill>
                  <a:schemeClr val="accent2"/>
                </a:solidFill>
                <a:sym typeface="+mn-ea"/>
              </a:rPr>
              <a:t>&amp;</a:t>
            </a:r>
            <a:r>
              <a:rPr lang="en-US" altLang="zh-CN" err="1">
                <a:solidFill>
                  <a:schemeClr val="folHlink"/>
                </a:solidFill>
                <a:sym typeface="+mn-ea"/>
              </a:rPr>
              <a:t>a, int</a:t>
            </a:r>
            <a:r>
              <a:rPr lang="en-US" altLang="zh-CN">
                <a:solidFill>
                  <a:schemeClr val="folHlink"/>
                </a:solidFill>
                <a:sym typeface="+mn-ea"/>
              </a:rPr>
              <a:t> b) { ... ...}  //</a:t>
            </a:r>
            <a:r>
              <a:rPr lang="zh-CN" altLang="en-US">
                <a:solidFill>
                  <a:schemeClr val="folHlink"/>
                </a:solidFill>
                <a:sym typeface="+mn-ea"/>
              </a:rPr>
              <a:t>常引用参数</a:t>
            </a:r>
            <a:endParaRPr lang="en-US" altLang="zh-CN">
              <a:solidFill>
                <a:schemeClr val="folHlink"/>
              </a:solidFill>
            </a:endParaRPr>
          </a:p>
          <a:p>
            <a:pPr marL="0" indent="0">
              <a:lnSpc>
                <a:spcPct val="100000"/>
              </a:lnSpc>
              <a:spcBef>
                <a:spcPts val="1200"/>
              </a:spcBef>
              <a:spcAft>
                <a:spcPts val="0"/>
              </a:spcAft>
              <a:buNone/>
            </a:pPr>
            <a:r>
              <a:rPr lang="zh-CN" altLang="en-US" dirty="0"/>
              <a:t>参数 </a:t>
            </a:r>
            <a:r>
              <a:rPr lang="en-US" altLang="zh-CN" dirty="0"/>
              <a:t>a </a:t>
            </a:r>
            <a:r>
              <a:rPr lang="zh-CN" altLang="en-US" dirty="0"/>
              <a:t>被指定为常参数，因此在函数体内不允许对它重新赋值。</a:t>
            </a:r>
            <a:endParaRPr lang="zh-CN" altLang="en-US" dirty="0"/>
          </a:p>
          <a:p>
            <a:pPr marL="0" indent="0">
              <a:lnSpc>
                <a:spcPct val="100000"/>
              </a:lnSpc>
              <a:spcBef>
                <a:spcPts val="1200"/>
              </a:spcBef>
              <a:spcAft>
                <a:spcPts val="0"/>
              </a:spcAft>
              <a:buNone/>
            </a:pPr>
            <a:r>
              <a:rPr lang="zh-CN" altLang="en-US" sz="2400" dirty="0"/>
              <a:t>如果在函数体写了任何对 </a:t>
            </a:r>
            <a:r>
              <a:rPr lang="en-US" altLang="zh-CN" sz="2400" dirty="0"/>
              <a:t>a </a:t>
            </a:r>
            <a:r>
              <a:rPr lang="zh-CN" altLang="en-US" sz="2400" dirty="0"/>
              <a:t>重新赋值的语句，则编译时就会报错。</a:t>
            </a:r>
            <a:endParaRPr lang="zh-CN" altLang="en-US" sz="2400" dirty="0"/>
          </a:p>
        </p:txBody>
      </p:sp>
    </p:spTree>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小结（</a:t>
            </a:r>
            <a:r>
              <a:rPr lang="en-US" altLang="zh-CN" sz="3600"/>
              <a:t>5.1 </a:t>
            </a:r>
            <a:r>
              <a:rPr lang="zh-CN" altLang="en-US" sz="3600" dirty="0">
                <a:sym typeface="+mn-ea"/>
              </a:rPr>
              <a:t>函数的定义与调用）</a:t>
            </a:r>
            <a:endParaRPr lang="en-US" altLang="zh-CN" sz="3600"/>
          </a:p>
        </p:txBody>
      </p:sp>
      <p:sp>
        <p:nvSpPr>
          <p:cNvPr id="3" name="内容占位符 2"/>
          <p:cNvSpPr>
            <a:spLocks noGrp="1"/>
          </p:cNvSpPr>
          <p:nvPr>
            <p:ph idx="1"/>
          </p:nvPr>
        </p:nvSpPr>
        <p:spPr/>
        <p:txBody>
          <a:bodyPr/>
          <a:p>
            <a:r>
              <a:rPr lang="zh-CN" altLang="en-US" sz="2400"/>
              <a:t>对自定义函数的需求：</a:t>
            </a:r>
            <a:r>
              <a:rPr lang="en-US" altLang="zh-CN" sz="2400"/>
              <a:t>1</a:t>
            </a:r>
            <a:r>
              <a:rPr lang="zh-CN" altLang="en-US" sz="2400"/>
              <a:t>、重复使用的代码片段；</a:t>
            </a:r>
            <a:r>
              <a:rPr lang="en-US" altLang="zh-CN" sz="2400"/>
              <a:t>2</a:t>
            </a:r>
            <a:r>
              <a:rPr lang="zh-CN" altLang="en-US" sz="2400"/>
              <a:t>、长程序拆分。</a:t>
            </a:r>
            <a:endParaRPr lang="zh-CN" altLang="en-US" sz="2400"/>
          </a:p>
          <a:p>
            <a:r>
              <a:rPr lang="zh-CN" altLang="en-US" sz="2400"/>
              <a:t>函数定义：</a:t>
            </a:r>
            <a:r>
              <a:rPr lang="zh-CN" altLang="en-US" sz="2400" u="sng">
                <a:sym typeface="+mn-ea"/>
              </a:rPr>
              <a:t>返回值类型</a:t>
            </a:r>
            <a:r>
              <a:rPr lang="en-US" altLang="zh-CN" sz="2400" u="sng">
                <a:sym typeface="+mn-ea"/>
              </a:rPr>
              <a:t>  </a:t>
            </a:r>
            <a:r>
              <a:rPr lang="zh-CN" altLang="en-US" sz="2400" u="sng">
                <a:sym typeface="+mn-ea"/>
              </a:rPr>
              <a:t>函数名</a:t>
            </a:r>
            <a:r>
              <a:rPr lang="en-US" altLang="zh-CN" sz="2400" u="sng">
                <a:sym typeface="+mn-ea"/>
              </a:rPr>
              <a:t>(</a:t>
            </a:r>
            <a:r>
              <a:rPr lang="zh-CN" altLang="en-US" sz="2400" u="sng">
                <a:sym typeface="+mn-ea"/>
              </a:rPr>
              <a:t>参数表</a:t>
            </a:r>
            <a:r>
              <a:rPr lang="en-US" altLang="zh-CN" sz="2400" u="sng">
                <a:sym typeface="+mn-ea"/>
              </a:rPr>
              <a:t>)</a:t>
            </a:r>
            <a:r>
              <a:rPr lang="en-US" altLang="zh-CN" sz="2400">
                <a:sym typeface="+mn-ea"/>
              </a:rPr>
              <a:t> </a:t>
            </a:r>
            <a:r>
              <a:rPr lang="en-US" altLang="zh-CN" sz="2400" u="sng">
                <a:sym typeface="+mn-ea"/>
              </a:rPr>
              <a:t>{ ... }</a:t>
            </a:r>
            <a:endParaRPr lang="en-US" altLang="zh-CN" sz="2400"/>
          </a:p>
          <a:p>
            <a:pPr marL="0" indent="0">
              <a:buNone/>
            </a:pPr>
            <a:r>
              <a:rPr lang="en-US" altLang="zh-CN" sz="2400"/>
              <a:t>                           		</a:t>
            </a:r>
            <a:r>
              <a:rPr lang="zh-CN" altLang="en-US" sz="2400"/>
              <a:t>函数头部</a:t>
            </a:r>
            <a:r>
              <a:rPr lang="en-US" altLang="zh-CN" sz="2400"/>
              <a:t>                        </a:t>
            </a:r>
            <a:r>
              <a:rPr lang="zh-CN" altLang="en-US" sz="2400"/>
              <a:t>函数体</a:t>
            </a:r>
            <a:endParaRPr lang="zh-CN" altLang="en-US" sz="2400"/>
          </a:p>
          <a:p>
            <a:r>
              <a:rPr lang="zh-CN" altLang="en-US" sz="2400">
                <a:sym typeface="+mn-ea"/>
              </a:rPr>
              <a:t>编写函数时，</a:t>
            </a:r>
            <a:r>
              <a:rPr lang="zh-CN" altLang="en-US" sz="2400"/>
              <a:t>先根据需求设计好参数表和返回值类型，并给函数命名。然后再写函数体。</a:t>
            </a:r>
            <a:endParaRPr lang="zh-CN" altLang="en-US" sz="2400"/>
          </a:p>
          <a:p>
            <a:r>
              <a:rPr lang="zh-CN" altLang="en-US" sz="2400"/>
              <a:t>函数调用：函数名</a:t>
            </a:r>
            <a:r>
              <a:rPr lang="en-US" altLang="zh-CN" sz="2400"/>
              <a:t>(</a:t>
            </a:r>
            <a:r>
              <a:rPr lang="zh-CN" altLang="en-US" sz="2400"/>
              <a:t>实参列表</a:t>
            </a:r>
            <a:r>
              <a:rPr lang="en-US" altLang="zh-CN" sz="2400"/>
              <a:t>)</a:t>
            </a:r>
            <a:endParaRPr lang="en-US" altLang="zh-CN" sz="2400"/>
          </a:p>
          <a:p>
            <a:r>
              <a:rPr lang="zh-CN" altLang="en-US" sz="2400"/>
              <a:t>返回值类型为</a:t>
            </a:r>
            <a:r>
              <a:rPr lang="en-US" altLang="zh-CN" sz="2400"/>
              <a:t> void </a:t>
            </a:r>
            <a:r>
              <a:rPr lang="zh-CN" altLang="en-US" sz="2400"/>
              <a:t>的函数没有返回值可用。</a:t>
            </a:r>
            <a:endParaRPr lang="en-US" altLang="zh-CN" sz="2400"/>
          </a:p>
          <a:p>
            <a:r>
              <a:rPr lang="zh-CN" altLang="en-US" sz="2400"/>
              <a:t>程序中必须有而且只能有一个</a:t>
            </a:r>
            <a:r>
              <a:rPr lang="en-US" altLang="zh-CN" sz="2400"/>
              <a:t> main </a:t>
            </a:r>
            <a:r>
              <a:rPr lang="zh-CN" altLang="en-US" sz="2400"/>
              <a:t>函数。程序总是从</a:t>
            </a:r>
            <a:r>
              <a:rPr lang="en-US" altLang="zh-CN" sz="2400"/>
              <a:t> main </a:t>
            </a:r>
            <a:r>
              <a:rPr lang="zh-CN" altLang="en-US" sz="2400"/>
              <a:t>函数开始执行。其它函数未经调用就不会执行。</a:t>
            </a:r>
            <a:endParaRPr lang="zh-CN" altLang="en-US" sz="2400"/>
          </a:p>
          <a:p>
            <a:r>
              <a:rPr lang="zh-CN" altLang="en-US" sz="2400">
                <a:solidFill>
                  <a:schemeClr val="tx1"/>
                </a:solidFill>
                <a:sym typeface="+mn-ea"/>
              </a:rPr>
              <a:t>不能把一个函数的定 义写在另一个函数内部。通常把自定义的函数写在前面，把 main 函数写在最后。</a:t>
            </a:r>
            <a:endParaRPr lang="zh-CN" altLang="en-US" sz="2400">
              <a:solidFill>
                <a:schemeClr val="tx1"/>
              </a:solidFill>
            </a:endParaRPr>
          </a:p>
          <a:p>
            <a:endParaRPr lang="zh-CN" altLang="en-US" sz="2400">
              <a:solidFill>
                <a:schemeClr val="tx1"/>
              </a:solidFill>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
        <p:nvSpPr>
          <p:cNvPr id="5" name="下箭头 4"/>
          <p:cNvSpPr/>
          <p:nvPr/>
        </p:nvSpPr>
        <p:spPr>
          <a:xfrm>
            <a:off x="3851910" y="2204720"/>
            <a:ext cx="431800" cy="143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下箭头 5"/>
          <p:cNvSpPr/>
          <p:nvPr/>
        </p:nvSpPr>
        <p:spPr>
          <a:xfrm>
            <a:off x="6299835" y="2204720"/>
            <a:ext cx="431800" cy="143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右箭头 6"/>
          <p:cNvSpPr/>
          <p:nvPr/>
        </p:nvSpPr>
        <p:spPr>
          <a:xfrm>
            <a:off x="8460105" y="5661660"/>
            <a:ext cx="576580" cy="64770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续</a:t>
            </a:r>
            <a:endParaRPr lang="zh-CN" altLang="en-US">
              <a:solidFill>
                <a:schemeClr val="tx1"/>
              </a:solidFill>
            </a:endParaRPr>
          </a:p>
        </p:txBody>
      </p:sp>
    </p:spTree>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202565"/>
            <a:ext cx="8136255" cy="6179185"/>
          </a:xfrm>
        </p:spPr>
        <p:txBody>
          <a:bodyPr/>
          <a:p>
            <a:r>
              <a:rPr lang="zh-CN" altLang="en-US" sz="2400"/>
              <a:t>变量的</a:t>
            </a:r>
            <a:r>
              <a:rPr lang="zh-CN" altLang="en-US" sz="2400">
                <a:solidFill>
                  <a:schemeClr val="accent2"/>
                </a:solidFill>
              </a:rPr>
              <a:t>作用域</a:t>
            </a:r>
            <a:r>
              <a:rPr lang="zh-CN" altLang="en-US" sz="2400"/>
              <a:t>由变量定义的位置确定。</a:t>
            </a:r>
            <a:endParaRPr lang="zh-CN" altLang="en-US" sz="2400"/>
          </a:p>
          <a:p>
            <a:r>
              <a:rPr lang="zh-CN" altLang="en-US" sz="2400"/>
              <a:t>局部变量作用域是从该变量定义的语句开始，到复合语句结束为止。</a:t>
            </a:r>
            <a:endParaRPr lang="zh-CN" altLang="en-US" sz="2400"/>
          </a:p>
          <a:p>
            <a:r>
              <a:rPr lang="zh-CN" altLang="en-US" sz="2400"/>
              <a:t>函数的形参可当作局部变量使用，性质与局部变量相同。</a:t>
            </a:r>
            <a:endParaRPr lang="zh-CN" altLang="en-US" sz="2400"/>
          </a:p>
          <a:p>
            <a:r>
              <a:rPr lang="zh-CN" altLang="en-US" sz="2400"/>
              <a:t>当内层复合语句出现同名变量定义时，外层同名定义将被内层定义遮蔽。</a:t>
            </a:r>
            <a:endParaRPr lang="zh-CN" altLang="en-US" sz="2400"/>
          </a:p>
          <a:p>
            <a:r>
              <a:rPr lang="zh-CN" altLang="en-US" sz="2400"/>
              <a:t>局部变量的存在期，就是所在的复合语句的执行期间。自动建立和销毁，也称为自动变量。</a:t>
            </a:r>
            <a:endParaRPr lang="zh-CN" altLang="en-US" sz="2400"/>
          </a:p>
          <a:p>
            <a:endParaRPr lang="zh-CN" altLang="en-US" sz="2400"/>
          </a:p>
          <a:p>
            <a:r>
              <a:rPr lang="zh-CN" altLang="en-US" sz="2400"/>
              <a:t>值参数机制：函数调用时先计算实参表达式的值，把值复制给对应形参，而后执行函数体。</a:t>
            </a:r>
            <a:endParaRPr lang="zh-CN" altLang="en-US" sz="2400"/>
          </a:p>
          <a:p>
            <a:r>
              <a:rPr lang="zh-CN" altLang="en-US" sz="2400"/>
              <a:t>C++</a:t>
            </a:r>
            <a:r>
              <a:rPr lang="en-US" altLang="zh-CN" sz="2400"/>
              <a:t> </a:t>
            </a:r>
            <a:r>
              <a:rPr lang="zh-CN" altLang="en-US" sz="2400"/>
              <a:t>的引用参数：函数调用时在函数中直接对实参进行操作，可改变调用处的变量的值。必须提供变量作为实参。</a:t>
            </a:r>
            <a:endParaRPr lang="zh-CN" altLang="en-US" sz="2400"/>
          </a:p>
          <a:p>
            <a:r>
              <a:rPr lang="zh-CN" altLang="en-US" sz="2400"/>
              <a:t>函数也可以有常参数。在前面加</a:t>
            </a:r>
            <a:r>
              <a:rPr lang="en-US" altLang="zh-CN" sz="2400"/>
              <a:t> const </a:t>
            </a:r>
            <a:r>
              <a:rPr lang="zh-CN" altLang="en-US" sz="2400"/>
              <a:t>关键词。</a:t>
            </a:r>
            <a:endParaRPr lang="zh-CN" altLang="en-US" sz="240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
        <p:nvSpPr>
          <p:cNvPr id="7" name="右箭头 6"/>
          <p:cNvSpPr/>
          <p:nvPr>
            <p:custDataLst>
              <p:tags r:id="rId1"/>
            </p:custDataLst>
          </p:nvPr>
        </p:nvSpPr>
        <p:spPr>
          <a:xfrm>
            <a:off x="35560" y="117475"/>
            <a:ext cx="440055" cy="574675"/>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续</a:t>
            </a:r>
            <a:endParaRPr lang="zh-CN" altLang="en-US" sz="1800">
              <a:solidFill>
                <a:schemeClr val="tx1"/>
              </a:solidFill>
            </a:endParaRPr>
          </a:p>
        </p:txBody>
      </p:sp>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9458" name="标题 452609"/>
          <p:cNvSpPr>
            <a:spLocks noGrp="1"/>
          </p:cNvSpPr>
          <p:nvPr>
            <p:ph type="title"/>
          </p:nvPr>
        </p:nvSpPr>
        <p:spPr/>
        <p:txBody>
          <a:bodyPr anchor="ctr"/>
          <a:p>
            <a:r>
              <a:rPr lang="zh-CN" altLang="en-US" sz="3600" dirty="0"/>
              <a:t>第</a:t>
            </a:r>
            <a:r>
              <a:rPr lang="en-US" altLang="zh-CN" sz="3600" dirty="0"/>
              <a:t>5</a:t>
            </a:r>
            <a:r>
              <a:rPr lang="zh-CN" altLang="en-US" sz="3600" dirty="0"/>
              <a:t>章 函数与程序结构</a:t>
            </a:r>
            <a:endParaRPr lang="zh-CN" altLang="en-US" sz="3600" dirty="0"/>
          </a:p>
        </p:txBody>
      </p:sp>
      <p:sp>
        <p:nvSpPr>
          <p:cNvPr id="19459" name="文本占位符 452610"/>
          <p:cNvSpPr>
            <a:spLocks noGrp="1"/>
          </p:cNvSpPr>
          <p:nvPr>
            <p:ph idx="1"/>
          </p:nvPr>
        </p:nvSpPr>
        <p:spPr/>
        <p:txBody>
          <a:bodyPr anchor="t"/>
          <a:p>
            <a:pPr algn="l">
              <a:buNone/>
            </a:pPr>
            <a:r>
              <a:rPr lang="zh-CN" altLang="en-US" dirty="0">
                <a:sym typeface="+mn-ea"/>
              </a:rPr>
              <a:t>5.1  函数的定义与调用</a:t>
            </a:r>
            <a:endParaRPr lang="zh-CN" altLang="en-US" dirty="0">
              <a:sym typeface="+mn-ea"/>
            </a:endParaRPr>
          </a:p>
          <a:p>
            <a:pPr>
              <a:buNone/>
            </a:pPr>
            <a:r>
              <a:rPr lang="zh-CN" altLang="en-US" dirty="0">
                <a:solidFill>
                  <a:schemeClr val="tx2"/>
                </a:solidFill>
                <a:sym typeface="+mn-ea"/>
              </a:rPr>
              <a:t>5.2  程序的函数分解	</a:t>
            </a:r>
            <a:endParaRPr lang="en-US" altLang="zh-CN" dirty="0">
              <a:sym typeface="+mn-ea"/>
            </a:endParaRPr>
          </a:p>
          <a:p>
            <a:pPr>
              <a:buNone/>
            </a:pPr>
            <a:r>
              <a:rPr lang="en-US" altLang="zh-CN" dirty="0">
                <a:sym typeface="+mn-ea"/>
              </a:rPr>
              <a:t>5.3  </a:t>
            </a:r>
            <a:r>
              <a:rPr lang="zh-CN" altLang="en-US" dirty="0">
                <a:sym typeface="+mn-ea"/>
              </a:rPr>
              <a:t>循环与递归</a:t>
            </a:r>
            <a:endParaRPr lang="zh-CN" altLang="en-US"/>
          </a:p>
          <a:p>
            <a:pPr algn="l">
              <a:buNone/>
            </a:pPr>
            <a:r>
              <a:rPr lang="zh-CN" altLang="en-US" dirty="0">
                <a:sym typeface="+mn-ea"/>
              </a:rPr>
              <a:t>5.4  外部变量与静态局部变量</a:t>
            </a:r>
            <a:endParaRPr lang="zh-CN" altLang="en-US" dirty="0">
              <a:sym typeface="+mn-ea"/>
            </a:endParaRPr>
          </a:p>
          <a:p>
            <a:pPr algn="l">
              <a:buNone/>
            </a:pPr>
            <a:r>
              <a:rPr lang="en-US" altLang="zh-CN" dirty="0">
                <a:sym typeface="+mn-ea"/>
              </a:rPr>
              <a:t>5.5  </a:t>
            </a:r>
            <a:r>
              <a:rPr lang="zh-CN" altLang="en-US" dirty="0">
                <a:sym typeface="+mn-ea"/>
              </a:rPr>
              <a:t>声明与定义</a:t>
            </a:r>
            <a:endParaRPr lang="zh-CN" altLang="en-US"/>
          </a:p>
          <a:p>
            <a:pPr algn="l">
              <a:buNone/>
            </a:pPr>
            <a:r>
              <a:rPr lang="zh-CN" altLang="en-US" dirty="0">
                <a:sym typeface="+mn-ea"/>
              </a:rPr>
              <a:t>5.6  预处理</a:t>
            </a:r>
            <a:endParaRPr lang="zh-CN" altLang="en-US" dirty="0"/>
          </a:p>
          <a:p>
            <a:pPr algn="l">
              <a:buNone/>
            </a:pPr>
            <a:r>
              <a:rPr lang="zh-CN" altLang="en-US" dirty="0">
                <a:sym typeface="+mn-ea"/>
              </a:rPr>
              <a:t>5.7  程序动态除错方法（二）</a:t>
            </a:r>
            <a:endParaRPr lang="zh-CN" altLang="en-US" dirty="0"/>
          </a:p>
          <a:p>
            <a:pPr>
              <a:buNone/>
            </a:pPr>
            <a:endParaRPr lang="zh-CN" altLang="en-US" dirty="0"/>
          </a:p>
          <a:p>
            <a:endParaRPr lang="zh-CN" altLang="en-US" dirty="0"/>
          </a:p>
        </p:txBody>
      </p:sp>
    </p:spTree>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8610" name="标题 227329"/>
          <p:cNvSpPr>
            <a:spLocks noGrp="1"/>
          </p:cNvSpPr>
          <p:nvPr>
            <p:ph type="title"/>
          </p:nvPr>
        </p:nvSpPr>
        <p:spPr/>
        <p:txBody>
          <a:bodyPr anchor="ctr"/>
          <a:p>
            <a:r>
              <a:rPr lang="en-US" altLang="zh-CN" sz="3600"/>
              <a:t>5.2 </a:t>
            </a:r>
            <a:r>
              <a:rPr lang="zh-CN" altLang="en-US" sz="3600" dirty="0">
                <a:solidFill>
                  <a:schemeClr val="accent2"/>
                </a:solidFill>
              </a:rPr>
              <a:t>程序的函数分解</a:t>
            </a:r>
            <a:endParaRPr lang="zh-CN" altLang="en-US" sz="3600" dirty="0">
              <a:solidFill>
                <a:schemeClr val="accent2"/>
              </a:solidFill>
            </a:endParaRPr>
          </a:p>
        </p:txBody>
      </p:sp>
      <p:sp>
        <p:nvSpPr>
          <p:cNvPr id="68611" name="文本占位符 227330"/>
          <p:cNvSpPr>
            <a:spLocks noGrp="1"/>
          </p:cNvSpPr>
          <p:nvPr>
            <p:ph sz="half" idx="1"/>
          </p:nvPr>
        </p:nvSpPr>
        <p:spPr>
          <a:xfrm>
            <a:off x="539750" y="981075"/>
            <a:ext cx="8135938" cy="3311525"/>
          </a:xfrm>
        </p:spPr>
        <p:txBody>
          <a:bodyPr anchor="t"/>
          <a:p>
            <a:pPr marL="457200" indent="-457200">
              <a:spcBef>
                <a:spcPct val="50000"/>
              </a:spcBef>
              <a:buClrTx/>
              <a:buSzTx/>
              <a:buFontTx/>
              <a:buNone/>
            </a:pPr>
            <a:r>
              <a:rPr lang="en-US" altLang="zh-CN" u="sng" dirty="0">
                <a:solidFill>
                  <a:schemeClr val="accent2"/>
                </a:solidFill>
              </a:rPr>
              <a:t>5.2.1  </a:t>
            </a:r>
            <a:r>
              <a:rPr lang="zh-CN" altLang="en-US" u="sng" dirty="0">
                <a:solidFill>
                  <a:schemeClr val="accent2"/>
                </a:solidFill>
              </a:rPr>
              <a:t>程序的函数分解</a:t>
            </a:r>
            <a:endParaRPr lang="zh-CN" altLang="en-US" u="sng" dirty="0">
              <a:solidFill>
                <a:schemeClr val="accent2"/>
              </a:solidFill>
            </a:endParaRPr>
          </a:p>
          <a:p>
            <a:pPr marL="457200" indent="-457200">
              <a:spcBef>
                <a:spcPct val="50000"/>
              </a:spcBef>
              <a:buClrTx/>
              <a:buSzTx/>
              <a:buFontTx/>
              <a:buNone/>
            </a:pPr>
            <a:r>
              <a:rPr lang="zh-CN" altLang="en-US" dirty="0"/>
              <a:t>什么样的程序片段应该定义为函数：</a:t>
            </a:r>
            <a:endParaRPr lang="zh-CN" altLang="en-US" dirty="0"/>
          </a:p>
          <a:p>
            <a:pPr marL="457200" indent="-457200">
              <a:spcBef>
                <a:spcPct val="50000"/>
              </a:spcBef>
              <a:buClrTx/>
              <a:buSzTx/>
              <a:buFontTx/>
              <a:buAutoNum type="arabicPeriod"/>
            </a:pPr>
            <a:r>
              <a:rPr lang="zh-CN" altLang="en-US" dirty="0">
                <a:solidFill>
                  <a:schemeClr val="hlink"/>
                </a:solidFill>
              </a:rPr>
              <a:t>重复出现的相同</a:t>
            </a:r>
            <a:r>
              <a:rPr lang="en-US" altLang="zh-CN" dirty="0">
                <a:solidFill>
                  <a:schemeClr val="hlink"/>
                </a:solidFill>
              </a:rPr>
              <a:t>/</a:t>
            </a:r>
            <a:r>
              <a:rPr lang="zh-CN" altLang="en-US" dirty="0">
                <a:solidFill>
                  <a:schemeClr val="hlink"/>
                </a:solidFill>
              </a:rPr>
              <a:t>相似计算片段</a:t>
            </a:r>
            <a:r>
              <a:rPr lang="zh-CN" altLang="en-US" dirty="0"/>
              <a:t>，可设法抽取共同性的东西，定义为函数。</a:t>
            </a:r>
            <a:endParaRPr lang="zh-CN" altLang="en-US" sz="2400" dirty="0"/>
          </a:p>
          <a:p>
            <a:pPr marL="457200" indent="-457200">
              <a:spcBef>
                <a:spcPct val="50000"/>
              </a:spcBef>
              <a:buClrTx/>
              <a:buSzTx/>
              <a:buFontTx/>
              <a:buAutoNum type="arabicPeriod"/>
            </a:pPr>
            <a:r>
              <a:rPr lang="zh-CN" altLang="en-US" dirty="0">
                <a:solidFill>
                  <a:schemeClr val="hlink"/>
                </a:solidFill>
              </a:rPr>
              <a:t>长</a:t>
            </a:r>
            <a:r>
              <a:rPr lang="zh-CN" altLang="en-US" dirty="0"/>
              <a:t>计算过程中</a:t>
            </a:r>
            <a:r>
              <a:rPr lang="zh-CN" altLang="en-US" u="sng" dirty="0">
                <a:solidFill>
                  <a:schemeClr val="hlink"/>
                </a:solidFill>
              </a:rPr>
              <a:t>有逻辑独立性</a:t>
            </a:r>
            <a:r>
              <a:rPr lang="zh-CN" altLang="en-US" dirty="0"/>
              <a:t>的片段，即使出现一次也可定义为函数，以分解复杂性。</a:t>
            </a:r>
            <a:endParaRPr lang="zh-CN" altLang="en-US" dirty="0"/>
          </a:p>
        </p:txBody>
      </p:sp>
      <p:sp>
        <p:nvSpPr>
          <p:cNvPr id="68612" name="文本占位符 227331"/>
          <p:cNvSpPr>
            <a:spLocks noGrp="1"/>
          </p:cNvSpPr>
          <p:nvPr>
            <p:ph sz="half" idx="2"/>
          </p:nvPr>
        </p:nvSpPr>
        <p:spPr>
          <a:xfrm>
            <a:off x="468313" y="4508500"/>
            <a:ext cx="8135937" cy="2087563"/>
          </a:xfrm>
        </p:spPr>
        <p:txBody>
          <a:bodyPr anchor="t"/>
          <a:p>
            <a:pPr>
              <a:spcBef>
                <a:spcPct val="50000"/>
              </a:spcBef>
              <a:buClr>
                <a:schemeClr val="hlink"/>
              </a:buClr>
              <a:buSzPct val="80000"/>
              <a:buFont typeface="Wingdings" panose="05000000000000000000" pitchFamily="2" charset="2"/>
            </a:pPr>
            <a:r>
              <a:rPr lang="zh-CN" altLang="en-US" dirty="0"/>
              <a:t>经验原则：</a:t>
            </a:r>
            <a:r>
              <a:rPr lang="zh-CN" altLang="en-US" dirty="0">
                <a:solidFill>
                  <a:srgbClr val="CC0000"/>
                </a:solidFill>
              </a:rPr>
              <a:t>可以</a:t>
            </a:r>
            <a:r>
              <a:rPr lang="zh-CN" altLang="en-US" dirty="0">
                <a:solidFill>
                  <a:schemeClr val="accent2"/>
                </a:solidFill>
              </a:rPr>
              <a:t>定义为函数的东西，就</a:t>
            </a:r>
            <a:r>
              <a:rPr lang="zh-CN" altLang="en-US" dirty="0">
                <a:solidFill>
                  <a:srgbClr val="CC0000"/>
                </a:solidFill>
              </a:rPr>
              <a:t>应该</a:t>
            </a:r>
            <a:r>
              <a:rPr lang="zh-CN" altLang="en-US" dirty="0">
                <a:solidFill>
                  <a:schemeClr val="accent2"/>
                </a:solidFill>
              </a:rPr>
              <a:t>定义为函数；一个函数一般不超过一页。</a:t>
            </a:r>
            <a:endParaRPr lang="zh-CN" altLang="en-US" dirty="0">
              <a:solidFill>
                <a:schemeClr val="accent2"/>
              </a:solidFill>
            </a:endParaRPr>
          </a:p>
          <a:p>
            <a:pPr>
              <a:spcBef>
                <a:spcPct val="50000"/>
              </a:spcBef>
              <a:buClr>
                <a:schemeClr val="hlink"/>
              </a:buClr>
              <a:buSzPct val="80000"/>
              <a:buFont typeface="Wingdings" panose="05000000000000000000" pitchFamily="2" charset="2"/>
            </a:pPr>
            <a:r>
              <a:rPr lang="zh-CN" altLang="en-US" u="sng" dirty="0"/>
              <a:t>往往存在很多可行的分解，寻找合理有效的分解是需要学习的东西</a:t>
            </a:r>
            <a:r>
              <a:rPr lang="zh-CN" altLang="en-US" dirty="0"/>
              <a:t>。</a:t>
            </a:r>
            <a:endParaRPr lang="zh-CN" altLang="en-US" sz="2400" dirty="0"/>
          </a:p>
        </p:txBody>
      </p:sp>
      <p:sp>
        <p:nvSpPr>
          <p:cNvPr id="68613" name="爆炸形 1 227332"/>
          <p:cNvSpPr/>
          <p:nvPr/>
        </p:nvSpPr>
        <p:spPr>
          <a:xfrm>
            <a:off x="7667625" y="908050"/>
            <a:ext cx="720725" cy="576263"/>
          </a:xfrm>
          <a:prstGeom prst="irregularSeal1">
            <a:avLst/>
          </a:prstGeom>
          <a:solidFill>
            <a:srgbClr val="FFFF00"/>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9634" name="文本框 27652"/>
          <p:cNvSpPr txBox="1"/>
          <p:nvPr/>
        </p:nvSpPr>
        <p:spPr>
          <a:xfrm>
            <a:off x="468313" y="2346008"/>
            <a:ext cx="3744912" cy="3013075"/>
          </a:xfrm>
          <a:prstGeom prst="rect">
            <a:avLst/>
          </a:prstGeom>
          <a:noFill/>
          <a:ln w="9525">
            <a:noFill/>
          </a:ln>
        </p:spPr>
        <p:txBody>
          <a:bodyPr lIns="92075" tIns="46038" rIns="92075" bIns="46038" anchor="t">
            <a:spAutoFit/>
          </a:bodyPr>
          <a:p>
            <a:pPr marL="358775" indent="-358775"/>
            <a:r>
              <a:rPr lang="zh-CN" altLang="en-US" b="1" dirty="0">
                <a:solidFill>
                  <a:schemeClr val="accent2"/>
                </a:solidFill>
                <a:latin typeface="Cambria" panose="02040503050406030204" pitchFamily="18" charset="0"/>
                <a:ea typeface="宋体" panose="02010600030101010101" pitchFamily="2" charset="-122"/>
              </a:rPr>
              <a:t>函数外部</a:t>
            </a:r>
            <a:endParaRPr lang="zh-CN" altLang="en-US" b="1" dirty="0">
              <a:solidFill>
                <a:schemeClr val="accent2"/>
              </a:solidFill>
              <a:latin typeface="Cambria" panose="02040503050406030204" pitchFamily="18" charset="0"/>
              <a:ea typeface="宋体" panose="02010600030101010101" pitchFamily="2" charset="-122"/>
            </a:endParaRPr>
          </a:p>
          <a:p>
            <a:pPr marL="358775" indent="-358775"/>
            <a:r>
              <a:rPr lang="zh-CN" altLang="en-US" b="1" dirty="0">
                <a:latin typeface="Cambria" panose="02040503050406030204" pitchFamily="18" charset="0"/>
                <a:ea typeface="宋体" panose="02010600030101010101" pitchFamily="2" charset="-122"/>
              </a:rPr>
              <a:t>关心的是函数如何使用：</a:t>
            </a:r>
            <a:endParaRPr lang="zh-CN" altLang="en-US" b="1" dirty="0">
              <a:latin typeface="Cambria" panose="02040503050406030204" pitchFamily="18" charset="0"/>
              <a:ea typeface="宋体" panose="02010600030101010101" pitchFamily="2" charset="-122"/>
            </a:endParaRPr>
          </a:p>
          <a:p>
            <a:pPr marL="358775" indent="-358775"/>
            <a:r>
              <a:rPr lang="en-US" altLang="zh-CN" b="1">
                <a:latin typeface="Arial" panose="020B0604020202020204" pitchFamily="34" charset="0"/>
              </a:rPr>
              <a:t>—</a:t>
            </a:r>
            <a:r>
              <a:rPr lang="zh-CN" altLang="en-US" b="1" dirty="0">
                <a:latin typeface="Cambria" panose="02040503050406030204" pitchFamily="18" charset="0"/>
                <a:ea typeface="宋体" panose="02010600030101010101" pitchFamily="2" charset="-122"/>
              </a:rPr>
              <a:t>函数实现什么功能</a:t>
            </a:r>
            <a:endParaRPr lang="zh-CN" altLang="en-US" b="1" dirty="0">
              <a:latin typeface="Cambria" panose="02040503050406030204" pitchFamily="18" charset="0"/>
              <a:ea typeface="宋体" panose="02010600030101010101" pitchFamily="2" charset="-122"/>
            </a:endParaRPr>
          </a:p>
          <a:p>
            <a:pPr marL="358775" indent="-358775"/>
            <a:r>
              <a:rPr lang="en-US" altLang="zh-CN" b="1">
                <a:latin typeface="Arial" panose="020B0604020202020204" pitchFamily="34" charset="0"/>
              </a:rPr>
              <a:t>—</a:t>
            </a:r>
            <a:r>
              <a:rPr lang="zh-CN" altLang="en-US" b="1" dirty="0">
                <a:latin typeface="Cambria" panose="02040503050406030204" pitchFamily="18" charset="0"/>
                <a:ea typeface="宋体" panose="02010600030101010101" pitchFamily="2" charset="-122"/>
              </a:rPr>
              <a:t>函数的名字是什么</a:t>
            </a:r>
            <a:endParaRPr lang="zh-CN" altLang="en-US" b="1" dirty="0">
              <a:latin typeface="Cambria" panose="02040503050406030204" pitchFamily="18" charset="0"/>
              <a:ea typeface="宋体" panose="02010600030101010101" pitchFamily="2" charset="-122"/>
            </a:endParaRPr>
          </a:p>
          <a:p>
            <a:pPr marL="358775" indent="-358775"/>
            <a:r>
              <a:rPr lang="en-US" altLang="zh-CN" b="1">
                <a:latin typeface="Arial" panose="020B0604020202020204" pitchFamily="34" charset="0"/>
              </a:rPr>
              <a:t>—</a:t>
            </a:r>
            <a:r>
              <a:rPr lang="zh-CN" altLang="en-US" b="1" dirty="0">
                <a:latin typeface="Cambria" panose="02040503050406030204" pitchFamily="18" charset="0"/>
                <a:ea typeface="宋体" panose="02010600030101010101" pitchFamily="2" charset="-122"/>
              </a:rPr>
              <a:t>函数有几个参数，类型是什么</a:t>
            </a:r>
            <a:endParaRPr lang="zh-CN" altLang="en-US" b="1" dirty="0">
              <a:latin typeface="Cambria" panose="02040503050406030204" pitchFamily="18" charset="0"/>
              <a:ea typeface="宋体" panose="02010600030101010101" pitchFamily="2" charset="-122"/>
            </a:endParaRPr>
          </a:p>
          <a:p>
            <a:pPr marL="358775" indent="-358775"/>
            <a:r>
              <a:rPr lang="en-US" altLang="zh-CN" b="1">
                <a:latin typeface="Arial" panose="020B0604020202020204" pitchFamily="34" charset="0"/>
              </a:rPr>
              <a:t>—</a:t>
            </a:r>
            <a:r>
              <a:rPr lang="zh-CN" altLang="en-US" b="1" dirty="0">
                <a:latin typeface="Cambria" panose="02040503050406030204" pitchFamily="18" charset="0"/>
                <a:ea typeface="宋体" panose="02010600030101010101" pitchFamily="2" charset="-122"/>
              </a:rPr>
              <a:t>函数返回什么值</a:t>
            </a:r>
            <a:endParaRPr lang="zh-CN" altLang="en-US" b="1" dirty="0">
              <a:latin typeface="Cambria" panose="02040503050406030204" pitchFamily="18" charset="0"/>
              <a:ea typeface="宋体" panose="02010600030101010101" pitchFamily="2" charset="-122"/>
            </a:endParaRPr>
          </a:p>
          <a:p>
            <a:pPr marL="358775" indent="-358775"/>
            <a:r>
              <a:rPr lang="en-US" altLang="zh-CN" b="1">
                <a:latin typeface="Arial" panose="020B0604020202020204" pitchFamily="34" charset="0"/>
              </a:rPr>
              <a:t>…</a:t>
            </a:r>
            <a:r>
              <a:rPr lang="en-US" altLang="zh-CN" b="1">
                <a:latin typeface="Cambria" panose="02040503050406030204" pitchFamily="18" charset="0"/>
              </a:rPr>
              <a:t> </a:t>
            </a:r>
            <a:r>
              <a:rPr lang="en-US" altLang="zh-CN" b="1">
                <a:latin typeface="Arial" panose="020B0604020202020204" pitchFamily="34" charset="0"/>
              </a:rPr>
              <a:t>…</a:t>
            </a:r>
            <a:r>
              <a:rPr lang="en-US" altLang="zh-CN">
                <a:latin typeface="Cambria" panose="02040503050406030204" pitchFamily="18" charset="0"/>
              </a:rPr>
              <a:t> </a:t>
            </a:r>
            <a:endParaRPr lang="en-US" altLang="zh-CN">
              <a:latin typeface="Cambria" panose="02040503050406030204" pitchFamily="18" charset="0"/>
            </a:endParaRPr>
          </a:p>
        </p:txBody>
      </p:sp>
      <p:sp>
        <p:nvSpPr>
          <p:cNvPr id="69635" name="文本框 27653"/>
          <p:cNvSpPr txBox="1"/>
          <p:nvPr/>
        </p:nvSpPr>
        <p:spPr>
          <a:xfrm>
            <a:off x="4572000" y="2346008"/>
            <a:ext cx="4248150" cy="3041650"/>
          </a:xfrm>
          <a:prstGeom prst="rect">
            <a:avLst/>
          </a:prstGeom>
          <a:noFill/>
          <a:ln w="28575" cap="flat" cmpd="sng">
            <a:solidFill>
              <a:schemeClr val="accent2"/>
            </a:solidFill>
            <a:prstDash val="solid"/>
            <a:miter/>
            <a:headEnd type="none" w="med" len="med"/>
            <a:tailEnd type="none" w="med" len="med"/>
          </a:ln>
        </p:spPr>
        <p:txBody>
          <a:bodyPr lIns="92075" tIns="46038" rIns="92075" bIns="46038" anchor="t">
            <a:spAutoFit/>
          </a:bodyPr>
          <a:p>
            <a:pPr marL="358775"/>
            <a:endParaRPr lang="en-US" altLang="zh-CN" b="1" dirty="0">
              <a:latin typeface="Cambria" panose="02040503050406030204" pitchFamily="18" charset="0"/>
            </a:endParaRPr>
          </a:p>
          <a:p>
            <a:pPr marL="358775" algn="ctr"/>
            <a:r>
              <a:rPr lang="zh-CN" altLang="en-US" b="1" dirty="0">
                <a:solidFill>
                  <a:schemeClr val="hlink"/>
                </a:solidFill>
                <a:latin typeface="Cambria" panose="02040503050406030204" pitchFamily="18" charset="0"/>
                <a:ea typeface="宋体" panose="02010600030101010101" pitchFamily="2" charset="-122"/>
              </a:rPr>
              <a:t>函数内部</a:t>
            </a:r>
            <a:endParaRPr lang="zh-CN" altLang="en-US" b="1" dirty="0">
              <a:solidFill>
                <a:schemeClr val="hlink"/>
              </a:solidFill>
              <a:latin typeface="Cambria" panose="02040503050406030204" pitchFamily="18" charset="0"/>
              <a:ea typeface="宋体" panose="02010600030101010101" pitchFamily="2" charset="-122"/>
            </a:endParaRPr>
          </a:p>
          <a:p>
            <a:pPr marL="358775"/>
            <a:r>
              <a:rPr lang="zh-CN" altLang="en-US" b="1" dirty="0">
                <a:latin typeface="Cambria" panose="02040503050406030204" pitchFamily="18" charset="0"/>
                <a:ea typeface="宋体" panose="02010600030101010101" pitchFamily="2" charset="-122"/>
              </a:rPr>
              <a:t>关心的是函数应当如何实现</a:t>
            </a:r>
            <a:endParaRPr lang="zh-CN" altLang="en-US" b="1" dirty="0">
              <a:latin typeface="Cambria" panose="02040503050406030204" pitchFamily="18" charset="0"/>
              <a:ea typeface="宋体" panose="02010600030101010101" pitchFamily="2" charset="-122"/>
            </a:endParaRPr>
          </a:p>
          <a:p>
            <a:pPr marL="358775"/>
            <a:r>
              <a:rPr lang="en-US" altLang="zh-CN" b="1">
                <a:latin typeface="Arial" panose="020B0604020202020204" pitchFamily="34" charset="0"/>
              </a:rPr>
              <a:t>—</a:t>
            </a:r>
            <a:r>
              <a:rPr lang="zh-CN" altLang="en-US" b="1" dirty="0">
                <a:latin typeface="Cambria" panose="02040503050406030204" pitchFamily="18" charset="0"/>
                <a:ea typeface="宋体" panose="02010600030101010101" pitchFamily="2" charset="-122"/>
              </a:rPr>
              <a:t>采用什么计算方法</a:t>
            </a:r>
            <a:endParaRPr lang="zh-CN" altLang="en-US" b="1" dirty="0">
              <a:latin typeface="Cambria" panose="02040503050406030204" pitchFamily="18" charset="0"/>
              <a:ea typeface="宋体" panose="02010600030101010101" pitchFamily="2" charset="-122"/>
            </a:endParaRPr>
          </a:p>
          <a:p>
            <a:pPr marL="358775"/>
            <a:r>
              <a:rPr lang="en-US" altLang="zh-CN" b="1">
                <a:latin typeface="Arial" panose="020B0604020202020204" pitchFamily="34" charset="0"/>
              </a:rPr>
              <a:t>—</a:t>
            </a:r>
            <a:r>
              <a:rPr lang="zh-CN" altLang="en-US" b="1" dirty="0">
                <a:latin typeface="Cambria" panose="02040503050406030204" pitchFamily="18" charset="0"/>
                <a:ea typeface="宋体" panose="02010600030101010101" pitchFamily="2" charset="-122"/>
              </a:rPr>
              <a:t>采用什么程序结构</a:t>
            </a:r>
            <a:endParaRPr lang="zh-CN" altLang="en-US" b="1" dirty="0">
              <a:latin typeface="Cambria" panose="02040503050406030204" pitchFamily="18" charset="0"/>
              <a:ea typeface="宋体" panose="02010600030101010101" pitchFamily="2" charset="-122"/>
            </a:endParaRPr>
          </a:p>
          <a:p>
            <a:pPr marL="358775"/>
            <a:r>
              <a:rPr lang="en-US" altLang="zh-CN" b="1">
                <a:latin typeface="Arial" panose="020B0604020202020204" pitchFamily="34" charset="0"/>
              </a:rPr>
              <a:t>—</a:t>
            </a:r>
            <a:r>
              <a:rPr lang="zh-CN" altLang="en-US" b="1" dirty="0">
                <a:latin typeface="Cambria" panose="02040503050406030204" pitchFamily="18" charset="0"/>
                <a:ea typeface="宋体" panose="02010600030101010101" pitchFamily="2" charset="-122"/>
              </a:rPr>
              <a:t>怎样得到计算结果</a:t>
            </a:r>
            <a:endParaRPr lang="zh-CN" altLang="en-US" b="1" dirty="0">
              <a:latin typeface="Cambria" panose="02040503050406030204" pitchFamily="18" charset="0"/>
              <a:ea typeface="宋体" panose="02010600030101010101" pitchFamily="2" charset="-122"/>
            </a:endParaRPr>
          </a:p>
          <a:p>
            <a:pPr marL="358775"/>
            <a:r>
              <a:rPr lang="en-US" altLang="zh-CN" b="1">
                <a:latin typeface="Arial" panose="020B0604020202020204" pitchFamily="34" charset="0"/>
              </a:rPr>
              <a:t>…</a:t>
            </a:r>
            <a:r>
              <a:rPr lang="en-US" altLang="zh-CN" b="1">
                <a:latin typeface="Cambria" panose="02040503050406030204" pitchFamily="18" charset="0"/>
              </a:rPr>
              <a:t> </a:t>
            </a:r>
            <a:r>
              <a:rPr lang="en-US" altLang="zh-CN" b="1">
                <a:latin typeface="Arial" panose="020B0604020202020204" pitchFamily="34" charset="0"/>
              </a:rPr>
              <a:t>…</a:t>
            </a:r>
            <a:r>
              <a:rPr lang="en-US" altLang="zh-CN">
                <a:latin typeface="Cambria" panose="02040503050406030204" pitchFamily="18" charset="0"/>
              </a:rPr>
              <a:t> </a:t>
            </a:r>
            <a:endParaRPr lang="en-US" altLang="zh-CN">
              <a:latin typeface="Cambria" panose="02040503050406030204" pitchFamily="18" charset="0"/>
            </a:endParaRPr>
          </a:p>
          <a:p>
            <a:pPr marL="358775"/>
            <a:endParaRPr lang="en-US" altLang="zh-CN" dirty="0">
              <a:latin typeface="Cambria" panose="02040503050406030204" pitchFamily="18" charset="0"/>
            </a:endParaRPr>
          </a:p>
        </p:txBody>
      </p:sp>
      <p:sp>
        <p:nvSpPr>
          <p:cNvPr id="69636" name="文本框 27654"/>
          <p:cNvSpPr txBox="1"/>
          <p:nvPr/>
        </p:nvSpPr>
        <p:spPr>
          <a:xfrm>
            <a:off x="4140200" y="3138170"/>
            <a:ext cx="863600" cy="1552575"/>
          </a:xfrm>
          <a:prstGeom prst="rect">
            <a:avLst/>
          </a:prstGeom>
          <a:solidFill>
            <a:schemeClr val="accent1"/>
          </a:solidFill>
          <a:ln w="9525">
            <a:solidFill>
              <a:schemeClr val="tx1"/>
            </a:solidFill>
          </a:ln>
        </p:spPr>
        <p:txBody>
          <a:bodyPr lIns="92075" tIns="46038" rIns="92075" bIns="46038" anchor="t">
            <a:spAutoFit/>
          </a:bodyPr>
          <a:p>
            <a:pPr algn="ctr"/>
            <a:r>
              <a:rPr lang="zh-CN" altLang="en-US" b="1" dirty="0">
                <a:latin typeface="Cambria" panose="02040503050406030204" pitchFamily="18" charset="0"/>
                <a:ea typeface="宋体" panose="02010600030101010101" pitchFamily="2" charset="-122"/>
              </a:rPr>
              <a:t>函数</a:t>
            </a:r>
            <a:endParaRPr lang="zh-CN" altLang="en-US" b="1" dirty="0">
              <a:latin typeface="Cambria" panose="02040503050406030204" pitchFamily="18" charset="0"/>
              <a:ea typeface="宋体" panose="02010600030101010101" pitchFamily="2" charset="-122"/>
            </a:endParaRPr>
          </a:p>
          <a:p>
            <a:pPr algn="ctr"/>
            <a:r>
              <a:rPr lang="zh-CN" altLang="en-US" b="1" dirty="0">
                <a:latin typeface="Cambria" panose="02040503050406030204" pitchFamily="18" charset="0"/>
                <a:ea typeface="宋体" panose="02010600030101010101" pitchFamily="2" charset="-122"/>
              </a:rPr>
              <a:t>头部</a:t>
            </a:r>
            <a:endParaRPr lang="zh-CN" altLang="en-US" b="1" dirty="0">
              <a:latin typeface="Cambria" panose="02040503050406030204" pitchFamily="18" charset="0"/>
              <a:ea typeface="宋体" panose="02010600030101010101" pitchFamily="2" charset="-122"/>
            </a:endParaRPr>
          </a:p>
          <a:p>
            <a:pPr algn="ctr"/>
            <a:r>
              <a:rPr lang="zh-CN" altLang="en-US" b="1" dirty="0">
                <a:latin typeface="Cambria" panose="02040503050406030204" pitchFamily="18" charset="0"/>
                <a:ea typeface="宋体" panose="02010600030101010101" pitchFamily="2" charset="-122"/>
              </a:rPr>
              <a:t>的</a:t>
            </a:r>
            <a:endParaRPr lang="zh-CN" altLang="en-US" b="1" dirty="0">
              <a:latin typeface="Cambria" panose="02040503050406030204" pitchFamily="18" charset="0"/>
              <a:ea typeface="宋体" panose="02010600030101010101" pitchFamily="2" charset="-122"/>
            </a:endParaRPr>
          </a:p>
          <a:p>
            <a:pPr algn="ctr"/>
            <a:r>
              <a:rPr lang="zh-CN" altLang="en-US" b="1" dirty="0">
                <a:latin typeface="Cambria" panose="02040503050406030204" pitchFamily="18" charset="0"/>
                <a:ea typeface="宋体" panose="02010600030101010101" pitchFamily="2" charset="-122"/>
              </a:rPr>
              <a:t>说明</a:t>
            </a:r>
            <a:r>
              <a:rPr lang="zh-CN" altLang="en-US" dirty="0">
                <a:latin typeface="Cambria" panose="02040503050406030204" pitchFamily="18" charset="0"/>
                <a:ea typeface="宋体" panose="02010600030101010101" pitchFamily="2" charset="-122"/>
              </a:rPr>
              <a:t> </a:t>
            </a:r>
            <a:endParaRPr lang="zh-CN" altLang="en-US" dirty="0">
              <a:latin typeface="Cambria" panose="02040503050406030204" pitchFamily="18" charset="0"/>
              <a:ea typeface="宋体" panose="02010600030101010101" pitchFamily="2" charset="-122"/>
            </a:endParaRPr>
          </a:p>
        </p:txBody>
      </p:sp>
      <p:sp>
        <p:nvSpPr>
          <p:cNvPr id="69638" name="爆炸形 1 27657"/>
          <p:cNvSpPr/>
          <p:nvPr/>
        </p:nvSpPr>
        <p:spPr>
          <a:xfrm>
            <a:off x="8027988" y="5657533"/>
            <a:ext cx="647700" cy="503237"/>
          </a:xfrm>
          <a:prstGeom prst="irregularSeal1">
            <a:avLst/>
          </a:prstGeom>
          <a:solidFill>
            <a:srgbClr val="FFFF00"/>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9639" name="标题 27658"/>
          <p:cNvSpPr>
            <a:spLocks noGrp="1"/>
          </p:cNvSpPr>
          <p:nvPr>
            <p:ph type="title"/>
          </p:nvPr>
        </p:nvSpPr>
        <p:spPr/>
        <p:txBody>
          <a:bodyPr anchor="ctr"/>
          <a:p>
            <a:r>
              <a:rPr lang="en-US" altLang="zh-CN" sz="3600"/>
              <a:t>5.2.2 </a:t>
            </a:r>
            <a:r>
              <a:rPr lang="zh-CN" altLang="en-US" sz="3600" dirty="0">
                <a:solidFill>
                  <a:schemeClr val="accent2"/>
                </a:solidFill>
              </a:rPr>
              <a:t>函数封装和两种视角</a:t>
            </a:r>
            <a:endParaRPr lang="zh-CN" altLang="en-US" sz="3600" dirty="0">
              <a:solidFill>
                <a:schemeClr val="accent2"/>
              </a:solidFill>
            </a:endParaRPr>
          </a:p>
        </p:txBody>
      </p:sp>
      <p:sp>
        <p:nvSpPr>
          <p:cNvPr id="69640" name="文本占位符 27659"/>
          <p:cNvSpPr>
            <a:spLocks noGrp="1"/>
          </p:cNvSpPr>
          <p:nvPr>
            <p:ph idx="1"/>
          </p:nvPr>
        </p:nvSpPr>
        <p:spPr>
          <a:xfrm>
            <a:off x="539750" y="981075"/>
            <a:ext cx="7700010" cy="1143000"/>
          </a:xfrm>
          <a:solidFill>
            <a:schemeClr val="accent1"/>
          </a:solidFill>
        </p:spPr>
        <p:txBody>
          <a:bodyPr anchor="t"/>
          <a:p>
            <a:pPr marL="0" indent="0">
              <a:spcBef>
                <a:spcPct val="50000"/>
              </a:spcBef>
              <a:buNone/>
            </a:pPr>
            <a:r>
              <a:rPr lang="zh-CN" altLang="en-US" dirty="0"/>
              <a:t>函数定义（封装）把函数内外隔成两个</a:t>
            </a:r>
            <a:r>
              <a:rPr lang="zh-CN" altLang="en-US" u="sng" dirty="0"/>
              <a:t>世界</a:t>
            </a:r>
            <a:r>
              <a:rPr lang="zh-CN" altLang="en-US" dirty="0"/>
              <a:t>。</a:t>
            </a:r>
            <a:endParaRPr lang="zh-CN" altLang="en-US" dirty="0"/>
          </a:p>
          <a:p>
            <a:pPr marL="0" indent="0">
              <a:spcBef>
                <a:spcPct val="50000"/>
              </a:spcBef>
              <a:buNone/>
            </a:pPr>
            <a:r>
              <a:rPr lang="zh-CN" altLang="en-US" dirty="0"/>
              <a:t>不同世界形成了对函数的两种观点。</a:t>
            </a:r>
            <a:endParaRPr lang="zh-CN" altLang="en-US" dirty="0"/>
          </a:p>
        </p:txBody>
      </p:sp>
      <p:sp>
        <p:nvSpPr>
          <p:cNvPr id="2" name="文本占位符 27659"/>
          <p:cNvSpPr>
            <a:spLocks noGrp="1"/>
          </p:cNvSpPr>
          <p:nvPr/>
        </p:nvSpPr>
        <p:spPr>
          <a:xfrm>
            <a:off x="1332230" y="5704840"/>
            <a:ext cx="6236970" cy="509905"/>
          </a:xfrm>
          <a:prstGeom prst="rect">
            <a:avLst/>
          </a:prstGeom>
          <a:noFill/>
          <a:ln w="9525">
            <a:noFill/>
          </a:ln>
          <a:extLst>
            <a:ext uri="{909E8E84-426E-40DD-AFC4-6F175D3DCCD1}">
              <a14:hiddenFill xmlns:a14="http://schemas.microsoft.com/office/drawing/2010/main">
                <a:solidFill>
                  <a:schemeClr val="accent1"/>
                </a:solidFill>
              </a14:hiddenFill>
            </a:ext>
          </a:extLst>
        </p:spPr>
        <p:txBody>
          <a:bodyPr anchor="t"/>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5000"/>
              </a:spcBef>
              <a:spcAft>
                <a:spcPct val="0"/>
              </a:spcAft>
              <a:buClr>
                <a:schemeClr val="folHlink"/>
              </a:buClr>
              <a:buSzPct val="8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5000"/>
              </a:spcBef>
              <a:spcAft>
                <a:spcPct val="0"/>
              </a:spcAft>
              <a:buSzTx/>
              <a:buFont typeface="Wingdings" panose="05000000000000000000" pitchFamily="2" charset="2"/>
              <a:buChar char="u"/>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5000"/>
              </a:spcBef>
              <a:spcAft>
                <a:spcPct val="0"/>
              </a:spcAft>
              <a:buSzTx/>
              <a:buFont typeface="Wingdings" panose="05000000000000000000" pitchFamily="2" charset="2"/>
              <a:buChar char="p"/>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9pPr>
          </a:lstStyle>
          <a:p>
            <a:pPr marL="0" indent="0">
              <a:spcBef>
                <a:spcPct val="50000"/>
              </a:spcBef>
              <a:buNone/>
            </a:pPr>
            <a:r>
              <a:rPr lang="zh-CN" altLang="en-US" dirty="0"/>
              <a:t>函数头部规定了两个世界的交流方式。</a:t>
            </a:r>
            <a:endParaRPr lang="zh-CN" altLang="en-US" dirty="0"/>
          </a:p>
        </p:txBody>
      </p:sp>
      <p:sp>
        <p:nvSpPr>
          <p:cNvPr id="3" name="右箭头 2"/>
          <p:cNvSpPr/>
          <p:nvPr/>
        </p:nvSpPr>
        <p:spPr>
          <a:xfrm rot="17400000">
            <a:off x="3641090" y="4999990"/>
            <a:ext cx="1040765" cy="43243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2530" name="矩形 381953"/>
          <p:cNvSpPr/>
          <p:nvPr/>
        </p:nvSpPr>
        <p:spPr>
          <a:xfrm>
            <a:off x="2268538" y="5876925"/>
            <a:ext cx="4765675" cy="457200"/>
          </a:xfrm>
          <a:prstGeom prst="rect">
            <a:avLst/>
          </a:prstGeom>
          <a:noFill/>
          <a:ln w="9525">
            <a:noFill/>
          </a:ln>
        </p:spPr>
        <p:txBody>
          <a:bodyPr wrap="none" lIns="92075" tIns="46038" rIns="92075" bIns="46038" anchor="ctr">
            <a:spAutoFit/>
          </a:bodyPr>
          <a:p>
            <a:pPr eaLnBrk="0" hangingPunct="0"/>
            <a:r>
              <a:rPr lang="zh-CN" altLang="en-US" b="1" dirty="0">
                <a:latin typeface="Cambria" panose="02040503050406030204" pitchFamily="18" charset="0"/>
                <a:ea typeface="新宋体" panose="02010609030101010101" pitchFamily="49" charset="-122"/>
              </a:rPr>
              <a:t>图</a:t>
            </a:r>
            <a:r>
              <a:rPr lang="en-US" altLang="zh-CN" b="1" dirty="0">
                <a:latin typeface="Cambria" panose="02040503050406030204" pitchFamily="18" charset="0"/>
                <a:ea typeface="新宋体" panose="02010609030101010101" pitchFamily="49" charset="-122"/>
              </a:rPr>
              <a:t>5-1 </a:t>
            </a:r>
            <a:r>
              <a:rPr lang="zh-CN" altLang="en-US" b="1" dirty="0">
                <a:latin typeface="Cambria" panose="02040503050406030204" pitchFamily="18" charset="0"/>
                <a:ea typeface="新宋体" panose="02010609030101010101" pitchFamily="49" charset="-122"/>
              </a:rPr>
              <a:t>　函数的调用、执行与返回 </a:t>
            </a:r>
            <a:endParaRPr lang="zh-CN" altLang="en-US" b="1" dirty="0">
              <a:latin typeface="Cambria" panose="02040503050406030204" pitchFamily="18" charset="0"/>
              <a:ea typeface="新宋体" panose="02010609030101010101" pitchFamily="49" charset="-122"/>
            </a:endParaRPr>
          </a:p>
        </p:txBody>
      </p:sp>
      <p:sp>
        <p:nvSpPr>
          <p:cNvPr id="22531" name="直接连接符 381954"/>
          <p:cNvSpPr/>
          <p:nvPr/>
        </p:nvSpPr>
        <p:spPr>
          <a:xfrm>
            <a:off x="468313" y="5300663"/>
            <a:ext cx="8135937" cy="0"/>
          </a:xfrm>
          <a:prstGeom prst="line">
            <a:avLst/>
          </a:prstGeom>
          <a:ln w="38100" cap="flat" cmpd="sng">
            <a:solidFill>
              <a:schemeClr val="tx1"/>
            </a:solidFill>
            <a:prstDash val="solid"/>
            <a:round/>
            <a:headEnd type="none" w="med" len="med"/>
            <a:tailEnd type="arrow" w="lg" len="med"/>
          </a:ln>
        </p:spPr>
      </p:sp>
      <p:sp>
        <p:nvSpPr>
          <p:cNvPr id="22532" name="文本框 381955"/>
          <p:cNvSpPr txBox="1"/>
          <p:nvPr/>
        </p:nvSpPr>
        <p:spPr>
          <a:xfrm>
            <a:off x="8172450" y="5229225"/>
            <a:ext cx="431800" cy="641350"/>
          </a:xfrm>
          <a:prstGeom prst="rect">
            <a:avLst/>
          </a:prstGeom>
          <a:noFill/>
          <a:ln w="9525">
            <a:noFill/>
          </a:ln>
        </p:spPr>
        <p:txBody>
          <a:bodyPr lIns="92075" tIns="46038" rIns="92075" bIns="46038" anchor="t">
            <a:spAutoFit/>
          </a:bodyPr>
          <a:p>
            <a:pPr>
              <a:spcBef>
                <a:spcPct val="50000"/>
              </a:spcBef>
            </a:pPr>
            <a:r>
              <a:rPr lang="en-US" altLang="zh-CN" sz="3600" i="1">
                <a:latin typeface="Cambria" panose="02040503050406030204" pitchFamily="18" charset="0"/>
                <a:ea typeface="新宋体" panose="02010609030101010101" pitchFamily="49" charset="-122"/>
              </a:rPr>
              <a:t>t</a:t>
            </a:r>
            <a:endParaRPr lang="en-US" altLang="zh-CN" sz="3600" i="1">
              <a:latin typeface="Cambria" panose="02040503050406030204" pitchFamily="18" charset="0"/>
              <a:ea typeface="新宋体" panose="02010609030101010101" pitchFamily="49" charset="-122"/>
            </a:endParaRPr>
          </a:p>
        </p:txBody>
      </p:sp>
      <p:sp>
        <p:nvSpPr>
          <p:cNvPr id="22533" name="直接连接符 381956"/>
          <p:cNvSpPr/>
          <p:nvPr/>
        </p:nvSpPr>
        <p:spPr>
          <a:xfrm>
            <a:off x="539750" y="2925763"/>
            <a:ext cx="2519363" cy="0"/>
          </a:xfrm>
          <a:prstGeom prst="line">
            <a:avLst/>
          </a:prstGeom>
          <a:ln w="38100" cap="flat" cmpd="sng">
            <a:solidFill>
              <a:schemeClr val="accent2"/>
            </a:solidFill>
            <a:prstDash val="solid"/>
            <a:round/>
            <a:headEnd type="none" w="med" len="med"/>
            <a:tailEnd type="arrow" w="lg" len="med"/>
          </a:ln>
        </p:spPr>
      </p:sp>
      <p:sp>
        <p:nvSpPr>
          <p:cNvPr id="22534" name="直接连接符 381957"/>
          <p:cNvSpPr/>
          <p:nvPr/>
        </p:nvSpPr>
        <p:spPr>
          <a:xfrm>
            <a:off x="5292725" y="2925763"/>
            <a:ext cx="3095625" cy="0"/>
          </a:xfrm>
          <a:prstGeom prst="line">
            <a:avLst/>
          </a:prstGeom>
          <a:ln w="38100" cap="flat" cmpd="sng">
            <a:solidFill>
              <a:schemeClr val="accent2"/>
            </a:solidFill>
            <a:prstDash val="solid"/>
            <a:round/>
            <a:headEnd type="none" w="med" len="med"/>
            <a:tailEnd type="arrow" w="lg" len="med"/>
          </a:ln>
        </p:spPr>
      </p:sp>
      <p:sp>
        <p:nvSpPr>
          <p:cNvPr id="22535" name="直接连接符 381958"/>
          <p:cNvSpPr/>
          <p:nvPr/>
        </p:nvSpPr>
        <p:spPr>
          <a:xfrm>
            <a:off x="3059113" y="4581525"/>
            <a:ext cx="2233612" cy="0"/>
          </a:xfrm>
          <a:prstGeom prst="line">
            <a:avLst/>
          </a:prstGeom>
          <a:ln w="38100" cap="flat" cmpd="sng">
            <a:solidFill>
              <a:schemeClr val="accent2"/>
            </a:solidFill>
            <a:prstDash val="solid"/>
            <a:round/>
            <a:headEnd type="none" w="med" len="med"/>
            <a:tailEnd type="arrow" w="lg" len="med"/>
          </a:ln>
        </p:spPr>
      </p:sp>
      <p:sp>
        <p:nvSpPr>
          <p:cNvPr id="22536" name="直接连接符 381959"/>
          <p:cNvSpPr/>
          <p:nvPr/>
        </p:nvSpPr>
        <p:spPr>
          <a:xfrm>
            <a:off x="3059113" y="2925763"/>
            <a:ext cx="0" cy="1582737"/>
          </a:xfrm>
          <a:prstGeom prst="line">
            <a:avLst/>
          </a:prstGeom>
          <a:ln w="38100" cap="flat" cmpd="sng">
            <a:solidFill>
              <a:schemeClr val="accent2"/>
            </a:solidFill>
            <a:prstDash val="sysDot"/>
            <a:round/>
            <a:headEnd type="none" w="med" len="med"/>
            <a:tailEnd type="arrow" w="lg" len="med"/>
          </a:ln>
        </p:spPr>
      </p:sp>
      <p:sp>
        <p:nvSpPr>
          <p:cNvPr id="22537" name="直接连接符 381960"/>
          <p:cNvSpPr/>
          <p:nvPr/>
        </p:nvSpPr>
        <p:spPr>
          <a:xfrm flipV="1">
            <a:off x="5292725" y="2997200"/>
            <a:ext cx="0" cy="1511300"/>
          </a:xfrm>
          <a:prstGeom prst="line">
            <a:avLst/>
          </a:prstGeom>
          <a:ln w="38100" cap="flat" cmpd="sng">
            <a:solidFill>
              <a:schemeClr val="accent2"/>
            </a:solidFill>
            <a:prstDash val="sysDot"/>
            <a:round/>
            <a:headEnd type="none" w="med" len="med"/>
            <a:tailEnd type="arrow" w="lg" len="med"/>
          </a:ln>
        </p:spPr>
      </p:sp>
      <p:sp>
        <p:nvSpPr>
          <p:cNvPr id="22538" name="文本框 381961"/>
          <p:cNvSpPr txBox="1"/>
          <p:nvPr/>
        </p:nvSpPr>
        <p:spPr>
          <a:xfrm>
            <a:off x="611188" y="2276475"/>
            <a:ext cx="1512887" cy="457200"/>
          </a:xfrm>
          <a:prstGeom prst="rect">
            <a:avLst/>
          </a:prstGeom>
          <a:noFill/>
          <a:ln w="9525">
            <a:noFill/>
          </a:ln>
        </p:spPr>
        <p:txBody>
          <a:bodyPr lIns="92075" tIns="46038" rIns="92075" bIns="46038" anchor="t">
            <a:spAutoFit/>
          </a:bodyPr>
          <a:p>
            <a:pPr>
              <a:spcBef>
                <a:spcPct val="50000"/>
              </a:spcBef>
            </a:pPr>
            <a:r>
              <a:rPr lang="zh-CN" altLang="en-US" b="1" dirty="0">
                <a:latin typeface="Cambria" panose="02040503050406030204" pitchFamily="18" charset="0"/>
                <a:ea typeface="新宋体" panose="02010609030101010101" pitchFamily="49" charset="-122"/>
              </a:rPr>
              <a:t>主调程序</a:t>
            </a:r>
            <a:endParaRPr lang="zh-CN" altLang="en-US" b="1" dirty="0">
              <a:latin typeface="Cambria" panose="02040503050406030204" pitchFamily="18" charset="0"/>
              <a:ea typeface="新宋体" panose="02010609030101010101" pitchFamily="49" charset="-122"/>
            </a:endParaRPr>
          </a:p>
        </p:txBody>
      </p:sp>
      <p:sp>
        <p:nvSpPr>
          <p:cNvPr id="22539" name="文本框 381962"/>
          <p:cNvSpPr txBox="1"/>
          <p:nvPr/>
        </p:nvSpPr>
        <p:spPr>
          <a:xfrm>
            <a:off x="1547813" y="4365625"/>
            <a:ext cx="1511300" cy="457200"/>
          </a:xfrm>
          <a:prstGeom prst="rect">
            <a:avLst/>
          </a:prstGeom>
          <a:noFill/>
          <a:ln w="9525">
            <a:noFill/>
          </a:ln>
        </p:spPr>
        <p:txBody>
          <a:bodyPr lIns="92075" tIns="46038" rIns="92075" bIns="46038" anchor="t">
            <a:spAutoFit/>
          </a:bodyPr>
          <a:p>
            <a:pPr algn="ctr">
              <a:spcBef>
                <a:spcPct val="50000"/>
              </a:spcBef>
            </a:pPr>
            <a:r>
              <a:rPr lang="zh-CN" altLang="en-US" b="1" dirty="0">
                <a:latin typeface="Cambria" panose="02040503050406030204" pitchFamily="18" charset="0"/>
                <a:ea typeface="新宋体" panose="02010609030101010101" pitchFamily="49" charset="-122"/>
              </a:rPr>
              <a:t>被调函数</a:t>
            </a:r>
            <a:endParaRPr lang="zh-CN" altLang="en-US" b="1" dirty="0">
              <a:latin typeface="Cambria" panose="02040503050406030204" pitchFamily="18" charset="0"/>
              <a:ea typeface="新宋体" panose="02010609030101010101" pitchFamily="49" charset="-122"/>
            </a:endParaRPr>
          </a:p>
        </p:txBody>
      </p:sp>
      <p:sp>
        <p:nvSpPr>
          <p:cNvPr id="22540" name="矩形标注 381963"/>
          <p:cNvSpPr/>
          <p:nvPr/>
        </p:nvSpPr>
        <p:spPr>
          <a:xfrm>
            <a:off x="2843213" y="1196975"/>
            <a:ext cx="3673475" cy="1079500"/>
          </a:xfrm>
          <a:prstGeom prst="wedgeRectCallout">
            <a:avLst>
              <a:gd name="adj1" fmla="val -44727"/>
              <a:gd name="adj2" fmla="val 122500"/>
            </a:avLst>
          </a:prstGeom>
          <a:solidFill>
            <a:schemeClr val="accent1"/>
          </a:solidFill>
          <a:ln w="19050" cap="flat" cmpd="sng">
            <a:solidFill>
              <a:schemeClr val="tx1"/>
            </a:solidFill>
            <a:prstDash val="solid"/>
            <a:miter/>
            <a:headEnd type="none" w="med" len="med"/>
            <a:tailEnd type="none" w="med" len="med"/>
          </a:ln>
        </p:spPr>
        <p:txBody>
          <a:bodyPr lIns="92075" tIns="46038" rIns="92075" bIns="46038" anchor="ctr"/>
          <a:p>
            <a:r>
              <a:rPr lang="zh-CN" altLang="en-US" b="1" dirty="0">
                <a:solidFill>
                  <a:schemeClr val="accent2"/>
                </a:solidFill>
                <a:latin typeface="Cambria" panose="02040503050406030204" pitchFamily="18" charset="0"/>
                <a:ea typeface="新宋体" panose="02010609030101010101" pitchFamily="49" charset="-122"/>
              </a:rPr>
              <a:t>函数调用点</a:t>
            </a:r>
            <a:r>
              <a:rPr lang="zh-CN" altLang="en-US" b="1" dirty="0">
                <a:latin typeface="Cambria" panose="02040503050406030204" pitchFamily="18" charset="0"/>
                <a:ea typeface="新宋体" panose="02010609030101010101" pitchFamily="49" charset="-122"/>
              </a:rPr>
              <a:t>：控制权转移到函数，原程序等待</a:t>
            </a:r>
            <a:endParaRPr lang="zh-CN" altLang="en-US" b="1" dirty="0">
              <a:latin typeface="Cambria" panose="02040503050406030204" pitchFamily="18" charset="0"/>
              <a:ea typeface="新宋体" panose="02010609030101010101" pitchFamily="49" charset="-122"/>
            </a:endParaRPr>
          </a:p>
        </p:txBody>
      </p:sp>
      <p:sp>
        <p:nvSpPr>
          <p:cNvPr id="22541" name="矩形标注 381964"/>
          <p:cNvSpPr/>
          <p:nvPr/>
        </p:nvSpPr>
        <p:spPr>
          <a:xfrm>
            <a:off x="5580063" y="3357563"/>
            <a:ext cx="3095625" cy="1295400"/>
          </a:xfrm>
          <a:prstGeom prst="wedgeRectCallout">
            <a:avLst>
              <a:gd name="adj1" fmla="val -58306"/>
              <a:gd name="adj2" fmla="val 56616"/>
            </a:avLst>
          </a:prstGeom>
          <a:solidFill>
            <a:schemeClr val="accent1"/>
          </a:solidFill>
          <a:ln w="19050" cap="flat" cmpd="sng">
            <a:solidFill>
              <a:schemeClr val="tx1"/>
            </a:solidFill>
            <a:prstDash val="solid"/>
            <a:miter/>
            <a:headEnd type="none" w="med" len="med"/>
            <a:tailEnd type="none" w="med" len="med"/>
          </a:ln>
        </p:spPr>
        <p:txBody>
          <a:bodyPr lIns="92075" tIns="46038" rIns="92075" bIns="46038" anchor="ctr"/>
          <a:p>
            <a:r>
              <a:rPr lang="zh-CN" altLang="en-US" b="1" dirty="0">
                <a:latin typeface="Cambria" panose="02040503050406030204" pitchFamily="18" charset="0"/>
                <a:ea typeface="新宋体" panose="02010609030101010101" pitchFamily="49" charset="-122"/>
              </a:rPr>
              <a:t>函数执行完毕，控制返回主调函数，原程序继续</a:t>
            </a:r>
            <a:r>
              <a:rPr lang="zh-CN" altLang="en-US" dirty="0">
                <a:latin typeface="Cambria" panose="02040503050406030204" pitchFamily="18" charset="0"/>
                <a:ea typeface="新宋体" panose="02010609030101010101" pitchFamily="49" charset="-122"/>
              </a:rPr>
              <a:t> </a:t>
            </a:r>
            <a:endParaRPr lang="zh-CN" altLang="en-US" dirty="0">
              <a:latin typeface="Cambria" panose="02040503050406030204" pitchFamily="18" charset="0"/>
              <a:ea typeface="新宋体" panose="02010609030101010101" pitchFamily="49" charset="-122"/>
            </a:endParaRPr>
          </a:p>
        </p:txBody>
      </p:sp>
      <p:sp>
        <p:nvSpPr>
          <p:cNvPr id="22542" name="文本占位符 381965"/>
          <p:cNvSpPr>
            <a:spLocks noGrp="1"/>
          </p:cNvSpPr>
          <p:nvPr>
            <p:ph idx="1"/>
          </p:nvPr>
        </p:nvSpPr>
        <p:spPr>
          <a:xfrm>
            <a:off x="468313" y="620713"/>
            <a:ext cx="8135937" cy="503237"/>
          </a:xfrm>
        </p:spPr>
        <p:txBody>
          <a:bodyPr anchor="t"/>
          <a:p>
            <a:pPr>
              <a:spcBef>
                <a:spcPct val="50000"/>
              </a:spcBef>
              <a:buNone/>
            </a:pPr>
            <a:r>
              <a:rPr lang="zh-CN" altLang="en-US" u="sng" dirty="0">
                <a:solidFill>
                  <a:schemeClr val="tx2"/>
                </a:solidFill>
              </a:rPr>
              <a:t>认识函数调用</a:t>
            </a:r>
            <a:endParaRPr lang="zh-CN" altLang="en-US" u="sng" dirty="0">
              <a:solidFill>
                <a:schemeClr val="tx2"/>
              </a:solidFill>
            </a:endParaRPr>
          </a:p>
        </p:txBody>
      </p:sp>
    </p:spTree>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70658" name="文本占位符 26628"/>
          <p:cNvSpPr>
            <a:spLocks noGrp="1"/>
          </p:cNvSpPr>
          <p:nvPr>
            <p:ph sz="half" idx="1"/>
          </p:nvPr>
        </p:nvSpPr>
        <p:spPr>
          <a:xfrm>
            <a:off x="539750" y="404813"/>
            <a:ext cx="8135938" cy="1944687"/>
          </a:xfrm>
        </p:spPr>
        <p:txBody>
          <a:bodyPr anchor="t"/>
          <a:p>
            <a:pPr>
              <a:spcBef>
                <a:spcPct val="40000"/>
              </a:spcBef>
              <a:buClrTx/>
              <a:buSzTx/>
              <a:buFontTx/>
              <a:buChar char="•"/>
            </a:pPr>
            <a:r>
              <a:rPr lang="zh-CN" altLang="en-US" sz="2600" dirty="0"/>
              <a:t>函数是独立的逻辑实体。定义后可以调用执行。由此形成对函数的两种观察方式：</a:t>
            </a:r>
            <a:endParaRPr lang="zh-CN" altLang="en-US" sz="2600" dirty="0"/>
          </a:p>
          <a:p>
            <a:pPr>
              <a:spcBef>
                <a:spcPct val="40000"/>
              </a:spcBef>
              <a:buClrTx/>
              <a:buSzTx/>
              <a:buFontTx/>
              <a:buNone/>
            </a:pPr>
            <a:r>
              <a:rPr lang="en-US" altLang="zh-CN" sz="2600" dirty="0"/>
              <a:t>1</a:t>
            </a:r>
            <a:r>
              <a:rPr lang="zh-CN" altLang="en-US" sz="2600" dirty="0"/>
              <a:t>）从函数外（以函数使用者的角度）看函数；</a:t>
            </a:r>
            <a:endParaRPr lang="zh-CN" altLang="en-US" sz="2600" dirty="0"/>
          </a:p>
          <a:p>
            <a:pPr>
              <a:spcBef>
                <a:spcPct val="40000"/>
              </a:spcBef>
              <a:buClrTx/>
              <a:buSzTx/>
              <a:buFontTx/>
              <a:buNone/>
            </a:pPr>
            <a:r>
              <a:rPr lang="en-US" altLang="zh-CN" sz="2600" dirty="0"/>
              <a:t>2</a:t>
            </a:r>
            <a:r>
              <a:rPr lang="zh-CN" altLang="en-US" sz="2600" dirty="0"/>
              <a:t>）在函数内（以函数定义者的角度）看函数。</a:t>
            </a:r>
            <a:endParaRPr lang="zh-CN" altLang="en-US" sz="2600" dirty="0"/>
          </a:p>
        </p:txBody>
      </p:sp>
      <p:sp>
        <p:nvSpPr>
          <p:cNvPr id="70659" name="文本占位符 26629"/>
          <p:cNvSpPr>
            <a:spLocks noGrp="1"/>
          </p:cNvSpPr>
          <p:nvPr>
            <p:ph sz="half" idx="2"/>
          </p:nvPr>
        </p:nvSpPr>
        <p:spPr>
          <a:xfrm>
            <a:off x="468313" y="2492375"/>
            <a:ext cx="8064500" cy="3960813"/>
          </a:xfrm>
        </p:spPr>
        <p:txBody>
          <a:bodyPr anchor="t"/>
          <a:p>
            <a:pPr>
              <a:spcBef>
                <a:spcPct val="50000"/>
              </a:spcBef>
              <a:buClrTx/>
              <a:buSzTx/>
              <a:buFontTx/>
              <a:buChar char="•"/>
            </a:pPr>
            <a:r>
              <a:rPr lang="zh-CN" altLang="en-US" sz="2600" dirty="0">
                <a:solidFill>
                  <a:schemeClr val="hlink"/>
                </a:solidFill>
              </a:rPr>
              <a:t>计划函数时，要同时从两个观点看</a:t>
            </a:r>
            <a:r>
              <a:rPr lang="zh-CN" altLang="en-US" sz="2600" dirty="0"/>
              <a:t>：需要什么函数</a:t>
            </a:r>
            <a:r>
              <a:rPr lang="en-US" altLang="zh-CN" sz="2600" dirty="0"/>
              <a:t>/</a:t>
            </a:r>
            <a:r>
              <a:rPr lang="zh-CN" altLang="en-US" sz="2600" dirty="0"/>
              <a:t>参数</a:t>
            </a:r>
            <a:r>
              <a:rPr lang="en-US" altLang="zh-CN" sz="2600" dirty="0"/>
              <a:t>/</a:t>
            </a:r>
            <a:r>
              <a:rPr lang="zh-CN" altLang="en-US" sz="2600" dirty="0"/>
              <a:t>返回值？分析确定函数头部，定好公共</a:t>
            </a:r>
            <a:r>
              <a:rPr lang="zh-CN" altLang="en-US" sz="2600" u="sng" dirty="0"/>
              <a:t>规范</a:t>
            </a:r>
            <a:r>
              <a:rPr lang="zh-CN" altLang="en-US" sz="2600" dirty="0"/>
              <a:t>。</a:t>
            </a:r>
            <a:endParaRPr lang="zh-CN" altLang="en-US" sz="2600" dirty="0"/>
          </a:p>
          <a:p>
            <a:pPr>
              <a:spcBef>
                <a:spcPct val="50000"/>
              </a:spcBef>
              <a:buClrTx/>
              <a:buSzTx/>
              <a:buFontTx/>
              <a:buChar char="•"/>
            </a:pPr>
            <a:r>
              <a:rPr lang="zh-CN" altLang="en-US" sz="2600" dirty="0">
                <a:solidFill>
                  <a:schemeClr val="accent2"/>
                </a:solidFill>
              </a:rPr>
              <a:t>编写</a:t>
            </a:r>
            <a:r>
              <a:rPr lang="zh-CN" altLang="en-US" sz="2600" dirty="0"/>
              <a:t>函数定义时应站在</a:t>
            </a:r>
            <a:r>
              <a:rPr lang="zh-CN" altLang="en-US" sz="2600" dirty="0">
                <a:solidFill>
                  <a:schemeClr val="accent2"/>
                </a:solidFill>
              </a:rPr>
              <a:t>内</a:t>
            </a:r>
            <a:r>
              <a:rPr lang="zh-CN" altLang="en-US" sz="2600" dirty="0"/>
              <a:t>部观点思考</a:t>
            </a:r>
            <a:r>
              <a:rPr lang="en-US" altLang="zh-CN" sz="2600" dirty="0"/>
              <a:t>/</a:t>
            </a:r>
            <a:r>
              <a:rPr lang="zh-CN" altLang="en-US" sz="2600" dirty="0"/>
              <a:t>解决问题；</a:t>
            </a:r>
            <a:endParaRPr lang="zh-CN" altLang="en-US" sz="2600" dirty="0"/>
          </a:p>
          <a:p>
            <a:pPr>
              <a:spcBef>
                <a:spcPct val="50000"/>
              </a:spcBef>
              <a:buClrTx/>
              <a:buSzTx/>
              <a:buFontTx/>
              <a:buChar char="•"/>
            </a:pPr>
            <a:r>
              <a:rPr lang="zh-CN" altLang="en-US" sz="2600" dirty="0">
                <a:solidFill>
                  <a:schemeClr val="hlink"/>
                </a:solidFill>
              </a:rPr>
              <a:t>调用</a:t>
            </a:r>
            <a:r>
              <a:rPr lang="zh-CN" altLang="en-US" sz="2600" dirty="0"/>
              <a:t>函数时应站在</a:t>
            </a:r>
            <a:r>
              <a:rPr lang="zh-CN" altLang="en-US" sz="2600" dirty="0">
                <a:solidFill>
                  <a:schemeClr val="hlink"/>
                </a:solidFill>
              </a:rPr>
              <a:t>外</a:t>
            </a:r>
            <a:r>
              <a:rPr lang="zh-CN" altLang="en-US" sz="2600" dirty="0"/>
              <a:t>部立场上思考</a:t>
            </a:r>
            <a:r>
              <a:rPr lang="en-US" altLang="zh-CN" sz="2600" dirty="0"/>
              <a:t>/</a:t>
            </a:r>
            <a:r>
              <a:rPr lang="zh-CN" altLang="en-US" sz="2600" dirty="0"/>
              <a:t>解决问题。</a:t>
            </a:r>
            <a:endParaRPr lang="zh-CN" altLang="en-US" sz="2600" dirty="0"/>
          </a:p>
          <a:p>
            <a:pPr>
              <a:spcBef>
                <a:spcPct val="50000"/>
              </a:spcBef>
              <a:buClrTx/>
              <a:buSzTx/>
              <a:buFontTx/>
              <a:buChar char="•"/>
            </a:pPr>
            <a:r>
              <a:rPr lang="zh-CN" altLang="en-US" sz="2600" dirty="0"/>
              <a:t>功能描述清楚，接口定义好以后，函数定义和使用可由不同人做。</a:t>
            </a:r>
            <a:r>
              <a:rPr lang="zh-CN" altLang="en-US" sz="2600" dirty="0">
                <a:solidFill>
                  <a:schemeClr val="hlink"/>
                </a:solidFill>
              </a:rPr>
              <a:t>要求双方</a:t>
            </a:r>
            <a:r>
              <a:rPr lang="zh-CN" altLang="en-US" sz="2600" u="sng" dirty="0">
                <a:solidFill>
                  <a:schemeClr val="hlink"/>
                </a:solidFill>
              </a:rPr>
              <a:t>遵循共同规范，对函数功能有一致理解</a:t>
            </a:r>
            <a:r>
              <a:rPr lang="zh-CN" altLang="en-US" sz="2600" dirty="0">
                <a:solidFill>
                  <a:schemeClr val="hlink"/>
                </a:solidFill>
              </a:rPr>
              <a:t>。</a:t>
            </a:r>
            <a:r>
              <a:rPr lang="zh-CN" altLang="en-US" sz="2600" dirty="0"/>
              <a:t>自己写函数时也要保证两种观点的一致性。</a:t>
            </a:r>
            <a:endParaRPr lang="zh-CN" altLang="en-US" sz="2600" dirty="0"/>
          </a:p>
        </p:txBody>
      </p:sp>
      <p:sp>
        <p:nvSpPr>
          <p:cNvPr id="70660" name="爆炸形 1 26630"/>
          <p:cNvSpPr/>
          <p:nvPr/>
        </p:nvSpPr>
        <p:spPr>
          <a:xfrm>
            <a:off x="8172450" y="1557338"/>
            <a:ext cx="647700" cy="503237"/>
          </a:xfrm>
          <a:prstGeom prst="irregularSeal1">
            <a:avLst/>
          </a:prstGeom>
          <a:solidFill>
            <a:srgbClr val="FFFF00"/>
          </a:solidFill>
          <a:ln w="38100" cap="flat" cmpd="sng">
            <a:solidFill>
              <a:schemeClr val="accent2"/>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71682" name="标题 184321"/>
          <p:cNvSpPr>
            <a:spLocks noGrp="1"/>
          </p:cNvSpPr>
          <p:nvPr>
            <p:ph type="title"/>
          </p:nvPr>
        </p:nvSpPr>
        <p:spPr/>
        <p:txBody>
          <a:bodyPr anchor="ctr"/>
          <a:p>
            <a:r>
              <a:rPr lang="en-US" altLang="zh-CN" dirty="0"/>
              <a:t>5.2.3  </a:t>
            </a:r>
            <a:r>
              <a:rPr lang="zh-CN" altLang="en-US" dirty="0"/>
              <a:t>自定义函数示例</a:t>
            </a:r>
            <a:endParaRPr lang="zh-CN" altLang="en-US" dirty="0"/>
          </a:p>
        </p:txBody>
      </p:sp>
      <p:sp>
        <p:nvSpPr>
          <p:cNvPr id="71683" name="文本占位符 184322"/>
          <p:cNvSpPr>
            <a:spLocks noGrp="1"/>
          </p:cNvSpPr>
          <p:nvPr>
            <p:ph idx="1"/>
          </p:nvPr>
        </p:nvSpPr>
        <p:spPr/>
        <p:txBody>
          <a:bodyPr anchor="t"/>
          <a:p>
            <a:pPr marL="0" indent="0">
              <a:buNone/>
            </a:pPr>
            <a:r>
              <a:rPr lang="zh-CN" altLang="en-US" sz="2400" dirty="0"/>
              <a:t>举例让读者体会如何编写自定义函数和如何进行函数分解。</a:t>
            </a:r>
            <a:endParaRPr lang="zh-CN" altLang="en-US" sz="2400" dirty="0"/>
          </a:p>
          <a:p>
            <a:pPr marL="0" indent="0">
              <a:buNone/>
            </a:pPr>
            <a:r>
              <a:rPr lang="zh-CN" altLang="en-US" sz="2400" dirty="0"/>
              <a:t>希望通过这些例题说明在使用函数进行编程的一般技巧。</a:t>
            </a:r>
            <a:endParaRPr lang="zh-CN" altLang="en-US" sz="2400" dirty="0"/>
          </a:p>
          <a:p>
            <a:pPr marL="0" indent="0">
              <a:buNone/>
            </a:pPr>
            <a:r>
              <a:rPr lang="zh-CN" altLang="en-US" sz="2400" dirty="0"/>
              <a:t>读者也可以从中体会到函数分解的一般性经验。</a:t>
            </a:r>
            <a:endParaRPr lang="zh-CN" altLang="en-US" sz="2400" dirty="0"/>
          </a:p>
          <a:p>
            <a:pPr marL="0" indent="0">
              <a:buNone/>
            </a:pPr>
            <a:endParaRPr lang="zh-CN" altLang="en-US" sz="2400"/>
          </a:p>
          <a:p>
            <a:pPr marL="0" indent="0">
              <a:buNone/>
            </a:pPr>
            <a:r>
              <a:rPr lang="zh-CN" altLang="en-US" sz="2400" dirty="0"/>
              <a:t>【例</a:t>
            </a:r>
            <a:r>
              <a:rPr lang="en-US" altLang="zh-CN" sz="2400" dirty="0"/>
              <a:t>5-10</a:t>
            </a:r>
            <a:r>
              <a:rPr lang="zh-CN" altLang="en-US" sz="2400" dirty="0"/>
              <a:t>】以迭代公式求 </a:t>
            </a:r>
            <a:r>
              <a:rPr lang="en-US" altLang="zh-CN" sz="2400" dirty="0"/>
              <a:t>x </a:t>
            </a:r>
            <a:r>
              <a:rPr lang="zh-CN" altLang="en-US" sz="2400" dirty="0"/>
              <a:t>的立方根</a:t>
            </a:r>
            <a:endParaRPr lang="zh-CN" altLang="en-US" sz="2400" dirty="0"/>
          </a:p>
          <a:p>
            <a:pPr marL="0" indent="0">
              <a:buNone/>
            </a:pPr>
            <a:r>
              <a:rPr lang="zh-CN" altLang="en-US" sz="2400" dirty="0"/>
              <a:t>【例</a:t>
            </a:r>
            <a:r>
              <a:rPr lang="en-US" altLang="zh-CN" sz="2400" dirty="0"/>
              <a:t>5-11</a:t>
            </a:r>
            <a:r>
              <a:rPr lang="zh-CN" altLang="en-US" sz="2400" dirty="0"/>
              <a:t>】写函数求 </a:t>
            </a:r>
            <a:r>
              <a:rPr lang="en-US" altLang="zh-CN" sz="2400" dirty="0"/>
              <a:t>sin x </a:t>
            </a:r>
            <a:r>
              <a:rPr lang="zh-CN" altLang="en-US" sz="2400" dirty="0"/>
              <a:t>的近似值</a:t>
            </a:r>
            <a:endParaRPr lang="zh-CN" altLang="en-US" sz="2400" dirty="0"/>
          </a:p>
          <a:p>
            <a:pPr marL="0" indent="0">
              <a:buNone/>
            </a:pPr>
            <a:r>
              <a:rPr lang="zh-CN" altLang="en-US" sz="2400" dirty="0"/>
              <a:t>【例</a:t>
            </a:r>
            <a:r>
              <a:rPr lang="en-US" altLang="zh-CN" sz="2400" dirty="0"/>
              <a:t>5-12</a:t>
            </a:r>
            <a:r>
              <a:rPr lang="zh-CN" altLang="en-US" sz="2400" dirty="0"/>
              <a:t>】写函数判断变量 </a:t>
            </a:r>
            <a:r>
              <a:rPr lang="en-US" altLang="zh-CN" sz="2400" dirty="0"/>
              <a:t>year </a:t>
            </a:r>
            <a:r>
              <a:rPr lang="zh-CN" altLang="en-US" sz="2400" dirty="0"/>
              <a:t>的值是否闰年</a:t>
            </a:r>
            <a:endParaRPr lang="zh-CN" altLang="en-US" sz="2400" dirty="0"/>
          </a:p>
          <a:p>
            <a:pPr marL="0" indent="0">
              <a:buNone/>
            </a:pPr>
            <a:r>
              <a:rPr lang="zh-CN" altLang="en-US" sz="2400" dirty="0"/>
              <a:t>【例</a:t>
            </a:r>
            <a:r>
              <a:rPr lang="en-US" altLang="zh-CN" sz="2400" dirty="0"/>
              <a:t>5-13</a:t>
            </a:r>
            <a:r>
              <a:rPr lang="zh-CN" altLang="en-US" sz="2400" dirty="0"/>
              <a:t>】写谓词函数判断质数</a:t>
            </a:r>
            <a:endParaRPr lang="zh-CN" altLang="en-US" sz="2400" dirty="0"/>
          </a:p>
          <a:p>
            <a:pPr marL="0" indent="0">
              <a:buNone/>
            </a:pPr>
            <a:r>
              <a:rPr lang="zh-CN" altLang="en-US" sz="2400" dirty="0"/>
              <a:t>【例</a:t>
            </a:r>
            <a:r>
              <a:rPr lang="en-US" altLang="zh-CN" sz="2400" dirty="0"/>
              <a:t>5-14</a:t>
            </a:r>
            <a:r>
              <a:rPr lang="zh-CN" altLang="en-US" sz="2400" dirty="0"/>
              <a:t>】用函数验证歌德巴赫猜想</a:t>
            </a:r>
            <a:endParaRPr lang="zh-CN" altLang="en-US" sz="2400" dirty="0"/>
          </a:p>
          <a:p>
            <a:pPr marL="0" indent="0">
              <a:buNone/>
            </a:pPr>
            <a:r>
              <a:rPr lang="zh-CN" altLang="en-US" sz="2400" dirty="0"/>
              <a:t>【例</a:t>
            </a:r>
            <a:r>
              <a:rPr lang="en-US" altLang="zh-CN" sz="2400" dirty="0"/>
              <a:t>5-15</a:t>
            </a:r>
            <a:r>
              <a:rPr lang="zh-CN" altLang="en-US" sz="2400" dirty="0"/>
              <a:t>】歌德巴赫</a:t>
            </a:r>
            <a:r>
              <a:rPr lang="en-US" altLang="zh-CN" sz="2400" err="1"/>
              <a:t>(Goldbach</a:t>
            </a:r>
            <a:r>
              <a:rPr lang="en-US" altLang="zh-CN" sz="2400" dirty="0"/>
              <a:t>)</a:t>
            </a:r>
            <a:r>
              <a:rPr lang="zh-CN" altLang="en-US" sz="2400" dirty="0"/>
              <a:t>猜想</a:t>
            </a:r>
            <a:r>
              <a:rPr lang="en-US" altLang="zh-CN" sz="2400"/>
              <a:t>+</a:t>
            </a:r>
            <a:endParaRPr lang="en-US" altLang="zh-CN" sz="2000"/>
          </a:p>
        </p:txBody>
      </p:sp>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72706" name="文本占位符 524290"/>
          <p:cNvSpPr>
            <a:spLocks noGrp="1"/>
          </p:cNvSpPr>
          <p:nvPr>
            <p:ph sz="half" idx="1"/>
          </p:nvPr>
        </p:nvSpPr>
        <p:spPr>
          <a:xfrm>
            <a:off x="539750" y="111125"/>
            <a:ext cx="8280400" cy="2454275"/>
          </a:xfrm>
        </p:spPr>
        <p:txBody>
          <a:bodyPr anchor="t"/>
          <a:p>
            <a:pPr marL="0" indent="0">
              <a:buClr>
                <a:schemeClr val="hlink"/>
              </a:buClr>
              <a:buSzPct val="85000"/>
              <a:buFont typeface="Wingdings" panose="05000000000000000000" pitchFamily="2" charset="2"/>
              <a:buNone/>
            </a:pPr>
            <a:r>
              <a:rPr lang="zh-CN" altLang="en-US" sz="2400" dirty="0"/>
              <a:t>【例</a:t>
            </a:r>
            <a:r>
              <a:rPr lang="en-US" altLang="zh-CN" sz="2400" dirty="0"/>
              <a:t>5-10</a:t>
            </a:r>
            <a:r>
              <a:rPr lang="zh-CN" altLang="en-US" sz="2400" dirty="0"/>
              <a:t>】求 </a:t>
            </a:r>
            <a:r>
              <a:rPr lang="en-US" altLang="zh-CN" sz="2400" dirty="0"/>
              <a:t>x </a:t>
            </a:r>
            <a:r>
              <a:rPr lang="zh-CN" altLang="en-US" sz="2400" dirty="0"/>
              <a:t>立方根的迭代公式是                                         ，写一个</a:t>
            </a:r>
            <a:r>
              <a:rPr lang="zh-CN" altLang="en-US" sz="2400" dirty="0">
                <a:solidFill>
                  <a:schemeClr val="accent2"/>
                </a:solidFill>
              </a:rPr>
              <a:t>函数</a:t>
            </a:r>
            <a:r>
              <a:rPr lang="zh-CN" altLang="en-US" sz="2400" dirty="0"/>
              <a:t>，从键盘上输入 </a:t>
            </a:r>
            <a:r>
              <a:rPr lang="en-US" altLang="zh-CN" sz="2400" dirty="0"/>
              <a:t>x </a:t>
            </a:r>
            <a:r>
              <a:rPr lang="zh-CN" altLang="en-US" sz="2400" dirty="0"/>
              <a:t>值，然后利用这个公式求 </a:t>
            </a:r>
            <a:r>
              <a:rPr lang="en-US" altLang="zh-CN" sz="2400" dirty="0"/>
              <a:t>x </a:t>
            </a:r>
            <a:r>
              <a:rPr lang="zh-CN" altLang="en-US" sz="2400" dirty="0"/>
              <a:t>的立方根的近似值，要求达到精度                                   。</a:t>
            </a:r>
            <a:endParaRPr lang="zh-CN" altLang="en-US" sz="2400" dirty="0"/>
          </a:p>
          <a:p>
            <a:pPr marL="0" indent="0">
              <a:buClr>
                <a:schemeClr val="hlink"/>
              </a:buClr>
              <a:buSzPct val="85000"/>
              <a:buFont typeface="Wingdings" panose="05000000000000000000" pitchFamily="2" charset="2"/>
              <a:buNone/>
            </a:pPr>
            <a:r>
              <a:rPr lang="zh-CN" altLang="en-US" sz="2400" dirty="0"/>
              <a:t>解：把前文例题求出立方根的程序修改为自定义函数。</a:t>
            </a:r>
            <a:endParaRPr lang="zh-CN" altLang="en-US" sz="2400" dirty="0"/>
          </a:p>
          <a:p>
            <a:pPr marL="0" indent="0">
              <a:buClr>
                <a:schemeClr val="hlink"/>
              </a:buClr>
              <a:buSzPct val="85000"/>
              <a:buFont typeface="Wingdings" panose="05000000000000000000" pitchFamily="2" charset="2"/>
              <a:buNone/>
            </a:pPr>
            <a:r>
              <a:rPr lang="zh-CN" altLang="en-US" sz="2400" dirty="0"/>
              <a:t>根据 </a:t>
            </a:r>
            <a:r>
              <a:rPr lang="en-US" altLang="zh-CN" sz="2400" dirty="0">
                <a:sym typeface="+mn-ea"/>
              </a:rPr>
              <a:t>“</a:t>
            </a:r>
            <a:r>
              <a:rPr lang="en-US" altLang="zh-CN" sz="2400" dirty="0"/>
              <a:t>cubic root” </a:t>
            </a:r>
            <a:r>
              <a:rPr lang="zh-CN" altLang="en-US" sz="2400" dirty="0"/>
              <a:t>把函数命名为 </a:t>
            </a:r>
            <a:r>
              <a:rPr lang="en-US" altLang="zh-CN" sz="2400" err="1"/>
              <a:t>cbrt</a:t>
            </a:r>
            <a:r>
              <a:rPr lang="zh-CN" altLang="en-US" sz="2400" dirty="0"/>
              <a:t>，函数参数是一个</a:t>
            </a:r>
            <a:r>
              <a:rPr lang="en-US" altLang="zh-CN" sz="2400" dirty="0"/>
              <a:t> double </a:t>
            </a:r>
            <a:r>
              <a:rPr lang="zh-CN" altLang="en-US" sz="2400" dirty="0"/>
              <a:t>类型的数据，函数返回值即为求出的立方根。</a:t>
            </a:r>
            <a:endParaRPr lang="zh-CN" altLang="en-US" sz="2400" dirty="0"/>
          </a:p>
        </p:txBody>
      </p:sp>
      <p:sp>
        <p:nvSpPr>
          <p:cNvPr id="72707" name="文本占位符 524293"/>
          <p:cNvSpPr>
            <a:spLocks noGrp="1"/>
          </p:cNvSpPr>
          <p:nvPr>
            <p:ph sz="half" idx="2"/>
          </p:nvPr>
        </p:nvSpPr>
        <p:spPr>
          <a:xfrm>
            <a:off x="611188" y="2565400"/>
            <a:ext cx="7920037" cy="4176713"/>
          </a:xfrm>
          <a:ln>
            <a:noFill/>
            <a:miter/>
          </a:ln>
        </p:spPr>
        <p:txBody>
          <a:bodyPr anchor="t"/>
          <a:p>
            <a:pPr>
              <a:spcBef>
                <a:spcPct val="0"/>
              </a:spcBef>
              <a:buClr>
                <a:schemeClr val="hlink"/>
              </a:buClr>
              <a:buSzPct val="85000"/>
              <a:buFont typeface="Wingdings" panose="05000000000000000000" pitchFamily="2" charset="2"/>
              <a:buNone/>
            </a:pPr>
            <a:r>
              <a:rPr lang="en-US" altLang="zh-CN" sz="2400" err="1">
                <a:solidFill>
                  <a:schemeClr val="hlink"/>
                </a:solidFill>
              </a:rPr>
              <a:t>double cbrt(double</a:t>
            </a:r>
            <a:r>
              <a:rPr lang="en-US" altLang="zh-CN" sz="2400">
                <a:solidFill>
                  <a:schemeClr val="hlink"/>
                </a:solidFill>
              </a:rPr>
              <a:t> x)</a:t>
            </a:r>
            <a:r>
              <a:rPr lang="en-US" altLang="zh-CN" sz="2400"/>
              <a:t> </a:t>
            </a:r>
            <a:r>
              <a:rPr lang="en-US" altLang="zh-CN" sz="2400">
                <a:solidFill>
                  <a:schemeClr val="folHlink"/>
                </a:solidFill>
              </a:rPr>
              <a:t>{</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if (x==0)</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a:t>
            </a:r>
            <a:r>
              <a:rPr lang="en-US" altLang="zh-CN" sz="2400">
                <a:solidFill>
                  <a:schemeClr val="hlink"/>
                </a:solidFill>
              </a:rPr>
              <a:t>return 0;</a:t>
            </a:r>
            <a:r>
              <a:rPr lang="en-US" altLang="zh-CN" sz="2400" dirty="0">
                <a:solidFill>
                  <a:schemeClr val="folHlink"/>
                </a:solidFill>
              </a:rPr>
              <a:t>  //</a:t>
            </a:r>
            <a:r>
              <a:rPr lang="zh-CN" altLang="en-US" sz="2400" dirty="0">
                <a:solidFill>
                  <a:schemeClr val="folHlink"/>
                </a:solidFill>
              </a:rPr>
              <a:t>计算出</a:t>
            </a:r>
            <a:r>
              <a:rPr lang="en-US" altLang="zh-CN" sz="2400" dirty="0">
                <a:solidFill>
                  <a:schemeClr val="folHlink"/>
                </a:solidFill>
              </a:rPr>
              <a:t>0</a:t>
            </a:r>
            <a:r>
              <a:rPr lang="zh-CN" altLang="en-US" sz="2400" dirty="0">
                <a:solidFill>
                  <a:schemeClr val="folHlink"/>
                </a:solidFill>
              </a:rPr>
              <a:t>的立方根为</a:t>
            </a:r>
            <a:r>
              <a:rPr lang="en-US" altLang="zh-CN" sz="2400" dirty="0">
                <a:solidFill>
                  <a:schemeClr val="folHlink"/>
                </a:solidFill>
              </a:rPr>
              <a:t>0</a:t>
            </a:r>
            <a:r>
              <a:rPr lang="zh-CN" altLang="en-US" sz="2400" dirty="0">
                <a:solidFill>
                  <a:schemeClr val="folHlink"/>
                </a:solidFill>
              </a:rPr>
              <a:t>作为函数返回值</a:t>
            </a:r>
            <a:endParaRPr lang="zh-CN" altLang="en-US" sz="2400" dirty="0">
              <a:solidFill>
                <a:schemeClr val="folHlink"/>
              </a:solidFill>
            </a:endParaRPr>
          </a:p>
          <a:p>
            <a:pPr>
              <a:spcBef>
                <a:spcPct val="0"/>
              </a:spcBef>
              <a:buClr>
                <a:schemeClr val="hlink"/>
              </a:buClr>
              <a:buSzPct val="85000"/>
              <a:buFont typeface="Wingdings" panose="05000000000000000000" pitchFamily="2" charset="2"/>
              <a:buNone/>
            </a:pPr>
            <a:r>
              <a:rPr lang="zh-CN" altLang="en-US" sz="2400" dirty="0">
                <a:solidFill>
                  <a:schemeClr val="folHlink"/>
                </a:solidFill>
              </a:rPr>
              <a:t>	</a:t>
            </a:r>
            <a:r>
              <a:rPr lang="en-US" altLang="zh-CN" sz="2400">
                <a:solidFill>
                  <a:schemeClr val="folHlink"/>
                </a:solidFill>
              </a:rPr>
              <a:t>double x1, x2 = x;</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do {</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x1 = x2;</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x2 = (2.0 * x1 + x / (x1 * x1)) / 3.0;</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err="1">
                <a:solidFill>
                  <a:schemeClr val="folHlink"/>
                </a:solidFill>
              </a:rPr>
              <a:t>		//cout &lt;&lt; x2 &lt;&lt; endl</a:t>
            </a:r>
            <a:r>
              <a:rPr lang="en-US" altLang="zh-CN" sz="2400">
                <a:solidFill>
                  <a:schemeClr val="folHlink"/>
                </a:solidFill>
              </a:rPr>
              <a:t>;</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 while (fabs((x2 - x1) / x1) &gt;= 1E-6);</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a:t>
            </a:r>
            <a:r>
              <a:rPr lang="en-US" altLang="zh-CN" sz="2400">
                <a:solidFill>
                  <a:schemeClr val="hlink"/>
                </a:solidFill>
              </a:rPr>
              <a:t>return x2;</a:t>
            </a:r>
            <a:r>
              <a:rPr lang="en-US" altLang="zh-CN" sz="2400" dirty="0">
                <a:solidFill>
                  <a:schemeClr val="folHlink"/>
                </a:solidFill>
              </a:rPr>
              <a:t>	//</a:t>
            </a:r>
            <a:r>
              <a:rPr lang="zh-CN" altLang="en-US" sz="2400" dirty="0">
                <a:solidFill>
                  <a:schemeClr val="folHlink"/>
                </a:solidFill>
              </a:rPr>
              <a:t>计算得到满足精度的项作为函数返回值</a:t>
            </a:r>
            <a:endParaRPr lang="zh-CN" altLang="en-US" sz="2400" dirty="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a:t>
            </a:r>
            <a:endParaRPr lang="en-US" altLang="zh-CN" sz="2400">
              <a:solidFill>
                <a:schemeClr val="folHlink"/>
              </a:solidFill>
            </a:endParaRPr>
          </a:p>
        </p:txBody>
      </p:sp>
      <p:pic>
        <p:nvPicPr>
          <p:cNvPr id="72708" name="图片 524291"/>
          <p:cNvPicPr>
            <a:picLocks noChangeAspect="1"/>
          </p:cNvPicPr>
          <p:nvPr/>
        </p:nvPicPr>
        <p:blipFill>
          <a:blip r:embed="rId1"/>
          <a:stretch>
            <a:fillRect/>
          </a:stretch>
        </p:blipFill>
        <p:spPr>
          <a:xfrm>
            <a:off x="5651500" y="44450"/>
            <a:ext cx="2520950" cy="474663"/>
          </a:xfrm>
          <a:prstGeom prst="rect">
            <a:avLst/>
          </a:prstGeom>
          <a:noFill/>
          <a:ln w="9525">
            <a:noFill/>
          </a:ln>
        </p:spPr>
      </p:pic>
      <p:pic>
        <p:nvPicPr>
          <p:cNvPr id="72709" name="图片 524294"/>
          <p:cNvPicPr>
            <a:picLocks noChangeAspect="1"/>
          </p:cNvPicPr>
          <p:nvPr/>
        </p:nvPicPr>
        <p:blipFill>
          <a:blip r:embed="rId2"/>
          <a:stretch>
            <a:fillRect/>
          </a:stretch>
        </p:blipFill>
        <p:spPr>
          <a:xfrm>
            <a:off x="5003800" y="903288"/>
            <a:ext cx="2232025" cy="427037"/>
          </a:xfrm>
          <a:prstGeom prst="rect">
            <a:avLst/>
          </a:prstGeom>
          <a:noFill/>
          <a:ln w="9525">
            <a:noFill/>
          </a:ln>
        </p:spPr>
      </p:pic>
    </p:spTree>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73730" name="文本占位符 526338"/>
          <p:cNvSpPr>
            <a:spLocks noGrp="1"/>
          </p:cNvSpPr>
          <p:nvPr>
            <p:ph idx="1"/>
          </p:nvPr>
        </p:nvSpPr>
        <p:spPr>
          <a:xfrm>
            <a:off x="539750" y="584835"/>
            <a:ext cx="8136255" cy="6012815"/>
          </a:xfrm>
        </p:spPr>
        <p:txBody>
          <a:bodyPr anchor="t"/>
          <a:p>
            <a:pPr>
              <a:spcBef>
                <a:spcPct val="0"/>
              </a:spcBef>
              <a:buNone/>
            </a:pPr>
            <a:r>
              <a:rPr lang="zh-CN" altLang="en-US" sz="2400" dirty="0"/>
              <a:t>写一个 </a:t>
            </a:r>
            <a:r>
              <a:rPr lang="en-US" altLang="zh-CN" sz="2400" dirty="0"/>
              <a:t>main </a:t>
            </a:r>
            <a:r>
              <a:rPr lang="zh-CN" altLang="en-US" sz="2400" dirty="0"/>
              <a:t>函数调用 </a:t>
            </a:r>
            <a:r>
              <a:rPr lang="en-US" altLang="zh-CN" sz="2400" err="1"/>
              <a:t>cbrt</a:t>
            </a:r>
            <a:r>
              <a:rPr lang="en-US" altLang="zh-CN" sz="2400" dirty="0"/>
              <a:t> </a:t>
            </a:r>
            <a:r>
              <a:rPr lang="zh-CN" altLang="en-US" sz="2400" dirty="0"/>
              <a:t>函数进行测试：</a:t>
            </a:r>
            <a:endParaRPr lang="zh-CN" altLang="en-US" sz="2400" dirty="0"/>
          </a:p>
          <a:p>
            <a:pPr>
              <a:spcBef>
                <a:spcPct val="0"/>
              </a:spcBef>
              <a:buNone/>
            </a:pPr>
            <a:endParaRPr lang="zh-CN" altLang="en-US" sz="2400" dirty="0"/>
          </a:p>
          <a:p>
            <a:pPr>
              <a:spcBef>
                <a:spcPct val="0"/>
              </a:spcBef>
              <a:buNone/>
            </a:pPr>
            <a:r>
              <a:rPr lang="en-US" altLang="zh-CN" sz="2400">
                <a:solidFill>
                  <a:schemeClr val="folHlink"/>
                </a:solidFill>
              </a:rPr>
              <a:t>int main() {    //测试cbrt</a:t>
            </a:r>
            <a:endParaRPr lang="en-US" altLang="zh-CN" sz="2400">
              <a:solidFill>
                <a:schemeClr val="folHlink"/>
              </a:solidFill>
            </a:endParaRPr>
          </a:p>
          <a:p>
            <a:pPr>
              <a:spcBef>
                <a:spcPct val="0"/>
              </a:spcBef>
              <a:buNone/>
            </a:pPr>
            <a:r>
              <a:rPr lang="en-US" altLang="zh-CN" sz="2400">
                <a:solidFill>
                  <a:schemeClr val="folHlink"/>
                </a:solidFill>
              </a:rPr>
              <a:t>    double x;</a:t>
            </a:r>
            <a:endParaRPr lang="en-US" altLang="zh-CN" sz="2400">
              <a:solidFill>
                <a:schemeClr val="folHlink"/>
              </a:solidFill>
            </a:endParaRPr>
          </a:p>
          <a:p>
            <a:pPr>
              <a:spcBef>
                <a:spcPct val="0"/>
              </a:spcBef>
              <a:buNone/>
            </a:pPr>
            <a:r>
              <a:rPr lang="en-US" altLang="zh-CN" sz="2400">
                <a:solidFill>
                  <a:schemeClr val="folHlink"/>
                </a:solidFill>
              </a:rPr>
              <a:t>    cout &lt;&lt; "Input x to test cbrt(Ctrl-z to end)" &lt;&lt; endl;</a:t>
            </a:r>
            <a:endParaRPr lang="en-US" altLang="zh-CN" sz="2400">
              <a:solidFill>
                <a:schemeClr val="folHlink"/>
              </a:solidFill>
            </a:endParaRPr>
          </a:p>
          <a:p>
            <a:pPr>
              <a:spcBef>
                <a:spcPct val="0"/>
              </a:spcBef>
              <a:buNone/>
            </a:pPr>
            <a:r>
              <a:rPr lang="en-US" altLang="zh-CN" sz="2400">
                <a:solidFill>
                  <a:srgbClr val="FF0000"/>
                </a:solidFill>
              </a:rPr>
              <a:t>    while ((cin &gt;&gt; x))</a:t>
            </a:r>
            <a:endParaRPr lang="en-US" altLang="zh-CN" sz="2400">
              <a:solidFill>
                <a:srgbClr val="FF0000"/>
              </a:solidFill>
            </a:endParaRPr>
          </a:p>
          <a:p>
            <a:pPr>
              <a:spcBef>
                <a:spcPct val="0"/>
              </a:spcBef>
              <a:buNone/>
            </a:pPr>
            <a:r>
              <a:rPr lang="en-US" altLang="zh-CN" sz="2400">
                <a:solidFill>
                  <a:srgbClr val="FF0000"/>
                </a:solidFill>
              </a:rPr>
              <a:t>    	    cout &lt;&lt; "cbrt = " &lt;&lt; cbrt(x) &lt;&lt; endl;</a:t>
            </a:r>
            <a:endParaRPr lang="en-US" altLang="zh-CN" sz="2400">
              <a:solidFill>
                <a:srgbClr val="FF0000"/>
              </a:solidFill>
            </a:endParaRPr>
          </a:p>
          <a:p>
            <a:pPr>
              <a:spcBef>
                <a:spcPct val="0"/>
              </a:spcBef>
              <a:buNone/>
            </a:pPr>
            <a:r>
              <a:rPr lang="en-US" altLang="zh-CN" sz="2400">
                <a:solidFill>
                  <a:schemeClr val="folHlink"/>
                </a:solidFill>
              </a:rPr>
              <a:t>    cout &lt;&lt; "test finished." &lt;&lt; endl;</a:t>
            </a:r>
            <a:endParaRPr lang="en-US" altLang="zh-CN" sz="2400">
              <a:solidFill>
                <a:schemeClr val="folHlink"/>
              </a:solidFill>
            </a:endParaRPr>
          </a:p>
          <a:p>
            <a:pPr>
              <a:spcBef>
                <a:spcPct val="0"/>
              </a:spcBef>
              <a:buNone/>
            </a:pPr>
            <a:r>
              <a:rPr lang="en-US" altLang="zh-CN" sz="2400">
                <a:solidFill>
                  <a:schemeClr val="folHlink"/>
                </a:solidFill>
              </a:rPr>
              <a:t>    </a:t>
            </a:r>
            <a:endParaRPr lang="en-US" altLang="zh-CN" sz="2400">
              <a:solidFill>
                <a:schemeClr val="folHlink"/>
              </a:solidFill>
            </a:endParaRPr>
          </a:p>
          <a:p>
            <a:pPr>
              <a:spcBef>
                <a:spcPct val="0"/>
              </a:spcBef>
              <a:buNone/>
            </a:pPr>
            <a:r>
              <a:rPr lang="en-US" altLang="zh-CN" sz="2400">
                <a:solidFill>
                  <a:schemeClr val="folHlink"/>
                </a:solidFill>
              </a:rPr>
              <a:t>    return 0;</a:t>
            </a:r>
            <a:endParaRPr lang="en-US" altLang="zh-CN" sz="2400">
              <a:solidFill>
                <a:schemeClr val="folHlink"/>
              </a:solidFill>
            </a:endParaRPr>
          </a:p>
          <a:p>
            <a:pPr>
              <a:spcBef>
                <a:spcPct val="0"/>
              </a:spcBef>
              <a:buNone/>
            </a:pPr>
            <a:r>
              <a:rPr lang="en-US" altLang="zh-CN" sz="2400">
                <a:solidFill>
                  <a:schemeClr val="folHlink"/>
                </a:solidFill>
              </a:rPr>
              <a:t>}</a:t>
            </a:r>
            <a:endParaRPr lang="en-US" altLang="zh-CN" sz="2400">
              <a:solidFill>
                <a:schemeClr val="folHlink"/>
              </a:solidFill>
            </a:endParaRPr>
          </a:p>
          <a:p>
            <a:pPr>
              <a:spcBef>
                <a:spcPct val="0"/>
              </a:spcBef>
              <a:buNone/>
            </a:pPr>
            <a:endParaRPr lang="en-US" altLang="zh-CN" sz="2400">
              <a:solidFill>
                <a:schemeClr val="folHlink"/>
              </a:solidFill>
            </a:endParaRPr>
          </a:p>
          <a:p>
            <a:pPr marL="17145" indent="-17145">
              <a:spcBef>
                <a:spcPct val="0"/>
              </a:spcBef>
              <a:buNone/>
            </a:pPr>
            <a:r>
              <a:rPr lang="zh-CN" altLang="en-US" sz="2400">
                <a:solidFill>
                  <a:schemeClr val="folHlink"/>
                </a:solidFill>
              </a:rPr>
              <a:t>运行时选择合理的测试数据：</a:t>
            </a:r>
            <a:r>
              <a:rPr lang="en-US" altLang="zh-CN" sz="2400">
                <a:solidFill>
                  <a:schemeClr val="folHlink"/>
                </a:solidFill>
              </a:rPr>
              <a:t>0</a:t>
            </a:r>
            <a:r>
              <a:rPr lang="zh-CN" altLang="en-US" sz="2400">
                <a:solidFill>
                  <a:schemeClr val="folHlink"/>
                </a:solidFill>
              </a:rPr>
              <a:t>值</a:t>
            </a:r>
            <a:r>
              <a:rPr lang="en-US" altLang="zh-CN" sz="2400">
                <a:solidFill>
                  <a:schemeClr val="folHlink"/>
                </a:solidFill>
              </a:rPr>
              <a:t>/</a:t>
            </a:r>
            <a:r>
              <a:rPr lang="zh-CN" altLang="en-US" sz="2400">
                <a:solidFill>
                  <a:schemeClr val="folHlink"/>
                </a:solidFill>
              </a:rPr>
              <a:t>非</a:t>
            </a:r>
            <a:r>
              <a:rPr lang="en-US" altLang="zh-CN" sz="2400">
                <a:solidFill>
                  <a:schemeClr val="folHlink"/>
                </a:solidFill>
              </a:rPr>
              <a:t>0</a:t>
            </a:r>
            <a:r>
              <a:rPr lang="zh-CN" altLang="en-US" sz="2400">
                <a:solidFill>
                  <a:schemeClr val="folHlink"/>
                </a:solidFill>
              </a:rPr>
              <a:t>值，</a:t>
            </a:r>
            <a:r>
              <a:rPr lang="zh-CN" altLang="en-US" sz="240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1</a:t>
            </a:r>
            <a:r>
              <a:rPr lang="zh-CN" altLang="en-US" sz="2400">
                <a:solidFill>
                  <a:schemeClr val="folHlink"/>
                </a:solidFill>
                <a:latin typeface="Times New Roman" panose="02020603050405020304" pitchFamily="18" charset="0"/>
              </a:rPr>
              <a:t>，</a:t>
            </a:r>
            <a:r>
              <a:rPr lang="zh-CN" altLang="en-US" sz="2400">
                <a:solidFill>
                  <a:schemeClr val="folHlink"/>
                </a:solidFill>
                <a:latin typeface="Times New Roman" panose="02020603050405020304" pitchFamily="18" charset="0"/>
                <a:sym typeface="+mn-ea"/>
              </a:rPr>
              <a:t>±</a:t>
            </a:r>
            <a:r>
              <a:rPr lang="en-US" altLang="zh-CN" sz="2400">
                <a:solidFill>
                  <a:schemeClr val="folHlink"/>
                </a:solidFill>
                <a:latin typeface="Times New Roman" panose="02020603050405020304" pitchFamily="18" charset="0"/>
                <a:sym typeface="+mn-ea"/>
              </a:rPr>
              <a:t>8</a:t>
            </a:r>
            <a:r>
              <a:rPr lang="zh-CN" altLang="en-US" sz="2400">
                <a:solidFill>
                  <a:schemeClr val="folHlink"/>
                </a:solidFill>
                <a:latin typeface="Times New Roman" panose="02020603050405020304" pitchFamily="18" charset="0"/>
                <a:sym typeface="+mn-ea"/>
              </a:rPr>
              <a:t>，±</a:t>
            </a:r>
            <a:r>
              <a:rPr lang="en-US" altLang="zh-CN" sz="2400">
                <a:solidFill>
                  <a:schemeClr val="folHlink"/>
                </a:solidFill>
                <a:latin typeface="Times New Roman" panose="02020603050405020304" pitchFamily="18" charset="0"/>
                <a:sym typeface="+mn-ea"/>
              </a:rPr>
              <a:t>27</a:t>
            </a:r>
            <a:r>
              <a:rPr lang="zh-CN" altLang="en-US" sz="2400">
                <a:solidFill>
                  <a:schemeClr val="folHlink"/>
                </a:solidFill>
                <a:latin typeface="Times New Roman" panose="02020603050405020304" pitchFamily="18" charset="0"/>
                <a:sym typeface="+mn-ea"/>
              </a:rPr>
              <a:t>，±</a:t>
            </a:r>
            <a:r>
              <a:rPr lang="en-US" altLang="zh-CN" sz="2400">
                <a:solidFill>
                  <a:schemeClr val="folHlink"/>
                </a:solidFill>
                <a:latin typeface="Times New Roman" panose="02020603050405020304" pitchFamily="18" charset="0"/>
                <a:sym typeface="+mn-ea"/>
              </a:rPr>
              <a:t>1000</a:t>
            </a:r>
            <a:r>
              <a:rPr lang="zh-CN" altLang="en-US" sz="2400">
                <a:solidFill>
                  <a:schemeClr val="folHlink"/>
                </a:solidFill>
                <a:latin typeface="Times New Roman" panose="02020603050405020304" pitchFamily="18" charset="0"/>
                <a:sym typeface="+mn-ea"/>
              </a:rPr>
              <a:t>，±</a:t>
            </a:r>
            <a:r>
              <a:rPr lang="en-US" altLang="zh-CN" sz="2400">
                <a:solidFill>
                  <a:schemeClr val="folHlink"/>
                </a:solidFill>
                <a:latin typeface="Times New Roman" panose="02020603050405020304" pitchFamily="18" charset="0"/>
                <a:sym typeface="+mn-ea"/>
              </a:rPr>
              <a:t>1000000</a:t>
            </a:r>
            <a:endParaRPr lang="zh-CN" altLang="en-US" sz="2400">
              <a:solidFill>
                <a:schemeClr val="folHlink"/>
              </a:solidFill>
              <a:latin typeface="Times New Roman" panose="02020603050405020304" pitchFamily="18" charset="0"/>
              <a:sym typeface="+mn-ea"/>
            </a:endParaRPr>
          </a:p>
        </p:txBody>
      </p:sp>
    </p:spTree>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539750" y="389890"/>
            <a:ext cx="6013450" cy="5991860"/>
          </a:xfrm>
          <a:ln>
            <a:solidFill>
              <a:schemeClr val="tx1"/>
            </a:solidFill>
          </a:ln>
        </p:spPr>
        <p:txBody>
          <a:bodyPr/>
          <a:p>
            <a:pPr>
              <a:spcBef>
                <a:spcPct val="0"/>
              </a:spcBef>
              <a:buClr>
                <a:schemeClr val="accent2"/>
              </a:buClr>
              <a:buSzPct val="85000"/>
              <a:buFont typeface="Wingdings" panose="05000000000000000000" pitchFamily="2" charset="2"/>
              <a:buNone/>
            </a:pPr>
            <a:r>
              <a:rPr lang="zh-CN" altLang="en-US" sz="1800" dirty="0">
                <a:sym typeface="+mn-ea"/>
              </a:rPr>
              <a:t>前文使用单个</a:t>
            </a:r>
            <a:r>
              <a:rPr lang="en-US" altLang="zh-CN" sz="1800" dirty="0">
                <a:sym typeface="+mn-ea"/>
              </a:rPr>
              <a:t> main </a:t>
            </a:r>
            <a:r>
              <a:rPr lang="zh-CN" altLang="en-US" sz="1800" dirty="0">
                <a:sym typeface="+mn-ea"/>
              </a:rPr>
              <a:t>函数的程序：</a:t>
            </a:r>
            <a:endParaRPr lang="zh-CN" altLang="en-US" sz="1800" dirty="0">
              <a:sym typeface="+mn-ea"/>
            </a:endParaRPr>
          </a:p>
          <a:p>
            <a:pPr>
              <a:spcBef>
                <a:spcPct val="0"/>
              </a:spcBef>
              <a:buClr>
                <a:schemeClr val="accent2"/>
              </a:buClr>
              <a:buSzPct val="85000"/>
              <a:buFont typeface="Wingdings" panose="05000000000000000000" pitchFamily="2" charset="2"/>
              <a:buNone/>
            </a:pPr>
            <a:r>
              <a:rPr lang="en-US" altLang="zh-CN" sz="1800" dirty="0" err="1">
                <a:solidFill>
                  <a:schemeClr val="folHlink"/>
                </a:solidFill>
                <a:sym typeface="+mn-ea"/>
              </a:rPr>
              <a:t>int</a:t>
            </a:r>
            <a:r>
              <a:rPr lang="en-US" altLang="zh-CN" sz="1800">
                <a:solidFill>
                  <a:schemeClr val="folHlink"/>
                </a:solidFill>
                <a:sym typeface="+mn-ea"/>
              </a:rPr>
              <a:t> main() {</a:t>
            </a:r>
            <a:endParaRPr lang="en-US" altLang="zh-CN" sz="1800">
              <a:solidFill>
                <a:schemeClr val="folHlink"/>
              </a:solidFill>
            </a:endParaRPr>
          </a:p>
          <a:p>
            <a:pPr>
              <a:spcBef>
                <a:spcPct val="0"/>
              </a:spcBef>
              <a:buClr>
                <a:schemeClr val="accent2"/>
              </a:buClr>
              <a:buSzPct val="85000"/>
              <a:buFont typeface="Wingdings" panose="05000000000000000000" pitchFamily="2" charset="2"/>
              <a:buNone/>
            </a:pPr>
            <a:r>
              <a:rPr lang="en-US" altLang="zh-CN" sz="1800">
                <a:solidFill>
                  <a:srgbClr val="0000FF"/>
                </a:solidFill>
                <a:sym typeface="+mn-ea"/>
              </a:rPr>
              <a:t>    double x, x1, x2;</a:t>
            </a:r>
            <a:endParaRPr lang="en-US" altLang="zh-CN" sz="1800">
              <a:solidFill>
                <a:srgbClr val="0000FF"/>
              </a:solidFill>
            </a:endParaRPr>
          </a:p>
          <a:p>
            <a:pPr>
              <a:spcBef>
                <a:spcPct val="0"/>
              </a:spcBef>
              <a:buClr>
                <a:schemeClr val="accent2"/>
              </a:buClr>
              <a:buSzPct val="85000"/>
              <a:buFont typeface="Wingdings" panose="05000000000000000000" pitchFamily="2" charset="2"/>
              <a:buNone/>
            </a:pPr>
            <a:r>
              <a:rPr lang="en-US" altLang="zh-CN" sz="1800">
                <a:solidFill>
                  <a:schemeClr val="folHlink"/>
                </a:solidFill>
                <a:sym typeface="+mn-ea"/>
              </a:rPr>
              <a:t>    </a:t>
            </a:r>
            <a:r>
              <a:rPr lang="en-US" altLang="zh-CN" sz="1800" dirty="0" err="1">
                <a:solidFill>
                  <a:schemeClr val="folHlink"/>
                </a:solidFill>
                <a:sym typeface="+mn-ea"/>
              </a:rPr>
              <a:t>cout</a:t>
            </a:r>
            <a:r>
              <a:rPr lang="en-US" altLang="zh-CN" sz="1800">
                <a:solidFill>
                  <a:schemeClr val="folHlink"/>
                </a:solidFill>
                <a:sym typeface="+mn-ea"/>
              </a:rPr>
              <a:t> &lt;&lt; "Please input x: ";</a:t>
            </a:r>
            <a:endParaRPr lang="en-US" altLang="zh-CN" sz="1800">
              <a:solidFill>
                <a:schemeClr val="folHlink"/>
              </a:solidFill>
            </a:endParaRPr>
          </a:p>
          <a:p>
            <a:pPr>
              <a:spcBef>
                <a:spcPct val="0"/>
              </a:spcBef>
              <a:buClr>
                <a:schemeClr val="accent2"/>
              </a:buClr>
              <a:buSzPct val="85000"/>
              <a:buFont typeface="Wingdings" panose="05000000000000000000" pitchFamily="2" charset="2"/>
              <a:buNone/>
            </a:pPr>
            <a:r>
              <a:rPr lang="en-US" altLang="zh-CN" sz="1800">
                <a:solidFill>
                  <a:schemeClr val="folHlink"/>
                </a:solidFill>
                <a:sym typeface="+mn-ea"/>
              </a:rPr>
              <a:t>    </a:t>
            </a:r>
            <a:r>
              <a:rPr lang="en-US" altLang="zh-CN" sz="1800" dirty="0" err="1">
                <a:solidFill>
                  <a:schemeClr val="folHlink"/>
                </a:solidFill>
                <a:sym typeface="+mn-ea"/>
              </a:rPr>
              <a:t>cin</a:t>
            </a:r>
            <a:r>
              <a:rPr lang="en-US" altLang="zh-CN" sz="1800">
                <a:solidFill>
                  <a:schemeClr val="folHlink"/>
                </a:solidFill>
                <a:sym typeface="+mn-ea"/>
              </a:rPr>
              <a:t> &gt;&gt; x;</a:t>
            </a:r>
            <a:endParaRPr lang="en-US" altLang="zh-CN" sz="1800">
              <a:solidFill>
                <a:schemeClr val="folHlink"/>
              </a:solidFill>
            </a:endParaRPr>
          </a:p>
          <a:p>
            <a:pPr>
              <a:spcBef>
                <a:spcPct val="0"/>
              </a:spcBef>
              <a:buClr>
                <a:schemeClr val="accent2"/>
              </a:buClr>
              <a:buSzPct val="85000"/>
              <a:buFont typeface="Wingdings" panose="05000000000000000000" pitchFamily="2" charset="2"/>
              <a:buNone/>
            </a:pPr>
            <a:r>
              <a:rPr lang="en-US" altLang="zh-CN" sz="1800">
                <a:solidFill>
                  <a:schemeClr val="hlink"/>
                </a:solidFill>
                <a:sym typeface="+mn-ea"/>
              </a:rPr>
              <a:t>    if (x == 0) {</a:t>
            </a:r>
            <a:endParaRPr lang="en-US" altLang="zh-CN" sz="1800">
              <a:solidFill>
                <a:schemeClr val="hlink"/>
              </a:solidFill>
            </a:endParaRPr>
          </a:p>
          <a:p>
            <a:pPr>
              <a:spcBef>
                <a:spcPct val="0"/>
              </a:spcBef>
              <a:buClr>
                <a:schemeClr val="accent2"/>
              </a:buClr>
              <a:buSzPct val="85000"/>
              <a:buFont typeface="Wingdings" panose="05000000000000000000" pitchFamily="2" charset="2"/>
              <a:buNone/>
            </a:pPr>
            <a:r>
              <a:rPr lang="en-US" altLang="zh-CN" sz="1800">
                <a:solidFill>
                  <a:schemeClr val="hlink"/>
                </a:solidFill>
                <a:sym typeface="+mn-ea"/>
              </a:rPr>
              <a:t>        </a:t>
            </a:r>
            <a:r>
              <a:rPr lang="en-US" altLang="zh-CN" sz="1800" dirty="0" err="1">
                <a:solidFill>
                  <a:schemeClr val="hlink"/>
                </a:solidFill>
                <a:sym typeface="+mn-ea"/>
              </a:rPr>
              <a:t>cout</a:t>
            </a:r>
            <a:r>
              <a:rPr lang="en-US" altLang="zh-CN" sz="1800">
                <a:solidFill>
                  <a:schemeClr val="hlink"/>
                </a:solidFill>
                <a:sym typeface="+mn-ea"/>
              </a:rPr>
              <a:t> &lt;&lt; "cubic root of "&lt;&lt; x &lt;&lt; " is : " &lt;&lt; x2;</a:t>
            </a:r>
            <a:endParaRPr lang="en-US" altLang="zh-CN" sz="1800">
              <a:solidFill>
                <a:schemeClr val="hlink"/>
              </a:solidFill>
            </a:endParaRPr>
          </a:p>
          <a:p>
            <a:pPr>
              <a:spcBef>
                <a:spcPct val="0"/>
              </a:spcBef>
              <a:buClr>
                <a:schemeClr val="accent2"/>
              </a:buClr>
              <a:buSzPct val="85000"/>
              <a:buFont typeface="Wingdings" panose="05000000000000000000" pitchFamily="2" charset="2"/>
              <a:buNone/>
            </a:pPr>
            <a:r>
              <a:rPr lang="en-US" altLang="zh-CN" sz="1800">
                <a:solidFill>
                  <a:schemeClr val="hlink"/>
                </a:solidFill>
                <a:sym typeface="+mn-ea"/>
              </a:rPr>
              <a:t>        return 0;    //</a:t>
            </a:r>
            <a:r>
              <a:rPr lang="zh-CN" altLang="en-US" sz="1800" dirty="0">
                <a:solidFill>
                  <a:schemeClr val="hlink"/>
                </a:solidFill>
                <a:sym typeface="+mn-ea"/>
              </a:rPr>
              <a:t>程序结束，返回值为</a:t>
            </a:r>
            <a:r>
              <a:rPr lang="en-US" altLang="zh-CN" sz="1800">
                <a:solidFill>
                  <a:schemeClr val="hlink"/>
                </a:solidFill>
                <a:sym typeface="+mn-ea"/>
              </a:rPr>
              <a:t>0</a:t>
            </a:r>
            <a:endParaRPr lang="en-US" altLang="zh-CN" sz="1800">
              <a:solidFill>
                <a:schemeClr val="hlink"/>
              </a:solidFill>
            </a:endParaRPr>
          </a:p>
          <a:p>
            <a:pPr>
              <a:spcBef>
                <a:spcPct val="0"/>
              </a:spcBef>
              <a:buClr>
                <a:schemeClr val="accent2"/>
              </a:buClr>
              <a:buSzPct val="85000"/>
              <a:buFont typeface="Wingdings" panose="05000000000000000000" pitchFamily="2" charset="2"/>
              <a:buNone/>
            </a:pPr>
            <a:r>
              <a:rPr lang="en-US" altLang="zh-CN" sz="1800">
                <a:solidFill>
                  <a:schemeClr val="hlink"/>
                </a:solidFill>
                <a:sym typeface="+mn-ea"/>
              </a:rPr>
              <a:t>    }</a:t>
            </a:r>
            <a:endParaRPr lang="en-US" altLang="zh-CN" sz="1800">
              <a:solidFill>
                <a:schemeClr val="hlink"/>
              </a:solidFill>
            </a:endParaRPr>
          </a:p>
          <a:p>
            <a:pPr marL="0" indent="0">
              <a:spcBef>
                <a:spcPct val="0"/>
              </a:spcBef>
              <a:buNone/>
            </a:pPr>
            <a:r>
              <a:rPr lang="en-US" altLang="zh-CN" sz="1800">
                <a:solidFill>
                  <a:schemeClr val="hlink"/>
                </a:solidFill>
                <a:latin typeface="Cambria" panose="02040503050406030204" pitchFamily="18" charset="0"/>
                <a:sym typeface="+mn-ea"/>
              </a:rPr>
              <a:t> </a:t>
            </a:r>
            <a:r>
              <a:rPr lang="en-US" altLang="zh-CN" sz="1800">
                <a:solidFill>
                  <a:schemeClr val="folHlink"/>
                </a:solidFill>
                <a:sym typeface="+mn-ea"/>
              </a:rPr>
              <a:t>    x2 = x;</a:t>
            </a:r>
            <a:endParaRPr lang="en-US" altLang="zh-CN" sz="1800" b="1">
              <a:solidFill>
                <a:schemeClr val="folHlink"/>
              </a:solidFill>
            </a:endParaRPr>
          </a:p>
          <a:p>
            <a:pPr marL="0" indent="0">
              <a:spcBef>
                <a:spcPct val="0"/>
              </a:spcBef>
              <a:buNone/>
            </a:pPr>
            <a:r>
              <a:rPr lang="en-US" altLang="zh-CN" sz="1800">
                <a:solidFill>
                  <a:schemeClr val="hlink"/>
                </a:solidFill>
                <a:latin typeface="Cambria" panose="02040503050406030204" pitchFamily="18" charset="0"/>
                <a:sym typeface="+mn-ea"/>
              </a:rPr>
              <a:t>   do {</a:t>
            </a:r>
            <a:endParaRPr lang="en-US" altLang="zh-CN" sz="1800">
              <a:solidFill>
                <a:schemeClr val="hlink"/>
              </a:solidFill>
              <a:latin typeface="Cambria" panose="02040503050406030204" pitchFamily="18" charset="0"/>
            </a:endParaRPr>
          </a:p>
          <a:p>
            <a:pPr marL="0" indent="0">
              <a:spcBef>
                <a:spcPct val="0"/>
              </a:spcBef>
              <a:buNone/>
            </a:pPr>
            <a:r>
              <a:rPr lang="en-US" altLang="zh-CN" sz="1800">
                <a:solidFill>
                  <a:schemeClr val="hlink"/>
                </a:solidFill>
                <a:latin typeface="Cambria" panose="02040503050406030204" pitchFamily="18" charset="0"/>
                <a:sym typeface="+mn-ea"/>
              </a:rPr>
              <a:t>        x1 = x2;</a:t>
            </a:r>
            <a:endParaRPr lang="en-US" altLang="zh-CN" sz="1800">
              <a:solidFill>
                <a:schemeClr val="hlink"/>
              </a:solidFill>
              <a:latin typeface="Cambria" panose="02040503050406030204" pitchFamily="18" charset="0"/>
            </a:endParaRPr>
          </a:p>
          <a:p>
            <a:pPr marL="0" indent="0">
              <a:spcBef>
                <a:spcPct val="0"/>
              </a:spcBef>
              <a:buNone/>
            </a:pPr>
            <a:r>
              <a:rPr lang="en-US" altLang="zh-CN" sz="1800">
                <a:solidFill>
                  <a:schemeClr val="hlink"/>
                </a:solidFill>
                <a:latin typeface="Cambria" panose="02040503050406030204" pitchFamily="18" charset="0"/>
                <a:sym typeface="+mn-ea"/>
              </a:rPr>
              <a:t>        x2 = (2.0 * x1 + x / (x1 * x1)) / 3.0;</a:t>
            </a:r>
            <a:endParaRPr lang="en-US" altLang="zh-CN" sz="1800">
              <a:solidFill>
                <a:schemeClr val="hlink"/>
              </a:solidFill>
              <a:latin typeface="Cambria" panose="02040503050406030204" pitchFamily="18" charset="0"/>
            </a:endParaRPr>
          </a:p>
          <a:p>
            <a:pPr marL="0" indent="0">
              <a:spcBef>
                <a:spcPct val="0"/>
              </a:spcBef>
              <a:buNone/>
            </a:pPr>
            <a:r>
              <a:rPr lang="en-US" altLang="zh-CN" sz="1800">
                <a:solidFill>
                  <a:schemeClr val="hlink"/>
                </a:solidFill>
                <a:latin typeface="Cambria" panose="02040503050406030204" pitchFamily="18" charset="0"/>
                <a:sym typeface="+mn-ea"/>
              </a:rPr>
              <a:t>        </a:t>
            </a:r>
            <a:r>
              <a:rPr lang="en-US" altLang="zh-CN" sz="1800" dirty="0" err="1">
                <a:solidFill>
                  <a:schemeClr val="hlink"/>
                </a:solidFill>
                <a:latin typeface="Cambria" panose="02040503050406030204" pitchFamily="18" charset="0"/>
                <a:sym typeface="+mn-ea"/>
              </a:rPr>
              <a:t>cout</a:t>
            </a:r>
            <a:r>
              <a:rPr lang="en-US" altLang="zh-CN" sz="1800">
                <a:solidFill>
                  <a:schemeClr val="hlink"/>
                </a:solidFill>
                <a:latin typeface="Cambria" panose="02040503050406030204" pitchFamily="18" charset="0"/>
                <a:sym typeface="+mn-ea"/>
              </a:rPr>
              <a:t> &lt;&lt; x2 &lt;&lt; </a:t>
            </a:r>
            <a:r>
              <a:rPr lang="en-US" altLang="zh-CN" sz="1800" dirty="0" err="1">
                <a:solidFill>
                  <a:schemeClr val="hlink"/>
                </a:solidFill>
                <a:latin typeface="Cambria" panose="02040503050406030204" pitchFamily="18" charset="0"/>
                <a:sym typeface="+mn-ea"/>
              </a:rPr>
              <a:t>endl</a:t>
            </a:r>
            <a:r>
              <a:rPr lang="en-US" altLang="zh-CN" sz="1800">
                <a:solidFill>
                  <a:schemeClr val="hlink"/>
                </a:solidFill>
                <a:latin typeface="Cambria" panose="02040503050406030204" pitchFamily="18" charset="0"/>
                <a:sym typeface="+mn-ea"/>
              </a:rPr>
              <a:t>;</a:t>
            </a:r>
            <a:endParaRPr lang="en-US" altLang="zh-CN" sz="1800">
              <a:solidFill>
                <a:schemeClr val="hlink"/>
              </a:solidFill>
              <a:latin typeface="Cambria" panose="02040503050406030204" pitchFamily="18" charset="0"/>
            </a:endParaRPr>
          </a:p>
          <a:p>
            <a:pPr marL="0" indent="0">
              <a:spcBef>
                <a:spcPct val="0"/>
              </a:spcBef>
              <a:buNone/>
            </a:pPr>
            <a:r>
              <a:rPr lang="en-US" altLang="zh-CN" sz="1800">
                <a:solidFill>
                  <a:schemeClr val="hlink"/>
                </a:solidFill>
                <a:latin typeface="Cambria" panose="02040503050406030204" pitchFamily="18" charset="0"/>
                <a:sym typeface="+mn-ea"/>
              </a:rPr>
              <a:t>    } while (fabs((x2 - x1) / x1) &gt;= 1E-6);</a:t>
            </a:r>
            <a:endParaRPr lang="en-US" altLang="zh-CN" sz="1800">
              <a:solidFill>
                <a:schemeClr val="hlink"/>
              </a:solidFill>
              <a:latin typeface="Cambria" panose="02040503050406030204" pitchFamily="18" charset="0"/>
              <a:sym typeface="+mn-ea"/>
            </a:endParaRPr>
          </a:p>
          <a:p>
            <a:pPr>
              <a:spcBef>
                <a:spcPct val="0"/>
              </a:spcBef>
              <a:buNone/>
            </a:pPr>
            <a:r>
              <a:rPr lang="en-US" altLang="zh-CN" sz="1800">
                <a:solidFill>
                  <a:schemeClr val="hlink"/>
                </a:solidFill>
                <a:sym typeface="+mn-ea"/>
              </a:rPr>
              <a:t>    </a:t>
            </a:r>
            <a:r>
              <a:rPr lang="en-US" altLang="zh-CN" sz="1800" dirty="0" err="1">
                <a:solidFill>
                  <a:schemeClr val="hlink"/>
                </a:solidFill>
                <a:sym typeface="+mn-ea"/>
              </a:rPr>
              <a:t>co</a:t>
            </a:r>
            <a:r>
              <a:rPr lang="en-US" altLang="zh-CN" sz="1800" dirty="0" err="1">
                <a:solidFill>
                  <a:schemeClr val="folHlink"/>
                </a:solidFill>
                <a:sym typeface="+mn-ea"/>
              </a:rPr>
              <a:t>ut</a:t>
            </a:r>
            <a:r>
              <a:rPr lang="en-US" altLang="zh-CN" sz="1800">
                <a:solidFill>
                  <a:schemeClr val="folHlink"/>
                </a:solidFill>
                <a:sym typeface="+mn-ea"/>
              </a:rPr>
              <a:t> &lt;&lt; "cubic root of x is : " &lt;&lt; x2 &lt;&lt;</a:t>
            </a:r>
            <a:r>
              <a:rPr lang="en-US" altLang="zh-CN" sz="1800" dirty="0" err="1">
                <a:solidFill>
                  <a:schemeClr val="folHlink"/>
                </a:solidFill>
                <a:sym typeface="+mn-ea"/>
              </a:rPr>
              <a:t>endl</a:t>
            </a:r>
            <a:r>
              <a:rPr lang="en-US" altLang="zh-CN" sz="1800">
                <a:solidFill>
                  <a:schemeClr val="folHlink"/>
                </a:solidFill>
                <a:sym typeface="+mn-ea"/>
              </a:rPr>
              <a:t>;</a:t>
            </a:r>
            <a:endParaRPr lang="en-US" altLang="zh-CN" sz="1800">
              <a:solidFill>
                <a:schemeClr val="folHlink"/>
              </a:solidFill>
            </a:endParaRPr>
          </a:p>
          <a:p>
            <a:pPr>
              <a:spcBef>
                <a:spcPct val="0"/>
              </a:spcBef>
              <a:buNone/>
            </a:pPr>
            <a:r>
              <a:rPr lang="en-US" altLang="zh-CN" sz="1800">
                <a:solidFill>
                  <a:schemeClr val="folHlink"/>
                </a:solidFill>
                <a:sym typeface="+mn-ea"/>
              </a:rPr>
              <a:t>    return 0;</a:t>
            </a:r>
            <a:endParaRPr lang="en-US" altLang="zh-CN" sz="1800">
              <a:solidFill>
                <a:schemeClr val="folHlink"/>
              </a:solidFill>
            </a:endParaRPr>
          </a:p>
          <a:p>
            <a:pPr marL="0" indent="0">
              <a:spcBef>
                <a:spcPct val="0"/>
              </a:spcBef>
              <a:buNone/>
            </a:pPr>
            <a:r>
              <a:rPr lang="en-US" altLang="zh-CN" sz="1800">
                <a:solidFill>
                  <a:schemeClr val="hlink"/>
                </a:solidFill>
                <a:latin typeface="Cambria" panose="02040503050406030204" pitchFamily="18" charset="0"/>
                <a:sym typeface="+mn-ea"/>
              </a:rPr>
              <a:t>}</a:t>
            </a:r>
            <a:endParaRPr lang="zh-CN" altLang="en-US" sz="1800" dirty="0">
              <a:solidFill>
                <a:schemeClr val="hlink"/>
              </a:solidFill>
              <a:latin typeface="Cambria" panose="02040503050406030204" pitchFamily="18" charset="0"/>
            </a:endParaRPr>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
        <p:nvSpPr>
          <p:cNvPr id="72707" name="文本占位符 524293"/>
          <p:cNvSpPr>
            <a:spLocks noGrp="1"/>
          </p:cNvSpPr>
          <p:nvPr>
            <p:ph sz="half" idx="2"/>
            <p:custDataLst>
              <p:tags r:id="rId1"/>
            </p:custDataLst>
          </p:nvPr>
        </p:nvSpPr>
        <p:spPr>
          <a:xfrm>
            <a:off x="3924300" y="188595"/>
            <a:ext cx="5331460" cy="5599430"/>
          </a:xfrm>
          <a:solidFill>
            <a:schemeClr val="accent1">
              <a:lumMod val="20000"/>
              <a:lumOff val="80000"/>
            </a:schemeClr>
          </a:solidFill>
          <a:ln>
            <a:solidFill>
              <a:schemeClr val="tx1"/>
            </a:solidFill>
            <a:miter/>
          </a:ln>
        </p:spPr>
        <p:txBody>
          <a:bodyPr anchor="t"/>
          <a:p>
            <a:pPr>
              <a:spcBef>
                <a:spcPct val="0"/>
              </a:spcBef>
              <a:buClr>
                <a:schemeClr val="hlink"/>
              </a:buClr>
              <a:buSzPct val="85000"/>
              <a:buFont typeface="Wingdings" panose="05000000000000000000" pitchFamily="2" charset="2"/>
              <a:buNone/>
            </a:pPr>
            <a:r>
              <a:rPr lang="zh-CN" altLang="en-US" sz="1800" err="1">
                <a:solidFill>
                  <a:schemeClr val="tx1"/>
                </a:solidFill>
              </a:rPr>
              <a:t>这里进行函数分解后写出的程序：</a:t>
            </a:r>
            <a:endParaRPr lang="zh-CN" altLang="en-US" sz="1800" err="1">
              <a:solidFill>
                <a:schemeClr val="tx1"/>
              </a:solidFill>
            </a:endParaRPr>
          </a:p>
          <a:p>
            <a:pPr>
              <a:spcBef>
                <a:spcPct val="0"/>
              </a:spcBef>
              <a:buClr>
                <a:schemeClr val="hlink"/>
              </a:buClr>
              <a:buSzPct val="85000"/>
              <a:buFont typeface="Wingdings" panose="05000000000000000000" pitchFamily="2" charset="2"/>
              <a:buNone/>
            </a:pPr>
            <a:r>
              <a:rPr lang="en-US" altLang="zh-CN" sz="1800" err="1">
                <a:solidFill>
                  <a:schemeClr val="hlink"/>
                </a:solidFill>
              </a:rPr>
              <a:t>double cbrt(double</a:t>
            </a:r>
            <a:r>
              <a:rPr lang="en-US" altLang="zh-CN" sz="1800">
                <a:solidFill>
                  <a:schemeClr val="hlink"/>
                </a:solidFill>
              </a:rPr>
              <a:t> x)</a:t>
            </a:r>
            <a:r>
              <a:rPr lang="en-US" altLang="zh-CN" sz="1800"/>
              <a:t> </a:t>
            </a:r>
            <a:r>
              <a:rPr lang="en-US" altLang="zh-CN" sz="1800">
                <a:solidFill>
                  <a:schemeClr val="folHlink"/>
                </a:solidFill>
              </a:rPr>
              <a:t>{</a:t>
            </a:r>
            <a:endParaRPr lang="en-US" altLang="zh-CN" sz="1800">
              <a:solidFill>
                <a:schemeClr val="folHlink"/>
              </a:solidFill>
            </a:endParaRPr>
          </a:p>
          <a:p>
            <a:pPr>
              <a:spcBef>
                <a:spcPct val="0"/>
              </a:spcBef>
              <a:buClr>
                <a:schemeClr val="hlink"/>
              </a:buClr>
              <a:buSzPct val="85000"/>
              <a:buFont typeface="Wingdings" panose="05000000000000000000" pitchFamily="2" charset="2"/>
              <a:buNone/>
            </a:pPr>
            <a:r>
              <a:rPr lang="en-US" altLang="zh-CN" sz="1800">
                <a:solidFill>
                  <a:schemeClr val="folHlink"/>
                </a:solidFill>
              </a:rPr>
              <a:t>	if (x==0)</a:t>
            </a:r>
            <a:endParaRPr lang="en-US" altLang="zh-CN" sz="1800">
              <a:solidFill>
                <a:schemeClr val="folHlink"/>
              </a:solidFill>
            </a:endParaRPr>
          </a:p>
          <a:p>
            <a:pPr>
              <a:spcBef>
                <a:spcPct val="0"/>
              </a:spcBef>
              <a:buClr>
                <a:schemeClr val="hlink"/>
              </a:buClr>
              <a:buSzPct val="85000"/>
              <a:buFont typeface="Wingdings" panose="05000000000000000000" pitchFamily="2" charset="2"/>
              <a:buNone/>
            </a:pPr>
            <a:r>
              <a:rPr lang="en-US" altLang="zh-CN" sz="1800">
                <a:solidFill>
                  <a:schemeClr val="folHlink"/>
                </a:solidFill>
              </a:rPr>
              <a:t>		</a:t>
            </a:r>
            <a:r>
              <a:rPr lang="en-US" altLang="zh-CN" sz="1800">
                <a:solidFill>
                  <a:schemeClr val="hlink"/>
                </a:solidFill>
              </a:rPr>
              <a:t>return 0;</a:t>
            </a:r>
            <a:r>
              <a:rPr lang="en-US" altLang="zh-CN" sz="1800" dirty="0">
                <a:solidFill>
                  <a:schemeClr val="folHlink"/>
                </a:solidFill>
              </a:rPr>
              <a:t>  //0</a:t>
            </a:r>
            <a:r>
              <a:rPr lang="zh-CN" altLang="en-US" sz="1600" dirty="0">
                <a:solidFill>
                  <a:schemeClr val="folHlink"/>
                </a:solidFill>
              </a:rPr>
              <a:t>的立方根作为函数返回值</a:t>
            </a:r>
            <a:endParaRPr lang="zh-CN" altLang="en-US" sz="1600" dirty="0">
              <a:solidFill>
                <a:schemeClr val="folHlink"/>
              </a:solidFill>
            </a:endParaRPr>
          </a:p>
          <a:p>
            <a:pPr>
              <a:spcBef>
                <a:spcPct val="0"/>
              </a:spcBef>
              <a:buClr>
                <a:schemeClr val="hlink"/>
              </a:buClr>
              <a:buSzPct val="85000"/>
              <a:buFont typeface="Wingdings" panose="05000000000000000000" pitchFamily="2" charset="2"/>
              <a:buNone/>
            </a:pPr>
            <a:r>
              <a:rPr lang="zh-CN" altLang="en-US" sz="1800" dirty="0">
                <a:solidFill>
                  <a:schemeClr val="folHlink"/>
                </a:solidFill>
              </a:rPr>
              <a:t>	</a:t>
            </a:r>
            <a:r>
              <a:rPr lang="en-US" altLang="zh-CN" sz="1800">
                <a:solidFill>
                  <a:schemeClr val="folHlink"/>
                </a:solidFill>
              </a:rPr>
              <a:t>double x1, x2 = x;</a:t>
            </a:r>
            <a:endParaRPr lang="en-US" altLang="zh-CN" sz="1800">
              <a:solidFill>
                <a:schemeClr val="folHlink"/>
              </a:solidFill>
            </a:endParaRPr>
          </a:p>
          <a:p>
            <a:pPr>
              <a:spcBef>
                <a:spcPct val="0"/>
              </a:spcBef>
              <a:buClr>
                <a:schemeClr val="hlink"/>
              </a:buClr>
              <a:buSzPct val="85000"/>
              <a:buFont typeface="Wingdings" panose="05000000000000000000" pitchFamily="2" charset="2"/>
              <a:buNone/>
            </a:pPr>
            <a:r>
              <a:rPr lang="en-US" altLang="zh-CN" sz="1800">
                <a:solidFill>
                  <a:schemeClr val="folHlink"/>
                </a:solidFill>
              </a:rPr>
              <a:t>	do {</a:t>
            </a:r>
            <a:endParaRPr lang="en-US" altLang="zh-CN" sz="1800">
              <a:solidFill>
                <a:schemeClr val="folHlink"/>
              </a:solidFill>
            </a:endParaRPr>
          </a:p>
          <a:p>
            <a:pPr>
              <a:spcBef>
                <a:spcPct val="0"/>
              </a:spcBef>
              <a:buClr>
                <a:schemeClr val="hlink"/>
              </a:buClr>
              <a:buSzPct val="85000"/>
              <a:buFont typeface="Wingdings" panose="05000000000000000000" pitchFamily="2" charset="2"/>
              <a:buNone/>
            </a:pPr>
            <a:r>
              <a:rPr lang="en-US" altLang="zh-CN" sz="1800">
                <a:solidFill>
                  <a:schemeClr val="folHlink"/>
                </a:solidFill>
              </a:rPr>
              <a:t>		x1 = x2;</a:t>
            </a:r>
            <a:endParaRPr lang="en-US" altLang="zh-CN" sz="1800">
              <a:solidFill>
                <a:schemeClr val="folHlink"/>
              </a:solidFill>
            </a:endParaRPr>
          </a:p>
          <a:p>
            <a:pPr>
              <a:spcBef>
                <a:spcPct val="0"/>
              </a:spcBef>
              <a:buClr>
                <a:schemeClr val="hlink"/>
              </a:buClr>
              <a:buSzPct val="85000"/>
              <a:buFont typeface="Wingdings" panose="05000000000000000000" pitchFamily="2" charset="2"/>
              <a:buNone/>
            </a:pPr>
            <a:r>
              <a:rPr lang="en-US" altLang="zh-CN" sz="1800">
                <a:solidFill>
                  <a:schemeClr val="folHlink"/>
                </a:solidFill>
              </a:rPr>
              <a:t>		x2 = (2.0 * x1 + x / (x1 * x1)) / 3.0;</a:t>
            </a:r>
            <a:endParaRPr lang="en-US" altLang="zh-CN" sz="1800">
              <a:solidFill>
                <a:schemeClr val="folHlink"/>
              </a:solidFill>
            </a:endParaRPr>
          </a:p>
          <a:p>
            <a:pPr>
              <a:spcBef>
                <a:spcPct val="0"/>
              </a:spcBef>
              <a:buClr>
                <a:schemeClr val="hlink"/>
              </a:buClr>
              <a:buSzPct val="85000"/>
              <a:buFont typeface="Wingdings" panose="05000000000000000000" pitchFamily="2" charset="2"/>
              <a:buNone/>
            </a:pPr>
            <a:r>
              <a:rPr lang="en-US" altLang="zh-CN" sz="1800" err="1">
                <a:solidFill>
                  <a:schemeClr val="folHlink"/>
                </a:solidFill>
              </a:rPr>
              <a:t>		//cout &lt;&lt; x2 &lt;&lt; endl</a:t>
            </a:r>
            <a:r>
              <a:rPr lang="en-US" altLang="zh-CN" sz="1800">
                <a:solidFill>
                  <a:schemeClr val="folHlink"/>
                </a:solidFill>
              </a:rPr>
              <a:t>;</a:t>
            </a:r>
            <a:endParaRPr lang="en-US" altLang="zh-CN" sz="1800">
              <a:solidFill>
                <a:schemeClr val="folHlink"/>
              </a:solidFill>
            </a:endParaRPr>
          </a:p>
          <a:p>
            <a:pPr>
              <a:spcBef>
                <a:spcPct val="0"/>
              </a:spcBef>
              <a:buClr>
                <a:schemeClr val="hlink"/>
              </a:buClr>
              <a:buSzPct val="85000"/>
              <a:buFont typeface="Wingdings" panose="05000000000000000000" pitchFamily="2" charset="2"/>
              <a:buNone/>
            </a:pPr>
            <a:r>
              <a:rPr lang="en-US" altLang="zh-CN" sz="1800">
                <a:solidFill>
                  <a:schemeClr val="folHlink"/>
                </a:solidFill>
              </a:rPr>
              <a:t>	} while (fabs((x2 - x1) / x1) &gt;= 1E-6);</a:t>
            </a:r>
            <a:endParaRPr lang="en-US" altLang="zh-CN" sz="1800">
              <a:solidFill>
                <a:schemeClr val="folHlink"/>
              </a:solidFill>
            </a:endParaRPr>
          </a:p>
          <a:p>
            <a:pPr>
              <a:spcBef>
                <a:spcPct val="0"/>
              </a:spcBef>
              <a:buClr>
                <a:schemeClr val="hlink"/>
              </a:buClr>
              <a:buSzPct val="85000"/>
              <a:buFont typeface="Wingdings" panose="05000000000000000000" pitchFamily="2" charset="2"/>
              <a:buNone/>
            </a:pPr>
            <a:r>
              <a:rPr lang="en-US" altLang="zh-CN" sz="1800">
                <a:solidFill>
                  <a:schemeClr val="folHlink"/>
                </a:solidFill>
              </a:rPr>
              <a:t>	</a:t>
            </a:r>
            <a:r>
              <a:rPr lang="en-US" altLang="zh-CN" sz="1800">
                <a:solidFill>
                  <a:schemeClr val="hlink"/>
                </a:solidFill>
              </a:rPr>
              <a:t>return x2;</a:t>
            </a:r>
            <a:r>
              <a:rPr lang="en-US" altLang="zh-CN" sz="1800" dirty="0">
                <a:solidFill>
                  <a:schemeClr val="folHlink"/>
                </a:solidFill>
              </a:rPr>
              <a:t>	//</a:t>
            </a:r>
            <a:r>
              <a:rPr lang="zh-CN" altLang="en-US" sz="1800" dirty="0">
                <a:solidFill>
                  <a:schemeClr val="folHlink"/>
                </a:solidFill>
              </a:rPr>
              <a:t>函数返回值</a:t>
            </a:r>
            <a:endParaRPr lang="zh-CN" altLang="en-US" sz="1800" dirty="0">
              <a:solidFill>
                <a:schemeClr val="folHlink"/>
              </a:solidFill>
            </a:endParaRPr>
          </a:p>
          <a:p>
            <a:pPr>
              <a:spcBef>
                <a:spcPct val="0"/>
              </a:spcBef>
              <a:buClr>
                <a:schemeClr val="hlink"/>
              </a:buClr>
              <a:buSzPct val="85000"/>
              <a:buFont typeface="Wingdings" panose="05000000000000000000" pitchFamily="2" charset="2"/>
              <a:buNone/>
            </a:pP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a:solidFill>
                  <a:schemeClr val="folHlink"/>
                </a:solidFill>
                <a:sym typeface="+mn-ea"/>
              </a:rPr>
              <a:t>int main() {    //测试cbrt</a:t>
            </a:r>
            <a:endParaRPr lang="en-US" altLang="zh-CN" sz="1800">
              <a:solidFill>
                <a:schemeClr val="folHlink"/>
              </a:solidFill>
            </a:endParaRPr>
          </a:p>
          <a:p>
            <a:pPr>
              <a:spcBef>
                <a:spcPct val="0"/>
              </a:spcBef>
              <a:buNone/>
            </a:pPr>
            <a:r>
              <a:rPr lang="en-US" altLang="zh-CN" sz="1800">
                <a:solidFill>
                  <a:schemeClr val="folHlink"/>
                </a:solidFill>
                <a:sym typeface="+mn-ea"/>
              </a:rPr>
              <a:t>    double x;</a:t>
            </a:r>
            <a:endParaRPr lang="en-US" altLang="zh-CN" sz="1800">
              <a:solidFill>
                <a:schemeClr val="folHlink"/>
              </a:solidFill>
            </a:endParaRPr>
          </a:p>
          <a:p>
            <a:pPr>
              <a:spcBef>
                <a:spcPct val="0"/>
              </a:spcBef>
              <a:buNone/>
            </a:pPr>
            <a:r>
              <a:rPr lang="en-US" altLang="zh-CN" sz="1800">
                <a:solidFill>
                  <a:schemeClr val="folHlink"/>
                </a:solidFill>
                <a:sym typeface="+mn-ea"/>
              </a:rPr>
              <a:t>    cout &lt;&lt; "Input x to test cbrt(Ctrl-z to end)" &lt;&lt; endl;</a:t>
            </a:r>
            <a:endParaRPr lang="en-US" altLang="zh-CN" sz="1800">
              <a:solidFill>
                <a:schemeClr val="folHlink"/>
              </a:solidFill>
            </a:endParaRPr>
          </a:p>
          <a:p>
            <a:pPr>
              <a:spcBef>
                <a:spcPct val="0"/>
              </a:spcBef>
              <a:buNone/>
            </a:pPr>
            <a:r>
              <a:rPr lang="en-US" altLang="zh-CN" sz="1800">
                <a:solidFill>
                  <a:srgbClr val="FF0000"/>
                </a:solidFill>
                <a:sym typeface="+mn-ea"/>
              </a:rPr>
              <a:t>    while ((cin &gt;&gt; x))</a:t>
            </a:r>
            <a:endParaRPr lang="en-US" altLang="zh-CN" sz="1800">
              <a:solidFill>
                <a:srgbClr val="FF0000"/>
              </a:solidFill>
            </a:endParaRPr>
          </a:p>
          <a:p>
            <a:pPr>
              <a:spcBef>
                <a:spcPct val="0"/>
              </a:spcBef>
              <a:buNone/>
            </a:pPr>
            <a:r>
              <a:rPr lang="en-US" altLang="zh-CN" sz="1800">
                <a:solidFill>
                  <a:srgbClr val="FF0000"/>
                </a:solidFill>
                <a:sym typeface="+mn-ea"/>
              </a:rPr>
              <a:t>    	    cout &lt;&lt; "cbrt = " &lt;&lt; cbrt(x) &lt;&lt; endl;</a:t>
            </a:r>
            <a:endParaRPr lang="en-US" altLang="zh-CN" sz="1800">
              <a:solidFill>
                <a:srgbClr val="FF0000"/>
              </a:solidFill>
            </a:endParaRPr>
          </a:p>
          <a:p>
            <a:pPr>
              <a:spcBef>
                <a:spcPct val="0"/>
              </a:spcBef>
              <a:buNone/>
            </a:pPr>
            <a:r>
              <a:rPr lang="en-US" altLang="zh-CN" sz="1800">
                <a:solidFill>
                  <a:schemeClr val="folHlink"/>
                </a:solidFill>
                <a:sym typeface="+mn-ea"/>
              </a:rPr>
              <a:t>    cout &lt;&lt; "test finished." &lt;&lt; endl;</a:t>
            </a:r>
            <a:endParaRPr lang="en-US" altLang="zh-CN" sz="1800">
              <a:solidFill>
                <a:schemeClr val="folHlink"/>
              </a:solidFill>
            </a:endParaRPr>
          </a:p>
          <a:p>
            <a:pPr>
              <a:spcBef>
                <a:spcPct val="0"/>
              </a:spcBef>
              <a:buNone/>
            </a:pPr>
            <a:r>
              <a:rPr lang="en-US" altLang="zh-CN" sz="1800">
                <a:solidFill>
                  <a:schemeClr val="folHlink"/>
                </a:solidFill>
                <a:sym typeface="+mn-ea"/>
              </a:rPr>
              <a:t>    return 0;</a:t>
            </a:r>
            <a:endParaRPr lang="en-US" altLang="zh-CN" sz="1800">
              <a:solidFill>
                <a:schemeClr val="folHlink"/>
              </a:solidFill>
            </a:endParaRPr>
          </a:p>
          <a:p>
            <a:pPr>
              <a:spcBef>
                <a:spcPct val="0"/>
              </a:spcBef>
              <a:buNone/>
            </a:pPr>
            <a:r>
              <a:rPr lang="en-US" altLang="zh-CN" sz="1800">
                <a:solidFill>
                  <a:schemeClr val="folHlink"/>
                </a:solidFill>
                <a:sym typeface="+mn-ea"/>
              </a:rPr>
              <a:t>}</a:t>
            </a:r>
            <a:endParaRPr lang="en-US" altLang="zh-CN" sz="1800">
              <a:solidFill>
                <a:schemeClr val="folHlink"/>
              </a:solidFill>
              <a:sym typeface="+mn-ea"/>
            </a:endParaRPr>
          </a:p>
        </p:txBody>
      </p:sp>
      <p:sp>
        <p:nvSpPr>
          <p:cNvPr id="3" name="文本框 2"/>
          <p:cNvSpPr txBox="1"/>
          <p:nvPr/>
        </p:nvSpPr>
        <p:spPr>
          <a:xfrm>
            <a:off x="892175" y="5085080"/>
            <a:ext cx="8208645" cy="1322070"/>
          </a:xfrm>
          <a:prstGeom prst="rect">
            <a:avLst/>
          </a:prstGeom>
          <a:solidFill>
            <a:schemeClr val="accent1"/>
          </a:solidFill>
          <a:ln>
            <a:solidFill>
              <a:schemeClr val="tx1"/>
            </a:solidFill>
          </a:ln>
        </p:spPr>
        <p:txBody>
          <a:bodyPr wrap="square" rtlCol="0" anchor="t">
            <a:spAutoFit/>
          </a:bodyPr>
          <a:p>
            <a:pPr marL="0" indent="0" algn="just" eaLnBrk="0">
              <a:buClr>
                <a:schemeClr val="hlink"/>
              </a:buClr>
              <a:buSzPct val="85000"/>
              <a:buFont typeface="Wingdings" panose="05000000000000000000" pitchFamily="2" charset="2"/>
              <a:buNone/>
            </a:pPr>
            <a:r>
              <a:rPr lang="zh-CN" altLang="en-US" sz="2000" dirty="0">
                <a:latin typeface="Cambria" panose="02040503050406030204" pitchFamily="18" charset="0"/>
                <a:ea typeface="楷体" panose="02010609060101010101" pitchFamily="49" charset="-122"/>
                <a:cs typeface="Cambria" panose="02040503050406030204" pitchFamily="18" charset="0"/>
                <a:sym typeface="+mn-ea"/>
              </a:rPr>
              <a:t>对比两种写法的差异：</a:t>
            </a:r>
            <a:endParaRPr lang="zh-CN" altLang="en-US" sz="2000" dirty="0">
              <a:latin typeface="Cambria" panose="02040503050406030204" pitchFamily="18" charset="0"/>
              <a:ea typeface="楷体" panose="02010609060101010101" pitchFamily="49" charset="-122"/>
              <a:cs typeface="Cambria" panose="02040503050406030204" pitchFamily="18" charset="0"/>
              <a:sym typeface="+mn-ea"/>
            </a:endParaRPr>
          </a:p>
          <a:p>
            <a:pPr marL="295275" indent="-295275" algn="just" eaLnBrk="0">
              <a:buClr>
                <a:schemeClr val="hlink"/>
              </a:buClr>
              <a:buSzPct val="85000"/>
              <a:buFont typeface="Wingdings" panose="05000000000000000000" pitchFamily="2" charset="2"/>
              <a:buAutoNum type="arabicPeriod"/>
            </a:pPr>
            <a:r>
              <a:rPr lang="zh-CN" altLang="en-US" sz="2000" dirty="0">
                <a:latin typeface="Cambria" panose="02040503050406030204" pitchFamily="18" charset="0"/>
                <a:ea typeface="楷体" panose="02010609060101010101" pitchFamily="49" charset="-122"/>
                <a:cs typeface="Cambria" panose="02040503050406030204" pitchFamily="18" charset="0"/>
                <a:sym typeface="+mn-ea"/>
              </a:rPr>
              <a:t>把相关的计算代码封装起来构成函数，并合理地设置形参和局部变量；</a:t>
            </a:r>
            <a:endParaRPr lang="zh-CN" altLang="en-US" sz="2000" dirty="0">
              <a:latin typeface="Cambria" panose="02040503050406030204" pitchFamily="18" charset="0"/>
              <a:ea typeface="楷体" panose="02010609060101010101" pitchFamily="49" charset="-122"/>
              <a:cs typeface="Cambria" panose="02040503050406030204" pitchFamily="18" charset="0"/>
              <a:sym typeface="+mn-ea"/>
            </a:endParaRPr>
          </a:p>
          <a:p>
            <a:pPr marL="295275" indent="-295275" algn="just" eaLnBrk="0">
              <a:buClr>
                <a:schemeClr val="hlink"/>
              </a:buClr>
              <a:buSzPct val="85000"/>
              <a:buFont typeface="Wingdings" panose="05000000000000000000" pitchFamily="2" charset="2"/>
              <a:buAutoNum type="arabicPeriod"/>
            </a:pPr>
            <a:r>
              <a:rPr lang="zh-CN" altLang="en-US" sz="2000" dirty="0">
                <a:latin typeface="Cambria" panose="02040503050406030204" pitchFamily="18" charset="0"/>
                <a:ea typeface="楷体" panose="02010609060101010101" pitchFamily="49" charset="-122"/>
                <a:cs typeface="Cambria" panose="02040503050406030204" pitchFamily="18" charset="0"/>
                <a:sym typeface="+mn-ea"/>
              </a:rPr>
              <a:t>函数中用形参接收用于计算的参数，用</a:t>
            </a:r>
            <a:r>
              <a:rPr lang="en-US" altLang="zh-CN" sz="2000" dirty="0">
                <a:latin typeface="Cambria" panose="02040503050406030204" pitchFamily="18" charset="0"/>
                <a:ea typeface="楷体" panose="02010609060101010101" pitchFamily="49" charset="-122"/>
                <a:cs typeface="Cambria" panose="02040503050406030204" pitchFamily="18" charset="0"/>
                <a:sym typeface="+mn-ea"/>
              </a:rPr>
              <a:t> return </a:t>
            </a:r>
            <a:r>
              <a:rPr lang="zh-CN" altLang="en-US" sz="2000" dirty="0">
                <a:latin typeface="Cambria" panose="02040503050406030204" pitchFamily="18" charset="0"/>
                <a:ea typeface="楷体" panose="02010609060101010101" pitchFamily="49" charset="-122"/>
                <a:cs typeface="Cambria" panose="02040503050406030204" pitchFamily="18" charset="0"/>
                <a:sym typeface="+mn-ea"/>
              </a:rPr>
              <a:t>返回计算结果；</a:t>
            </a:r>
            <a:endParaRPr lang="zh-CN" altLang="en-US" sz="2000" dirty="0">
              <a:latin typeface="Cambria" panose="02040503050406030204" pitchFamily="18" charset="0"/>
              <a:ea typeface="楷体" panose="02010609060101010101" pitchFamily="49" charset="-122"/>
              <a:cs typeface="Cambria" panose="02040503050406030204" pitchFamily="18" charset="0"/>
              <a:sym typeface="+mn-ea"/>
            </a:endParaRPr>
          </a:p>
          <a:p>
            <a:pPr marL="295275" indent="-295275" algn="just" eaLnBrk="0">
              <a:buClr>
                <a:schemeClr val="hlink"/>
              </a:buClr>
              <a:buSzPct val="85000"/>
              <a:buFont typeface="Wingdings" panose="05000000000000000000" pitchFamily="2" charset="2"/>
              <a:buAutoNum type="arabicPeriod"/>
            </a:pPr>
            <a:r>
              <a:rPr lang="zh-CN" altLang="en-US" sz="2000" dirty="0">
                <a:latin typeface="Cambria" panose="02040503050406030204" pitchFamily="18" charset="0"/>
                <a:ea typeface="楷体" panose="02010609060101010101" pitchFamily="49" charset="-122"/>
                <a:cs typeface="Cambria" panose="02040503050406030204" pitchFamily="18" charset="0"/>
                <a:sym typeface="+mn-ea"/>
              </a:rPr>
              <a:t>函数中不要输出信息，而是由调用它的主函数输出信息。</a:t>
            </a:r>
            <a:endParaRPr lang="zh-CN" altLang="en-US" sz="2000" dirty="0">
              <a:latin typeface="Cambria" panose="02040503050406030204" pitchFamily="18" charset="0"/>
              <a:ea typeface="楷体" panose="02010609060101010101" pitchFamily="49" charset="-122"/>
              <a:cs typeface="Cambria" panose="02040503050406030204" pitchFamily="18" charset="0"/>
              <a:sym typeface="+mn-ea"/>
            </a:endParaRPr>
          </a:p>
        </p:txBody>
      </p:sp>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74754" name="文本占位符 527362"/>
          <p:cNvSpPr>
            <a:spLocks noGrp="1"/>
          </p:cNvSpPr>
          <p:nvPr>
            <p:ph sz="half" idx="1"/>
          </p:nvPr>
        </p:nvSpPr>
        <p:spPr>
          <a:xfrm>
            <a:off x="539750" y="333375"/>
            <a:ext cx="8135938" cy="1366838"/>
          </a:xfrm>
        </p:spPr>
        <p:txBody>
          <a:bodyPr anchor="t"/>
          <a:p>
            <a:pPr marL="0" indent="0">
              <a:spcBef>
                <a:spcPct val="0"/>
              </a:spcBef>
              <a:buClr>
                <a:schemeClr val="hlink"/>
              </a:buClr>
              <a:buSzPct val="85000"/>
              <a:buFont typeface="Wingdings" panose="05000000000000000000" pitchFamily="2" charset="2"/>
              <a:buNone/>
            </a:pPr>
            <a:r>
              <a:rPr lang="zh-CN" altLang="en-US" sz="2400" dirty="0"/>
              <a:t>【例</a:t>
            </a:r>
            <a:r>
              <a:rPr lang="en-US" altLang="zh-CN" sz="2400" dirty="0"/>
              <a:t>5-11</a:t>
            </a:r>
            <a:r>
              <a:rPr lang="zh-CN" altLang="en-US" sz="2400" dirty="0"/>
              <a:t>】写一个函数利用公式                                          求出 </a:t>
            </a:r>
            <a:r>
              <a:rPr lang="en-US" altLang="zh-CN" sz="2400" dirty="0"/>
              <a:t>sin x </a:t>
            </a:r>
            <a:r>
              <a:rPr lang="zh-CN" altLang="en-US" sz="2400" dirty="0"/>
              <a:t>的近似值（要求累加项的值小于</a:t>
            </a:r>
            <a:r>
              <a:rPr lang="en-US" altLang="zh-CN" sz="2400"/>
              <a:t>10</a:t>
            </a:r>
            <a:r>
              <a:rPr lang="en-US" altLang="zh-CN" sz="2400" baseline="30000"/>
              <a:t>−6</a:t>
            </a:r>
            <a:r>
              <a:rPr lang="zh-CN" altLang="en-US" sz="2400" dirty="0"/>
              <a:t>），并与标准库中的</a:t>
            </a:r>
            <a:r>
              <a:rPr lang="en-US" altLang="zh-CN" sz="2400" dirty="0"/>
              <a:t>sin</a:t>
            </a:r>
            <a:r>
              <a:rPr lang="zh-CN" altLang="en-US" sz="2400" dirty="0"/>
              <a:t>函数的计算结果进行比较。</a:t>
            </a:r>
            <a:endParaRPr lang="zh-CN" altLang="en-US" sz="2400" dirty="0"/>
          </a:p>
        </p:txBody>
      </p:sp>
      <p:sp>
        <p:nvSpPr>
          <p:cNvPr id="74755" name="文本占位符 527366"/>
          <p:cNvSpPr>
            <a:spLocks noGrp="1"/>
          </p:cNvSpPr>
          <p:nvPr>
            <p:ph sz="half" idx="2"/>
          </p:nvPr>
        </p:nvSpPr>
        <p:spPr>
          <a:xfrm>
            <a:off x="539750" y="1700213"/>
            <a:ext cx="8135938" cy="4941887"/>
          </a:xfrm>
        </p:spPr>
        <p:txBody>
          <a:bodyPr anchor="t"/>
          <a:p>
            <a:pPr>
              <a:spcBef>
                <a:spcPct val="0"/>
              </a:spcBef>
              <a:buClr>
                <a:schemeClr val="hlink"/>
              </a:buClr>
              <a:buSzPct val="85000"/>
              <a:buFont typeface="Wingdings" panose="05000000000000000000" pitchFamily="2" charset="2"/>
              <a:buNone/>
            </a:pPr>
            <a:r>
              <a:rPr lang="zh-CN" altLang="en-US" sz="2400" dirty="0"/>
              <a:t>把前文例题的源代码修改为自定义函数 </a:t>
            </a:r>
            <a:r>
              <a:rPr lang="en-US" altLang="zh-CN" sz="2400" err="1"/>
              <a:t>dsin</a:t>
            </a:r>
            <a:r>
              <a:rPr lang="zh-CN" altLang="en-US" sz="2400" dirty="0"/>
              <a:t>：</a:t>
            </a:r>
            <a:endParaRPr lang="zh-CN" altLang="en-US" sz="2400" dirty="0"/>
          </a:p>
          <a:p>
            <a:pPr>
              <a:spcBef>
                <a:spcPct val="0"/>
              </a:spcBef>
              <a:buClr>
                <a:schemeClr val="hlink"/>
              </a:buClr>
              <a:buSzPct val="85000"/>
              <a:buFont typeface="Wingdings" panose="05000000000000000000" pitchFamily="2" charset="2"/>
              <a:buNone/>
            </a:pPr>
            <a:r>
              <a:rPr lang="en-US" altLang="zh-CN" sz="2400" b="1" err="1">
                <a:solidFill>
                  <a:schemeClr val="accent2"/>
                </a:solidFill>
              </a:rPr>
              <a:t>double dsin(double</a:t>
            </a:r>
            <a:r>
              <a:rPr lang="en-US" altLang="zh-CN" sz="2400" b="1">
                <a:solidFill>
                  <a:schemeClr val="accent2"/>
                </a:solidFill>
              </a:rPr>
              <a:t> x)</a:t>
            </a:r>
            <a:r>
              <a:rPr lang="en-US" altLang="zh-CN" sz="2400" b="1">
                <a:solidFill>
                  <a:schemeClr val="hlink"/>
                </a:solidFill>
              </a:rPr>
              <a:t> </a:t>
            </a:r>
            <a:r>
              <a:rPr lang="en-US" altLang="zh-CN" sz="2400" b="1">
                <a:solidFill>
                  <a:schemeClr val="folHlink"/>
                </a:solidFill>
              </a:rPr>
              <a: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err="1">
                <a:solidFill>
                  <a:schemeClr val="folHlink"/>
                </a:solidFill>
              </a:rPr>
              <a:t>	//x = fmod(x</a:t>
            </a:r>
            <a:r>
              <a:rPr lang="en-US" altLang="zh-CN" sz="2400" b="1">
                <a:solidFill>
                  <a:schemeClr val="folHlink"/>
                </a:solidFill>
              </a:rPr>
              <a:t>, 2*3.1415926);	//</a:t>
            </a:r>
            <a:r>
              <a:rPr lang="zh-CN" altLang="en-US" sz="2400" b="1" dirty="0">
                <a:solidFill>
                  <a:schemeClr val="accent2"/>
                </a:solidFill>
              </a:rPr>
              <a:t>此句有何作用？</a:t>
            </a:r>
            <a:endParaRPr lang="zh-CN" altLang="en-US" sz="2400" b="1" dirty="0">
              <a:solidFill>
                <a:schemeClr val="accent2"/>
              </a:solidFill>
            </a:endParaRPr>
          </a:p>
          <a:p>
            <a:pPr>
              <a:spcBef>
                <a:spcPct val="0"/>
              </a:spcBef>
              <a:buClr>
                <a:schemeClr val="hlink"/>
              </a:buClr>
              <a:buSzPct val="85000"/>
              <a:buFont typeface="Wingdings" panose="05000000000000000000" pitchFamily="2" charset="2"/>
              <a:buNone/>
            </a:pPr>
            <a:r>
              <a:rPr lang="zh-CN" altLang="en-US" sz="2400" b="1">
                <a:solidFill>
                  <a:schemeClr val="folHlink"/>
                </a:solidFill>
              </a:rPr>
              <a:t>	</a:t>
            </a:r>
            <a:r>
              <a:rPr lang="en-US" altLang="zh-CN" sz="2400" b="1">
                <a:solidFill>
                  <a:schemeClr val="folHlink"/>
                </a:solidFill>
              </a:rPr>
              <a:t>double sum = 0.0, t = x;</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err="1">
                <a:solidFill>
                  <a:schemeClr val="folHlink"/>
                </a:solidFill>
              </a:rPr>
              <a:t>	int</a:t>
            </a:r>
            <a:r>
              <a:rPr lang="en-US" altLang="zh-CN" sz="2400" b="1">
                <a:solidFill>
                  <a:schemeClr val="folHlink"/>
                </a:solidFill>
              </a:rPr>
              <a:t> n = 0;</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	while (t &gt;= 1E-7 || t &lt;= -1E-7) {</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err="1">
                <a:solidFill>
                  <a:schemeClr val="folHlink"/>
                </a:solidFill>
              </a:rPr>
              <a:t>		sum = sum</a:t>
            </a:r>
            <a:r>
              <a:rPr lang="en-US" altLang="zh-CN" sz="2400" b="1">
                <a:solidFill>
                  <a:schemeClr val="folHlink"/>
                </a:solidFill>
              </a:rPr>
              <a:t> + t;</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		n = n + 1;</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		t = -t * x * x / (2*n) / (2*n + 1);</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		</a:t>
            </a:r>
            <a:r>
              <a:rPr lang="en-US" altLang="zh-CN" sz="2000" b="1" err="1">
                <a:solidFill>
                  <a:schemeClr val="folHlink"/>
                </a:solidFill>
              </a:rPr>
              <a:t>//cout &lt;&lt; "n= " &lt;&lt; n &lt;&lt; "  t= " &lt;&lt; t &lt;&lt; "  sum=" &lt;&lt; sum &lt;&lt;endl</a:t>
            </a:r>
            <a:r>
              <a:rPr lang="en-US" altLang="zh-CN" sz="2000" b="1">
                <a:solidFill>
                  <a:schemeClr val="folHlink"/>
                </a:solidFill>
              </a:rPr>
              <a:t>;</a:t>
            </a:r>
            <a:endParaRPr lang="en-US" altLang="zh-CN" sz="20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	}</a:t>
            </a:r>
            <a:endParaRPr lang="en-US" altLang="zh-CN" sz="2400" b="1">
              <a:solidFill>
                <a:schemeClr val="fo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	</a:t>
            </a:r>
            <a:r>
              <a:rPr lang="en-US" altLang="zh-CN" sz="2400" b="1">
                <a:solidFill>
                  <a:schemeClr val="accent2"/>
                </a:solidFill>
              </a:rPr>
              <a:t>return sum;</a:t>
            </a:r>
            <a:endParaRPr lang="en-US" altLang="zh-CN" sz="2400" b="1">
              <a:solidFill>
                <a:schemeClr val="hlink"/>
              </a:solidFill>
            </a:endParaRPr>
          </a:p>
          <a:p>
            <a:pPr>
              <a:spcBef>
                <a:spcPct val="0"/>
              </a:spcBef>
              <a:buClr>
                <a:schemeClr val="hlink"/>
              </a:buClr>
              <a:buSzPct val="85000"/>
              <a:buFont typeface="Wingdings" panose="05000000000000000000" pitchFamily="2" charset="2"/>
              <a:buNone/>
            </a:pPr>
            <a:r>
              <a:rPr lang="en-US" altLang="zh-CN" sz="2400" b="1">
                <a:solidFill>
                  <a:schemeClr val="folHlink"/>
                </a:solidFill>
              </a:rPr>
              <a:t>}</a:t>
            </a:r>
            <a:endParaRPr lang="en-US" altLang="zh-CN" sz="2400" b="1">
              <a:solidFill>
                <a:schemeClr val="folHlink"/>
              </a:solidFill>
            </a:endParaRPr>
          </a:p>
        </p:txBody>
      </p:sp>
      <p:sp>
        <p:nvSpPr>
          <p:cNvPr id="74756" name="矩形 527364"/>
          <p:cNvSpPr/>
          <p:nvPr/>
        </p:nvSpPr>
        <p:spPr>
          <a:xfrm>
            <a:off x="0" y="3017838"/>
            <a:ext cx="9144000" cy="0"/>
          </a:xfrm>
          <a:prstGeom prst="rect">
            <a:avLst/>
          </a:prstGeom>
          <a:noFill/>
          <a:ln w="9525">
            <a:noFill/>
          </a:ln>
        </p:spPr>
        <p:txBody>
          <a:bodyPr anchor="t"/>
          <a:p>
            <a:endParaRPr lang="zh-CN" altLang="en-US">
              <a:latin typeface="Times New Roman" panose="02020603050405020304" pitchFamily="18" charset="0"/>
              <a:ea typeface="宋体" panose="02010600030101010101" pitchFamily="2" charset="-122"/>
            </a:endParaRPr>
          </a:p>
        </p:txBody>
      </p:sp>
      <p:graphicFrame>
        <p:nvGraphicFramePr>
          <p:cNvPr id="74757" name="对象 527363"/>
          <p:cNvGraphicFramePr/>
          <p:nvPr/>
        </p:nvGraphicFramePr>
        <p:xfrm>
          <a:off x="5220335" y="44450"/>
          <a:ext cx="2305050" cy="711200"/>
        </p:xfrm>
        <a:graphic>
          <a:graphicData uri="http://schemas.openxmlformats.org/presentationml/2006/ole">
            <mc:AlternateContent xmlns:mc="http://schemas.openxmlformats.org/markup-compatibility/2006">
              <mc:Choice xmlns:v="urn:schemas-microsoft-com:vml" Requires="v">
                <p:oleObj spid="_x0000_s3076" name="" r:id="rId1" imgW="1498600" imgH="457200" progId="Equations">
                  <p:embed/>
                </p:oleObj>
              </mc:Choice>
              <mc:Fallback>
                <p:oleObj name="" r:id="rId1" imgW="1498600" imgH="457200" progId="Equations">
                  <p:embed/>
                  <p:pic>
                    <p:nvPicPr>
                      <p:cNvPr id="0" name="图片 3075"/>
                      <p:cNvPicPr/>
                      <p:nvPr/>
                    </p:nvPicPr>
                    <p:blipFill>
                      <a:blip r:embed="rId2"/>
                      <a:stretch>
                        <a:fillRect/>
                      </a:stretch>
                    </p:blipFill>
                    <p:spPr>
                      <a:xfrm>
                        <a:off x="5220335" y="44450"/>
                        <a:ext cx="2305050" cy="711200"/>
                      </a:xfrm>
                      <a:prstGeom prst="rect">
                        <a:avLst/>
                      </a:prstGeom>
                      <a:noFill/>
                      <a:ln w="38100">
                        <a:noFill/>
                        <a:miter/>
                      </a:ln>
                    </p:spPr>
                  </p:pic>
                </p:oleObj>
              </mc:Fallback>
            </mc:AlternateContent>
          </a:graphicData>
        </a:graphic>
      </p:graphicFrame>
    </p:spTree>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04803" name="文本占位符 204802"/>
          <p:cNvSpPr>
            <a:spLocks noGrp="1"/>
          </p:cNvSpPr>
          <p:nvPr>
            <p:ph type="body" idx="1"/>
          </p:nvPr>
        </p:nvSpPr>
        <p:spPr>
          <a:xfrm>
            <a:off x="468630" y="548005"/>
            <a:ext cx="8207375" cy="6194425"/>
          </a:xfrm>
        </p:spPr>
        <p:txBody>
          <a:bodyPr/>
          <a:p>
            <a:pPr>
              <a:spcBef>
                <a:spcPct val="0"/>
              </a:spcBef>
              <a:buNone/>
            </a:pPr>
            <a:r>
              <a:rPr lang="zh-CN" altLang="en-US" sz="2000" dirty="0">
                <a:sym typeface="+mn-ea"/>
              </a:rPr>
              <a:t>前文例题给出的源代码：</a:t>
            </a:r>
            <a:endParaRPr lang="zh-CN" altLang="en-US" sz="2000" dirty="0">
              <a:sym typeface="+mn-ea"/>
            </a:endParaRPr>
          </a:p>
          <a:p>
            <a:pPr>
              <a:spcBef>
                <a:spcPct val="0"/>
              </a:spcBef>
              <a:buNone/>
            </a:pPr>
            <a:r>
              <a:rPr lang="en-US" altLang="zh-CN" sz="2000" dirty="0" err="1">
                <a:solidFill>
                  <a:schemeClr val="folHlink"/>
                </a:solidFill>
              </a:rPr>
              <a:t>int</a:t>
            </a:r>
            <a:r>
              <a:rPr lang="en-US" altLang="zh-CN" sz="2000">
                <a:solidFill>
                  <a:schemeClr val="folHlink"/>
                </a:solidFill>
              </a:rPr>
              <a:t> main() {</a:t>
            </a:r>
            <a:endParaRPr lang="en-US" altLang="zh-CN" sz="2000">
              <a:solidFill>
                <a:schemeClr val="folHlink"/>
              </a:solidFill>
            </a:endParaRPr>
          </a:p>
          <a:p>
            <a:pPr>
              <a:spcBef>
                <a:spcPct val="0"/>
              </a:spcBef>
              <a:buNone/>
            </a:pPr>
            <a:r>
              <a:rPr lang="en-US" altLang="zh-CN" sz="2000">
                <a:solidFill>
                  <a:schemeClr val="folHlink"/>
                </a:solidFill>
              </a:rPr>
              <a:t>	double x, sum, t;</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dirty="0" err="1">
                <a:solidFill>
                  <a:schemeClr val="folHlink"/>
                </a:solidFill>
              </a:rPr>
              <a:t>cout</a:t>
            </a:r>
            <a:r>
              <a:rPr lang="en-US" altLang="zh-CN" sz="2000">
                <a:solidFill>
                  <a:schemeClr val="folHlink"/>
                </a:solidFill>
              </a:rPr>
              <a:t> &lt;&lt; "Please input x: ";</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dirty="0" err="1">
                <a:solidFill>
                  <a:schemeClr val="folHlink"/>
                </a:solidFill>
              </a:rPr>
              <a:t>cin</a:t>
            </a:r>
            <a:r>
              <a:rPr lang="en-US" altLang="zh-CN" sz="2000">
                <a:solidFill>
                  <a:schemeClr val="folHlink"/>
                </a:solidFill>
              </a:rPr>
              <a:t> &gt;&gt; x;</a:t>
            </a:r>
            <a:endParaRPr lang="en-US" altLang="zh-CN" sz="2000">
              <a:solidFill>
                <a:schemeClr val="folHlink"/>
              </a:solidFill>
            </a:endParaRPr>
          </a:p>
          <a:p>
            <a:pPr>
              <a:spcBef>
                <a:spcPct val="0"/>
              </a:spcBef>
              <a:buNone/>
            </a:pPr>
            <a:r>
              <a:rPr lang="en-US" altLang="zh-CN" sz="2000">
                <a:solidFill>
                  <a:srgbClr val="0000FF"/>
                </a:solidFill>
                <a:latin typeface="Cambria" panose="02040503050406030204" pitchFamily="18" charset="0"/>
                <a:sym typeface="+mn-ea"/>
              </a:rPr>
              <a:t>	x = </a:t>
            </a:r>
            <a:r>
              <a:rPr lang="en-US" altLang="zh-CN" sz="2000" dirty="0" err="1">
                <a:solidFill>
                  <a:srgbClr val="0000FF"/>
                </a:solidFill>
                <a:latin typeface="Cambria" panose="02040503050406030204" pitchFamily="18" charset="0"/>
                <a:sym typeface="+mn-ea"/>
              </a:rPr>
              <a:t>fmod(x</a:t>
            </a:r>
            <a:r>
              <a:rPr lang="en-US" altLang="zh-CN" sz="2000">
                <a:solidFill>
                  <a:srgbClr val="0000FF"/>
                </a:solidFill>
                <a:latin typeface="Cambria" panose="02040503050406030204" pitchFamily="18" charset="0"/>
                <a:sym typeface="+mn-ea"/>
              </a:rPr>
              <a:t>, 2*3.1415927);</a:t>
            </a:r>
            <a:endParaRPr lang="en-US" altLang="zh-CN" sz="2000">
              <a:solidFill>
                <a:srgbClr val="0000FF"/>
              </a:solidFill>
              <a:latin typeface="Cambria" panose="02040503050406030204" pitchFamily="18" charset="0"/>
            </a:endParaRPr>
          </a:p>
          <a:p>
            <a:pPr>
              <a:spcBef>
                <a:spcPct val="0"/>
              </a:spcBef>
              <a:buNone/>
            </a:pPr>
            <a:r>
              <a:rPr lang="en-US" altLang="zh-CN" sz="2000">
                <a:solidFill>
                  <a:schemeClr val="hlink"/>
                </a:solidFill>
              </a:rPr>
              <a:t>	sum = 0.0;</a:t>
            </a:r>
            <a:endParaRPr lang="en-US" altLang="zh-CN" sz="2000">
              <a:solidFill>
                <a:schemeClr val="hlink"/>
              </a:solidFill>
            </a:endParaRPr>
          </a:p>
          <a:p>
            <a:pPr>
              <a:spcBef>
                <a:spcPct val="0"/>
              </a:spcBef>
              <a:buNone/>
            </a:pPr>
            <a:r>
              <a:rPr lang="en-US" altLang="zh-CN" sz="2000">
                <a:solidFill>
                  <a:schemeClr val="hlink"/>
                </a:solidFill>
              </a:rPr>
              <a:t>	t = x;</a:t>
            </a:r>
            <a:endParaRPr lang="en-US" altLang="zh-CN" sz="2000">
              <a:solidFill>
                <a:schemeClr val="hlink"/>
              </a:solidFill>
            </a:endParaRPr>
          </a:p>
          <a:p>
            <a:pPr>
              <a:spcBef>
                <a:spcPct val="0"/>
              </a:spcBef>
              <a:buNone/>
            </a:pPr>
            <a:r>
              <a:rPr lang="en-US" altLang="zh-CN" sz="2000">
                <a:solidFill>
                  <a:schemeClr val="hlink"/>
                </a:solidFill>
              </a:rPr>
              <a:t>	</a:t>
            </a:r>
            <a:r>
              <a:rPr lang="en-US" altLang="zh-CN" sz="2000" dirty="0" err="1">
                <a:solidFill>
                  <a:schemeClr val="hlink"/>
                </a:solidFill>
              </a:rPr>
              <a:t>int</a:t>
            </a:r>
            <a:r>
              <a:rPr lang="en-US" altLang="zh-CN" sz="2000">
                <a:solidFill>
                  <a:schemeClr val="hlink"/>
                </a:solidFill>
              </a:rPr>
              <a:t> n = 0;</a:t>
            </a:r>
            <a:endParaRPr lang="en-US" altLang="zh-CN" sz="2000">
              <a:solidFill>
                <a:schemeClr val="hlink"/>
              </a:solidFill>
            </a:endParaRPr>
          </a:p>
          <a:p>
            <a:pPr>
              <a:spcBef>
                <a:spcPct val="0"/>
              </a:spcBef>
              <a:buNone/>
            </a:pPr>
            <a:r>
              <a:rPr lang="en-US" altLang="zh-CN" sz="2000">
                <a:solidFill>
                  <a:schemeClr val="hlink"/>
                </a:solidFill>
              </a:rPr>
              <a:t>	while (t &gt;= 1E-6 || t &lt;= -1E-6) {</a:t>
            </a:r>
            <a:endParaRPr lang="en-US" altLang="zh-CN" sz="2000">
              <a:solidFill>
                <a:schemeClr val="hlink"/>
              </a:solidFill>
            </a:endParaRPr>
          </a:p>
          <a:p>
            <a:pPr>
              <a:spcBef>
                <a:spcPct val="0"/>
              </a:spcBef>
              <a:buNone/>
            </a:pPr>
            <a:r>
              <a:rPr lang="en-US" altLang="zh-CN" sz="2000">
                <a:solidFill>
                  <a:schemeClr val="hlink"/>
                </a:solidFill>
              </a:rPr>
              <a:t>		sum = </a:t>
            </a:r>
            <a:r>
              <a:rPr lang="en-US" altLang="zh-CN" sz="2000" dirty="0" err="1">
                <a:solidFill>
                  <a:schemeClr val="hlink"/>
                </a:solidFill>
              </a:rPr>
              <a:t>sum</a:t>
            </a:r>
            <a:r>
              <a:rPr lang="en-US" altLang="zh-CN" sz="2000">
                <a:solidFill>
                  <a:schemeClr val="hlink"/>
                </a:solidFill>
              </a:rPr>
              <a:t> + t;</a:t>
            </a:r>
            <a:endParaRPr lang="en-US" altLang="zh-CN" sz="2000">
              <a:solidFill>
                <a:schemeClr val="hlink"/>
              </a:solidFill>
            </a:endParaRPr>
          </a:p>
          <a:p>
            <a:pPr>
              <a:spcBef>
                <a:spcPct val="0"/>
              </a:spcBef>
              <a:buNone/>
            </a:pPr>
            <a:r>
              <a:rPr lang="en-US" altLang="zh-CN" sz="2000">
                <a:solidFill>
                  <a:schemeClr val="hlink"/>
                </a:solidFill>
              </a:rPr>
              <a:t>		n = n + 1;</a:t>
            </a:r>
            <a:endParaRPr lang="en-US" altLang="zh-CN" sz="2000">
              <a:solidFill>
                <a:schemeClr val="hlink"/>
              </a:solidFill>
            </a:endParaRPr>
          </a:p>
          <a:p>
            <a:pPr>
              <a:spcBef>
                <a:spcPct val="0"/>
              </a:spcBef>
              <a:buNone/>
            </a:pPr>
            <a:r>
              <a:rPr lang="en-US" altLang="zh-CN" sz="2000">
                <a:solidFill>
                  <a:schemeClr val="hlink"/>
                </a:solidFill>
              </a:rPr>
              <a:t>		t = -t * x * x / (2*n) / (2*n + 1);</a:t>
            </a:r>
            <a:endParaRPr lang="en-US" altLang="zh-CN" sz="2000">
              <a:solidFill>
                <a:schemeClr val="hlink"/>
              </a:solidFill>
            </a:endParaRPr>
          </a:p>
          <a:p>
            <a:pPr>
              <a:spcBef>
                <a:spcPct val="0"/>
              </a:spcBef>
              <a:buNone/>
            </a:pPr>
            <a:r>
              <a:rPr lang="en-US" altLang="zh-CN" sz="2000">
                <a:solidFill>
                  <a:schemeClr val="hlink"/>
                </a:solidFill>
              </a:rPr>
              <a:t>		</a:t>
            </a:r>
            <a:r>
              <a:rPr lang="en-US" altLang="zh-CN" sz="2000" dirty="0" err="1">
                <a:solidFill>
                  <a:schemeClr val="hlink"/>
                </a:solidFill>
              </a:rPr>
              <a:t>cout</a:t>
            </a:r>
            <a:r>
              <a:rPr lang="en-US" altLang="zh-CN" sz="2000">
                <a:solidFill>
                  <a:schemeClr val="hlink"/>
                </a:solidFill>
              </a:rPr>
              <a:t> &lt;&lt; "n= " &lt;&lt; n &lt;&lt; " t= " &lt;&lt; t &lt;&lt; " sum=" &lt;&lt; sum &lt;&lt;</a:t>
            </a:r>
            <a:r>
              <a:rPr lang="en-US" altLang="zh-CN" sz="2000" dirty="0" err="1">
                <a:solidFill>
                  <a:schemeClr val="hlink"/>
                </a:solidFill>
              </a:rPr>
              <a:t>endl</a:t>
            </a:r>
            <a:r>
              <a:rPr lang="en-US" altLang="zh-CN" sz="2000">
                <a:solidFill>
                  <a:schemeClr val="hlink"/>
                </a:solidFill>
              </a:rPr>
              <a:t>;</a:t>
            </a:r>
            <a:endParaRPr lang="en-US" altLang="zh-CN" sz="2000">
              <a:solidFill>
                <a:schemeClr val="hlink"/>
              </a:solidFill>
            </a:endParaRPr>
          </a:p>
          <a:p>
            <a:pPr>
              <a:spcBef>
                <a:spcPct val="0"/>
              </a:spcBef>
              <a:buNone/>
            </a:pPr>
            <a:r>
              <a:rPr lang="en-US" altLang="zh-CN" sz="2000">
                <a:solidFill>
                  <a:schemeClr val="hlink"/>
                </a:solidFill>
              </a:rPr>
              <a:t>	}</a:t>
            </a:r>
            <a:endParaRPr lang="en-US" altLang="zh-CN" sz="2000">
              <a:solidFill>
                <a:schemeClr val="hlink"/>
              </a:solidFill>
            </a:endParaRPr>
          </a:p>
          <a:p>
            <a:pPr>
              <a:spcBef>
                <a:spcPct val="0"/>
              </a:spcBef>
              <a:buNone/>
            </a:pPr>
            <a:r>
              <a:rPr lang="en-US" altLang="zh-CN" sz="2000">
                <a:solidFill>
                  <a:schemeClr val="folHlink"/>
                </a:solidFill>
              </a:rPr>
              <a:t>	</a:t>
            </a:r>
            <a:r>
              <a:rPr lang="en-US" altLang="zh-CN" sz="2000" dirty="0" err="1">
                <a:solidFill>
                  <a:schemeClr val="folHlink"/>
                </a:solidFill>
              </a:rPr>
              <a:t>cout</a:t>
            </a:r>
            <a:r>
              <a:rPr lang="en-US" altLang="zh-CN" sz="2000">
                <a:solidFill>
                  <a:schemeClr val="folHlink"/>
                </a:solidFill>
              </a:rPr>
              <a:t> &lt;&lt; "my sin "&lt;&lt; x &lt;&lt; " is : " &lt;&lt; sum &lt;&lt; </a:t>
            </a:r>
            <a:r>
              <a:rPr lang="en-US" altLang="zh-CN" sz="2000" dirty="0" err="1">
                <a:solidFill>
                  <a:schemeClr val="folHlink"/>
                </a:solidFill>
              </a:rPr>
              <a:t>endl</a:t>
            </a:r>
            <a:r>
              <a:rPr lang="en-US" altLang="zh-CN" sz="2000">
                <a:solidFill>
                  <a:schemeClr val="folHlink"/>
                </a:solidFill>
              </a:rPr>
              <a:t>;</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dirty="0" err="1">
                <a:solidFill>
                  <a:schemeClr val="folHlink"/>
                </a:solidFill>
              </a:rPr>
              <a:t>cout</a:t>
            </a:r>
            <a:r>
              <a:rPr lang="en-US" altLang="zh-CN" sz="2000">
                <a:solidFill>
                  <a:schemeClr val="folHlink"/>
                </a:solidFill>
              </a:rPr>
              <a:t> &lt;&lt; "standard sin "&lt;&lt; x &lt;&lt; " is : "&lt;&lt;</a:t>
            </a:r>
            <a:r>
              <a:rPr lang="en-US" altLang="zh-CN" sz="2000" dirty="0" err="1">
                <a:solidFill>
                  <a:schemeClr val="folHlink"/>
                </a:solidFill>
              </a:rPr>
              <a:t>sin(x</a:t>
            </a:r>
            <a:r>
              <a:rPr lang="en-US" altLang="zh-CN" sz="2000">
                <a:solidFill>
                  <a:schemeClr val="folHlink"/>
                </a:solidFill>
              </a:rPr>
              <a:t>);</a:t>
            </a:r>
            <a:endParaRPr lang="en-US" altLang="zh-CN" sz="2000">
              <a:solidFill>
                <a:schemeClr val="folHlink"/>
              </a:solidFill>
            </a:endParaRPr>
          </a:p>
          <a:p>
            <a:pPr>
              <a:spcBef>
                <a:spcPct val="0"/>
              </a:spcBef>
              <a:buNone/>
            </a:pPr>
            <a:r>
              <a:rPr lang="en-US" altLang="zh-CN" sz="2000">
                <a:solidFill>
                  <a:schemeClr val="folHlink"/>
                </a:solidFill>
              </a:rPr>
              <a:t>	return 0;</a:t>
            </a:r>
            <a:endParaRPr lang="en-US" altLang="zh-CN" sz="2000">
              <a:solidFill>
                <a:schemeClr val="folHlink"/>
              </a:solidFill>
            </a:endParaRPr>
          </a:p>
          <a:p>
            <a:pPr>
              <a:spcBef>
                <a:spcPct val="0"/>
              </a:spcBef>
              <a:buNone/>
            </a:pPr>
            <a:r>
              <a:rPr lang="en-US" altLang="zh-CN" sz="2000">
                <a:solidFill>
                  <a:schemeClr val="folHlink"/>
                </a:solidFill>
              </a:rPr>
              <a:t>}</a:t>
            </a:r>
            <a:endParaRPr lang="en-US" altLang="zh-CN" sz="2000" dirty="0">
              <a:solidFill>
                <a:schemeClr val="folHlink"/>
              </a:solidFill>
            </a:endParaRPr>
          </a:p>
        </p:txBody>
      </p:sp>
      <p:sp>
        <p:nvSpPr>
          <p:cNvPr id="3" name="矩形 2"/>
          <p:cNvSpPr/>
          <p:nvPr/>
        </p:nvSpPr>
        <p:spPr>
          <a:xfrm>
            <a:off x="107315" y="2124075"/>
            <a:ext cx="8640445" cy="3100070"/>
          </a:xfrm>
          <a:prstGeom prst="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716145" y="3429000"/>
            <a:ext cx="3949700" cy="1014730"/>
          </a:xfrm>
          <a:prstGeom prst="rect">
            <a:avLst/>
          </a:prstGeom>
          <a:solidFill>
            <a:schemeClr val="accent1"/>
          </a:solidFill>
          <a:ln>
            <a:solidFill>
              <a:schemeClr val="tx1"/>
            </a:solidFill>
          </a:ln>
        </p:spPr>
        <p:txBody>
          <a:bodyPr wrap="square" rtlCol="0" anchor="t">
            <a:spAutoFit/>
          </a:bodyPr>
          <a:p>
            <a:pPr marL="0" indent="0" algn="just" eaLnBrk="0">
              <a:buClr>
                <a:schemeClr val="hlink"/>
              </a:buClr>
              <a:buSzPct val="85000"/>
              <a:buFont typeface="Wingdings" panose="05000000000000000000" pitchFamily="2" charset="2"/>
              <a:buNone/>
            </a:pPr>
            <a:r>
              <a:rPr lang="zh-CN" altLang="en-US" sz="2000" dirty="0">
                <a:latin typeface="+mn-lt"/>
                <a:ea typeface="华文中宋" panose="02010600040101010101" pitchFamily="2" charset="-122"/>
                <a:cs typeface="+mn-lt"/>
                <a:sym typeface="+mn-ea"/>
              </a:rPr>
              <a:t>把这一部分代码封装成函数定义，用于计算的变量</a:t>
            </a:r>
            <a:r>
              <a:rPr lang="en-US" altLang="zh-CN" sz="2000" dirty="0">
                <a:latin typeface="+mn-lt"/>
                <a:ea typeface="华文中宋" panose="02010600040101010101" pitchFamily="2" charset="-122"/>
                <a:cs typeface="+mn-lt"/>
                <a:sym typeface="+mn-ea"/>
              </a:rPr>
              <a:t> x </a:t>
            </a:r>
            <a:r>
              <a:rPr lang="zh-CN" altLang="en-US" sz="2000" dirty="0">
                <a:latin typeface="+mn-lt"/>
                <a:ea typeface="华文中宋" panose="02010600040101010101" pitchFamily="2" charset="-122"/>
                <a:cs typeface="+mn-lt"/>
                <a:sym typeface="+mn-ea"/>
              </a:rPr>
              <a:t>做成形参，最后返回计算结果（变量</a:t>
            </a:r>
            <a:r>
              <a:rPr lang="en-US" altLang="zh-CN" sz="2000" dirty="0">
                <a:latin typeface="+mn-lt"/>
                <a:ea typeface="华文中宋" panose="02010600040101010101" pitchFamily="2" charset="-122"/>
                <a:cs typeface="+mn-lt"/>
                <a:sym typeface="+mn-ea"/>
              </a:rPr>
              <a:t> sum </a:t>
            </a:r>
            <a:r>
              <a:rPr lang="zh-CN" altLang="en-US" sz="2000" dirty="0">
                <a:latin typeface="+mn-lt"/>
                <a:ea typeface="华文中宋" panose="02010600040101010101" pitchFamily="2" charset="-122"/>
                <a:cs typeface="+mn-lt"/>
                <a:sym typeface="+mn-ea"/>
              </a:rPr>
              <a:t>）。</a:t>
            </a:r>
            <a:endParaRPr lang="zh-CN" altLang="en-US" sz="2000" dirty="0">
              <a:latin typeface="+mn-lt"/>
              <a:ea typeface="华文中宋" panose="02010600040101010101" pitchFamily="2" charset="-122"/>
              <a:cs typeface="+mn-lt"/>
              <a:sym typeface="+mn-ea"/>
            </a:endParaRPr>
          </a:p>
        </p:txBody>
      </p:sp>
      <p:sp>
        <p:nvSpPr>
          <p:cNvPr id="5" name="文本框 4"/>
          <p:cNvSpPr txBox="1"/>
          <p:nvPr/>
        </p:nvSpPr>
        <p:spPr>
          <a:xfrm>
            <a:off x="4751705" y="116840"/>
            <a:ext cx="3996055" cy="3261360"/>
          </a:xfrm>
          <a:prstGeom prst="rect">
            <a:avLst/>
          </a:prstGeom>
          <a:solidFill>
            <a:schemeClr val="accent1">
              <a:lumMod val="20000"/>
              <a:lumOff val="80000"/>
            </a:schemeClr>
          </a:solidFill>
          <a:ln>
            <a:solidFill>
              <a:schemeClr val="tx1"/>
            </a:solidFill>
          </a:ln>
        </p:spPr>
        <p:txBody>
          <a:bodyPr wrap="square" rtlCol="0" anchor="t">
            <a:spAutoFit/>
          </a:bodyPr>
          <a:p>
            <a:pPr>
              <a:spcBef>
                <a:spcPct val="0"/>
              </a:spcBef>
              <a:buClr>
                <a:schemeClr val="hlink"/>
              </a:buClr>
              <a:buSzPct val="85000"/>
              <a:buFont typeface="Wingdings" panose="05000000000000000000" pitchFamily="2" charset="2"/>
              <a:buNone/>
            </a:pPr>
            <a:r>
              <a:rPr lang="en-US" altLang="zh-CN" sz="1600" b="1" err="1">
                <a:solidFill>
                  <a:schemeClr val="accent2"/>
                </a:solidFill>
                <a:latin typeface="Cambria" panose="02040503050406030204" pitchFamily="18" charset="0"/>
                <a:cs typeface="Cambria" panose="02040503050406030204" pitchFamily="18" charset="0"/>
                <a:sym typeface="+mn-ea"/>
              </a:rPr>
              <a:t>double dsin(double</a:t>
            </a:r>
            <a:r>
              <a:rPr lang="en-US" altLang="zh-CN" sz="1600" b="1">
                <a:solidFill>
                  <a:schemeClr val="accent2"/>
                </a:solidFill>
                <a:latin typeface="Cambria" panose="02040503050406030204" pitchFamily="18" charset="0"/>
                <a:cs typeface="Cambria" panose="02040503050406030204" pitchFamily="18" charset="0"/>
                <a:sym typeface="+mn-ea"/>
              </a:rPr>
              <a:t> x)</a:t>
            </a:r>
            <a:r>
              <a:rPr lang="en-US" altLang="zh-CN" sz="1600" b="1">
                <a:solidFill>
                  <a:schemeClr val="hlink"/>
                </a:solidFill>
                <a:latin typeface="Cambria" panose="02040503050406030204" pitchFamily="18" charset="0"/>
                <a:cs typeface="Cambria" panose="02040503050406030204" pitchFamily="18" charset="0"/>
                <a:sym typeface="+mn-ea"/>
              </a:rPr>
              <a:t> </a:t>
            </a:r>
            <a:r>
              <a:rPr lang="en-US" altLang="zh-CN" sz="1600" b="1">
                <a:solidFill>
                  <a:schemeClr val="folHlink"/>
                </a:solidFill>
                <a:latin typeface="Cambria" panose="02040503050406030204" pitchFamily="18" charset="0"/>
                <a:cs typeface="Cambria" panose="02040503050406030204" pitchFamily="18" charset="0"/>
                <a:sym typeface="+mn-ea"/>
              </a:rPr>
              <a:t>{</a:t>
            </a:r>
            <a:endParaRPr lang="en-US" altLang="zh-CN" sz="1600" b="1">
              <a:solidFill>
                <a:schemeClr val="folHlink"/>
              </a:solidFill>
              <a:latin typeface="Cambria" panose="02040503050406030204" pitchFamily="18" charset="0"/>
              <a:cs typeface="Cambria" panose="02040503050406030204" pitchFamily="18" charset="0"/>
            </a:endParaRPr>
          </a:p>
          <a:p>
            <a:pPr indent="457200">
              <a:spcBef>
                <a:spcPct val="0"/>
              </a:spcBef>
              <a:buClr>
                <a:schemeClr val="hlink"/>
              </a:buClr>
              <a:buSzPct val="85000"/>
              <a:buFont typeface="Wingdings" panose="05000000000000000000" pitchFamily="2" charset="2"/>
              <a:buNone/>
            </a:pPr>
            <a:r>
              <a:rPr lang="en-US" altLang="zh-CN" sz="1600" b="1" err="1">
                <a:solidFill>
                  <a:schemeClr val="folHlink"/>
                </a:solidFill>
                <a:latin typeface="Cambria" panose="02040503050406030204" pitchFamily="18" charset="0"/>
                <a:cs typeface="Cambria" panose="02040503050406030204" pitchFamily="18" charset="0"/>
                <a:sym typeface="+mn-ea"/>
              </a:rPr>
              <a:t>//x = fmod(x</a:t>
            </a:r>
            <a:r>
              <a:rPr lang="en-US" altLang="zh-CN" sz="1600" b="1">
                <a:solidFill>
                  <a:schemeClr val="folHlink"/>
                </a:solidFill>
                <a:latin typeface="Cambria" panose="02040503050406030204" pitchFamily="18" charset="0"/>
                <a:cs typeface="Cambria" panose="02040503050406030204" pitchFamily="18" charset="0"/>
                <a:sym typeface="+mn-ea"/>
              </a:rPr>
              <a:t>, 2*3.1415926);</a:t>
            </a:r>
            <a:endParaRPr lang="en-US" altLang="zh-CN" sz="1600" b="1">
              <a:solidFill>
                <a:schemeClr val="folHlink"/>
              </a:solidFill>
              <a:latin typeface="Cambria" panose="02040503050406030204" pitchFamily="18" charset="0"/>
              <a:cs typeface="Cambria" panose="02040503050406030204" pitchFamily="18" charset="0"/>
              <a:sym typeface="+mn-ea"/>
            </a:endParaRPr>
          </a:p>
          <a:p>
            <a:pPr indent="457200">
              <a:spcBef>
                <a:spcPct val="0"/>
              </a:spcBef>
              <a:buClr>
                <a:schemeClr val="hlink"/>
              </a:buClr>
              <a:buSzPct val="85000"/>
              <a:buFont typeface="Wingdings" panose="05000000000000000000" pitchFamily="2" charset="2"/>
              <a:buNone/>
            </a:pPr>
            <a:r>
              <a:rPr lang="en-US" altLang="zh-CN" sz="1600" b="1">
                <a:solidFill>
                  <a:schemeClr val="folHlink"/>
                </a:solidFill>
                <a:latin typeface="Cambria" panose="02040503050406030204" pitchFamily="18" charset="0"/>
                <a:cs typeface="Cambria" panose="02040503050406030204" pitchFamily="18" charset="0"/>
                <a:sym typeface="+mn-ea"/>
              </a:rPr>
              <a:t>double sum = 0.0, t = x;</a:t>
            </a:r>
            <a:endParaRPr lang="en-US" altLang="zh-CN" sz="1600" b="1">
              <a:solidFill>
                <a:schemeClr val="folHlink"/>
              </a:solidFill>
              <a:latin typeface="Cambria" panose="02040503050406030204" pitchFamily="18" charset="0"/>
              <a:cs typeface="Cambria" panose="02040503050406030204" pitchFamily="18" charset="0"/>
            </a:endParaRPr>
          </a:p>
          <a:p>
            <a:pPr indent="457200">
              <a:spcBef>
                <a:spcPct val="0"/>
              </a:spcBef>
              <a:buClr>
                <a:schemeClr val="hlink"/>
              </a:buClr>
              <a:buSzPct val="85000"/>
              <a:buFont typeface="Wingdings" panose="05000000000000000000" pitchFamily="2" charset="2"/>
              <a:buNone/>
            </a:pPr>
            <a:r>
              <a:rPr lang="en-US" altLang="zh-CN" sz="1600" b="1" err="1">
                <a:solidFill>
                  <a:schemeClr val="folHlink"/>
                </a:solidFill>
                <a:latin typeface="Cambria" panose="02040503050406030204" pitchFamily="18" charset="0"/>
                <a:cs typeface="Cambria" panose="02040503050406030204" pitchFamily="18" charset="0"/>
                <a:sym typeface="+mn-ea"/>
              </a:rPr>
              <a:t>int</a:t>
            </a:r>
            <a:r>
              <a:rPr lang="en-US" altLang="zh-CN" sz="1600" b="1">
                <a:solidFill>
                  <a:schemeClr val="folHlink"/>
                </a:solidFill>
                <a:latin typeface="Cambria" panose="02040503050406030204" pitchFamily="18" charset="0"/>
                <a:cs typeface="Cambria" panose="02040503050406030204" pitchFamily="18" charset="0"/>
                <a:sym typeface="+mn-ea"/>
              </a:rPr>
              <a:t> n = 0;</a:t>
            </a:r>
            <a:endParaRPr lang="en-US" altLang="zh-CN" sz="1600" b="1">
              <a:solidFill>
                <a:schemeClr val="folHlink"/>
              </a:solidFill>
              <a:latin typeface="Cambria" panose="02040503050406030204" pitchFamily="18" charset="0"/>
              <a:cs typeface="Cambria" panose="02040503050406030204" pitchFamily="18" charset="0"/>
            </a:endParaRPr>
          </a:p>
          <a:p>
            <a:pPr indent="457200">
              <a:spcBef>
                <a:spcPct val="0"/>
              </a:spcBef>
              <a:buClr>
                <a:schemeClr val="hlink"/>
              </a:buClr>
              <a:buSzPct val="85000"/>
              <a:buFont typeface="Wingdings" panose="05000000000000000000" pitchFamily="2" charset="2"/>
              <a:buNone/>
            </a:pPr>
            <a:r>
              <a:rPr lang="en-US" altLang="zh-CN" sz="1600" b="1">
                <a:solidFill>
                  <a:schemeClr val="folHlink"/>
                </a:solidFill>
                <a:latin typeface="Cambria" panose="02040503050406030204" pitchFamily="18" charset="0"/>
                <a:cs typeface="Cambria" panose="02040503050406030204" pitchFamily="18" charset="0"/>
                <a:sym typeface="+mn-ea"/>
              </a:rPr>
              <a:t>while (t &gt;= 1E-7 || t &lt;= -1E-7) {</a:t>
            </a:r>
            <a:endParaRPr lang="en-US" altLang="zh-CN" sz="1600" b="1">
              <a:solidFill>
                <a:schemeClr val="folHlink"/>
              </a:solidFill>
              <a:latin typeface="Cambria" panose="02040503050406030204" pitchFamily="18" charset="0"/>
              <a:cs typeface="Cambria" panose="02040503050406030204" pitchFamily="18" charset="0"/>
            </a:endParaRPr>
          </a:p>
          <a:p>
            <a:pPr marL="457200" lvl="1" indent="457200">
              <a:spcBef>
                <a:spcPct val="0"/>
              </a:spcBef>
              <a:buClr>
                <a:schemeClr val="hlink"/>
              </a:buClr>
              <a:buSzPct val="85000"/>
              <a:buFont typeface="Wingdings" panose="05000000000000000000" pitchFamily="2" charset="2"/>
              <a:buNone/>
            </a:pPr>
            <a:r>
              <a:rPr lang="en-US" altLang="zh-CN" sz="1600" b="1" err="1">
                <a:solidFill>
                  <a:schemeClr val="folHlink"/>
                </a:solidFill>
                <a:latin typeface="Cambria" panose="02040503050406030204" pitchFamily="18" charset="0"/>
                <a:cs typeface="Cambria" panose="02040503050406030204" pitchFamily="18" charset="0"/>
                <a:sym typeface="+mn-ea"/>
              </a:rPr>
              <a:t>sum = sum</a:t>
            </a:r>
            <a:r>
              <a:rPr lang="en-US" altLang="zh-CN" sz="1600" b="1">
                <a:solidFill>
                  <a:schemeClr val="folHlink"/>
                </a:solidFill>
                <a:latin typeface="Cambria" panose="02040503050406030204" pitchFamily="18" charset="0"/>
                <a:cs typeface="Cambria" panose="02040503050406030204" pitchFamily="18" charset="0"/>
                <a:sym typeface="+mn-ea"/>
              </a:rPr>
              <a:t> + t;</a:t>
            </a:r>
            <a:endParaRPr lang="en-US" altLang="zh-CN" sz="1600" b="1">
              <a:solidFill>
                <a:schemeClr val="folHlink"/>
              </a:solidFill>
              <a:latin typeface="Cambria" panose="02040503050406030204" pitchFamily="18" charset="0"/>
              <a:cs typeface="Cambria" panose="02040503050406030204" pitchFamily="18" charset="0"/>
            </a:endParaRPr>
          </a:p>
          <a:p>
            <a:pPr marL="457200" lvl="1" indent="457200">
              <a:spcBef>
                <a:spcPct val="0"/>
              </a:spcBef>
              <a:buClr>
                <a:schemeClr val="hlink"/>
              </a:buClr>
              <a:buSzPct val="85000"/>
              <a:buFont typeface="Wingdings" panose="05000000000000000000" pitchFamily="2" charset="2"/>
              <a:buNone/>
            </a:pPr>
            <a:r>
              <a:rPr lang="en-US" altLang="zh-CN" sz="1600" b="1">
                <a:solidFill>
                  <a:schemeClr val="folHlink"/>
                </a:solidFill>
                <a:latin typeface="Cambria" panose="02040503050406030204" pitchFamily="18" charset="0"/>
                <a:cs typeface="Cambria" panose="02040503050406030204" pitchFamily="18" charset="0"/>
                <a:sym typeface="+mn-ea"/>
              </a:rPr>
              <a:t>n = n + 1;</a:t>
            </a:r>
            <a:endParaRPr lang="en-US" altLang="zh-CN" sz="1600" b="1">
              <a:solidFill>
                <a:schemeClr val="folHlink"/>
              </a:solidFill>
              <a:latin typeface="Cambria" panose="02040503050406030204" pitchFamily="18" charset="0"/>
              <a:cs typeface="Cambria" panose="02040503050406030204" pitchFamily="18" charset="0"/>
            </a:endParaRPr>
          </a:p>
          <a:p>
            <a:pPr marL="457200" lvl="1" indent="457200">
              <a:spcBef>
                <a:spcPct val="0"/>
              </a:spcBef>
              <a:buClr>
                <a:schemeClr val="hlink"/>
              </a:buClr>
              <a:buSzPct val="85000"/>
              <a:buFont typeface="Wingdings" panose="05000000000000000000" pitchFamily="2" charset="2"/>
              <a:buNone/>
            </a:pPr>
            <a:r>
              <a:rPr lang="en-US" altLang="zh-CN" sz="1600" b="1">
                <a:solidFill>
                  <a:schemeClr val="folHlink"/>
                </a:solidFill>
                <a:latin typeface="Cambria" panose="02040503050406030204" pitchFamily="18" charset="0"/>
                <a:cs typeface="Cambria" panose="02040503050406030204" pitchFamily="18" charset="0"/>
                <a:sym typeface="+mn-ea"/>
              </a:rPr>
              <a:t>t = -t * x * x / (2*n) / (2*n + 1);</a:t>
            </a:r>
            <a:endParaRPr lang="en-US" altLang="zh-CN" sz="1600" b="1">
              <a:solidFill>
                <a:schemeClr val="folHlink"/>
              </a:solidFill>
              <a:latin typeface="Cambria" panose="02040503050406030204" pitchFamily="18" charset="0"/>
              <a:cs typeface="Cambria" panose="02040503050406030204" pitchFamily="18" charset="0"/>
            </a:endParaRPr>
          </a:p>
          <a:p>
            <a:pPr>
              <a:spcBef>
                <a:spcPct val="0"/>
              </a:spcBef>
              <a:buClr>
                <a:schemeClr val="hlink"/>
              </a:buClr>
              <a:buSzPct val="85000"/>
              <a:buFont typeface="Wingdings" panose="05000000000000000000" pitchFamily="2" charset="2"/>
              <a:buNone/>
            </a:pPr>
            <a:r>
              <a:rPr lang="en-US" altLang="zh-CN" sz="1600" b="1">
                <a:solidFill>
                  <a:schemeClr val="folHlink"/>
                </a:solidFill>
                <a:latin typeface="Cambria" panose="02040503050406030204" pitchFamily="18" charset="0"/>
                <a:cs typeface="Cambria" panose="02040503050406030204" pitchFamily="18" charset="0"/>
                <a:sym typeface="+mn-ea"/>
              </a:rPr>
              <a:t>	</a:t>
            </a:r>
            <a:r>
              <a:rPr lang="en-US" altLang="zh-CN" sz="1400" b="1" err="1">
                <a:solidFill>
                  <a:schemeClr val="folHlink"/>
                </a:solidFill>
                <a:latin typeface="Cambria" panose="02040503050406030204" pitchFamily="18" charset="0"/>
                <a:cs typeface="Cambria" panose="02040503050406030204" pitchFamily="18" charset="0"/>
                <a:sym typeface="+mn-ea"/>
              </a:rPr>
              <a:t>//cout &lt;&lt; "n= " &lt;&lt; n &lt;&lt; "  t= " &lt;&lt; t &lt;&lt; "  sum=" &lt;&lt; sum &lt;&lt;endl</a:t>
            </a:r>
            <a:r>
              <a:rPr lang="en-US" altLang="zh-CN" sz="1400" b="1">
                <a:solidFill>
                  <a:schemeClr val="folHlink"/>
                </a:solidFill>
                <a:latin typeface="Cambria" panose="02040503050406030204" pitchFamily="18" charset="0"/>
                <a:cs typeface="Cambria" panose="02040503050406030204" pitchFamily="18" charset="0"/>
                <a:sym typeface="+mn-ea"/>
              </a:rPr>
              <a:t>;</a:t>
            </a:r>
            <a:endParaRPr lang="en-US" altLang="zh-CN" sz="1400" b="1">
              <a:solidFill>
                <a:schemeClr val="folHlink"/>
              </a:solidFill>
              <a:latin typeface="Cambria" panose="02040503050406030204" pitchFamily="18" charset="0"/>
              <a:cs typeface="Cambria" panose="02040503050406030204" pitchFamily="18" charset="0"/>
            </a:endParaRPr>
          </a:p>
          <a:p>
            <a:pPr indent="457200">
              <a:spcBef>
                <a:spcPct val="0"/>
              </a:spcBef>
              <a:buClr>
                <a:schemeClr val="hlink"/>
              </a:buClr>
              <a:buSzPct val="85000"/>
              <a:buFont typeface="Wingdings" panose="05000000000000000000" pitchFamily="2" charset="2"/>
              <a:buNone/>
            </a:pPr>
            <a:r>
              <a:rPr lang="en-US" altLang="zh-CN" sz="1600" b="1">
                <a:solidFill>
                  <a:schemeClr val="folHlink"/>
                </a:solidFill>
                <a:latin typeface="Cambria" panose="02040503050406030204" pitchFamily="18" charset="0"/>
                <a:cs typeface="Cambria" panose="02040503050406030204" pitchFamily="18" charset="0"/>
                <a:sym typeface="+mn-ea"/>
              </a:rPr>
              <a:t>}</a:t>
            </a:r>
            <a:endParaRPr lang="en-US" altLang="zh-CN" sz="1600" b="1">
              <a:solidFill>
                <a:schemeClr val="folHlink"/>
              </a:solidFill>
              <a:latin typeface="Cambria" panose="02040503050406030204" pitchFamily="18" charset="0"/>
              <a:cs typeface="Cambria" panose="02040503050406030204" pitchFamily="18" charset="0"/>
            </a:endParaRPr>
          </a:p>
          <a:p>
            <a:pPr indent="457200">
              <a:spcBef>
                <a:spcPct val="0"/>
              </a:spcBef>
              <a:buClr>
                <a:schemeClr val="hlink"/>
              </a:buClr>
              <a:buSzPct val="85000"/>
              <a:buFont typeface="Wingdings" panose="05000000000000000000" pitchFamily="2" charset="2"/>
              <a:buNone/>
            </a:pPr>
            <a:r>
              <a:rPr lang="en-US" altLang="zh-CN" sz="1600" b="1">
                <a:solidFill>
                  <a:schemeClr val="accent2"/>
                </a:solidFill>
                <a:latin typeface="Cambria" panose="02040503050406030204" pitchFamily="18" charset="0"/>
                <a:cs typeface="Cambria" panose="02040503050406030204" pitchFamily="18" charset="0"/>
                <a:sym typeface="+mn-ea"/>
              </a:rPr>
              <a:t>return sum;</a:t>
            </a:r>
            <a:endParaRPr lang="en-US" altLang="zh-CN" sz="1600" b="1">
              <a:solidFill>
                <a:schemeClr val="hlink"/>
              </a:solidFill>
              <a:latin typeface="Cambria" panose="02040503050406030204" pitchFamily="18" charset="0"/>
              <a:cs typeface="Cambria" panose="02040503050406030204" pitchFamily="18" charset="0"/>
            </a:endParaRPr>
          </a:p>
          <a:p>
            <a:pPr>
              <a:spcBef>
                <a:spcPct val="0"/>
              </a:spcBef>
              <a:buClr>
                <a:schemeClr val="hlink"/>
              </a:buClr>
              <a:buSzPct val="85000"/>
              <a:buFont typeface="Wingdings" panose="05000000000000000000" pitchFamily="2" charset="2"/>
              <a:buNone/>
            </a:pPr>
            <a:r>
              <a:rPr lang="en-US" altLang="zh-CN" sz="1600" b="1">
                <a:solidFill>
                  <a:schemeClr val="folHlink"/>
                </a:solidFill>
                <a:latin typeface="Cambria" panose="02040503050406030204" pitchFamily="18" charset="0"/>
                <a:cs typeface="Cambria" panose="02040503050406030204" pitchFamily="18" charset="0"/>
                <a:sym typeface="+mn-ea"/>
              </a:rPr>
              <a:t>}</a:t>
            </a:r>
            <a:endParaRPr lang="en-US" altLang="zh-CN" sz="1600" b="1" dirty="0">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endParaRPr>
          </a:p>
        </p:txBody>
      </p:sp>
    </p:spTree>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75778" name="文本占位符 529410"/>
          <p:cNvSpPr>
            <a:spLocks noGrp="1"/>
          </p:cNvSpPr>
          <p:nvPr>
            <p:ph idx="1"/>
          </p:nvPr>
        </p:nvSpPr>
        <p:spPr>
          <a:xfrm>
            <a:off x="539750" y="480060"/>
            <a:ext cx="8136255" cy="5901690"/>
          </a:xfrm>
        </p:spPr>
        <p:txBody>
          <a:bodyPr anchor="t"/>
          <a:p>
            <a:pPr>
              <a:lnSpc>
                <a:spcPct val="90000"/>
              </a:lnSpc>
              <a:buNone/>
            </a:pPr>
            <a:r>
              <a:rPr lang="zh-CN" altLang="en-US" sz="2400" dirty="0">
                <a:sym typeface="+mn-ea"/>
              </a:rPr>
              <a:t>写一个 </a:t>
            </a:r>
            <a:r>
              <a:rPr lang="en-US" altLang="zh-CN" sz="2400" dirty="0">
                <a:sym typeface="+mn-ea"/>
              </a:rPr>
              <a:t>main </a:t>
            </a:r>
            <a:r>
              <a:rPr lang="zh-CN" altLang="en-US" sz="2400" dirty="0">
                <a:sym typeface="+mn-ea"/>
              </a:rPr>
              <a:t>函数调用 </a:t>
            </a:r>
            <a:r>
              <a:rPr lang="en-US" altLang="zh-CN" sz="2400" err="1">
                <a:sym typeface="+mn-ea"/>
              </a:rPr>
              <a:t>dsin </a:t>
            </a:r>
            <a:r>
              <a:rPr lang="zh-CN" altLang="en-US" sz="2400" dirty="0">
                <a:sym typeface="+mn-ea"/>
              </a:rPr>
              <a:t>函数进行测试：</a:t>
            </a:r>
            <a:endParaRPr lang="zh-CN" altLang="en-US" sz="2400" dirty="0"/>
          </a:p>
          <a:p>
            <a:pPr>
              <a:lnSpc>
                <a:spcPct val="90000"/>
              </a:lnSpc>
              <a:buNone/>
            </a:pPr>
            <a:endParaRPr lang="en-US" altLang="zh-CN" sz="2400" err="1">
              <a:solidFill>
                <a:schemeClr val="folHlink"/>
              </a:solidFill>
            </a:endParaRPr>
          </a:p>
          <a:p>
            <a:pPr>
              <a:lnSpc>
                <a:spcPct val="90000"/>
              </a:lnSpc>
              <a:buNone/>
            </a:pPr>
            <a:r>
              <a:rPr lang="en-US" altLang="zh-CN" sz="2400" err="1">
                <a:solidFill>
                  <a:schemeClr val="folHlink"/>
                </a:solidFill>
              </a:rPr>
              <a:t>int</a:t>
            </a:r>
            <a:r>
              <a:rPr lang="en-US" altLang="zh-CN" sz="2400">
                <a:solidFill>
                  <a:schemeClr val="folHlink"/>
                </a:solidFill>
              </a:rPr>
              <a:t> main() { //</a:t>
            </a:r>
            <a:r>
              <a:rPr lang="zh-CN" altLang="en-US" sz="2400">
                <a:solidFill>
                  <a:schemeClr val="folHlink"/>
                </a:solidFill>
              </a:rPr>
              <a:t>测试 </a:t>
            </a:r>
            <a:r>
              <a:rPr lang="en-US" altLang="zh-CN" sz="2400">
                <a:solidFill>
                  <a:schemeClr val="folHlink"/>
                </a:solidFill>
              </a:rPr>
              <a:t>dsin </a:t>
            </a:r>
            <a:r>
              <a:rPr lang="zh-CN" altLang="en-US" sz="2400">
                <a:solidFill>
                  <a:schemeClr val="folHlink"/>
                </a:solidFill>
              </a:rPr>
              <a:t>函数。通过循环提供参数自动测试</a:t>
            </a:r>
            <a:endParaRPr lang="en-US" altLang="zh-CN" sz="2400">
              <a:solidFill>
                <a:schemeClr val="folHlink"/>
              </a:solidFill>
            </a:endParaRPr>
          </a:p>
          <a:p>
            <a:pPr>
              <a:lnSpc>
                <a:spcPct val="90000"/>
              </a:lnSpc>
              <a:buNone/>
            </a:pPr>
            <a:r>
              <a:rPr lang="en-US" altLang="zh-CN" sz="2400">
                <a:solidFill>
                  <a:schemeClr val="folHlink"/>
                </a:solidFill>
              </a:rPr>
              <a:t>	double x;</a:t>
            </a:r>
            <a:endParaRPr lang="en-US" altLang="zh-CN" sz="2400">
              <a:solidFill>
                <a:schemeClr val="folHlink"/>
              </a:solidFill>
            </a:endParaRPr>
          </a:p>
          <a:p>
            <a:pPr>
              <a:lnSpc>
                <a:spcPct val="90000"/>
              </a:lnSpc>
              <a:buNone/>
            </a:pPr>
            <a:r>
              <a:rPr lang="en-US" altLang="zh-CN" sz="2400" err="1">
                <a:solidFill>
                  <a:schemeClr val="folHlink"/>
                </a:solidFill>
              </a:rPr>
              <a:t>	cout &lt;&lt; "test dsin:\nx\tdsin(x)\tsin(x)\n</a:t>
            </a:r>
            <a:r>
              <a:rPr lang="en-US" altLang="zh-CN" sz="2400">
                <a:solidFill>
                  <a:schemeClr val="folHlink"/>
                </a:solidFill>
              </a:rPr>
              <a:t>";</a:t>
            </a:r>
            <a:endParaRPr lang="en-US" altLang="zh-CN" sz="2400">
              <a:solidFill>
                <a:schemeClr val="folHlink"/>
              </a:solidFill>
            </a:endParaRPr>
          </a:p>
          <a:p>
            <a:pPr>
              <a:lnSpc>
                <a:spcPct val="90000"/>
              </a:lnSpc>
              <a:buNone/>
            </a:pPr>
            <a:r>
              <a:rPr lang="en-US" altLang="zh-CN" sz="2400">
                <a:solidFill>
                  <a:schemeClr val="folHlink"/>
                </a:solidFill>
              </a:rPr>
              <a:t>	</a:t>
            </a:r>
            <a:r>
              <a:rPr lang="en-US" altLang="zh-CN" sz="2400" err="1">
                <a:solidFill>
                  <a:schemeClr val="hlink"/>
                </a:solidFill>
              </a:rPr>
              <a:t>for (int</a:t>
            </a:r>
            <a:r>
              <a:rPr lang="en-US" altLang="zh-CN" sz="2400">
                <a:solidFill>
                  <a:schemeClr val="hlink"/>
                </a:solidFill>
              </a:rPr>
              <a:t> i = -100; i &lt;= 1000; i += 10) {</a:t>
            </a:r>
            <a:endParaRPr lang="en-US" altLang="zh-CN" sz="2400">
              <a:solidFill>
                <a:schemeClr val="hlink"/>
              </a:solidFill>
            </a:endParaRPr>
          </a:p>
          <a:p>
            <a:pPr>
              <a:lnSpc>
                <a:spcPct val="90000"/>
              </a:lnSpc>
              <a:buNone/>
            </a:pPr>
            <a:r>
              <a:rPr lang="en-US" altLang="zh-CN" sz="2400" err="1">
                <a:solidFill>
                  <a:schemeClr val="folHlink"/>
                </a:solidFill>
              </a:rPr>
              <a:t>		//cout</a:t>
            </a:r>
            <a:r>
              <a:rPr lang="en-US" altLang="zh-CN" sz="2400">
                <a:solidFill>
                  <a:schemeClr val="folHlink"/>
                </a:solidFill>
              </a:rPr>
              <a:t> &lt;&lt; "Please input x: ";</a:t>
            </a:r>
            <a:endParaRPr lang="en-US" altLang="zh-CN" sz="2400">
              <a:solidFill>
                <a:schemeClr val="folHlink"/>
              </a:solidFill>
            </a:endParaRPr>
          </a:p>
          <a:p>
            <a:pPr>
              <a:lnSpc>
                <a:spcPct val="90000"/>
              </a:lnSpc>
              <a:buNone/>
            </a:pPr>
            <a:r>
              <a:rPr lang="en-US" altLang="zh-CN" sz="2400" err="1">
                <a:solidFill>
                  <a:schemeClr val="folHlink"/>
                </a:solidFill>
              </a:rPr>
              <a:t>		//cin</a:t>
            </a:r>
            <a:r>
              <a:rPr lang="en-US" altLang="zh-CN" sz="2400">
                <a:solidFill>
                  <a:schemeClr val="folHlink"/>
                </a:solidFill>
              </a:rPr>
              <a:t> &gt;&gt; x;</a:t>
            </a:r>
            <a:endParaRPr lang="en-US" altLang="zh-CN" sz="2400">
              <a:solidFill>
                <a:schemeClr val="folHlink"/>
              </a:solidFill>
            </a:endParaRPr>
          </a:p>
          <a:p>
            <a:pPr>
              <a:lnSpc>
                <a:spcPct val="90000"/>
              </a:lnSpc>
              <a:buNone/>
            </a:pPr>
            <a:r>
              <a:rPr lang="en-US" altLang="zh-CN" sz="2400">
                <a:solidFill>
                  <a:schemeClr val="folHlink"/>
                </a:solidFill>
              </a:rPr>
              <a:t>		x = i;</a:t>
            </a:r>
            <a:endParaRPr lang="en-US" altLang="zh-CN" sz="2400">
              <a:solidFill>
                <a:schemeClr val="folHlink"/>
              </a:solidFill>
            </a:endParaRPr>
          </a:p>
          <a:p>
            <a:pPr>
              <a:lnSpc>
                <a:spcPct val="90000"/>
              </a:lnSpc>
              <a:buNone/>
            </a:pPr>
            <a:r>
              <a:rPr lang="en-US" altLang="zh-CN" sz="2400" err="1">
                <a:solidFill>
                  <a:schemeClr val="folHlink"/>
                </a:solidFill>
              </a:rPr>
              <a:t>		cout</a:t>
            </a:r>
            <a:r>
              <a:rPr lang="en-US" altLang="zh-CN" sz="2400">
                <a:solidFill>
                  <a:schemeClr val="folHlink"/>
                </a:solidFill>
              </a:rPr>
              <a:t> &lt;&lt;x &lt;&lt; '\t' &lt;&lt; </a:t>
            </a:r>
            <a:r>
              <a:rPr lang="en-US" altLang="zh-CN" sz="2400" err="1">
                <a:solidFill>
                  <a:schemeClr val="hlink"/>
                </a:solidFill>
              </a:rPr>
              <a:t>dsin(x</a:t>
            </a:r>
            <a:r>
              <a:rPr lang="en-US" altLang="zh-CN" sz="2400">
                <a:solidFill>
                  <a:schemeClr val="hlink"/>
                </a:solidFill>
              </a:rPr>
              <a:t>)</a:t>
            </a:r>
            <a:r>
              <a:rPr lang="en-US" altLang="zh-CN" sz="2400" err="1">
                <a:solidFill>
                  <a:schemeClr val="folHlink"/>
                </a:solidFill>
              </a:rPr>
              <a:t> &lt;&lt;'\t'&lt;&lt;sin(x</a:t>
            </a:r>
            <a:r>
              <a:rPr lang="en-US" altLang="zh-CN" sz="2400">
                <a:solidFill>
                  <a:schemeClr val="folHlink"/>
                </a:solidFill>
              </a:rPr>
              <a:t>) &lt;&lt;'\t';</a:t>
            </a:r>
            <a:endParaRPr lang="en-US" altLang="zh-CN" sz="2400">
              <a:solidFill>
                <a:schemeClr val="folHlink"/>
              </a:solidFill>
            </a:endParaRPr>
          </a:p>
          <a:p>
            <a:pPr>
              <a:lnSpc>
                <a:spcPct val="90000"/>
              </a:lnSpc>
              <a:buNone/>
            </a:pPr>
            <a:r>
              <a:rPr lang="en-US" altLang="zh-CN" sz="2400" err="1">
                <a:solidFill>
                  <a:schemeClr val="folHlink"/>
                </a:solidFill>
              </a:rPr>
              <a:t>		cout</a:t>
            </a:r>
            <a:r>
              <a:rPr lang="en-US" altLang="zh-CN" sz="2400">
                <a:solidFill>
                  <a:schemeClr val="folHlink"/>
                </a:solidFill>
              </a:rPr>
              <a:t> &lt;&lt;</a:t>
            </a:r>
            <a:r>
              <a:rPr lang="en-US" altLang="zh-CN" sz="2400" err="1">
                <a:solidFill>
                  <a:schemeClr val="hlink"/>
                </a:solidFill>
              </a:rPr>
              <a:t> dsin(x) - sin(x</a:t>
            </a:r>
            <a:r>
              <a:rPr lang="en-US" altLang="zh-CN" sz="2400">
                <a:solidFill>
                  <a:schemeClr val="hlink"/>
                </a:solidFill>
              </a:rPr>
              <a:t>)</a:t>
            </a:r>
            <a:r>
              <a:rPr lang="en-US" altLang="zh-CN" sz="2400" err="1">
                <a:solidFill>
                  <a:schemeClr val="folHlink"/>
                </a:solidFill>
              </a:rPr>
              <a:t> &lt;&lt;endl</a:t>
            </a:r>
            <a:r>
              <a:rPr lang="en-US" altLang="zh-CN" sz="2400">
                <a:solidFill>
                  <a:schemeClr val="folHlink"/>
                </a:solidFill>
              </a:rPr>
              <a:t>;</a:t>
            </a:r>
            <a:endParaRPr lang="en-US" altLang="zh-CN" sz="2400">
              <a:solidFill>
                <a:schemeClr val="folHlink"/>
              </a:solidFill>
            </a:endParaRPr>
          </a:p>
          <a:p>
            <a:pPr>
              <a:lnSpc>
                <a:spcPct val="90000"/>
              </a:lnSpc>
              <a:buNone/>
            </a:pPr>
            <a:r>
              <a:rPr lang="en-US" altLang="zh-CN" sz="2400">
                <a:solidFill>
                  <a:schemeClr val="folHlink"/>
                </a:solidFill>
              </a:rPr>
              <a:t>	}</a:t>
            </a:r>
            <a:endParaRPr lang="en-US" altLang="zh-CN" sz="2400">
              <a:solidFill>
                <a:schemeClr val="folHlink"/>
              </a:solidFill>
            </a:endParaRPr>
          </a:p>
          <a:p>
            <a:pPr>
              <a:lnSpc>
                <a:spcPct val="90000"/>
              </a:lnSpc>
              <a:buNone/>
            </a:pPr>
            <a:r>
              <a:rPr lang="en-US" altLang="zh-CN" sz="2400">
                <a:solidFill>
                  <a:schemeClr val="folHlink"/>
                </a:solidFill>
              </a:rPr>
              <a:t>	return 0;</a:t>
            </a:r>
            <a:endParaRPr lang="en-US" altLang="zh-CN" sz="2400">
              <a:solidFill>
                <a:schemeClr val="folHlink"/>
              </a:solidFill>
            </a:endParaRPr>
          </a:p>
          <a:p>
            <a:pPr>
              <a:lnSpc>
                <a:spcPct val="90000"/>
              </a:lnSpc>
              <a:buNone/>
            </a:pPr>
            <a:r>
              <a:rPr lang="en-US" altLang="zh-CN" sz="2400">
                <a:solidFill>
                  <a:schemeClr val="folHlink"/>
                </a:solidFill>
              </a:rPr>
              <a:t>}</a:t>
            </a:r>
            <a:endParaRPr lang="en-US" altLang="zh-CN" sz="2400">
              <a:solidFill>
                <a:schemeClr val="folHlink"/>
              </a:solidFill>
            </a:endParaRPr>
          </a:p>
        </p:txBody>
      </p:sp>
      <p:sp>
        <p:nvSpPr>
          <p:cNvPr id="2" name="文本框 1"/>
          <p:cNvSpPr txBox="1"/>
          <p:nvPr/>
        </p:nvSpPr>
        <p:spPr>
          <a:xfrm>
            <a:off x="3694430" y="5229225"/>
            <a:ext cx="4487545" cy="1198880"/>
          </a:xfrm>
          <a:prstGeom prst="rect">
            <a:avLst/>
          </a:prstGeom>
          <a:noFill/>
        </p:spPr>
        <p:txBody>
          <a:bodyPr wrap="square" rtlCol="0" anchor="t">
            <a:spAutoFit/>
          </a:bodyPr>
          <a:p>
            <a:pPr marL="0" indent="0" algn="just" eaLnBrk="0">
              <a:buClr>
                <a:schemeClr val="hlink"/>
              </a:buClr>
              <a:buSzPct val="85000"/>
              <a:buFont typeface="Wingdings" panose="05000000000000000000" pitchFamily="2" charset="2"/>
              <a:buNone/>
            </a:pPr>
            <a:r>
              <a:rPr lang="zh-CN" altLang="en-US" dirty="0">
                <a:latin typeface="+mn-lt"/>
                <a:ea typeface="华文中宋" panose="02010600040101010101" pitchFamily="2" charset="-122"/>
                <a:cs typeface="+mn-lt"/>
                <a:sym typeface="+mn-ea"/>
              </a:rPr>
              <a:t>要查看此程序运行结果！</a:t>
            </a:r>
            <a:endParaRPr lang="zh-CN" altLang="en-US" dirty="0">
              <a:latin typeface="+mn-lt"/>
              <a:ea typeface="华文中宋" panose="02010600040101010101" pitchFamily="2" charset="-122"/>
              <a:cs typeface="+mn-lt"/>
              <a:sym typeface="+mn-ea"/>
            </a:endParaRPr>
          </a:p>
          <a:p>
            <a:pPr marL="0" indent="0" algn="just" eaLnBrk="0">
              <a:buClr>
                <a:schemeClr val="hlink"/>
              </a:buClr>
              <a:buSzPct val="85000"/>
              <a:buFont typeface="Wingdings" panose="05000000000000000000" pitchFamily="2" charset="2"/>
              <a:buNone/>
            </a:pPr>
            <a:r>
              <a:rPr lang="zh-CN" altLang="en-US" dirty="0">
                <a:latin typeface="+mn-lt"/>
                <a:ea typeface="华文中宋" panose="02010600040101010101" pitchFamily="2" charset="-122"/>
                <a:cs typeface="+mn-lt"/>
                <a:sym typeface="+mn-ea"/>
              </a:rPr>
              <a:t>是否满足要求？</a:t>
            </a:r>
            <a:endParaRPr lang="zh-CN" altLang="en-US" dirty="0">
              <a:latin typeface="+mn-lt"/>
              <a:ea typeface="华文中宋" panose="02010600040101010101" pitchFamily="2" charset="-122"/>
              <a:cs typeface="+mn-lt"/>
              <a:sym typeface="+mn-ea"/>
            </a:endParaRPr>
          </a:p>
          <a:p>
            <a:pPr marL="0" indent="0" algn="just" eaLnBrk="0">
              <a:buClr>
                <a:schemeClr val="hlink"/>
              </a:buClr>
              <a:buSzPct val="85000"/>
              <a:buFont typeface="Wingdings" panose="05000000000000000000" pitchFamily="2" charset="2"/>
              <a:buNone/>
            </a:pPr>
            <a:r>
              <a:rPr lang="zh-CN" altLang="en-US" dirty="0">
                <a:latin typeface="+mn-lt"/>
                <a:ea typeface="华文中宋" panose="02010600040101010101" pitchFamily="2" charset="-122"/>
                <a:cs typeface="+mn-lt"/>
                <a:sym typeface="+mn-ea"/>
              </a:rPr>
              <a:t>如果出现偏差该如何解决？</a:t>
            </a:r>
            <a:endParaRPr lang="zh-CN" altLang="en-US" dirty="0">
              <a:latin typeface="+mn-lt"/>
              <a:ea typeface="华文中宋" panose="02010600040101010101" pitchFamily="2" charset="-122"/>
              <a:cs typeface="+mn-lt"/>
              <a:sym typeface="+mn-ea"/>
            </a:endParaRPr>
          </a:p>
        </p:txBody>
      </p:sp>
    </p:spTree>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latin typeface="Cambria" panose="02040503050406030204" pitchFamily="18" charset="0"/>
                <a:ea typeface="楷体" panose="02010609060101010101" pitchFamily="49" charset="-122"/>
                <a:cs typeface="Cambria" panose="02040503050406030204" pitchFamily="18" charset="0"/>
              </a:rPr>
              <a:t>总结上面两个例题：</a:t>
            </a: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buNone/>
            </a:pPr>
            <a:r>
              <a:rPr lang="zh-CN" altLang="en-US">
                <a:latin typeface="Cambria" panose="02040503050406030204" pitchFamily="18" charset="0"/>
                <a:ea typeface="楷体" panose="02010609060101010101" pitchFamily="49" charset="-122"/>
                <a:cs typeface="Cambria" panose="02040503050406030204" pitchFamily="18" charset="0"/>
              </a:rPr>
              <a:t>在编程实践中，在按照要求写</a:t>
            </a:r>
            <a:r>
              <a:rPr lang="zh-CN" altLang="en-US">
                <a:solidFill>
                  <a:schemeClr val="accent2"/>
                </a:solidFill>
                <a:latin typeface="Cambria" panose="02040503050406030204" pitchFamily="18" charset="0"/>
                <a:ea typeface="楷体" panose="02010609060101010101" pitchFamily="49" charset="-122"/>
                <a:cs typeface="Cambria" panose="02040503050406030204" pitchFamily="18" charset="0"/>
              </a:rPr>
              <a:t>一个函数</a:t>
            </a:r>
            <a:r>
              <a:rPr lang="zh-CN" altLang="en-US">
                <a:latin typeface="Cambria" panose="02040503050406030204" pitchFamily="18" charset="0"/>
                <a:ea typeface="楷体" panose="02010609060101010101" pitchFamily="49" charset="-122"/>
                <a:cs typeface="Cambria" panose="02040503050406030204" pitchFamily="18" charset="0"/>
              </a:rPr>
              <a:t>来实现某项功能时，通常都需要在写完该函数之后，</a:t>
            </a:r>
            <a:r>
              <a:rPr lang="zh-CN" altLang="en-US">
                <a:solidFill>
                  <a:schemeClr val="accent2"/>
                </a:solidFill>
                <a:latin typeface="Cambria" panose="02040503050406030204" pitchFamily="18" charset="0"/>
                <a:ea typeface="楷体" panose="02010609060101010101" pitchFamily="49" charset="-122"/>
                <a:cs typeface="Cambria" panose="02040503050406030204" pitchFamily="18" charset="0"/>
              </a:rPr>
              <a:t>再写一个</a:t>
            </a:r>
            <a:r>
              <a:rPr lang="en-US" altLang="zh-CN">
                <a:solidFill>
                  <a:schemeClr val="accent2"/>
                </a:solidFill>
                <a:latin typeface="Cambria" panose="02040503050406030204" pitchFamily="18" charset="0"/>
                <a:ea typeface="楷体" panose="02010609060101010101" pitchFamily="49" charset="-122"/>
                <a:cs typeface="Cambria" panose="02040503050406030204" pitchFamily="18" charset="0"/>
              </a:rPr>
              <a:t> main </a:t>
            </a:r>
            <a:r>
              <a:rPr lang="zh-CN" altLang="en-US">
                <a:solidFill>
                  <a:schemeClr val="accent2"/>
                </a:solidFill>
                <a:latin typeface="Cambria" panose="02040503050406030204" pitchFamily="18" charset="0"/>
                <a:ea typeface="楷体" panose="02010609060101010101" pitchFamily="49" charset="-122"/>
                <a:cs typeface="Cambria" panose="02040503050406030204" pitchFamily="18" charset="0"/>
              </a:rPr>
              <a:t>函数</a:t>
            </a:r>
            <a:r>
              <a:rPr lang="zh-CN" altLang="en-US">
                <a:latin typeface="Cambria" panose="02040503050406030204" pitchFamily="18" charset="0"/>
                <a:ea typeface="楷体" panose="02010609060101010101" pitchFamily="49" charset="-122"/>
                <a:cs typeface="Cambria" panose="02040503050406030204" pitchFamily="18" charset="0"/>
              </a:rPr>
              <a:t>，测试所写的函数是否能正常工作。</a:t>
            </a: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buNone/>
            </a:pP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buNone/>
            </a:pPr>
            <a:r>
              <a:rPr lang="zh-CN" altLang="en-US">
                <a:latin typeface="Cambria" panose="02040503050406030204" pitchFamily="18" charset="0"/>
                <a:ea typeface="楷体" panose="02010609060101010101" pitchFamily="49" charset="-122"/>
                <a:cs typeface="Cambria" panose="02040503050406030204" pitchFamily="18" charset="0"/>
              </a:rPr>
              <a:t>测试时可以循环地用手工输入一批数据作为参数，或者用一个循环自动地提供一批参数。</a:t>
            </a:r>
            <a:endParaRPr lang="zh-CN" altLang="en-US">
              <a:latin typeface="Cambria" panose="02040503050406030204" pitchFamily="18" charset="0"/>
              <a:ea typeface="楷体" panose="02010609060101010101" pitchFamily="49" charset="-122"/>
              <a:cs typeface="Cambria" panose="02040503050406030204" pitchFamily="18"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76802" name="文本占位符 530434"/>
          <p:cNvSpPr>
            <a:spLocks noGrp="1"/>
          </p:cNvSpPr>
          <p:nvPr>
            <p:ph idx="1"/>
          </p:nvPr>
        </p:nvSpPr>
        <p:spPr>
          <a:xfrm>
            <a:off x="539750" y="404813"/>
            <a:ext cx="8135938" cy="5976937"/>
          </a:xfrm>
        </p:spPr>
        <p:txBody>
          <a:bodyPr anchor="t"/>
          <a:p>
            <a:pPr marL="0" indent="0" defTabSz="914400">
              <a:spcBef>
                <a:spcPct val="0"/>
              </a:spcBef>
              <a:buNone/>
              <a:tabLst>
                <a:tab pos="447675" algn="l"/>
                <a:tab pos="895350" algn="l"/>
                <a:tab pos="1432560" algn="l"/>
              </a:tabLst>
            </a:pPr>
            <a:r>
              <a:rPr lang="zh-CN" altLang="en-US" sz="2400" dirty="0"/>
              <a:t>【例</a:t>
            </a:r>
            <a:r>
              <a:rPr lang="en-US" altLang="zh-CN" sz="2400" dirty="0"/>
              <a:t>5-12</a:t>
            </a:r>
            <a:r>
              <a:rPr lang="zh-CN" altLang="en-US" sz="2400" dirty="0"/>
              <a:t>】写一个函数判断变量 </a:t>
            </a:r>
            <a:r>
              <a:rPr lang="en-US" altLang="zh-CN" sz="2400" dirty="0"/>
              <a:t>year </a:t>
            </a:r>
            <a:r>
              <a:rPr lang="zh-CN" altLang="en-US" sz="2400" dirty="0"/>
              <a:t>的值是否表示一个闰年的年份，然后在</a:t>
            </a:r>
            <a:r>
              <a:rPr lang="en-US" altLang="zh-CN" sz="2400" dirty="0"/>
              <a:t>main</a:t>
            </a:r>
            <a:r>
              <a:rPr lang="zh-CN" altLang="en-US" sz="2400" dirty="0"/>
              <a:t>函数中调用这个函数，打印输出</a:t>
            </a:r>
            <a:r>
              <a:rPr lang="en-US" altLang="zh-CN" sz="2400" dirty="0"/>
              <a:t>1900-2100</a:t>
            </a:r>
            <a:r>
              <a:rPr lang="zh-CN" altLang="en-US" sz="2400" dirty="0"/>
              <a:t>中的闰年。</a:t>
            </a:r>
            <a:endParaRPr lang="zh-CN" altLang="en-US" sz="2400" dirty="0"/>
          </a:p>
          <a:p>
            <a:pPr marL="0" indent="0" defTabSz="914400">
              <a:spcBef>
                <a:spcPct val="0"/>
              </a:spcBef>
              <a:buNone/>
              <a:tabLst>
                <a:tab pos="447675" algn="l"/>
                <a:tab pos="895350" algn="l"/>
                <a:tab pos="1432560" algn="l"/>
              </a:tabLst>
            </a:pPr>
            <a:r>
              <a:rPr lang="en-US" altLang="zh-CN" sz="2400" err="1">
                <a:solidFill>
                  <a:schemeClr val="folHlink"/>
                </a:solidFill>
              </a:rPr>
              <a:t>#include &lt;iostream</a:t>
            </a:r>
            <a:r>
              <a:rPr lang="en-US" altLang="zh-CN" sz="2400">
                <a:solidFill>
                  <a:schemeClr val="folHlink"/>
                </a:solidFill>
              </a:rPr>
              <a:t>&gt;</a:t>
            </a:r>
            <a:endParaRPr lang="en-US" altLang="zh-CN" sz="2400">
              <a:solidFill>
                <a:schemeClr val="folHlink"/>
              </a:solidFill>
            </a:endParaRPr>
          </a:p>
          <a:p>
            <a:pPr marL="0" indent="0" defTabSz="914400">
              <a:spcBef>
                <a:spcPct val="0"/>
              </a:spcBef>
              <a:buNone/>
              <a:tabLst>
                <a:tab pos="447675" algn="l"/>
                <a:tab pos="895350" algn="l"/>
                <a:tab pos="1432560" algn="l"/>
              </a:tabLst>
            </a:pPr>
            <a:r>
              <a:rPr lang="en-US" altLang="zh-CN" sz="2400">
                <a:solidFill>
                  <a:schemeClr val="folHlink"/>
                </a:solidFill>
              </a:rPr>
              <a:t>using namespace std;</a:t>
            </a:r>
            <a:endParaRPr lang="en-US" altLang="zh-CN" sz="2400">
              <a:solidFill>
                <a:schemeClr val="folHlink"/>
              </a:solidFill>
            </a:endParaRPr>
          </a:p>
          <a:p>
            <a:pPr marL="0" indent="0" defTabSz="914400">
              <a:spcBef>
                <a:spcPct val="0"/>
              </a:spcBef>
              <a:buNone/>
              <a:tabLst>
                <a:tab pos="447675" algn="l"/>
                <a:tab pos="895350" algn="l"/>
                <a:tab pos="1432560" algn="l"/>
              </a:tabLst>
            </a:pPr>
            <a:endParaRPr lang="en-US" altLang="zh-CN" sz="2400">
              <a:solidFill>
                <a:schemeClr val="folHlink"/>
              </a:solidFill>
            </a:endParaRPr>
          </a:p>
          <a:p>
            <a:pPr marL="0" indent="0" defTabSz="914400">
              <a:spcBef>
                <a:spcPct val="0"/>
              </a:spcBef>
              <a:buNone/>
              <a:tabLst>
                <a:tab pos="447675" algn="l"/>
                <a:tab pos="895350" algn="l"/>
                <a:tab pos="1432560" algn="l"/>
              </a:tabLst>
            </a:pPr>
            <a:r>
              <a:rPr lang="en-US" altLang="zh-CN" sz="2400" err="1">
                <a:solidFill>
                  <a:schemeClr val="folHlink"/>
                </a:solidFill>
              </a:rPr>
              <a:t>int isleapyear(int</a:t>
            </a:r>
            <a:r>
              <a:rPr lang="en-US" altLang="zh-CN" sz="2400">
                <a:solidFill>
                  <a:schemeClr val="folHlink"/>
                </a:solidFill>
              </a:rPr>
              <a:t> </a:t>
            </a:r>
            <a:r>
              <a:rPr lang="en-US" altLang="zh-CN" sz="2400">
                <a:solidFill>
                  <a:schemeClr val="tx2"/>
                </a:solidFill>
              </a:rPr>
              <a:t>year</a:t>
            </a:r>
            <a:r>
              <a:rPr lang="en-US" altLang="zh-CN" sz="2400">
                <a:solidFill>
                  <a:schemeClr val="folHlink"/>
                </a:solidFill>
              </a:rPr>
              <a:t>) {</a:t>
            </a:r>
            <a:endParaRPr lang="en-US" altLang="zh-CN" sz="2400">
              <a:solidFill>
                <a:schemeClr val="folHlink"/>
              </a:solidFill>
            </a:endParaRPr>
          </a:p>
          <a:p>
            <a:pPr marL="0" indent="0" defTabSz="914400">
              <a:spcBef>
                <a:spcPct val="0"/>
              </a:spcBef>
              <a:buNone/>
              <a:tabLst>
                <a:tab pos="447675" algn="l"/>
                <a:tab pos="895350" algn="l"/>
                <a:tab pos="1432560" algn="l"/>
              </a:tabLst>
            </a:pPr>
            <a:r>
              <a:rPr lang="en-US" altLang="zh-CN" sz="2400">
                <a:solidFill>
                  <a:schemeClr val="folHlink"/>
                </a:solidFill>
              </a:rPr>
              <a:t>	</a:t>
            </a:r>
            <a:r>
              <a:rPr lang="en-US" altLang="zh-CN" sz="2200">
                <a:solidFill>
                  <a:schemeClr val="folHlink"/>
                </a:solidFill>
              </a:rPr>
              <a:t>return ((</a:t>
            </a:r>
            <a:r>
              <a:rPr lang="en-US" altLang="zh-CN" sz="2200">
                <a:solidFill>
                  <a:schemeClr val="tx2"/>
                </a:solidFill>
              </a:rPr>
              <a:t>year</a:t>
            </a:r>
            <a:r>
              <a:rPr lang="en-US" altLang="zh-CN" sz="2200">
                <a:solidFill>
                  <a:schemeClr val="folHlink"/>
                </a:solidFill>
              </a:rPr>
              <a:t>%4 == 0 &amp;&amp; </a:t>
            </a:r>
            <a:r>
              <a:rPr lang="en-US" altLang="zh-CN" sz="2200">
                <a:solidFill>
                  <a:schemeClr val="tx2"/>
                </a:solidFill>
              </a:rPr>
              <a:t>year</a:t>
            </a:r>
            <a:r>
              <a:rPr lang="en-US" altLang="zh-CN" sz="2200">
                <a:solidFill>
                  <a:schemeClr val="folHlink"/>
                </a:solidFill>
              </a:rPr>
              <a:t>%100 != 0) || </a:t>
            </a:r>
            <a:r>
              <a:rPr lang="en-US" altLang="zh-CN" sz="2200">
                <a:solidFill>
                  <a:schemeClr val="tx2"/>
                </a:solidFill>
              </a:rPr>
              <a:t>year</a:t>
            </a:r>
            <a:r>
              <a:rPr lang="en-US" altLang="zh-CN" sz="2200">
                <a:solidFill>
                  <a:schemeClr val="folHlink"/>
                </a:solidFill>
              </a:rPr>
              <a:t>%400 == 0);</a:t>
            </a:r>
            <a:endParaRPr lang="en-US" altLang="zh-CN" sz="2400">
              <a:solidFill>
                <a:schemeClr val="folHlink"/>
              </a:solidFill>
            </a:endParaRPr>
          </a:p>
          <a:p>
            <a:pPr marL="0" indent="0" defTabSz="914400">
              <a:spcBef>
                <a:spcPct val="0"/>
              </a:spcBef>
              <a:buNone/>
              <a:tabLst>
                <a:tab pos="447675" algn="l"/>
                <a:tab pos="895350" algn="l"/>
                <a:tab pos="1432560" algn="l"/>
              </a:tabLst>
            </a:pPr>
            <a:r>
              <a:rPr lang="en-US" altLang="zh-CN" sz="2400">
                <a:solidFill>
                  <a:schemeClr val="folHlink"/>
                </a:solidFill>
              </a:rPr>
              <a:t>}</a:t>
            </a:r>
            <a:endParaRPr lang="en-US" altLang="zh-CN" sz="2400">
              <a:solidFill>
                <a:schemeClr val="folHlink"/>
              </a:solidFill>
            </a:endParaRPr>
          </a:p>
          <a:p>
            <a:pPr marL="0" indent="0" defTabSz="914400">
              <a:spcBef>
                <a:spcPct val="0"/>
              </a:spcBef>
              <a:buNone/>
              <a:tabLst>
                <a:tab pos="447675" algn="l"/>
                <a:tab pos="895350" algn="l"/>
                <a:tab pos="1432560" algn="l"/>
              </a:tabLst>
            </a:pPr>
            <a:endParaRPr lang="en-US" altLang="zh-CN" sz="2400">
              <a:solidFill>
                <a:schemeClr val="folHlink"/>
              </a:solidFill>
            </a:endParaRPr>
          </a:p>
          <a:p>
            <a:pPr marL="0" indent="0" defTabSz="914400">
              <a:spcBef>
                <a:spcPct val="0"/>
              </a:spcBef>
              <a:buNone/>
              <a:tabLst>
                <a:tab pos="447675" algn="l"/>
                <a:tab pos="895350" algn="l"/>
                <a:tab pos="1432560" algn="l"/>
              </a:tabLst>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marL="0" indent="0" defTabSz="914400">
              <a:spcBef>
                <a:spcPct val="0"/>
              </a:spcBef>
              <a:buNone/>
              <a:tabLst>
                <a:tab pos="447675" algn="l"/>
                <a:tab pos="895350" algn="l"/>
                <a:tab pos="1432560" algn="l"/>
              </a:tabLst>
            </a:pPr>
            <a:r>
              <a:rPr lang="en-US" altLang="zh-CN" sz="2400" err="1">
                <a:solidFill>
                  <a:schemeClr val="folHlink"/>
                </a:solidFill>
              </a:rPr>
              <a:t>	for (int</a:t>
            </a:r>
            <a:r>
              <a:rPr lang="en-US" altLang="zh-CN" sz="2400">
                <a:solidFill>
                  <a:schemeClr val="folHlink"/>
                </a:solidFill>
              </a:rPr>
              <a:t> </a:t>
            </a:r>
            <a:r>
              <a:rPr lang="en-US" altLang="zh-CN" sz="2400">
                <a:solidFill>
                  <a:schemeClr val="hlink"/>
                </a:solidFill>
              </a:rPr>
              <a:t>year</a:t>
            </a:r>
            <a:r>
              <a:rPr lang="en-US" altLang="zh-CN" sz="2400">
                <a:solidFill>
                  <a:schemeClr val="folHlink"/>
                </a:solidFill>
              </a:rPr>
              <a:t> =1900; </a:t>
            </a:r>
            <a:r>
              <a:rPr lang="en-US" altLang="zh-CN" sz="2400">
                <a:solidFill>
                  <a:schemeClr val="hlink"/>
                </a:solidFill>
              </a:rPr>
              <a:t>year</a:t>
            </a:r>
            <a:r>
              <a:rPr lang="en-US" altLang="zh-CN" sz="2400">
                <a:solidFill>
                  <a:schemeClr val="folHlink"/>
                </a:solidFill>
              </a:rPr>
              <a:t>&lt;=2100; </a:t>
            </a:r>
            <a:r>
              <a:rPr lang="en-US" altLang="zh-CN" sz="2400">
                <a:solidFill>
                  <a:schemeClr val="hlink"/>
                </a:solidFill>
              </a:rPr>
              <a:t>year</a:t>
            </a:r>
            <a:r>
              <a:rPr lang="en-US" altLang="zh-CN" sz="2400">
                <a:solidFill>
                  <a:schemeClr val="folHlink"/>
                </a:solidFill>
              </a:rPr>
              <a:t>++)</a:t>
            </a:r>
            <a:endParaRPr lang="en-US" altLang="zh-CN" sz="2400">
              <a:solidFill>
                <a:schemeClr val="folHlink"/>
              </a:solidFill>
            </a:endParaRPr>
          </a:p>
          <a:p>
            <a:pPr marL="0" indent="0" defTabSz="914400">
              <a:spcBef>
                <a:spcPct val="0"/>
              </a:spcBef>
              <a:buNone/>
              <a:tabLst>
                <a:tab pos="447675" algn="l"/>
                <a:tab pos="895350" algn="l"/>
                <a:tab pos="1432560" algn="l"/>
              </a:tabLst>
            </a:pPr>
            <a:r>
              <a:rPr lang="en-US" altLang="zh-CN" sz="2400" err="1">
                <a:solidFill>
                  <a:schemeClr val="folHlink"/>
                </a:solidFill>
              </a:rPr>
              <a:t>		if (isleapyear(</a:t>
            </a:r>
            <a:r>
              <a:rPr lang="en-US" altLang="zh-CN" sz="2400" err="1">
                <a:solidFill>
                  <a:schemeClr val="hlink"/>
                </a:solidFill>
              </a:rPr>
              <a:t>year</a:t>
            </a:r>
            <a:r>
              <a:rPr lang="en-US" altLang="zh-CN" sz="2400">
                <a:solidFill>
                  <a:schemeClr val="folHlink"/>
                </a:solidFill>
              </a:rPr>
              <a:t>))</a:t>
            </a:r>
            <a:endParaRPr lang="en-US" altLang="zh-CN" sz="2400">
              <a:solidFill>
                <a:schemeClr val="folHlink"/>
              </a:solidFill>
            </a:endParaRPr>
          </a:p>
          <a:p>
            <a:pPr marL="0" indent="0" defTabSz="914400">
              <a:spcBef>
                <a:spcPct val="0"/>
              </a:spcBef>
              <a:buNone/>
              <a:tabLst>
                <a:tab pos="447675" algn="l"/>
                <a:tab pos="895350" algn="l"/>
                <a:tab pos="1432560" algn="l"/>
              </a:tabLst>
            </a:pPr>
            <a:r>
              <a:rPr lang="en-US" altLang="zh-CN" sz="2400" err="1">
                <a:solidFill>
                  <a:schemeClr val="folHlink"/>
                </a:solidFill>
              </a:rPr>
              <a:t>			cout</a:t>
            </a:r>
            <a:r>
              <a:rPr lang="en-US" altLang="zh-CN" sz="2400">
                <a:solidFill>
                  <a:schemeClr val="folHlink"/>
                </a:solidFill>
              </a:rPr>
              <a:t> &lt;&lt;</a:t>
            </a:r>
            <a:r>
              <a:rPr lang="en-US" altLang="zh-CN" sz="2400">
                <a:solidFill>
                  <a:schemeClr val="hlink"/>
                </a:solidFill>
              </a:rPr>
              <a:t>year</a:t>
            </a:r>
            <a:r>
              <a:rPr lang="en-US" altLang="zh-CN" sz="2400">
                <a:solidFill>
                  <a:schemeClr val="folHlink"/>
                </a:solidFill>
              </a:rPr>
              <a:t> &lt;&lt;" ";</a:t>
            </a:r>
            <a:endParaRPr lang="en-US" altLang="zh-CN" sz="2400">
              <a:solidFill>
                <a:schemeClr val="folHlink"/>
              </a:solidFill>
            </a:endParaRPr>
          </a:p>
          <a:p>
            <a:pPr marL="0" indent="0" defTabSz="914400">
              <a:spcBef>
                <a:spcPct val="0"/>
              </a:spcBef>
              <a:buNone/>
              <a:tabLst>
                <a:tab pos="447675" algn="l"/>
                <a:tab pos="895350" algn="l"/>
                <a:tab pos="1432560" algn="l"/>
              </a:tabLst>
            </a:pPr>
            <a:r>
              <a:rPr lang="en-US" altLang="zh-CN" sz="2400">
                <a:solidFill>
                  <a:schemeClr val="folHlink"/>
                </a:solidFill>
              </a:rPr>
              <a:t>	return 0;</a:t>
            </a:r>
            <a:endParaRPr lang="en-US" altLang="zh-CN" sz="2400">
              <a:solidFill>
                <a:schemeClr val="folHlink"/>
              </a:solidFill>
            </a:endParaRPr>
          </a:p>
          <a:p>
            <a:pPr marL="0" indent="0" defTabSz="914400">
              <a:spcBef>
                <a:spcPct val="0"/>
              </a:spcBef>
              <a:buNone/>
              <a:tabLst>
                <a:tab pos="447675" algn="l"/>
                <a:tab pos="895350" algn="l"/>
                <a:tab pos="1432560" algn="l"/>
              </a:tabLst>
            </a:pPr>
            <a:r>
              <a:rPr lang="en-US" altLang="zh-CN" sz="2400">
                <a:solidFill>
                  <a:schemeClr val="folHlink"/>
                </a:solidFill>
              </a:rPr>
              <a:t>}</a:t>
            </a:r>
            <a:endParaRPr lang="en-US" altLang="zh-CN" sz="2400"/>
          </a:p>
        </p:txBody>
      </p:sp>
      <p:sp>
        <p:nvSpPr>
          <p:cNvPr id="76803" name="文本框 530435"/>
          <p:cNvSpPr txBox="1"/>
          <p:nvPr/>
        </p:nvSpPr>
        <p:spPr>
          <a:xfrm>
            <a:off x="4248150" y="3862388"/>
            <a:ext cx="3995738" cy="460375"/>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zh-CN" altLang="en-US" dirty="0">
                <a:latin typeface="华文中宋" panose="02010600040101010101" pitchFamily="2" charset="-122"/>
                <a:ea typeface="华文中宋" panose="02010600040101010101" pitchFamily="2" charset="-122"/>
              </a:rPr>
              <a:t>注意，这是两个不同的变量</a:t>
            </a:r>
            <a:endParaRPr lang="zh-CN" altLang="en-US" dirty="0">
              <a:latin typeface="华文中宋" panose="02010600040101010101" pitchFamily="2" charset="-122"/>
              <a:ea typeface="华文中宋" panose="02010600040101010101" pitchFamily="2" charset="-122"/>
            </a:endParaRPr>
          </a:p>
        </p:txBody>
      </p:sp>
      <p:sp>
        <p:nvSpPr>
          <p:cNvPr id="76804" name="直接连接符 530436"/>
          <p:cNvSpPr/>
          <p:nvPr/>
        </p:nvSpPr>
        <p:spPr>
          <a:xfrm flipV="1">
            <a:off x="2881313" y="4149725"/>
            <a:ext cx="1295400" cy="431800"/>
          </a:xfrm>
          <a:prstGeom prst="line">
            <a:avLst/>
          </a:prstGeom>
          <a:ln w="9525" cap="flat" cmpd="sng">
            <a:solidFill>
              <a:schemeClr val="tx1"/>
            </a:solidFill>
            <a:prstDash val="solid"/>
            <a:round/>
            <a:headEnd type="none" w="med" len="med"/>
            <a:tailEnd type="triangle" w="med" len="med"/>
          </a:ln>
        </p:spPr>
      </p:sp>
      <p:sp>
        <p:nvSpPr>
          <p:cNvPr id="76805" name="直接连接符 530437"/>
          <p:cNvSpPr/>
          <p:nvPr/>
        </p:nvSpPr>
        <p:spPr>
          <a:xfrm>
            <a:off x="3419475" y="2997200"/>
            <a:ext cx="828675" cy="936625"/>
          </a:xfrm>
          <a:prstGeom prst="line">
            <a:avLst/>
          </a:prstGeom>
          <a:ln w="9525" cap="flat" cmpd="sng">
            <a:solidFill>
              <a:schemeClr val="tx1"/>
            </a:solidFill>
            <a:prstDash val="solid"/>
            <a:round/>
            <a:headEnd type="none" w="med" len="med"/>
            <a:tailEnd type="triangle" w="med" len="med"/>
          </a:ln>
        </p:spPr>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3554" name="标题 464897"/>
          <p:cNvSpPr>
            <a:spLocks noGrp="1"/>
          </p:cNvSpPr>
          <p:nvPr>
            <p:ph type="title"/>
          </p:nvPr>
        </p:nvSpPr>
        <p:spPr/>
        <p:txBody>
          <a:bodyPr anchor="ctr"/>
          <a:p>
            <a:r>
              <a:rPr lang="en-US" altLang="zh-CN" sz="3600" dirty="0"/>
              <a:t>5.1.1 </a:t>
            </a:r>
            <a:r>
              <a:rPr lang="zh-CN" altLang="en-US" sz="3600" dirty="0"/>
              <a:t>对自定义函数的需求</a:t>
            </a:r>
            <a:endParaRPr lang="zh-CN" altLang="en-US" sz="3600" dirty="0"/>
          </a:p>
        </p:txBody>
      </p:sp>
      <p:sp>
        <p:nvSpPr>
          <p:cNvPr id="23555" name="文本占位符 464898"/>
          <p:cNvSpPr>
            <a:spLocks noGrp="1"/>
          </p:cNvSpPr>
          <p:nvPr>
            <p:ph idx="1"/>
          </p:nvPr>
        </p:nvSpPr>
        <p:spPr/>
        <p:txBody>
          <a:bodyPr anchor="t"/>
          <a:p>
            <a:pPr marL="0" indent="0">
              <a:spcBef>
                <a:spcPct val="10000"/>
              </a:spcBef>
              <a:buNone/>
            </a:pPr>
            <a:r>
              <a:rPr lang="zh-CN" altLang="en-US" dirty="0"/>
              <a:t>虽然系统提供了大量的标准库函数供用户使用，但是在实际程序设计中，</a:t>
            </a:r>
            <a:r>
              <a:rPr lang="zh-CN" altLang="en-US" dirty="0">
                <a:solidFill>
                  <a:schemeClr val="accent2"/>
                </a:solidFill>
              </a:rPr>
              <a:t>标准库函数还不能满足用户的需求，存在着许多对特定函数的需求</a:t>
            </a:r>
            <a:r>
              <a:rPr lang="zh-CN" altLang="en-US" dirty="0"/>
              <a:t>，这里举两个简单的例子。</a:t>
            </a:r>
            <a:endParaRPr lang="zh-CN" altLang="en-US" dirty="0"/>
          </a:p>
          <a:p>
            <a:pPr marL="0" indent="0">
              <a:spcBef>
                <a:spcPct val="10000"/>
              </a:spcBef>
              <a:buNone/>
            </a:pPr>
            <a:endParaRPr lang="zh-CN" altLang="en-US" dirty="0"/>
          </a:p>
          <a:p>
            <a:pPr marL="0" indent="0">
              <a:spcBef>
                <a:spcPct val="10000"/>
              </a:spcBef>
              <a:buNone/>
            </a:pPr>
            <a:r>
              <a:rPr lang="zh-CN" altLang="en-US" sz="2400" dirty="0"/>
              <a:t>【例</a:t>
            </a:r>
            <a:r>
              <a:rPr lang="en-US" altLang="zh-CN" sz="2400" dirty="0"/>
              <a:t>5-1</a:t>
            </a:r>
            <a:r>
              <a:rPr lang="zh-CN" altLang="en-US" sz="2400" dirty="0"/>
              <a:t>】哥德巴赫猜想是数论中的一个著名的难题，它的陈述为“任一大于</a:t>
            </a:r>
            <a:r>
              <a:rPr lang="en-US" altLang="zh-CN" sz="2400" dirty="0"/>
              <a:t>2</a:t>
            </a:r>
            <a:r>
              <a:rPr lang="zh-CN" altLang="en-US" sz="2400" dirty="0"/>
              <a:t>的偶数都可写成两个质数之和”。这个难题的严格证明需要高深的数学理论，至今还没有得到彻底解决。请写程序在小范围内来验证这一猜想：对 </a:t>
            </a:r>
            <a:r>
              <a:rPr lang="en-US" altLang="zh-CN" sz="2400" dirty="0"/>
              <a:t>6 </a:t>
            </a:r>
            <a:r>
              <a:rPr lang="zh-CN" altLang="en-US" sz="2400" dirty="0"/>
              <a:t>到 </a:t>
            </a:r>
            <a:r>
              <a:rPr lang="en-US" altLang="zh-CN" sz="2400" dirty="0"/>
              <a:t>200 </a:t>
            </a:r>
            <a:r>
              <a:rPr lang="zh-CN" altLang="en-US" sz="2400" dirty="0"/>
              <a:t>之间的各个偶数找出一种质数分解，即找出两个质数，满足两者之和等于这个偶数。</a:t>
            </a:r>
            <a:endParaRPr lang="zh-CN" altLang="en-US" sz="2400" dirty="0"/>
          </a:p>
        </p:txBody>
      </p:sp>
    </p:spTree>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rPr>
            </a:fld>
            <a:endParaRPr lang="zh-CN" altLang="en-US" sz="1400" dirty="0">
              <a:latin typeface="Arial" panose="020B0604020202020204" pitchFamily="34" charset="0"/>
            </a:endParaRPr>
          </a:p>
        </p:txBody>
      </p:sp>
      <p:sp>
        <p:nvSpPr>
          <p:cNvPr id="77826" name="文本占位符 531458"/>
          <p:cNvSpPr>
            <a:spLocks noGrp="1"/>
          </p:cNvSpPr>
          <p:nvPr>
            <p:ph idx="1"/>
          </p:nvPr>
        </p:nvSpPr>
        <p:spPr>
          <a:xfrm>
            <a:off x="539750" y="476250"/>
            <a:ext cx="8135938" cy="6265863"/>
          </a:xfrm>
        </p:spPr>
        <p:txBody>
          <a:bodyPr anchor="t"/>
          <a:p>
            <a:pPr marL="0" indent="0">
              <a:lnSpc>
                <a:spcPct val="90000"/>
              </a:lnSpc>
              <a:buNone/>
            </a:pPr>
            <a:r>
              <a:rPr lang="zh-CN" altLang="en-US" sz="2400" dirty="0"/>
              <a:t>【例</a:t>
            </a:r>
            <a:r>
              <a:rPr lang="en-US" altLang="zh-CN" sz="2400"/>
              <a:t>5-13</a:t>
            </a:r>
            <a:r>
              <a:rPr lang="zh-CN" altLang="en-US" sz="2400" dirty="0"/>
              <a:t>】写一个谓词函数，判断一个整数（参数）是否为质数。然后在 </a:t>
            </a:r>
            <a:r>
              <a:rPr lang="en-US" altLang="zh-CN" sz="2400"/>
              <a:t>main </a:t>
            </a:r>
            <a:r>
              <a:rPr lang="zh-CN" altLang="en-US" sz="2400" dirty="0"/>
              <a:t>函数中判断并输出 </a:t>
            </a:r>
            <a:r>
              <a:rPr lang="en-US" altLang="zh-CN" sz="2400"/>
              <a:t>-10 -- 999</a:t>
            </a:r>
            <a:r>
              <a:rPr lang="zh-CN" altLang="en-US" sz="2400" dirty="0"/>
              <a:t>中的质数。</a:t>
            </a:r>
            <a:endParaRPr lang="zh-CN" altLang="en-US" sz="2400" dirty="0"/>
          </a:p>
          <a:p>
            <a:pPr marL="0" indent="0">
              <a:lnSpc>
                <a:spcPct val="90000"/>
              </a:lnSpc>
              <a:buNone/>
            </a:pPr>
            <a:r>
              <a:rPr lang="zh-CN" altLang="en-US" sz="2400" dirty="0"/>
              <a:t>函数命名为 </a:t>
            </a:r>
            <a:r>
              <a:rPr lang="en-US" altLang="zh-CN" sz="2400" err="1"/>
              <a:t>isprime</a:t>
            </a:r>
            <a:r>
              <a:rPr lang="zh-CN" altLang="en-US" sz="2400" dirty="0"/>
              <a:t>，</a:t>
            </a:r>
            <a:r>
              <a:rPr lang="zh-CN" altLang="en-US" sz="2400" dirty="0">
                <a:solidFill>
                  <a:srgbClr val="FF0000"/>
                </a:solidFill>
              </a:rPr>
              <a:t>注意把 </a:t>
            </a:r>
            <a:r>
              <a:rPr lang="en-US" altLang="zh-CN" sz="2400">
                <a:solidFill>
                  <a:srgbClr val="FF0000"/>
                </a:solidFill>
              </a:rPr>
              <a:t>n &lt;= 1 </a:t>
            </a:r>
            <a:r>
              <a:rPr lang="zh-CN" altLang="en-US" sz="2400" dirty="0">
                <a:solidFill>
                  <a:srgbClr val="FF0000"/>
                </a:solidFill>
              </a:rPr>
              <a:t>时判断为非质数</a:t>
            </a:r>
            <a:r>
              <a:rPr lang="zh-CN" altLang="en-US" sz="2400" dirty="0"/>
              <a:t>。</a:t>
            </a:r>
            <a:endParaRPr lang="en-US" altLang="zh-CN" sz="2400"/>
          </a:p>
          <a:p>
            <a:pPr marL="0" indent="0">
              <a:lnSpc>
                <a:spcPct val="90000"/>
              </a:lnSpc>
              <a:buNone/>
            </a:pPr>
            <a:r>
              <a:rPr lang="zh-CN" altLang="en-US" sz="2400" dirty="0"/>
              <a:t>把原有例题源程序改写为谓词函数 </a:t>
            </a:r>
            <a:r>
              <a:rPr lang="en-US" altLang="zh-CN" sz="2400" err="1"/>
              <a:t>isprime</a:t>
            </a:r>
            <a:r>
              <a:rPr lang="zh-CN" altLang="en-US" sz="2400" dirty="0"/>
              <a:t>：</a:t>
            </a:r>
            <a:endParaRPr lang="zh-CN" altLang="en-US" sz="2400" dirty="0"/>
          </a:p>
          <a:p>
            <a:pPr marL="0" indent="0">
              <a:lnSpc>
                <a:spcPct val="90000"/>
              </a:lnSpc>
              <a:buNone/>
            </a:pPr>
            <a:r>
              <a:rPr lang="en-US" altLang="zh-CN" sz="2400" err="1">
                <a:solidFill>
                  <a:schemeClr val="folHlink"/>
                </a:solidFill>
              </a:rPr>
              <a:t>int</a:t>
            </a:r>
            <a:r>
              <a:rPr lang="en-US" altLang="zh-CN" sz="2400">
                <a:solidFill>
                  <a:schemeClr val="folHlink"/>
                </a:solidFill>
              </a:rPr>
              <a:t> </a:t>
            </a:r>
            <a:r>
              <a:rPr lang="en-US" altLang="zh-CN" sz="2400" err="1">
                <a:solidFill>
                  <a:schemeClr val="folHlink"/>
                </a:solidFill>
              </a:rPr>
              <a:t>isprime(int</a:t>
            </a:r>
            <a:r>
              <a:rPr lang="en-US" altLang="zh-CN" sz="2400">
                <a:solidFill>
                  <a:schemeClr val="folHlink"/>
                </a:solidFill>
              </a:rPr>
              <a:t> n) {	//</a:t>
            </a:r>
            <a:r>
              <a:rPr lang="zh-CN" altLang="en-US" sz="2400" dirty="0">
                <a:solidFill>
                  <a:schemeClr val="folHlink"/>
                </a:solidFill>
              </a:rPr>
              <a:t>版本</a:t>
            </a:r>
            <a:r>
              <a:rPr lang="en-US" altLang="zh-CN" sz="2400">
                <a:solidFill>
                  <a:schemeClr val="folHlink"/>
                </a:solidFill>
              </a:rPr>
              <a:t>1</a:t>
            </a:r>
            <a:endParaRPr lang="en-US" altLang="zh-CN" sz="2400">
              <a:solidFill>
                <a:schemeClr val="folHlink"/>
              </a:solidFill>
            </a:endParaRPr>
          </a:p>
          <a:p>
            <a:pPr marL="0" indent="0">
              <a:lnSpc>
                <a:spcPct val="90000"/>
              </a:lnSpc>
              <a:buNone/>
            </a:pPr>
            <a:r>
              <a:rPr lang="en-US" altLang="zh-CN" sz="2400">
                <a:solidFill>
                  <a:schemeClr val="folHlink"/>
                </a:solidFill>
              </a:rPr>
              <a:t>	 if (n &lt;= 1)    //n &lt;= 1 </a:t>
            </a:r>
            <a:r>
              <a:rPr lang="zh-CN" altLang="en-US" sz="2400" dirty="0">
                <a:solidFill>
                  <a:schemeClr val="folHlink"/>
                </a:solidFill>
              </a:rPr>
              <a:t>时判断为非质数</a:t>
            </a:r>
            <a:endParaRPr lang="zh-CN" altLang="en-US" sz="2400" dirty="0">
              <a:solidFill>
                <a:schemeClr val="folHlink"/>
              </a:solidFill>
            </a:endParaRPr>
          </a:p>
          <a:p>
            <a:pPr marL="0" indent="0">
              <a:lnSpc>
                <a:spcPct val="90000"/>
              </a:lnSpc>
              <a:buNone/>
            </a:pPr>
            <a:r>
              <a:rPr lang="en-US" altLang="zh-CN" sz="2400">
                <a:solidFill>
                  <a:schemeClr val="folHlink"/>
                </a:solidFill>
              </a:rPr>
              <a:t>		return 0;</a:t>
            </a:r>
            <a:endParaRPr lang="en-US" altLang="zh-CN" sz="2400">
              <a:solidFill>
                <a:schemeClr val="folHlink"/>
              </a:solidFill>
            </a:endParaRPr>
          </a:p>
          <a:p>
            <a:pPr marL="0" indent="0">
              <a:lnSpc>
                <a:spcPct val="90000"/>
              </a:lnSpc>
              <a:buNone/>
            </a:pPr>
            <a:r>
              <a:rPr lang="en-US" altLang="zh-CN" sz="2400">
                <a:solidFill>
                  <a:schemeClr val="folHlink"/>
                </a:solidFill>
              </a:rPr>
              <a:t>	// n &gt; 1 </a:t>
            </a:r>
            <a:r>
              <a:rPr lang="zh-CN" altLang="en-US" sz="2400" dirty="0">
                <a:solidFill>
                  <a:schemeClr val="folHlink"/>
                </a:solidFill>
              </a:rPr>
              <a:t>时继续分析判断</a:t>
            </a:r>
            <a:endParaRPr lang="en-US" altLang="zh-CN" sz="2400">
              <a:solidFill>
                <a:schemeClr val="folHlink"/>
              </a:solidFill>
            </a:endParaRPr>
          </a:p>
          <a:p>
            <a:pPr marL="0" indent="0">
              <a:lnSpc>
                <a:spcPct val="90000"/>
              </a:lnSpc>
              <a:buNone/>
            </a:pPr>
            <a:r>
              <a:rPr lang="en-US" altLang="zh-CN" sz="2400">
                <a:solidFill>
                  <a:schemeClr val="folHlink"/>
                </a:solidFill>
              </a:rPr>
              <a:t>	</a:t>
            </a:r>
            <a:r>
              <a:rPr lang="en-US" altLang="zh-CN" sz="2400" err="1">
                <a:solidFill>
                  <a:schemeClr val="folHlink"/>
                </a:solidFill>
              </a:rPr>
              <a:t>int</a:t>
            </a:r>
            <a:r>
              <a:rPr lang="en-US" altLang="zh-CN" sz="2400">
                <a:solidFill>
                  <a:schemeClr val="folHlink"/>
                </a:solidFill>
              </a:rPr>
              <a:t> k;</a:t>
            </a:r>
            <a:endParaRPr lang="en-US" altLang="zh-CN" sz="2400">
              <a:solidFill>
                <a:schemeClr val="folHlink"/>
              </a:solidFill>
            </a:endParaRPr>
          </a:p>
          <a:p>
            <a:pPr marL="0" indent="0">
              <a:lnSpc>
                <a:spcPct val="90000"/>
              </a:lnSpc>
              <a:buNone/>
            </a:pPr>
            <a:r>
              <a:rPr lang="en-US" altLang="zh-CN" sz="2400">
                <a:solidFill>
                  <a:schemeClr val="folHlink"/>
                </a:solidFill>
              </a:rPr>
              <a:t>	for (int k=2; k*k &lt;= n; k++)	</a:t>
            </a:r>
            <a:endParaRPr lang="en-US" altLang="zh-CN" sz="2400">
              <a:solidFill>
                <a:schemeClr val="folHlink"/>
              </a:solidFill>
            </a:endParaRPr>
          </a:p>
          <a:p>
            <a:pPr marL="0" indent="0">
              <a:lnSpc>
                <a:spcPct val="90000"/>
              </a:lnSpc>
              <a:buNone/>
            </a:pPr>
            <a:r>
              <a:rPr lang="en-US" altLang="zh-CN" sz="2400">
                <a:solidFill>
                  <a:schemeClr val="folHlink"/>
                </a:solidFill>
              </a:rPr>
              <a:t>		if (</a:t>
            </a:r>
            <a:r>
              <a:rPr lang="en-US" altLang="zh-CN" sz="2400" err="1">
                <a:solidFill>
                  <a:schemeClr val="folHlink"/>
                </a:solidFill>
              </a:rPr>
              <a:t>n%k</a:t>
            </a:r>
            <a:r>
              <a:rPr lang="en-US" altLang="zh-CN" sz="2400">
                <a:solidFill>
                  <a:schemeClr val="folHlink"/>
                </a:solidFill>
              </a:rPr>
              <a:t> == 0)	//</a:t>
            </a:r>
            <a:r>
              <a:rPr lang="zh-CN" altLang="en-US" sz="2400" dirty="0">
                <a:solidFill>
                  <a:schemeClr val="folHlink"/>
                </a:solidFill>
              </a:rPr>
              <a:t>发现一个因数就退出循环 </a:t>
            </a:r>
            <a:endParaRPr lang="zh-CN" altLang="en-US" sz="2400" dirty="0">
              <a:solidFill>
                <a:schemeClr val="folHlink"/>
              </a:solidFill>
            </a:endParaRPr>
          </a:p>
          <a:p>
            <a:pPr marL="0" indent="0">
              <a:lnSpc>
                <a:spcPct val="90000"/>
              </a:lnSpc>
              <a:buNone/>
            </a:pPr>
            <a:r>
              <a:rPr lang="zh-CN" altLang="en-US" sz="2400" dirty="0">
                <a:solidFill>
                  <a:schemeClr val="folHlink"/>
                </a:solidFill>
              </a:rPr>
              <a:t>			</a:t>
            </a:r>
            <a:r>
              <a:rPr lang="en-US" altLang="zh-CN" sz="2400">
                <a:solidFill>
                  <a:schemeClr val="hlink"/>
                </a:solidFill>
              </a:rPr>
              <a:t>break;</a:t>
            </a:r>
            <a:endParaRPr lang="en-US" altLang="zh-CN" sz="2400">
              <a:solidFill>
                <a:schemeClr val="hlink"/>
              </a:solidFill>
            </a:endParaRPr>
          </a:p>
          <a:p>
            <a:pPr marL="0" indent="0">
              <a:lnSpc>
                <a:spcPct val="90000"/>
              </a:lnSpc>
              <a:buNone/>
            </a:pPr>
            <a:r>
              <a:rPr lang="en-US" altLang="zh-CN" sz="2400">
                <a:solidFill>
                  <a:schemeClr val="folHlink"/>
                </a:solidFill>
              </a:rPr>
              <a:t>	//</a:t>
            </a:r>
            <a:r>
              <a:rPr lang="zh-CN" altLang="en-US" sz="2400" dirty="0">
                <a:solidFill>
                  <a:schemeClr val="folHlink"/>
                </a:solidFill>
              </a:rPr>
              <a:t>根据循环退出或结束的情形来判断 </a:t>
            </a:r>
            <a:endParaRPr lang="zh-CN" altLang="en-US" sz="2400" dirty="0">
              <a:solidFill>
                <a:schemeClr val="folHlink"/>
              </a:solidFill>
            </a:endParaRPr>
          </a:p>
          <a:p>
            <a:pPr marL="0" indent="0">
              <a:lnSpc>
                <a:spcPct val="90000"/>
              </a:lnSpc>
              <a:buNone/>
            </a:pPr>
            <a:r>
              <a:rPr lang="zh-CN" altLang="en-US" sz="2400" dirty="0">
                <a:solidFill>
                  <a:schemeClr val="folHlink"/>
                </a:solidFill>
              </a:rPr>
              <a:t>	</a:t>
            </a:r>
            <a:r>
              <a:rPr lang="en-US" altLang="zh-CN" sz="2400">
                <a:solidFill>
                  <a:schemeClr val="hlink"/>
                </a:solidFill>
              </a:rPr>
              <a:t>return</a:t>
            </a:r>
            <a:r>
              <a:rPr lang="en-US" altLang="zh-CN" sz="2400">
                <a:solidFill>
                  <a:schemeClr val="folHlink"/>
                </a:solidFill>
              </a:rPr>
              <a:t> (k*k &lt;= n &amp;&amp; </a:t>
            </a:r>
            <a:r>
              <a:rPr lang="en-US" altLang="zh-CN" sz="2400" err="1">
                <a:solidFill>
                  <a:schemeClr val="folHlink"/>
                </a:solidFill>
              </a:rPr>
              <a:t>n%k</a:t>
            </a:r>
            <a:r>
              <a:rPr lang="en-US" altLang="zh-CN" sz="2400">
                <a:solidFill>
                  <a:schemeClr val="folHlink"/>
                </a:solidFill>
              </a:rPr>
              <a:t> ==0)? 0:1;</a:t>
            </a:r>
            <a:endParaRPr lang="en-US" altLang="zh-CN" sz="2400">
              <a:solidFill>
                <a:schemeClr val="folHlink"/>
              </a:solidFill>
            </a:endParaRPr>
          </a:p>
          <a:p>
            <a:pPr marL="0" indent="0">
              <a:lnSpc>
                <a:spcPct val="90000"/>
              </a:lnSpc>
              <a:buNone/>
            </a:pP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rPr>
            </a:fld>
            <a:endParaRPr lang="zh-CN" altLang="en-US" sz="1400" dirty="0">
              <a:latin typeface="Arial" panose="020B0604020202020204" pitchFamily="34" charset="0"/>
            </a:endParaRPr>
          </a:p>
        </p:txBody>
      </p:sp>
      <p:sp>
        <p:nvSpPr>
          <p:cNvPr id="78850" name="文本占位符 532482"/>
          <p:cNvSpPr>
            <a:spLocks noGrp="1"/>
          </p:cNvSpPr>
          <p:nvPr>
            <p:ph idx="1"/>
          </p:nvPr>
        </p:nvSpPr>
        <p:spPr>
          <a:xfrm>
            <a:off x="539750" y="620713"/>
            <a:ext cx="8135938" cy="5761037"/>
          </a:xfrm>
        </p:spPr>
        <p:txBody>
          <a:bodyPr anchor="t"/>
          <a:p>
            <a:pPr>
              <a:lnSpc>
                <a:spcPct val="90000"/>
              </a:lnSpc>
              <a:buNone/>
            </a:pPr>
            <a:r>
              <a:rPr lang="zh-CN" altLang="en-US" sz="2400" dirty="0"/>
              <a:t>函数可以更巧妙地使用 </a:t>
            </a:r>
            <a:r>
              <a:rPr lang="en-US" altLang="zh-CN" sz="2400"/>
              <a:t>return </a:t>
            </a:r>
            <a:r>
              <a:rPr lang="zh-CN" altLang="en-US" sz="2400" dirty="0"/>
              <a:t>语句而写得更简洁：</a:t>
            </a:r>
            <a:endParaRPr lang="zh-CN" altLang="en-US" sz="2400" dirty="0"/>
          </a:p>
          <a:p>
            <a:pPr>
              <a:lnSpc>
                <a:spcPct val="90000"/>
              </a:lnSpc>
              <a:buNone/>
            </a:pPr>
            <a:endParaRPr lang="zh-CN" altLang="en-US" sz="2400" dirty="0"/>
          </a:p>
          <a:p>
            <a:pPr>
              <a:lnSpc>
                <a:spcPct val="90000"/>
              </a:lnSpc>
              <a:buNone/>
            </a:pPr>
            <a:r>
              <a:rPr lang="en-US" altLang="zh-CN" sz="2400" err="1">
                <a:solidFill>
                  <a:schemeClr val="folHlink"/>
                </a:solidFill>
              </a:rPr>
              <a:t>int</a:t>
            </a:r>
            <a:r>
              <a:rPr lang="en-US" altLang="zh-CN" sz="2400">
                <a:solidFill>
                  <a:schemeClr val="folHlink"/>
                </a:solidFill>
              </a:rPr>
              <a:t> </a:t>
            </a:r>
            <a:r>
              <a:rPr lang="en-US" altLang="zh-CN" sz="2400" err="1">
                <a:solidFill>
                  <a:schemeClr val="folHlink"/>
                </a:solidFill>
              </a:rPr>
              <a:t>isprime(int</a:t>
            </a:r>
            <a:r>
              <a:rPr lang="en-US" altLang="zh-CN" sz="2400">
                <a:solidFill>
                  <a:schemeClr val="folHlink"/>
                </a:solidFill>
              </a:rPr>
              <a:t> n) {	//</a:t>
            </a:r>
            <a:r>
              <a:rPr lang="zh-CN" altLang="en-US" sz="2400" dirty="0">
                <a:solidFill>
                  <a:schemeClr val="folHlink"/>
                </a:solidFill>
              </a:rPr>
              <a:t>版本</a:t>
            </a:r>
            <a:r>
              <a:rPr lang="en-US" altLang="zh-CN" sz="2400">
                <a:solidFill>
                  <a:schemeClr val="folHlink"/>
                </a:solidFill>
              </a:rPr>
              <a:t>2</a:t>
            </a:r>
            <a:endParaRPr lang="en-US" altLang="zh-CN" sz="2400">
              <a:solidFill>
                <a:schemeClr val="folHlink"/>
              </a:solidFill>
            </a:endParaRPr>
          </a:p>
          <a:p>
            <a:pPr>
              <a:lnSpc>
                <a:spcPct val="90000"/>
              </a:lnSpc>
              <a:buNone/>
            </a:pPr>
            <a:r>
              <a:rPr lang="en-US" altLang="zh-CN" sz="2400">
                <a:solidFill>
                  <a:schemeClr val="folHlink"/>
                </a:solidFill>
              </a:rPr>
              <a:t>	if (n &lt;= 1 ) return 0;	//</a:t>
            </a:r>
            <a:r>
              <a:rPr lang="zh-CN" altLang="en-US" sz="2400" dirty="0">
                <a:solidFill>
                  <a:schemeClr val="folHlink"/>
                </a:solidFill>
              </a:rPr>
              <a:t>非质数</a:t>
            </a:r>
            <a:endParaRPr lang="zh-CN" altLang="en-US" sz="2400" dirty="0">
              <a:solidFill>
                <a:schemeClr val="folHlink"/>
              </a:solidFill>
            </a:endParaRPr>
          </a:p>
          <a:p>
            <a:pPr>
              <a:lnSpc>
                <a:spcPct val="90000"/>
              </a:lnSpc>
              <a:buNone/>
            </a:pPr>
            <a:r>
              <a:rPr lang="en-US" altLang="zh-CN" sz="2400">
                <a:solidFill>
                  <a:schemeClr val="folHlink"/>
                </a:solidFill>
              </a:rPr>
              <a:t>	for (int k = 2; k * k &lt;= n; k++)	</a:t>
            </a:r>
            <a:endParaRPr lang="en-US" altLang="zh-CN" sz="2400">
              <a:solidFill>
                <a:schemeClr val="folHlink"/>
              </a:solidFill>
            </a:endParaRPr>
          </a:p>
          <a:p>
            <a:pPr>
              <a:lnSpc>
                <a:spcPct val="90000"/>
              </a:lnSpc>
              <a:buNone/>
            </a:pPr>
            <a:r>
              <a:rPr lang="en-US" altLang="zh-CN" sz="2400">
                <a:solidFill>
                  <a:schemeClr val="folHlink"/>
                </a:solidFill>
              </a:rPr>
              <a:t>		if (n % k == 0)  //</a:t>
            </a:r>
            <a:r>
              <a:rPr lang="zh-CN" altLang="en-US" sz="2400" dirty="0">
                <a:solidFill>
                  <a:schemeClr val="folHlink"/>
                </a:solidFill>
              </a:rPr>
              <a:t>发现一个因数就足以判断不是质数</a:t>
            </a:r>
            <a:endParaRPr lang="zh-CN" altLang="en-US" sz="2400" dirty="0">
              <a:solidFill>
                <a:schemeClr val="folHlink"/>
              </a:solidFill>
            </a:endParaRPr>
          </a:p>
          <a:p>
            <a:pPr>
              <a:lnSpc>
                <a:spcPct val="90000"/>
              </a:lnSpc>
              <a:buNone/>
            </a:pPr>
            <a:r>
              <a:rPr lang="zh-CN" altLang="en-US" sz="2400" dirty="0">
                <a:solidFill>
                  <a:schemeClr val="folHlink"/>
                </a:solidFill>
              </a:rPr>
              <a:t>			</a:t>
            </a:r>
            <a:r>
              <a:rPr lang="en-US" altLang="zh-CN" sz="2400">
                <a:solidFill>
                  <a:schemeClr val="hlink"/>
                </a:solidFill>
              </a:rPr>
              <a:t>return 0;</a:t>
            </a:r>
            <a:endParaRPr lang="en-US" altLang="zh-CN" sz="2400">
              <a:solidFill>
                <a:schemeClr val="hlink"/>
              </a:solidFill>
            </a:endParaRPr>
          </a:p>
          <a:p>
            <a:pPr>
              <a:lnSpc>
                <a:spcPct val="90000"/>
              </a:lnSpc>
              <a:buNone/>
            </a:pPr>
            <a:r>
              <a:rPr lang="en-US" altLang="zh-CN" sz="2400">
                <a:solidFill>
                  <a:schemeClr val="folHlink"/>
                </a:solidFill>
              </a:rPr>
              <a:t>	</a:t>
            </a:r>
            <a:r>
              <a:rPr lang="en-US" altLang="zh-CN" sz="2400">
                <a:solidFill>
                  <a:schemeClr val="hlink"/>
                </a:solidFill>
              </a:rPr>
              <a:t>return 1; </a:t>
            </a:r>
            <a:r>
              <a:rPr lang="en-US" altLang="zh-CN" sz="2400">
                <a:solidFill>
                  <a:schemeClr val="folHlink"/>
                </a:solidFill>
              </a:rPr>
              <a:t> //</a:t>
            </a:r>
            <a:r>
              <a:rPr lang="zh-CN" altLang="en-US" sz="2400" dirty="0">
                <a:solidFill>
                  <a:schemeClr val="folHlink"/>
                </a:solidFill>
              </a:rPr>
              <a:t>上面循环中没有发现因数，所以判断是质数</a:t>
            </a:r>
            <a:endParaRPr lang="zh-CN" altLang="en-US" sz="2400" dirty="0">
              <a:solidFill>
                <a:schemeClr val="folHlink"/>
              </a:solidFill>
            </a:endParaRPr>
          </a:p>
          <a:p>
            <a:pPr>
              <a:lnSpc>
                <a:spcPct val="90000"/>
              </a:lnSpc>
              <a:buNone/>
            </a:pP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79874" name="文本占位符 533506"/>
          <p:cNvSpPr>
            <a:spLocks noGrp="1"/>
          </p:cNvSpPr>
          <p:nvPr>
            <p:ph idx="1"/>
          </p:nvPr>
        </p:nvSpPr>
        <p:spPr>
          <a:xfrm>
            <a:off x="539750" y="358775"/>
            <a:ext cx="8136255" cy="6022975"/>
          </a:xfrm>
        </p:spPr>
        <p:txBody>
          <a:bodyPr anchor="t"/>
          <a:p>
            <a:pPr marL="0" indent="0">
              <a:buNone/>
            </a:pPr>
            <a:r>
              <a:rPr lang="zh-CN" altLang="en-US" sz="2400" dirty="0"/>
              <a:t>有了上面的 </a:t>
            </a:r>
            <a:r>
              <a:rPr lang="en-US" altLang="zh-CN" sz="2400" err="1"/>
              <a:t>isprime</a:t>
            </a:r>
            <a:r>
              <a:rPr lang="en-US" altLang="zh-CN" sz="2400" dirty="0"/>
              <a:t> </a:t>
            </a:r>
            <a:r>
              <a:rPr lang="zh-CN" altLang="en-US" sz="2400" dirty="0"/>
              <a:t>函数，可以写出 </a:t>
            </a:r>
            <a:r>
              <a:rPr lang="en-US" altLang="zh-CN" sz="2400" dirty="0"/>
              <a:t>main </a:t>
            </a:r>
            <a:r>
              <a:rPr lang="zh-CN" altLang="en-US" sz="2400" dirty="0"/>
              <a:t>函数如下：</a:t>
            </a:r>
            <a:endParaRPr lang="zh-CN" altLang="en-US" sz="2400" dirty="0"/>
          </a:p>
          <a:p>
            <a:pPr marL="0" indent="0" defTabSz="914400">
              <a:buNone/>
              <a:tabLst>
                <a:tab pos="358140" algn="l"/>
                <a:tab pos="716280" algn="l"/>
                <a:tab pos="1074420" algn="l"/>
              </a:tabLst>
            </a:pPr>
            <a:r>
              <a:rPr lang="en-US" altLang="zh-CN" sz="2400" err="1">
                <a:solidFill>
                  <a:schemeClr val="folHlink"/>
                </a:solidFill>
              </a:rPr>
              <a:t>int</a:t>
            </a:r>
            <a:r>
              <a:rPr lang="en-US" altLang="zh-CN" sz="2400" dirty="0">
                <a:solidFill>
                  <a:schemeClr val="folHlink"/>
                </a:solidFill>
              </a:rPr>
              <a:t> main() {	//</a:t>
            </a:r>
            <a:r>
              <a:rPr lang="zh-CN" altLang="en-US" sz="2400" dirty="0">
                <a:solidFill>
                  <a:schemeClr val="folHlink"/>
                </a:solidFill>
              </a:rPr>
              <a:t>输出 </a:t>
            </a:r>
            <a:r>
              <a:rPr lang="en-US" altLang="zh-CN" sz="2400" dirty="0">
                <a:solidFill>
                  <a:schemeClr val="accent2"/>
                </a:solidFill>
              </a:rPr>
              <a:t>-10</a:t>
            </a:r>
            <a:r>
              <a:rPr lang="en-US" altLang="zh-CN" sz="2400" dirty="0">
                <a:solidFill>
                  <a:schemeClr val="folHlink"/>
                </a:solidFill>
              </a:rPr>
              <a:t>--999</a:t>
            </a:r>
            <a:r>
              <a:rPr lang="zh-CN" altLang="en-US" sz="2400" dirty="0">
                <a:solidFill>
                  <a:schemeClr val="folHlink"/>
                </a:solidFill>
              </a:rPr>
              <a:t>之间的所有质数 </a:t>
            </a:r>
            <a:endParaRPr lang="zh-CN" altLang="en-US" sz="2400" dirty="0">
              <a:solidFill>
                <a:schemeClr val="folHlink"/>
              </a:solidFill>
            </a:endParaRPr>
          </a:p>
          <a:p>
            <a:pPr marL="0" indent="0" defTabSz="914400">
              <a:buNone/>
              <a:tabLst>
                <a:tab pos="358140" algn="l"/>
                <a:tab pos="716280" algn="l"/>
                <a:tab pos="1074420" algn="l"/>
              </a:tabLst>
            </a:pPr>
            <a:r>
              <a:rPr lang="zh-CN" altLang="en-US" sz="2400" dirty="0">
                <a:solidFill>
                  <a:schemeClr val="folHlink"/>
                </a:solidFill>
              </a:rPr>
              <a:t>	</a:t>
            </a:r>
            <a:r>
              <a:rPr lang="en-US" altLang="zh-CN" sz="2400" err="1">
                <a:solidFill>
                  <a:schemeClr val="folHlink"/>
                </a:solidFill>
              </a:rPr>
              <a:t>for (int</a:t>
            </a:r>
            <a:r>
              <a:rPr lang="en-US" altLang="zh-CN" sz="2400">
                <a:solidFill>
                  <a:schemeClr val="folHlink"/>
                </a:solidFill>
              </a:rPr>
              <a:t> n = </a:t>
            </a:r>
            <a:r>
              <a:rPr lang="en-US" altLang="zh-CN" sz="2400">
                <a:solidFill>
                  <a:schemeClr val="accent2"/>
                </a:solidFill>
              </a:rPr>
              <a:t>-10</a:t>
            </a:r>
            <a:r>
              <a:rPr lang="en-US" altLang="zh-CN" sz="2400">
                <a:solidFill>
                  <a:schemeClr val="folHlink"/>
                </a:solidFill>
              </a:rPr>
              <a:t>; n &lt; 999; n++)</a:t>
            </a:r>
            <a:endParaRPr lang="en-US" altLang="zh-CN" sz="2400">
              <a:solidFill>
                <a:schemeClr val="folHlink"/>
              </a:solidFill>
            </a:endParaRPr>
          </a:p>
          <a:p>
            <a:pPr marL="0" indent="0" defTabSz="914400">
              <a:buNone/>
              <a:tabLst>
                <a:tab pos="358140" algn="l"/>
                <a:tab pos="716280" algn="l"/>
                <a:tab pos="1074420" algn="l"/>
              </a:tabLst>
            </a:pPr>
            <a:r>
              <a:rPr lang="en-US" altLang="zh-CN" sz="2400" err="1">
                <a:solidFill>
                  <a:schemeClr val="folHlink"/>
                </a:solidFill>
              </a:rPr>
              <a:t>		if (isprime(n</a:t>
            </a:r>
            <a:r>
              <a:rPr lang="en-US" altLang="zh-CN" sz="2400">
                <a:solidFill>
                  <a:schemeClr val="folHlink"/>
                </a:solidFill>
              </a:rPr>
              <a:t>))</a:t>
            </a:r>
            <a:endParaRPr lang="en-US" altLang="zh-CN" sz="2400">
              <a:solidFill>
                <a:schemeClr val="folHlink"/>
              </a:solidFill>
            </a:endParaRPr>
          </a:p>
          <a:p>
            <a:pPr marL="0" indent="0" defTabSz="914400">
              <a:buNone/>
              <a:tabLst>
                <a:tab pos="358140" algn="l"/>
                <a:tab pos="716280" algn="l"/>
                <a:tab pos="1074420" algn="l"/>
              </a:tabLst>
            </a:pPr>
            <a:r>
              <a:rPr lang="en-US" altLang="zh-CN" sz="2400" err="1">
                <a:solidFill>
                  <a:schemeClr val="folHlink"/>
                </a:solidFill>
              </a:rPr>
              <a:t>			cout</a:t>
            </a:r>
            <a:r>
              <a:rPr lang="en-US" altLang="zh-CN" sz="2400">
                <a:solidFill>
                  <a:schemeClr val="folHlink"/>
                </a:solidFill>
              </a:rPr>
              <a:t> &lt;&lt; n &lt;&lt; "  ";</a:t>
            </a:r>
            <a:endParaRPr lang="en-US" altLang="zh-CN" sz="2400">
              <a:solidFill>
                <a:schemeClr val="folHlink"/>
              </a:solidFill>
            </a:endParaRPr>
          </a:p>
          <a:p>
            <a:pPr marL="0" indent="0" defTabSz="914400">
              <a:buNone/>
              <a:tabLst>
                <a:tab pos="358140" algn="l"/>
                <a:tab pos="716280" algn="l"/>
                <a:tab pos="1074420" algn="l"/>
              </a:tabLst>
            </a:pPr>
            <a:r>
              <a:rPr lang="en-US" altLang="zh-CN" sz="2400">
                <a:solidFill>
                  <a:schemeClr val="folHlink"/>
                </a:solidFill>
              </a:rPr>
              <a:t>	return 0;</a:t>
            </a:r>
            <a:endParaRPr lang="en-US" altLang="zh-CN" sz="2400">
              <a:solidFill>
                <a:schemeClr val="folHlink"/>
              </a:solidFill>
            </a:endParaRPr>
          </a:p>
          <a:p>
            <a:pPr marL="0" indent="0" defTabSz="914400">
              <a:buNone/>
              <a:tabLst>
                <a:tab pos="358140" algn="l"/>
                <a:tab pos="716280" algn="l"/>
                <a:tab pos="1074420" algn="l"/>
              </a:tabLst>
            </a:pPr>
            <a:r>
              <a:rPr lang="en-US" altLang="zh-CN" sz="2400">
                <a:solidFill>
                  <a:schemeClr val="folHlink"/>
                </a:solidFill>
              </a:rPr>
              <a:t>}</a:t>
            </a:r>
            <a:endParaRPr lang="en-US" altLang="zh-CN" sz="2400">
              <a:solidFill>
                <a:schemeClr val="folHlink"/>
              </a:solidFill>
            </a:endParaRPr>
          </a:p>
          <a:p>
            <a:pPr marL="0" indent="0">
              <a:buNone/>
            </a:pPr>
            <a:endParaRPr lang="en-US" altLang="zh-CN" sz="2400">
              <a:solidFill>
                <a:schemeClr val="folHlink"/>
              </a:solidFill>
            </a:endParaRPr>
          </a:p>
          <a:p>
            <a:pPr marL="0" indent="0">
              <a:buNone/>
            </a:pPr>
            <a:r>
              <a:rPr lang="zh-CN" altLang="en-US" sz="2400" dirty="0"/>
              <a:t>可以把 </a:t>
            </a:r>
            <a:r>
              <a:rPr lang="en-US" altLang="zh-CN" sz="2400" err="1"/>
              <a:t>isprime</a:t>
            </a:r>
            <a:r>
              <a:rPr lang="en-US" altLang="zh-CN" sz="2400" dirty="0"/>
              <a:t> </a:t>
            </a:r>
            <a:r>
              <a:rPr lang="zh-CN" altLang="en-US" sz="2400" dirty="0"/>
              <a:t>函数和 </a:t>
            </a:r>
            <a:r>
              <a:rPr lang="en-US" altLang="zh-CN" sz="2400" dirty="0"/>
              <a:t>main </a:t>
            </a:r>
            <a:r>
              <a:rPr lang="zh-CN" altLang="en-US" sz="2400" dirty="0"/>
              <a:t>函数拼装成一个完整的程序。</a:t>
            </a:r>
            <a:endParaRPr lang="zh-CN" altLang="en-US" sz="2400" dirty="0"/>
          </a:p>
          <a:p>
            <a:pPr marL="0" indent="0">
              <a:buNone/>
            </a:pPr>
            <a:r>
              <a:rPr lang="zh-CN" altLang="en-US" sz="2000" dirty="0"/>
              <a:t>（</a:t>
            </a:r>
            <a:r>
              <a:rPr lang="zh-CN" altLang="en-US" sz="2000" dirty="0">
                <a:ea typeface="楷体" panose="02010609060101010101" pitchFamily="49" charset="-122"/>
              </a:rPr>
              <a:t>要加上必要的其它内容；</a:t>
            </a:r>
            <a:r>
              <a:rPr lang="en-US" altLang="zh-CN" sz="2000" err="1">
                <a:ea typeface="楷体" panose="02010609060101010101" pitchFamily="49" charset="-122"/>
              </a:rPr>
              <a:t>isprime</a:t>
            </a:r>
            <a:r>
              <a:rPr lang="en-US" altLang="zh-CN" sz="2000" dirty="0">
                <a:ea typeface="楷体" panose="02010609060101010101" pitchFamily="49" charset="-122"/>
              </a:rPr>
              <a:t> </a:t>
            </a:r>
            <a:r>
              <a:rPr lang="zh-CN" altLang="en-US" sz="2000" dirty="0">
                <a:ea typeface="楷体" panose="02010609060101010101" pitchFamily="49" charset="-122"/>
              </a:rPr>
              <a:t>函数的两个版本只能任选其一</a:t>
            </a:r>
            <a:r>
              <a:rPr lang="zh-CN" altLang="en-US" sz="2000" dirty="0"/>
              <a:t>）</a:t>
            </a:r>
            <a:endParaRPr lang="zh-CN" altLang="en-US" sz="2000" dirty="0"/>
          </a:p>
          <a:p>
            <a:pPr marL="0" indent="0">
              <a:buNone/>
            </a:pPr>
            <a:r>
              <a:rPr lang="zh-CN" altLang="en-US" sz="2400" dirty="0">
                <a:sym typeface="+mn-ea"/>
              </a:rPr>
              <a:t>注意在函数中对 </a:t>
            </a:r>
            <a:r>
              <a:rPr lang="en-US" altLang="zh-CN" sz="2400" dirty="0">
                <a:sym typeface="+mn-ea"/>
              </a:rPr>
              <a:t>n&lt;=1 </a:t>
            </a:r>
            <a:r>
              <a:rPr lang="zh-CN" altLang="en-US" sz="2400" dirty="0">
                <a:sym typeface="+mn-ea"/>
              </a:rPr>
              <a:t>进行了特殊处理：</a:t>
            </a:r>
            <a:r>
              <a:rPr lang="zh-CN" altLang="en-US" sz="2400">
                <a:solidFill>
                  <a:schemeClr val="folHlink"/>
                </a:solidFill>
                <a:sym typeface="+mn-ea"/>
              </a:rPr>
              <a:t>	</a:t>
            </a:r>
            <a:r>
              <a:rPr lang="en-US" altLang="zh-CN" sz="2400">
                <a:solidFill>
                  <a:schemeClr val="folHlink"/>
                </a:solidFill>
                <a:sym typeface="+mn-ea"/>
              </a:rPr>
              <a:t>if (n &lt;= 1) return 0;</a:t>
            </a:r>
            <a:endParaRPr lang="en-US" altLang="zh-CN" sz="2400">
              <a:solidFill>
                <a:schemeClr val="folHlink"/>
              </a:solidFill>
            </a:endParaRPr>
          </a:p>
          <a:p>
            <a:pPr marL="0" indent="0">
              <a:buNone/>
            </a:pPr>
            <a:r>
              <a:rPr lang="zh-CN" altLang="en-US" sz="2400" dirty="0">
                <a:sym typeface="+mn-ea"/>
              </a:rPr>
              <a:t>由此可见，在写一个程序（或函数）</a:t>
            </a:r>
            <a:r>
              <a:rPr lang="zh-CN" altLang="en-US" sz="2400" dirty="0">
                <a:solidFill>
                  <a:schemeClr val="accent2"/>
                </a:solidFill>
                <a:sym typeface="+mn-ea"/>
              </a:rPr>
              <a:t>之前</a:t>
            </a:r>
            <a:r>
              <a:rPr lang="zh-CN" altLang="en-US" sz="2400" dirty="0">
                <a:sym typeface="+mn-ea"/>
              </a:rPr>
              <a:t>，首先应该仔细分析需要考虑的情况。完成</a:t>
            </a:r>
            <a:r>
              <a:rPr lang="zh-CN" altLang="en-US" sz="2400" dirty="0">
                <a:solidFill>
                  <a:schemeClr val="accent2"/>
                </a:solidFill>
                <a:sym typeface="+mn-ea"/>
              </a:rPr>
              <a:t>之后</a:t>
            </a:r>
            <a:r>
              <a:rPr lang="zh-CN" altLang="en-US" sz="2400" dirty="0">
                <a:sym typeface="+mn-ea"/>
              </a:rPr>
              <a:t>还应该仔细检查，看看是否有什么遗漏。如果事先分析周全，应该能看到这些问题。</a:t>
            </a:r>
            <a:endParaRPr lang="zh-CN" altLang="en-US" sz="2400" dirty="0"/>
          </a:p>
          <a:p>
            <a:pPr marL="0" indent="0">
              <a:buNone/>
            </a:pPr>
            <a:endParaRPr lang="zh-CN" altLang="en-US" sz="2400" dirty="0"/>
          </a:p>
        </p:txBody>
      </p:sp>
    </p:spTree>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80898" name="文本占位符 534530"/>
          <p:cNvSpPr>
            <a:spLocks noGrp="1"/>
          </p:cNvSpPr>
          <p:nvPr>
            <p:ph idx="1"/>
          </p:nvPr>
        </p:nvSpPr>
        <p:spPr>
          <a:xfrm>
            <a:off x="539750" y="476250"/>
            <a:ext cx="8136255" cy="1700530"/>
          </a:xfrm>
        </p:spPr>
        <p:txBody>
          <a:bodyPr anchor="t"/>
          <a:p>
            <a:pPr marL="0" indent="0">
              <a:buNone/>
            </a:pPr>
            <a:r>
              <a:rPr lang="zh-CN" altLang="en-US" sz="2400" dirty="0"/>
              <a:t>从 isleapyear 和 isprime 这两个函数可以注意到，</a:t>
            </a:r>
            <a:r>
              <a:rPr lang="zh-CN" altLang="en-US" sz="2400" dirty="0">
                <a:solidFill>
                  <a:schemeClr val="accent2"/>
                </a:solidFill>
              </a:rPr>
              <a:t>谓词函数通常只负责进行某种判断并返回判断结果，不进行信息输出。</a:t>
            </a:r>
            <a:r>
              <a:rPr lang="zh-CN" altLang="en-US" sz="2400" dirty="0"/>
              <a:t>而由调用这类函数的程序根据自身需求进行信息输出。</a:t>
            </a:r>
            <a:endParaRPr lang="zh-CN" altLang="en-US" sz="2400" dirty="0"/>
          </a:p>
          <a:p>
            <a:pPr marL="0" indent="0">
              <a:buNone/>
            </a:pPr>
            <a:r>
              <a:rPr lang="zh-CN" altLang="en-US" sz="2400" dirty="0"/>
              <a:t>这是一种合理的函数功能分解方式。</a:t>
            </a:r>
            <a:endParaRPr lang="zh-CN" altLang="en-US" sz="2400" dirty="0"/>
          </a:p>
        </p:txBody>
      </p:sp>
      <p:sp>
        <p:nvSpPr>
          <p:cNvPr id="4" name="文本框 3"/>
          <p:cNvSpPr txBox="1"/>
          <p:nvPr/>
        </p:nvSpPr>
        <p:spPr>
          <a:xfrm>
            <a:off x="540385" y="3811905"/>
            <a:ext cx="8147050" cy="2416175"/>
          </a:xfrm>
          <a:prstGeom prst="rect">
            <a:avLst/>
          </a:prstGeom>
          <a:noFill/>
          <a:ln>
            <a:solidFill>
              <a:schemeClr val="accent2"/>
            </a:solidFill>
          </a:ln>
        </p:spPr>
        <p:txBody>
          <a:bodyPr wrap="square" rtlCol="0" anchor="t">
            <a:spAutoFit/>
          </a:bodyPr>
          <a:p>
            <a:pPr defTabSz="914400">
              <a:lnSpc>
                <a:spcPct val="90000"/>
              </a:lnSpc>
              <a:buNone/>
              <a:tabLst>
                <a:tab pos="358140" algn="l"/>
                <a:tab pos="716280" algn="l"/>
                <a:tab pos="1074420" algn="l"/>
              </a:tabLst>
            </a:pPr>
            <a:r>
              <a:rPr lang="en-US" altLang="zh-CN" err="1">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int</a:t>
            </a: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 </a:t>
            </a:r>
            <a:r>
              <a:rPr lang="en-US" altLang="zh-CN" err="1">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isprime(int</a:t>
            </a: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 n) {	//</a:t>
            </a:r>
            <a:r>
              <a:rPr lang="zh-CN" altLang="en-US" dirty="0">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版本</a:t>
            </a: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2</a:t>
            </a:r>
            <a:endPar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a:p>
            <a:pPr defTabSz="914400">
              <a:lnSpc>
                <a:spcPct val="90000"/>
              </a:lnSpc>
              <a:buNone/>
              <a:tabLst>
                <a:tab pos="358140" algn="l"/>
                <a:tab pos="716280" algn="l"/>
                <a:tab pos="1074420" algn="l"/>
              </a:tabLst>
            </a:pP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	if (n &lt;= 1 ) return 0;	//</a:t>
            </a:r>
            <a:r>
              <a:rPr lang="zh-CN" altLang="en-US" dirty="0">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非质数</a:t>
            </a:r>
            <a:endParaRPr lang="zh-CN" altLang="en-US" dirty="0">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a:p>
            <a:pPr defTabSz="914400">
              <a:lnSpc>
                <a:spcPct val="90000"/>
              </a:lnSpc>
              <a:buNone/>
              <a:tabLst>
                <a:tab pos="358140" algn="l"/>
                <a:tab pos="716280" algn="l"/>
                <a:tab pos="1074420" algn="l"/>
              </a:tabLst>
            </a:pP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	for (int k = 2; k * k &lt;= n; k++)	</a:t>
            </a:r>
            <a:endPar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a:p>
            <a:pPr defTabSz="914400">
              <a:lnSpc>
                <a:spcPct val="90000"/>
              </a:lnSpc>
              <a:buNone/>
              <a:tabLst>
                <a:tab pos="358140" algn="l"/>
                <a:tab pos="716280" algn="l"/>
                <a:tab pos="1074420" algn="l"/>
              </a:tabLst>
            </a:pP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		if (n % k == 0)  //</a:t>
            </a:r>
            <a:r>
              <a:rPr lang="zh-CN" altLang="en-US" dirty="0">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发现一个因数就足以判断不是质数</a:t>
            </a:r>
            <a:endParaRPr lang="zh-CN" altLang="en-US" dirty="0">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a:p>
            <a:pPr defTabSz="914400">
              <a:lnSpc>
                <a:spcPct val="90000"/>
              </a:lnSpc>
              <a:buNone/>
              <a:tabLst>
                <a:tab pos="358140" algn="l"/>
                <a:tab pos="716280" algn="l"/>
                <a:tab pos="1074420" algn="l"/>
              </a:tabLst>
            </a:pPr>
            <a:r>
              <a:rPr lang="zh-CN" altLang="en-US" dirty="0">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			</a:t>
            </a:r>
            <a:r>
              <a:rPr lang="en-US" altLang="zh-CN">
                <a:solidFill>
                  <a:schemeClr val="hlink"/>
                </a:solidFill>
                <a:latin typeface="Cambria" panose="02040503050406030204" pitchFamily="18" charset="0"/>
                <a:ea typeface="华文中宋" panose="02010600040101010101" pitchFamily="2" charset="-122"/>
                <a:cs typeface="Cambria" panose="02040503050406030204" pitchFamily="18" charset="0"/>
                <a:sym typeface="+mn-ea"/>
              </a:rPr>
              <a:t>return 0;</a:t>
            </a:r>
            <a:endParaRPr lang="en-US" altLang="zh-CN">
              <a:solidFill>
                <a:schemeClr val="hlink"/>
              </a:solidFill>
              <a:latin typeface="Cambria" panose="02040503050406030204" pitchFamily="18" charset="0"/>
              <a:ea typeface="华文中宋" panose="02010600040101010101" pitchFamily="2" charset="-122"/>
              <a:cs typeface="Cambria" panose="02040503050406030204" pitchFamily="18" charset="0"/>
            </a:endParaRPr>
          </a:p>
          <a:p>
            <a:pPr defTabSz="914400">
              <a:lnSpc>
                <a:spcPct val="90000"/>
              </a:lnSpc>
              <a:buNone/>
              <a:tabLst>
                <a:tab pos="358140" algn="l"/>
                <a:tab pos="716280" algn="l"/>
                <a:tab pos="1074420" algn="l"/>
              </a:tabLst>
            </a:pP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	</a:t>
            </a:r>
            <a:r>
              <a:rPr lang="en-US" altLang="zh-CN">
                <a:solidFill>
                  <a:schemeClr val="hlink"/>
                </a:solidFill>
                <a:latin typeface="Cambria" panose="02040503050406030204" pitchFamily="18" charset="0"/>
                <a:ea typeface="华文中宋" panose="02010600040101010101" pitchFamily="2" charset="-122"/>
                <a:cs typeface="Cambria" panose="02040503050406030204" pitchFamily="18" charset="0"/>
                <a:sym typeface="+mn-ea"/>
              </a:rPr>
              <a:t>return 1; </a:t>
            </a: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 //</a:t>
            </a:r>
            <a:r>
              <a:rPr lang="zh-CN" altLang="en-US" dirty="0">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上面循环中没有发现因数，所以判断是质数</a:t>
            </a:r>
            <a:endParaRPr lang="zh-CN" altLang="en-US" dirty="0">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a:p>
            <a:pPr defTabSz="914400">
              <a:lnSpc>
                <a:spcPct val="90000"/>
              </a:lnSpc>
              <a:buNone/>
              <a:tabLst>
                <a:tab pos="358140" algn="l"/>
                <a:tab pos="716280" algn="l"/>
                <a:tab pos="1074420" algn="l"/>
              </a:tabLst>
            </a:pP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a:t>
            </a:r>
            <a:endParaRPr lang="en-US" altLang="zh-CN" dirty="0">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endParaRPr>
          </a:p>
        </p:txBody>
      </p:sp>
      <p:sp>
        <p:nvSpPr>
          <p:cNvPr id="5" name="文本框 4"/>
          <p:cNvSpPr txBox="1"/>
          <p:nvPr/>
        </p:nvSpPr>
        <p:spPr>
          <a:xfrm>
            <a:off x="539750" y="2232660"/>
            <a:ext cx="8134985" cy="1198880"/>
          </a:xfrm>
          <a:prstGeom prst="rect">
            <a:avLst/>
          </a:prstGeom>
          <a:noFill/>
          <a:ln>
            <a:solidFill>
              <a:schemeClr val="accent2"/>
            </a:solidFill>
          </a:ln>
        </p:spPr>
        <p:txBody>
          <a:bodyPr wrap="square" rtlCol="0" anchor="t">
            <a:spAutoFit/>
          </a:bodyPr>
          <a:p>
            <a:pPr marL="0" indent="0" defTabSz="914400">
              <a:spcBef>
                <a:spcPct val="0"/>
              </a:spcBef>
              <a:buNone/>
              <a:tabLst>
                <a:tab pos="447675" algn="l"/>
                <a:tab pos="895350" algn="l"/>
                <a:tab pos="1432560" algn="l"/>
              </a:tabLst>
            </a:pPr>
            <a:r>
              <a:rPr lang="en-US" altLang="zh-CN" err="1">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int isleapyear(int</a:t>
            </a: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 </a:t>
            </a:r>
            <a:r>
              <a:rPr lang="en-US" altLang="zh-CN">
                <a:solidFill>
                  <a:schemeClr val="tx2"/>
                </a:solidFill>
                <a:latin typeface="Cambria" panose="02040503050406030204" pitchFamily="18" charset="0"/>
                <a:ea typeface="华文中宋" panose="02010600040101010101" pitchFamily="2" charset="-122"/>
                <a:cs typeface="Cambria" panose="02040503050406030204" pitchFamily="18" charset="0"/>
                <a:sym typeface="+mn-ea"/>
              </a:rPr>
              <a:t>year</a:t>
            </a: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 {</a:t>
            </a:r>
            <a:endPar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a:p>
            <a:pPr marL="0" indent="0" defTabSz="914400">
              <a:spcBef>
                <a:spcPct val="0"/>
              </a:spcBef>
              <a:buNone/>
              <a:tabLst>
                <a:tab pos="447675" algn="l"/>
                <a:tab pos="895350" algn="l"/>
                <a:tab pos="1432560" algn="l"/>
              </a:tabLst>
            </a:pP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	</a:t>
            </a:r>
            <a:r>
              <a:rPr lang="en-US" altLang="zh-CN" sz="2200">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return ((</a:t>
            </a:r>
            <a:r>
              <a:rPr lang="en-US" altLang="zh-CN" sz="2200">
                <a:solidFill>
                  <a:schemeClr val="tx2"/>
                </a:solidFill>
                <a:latin typeface="Cambria" panose="02040503050406030204" pitchFamily="18" charset="0"/>
                <a:ea typeface="华文中宋" panose="02010600040101010101" pitchFamily="2" charset="-122"/>
                <a:cs typeface="Cambria" panose="02040503050406030204" pitchFamily="18" charset="0"/>
                <a:sym typeface="+mn-ea"/>
              </a:rPr>
              <a:t>year</a:t>
            </a:r>
            <a:r>
              <a:rPr lang="en-US" altLang="zh-CN" sz="2200">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%4 == 0 &amp;&amp; </a:t>
            </a:r>
            <a:r>
              <a:rPr lang="en-US" altLang="zh-CN" sz="2200">
                <a:solidFill>
                  <a:schemeClr val="tx2"/>
                </a:solidFill>
                <a:latin typeface="Cambria" panose="02040503050406030204" pitchFamily="18" charset="0"/>
                <a:ea typeface="华文中宋" panose="02010600040101010101" pitchFamily="2" charset="-122"/>
                <a:cs typeface="Cambria" panose="02040503050406030204" pitchFamily="18" charset="0"/>
                <a:sym typeface="+mn-ea"/>
              </a:rPr>
              <a:t>year</a:t>
            </a:r>
            <a:r>
              <a:rPr lang="en-US" altLang="zh-CN" sz="2200">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%100 != 0) || </a:t>
            </a:r>
            <a:r>
              <a:rPr lang="en-US" altLang="zh-CN" sz="2200">
                <a:solidFill>
                  <a:schemeClr val="tx2"/>
                </a:solidFill>
                <a:latin typeface="Cambria" panose="02040503050406030204" pitchFamily="18" charset="0"/>
                <a:ea typeface="华文中宋" panose="02010600040101010101" pitchFamily="2" charset="-122"/>
                <a:cs typeface="Cambria" panose="02040503050406030204" pitchFamily="18" charset="0"/>
                <a:sym typeface="+mn-ea"/>
              </a:rPr>
              <a:t>year</a:t>
            </a:r>
            <a:r>
              <a:rPr lang="en-US" altLang="zh-CN" sz="2200">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%400 == 0);</a:t>
            </a:r>
            <a:endPar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a:p>
            <a:pPr marL="0" indent="0" defTabSz="914400">
              <a:spcBef>
                <a:spcPct val="0"/>
              </a:spcBef>
              <a:buNone/>
              <a:tabLst>
                <a:tab pos="447675" algn="l"/>
                <a:tab pos="895350" algn="l"/>
                <a:tab pos="1432560" algn="l"/>
              </a:tabLst>
            </a:pPr>
            <a:r>
              <a:rPr lang="en-US" altLang="zh-CN">
                <a:solidFill>
                  <a:schemeClr val="folHlink"/>
                </a:solidFill>
                <a:latin typeface="Cambria" panose="02040503050406030204" pitchFamily="18" charset="0"/>
                <a:ea typeface="华文中宋" panose="02010600040101010101" pitchFamily="2" charset="-122"/>
                <a:cs typeface="Cambria" panose="02040503050406030204" pitchFamily="18" charset="0"/>
                <a:sym typeface="+mn-ea"/>
              </a:rPr>
              <a:t>}</a:t>
            </a:r>
            <a:endParaRPr lang="zh-CN" altLang="en-US" dirty="0">
              <a:latin typeface="Cambria" panose="02040503050406030204" pitchFamily="18" charset="0"/>
              <a:ea typeface="华文中宋" panose="02010600040101010101" pitchFamily="2" charset="-122"/>
              <a:cs typeface="Cambria" panose="02040503050406030204" pitchFamily="18" charset="0"/>
              <a:sym typeface="+mn-ea"/>
            </a:endParaRPr>
          </a:p>
        </p:txBody>
      </p:sp>
    </p:spTree>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81922" name="文本占位符 535554"/>
          <p:cNvSpPr>
            <a:spLocks noGrp="1"/>
          </p:cNvSpPr>
          <p:nvPr>
            <p:ph idx="1"/>
          </p:nvPr>
        </p:nvSpPr>
        <p:spPr>
          <a:xfrm>
            <a:off x="539750" y="188913"/>
            <a:ext cx="8208963" cy="6480175"/>
          </a:xfrm>
        </p:spPr>
        <p:txBody>
          <a:bodyPr anchor="t"/>
          <a:p>
            <a:pPr marL="0" indent="0" defTabSz="914400">
              <a:spcBef>
                <a:spcPct val="0"/>
              </a:spcBef>
              <a:buNone/>
              <a:tabLst>
                <a:tab pos="444500" algn="l"/>
                <a:tab pos="898525" algn="l"/>
                <a:tab pos="1252855" algn="l"/>
              </a:tabLst>
            </a:pPr>
            <a:r>
              <a:rPr lang="zh-CN" altLang="en-US" sz="2400" dirty="0"/>
              <a:t>【例</a:t>
            </a:r>
            <a:r>
              <a:rPr lang="en-US" altLang="zh-CN" sz="2400" dirty="0"/>
              <a:t>5-14</a:t>
            </a:r>
            <a:r>
              <a:rPr lang="zh-CN" altLang="en-US" sz="2400" dirty="0"/>
              <a:t>】回到例</a:t>
            </a:r>
            <a:r>
              <a:rPr lang="en-US" altLang="zh-CN" sz="2400" dirty="0"/>
              <a:t>5-1</a:t>
            </a:r>
            <a:r>
              <a:rPr lang="zh-CN" altLang="en-US" sz="2400" dirty="0"/>
              <a:t>，使用已有的 </a:t>
            </a:r>
            <a:r>
              <a:rPr lang="en-US" altLang="zh-CN" sz="2400" err="1"/>
              <a:t>isprime</a:t>
            </a:r>
            <a:r>
              <a:rPr lang="en-US" altLang="zh-CN" sz="2400" dirty="0"/>
              <a:t> </a:t>
            </a:r>
            <a:r>
              <a:rPr lang="zh-CN" altLang="en-US" sz="2400" dirty="0"/>
              <a:t>函数在小范围内验证歌德巴赫猜想：对 </a:t>
            </a:r>
            <a:r>
              <a:rPr lang="en-US" altLang="zh-CN" sz="2400" dirty="0"/>
              <a:t>6 </a:t>
            </a:r>
            <a:r>
              <a:rPr lang="zh-CN" altLang="en-US" sz="2400" dirty="0"/>
              <a:t>到 </a:t>
            </a:r>
            <a:r>
              <a:rPr lang="en-US" altLang="zh-CN" sz="2400" dirty="0"/>
              <a:t>200 </a:t>
            </a:r>
            <a:r>
              <a:rPr lang="zh-CN" altLang="en-US" sz="2400" dirty="0"/>
              <a:t>之间的各偶数找出一种质数分解，即找出两个质数，使它们的和等于这个偶数。</a:t>
            </a:r>
            <a:endParaRPr lang="zh-CN" altLang="en-US" sz="2400" dirty="0"/>
          </a:p>
          <a:p>
            <a:pPr marL="0" indent="0" defTabSz="914400">
              <a:spcBef>
                <a:spcPct val="0"/>
              </a:spcBef>
              <a:buNone/>
              <a:tabLst>
                <a:tab pos="444500" algn="l"/>
                <a:tab pos="898525" algn="l"/>
                <a:tab pos="1252855" algn="l"/>
              </a:tabLst>
            </a:pPr>
            <a:r>
              <a:rPr lang="zh-CN" altLang="en-US" sz="2400" dirty="0"/>
              <a:t>把 </a:t>
            </a:r>
            <a:r>
              <a:rPr lang="en-US" altLang="zh-CN" sz="2400" err="1"/>
              <a:t>isprime</a:t>
            </a:r>
            <a:r>
              <a:rPr lang="en-US" altLang="zh-CN" sz="2400" dirty="0"/>
              <a:t> </a:t>
            </a:r>
            <a:r>
              <a:rPr lang="zh-CN" altLang="en-US" sz="2400" dirty="0"/>
              <a:t>函数插入已写出的程序主体结构：</a:t>
            </a:r>
            <a:endParaRPr lang="zh-CN" altLang="en-US" sz="2400" dirty="0"/>
          </a:p>
          <a:p>
            <a:pPr marL="0" indent="0" defTabSz="914400">
              <a:spcBef>
                <a:spcPct val="0"/>
              </a:spcBef>
              <a:buNone/>
              <a:tabLst>
                <a:tab pos="444500" algn="l"/>
                <a:tab pos="898525" algn="l"/>
                <a:tab pos="1252855" algn="l"/>
              </a:tabLst>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marL="0" indent="0" defTabSz="914400">
              <a:spcBef>
                <a:spcPct val="0"/>
              </a:spcBef>
              <a:buNone/>
              <a:tabLst>
                <a:tab pos="444500" algn="l"/>
                <a:tab pos="898525" algn="l"/>
                <a:tab pos="1252855" algn="l"/>
              </a:tabLst>
            </a:pPr>
            <a:r>
              <a:rPr lang="en-US" altLang="zh-CN" sz="2400" err="1">
                <a:solidFill>
                  <a:schemeClr val="folHlink"/>
                </a:solidFill>
              </a:rPr>
              <a:t>	int</a:t>
            </a:r>
            <a:r>
              <a:rPr lang="en-US" altLang="zh-CN" sz="2400">
                <a:solidFill>
                  <a:schemeClr val="folHlink"/>
                </a:solidFill>
              </a:rPr>
              <a:t> m, n;</a:t>
            </a:r>
            <a:endParaRPr lang="en-US" altLang="zh-CN" sz="2400">
              <a:solidFill>
                <a:schemeClr val="folHlink"/>
              </a:solidFill>
            </a:endParaRPr>
          </a:p>
          <a:p>
            <a:pPr marL="0" indent="0" defTabSz="914400">
              <a:spcBef>
                <a:spcPct val="0"/>
              </a:spcBef>
              <a:buNone/>
              <a:tabLst>
                <a:tab pos="444500" algn="l"/>
                <a:tab pos="898525" algn="l"/>
                <a:tab pos="1252855" algn="l"/>
              </a:tabLst>
            </a:pPr>
            <a:r>
              <a:rPr lang="en-US" altLang="zh-CN" sz="2400">
                <a:solidFill>
                  <a:schemeClr val="folHlink"/>
                </a:solidFill>
              </a:rPr>
              <a:t>	for (m = 6; m &lt;= 200; m += 2)</a:t>
            </a:r>
            <a:endParaRPr lang="en-US" altLang="zh-CN" sz="2400">
              <a:solidFill>
                <a:schemeClr val="folHlink"/>
              </a:solidFill>
            </a:endParaRPr>
          </a:p>
          <a:p>
            <a:pPr marL="0" indent="0" defTabSz="914400">
              <a:spcBef>
                <a:spcPct val="0"/>
              </a:spcBef>
              <a:buNone/>
              <a:tabLst>
                <a:tab pos="444500" algn="l"/>
                <a:tab pos="898525" algn="l"/>
                <a:tab pos="1252855" algn="l"/>
              </a:tabLst>
            </a:pPr>
            <a:r>
              <a:rPr lang="en-US" altLang="zh-CN" sz="2400">
                <a:solidFill>
                  <a:schemeClr val="folHlink"/>
                </a:solidFill>
              </a:rPr>
              <a:t>		for (n = 3; n &lt;= m/2; n += 2) {</a:t>
            </a:r>
            <a:endParaRPr lang="en-US" altLang="zh-CN" sz="2400">
              <a:solidFill>
                <a:schemeClr val="folHlink"/>
              </a:solidFill>
            </a:endParaRPr>
          </a:p>
          <a:p>
            <a:pPr marL="0" indent="0" defTabSz="914400">
              <a:spcBef>
                <a:spcPct val="0"/>
              </a:spcBef>
              <a:buNone/>
              <a:tabLst>
                <a:tab pos="444500" algn="l"/>
                <a:tab pos="898525" algn="l"/>
                <a:tab pos="1252855" algn="l"/>
              </a:tabLst>
            </a:pPr>
            <a:r>
              <a:rPr lang="en-US" altLang="zh-CN" sz="2400">
                <a:solidFill>
                  <a:schemeClr val="folHlink"/>
                </a:solidFill>
              </a:rPr>
              <a:t>			</a:t>
            </a:r>
            <a:r>
              <a:rPr lang="en-US" altLang="zh-CN" sz="2400">
                <a:solidFill>
                  <a:schemeClr val="accent2"/>
                </a:solidFill>
              </a:rPr>
              <a:t>//if ( </a:t>
            </a:r>
            <a:r>
              <a:rPr lang="en-US" altLang="zh-CN" sz="2400" u="sng">
                <a:solidFill>
                  <a:schemeClr val="accent2"/>
                </a:solidFill>
              </a:rPr>
              <a:t>n </a:t>
            </a:r>
            <a:r>
              <a:rPr lang="zh-CN" altLang="en-US" sz="2400" b="1" u="sng" dirty="0">
                <a:solidFill>
                  <a:schemeClr val="accent2"/>
                </a:solidFill>
              </a:rPr>
              <a:t>是质数</a:t>
            </a:r>
            <a:r>
              <a:rPr lang="zh-CN" altLang="en-US" sz="2400" dirty="0">
                <a:solidFill>
                  <a:schemeClr val="accent2"/>
                </a:solidFill>
              </a:rPr>
              <a:t> </a:t>
            </a:r>
            <a:r>
              <a:rPr lang="en-US" altLang="zh-CN" sz="2400">
                <a:solidFill>
                  <a:schemeClr val="accent2"/>
                </a:solidFill>
              </a:rPr>
              <a:t>&amp;&amp; </a:t>
            </a:r>
            <a:r>
              <a:rPr lang="en-US" altLang="zh-CN" sz="2400" u="sng" err="1">
                <a:solidFill>
                  <a:schemeClr val="accent2"/>
                </a:solidFill>
              </a:rPr>
              <a:t>m-n</a:t>
            </a:r>
            <a:r>
              <a:rPr lang="zh-CN" altLang="en-US" sz="2400" b="1" u="sng" dirty="0">
                <a:solidFill>
                  <a:schemeClr val="accent2"/>
                </a:solidFill>
              </a:rPr>
              <a:t>是质数</a:t>
            </a:r>
            <a:r>
              <a:rPr lang="en-US" altLang="zh-CN" sz="2400">
                <a:solidFill>
                  <a:schemeClr val="accent2"/>
                </a:solidFill>
              </a:rPr>
              <a:t>)</a:t>
            </a:r>
            <a:endParaRPr lang="en-US" altLang="zh-CN" sz="2400">
              <a:solidFill>
                <a:schemeClr val="accent2"/>
              </a:solidFill>
            </a:endParaRPr>
          </a:p>
          <a:p>
            <a:pPr marL="0" indent="0" defTabSz="914400">
              <a:spcBef>
                <a:spcPct val="0"/>
              </a:spcBef>
              <a:buNone/>
              <a:tabLst>
                <a:tab pos="444500" algn="l"/>
                <a:tab pos="898525" algn="l"/>
                <a:tab pos="1252855" algn="l"/>
              </a:tabLst>
            </a:pPr>
            <a:r>
              <a:rPr lang="en-US" altLang="zh-CN" sz="2400">
                <a:solidFill>
                  <a:schemeClr val="folHlink"/>
                </a:solidFill>
              </a:rPr>
              <a:t>			</a:t>
            </a:r>
            <a:r>
              <a:rPr lang="en-US" altLang="zh-CN" sz="2400">
                <a:solidFill>
                  <a:schemeClr val="hlink"/>
                </a:solidFill>
              </a:rPr>
              <a:t>if (</a:t>
            </a:r>
            <a:r>
              <a:rPr lang="en-US" altLang="zh-CN" sz="2400" b="1" u="sng" err="1">
                <a:solidFill>
                  <a:schemeClr val="hlink"/>
                </a:solidFill>
              </a:rPr>
              <a:t>isprime(n</a:t>
            </a:r>
            <a:r>
              <a:rPr lang="en-US" altLang="zh-CN" sz="2400" b="1" u="sng">
                <a:solidFill>
                  <a:schemeClr val="hlink"/>
                </a:solidFill>
              </a:rPr>
              <a:t>)</a:t>
            </a:r>
            <a:r>
              <a:rPr lang="en-US" altLang="zh-CN" sz="2400">
                <a:solidFill>
                  <a:schemeClr val="hlink"/>
                </a:solidFill>
              </a:rPr>
              <a:t> &amp;&amp; </a:t>
            </a:r>
            <a:r>
              <a:rPr lang="en-US" altLang="zh-CN" sz="2400" b="1" u="sng" err="1">
                <a:solidFill>
                  <a:schemeClr val="hlink"/>
                </a:solidFill>
              </a:rPr>
              <a:t>isprime(m-n</a:t>
            </a:r>
            <a:r>
              <a:rPr lang="en-US" altLang="zh-CN" sz="2400" b="1" u="sng">
                <a:solidFill>
                  <a:schemeClr val="hlink"/>
                </a:solidFill>
              </a:rPr>
              <a:t>)</a:t>
            </a:r>
            <a:r>
              <a:rPr lang="en-US" altLang="zh-CN" sz="2400">
                <a:solidFill>
                  <a:schemeClr val="hlink"/>
                </a:solidFill>
              </a:rPr>
              <a:t>)</a:t>
            </a:r>
            <a:r>
              <a:rPr lang="en-US" altLang="zh-CN" sz="2400">
                <a:solidFill>
                  <a:schemeClr val="folHlink"/>
                </a:solidFill>
              </a:rPr>
              <a:t>{</a:t>
            </a:r>
            <a:endParaRPr lang="en-US" altLang="zh-CN" sz="2400">
              <a:solidFill>
                <a:schemeClr val="folHlink"/>
              </a:solidFill>
            </a:endParaRPr>
          </a:p>
          <a:p>
            <a:pPr marL="0" indent="0" defTabSz="914400">
              <a:spcBef>
                <a:spcPct val="0"/>
              </a:spcBef>
              <a:buNone/>
              <a:tabLst>
                <a:tab pos="444500" algn="l"/>
                <a:tab pos="898525" algn="l"/>
                <a:tab pos="1252855" algn="l"/>
              </a:tabLst>
            </a:pPr>
            <a:r>
              <a:rPr lang="en-US" altLang="zh-CN" sz="2400" err="1">
                <a:solidFill>
                  <a:schemeClr val="folHlink"/>
                </a:solidFill>
              </a:rPr>
              <a:t>				cout &lt;&lt; m &lt;&lt; " = "&lt;&lt;n&lt;&lt;" + "&lt;&lt;m-n&lt;&lt;endl</a:t>
            </a:r>
            <a:r>
              <a:rPr lang="en-US" altLang="zh-CN" sz="2400">
                <a:solidFill>
                  <a:schemeClr val="folHlink"/>
                </a:solidFill>
              </a:rPr>
              <a:t>;</a:t>
            </a:r>
            <a:endParaRPr lang="en-US" altLang="zh-CN" sz="2400">
              <a:solidFill>
                <a:schemeClr val="folHlink"/>
              </a:solidFill>
            </a:endParaRPr>
          </a:p>
          <a:p>
            <a:pPr marL="0" indent="0" defTabSz="914400">
              <a:spcBef>
                <a:spcPct val="0"/>
              </a:spcBef>
              <a:buNone/>
              <a:tabLst>
                <a:tab pos="444500" algn="l"/>
                <a:tab pos="898525" algn="l"/>
                <a:tab pos="1252855" algn="l"/>
              </a:tabLst>
            </a:pPr>
            <a:r>
              <a:rPr lang="en-US" altLang="zh-CN" sz="2400">
                <a:solidFill>
                  <a:schemeClr val="folHlink"/>
                </a:solidFill>
              </a:rPr>
              <a:t>				break;</a:t>
            </a:r>
            <a:endParaRPr lang="en-US" altLang="zh-CN" sz="2400">
              <a:solidFill>
                <a:schemeClr val="folHlink"/>
              </a:solidFill>
            </a:endParaRPr>
          </a:p>
          <a:p>
            <a:pPr marL="0" indent="0" defTabSz="914400">
              <a:spcBef>
                <a:spcPct val="0"/>
              </a:spcBef>
              <a:buNone/>
              <a:tabLst>
                <a:tab pos="444500" algn="l"/>
                <a:tab pos="898525" algn="l"/>
                <a:tab pos="1252855" algn="l"/>
              </a:tabLst>
            </a:pPr>
            <a:r>
              <a:rPr lang="en-US" altLang="zh-CN" sz="2400">
                <a:solidFill>
                  <a:schemeClr val="folHlink"/>
                </a:solidFill>
              </a:rPr>
              <a:t>			}</a:t>
            </a:r>
            <a:endParaRPr lang="en-US" altLang="zh-CN" sz="2400">
              <a:solidFill>
                <a:schemeClr val="folHlink"/>
              </a:solidFill>
            </a:endParaRPr>
          </a:p>
          <a:p>
            <a:pPr marL="0" indent="0" defTabSz="914400">
              <a:spcBef>
                <a:spcPct val="0"/>
              </a:spcBef>
              <a:buNone/>
              <a:tabLst>
                <a:tab pos="444500" algn="l"/>
                <a:tab pos="898525" algn="l"/>
                <a:tab pos="1252855" algn="l"/>
              </a:tabLst>
            </a:pPr>
            <a:r>
              <a:rPr lang="en-US" altLang="zh-CN" sz="2400">
                <a:solidFill>
                  <a:schemeClr val="folHlink"/>
                </a:solidFill>
              </a:rPr>
              <a:t>		}</a:t>
            </a:r>
            <a:endParaRPr lang="en-US" altLang="zh-CN" sz="2400">
              <a:solidFill>
                <a:schemeClr val="folHlink"/>
              </a:solidFill>
            </a:endParaRPr>
          </a:p>
          <a:p>
            <a:pPr marL="0" indent="0" defTabSz="914400">
              <a:spcBef>
                <a:spcPct val="0"/>
              </a:spcBef>
              <a:buNone/>
              <a:tabLst>
                <a:tab pos="444500" algn="l"/>
                <a:tab pos="898525" algn="l"/>
                <a:tab pos="1252855" algn="l"/>
              </a:tabLst>
            </a:pPr>
            <a:r>
              <a:rPr lang="en-US" altLang="zh-CN" sz="2400">
                <a:solidFill>
                  <a:schemeClr val="folHlink"/>
                </a:solidFill>
              </a:rPr>
              <a:t>	return 0;</a:t>
            </a:r>
            <a:endParaRPr lang="en-US" altLang="zh-CN" sz="2400">
              <a:solidFill>
                <a:schemeClr val="folHlink"/>
              </a:solidFill>
            </a:endParaRPr>
          </a:p>
          <a:p>
            <a:pPr marL="0" indent="0" defTabSz="914400">
              <a:spcBef>
                <a:spcPct val="0"/>
              </a:spcBef>
              <a:buNone/>
              <a:tabLst>
                <a:tab pos="444500" algn="l"/>
                <a:tab pos="898525" algn="l"/>
                <a:tab pos="1252855" algn="l"/>
              </a:tabLst>
            </a:pPr>
            <a:r>
              <a:rPr lang="en-US" altLang="zh-CN" sz="2400">
                <a:solidFill>
                  <a:schemeClr val="folHlink"/>
                </a:solidFill>
              </a:rPr>
              <a:t>}</a:t>
            </a:r>
            <a:endParaRPr lang="en-US" altLang="zh-CN" sz="2400">
              <a:solidFill>
                <a:schemeClr val="folHlink"/>
              </a:solidFill>
            </a:endParaRPr>
          </a:p>
          <a:p>
            <a:pPr marL="0" indent="0" defTabSz="914400">
              <a:spcBef>
                <a:spcPct val="0"/>
              </a:spcBef>
              <a:buNone/>
              <a:tabLst>
                <a:tab pos="444500" algn="l"/>
                <a:tab pos="898525" algn="l"/>
                <a:tab pos="1252855" algn="l"/>
              </a:tabLst>
            </a:pPr>
            <a:r>
              <a:rPr lang="zh-CN" altLang="en-US" sz="2000" dirty="0"/>
              <a:t>请读者把 </a:t>
            </a:r>
            <a:r>
              <a:rPr lang="en-US" altLang="zh-CN" sz="2000" err="1"/>
              <a:t>isprime</a:t>
            </a:r>
            <a:r>
              <a:rPr lang="en-US" altLang="zh-CN" sz="2000" dirty="0"/>
              <a:t> </a:t>
            </a:r>
            <a:r>
              <a:rPr lang="zh-CN" altLang="en-US" sz="2000" dirty="0"/>
              <a:t>函数和这个 </a:t>
            </a:r>
            <a:r>
              <a:rPr lang="en-US" altLang="zh-CN" sz="2000" dirty="0"/>
              <a:t>main </a:t>
            </a:r>
            <a:r>
              <a:rPr lang="zh-CN" altLang="en-US" sz="2000" dirty="0"/>
              <a:t>函数拼装成一个完整的程序文件。</a:t>
            </a:r>
            <a:endParaRPr lang="zh-CN" altLang="en-US" sz="2000" dirty="0"/>
          </a:p>
        </p:txBody>
      </p:sp>
    </p:spTree>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82946" name="文本占位符 536578"/>
          <p:cNvSpPr>
            <a:spLocks noGrp="1"/>
          </p:cNvSpPr>
          <p:nvPr>
            <p:ph idx="1"/>
          </p:nvPr>
        </p:nvSpPr>
        <p:spPr>
          <a:xfrm>
            <a:off x="539750" y="404813"/>
            <a:ext cx="8135938" cy="5976937"/>
          </a:xfrm>
        </p:spPr>
        <p:txBody>
          <a:bodyPr anchor="t"/>
          <a:p>
            <a:pPr marL="0" indent="0">
              <a:lnSpc>
                <a:spcPct val="100000"/>
              </a:lnSpc>
              <a:spcBef>
                <a:spcPts val="1200"/>
              </a:spcBef>
              <a:spcAft>
                <a:spcPts val="0"/>
              </a:spcAft>
              <a:buNone/>
            </a:pPr>
            <a:r>
              <a:rPr lang="zh-CN" altLang="en-US" sz="2400" dirty="0"/>
              <a:t>【例</a:t>
            </a:r>
            <a:r>
              <a:rPr lang="en-US" altLang="zh-CN" sz="2400" dirty="0"/>
              <a:t>5-15</a:t>
            </a:r>
            <a:r>
              <a:rPr lang="zh-CN" altLang="en-US" sz="2400" dirty="0"/>
              <a:t>】歌德巴赫</a:t>
            </a:r>
            <a:r>
              <a:rPr lang="en-US" altLang="zh-CN" sz="2400" err="1"/>
              <a:t>(Goldbach</a:t>
            </a:r>
            <a:r>
              <a:rPr lang="en-US" altLang="zh-CN" sz="2400" dirty="0"/>
              <a:t>)</a:t>
            </a:r>
            <a:r>
              <a:rPr lang="zh-CN" altLang="en-US" sz="2400" dirty="0"/>
              <a:t>猜想“任一大于</a:t>
            </a:r>
            <a:r>
              <a:rPr lang="en-US" altLang="zh-CN" sz="2400" dirty="0"/>
              <a:t>2</a:t>
            </a:r>
            <a:r>
              <a:rPr lang="zh-CN" altLang="en-US" sz="2400" dirty="0"/>
              <a:t>的偶数都可写成两个质数之和”对于在计算机上已验证过的偶数都是成立的，而且很多偶数有多种分解方式，那么，</a:t>
            </a:r>
            <a:r>
              <a:rPr lang="zh-CN" altLang="en-US" sz="2400" dirty="0">
                <a:solidFill>
                  <a:schemeClr val="accent2"/>
                </a:solidFill>
              </a:rPr>
              <a:t>对给定的偶数是否能找到一种分解方式，使分解得的两个质数之差小于该偶数的</a:t>
            </a:r>
            <a:r>
              <a:rPr lang="en-US" altLang="zh-CN" sz="2400">
                <a:solidFill>
                  <a:schemeClr val="accent2"/>
                </a:solidFill>
              </a:rPr>
              <a:t>1/4</a:t>
            </a:r>
            <a:r>
              <a:rPr lang="zh-CN" altLang="en-US" sz="2400" dirty="0"/>
              <a:t>？</a:t>
            </a:r>
            <a:endParaRPr lang="zh-CN" altLang="en-US" sz="2400" dirty="0"/>
          </a:p>
          <a:p>
            <a:pPr marL="0" indent="0">
              <a:lnSpc>
                <a:spcPct val="100000"/>
              </a:lnSpc>
              <a:spcBef>
                <a:spcPts val="1200"/>
              </a:spcBef>
              <a:spcAft>
                <a:spcPts val="0"/>
              </a:spcAft>
              <a:buNone/>
            </a:pPr>
            <a:r>
              <a:rPr lang="zh-CN" altLang="en-US" sz="2400" dirty="0"/>
              <a:t>请写一个函数对给定的偶数寻找</a:t>
            </a:r>
            <a:r>
              <a:rPr lang="zh-CN" altLang="en-US" sz="2400" dirty="0">
                <a:solidFill>
                  <a:schemeClr val="accent2"/>
                </a:solidFill>
              </a:rPr>
              <a:t>两个质数之差最小</a:t>
            </a:r>
            <a:r>
              <a:rPr lang="zh-CN" altLang="en-US" sz="2400" dirty="0"/>
              <a:t>的分解方式，并把这两个质数返回到主调函数；</a:t>
            </a:r>
            <a:endParaRPr lang="zh-CN" altLang="en-US" sz="2400" dirty="0"/>
          </a:p>
          <a:p>
            <a:pPr marL="0" indent="0">
              <a:lnSpc>
                <a:spcPct val="100000"/>
              </a:lnSpc>
              <a:spcBef>
                <a:spcPts val="1200"/>
              </a:spcBef>
              <a:spcAft>
                <a:spcPts val="0"/>
              </a:spcAft>
              <a:buNone/>
            </a:pPr>
            <a:r>
              <a:rPr lang="zh-CN" altLang="en-US" sz="2400" dirty="0"/>
              <a:t>而且如果</a:t>
            </a:r>
            <a:r>
              <a:rPr lang="zh-CN" altLang="en-US" sz="2400" dirty="0">
                <a:solidFill>
                  <a:schemeClr val="accent2"/>
                </a:solidFill>
              </a:rPr>
              <a:t>两个质数之差小于该偶数的</a:t>
            </a:r>
            <a:r>
              <a:rPr lang="en-US" altLang="zh-CN" sz="2400">
                <a:solidFill>
                  <a:schemeClr val="accent2"/>
                </a:solidFill>
              </a:rPr>
              <a:t>1/4</a:t>
            </a:r>
            <a:r>
              <a:rPr lang="zh-CN" altLang="en-US" sz="2400" dirty="0"/>
              <a:t>，则函数的返回值</a:t>
            </a:r>
            <a:r>
              <a:rPr lang="zh-CN" altLang="en-US" sz="2400" dirty="0">
                <a:solidFill>
                  <a:schemeClr val="accent2"/>
                </a:solidFill>
              </a:rPr>
              <a:t>不为</a:t>
            </a:r>
            <a:r>
              <a:rPr lang="en-US" altLang="zh-CN" sz="2400">
                <a:solidFill>
                  <a:schemeClr val="accent2"/>
                </a:solidFill>
              </a:rPr>
              <a:t>0</a:t>
            </a:r>
            <a:r>
              <a:rPr lang="zh-CN" altLang="en-US" sz="2400" dirty="0"/>
              <a:t>，表示</a:t>
            </a:r>
            <a:r>
              <a:rPr lang="zh-CN" altLang="en-US" sz="2400" dirty="0">
                <a:solidFill>
                  <a:schemeClr val="accent2"/>
                </a:solidFill>
              </a:rPr>
              <a:t>成功</a:t>
            </a:r>
            <a:r>
              <a:rPr lang="zh-CN" altLang="en-US" sz="2400" dirty="0"/>
              <a:t>；如果两个质数之差大于该偶数的</a:t>
            </a:r>
            <a:r>
              <a:rPr lang="en-US" altLang="zh-CN" sz="2400" dirty="0"/>
              <a:t>1/4</a:t>
            </a:r>
            <a:r>
              <a:rPr lang="zh-CN" altLang="en-US" sz="2400" dirty="0"/>
              <a:t>，则函数的返回值为</a:t>
            </a:r>
            <a:r>
              <a:rPr lang="en-US" altLang="zh-CN" sz="2400" dirty="0"/>
              <a:t>0</a:t>
            </a:r>
            <a:r>
              <a:rPr lang="zh-CN" altLang="en-US" sz="2400" dirty="0"/>
              <a:t>，表示失败。</a:t>
            </a:r>
            <a:endParaRPr lang="zh-CN" altLang="en-US" sz="2400" dirty="0"/>
          </a:p>
          <a:p>
            <a:pPr marL="0" indent="0">
              <a:lnSpc>
                <a:spcPct val="100000"/>
              </a:lnSpc>
              <a:spcBef>
                <a:spcPts val="1200"/>
              </a:spcBef>
              <a:spcAft>
                <a:spcPts val="0"/>
              </a:spcAft>
              <a:buNone/>
            </a:pPr>
            <a:r>
              <a:rPr lang="zh-CN" altLang="en-US" sz="2400" dirty="0"/>
              <a:t>然后再写一个主函数，对</a:t>
            </a:r>
            <a:r>
              <a:rPr lang="en-US" altLang="zh-CN" sz="2400" dirty="0"/>
              <a:t>6 ~ 200</a:t>
            </a:r>
            <a:r>
              <a:rPr lang="zh-CN" altLang="en-US" sz="2400" dirty="0"/>
              <a:t>中的偶数进行验证是否可以这样分解。</a:t>
            </a:r>
            <a:endParaRPr lang="zh-CN" altLang="en-US" sz="2400" dirty="0"/>
          </a:p>
        </p:txBody>
      </p:sp>
    </p:spTree>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83970" name="文本占位符 537602"/>
          <p:cNvSpPr>
            <a:spLocks noGrp="1"/>
          </p:cNvSpPr>
          <p:nvPr>
            <p:ph idx="1"/>
          </p:nvPr>
        </p:nvSpPr>
        <p:spPr>
          <a:xfrm>
            <a:off x="539750" y="404813"/>
            <a:ext cx="8135938" cy="5976937"/>
          </a:xfrm>
        </p:spPr>
        <p:txBody>
          <a:bodyPr anchor="t"/>
          <a:p>
            <a:pPr>
              <a:lnSpc>
                <a:spcPct val="100000"/>
              </a:lnSpc>
              <a:spcBef>
                <a:spcPts val="1200"/>
              </a:spcBef>
              <a:spcAft>
                <a:spcPts val="0"/>
              </a:spcAft>
            </a:pPr>
            <a:r>
              <a:rPr lang="zh-CN" altLang="en-US" sz="2400" dirty="0"/>
              <a:t>寻找把偶数分解成两个质数之和，可以借鉴上一例题。</a:t>
            </a:r>
            <a:endParaRPr lang="zh-CN" altLang="en-US" sz="2400" dirty="0"/>
          </a:p>
          <a:p>
            <a:pPr>
              <a:lnSpc>
                <a:spcPct val="100000"/>
              </a:lnSpc>
              <a:spcBef>
                <a:spcPts val="1200"/>
              </a:spcBef>
              <a:spcAft>
                <a:spcPts val="0"/>
              </a:spcAft>
            </a:pPr>
            <a:r>
              <a:rPr lang="zh-CN" altLang="en-US" sz="2400" dirty="0"/>
              <a:t>寻找“两个质数之差最小”的分解方式，只要从该偶数的</a:t>
            </a:r>
            <a:r>
              <a:rPr lang="en-US" altLang="zh-CN" sz="2400" dirty="0"/>
              <a:t>1/2</a:t>
            </a:r>
            <a:r>
              <a:rPr lang="zh-CN" altLang="en-US" sz="2400" dirty="0"/>
              <a:t>（准确地说是从“</a:t>
            </a:r>
            <a:r>
              <a:rPr lang="zh-CN" altLang="en-US" sz="2400" dirty="0">
                <a:solidFill>
                  <a:schemeClr val="accent2"/>
                </a:solidFill>
              </a:rPr>
              <a:t>等于或大于该偶数的</a:t>
            </a:r>
            <a:r>
              <a:rPr lang="en-US" altLang="zh-CN" sz="2400" dirty="0">
                <a:solidFill>
                  <a:schemeClr val="accent2"/>
                </a:solidFill>
              </a:rPr>
              <a:t>1/2</a:t>
            </a:r>
            <a:r>
              <a:rPr lang="zh-CN" altLang="en-US" sz="2400" dirty="0">
                <a:solidFill>
                  <a:schemeClr val="accent2"/>
                </a:solidFill>
              </a:rPr>
              <a:t>的第一个奇数</a:t>
            </a:r>
            <a:r>
              <a:rPr lang="zh-CN" altLang="en-US" sz="2400" dirty="0"/>
              <a:t>” ）开始</a:t>
            </a:r>
            <a:r>
              <a:rPr lang="zh-CN" altLang="en-US" sz="2400" dirty="0">
                <a:solidFill>
                  <a:schemeClr val="accent2"/>
                </a:solidFill>
              </a:rPr>
              <a:t>往上搜索</a:t>
            </a:r>
            <a:r>
              <a:rPr lang="zh-CN" altLang="en-US" sz="2400" dirty="0"/>
              <a:t>即可，所找到的第一种分解方式就满足“两个质数之差最小”。</a:t>
            </a:r>
            <a:endParaRPr lang="zh-CN" altLang="en-US" sz="2400" dirty="0"/>
          </a:p>
          <a:p>
            <a:pPr>
              <a:lnSpc>
                <a:spcPct val="100000"/>
              </a:lnSpc>
              <a:spcBef>
                <a:spcPts val="1200"/>
              </a:spcBef>
              <a:spcAft>
                <a:spcPts val="0"/>
              </a:spcAft>
            </a:pPr>
            <a:r>
              <a:rPr lang="zh-CN" altLang="en-US" sz="2400" dirty="0"/>
              <a:t>题目中要求把给定的偶数进行分解成质数并返回“两个质数之差小于该偶数的</a:t>
            </a:r>
            <a:r>
              <a:rPr lang="en-US" altLang="zh-CN" sz="2400" dirty="0"/>
              <a:t>1/4”</a:t>
            </a:r>
            <a:r>
              <a:rPr lang="zh-CN" altLang="en-US" sz="2400" dirty="0"/>
              <a:t>的判断结果，对此函数可以有多种设计方案。</a:t>
            </a:r>
            <a:endParaRPr lang="zh-CN" altLang="en-US" sz="2400" dirty="0"/>
          </a:p>
          <a:p>
            <a:pPr>
              <a:lnSpc>
                <a:spcPct val="100000"/>
              </a:lnSpc>
              <a:spcBef>
                <a:spcPts val="1200"/>
              </a:spcBef>
              <a:spcAft>
                <a:spcPts val="0"/>
              </a:spcAft>
            </a:pPr>
            <a:r>
              <a:rPr lang="zh-CN" altLang="en-US" sz="2400" dirty="0"/>
              <a:t>先来看一种最直观的设计方案：</a:t>
            </a:r>
            <a:endParaRPr lang="zh-CN" altLang="en-US" sz="2400" dirty="0"/>
          </a:p>
        </p:txBody>
      </p:sp>
      <p:sp>
        <p:nvSpPr>
          <p:cNvPr id="83971" name="右箭头 537603"/>
          <p:cNvSpPr/>
          <p:nvPr/>
        </p:nvSpPr>
        <p:spPr>
          <a:xfrm>
            <a:off x="7956550" y="3789363"/>
            <a:ext cx="647700" cy="360362"/>
          </a:xfrm>
          <a:prstGeom prst="rightArrow">
            <a:avLst>
              <a:gd name="adj1" fmla="val 50000"/>
              <a:gd name="adj2" fmla="val 44925"/>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84994" name="文本占位符 538626"/>
          <p:cNvSpPr>
            <a:spLocks noGrp="1"/>
          </p:cNvSpPr>
          <p:nvPr>
            <p:ph idx="1"/>
          </p:nvPr>
        </p:nvSpPr>
        <p:spPr>
          <a:xfrm>
            <a:off x="539750" y="275590"/>
            <a:ext cx="8136255" cy="6106160"/>
          </a:xfrm>
        </p:spPr>
        <p:txBody>
          <a:bodyPr anchor="t"/>
          <a:p>
            <a:pPr>
              <a:lnSpc>
                <a:spcPct val="110000"/>
              </a:lnSpc>
              <a:buNone/>
            </a:pPr>
            <a:r>
              <a:rPr lang="en-US" altLang="zh-CN" sz="2400" dirty="0"/>
              <a:t>(1)</a:t>
            </a:r>
            <a:r>
              <a:rPr lang="zh-CN" altLang="en-US" sz="2400" dirty="0"/>
              <a:t>题目要求把给定的偶数分解成两个质数，可以把分解得的两个质数返回到主调函数，因此待编写的函数的</a:t>
            </a:r>
            <a:r>
              <a:rPr lang="zh-CN" altLang="en-US" sz="2400" dirty="0">
                <a:solidFill>
                  <a:schemeClr val="accent2"/>
                </a:solidFill>
              </a:rPr>
              <a:t>形参设定为三个整数</a:t>
            </a:r>
            <a:r>
              <a:rPr lang="zh-CN" altLang="en-US" sz="2400" dirty="0"/>
              <a:t>，用于表示待分解的偶数和分解而得的两个质数，而且分解而得的两个质数需要返回到主调函数中，所以这</a:t>
            </a:r>
            <a:r>
              <a:rPr lang="zh-CN" altLang="en-US" sz="2400" dirty="0">
                <a:solidFill>
                  <a:schemeClr val="accent2"/>
                </a:solidFill>
              </a:rPr>
              <a:t>两个形参需要作为</a:t>
            </a:r>
            <a:r>
              <a:rPr lang="en-US" altLang="zh-CN" sz="2400" dirty="0">
                <a:solidFill>
                  <a:schemeClr val="accent2"/>
                </a:solidFill>
              </a:rPr>
              <a:t> </a:t>
            </a:r>
            <a:r>
              <a:rPr lang="zh-CN" altLang="en-US" sz="2400" dirty="0">
                <a:solidFill>
                  <a:schemeClr val="accent2"/>
                </a:solidFill>
              </a:rPr>
              <a:t>引用型参数</a:t>
            </a:r>
            <a:r>
              <a:rPr lang="zh-CN" altLang="en-US" sz="2400" dirty="0"/>
              <a:t>。</a:t>
            </a:r>
            <a:endParaRPr lang="zh-CN" altLang="en-US" sz="2400" dirty="0"/>
          </a:p>
          <a:p>
            <a:pPr>
              <a:lnSpc>
                <a:spcPct val="110000"/>
              </a:lnSpc>
              <a:buNone/>
            </a:pPr>
            <a:r>
              <a:rPr lang="en-US" altLang="zh-CN" sz="2400" dirty="0"/>
              <a:t>(2)</a:t>
            </a:r>
            <a:r>
              <a:rPr lang="zh-CN" altLang="en-US" sz="2400" dirty="0"/>
              <a:t>根据题目要求，显然要求函数的</a:t>
            </a:r>
            <a:r>
              <a:rPr lang="zh-CN" altLang="en-US" sz="2400" dirty="0">
                <a:solidFill>
                  <a:schemeClr val="accent2"/>
                </a:solidFill>
              </a:rPr>
              <a:t>返回值是整数</a:t>
            </a:r>
            <a:r>
              <a:rPr lang="zh-CN" altLang="en-US" sz="2400" dirty="0"/>
              <a:t>。</a:t>
            </a:r>
            <a:endParaRPr lang="zh-CN" altLang="en-US" sz="2400" dirty="0"/>
          </a:p>
          <a:p>
            <a:pPr>
              <a:lnSpc>
                <a:spcPct val="110000"/>
              </a:lnSpc>
              <a:buNone/>
            </a:pPr>
            <a:r>
              <a:rPr lang="en-US" altLang="zh-CN" sz="2400" dirty="0"/>
              <a:t>(3)</a:t>
            </a:r>
            <a:r>
              <a:rPr lang="zh-CN" altLang="en-US" sz="2400" dirty="0"/>
              <a:t>按照见名识义的原则，把函数命名为“</a:t>
            </a:r>
            <a:r>
              <a:rPr lang="en-US" altLang="zh-CN" sz="2400" err="1"/>
              <a:t>goldbach</a:t>
            </a:r>
            <a:r>
              <a:rPr lang="en-US" altLang="zh-CN" sz="2400" dirty="0"/>
              <a:t>”</a:t>
            </a:r>
            <a:r>
              <a:rPr lang="zh-CN" altLang="en-US" sz="2400" dirty="0"/>
              <a:t>。</a:t>
            </a:r>
            <a:endParaRPr lang="zh-CN" altLang="en-US" sz="2400" dirty="0"/>
          </a:p>
          <a:p>
            <a:pPr>
              <a:lnSpc>
                <a:spcPct val="110000"/>
              </a:lnSpc>
              <a:buNone/>
            </a:pPr>
            <a:endParaRPr lang="zh-CN" altLang="en-US" sz="2400" dirty="0"/>
          </a:p>
          <a:p>
            <a:pPr>
              <a:lnSpc>
                <a:spcPct val="110000"/>
              </a:lnSpc>
              <a:buNone/>
            </a:pPr>
            <a:r>
              <a:rPr lang="zh-CN" altLang="en-US" sz="2400" dirty="0"/>
              <a:t>按照这一设计方案，写出函数头部如下：</a:t>
            </a:r>
            <a:endParaRPr lang="zh-CN" altLang="en-US" sz="2400" dirty="0"/>
          </a:p>
          <a:p>
            <a:pPr>
              <a:lnSpc>
                <a:spcPct val="110000"/>
              </a:lnSpc>
              <a:buNone/>
            </a:pPr>
            <a:r>
              <a:rPr lang="en-US" altLang="zh-CN" sz="2400" err="1">
                <a:solidFill>
                  <a:schemeClr val="accent2"/>
                </a:solidFill>
              </a:rPr>
              <a:t>int goldbach(</a:t>
            </a:r>
            <a:r>
              <a:rPr lang="en-US" altLang="zh-CN" sz="2400" u="sng" err="1">
                <a:solidFill>
                  <a:schemeClr val="accent2"/>
                </a:solidFill>
              </a:rPr>
              <a:t>int</a:t>
            </a:r>
            <a:r>
              <a:rPr lang="en-US" altLang="zh-CN" sz="2400" u="sng">
                <a:solidFill>
                  <a:schemeClr val="accent2"/>
                </a:solidFill>
              </a:rPr>
              <a:t> n</a:t>
            </a:r>
            <a:r>
              <a:rPr lang="en-US" altLang="zh-CN" sz="2400">
                <a:solidFill>
                  <a:schemeClr val="accent2"/>
                </a:solidFill>
              </a:rPr>
              <a:t>, </a:t>
            </a:r>
            <a:r>
              <a:rPr lang="en-US" altLang="zh-CN" sz="2400" u="sng" err="1">
                <a:solidFill>
                  <a:schemeClr val="accent2"/>
                </a:solidFill>
              </a:rPr>
              <a:t>int &amp;k1, int</a:t>
            </a:r>
            <a:r>
              <a:rPr lang="en-US" altLang="zh-CN" sz="2400" u="sng">
                <a:solidFill>
                  <a:schemeClr val="accent2"/>
                </a:solidFill>
              </a:rPr>
              <a:t> &amp;k2</a:t>
            </a:r>
            <a:r>
              <a:rPr lang="en-US" altLang="zh-CN" sz="2400">
                <a:solidFill>
                  <a:schemeClr val="accent2"/>
                </a:solidFill>
              </a:rPr>
              <a:t>)</a:t>
            </a:r>
            <a:endParaRPr lang="en-US" altLang="zh-CN" sz="2400">
              <a:solidFill>
                <a:schemeClr val="accent2"/>
              </a:solidFill>
            </a:endParaRPr>
          </a:p>
        </p:txBody>
      </p:sp>
      <p:sp>
        <p:nvSpPr>
          <p:cNvPr id="84995" name="矩形 538627"/>
          <p:cNvSpPr/>
          <p:nvPr/>
        </p:nvSpPr>
        <p:spPr>
          <a:xfrm>
            <a:off x="971550" y="5229225"/>
            <a:ext cx="2317750" cy="457200"/>
          </a:xfrm>
          <a:prstGeom prst="rect">
            <a:avLst/>
          </a:prstGeom>
          <a:noFill/>
          <a:ln w="9525">
            <a:noFill/>
          </a:ln>
        </p:spPr>
        <p:txBody>
          <a:bodyPr wrap="none" lIns="92075" tIns="46038" rIns="92075" bIns="46038" anchor="t">
            <a:spAutoFit/>
          </a:bodyPr>
          <a:p>
            <a:pPr>
              <a:buFont typeface="Arial" panose="020B0604020202020204" pitchFamily="34" charset="0"/>
            </a:pPr>
            <a:r>
              <a:rPr lang="zh-CN" altLang="en-US" dirty="0">
                <a:latin typeface="Cambria" panose="02040503050406030204" pitchFamily="18" charset="0"/>
                <a:ea typeface="华文中宋" panose="02010600040101010101" pitchFamily="2" charset="-122"/>
              </a:rPr>
              <a:t>用于分解的偶数</a:t>
            </a:r>
            <a:endParaRPr lang="zh-CN" altLang="en-US" dirty="0">
              <a:latin typeface="Cambria" panose="02040503050406030204" pitchFamily="18" charset="0"/>
              <a:ea typeface="华文中宋" panose="02010600040101010101" pitchFamily="2" charset="-122"/>
            </a:endParaRPr>
          </a:p>
        </p:txBody>
      </p:sp>
      <p:sp>
        <p:nvSpPr>
          <p:cNvPr id="84996" name="矩形 538628"/>
          <p:cNvSpPr/>
          <p:nvPr/>
        </p:nvSpPr>
        <p:spPr>
          <a:xfrm>
            <a:off x="4140200" y="5300663"/>
            <a:ext cx="3744913" cy="822325"/>
          </a:xfrm>
          <a:prstGeom prst="rect">
            <a:avLst/>
          </a:prstGeom>
          <a:noFill/>
          <a:ln w="9525">
            <a:noFill/>
          </a:ln>
        </p:spPr>
        <p:txBody>
          <a:bodyPr lIns="92075" tIns="46038" rIns="92075" bIns="46038" anchor="t">
            <a:spAutoFit/>
          </a:bodyPr>
          <a:p>
            <a:pPr>
              <a:buFont typeface="Arial" panose="020B0604020202020204" pitchFamily="34" charset="0"/>
            </a:pPr>
            <a:r>
              <a:rPr lang="zh-CN" altLang="en-US" dirty="0">
                <a:latin typeface="Cambria" panose="02040503050406030204" pitchFamily="18" charset="0"/>
                <a:ea typeface="华文中宋" panose="02010600040101010101" pitchFamily="2" charset="-122"/>
              </a:rPr>
              <a:t>两个引用参数，表示进行分解后得到的两个质数</a:t>
            </a:r>
            <a:endParaRPr lang="zh-CN" altLang="en-US" dirty="0">
              <a:latin typeface="Cambria" panose="02040503050406030204" pitchFamily="18" charset="0"/>
              <a:ea typeface="华文中宋" panose="02010600040101010101" pitchFamily="2" charset="-122"/>
            </a:endParaRPr>
          </a:p>
        </p:txBody>
      </p:sp>
      <p:sp>
        <p:nvSpPr>
          <p:cNvPr id="84997" name="直接连接符 538629"/>
          <p:cNvSpPr/>
          <p:nvPr/>
        </p:nvSpPr>
        <p:spPr>
          <a:xfrm flipH="1">
            <a:off x="2411413" y="4797425"/>
            <a:ext cx="215900" cy="431800"/>
          </a:xfrm>
          <a:prstGeom prst="line">
            <a:avLst/>
          </a:prstGeom>
          <a:ln w="9525" cap="flat" cmpd="sng">
            <a:solidFill>
              <a:schemeClr val="tx1"/>
            </a:solidFill>
            <a:prstDash val="solid"/>
            <a:round/>
            <a:headEnd type="none" w="med" len="med"/>
            <a:tailEnd type="triangle" w="med" len="med"/>
          </a:ln>
        </p:spPr>
      </p:sp>
      <p:sp>
        <p:nvSpPr>
          <p:cNvPr id="84998" name="直接连接符 538630"/>
          <p:cNvSpPr/>
          <p:nvPr/>
        </p:nvSpPr>
        <p:spPr>
          <a:xfrm>
            <a:off x="4500563" y="4724400"/>
            <a:ext cx="287337" cy="576263"/>
          </a:xfrm>
          <a:prstGeom prst="line">
            <a:avLst/>
          </a:prstGeom>
          <a:ln w="9525" cap="flat" cmpd="sng">
            <a:solidFill>
              <a:schemeClr val="tx1"/>
            </a:solidFill>
            <a:prstDash val="solid"/>
            <a:round/>
            <a:headEnd type="none" w="med" len="med"/>
            <a:tailEnd type="triangle" w="med" len="med"/>
          </a:ln>
        </p:spPr>
      </p:sp>
    </p:spTree>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86018" name="文本占位符 539650"/>
          <p:cNvSpPr>
            <a:spLocks noGrp="1"/>
          </p:cNvSpPr>
          <p:nvPr>
            <p:ph idx="1"/>
          </p:nvPr>
        </p:nvSpPr>
        <p:spPr>
          <a:xfrm>
            <a:off x="539750" y="549275"/>
            <a:ext cx="8135938" cy="5832475"/>
          </a:xfrm>
        </p:spPr>
        <p:txBody>
          <a:bodyPr anchor="t"/>
          <a:p>
            <a:pPr>
              <a:lnSpc>
                <a:spcPct val="80000"/>
              </a:lnSpc>
              <a:buNone/>
            </a:pPr>
            <a:r>
              <a:rPr lang="en-US" altLang="zh-CN" sz="2000" err="1">
                <a:solidFill>
                  <a:schemeClr val="folHlink"/>
                </a:solidFill>
              </a:rPr>
              <a:t>int goldbach(int n, int </a:t>
            </a:r>
            <a:r>
              <a:rPr lang="en-US" altLang="zh-CN" sz="2000" b="1" err="1">
                <a:solidFill>
                  <a:schemeClr val="folHlink"/>
                </a:solidFill>
              </a:rPr>
              <a:t>&amp;k1</a:t>
            </a:r>
            <a:r>
              <a:rPr lang="en-US" altLang="zh-CN" sz="2000" err="1">
                <a:solidFill>
                  <a:schemeClr val="folHlink"/>
                </a:solidFill>
              </a:rPr>
              <a:t>, int</a:t>
            </a:r>
            <a:r>
              <a:rPr lang="en-US" altLang="zh-CN" sz="2000">
                <a:solidFill>
                  <a:schemeClr val="folHlink"/>
                </a:solidFill>
              </a:rPr>
              <a:t> </a:t>
            </a:r>
            <a:r>
              <a:rPr lang="en-US" altLang="zh-CN" sz="2000" b="1">
                <a:solidFill>
                  <a:schemeClr val="folHlink"/>
                </a:solidFill>
              </a:rPr>
              <a:t>&amp;k2</a:t>
            </a: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dirty="0">
                <a:solidFill>
                  <a:schemeClr val="folHlink"/>
                </a:solidFill>
              </a:rPr>
              <a:t>    if (n % 2 == 1 || n &lt; 6)    //</a:t>
            </a:r>
            <a:r>
              <a:rPr lang="zh-CN" altLang="en-US" sz="2000" dirty="0">
                <a:solidFill>
                  <a:schemeClr val="folHlink"/>
                </a:solidFill>
              </a:rPr>
              <a:t>奇数或小于</a:t>
            </a:r>
            <a:r>
              <a:rPr lang="en-US" altLang="zh-CN" sz="2000" dirty="0">
                <a:solidFill>
                  <a:schemeClr val="folHlink"/>
                </a:solidFill>
              </a:rPr>
              <a:t>6</a:t>
            </a:r>
            <a:r>
              <a:rPr lang="zh-CN" altLang="en-US" sz="2000" dirty="0">
                <a:solidFill>
                  <a:schemeClr val="folHlink"/>
                </a:solidFill>
              </a:rPr>
              <a:t>的偶数不能分解</a:t>
            </a:r>
            <a:endParaRPr lang="zh-CN" altLang="en-US" sz="2000" dirty="0">
              <a:solidFill>
                <a:schemeClr val="folHlink"/>
              </a:solidFill>
            </a:endParaRPr>
          </a:p>
          <a:p>
            <a:pPr>
              <a:lnSpc>
                <a:spcPct val="80000"/>
              </a:lnSpc>
              <a:buNone/>
            </a:pPr>
            <a:r>
              <a:rPr lang="zh-CN" altLang="en-US" sz="2000" dirty="0">
                <a:solidFill>
                  <a:schemeClr val="folHlink"/>
                </a:solidFill>
              </a:rPr>
              <a:t>        </a:t>
            </a:r>
            <a:r>
              <a:rPr lang="en-US" altLang="zh-CN" sz="2000">
                <a:solidFill>
                  <a:schemeClr val="folHlink"/>
                </a:solidFill>
              </a:rPr>
              <a:t>return 0;</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a:solidFill>
                  <a:schemeClr val="hlink"/>
                </a:solidFill>
              </a:rPr>
              <a:t>k1 = (n / 2) % 2 ? n / 2 : n / 2 + 1;</a:t>
            </a:r>
            <a:r>
              <a:rPr lang="en-US" altLang="zh-CN" sz="1800" dirty="0">
                <a:solidFill>
                  <a:schemeClr val="folHlink"/>
                </a:solidFill>
              </a:rPr>
              <a:t>//</a:t>
            </a:r>
            <a:r>
              <a:rPr lang="zh-CN" altLang="en-US" sz="1800" dirty="0">
                <a:solidFill>
                  <a:schemeClr val="folHlink"/>
                </a:solidFill>
              </a:rPr>
              <a:t>等于或大于该偶数的</a:t>
            </a:r>
            <a:r>
              <a:rPr lang="en-US" altLang="zh-CN" sz="1800" dirty="0">
                <a:solidFill>
                  <a:schemeClr val="folHlink"/>
                </a:solidFill>
              </a:rPr>
              <a:t>1/2</a:t>
            </a:r>
            <a:r>
              <a:rPr lang="zh-CN" altLang="en-US" sz="1800" dirty="0">
                <a:solidFill>
                  <a:schemeClr val="folHlink"/>
                </a:solidFill>
              </a:rPr>
              <a:t>的第一个奇数</a:t>
            </a:r>
            <a:endParaRPr lang="zh-CN" altLang="en-US" sz="1800" dirty="0">
              <a:solidFill>
                <a:schemeClr val="folHlink"/>
              </a:solidFill>
            </a:endParaRPr>
          </a:p>
          <a:p>
            <a:pPr>
              <a:lnSpc>
                <a:spcPct val="80000"/>
              </a:lnSpc>
              <a:buNone/>
            </a:pPr>
            <a:r>
              <a:rPr lang="zh-CN" altLang="en-US" sz="2000" dirty="0">
                <a:solidFill>
                  <a:schemeClr val="folHlink"/>
                </a:solidFill>
              </a:rPr>
              <a:t>    </a:t>
            </a:r>
            <a:r>
              <a:rPr lang="en-US" altLang="zh-CN" sz="2000">
                <a:solidFill>
                  <a:schemeClr val="folHlink"/>
                </a:solidFill>
              </a:rPr>
              <a:t>for (k2 = n - k1; k1 &lt;= n; k1 += 2, k2 = n-k1)</a:t>
            </a:r>
            <a:endParaRPr lang="en-US" altLang="zh-CN" sz="2000">
              <a:solidFill>
                <a:schemeClr val="folHlink"/>
              </a:solidFill>
            </a:endParaRPr>
          </a:p>
          <a:p>
            <a:pPr>
              <a:lnSpc>
                <a:spcPct val="80000"/>
              </a:lnSpc>
              <a:buNone/>
            </a:pPr>
            <a:r>
              <a:rPr lang="en-US" altLang="zh-CN" sz="2000">
                <a:solidFill>
                  <a:schemeClr val="folHlink"/>
                </a:solidFill>
              </a:rPr>
              <a:t>        if (</a:t>
            </a:r>
            <a:r>
              <a:rPr lang="en-US" altLang="zh-CN" sz="2000">
                <a:solidFill>
                  <a:schemeClr val="hlink"/>
                </a:solidFill>
              </a:rPr>
              <a:t>isprime(k1)</a:t>
            </a:r>
            <a:r>
              <a:rPr lang="en-US" altLang="zh-CN" sz="2000">
                <a:solidFill>
                  <a:schemeClr val="folHlink"/>
                </a:solidFill>
              </a:rPr>
              <a:t> &amp;&amp; </a:t>
            </a:r>
            <a:r>
              <a:rPr lang="en-US" altLang="zh-CN" sz="2000">
                <a:solidFill>
                  <a:schemeClr val="hlink"/>
                </a:solidFill>
              </a:rPr>
              <a:t>isprime(k2)</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a:solidFill>
                  <a:schemeClr val="hlink"/>
                </a:solidFill>
              </a:rPr>
              <a:t>return (</a:t>
            </a:r>
            <a:r>
              <a:rPr lang="en-US" altLang="zh-CN" sz="2000" u="sng">
                <a:solidFill>
                  <a:schemeClr val="hlink"/>
                </a:solidFill>
              </a:rPr>
              <a:t> k1 - k2 &lt; n / 4 ? 1 : 0</a:t>
            </a:r>
            <a:r>
              <a:rPr lang="en-US" altLang="zh-CN" sz="2000">
                <a:solidFill>
                  <a:schemeClr val="hlink"/>
                </a:solidFill>
              </a:rPr>
              <a:t>)</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return 0;</a:t>
            </a:r>
            <a:endParaRPr lang="en-US" altLang="zh-CN" sz="2000">
              <a:solidFill>
                <a:schemeClr val="folHlink"/>
              </a:solidFill>
            </a:endParaRPr>
          </a:p>
          <a:p>
            <a:pPr>
              <a:lnSpc>
                <a:spcPct val="80000"/>
              </a:lnSpc>
              <a:buNone/>
            </a:pPr>
            <a:r>
              <a:rPr lang="en-US" altLang="zh-CN" sz="2000">
                <a:solidFill>
                  <a:schemeClr val="folHlink"/>
                </a:solidFill>
              </a:rPr>
              <a:t>}</a:t>
            </a:r>
            <a:endParaRPr lang="en-US" altLang="zh-CN" sz="2000">
              <a:solidFill>
                <a:schemeClr val="folHlink"/>
              </a:solidFill>
            </a:endParaRPr>
          </a:p>
          <a:p>
            <a:pPr>
              <a:lnSpc>
                <a:spcPct val="80000"/>
              </a:lnSpc>
              <a:buNone/>
            </a:pPr>
            <a:endParaRPr lang="en-US" altLang="zh-CN" sz="2000">
              <a:solidFill>
                <a:schemeClr val="folHlink"/>
              </a:solidFill>
            </a:endParaRPr>
          </a:p>
          <a:p>
            <a:pPr>
              <a:lnSpc>
                <a:spcPct val="80000"/>
              </a:lnSpc>
              <a:buNone/>
            </a:pPr>
            <a:r>
              <a:rPr lang="en-US" altLang="zh-CN" sz="2000" err="1">
                <a:solidFill>
                  <a:schemeClr val="folHlink"/>
                </a:solidFill>
              </a:rPr>
              <a:t>int</a:t>
            </a:r>
            <a:r>
              <a:rPr lang="en-US" altLang="zh-CN" sz="2000">
                <a:solidFill>
                  <a:schemeClr val="folHlink"/>
                </a:solidFill>
              </a:rPr>
              <a:t> main() {</a:t>
            </a:r>
            <a:endParaRPr lang="en-US" altLang="zh-CN" sz="2000">
              <a:solidFill>
                <a:schemeClr val="folHlink"/>
              </a:solidFill>
            </a:endParaRPr>
          </a:p>
          <a:p>
            <a:pPr>
              <a:lnSpc>
                <a:spcPct val="80000"/>
              </a:lnSpc>
              <a:buNone/>
            </a:pPr>
            <a:r>
              <a:rPr lang="en-US" altLang="zh-CN" sz="2000" err="1">
                <a:solidFill>
                  <a:schemeClr val="folHlink"/>
                </a:solidFill>
              </a:rPr>
              <a:t>    int</a:t>
            </a:r>
            <a:r>
              <a:rPr lang="en-US" altLang="zh-CN" sz="2000">
                <a:solidFill>
                  <a:schemeClr val="folHlink"/>
                </a:solidFill>
              </a:rPr>
              <a:t> m, m1, m2, found;</a:t>
            </a:r>
            <a:endParaRPr lang="en-US" altLang="zh-CN" sz="2000">
              <a:solidFill>
                <a:schemeClr val="folHlink"/>
              </a:solidFill>
            </a:endParaRPr>
          </a:p>
          <a:p>
            <a:pPr>
              <a:lnSpc>
                <a:spcPct val="80000"/>
              </a:lnSpc>
              <a:buNone/>
            </a:pPr>
            <a:r>
              <a:rPr lang="en-US" altLang="zh-CN" sz="2000">
                <a:solidFill>
                  <a:schemeClr val="folHlink"/>
                </a:solidFill>
              </a:rPr>
              <a:t>    for (m = 6; m &lt;= 200; m += 2) {</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hlink"/>
                </a:solidFill>
              </a:rPr>
              <a:t> found = goldbach(m</a:t>
            </a:r>
            <a:r>
              <a:rPr lang="en-US" altLang="zh-CN" sz="2000">
                <a:solidFill>
                  <a:schemeClr val="hlink"/>
                </a:solidFill>
              </a:rPr>
              <a:t>, m1, m2);</a:t>
            </a:r>
            <a:endParaRPr lang="en-US" altLang="zh-CN" sz="2000">
              <a:solidFill>
                <a:schemeClr val="hlink"/>
              </a:solidFill>
            </a:endParaRPr>
          </a:p>
          <a:p>
            <a:pPr>
              <a:lnSpc>
                <a:spcPct val="80000"/>
              </a:lnSpc>
              <a:buNone/>
            </a:pPr>
            <a:r>
              <a:rPr lang="en-US" altLang="zh-CN" sz="2000" err="1">
                <a:solidFill>
                  <a:schemeClr val="folHlink"/>
                </a:solidFill>
              </a:rPr>
              <a:t>        cout</a:t>
            </a:r>
            <a:r>
              <a:rPr lang="en-US" altLang="zh-CN" sz="2000">
                <a:solidFill>
                  <a:schemeClr val="folHlink"/>
                </a:solidFill>
              </a:rPr>
              <a:t> &lt;&lt; m &lt;&lt; " = " &lt;&lt; m1 &lt;&lt; " + " &lt;&lt; m2  &lt;&lt; "\t";</a:t>
            </a:r>
            <a:endParaRPr lang="en-US" altLang="zh-CN" sz="2000">
              <a:solidFill>
                <a:schemeClr val="folHlink"/>
              </a:solidFill>
            </a:endParaRPr>
          </a:p>
          <a:p>
            <a:pPr>
              <a:lnSpc>
                <a:spcPct val="80000"/>
              </a:lnSpc>
              <a:buNone/>
            </a:pPr>
            <a:r>
              <a:rPr lang="en-US" altLang="zh-CN" sz="2000" err="1">
                <a:solidFill>
                  <a:schemeClr val="folHlink"/>
                </a:solidFill>
              </a:rPr>
              <a:t>        cout</a:t>
            </a:r>
            <a:r>
              <a:rPr lang="en-US" altLang="zh-CN" sz="2000">
                <a:solidFill>
                  <a:schemeClr val="folHlink"/>
                </a:solidFill>
              </a:rPr>
              <a:t> &lt;&lt; (</a:t>
            </a:r>
            <a:r>
              <a:rPr lang="en-US" altLang="zh-CN" sz="2000">
                <a:solidFill>
                  <a:schemeClr val="hlink"/>
                </a:solidFill>
              </a:rPr>
              <a:t>found? "Yes": "NO"</a:t>
            </a:r>
            <a:r>
              <a:rPr lang="en-US" altLang="zh-CN" sz="2000" err="1">
                <a:solidFill>
                  <a:schemeClr val="folHlink"/>
                </a:solidFill>
              </a:rPr>
              <a:t>) &lt;&lt; "\t" &lt;&lt; m1 - m2 &lt;&lt; endl</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a:solidFill>
                  <a:schemeClr val="folHlink"/>
                </a:solidFill>
              </a:rPr>
              <a:t>    return 0;</a:t>
            </a:r>
            <a:endParaRPr lang="en-US" altLang="zh-CN" sz="2000">
              <a:solidFill>
                <a:schemeClr val="folHlink"/>
              </a:solidFill>
            </a:endParaRPr>
          </a:p>
          <a:p>
            <a:pPr>
              <a:lnSpc>
                <a:spcPct val="80000"/>
              </a:lnSpc>
              <a:buNone/>
            </a:pPr>
            <a:r>
              <a:rPr lang="en-US" altLang="zh-CN" sz="2000">
                <a:solidFill>
                  <a:schemeClr val="folHlink"/>
                </a:solidFill>
              </a:rPr>
              <a:t>}</a:t>
            </a:r>
            <a:endParaRPr lang="en-US" altLang="zh-CN" sz="2000">
              <a:solidFill>
                <a:schemeClr val="folHlink"/>
              </a:solidFill>
            </a:endParaRPr>
          </a:p>
        </p:txBody>
      </p:sp>
      <p:sp>
        <p:nvSpPr>
          <p:cNvPr id="86019" name="矩形 539651"/>
          <p:cNvSpPr/>
          <p:nvPr/>
        </p:nvSpPr>
        <p:spPr>
          <a:xfrm>
            <a:off x="3635375" y="3027363"/>
            <a:ext cx="4273550" cy="396875"/>
          </a:xfrm>
          <a:prstGeom prst="rect">
            <a:avLst/>
          </a:prstGeom>
          <a:noFill/>
          <a:ln w="9525">
            <a:noFill/>
          </a:ln>
        </p:spPr>
        <p:txBody>
          <a:bodyPr wrap="none" lIns="92075" tIns="46038" rIns="92075" bIns="46038" anchor="ctr">
            <a:spAutoFit/>
          </a:bodyPr>
          <a:p>
            <a:pPr eaLnBrk="0" hangingPunct="0"/>
            <a:r>
              <a:rPr lang="zh-CN" altLang="en-US" sz="2000" b="1" dirty="0">
                <a:latin typeface="Times New Roman" panose="02020603050405020304" pitchFamily="18" charset="0"/>
                <a:ea typeface="宋体" panose="02010600030101010101" pitchFamily="2" charset="-122"/>
              </a:rPr>
              <a:t>用函数的返回值表示函数的工作状态</a:t>
            </a:r>
            <a:endParaRPr lang="zh-CN" altLang="en-US" sz="2000" b="1" dirty="0">
              <a:latin typeface="Times New Roman" panose="02020603050405020304" pitchFamily="18" charset="0"/>
              <a:ea typeface="宋体" panose="02010600030101010101" pitchFamily="2" charset="-122"/>
            </a:endParaRPr>
          </a:p>
        </p:txBody>
      </p:sp>
      <p:sp>
        <p:nvSpPr>
          <p:cNvPr id="86020" name="直接连接符 539652"/>
          <p:cNvSpPr/>
          <p:nvPr/>
        </p:nvSpPr>
        <p:spPr>
          <a:xfrm>
            <a:off x="3276600" y="2779713"/>
            <a:ext cx="358775" cy="433387"/>
          </a:xfrm>
          <a:prstGeom prst="line">
            <a:avLst/>
          </a:prstGeom>
          <a:ln w="9525" cap="flat" cmpd="sng">
            <a:solidFill>
              <a:schemeClr val="tx1"/>
            </a:solidFill>
            <a:prstDash val="solid"/>
            <a:round/>
            <a:headEnd type="none" w="med" len="med"/>
            <a:tailEnd type="triangle" w="med" len="med"/>
          </a:ln>
        </p:spPr>
      </p:sp>
    </p:spTree>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87042" name="文本占位符 540674"/>
          <p:cNvSpPr>
            <a:spLocks noGrp="1"/>
          </p:cNvSpPr>
          <p:nvPr>
            <p:ph idx="1"/>
          </p:nvPr>
        </p:nvSpPr>
        <p:spPr>
          <a:xfrm>
            <a:off x="539750" y="404813"/>
            <a:ext cx="8135938" cy="6192837"/>
          </a:xfrm>
        </p:spPr>
        <p:txBody>
          <a:bodyPr anchor="t"/>
          <a:p>
            <a:pPr marL="0" indent="0">
              <a:lnSpc>
                <a:spcPct val="90000"/>
              </a:lnSpc>
              <a:buNone/>
            </a:pPr>
            <a:r>
              <a:rPr lang="zh-CN" altLang="en-US" sz="2400" dirty="0"/>
              <a:t>另一些可行的其它函数设计方案并编写程序</a:t>
            </a:r>
            <a:r>
              <a:rPr lang="en-US" altLang="zh-CN" sz="2400"/>
              <a:t>——</a:t>
            </a:r>
            <a:r>
              <a:rPr lang="zh-CN" altLang="en-US" sz="2400" dirty="0"/>
              <a:t>当然每一种函数设计方案都需要相应地考虑调用时如何处理：</a:t>
            </a:r>
            <a:endParaRPr lang="zh-CN" altLang="en-US" sz="2400" dirty="0"/>
          </a:p>
          <a:p>
            <a:pPr marL="0" indent="0">
              <a:lnSpc>
                <a:spcPct val="90000"/>
              </a:lnSpc>
              <a:buNone/>
            </a:pPr>
            <a:r>
              <a:rPr lang="en-US" altLang="zh-CN" sz="2400" dirty="0"/>
              <a:t>(1) </a:t>
            </a:r>
            <a:r>
              <a:rPr lang="zh-CN" altLang="en-US" sz="2400" dirty="0"/>
              <a:t>把形参</a:t>
            </a:r>
            <a:r>
              <a:rPr lang="en-US" altLang="zh-CN" sz="2400" dirty="0"/>
              <a:t>1</a:t>
            </a:r>
            <a:r>
              <a:rPr lang="zh-CN" altLang="en-US" sz="2400" dirty="0"/>
              <a:t>也写成引用：</a:t>
            </a:r>
            <a:endParaRPr lang="zh-CN" altLang="en-US" sz="2400" dirty="0"/>
          </a:p>
          <a:p>
            <a:pPr marL="0" indent="0">
              <a:lnSpc>
                <a:spcPct val="90000"/>
              </a:lnSpc>
              <a:buNone/>
            </a:pPr>
            <a:r>
              <a:rPr lang="zh-CN" altLang="en-US" sz="2400" dirty="0"/>
              <a:t>    </a:t>
            </a:r>
            <a:r>
              <a:rPr lang="en-US" altLang="zh-CN" sz="2400" err="1"/>
              <a:t>int</a:t>
            </a:r>
            <a:r>
              <a:rPr lang="en-US" altLang="zh-CN" sz="2400"/>
              <a:t> goldbach1(</a:t>
            </a:r>
            <a:r>
              <a:rPr lang="en-US" altLang="zh-CN" sz="2400" b="1">
                <a:solidFill>
                  <a:schemeClr val="accent2"/>
                </a:solidFill>
              </a:rPr>
              <a:t>int &amp;n</a:t>
            </a:r>
            <a:r>
              <a:rPr lang="en-US" altLang="zh-CN" sz="2400" err="1">
                <a:solidFill>
                  <a:schemeClr val="accent2"/>
                </a:solidFill>
              </a:rPr>
              <a:t>,</a:t>
            </a:r>
            <a:r>
              <a:rPr lang="en-US" altLang="zh-CN" sz="2400" err="1"/>
              <a:t> int &amp;k1, int</a:t>
            </a:r>
            <a:r>
              <a:rPr lang="en-US" altLang="zh-CN" sz="2400"/>
              <a:t> &amp;k2);</a:t>
            </a:r>
            <a:endParaRPr lang="en-US" altLang="zh-CN" sz="2400"/>
          </a:p>
          <a:p>
            <a:pPr marL="0" indent="0">
              <a:lnSpc>
                <a:spcPct val="90000"/>
              </a:lnSpc>
              <a:buNone/>
            </a:pPr>
            <a:r>
              <a:rPr lang="en-US" altLang="zh-CN" sz="2400" dirty="0"/>
              <a:t>    </a:t>
            </a:r>
            <a:r>
              <a:rPr lang="zh-CN" altLang="en-US" sz="2400" dirty="0"/>
              <a:t>这种写法也可以。但在调用时必须对</a:t>
            </a:r>
            <a:r>
              <a:rPr lang="en-US" altLang="zh-CN" sz="2400" dirty="0"/>
              <a:t> n </a:t>
            </a:r>
            <a:r>
              <a:rPr lang="zh-CN" altLang="en-US" sz="2400" dirty="0"/>
              <a:t>提供一个变量作为实参，而不能直接写某个常数：</a:t>
            </a:r>
            <a:endParaRPr lang="zh-CN" altLang="en-US" sz="2400" dirty="0"/>
          </a:p>
          <a:p>
            <a:pPr marL="0" indent="0">
              <a:lnSpc>
                <a:spcPct val="90000"/>
              </a:lnSpc>
              <a:buNone/>
            </a:pPr>
            <a:r>
              <a:rPr lang="zh-CN" altLang="en-US" sz="2400" dirty="0"/>
              <a:t>    </a:t>
            </a:r>
            <a:r>
              <a:rPr lang="en-US" altLang="zh-CN" sz="2400"/>
              <a:t>goldbach(1000, m1, m2);    //ok</a:t>
            </a:r>
            <a:endParaRPr lang="en-US" altLang="zh-CN" sz="2400"/>
          </a:p>
          <a:p>
            <a:pPr marL="0" indent="0">
              <a:lnSpc>
                <a:spcPct val="90000"/>
              </a:lnSpc>
              <a:buNone/>
            </a:pPr>
            <a:r>
              <a:rPr lang="en-US" altLang="zh-CN" sz="2400"/>
              <a:t>    goldbach1(1000, m1, m2); //wrong!</a:t>
            </a:r>
            <a:endParaRPr lang="en-US" altLang="zh-CN" sz="2400"/>
          </a:p>
          <a:p>
            <a:pPr marL="0" indent="0">
              <a:lnSpc>
                <a:spcPct val="90000"/>
              </a:lnSpc>
              <a:buNone/>
            </a:pPr>
            <a:endParaRPr lang="en-US" altLang="zh-CN" sz="2400"/>
          </a:p>
          <a:p>
            <a:pPr marL="0" indent="0">
              <a:lnSpc>
                <a:spcPct val="90000"/>
              </a:lnSpc>
              <a:buNone/>
            </a:pPr>
            <a:r>
              <a:rPr lang="en-US" altLang="zh-CN" sz="2400" dirty="0"/>
              <a:t>(2) </a:t>
            </a:r>
            <a:r>
              <a:rPr lang="zh-CN" altLang="en-US" sz="2400" dirty="0"/>
              <a:t>只用 </a:t>
            </a:r>
            <a:r>
              <a:rPr lang="en-US" altLang="zh-CN" sz="2400" dirty="0"/>
              <a:t>&amp;k1</a:t>
            </a:r>
            <a:r>
              <a:rPr lang="zh-CN" altLang="en-US" sz="2400" dirty="0"/>
              <a:t>就够了，不用 </a:t>
            </a:r>
            <a:r>
              <a:rPr lang="en-US" altLang="zh-CN" sz="2400" dirty="0"/>
              <a:t>&amp;k2</a:t>
            </a:r>
            <a:r>
              <a:rPr lang="zh-CN" altLang="en-US" sz="2400" dirty="0"/>
              <a:t>：</a:t>
            </a:r>
            <a:endParaRPr lang="zh-CN" altLang="en-US" sz="2400" dirty="0"/>
          </a:p>
          <a:p>
            <a:pPr marL="0" indent="0">
              <a:lnSpc>
                <a:spcPct val="90000"/>
              </a:lnSpc>
              <a:buNone/>
            </a:pPr>
            <a:r>
              <a:rPr lang="zh-CN" altLang="en-US" sz="2400" dirty="0"/>
              <a:t>    </a:t>
            </a:r>
            <a:r>
              <a:rPr lang="en-US" altLang="zh-CN" sz="2400" err="1"/>
              <a:t>int</a:t>
            </a:r>
            <a:r>
              <a:rPr lang="en-US" altLang="zh-CN" sz="2400"/>
              <a:t> goldbach2(int n, </a:t>
            </a:r>
            <a:r>
              <a:rPr lang="en-US" altLang="zh-CN" sz="2400" b="1" err="1">
                <a:solidFill>
                  <a:schemeClr val="accent2"/>
                </a:solidFill>
              </a:rPr>
              <a:t>int</a:t>
            </a:r>
            <a:r>
              <a:rPr lang="en-US" altLang="zh-CN" sz="2400" b="1">
                <a:solidFill>
                  <a:schemeClr val="accent2"/>
                </a:solidFill>
              </a:rPr>
              <a:t> &amp;k1</a:t>
            </a:r>
            <a:r>
              <a:rPr lang="en-US" altLang="zh-CN" sz="2400"/>
              <a:t>);</a:t>
            </a:r>
            <a:endParaRPr lang="en-US" altLang="zh-CN" sz="2400"/>
          </a:p>
          <a:p>
            <a:pPr marL="0" indent="0">
              <a:lnSpc>
                <a:spcPct val="90000"/>
              </a:lnSpc>
              <a:buNone/>
            </a:pPr>
            <a:r>
              <a:rPr lang="en-US" altLang="zh-CN" sz="2400" dirty="0"/>
              <a:t>    </a:t>
            </a:r>
            <a:r>
              <a:rPr lang="zh-CN" altLang="en-US" sz="2400" dirty="0"/>
              <a:t>这种写法也可以。但在主函数中调用后需要另行计算出第</a:t>
            </a:r>
            <a:r>
              <a:rPr lang="en-US" altLang="zh-CN" sz="2400" dirty="0"/>
              <a:t>2</a:t>
            </a:r>
            <a:r>
              <a:rPr lang="zh-CN" altLang="en-US" sz="2400" dirty="0"/>
              <a:t>个质数，如下所示：</a:t>
            </a:r>
            <a:endParaRPr lang="zh-CN" altLang="en-US" sz="2400" dirty="0"/>
          </a:p>
          <a:p>
            <a:pPr marL="0" indent="0">
              <a:lnSpc>
                <a:spcPct val="90000"/>
              </a:lnSpc>
              <a:buNone/>
            </a:pPr>
            <a:r>
              <a:rPr lang="zh-CN" altLang="en-US" sz="2400" dirty="0"/>
              <a:t>        </a:t>
            </a:r>
            <a:r>
              <a:rPr lang="en-US" altLang="zh-CN" sz="2400"/>
              <a:t>found = goldbach2(m, </a:t>
            </a:r>
            <a:r>
              <a:rPr lang="en-US" altLang="zh-CN" sz="2400" b="1">
                <a:solidFill>
                  <a:schemeClr val="accent2"/>
                </a:solidFill>
              </a:rPr>
              <a:t>m1</a:t>
            </a:r>
            <a:r>
              <a:rPr lang="en-US" altLang="zh-CN" sz="2400"/>
              <a:t>);</a:t>
            </a:r>
            <a:endParaRPr lang="en-US" altLang="zh-CN" sz="2400"/>
          </a:p>
          <a:p>
            <a:pPr marL="0" indent="0">
              <a:lnSpc>
                <a:spcPct val="90000"/>
              </a:lnSpc>
              <a:buNone/>
            </a:pPr>
            <a:r>
              <a:rPr lang="en-US" altLang="zh-CN" sz="2400" err="1"/>
              <a:t>        cout</a:t>
            </a:r>
            <a:r>
              <a:rPr lang="en-US" altLang="zh-CN" sz="2400"/>
              <a:t> &lt;&lt; m &lt;&lt; " = " &lt;&lt; m1 &lt;&lt; " + " &lt;&lt; </a:t>
            </a:r>
            <a:r>
              <a:rPr lang="en-US" altLang="zh-CN" sz="2400" b="1">
                <a:solidFill>
                  <a:schemeClr val="accent2"/>
                </a:solidFill>
              </a:rPr>
              <a:t>m - m1</a:t>
            </a:r>
            <a:r>
              <a:rPr lang="en-US" altLang="zh-CN" sz="2400"/>
              <a:t>  &lt;&lt; "\t";</a:t>
            </a:r>
            <a:endParaRPr lang="en-US" altLang="zh-CN" sz="2400"/>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4578" name="文本占位符 466946"/>
          <p:cNvSpPr>
            <a:spLocks noGrp="1"/>
          </p:cNvSpPr>
          <p:nvPr>
            <p:ph idx="1"/>
          </p:nvPr>
        </p:nvSpPr>
        <p:spPr>
          <a:xfrm>
            <a:off x="539750" y="726440"/>
            <a:ext cx="8604885" cy="5655310"/>
          </a:xfrm>
        </p:spPr>
        <p:txBody>
          <a:bodyPr anchor="t"/>
          <a:p>
            <a:pPr marL="0" indent="0">
              <a:lnSpc>
                <a:spcPct val="100000"/>
              </a:lnSpc>
              <a:spcBef>
                <a:spcPts val="25"/>
              </a:spcBef>
              <a:spcAft>
                <a:spcPts val="0"/>
              </a:spcAft>
              <a:buNone/>
            </a:pPr>
            <a:r>
              <a:rPr lang="zh-CN" altLang="en-US" dirty="0"/>
              <a:t>程序主要部分在主体结构上大致上可以写成这样：</a:t>
            </a:r>
            <a:endParaRPr lang="zh-CN" altLang="en-US" dirty="0"/>
          </a:p>
          <a:p>
            <a:pPr marL="0" indent="0">
              <a:lnSpc>
                <a:spcPct val="100000"/>
              </a:lnSpc>
              <a:spcBef>
                <a:spcPts val="25"/>
              </a:spcBef>
              <a:spcAft>
                <a:spcPts val="0"/>
              </a:spcAft>
              <a:buNone/>
            </a:pPr>
            <a:r>
              <a:rPr lang="en-US" altLang="zh-CN" err="1">
                <a:solidFill>
                  <a:schemeClr val="folHlink"/>
                </a:solidFill>
              </a:rPr>
              <a:t>int</a:t>
            </a:r>
            <a:r>
              <a:rPr lang="en-US" altLang="zh-CN">
                <a:solidFill>
                  <a:schemeClr val="folHlink"/>
                </a:solidFill>
              </a:rPr>
              <a:t> main() {</a:t>
            </a:r>
            <a:endParaRPr lang="en-US" altLang="zh-CN">
              <a:solidFill>
                <a:schemeClr val="folHlink"/>
              </a:solidFill>
            </a:endParaRPr>
          </a:p>
          <a:p>
            <a:pPr marL="0" indent="0">
              <a:lnSpc>
                <a:spcPct val="100000"/>
              </a:lnSpc>
              <a:spcBef>
                <a:spcPts val="25"/>
              </a:spcBef>
              <a:spcAft>
                <a:spcPts val="0"/>
              </a:spcAft>
              <a:buNone/>
            </a:pPr>
            <a:r>
              <a:rPr lang="en-US" altLang="zh-CN" err="1">
                <a:solidFill>
                  <a:schemeClr val="folHlink"/>
                </a:solidFill>
              </a:rPr>
              <a:t>    int</a:t>
            </a:r>
            <a:r>
              <a:rPr lang="en-US" altLang="zh-CN">
                <a:solidFill>
                  <a:schemeClr val="folHlink"/>
                </a:solidFill>
              </a:rPr>
              <a:t> m, n;</a:t>
            </a:r>
            <a:endParaRPr lang="en-US" altLang="zh-CN">
              <a:solidFill>
                <a:schemeClr val="folHlink"/>
              </a:solidFill>
            </a:endParaRPr>
          </a:p>
          <a:p>
            <a:pPr marL="0" indent="0">
              <a:lnSpc>
                <a:spcPct val="100000"/>
              </a:lnSpc>
              <a:spcBef>
                <a:spcPts val="25"/>
              </a:spcBef>
              <a:spcAft>
                <a:spcPts val="0"/>
              </a:spcAft>
              <a:buNone/>
            </a:pPr>
            <a:r>
              <a:rPr lang="en-US" altLang="zh-CN">
                <a:solidFill>
                  <a:schemeClr val="folHlink"/>
                </a:solidFill>
              </a:rPr>
              <a:t>    for (m = 6; m &lt;= 2000; m += 2)</a:t>
            </a:r>
            <a:endParaRPr lang="en-US" altLang="zh-CN">
              <a:solidFill>
                <a:schemeClr val="folHlink"/>
              </a:solidFill>
            </a:endParaRPr>
          </a:p>
          <a:p>
            <a:pPr marL="0" indent="0">
              <a:lnSpc>
                <a:spcPct val="100000"/>
              </a:lnSpc>
              <a:spcBef>
                <a:spcPts val="25"/>
              </a:spcBef>
              <a:spcAft>
                <a:spcPts val="0"/>
              </a:spcAft>
              <a:buNone/>
            </a:pPr>
            <a:r>
              <a:rPr lang="en-US" altLang="zh-CN">
                <a:solidFill>
                  <a:schemeClr val="folHlink"/>
                </a:solidFill>
              </a:rPr>
              <a:t>        for (n = 3; n &lt;= m/2; n += 2) {</a:t>
            </a:r>
            <a:endParaRPr lang="en-US" altLang="zh-CN">
              <a:solidFill>
                <a:schemeClr val="folHlink"/>
              </a:solidFill>
            </a:endParaRPr>
          </a:p>
          <a:p>
            <a:pPr marL="0" indent="0">
              <a:lnSpc>
                <a:spcPct val="100000"/>
              </a:lnSpc>
              <a:spcBef>
                <a:spcPts val="25"/>
              </a:spcBef>
              <a:spcAft>
                <a:spcPts val="0"/>
              </a:spcAft>
              <a:buNone/>
            </a:pPr>
            <a:r>
              <a:rPr lang="en-US" altLang="zh-CN">
                <a:solidFill>
                  <a:schemeClr val="folHlink"/>
                </a:solidFill>
              </a:rPr>
              <a:t>            if ( </a:t>
            </a:r>
            <a:r>
              <a:rPr lang="en-US" altLang="zh-CN" u="sng" dirty="0">
                <a:solidFill>
                  <a:schemeClr val="accent2"/>
                </a:solidFill>
              </a:rPr>
              <a:t>n </a:t>
            </a:r>
            <a:r>
              <a:rPr lang="zh-CN" altLang="en-US" u="sng" dirty="0">
                <a:solidFill>
                  <a:schemeClr val="accent2"/>
                </a:solidFill>
              </a:rPr>
              <a:t>是质数</a:t>
            </a:r>
            <a:r>
              <a:rPr lang="zh-CN" altLang="en-US" dirty="0">
                <a:solidFill>
                  <a:schemeClr val="folHlink"/>
                </a:solidFill>
              </a:rPr>
              <a:t> </a:t>
            </a:r>
            <a:r>
              <a:rPr lang="en-US" altLang="zh-CN">
                <a:solidFill>
                  <a:schemeClr val="folHlink"/>
                </a:solidFill>
              </a:rPr>
              <a:t>&amp;&amp; </a:t>
            </a:r>
            <a:r>
              <a:rPr lang="en-US" altLang="zh-CN" u="sng" err="1">
                <a:solidFill>
                  <a:schemeClr val="accent2"/>
                </a:solidFill>
              </a:rPr>
              <a:t>m-n</a:t>
            </a:r>
            <a:r>
              <a:rPr lang="zh-CN" altLang="en-US" u="sng" dirty="0">
                <a:solidFill>
                  <a:schemeClr val="accent2"/>
                </a:solidFill>
              </a:rPr>
              <a:t>是质数</a:t>
            </a:r>
            <a:r>
              <a:rPr lang="en-US" altLang="zh-CN">
                <a:solidFill>
                  <a:schemeClr val="folHlink"/>
                </a:solidFill>
              </a:rPr>
              <a:t>) {</a:t>
            </a:r>
            <a:endParaRPr lang="en-US" altLang="zh-CN">
              <a:solidFill>
                <a:schemeClr val="folHlink"/>
              </a:solidFill>
            </a:endParaRPr>
          </a:p>
          <a:p>
            <a:pPr marL="0" indent="0">
              <a:lnSpc>
                <a:spcPct val="100000"/>
              </a:lnSpc>
              <a:spcBef>
                <a:spcPts val="25"/>
              </a:spcBef>
              <a:spcAft>
                <a:spcPts val="0"/>
              </a:spcAft>
              <a:buNone/>
            </a:pPr>
            <a:r>
              <a:rPr lang="en-US" altLang="zh-CN" err="1">
                <a:solidFill>
                  <a:schemeClr val="folHlink"/>
                </a:solidFill>
              </a:rPr>
              <a:t>                cout &lt;&lt; m &lt;&lt; " = "&lt;&lt; n &lt;&lt; " + " &lt;&lt; m-n &lt;&lt;endl</a:t>
            </a:r>
            <a:r>
              <a:rPr lang="en-US" altLang="zh-CN">
                <a:solidFill>
                  <a:schemeClr val="folHlink"/>
                </a:solidFill>
              </a:rPr>
              <a:t>;</a:t>
            </a:r>
            <a:endParaRPr lang="en-US" altLang="zh-CN">
              <a:solidFill>
                <a:schemeClr val="folHlink"/>
              </a:solidFill>
            </a:endParaRPr>
          </a:p>
          <a:p>
            <a:pPr marL="0" indent="0">
              <a:lnSpc>
                <a:spcPct val="100000"/>
              </a:lnSpc>
              <a:spcBef>
                <a:spcPts val="25"/>
              </a:spcBef>
              <a:spcAft>
                <a:spcPts val="0"/>
              </a:spcAft>
              <a:buNone/>
            </a:pPr>
            <a:r>
              <a:rPr lang="en-US" altLang="zh-CN">
                <a:solidFill>
                  <a:schemeClr val="folHlink"/>
                </a:solidFill>
              </a:rPr>
              <a:t>                break;</a:t>
            </a:r>
            <a:endParaRPr lang="en-US" altLang="zh-CN">
              <a:solidFill>
                <a:schemeClr val="folHlink"/>
              </a:solidFill>
            </a:endParaRPr>
          </a:p>
          <a:p>
            <a:pPr marL="0" indent="0">
              <a:lnSpc>
                <a:spcPct val="100000"/>
              </a:lnSpc>
              <a:spcBef>
                <a:spcPts val="25"/>
              </a:spcBef>
              <a:spcAft>
                <a:spcPts val="0"/>
              </a:spcAft>
              <a:buNone/>
            </a:pPr>
            <a:r>
              <a:rPr lang="en-US" altLang="zh-CN">
                <a:solidFill>
                  <a:schemeClr val="folHlink"/>
                </a:solidFill>
              </a:rPr>
              <a:t>            }</a:t>
            </a:r>
            <a:endParaRPr lang="en-US" altLang="zh-CN">
              <a:solidFill>
                <a:schemeClr val="folHlink"/>
              </a:solidFill>
            </a:endParaRPr>
          </a:p>
          <a:p>
            <a:pPr marL="0" indent="0">
              <a:lnSpc>
                <a:spcPct val="100000"/>
              </a:lnSpc>
              <a:spcBef>
                <a:spcPts val="25"/>
              </a:spcBef>
              <a:spcAft>
                <a:spcPts val="0"/>
              </a:spcAft>
              <a:buNone/>
            </a:pPr>
            <a:r>
              <a:rPr lang="en-US" altLang="zh-CN">
                <a:solidFill>
                  <a:schemeClr val="folHlink"/>
                </a:solidFill>
              </a:rPr>
              <a:t>        }</a:t>
            </a:r>
            <a:endParaRPr lang="en-US" altLang="zh-CN">
              <a:solidFill>
                <a:schemeClr val="folHlink"/>
              </a:solidFill>
            </a:endParaRPr>
          </a:p>
          <a:p>
            <a:pPr marL="0" indent="0">
              <a:lnSpc>
                <a:spcPct val="100000"/>
              </a:lnSpc>
              <a:spcBef>
                <a:spcPts val="25"/>
              </a:spcBef>
              <a:spcAft>
                <a:spcPts val="0"/>
              </a:spcAft>
              <a:buNone/>
            </a:pPr>
            <a:r>
              <a:rPr lang="en-US" altLang="zh-CN">
                <a:solidFill>
                  <a:schemeClr val="folHlink"/>
                </a:solidFill>
              </a:rPr>
              <a:t>    return 0;</a:t>
            </a:r>
            <a:endParaRPr lang="en-US" altLang="zh-CN">
              <a:solidFill>
                <a:schemeClr val="folHlink"/>
              </a:solidFill>
            </a:endParaRPr>
          </a:p>
          <a:p>
            <a:pPr marL="0" indent="0">
              <a:lnSpc>
                <a:spcPct val="100000"/>
              </a:lnSpc>
              <a:spcBef>
                <a:spcPts val="25"/>
              </a:spcBef>
              <a:spcAft>
                <a:spcPts val="0"/>
              </a:spcAft>
              <a:buNone/>
            </a:pPr>
            <a:r>
              <a:rPr lang="en-US" altLang="zh-CN">
                <a:solidFill>
                  <a:schemeClr val="folHlink"/>
                </a:solidFill>
              </a:rPr>
              <a:t>}</a:t>
            </a:r>
            <a:endParaRPr lang="en-US" altLang="zh-CN">
              <a:solidFill>
                <a:schemeClr val="folHlink"/>
              </a:solidFill>
            </a:endParaRPr>
          </a:p>
        </p:txBody>
      </p:sp>
      <p:sp>
        <p:nvSpPr>
          <p:cNvPr id="24579" name="文本框 466947"/>
          <p:cNvSpPr txBox="1"/>
          <p:nvPr/>
        </p:nvSpPr>
        <p:spPr>
          <a:xfrm>
            <a:off x="3492500" y="4292600"/>
            <a:ext cx="3860165" cy="953135"/>
          </a:xfrm>
          <a:prstGeom prst="rect">
            <a:avLst/>
          </a:prstGeom>
          <a:noFill/>
          <a:ln w="9525" cap="flat" cmpd="sng">
            <a:solidFill>
              <a:schemeClr val="accent2"/>
            </a:solidFill>
            <a:prstDash val="solid"/>
            <a:miter/>
            <a:headEnd type="none" w="med" len="med"/>
            <a:tailEnd type="none" w="med" len="med"/>
          </a:ln>
        </p:spPr>
        <p:txBody>
          <a:bodyPr wrap="square" lIns="92075" tIns="46038" rIns="92075" bIns="46038" anchor="t">
            <a:spAutoFit/>
          </a:bodyPr>
          <a:p>
            <a:pPr>
              <a:spcBef>
                <a:spcPct val="50000"/>
              </a:spcBef>
              <a:buFont typeface="Arial" panose="020B0604020202020204" pitchFamily="34" charset="0"/>
            </a:pPr>
            <a:r>
              <a:rPr lang="zh-CN" altLang="en-US" sz="2800" b="1" dirty="0">
                <a:solidFill>
                  <a:schemeClr val="accent2"/>
                </a:solidFill>
                <a:latin typeface="Times New Roman" panose="02020603050405020304" pitchFamily="18" charset="0"/>
                <a:ea typeface="宋体" panose="02010600030101010101" pitchFamily="2" charset="-122"/>
              </a:rPr>
              <a:t>能否把以前写过的程序片段拿过来使用？</a:t>
            </a:r>
            <a:endParaRPr lang="zh-CN" altLang="en-US" sz="2800" b="1" dirty="0">
              <a:solidFill>
                <a:schemeClr val="accent2"/>
              </a:solidFill>
              <a:latin typeface="Times New Roman" panose="02020603050405020304" pitchFamily="18" charset="0"/>
              <a:ea typeface="宋体" panose="02010600030101010101" pitchFamily="2" charset="-122"/>
            </a:endParaRPr>
          </a:p>
        </p:txBody>
      </p:sp>
      <p:sp>
        <p:nvSpPr>
          <p:cNvPr id="24580" name="直接连接符 466948"/>
          <p:cNvSpPr/>
          <p:nvPr/>
        </p:nvSpPr>
        <p:spPr>
          <a:xfrm>
            <a:off x="4716463" y="3429000"/>
            <a:ext cx="215900" cy="863600"/>
          </a:xfrm>
          <a:prstGeom prst="line">
            <a:avLst/>
          </a:prstGeom>
          <a:ln w="9525" cap="flat" cmpd="sng">
            <a:solidFill>
              <a:schemeClr val="tx1"/>
            </a:solidFill>
            <a:prstDash val="solid"/>
            <a:round/>
            <a:headEnd type="none" w="med" len="med"/>
            <a:tailEnd type="triangle" w="med" len="med"/>
          </a:ln>
        </p:spPr>
      </p:sp>
      <p:sp>
        <p:nvSpPr>
          <p:cNvPr id="24581" name="直接连接符 466949"/>
          <p:cNvSpPr/>
          <p:nvPr/>
        </p:nvSpPr>
        <p:spPr>
          <a:xfrm>
            <a:off x="2916238" y="3429000"/>
            <a:ext cx="647700" cy="863600"/>
          </a:xfrm>
          <a:prstGeom prst="line">
            <a:avLst/>
          </a:prstGeom>
          <a:ln w="9525" cap="flat" cmpd="sng">
            <a:solidFill>
              <a:schemeClr val="tx1"/>
            </a:solidFill>
            <a:prstDash val="solid"/>
            <a:round/>
            <a:headEnd type="none" w="med" len="med"/>
            <a:tailEnd type="triangle" w="med" len="med"/>
          </a:ln>
        </p:spPr>
      </p:sp>
    </p:spTree>
  </p:cSld>
  <p:clrMapOvr>
    <a:masterClrMapping/>
  </p:clrMapOvr>
  <p:transition spd="med">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88066" name="文本占位符 541698"/>
          <p:cNvSpPr>
            <a:spLocks noGrp="1"/>
          </p:cNvSpPr>
          <p:nvPr>
            <p:ph idx="1"/>
          </p:nvPr>
        </p:nvSpPr>
        <p:spPr/>
        <p:txBody>
          <a:bodyPr anchor="t"/>
          <a:p>
            <a:pPr>
              <a:buNone/>
            </a:pPr>
            <a:r>
              <a:rPr lang="en-US" altLang="zh-CN" sz="2400" dirty="0"/>
              <a:t>(3) </a:t>
            </a:r>
            <a:r>
              <a:rPr lang="zh-CN" altLang="en-US" sz="2400" dirty="0"/>
              <a:t>不用引用，直接拿函数返回值表示一个质数（值为</a:t>
            </a:r>
            <a:r>
              <a:rPr lang="en-US" altLang="zh-CN" sz="2400" dirty="0"/>
              <a:t>0</a:t>
            </a:r>
            <a:r>
              <a:rPr lang="zh-CN" altLang="en-US" sz="2400" dirty="0"/>
              <a:t>时表示分解不成功）：</a:t>
            </a:r>
            <a:endParaRPr lang="zh-CN" altLang="en-US" sz="2400" dirty="0"/>
          </a:p>
          <a:p>
            <a:pPr>
              <a:buNone/>
            </a:pPr>
            <a:r>
              <a:rPr lang="zh-CN" altLang="en-US" sz="2400" dirty="0"/>
              <a:t>    </a:t>
            </a:r>
            <a:r>
              <a:rPr lang="en-US" altLang="zh-CN" sz="2400" b="1" err="1">
                <a:solidFill>
                  <a:schemeClr val="accent2"/>
                </a:solidFill>
              </a:rPr>
              <a:t>int</a:t>
            </a:r>
            <a:r>
              <a:rPr lang="en-US" altLang="zh-CN" sz="2400"/>
              <a:t> goldbach3(</a:t>
            </a:r>
            <a:r>
              <a:rPr lang="en-US" altLang="zh-CN" sz="2400" b="1">
                <a:solidFill>
                  <a:schemeClr val="accent2"/>
                </a:solidFill>
              </a:rPr>
              <a:t>int n</a:t>
            </a:r>
            <a:r>
              <a:rPr lang="en-US" altLang="zh-CN" sz="2400"/>
              <a:t>);</a:t>
            </a:r>
            <a:endParaRPr lang="en-US" altLang="zh-CN" sz="2400"/>
          </a:p>
          <a:p>
            <a:pPr>
              <a:buNone/>
            </a:pPr>
            <a:r>
              <a:rPr lang="en-US" altLang="zh-CN" sz="2400" dirty="0"/>
              <a:t>    </a:t>
            </a:r>
            <a:r>
              <a:rPr lang="zh-CN" altLang="en-US" sz="2400" dirty="0"/>
              <a:t>这种写法也可以。但在调用时需要另想办法处理这两个质数，例如写成这样：</a:t>
            </a:r>
            <a:endParaRPr lang="zh-CN" altLang="en-US" sz="2400" dirty="0"/>
          </a:p>
          <a:p>
            <a:pPr>
              <a:buNone/>
            </a:pPr>
            <a:r>
              <a:rPr lang="zh-CN" altLang="en-US" sz="2400" dirty="0"/>
              <a:t>        </a:t>
            </a:r>
            <a:r>
              <a:rPr lang="en-US" altLang="zh-CN" sz="2400"/>
              <a:t>m1 = goldbach3(m);</a:t>
            </a:r>
            <a:endParaRPr lang="en-US" altLang="zh-CN" sz="2400"/>
          </a:p>
          <a:p>
            <a:pPr>
              <a:buNone/>
            </a:pPr>
            <a:r>
              <a:rPr lang="en-US" altLang="zh-CN" sz="2400" err="1"/>
              <a:t>        cout</a:t>
            </a:r>
            <a:r>
              <a:rPr lang="en-US" altLang="zh-CN" sz="2400"/>
              <a:t> &lt;&lt; m &lt;&lt; " = " &lt;&lt; m1 &lt;&lt; " + " &lt;&lt; </a:t>
            </a:r>
            <a:r>
              <a:rPr lang="en-US" altLang="zh-CN" sz="2400" b="1"/>
              <a:t>m - m1</a:t>
            </a:r>
            <a:r>
              <a:rPr lang="en-US" altLang="zh-CN" sz="2400"/>
              <a:t>  &lt;&lt; "\t";</a:t>
            </a:r>
            <a:endParaRPr lang="en-US" altLang="zh-CN" sz="2400"/>
          </a:p>
          <a:p>
            <a:pPr>
              <a:buNone/>
            </a:pPr>
            <a:r>
              <a:rPr lang="en-US" altLang="zh-CN" sz="2400" err="1"/>
              <a:t>        cout</a:t>
            </a:r>
            <a:r>
              <a:rPr lang="en-US" altLang="zh-CN" sz="2400"/>
              <a:t> &lt;&lt; (</a:t>
            </a:r>
            <a:r>
              <a:rPr lang="en-US" altLang="zh-CN" sz="2400" b="1"/>
              <a:t>m1</a:t>
            </a:r>
            <a:r>
              <a:rPr lang="en-US" altLang="zh-CN" sz="2400" err="1"/>
              <a:t> ? "Yes": "NO") &lt;&lt; endl</a:t>
            </a:r>
            <a:r>
              <a:rPr lang="en-US" altLang="zh-CN" sz="2400"/>
              <a:t>;</a:t>
            </a:r>
            <a:endParaRPr lang="en-US" altLang="zh-CN" sz="2400"/>
          </a:p>
          <a:p>
            <a:pPr>
              <a:buNone/>
            </a:pPr>
            <a:endParaRPr lang="en-US" altLang="zh-CN" sz="2400" dirty="0"/>
          </a:p>
        </p:txBody>
      </p:sp>
    </p:spTree>
  </p:cSld>
  <p:clrMapOvr>
    <a:masterClrMapping/>
  </p:clrMapOvr>
  <p:transition spd="med">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89090" name="文本占位符 542722"/>
          <p:cNvSpPr>
            <a:spLocks noGrp="1"/>
          </p:cNvSpPr>
          <p:nvPr>
            <p:ph idx="1"/>
          </p:nvPr>
        </p:nvSpPr>
        <p:spPr>
          <a:xfrm>
            <a:off x="539750" y="741045"/>
            <a:ext cx="8136255" cy="5640705"/>
          </a:xfrm>
        </p:spPr>
        <p:txBody>
          <a:bodyPr anchor="t"/>
          <a:p>
            <a:pPr marL="0" indent="0">
              <a:lnSpc>
                <a:spcPct val="100000"/>
              </a:lnSpc>
              <a:spcBef>
                <a:spcPts val="1200"/>
              </a:spcBef>
              <a:spcAft>
                <a:spcPts val="0"/>
              </a:spcAft>
              <a:buNone/>
            </a:pPr>
            <a:r>
              <a:rPr lang="zh-CN" altLang="en-US" sz="2400" dirty="0"/>
              <a:t>由上例可知，同对一个问题，通常</a:t>
            </a:r>
            <a:r>
              <a:rPr lang="zh-CN" altLang="en-US" sz="2400" dirty="0">
                <a:solidFill>
                  <a:schemeClr val="accent2"/>
                </a:solidFill>
              </a:rPr>
              <a:t>可以设计出多种函数设计方案来编程解答</a:t>
            </a:r>
            <a:r>
              <a:rPr lang="zh-CN" altLang="en-US" sz="2400" dirty="0"/>
              <a:t>，每一种函数所需的参数、参数所代表的数据含义可以各不相同，相应地也需要在调用时加以考虑如何提供参数和使用函数返回值（或可以返回数据的参数）。</a:t>
            </a:r>
            <a:endParaRPr lang="zh-CN" altLang="en-US" sz="2400" dirty="0"/>
          </a:p>
          <a:p>
            <a:pPr marL="0" indent="0">
              <a:lnSpc>
                <a:spcPct val="100000"/>
              </a:lnSpc>
              <a:spcBef>
                <a:spcPts val="1200"/>
              </a:spcBef>
              <a:spcAft>
                <a:spcPts val="0"/>
              </a:spcAft>
              <a:buNone/>
            </a:pPr>
            <a:endParaRPr lang="zh-CN" altLang="en-US" sz="2400" dirty="0"/>
          </a:p>
          <a:p>
            <a:pPr marL="0" indent="0">
              <a:lnSpc>
                <a:spcPct val="100000"/>
              </a:lnSpc>
              <a:spcBef>
                <a:spcPts val="1200"/>
              </a:spcBef>
              <a:spcAft>
                <a:spcPts val="0"/>
              </a:spcAft>
              <a:buNone/>
            </a:pPr>
            <a:r>
              <a:rPr lang="zh-CN" altLang="en-US" sz="2400" dirty="0"/>
              <a:t>因此，读者应该理解，各种成熟的函数，常常都是编程人员在面对多种可能的函数设计方案进行综合分析之后有所取舍而编写出来的。</a:t>
            </a:r>
            <a:endParaRPr lang="zh-CN" altLang="en-US" sz="2400" dirty="0"/>
          </a:p>
          <a:p>
            <a:pPr marL="0" indent="0">
              <a:lnSpc>
                <a:spcPct val="100000"/>
              </a:lnSpc>
              <a:spcBef>
                <a:spcPts val="1200"/>
              </a:spcBef>
              <a:spcAft>
                <a:spcPts val="0"/>
              </a:spcAft>
              <a:buNone/>
            </a:pPr>
            <a:r>
              <a:rPr lang="zh-CN" altLang="en-US" sz="2400" dirty="0"/>
              <a:t>我们在面对一个编程问题时，常常能</a:t>
            </a:r>
            <a:r>
              <a:rPr lang="zh-CN" altLang="en-US" sz="2400" dirty="0">
                <a:solidFill>
                  <a:schemeClr val="accent2"/>
                </a:solidFill>
              </a:rPr>
              <a:t>构思出多种函数设计方案</a:t>
            </a:r>
            <a:r>
              <a:rPr lang="zh-CN" altLang="en-US" sz="2400" dirty="0"/>
              <a:t>，这时需要</a:t>
            </a:r>
            <a:r>
              <a:rPr lang="zh-CN" altLang="en-US" sz="2400" dirty="0">
                <a:solidFill>
                  <a:schemeClr val="accent2"/>
                </a:solidFill>
              </a:rPr>
              <a:t>学会取舍</a:t>
            </a:r>
            <a:r>
              <a:rPr lang="zh-CN" altLang="en-US" sz="2400" dirty="0"/>
              <a:t>，选出其中一种自己觉得最为合理的方案来编程实现之。</a:t>
            </a:r>
            <a:endParaRPr lang="zh-CN" altLang="en-US" sz="2400" dirty="0"/>
          </a:p>
        </p:txBody>
      </p:sp>
    </p:spTree>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90114" name="标题 593921"/>
          <p:cNvSpPr>
            <a:spLocks noGrp="1"/>
          </p:cNvSpPr>
          <p:nvPr>
            <p:ph type="title"/>
          </p:nvPr>
        </p:nvSpPr>
        <p:spPr/>
        <p:txBody>
          <a:bodyPr anchor="ctr"/>
          <a:p>
            <a:r>
              <a:rPr lang="zh-CN" altLang="en-US" sz="3600" dirty="0"/>
              <a:t>小结（</a:t>
            </a:r>
            <a:r>
              <a:rPr lang="en-US" altLang="zh-CN" sz="3600" dirty="0"/>
              <a:t>5.2  </a:t>
            </a:r>
            <a:r>
              <a:rPr lang="zh-CN" altLang="en-US" sz="3600" dirty="0">
                <a:sym typeface="+mn-ea"/>
              </a:rPr>
              <a:t>程序的函数分解</a:t>
            </a:r>
            <a:r>
              <a:rPr lang="zh-CN" altLang="en-US" sz="3600" dirty="0"/>
              <a:t>）</a:t>
            </a:r>
            <a:endParaRPr lang="zh-CN" altLang="en-US" sz="3600" dirty="0"/>
          </a:p>
        </p:txBody>
      </p:sp>
      <p:sp>
        <p:nvSpPr>
          <p:cNvPr id="90115" name="文本占位符 593922"/>
          <p:cNvSpPr>
            <a:spLocks noGrp="1"/>
          </p:cNvSpPr>
          <p:nvPr>
            <p:ph idx="1"/>
          </p:nvPr>
        </p:nvSpPr>
        <p:spPr/>
        <p:txBody>
          <a:bodyPr anchor="t"/>
          <a:p>
            <a:pPr>
              <a:spcBef>
                <a:spcPct val="50000"/>
              </a:spcBef>
              <a:buClrTx/>
              <a:buSzTx/>
            </a:pPr>
            <a:r>
              <a:rPr lang="zh-CN" altLang="en-US" sz="2400" dirty="0">
                <a:sym typeface="+mn-ea"/>
              </a:rPr>
              <a:t>程序要进行合理的函数分解。（</a:t>
            </a:r>
            <a:r>
              <a:rPr lang="en-US" altLang="zh-CN" sz="2400" dirty="0">
                <a:sym typeface="+mn-ea"/>
              </a:rPr>
              <a:t>1</a:t>
            </a:r>
            <a:r>
              <a:rPr lang="zh-CN" altLang="en-US" sz="2400" dirty="0">
                <a:sym typeface="+mn-ea"/>
              </a:rPr>
              <a:t>）</a:t>
            </a:r>
            <a:r>
              <a:rPr lang="zh-CN" altLang="en-US" sz="2400" dirty="0">
                <a:solidFill>
                  <a:schemeClr val="hlink"/>
                </a:solidFill>
                <a:sym typeface="+mn-ea"/>
              </a:rPr>
              <a:t>重复出现的相同</a:t>
            </a:r>
            <a:r>
              <a:rPr lang="en-US" altLang="zh-CN" sz="2400" dirty="0">
                <a:solidFill>
                  <a:schemeClr val="hlink"/>
                </a:solidFill>
                <a:sym typeface="+mn-ea"/>
              </a:rPr>
              <a:t>/</a:t>
            </a:r>
            <a:r>
              <a:rPr lang="zh-CN" altLang="en-US" sz="2400" dirty="0">
                <a:solidFill>
                  <a:schemeClr val="hlink"/>
                </a:solidFill>
                <a:sym typeface="+mn-ea"/>
              </a:rPr>
              <a:t>相似计算片段；</a:t>
            </a:r>
            <a:r>
              <a:rPr lang="zh-CN" altLang="en-US" sz="2400" dirty="0">
                <a:sym typeface="+mn-ea"/>
              </a:rPr>
              <a:t>（</a:t>
            </a:r>
            <a:r>
              <a:rPr lang="en-US" altLang="zh-CN" sz="2400" dirty="0">
                <a:sym typeface="+mn-ea"/>
              </a:rPr>
              <a:t>2</a:t>
            </a:r>
            <a:r>
              <a:rPr lang="zh-CN" altLang="en-US" sz="2400" dirty="0">
                <a:sym typeface="+mn-ea"/>
              </a:rPr>
              <a:t>）</a:t>
            </a:r>
            <a:r>
              <a:rPr lang="zh-CN" altLang="en-US" sz="2400" dirty="0">
                <a:solidFill>
                  <a:schemeClr val="hlink"/>
                </a:solidFill>
                <a:sym typeface="+mn-ea"/>
              </a:rPr>
              <a:t>长</a:t>
            </a:r>
            <a:r>
              <a:rPr lang="zh-CN" altLang="en-US" sz="2400" dirty="0">
                <a:sym typeface="+mn-ea"/>
              </a:rPr>
              <a:t>计算过程中</a:t>
            </a:r>
            <a:r>
              <a:rPr lang="zh-CN" altLang="en-US" sz="2400" u="sng" dirty="0">
                <a:solidFill>
                  <a:schemeClr val="hlink"/>
                </a:solidFill>
                <a:sym typeface="+mn-ea"/>
              </a:rPr>
              <a:t>有逻辑独立性</a:t>
            </a:r>
            <a:r>
              <a:rPr lang="zh-CN" altLang="en-US" sz="2400" dirty="0">
                <a:sym typeface="+mn-ea"/>
              </a:rPr>
              <a:t>的片段。</a:t>
            </a:r>
            <a:endParaRPr lang="zh-CN" altLang="en-US" sz="2400" dirty="0"/>
          </a:p>
          <a:p>
            <a:r>
              <a:rPr lang="zh-CN" altLang="en-US" sz="2400" dirty="0"/>
              <a:t>函数定义（封装）把函数内外隔成两个世界。定义函数和使用函数时要按不同的视角来看待函数。</a:t>
            </a:r>
            <a:endParaRPr lang="zh-CN" altLang="en-US" sz="2400" dirty="0"/>
          </a:p>
          <a:p>
            <a:endParaRPr lang="zh-CN" altLang="en-US" sz="2400" dirty="0"/>
          </a:p>
          <a:p>
            <a:r>
              <a:rPr lang="zh-CN" altLang="en-US" sz="2000" dirty="0"/>
              <a:t>把原有的程序片段改写成函数：把前面的代码中得到的数据改为函数的形参；把计算结果作为函数的返回值。</a:t>
            </a:r>
            <a:endParaRPr lang="zh-CN" altLang="en-US" sz="2000" dirty="0"/>
          </a:p>
          <a:p>
            <a:r>
              <a:rPr lang="zh-CN" altLang="en-US" sz="2000" dirty="0"/>
              <a:t>编写一个函数之后，通常需要自行编写一个</a:t>
            </a:r>
            <a:r>
              <a:rPr lang="en-US" altLang="zh-CN" sz="2000" dirty="0"/>
              <a:t>main </a:t>
            </a:r>
            <a:r>
              <a:rPr lang="zh-CN" altLang="en-US" sz="2000" dirty="0"/>
              <a:t>函数，对该函数进行测试。测试数据可能是手工输入，也可以是通过循环变量来提供。</a:t>
            </a:r>
            <a:endParaRPr lang="zh-CN" altLang="en-US" sz="2000" dirty="0"/>
          </a:p>
          <a:p>
            <a:r>
              <a:rPr lang="zh-CN" altLang="en-US" sz="2000" dirty="0"/>
              <a:t>通常不在函数中向屏幕打印输出。以便让调用处进行后续计算或屏幕输出。</a:t>
            </a:r>
            <a:endParaRPr lang="zh-CN" altLang="en-US" sz="2000" dirty="0"/>
          </a:p>
          <a:p>
            <a:r>
              <a:rPr lang="zh-CN" altLang="en-US" sz="2000" dirty="0"/>
              <a:t>要根据调用时的需求来处理函数定义中的参数为值参数或引用参数。</a:t>
            </a:r>
            <a:endParaRPr lang="zh-CN" altLang="en-US" sz="2000" dirty="0"/>
          </a:p>
          <a:p>
            <a:r>
              <a:rPr lang="zh-CN" altLang="en-US" sz="2000" dirty="0"/>
              <a:t>每个问题都可能有多种函数分解方案，要选择最合适的方案进行处理。</a:t>
            </a:r>
            <a:endParaRPr lang="zh-CN" altLang="en-US" sz="2000" dirty="0"/>
          </a:p>
        </p:txBody>
      </p:sp>
    </p:spTree>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1740535"/>
            <a:ext cx="8136255" cy="1261745"/>
          </a:xfrm>
        </p:spPr>
        <p:txBody>
          <a:bodyPr/>
          <a:p>
            <a:pPr marL="0" indent="0">
              <a:buNone/>
            </a:pPr>
            <a:r>
              <a:rPr lang="zh-CN" altLang="en-US" dirty="0">
                <a:ea typeface="楷体" panose="02010609060101010101" pitchFamily="49" charset="-122"/>
                <a:cs typeface="+mn-lt"/>
                <a:sym typeface="+mn-ea"/>
              </a:rPr>
              <a:t>讲解了</a:t>
            </a:r>
            <a:r>
              <a:rPr lang="en-US" altLang="zh-CN" dirty="0">
                <a:ea typeface="楷体" panose="02010609060101010101" pitchFamily="49" charset="-122"/>
                <a:cs typeface="+mn-lt"/>
                <a:sym typeface="+mn-ea"/>
              </a:rPr>
              <a:t>“</a:t>
            </a:r>
            <a:r>
              <a:rPr lang="zh-CN" altLang="en-US" dirty="0">
                <a:ea typeface="楷体" panose="02010609060101010101" pitchFamily="49" charset="-122"/>
                <a:cs typeface="+mn-lt"/>
                <a:sym typeface="+mn-ea"/>
              </a:rPr>
              <a:t>5.2  程序的函数分解</a:t>
            </a:r>
            <a:r>
              <a:rPr lang="en-US" altLang="zh-CN" dirty="0">
                <a:ea typeface="楷体" panose="02010609060101010101" pitchFamily="49" charset="-122"/>
                <a:cs typeface="+mn-lt"/>
                <a:sym typeface="+mn-ea"/>
              </a:rPr>
              <a:t>”</a:t>
            </a:r>
            <a:r>
              <a:rPr lang="zh-CN" altLang="en-US" dirty="0">
                <a:ea typeface="楷体" panose="02010609060101010101" pitchFamily="49" charset="-122"/>
                <a:cs typeface="+mn-lt"/>
                <a:sym typeface="+mn-ea"/>
              </a:rPr>
              <a:t>之后，最好提前讲解 </a:t>
            </a:r>
            <a:r>
              <a:rPr lang="en-US" altLang="zh-CN" dirty="0">
                <a:ea typeface="楷体" panose="02010609060101010101" pitchFamily="49" charset="-122"/>
                <a:cs typeface="+mn-lt"/>
                <a:sym typeface="+mn-ea"/>
              </a:rPr>
              <a:t>“</a:t>
            </a:r>
            <a:r>
              <a:rPr lang="zh-CN" altLang="en-US" dirty="0">
                <a:ea typeface="楷体" panose="02010609060101010101" pitchFamily="49" charset="-122"/>
                <a:cs typeface="+mn-lt"/>
                <a:sym typeface="+mn-ea"/>
              </a:rPr>
              <a:t>5.7  程序动态除错方法（二）</a:t>
            </a:r>
            <a:r>
              <a:rPr lang="en-US" altLang="zh-CN" dirty="0">
                <a:ea typeface="楷体" panose="02010609060101010101" pitchFamily="49" charset="-122"/>
                <a:cs typeface="+mn-lt"/>
                <a:sym typeface="+mn-ea"/>
              </a:rPr>
              <a:t>”</a:t>
            </a:r>
            <a:r>
              <a:rPr lang="zh-CN" altLang="en-US" dirty="0">
                <a:ea typeface="楷体" panose="02010609060101010101" pitchFamily="49" charset="-122"/>
                <a:cs typeface="+mn-lt"/>
                <a:sym typeface="+mn-ea"/>
              </a:rPr>
              <a:t>，然后再讲其它节。</a:t>
            </a:r>
            <a:endParaRPr lang="zh-CN" altLang="en-US">
              <a:ea typeface="楷体" panose="02010609060101010101" pitchFamily="49" charset="-122"/>
              <a:cs typeface="+mn-lt"/>
            </a:endParaRPr>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9458" name="标题 452609"/>
          <p:cNvSpPr>
            <a:spLocks noGrp="1"/>
          </p:cNvSpPr>
          <p:nvPr>
            <p:ph type="title"/>
          </p:nvPr>
        </p:nvSpPr>
        <p:spPr/>
        <p:txBody>
          <a:bodyPr anchor="ctr"/>
          <a:p>
            <a:r>
              <a:rPr lang="zh-CN" altLang="en-US" sz="3600" dirty="0"/>
              <a:t>第</a:t>
            </a:r>
            <a:r>
              <a:rPr lang="en-US" altLang="zh-CN" sz="3600" dirty="0"/>
              <a:t>5</a:t>
            </a:r>
            <a:r>
              <a:rPr lang="zh-CN" altLang="en-US" sz="3600" dirty="0"/>
              <a:t>章 函数与程序结构</a:t>
            </a:r>
            <a:endParaRPr lang="zh-CN" altLang="en-US" sz="3600" dirty="0"/>
          </a:p>
        </p:txBody>
      </p:sp>
      <p:sp>
        <p:nvSpPr>
          <p:cNvPr id="19459" name="文本占位符 452610"/>
          <p:cNvSpPr>
            <a:spLocks noGrp="1"/>
          </p:cNvSpPr>
          <p:nvPr>
            <p:ph idx="1"/>
          </p:nvPr>
        </p:nvSpPr>
        <p:spPr/>
        <p:txBody>
          <a:bodyPr anchor="t"/>
          <a:p>
            <a:pPr algn="l">
              <a:buNone/>
            </a:pPr>
            <a:r>
              <a:rPr lang="zh-CN" altLang="en-US" dirty="0">
                <a:sym typeface="+mn-ea"/>
              </a:rPr>
              <a:t>5.1  函数的定义与调用</a:t>
            </a:r>
            <a:endParaRPr lang="zh-CN" altLang="en-US" dirty="0">
              <a:sym typeface="+mn-ea"/>
            </a:endParaRPr>
          </a:p>
          <a:p>
            <a:pPr>
              <a:buNone/>
            </a:pPr>
            <a:r>
              <a:rPr lang="zh-CN" altLang="en-US" dirty="0">
                <a:sym typeface="+mn-ea"/>
              </a:rPr>
              <a:t>5.2  程序的函数分解</a:t>
            </a:r>
            <a:r>
              <a:rPr lang="zh-CN" altLang="en-US" dirty="0">
                <a:solidFill>
                  <a:schemeClr val="tx2"/>
                </a:solidFill>
                <a:sym typeface="+mn-ea"/>
              </a:rPr>
              <a:t>	</a:t>
            </a:r>
            <a:endParaRPr lang="en-US" altLang="zh-CN" dirty="0">
              <a:sym typeface="+mn-ea"/>
            </a:endParaRPr>
          </a:p>
          <a:p>
            <a:pPr algn="l">
              <a:buNone/>
            </a:pPr>
            <a:r>
              <a:rPr lang="zh-CN" altLang="en-US" dirty="0">
                <a:solidFill>
                  <a:schemeClr val="tx2"/>
                </a:solidFill>
                <a:sym typeface="+mn-ea"/>
              </a:rPr>
              <a:t>5.3  循环与递归</a:t>
            </a:r>
            <a:endParaRPr lang="zh-CN" altLang="en-US" dirty="0">
              <a:solidFill>
                <a:schemeClr val="tx2"/>
              </a:solidFill>
            </a:endParaRPr>
          </a:p>
          <a:p>
            <a:pPr algn="l">
              <a:buNone/>
            </a:pPr>
            <a:r>
              <a:rPr lang="zh-CN" altLang="en-US" dirty="0">
                <a:sym typeface="+mn-ea"/>
              </a:rPr>
              <a:t>5.4  外部变量与静态局部变量</a:t>
            </a:r>
            <a:endParaRPr lang="zh-CN" altLang="en-US" dirty="0">
              <a:sym typeface="+mn-ea"/>
            </a:endParaRPr>
          </a:p>
          <a:p>
            <a:pPr algn="l">
              <a:buNone/>
            </a:pPr>
            <a:r>
              <a:rPr lang="en-US" altLang="zh-CN" dirty="0">
                <a:sym typeface="+mn-ea"/>
              </a:rPr>
              <a:t>5.5  </a:t>
            </a:r>
            <a:r>
              <a:rPr lang="zh-CN" altLang="en-US" dirty="0">
                <a:sym typeface="+mn-ea"/>
              </a:rPr>
              <a:t>声明与定义</a:t>
            </a:r>
            <a:endParaRPr lang="zh-CN" altLang="en-US"/>
          </a:p>
          <a:p>
            <a:pPr algn="l">
              <a:buNone/>
            </a:pPr>
            <a:r>
              <a:rPr lang="zh-CN" altLang="en-US" dirty="0">
                <a:sym typeface="+mn-ea"/>
              </a:rPr>
              <a:t>5.6  预处理</a:t>
            </a:r>
            <a:endParaRPr lang="zh-CN" altLang="en-US" dirty="0"/>
          </a:p>
          <a:p>
            <a:pPr algn="l">
              <a:buNone/>
            </a:pPr>
            <a:r>
              <a:rPr lang="zh-CN" altLang="en-US" dirty="0">
                <a:sym typeface="+mn-ea"/>
              </a:rPr>
              <a:t>5.7  程序动态除错方法（二）</a:t>
            </a:r>
            <a:endParaRPr lang="zh-CN" altLang="en-US" dirty="0">
              <a:sym typeface="+mn-ea"/>
            </a:endParaRPr>
          </a:p>
        </p:txBody>
      </p:sp>
    </p:spTree>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93186" name="Rectangle 2"/>
          <p:cNvSpPr>
            <a:spLocks noGrp="1"/>
          </p:cNvSpPr>
          <p:nvPr>
            <p:ph type="title" idx="4294967295"/>
          </p:nvPr>
        </p:nvSpPr>
        <p:spPr/>
        <p:txBody>
          <a:bodyPr vert="horz" wrap="square" lIns="91440" tIns="45720" rIns="91440" bIns="45720" anchor="ctr"/>
          <a:p>
            <a:pPr eaLnBrk="1" hangingPunct="1"/>
            <a:r>
              <a:rPr lang="en-US" altLang="zh-CN" sz="3600" dirty="0"/>
              <a:t>5.3</a:t>
            </a:r>
            <a:r>
              <a:rPr lang="zh-CN" altLang="en-US" sz="3600" dirty="0"/>
              <a:t>　循环与递归</a:t>
            </a:r>
            <a:endParaRPr lang="zh-CN" altLang="en-US" sz="3600" dirty="0"/>
          </a:p>
        </p:txBody>
      </p:sp>
      <p:sp>
        <p:nvSpPr>
          <p:cNvPr id="93187" name="Rectangle 3"/>
          <p:cNvSpPr>
            <a:spLocks noGrp="1"/>
          </p:cNvSpPr>
          <p:nvPr>
            <p:ph type="body" idx="4294967295"/>
          </p:nvPr>
        </p:nvSpPr>
        <p:spPr/>
        <p:txBody>
          <a:bodyPr vert="horz" wrap="square" lIns="91440" tIns="45720" rIns="91440" bIns="45720" anchor="t"/>
          <a:p>
            <a:pPr marL="0" indent="0">
              <a:buNone/>
            </a:pPr>
            <a:r>
              <a:rPr lang="zh-CN" altLang="en-US" dirty="0"/>
              <a:t>程序中有循环就可能导致很长的计算。</a:t>
            </a:r>
            <a:endParaRPr lang="zh-CN" altLang="en-US" dirty="0"/>
          </a:p>
          <a:p>
            <a:pPr marL="0" indent="0">
              <a:buNone/>
            </a:pPr>
            <a:r>
              <a:rPr lang="zh-CN" altLang="en-US" dirty="0"/>
              <a:t>没有循环结构也能描述这类计算。</a:t>
            </a:r>
            <a:r>
              <a:rPr lang="en-US" altLang="zh-CN" dirty="0"/>
              <a:t>C/C++ </a:t>
            </a:r>
            <a:r>
              <a:rPr lang="zh-CN" altLang="en-US" dirty="0"/>
              <a:t>语言允许</a:t>
            </a:r>
            <a:r>
              <a:rPr lang="zh-CN" altLang="en-US" dirty="0">
                <a:solidFill>
                  <a:schemeClr val="accent2"/>
                </a:solidFill>
              </a:rPr>
              <a:t>递归</a:t>
            </a:r>
            <a:r>
              <a:rPr lang="zh-CN" altLang="en-US" dirty="0"/>
              <a:t>，</a:t>
            </a:r>
            <a:r>
              <a:rPr lang="zh-CN" altLang="en-US" dirty="0">
                <a:solidFill>
                  <a:schemeClr val="hlink"/>
                </a:solidFill>
              </a:rPr>
              <a:t>可在函数内调用自身</a:t>
            </a:r>
            <a:r>
              <a:rPr lang="zh-CN" altLang="en-US" dirty="0"/>
              <a:t>，程序常常更简单清晰。</a:t>
            </a:r>
            <a:endParaRPr lang="zh-CN" altLang="en-US" dirty="0"/>
          </a:p>
        </p:txBody>
      </p:sp>
    </p:spTree>
  </p:cSld>
  <p:clrMapOvr>
    <a:masterClrMapping/>
  </p:clrMapOvr>
  <p:transition spd="med">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94210" name="Rectangle 2"/>
          <p:cNvSpPr>
            <a:spLocks noGrp="1"/>
          </p:cNvSpPr>
          <p:nvPr>
            <p:ph type="title" idx="4294967295"/>
          </p:nvPr>
        </p:nvSpPr>
        <p:spPr/>
        <p:txBody>
          <a:bodyPr vert="horz" wrap="square" lIns="91440" tIns="45720" rIns="91440" bIns="45720" anchor="ctr"/>
          <a:p>
            <a:pPr eaLnBrk="1" hangingPunct="1"/>
            <a:r>
              <a:rPr lang="en-US" altLang="zh-CN" sz="3600" dirty="0"/>
              <a:t>5.3.1  </a:t>
            </a:r>
            <a:r>
              <a:rPr lang="zh-CN" altLang="en-US" sz="3600" dirty="0"/>
              <a:t>阶乘和乘幂（循环，递归）</a:t>
            </a:r>
            <a:endParaRPr lang="zh-CN" altLang="en-US" sz="3600" dirty="0"/>
          </a:p>
        </p:txBody>
      </p:sp>
      <p:sp>
        <p:nvSpPr>
          <p:cNvPr id="94211" name="Rectangle 3"/>
          <p:cNvSpPr>
            <a:spLocks noGrp="1"/>
          </p:cNvSpPr>
          <p:nvPr>
            <p:ph type="body" idx="4294967295"/>
          </p:nvPr>
        </p:nvSpPr>
        <p:spPr/>
        <p:txBody>
          <a:bodyPr vert="horz" wrap="square" lIns="91440" tIns="45720" rIns="91440" bIns="45720" anchor="t"/>
          <a:p>
            <a:pPr marL="0" indent="0" algn="just">
              <a:spcBef>
                <a:spcPct val="50000"/>
              </a:spcBef>
              <a:buClrTx/>
              <a:buSzTx/>
              <a:buNone/>
            </a:pPr>
            <a:r>
              <a:rPr lang="zh-CN" altLang="en-US" dirty="0"/>
              <a:t>【例</a:t>
            </a:r>
            <a:r>
              <a:rPr lang="en-US" altLang="zh-CN" dirty="0"/>
              <a:t>5-16</a:t>
            </a:r>
            <a:r>
              <a:rPr lang="zh-CN" altLang="en-US" dirty="0"/>
              <a:t>】定义计算整数阶乘的函数：</a:t>
            </a:r>
            <a:endParaRPr lang="zh-CN" altLang="en-US" dirty="0"/>
          </a:p>
          <a:p>
            <a:pPr marL="0" indent="0" algn="ctr">
              <a:spcBef>
                <a:spcPct val="50000"/>
              </a:spcBef>
              <a:buClrTx/>
              <a:buSzTx/>
              <a:buNone/>
            </a:pPr>
            <a:r>
              <a:rPr lang="en-US" altLang="zh-CN"/>
              <a:t>n! = 1×2×…×(n-1)×n</a:t>
            </a:r>
            <a:endParaRPr lang="en-US" altLang="zh-CN"/>
          </a:p>
          <a:p>
            <a:pPr marL="0" indent="0" algn="just" latinLnBrk="1">
              <a:spcBef>
                <a:spcPct val="50000"/>
              </a:spcBef>
              <a:buClrTx/>
              <a:buSzTx/>
              <a:buNone/>
            </a:pPr>
            <a:r>
              <a:rPr lang="zh-CN" altLang="en-US" dirty="0"/>
              <a:t>乘的次数依赖于</a:t>
            </a:r>
            <a:r>
              <a:rPr lang="en-US" altLang="zh-CN" dirty="0"/>
              <a:t> n</a:t>
            </a:r>
            <a:r>
              <a:rPr lang="zh-CN" altLang="en-US" dirty="0"/>
              <a:t>，定义时未知，每次用可能不同。</a:t>
            </a:r>
            <a:endParaRPr lang="zh-CN" altLang="en-US" dirty="0"/>
          </a:p>
          <a:p>
            <a:pPr marL="0" indent="0">
              <a:spcBef>
                <a:spcPct val="50000"/>
              </a:spcBef>
              <a:buClrTx/>
              <a:buSzTx/>
              <a:buNone/>
            </a:pPr>
            <a:r>
              <a:rPr lang="zh-CN" altLang="en-US" dirty="0"/>
              <a:t>类型特征可定为：</a:t>
            </a:r>
            <a:endParaRPr lang="zh-CN" altLang="en-US" dirty="0"/>
          </a:p>
          <a:p>
            <a:pPr marL="0" indent="0" algn="just">
              <a:spcBef>
                <a:spcPct val="30000"/>
              </a:spcBef>
              <a:buClrTx/>
              <a:buSzTx/>
              <a:buNone/>
            </a:pPr>
            <a:r>
              <a:rPr lang="zh-CN" altLang="en-US" dirty="0"/>
              <a:t>       </a:t>
            </a:r>
            <a:r>
              <a:rPr lang="en-US" altLang="zh-CN" err="1">
                <a:solidFill>
                  <a:schemeClr val="folHlink"/>
                </a:solidFill>
              </a:rPr>
              <a:t>int fact(int</a:t>
            </a:r>
            <a:r>
              <a:rPr lang="en-US" altLang="zh-CN">
                <a:solidFill>
                  <a:schemeClr val="folHlink"/>
                </a:solidFill>
              </a:rPr>
              <a:t>)</a:t>
            </a:r>
            <a:endParaRPr lang="en-US" altLang="zh-CN">
              <a:solidFill>
                <a:schemeClr val="folHlink"/>
              </a:solidFill>
            </a:endParaRPr>
          </a:p>
          <a:p>
            <a:pPr marL="0" indent="0" algn="just">
              <a:spcBef>
                <a:spcPct val="30000"/>
              </a:spcBef>
              <a:buClrTx/>
              <a:buSzTx/>
              <a:buNone/>
            </a:pPr>
            <a:r>
              <a:rPr lang="zh-CN" altLang="en-US" dirty="0"/>
              <a:t>阶乘值增长极快（数学），更合适的类型特征：</a:t>
            </a:r>
            <a:endParaRPr lang="zh-CN" altLang="en-US" dirty="0"/>
          </a:p>
          <a:p>
            <a:pPr marL="0" indent="0" algn="just">
              <a:spcBef>
                <a:spcPct val="30000"/>
              </a:spcBef>
              <a:buClrTx/>
              <a:buSzTx/>
              <a:buNone/>
            </a:pPr>
            <a:r>
              <a:rPr lang="zh-CN" altLang="en-US" dirty="0"/>
              <a:t>	</a:t>
            </a:r>
            <a:r>
              <a:rPr lang="en-US" altLang="zh-CN" dirty="0">
                <a:solidFill>
                  <a:schemeClr val="accent2"/>
                </a:solidFill>
              </a:rPr>
              <a:t>long long</a:t>
            </a:r>
            <a:r>
              <a:rPr lang="en-US" altLang="zh-CN" dirty="0"/>
              <a:t> </a:t>
            </a:r>
            <a:r>
              <a:rPr lang="en-US" altLang="zh-CN" err="1">
                <a:solidFill>
                  <a:schemeClr val="folHlink"/>
                </a:solidFill>
              </a:rPr>
              <a:t>fact(int</a:t>
            </a:r>
            <a:r>
              <a:rPr lang="en-US" altLang="zh-CN">
                <a:solidFill>
                  <a:schemeClr val="folHlink"/>
                </a:solidFill>
              </a:rPr>
              <a:t>)</a:t>
            </a:r>
            <a:endParaRPr lang="en-US" altLang="zh-CN">
              <a:solidFill>
                <a:schemeClr val="folHlink"/>
              </a:solidFill>
            </a:endParaRPr>
          </a:p>
        </p:txBody>
      </p:sp>
    </p:spTree>
  </p:cSld>
  <p:clrMapOvr>
    <a:masterClrMapping/>
  </p:clrMapOvr>
  <p:transition spd="med">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95234" name="Text Box 2"/>
          <p:cNvSpPr>
            <a:spLocks noGrp="1"/>
          </p:cNvSpPr>
          <p:nvPr>
            <p:ph type="body" idx="4294967295"/>
          </p:nvPr>
        </p:nvSpPr>
        <p:spPr>
          <a:xfrm>
            <a:off x="539750" y="765175"/>
            <a:ext cx="8135938" cy="5400675"/>
          </a:xfrm>
        </p:spPr>
        <p:txBody>
          <a:bodyPr vert="horz" wrap="square" lIns="91440" tIns="45720" rIns="91440" bIns="45720" anchor="t"/>
          <a:p>
            <a:pPr>
              <a:buNone/>
            </a:pPr>
            <a:r>
              <a:rPr lang="zh-CN" altLang="en-US" dirty="0"/>
              <a:t>可以用循环定义：</a:t>
            </a:r>
            <a:endParaRPr lang="zh-CN" altLang="en-US" dirty="0"/>
          </a:p>
          <a:p>
            <a:pPr>
              <a:buNone/>
            </a:pPr>
            <a:r>
              <a:rPr lang="en-US" altLang="zh-CN">
                <a:solidFill>
                  <a:schemeClr val="folHlink"/>
                </a:solidFill>
              </a:rPr>
              <a:t>int factloop(int n) { 	//循环方式求阶乘</a:t>
            </a:r>
            <a:endParaRPr lang="en-US" altLang="zh-CN">
              <a:solidFill>
                <a:schemeClr val="folHlink"/>
              </a:solidFill>
            </a:endParaRPr>
          </a:p>
          <a:p>
            <a:pPr>
              <a:buNone/>
            </a:pPr>
            <a:r>
              <a:rPr lang="en-US" altLang="zh-CN">
                <a:solidFill>
                  <a:schemeClr val="folHlink"/>
                </a:solidFill>
              </a:rPr>
              <a:t>	int fac = 1;</a:t>
            </a:r>
            <a:endParaRPr lang="en-US" altLang="zh-CN">
              <a:solidFill>
                <a:schemeClr val="folHlink"/>
              </a:solidFill>
            </a:endParaRPr>
          </a:p>
          <a:p>
            <a:pPr>
              <a:buNone/>
            </a:pPr>
            <a:r>
              <a:rPr lang="en-US" altLang="zh-CN">
                <a:solidFill>
                  <a:schemeClr val="folHlink"/>
                </a:solidFill>
              </a:rPr>
              <a:t>	for (int i = 1; i &lt;= n; ++i)</a:t>
            </a:r>
            <a:endParaRPr lang="en-US" altLang="zh-CN">
              <a:solidFill>
                <a:schemeClr val="folHlink"/>
              </a:solidFill>
            </a:endParaRPr>
          </a:p>
          <a:p>
            <a:pPr>
              <a:buNone/>
            </a:pPr>
            <a:r>
              <a:rPr lang="en-US" altLang="zh-CN">
                <a:solidFill>
                  <a:schemeClr val="folHlink"/>
                </a:solidFill>
              </a:rPr>
              <a:t>		fac *= i;</a:t>
            </a:r>
            <a:endParaRPr lang="en-US" altLang="zh-CN">
              <a:solidFill>
                <a:schemeClr val="folHlink"/>
              </a:solidFill>
            </a:endParaRPr>
          </a:p>
          <a:p>
            <a:pPr>
              <a:buNone/>
            </a:pPr>
            <a:r>
              <a:rPr lang="en-US" altLang="zh-CN">
                <a:solidFill>
                  <a:schemeClr val="folHlink"/>
                </a:solidFill>
              </a:rPr>
              <a:t>	return fac;</a:t>
            </a:r>
            <a:endParaRPr lang="en-US" altLang="zh-CN">
              <a:solidFill>
                <a:schemeClr val="folHlink"/>
              </a:solidFill>
            </a:endParaRPr>
          </a:p>
          <a:p>
            <a:pPr>
              <a:buNone/>
            </a:pPr>
            <a:r>
              <a:rPr lang="en-US" altLang="zh-CN">
                <a:solidFill>
                  <a:schemeClr val="folHlink"/>
                </a:solidFill>
              </a:rPr>
              <a:t>}</a:t>
            </a:r>
            <a:endParaRPr lang="en-US" altLang="zh-CN">
              <a:solidFill>
                <a:schemeClr val="folHlink"/>
              </a:solidFill>
            </a:endParaRPr>
          </a:p>
        </p:txBody>
      </p:sp>
      <p:sp>
        <p:nvSpPr>
          <p:cNvPr id="95235" name="Rectangle 3"/>
          <p:cNvSpPr/>
          <p:nvPr/>
        </p:nvSpPr>
        <p:spPr>
          <a:xfrm>
            <a:off x="611188" y="5248275"/>
            <a:ext cx="8007350" cy="521970"/>
          </a:xfrm>
          <a:prstGeom prst="rect">
            <a:avLst/>
          </a:prstGeom>
          <a:noFill/>
          <a:ln w="9525">
            <a:noFill/>
          </a:ln>
        </p:spPr>
        <p:txBody>
          <a:bodyPr wrap="none" lIns="92075" tIns="46038" rIns="92075" bIns="46038" anchor="t">
            <a:spAutoFit/>
          </a:bodyPr>
          <a:p>
            <a:pPr>
              <a:buFont typeface="Arial" panose="020B0604020202020204" pitchFamily="34" charset="0"/>
            </a:pPr>
            <a:r>
              <a:rPr lang="zh-CN" altLang="en-US" sz="2800" dirty="0">
                <a:latin typeface="Times New Roman" panose="02020603050405020304" pitchFamily="18" charset="0"/>
                <a:ea typeface="华文中宋" panose="02010600040101010101" pitchFamily="2" charset="-122"/>
              </a:rPr>
              <a:t>程序的典型情况：计算次数依赖于某些参数的值。</a:t>
            </a:r>
            <a:endParaRPr lang="zh-CN" altLang="en-US" sz="2800" dirty="0">
              <a:latin typeface="Times New Roman" panose="02020603050405020304" pitchFamily="18" charset="0"/>
              <a:ea typeface="华文中宋" panose="02010600040101010101" pitchFamily="2" charset="-122"/>
            </a:endParaRPr>
          </a:p>
        </p:txBody>
      </p:sp>
    </p:spTree>
  </p:cSld>
  <p:clrMapOvr>
    <a:masterClrMapping/>
  </p:clrMapOvr>
  <p:transition spd="med">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96258" name="Rectangle 2"/>
          <p:cNvSpPr>
            <a:spLocks noGrp="1"/>
          </p:cNvSpPr>
          <p:nvPr>
            <p:ph type="body" sz="half" idx="4294967295"/>
          </p:nvPr>
        </p:nvSpPr>
        <p:spPr>
          <a:xfrm>
            <a:off x="550545" y="477838"/>
            <a:ext cx="8135938" cy="503237"/>
          </a:xfrm>
        </p:spPr>
        <p:txBody>
          <a:bodyPr vert="horz" wrap="square" lIns="91440" tIns="45720" rIns="91440" bIns="45720" anchor="t"/>
          <a:lstStyle>
            <a:lvl1pPr lvl="0">
              <a:buClr>
                <a:schemeClr val="hlink"/>
              </a:buClr>
              <a:buSzPct val="85000"/>
              <a:buFont typeface="Wingdings" panose="05000000000000000000" pitchFamily="2" charset="2"/>
              <a:defRPr sz="2800"/>
            </a:lvl1pPr>
            <a:lvl2pPr lvl="1">
              <a:buClr>
                <a:schemeClr val="hlink"/>
              </a:buClr>
              <a:buSzPct val="85000"/>
              <a:buFont typeface="Wingdings" panose="05000000000000000000" pitchFamily="2" charset="2"/>
              <a:defRPr sz="2400"/>
            </a:lvl2pPr>
            <a:lvl3pPr lvl="2">
              <a:buClrTx/>
              <a:buSzTx/>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marL="0" lvl="0" indent="0">
              <a:buNone/>
            </a:pPr>
            <a:r>
              <a:rPr lang="zh-CN" altLang="en-US" sz="2800" dirty="0"/>
              <a:t>省略号不科学。严格定义需用</a:t>
            </a:r>
            <a:r>
              <a:rPr lang="zh-CN" altLang="en-US" sz="2800" dirty="0">
                <a:solidFill>
                  <a:schemeClr val="hlink"/>
                </a:solidFill>
              </a:rPr>
              <a:t>递归</a:t>
            </a:r>
            <a:r>
              <a:rPr lang="zh-CN" altLang="en-US" sz="2800" dirty="0"/>
              <a:t>形式。</a:t>
            </a:r>
            <a:endParaRPr lang="zh-CN" altLang="en-US" sz="2800" dirty="0"/>
          </a:p>
        </p:txBody>
      </p:sp>
      <p:sp>
        <p:nvSpPr>
          <p:cNvPr id="96259" name="Rectangle 3"/>
          <p:cNvSpPr>
            <a:spLocks noGrp="1"/>
          </p:cNvSpPr>
          <p:nvPr>
            <p:ph type="body" sz="half" idx="4294967295"/>
          </p:nvPr>
        </p:nvSpPr>
        <p:spPr>
          <a:xfrm>
            <a:off x="395605" y="2264410"/>
            <a:ext cx="8497570" cy="1700530"/>
          </a:xfrm>
          <a:solidFill>
            <a:schemeClr val="accent1"/>
          </a:solidFill>
        </p:spPr>
        <p:txBody>
          <a:bodyPr vert="horz" wrap="square" lIns="91440" tIns="45720" rIns="91440" bIns="45720" anchor="t"/>
          <a:lstStyle>
            <a:lvl1pPr lvl="0">
              <a:buClr>
                <a:schemeClr val="hlink"/>
              </a:buClr>
              <a:buSzPct val="85000"/>
              <a:buFont typeface="Wingdings" panose="05000000000000000000" pitchFamily="2" charset="2"/>
              <a:defRPr sz="2800"/>
            </a:lvl1pPr>
            <a:lvl2pPr lvl="1">
              <a:buClr>
                <a:schemeClr val="hlink"/>
              </a:buClr>
              <a:buSzPct val="85000"/>
              <a:buFont typeface="Wingdings" panose="05000000000000000000" pitchFamily="2" charset="2"/>
              <a:defRPr sz="2400"/>
            </a:lvl2pPr>
            <a:lvl3pPr lvl="2">
              <a:buClrTx/>
              <a:buSzTx/>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marL="0" lvl="0" indent="0">
              <a:buNone/>
            </a:pPr>
            <a:r>
              <a:rPr lang="zh-CN" altLang="en-US" sz="2800" dirty="0"/>
              <a:t>递归定义的形式也提出了一种计算方法：</a:t>
            </a:r>
            <a:endParaRPr lang="zh-CN" altLang="en-US" sz="2800" dirty="0"/>
          </a:p>
          <a:p>
            <a:pPr marL="0" lvl="0" indent="0">
              <a:buNone/>
            </a:pPr>
            <a:r>
              <a:rPr lang="zh-CN" altLang="en-US" sz="2800" dirty="0"/>
              <a:t>如果语言允许递归定义函数，就可直接翻译为程序。</a:t>
            </a:r>
            <a:endParaRPr lang="zh-CN" altLang="en-US" sz="2800" dirty="0"/>
          </a:p>
          <a:p>
            <a:pPr marL="0" lvl="0" indent="0">
              <a:buNone/>
            </a:pPr>
            <a:r>
              <a:rPr lang="zh-CN" altLang="en-US" sz="2800" dirty="0">
                <a:solidFill>
                  <a:schemeClr val="hlink"/>
                </a:solidFill>
              </a:rPr>
              <a:t>递归</a:t>
            </a:r>
            <a:r>
              <a:rPr lang="zh-CN" altLang="en-US" sz="2800" dirty="0"/>
              <a:t>定义：</a:t>
            </a:r>
            <a:r>
              <a:rPr lang="zh-CN" altLang="en-US" sz="2800" dirty="0">
                <a:solidFill>
                  <a:schemeClr val="hlink"/>
                </a:solidFill>
              </a:rPr>
              <a:t>在函数定义内部调用被定义函数本身</a:t>
            </a:r>
            <a:r>
              <a:rPr lang="zh-CN" altLang="en-US" sz="2800" dirty="0"/>
              <a:t>。</a:t>
            </a:r>
            <a:endParaRPr lang="zh-CN" altLang="en-US" sz="2800" dirty="0"/>
          </a:p>
        </p:txBody>
      </p:sp>
      <p:graphicFrame>
        <p:nvGraphicFramePr>
          <p:cNvPr id="96260" name="Object 7"/>
          <p:cNvGraphicFramePr>
            <a:graphicFrameLocks noChangeAspect="1"/>
          </p:cNvGraphicFramePr>
          <p:nvPr/>
        </p:nvGraphicFramePr>
        <p:xfrm>
          <a:off x="2700338" y="981075"/>
          <a:ext cx="3095625" cy="985838"/>
        </p:xfrm>
        <a:graphic>
          <a:graphicData uri="http://schemas.openxmlformats.org/presentationml/2006/ole">
            <mc:AlternateContent xmlns:mc="http://schemas.openxmlformats.org/markup-compatibility/2006">
              <mc:Choice xmlns:v="urn:schemas-microsoft-com:vml" Requires="v">
                <p:oleObj spid="_x0000_s3077" name="" r:id="rId1" imgW="1473835" imgH="469900" progId="Equations">
                  <p:embed/>
                </p:oleObj>
              </mc:Choice>
              <mc:Fallback>
                <p:oleObj name="" r:id="rId1" imgW="1473835" imgH="469900" progId="Equations">
                  <p:embed/>
                  <p:pic>
                    <p:nvPicPr>
                      <p:cNvPr id="0" name="图片 3076"/>
                      <p:cNvPicPr/>
                      <p:nvPr/>
                    </p:nvPicPr>
                    <p:blipFill>
                      <a:blip r:embed="rId2"/>
                      <a:stretch>
                        <a:fillRect/>
                      </a:stretch>
                    </p:blipFill>
                    <p:spPr>
                      <a:xfrm>
                        <a:off x="2700338" y="981075"/>
                        <a:ext cx="3095625" cy="985838"/>
                      </a:xfrm>
                      <a:prstGeom prst="rect">
                        <a:avLst/>
                      </a:prstGeom>
                      <a:noFill/>
                      <a:ln w="9525" cap="flat" cmpd="sng">
                        <a:noFill/>
                        <a:prstDash val="solid"/>
                        <a:miter/>
                        <a:headEnd type="none" w="med" len="med"/>
                        <a:tailEnd type="none" w="med" len="med"/>
                      </a:ln>
                    </p:spPr>
                  </p:pic>
                </p:oleObj>
              </mc:Fallback>
            </mc:AlternateContent>
          </a:graphicData>
        </a:graphic>
      </p:graphicFrame>
      <p:sp>
        <p:nvSpPr>
          <p:cNvPr id="96261" name="Text Box 8"/>
          <p:cNvSpPr txBox="1"/>
          <p:nvPr/>
        </p:nvSpPr>
        <p:spPr>
          <a:xfrm>
            <a:off x="395605" y="4146550"/>
            <a:ext cx="8686800" cy="1934210"/>
          </a:xfrm>
          <a:prstGeom prst="rect">
            <a:avLst/>
          </a:prstGeom>
          <a:noFill/>
          <a:ln w="9525">
            <a:noFill/>
          </a:ln>
        </p:spPr>
        <p:txBody>
          <a:bodyPr anchor="t">
            <a:noAutofit/>
          </a:bodyPr>
          <a:p>
            <a:pPr algn="just" eaLnBrk="0" hangingPunct="0">
              <a:lnSpc>
                <a:spcPct val="100000"/>
              </a:lnSpc>
              <a:spcBef>
                <a:spcPct val="50000"/>
              </a:spcBef>
              <a:buFont typeface="Arial" panose="020B0604020202020204" pitchFamily="34" charset="0"/>
            </a:pPr>
            <a:r>
              <a:rPr lang="zh-CN" altLang="en-US" sz="2800" dirty="0">
                <a:latin typeface="Cambria" panose="02040503050406030204" pitchFamily="18" charset="0"/>
                <a:ea typeface="华文中宋" panose="02010600040101010101" pitchFamily="2" charset="-122"/>
              </a:rPr>
              <a:t>阶乘函数的递归写法：</a:t>
            </a:r>
            <a:endParaRPr lang="zh-CN" altLang="en-US" sz="2800" dirty="0">
              <a:latin typeface="Cambria" panose="02040503050406030204" pitchFamily="18" charset="0"/>
              <a:ea typeface="华文中宋" panose="02010600040101010101" pitchFamily="2" charset="-122"/>
            </a:endParaRPr>
          </a:p>
          <a:p>
            <a:pPr algn="just" eaLnBrk="0" hangingPunct="0">
              <a:lnSpc>
                <a:spcPct val="100000"/>
              </a:lnSpc>
              <a:spcBef>
                <a:spcPts val="0"/>
              </a:spcBef>
              <a:buFont typeface="Arial" panose="020B0604020202020204" pitchFamily="34" charset="0"/>
            </a:pPr>
            <a:r>
              <a:rPr lang="en-US" altLang="zh-CN" sz="2800">
                <a:solidFill>
                  <a:schemeClr val="folHlink"/>
                </a:solidFill>
                <a:latin typeface="Cambria" panose="02040503050406030204" pitchFamily="18" charset="0"/>
                <a:ea typeface="华文中宋" panose="02010600040101010101" pitchFamily="2" charset="-122"/>
              </a:rPr>
              <a:t>int fact(int n) { //递归方式求阶乘</a:t>
            </a:r>
            <a:endParaRPr lang="en-US" altLang="zh-CN" sz="2800">
              <a:solidFill>
                <a:schemeClr val="folHlink"/>
              </a:solidFill>
              <a:latin typeface="Cambria" panose="02040503050406030204" pitchFamily="18" charset="0"/>
              <a:ea typeface="华文中宋" panose="02010600040101010101" pitchFamily="2" charset="-122"/>
            </a:endParaRPr>
          </a:p>
          <a:p>
            <a:pPr algn="just" eaLnBrk="0" hangingPunct="0">
              <a:lnSpc>
                <a:spcPct val="100000"/>
              </a:lnSpc>
              <a:spcBef>
                <a:spcPts val="0"/>
              </a:spcBef>
              <a:buFont typeface="Arial" panose="020B0604020202020204" pitchFamily="34" charset="0"/>
            </a:pPr>
            <a:r>
              <a:rPr lang="en-US" altLang="zh-CN" sz="2800">
                <a:solidFill>
                  <a:schemeClr val="folHlink"/>
                </a:solidFill>
                <a:latin typeface="Cambria" panose="02040503050406030204" pitchFamily="18" charset="0"/>
                <a:ea typeface="华文中宋" panose="02010600040101010101" pitchFamily="2" charset="-122"/>
              </a:rPr>
              <a:t>	return n == 0 ? 1 : n * fact(n-1);</a:t>
            </a:r>
            <a:endParaRPr lang="en-US" altLang="zh-CN" sz="2800">
              <a:solidFill>
                <a:schemeClr val="folHlink"/>
              </a:solidFill>
              <a:latin typeface="Cambria" panose="02040503050406030204" pitchFamily="18" charset="0"/>
              <a:ea typeface="华文中宋" panose="02010600040101010101" pitchFamily="2" charset="-122"/>
            </a:endParaRPr>
          </a:p>
          <a:p>
            <a:pPr algn="just" eaLnBrk="0" hangingPunct="0">
              <a:lnSpc>
                <a:spcPct val="100000"/>
              </a:lnSpc>
              <a:spcBef>
                <a:spcPts val="0"/>
              </a:spcBef>
              <a:buFont typeface="Arial" panose="020B0604020202020204" pitchFamily="34" charset="0"/>
            </a:pPr>
            <a:r>
              <a:rPr lang="en-US" altLang="zh-CN" sz="2800">
                <a:solidFill>
                  <a:schemeClr val="folHlink"/>
                </a:solidFill>
                <a:latin typeface="Cambria" panose="02040503050406030204" pitchFamily="18" charset="0"/>
                <a:ea typeface="华文中宋" panose="02010600040101010101" pitchFamily="2" charset="-122"/>
              </a:rPr>
              <a:t>}</a:t>
            </a:r>
            <a:endParaRPr lang="en-US" altLang="zh-CN" sz="2800">
              <a:solidFill>
                <a:schemeClr val="folHlink"/>
              </a:solidFill>
              <a:latin typeface="Times New Roman" panose="02020603050405020304" pitchFamily="18" charset="0"/>
              <a:ea typeface="华文中宋" panose="02010600040101010101" pitchFamily="2" charset="-122"/>
            </a:endParaRPr>
          </a:p>
        </p:txBody>
      </p:sp>
      <p:sp>
        <p:nvSpPr>
          <p:cNvPr id="96262" name="Rectangle 9"/>
          <p:cNvSpPr/>
          <p:nvPr/>
        </p:nvSpPr>
        <p:spPr>
          <a:xfrm>
            <a:off x="1979930" y="5804853"/>
            <a:ext cx="3232150" cy="460375"/>
          </a:xfrm>
          <a:prstGeom prst="rect">
            <a:avLst/>
          </a:prstGeom>
          <a:noFill/>
          <a:ln w="9525">
            <a:noFill/>
          </a:ln>
        </p:spPr>
        <p:txBody>
          <a:bodyPr wrap="none" lIns="92075" tIns="46038" rIns="92075" bIns="46038" anchor="t">
            <a:spAutoFit/>
          </a:bodyPr>
          <a:p>
            <a:pPr>
              <a:spcBef>
                <a:spcPct val="50000"/>
              </a:spcBef>
              <a:buFont typeface="Arial" panose="020B0604020202020204" pitchFamily="34" charset="0"/>
            </a:pPr>
            <a:r>
              <a:rPr lang="zh-CN" altLang="en-US" dirty="0">
                <a:latin typeface="Times New Roman" panose="02020603050405020304" pitchFamily="18" charset="0"/>
                <a:ea typeface="华文中宋" panose="02010600040101010101" pitchFamily="2" charset="-122"/>
              </a:rPr>
              <a:t>比循环函数简洁得多。</a:t>
            </a:r>
            <a:endParaRPr lang="zh-CN" altLang="en-US" dirty="0">
              <a:latin typeface="Times New Roman" panose="02020603050405020304" pitchFamily="18" charset="0"/>
              <a:ea typeface="华文中宋" panose="02010600040101010101" pitchFamily="2" charset="-122"/>
            </a:endParaRPr>
          </a:p>
        </p:txBody>
      </p:sp>
      <p:sp>
        <p:nvSpPr>
          <p:cNvPr id="2" name="文本框 1"/>
          <p:cNvSpPr txBox="1"/>
          <p:nvPr/>
        </p:nvSpPr>
        <p:spPr>
          <a:xfrm>
            <a:off x="2276475" y="17780"/>
            <a:ext cx="4973955" cy="460375"/>
          </a:xfrm>
          <a:prstGeom prst="rect">
            <a:avLst/>
          </a:prstGeom>
          <a:noFill/>
        </p:spPr>
        <p:txBody>
          <a:bodyPr wrap="square" rtlCol="0" anchor="t">
            <a:spAutoFit/>
          </a:bodyPr>
          <a:p>
            <a:pPr marL="0" indent="0" algn="ctr">
              <a:spcBef>
                <a:spcPct val="50000"/>
              </a:spcBef>
              <a:buClrTx/>
              <a:buSzTx/>
              <a:buNone/>
            </a:pPr>
            <a:r>
              <a:rPr lang="zh-CN" altLang="en-US">
                <a:latin typeface="+mn-lt"/>
                <a:ea typeface="+mn-ea"/>
                <a:cs typeface="+mn-lt"/>
                <a:sym typeface="+mn-ea"/>
              </a:rPr>
              <a:t>阶乘：</a:t>
            </a:r>
            <a:r>
              <a:rPr lang="en-US" altLang="zh-CN">
                <a:latin typeface="+mn-lt"/>
                <a:ea typeface="+mn-ea"/>
                <a:cs typeface="+mn-lt"/>
                <a:sym typeface="+mn-ea"/>
              </a:rPr>
              <a:t>n! = 1×2× </a:t>
            </a:r>
            <a:r>
              <a:rPr lang="en-US" altLang="zh-CN">
                <a:solidFill>
                  <a:srgbClr val="FF0000"/>
                </a:solidFill>
                <a:latin typeface="+mn-lt"/>
                <a:ea typeface="+mn-ea"/>
                <a:cs typeface="+mn-lt"/>
                <a:sym typeface="+mn-ea"/>
              </a:rPr>
              <a:t>… </a:t>
            </a:r>
            <a:r>
              <a:rPr lang="en-US" altLang="zh-CN">
                <a:latin typeface="+mn-lt"/>
                <a:ea typeface="+mn-ea"/>
                <a:cs typeface="+mn-lt"/>
                <a:sym typeface="+mn-ea"/>
              </a:rPr>
              <a:t>×(n-1)×n</a:t>
            </a:r>
            <a:endParaRPr lang="zh-CN" altLang="en-US" dirty="0">
              <a:latin typeface="+mn-lt"/>
              <a:ea typeface="+mn-ea"/>
              <a:cs typeface="+mn-lt"/>
              <a:sym typeface="+mn-ea"/>
            </a:endParaRPr>
          </a:p>
        </p:txBody>
      </p:sp>
    </p:spTree>
  </p:cSld>
  <p:clrMapOvr>
    <a:masterClrMapping/>
  </p:clrMapOvr>
  <p:transition spd="med">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9636" name="Text Box 4"/>
          <p:cNvSpPr txBox="1"/>
          <p:nvPr/>
        </p:nvSpPr>
        <p:spPr>
          <a:xfrm>
            <a:off x="395288" y="4581525"/>
            <a:ext cx="3886200" cy="1106805"/>
          </a:xfrm>
          <a:prstGeom prst="rect">
            <a:avLst/>
          </a:prstGeom>
          <a:noFill/>
          <a:ln w="9525">
            <a:noFill/>
          </a:ln>
        </p:spPr>
        <p:txBody>
          <a:bodyPr anchor="t">
            <a:spAutoFit/>
          </a:bodyPr>
          <a:p>
            <a:pPr>
              <a:spcBef>
                <a:spcPct val="50000"/>
              </a:spcBef>
              <a:buFont typeface="Arial" panose="020B0604020202020204" pitchFamily="34" charset="0"/>
            </a:pPr>
            <a:r>
              <a:rPr lang="zh-CN" altLang="en-US" dirty="0">
                <a:latin typeface="Cambria" panose="02040503050406030204" pitchFamily="18" charset="0"/>
                <a:ea typeface="华文中宋" panose="02010600040101010101" pitchFamily="2" charset="-122"/>
              </a:rPr>
              <a:t>考虑负参数值处理。可改为：</a:t>
            </a:r>
            <a:endParaRPr lang="zh-CN" altLang="en-US" dirty="0">
              <a:latin typeface="Cambria" panose="02040503050406030204" pitchFamily="18" charset="0"/>
              <a:ea typeface="华文中宋" panose="02010600040101010101" pitchFamily="2" charset="-122"/>
            </a:endParaRPr>
          </a:p>
          <a:p>
            <a:pPr>
              <a:spcBef>
                <a:spcPct val="50000"/>
              </a:spcBef>
              <a:buFont typeface="Arial" panose="020B0604020202020204" pitchFamily="34" charset="0"/>
            </a:pPr>
            <a:r>
              <a:rPr lang="en-US" altLang="zh-CN" sz="2800">
                <a:latin typeface="Cambria" panose="02040503050406030204" pitchFamily="18" charset="0"/>
                <a:ea typeface="华文中宋" panose="02010600040101010101" pitchFamily="2" charset="-122"/>
              </a:rPr>
              <a:t>n </a:t>
            </a:r>
            <a:r>
              <a:rPr lang="en-US" altLang="zh-CN" sz="2800">
                <a:solidFill>
                  <a:schemeClr val="accent2"/>
                </a:solidFill>
                <a:latin typeface="Cambria" panose="02040503050406030204" pitchFamily="18" charset="0"/>
                <a:ea typeface="华文中宋" panose="02010600040101010101" pitchFamily="2" charset="-122"/>
              </a:rPr>
              <a:t>&lt;=</a:t>
            </a:r>
            <a:r>
              <a:rPr lang="en-US" altLang="zh-CN" sz="2800">
                <a:latin typeface="Cambria" panose="02040503050406030204" pitchFamily="18" charset="0"/>
                <a:ea typeface="华文中宋" panose="02010600040101010101" pitchFamily="2" charset="-122"/>
              </a:rPr>
              <a:t> 1 ? 1 : ..</a:t>
            </a:r>
            <a:endParaRPr lang="en-US" altLang="zh-CN" sz="2800">
              <a:latin typeface="Cambria" panose="02040503050406030204" pitchFamily="18" charset="0"/>
              <a:ea typeface="华文中宋" panose="02010600040101010101" pitchFamily="2" charset="-122"/>
            </a:endParaRPr>
          </a:p>
        </p:txBody>
      </p:sp>
      <p:sp>
        <p:nvSpPr>
          <p:cNvPr id="97283" name="Text Box 6"/>
          <p:cNvSpPr txBox="1"/>
          <p:nvPr/>
        </p:nvSpPr>
        <p:spPr>
          <a:xfrm>
            <a:off x="5219700" y="476250"/>
            <a:ext cx="1944688" cy="460375"/>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zh-CN" altLang="en-US" dirty="0">
                <a:latin typeface="Cambria" panose="02040503050406030204" pitchFamily="18" charset="0"/>
                <a:ea typeface="华文中宋" panose="02010600040101010101" pitchFamily="2" charset="-122"/>
              </a:rPr>
              <a:t>调用 </a:t>
            </a:r>
            <a:r>
              <a:rPr lang="en-US" altLang="zh-CN">
                <a:latin typeface="Cambria" panose="02040503050406030204" pitchFamily="18" charset="0"/>
                <a:ea typeface="华文中宋" panose="02010600040101010101" pitchFamily="2" charset="-122"/>
              </a:rPr>
              <a:t>fact(3)</a:t>
            </a:r>
            <a:endParaRPr lang="en-US" altLang="zh-CN">
              <a:latin typeface="Cambria" panose="02040503050406030204" pitchFamily="18" charset="0"/>
              <a:ea typeface="华文中宋" panose="02010600040101010101" pitchFamily="2" charset="-122"/>
            </a:endParaRPr>
          </a:p>
        </p:txBody>
      </p:sp>
      <p:sp>
        <p:nvSpPr>
          <p:cNvPr id="97284" name="Rectangle 8"/>
          <p:cNvSpPr/>
          <p:nvPr/>
        </p:nvSpPr>
        <p:spPr>
          <a:xfrm>
            <a:off x="4859338" y="1052513"/>
            <a:ext cx="3744912" cy="720725"/>
          </a:xfrm>
          <a:prstGeom prst="rect">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miter/>
            <a:headEnd type="none" w="med" len="med"/>
            <a:tailEnd type="none" w="med" len="med"/>
          </a:ln>
        </p:spPr>
        <p:txBody>
          <a:bodyPr wrap="none" lIns="92075" tIns="46038" rIns="92075" bIns="46038" anchor="ctr"/>
          <a:p>
            <a:pPr algn="ctr">
              <a:buFont typeface="Arial" panose="020B0604020202020204" pitchFamily="34" charset="0"/>
            </a:pPr>
            <a:r>
              <a:rPr lang="en-US" altLang="zh-CN">
                <a:latin typeface="Cambria" panose="02040503050406030204" pitchFamily="18" charset="0"/>
                <a:ea typeface="华文中宋" panose="02010600040101010101" pitchFamily="2" charset="-122"/>
              </a:rPr>
              <a:t>fact(3)  </a:t>
            </a:r>
            <a:r>
              <a:rPr lang="en-US" altLang="zh-CN">
                <a:latin typeface="Cambria" panose="02040503050406030204" pitchFamily="18" charset="0"/>
                <a:ea typeface="华文中宋" panose="02010600040101010101" pitchFamily="2" charset="-122"/>
                <a:sym typeface="Wingdings" panose="05000000000000000000" pitchFamily="2" charset="2"/>
              </a:rPr>
              <a:t> 3*fact(2)</a:t>
            </a:r>
            <a:endParaRPr lang="en-US" altLang="zh-CN">
              <a:latin typeface="Cambria" panose="02040503050406030204" pitchFamily="18" charset="0"/>
              <a:ea typeface="华文中宋" panose="02010600040101010101" pitchFamily="2" charset="-122"/>
            </a:endParaRPr>
          </a:p>
        </p:txBody>
      </p:sp>
      <p:sp>
        <p:nvSpPr>
          <p:cNvPr id="97285" name="Rectangle 9"/>
          <p:cNvSpPr/>
          <p:nvPr/>
        </p:nvSpPr>
        <p:spPr>
          <a:xfrm>
            <a:off x="4859338" y="2420938"/>
            <a:ext cx="3744912" cy="720725"/>
          </a:xfrm>
          <a:prstGeom prst="rect">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miter/>
            <a:headEnd type="none" w="med" len="med"/>
            <a:tailEnd type="none" w="med" len="med"/>
          </a:ln>
        </p:spPr>
        <p:txBody>
          <a:bodyPr wrap="none" lIns="92075" tIns="46038" rIns="92075" bIns="46038" anchor="ctr"/>
          <a:p>
            <a:pPr algn="ctr">
              <a:buFont typeface="Arial" panose="020B0604020202020204" pitchFamily="34" charset="0"/>
            </a:pPr>
            <a:r>
              <a:rPr lang="en-US" altLang="zh-CN">
                <a:latin typeface="Cambria" panose="02040503050406030204" pitchFamily="18" charset="0"/>
                <a:ea typeface="华文中宋" panose="02010600040101010101" pitchFamily="2" charset="-122"/>
              </a:rPr>
              <a:t>fact(2)  </a:t>
            </a:r>
            <a:r>
              <a:rPr lang="en-US" altLang="zh-CN">
                <a:latin typeface="Cambria" panose="02040503050406030204" pitchFamily="18" charset="0"/>
                <a:ea typeface="华文中宋" panose="02010600040101010101" pitchFamily="2" charset="-122"/>
                <a:sym typeface="Wingdings" panose="05000000000000000000" pitchFamily="2" charset="2"/>
              </a:rPr>
              <a:t> 2*fact(1)</a:t>
            </a:r>
            <a:endParaRPr lang="en-US" altLang="zh-CN">
              <a:latin typeface="Cambria" panose="02040503050406030204" pitchFamily="18" charset="0"/>
              <a:ea typeface="华文中宋" panose="02010600040101010101" pitchFamily="2" charset="-122"/>
            </a:endParaRPr>
          </a:p>
        </p:txBody>
      </p:sp>
      <p:sp>
        <p:nvSpPr>
          <p:cNvPr id="97286" name="Rectangle 10"/>
          <p:cNvSpPr/>
          <p:nvPr/>
        </p:nvSpPr>
        <p:spPr>
          <a:xfrm>
            <a:off x="4859338" y="3789363"/>
            <a:ext cx="3744912" cy="720725"/>
          </a:xfrm>
          <a:prstGeom prst="rect">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miter/>
            <a:headEnd type="none" w="med" len="med"/>
            <a:tailEnd type="none" w="med" len="med"/>
          </a:ln>
        </p:spPr>
        <p:txBody>
          <a:bodyPr wrap="none" lIns="92075" tIns="46038" rIns="92075" bIns="46038" anchor="ctr"/>
          <a:p>
            <a:pPr algn="ctr">
              <a:buFont typeface="Arial" panose="020B0604020202020204" pitchFamily="34" charset="0"/>
            </a:pPr>
            <a:r>
              <a:rPr lang="en-US" altLang="zh-CN">
                <a:latin typeface="Cambria" panose="02040503050406030204" pitchFamily="18" charset="0"/>
                <a:ea typeface="华文中宋" panose="02010600040101010101" pitchFamily="2" charset="-122"/>
              </a:rPr>
              <a:t>fact(1)  </a:t>
            </a:r>
            <a:r>
              <a:rPr lang="en-US" altLang="zh-CN">
                <a:latin typeface="Cambria" panose="02040503050406030204" pitchFamily="18" charset="0"/>
                <a:ea typeface="华文中宋" panose="02010600040101010101" pitchFamily="2" charset="-122"/>
                <a:sym typeface="Wingdings" panose="05000000000000000000" pitchFamily="2" charset="2"/>
              </a:rPr>
              <a:t> 1*fact(0)</a:t>
            </a:r>
            <a:endParaRPr lang="en-US" altLang="zh-CN">
              <a:latin typeface="Cambria" panose="02040503050406030204" pitchFamily="18" charset="0"/>
              <a:ea typeface="华文中宋" panose="02010600040101010101" pitchFamily="2" charset="-122"/>
            </a:endParaRPr>
          </a:p>
        </p:txBody>
      </p:sp>
      <p:sp>
        <p:nvSpPr>
          <p:cNvPr id="97287" name="Rectangle 11"/>
          <p:cNvSpPr/>
          <p:nvPr/>
        </p:nvSpPr>
        <p:spPr>
          <a:xfrm>
            <a:off x="4859338" y="5084763"/>
            <a:ext cx="2089150" cy="720725"/>
          </a:xfrm>
          <a:prstGeom prst="rect">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miter/>
            <a:headEnd type="none" w="med" len="med"/>
            <a:tailEnd type="none" w="med" len="med"/>
          </a:ln>
        </p:spPr>
        <p:txBody>
          <a:bodyPr wrap="none" lIns="92075" tIns="46038" rIns="92075" bIns="46038" anchor="ctr"/>
          <a:p>
            <a:pPr algn="ctr">
              <a:buFont typeface="Arial" panose="020B0604020202020204" pitchFamily="34" charset="0"/>
            </a:pPr>
            <a:r>
              <a:rPr lang="en-US" altLang="zh-CN">
                <a:latin typeface="Cambria" panose="02040503050406030204" pitchFamily="18" charset="0"/>
                <a:ea typeface="华文中宋" panose="02010600040101010101" pitchFamily="2" charset="-122"/>
                <a:sym typeface="Wingdings" panose="05000000000000000000" pitchFamily="2" charset="2"/>
              </a:rPr>
              <a:t>fact(0)</a:t>
            </a:r>
            <a:endParaRPr lang="en-US" altLang="zh-CN">
              <a:latin typeface="Cambria" panose="02040503050406030204" pitchFamily="18" charset="0"/>
              <a:ea typeface="华文中宋" panose="02010600040101010101" pitchFamily="2" charset="-122"/>
            </a:endParaRPr>
          </a:p>
        </p:txBody>
      </p:sp>
      <p:sp>
        <p:nvSpPr>
          <p:cNvPr id="97290" name="Line 14"/>
          <p:cNvSpPr/>
          <p:nvPr/>
        </p:nvSpPr>
        <p:spPr>
          <a:xfrm flipH="1">
            <a:off x="5651500" y="3068638"/>
            <a:ext cx="1152525" cy="792162"/>
          </a:xfrm>
          <a:prstGeom prst="line">
            <a:avLst/>
          </a:prstGeom>
          <a:ln w="28575" cap="flat" cmpd="sng">
            <a:solidFill>
              <a:schemeClr val="tx2"/>
            </a:solidFill>
            <a:prstDash val="solid"/>
            <a:round/>
            <a:headEnd type="none" w="med" len="med"/>
            <a:tailEnd type="triangle" w="med" len="lg"/>
          </a:ln>
        </p:spPr>
      </p:sp>
      <p:sp>
        <p:nvSpPr>
          <p:cNvPr id="97291" name="Line 15"/>
          <p:cNvSpPr/>
          <p:nvPr/>
        </p:nvSpPr>
        <p:spPr>
          <a:xfrm flipH="1">
            <a:off x="5724525" y="4437063"/>
            <a:ext cx="1152525" cy="792162"/>
          </a:xfrm>
          <a:prstGeom prst="line">
            <a:avLst/>
          </a:prstGeom>
          <a:ln w="28575" cap="flat" cmpd="sng">
            <a:solidFill>
              <a:schemeClr val="tx2"/>
            </a:solidFill>
            <a:prstDash val="solid"/>
            <a:round/>
            <a:headEnd type="none" w="med" len="med"/>
            <a:tailEnd type="triangle" w="med" len="lg"/>
          </a:ln>
        </p:spPr>
      </p:sp>
      <p:sp>
        <p:nvSpPr>
          <p:cNvPr id="97292" name="Line 16"/>
          <p:cNvSpPr/>
          <p:nvPr/>
        </p:nvSpPr>
        <p:spPr>
          <a:xfrm flipV="1">
            <a:off x="6516688" y="4508500"/>
            <a:ext cx="792162" cy="576263"/>
          </a:xfrm>
          <a:prstGeom prst="line">
            <a:avLst/>
          </a:prstGeom>
          <a:ln w="28575" cap="flat" cmpd="sng">
            <a:solidFill>
              <a:schemeClr val="tx2"/>
            </a:solidFill>
            <a:prstDash val="solid"/>
            <a:round/>
            <a:headEnd type="none" w="med" len="med"/>
            <a:tailEnd type="triangle" w="med" len="lg"/>
          </a:ln>
        </p:spPr>
      </p:sp>
      <p:sp>
        <p:nvSpPr>
          <p:cNvPr id="97293" name="Line 17"/>
          <p:cNvSpPr/>
          <p:nvPr/>
        </p:nvSpPr>
        <p:spPr>
          <a:xfrm flipV="1">
            <a:off x="7380288" y="3068638"/>
            <a:ext cx="0" cy="792162"/>
          </a:xfrm>
          <a:prstGeom prst="line">
            <a:avLst/>
          </a:prstGeom>
          <a:ln w="28575" cap="flat" cmpd="sng">
            <a:solidFill>
              <a:schemeClr val="tx2"/>
            </a:solidFill>
            <a:prstDash val="solid"/>
            <a:round/>
            <a:headEnd type="none" w="med" len="med"/>
            <a:tailEnd type="triangle" w="med" len="lg"/>
          </a:ln>
        </p:spPr>
      </p:sp>
      <p:sp>
        <p:nvSpPr>
          <p:cNvPr id="97294" name="Line 18"/>
          <p:cNvSpPr/>
          <p:nvPr/>
        </p:nvSpPr>
        <p:spPr>
          <a:xfrm flipV="1">
            <a:off x="7380288" y="1700213"/>
            <a:ext cx="0" cy="792162"/>
          </a:xfrm>
          <a:prstGeom prst="line">
            <a:avLst/>
          </a:prstGeom>
          <a:ln w="28575" cap="flat" cmpd="sng">
            <a:solidFill>
              <a:schemeClr val="tx2"/>
            </a:solidFill>
            <a:prstDash val="solid"/>
            <a:round/>
            <a:headEnd type="none" w="med" len="med"/>
            <a:tailEnd type="triangle" w="med" len="lg"/>
          </a:ln>
        </p:spPr>
      </p:sp>
      <p:sp>
        <p:nvSpPr>
          <p:cNvPr id="97296" name="Text Box 20"/>
          <p:cNvSpPr txBox="1"/>
          <p:nvPr/>
        </p:nvSpPr>
        <p:spPr>
          <a:xfrm>
            <a:off x="7486650" y="476250"/>
            <a:ext cx="1657350" cy="460375"/>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zh-CN" altLang="en-US" dirty="0">
                <a:latin typeface="Cambria" panose="02040503050406030204" pitchFamily="18" charset="0"/>
                <a:ea typeface="华文中宋" panose="02010600040101010101" pitchFamily="2" charset="-122"/>
              </a:rPr>
              <a:t>返回值</a:t>
            </a:r>
            <a:r>
              <a:rPr lang="en-US" altLang="zh-CN">
                <a:latin typeface="Cambria" panose="02040503050406030204" pitchFamily="18" charset="0"/>
                <a:ea typeface="华文中宋" panose="02010600040101010101" pitchFamily="2" charset="-122"/>
              </a:rPr>
              <a:t>6</a:t>
            </a:r>
            <a:endParaRPr lang="en-US" altLang="zh-CN">
              <a:latin typeface="Cambria" panose="02040503050406030204" pitchFamily="18" charset="0"/>
              <a:ea typeface="华文中宋" panose="02010600040101010101" pitchFamily="2" charset="-122"/>
            </a:endParaRPr>
          </a:p>
        </p:txBody>
      </p:sp>
      <p:sp>
        <p:nvSpPr>
          <p:cNvPr id="97297" name="Text Box 21"/>
          <p:cNvSpPr txBox="1"/>
          <p:nvPr/>
        </p:nvSpPr>
        <p:spPr>
          <a:xfrm>
            <a:off x="7486650" y="1844675"/>
            <a:ext cx="1657350" cy="460375"/>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zh-CN" altLang="en-US" dirty="0">
                <a:latin typeface="Cambria" panose="02040503050406030204" pitchFamily="18" charset="0"/>
                <a:ea typeface="华文中宋" panose="02010600040101010101" pitchFamily="2" charset="-122"/>
              </a:rPr>
              <a:t>返回值</a:t>
            </a:r>
            <a:r>
              <a:rPr lang="en-US" altLang="zh-CN">
                <a:latin typeface="Cambria" panose="02040503050406030204" pitchFamily="18" charset="0"/>
                <a:ea typeface="华文中宋" panose="02010600040101010101" pitchFamily="2" charset="-122"/>
              </a:rPr>
              <a:t>2</a:t>
            </a:r>
            <a:endParaRPr lang="en-US" altLang="zh-CN">
              <a:latin typeface="Cambria" panose="02040503050406030204" pitchFamily="18" charset="0"/>
              <a:ea typeface="华文中宋" panose="02010600040101010101" pitchFamily="2" charset="-122"/>
            </a:endParaRPr>
          </a:p>
        </p:txBody>
      </p:sp>
      <p:sp>
        <p:nvSpPr>
          <p:cNvPr id="97298" name="Text Box 22"/>
          <p:cNvSpPr txBox="1"/>
          <p:nvPr/>
        </p:nvSpPr>
        <p:spPr>
          <a:xfrm>
            <a:off x="7486650" y="3213100"/>
            <a:ext cx="1657350" cy="460375"/>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zh-CN" altLang="en-US" dirty="0">
                <a:latin typeface="Cambria" panose="02040503050406030204" pitchFamily="18" charset="0"/>
                <a:ea typeface="华文中宋" panose="02010600040101010101" pitchFamily="2" charset="-122"/>
              </a:rPr>
              <a:t>返回值</a:t>
            </a:r>
            <a:r>
              <a:rPr lang="en-US" altLang="zh-CN">
                <a:latin typeface="Cambria" panose="02040503050406030204" pitchFamily="18" charset="0"/>
                <a:ea typeface="华文中宋" panose="02010600040101010101" pitchFamily="2" charset="-122"/>
              </a:rPr>
              <a:t>1</a:t>
            </a:r>
            <a:endParaRPr lang="en-US" altLang="zh-CN">
              <a:latin typeface="Cambria" panose="02040503050406030204" pitchFamily="18" charset="0"/>
              <a:ea typeface="华文中宋" panose="02010600040101010101" pitchFamily="2" charset="-122"/>
            </a:endParaRPr>
          </a:p>
        </p:txBody>
      </p:sp>
      <p:sp>
        <p:nvSpPr>
          <p:cNvPr id="97299" name="Text Box 23"/>
          <p:cNvSpPr txBox="1"/>
          <p:nvPr/>
        </p:nvSpPr>
        <p:spPr>
          <a:xfrm>
            <a:off x="7486650" y="4724400"/>
            <a:ext cx="1657350" cy="460375"/>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zh-CN" altLang="en-US" dirty="0">
                <a:latin typeface="Cambria" panose="02040503050406030204" pitchFamily="18" charset="0"/>
                <a:ea typeface="华文中宋" panose="02010600040101010101" pitchFamily="2" charset="-122"/>
              </a:rPr>
              <a:t>返回值</a:t>
            </a:r>
            <a:r>
              <a:rPr lang="en-US" altLang="zh-CN">
                <a:latin typeface="Cambria" panose="02040503050406030204" pitchFamily="18" charset="0"/>
                <a:ea typeface="华文中宋" panose="02010600040101010101" pitchFamily="2" charset="-122"/>
              </a:rPr>
              <a:t>1</a:t>
            </a:r>
            <a:endParaRPr lang="en-US" altLang="zh-CN">
              <a:latin typeface="Cambria" panose="02040503050406030204" pitchFamily="18" charset="0"/>
              <a:ea typeface="华文中宋" panose="02010600040101010101" pitchFamily="2" charset="-122"/>
            </a:endParaRPr>
          </a:p>
        </p:txBody>
      </p:sp>
      <p:sp>
        <p:nvSpPr>
          <p:cNvPr id="97300" name="Text Box 24"/>
          <p:cNvSpPr txBox="1"/>
          <p:nvPr/>
        </p:nvSpPr>
        <p:spPr>
          <a:xfrm>
            <a:off x="5364163" y="5876925"/>
            <a:ext cx="2952750" cy="460375"/>
          </a:xfrm>
          <a:prstGeom prst="rect">
            <a:avLst/>
          </a:prstGeom>
          <a:noFill/>
          <a:ln w="9525">
            <a:noFill/>
          </a:ln>
        </p:spPr>
        <p:txBody>
          <a:bodyPr lIns="92075" tIns="46038" rIns="92075" bIns="46038" anchor="t">
            <a:spAutoFit/>
          </a:bodyPr>
          <a:p>
            <a:pPr>
              <a:spcBef>
                <a:spcPct val="50000"/>
              </a:spcBef>
              <a:buFont typeface="Arial" panose="020B0604020202020204" pitchFamily="34" charset="0"/>
            </a:pPr>
            <a:r>
              <a:rPr lang="en-US" altLang="zh-CN" dirty="0">
                <a:latin typeface="Cambria" panose="02040503050406030204" pitchFamily="18" charset="0"/>
                <a:ea typeface="华文中宋" panose="02010600040101010101" pitchFamily="2" charset="-122"/>
              </a:rPr>
              <a:t>fact(3) </a:t>
            </a:r>
            <a:r>
              <a:rPr lang="zh-CN" altLang="en-US" dirty="0">
                <a:latin typeface="Cambria" panose="02040503050406030204" pitchFamily="18" charset="0"/>
                <a:ea typeface="华文中宋" panose="02010600040101010101" pitchFamily="2" charset="-122"/>
              </a:rPr>
              <a:t>的计算过程</a:t>
            </a:r>
            <a:endParaRPr lang="zh-CN" altLang="en-US" dirty="0">
              <a:latin typeface="Cambria" panose="02040503050406030204" pitchFamily="18" charset="0"/>
              <a:ea typeface="华文中宋" panose="02010600040101010101" pitchFamily="2" charset="-122"/>
            </a:endParaRPr>
          </a:p>
        </p:txBody>
      </p:sp>
      <p:sp>
        <p:nvSpPr>
          <p:cNvPr id="97301" name="Rectangle 26"/>
          <p:cNvSpPr>
            <a:spLocks noGrp="1"/>
          </p:cNvSpPr>
          <p:nvPr>
            <p:ph type="title" idx="4294967295"/>
          </p:nvPr>
        </p:nvSpPr>
        <p:spPr>
          <a:xfrm>
            <a:off x="539750" y="188913"/>
            <a:ext cx="4464050" cy="649287"/>
          </a:xfrm>
        </p:spPr>
        <p:txBody>
          <a:bodyPr vert="horz" wrap="square" lIns="91440" tIns="45720" rIns="91440" bIns="45720" anchor="ctr"/>
          <a:p>
            <a:pPr eaLnBrk="1" hangingPunct="1"/>
            <a:r>
              <a:rPr lang="zh-CN" altLang="en-US" sz="2800" dirty="0"/>
              <a:t>递归定义导致的计算过程</a:t>
            </a:r>
            <a:endParaRPr lang="zh-CN" altLang="en-US" sz="2800" dirty="0"/>
          </a:p>
        </p:txBody>
      </p:sp>
      <p:sp>
        <p:nvSpPr>
          <p:cNvPr id="97302" name="Rectangle 27"/>
          <p:cNvSpPr>
            <a:spLocks noGrp="1"/>
          </p:cNvSpPr>
          <p:nvPr>
            <p:ph type="body" idx="4294967295"/>
          </p:nvPr>
        </p:nvSpPr>
        <p:spPr>
          <a:xfrm>
            <a:off x="539750" y="981075"/>
            <a:ext cx="4103688" cy="3168650"/>
          </a:xfrm>
        </p:spPr>
        <p:txBody>
          <a:bodyPr vert="horz" wrap="square" lIns="91440" tIns="45720" rIns="91440" bIns="45720" anchor="t"/>
          <a:p>
            <a:pPr marL="0" indent="0">
              <a:buNone/>
            </a:pPr>
            <a:r>
              <a:rPr lang="en-US" altLang="zh-CN" dirty="0"/>
              <a:t>fact </a:t>
            </a:r>
            <a:r>
              <a:rPr lang="zh-CN" altLang="en-US" dirty="0"/>
              <a:t>实现的计算过程很不简单。</a:t>
            </a:r>
            <a:endParaRPr lang="zh-CN" altLang="en-US" dirty="0"/>
          </a:p>
          <a:p>
            <a:pPr marL="0" indent="0">
              <a:buNone/>
            </a:pPr>
            <a:r>
              <a:rPr lang="zh-CN" altLang="en-US" dirty="0"/>
              <a:t>计算中 </a:t>
            </a:r>
            <a:r>
              <a:rPr lang="en-US" altLang="zh-CN" dirty="0"/>
              <a:t>fact </a:t>
            </a:r>
            <a:r>
              <a:rPr lang="zh-CN" altLang="en-US" dirty="0"/>
              <a:t>被递归调用的次数由实参确定。</a:t>
            </a:r>
            <a:endParaRPr lang="zh-CN" altLang="en-US" dirty="0"/>
          </a:p>
          <a:p>
            <a:pPr marL="0" indent="0">
              <a:buNone/>
            </a:pPr>
            <a:r>
              <a:rPr lang="zh-CN" altLang="en-US" dirty="0"/>
              <a:t>参数不同，则递归调用次数（步数）不同。</a:t>
            </a:r>
            <a:endParaRPr lang="zh-CN" altLang="en-US" dirty="0"/>
          </a:p>
        </p:txBody>
      </p:sp>
      <p:sp>
        <p:nvSpPr>
          <p:cNvPr id="2" name="Line 12"/>
          <p:cNvSpPr/>
          <p:nvPr/>
        </p:nvSpPr>
        <p:spPr>
          <a:xfrm>
            <a:off x="5219700" y="477838"/>
            <a:ext cx="0" cy="647700"/>
          </a:xfrm>
          <a:prstGeom prst="line">
            <a:avLst/>
          </a:prstGeom>
          <a:ln w="28575" cap="flat" cmpd="sng">
            <a:solidFill>
              <a:schemeClr val="tx2"/>
            </a:solidFill>
            <a:prstDash val="solid"/>
            <a:round/>
            <a:headEnd type="none" w="med" len="med"/>
            <a:tailEnd type="triangle" w="med" len="lg"/>
          </a:ln>
        </p:spPr>
      </p:sp>
      <p:sp>
        <p:nvSpPr>
          <p:cNvPr id="3" name="Line 13"/>
          <p:cNvSpPr/>
          <p:nvPr/>
        </p:nvSpPr>
        <p:spPr>
          <a:xfrm flipH="1">
            <a:off x="5724208" y="1678623"/>
            <a:ext cx="1152525" cy="792162"/>
          </a:xfrm>
          <a:prstGeom prst="line">
            <a:avLst/>
          </a:prstGeom>
          <a:ln w="28575" cap="flat" cmpd="sng">
            <a:solidFill>
              <a:schemeClr val="tx2"/>
            </a:solidFill>
            <a:prstDash val="solid"/>
            <a:round/>
            <a:headEnd type="none" w="med" len="med"/>
            <a:tailEnd type="triangle" w="med" len="lg"/>
          </a:ln>
        </p:spPr>
      </p:sp>
      <p:sp>
        <p:nvSpPr>
          <p:cNvPr id="4" name="Line 19"/>
          <p:cNvSpPr/>
          <p:nvPr/>
        </p:nvSpPr>
        <p:spPr>
          <a:xfrm flipV="1">
            <a:off x="7380288" y="333375"/>
            <a:ext cx="0" cy="792163"/>
          </a:xfrm>
          <a:prstGeom prst="line">
            <a:avLst/>
          </a:prstGeom>
          <a:ln w="28575" cap="flat" cmpd="sng">
            <a:solidFill>
              <a:schemeClr val="tx2"/>
            </a:solidFill>
            <a:prstDash val="solid"/>
            <a:round/>
            <a:headEnd type="none" w="med" len="med"/>
            <a:tailEnd type="triangle" w="med" len="lg"/>
          </a:ln>
        </p:spPr>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5602" name="文本占位符 467970"/>
          <p:cNvSpPr>
            <a:spLocks noGrp="1"/>
          </p:cNvSpPr>
          <p:nvPr>
            <p:ph idx="1"/>
          </p:nvPr>
        </p:nvSpPr>
        <p:spPr/>
        <p:txBody>
          <a:bodyPr anchor="t"/>
          <a:p>
            <a:pPr marL="0" indent="0">
              <a:buNone/>
            </a:pPr>
            <a:r>
              <a:rPr lang="zh-CN" altLang="en-US" dirty="0"/>
              <a:t>【例</a:t>
            </a:r>
            <a:r>
              <a:rPr lang="en-US" altLang="zh-CN" dirty="0"/>
              <a:t>5-2</a:t>
            </a:r>
            <a:r>
              <a:rPr lang="zh-CN" altLang="en-US" dirty="0"/>
              <a:t>】在第</a:t>
            </a:r>
            <a:r>
              <a:rPr lang="en-US" altLang="zh-CN" dirty="0"/>
              <a:t>4</a:t>
            </a:r>
            <a:r>
              <a:rPr lang="zh-CN" altLang="en-US" dirty="0"/>
              <a:t>章中有一个简单猜数游戏（见“</a:t>
            </a:r>
            <a:r>
              <a:rPr lang="en-US" altLang="zh-CN" dirty="0"/>
              <a:t>4.4.1  </a:t>
            </a:r>
            <a:r>
              <a:rPr lang="zh-CN" altLang="en-US" dirty="0"/>
              <a:t>编程实例</a:t>
            </a:r>
            <a:r>
              <a:rPr lang="en-US" altLang="zh-CN" dirty="0"/>
              <a:t>1</a:t>
            </a:r>
            <a:r>
              <a:rPr lang="zh-CN" altLang="en-US" dirty="0"/>
              <a:t>：一个简单猜数游戏”），整个程序的工作流程是简洁明了的，但是写出的程序超过了 </a:t>
            </a:r>
            <a:r>
              <a:rPr lang="en-US" altLang="zh-CN" dirty="0"/>
              <a:t>80 </a:t>
            </a:r>
            <a:r>
              <a:rPr lang="zh-CN" altLang="en-US" dirty="0"/>
              <a:t>行，在阅读源代码的时候，读者可能难以把握整个程序的工作流程。</a:t>
            </a:r>
            <a:endParaRPr lang="zh-CN" altLang="en-US" dirty="0"/>
          </a:p>
          <a:p>
            <a:pPr marL="0" indent="0">
              <a:buNone/>
            </a:pPr>
            <a:r>
              <a:rPr lang="zh-CN" altLang="en-US" dirty="0"/>
              <a:t>如果</a:t>
            </a:r>
            <a:r>
              <a:rPr lang="zh-CN" altLang="en-US" dirty="0">
                <a:solidFill>
                  <a:schemeClr val="accent2"/>
                </a:solidFill>
              </a:rPr>
              <a:t>把整个程序拆分成几个不同的部分，就能使主程序变得简洁明了</a:t>
            </a:r>
            <a:r>
              <a:rPr lang="zh-CN" altLang="en-US" dirty="0"/>
              <a:t>。</a:t>
            </a:r>
            <a:endParaRPr lang="zh-CN" altLang="en-US" dirty="0"/>
          </a:p>
          <a:p>
            <a:pPr marL="0" indent="0">
              <a:buNone/>
            </a:pPr>
            <a:r>
              <a:rPr lang="zh-CN" altLang="en-US" dirty="0"/>
              <a:t>而且，在程序中输入最大值和输入用户猜测数据时，都分别花了多条语句来处理输入出错的情形，而</a:t>
            </a:r>
            <a:r>
              <a:rPr lang="zh-CN" altLang="en-US" dirty="0">
                <a:solidFill>
                  <a:schemeClr val="accent2"/>
                </a:solidFill>
              </a:rPr>
              <a:t>这些语句在功能实际上是重复的</a:t>
            </a:r>
            <a:r>
              <a:rPr lang="zh-CN" altLang="en-US" dirty="0"/>
              <a:t>。</a:t>
            </a:r>
            <a:endParaRPr lang="zh-CN" altLang="en-US" dirty="0"/>
          </a:p>
        </p:txBody>
      </p:sp>
    </p:spTree>
  </p:cSld>
  <p:clrMapOvr>
    <a:masterClrMapping/>
  </p:clrMapOvr>
  <p:transition spd="med">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98306" name="Rectangle 3"/>
          <p:cNvSpPr>
            <a:spLocks noGrp="1"/>
          </p:cNvSpPr>
          <p:nvPr>
            <p:ph type="body" idx="4294967295"/>
          </p:nvPr>
        </p:nvSpPr>
        <p:spPr>
          <a:xfrm>
            <a:off x="395288" y="333375"/>
            <a:ext cx="8280400" cy="6048375"/>
          </a:xfrm>
        </p:spPr>
        <p:txBody>
          <a:bodyPr vert="horz" wrap="square" lIns="91440" tIns="45720" rIns="91440" bIns="45720" anchor="t"/>
          <a:p>
            <a:pPr>
              <a:spcBef>
                <a:spcPct val="10000"/>
              </a:spcBef>
              <a:buNone/>
            </a:pPr>
            <a:r>
              <a:rPr lang="zh-CN" altLang="en-US" dirty="0"/>
              <a:t>【例</a:t>
            </a:r>
            <a:r>
              <a:rPr lang="en-US" altLang="zh-CN"/>
              <a:t>5-17</a:t>
            </a:r>
            <a:r>
              <a:rPr lang="zh-CN" altLang="en-US"/>
              <a:t>】</a:t>
            </a:r>
            <a:r>
              <a:rPr lang="zh-CN" altLang="en-US" dirty="0"/>
              <a:t>递归求幂。写函数  </a:t>
            </a:r>
            <a:r>
              <a:rPr lang="en-US" altLang="zh-CN" err="1">
                <a:solidFill>
                  <a:schemeClr val="accent2"/>
                </a:solidFill>
              </a:rPr>
              <a:t>double dexp(int</a:t>
            </a:r>
            <a:r>
              <a:rPr lang="en-US" altLang="zh-CN">
                <a:solidFill>
                  <a:schemeClr val="accent2"/>
                </a:solidFill>
              </a:rPr>
              <a:t> n) </a:t>
            </a:r>
            <a:br>
              <a:rPr lang="en-US" altLang="zh-CN">
                <a:solidFill>
                  <a:schemeClr val="accent2"/>
                </a:solidFill>
              </a:rPr>
            </a:br>
            <a:r>
              <a:rPr lang="zh-CN" altLang="en-US" dirty="0"/>
              <a:t>求 </a:t>
            </a:r>
            <a:r>
              <a:rPr lang="en-US" altLang="zh-CN" dirty="0"/>
              <a:t>e </a:t>
            </a:r>
            <a:r>
              <a:rPr lang="zh-CN" altLang="en-US" dirty="0"/>
              <a:t>（自然对数的底）的 </a:t>
            </a:r>
            <a:r>
              <a:rPr lang="en-US" altLang="zh-CN" dirty="0"/>
              <a:t>n </a:t>
            </a:r>
            <a:r>
              <a:rPr lang="zh-CN" altLang="en-US" dirty="0"/>
              <a:t>次幂。</a:t>
            </a:r>
            <a:endParaRPr lang="zh-CN" altLang="en-US" dirty="0"/>
          </a:p>
          <a:p>
            <a:pPr>
              <a:spcBef>
                <a:spcPct val="10000"/>
              </a:spcBef>
              <a:buNone/>
            </a:pPr>
            <a:endParaRPr lang="zh-CN" altLang="en-US" dirty="0"/>
          </a:p>
          <a:p>
            <a:pPr>
              <a:spcBef>
                <a:spcPct val="10000"/>
              </a:spcBef>
              <a:buNone/>
            </a:pPr>
            <a:r>
              <a:rPr lang="zh-CN" altLang="en-US" dirty="0"/>
              <a:t>注意到参数 </a:t>
            </a:r>
            <a:r>
              <a:rPr lang="en-US" altLang="zh-CN" dirty="0"/>
              <a:t>n </a:t>
            </a:r>
            <a:r>
              <a:rPr lang="zh-CN" altLang="en-US" dirty="0"/>
              <a:t>为负时乘幂也有定义。</a:t>
            </a:r>
            <a:endParaRPr lang="zh-CN" altLang="en-US" dirty="0"/>
          </a:p>
          <a:p>
            <a:pPr>
              <a:spcBef>
                <a:spcPct val="10000"/>
              </a:spcBef>
              <a:buNone/>
            </a:pPr>
            <a:r>
              <a:rPr lang="zh-CN" altLang="en-US" dirty="0"/>
              <a:t>先写一个辅助函数，再写一个所需的函数。</a:t>
            </a:r>
            <a:endParaRPr lang="zh-CN" altLang="en-US" dirty="0"/>
          </a:p>
          <a:p>
            <a:pPr>
              <a:spcBef>
                <a:spcPct val="30000"/>
              </a:spcBef>
              <a:buNone/>
            </a:pPr>
            <a:r>
              <a:rPr lang="en-US" altLang="zh-CN">
                <a:solidFill>
                  <a:schemeClr val="folHlink"/>
                </a:solidFill>
              </a:rPr>
              <a:t>double </a:t>
            </a:r>
            <a:r>
              <a:rPr lang="en-US" altLang="zh-CN">
                <a:solidFill>
                  <a:schemeClr val="accent2"/>
                </a:solidFill>
              </a:rPr>
              <a:t>dexp1</a:t>
            </a:r>
            <a:r>
              <a:rPr lang="en-US" altLang="zh-CN" dirty="0">
                <a:solidFill>
                  <a:schemeClr val="folHlink"/>
                </a:solidFill>
              </a:rPr>
              <a:t> (int n) {	//</a:t>
            </a:r>
            <a:r>
              <a:rPr lang="zh-CN" altLang="en-US" dirty="0">
                <a:solidFill>
                  <a:schemeClr val="folHlink"/>
                </a:solidFill>
              </a:rPr>
              <a:t>只处理 </a:t>
            </a:r>
            <a:r>
              <a:rPr lang="en-US" altLang="zh-CN">
                <a:solidFill>
                  <a:schemeClr val="folHlink"/>
                </a:solidFill>
              </a:rPr>
              <a:t>n&gt;=0</a:t>
            </a:r>
            <a:endParaRPr lang="en-US" altLang="zh-CN">
              <a:solidFill>
                <a:schemeClr val="folHlink"/>
              </a:solidFill>
            </a:endParaRPr>
          </a:p>
          <a:p>
            <a:pPr>
              <a:spcBef>
                <a:spcPct val="10000"/>
              </a:spcBef>
              <a:buNone/>
            </a:pPr>
            <a:r>
              <a:rPr lang="en-US" altLang="zh-CN">
                <a:solidFill>
                  <a:schemeClr val="folHlink"/>
                </a:solidFill>
              </a:rPr>
              <a:t>	return n==0? 1: 2.71828*dexp1(n-1);</a:t>
            </a:r>
            <a:endParaRPr lang="en-US" altLang="zh-CN">
              <a:solidFill>
                <a:schemeClr val="folHlink"/>
              </a:solidFill>
            </a:endParaRPr>
          </a:p>
          <a:p>
            <a:pPr>
              <a:spcBef>
                <a:spcPct val="10000"/>
              </a:spcBef>
              <a:buNone/>
            </a:pPr>
            <a:r>
              <a:rPr lang="en-US" altLang="zh-CN">
                <a:solidFill>
                  <a:schemeClr val="folHlink"/>
                </a:solidFill>
              </a:rPr>
              <a:t>}</a:t>
            </a:r>
            <a:endParaRPr lang="en-US" altLang="zh-CN">
              <a:solidFill>
                <a:schemeClr val="folHlink"/>
              </a:solidFill>
            </a:endParaRPr>
          </a:p>
          <a:p>
            <a:pPr>
              <a:spcBef>
                <a:spcPct val="10000"/>
              </a:spcBef>
              <a:buNone/>
            </a:pPr>
            <a:r>
              <a:rPr lang="en-US" altLang="zh-CN">
                <a:solidFill>
                  <a:schemeClr val="folHlink"/>
                </a:solidFill>
              </a:rPr>
              <a:t>double </a:t>
            </a:r>
            <a:r>
              <a:rPr lang="en-US" altLang="zh-CN" err="1">
                <a:solidFill>
                  <a:schemeClr val="hlink"/>
                </a:solidFill>
              </a:rPr>
              <a:t>dexp</a:t>
            </a:r>
            <a:r>
              <a:rPr lang="en-US" altLang="zh-CN" dirty="0">
                <a:solidFill>
                  <a:schemeClr val="folHlink"/>
                </a:solidFill>
              </a:rPr>
              <a:t> (int n) {	// </a:t>
            </a:r>
            <a:r>
              <a:rPr lang="zh-CN" altLang="en-US" dirty="0">
                <a:solidFill>
                  <a:schemeClr val="folHlink"/>
                </a:solidFill>
              </a:rPr>
              <a:t>分为 </a:t>
            </a:r>
            <a:r>
              <a:rPr lang="en-US" altLang="zh-CN" dirty="0">
                <a:solidFill>
                  <a:schemeClr val="folHlink"/>
                </a:solidFill>
              </a:rPr>
              <a:t>n&gt;=0 </a:t>
            </a:r>
            <a:r>
              <a:rPr lang="zh-CN" altLang="en-US" dirty="0">
                <a:solidFill>
                  <a:schemeClr val="folHlink"/>
                </a:solidFill>
              </a:rPr>
              <a:t>和 </a:t>
            </a:r>
            <a:r>
              <a:rPr lang="en-US" altLang="zh-CN" dirty="0">
                <a:solidFill>
                  <a:schemeClr val="folHlink"/>
                </a:solidFill>
              </a:rPr>
              <a:t>n&lt;0 </a:t>
            </a:r>
            <a:r>
              <a:rPr lang="zh-CN" altLang="en-US" dirty="0">
                <a:solidFill>
                  <a:schemeClr val="folHlink"/>
                </a:solidFill>
              </a:rPr>
              <a:t>处理</a:t>
            </a:r>
            <a:endParaRPr lang="zh-CN" altLang="en-US" dirty="0">
              <a:solidFill>
                <a:schemeClr val="folHlink"/>
              </a:solidFill>
            </a:endParaRPr>
          </a:p>
          <a:p>
            <a:pPr>
              <a:spcBef>
                <a:spcPct val="10000"/>
              </a:spcBef>
              <a:buNone/>
            </a:pPr>
            <a:r>
              <a:rPr lang="zh-CN" altLang="en-US">
                <a:solidFill>
                  <a:schemeClr val="folHlink"/>
                </a:solidFill>
              </a:rPr>
              <a:t>	</a:t>
            </a:r>
            <a:r>
              <a:rPr lang="en-US" altLang="zh-CN">
                <a:solidFill>
                  <a:schemeClr val="folHlink"/>
                </a:solidFill>
              </a:rPr>
              <a:t>return n&gt;=0? dexp1(n) : 1/dexp1(-n);</a:t>
            </a:r>
            <a:endParaRPr lang="en-US" altLang="zh-CN">
              <a:solidFill>
                <a:schemeClr val="folHlink"/>
              </a:solidFill>
            </a:endParaRPr>
          </a:p>
          <a:p>
            <a:pPr>
              <a:spcBef>
                <a:spcPct val="10000"/>
              </a:spcBef>
              <a:buNone/>
            </a:pPr>
            <a:r>
              <a:rPr lang="en-US" altLang="zh-CN">
                <a:solidFill>
                  <a:schemeClr val="folHlink"/>
                </a:solidFill>
              </a:rPr>
              <a:t>}</a:t>
            </a:r>
            <a:endParaRPr lang="en-US" altLang="zh-CN">
              <a:solidFill>
                <a:schemeClr val="folHlink"/>
              </a:solidFill>
            </a:endParaRPr>
          </a:p>
          <a:p>
            <a:pPr>
              <a:spcBef>
                <a:spcPct val="10000"/>
              </a:spcBef>
              <a:buNone/>
            </a:pPr>
            <a:r>
              <a:rPr lang="zh-CN" altLang="en-US" dirty="0"/>
              <a:t>这个问题也可以用循环写出（略）</a:t>
            </a:r>
            <a:endParaRPr lang="zh-CN" altLang="en-US" dirty="0"/>
          </a:p>
        </p:txBody>
      </p:sp>
      <p:graphicFrame>
        <p:nvGraphicFramePr>
          <p:cNvPr id="98307" name="Object 4"/>
          <p:cNvGraphicFramePr>
            <a:graphicFrameLocks noChangeAspect="1"/>
          </p:cNvGraphicFramePr>
          <p:nvPr/>
        </p:nvGraphicFramePr>
        <p:xfrm>
          <a:off x="6129020" y="838200"/>
          <a:ext cx="2278380" cy="1319530"/>
        </p:xfrm>
        <a:graphic>
          <a:graphicData uri="http://schemas.openxmlformats.org/presentationml/2006/ole">
            <mc:AlternateContent xmlns:mc="http://schemas.openxmlformats.org/markup-compatibility/2006">
              <mc:Choice xmlns:v="urn:schemas-microsoft-com:vml" Requires="v">
                <p:oleObj spid="_x0000_s3078" name="" r:id="rId1" imgW="1270000" imgH="736600" progId="Equations">
                  <p:embed/>
                </p:oleObj>
              </mc:Choice>
              <mc:Fallback>
                <p:oleObj name="" r:id="rId1" imgW="1270000" imgH="736600" progId="Equations">
                  <p:embed/>
                  <p:pic>
                    <p:nvPicPr>
                      <p:cNvPr id="0" name="图片 3077"/>
                      <p:cNvPicPr/>
                      <p:nvPr/>
                    </p:nvPicPr>
                    <p:blipFill>
                      <a:blip r:embed="rId2"/>
                      <a:stretch>
                        <a:fillRect/>
                      </a:stretch>
                    </p:blipFill>
                    <p:spPr>
                      <a:xfrm>
                        <a:off x="6129020" y="838200"/>
                        <a:ext cx="2278380" cy="1319530"/>
                      </a:xfrm>
                      <a:prstGeom prst="rect">
                        <a:avLst/>
                      </a:prstGeom>
                      <a:noFill/>
                      <a:ln w="9525" cap="flat" cmpd="sng">
                        <a:noFill/>
                        <a:prstDash val="solid"/>
                        <a:miter/>
                        <a:headEnd type="none" w="med" len="med"/>
                        <a:tailEnd type="none" w="med" len="med"/>
                      </a:ln>
                    </p:spPr>
                  </p:pic>
                </p:oleObj>
              </mc:Fallback>
            </mc:AlternateContent>
          </a:graphicData>
        </a:graphic>
      </p:graphicFrame>
    </p:spTree>
  </p:cSld>
  <p:clrMapOvr>
    <a:masterClrMapping/>
  </p:clrMapOvr>
  <p:transition spd="med">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27660"/>
            <a:ext cx="8136255" cy="6054090"/>
          </a:xfrm>
        </p:spPr>
        <p:txBody>
          <a:bodyPr/>
          <a:p>
            <a:pPr marL="0" indent="0">
              <a:buNone/>
            </a:pPr>
            <a:r>
              <a:rPr lang="zh-CN" altLang="en-US"/>
              <a:t>计算乘幂的函数也可以用循环的方式写出：</a:t>
            </a:r>
            <a:endParaRPr lang="zh-CN" altLang="en-US"/>
          </a:p>
          <a:p>
            <a:pPr marL="0" indent="0">
              <a:spcBef>
                <a:spcPts val="0"/>
              </a:spcBef>
              <a:buNone/>
            </a:pPr>
            <a:r>
              <a:rPr lang="zh-CN" altLang="en-US"/>
              <a:t>double dexploop(int n) { //循环方式求 e 的 n 次幂</a:t>
            </a:r>
            <a:endParaRPr lang="zh-CN" altLang="en-US"/>
          </a:p>
          <a:p>
            <a:pPr marL="0" indent="0">
              <a:spcBef>
                <a:spcPts val="0"/>
              </a:spcBef>
              <a:buNone/>
            </a:pPr>
            <a:r>
              <a:rPr lang="en-US" altLang="zh-CN"/>
              <a:t>	</a:t>
            </a:r>
            <a:r>
              <a:rPr lang="zh-CN" altLang="en-US"/>
              <a:t>double x = 2.71828183, d = 1;</a:t>
            </a:r>
            <a:endParaRPr lang="zh-CN" altLang="en-US"/>
          </a:p>
          <a:p>
            <a:pPr marL="0" indent="0">
              <a:spcBef>
                <a:spcPts val="0"/>
              </a:spcBef>
              <a:buNone/>
            </a:pPr>
            <a:r>
              <a:rPr lang="en-US" altLang="zh-CN"/>
              <a:t>	</a:t>
            </a:r>
            <a:r>
              <a:rPr lang="zh-CN" altLang="en-US"/>
              <a:t>if (n &lt; 0) {</a:t>
            </a:r>
            <a:endParaRPr lang="zh-CN" altLang="en-US"/>
          </a:p>
          <a:p>
            <a:pPr marL="0" indent="0">
              <a:spcBef>
                <a:spcPts val="0"/>
              </a:spcBef>
              <a:buNone/>
            </a:pPr>
            <a:r>
              <a:rPr lang="en-US" altLang="zh-CN"/>
              <a:t>		</a:t>
            </a:r>
            <a:r>
              <a:rPr lang="zh-CN" altLang="en-US"/>
              <a:t>n = -n;</a:t>
            </a:r>
            <a:endParaRPr lang="zh-CN" altLang="en-US"/>
          </a:p>
          <a:p>
            <a:pPr marL="0" indent="0">
              <a:spcBef>
                <a:spcPts val="0"/>
              </a:spcBef>
              <a:buNone/>
            </a:pPr>
            <a:r>
              <a:rPr lang="en-US" altLang="zh-CN"/>
              <a:t>		</a:t>
            </a:r>
            <a:r>
              <a:rPr lang="zh-CN" altLang="en-US"/>
              <a:t>x = 1 / x;</a:t>
            </a:r>
            <a:endParaRPr lang="zh-CN" altLang="en-US"/>
          </a:p>
          <a:p>
            <a:pPr marL="0" indent="0">
              <a:spcBef>
                <a:spcPts val="0"/>
              </a:spcBef>
              <a:buNone/>
            </a:pPr>
            <a:r>
              <a:rPr lang="en-US" altLang="zh-CN"/>
              <a:t>	</a:t>
            </a:r>
            <a:r>
              <a:rPr lang="zh-CN" altLang="en-US"/>
              <a:t>}</a:t>
            </a:r>
            <a:endParaRPr lang="zh-CN" altLang="en-US"/>
          </a:p>
          <a:p>
            <a:pPr marL="0" indent="0">
              <a:spcBef>
                <a:spcPts val="0"/>
              </a:spcBef>
              <a:buNone/>
            </a:pPr>
            <a:r>
              <a:rPr lang="en-US" altLang="zh-CN"/>
              <a:t>	</a:t>
            </a:r>
            <a:r>
              <a:rPr lang="zh-CN" altLang="en-US"/>
              <a:t>for (</a:t>
            </a:r>
            <a:r>
              <a:rPr lang="en-US" altLang="zh-CN"/>
              <a:t>int </a:t>
            </a:r>
            <a:r>
              <a:rPr lang="zh-CN" altLang="en-US"/>
              <a:t>i = 0; i &lt; n, ++i)</a:t>
            </a:r>
            <a:endParaRPr lang="zh-CN" altLang="en-US"/>
          </a:p>
          <a:p>
            <a:pPr marL="0" indent="0">
              <a:spcBef>
                <a:spcPts val="0"/>
              </a:spcBef>
              <a:buNone/>
            </a:pPr>
            <a:r>
              <a:rPr lang="en-US" altLang="zh-CN"/>
              <a:t>		</a:t>
            </a:r>
            <a:r>
              <a:rPr lang="zh-CN" altLang="en-US"/>
              <a:t>d *= x;</a:t>
            </a:r>
            <a:endParaRPr lang="zh-CN" altLang="en-US"/>
          </a:p>
          <a:p>
            <a:pPr marL="0" indent="0">
              <a:spcBef>
                <a:spcPts val="0"/>
              </a:spcBef>
              <a:buNone/>
            </a:pPr>
            <a:r>
              <a:rPr lang="en-US" altLang="zh-CN"/>
              <a:t>	</a:t>
            </a:r>
            <a:r>
              <a:rPr lang="zh-CN" altLang="en-US"/>
              <a:t>return d;</a:t>
            </a:r>
            <a:endParaRPr lang="zh-CN" altLang="en-US"/>
          </a:p>
          <a:p>
            <a:pPr marL="0" indent="0">
              <a:spcBef>
                <a:spcPts val="0"/>
              </a:spcBef>
              <a:buNone/>
            </a:pPr>
            <a:r>
              <a:rPr lang="zh-CN" altLang="en-US"/>
              <a:t>}</a:t>
            </a:r>
            <a:endParaRPr lang="zh-CN" altLang="en-US"/>
          </a:p>
        </p:txBody>
      </p:sp>
      <p:sp>
        <p:nvSpPr>
          <p:cNvPr id="4" name="文本框 3"/>
          <p:cNvSpPr txBox="1"/>
          <p:nvPr/>
        </p:nvSpPr>
        <p:spPr>
          <a:xfrm>
            <a:off x="3535680" y="4221480"/>
            <a:ext cx="5285740" cy="2306955"/>
          </a:xfrm>
          <a:prstGeom prst="rect">
            <a:avLst/>
          </a:prstGeom>
          <a:noFill/>
        </p:spPr>
        <p:txBody>
          <a:bodyPr wrap="square" rtlCol="0" anchor="t">
            <a:spAutoFit/>
          </a:bodyPr>
          <a:p>
            <a:pPr marL="0" indent="0">
              <a:buNone/>
            </a:pPr>
            <a:r>
              <a:rPr lang="zh-CN" altLang="en-US" dirty="0">
                <a:solidFill>
                  <a:schemeClr val="tx2"/>
                </a:solidFill>
                <a:latin typeface="华文中宋" panose="02010600040101010101" pitchFamily="2" charset="-122"/>
                <a:ea typeface="华文中宋" panose="02010600040101010101" pitchFamily="2" charset="-122"/>
                <a:cs typeface="华文中宋" panose="02010600040101010101" pitchFamily="2" charset="-122"/>
                <a:sym typeface="+mn-ea"/>
              </a:rPr>
              <a:t>循环与递归</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的关系：</a:t>
            </a:r>
            <a:endPar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endParaRPr>
          </a:p>
          <a:p>
            <a:pPr marL="0" indent="0">
              <a:buNone/>
            </a:pP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有些循环程序也可以用递归的形式写；</a:t>
            </a:r>
            <a:endPar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endParaRPr>
          </a:p>
          <a:p>
            <a:pPr marL="0" indent="0">
              <a:buNone/>
            </a:pP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有些递归程序也可以通过循环写出。</a:t>
            </a:r>
            <a:endParaRPr lang="zh-CN" altLang="en-US" dirty="0">
              <a:latin typeface="华文中宋" panose="02010600040101010101" pitchFamily="2" charset="-122"/>
              <a:ea typeface="华文中宋" panose="02010600040101010101" pitchFamily="2" charset="-122"/>
              <a:cs typeface="华文中宋" panose="02010600040101010101" pitchFamily="2" charset="-122"/>
            </a:endParaRPr>
          </a:p>
          <a:p>
            <a:pPr marL="0" indent="0">
              <a:buNone/>
            </a:pPr>
            <a:endPar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endParaRPr>
          </a:p>
          <a:p>
            <a:pPr marL="0" indent="0">
              <a:buNone/>
            </a:pP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当然，递归算法必须定义为函数</a:t>
            </a:r>
            <a:b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b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（不能在 </a:t>
            </a:r>
            <a:r>
              <a:rPr lang="en-US" altLang="zh-CN" dirty="0">
                <a:latin typeface="华文中宋" panose="02010600040101010101" pitchFamily="2" charset="-122"/>
                <a:ea typeface="华文中宋" panose="02010600040101010101" pitchFamily="2" charset="-122"/>
                <a:cs typeface="华文中宋" panose="02010600040101010101" pitchFamily="2" charset="-122"/>
                <a:sym typeface="+mn-ea"/>
              </a:rPr>
              <a:t>main </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函数中写递归）。</a:t>
            </a:r>
            <a:endPar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99330" name="文本占位符 562177"/>
          <p:cNvSpPr>
            <a:spLocks noGrp="1"/>
          </p:cNvSpPr>
          <p:nvPr>
            <p:ph idx="1"/>
          </p:nvPr>
        </p:nvSpPr>
        <p:spPr>
          <a:xfrm>
            <a:off x="467360" y="3141345"/>
            <a:ext cx="8136255" cy="3068320"/>
          </a:xfrm>
        </p:spPr>
        <p:txBody>
          <a:bodyPr anchor="t"/>
          <a:p>
            <a:pPr marL="0" indent="0">
              <a:buNone/>
            </a:pPr>
            <a:r>
              <a:rPr lang="zh-CN" altLang="en-US" sz="2400" dirty="0"/>
              <a:t>从上面两个例子可见，</a:t>
            </a:r>
            <a:endParaRPr lang="zh-CN" altLang="en-US" sz="2400" dirty="0"/>
          </a:p>
          <a:p>
            <a:pPr marL="0" indent="0">
              <a:buNone/>
            </a:pPr>
            <a:r>
              <a:rPr lang="zh-CN" altLang="en-US" dirty="0"/>
              <a:t>递归的函数定义</a:t>
            </a:r>
            <a:r>
              <a:rPr lang="zh-CN" altLang="en-US" dirty="0">
                <a:solidFill>
                  <a:schemeClr val="accent2"/>
                </a:solidFill>
              </a:rPr>
              <a:t>需要使用条件表达式或条件语句</a:t>
            </a:r>
            <a:r>
              <a:rPr lang="zh-CN" altLang="en-US" dirty="0"/>
              <a:t>。</a:t>
            </a:r>
            <a:endParaRPr lang="zh-CN" altLang="en-US" dirty="0"/>
          </a:p>
          <a:p>
            <a:pPr marL="0" indent="0">
              <a:buNone/>
            </a:pPr>
            <a:r>
              <a:rPr lang="zh-CN" altLang="en-US" dirty="0"/>
              <a:t>递归函数必须区分两种情况：</a:t>
            </a:r>
            <a:endParaRPr lang="zh-CN" altLang="en-US" dirty="0"/>
          </a:p>
          <a:p>
            <a:pPr marL="0" indent="0">
              <a:buNone/>
            </a:pPr>
            <a:r>
              <a:rPr lang="zh-CN" altLang="en-US" dirty="0"/>
              <a:t>（</a:t>
            </a:r>
            <a:r>
              <a:rPr lang="en-US" altLang="zh-CN" dirty="0"/>
              <a:t>1</a:t>
            </a:r>
            <a:r>
              <a:rPr lang="zh-CN" altLang="en-US" dirty="0"/>
              <a:t>）</a:t>
            </a:r>
            <a:r>
              <a:rPr lang="zh-CN" altLang="en-US" dirty="0">
                <a:solidFill>
                  <a:schemeClr val="accent2"/>
                </a:solidFill>
              </a:rPr>
              <a:t>直接给出结果</a:t>
            </a:r>
            <a:r>
              <a:rPr lang="zh-CN" altLang="en-US" dirty="0"/>
              <a:t>的情况。是递归的基础</a:t>
            </a:r>
            <a:endParaRPr lang="zh-CN" altLang="en-US" dirty="0"/>
          </a:p>
          <a:p>
            <a:pPr marL="0" indent="0">
              <a:buNone/>
            </a:pPr>
            <a:r>
              <a:rPr lang="zh-CN" altLang="en-US" dirty="0"/>
              <a:t>（</a:t>
            </a:r>
            <a:r>
              <a:rPr lang="en-US" altLang="zh-CN" dirty="0"/>
              <a:t>2</a:t>
            </a:r>
            <a:r>
              <a:rPr lang="zh-CN" altLang="en-US" dirty="0"/>
              <a:t>）</a:t>
            </a:r>
            <a:r>
              <a:rPr lang="zh-CN" altLang="en-US" dirty="0">
                <a:solidFill>
                  <a:schemeClr val="accent2"/>
                </a:solidFill>
              </a:rPr>
              <a:t>需要递归处理</a:t>
            </a:r>
            <a:r>
              <a:rPr lang="zh-CN" altLang="en-US" dirty="0"/>
              <a:t>的情况。其中把对较复杂情况的计算归结为对更简单情况的计算。</a:t>
            </a:r>
            <a:endParaRPr lang="zh-CN" altLang="en-US" sz="2400" dirty="0"/>
          </a:p>
        </p:txBody>
      </p:sp>
      <p:sp>
        <p:nvSpPr>
          <p:cNvPr id="2" name="文本框 1"/>
          <p:cNvSpPr txBox="1"/>
          <p:nvPr/>
        </p:nvSpPr>
        <p:spPr>
          <a:xfrm>
            <a:off x="899795" y="231775"/>
            <a:ext cx="7390765" cy="1272540"/>
          </a:xfrm>
          <a:prstGeom prst="rect">
            <a:avLst/>
          </a:prstGeom>
          <a:noFill/>
          <a:ln>
            <a:solidFill>
              <a:schemeClr val="accent2"/>
            </a:solidFill>
          </a:ln>
        </p:spPr>
        <p:txBody>
          <a:bodyPr wrap="square" rtlCol="0" anchor="t">
            <a:spAutoFit/>
          </a:bodyPr>
          <a:p>
            <a:pPr algn="just" eaLnBrk="0" hangingPunct="0">
              <a:spcBef>
                <a:spcPct val="50000"/>
              </a:spcBef>
              <a:buFont typeface="Arial" panose="020B0604020202020204" pitchFamily="34" charset="0"/>
            </a:pPr>
            <a:r>
              <a:rPr lang="en-US" altLang="zh-CN">
                <a:solidFill>
                  <a:schemeClr val="folHlink"/>
                </a:solidFill>
                <a:latin typeface="Cambria" panose="02040503050406030204" pitchFamily="18" charset="0"/>
                <a:ea typeface="华文中宋" panose="02010600040101010101" pitchFamily="2" charset="-122"/>
                <a:sym typeface="+mn-ea"/>
              </a:rPr>
              <a:t>int </a:t>
            </a:r>
            <a:r>
              <a:rPr lang="en-US" altLang="zh-CN">
                <a:solidFill>
                  <a:schemeClr val="accent2"/>
                </a:solidFill>
                <a:latin typeface="Cambria" panose="02040503050406030204" pitchFamily="18" charset="0"/>
                <a:ea typeface="华文中宋" panose="02010600040101010101" pitchFamily="2" charset="-122"/>
                <a:sym typeface="+mn-ea"/>
              </a:rPr>
              <a:t>fact </a:t>
            </a:r>
            <a:r>
              <a:rPr lang="en-US" altLang="zh-CN">
                <a:solidFill>
                  <a:schemeClr val="folHlink"/>
                </a:solidFill>
                <a:latin typeface="Cambria" panose="02040503050406030204" pitchFamily="18" charset="0"/>
                <a:ea typeface="华文中宋" panose="02010600040101010101" pitchFamily="2" charset="-122"/>
                <a:sym typeface="+mn-ea"/>
              </a:rPr>
              <a:t>(int n) {</a:t>
            </a:r>
            <a:endParaRPr lang="en-US" altLang="zh-CN">
              <a:solidFill>
                <a:schemeClr val="folHlink"/>
              </a:solidFill>
              <a:latin typeface="Cambria" panose="02040503050406030204" pitchFamily="18" charset="0"/>
              <a:ea typeface="华文中宋" panose="02010600040101010101" pitchFamily="2" charset="-122"/>
            </a:endParaRPr>
          </a:p>
          <a:p>
            <a:pPr algn="just" eaLnBrk="0" hangingPunct="0">
              <a:spcBef>
                <a:spcPct val="10000"/>
              </a:spcBef>
              <a:buFont typeface="Arial" panose="020B0604020202020204" pitchFamily="34" charset="0"/>
            </a:pPr>
            <a:r>
              <a:rPr lang="en-US" altLang="zh-CN">
                <a:solidFill>
                  <a:schemeClr val="folHlink"/>
                </a:solidFill>
                <a:latin typeface="Cambria" panose="02040503050406030204" pitchFamily="18" charset="0"/>
                <a:ea typeface="华文中宋" panose="02010600040101010101" pitchFamily="2" charset="-122"/>
                <a:sym typeface="+mn-ea"/>
              </a:rPr>
              <a:t>   return n == 0 ? 1 : n * fact(n-1);</a:t>
            </a:r>
            <a:endParaRPr lang="en-US" altLang="zh-CN">
              <a:solidFill>
                <a:schemeClr val="folHlink"/>
              </a:solidFill>
              <a:latin typeface="Cambria" panose="02040503050406030204" pitchFamily="18" charset="0"/>
              <a:ea typeface="华文中宋" panose="02010600040101010101" pitchFamily="2" charset="-122"/>
            </a:endParaRPr>
          </a:p>
          <a:p>
            <a:pPr algn="just" eaLnBrk="0" hangingPunct="0">
              <a:spcBef>
                <a:spcPct val="10000"/>
              </a:spcBef>
              <a:buFont typeface="Arial" panose="020B0604020202020204" pitchFamily="34" charset="0"/>
            </a:pPr>
            <a:r>
              <a:rPr lang="en-US" altLang="zh-CN">
                <a:solidFill>
                  <a:schemeClr val="folHlink"/>
                </a:solidFill>
                <a:latin typeface="Cambria" panose="02040503050406030204" pitchFamily="18" charset="0"/>
                <a:ea typeface="华文中宋" panose="02010600040101010101" pitchFamily="2" charset="-122"/>
                <a:sym typeface="+mn-ea"/>
              </a:rPr>
              <a:t>}</a:t>
            </a:r>
            <a:endParaRPr lang="en-US" altLang="zh-CN" dirty="0">
              <a:solidFill>
                <a:schemeClr val="folHlink"/>
              </a:solidFill>
              <a:latin typeface="Cambria" panose="02040503050406030204" pitchFamily="18" charset="0"/>
              <a:ea typeface="华文中宋" panose="02010600040101010101" pitchFamily="2" charset="-122"/>
              <a:cs typeface="+mn-lt"/>
              <a:sym typeface="+mn-ea"/>
            </a:endParaRPr>
          </a:p>
        </p:txBody>
      </p:sp>
      <p:sp>
        <p:nvSpPr>
          <p:cNvPr id="3" name="文本框 2"/>
          <p:cNvSpPr txBox="1"/>
          <p:nvPr/>
        </p:nvSpPr>
        <p:spPr>
          <a:xfrm>
            <a:off x="899795" y="1701165"/>
            <a:ext cx="7403465" cy="1272540"/>
          </a:xfrm>
          <a:prstGeom prst="rect">
            <a:avLst/>
          </a:prstGeom>
          <a:noFill/>
          <a:ln>
            <a:solidFill>
              <a:schemeClr val="accent2"/>
            </a:solidFill>
          </a:ln>
        </p:spPr>
        <p:txBody>
          <a:bodyPr wrap="square" rtlCol="0" anchor="t">
            <a:spAutoFit/>
          </a:bodyPr>
          <a:p>
            <a:pPr>
              <a:spcBef>
                <a:spcPct val="30000"/>
              </a:spcBef>
              <a:buNone/>
            </a:pPr>
            <a:r>
              <a:rPr lang="en-US" altLang="zh-CN">
                <a:solidFill>
                  <a:schemeClr val="folHlink"/>
                </a:solidFill>
                <a:latin typeface="+mn-lt"/>
                <a:cs typeface="+mn-lt"/>
                <a:sym typeface="+mn-ea"/>
              </a:rPr>
              <a:t>double </a:t>
            </a:r>
            <a:r>
              <a:rPr lang="en-US" altLang="zh-CN">
                <a:solidFill>
                  <a:schemeClr val="accent2"/>
                </a:solidFill>
                <a:latin typeface="+mn-lt"/>
                <a:cs typeface="+mn-lt"/>
                <a:sym typeface="+mn-ea"/>
              </a:rPr>
              <a:t>dexp1</a:t>
            </a:r>
            <a:r>
              <a:rPr lang="en-US" altLang="zh-CN" dirty="0">
                <a:solidFill>
                  <a:schemeClr val="folHlink"/>
                </a:solidFill>
                <a:latin typeface="+mn-lt"/>
                <a:cs typeface="+mn-lt"/>
                <a:sym typeface="+mn-ea"/>
              </a:rPr>
              <a:t> (int n) {	//</a:t>
            </a:r>
            <a:r>
              <a:rPr lang="zh-CN" altLang="en-US" dirty="0">
                <a:solidFill>
                  <a:schemeClr val="folHlink"/>
                </a:solidFill>
                <a:latin typeface="+mn-lt"/>
                <a:cs typeface="+mn-lt"/>
                <a:sym typeface="+mn-ea"/>
              </a:rPr>
              <a:t>只处理 </a:t>
            </a:r>
            <a:r>
              <a:rPr lang="en-US" altLang="zh-CN">
                <a:solidFill>
                  <a:schemeClr val="folHlink"/>
                </a:solidFill>
                <a:latin typeface="+mn-lt"/>
                <a:cs typeface="+mn-lt"/>
                <a:sym typeface="+mn-ea"/>
              </a:rPr>
              <a:t>n&gt;=0</a:t>
            </a:r>
            <a:endParaRPr lang="en-US" altLang="zh-CN">
              <a:solidFill>
                <a:schemeClr val="folHlink"/>
              </a:solidFill>
              <a:latin typeface="+mn-lt"/>
              <a:cs typeface="+mn-lt"/>
            </a:endParaRPr>
          </a:p>
          <a:p>
            <a:pPr>
              <a:spcBef>
                <a:spcPct val="10000"/>
              </a:spcBef>
              <a:buNone/>
            </a:pPr>
            <a:r>
              <a:rPr lang="en-US" altLang="zh-CN">
                <a:solidFill>
                  <a:schemeClr val="folHlink"/>
                </a:solidFill>
                <a:latin typeface="+mn-lt"/>
                <a:cs typeface="+mn-lt"/>
                <a:sym typeface="+mn-ea"/>
              </a:rPr>
              <a:t>      return n == 0? 1: 2.71828*dexp1(n-1);</a:t>
            </a:r>
            <a:endParaRPr lang="en-US" altLang="zh-CN">
              <a:solidFill>
                <a:schemeClr val="folHlink"/>
              </a:solidFill>
              <a:latin typeface="+mn-lt"/>
              <a:cs typeface="+mn-lt"/>
            </a:endParaRPr>
          </a:p>
          <a:p>
            <a:pPr>
              <a:spcBef>
                <a:spcPct val="10000"/>
              </a:spcBef>
              <a:buNone/>
            </a:pPr>
            <a:r>
              <a:rPr lang="en-US" altLang="zh-CN">
                <a:solidFill>
                  <a:schemeClr val="folHlink"/>
                </a:solidFill>
                <a:latin typeface="+mn-lt"/>
                <a:cs typeface="+mn-lt"/>
                <a:sym typeface="+mn-ea"/>
              </a:rPr>
              <a:t>}</a:t>
            </a:r>
            <a:endParaRPr lang="en-US" altLang="zh-CN" dirty="0">
              <a:solidFill>
                <a:schemeClr val="folHlink"/>
              </a:solidFill>
              <a:latin typeface="+mn-lt"/>
              <a:ea typeface="华文中宋" panose="02010600040101010101" pitchFamily="2" charset="-122"/>
              <a:cs typeface="+mn-lt"/>
              <a:sym typeface="+mn-ea"/>
            </a:endParaRPr>
          </a:p>
        </p:txBody>
      </p:sp>
    </p:spTree>
  </p:cSld>
  <p:clrMapOvr>
    <a:masterClrMapping/>
  </p:clrMapOvr>
  <p:transition spd="med">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01378" name="Rectangle 7"/>
          <p:cNvSpPr>
            <a:spLocks noGrp="1"/>
          </p:cNvSpPr>
          <p:nvPr>
            <p:ph type="body" idx="4294967295"/>
          </p:nvPr>
        </p:nvSpPr>
        <p:spPr/>
        <p:txBody>
          <a:bodyPr vert="horz" wrap="square" lIns="91440" tIns="45720" rIns="91440" bIns="45720" anchor="t"/>
          <a:p>
            <a:pPr>
              <a:buNone/>
            </a:pPr>
            <a:r>
              <a:rPr lang="zh-CN" altLang="zh-CN" dirty="0"/>
              <a:t>【</a:t>
            </a:r>
            <a:r>
              <a:rPr lang="en-US" altLang="zh-CN" dirty="0"/>
              <a:t>5-18</a:t>
            </a:r>
            <a:r>
              <a:rPr lang="zh-CN" altLang="en-US" dirty="0"/>
              <a:t>】</a:t>
            </a:r>
            <a:r>
              <a:rPr lang="en-US" altLang="zh-CN" dirty="0"/>
              <a:t>Fibonacci</a:t>
            </a:r>
            <a:r>
              <a:rPr lang="zh-CN" altLang="en-US" dirty="0"/>
              <a:t>（斐波那契）序列的递归定义：</a:t>
            </a:r>
            <a:endParaRPr lang="zh-CN" altLang="en-US" dirty="0"/>
          </a:p>
          <a:p>
            <a:pPr>
              <a:buNone/>
            </a:pPr>
            <a:endParaRPr lang="zh-CN" altLang="en-US" dirty="0"/>
          </a:p>
          <a:p>
            <a:pPr>
              <a:buNone/>
            </a:pPr>
            <a:r>
              <a:rPr lang="zh-CN" altLang="en-US" dirty="0"/>
              <a:t>递归函数定义：</a:t>
            </a:r>
            <a:endParaRPr lang="zh-CN" altLang="en-US" dirty="0"/>
          </a:p>
          <a:p>
            <a:pPr>
              <a:buNone/>
            </a:pPr>
            <a:r>
              <a:rPr lang="en-US" altLang="zh-CN">
                <a:solidFill>
                  <a:schemeClr val="folHlink"/>
                </a:solidFill>
              </a:rPr>
              <a:t>int fib (int n) {</a:t>
            </a:r>
            <a:endParaRPr lang="en-US" altLang="zh-CN">
              <a:solidFill>
                <a:schemeClr val="folHlink"/>
              </a:solidFill>
            </a:endParaRPr>
          </a:p>
          <a:p>
            <a:pPr>
              <a:buNone/>
            </a:pPr>
            <a:r>
              <a:rPr lang="en-US" altLang="zh-CN">
                <a:solidFill>
                  <a:schemeClr val="folHlink"/>
                </a:solidFill>
              </a:rPr>
              <a:t>    return </a:t>
            </a:r>
            <a:r>
              <a:rPr lang="en-US" altLang="zh-CN" u="sng">
                <a:solidFill>
                  <a:schemeClr val="folHlink"/>
                </a:solidFill>
              </a:rPr>
              <a:t>n</a:t>
            </a:r>
            <a:r>
              <a:rPr lang="en-US" altLang="zh-CN" sz="3600" u="sng">
                <a:solidFill>
                  <a:schemeClr val="accent2"/>
                </a:solidFill>
              </a:rPr>
              <a:t>&lt;=</a:t>
            </a:r>
            <a:r>
              <a:rPr lang="en-US" altLang="zh-CN" u="sng">
                <a:solidFill>
                  <a:schemeClr val="folHlink"/>
                </a:solidFill>
              </a:rPr>
              <a:t>2</a:t>
            </a:r>
            <a:r>
              <a:rPr lang="en-US" altLang="zh-CN">
                <a:solidFill>
                  <a:schemeClr val="folHlink"/>
                </a:solidFill>
              </a:rPr>
              <a:t> ? </a:t>
            </a:r>
            <a:r>
              <a:rPr lang="en-US" altLang="zh-CN" u="sng">
                <a:solidFill>
                  <a:schemeClr val="folHlink"/>
                </a:solidFill>
              </a:rPr>
              <a:t>1</a:t>
            </a:r>
            <a:r>
              <a:rPr lang="en-US" altLang="zh-CN">
                <a:solidFill>
                  <a:schemeClr val="folHlink"/>
                </a:solidFill>
              </a:rPr>
              <a:t> : fib(n-1) + fib(n-2);</a:t>
            </a:r>
            <a:endParaRPr lang="en-US" altLang="zh-CN">
              <a:solidFill>
                <a:schemeClr val="folHlink"/>
              </a:solidFill>
            </a:endParaRPr>
          </a:p>
          <a:p>
            <a:pPr>
              <a:buNone/>
            </a:pPr>
            <a:r>
              <a:rPr lang="en-US" altLang="zh-CN">
                <a:solidFill>
                  <a:schemeClr val="folHlink"/>
                </a:solidFill>
              </a:rPr>
              <a:t>}</a:t>
            </a:r>
            <a:endParaRPr lang="en-US" altLang="zh-CN">
              <a:solidFill>
                <a:schemeClr val="folHlink"/>
              </a:solidFill>
            </a:endParaRPr>
          </a:p>
          <a:p>
            <a:pPr>
              <a:buNone/>
            </a:pPr>
            <a:r>
              <a:rPr lang="zh-CN" altLang="en-US" dirty="0"/>
              <a:t>负参数值也定义为 </a:t>
            </a:r>
            <a:r>
              <a:rPr lang="en-US" altLang="zh-CN" dirty="0"/>
              <a:t>1</a:t>
            </a:r>
            <a:r>
              <a:rPr lang="zh-CN" altLang="en-US" dirty="0"/>
              <a:t>。这是“合理”处置。</a:t>
            </a:r>
            <a:endParaRPr lang="zh-CN" altLang="en-US" dirty="0"/>
          </a:p>
          <a:p>
            <a:pPr>
              <a:buNone/>
            </a:pPr>
            <a:r>
              <a:rPr lang="zh-CN" altLang="en-US" dirty="0"/>
              <a:t>问题分析：这个程序好不好？</a:t>
            </a:r>
            <a:endParaRPr lang="zh-CN" altLang="en-US" dirty="0"/>
          </a:p>
          <a:p>
            <a:pPr marL="0" indent="0">
              <a:buNone/>
            </a:pPr>
            <a:r>
              <a:rPr lang="zh-CN" altLang="en-US" dirty="0"/>
              <a:t>一方面，很好！程序与数学定义的关系很清晰，正确性容易确认，定义易读易理解。</a:t>
            </a:r>
            <a:endParaRPr lang="zh-CN" altLang="en-US" dirty="0"/>
          </a:p>
        </p:txBody>
      </p:sp>
      <p:sp>
        <p:nvSpPr>
          <p:cNvPr id="101379" name="Rectangle 6"/>
          <p:cNvSpPr>
            <a:spLocks noGrp="1"/>
          </p:cNvSpPr>
          <p:nvPr>
            <p:ph type="title" idx="4294967295"/>
          </p:nvPr>
        </p:nvSpPr>
        <p:spPr>
          <a:noFill/>
        </p:spPr>
        <p:txBody>
          <a:bodyPr vert="horz" wrap="square" lIns="91440" tIns="45720" rIns="91440" bIns="45720" anchor="ctr"/>
          <a:p>
            <a:pPr algn="l" eaLnBrk="1" hangingPunct="1"/>
            <a:r>
              <a:rPr lang="en-US" altLang="zh-CN" sz="3600" dirty="0">
                <a:solidFill>
                  <a:schemeClr val="accent2"/>
                </a:solidFill>
              </a:rPr>
              <a:t>5.3.2  Fibonacci </a:t>
            </a:r>
            <a:r>
              <a:rPr lang="zh-CN" altLang="en-US" sz="3600" dirty="0">
                <a:solidFill>
                  <a:schemeClr val="accent2"/>
                </a:solidFill>
              </a:rPr>
              <a:t>序列（计算与时间）</a:t>
            </a:r>
            <a:endParaRPr lang="zh-CN" altLang="en-US" sz="3600" dirty="0">
              <a:solidFill>
                <a:schemeClr val="accent2"/>
              </a:solidFill>
            </a:endParaRPr>
          </a:p>
        </p:txBody>
      </p:sp>
      <p:graphicFrame>
        <p:nvGraphicFramePr>
          <p:cNvPr id="101380" name="Object 8"/>
          <p:cNvGraphicFramePr>
            <a:graphicFrameLocks noChangeAspect="1"/>
          </p:cNvGraphicFramePr>
          <p:nvPr/>
        </p:nvGraphicFramePr>
        <p:xfrm>
          <a:off x="1501775" y="1484313"/>
          <a:ext cx="5999163" cy="555625"/>
        </p:xfrm>
        <a:graphic>
          <a:graphicData uri="http://schemas.openxmlformats.org/presentationml/2006/ole">
            <mc:AlternateContent xmlns:mc="http://schemas.openxmlformats.org/markup-compatibility/2006">
              <mc:Choice xmlns:v="urn:schemas-microsoft-com:vml" Requires="v">
                <p:oleObj spid="_x0000_s3079" name="" r:id="rId1" imgW="2463800" imgH="228600" progId="Equations">
                  <p:embed/>
                </p:oleObj>
              </mc:Choice>
              <mc:Fallback>
                <p:oleObj name="" r:id="rId1" imgW="2463800" imgH="228600" progId="Equations">
                  <p:embed/>
                  <p:pic>
                    <p:nvPicPr>
                      <p:cNvPr id="0" name="图片 3078"/>
                      <p:cNvPicPr/>
                      <p:nvPr/>
                    </p:nvPicPr>
                    <p:blipFill>
                      <a:blip r:embed="rId2"/>
                      <a:stretch>
                        <a:fillRect/>
                      </a:stretch>
                    </p:blipFill>
                    <p:spPr>
                      <a:xfrm>
                        <a:off x="1501775" y="1484313"/>
                        <a:ext cx="5999163" cy="555625"/>
                      </a:xfrm>
                      <a:prstGeom prst="rect">
                        <a:avLst/>
                      </a:prstGeom>
                      <a:noFill/>
                      <a:ln w="38100">
                        <a:noFill/>
                        <a:miter/>
                      </a:ln>
                    </p:spPr>
                  </p:pic>
                </p:oleObj>
              </mc:Fallback>
            </mc:AlternateContent>
          </a:graphicData>
        </a:graphic>
      </p:graphicFrame>
      <p:sp>
        <p:nvSpPr>
          <p:cNvPr id="101381" name="直接连接符 564228"/>
          <p:cNvSpPr/>
          <p:nvPr/>
        </p:nvSpPr>
        <p:spPr>
          <a:xfrm flipH="1">
            <a:off x="1979613" y="3644900"/>
            <a:ext cx="288925" cy="576263"/>
          </a:xfrm>
          <a:prstGeom prst="line">
            <a:avLst/>
          </a:prstGeom>
          <a:ln w="9525" cap="flat" cmpd="sng">
            <a:solidFill>
              <a:schemeClr val="tx1"/>
            </a:solidFill>
            <a:prstDash val="solid"/>
            <a:round/>
            <a:headEnd type="none" w="med" len="med"/>
            <a:tailEnd type="triangle" w="med" len="med"/>
          </a:ln>
        </p:spPr>
      </p:sp>
      <p:sp>
        <p:nvSpPr>
          <p:cNvPr id="101382" name="直接连接符 564229"/>
          <p:cNvSpPr/>
          <p:nvPr/>
        </p:nvSpPr>
        <p:spPr>
          <a:xfrm>
            <a:off x="3265805" y="3689350"/>
            <a:ext cx="298450" cy="603250"/>
          </a:xfrm>
          <a:prstGeom prst="line">
            <a:avLst/>
          </a:prstGeom>
          <a:ln w="9525" cap="flat" cmpd="sng">
            <a:solidFill>
              <a:schemeClr val="tx1"/>
            </a:solidFill>
            <a:prstDash val="solid"/>
            <a:round/>
            <a:headEnd type="none" w="med" len="med"/>
            <a:tailEnd type="triangle" w="med" len="med"/>
          </a:ln>
        </p:spPr>
      </p:sp>
    </p:spTree>
  </p:cSld>
  <p:clrMapOvr>
    <a:masterClrMapping/>
  </p:clrMapOvr>
  <p:transition spd="med">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03426" name="Rectangle 7"/>
          <p:cNvSpPr>
            <a:spLocks noGrp="1"/>
          </p:cNvSpPr>
          <p:nvPr>
            <p:ph type="body" idx="4294967295"/>
          </p:nvPr>
        </p:nvSpPr>
        <p:spPr>
          <a:xfrm>
            <a:off x="468313" y="333375"/>
            <a:ext cx="8135937" cy="6119813"/>
          </a:xfrm>
        </p:spPr>
        <p:txBody>
          <a:bodyPr vert="horz" wrap="square" lIns="91440" tIns="45720" rIns="91440" bIns="45720" anchor="t"/>
          <a:p>
            <a:pPr>
              <a:spcBef>
                <a:spcPct val="10000"/>
              </a:spcBef>
              <a:buNone/>
            </a:pPr>
            <a:r>
              <a:rPr lang="zh-CN" altLang="en-US" sz="2400" dirty="0"/>
              <a:t>有何缺点？</a:t>
            </a:r>
            <a:endParaRPr lang="zh-CN" altLang="en-US" sz="2400" dirty="0"/>
          </a:p>
          <a:p>
            <a:pPr>
              <a:spcBef>
                <a:spcPct val="10000"/>
              </a:spcBef>
              <a:buNone/>
            </a:pPr>
            <a:r>
              <a:rPr lang="zh-CN" altLang="en-US" sz="2400" dirty="0"/>
              <a:t>写程序计时并分析：</a:t>
            </a:r>
            <a:endParaRPr lang="zh-CN" altLang="en-US" sz="2400" dirty="0"/>
          </a:p>
          <a:p>
            <a:pPr>
              <a:spcBef>
                <a:spcPct val="10000"/>
              </a:spcBef>
              <a:buNone/>
            </a:pPr>
            <a:r>
              <a:rPr lang="en-US" altLang="zh-CN" sz="2400" err="1">
                <a:solidFill>
                  <a:schemeClr val="folHlink"/>
                </a:solidFill>
              </a:rPr>
              <a:t>int</a:t>
            </a:r>
            <a:r>
              <a:rPr lang="en-US" altLang="zh-CN" sz="2400">
                <a:solidFill>
                  <a:schemeClr val="folHlink"/>
                </a:solidFill>
              </a:rPr>
              <a:t> main () {</a:t>
            </a:r>
            <a:endParaRPr lang="en-US" altLang="zh-CN" sz="2400">
              <a:solidFill>
                <a:schemeClr val="folHlink"/>
              </a:solidFill>
            </a:endParaRPr>
          </a:p>
          <a:p>
            <a:pPr>
              <a:spcBef>
                <a:spcPct val="10000"/>
              </a:spcBef>
              <a:buNone/>
            </a:pPr>
            <a:r>
              <a:rPr lang="en-US" altLang="zh-CN" sz="2400">
                <a:solidFill>
                  <a:schemeClr val="folHlink"/>
                </a:solidFill>
              </a:rPr>
              <a:t>    int t0, t1;</a:t>
            </a:r>
            <a:endParaRPr lang="en-US" altLang="zh-CN" sz="2400">
              <a:solidFill>
                <a:schemeClr val="folHlink"/>
              </a:solidFill>
            </a:endParaRPr>
          </a:p>
          <a:p>
            <a:pPr>
              <a:spcBef>
                <a:spcPct val="10000"/>
              </a:spcBef>
              <a:buNone/>
            </a:pPr>
            <a:r>
              <a:rPr lang="en-US" altLang="zh-CN" sz="2400" err="1">
                <a:solidFill>
                  <a:schemeClr val="folHlink"/>
                </a:solidFill>
              </a:rPr>
              <a:t>    cout &lt;&lt; "n \tfib(n) \ttime(s)" &lt;&lt; endl</a:t>
            </a:r>
            <a:r>
              <a:rPr lang="en-US" altLang="zh-CN" sz="2400">
                <a:solidFill>
                  <a:schemeClr val="folHlink"/>
                </a:solidFill>
              </a:rPr>
              <a:t>;</a:t>
            </a:r>
            <a:endParaRPr lang="en-US" altLang="zh-CN" sz="2400">
              <a:solidFill>
                <a:schemeClr val="folHlink"/>
              </a:solidFill>
            </a:endParaRPr>
          </a:p>
          <a:p>
            <a:pPr>
              <a:spcBef>
                <a:spcPct val="10000"/>
              </a:spcBef>
              <a:buNone/>
            </a:pPr>
            <a:r>
              <a:rPr lang="en-US" altLang="zh-CN" sz="2400">
                <a:solidFill>
                  <a:schemeClr val="folHlink"/>
                </a:solidFill>
              </a:rPr>
              <a:t>    for (int n = 10; n &lt;= 45; ++n) {</a:t>
            </a:r>
            <a:endParaRPr lang="en-US" altLang="zh-CN" sz="2400">
              <a:solidFill>
                <a:schemeClr val="folHlink"/>
              </a:solidFill>
            </a:endParaRPr>
          </a:p>
          <a:p>
            <a:pPr>
              <a:spcBef>
                <a:spcPct val="10000"/>
              </a:spcBef>
              <a:buNone/>
            </a:pPr>
            <a:r>
              <a:rPr lang="en-US" altLang="zh-CN" sz="2400">
                <a:solidFill>
                  <a:schemeClr val="folHlink"/>
                </a:solidFill>
              </a:rPr>
              <a:t>        </a:t>
            </a:r>
            <a:r>
              <a:rPr lang="en-US" altLang="zh-CN" sz="2400">
                <a:solidFill>
                  <a:schemeClr val="accent2"/>
                </a:solidFill>
              </a:rPr>
              <a:t>t0 = clock();</a:t>
            </a:r>
            <a:r>
              <a:rPr lang="en-US" altLang="zh-CN" sz="2400" dirty="0">
                <a:solidFill>
                  <a:schemeClr val="folHlink"/>
                </a:solidFill>
              </a:rPr>
              <a:t>    //</a:t>
            </a:r>
            <a:r>
              <a:rPr lang="zh-CN" altLang="en-US" sz="2400" dirty="0">
                <a:solidFill>
                  <a:schemeClr val="folHlink"/>
                </a:solidFill>
              </a:rPr>
              <a:t>调用 </a:t>
            </a:r>
            <a:r>
              <a:rPr lang="en-US" altLang="zh-CN" sz="2400" err="1">
                <a:solidFill>
                  <a:schemeClr val="folHlink"/>
                </a:solidFill>
              </a:rPr>
              <a:t>fib(n</a:t>
            </a:r>
            <a:r>
              <a:rPr lang="en-US" altLang="zh-CN" sz="2400" dirty="0">
                <a:solidFill>
                  <a:schemeClr val="folHlink"/>
                </a:solidFill>
              </a:rPr>
              <a:t>)</a:t>
            </a:r>
            <a:r>
              <a:rPr lang="zh-CN" altLang="en-US" sz="2400" dirty="0">
                <a:solidFill>
                  <a:schemeClr val="folHlink"/>
                </a:solidFill>
              </a:rPr>
              <a:t>之前的时刻</a:t>
            </a:r>
            <a:endParaRPr lang="zh-CN" altLang="en-US" sz="2400" dirty="0">
              <a:solidFill>
                <a:schemeClr val="folHlink"/>
              </a:solidFill>
            </a:endParaRPr>
          </a:p>
          <a:p>
            <a:pPr>
              <a:spcBef>
                <a:spcPct val="10000"/>
              </a:spcBef>
              <a:buNone/>
            </a:pPr>
            <a:r>
              <a:rPr lang="zh-CN" altLang="en-US" sz="2400" dirty="0">
                <a:solidFill>
                  <a:schemeClr val="folHlink"/>
                </a:solidFill>
              </a:rPr>
              <a:t>        </a:t>
            </a:r>
            <a:r>
              <a:rPr lang="en-US" altLang="zh-CN" sz="2400" err="1">
                <a:solidFill>
                  <a:schemeClr val="folHlink"/>
                </a:solidFill>
              </a:rPr>
              <a:t>cout</a:t>
            </a:r>
            <a:r>
              <a:rPr lang="en-US" altLang="zh-CN" sz="2400">
                <a:solidFill>
                  <a:schemeClr val="folHlink"/>
                </a:solidFill>
              </a:rPr>
              <a:t>&lt;&lt; n &lt;&lt;"\t"&lt;&lt; </a:t>
            </a:r>
            <a:r>
              <a:rPr lang="en-US" altLang="zh-CN" sz="2400" err="1">
                <a:solidFill>
                  <a:schemeClr val="hlink"/>
                </a:solidFill>
              </a:rPr>
              <a:t>fib(n</a:t>
            </a:r>
            <a:r>
              <a:rPr lang="en-US" altLang="zh-CN" sz="2400">
                <a:solidFill>
                  <a:schemeClr val="hlink"/>
                </a:solidFill>
              </a:rPr>
              <a:t>)</a:t>
            </a:r>
            <a:r>
              <a:rPr lang="en-US" altLang="zh-CN" sz="2400">
                <a:solidFill>
                  <a:schemeClr val="folHlink"/>
                </a:solidFill>
              </a:rPr>
              <a:t> &lt;&lt;"\t";    //!!!</a:t>
            </a:r>
            <a:endParaRPr lang="en-US" altLang="zh-CN" sz="2400">
              <a:solidFill>
                <a:schemeClr val="folHlink"/>
              </a:solidFill>
            </a:endParaRPr>
          </a:p>
          <a:p>
            <a:pPr>
              <a:spcBef>
                <a:spcPct val="10000"/>
              </a:spcBef>
              <a:buNone/>
            </a:pPr>
            <a:r>
              <a:rPr lang="en-US" altLang="zh-CN" sz="2400">
                <a:solidFill>
                  <a:schemeClr val="folHlink"/>
                </a:solidFill>
              </a:rPr>
              <a:t>        </a:t>
            </a:r>
            <a:r>
              <a:rPr lang="en-US" altLang="zh-CN" sz="2400">
                <a:solidFill>
                  <a:schemeClr val="accent2"/>
                </a:solidFill>
              </a:rPr>
              <a:t>t1 = clock();</a:t>
            </a:r>
            <a:r>
              <a:rPr lang="en-US" altLang="zh-CN" sz="2400">
                <a:solidFill>
                  <a:schemeClr val="hlink"/>
                </a:solidFill>
              </a:rPr>
              <a:t> </a:t>
            </a:r>
            <a:r>
              <a:rPr lang="en-US" altLang="zh-CN" sz="2400" dirty="0">
                <a:solidFill>
                  <a:schemeClr val="folHlink"/>
                </a:solidFill>
              </a:rPr>
              <a:t>   ////</a:t>
            </a:r>
            <a:r>
              <a:rPr lang="zh-CN" altLang="en-US" sz="2400" dirty="0">
                <a:solidFill>
                  <a:schemeClr val="folHlink"/>
                </a:solidFill>
              </a:rPr>
              <a:t>调用 </a:t>
            </a:r>
            <a:r>
              <a:rPr lang="en-US" altLang="zh-CN" sz="2400" err="1">
                <a:solidFill>
                  <a:schemeClr val="folHlink"/>
                </a:solidFill>
              </a:rPr>
              <a:t>fib(n</a:t>
            </a:r>
            <a:r>
              <a:rPr lang="en-US" altLang="zh-CN" sz="2400" dirty="0">
                <a:solidFill>
                  <a:schemeClr val="folHlink"/>
                </a:solidFill>
              </a:rPr>
              <a:t>)</a:t>
            </a:r>
            <a:r>
              <a:rPr lang="zh-CN" altLang="en-US" sz="2400" dirty="0">
                <a:solidFill>
                  <a:schemeClr val="folHlink"/>
                </a:solidFill>
              </a:rPr>
              <a:t>结束之后的时刻</a:t>
            </a:r>
            <a:endParaRPr lang="zh-CN" altLang="en-US" sz="2400" dirty="0">
              <a:solidFill>
                <a:schemeClr val="folHlink"/>
              </a:solidFill>
            </a:endParaRPr>
          </a:p>
          <a:p>
            <a:pPr>
              <a:spcBef>
                <a:spcPct val="10000"/>
              </a:spcBef>
              <a:buNone/>
            </a:pPr>
            <a:r>
              <a:rPr lang="zh-CN" altLang="en-US" sz="2400" dirty="0">
                <a:solidFill>
                  <a:schemeClr val="folHlink"/>
                </a:solidFill>
              </a:rPr>
              <a:t>        </a:t>
            </a:r>
            <a:r>
              <a:rPr lang="en-US" altLang="zh-CN" sz="2400" err="1">
                <a:solidFill>
                  <a:schemeClr val="folHlink"/>
                </a:solidFill>
              </a:rPr>
              <a:t>cout</a:t>
            </a:r>
            <a:r>
              <a:rPr lang="en-US" altLang="zh-CN" sz="2400">
                <a:solidFill>
                  <a:schemeClr val="folHlink"/>
                </a:solidFill>
              </a:rPr>
              <a:t> &lt;&lt; (double)(</a:t>
            </a:r>
            <a:r>
              <a:rPr lang="en-US" altLang="zh-CN" sz="2400">
                <a:solidFill>
                  <a:schemeClr val="accent2"/>
                </a:solidFill>
              </a:rPr>
              <a:t>t1 - t0</a:t>
            </a:r>
            <a:r>
              <a:rPr lang="en-US" altLang="zh-CN" sz="2400">
                <a:solidFill>
                  <a:schemeClr val="folHlink"/>
                </a:solidFill>
              </a:rPr>
              <a:t>) / CLOCKS_PER_SEC </a:t>
            </a:r>
            <a:endParaRPr lang="en-US" altLang="zh-CN" sz="2400">
              <a:solidFill>
                <a:schemeClr val="folHlink"/>
              </a:solidFill>
            </a:endParaRPr>
          </a:p>
          <a:p>
            <a:pPr>
              <a:spcBef>
                <a:spcPct val="10000"/>
              </a:spcBef>
              <a:buNone/>
            </a:pPr>
            <a:r>
              <a:rPr lang="en-US" altLang="zh-CN" sz="2400" err="1">
                <a:solidFill>
                  <a:schemeClr val="folHlink"/>
                </a:solidFill>
              </a:rPr>
              <a:t>		&lt;&lt; endl</a:t>
            </a:r>
            <a:r>
              <a:rPr lang="en-US" altLang="zh-CN" sz="2400" dirty="0">
                <a:solidFill>
                  <a:schemeClr val="folHlink"/>
                </a:solidFill>
              </a:rPr>
              <a:t>;//</a:t>
            </a:r>
            <a:r>
              <a:rPr lang="zh-CN" altLang="en-US" sz="2400" dirty="0">
                <a:solidFill>
                  <a:schemeClr val="folHlink"/>
                </a:solidFill>
              </a:rPr>
              <a:t>时间差</a:t>
            </a:r>
            <a:endParaRPr lang="zh-CN" altLang="en-US" sz="2400" dirty="0">
              <a:solidFill>
                <a:schemeClr val="folHlink"/>
              </a:solidFill>
            </a:endParaRPr>
          </a:p>
          <a:p>
            <a:pPr>
              <a:spcBef>
                <a:spcPct val="10000"/>
              </a:spcBef>
              <a:buNone/>
            </a:pPr>
            <a:r>
              <a:rPr lang="zh-CN" altLang="en-US" sz="2400" dirty="0">
                <a:solidFill>
                  <a:schemeClr val="folHlink"/>
                </a:solidFill>
              </a:rPr>
              <a:t>    </a:t>
            </a:r>
            <a:r>
              <a:rPr lang="en-US" altLang="zh-CN" sz="2400">
                <a:solidFill>
                  <a:schemeClr val="folHlink"/>
                </a:solidFill>
              </a:rPr>
              <a:t>}</a:t>
            </a:r>
            <a:endParaRPr lang="en-US" altLang="zh-CN" sz="2400">
              <a:solidFill>
                <a:schemeClr val="folHlink"/>
              </a:solidFill>
            </a:endParaRPr>
          </a:p>
          <a:p>
            <a:pPr>
              <a:spcBef>
                <a:spcPct val="10000"/>
              </a:spcBef>
              <a:buNone/>
            </a:pPr>
            <a:r>
              <a:rPr lang="en-US" altLang="zh-CN" sz="2400">
                <a:solidFill>
                  <a:schemeClr val="folHlink"/>
                </a:solidFill>
              </a:rPr>
              <a:t>    return 0;</a:t>
            </a:r>
            <a:endParaRPr lang="en-US" altLang="zh-CN" sz="2400">
              <a:solidFill>
                <a:schemeClr val="folHlink"/>
              </a:solidFill>
            </a:endParaRPr>
          </a:p>
          <a:p>
            <a:pPr>
              <a:spcBef>
                <a:spcPct val="10000"/>
              </a:spcBef>
              <a:buNone/>
            </a:pP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04450" name="文本占位符 567297"/>
          <p:cNvSpPr>
            <a:spLocks noGrp="1"/>
          </p:cNvSpPr>
          <p:nvPr>
            <p:ph sz="half" idx="1"/>
          </p:nvPr>
        </p:nvSpPr>
        <p:spPr>
          <a:xfrm>
            <a:off x="539750" y="43180"/>
            <a:ext cx="3291840" cy="6784340"/>
          </a:xfrm>
        </p:spPr>
        <p:txBody>
          <a:bodyPr anchor="t"/>
          <a:p>
            <a:pPr>
              <a:lnSpc>
                <a:spcPct val="80000"/>
              </a:lnSpc>
              <a:buClr>
                <a:schemeClr val="hlink"/>
              </a:buClr>
              <a:buSzPct val="85000"/>
              <a:buFont typeface="Wingdings" panose="05000000000000000000" pitchFamily="2" charset="2"/>
              <a:buNone/>
            </a:pPr>
            <a:r>
              <a:rPr lang="en-US" altLang="zh-CN" sz="2000" err="1"/>
              <a:t>n       fib(n)  time(s</a:t>
            </a:r>
            <a:r>
              <a:rPr lang="en-US" altLang="zh-CN" sz="2000"/>
              <a:t>)</a:t>
            </a:r>
            <a:endParaRPr lang="en-US" altLang="zh-CN" sz="2000"/>
          </a:p>
          <a:p>
            <a:pPr>
              <a:lnSpc>
                <a:spcPct val="80000"/>
              </a:lnSpc>
              <a:buClr>
                <a:schemeClr val="hlink"/>
              </a:buClr>
              <a:buSzPct val="85000"/>
              <a:buFont typeface="Wingdings" panose="05000000000000000000" pitchFamily="2" charset="2"/>
              <a:buNone/>
            </a:pPr>
            <a:r>
              <a:rPr lang="en-US" altLang="zh-CN" sz="2000"/>
              <a:t>……</a:t>
            </a:r>
            <a:r>
              <a:rPr lang="zh-CN" altLang="en-US" sz="2000" dirty="0"/>
              <a:t>（略）</a:t>
            </a:r>
            <a:endParaRPr lang="zh-CN" altLang="en-US" sz="2000" dirty="0"/>
          </a:p>
          <a:p>
            <a:pPr>
              <a:lnSpc>
                <a:spcPct val="80000"/>
              </a:lnSpc>
              <a:buClr>
                <a:schemeClr val="hlink"/>
              </a:buClr>
              <a:buSzPct val="85000"/>
              <a:buFont typeface="Wingdings" panose="05000000000000000000" pitchFamily="2" charset="2"/>
              <a:buNone/>
            </a:pPr>
            <a:r>
              <a:rPr lang="en-US" altLang="zh-CN" sz="2000"/>
              <a:t>27      196418  </a:t>
            </a:r>
            <a:r>
              <a:rPr lang="en-US" altLang="zh-CN" sz="2000">
                <a:solidFill>
                  <a:schemeClr val="accent2"/>
                </a:solidFill>
              </a:rPr>
              <a:t>0.001</a:t>
            </a:r>
            <a:endParaRPr lang="en-US" altLang="zh-CN" sz="2000"/>
          </a:p>
          <a:p>
            <a:pPr>
              <a:lnSpc>
                <a:spcPct val="80000"/>
              </a:lnSpc>
              <a:buClr>
                <a:schemeClr val="hlink"/>
              </a:buClr>
              <a:buSzPct val="85000"/>
              <a:buFont typeface="Wingdings" panose="05000000000000000000" pitchFamily="2" charset="2"/>
              <a:buNone/>
            </a:pPr>
            <a:r>
              <a:rPr lang="en-US" altLang="zh-CN" sz="2000"/>
              <a:t>28      317811  </a:t>
            </a:r>
            <a:r>
              <a:rPr lang="en-US" altLang="zh-CN" sz="2000">
                <a:solidFill>
                  <a:schemeClr val="accent2"/>
                </a:solidFill>
              </a:rPr>
              <a:t>0.002</a:t>
            </a:r>
            <a:endParaRPr lang="en-US" altLang="zh-CN" sz="2000"/>
          </a:p>
          <a:p>
            <a:pPr>
              <a:lnSpc>
                <a:spcPct val="80000"/>
              </a:lnSpc>
              <a:buClr>
                <a:schemeClr val="hlink"/>
              </a:buClr>
              <a:buSzPct val="85000"/>
              <a:buFont typeface="Wingdings" panose="05000000000000000000" pitchFamily="2" charset="2"/>
              <a:buNone/>
            </a:pPr>
            <a:r>
              <a:rPr lang="en-US" altLang="zh-CN" sz="2000"/>
              <a:t>29      514229  </a:t>
            </a:r>
            <a:r>
              <a:rPr lang="en-US" altLang="zh-CN" sz="2000">
                <a:solidFill>
                  <a:schemeClr val="accent2"/>
                </a:solidFill>
              </a:rPr>
              <a:t>0.003</a:t>
            </a:r>
            <a:endParaRPr lang="en-US" altLang="zh-CN" sz="2000"/>
          </a:p>
          <a:p>
            <a:pPr>
              <a:lnSpc>
                <a:spcPct val="80000"/>
              </a:lnSpc>
              <a:buClr>
                <a:schemeClr val="hlink"/>
              </a:buClr>
              <a:buSzPct val="85000"/>
              <a:buFont typeface="Wingdings" panose="05000000000000000000" pitchFamily="2" charset="2"/>
              <a:buNone/>
            </a:pPr>
            <a:r>
              <a:rPr lang="en-US" altLang="zh-CN" sz="2000"/>
              <a:t>30      832040  </a:t>
            </a:r>
            <a:r>
              <a:rPr lang="en-US" altLang="zh-CN" sz="2000">
                <a:solidFill>
                  <a:schemeClr val="accent2"/>
                </a:solidFill>
              </a:rPr>
              <a:t>0.004</a:t>
            </a:r>
            <a:endParaRPr lang="en-US" altLang="zh-CN" sz="2000"/>
          </a:p>
          <a:p>
            <a:pPr>
              <a:lnSpc>
                <a:spcPct val="80000"/>
              </a:lnSpc>
              <a:buClr>
                <a:schemeClr val="hlink"/>
              </a:buClr>
              <a:buSzPct val="85000"/>
              <a:buFont typeface="Wingdings" panose="05000000000000000000" pitchFamily="2" charset="2"/>
              <a:buNone/>
            </a:pPr>
            <a:r>
              <a:rPr lang="en-US" altLang="zh-CN" sz="2000"/>
              <a:t>31      1346269 </a:t>
            </a:r>
            <a:r>
              <a:rPr lang="en-US" altLang="zh-CN" sz="2000">
                <a:solidFill>
                  <a:schemeClr val="accent2"/>
                </a:solidFill>
              </a:rPr>
              <a:t>0.007</a:t>
            </a:r>
            <a:endParaRPr lang="en-US" altLang="zh-CN" sz="2000"/>
          </a:p>
          <a:p>
            <a:pPr>
              <a:lnSpc>
                <a:spcPct val="80000"/>
              </a:lnSpc>
              <a:buClr>
                <a:schemeClr val="hlink"/>
              </a:buClr>
              <a:buSzPct val="85000"/>
              <a:buFont typeface="Wingdings" panose="05000000000000000000" pitchFamily="2" charset="2"/>
              <a:buNone/>
            </a:pPr>
            <a:r>
              <a:rPr lang="en-US" altLang="zh-CN" sz="2000"/>
              <a:t>32      2178309 </a:t>
            </a:r>
            <a:r>
              <a:rPr lang="en-US" altLang="zh-CN" sz="2000">
                <a:solidFill>
                  <a:schemeClr val="accent2"/>
                </a:solidFill>
              </a:rPr>
              <a:t>0.01</a:t>
            </a:r>
            <a:endParaRPr lang="en-US" altLang="zh-CN" sz="2000"/>
          </a:p>
          <a:p>
            <a:pPr>
              <a:lnSpc>
                <a:spcPct val="80000"/>
              </a:lnSpc>
              <a:buClr>
                <a:schemeClr val="hlink"/>
              </a:buClr>
              <a:buSzPct val="85000"/>
              <a:buFont typeface="Wingdings" panose="05000000000000000000" pitchFamily="2" charset="2"/>
              <a:buNone/>
            </a:pPr>
            <a:r>
              <a:rPr lang="en-US" altLang="zh-CN" sz="2000"/>
              <a:t>33      3524578 </a:t>
            </a:r>
            <a:r>
              <a:rPr lang="en-US" altLang="zh-CN" sz="2000">
                <a:solidFill>
                  <a:schemeClr val="accent2"/>
                </a:solidFill>
              </a:rPr>
              <a:t>0.016</a:t>
            </a:r>
            <a:endParaRPr lang="en-US" altLang="zh-CN" sz="2000"/>
          </a:p>
          <a:p>
            <a:pPr>
              <a:lnSpc>
                <a:spcPct val="80000"/>
              </a:lnSpc>
              <a:buClr>
                <a:schemeClr val="hlink"/>
              </a:buClr>
              <a:buSzPct val="85000"/>
              <a:buFont typeface="Wingdings" panose="05000000000000000000" pitchFamily="2" charset="2"/>
              <a:buNone/>
            </a:pPr>
            <a:r>
              <a:rPr lang="en-US" altLang="zh-CN" sz="2000"/>
              <a:t>34      5702887 </a:t>
            </a:r>
            <a:r>
              <a:rPr lang="en-US" altLang="zh-CN" sz="2000">
                <a:solidFill>
                  <a:schemeClr val="accent2"/>
                </a:solidFill>
              </a:rPr>
              <a:t>0.025</a:t>
            </a:r>
            <a:endParaRPr lang="en-US" altLang="zh-CN" sz="2000"/>
          </a:p>
          <a:p>
            <a:pPr>
              <a:lnSpc>
                <a:spcPct val="80000"/>
              </a:lnSpc>
              <a:buClr>
                <a:schemeClr val="hlink"/>
              </a:buClr>
              <a:buSzPct val="85000"/>
              <a:buFont typeface="Wingdings" panose="05000000000000000000" pitchFamily="2" charset="2"/>
              <a:buNone/>
            </a:pPr>
            <a:r>
              <a:rPr lang="en-US" altLang="zh-CN" sz="2000"/>
              <a:t>35      9227465 </a:t>
            </a:r>
            <a:r>
              <a:rPr lang="en-US" altLang="zh-CN" sz="2000">
                <a:solidFill>
                  <a:schemeClr val="accent2"/>
                </a:solidFill>
              </a:rPr>
              <a:t>0.04</a:t>
            </a:r>
            <a:endParaRPr lang="en-US" altLang="zh-CN" sz="2000"/>
          </a:p>
          <a:p>
            <a:pPr>
              <a:lnSpc>
                <a:spcPct val="80000"/>
              </a:lnSpc>
              <a:buClr>
                <a:schemeClr val="hlink"/>
              </a:buClr>
              <a:buSzPct val="85000"/>
              <a:buFont typeface="Wingdings" panose="05000000000000000000" pitchFamily="2" charset="2"/>
              <a:buNone/>
            </a:pPr>
            <a:r>
              <a:rPr lang="en-US" altLang="zh-CN" sz="2000"/>
              <a:t>36      14930352        </a:t>
            </a:r>
            <a:r>
              <a:rPr lang="en-US" altLang="zh-CN" sz="2000">
                <a:solidFill>
                  <a:schemeClr val="accent2"/>
                </a:solidFill>
              </a:rPr>
              <a:t>0.064</a:t>
            </a:r>
            <a:endParaRPr lang="en-US" altLang="zh-CN" sz="2000"/>
          </a:p>
          <a:p>
            <a:pPr>
              <a:lnSpc>
                <a:spcPct val="80000"/>
              </a:lnSpc>
              <a:buClr>
                <a:schemeClr val="hlink"/>
              </a:buClr>
              <a:buSzPct val="85000"/>
              <a:buFont typeface="Wingdings" panose="05000000000000000000" pitchFamily="2" charset="2"/>
              <a:buNone/>
            </a:pPr>
            <a:r>
              <a:rPr lang="en-US" altLang="zh-CN" sz="2000"/>
              <a:t>37      24157817        </a:t>
            </a:r>
            <a:r>
              <a:rPr lang="en-US" altLang="zh-CN" sz="2000">
                <a:solidFill>
                  <a:schemeClr val="accent2"/>
                </a:solidFill>
              </a:rPr>
              <a:t>0.103</a:t>
            </a:r>
            <a:endParaRPr lang="en-US" altLang="zh-CN" sz="2000">
              <a:solidFill>
                <a:schemeClr val="accent2"/>
              </a:solidFill>
            </a:endParaRPr>
          </a:p>
          <a:p>
            <a:pPr>
              <a:lnSpc>
                <a:spcPct val="80000"/>
              </a:lnSpc>
              <a:buClr>
                <a:schemeClr val="hlink"/>
              </a:buClr>
              <a:buSzPct val="85000"/>
              <a:buFont typeface="Wingdings" panose="05000000000000000000" pitchFamily="2" charset="2"/>
              <a:buNone/>
            </a:pPr>
            <a:r>
              <a:rPr lang="en-US" altLang="zh-CN" sz="2000"/>
              <a:t>38      39088169        </a:t>
            </a:r>
            <a:r>
              <a:rPr lang="en-US" altLang="zh-CN" sz="2000">
                <a:solidFill>
                  <a:schemeClr val="accent2"/>
                </a:solidFill>
              </a:rPr>
              <a:t>0.168</a:t>
            </a:r>
            <a:endParaRPr lang="en-US" altLang="zh-CN" sz="2000"/>
          </a:p>
          <a:p>
            <a:pPr>
              <a:lnSpc>
                <a:spcPct val="80000"/>
              </a:lnSpc>
              <a:buClr>
                <a:schemeClr val="hlink"/>
              </a:buClr>
              <a:buSzPct val="85000"/>
              <a:buFont typeface="Wingdings" panose="05000000000000000000" pitchFamily="2" charset="2"/>
              <a:buNone/>
            </a:pPr>
            <a:r>
              <a:rPr lang="en-US" altLang="zh-CN" sz="2000"/>
              <a:t>39      63245986        </a:t>
            </a:r>
            <a:r>
              <a:rPr lang="en-US" altLang="zh-CN" sz="2000">
                <a:solidFill>
                  <a:schemeClr val="accent2"/>
                </a:solidFill>
              </a:rPr>
              <a:t>0.268</a:t>
            </a:r>
            <a:endParaRPr lang="en-US" altLang="zh-CN" sz="2000"/>
          </a:p>
          <a:p>
            <a:pPr>
              <a:lnSpc>
                <a:spcPct val="80000"/>
              </a:lnSpc>
              <a:buClr>
                <a:schemeClr val="hlink"/>
              </a:buClr>
              <a:buSzPct val="85000"/>
              <a:buFont typeface="Wingdings" panose="05000000000000000000" pitchFamily="2" charset="2"/>
              <a:buNone/>
            </a:pPr>
            <a:r>
              <a:rPr lang="en-US" altLang="zh-CN" sz="2000"/>
              <a:t>40      102334155       </a:t>
            </a:r>
            <a:r>
              <a:rPr lang="en-US" altLang="zh-CN" sz="2000">
                <a:solidFill>
                  <a:schemeClr val="accent2"/>
                </a:solidFill>
              </a:rPr>
              <a:t>0.437</a:t>
            </a:r>
            <a:endParaRPr lang="en-US" altLang="zh-CN" sz="2000"/>
          </a:p>
          <a:p>
            <a:pPr>
              <a:lnSpc>
                <a:spcPct val="80000"/>
              </a:lnSpc>
              <a:buClr>
                <a:schemeClr val="hlink"/>
              </a:buClr>
              <a:buSzPct val="85000"/>
              <a:buFont typeface="Wingdings" panose="05000000000000000000" pitchFamily="2" charset="2"/>
              <a:buNone/>
            </a:pPr>
            <a:r>
              <a:rPr lang="en-US" altLang="zh-CN" sz="2000"/>
              <a:t>41      165580141       </a:t>
            </a:r>
            <a:r>
              <a:rPr lang="en-US" altLang="zh-CN" sz="2000">
                <a:solidFill>
                  <a:schemeClr val="accent2"/>
                </a:solidFill>
              </a:rPr>
              <a:t>0.701</a:t>
            </a:r>
            <a:endParaRPr lang="en-US" altLang="zh-CN" sz="2000"/>
          </a:p>
          <a:p>
            <a:pPr>
              <a:lnSpc>
                <a:spcPct val="80000"/>
              </a:lnSpc>
              <a:buClr>
                <a:schemeClr val="hlink"/>
              </a:buClr>
              <a:buSzPct val="85000"/>
              <a:buFont typeface="Wingdings" panose="05000000000000000000" pitchFamily="2" charset="2"/>
              <a:buNone/>
            </a:pPr>
            <a:r>
              <a:rPr lang="en-US" altLang="zh-CN" sz="2000"/>
              <a:t>42      267914296       </a:t>
            </a:r>
            <a:r>
              <a:rPr lang="en-US" altLang="zh-CN" sz="2000">
                <a:solidFill>
                  <a:schemeClr val="accent2"/>
                </a:solidFill>
              </a:rPr>
              <a:t>1.136</a:t>
            </a:r>
            <a:endParaRPr lang="en-US" altLang="zh-CN" sz="2000"/>
          </a:p>
          <a:p>
            <a:pPr>
              <a:lnSpc>
                <a:spcPct val="80000"/>
              </a:lnSpc>
              <a:buClr>
                <a:schemeClr val="hlink"/>
              </a:buClr>
              <a:buSzPct val="85000"/>
              <a:buFont typeface="Wingdings" panose="05000000000000000000" pitchFamily="2" charset="2"/>
              <a:buNone/>
            </a:pPr>
            <a:r>
              <a:rPr lang="en-US" altLang="zh-CN" sz="2000"/>
              <a:t>43      433494437       </a:t>
            </a:r>
            <a:r>
              <a:rPr lang="en-US" altLang="zh-CN" sz="2000">
                <a:solidFill>
                  <a:schemeClr val="accent2"/>
                </a:solidFill>
              </a:rPr>
              <a:t>1.834</a:t>
            </a:r>
            <a:endParaRPr lang="en-US" altLang="zh-CN" sz="2000"/>
          </a:p>
          <a:p>
            <a:pPr>
              <a:lnSpc>
                <a:spcPct val="80000"/>
              </a:lnSpc>
              <a:buClr>
                <a:schemeClr val="hlink"/>
              </a:buClr>
              <a:buSzPct val="85000"/>
              <a:buFont typeface="Wingdings" panose="05000000000000000000" pitchFamily="2" charset="2"/>
              <a:buNone/>
            </a:pPr>
            <a:r>
              <a:rPr lang="en-US" altLang="zh-CN" sz="2000"/>
              <a:t>44      701408733       </a:t>
            </a:r>
            <a:r>
              <a:rPr lang="en-US" altLang="zh-CN" sz="2000">
                <a:solidFill>
                  <a:schemeClr val="accent2"/>
                </a:solidFill>
              </a:rPr>
              <a:t>2.969</a:t>
            </a:r>
            <a:endParaRPr lang="en-US" altLang="zh-CN" sz="2000"/>
          </a:p>
          <a:p>
            <a:pPr>
              <a:lnSpc>
                <a:spcPct val="80000"/>
              </a:lnSpc>
              <a:buClr>
                <a:schemeClr val="hlink"/>
              </a:buClr>
              <a:buSzPct val="85000"/>
              <a:buFont typeface="Wingdings" panose="05000000000000000000" pitchFamily="2" charset="2"/>
              <a:buNone/>
            </a:pPr>
            <a:r>
              <a:rPr lang="en-US" altLang="zh-CN" sz="2000"/>
              <a:t>45      1134903170      </a:t>
            </a:r>
            <a:r>
              <a:rPr lang="en-US" altLang="zh-CN" sz="2000">
                <a:solidFill>
                  <a:schemeClr val="accent2"/>
                </a:solidFill>
              </a:rPr>
              <a:t>4.816</a:t>
            </a:r>
            <a:endParaRPr lang="en-US" altLang="zh-CN" sz="2000">
              <a:solidFill>
                <a:schemeClr val="accent2"/>
              </a:solidFill>
            </a:endParaRPr>
          </a:p>
        </p:txBody>
      </p:sp>
      <p:sp>
        <p:nvSpPr>
          <p:cNvPr id="104451" name="文本占位符 567298"/>
          <p:cNvSpPr>
            <a:spLocks noGrp="1"/>
          </p:cNvSpPr>
          <p:nvPr>
            <p:ph sz="half" idx="2"/>
          </p:nvPr>
        </p:nvSpPr>
        <p:spPr>
          <a:xfrm>
            <a:off x="3850640" y="981075"/>
            <a:ext cx="5039995" cy="5400675"/>
          </a:xfrm>
        </p:spPr>
        <p:txBody>
          <a:bodyPr anchor="t"/>
          <a:p>
            <a:pPr marL="0" indent="0">
              <a:buClr>
                <a:schemeClr val="hlink"/>
              </a:buClr>
              <a:buSzPct val="85000"/>
              <a:buFont typeface="Wingdings" panose="05000000000000000000" pitchFamily="2" charset="2"/>
              <a:buNone/>
            </a:pPr>
            <a:r>
              <a:rPr lang="zh-CN" altLang="en-US" sz="2400" dirty="0"/>
              <a:t>从数学定义上来看，</a:t>
            </a:r>
            <a:r>
              <a:rPr lang="en-US" altLang="zh-CN" sz="2400" dirty="0"/>
              <a:t>n </a:t>
            </a:r>
            <a:r>
              <a:rPr lang="zh-CN" altLang="en-US" sz="2400" dirty="0"/>
              <a:t>增加</a:t>
            </a:r>
            <a:r>
              <a:rPr lang="en-US" altLang="zh-CN" sz="2400" dirty="0"/>
              <a:t> 1 </a:t>
            </a:r>
            <a:r>
              <a:rPr lang="zh-CN" altLang="en-US" sz="2400" dirty="0"/>
              <a:t>时，</a:t>
            </a:r>
            <a:r>
              <a:rPr lang="en-US" altLang="zh-CN" sz="2400" dirty="0"/>
              <a:t>Fn </a:t>
            </a:r>
            <a:r>
              <a:rPr lang="zh-CN" altLang="en-US" sz="2400" dirty="0"/>
              <a:t>只需要做一次加法就可以计算出来，</a:t>
            </a:r>
            <a:endParaRPr lang="zh-CN" altLang="en-US" sz="2400" dirty="0"/>
          </a:p>
          <a:p>
            <a:pPr marL="0" indent="0">
              <a:buClr>
                <a:schemeClr val="hlink"/>
              </a:buClr>
              <a:buSzPct val="85000"/>
              <a:buFont typeface="Wingdings" panose="05000000000000000000" pitchFamily="2" charset="2"/>
              <a:buNone/>
            </a:pPr>
            <a:r>
              <a:rPr lang="zh-CN" altLang="en-US" sz="2400" dirty="0"/>
              <a:t>但函数 </a:t>
            </a:r>
            <a:r>
              <a:rPr lang="en-US" altLang="zh-CN" sz="2400" dirty="0"/>
              <a:t>fib </a:t>
            </a:r>
            <a:r>
              <a:rPr lang="zh-CN" altLang="en-US" sz="2400" dirty="0"/>
              <a:t>计算所耗时间却明显增多（参数值每增加</a:t>
            </a:r>
            <a:r>
              <a:rPr lang="en-US" altLang="zh-CN" sz="2400" dirty="0"/>
              <a:t> 1</a:t>
            </a:r>
            <a:r>
              <a:rPr lang="zh-CN" altLang="en-US" sz="2400" dirty="0"/>
              <a:t>，计算时间大约为原来的</a:t>
            </a:r>
            <a:r>
              <a:rPr lang="en-US" altLang="zh-CN" sz="2400" dirty="0"/>
              <a:t> </a:t>
            </a:r>
            <a:r>
              <a:rPr lang="en-US" altLang="zh-CN" sz="2400" dirty="0">
                <a:solidFill>
                  <a:schemeClr val="accent2"/>
                </a:solidFill>
              </a:rPr>
              <a:t>1.6</a:t>
            </a:r>
            <a:r>
              <a:rPr lang="en-US" altLang="zh-CN" sz="2400" dirty="0"/>
              <a:t> </a:t>
            </a:r>
            <a:r>
              <a:rPr lang="zh-CN" altLang="en-US" sz="2400" dirty="0"/>
              <a:t>倍，指数增长）！</a:t>
            </a:r>
            <a:endParaRPr lang="zh-CN" altLang="en-US" sz="2400" dirty="0"/>
          </a:p>
          <a:p>
            <a:pPr marL="0" indent="0">
              <a:buClr>
                <a:schemeClr val="hlink"/>
              </a:buClr>
              <a:buSzPct val="85000"/>
              <a:buFont typeface="Wingdings" panose="05000000000000000000" pitchFamily="2" charset="2"/>
              <a:buNone/>
            </a:pPr>
            <a:r>
              <a:rPr lang="zh-CN" altLang="en-US" sz="2400" dirty="0"/>
              <a:t>为什么会这样呢？</a:t>
            </a:r>
            <a:endParaRPr lang="zh-CN" altLang="en-US" sz="2400" dirty="0"/>
          </a:p>
          <a:p>
            <a:pPr marL="0" indent="0">
              <a:buClr>
                <a:schemeClr val="hlink"/>
              </a:buClr>
              <a:buSzPct val="85000"/>
              <a:buFont typeface="Wingdings" panose="05000000000000000000" pitchFamily="2" charset="2"/>
              <a:buNone/>
            </a:pPr>
            <a:endParaRPr lang="zh-CN" altLang="en-US" sz="2400" dirty="0"/>
          </a:p>
          <a:p>
            <a:pPr marL="0" indent="0">
              <a:buClr>
                <a:schemeClr val="hlink"/>
              </a:buClr>
              <a:buSzPct val="85000"/>
              <a:buFont typeface="Wingdings" panose="05000000000000000000" pitchFamily="2" charset="2"/>
              <a:buNone/>
            </a:pPr>
            <a:endParaRPr lang="zh-CN" altLang="en-US" sz="2400" dirty="0"/>
          </a:p>
        </p:txBody>
      </p:sp>
      <p:graphicFrame>
        <p:nvGraphicFramePr>
          <p:cNvPr id="104452" name="Object 8"/>
          <p:cNvGraphicFramePr>
            <a:graphicFrameLocks noChangeAspect="1"/>
          </p:cNvGraphicFramePr>
          <p:nvPr/>
        </p:nvGraphicFramePr>
        <p:xfrm>
          <a:off x="4859338" y="333375"/>
          <a:ext cx="2473325" cy="555625"/>
        </p:xfrm>
        <a:graphic>
          <a:graphicData uri="http://schemas.openxmlformats.org/presentationml/2006/ole">
            <mc:AlternateContent xmlns:mc="http://schemas.openxmlformats.org/markup-compatibility/2006">
              <mc:Choice xmlns:v="urn:schemas-microsoft-com:vml" Requires="v">
                <p:oleObj spid="_x0000_s3080" name="" r:id="rId1" imgW="1016000" imgH="228600" progId="Equations">
                  <p:embed/>
                </p:oleObj>
              </mc:Choice>
              <mc:Fallback>
                <p:oleObj name="" r:id="rId1" imgW="1016000" imgH="228600" progId="Equations">
                  <p:embed/>
                  <p:pic>
                    <p:nvPicPr>
                      <p:cNvPr id="0" name="图片 3079"/>
                      <p:cNvPicPr/>
                      <p:nvPr/>
                    </p:nvPicPr>
                    <p:blipFill>
                      <a:blip r:embed="rId2"/>
                      <a:stretch>
                        <a:fillRect/>
                      </a:stretch>
                    </p:blipFill>
                    <p:spPr>
                      <a:xfrm>
                        <a:off x="4859338" y="333375"/>
                        <a:ext cx="2473325" cy="555625"/>
                      </a:xfrm>
                      <a:prstGeom prst="rect">
                        <a:avLst/>
                      </a:prstGeom>
                      <a:noFill/>
                      <a:ln w="38100">
                        <a:noFill/>
                        <a:miter/>
                      </a:ln>
                    </p:spPr>
                  </p:pic>
                </p:oleObj>
              </mc:Fallback>
            </mc:AlternateContent>
          </a:graphicData>
        </a:graphic>
      </p:graphicFrame>
    </p:spTree>
  </p:cSld>
  <p:clrMapOvr>
    <a:masterClrMapping/>
  </p:clrMapOvr>
  <p:transition spd="med">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grpSp>
        <p:nvGrpSpPr>
          <p:cNvPr id="105474" name="Group 4"/>
          <p:cNvGrpSpPr/>
          <p:nvPr/>
        </p:nvGrpSpPr>
        <p:grpSpPr>
          <a:xfrm>
            <a:off x="610870" y="1660525"/>
            <a:ext cx="7777163" cy="3968751"/>
            <a:chOff x="0" y="0"/>
            <a:chExt cx="4899" cy="2500"/>
          </a:xfrm>
        </p:grpSpPr>
        <p:sp>
          <p:nvSpPr>
            <p:cNvPr id="105475" name="Text Box 5"/>
            <p:cNvSpPr txBox="1"/>
            <p:nvPr/>
          </p:nvSpPr>
          <p:spPr>
            <a:xfrm>
              <a:off x="0" y="0"/>
              <a:ext cx="4899" cy="2500"/>
            </a:xfrm>
            <a:prstGeom prst="rect">
              <a:avLst/>
            </a:prstGeom>
            <a:noFill/>
            <a:ln w="9525">
              <a:noFill/>
            </a:ln>
            <a:extLst>
              <a:ext uri="{909E8E84-426E-40DD-AFC4-6F175D3DCCD1}">
                <a14:hiddenFill xmlns:a14="http://schemas.microsoft.com/office/drawing/2010/main">
                  <a:solidFill>
                    <a:schemeClr val="accent1"/>
                  </a:solidFill>
                </a14:hiddenFill>
              </a:ext>
            </a:extLst>
          </p:spPr>
          <p:txBody>
            <a:bodyPr lIns="92075" tIns="46038" rIns="92075" bIns="46038" anchor="t">
              <a:spAutoFit/>
            </a:bodyPr>
            <a:p>
              <a:pPr>
                <a:buFont typeface="Arial" panose="020B0604020202020204" pitchFamily="34" charset="0"/>
              </a:pPr>
              <a:r>
                <a:rPr lang="en-US" altLang="zh-CN" sz="2800" dirty="0">
                  <a:solidFill>
                    <a:schemeClr val="hlink"/>
                  </a:solidFill>
                  <a:latin typeface="Times New Roman" panose="02020603050405020304" pitchFamily="18" charset="0"/>
                  <a:ea typeface="华文中宋" panose="02010600040101010101" pitchFamily="2" charset="-122"/>
                </a:rPr>
                <a:t>                                            </a:t>
              </a:r>
              <a:r>
                <a:rPr lang="en-US" altLang="zh-CN" sz="2800">
                  <a:solidFill>
                    <a:schemeClr val="hlink"/>
                  </a:solidFill>
                  <a:latin typeface="Times New Roman" panose="02020603050405020304" pitchFamily="18" charset="0"/>
                  <a:ea typeface="华文中宋" panose="02010600040101010101" pitchFamily="2" charset="-122"/>
                </a:rPr>
                <a:t>fib(6)</a:t>
              </a:r>
              <a:endParaRPr lang="en-US" altLang="zh-CN" sz="2800">
                <a:solidFill>
                  <a:schemeClr val="hlink"/>
                </a:solidFill>
                <a:latin typeface="Times New Roman" panose="02020603050405020304" pitchFamily="18" charset="0"/>
                <a:ea typeface="华文中宋" panose="02010600040101010101" pitchFamily="2" charset="-122"/>
              </a:endParaRPr>
            </a:p>
            <a:p>
              <a:pPr>
                <a:buFont typeface="Arial" panose="020B0604020202020204" pitchFamily="34" charset="0"/>
              </a:pPr>
              <a:br>
                <a:rPr lang="en-US" altLang="zh-CN" sz="2800">
                  <a:solidFill>
                    <a:schemeClr val="hlink"/>
                  </a:solidFill>
                  <a:latin typeface="Times New Roman" panose="02020603050405020304" pitchFamily="18" charset="0"/>
                  <a:ea typeface="华文中宋" panose="02010600040101010101" pitchFamily="2" charset="-122"/>
                </a:rPr>
              </a:br>
              <a:r>
                <a:rPr lang="en-US" altLang="zh-CN" sz="2800">
                  <a:solidFill>
                    <a:schemeClr val="hlink"/>
                  </a:solidFill>
                  <a:latin typeface="Times New Roman" panose="02020603050405020304" pitchFamily="18" charset="0"/>
                  <a:ea typeface="华文中宋" panose="02010600040101010101" pitchFamily="2" charset="-122"/>
                </a:rPr>
                <a:t>                          fib(5)                        fib(4)</a:t>
              </a:r>
              <a:endParaRPr lang="en-US" altLang="zh-CN" sz="2800">
                <a:solidFill>
                  <a:schemeClr val="hlink"/>
                </a:solidFill>
                <a:latin typeface="Times New Roman" panose="02020603050405020304" pitchFamily="18" charset="0"/>
                <a:ea typeface="华文中宋" panose="02010600040101010101" pitchFamily="2" charset="-122"/>
              </a:endParaRPr>
            </a:p>
            <a:p>
              <a:pPr>
                <a:buFont typeface="Arial" panose="020B0604020202020204" pitchFamily="34" charset="0"/>
              </a:pPr>
              <a:br>
                <a:rPr lang="en-US" altLang="zh-CN" sz="2800">
                  <a:solidFill>
                    <a:schemeClr val="hlink"/>
                  </a:solidFill>
                  <a:latin typeface="Times New Roman" panose="02020603050405020304" pitchFamily="18" charset="0"/>
                  <a:ea typeface="华文中宋" panose="02010600040101010101" pitchFamily="2" charset="-122"/>
                </a:rPr>
              </a:br>
              <a:r>
                <a:rPr lang="en-US" altLang="zh-CN" sz="2800">
                  <a:solidFill>
                    <a:schemeClr val="hlink"/>
                  </a:solidFill>
                  <a:latin typeface="Times New Roman" panose="02020603050405020304" pitchFamily="18" charset="0"/>
                  <a:ea typeface="华文中宋" panose="02010600040101010101" pitchFamily="2" charset="-122"/>
                </a:rPr>
                <a:t>           fib(4)              fib(3)           fib(3)        fib(2)</a:t>
              </a:r>
              <a:endParaRPr lang="en-US" altLang="zh-CN" sz="2800">
                <a:solidFill>
                  <a:schemeClr val="hlink"/>
                </a:solidFill>
                <a:latin typeface="Times New Roman" panose="02020603050405020304" pitchFamily="18" charset="0"/>
                <a:ea typeface="华文中宋" panose="02010600040101010101" pitchFamily="2" charset="-122"/>
              </a:endParaRPr>
            </a:p>
            <a:p>
              <a:pPr>
                <a:buFont typeface="Arial" panose="020B0604020202020204" pitchFamily="34" charset="0"/>
              </a:pPr>
              <a:br>
                <a:rPr lang="en-US" altLang="zh-CN" sz="2800">
                  <a:solidFill>
                    <a:schemeClr val="hlink"/>
                  </a:solidFill>
                  <a:latin typeface="Times New Roman" panose="02020603050405020304" pitchFamily="18" charset="0"/>
                  <a:ea typeface="华文中宋" panose="02010600040101010101" pitchFamily="2" charset="-122"/>
                </a:rPr>
              </a:br>
              <a:r>
                <a:rPr lang="en-US" altLang="zh-CN" sz="2800">
                  <a:solidFill>
                    <a:schemeClr val="hlink"/>
                  </a:solidFill>
                  <a:latin typeface="Times New Roman" panose="02020603050405020304" pitchFamily="18" charset="0"/>
                  <a:ea typeface="华文中宋" panose="02010600040101010101" pitchFamily="2" charset="-122"/>
                </a:rPr>
                <a:t> fib(3)    fib(2)  fib(2)   fib(1)  fib(2)   fib(1)</a:t>
              </a:r>
              <a:endParaRPr lang="en-US" altLang="zh-CN" sz="2800">
                <a:solidFill>
                  <a:schemeClr val="hlink"/>
                </a:solidFill>
                <a:latin typeface="Times New Roman" panose="02020603050405020304" pitchFamily="18" charset="0"/>
                <a:ea typeface="华文中宋" panose="02010600040101010101" pitchFamily="2" charset="-122"/>
              </a:endParaRPr>
            </a:p>
            <a:p>
              <a:pPr>
                <a:buFont typeface="Arial" panose="020B0604020202020204" pitchFamily="34" charset="0"/>
              </a:pPr>
              <a:endParaRPr lang="en-US" altLang="zh-CN" sz="2800">
                <a:solidFill>
                  <a:schemeClr val="hlink"/>
                </a:solidFill>
                <a:latin typeface="Times New Roman" panose="02020603050405020304" pitchFamily="18" charset="0"/>
                <a:ea typeface="华文中宋" panose="02010600040101010101" pitchFamily="2" charset="-122"/>
              </a:endParaRPr>
            </a:p>
            <a:p>
              <a:pPr>
                <a:buFont typeface="Arial" panose="020B0604020202020204" pitchFamily="34" charset="0"/>
              </a:pPr>
              <a:r>
                <a:rPr lang="en-US" altLang="zh-CN" sz="2800">
                  <a:solidFill>
                    <a:schemeClr val="hlink"/>
                  </a:solidFill>
                  <a:latin typeface="Times New Roman" panose="02020603050405020304" pitchFamily="18" charset="0"/>
                  <a:ea typeface="华文中宋" panose="02010600040101010101" pitchFamily="2" charset="-122"/>
                </a:rPr>
                <a:t>fib(2)  fib(1) </a:t>
              </a:r>
              <a:endParaRPr lang="en-US" altLang="zh-CN" sz="2800">
                <a:solidFill>
                  <a:schemeClr val="hlink"/>
                </a:solidFill>
                <a:latin typeface="Times New Roman" panose="02020603050405020304" pitchFamily="18" charset="0"/>
                <a:ea typeface="华文中宋" panose="02010600040101010101" pitchFamily="2" charset="-122"/>
              </a:endParaRPr>
            </a:p>
          </p:txBody>
        </p:sp>
        <p:sp>
          <p:nvSpPr>
            <p:cNvPr id="105476" name="Line 6"/>
            <p:cNvSpPr/>
            <p:nvPr/>
          </p:nvSpPr>
          <p:spPr>
            <a:xfrm flipH="1">
              <a:off x="1905" y="318"/>
              <a:ext cx="681" cy="272"/>
            </a:xfrm>
            <a:prstGeom prst="line">
              <a:avLst/>
            </a:prstGeom>
            <a:ln w="38100" cap="flat" cmpd="sng">
              <a:solidFill>
                <a:schemeClr val="tx1"/>
              </a:solidFill>
              <a:prstDash val="sysDot"/>
              <a:round/>
              <a:headEnd type="none" w="med" len="med"/>
              <a:tailEnd type="triangle" w="med" len="med"/>
            </a:ln>
          </p:spPr>
        </p:sp>
        <p:sp>
          <p:nvSpPr>
            <p:cNvPr id="105477" name="Line 7"/>
            <p:cNvSpPr/>
            <p:nvPr/>
          </p:nvSpPr>
          <p:spPr>
            <a:xfrm>
              <a:off x="2768" y="318"/>
              <a:ext cx="725" cy="317"/>
            </a:xfrm>
            <a:prstGeom prst="line">
              <a:avLst/>
            </a:prstGeom>
            <a:ln w="38100" cap="flat" cmpd="sng">
              <a:solidFill>
                <a:schemeClr val="tx1"/>
              </a:solidFill>
              <a:prstDash val="sysDot"/>
              <a:round/>
              <a:headEnd type="none" w="med" len="med"/>
              <a:tailEnd type="triangle" w="med" len="med"/>
            </a:ln>
          </p:spPr>
        </p:sp>
        <p:sp>
          <p:nvSpPr>
            <p:cNvPr id="105478" name="Line 8"/>
            <p:cNvSpPr/>
            <p:nvPr/>
          </p:nvSpPr>
          <p:spPr>
            <a:xfrm>
              <a:off x="3765" y="862"/>
              <a:ext cx="318" cy="272"/>
            </a:xfrm>
            <a:prstGeom prst="line">
              <a:avLst/>
            </a:prstGeom>
            <a:ln w="38100" cap="flat" cmpd="sng">
              <a:solidFill>
                <a:schemeClr val="tx1"/>
              </a:solidFill>
              <a:prstDash val="sysDot"/>
              <a:round/>
              <a:headEnd type="none" w="med" len="med"/>
              <a:tailEnd type="triangle" w="med" len="med"/>
            </a:ln>
          </p:spPr>
        </p:sp>
        <p:sp>
          <p:nvSpPr>
            <p:cNvPr id="105479" name="Line 9"/>
            <p:cNvSpPr/>
            <p:nvPr/>
          </p:nvSpPr>
          <p:spPr>
            <a:xfrm flipH="1">
              <a:off x="3312" y="862"/>
              <a:ext cx="363" cy="272"/>
            </a:xfrm>
            <a:prstGeom prst="line">
              <a:avLst/>
            </a:prstGeom>
            <a:ln w="38100" cap="flat" cmpd="sng">
              <a:solidFill>
                <a:schemeClr val="tx1"/>
              </a:solidFill>
              <a:prstDash val="sysDot"/>
              <a:round/>
              <a:headEnd type="none" w="med" len="med"/>
              <a:tailEnd type="triangle" w="med" len="med"/>
            </a:ln>
          </p:spPr>
        </p:sp>
        <p:sp>
          <p:nvSpPr>
            <p:cNvPr id="105480" name="Line 10"/>
            <p:cNvSpPr/>
            <p:nvPr/>
          </p:nvSpPr>
          <p:spPr>
            <a:xfrm flipH="1">
              <a:off x="998" y="817"/>
              <a:ext cx="590" cy="272"/>
            </a:xfrm>
            <a:prstGeom prst="line">
              <a:avLst/>
            </a:prstGeom>
            <a:ln w="38100" cap="flat" cmpd="sng">
              <a:solidFill>
                <a:schemeClr val="tx1"/>
              </a:solidFill>
              <a:prstDash val="sysDot"/>
              <a:round/>
              <a:headEnd type="none" w="med" len="med"/>
              <a:tailEnd type="triangle" w="med" len="med"/>
            </a:ln>
          </p:spPr>
        </p:sp>
        <p:sp>
          <p:nvSpPr>
            <p:cNvPr id="105481" name="Line 11"/>
            <p:cNvSpPr/>
            <p:nvPr/>
          </p:nvSpPr>
          <p:spPr>
            <a:xfrm>
              <a:off x="1905" y="862"/>
              <a:ext cx="318" cy="272"/>
            </a:xfrm>
            <a:prstGeom prst="line">
              <a:avLst/>
            </a:prstGeom>
            <a:ln w="38100" cap="flat" cmpd="sng">
              <a:solidFill>
                <a:schemeClr val="tx1"/>
              </a:solidFill>
              <a:prstDash val="sysDot"/>
              <a:round/>
              <a:headEnd type="none" w="med" len="med"/>
              <a:tailEnd type="triangle" w="med" len="med"/>
            </a:ln>
          </p:spPr>
        </p:sp>
        <p:sp>
          <p:nvSpPr>
            <p:cNvPr id="105482" name="Line 12"/>
            <p:cNvSpPr/>
            <p:nvPr/>
          </p:nvSpPr>
          <p:spPr>
            <a:xfrm>
              <a:off x="3402" y="1406"/>
              <a:ext cx="318" cy="272"/>
            </a:xfrm>
            <a:prstGeom prst="line">
              <a:avLst/>
            </a:prstGeom>
            <a:ln w="38100" cap="flat" cmpd="sng">
              <a:solidFill>
                <a:schemeClr val="tx1"/>
              </a:solidFill>
              <a:prstDash val="sysDot"/>
              <a:round/>
              <a:headEnd type="none" w="med" len="med"/>
              <a:tailEnd type="triangle" w="med" len="med"/>
            </a:ln>
          </p:spPr>
        </p:sp>
        <p:sp>
          <p:nvSpPr>
            <p:cNvPr id="105483" name="Line 13"/>
            <p:cNvSpPr/>
            <p:nvPr/>
          </p:nvSpPr>
          <p:spPr>
            <a:xfrm>
              <a:off x="2268" y="1361"/>
              <a:ext cx="318" cy="272"/>
            </a:xfrm>
            <a:prstGeom prst="line">
              <a:avLst/>
            </a:prstGeom>
            <a:ln w="38100" cap="flat" cmpd="sng">
              <a:solidFill>
                <a:schemeClr val="tx1"/>
              </a:solidFill>
              <a:prstDash val="sysDot"/>
              <a:round/>
              <a:headEnd type="none" w="med" len="med"/>
              <a:tailEnd type="triangle" w="med" len="med"/>
            </a:ln>
          </p:spPr>
        </p:sp>
        <p:sp>
          <p:nvSpPr>
            <p:cNvPr id="105484" name="Line 14"/>
            <p:cNvSpPr/>
            <p:nvPr/>
          </p:nvSpPr>
          <p:spPr>
            <a:xfrm>
              <a:off x="998" y="1361"/>
              <a:ext cx="318" cy="272"/>
            </a:xfrm>
            <a:prstGeom prst="line">
              <a:avLst/>
            </a:prstGeom>
            <a:ln w="38100" cap="flat" cmpd="sng">
              <a:solidFill>
                <a:schemeClr val="tx1"/>
              </a:solidFill>
              <a:prstDash val="sysDot"/>
              <a:round/>
              <a:headEnd type="none" w="med" len="med"/>
              <a:tailEnd type="triangle" w="med" len="med"/>
            </a:ln>
          </p:spPr>
        </p:sp>
        <p:sp>
          <p:nvSpPr>
            <p:cNvPr id="105485" name="Line 15"/>
            <p:cNvSpPr/>
            <p:nvPr/>
          </p:nvSpPr>
          <p:spPr>
            <a:xfrm>
              <a:off x="635" y="1905"/>
              <a:ext cx="318" cy="272"/>
            </a:xfrm>
            <a:prstGeom prst="line">
              <a:avLst/>
            </a:prstGeom>
            <a:ln w="38100" cap="flat" cmpd="sng">
              <a:solidFill>
                <a:schemeClr val="tx1"/>
              </a:solidFill>
              <a:prstDash val="sysDot"/>
              <a:round/>
              <a:headEnd type="none" w="med" len="med"/>
              <a:tailEnd type="triangle" w="med" len="med"/>
            </a:ln>
          </p:spPr>
        </p:sp>
        <p:sp>
          <p:nvSpPr>
            <p:cNvPr id="105486" name="Line 16"/>
            <p:cNvSpPr/>
            <p:nvPr/>
          </p:nvSpPr>
          <p:spPr>
            <a:xfrm flipH="1">
              <a:off x="545" y="1361"/>
              <a:ext cx="272" cy="272"/>
            </a:xfrm>
            <a:prstGeom prst="line">
              <a:avLst/>
            </a:prstGeom>
            <a:ln w="38100" cap="flat" cmpd="sng">
              <a:solidFill>
                <a:schemeClr val="tx1"/>
              </a:solidFill>
              <a:prstDash val="sysDot"/>
              <a:round/>
              <a:headEnd type="none" w="med" len="med"/>
              <a:tailEnd type="triangle" w="med" len="med"/>
            </a:ln>
          </p:spPr>
        </p:sp>
        <p:sp>
          <p:nvSpPr>
            <p:cNvPr id="105487" name="Line 17"/>
            <p:cNvSpPr/>
            <p:nvPr/>
          </p:nvSpPr>
          <p:spPr>
            <a:xfrm flipH="1">
              <a:off x="1860" y="1406"/>
              <a:ext cx="272" cy="272"/>
            </a:xfrm>
            <a:prstGeom prst="line">
              <a:avLst/>
            </a:prstGeom>
            <a:ln w="38100" cap="flat" cmpd="sng">
              <a:solidFill>
                <a:schemeClr val="tx1"/>
              </a:solidFill>
              <a:prstDash val="sysDot"/>
              <a:round/>
              <a:headEnd type="none" w="med" len="med"/>
              <a:tailEnd type="triangle" w="med" len="med"/>
            </a:ln>
          </p:spPr>
        </p:sp>
        <p:sp>
          <p:nvSpPr>
            <p:cNvPr id="105488" name="Line 18"/>
            <p:cNvSpPr/>
            <p:nvPr/>
          </p:nvSpPr>
          <p:spPr>
            <a:xfrm flipH="1">
              <a:off x="2994" y="1361"/>
              <a:ext cx="272" cy="272"/>
            </a:xfrm>
            <a:prstGeom prst="line">
              <a:avLst/>
            </a:prstGeom>
            <a:ln w="38100" cap="flat" cmpd="sng">
              <a:solidFill>
                <a:schemeClr val="tx1"/>
              </a:solidFill>
              <a:prstDash val="sysDot"/>
              <a:round/>
              <a:headEnd type="none" w="med" len="med"/>
              <a:tailEnd type="triangle" w="med" len="med"/>
            </a:ln>
          </p:spPr>
        </p:sp>
        <p:sp>
          <p:nvSpPr>
            <p:cNvPr id="105489" name="Line 19"/>
            <p:cNvSpPr/>
            <p:nvPr/>
          </p:nvSpPr>
          <p:spPr>
            <a:xfrm flipH="1">
              <a:off x="182" y="1905"/>
              <a:ext cx="272" cy="272"/>
            </a:xfrm>
            <a:prstGeom prst="line">
              <a:avLst/>
            </a:prstGeom>
            <a:ln w="38100" cap="flat" cmpd="sng">
              <a:solidFill>
                <a:schemeClr val="tx1"/>
              </a:solidFill>
              <a:prstDash val="sysDot"/>
              <a:round/>
              <a:headEnd type="none" w="med" len="med"/>
              <a:tailEnd type="triangle" w="med" len="med"/>
            </a:ln>
          </p:spPr>
        </p:sp>
      </p:grpSp>
      <p:sp>
        <p:nvSpPr>
          <p:cNvPr id="105490" name="Rectangle 22"/>
          <p:cNvSpPr>
            <a:spLocks noGrp="1"/>
          </p:cNvSpPr>
          <p:nvPr>
            <p:ph type="body" sz="half" idx="4294967295"/>
          </p:nvPr>
        </p:nvSpPr>
        <p:spPr>
          <a:xfrm>
            <a:off x="468313" y="476250"/>
            <a:ext cx="7920037" cy="1081088"/>
          </a:xfrm>
        </p:spPr>
        <p:txBody>
          <a:bodyPr vert="horz" wrap="square" lIns="91440" tIns="45720" rIns="91440" bIns="45720" anchor="t"/>
          <a:lstStyle>
            <a:lvl1pPr lvl="0">
              <a:buClr>
                <a:schemeClr val="hlink"/>
              </a:buClr>
              <a:buSzPct val="85000"/>
              <a:buFont typeface="Wingdings" panose="05000000000000000000" pitchFamily="2" charset="2"/>
              <a:defRPr sz="2800"/>
            </a:lvl1pPr>
            <a:lvl2pPr lvl="1">
              <a:buClr>
                <a:schemeClr val="hlink"/>
              </a:buClr>
              <a:buSzPct val="85000"/>
              <a:buFont typeface="Wingdings" panose="05000000000000000000" pitchFamily="2" charset="2"/>
              <a:defRPr sz="2400"/>
            </a:lvl2pPr>
            <a:lvl3pPr lvl="2">
              <a:buClrTx/>
              <a:buSzTx/>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a:lnSpc>
                <a:spcPct val="80000"/>
              </a:lnSpc>
              <a:spcBef>
                <a:spcPct val="50000"/>
              </a:spcBef>
              <a:buClrTx/>
              <a:buSzTx/>
              <a:buFont typeface="Arial" panose="020B0604020202020204" pitchFamily="34" charset="0"/>
              <a:buNone/>
            </a:pPr>
            <a:r>
              <a:rPr lang="zh-CN" altLang="en-US" sz="2400" dirty="0">
                <a:solidFill>
                  <a:schemeClr val="accent2"/>
                </a:solidFill>
              </a:rPr>
              <a:t>存在着大量重复计算！</a:t>
            </a:r>
            <a:r>
              <a:rPr lang="zh-CN" altLang="en-US" sz="2400" dirty="0"/>
              <a:t>参数越大重复计算越多。</a:t>
            </a:r>
            <a:endParaRPr lang="zh-CN" altLang="en-US" sz="2400" dirty="0"/>
          </a:p>
          <a:p>
            <a:pPr lvl="0">
              <a:lnSpc>
                <a:spcPct val="80000"/>
              </a:lnSpc>
              <a:spcBef>
                <a:spcPct val="50000"/>
              </a:spcBef>
              <a:buClrTx/>
              <a:buSzTx/>
              <a:buFont typeface="Arial" panose="020B0604020202020204" pitchFamily="34" charset="0"/>
              <a:buNone/>
            </a:pPr>
            <a:r>
              <a:rPr lang="zh-CN" altLang="en-US" sz="2400" dirty="0"/>
              <a:t>示意图：</a:t>
            </a:r>
            <a:endParaRPr lang="zh-CN" altLang="en-US" sz="2400" dirty="0"/>
          </a:p>
        </p:txBody>
      </p:sp>
      <p:sp>
        <p:nvSpPr>
          <p:cNvPr id="105491" name="Rectangle 3"/>
          <p:cNvSpPr/>
          <p:nvPr/>
        </p:nvSpPr>
        <p:spPr>
          <a:xfrm>
            <a:off x="2771775" y="5875338"/>
            <a:ext cx="4002405" cy="460375"/>
          </a:xfrm>
          <a:prstGeom prst="rect">
            <a:avLst/>
          </a:prstGeom>
          <a:noFill/>
          <a:ln w="9525">
            <a:noFill/>
          </a:ln>
        </p:spPr>
        <p:txBody>
          <a:bodyPr wrap="none" lIns="92075" tIns="46038" rIns="92075" bIns="46038" anchor="ctr">
            <a:spAutoFit/>
          </a:bodyPr>
          <a:p>
            <a:pPr>
              <a:buFont typeface="Arial" panose="020B0604020202020204" pitchFamily="34" charset="0"/>
            </a:pPr>
            <a:r>
              <a:rPr lang="en-US" altLang="zh-CN" dirty="0">
                <a:latin typeface="Times New Roman" panose="02020603050405020304" pitchFamily="18" charset="0"/>
                <a:ea typeface="华文中宋" panose="02010600040101010101" pitchFamily="2" charset="-122"/>
              </a:rPr>
              <a:t>fib(6)</a:t>
            </a:r>
            <a:r>
              <a:rPr lang="zh-CN" altLang="en-US" dirty="0">
                <a:latin typeface="Times New Roman" panose="02020603050405020304" pitchFamily="18" charset="0"/>
                <a:ea typeface="华文中宋" panose="02010600040101010101" pitchFamily="2" charset="-122"/>
              </a:rPr>
              <a:t>计算中的函数调用情况 </a:t>
            </a:r>
            <a:endParaRPr lang="zh-CN" altLang="en-US" dirty="0">
              <a:latin typeface="Times New Roman" panose="02020603050405020304" pitchFamily="18" charset="0"/>
              <a:ea typeface="华文中宋" panose="02010600040101010101" pitchFamily="2" charset="-122"/>
            </a:endParaRPr>
          </a:p>
        </p:txBody>
      </p:sp>
      <p:sp>
        <p:nvSpPr>
          <p:cNvPr id="2" name="文本框 1"/>
          <p:cNvSpPr txBox="1"/>
          <p:nvPr/>
        </p:nvSpPr>
        <p:spPr>
          <a:xfrm>
            <a:off x="2402840" y="980440"/>
            <a:ext cx="5355590" cy="521970"/>
          </a:xfrm>
          <a:prstGeom prst="rect">
            <a:avLst/>
          </a:prstGeom>
          <a:solidFill>
            <a:schemeClr val="accent1"/>
          </a:solidFill>
        </p:spPr>
        <p:txBody>
          <a:bodyPr wrap="none" rtlCol="0" anchor="t">
            <a:spAutoFit/>
          </a:bodyPr>
          <a:p>
            <a:pPr marL="0" indent="0" algn="just" eaLnBrk="0">
              <a:buClr>
                <a:schemeClr val="hlink"/>
              </a:buClr>
              <a:buSzPct val="85000"/>
              <a:buFont typeface="Wingdings" panose="05000000000000000000" pitchFamily="2" charset="2"/>
              <a:buNone/>
            </a:pPr>
            <a:r>
              <a:rPr lang="en-US" altLang="zh-CN" sz="2800">
                <a:solidFill>
                  <a:schemeClr val="folHlink"/>
                </a:solidFill>
                <a:sym typeface="+mn-ea"/>
              </a:rPr>
              <a:t>return </a:t>
            </a:r>
            <a:r>
              <a:rPr lang="en-US" altLang="zh-CN" sz="2800" u="sng">
                <a:solidFill>
                  <a:schemeClr val="folHlink"/>
                </a:solidFill>
                <a:sym typeface="+mn-ea"/>
              </a:rPr>
              <a:t>n</a:t>
            </a:r>
            <a:r>
              <a:rPr lang="en-US" altLang="zh-CN" sz="2800" u="sng">
                <a:solidFill>
                  <a:schemeClr val="accent2"/>
                </a:solidFill>
                <a:sym typeface="+mn-ea"/>
              </a:rPr>
              <a:t>&lt;=</a:t>
            </a:r>
            <a:r>
              <a:rPr lang="en-US" altLang="zh-CN" sz="2800" u="sng">
                <a:solidFill>
                  <a:schemeClr val="folHlink"/>
                </a:solidFill>
                <a:sym typeface="+mn-ea"/>
              </a:rPr>
              <a:t>2</a:t>
            </a:r>
            <a:r>
              <a:rPr lang="en-US" altLang="zh-CN" sz="2800">
                <a:solidFill>
                  <a:schemeClr val="folHlink"/>
                </a:solidFill>
                <a:sym typeface="+mn-ea"/>
              </a:rPr>
              <a:t> ? </a:t>
            </a:r>
            <a:r>
              <a:rPr lang="en-US" altLang="zh-CN" sz="2800" u="sng">
                <a:solidFill>
                  <a:schemeClr val="folHlink"/>
                </a:solidFill>
                <a:sym typeface="+mn-ea"/>
              </a:rPr>
              <a:t>1</a:t>
            </a:r>
            <a:r>
              <a:rPr lang="en-US" altLang="zh-CN" sz="2800">
                <a:solidFill>
                  <a:schemeClr val="folHlink"/>
                </a:solidFill>
                <a:sym typeface="+mn-ea"/>
              </a:rPr>
              <a:t> : fib(n-1) + fib(n-2);</a:t>
            </a:r>
            <a:endParaRPr lang="en-US" altLang="zh-CN" sz="2800" dirty="0">
              <a:solidFill>
                <a:schemeClr val="folHlink"/>
              </a:solidFill>
              <a:latin typeface="+mn-lt"/>
              <a:ea typeface="华文中宋" panose="02010600040101010101" pitchFamily="2" charset="-122"/>
              <a:cs typeface="+mn-lt"/>
              <a:sym typeface="+mn-ea"/>
            </a:endParaRPr>
          </a:p>
        </p:txBody>
      </p:sp>
    </p:spTree>
  </p:cSld>
  <p:clrMapOvr>
    <a:masterClrMapping/>
  </p:clrMapOvr>
  <p:transition spd="med">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06498" name="Rectangle 4"/>
          <p:cNvSpPr>
            <a:spLocks noGrp="1"/>
          </p:cNvSpPr>
          <p:nvPr>
            <p:ph type="body" idx="4294967295"/>
          </p:nvPr>
        </p:nvSpPr>
        <p:spPr>
          <a:xfrm>
            <a:off x="539750" y="620713"/>
            <a:ext cx="8135938" cy="5761037"/>
          </a:xfrm>
        </p:spPr>
        <p:txBody>
          <a:bodyPr vert="horz" wrap="square" lIns="91440" tIns="45720" rIns="91440" bIns="45720" anchor="t"/>
          <a:p>
            <a:pPr marL="0" indent="0">
              <a:buNone/>
            </a:pPr>
            <a:r>
              <a:rPr lang="zh-CN" altLang="en-US" sz="2400" dirty="0"/>
              <a:t>计算需时间，复杂计算需要很长时间。这是计算机的本质特征</a:t>
            </a:r>
            <a:r>
              <a:rPr lang="en-US" altLang="zh-CN" sz="2400" dirty="0"/>
              <a:t>/</a:t>
            </a:r>
            <a:r>
              <a:rPr lang="zh-CN" altLang="en-US" sz="2400" dirty="0"/>
              <a:t>弱点。说明它不万能，有些事情“不能”做。</a:t>
            </a:r>
            <a:endParaRPr lang="zh-CN" altLang="en-US" sz="2400" dirty="0"/>
          </a:p>
          <a:p>
            <a:pPr marL="0" indent="0">
              <a:buNone/>
            </a:pPr>
            <a:r>
              <a:rPr lang="zh-CN" altLang="en-US" sz="2400" dirty="0"/>
              <a:t>人们发现了许多实际问题，理论上说可用计算机解决（可写出计算它的程序），但对规模大的情况（“大的参数 </a:t>
            </a:r>
            <a:r>
              <a:rPr lang="en-US" altLang="zh-CN" sz="2400" dirty="0"/>
              <a:t>n”</a:t>
            </a:r>
            <a:r>
              <a:rPr lang="zh-CN" altLang="en-US" sz="2400" dirty="0"/>
              <a:t>），人根本等不到计算完成。</a:t>
            </a:r>
            <a:endParaRPr lang="zh-CN" altLang="en-US" sz="2400" dirty="0"/>
          </a:p>
          <a:p>
            <a:pPr marL="0" indent="0">
              <a:buNone/>
            </a:pPr>
            <a:r>
              <a:rPr lang="zh-CN" altLang="en-US" sz="2400" dirty="0"/>
              <a:t>这时能说问题解决了吗？</a:t>
            </a:r>
            <a:r>
              <a:rPr lang="en-US" altLang="zh-CN" sz="2400"/>
              <a:t>——</a:t>
            </a:r>
            <a:r>
              <a:rPr lang="zh-CN" altLang="en-US" sz="2400" dirty="0"/>
              <a:t>不能。</a:t>
            </a:r>
            <a:endParaRPr lang="zh-CN" altLang="en-US" sz="2400" dirty="0"/>
          </a:p>
          <a:p>
            <a:pPr marL="0" indent="0">
              <a:buNone/>
            </a:pPr>
            <a:endParaRPr lang="zh-CN" altLang="en-US" sz="2400" dirty="0"/>
          </a:p>
          <a:p>
            <a:pPr marL="0" indent="0">
              <a:buNone/>
            </a:pPr>
            <a:r>
              <a:rPr lang="zh-CN" altLang="en-US" sz="2400" dirty="0"/>
              <a:t>理解这个情况对于理解计算机是非常重要的。</a:t>
            </a:r>
            <a:endParaRPr lang="zh-CN" altLang="en-US" sz="2400" dirty="0"/>
          </a:p>
          <a:p>
            <a:pPr marL="0" indent="0">
              <a:buNone/>
            </a:pPr>
            <a:r>
              <a:rPr lang="zh-CN" altLang="en-US" sz="2400" dirty="0"/>
              <a:t>有一大类问题称为计算中的“难解问题”，其中有许多很实际的问题（规划、调度、优化等）。这方面的理论和实际技术的研究极为重要。</a:t>
            </a:r>
            <a:endParaRPr lang="zh-CN" altLang="en-US" sz="2400" dirty="0"/>
          </a:p>
          <a:p>
            <a:pPr marL="0" indent="0">
              <a:buNone/>
            </a:pPr>
            <a:r>
              <a:rPr lang="zh-CN" altLang="en-US" sz="2400" dirty="0"/>
              <a:t>另外，对于许多问题的实用的有效算法，有极大的理论价值和实际价值。</a:t>
            </a:r>
            <a:endParaRPr lang="zh-CN" altLang="en-US" sz="2400" dirty="0"/>
          </a:p>
        </p:txBody>
      </p:sp>
    </p:spTree>
  </p:cSld>
  <p:clrMapOvr>
    <a:masterClrMapping/>
  </p:clrMapOvr>
  <p:transition spd="med">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灯片编号占位符 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592899" name="文本占位符 592898"/>
          <p:cNvSpPr>
            <a:spLocks noGrp="1"/>
          </p:cNvSpPr>
          <p:nvPr>
            <p:ph idx="1"/>
            <p:custDataLst>
              <p:tags r:id="rId1"/>
            </p:custDataLst>
          </p:nvPr>
        </p:nvSpPr>
        <p:spPr>
          <a:xfrm>
            <a:off x="539750" y="401638"/>
            <a:ext cx="8135938" cy="5980113"/>
          </a:xfrm>
        </p:spPr>
        <p:txBody>
          <a:bodyPr/>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b="0" i="0" u="none" strike="noStrike" kern="1200" cap="none" spc="0" normalizeH="0" baseline="0" noProof="1" dirty="0">
                <a:solidFill>
                  <a:schemeClr val="tx2"/>
                </a:solidFill>
                <a:latin typeface="+mn-lt"/>
                <a:ea typeface="+mn-ea"/>
                <a:cs typeface="+mn-cs"/>
                <a:sym typeface="+mn-ea"/>
              </a:rPr>
              <a:t>二、用循环和尾递归求</a:t>
            </a:r>
            <a:r>
              <a:rPr kumimoji="0" lang="en-US" b="0" i="0" u="none" strike="noStrike" kern="1200" cap="none" spc="0" normalizeH="0" baseline="0" noProof="1" dirty="0">
                <a:solidFill>
                  <a:schemeClr val="tx2"/>
                </a:solidFill>
                <a:latin typeface="+mn-lt"/>
                <a:ea typeface="+mn-ea"/>
                <a:cs typeface="+mn-cs"/>
                <a:sym typeface="+mn-ea"/>
              </a:rPr>
              <a:t> </a:t>
            </a:r>
            <a:r>
              <a:rPr kumimoji="0" b="0" i="0" u="none" strike="noStrike" kern="1200" cap="none" spc="0" normalizeH="0" baseline="0" noProof="1" dirty="0">
                <a:solidFill>
                  <a:schemeClr val="tx2"/>
                </a:solidFill>
                <a:latin typeface="+mn-lt"/>
                <a:ea typeface="+mn-ea"/>
                <a:cs typeface="+mn-cs"/>
                <a:sym typeface="+mn-ea"/>
              </a:rPr>
              <a:t>Fibonacci</a:t>
            </a:r>
            <a:r>
              <a:rPr kumimoji="0" lang="en-US" b="0" i="0" u="none" strike="noStrike" kern="1200" cap="none" spc="0" normalizeH="0" baseline="0" noProof="1" dirty="0">
                <a:solidFill>
                  <a:schemeClr val="tx2"/>
                </a:solidFill>
                <a:latin typeface="+mn-lt"/>
                <a:ea typeface="+mn-ea"/>
                <a:cs typeface="+mn-cs"/>
                <a:sym typeface="+mn-ea"/>
              </a:rPr>
              <a:t> </a:t>
            </a:r>
            <a:r>
              <a:rPr kumimoji="0" b="0" i="0" u="none" strike="noStrike" kern="1200" cap="none" spc="0" normalizeH="0" baseline="0" noProof="1" dirty="0">
                <a:solidFill>
                  <a:schemeClr val="tx2"/>
                </a:solidFill>
                <a:latin typeface="+mn-lt"/>
                <a:ea typeface="+mn-ea"/>
                <a:cs typeface="+mn-cs"/>
                <a:sym typeface="+mn-ea"/>
              </a:rPr>
              <a:t>数列</a:t>
            </a:r>
            <a:endParaRPr kumimoji="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int </a:t>
            </a:r>
            <a:r>
              <a:rPr kumimoji="0" sz="2400" b="0" i="0" u="none" strike="noStrike" kern="1200" cap="none" spc="0" normalizeH="0" baseline="0" noProof="1" dirty="0">
                <a:solidFill>
                  <a:schemeClr val="accent2"/>
                </a:solidFill>
                <a:latin typeface="+mn-lt"/>
                <a:ea typeface="+mn-ea"/>
                <a:cs typeface="+mn-cs"/>
              </a:rPr>
              <a:t>fibloop </a:t>
            </a:r>
            <a:r>
              <a:rPr kumimoji="0" sz="2400" b="0" i="0" u="none" strike="noStrike" kern="1200" cap="none" spc="0" normalizeH="0" baseline="0" noProof="1" dirty="0">
                <a:solidFill>
                  <a:schemeClr val="accent4">
                    <a:lumMod val="50000"/>
                  </a:schemeClr>
                </a:solidFill>
                <a:latin typeface="+mn-lt"/>
                <a:ea typeface="+mn-ea"/>
                <a:cs typeface="+mn-cs"/>
              </a:rPr>
              <a:t>(int n) { //</a:t>
            </a:r>
            <a:r>
              <a:rPr kumimoji="0" sz="2400" b="0" i="0" u="none" strike="noStrike" kern="1200" cap="none" spc="0" normalizeH="0" baseline="0" noProof="1" dirty="0">
                <a:solidFill>
                  <a:schemeClr val="accent2"/>
                </a:solidFill>
                <a:latin typeface="+mn-lt"/>
                <a:ea typeface="+mn-ea"/>
                <a:cs typeface="+mn-cs"/>
              </a:rPr>
              <a:t>循环方式</a:t>
            </a:r>
            <a:r>
              <a:rPr kumimoji="0" sz="2400" b="0" i="0" u="none" strike="noStrike" kern="1200" cap="none" spc="0" normalizeH="0" baseline="0" noProof="1" dirty="0">
                <a:solidFill>
                  <a:schemeClr val="accent4">
                    <a:lumMod val="50000"/>
                  </a:schemeClr>
                </a:solidFill>
                <a:latin typeface="+mn-lt"/>
                <a:ea typeface="+mn-ea"/>
                <a:cs typeface="+mn-cs"/>
              </a:rPr>
              <a:t>计算 Fibonacci 数列的第 n 项</a:t>
            </a:r>
            <a:endParaRPr kumimoji="0" sz="2400" b="0" i="0" u="none" strike="noStrike" kern="1200" cap="none" spc="0" normalizeH="0" baseline="0" noProof="1" dirty="0">
              <a:solidFill>
                <a:schemeClr val="accent4">
                  <a:lumMod val="50000"/>
                </a:schemeClr>
              </a:solidFill>
              <a:latin typeface="+mn-lt"/>
              <a:ea typeface="+mn-ea"/>
              <a:cs typeface="+mn-cs"/>
            </a:endParaRPr>
          </a:p>
          <a:p>
            <a:pPr marL="0" marR="0" indent="45720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if (n &lt;= 2) //数列的前 2 项为 1，当 n &lt; 0 时也返回 1</a:t>
            </a:r>
            <a:endParaRPr kumimoji="0" sz="2400" b="0" i="0" u="none" strike="noStrike" kern="1200" cap="none" spc="0" normalizeH="0" baseline="0" noProof="1" dirty="0">
              <a:solidFill>
                <a:schemeClr val="accent4">
                  <a:lumMod val="50000"/>
                </a:schemeClr>
              </a:solidFill>
              <a:latin typeface="+mn-lt"/>
              <a:ea typeface="+mn-ea"/>
              <a:cs typeface="+mn-cs"/>
            </a:endParaRPr>
          </a:p>
          <a:p>
            <a:pPr marL="0" marR="0" indent="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lang="en-US" sz="2400" b="0" i="0" u="none" strike="noStrike" kern="1200" cap="none" spc="0" normalizeH="0" baseline="0" noProof="1" dirty="0">
                <a:solidFill>
                  <a:schemeClr val="accent4">
                    <a:lumMod val="50000"/>
                  </a:schemeClr>
                </a:solidFill>
                <a:latin typeface="+mn-lt"/>
                <a:ea typeface="+mn-ea"/>
                <a:cs typeface="+mn-cs"/>
              </a:rPr>
              <a:t>		</a:t>
            </a:r>
            <a:r>
              <a:rPr kumimoji="0" sz="2400" b="0" i="0" u="none" strike="noStrike" kern="1200" cap="none" spc="0" normalizeH="0" baseline="0" noProof="1" dirty="0">
                <a:solidFill>
                  <a:schemeClr val="accent4">
                    <a:lumMod val="50000"/>
                  </a:schemeClr>
                </a:solidFill>
                <a:latin typeface="+mn-lt"/>
                <a:ea typeface="+mn-ea"/>
                <a:cs typeface="+mn-cs"/>
              </a:rPr>
              <a:t>return 1;</a:t>
            </a:r>
            <a:endParaRPr kumimoji="0" sz="2400" b="0" i="0" u="none" strike="noStrike" kern="1200" cap="none" spc="0" normalizeH="0" baseline="0" noProof="1" dirty="0">
              <a:solidFill>
                <a:schemeClr val="accent4">
                  <a:lumMod val="50000"/>
                </a:schemeClr>
              </a:solidFill>
              <a:latin typeface="+mn-lt"/>
              <a:ea typeface="+mn-ea"/>
              <a:cs typeface="+mn-cs"/>
            </a:endParaRPr>
          </a:p>
          <a:p>
            <a:pPr marL="0" marR="0" indent="45720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int tmp, a = 1, b = 1;</a:t>
            </a:r>
            <a:endParaRPr kumimoji="0" sz="2400" b="0" i="0" u="none" strike="noStrike" kern="1200" cap="none" spc="0" normalizeH="0" baseline="0" noProof="1" dirty="0">
              <a:solidFill>
                <a:schemeClr val="accent4">
                  <a:lumMod val="50000"/>
                </a:schemeClr>
              </a:solidFill>
              <a:latin typeface="+mn-lt"/>
              <a:ea typeface="+mn-ea"/>
              <a:cs typeface="+mn-cs"/>
            </a:endParaRPr>
          </a:p>
          <a:p>
            <a:pPr marL="0" marR="0" indent="45720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//a 和 b 表示前后相邻的两项，初始化为第 1、2 项；</a:t>
            </a:r>
            <a:endParaRPr kumimoji="0" sz="2400" b="0" i="0" u="none" strike="noStrike" kern="1200" cap="none" spc="0" normalizeH="0" baseline="0" noProof="1" dirty="0">
              <a:solidFill>
                <a:schemeClr val="accent4">
                  <a:lumMod val="50000"/>
                </a:schemeClr>
              </a:solidFill>
              <a:latin typeface="+mn-lt"/>
              <a:ea typeface="+mn-ea"/>
              <a:cs typeface="+mn-cs"/>
            </a:endParaRPr>
          </a:p>
          <a:p>
            <a:pPr marL="0" marR="0" indent="45720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int k = 2;</a:t>
            </a:r>
            <a:endParaRPr kumimoji="0" sz="2400" b="0" i="0" u="none" strike="noStrike" kern="1200" cap="none" spc="0" normalizeH="0" baseline="0" noProof="1" dirty="0">
              <a:solidFill>
                <a:schemeClr val="accent4">
                  <a:lumMod val="50000"/>
                </a:schemeClr>
              </a:solidFill>
              <a:latin typeface="+mn-lt"/>
              <a:ea typeface="+mn-ea"/>
              <a:cs typeface="+mn-cs"/>
            </a:endParaRPr>
          </a:p>
          <a:p>
            <a:pPr marL="0" marR="0" indent="45720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while (k &lt; n) { //n &gt; 2 时按通式递推计算</a:t>
            </a:r>
            <a:endParaRPr kumimoji="0" sz="2400" b="0" i="0" u="none" strike="noStrike" kern="1200" cap="none" spc="0" normalizeH="0" baseline="0" noProof="1" dirty="0">
              <a:solidFill>
                <a:schemeClr val="accent4">
                  <a:lumMod val="50000"/>
                </a:schemeClr>
              </a:solidFill>
              <a:latin typeface="+mn-lt"/>
              <a:ea typeface="+mn-ea"/>
              <a:cs typeface="+mn-cs"/>
            </a:endParaRPr>
          </a:p>
          <a:p>
            <a:pPr marL="457200" marR="0" lvl="1" indent="45720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++k;</a:t>
            </a:r>
            <a:endParaRPr kumimoji="0" sz="2400" b="0" i="0" u="none" strike="noStrike" kern="1200" cap="none" spc="0" normalizeH="0" baseline="0" noProof="1" dirty="0">
              <a:solidFill>
                <a:schemeClr val="accent4">
                  <a:lumMod val="50000"/>
                </a:schemeClr>
              </a:solidFill>
              <a:latin typeface="+mn-lt"/>
              <a:ea typeface="+mn-ea"/>
              <a:cs typeface="+mn-cs"/>
            </a:endParaRPr>
          </a:p>
          <a:p>
            <a:pPr marL="457200" marR="0" lvl="1" indent="45720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tmp = b; //暂存</a:t>
            </a:r>
            <a:endParaRPr kumimoji="0" sz="2400" b="0" i="0" u="none" strike="noStrike" kern="1200" cap="none" spc="0" normalizeH="0" baseline="0" noProof="1" dirty="0">
              <a:solidFill>
                <a:schemeClr val="accent4">
                  <a:lumMod val="50000"/>
                </a:schemeClr>
              </a:solidFill>
              <a:latin typeface="+mn-lt"/>
              <a:ea typeface="+mn-ea"/>
              <a:cs typeface="+mn-cs"/>
            </a:endParaRPr>
          </a:p>
          <a:p>
            <a:pPr marL="457200" marR="0" lvl="1" indent="45720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b = b + a; //递推</a:t>
            </a:r>
            <a:endParaRPr kumimoji="0" sz="2400" b="0" i="0" u="none" strike="noStrike" kern="1200" cap="none" spc="0" normalizeH="0" baseline="0" noProof="1" dirty="0">
              <a:solidFill>
                <a:schemeClr val="accent4">
                  <a:lumMod val="50000"/>
                </a:schemeClr>
              </a:solidFill>
              <a:latin typeface="+mn-lt"/>
              <a:ea typeface="+mn-ea"/>
              <a:cs typeface="+mn-cs"/>
            </a:endParaRPr>
          </a:p>
          <a:p>
            <a:pPr marL="457200" marR="0" lvl="1" indent="45720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a = tmp; //跟进</a:t>
            </a:r>
            <a:endParaRPr kumimoji="0" sz="2400" b="0" i="0" u="none" strike="noStrike" kern="1200" cap="none" spc="0" normalizeH="0" baseline="0" noProof="1" dirty="0">
              <a:solidFill>
                <a:schemeClr val="accent4">
                  <a:lumMod val="50000"/>
                </a:schemeClr>
              </a:solidFill>
              <a:latin typeface="+mn-lt"/>
              <a:ea typeface="+mn-ea"/>
              <a:cs typeface="+mn-cs"/>
            </a:endParaRPr>
          </a:p>
          <a:p>
            <a:pPr marL="0" marR="0" indent="45720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a:t>
            </a:r>
            <a:endParaRPr kumimoji="0" sz="2400" b="0" i="0" u="none" strike="noStrike" kern="1200" cap="none" spc="0" normalizeH="0" baseline="0" noProof="1" dirty="0">
              <a:solidFill>
                <a:schemeClr val="accent4">
                  <a:lumMod val="50000"/>
                </a:schemeClr>
              </a:solidFill>
              <a:latin typeface="+mn-lt"/>
              <a:ea typeface="+mn-ea"/>
              <a:cs typeface="+mn-cs"/>
            </a:endParaRPr>
          </a:p>
          <a:p>
            <a:pPr marL="0" marR="0" indent="45720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return b;</a:t>
            </a:r>
            <a:endParaRPr kumimoji="0" sz="2400" b="0" i="0" u="none" strike="noStrike" kern="1200" cap="none" spc="0" normalizeH="0" baseline="0" noProof="1" dirty="0">
              <a:solidFill>
                <a:schemeClr val="accent4">
                  <a:lumMod val="50000"/>
                </a:schemeClr>
              </a:solidFill>
              <a:latin typeface="+mn-lt"/>
              <a:ea typeface="+mn-ea"/>
              <a:cs typeface="+mn-cs"/>
            </a:endParaRPr>
          </a:p>
          <a:p>
            <a:pPr marL="0" marR="0" indent="0" algn="l" defTabSz="914400" rtl="0">
              <a:lnSpc>
                <a:spcPct val="100000"/>
              </a:lnSpc>
              <a:spcBef>
                <a:spcPts val="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kumimoji="0" sz="2400" b="0" i="0" u="none" strike="noStrike" kern="1200" cap="none" spc="0" normalizeH="0" baseline="0" noProof="1" dirty="0">
                <a:solidFill>
                  <a:schemeClr val="accent4">
                    <a:lumMod val="50000"/>
                  </a:schemeClr>
                </a:solidFill>
                <a:latin typeface="+mn-lt"/>
                <a:ea typeface="+mn-ea"/>
                <a:cs typeface="+mn-cs"/>
              </a:rPr>
              <a:t>}</a:t>
            </a:r>
            <a:endParaRPr kumimoji="0" sz="2400" b="0" i="0" u="none" strike="noStrike" kern="1200" cap="none" spc="0" normalizeH="0" baseline="0" noProof="1" dirty="0">
              <a:solidFill>
                <a:schemeClr val="accent4">
                  <a:lumMod val="50000"/>
                </a:schemeClr>
              </a:solidFill>
              <a:latin typeface="+mn-lt"/>
              <a:ea typeface="+mn-ea"/>
              <a:cs typeface="+mn-cs"/>
            </a:endParaRPr>
          </a:p>
        </p:txBody>
      </p:sp>
      <p:sp>
        <p:nvSpPr>
          <p:cNvPr id="2" name="文本框 1"/>
          <p:cNvSpPr txBox="1"/>
          <p:nvPr/>
        </p:nvSpPr>
        <p:spPr>
          <a:xfrm>
            <a:off x="5220335" y="5589270"/>
            <a:ext cx="3206750" cy="521970"/>
          </a:xfrm>
          <a:prstGeom prst="rect">
            <a:avLst/>
          </a:prstGeom>
          <a:noFill/>
        </p:spPr>
        <p:txBody>
          <a:bodyPr wrap="square" rtlCol="0" anchor="t">
            <a:spAutoFit/>
          </a:bodyPr>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tabLst>
                <a:tab pos="358140" algn="l"/>
                <a:tab pos="716280" algn="l"/>
                <a:tab pos="1074420" algn="l"/>
                <a:tab pos="1432560" algn="l"/>
              </a:tabLst>
            </a:pPr>
            <a:r>
              <a:rPr lang="zh-CN" sz="2800" dirty="0">
                <a:latin typeface="楷体" panose="02010609060101010101" pitchFamily="49" charset="-122"/>
                <a:ea typeface="楷体" panose="02010609060101010101" pitchFamily="49" charset="-122"/>
                <a:sym typeface="+mn-ea"/>
              </a:rPr>
              <a:t>运算速度非常快</a:t>
            </a:r>
            <a:endParaRPr lang="zh-CN" altLang="en-US" sz="2800" dirty="0">
              <a:latin typeface="楷体" panose="02010609060101010101" pitchFamily="49" charset="-122"/>
              <a:ea typeface="楷体" panose="02010609060101010101" pitchFamily="49" charset="-122"/>
              <a:cs typeface="+mn-lt"/>
              <a:sym typeface="+mn-ea"/>
            </a:endParaRPr>
          </a:p>
        </p:txBody>
      </p:sp>
    </p:spTree>
  </p:cSld>
  <p:clrMapOvr>
    <a:masterClrMapping/>
  </p:clrMapOvr>
  <p:transition spd="med">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84175"/>
            <a:ext cx="8135938" cy="5997575"/>
          </a:xfrm>
        </p:spPr>
        <p:txBody>
          <a:bodyPr/>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pPr>
            <a:r>
              <a:rPr kumimoji="0" lang="zh-CN" altLang="en-US" sz="2800" b="0" i="0" u="none" strike="noStrike" kern="1200" cap="none" spc="0" normalizeH="0" baseline="0" noProof="1">
                <a:solidFill>
                  <a:schemeClr val="tx1"/>
                </a:solidFill>
                <a:latin typeface="+mn-lt"/>
                <a:ea typeface="+mn-ea"/>
                <a:cs typeface="+mn-cs"/>
              </a:rPr>
              <a:t>不能推论说递归函数就一定比用循环慢。</a:t>
            </a:r>
            <a:endParaRPr kumimoji="0" lang="zh-CN" altLang="en-US" sz="2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pPr>
            <a:r>
              <a:rPr kumimoji="0" lang="zh-CN" altLang="en-US" sz="2800" b="0" i="0" u="none" strike="noStrike" kern="1200" cap="none" spc="0" normalizeH="0" baseline="0" noProof="1">
                <a:solidFill>
                  <a:schemeClr val="tx1"/>
                </a:solidFill>
                <a:latin typeface="+mn-lt"/>
                <a:ea typeface="+mn-ea"/>
                <a:cs typeface="+mn-cs"/>
              </a:rPr>
              <a:t>如果改用</a:t>
            </a:r>
            <a:r>
              <a:rPr kumimoji="0" lang="zh-CN" altLang="en-US" sz="2800" b="0" i="0" u="none" strike="noStrike" kern="1200" cap="none" spc="0" normalizeH="0" baseline="0" noProof="1">
                <a:solidFill>
                  <a:schemeClr val="accent2"/>
                </a:solidFill>
                <a:latin typeface="+mn-lt"/>
                <a:ea typeface="+mn-ea"/>
                <a:cs typeface="+mn-cs"/>
              </a:rPr>
              <a:t>尾递归</a:t>
            </a:r>
            <a:r>
              <a:rPr kumimoji="0" lang="zh-CN" altLang="en-US" sz="2800" b="0" i="0" u="none" strike="noStrike" kern="1200" cap="none" spc="0" normalizeH="0" baseline="0" noProof="1">
                <a:solidFill>
                  <a:schemeClr val="tx1"/>
                </a:solidFill>
                <a:latin typeface="+mn-lt"/>
                <a:ea typeface="+mn-ea"/>
                <a:cs typeface="+mn-cs"/>
              </a:rPr>
              <a:t>的方法编写求解</a:t>
            </a:r>
            <a:r>
              <a:rPr kumimoji="0" lang="en-US" altLang="zh-CN" sz="2800" b="0" i="0" u="none" strike="noStrike" kern="1200" cap="none" spc="0" normalizeH="0" baseline="0" noProof="1">
                <a:solidFill>
                  <a:schemeClr val="tx1"/>
                </a:solidFill>
                <a:latin typeface="+mn-lt"/>
                <a:ea typeface="+mn-ea"/>
                <a:cs typeface="+mn-cs"/>
              </a:rPr>
              <a:t> </a:t>
            </a:r>
            <a:r>
              <a:rPr kumimoji="0" lang="zh-CN" altLang="en-US" sz="2800" b="0" i="0" u="none" strike="noStrike" kern="1200" cap="none" spc="0" normalizeH="0" baseline="0" noProof="1">
                <a:solidFill>
                  <a:schemeClr val="tx1"/>
                </a:solidFill>
                <a:latin typeface="+mn-lt"/>
                <a:ea typeface="+mn-ea"/>
                <a:cs typeface="+mn-cs"/>
              </a:rPr>
              <a:t>Fibonacci</a:t>
            </a:r>
            <a:r>
              <a:rPr kumimoji="0" lang="en-US" altLang="zh-CN" sz="2800" b="0" i="0" u="none" strike="noStrike" kern="1200" cap="none" spc="0" normalizeH="0" baseline="0" noProof="1">
                <a:solidFill>
                  <a:schemeClr val="tx1"/>
                </a:solidFill>
                <a:latin typeface="+mn-lt"/>
                <a:ea typeface="+mn-ea"/>
                <a:cs typeface="+mn-cs"/>
              </a:rPr>
              <a:t> </a:t>
            </a:r>
            <a:r>
              <a:rPr kumimoji="0" lang="zh-CN" altLang="en-US" sz="2800" b="0" i="0" u="none" strike="noStrike" kern="1200" cap="none" spc="0" normalizeH="0" baseline="0" noProof="1">
                <a:solidFill>
                  <a:schemeClr val="tx1"/>
                </a:solidFill>
                <a:latin typeface="+mn-lt"/>
                <a:ea typeface="+mn-ea"/>
                <a:cs typeface="+mn-cs"/>
              </a:rPr>
              <a:t>数列的函数，其计算速度也可以很快。</a:t>
            </a:r>
            <a:endParaRPr kumimoji="0" lang="zh-CN" altLang="en-US" sz="2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pPr>
            <a:r>
              <a:rPr kumimoji="0" sz="2800" b="0" i="0" u="none" strike="noStrike" kern="1200" cap="none" spc="0" normalizeH="0" baseline="0" noProof="1">
                <a:solidFill>
                  <a:schemeClr val="accent6"/>
                </a:solidFill>
                <a:latin typeface="+mn-lt"/>
                <a:ea typeface="+mn-ea"/>
                <a:cs typeface="+mn-cs"/>
              </a:rPr>
              <a:t>int fib1 (int a, int b, int n) {</a:t>
            </a:r>
            <a:endParaRPr kumimoji="0" sz="2800" b="0" i="0" u="none" strike="noStrike" kern="1200" cap="none" spc="0" normalizeH="0" baseline="0" noProof="1">
              <a:solidFill>
                <a:schemeClr val="accent6"/>
              </a:solidFill>
              <a:latin typeface="+mn-lt"/>
              <a:ea typeface="+mn-ea"/>
              <a:cs typeface="+mn-cs"/>
            </a:endParaRPr>
          </a:p>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pPr>
            <a:r>
              <a:rPr kumimoji="0" lang="en-US" sz="2800" b="0" i="0" u="none" strike="noStrike" kern="1200" cap="none" spc="0" normalizeH="0" baseline="0" noProof="1">
                <a:solidFill>
                  <a:schemeClr val="accent6"/>
                </a:solidFill>
                <a:latin typeface="+mn-lt"/>
                <a:ea typeface="+mn-ea"/>
                <a:cs typeface="+mn-cs"/>
              </a:rPr>
              <a:t>	</a:t>
            </a:r>
            <a:r>
              <a:rPr kumimoji="0" sz="2800" b="0" i="0" u="none" strike="noStrike" kern="1200" cap="none" spc="0" normalizeH="0" baseline="0" noProof="1">
                <a:solidFill>
                  <a:schemeClr val="accent6"/>
                </a:solidFill>
                <a:latin typeface="+mn-lt"/>
                <a:ea typeface="+mn-ea"/>
                <a:cs typeface="+mn-cs"/>
              </a:rPr>
              <a:t>return n &lt;= 1 ? a : fib1(b, a + b, n - 1);</a:t>
            </a:r>
            <a:endParaRPr kumimoji="0" sz="2800" b="0" i="0" u="none" strike="noStrike" kern="1200" cap="none" spc="0" normalizeH="0" baseline="0" noProof="1">
              <a:solidFill>
                <a:schemeClr val="accent6"/>
              </a:solidFill>
              <a:latin typeface="+mn-lt"/>
              <a:ea typeface="+mn-ea"/>
              <a:cs typeface="+mn-cs"/>
            </a:endParaRPr>
          </a:p>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pPr>
            <a:r>
              <a:rPr kumimoji="0" sz="2800" b="0" i="0" u="none" strike="noStrike" kern="1200" cap="none" spc="0" normalizeH="0" baseline="0" noProof="1">
                <a:solidFill>
                  <a:schemeClr val="accent6"/>
                </a:solidFill>
                <a:latin typeface="+mn-lt"/>
                <a:ea typeface="+mn-ea"/>
                <a:cs typeface="+mn-cs"/>
              </a:rPr>
              <a:t>}</a:t>
            </a:r>
            <a:endParaRPr kumimoji="0" sz="2800" b="0" i="0" u="none" strike="noStrike" kern="1200" cap="none" spc="0" normalizeH="0" baseline="0" noProof="1">
              <a:solidFill>
                <a:schemeClr val="accent6"/>
              </a:solidFill>
              <a:latin typeface="+mn-lt"/>
              <a:ea typeface="+mn-ea"/>
              <a:cs typeface="+mn-cs"/>
            </a:endParaRPr>
          </a:p>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pPr>
            <a:endParaRPr kumimoji="0" sz="2800" b="0" i="0" u="none" strike="noStrike" kern="1200" cap="none" spc="0" normalizeH="0" baseline="0" noProof="1">
              <a:solidFill>
                <a:schemeClr val="accent6"/>
              </a:solidFill>
              <a:latin typeface="+mn-lt"/>
              <a:ea typeface="+mn-ea"/>
              <a:cs typeface="+mn-cs"/>
            </a:endParaRPr>
          </a:p>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pPr>
            <a:r>
              <a:rPr kumimoji="0" sz="2800" b="0" i="0" u="none" strike="noStrike" kern="1200" cap="none" spc="0" normalizeH="0" baseline="0" noProof="1">
                <a:solidFill>
                  <a:schemeClr val="accent6"/>
                </a:solidFill>
                <a:latin typeface="+mn-lt"/>
                <a:ea typeface="+mn-ea"/>
                <a:cs typeface="+mn-cs"/>
              </a:rPr>
              <a:t>int fibtail (int n) {</a:t>
            </a:r>
            <a:endParaRPr kumimoji="0" sz="2800" b="0" i="0" u="none" strike="noStrike" kern="1200" cap="none" spc="0" normalizeH="0" baseline="0" noProof="1">
              <a:solidFill>
                <a:schemeClr val="accent6"/>
              </a:solidFill>
              <a:latin typeface="+mn-lt"/>
              <a:ea typeface="+mn-ea"/>
              <a:cs typeface="+mn-cs"/>
            </a:endParaRPr>
          </a:p>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pPr>
            <a:r>
              <a:rPr kumimoji="0" lang="en-US" sz="2800" b="0" i="0" u="none" strike="noStrike" kern="1200" cap="none" spc="0" normalizeH="0" baseline="0" noProof="1">
                <a:solidFill>
                  <a:schemeClr val="accent6"/>
                </a:solidFill>
                <a:latin typeface="+mn-lt"/>
                <a:ea typeface="+mn-ea"/>
                <a:cs typeface="+mn-cs"/>
              </a:rPr>
              <a:t>	</a:t>
            </a:r>
            <a:r>
              <a:rPr kumimoji="0" sz="2800" b="0" i="0" u="none" strike="noStrike" kern="1200" cap="none" spc="0" normalizeH="0" baseline="0" noProof="1">
                <a:solidFill>
                  <a:schemeClr val="accent6"/>
                </a:solidFill>
                <a:latin typeface="+mn-lt"/>
                <a:ea typeface="+mn-ea"/>
                <a:cs typeface="+mn-cs"/>
              </a:rPr>
              <a:t>return fib1(1, 1, n);</a:t>
            </a:r>
            <a:endParaRPr kumimoji="0" sz="2800" b="0" i="0" u="none" strike="noStrike" kern="1200" cap="none" spc="0" normalizeH="0" baseline="0" noProof="1">
              <a:solidFill>
                <a:schemeClr val="accent6"/>
              </a:solidFill>
              <a:latin typeface="+mn-lt"/>
              <a:ea typeface="+mn-ea"/>
              <a:cs typeface="+mn-cs"/>
            </a:endParaRPr>
          </a:p>
          <a:p>
            <a:pPr marL="0" marR="0" indent="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pPr>
            <a:r>
              <a:rPr kumimoji="0" sz="2800" b="0" i="0" u="none" strike="noStrike" kern="1200" cap="none" spc="0" normalizeH="0" baseline="0" noProof="1">
                <a:solidFill>
                  <a:schemeClr val="accent6"/>
                </a:solidFill>
                <a:latin typeface="+mn-lt"/>
                <a:ea typeface="+mn-ea"/>
                <a:cs typeface="+mn-cs"/>
              </a:rPr>
              <a:t>}</a:t>
            </a:r>
            <a:endParaRPr kumimoji="0" sz="2800" b="0" i="0" u="none" strike="noStrike" kern="1200" cap="none" spc="0" normalizeH="0" baseline="0" noProof="1">
              <a:solidFill>
                <a:schemeClr val="accent6"/>
              </a:solidFill>
              <a:latin typeface="+mn-lt"/>
              <a:ea typeface="+mn-ea"/>
              <a:cs typeface="+mn-cs"/>
            </a:endParaRPr>
          </a:p>
        </p:txBody>
      </p:sp>
      <p:sp>
        <p:nvSpPr>
          <p:cNvPr id="109570"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transition spd="med">
    <p:random/>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PP_MARK_KEY" val="6536d22d-9d4b-4686-9f32-92b37737fe4e"/>
  <p:tag name="COMMONDATA" val="eyJoZGlkIjoiYmRiNTE1MmEyZDhhZTMzNTJjZjBhMDU0NTAxYTI1YTMifQ=="/>
</p:tagLst>
</file>

<file path=ppt/tags/tag2.xml><?xml version="1.0" encoding="utf-8"?>
<p:tagLst xmlns:p="http://schemas.openxmlformats.org/presentationml/2006/main">
  <p:tag name="KSO_WM_BEAUTIFY_FLAG" val=""/>
  <p:tag name="KSO_WM_UNIT_PLACING_PICTURE_USER_VIEWPORT" val="{&quot;height&quot;:2984,&quot;width&quot;:2148}"/>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草色遥看">
  <a:themeElements>
    <a:clrScheme name="自定义 1">
      <a:dk1>
        <a:srgbClr val="000000"/>
      </a:dk1>
      <a:lt1>
        <a:srgbClr val="CCFFCC"/>
      </a:lt1>
      <a:dk2>
        <a:srgbClr val="DE00F2"/>
      </a:dk2>
      <a:lt2>
        <a:srgbClr val="66FF99"/>
      </a:lt2>
      <a:accent1>
        <a:srgbClr val="FFFF00"/>
      </a:accent1>
      <a:accent2>
        <a:srgbClr val="C00000"/>
      </a:accent2>
      <a:accent3>
        <a:srgbClr val="E2FFE2"/>
      </a:accent3>
      <a:accent4>
        <a:srgbClr val="0000FF"/>
      </a:accent4>
      <a:accent5>
        <a:srgbClr val="FFFFAA"/>
      </a:accent5>
      <a:accent6>
        <a:srgbClr val="B70000"/>
      </a:accent6>
      <a:hlink>
        <a:srgbClr val="0000FF"/>
      </a:hlink>
      <a:folHlink>
        <a:srgbClr val="000099"/>
      </a:folHlink>
    </a:clrScheme>
    <a:fontScheme name="">
      <a:majorFont>
        <a:latin typeface="Cambria"/>
        <a:ea typeface="新宋体"/>
        <a:cs typeface=""/>
      </a:majorFont>
      <a:minorFont>
        <a:latin typeface="Cambria"/>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accent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chor="t">
        <a:spAutoFit/>
      </a:bodyPr>
      <a:lstStyle>
        <a:defPPr marL="0" indent="0" algn="just" eaLnBrk="0">
          <a:buClr>
            <a:schemeClr val="hlink"/>
          </a:buClr>
          <a:buSzPct val="85000"/>
          <a:buFont typeface="Wingdings" panose="05000000000000000000" pitchFamily="2" charset="2"/>
          <a:buNone/>
          <a:defRPr lang="zh-CN" altLang="en-US" dirty="0">
            <a:latin typeface="+mn-lt"/>
            <a:ea typeface="华文中宋" panose="02010600040101010101" pitchFamily="2" charset="-122"/>
            <a:cs typeface="+mn-lt"/>
            <a:sym typeface="+mn-ea"/>
          </a:defRPr>
        </a:defPPr>
      </a:lstStyle>
    </a:txDef>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808080"/>
        </a:lt2>
        <a:accent1>
          <a:srgbClr val="00CC99"/>
        </a:accent1>
        <a:accent2>
          <a:srgbClr val="FF0000"/>
        </a:accent2>
        <a:accent3>
          <a:srgbClr val="FFFFFF"/>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808080"/>
        </a:lt2>
        <a:accent1>
          <a:srgbClr val="00CC99"/>
        </a:accent1>
        <a:accent2>
          <a:srgbClr val="CC00CC"/>
        </a:accent2>
        <a:accent3>
          <a:srgbClr val="FFFFFF"/>
        </a:accent3>
        <a:accent4>
          <a:srgbClr val="000000"/>
        </a:accent4>
        <a:accent5>
          <a:srgbClr val="AAE2CA"/>
        </a:accent5>
        <a:accent6>
          <a:srgbClr val="B700B7"/>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CC"/>
        </a:dk2>
        <a:lt2>
          <a:srgbClr val="808080"/>
        </a:lt2>
        <a:accent1>
          <a:srgbClr val="00CC99"/>
        </a:accent1>
        <a:accent2>
          <a:srgbClr val="FF0000"/>
        </a:accent2>
        <a:accent3>
          <a:srgbClr val="FFFFFF"/>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00CC99"/>
        </a:accent1>
        <a:accent2>
          <a:srgbClr val="FF0000"/>
        </a:accent2>
        <a:accent3>
          <a:srgbClr val="E2FFE2"/>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66CCFF"/>
        </a:accent1>
        <a:accent2>
          <a:srgbClr val="FF0000"/>
        </a:accent2>
        <a:accent3>
          <a:srgbClr val="E2FFE2"/>
        </a:accent3>
        <a:accent4>
          <a:srgbClr val="000000"/>
        </a:accent4>
        <a:accent5>
          <a:srgbClr val="B9E2FF"/>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66CCFF"/>
        </a:accent1>
        <a:accent2>
          <a:srgbClr val="CC0000"/>
        </a:accent2>
        <a:accent3>
          <a:srgbClr val="E2FFE2"/>
        </a:accent3>
        <a:accent4>
          <a:srgbClr val="000000"/>
        </a:accent4>
        <a:accent5>
          <a:srgbClr val="B9E2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CCECFF"/>
        </a:accent1>
        <a:accent2>
          <a:srgbClr val="CC0000"/>
        </a:accent2>
        <a:accent3>
          <a:srgbClr val="E2FFE2"/>
        </a:accent3>
        <a:accent4>
          <a:srgbClr val="000000"/>
        </a:accent4>
        <a:accent5>
          <a:srgbClr val="E2F4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CCECFF"/>
        </a:accent1>
        <a:accent2>
          <a:srgbClr val="CC0000"/>
        </a:accent2>
        <a:accent3>
          <a:srgbClr val="E2FFE2"/>
        </a:accent3>
        <a:accent4>
          <a:srgbClr val="000000"/>
        </a:accent4>
        <a:accent5>
          <a:srgbClr val="E2F4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CCECFF"/>
        </a:accent1>
        <a:accent2>
          <a:srgbClr val="CC0000"/>
        </a:accent2>
        <a:accent3>
          <a:srgbClr val="E2FFE2"/>
        </a:accent3>
        <a:accent4>
          <a:srgbClr val="000000"/>
        </a:accent4>
        <a:accent5>
          <a:srgbClr val="E2F4FF"/>
        </a:accent5>
        <a:accent6>
          <a:srgbClr val="B70000"/>
        </a:accent6>
        <a:hlink>
          <a:srgbClr val="0000FF"/>
        </a:hlink>
        <a:folHlink>
          <a:srgbClr val="CC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《从问题到程序》 4 基本编程技术</Template>
  <TotalTime>0</TotalTime>
  <Words>29557</Words>
  <Application>WPS 演示</Application>
  <PresentationFormat>在屏幕上显示</PresentationFormat>
  <Paragraphs>1768</Paragraphs>
  <Slides>116</Slides>
  <Notes>6</Notes>
  <HiddenSlides>3</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8</vt:i4>
      </vt:variant>
      <vt:variant>
        <vt:lpstr>幻灯片标题</vt:lpstr>
      </vt:variant>
      <vt:variant>
        <vt:i4>116</vt:i4>
      </vt:variant>
    </vt:vector>
  </HeadingPairs>
  <TitlesOfParts>
    <vt:vector size="137" baseType="lpstr">
      <vt:lpstr>Arial</vt:lpstr>
      <vt:lpstr>宋体</vt:lpstr>
      <vt:lpstr>Wingdings</vt:lpstr>
      <vt:lpstr>Times New Roman</vt:lpstr>
      <vt:lpstr>华文中宋</vt:lpstr>
      <vt:lpstr>Cambria</vt:lpstr>
      <vt:lpstr>新宋体</vt:lpstr>
      <vt:lpstr>楷体</vt:lpstr>
      <vt:lpstr>微软雅黑</vt:lpstr>
      <vt:lpstr>Arial Unicode MS</vt:lpstr>
      <vt:lpstr>黑体</vt:lpstr>
      <vt:lpstr>Courier New</vt:lpstr>
      <vt:lpstr>草色遥看</vt:lpstr>
      <vt:lpstr>Equation.KSEE3</vt:lpstr>
      <vt:lpstr>Equations</vt:lpstr>
      <vt:lpstr>Equations</vt:lpstr>
      <vt:lpstr>Equations</vt:lpstr>
      <vt:lpstr>Equations</vt:lpstr>
      <vt:lpstr>Equations</vt:lpstr>
      <vt:lpstr>Equation.2</vt:lpstr>
      <vt:lpstr>Equation.2</vt:lpstr>
      <vt:lpstr>PowerPoint 演示文稿</vt:lpstr>
      <vt:lpstr>PowerPoint 演示文稿</vt:lpstr>
      <vt:lpstr>第5章  函数与程序结构</vt:lpstr>
      <vt:lpstr>PowerPoint 演示文稿</vt:lpstr>
      <vt:lpstr>PowerPoint 演示文稿</vt:lpstr>
      <vt:lpstr>PowerPoint 演示文稿</vt:lpstr>
      <vt:lpstr>5.1.1 对自定义函数的需求</vt:lpstr>
      <vt:lpstr>PowerPoint 演示文稿</vt:lpstr>
      <vt:lpstr>PowerPoint 演示文稿</vt:lpstr>
      <vt:lpstr>PowerPoint 演示文稿</vt:lpstr>
      <vt:lpstr>5.1.2 函数定义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5.1.3 函数的调用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5.1.4 函数和程序</vt:lpstr>
      <vt:lpstr>PowerPoint 演示文稿</vt:lpstr>
      <vt:lpstr>5.1.5 局部变量的作用域和生存期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5.1.6 函数调用的参数传递机制</vt:lpstr>
      <vt:lpstr>PowerPoint 演示文稿</vt:lpstr>
      <vt:lpstr>PowerPoint 演示文稿</vt:lpstr>
      <vt:lpstr>C++ 中的引用型参数</vt:lpstr>
      <vt:lpstr>PowerPoint 演示文稿</vt:lpstr>
      <vt:lpstr>PowerPoint 演示文稿</vt:lpstr>
      <vt:lpstr>PowerPoint 演示文稿</vt:lpstr>
      <vt:lpstr>PowerPoint 演示文稿</vt:lpstr>
      <vt:lpstr>PowerPoint 演示文稿</vt:lpstr>
      <vt:lpstr>小结（5.1 函数的定义与调用）</vt:lpstr>
      <vt:lpstr>PowerPoint 演示文稿</vt:lpstr>
      <vt:lpstr>第5章 函数与程序结构</vt:lpstr>
      <vt:lpstr>5.2 程序的函数分解</vt:lpstr>
      <vt:lpstr>5.2.2 函数封装和两种视角</vt:lpstr>
      <vt:lpstr>PowerPoint 演示文稿</vt:lpstr>
      <vt:lpstr>5.2.3  自定义函数示例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小结（5.2  程序的函数分解）</vt:lpstr>
      <vt:lpstr>PowerPoint 演示文稿</vt:lpstr>
      <vt:lpstr>第5章 函数与程序结构</vt:lpstr>
      <vt:lpstr>5.3　循环与递归</vt:lpstr>
      <vt:lpstr>5.3.1  阶乘和乘幂（循环，递归）</vt:lpstr>
      <vt:lpstr>PowerPoint 演示文稿</vt:lpstr>
      <vt:lpstr>PowerPoint 演示文稿</vt:lpstr>
      <vt:lpstr>递归定义导致的计算过程</vt:lpstr>
      <vt:lpstr>PowerPoint 演示文稿</vt:lpstr>
      <vt:lpstr>PowerPoint 演示文稿</vt:lpstr>
      <vt:lpstr>PowerPoint 演示文稿</vt:lpstr>
      <vt:lpstr>5.3.2  Fibonacci 序列（计算与时间）</vt:lpstr>
      <vt:lpstr>PowerPoint 演示文稿</vt:lpstr>
      <vt:lpstr>PowerPoint 演示文稿</vt:lpstr>
      <vt:lpstr>PowerPoint 演示文稿</vt:lpstr>
      <vt:lpstr>PowerPoint 演示文稿</vt:lpstr>
      <vt:lpstr>PowerPoint 演示文稿</vt:lpstr>
      <vt:lpstr>PowerPoint 演示文稿</vt:lpstr>
      <vt:lpstr>5.3.3 求最大公约数（GCD）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5.3.4 梵塔问题 </vt:lpstr>
      <vt:lpstr>PowerPoint 演示文稿</vt:lpstr>
      <vt:lpstr>梵塔搬动示意图 hanoi(source, target, temp)</vt:lpstr>
      <vt:lpstr>PowerPoint 演示文稿</vt:lpstr>
      <vt:lpstr>PowerPoint 演示文稿</vt:lpstr>
      <vt:lpstr>小结（5.3 循环与递归）</vt:lpstr>
      <vt:lpstr>PowerPoint 演示文稿</vt:lpstr>
    </vt:vector>
  </TitlesOfParts>
  <Company>北京大学  华中师范大学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从问题到程序——C语言程序结构</dc:title>
  <dc:creator>裘宗燕  李安邦</dc:creator>
  <cp:lastModifiedBy>安邦24</cp:lastModifiedBy>
  <cp:revision>231</cp:revision>
  <cp:lastPrinted>2001-05-08T13:22:00Z</cp:lastPrinted>
  <dcterms:created xsi:type="dcterms:W3CDTF">1999-05-06T06:11:00Z</dcterms:created>
  <dcterms:modified xsi:type="dcterms:W3CDTF">2023-07-06T00:30:55Z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9126447E8EE6452284231FE1EE623B1A</vt:lpwstr>
  </property>
</Properties>
</file>