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ink/ink3.xml" ContentType="application/inkml+xml"/>
  <Override PartName="/ppt/ink/ink4.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87"/>
  </p:handoutMasterIdLst>
  <p:sldIdLst>
    <p:sldId id="1419" r:id="rId3"/>
    <p:sldId id="494" r:id="rId4"/>
    <p:sldId id="426" r:id="rId6"/>
    <p:sldId id="590" r:id="rId7"/>
    <p:sldId id="591" r:id="rId8"/>
    <p:sldId id="592" r:id="rId9"/>
    <p:sldId id="1118" r:id="rId10"/>
    <p:sldId id="1119" r:id="rId11"/>
    <p:sldId id="1316" r:id="rId12"/>
    <p:sldId id="593" r:id="rId13"/>
    <p:sldId id="594" r:id="rId14"/>
    <p:sldId id="595" r:id="rId15"/>
    <p:sldId id="596" r:id="rId16"/>
    <p:sldId id="667" r:id="rId17"/>
    <p:sldId id="597" r:id="rId18"/>
    <p:sldId id="598" r:id="rId19"/>
    <p:sldId id="420" r:id="rId20"/>
    <p:sldId id="305" r:id="rId21"/>
    <p:sldId id="1223" r:id="rId22"/>
    <p:sldId id="1224" r:id="rId23"/>
    <p:sldId id="1225" r:id="rId24"/>
    <p:sldId id="1028" r:id="rId25"/>
    <p:sldId id="311" r:id="rId26"/>
    <p:sldId id="312" r:id="rId27"/>
    <p:sldId id="677" r:id="rId28"/>
    <p:sldId id="829" r:id="rId29"/>
    <p:sldId id="747" r:id="rId30"/>
    <p:sldId id="748" r:id="rId31"/>
    <p:sldId id="751" r:id="rId32"/>
    <p:sldId id="668" r:id="rId33"/>
    <p:sldId id="614" r:id="rId34"/>
    <p:sldId id="615" r:id="rId35"/>
    <p:sldId id="616" r:id="rId36"/>
    <p:sldId id="617" r:id="rId37"/>
    <p:sldId id="618" r:id="rId38"/>
    <p:sldId id="619" r:id="rId39"/>
    <p:sldId id="913" r:id="rId40"/>
    <p:sldId id="620" r:id="rId41"/>
    <p:sldId id="621" r:id="rId42"/>
    <p:sldId id="622" r:id="rId43"/>
    <p:sldId id="623" r:id="rId44"/>
    <p:sldId id="624" r:id="rId45"/>
    <p:sldId id="625" r:id="rId46"/>
    <p:sldId id="626" r:id="rId47"/>
    <p:sldId id="627" r:id="rId48"/>
    <p:sldId id="673" r:id="rId49"/>
    <p:sldId id="675" r:id="rId50"/>
    <p:sldId id="628" r:id="rId51"/>
    <p:sldId id="672" r:id="rId52"/>
    <p:sldId id="666" r:id="rId53"/>
    <p:sldId id="663" r:id="rId54"/>
    <p:sldId id="664" r:id="rId55"/>
    <p:sldId id="665" r:id="rId56"/>
    <p:sldId id="630" r:id="rId57"/>
    <p:sldId id="676" r:id="rId58"/>
    <p:sldId id="755" r:id="rId59"/>
    <p:sldId id="756" r:id="rId60"/>
    <p:sldId id="757" r:id="rId61"/>
    <p:sldId id="758" r:id="rId62"/>
    <p:sldId id="631" r:id="rId63"/>
    <p:sldId id="632" r:id="rId64"/>
    <p:sldId id="633" r:id="rId65"/>
    <p:sldId id="830" r:id="rId66"/>
    <p:sldId id="635" r:id="rId67"/>
    <p:sldId id="636" r:id="rId68"/>
    <p:sldId id="637" r:id="rId69"/>
    <p:sldId id="638" r:id="rId70"/>
    <p:sldId id="639" r:id="rId71"/>
    <p:sldId id="640" r:id="rId72"/>
    <p:sldId id="641" r:id="rId73"/>
    <p:sldId id="760" r:id="rId74"/>
    <p:sldId id="761" r:id="rId75"/>
    <p:sldId id="762" r:id="rId76"/>
    <p:sldId id="764" r:id="rId77"/>
    <p:sldId id="771" r:id="rId78"/>
    <p:sldId id="773" r:id="rId79"/>
    <p:sldId id="774" r:id="rId80"/>
    <p:sldId id="1523" r:id="rId81"/>
    <p:sldId id="780" r:id="rId82"/>
    <p:sldId id="778" r:id="rId83"/>
    <p:sldId id="1538" r:id="rId84"/>
    <p:sldId id="1539" r:id="rId85"/>
    <p:sldId id="1540" r:id="rId86"/>
  </p:sldIdLst>
  <p:sldSz cx="9144000" cy="6858000" type="screen4x3"/>
  <p:notesSz cx="7102475" cy="10233025"/>
  <p:custDataLst>
    <p:tags r:id="rId91"/>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9pPr>
  </p:defaultTextStyle>
  <p:extLst>
    <p:ext uri="{EFAFB233-063F-42B5-8137-9DF3F51BA10A}">
      <p15:sldGuideLst xmlns:p15="http://schemas.microsoft.com/office/powerpoint/2012/main">
        <p15:guide id="1" orient="horz" pos="2812"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766D4"/>
    <a:srgbClr val="CC0000"/>
    <a:srgbClr val="FFFF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843"/>
  </p:normalViewPr>
  <p:slideViewPr>
    <p:cSldViewPr showGuides="1">
      <p:cViewPr varScale="1">
        <p:scale>
          <a:sx n="108" d="100"/>
          <a:sy n="108" d="100"/>
        </p:scale>
        <p:origin x="678" y="102"/>
      </p:cViewPr>
      <p:guideLst>
        <p:guide orient="horz" pos="2812"/>
        <p:guide pos="212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1" Type="http://schemas.openxmlformats.org/officeDocument/2006/relationships/tags" Target="tags/tag20.xml"/><Relationship Id="rId90" Type="http://schemas.openxmlformats.org/officeDocument/2006/relationships/tableStyles" Target="tableStyles.xml"/><Relationship Id="rId9" Type="http://schemas.openxmlformats.org/officeDocument/2006/relationships/slide" Target="slides/slide6.xml"/><Relationship Id="rId89" Type="http://schemas.openxmlformats.org/officeDocument/2006/relationships/viewProps" Target="viewProps.xml"/><Relationship Id="rId88" Type="http://schemas.openxmlformats.org/officeDocument/2006/relationships/presProps" Target="presProps.xml"/><Relationship Id="rId87" Type="http://schemas.openxmlformats.org/officeDocument/2006/relationships/handoutMaster" Target="handoutMasters/handoutMaster1.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3078163" cy="511175"/>
          </a:xfrm>
          <a:prstGeom prst="rect">
            <a:avLst/>
          </a:prstGeom>
          <a:noFill/>
          <a:ln w="9525">
            <a:noFill/>
          </a:ln>
        </p:spPr>
        <p:txBody>
          <a:bodyPr lIns="96460" tIns="48230" rIns="96460" bIns="48230"/>
          <a:lstStyle/>
          <a:p>
            <a:pPr lvl="0" defTabSz="965200" eaLnBrk="1" hangingPunct="1"/>
            <a:endParaRPr lang="zh-CN" altLang="en-US" sz="1300" dirty="0"/>
          </a:p>
        </p:txBody>
      </p:sp>
      <p:sp>
        <p:nvSpPr>
          <p:cNvPr id="3075" name="日期占位符 3074"/>
          <p:cNvSpPr>
            <a:spLocks noGrp="1"/>
          </p:cNvSpPr>
          <p:nvPr>
            <p:ph type="dt" sz="quarter" idx="1"/>
          </p:nvPr>
        </p:nvSpPr>
        <p:spPr>
          <a:xfrm>
            <a:off x="4024313" y="0"/>
            <a:ext cx="3078162" cy="511175"/>
          </a:xfrm>
          <a:prstGeom prst="rect">
            <a:avLst/>
          </a:prstGeom>
          <a:noFill/>
          <a:ln w="9525">
            <a:noFill/>
          </a:ln>
        </p:spPr>
        <p:txBody>
          <a:bodyPr lIns="96460" tIns="48230" rIns="96460" bIns="48230"/>
          <a:lstStyle/>
          <a:p>
            <a:pPr lvl="0" algn="r" defTabSz="965200" eaLnBrk="1" hangingPunct="1"/>
            <a:endParaRPr lang="zh-CN" altLang="en-US" sz="1300" dirty="0"/>
          </a:p>
        </p:txBody>
      </p:sp>
      <p:sp>
        <p:nvSpPr>
          <p:cNvPr id="3076" name="页脚占位符 3075"/>
          <p:cNvSpPr>
            <a:spLocks noGrp="1"/>
          </p:cNvSpPr>
          <p:nvPr>
            <p:ph type="ftr" sz="quarter" idx="2"/>
          </p:nvPr>
        </p:nvSpPr>
        <p:spPr>
          <a:xfrm>
            <a:off x="0" y="9721850"/>
            <a:ext cx="3078163" cy="511175"/>
          </a:xfrm>
          <a:prstGeom prst="rect">
            <a:avLst/>
          </a:prstGeom>
          <a:noFill/>
          <a:ln w="9525">
            <a:noFill/>
          </a:ln>
        </p:spPr>
        <p:txBody>
          <a:bodyPr lIns="96460" tIns="48230" rIns="96460" bIns="48230" anchor="b"/>
          <a:lstStyle/>
          <a:p>
            <a:pPr lvl="0" defTabSz="965200" eaLnBrk="1" hangingPunct="1"/>
            <a:endParaRPr lang="zh-CN" altLang="en-US" sz="1300" dirty="0"/>
          </a:p>
        </p:txBody>
      </p:sp>
      <p:sp>
        <p:nvSpPr>
          <p:cNvPr id="3077" name="灯片编号占位符 3076"/>
          <p:cNvSpPr>
            <a:spLocks noGrp="1"/>
          </p:cNvSpPr>
          <p:nvPr>
            <p:ph type="sldNum" sz="quarter" idx="3"/>
          </p:nvPr>
        </p:nvSpPr>
        <p:spPr>
          <a:xfrm>
            <a:off x="4024313" y="9721850"/>
            <a:ext cx="3078162" cy="511175"/>
          </a:xfrm>
          <a:prstGeom prst="rect">
            <a:avLst/>
          </a:prstGeom>
          <a:noFill/>
          <a:ln w="9525">
            <a:noFill/>
          </a:ln>
        </p:spPr>
        <p:txBody>
          <a:bodyPr lIns="96460" tIns="48230" rIns="96460" bIns="48230" anchor="b"/>
          <a:lstStyle/>
          <a:p>
            <a:pPr lvl="0" algn="r" defTabSz="965200" eaLnBrk="1" hangingPunct="1"/>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2-04-20T15:04: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18 463,'56'0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2-04-20T15:04: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16 338,'56'0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2-04-20T15:04: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36 501,'56'0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2-04-20T15:04:2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466 490,'56'0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2049"/>
          <p:cNvSpPr>
            <a:spLocks noGrp="1"/>
          </p:cNvSpPr>
          <p:nvPr>
            <p:ph type="hdr" sz="quarter"/>
          </p:nvPr>
        </p:nvSpPr>
        <p:spPr>
          <a:xfrm>
            <a:off x="0" y="0"/>
            <a:ext cx="3078163" cy="511175"/>
          </a:xfrm>
          <a:prstGeom prst="rect">
            <a:avLst/>
          </a:prstGeom>
          <a:noFill/>
          <a:ln w="9525">
            <a:noFill/>
          </a:ln>
        </p:spPr>
        <p:txBody>
          <a:bodyPr lIns="96460" tIns="48230" rIns="96460" bIns="48230"/>
          <a:lstStyle/>
          <a:p>
            <a:pPr lvl="0" defTabSz="965200" eaLnBrk="1" hangingPunct="1"/>
            <a:endParaRPr lang="zh-CN" altLang="en-US" sz="1300" dirty="0"/>
          </a:p>
        </p:txBody>
      </p:sp>
      <p:sp>
        <p:nvSpPr>
          <p:cNvPr id="2051" name="日期占位符 2050"/>
          <p:cNvSpPr>
            <a:spLocks noGrp="1"/>
          </p:cNvSpPr>
          <p:nvPr>
            <p:ph type="dt" idx="1"/>
          </p:nvPr>
        </p:nvSpPr>
        <p:spPr>
          <a:xfrm>
            <a:off x="4024313" y="0"/>
            <a:ext cx="3078162" cy="511175"/>
          </a:xfrm>
          <a:prstGeom prst="rect">
            <a:avLst/>
          </a:prstGeom>
          <a:noFill/>
          <a:ln w="9525">
            <a:noFill/>
          </a:ln>
        </p:spPr>
        <p:txBody>
          <a:bodyPr lIns="96460" tIns="48230" rIns="96460" bIns="48230"/>
          <a:lstStyle/>
          <a:p>
            <a:pPr lvl="0" algn="r" defTabSz="965200" eaLnBrk="1" hangingPunct="1"/>
            <a:endParaRPr lang="zh-CN" altLang="en-US" sz="1300" dirty="0"/>
          </a:p>
        </p:txBody>
      </p:sp>
      <p:sp>
        <p:nvSpPr>
          <p:cNvPr id="2052" name="幻灯片图像占位符 2051"/>
          <p:cNvSpPr>
            <a:spLocks noGrp="1" noRot="1" noChangeAspect="1"/>
          </p:cNvSpPr>
          <p:nvPr>
            <p:ph type="sldImg" idx="2"/>
          </p:nvPr>
        </p:nvSpPr>
        <p:spPr>
          <a:xfrm>
            <a:off x="992188" y="766763"/>
            <a:ext cx="5118100" cy="3838575"/>
          </a:xfrm>
          <a:prstGeom prst="rect">
            <a:avLst/>
          </a:prstGeom>
          <a:ln w="9525" cap="flat" cmpd="sng">
            <a:solidFill>
              <a:srgbClr val="000000"/>
            </a:solidFill>
            <a:prstDash val="solid"/>
            <a:miter/>
            <a:headEnd type="none" w="med" len="med"/>
            <a:tailEnd type="none" w="med" len="med"/>
          </a:ln>
        </p:spPr>
      </p:sp>
      <p:sp>
        <p:nvSpPr>
          <p:cNvPr id="2053" name="文本占位符 2052"/>
          <p:cNvSpPr>
            <a:spLocks noGrp="1"/>
          </p:cNvSpPr>
          <p:nvPr>
            <p:ph type="body" sz="quarter" idx="3"/>
          </p:nvPr>
        </p:nvSpPr>
        <p:spPr>
          <a:xfrm>
            <a:off x="946150" y="4860925"/>
            <a:ext cx="5210175" cy="4605338"/>
          </a:xfrm>
          <a:prstGeom prst="rect">
            <a:avLst/>
          </a:prstGeom>
          <a:noFill/>
          <a:ln w="9525">
            <a:noFill/>
          </a:ln>
        </p:spPr>
        <p:txBody>
          <a:bodyPr lIns="96460" tIns="48230" rIns="96460" bIns="48230"/>
          <a:lstStyle/>
          <a:p>
            <a:pPr lvl="0"/>
            <a:r>
              <a:rPr lang="zh-CN" altLang="en-US" dirty="0"/>
              <a:t>单击以编辑母版文本样式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4" name="页脚占位符 2053"/>
          <p:cNvSpPr>
            <a:spLocks noGrp="1"/>
          </p:cNvSpPr>
          <p:nvPr>
            <p:ph type="ftr" sz="quarter" idx="4"/>
          </p:nvPr>
        </p:nvSpPr>
        <p:spPr>
          <a:xfrm>
            <a:off x="0" y="9721850"/>
            <a:ext cx="3078163" cy="511175"/>
          </a:xfrm>
          <a:prstGeom prst="rect">
            <a:avLst/>
          </a:prstGeom>
          <a:noFill/>
          <a:ln w="9525">
            <a:noFill/>
          </a:ln>
        </p:spPr>
        <p:txBody>
          <a:bodyPr lIns="96460" tIns="48230" rIns="96460" bIns="48230" anchor="b"/>
          <a:lstStyle/>
          <a:p>
            <a:pPr lvl="0" defTabSz="965200" eaLnBrk="1" hangingPunct="1"/>
            <a:endParaRPr lang="zh-CN" altLang="en-US" sz="1300" dirty="0"/>
          </a:p>
        </p:txBody>
      </p:sp>
      <p:sp>
        <p:nvSpPr>
          <p:cNvPr id="2055" name="灯片编号占位符 2054"/>
          <p:cNvSpPr>
            <a:spLocks noGrp="1"/>
          </p:cNvSpPr>
          <p:nvPr>
            <p:ph type="sldNum" sz="quarter" idx="5"/>
          </p:nvPr>
        </p:nvSpPr>
        <p:spPr>
          <a:xfrm>
            <a:off x="4024313" y="9721850"/>
            <a:ext cx="3078162" cy="511175"/>
          </a:xfrm>
          <a:prstGeom prst="rect">
            <a:avLst/>
          </a:prstGeom>
          <a:noFill/>
          <a:ln w="9525">
            <a:noFill/>
          </a:ln>
        </p:spPr>
        <p:txBody>
          <a:bodyPr lIns="96460" tIns="48230" rIns="96460" bIns="48230" anchor="b"/>
          <a:lstStyle/>
          <a:p>
            <a:pPr lvl="0" algn="r" defTabSz="965200" eaLnBrk="1" hangingPunct="1"/>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65200" eaLnBrk="1" hangingPunct="1"/>
            <a:fld id="{9A0DB2DC-4C9A-4742-B13C-FB6460FD3503}" type="slidenum">
              <a:rPr lang="zh-CN" altLang="en-US" sz="1300" dirty="0"/>
            </a:fld>
            <a:endParaRPr lang="zh-CN" altLang="en-US" sz="1300" dirty="0"/>
          </a:p>
        </p:txBody>
      </p:sp>
      <p:sp>
        <p:nvSpPr>
          <p:cNvPr id="453634" name="幻灯片图像占位符 453633"/>
          <p:cNvSpPr>
            <a:spLocks noGrp="1" noRot="1" noChangeAspect="1" noTextEdit="1"/>
          </p:cNvSpPr>
          <p:nvPr>
            <p:ph type="sldImg"/>
          </p:nvPr>
        </p:nvSpPr>
        <p:spPr>
          <a:xfrm>
            <a:off x="992188" y="766763"/>
            <a:ext cx="5118100" cy="3838575"/>
          </a:xfrm>
        </p:spPr>
      </p:sp>
      <p:sp>
        <p:nvSpPr>
          <p:cNvPr id="453635" name="文本占位符 453634"/>
          <p:cNvSpPr>
            <a:spLocks noGrp="1"/>
          </p:cNvSpPr>
          <p:nvPr>
            <p:ph type="body" idx="1"/>
          </p:nvPr>
        </p:nvSpPr>
        <p:spPr/>
        <p:txBody>
          <a:bodyPr lIns="96460" tIns="48230" rIns="96460" bIns="48230"/>
          <a:lstStyle/>
          <a:p>
            <a:pPr lvl="0">
              <a:lnSpc>
                <a:spcPct val="80000"/>
              </a:lnSpc>
            </a:pPr>
            <a:r>
              <a:rPr lang="zh-CN" altLang="en-US" sz="800" dirty="0"/>
              <a:t>目录</a:t>
            </a:r>
            <a:endParaRPr lang="zh-CN" altLang="en-US" sz="800" dirty="0"/>
          </a:p>
          <a:p>
            <a:pPr lvl="0">
              <a:lnSpc>
                <a:spcPct val="80000"/>
              </a:lnSpc>
            </a:pPr>
            <a:r>
              <a:rPr lang="zh-CN" altLang="en-US" sz="800" dirty="0"/>
              <a:t>第</a:t>
            </a:r>
            <a:r>
              <a:rPr lang="en-US" altLang="zh-CN" sz="800" dirty="0"/>
              <a:t>5</a:t>
            </a:r>
            <a:r>
              <a:rPr lang="zh-CN" altLang="en-US" sz="800" dirty="0"/>
              <a:t>章  函数与变量</a:t>
            </a:r>
            <a:endParaRPr lang="zh-CN" altLang="en-US" sz="800" dirty="0"/>
          </a:p>
          <a:p>
            <a:pPr lvl="0">
              <a:lnSpc>
                <a:spcPct val="80000"/>
              </a:lnSpc>
            </a:pPr>
            <a:r>
              <a:rPr lang="en-US" altLang="zh-CN" sz="800" dirty="0"/>
              <a:t>5.1  </a:t>
            </a:r>
            <a:r>
              <a:rPr lang="zh-CN" altLang="en-US" sz="800" dirty="0"/>
              <a:t>函数的定义与调用</a:t>
            </a:r>
            <a:endParaRPr lang="zh-CN" altLang="en-US" sz="800" dirty="0"/>
          </a:p>
          <a:p>
            <a:pPr lvl="0">
              <a:lnSpc>
                <a:spcPct val="80000"/>
              </a:lnSpc>
            </a:pPr>
            <a:r>
              <a:rPr lang="en-US" altLang="zh-CN" sz="800" dirty="0"/>
              <a:t>5.1.1 </a:t>
            </a:r>
            <a:r>
              <a:rPr lang="zh-CN" altLang="en-US" sz="800" dirty="0"/>
              <a:t>对自定义函数的需求</a:t>
            </a:r>
            <a:endParaRPr lang="zh-CN" altLang="en-US" sz="800" dirty="0"/>
          </a:p>
          <a:p>
            <a:pPr lvl="0">
              <a:lnSpc>
                <a:spcPct val="80000"/>
              </a:lnSpc>
            </a:pPr>
            <a:r>
              <a:rPr lang="en-US" altLang="zh-CN" sz="800" dirty="0"/>
              <a:t>5.1.2 </a:t>
            </a:r>
            <a:r>
              <a:rPr lang="zh-CN" altLang="en-US" sz="800" dirty="0"/>
              <a:t>函数定义</a:t>
            </a:r>
            <a:endParaRPr lang="zh-CN" altLang="en-US" sz="800" dirty="0"/>
          </a:p>
          <a:p>
            <a:pPr lvl="0">
              <a:lnSpc>
                <a:spcPct val="80000"/>
              </a:lnSpc>
            </a:pPr>
            <a:r>
              <a:rPr lang="en-US" altLang="zh-CN" sz="800" dirty="0"/>
              <a:t>5.1.3 </a:t>
            </a:r>
            <a:r>
              <a:rPr lang="zh-CN" altLang="en-US" sz="800" dirty="0"/>
              <a:t>函数的调用</a:t>
            </a:r>
            <a:endParaRPr lang="zh-CN" altLang="en-US" sz="800" dirty="0"/>
          </a:p>
          <a:p>
            <a:pPr lvl="0">
              <a:lnSpc>
                <a:spcPct val="80000"/>
              </a:lnSpc>
            </a:pPr>
            <a:r>
              <a:rPr lang="en-US" altLang="zh-CN" sz="800" dirty="0"/>
              <a:t>5.1.4 </a:t>
            </a:r>
            <a:r>
              <a:rPr lang="zh-CN" altLang="en-US" sz="800" dirty="0"/>
              <a:t>函数和程序</a:t>
            </a:r>
            <a:endParaRPr lang="zh-CN" altLang="en-US" sz="800" dirty="0"/>
          </a:p>
          <a:p>
            <a:pPr lvl="0">
              <a:lnSpc>
                <a:spcPct val="80000"/>
              </a:lnSpc>
            </a:pPr>
            <a:r>
              <a:rPr lang="en-US" altLang="zh-CN" sz="800" dirty="0"/>
              <a:t>5.1.5 </a:t>
            </a:r>
            <a:r>
              <a:rPr lang="zh-CN" altLang="en-US" sz="800" dirty="0"/>
              <a:t>局部变量的作用域和生存期</a:t>
            </a:r>
            <a:endParaRPr lang="zh-CN" altLang="en-US" sz="800" dirty="0"/>
          </a:p>
          <a:p>
            <a:pPr lvl="0">
              <a:lnSpc>
                <a:spcPct val="80000"/>
              </a:lnSpc>
            </a:pPr>
            <a:r>
              <a:rPr lang="en-US" altLang="zh-CN" sz="800" dirty="0"/>
              <a:t>5.1.6 </a:t>
            </a:r>
            <a:r>
              <a:rPr lang="zh-CN" altLang="en-US" sz="800" dirty="0"/>
              <a:t>函数调用的参数传递机制</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5.2  </a:t>
            </a:r>
            <a:r>
              <a:rPr lang="zh-CN" altLang="en-US" sz="800" dirty="0"/>
              <a:t>程序的函数分解</a:t>
            </a:r>
            <a:endParaRPr lang="zh-CN" altLang="en-US" sz="800" dirty="0"/>
          </a:p>
          <a:p>
            <a:pPr lvl="0">
              <a:lnSpc>
                <a:spcPct val="80000"/>
              </a:lnSpc>
            </a:pPr>
            <a:r>
              <a:rPr lang="en-US" altLang="zh-CN" sz="800" dirty="0"/>
              <a:t>5.2.1  </a:t>
            </a:r>
            <a:r>
              <a:rPr lang="zh-CN" altLang="en-US" sz="800" dirty="0"/>
              <a:t>程序的函数分解</a:t>
            </a:r>
            <a:endParaRPr lang="zh-CN" altLang="en-US" sz="800" dirty="0"/>
          </a:p>
          <a:p>
            <a:pPr lvl="0">
              <a:lnSpc>
                <a:spcPct val="80000"/>
              </a:lnSpc>
            </a:pPr>
            <a:r>
              <a:rPr lang="en-US" altLang="zh-CN" sz="800" dirty="0"/>
              <a:t>5.2.2  </a:t>
            </a:r>
            <a:r>
              <a:rPr lang="zh-CN" altLang="en-US" sz="800" dirty="0"/>
              <a:t>函数封装和两种视角</a:t>
            </a:r>
            <a:endParaRPr lang="zh-CN" altLang="en-US" sz="800" dirty="0"/>
          </a:p>
          <a:p>
            <a:pPr lvl="0">
              <a:lnSpc>
                <a:spcPct val="80000"/>
              </a:lnSpc>
            </a:pPr>
            <a:r>
              <a:rPr lang="en-US" altLang="zh-CN" sz="800" dirty="0"/>
              <a:t>5.2.3  </a:t>
            </a:r>
            <a:r>
              <a:rPr lang="zh-CN" altLang="en-US" sz="800" dirty="0"/>
              <a:t>自定义函数示例</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5.3  </a:t>
            </a:r>
            <a:r>
              <a:rPr lang="zh-CN" altLang="en-US" sz="800" dirty="0"/>
              <a:t>循环与递归</a:t>
            </a:r>
            <a:endParaRPr lang="zh-CN" altLang="en-US" sz="800" dirty="0"/>
          </a:p>
          <a:p>
            <a:pPr lvl="0">
              <a:lnSpc>
                <a:spcPct val="80000"/>
              </a:lnSpc>
            </a:pPr>
            <a:r>
              <a:rPr lang="en-US" altLang="zh-CN" sz="800" dirty="0"/>
              <a:t>5.3.1  </a:t>
            </a:r>
            <a:r>
              <a:rPr lang="zh-CN" altLang="en-US" sz="800" dirty="0"/>
              <a:t>阶乘和乘幂（循环，递归）</a:t>
            </a:r>
            <a:endParaRPr lang="zh-CN" altLang="en-US" sz="800" dirty="0"/>
          </a:p>
          <a:p>
            <a:pPr lvl="0">
              <a:lnSpc>
                <a:spcPct val="80000"/>
              </a:lnSpc>
            </a:pPr>
            <a:r>
              <a:rPr lang="en-US" altLang="zh-CN" sz="800" dirty="0"/>
              <a:t>5.3.2  </a:t>
            </a:r>
            <a:r>
              <a:rPr lang="zh-CN" altLang="en-US" sz="800" dirty="0"/>
              <a:t>斐波那契数列</a:t>
            </a:r>
            <a:endParaRPr lang="zh-CN" altLang="en-US" sz="800" dirty="0"/>
          </a:p>
          <a:p>
            <a:pPr lvl="0">
              <a:lnSpc>
                <a:spcPct val="80000"/>
              </a:lnSpc>
            </a:pPr>
            <a:r>
              <a:rPr lang="en-US" altLang="zh-CN" sz="800" dirty="0"/>
              <a:t>5.3.3  </a:t>
            </a:r>
            <a:r>
              <a:rPr lang="zh-CN" altLang="en-US" sz="800" dirty="0"/>
              <a:t>最大公约数</a:t>
            </a:r>
            <a:endParaRPr lang="zh-CN" altLang="en-US" sz="800" dirty="0"/>
          </a:p>
          <a:p>
            <a:pPr lvl="0">
              <a:lnSpc>
                <a:spcPct val="80000"/>
              </a:lnSpc>
            </a:pPr>
            <a:r>
              <a:rPr lang="en-US" altLang="zh-CN" sz="800" dirty="0"/>
              <a:t>5.3.4  </a:t>
            </a:r>
            <a:r>
              <a:rPr lang="zh-CN" altLang="en-US" sz="800" dirty="0"/>
              <a:t>河内塔（梵塔）问题</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5.4  </a:t>
            </a:r>
            <a:r>
              <a:rPr lang="zh-CN" altLang="en-US" sz="800" dirty="0"/>
              <a:t>其它类型的变量</a:t>
            </a:r>
            <a:endParaRPr lang="zh-CN" altLang="en-US" sz="800" dirty="0"/>
          </a:p>
          <a:p>
            <a:pPr lvl="0">
              <a:lnSpc>
                <a:spcPct val="80000"/>
              </a:lnSpc>
            </a:pPr>
            <a:r>
              <a:rPr lang="en-US" altLang="zh-CN" sz="800" dirty="0"/>
              <a:t>5.4.1  </a:t>
            </a:r>
            <a:r>
              <a:rPr lang="zh-CN" altLang="en-US" sz="800" dirty="0"/>
              <a:t>外部变量</a:t>
            </a:r>
            <a:endParaRPr lang="zh-CN" altLang="en-US" sz="800" dirty="0"/>
          </a:p>
          <a:p>
            <a:pPr lvl="0">
              <a:lnSpc>
                <a:spcPct val="80000"/>
              </a:lnSpc>
            </a:pPr>
            <a:r>
              <a:rPr lang="en-US" altLang="zh-CN" sz="800" dirty="0"/>
              <a:t>5.4.2  </a:t>
            </a:r>
            <a:r>
              <a:rPr lang="zh-CN" altLang="en-US" sz="800" dirty="0"/>
              <a:t>变量定义的嵌套</a:t>
            </a:r>
            <a:endParaRPr lang="zh-CN" altLang="en-US" sz="800" dirty="0"/>
          </a:p>
          <a:p>
            <a:pPr lvl="0">
              <a:lnSpc>
                <a:spcPct val="80000"/>
              </a:lnSpc>
            </a:pPr>
            <a:r>
              <a:rPr lang="en-US" altLang="zh-CN" sz="800" dirty="0"/>
              <a:t>5.4.3  </a:t>
            </a:r>
            <a:r>
              <a:rPr lang="zh-CN" altLang="en-US" sz="800" dirty="0"/>
              <a:t>静态局部变量</a:t>
            </a:r>
            <a:endParaRPr lang="zh-CN" altLang="en-US" sz="800" dirty="0"/>
          </a:p>
          <a:p>
            <a:pPr lvl="0">
              <a:lnSpc>
                <a:spcPct val="80000"/>
              </a:lnSpc>
            </a:pPr>
            <a:r>
              <a:rPr lang="en-US" altLang="zh-CN" sz="800" dirty="0"/>
              <a:t>5.4.4  </a:t>
            </a:r>
            <a:r>
              <a:rPr lang="zh-CN" altLang="en-US" sz="800" dirty="0"/>
              <a:t>外部变量与静态局部变量的初始化</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5.5  </a:t>
            </a:r>
            <a:r>
              <a:rPr lang="zh-CN" altLang="en-US" sz="800" dirty="0"/>
              <a:t>声明与定义</a:t>
            </a:r>
            <a:endParaRPr lang="zh-CN" altLang="en-US" sz="800" dirty="0"/>
          </a:p>
          <a:p>
            <a:pPr lvl="0">
              <a:lnSpc>
                <a:spcPct val="80000"/>
              </a:lnSpc>
            </a:pPr>
            <a:r>
              <a:rPr lang="en-US" altLang="zh-CN" sz="800" dirty="0"/>
              <a:t>5.5.1  </a:t>
            </a:r>
            <a:r>
              <a:rPr lang="zh-CN" altLang="en-US" sz="800" dirty="0"/>
              <a:t>先定义后使用</a:t>
            </a:r>
            <a:endParaRPr lang="zh-CN" altLang="en-US" sz="800" dirty="0"/>
          </a:p>
          <a:p>
            <a:pPr lvl="0">
              <a:lnSpc>
                <a:spcPct val="80000"/>
              </a:lnSpc>
            </a:pPr>
            <a:r>
              <a:rPr lang="en-US" altLang="zh-CN" sz="800" dirty="0"/>
              <a:t>5.5.2  </a:t>
            </a:r>
            <a:r>
              <a:rPr lang="zh-CN" altLang="en-US" sz="800" dirty="0"/>
              <a:t>定义与声明</a:t>
            </a:r>
            <a:endParaRPr lang="zh-CN" altLang="en-US" sz="800" dirty="0"/>
          </a:p>
          <a:p>
            <a:pPr lvl="0">
              <a:lnSpc>
                <a:spcPct val="80000"/>
              </a:lnSpc>
            </a:pPr>
            <a:r>
              <a:rPr lang="en-US" altLang="zh-CN" sz="800" dirty="0"/>
              <a:t>5.5.3  </a:t>
            </a:r>
            <a:r>
              <a:rPr lang="zh-CN" altLang="en-US" sz="800" dirty="0"/>
              <a:t>函数原型声明</a:t>
            </a:r>
            <a:endParaRPr lang="zh-CN" altLang="en-US" sz="800" dirty="0"/>
          </a:p>
          <a:p>
            <a:pPr lvl="0">
              <a:lnSpc>
                <a:spcPct val="80000"/>
              </a:lnSpc>
            </a:pPr>
            <a:r>
              <a:rPr lang="en-US" altLang="zh-CN" sz="800" dirty="0"/>
              <a:t>5.5.4  </a:t>
            </a:r>
            <a:r>
              <a:rPr lang="zh-CN" altLang="en-US" sz="800" dirty="0"/>
              <a:t>外部变量的声明</a:t>
            </a:r>
            <a:endParaRPr lang="zh-CN" altLang="en-US" sz="800" dirty="0"/>
          </a:p>
          <a:p>
            <a:pPr lvl="0">
              <a:lnSpc>
                <a:spcPct val="80000"/>
              </a:lnSpc>
            </a:pPr>
            <a:r>
              <a:rPr lang="en-US" altLang="zh-CN" sz="800" dirty="0"/>
              <a:t>5.5.5  </a:t>
            </a:r>
            <a:r>
              <a:rPr lang="zh-CN" altLang="en-US" sz="800" dirty="0"/>
              <a:t>函数分解程序实例</a:t>
            </a:r>
            <a:endParaRPr lang="zh-CN" altLang="en-US" sz="800" dirty="0"/>
          </a:p>
          <a:p>
            <a:pPr lvl="0">
              <a:lnSpc>
                <a:spcPct val="80000"/>
              </a:lnSpc>
            </a:pPr>
            <a:r>
              <a:rPr lang="en-US" altLang="zh-CN" sz="800" dirty="0"/>
              <a:t>5.5.6  </a:t>
            </a:r>
            <a:r>
              <a:rPr lang="zh-CN" altLang="en-US" sz="800" dirty="0"/>
              <a:t>多文件开发实例</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5.6  </a:t>
            </a:r>
            <a:r>
              <a:rPr lang="zh-CN" altLang="en-US" sz="800" dirty="0"/>
              <a:t>预处理</a:t>
            </a:r>
            <a:endParaRPr lang="zh-CN" altLang="en-US" sz="800" dirty="0"/>
          </a:p>
          <a:p>
            <a:pPr lvl="0">
              <a:lnSpc>
                <a:spcPct val="80000"/>
              </a:lnSpc>
            </a:pPr>
            <a:r>
              <a:rPr lang="en-US" altLang="zh-CN" sz="800" dirty="0"/>
              <a:t>5.6.1</a:t>
            </a:r>
            <a:r>
              <a:rPr lang="zh-CN" altLang="en-US" sz="800" dirty="0"/>
              <a:t>文件包含命令</a:t>
            </a:r>
            <a:endParaRPr lang="zh-CN" altLang="en-US" sz="800" dirty="0"/>
          </a:p>
          <a:p>
            <a:pPr lvl="0">
              <a:lnSpc>
                <a:spcPct val="80000"/>
              </a:lnSpc>
            </a:pPr>
            <a:r>
              <a:rPr lang="en-US" altLang="zh-CN" sz="800" dirty="0"/>
              <a:t>5.6.2 </a:t>
            </a:r>
            <a:r>
              <a:rPr lang="zh-CN" altLang="en-US" sz="800" dirty="0"/>
              <a:t>宏定义与宏替换</a:t>
            </a:r>
            <a:endParaRPr lang="zh-CN" altLang="en-US" sz="800" dirty="0"/>
          </a:p>
          <a:p>
            <a:pPr lvl="0">
              <a:lnSpc>
                <a:spcPct val="80000"/>
              </a:lnSpc>
            </a:pPr>
            <a:r>
              <a:rPr lang="en-US" altLang="zh-CN" sz="800" dirty="0"/>
              <a:t>*5.6.3 </a:t>
            </a:r>
            <a:r>
              <a:rPr lang="zh-CN" altLang="en-US" sz="800" dirty="0"/>
              <a:t>条件编译命令</a:t>
            </a:r>
            <a:endParaRPr lang="zh-CN" altLang="en-US" sz="800" dirty="0"/>
          </a:p>
          <a:p>
            <a:pPr lvl="0">
              <a:lnSpc>
                <a:spcPct val="80000"/>
              </a:lnSpc>
            </a:pPr>
            <a:r>
              <a:rPr lang="en-US" altLang="zh-CN" sz="800" dirty="0"/>
              <a:t>5.7  </a:t>
            </a:r>
            <a:r>
              <a:rPr lang="zh-CN" altLang="en-US" sz="800" dirty="0"/>
              <a:t>名字空间</a:t>
            </a:r>
            <a:endParaRPr lang="zh-CN" altLang="en-US" sz="800" dirty="0"/>
          </a:p>
          <a:p>
            <a:pPr lvl="0">
              <a:lnSpc>
                <a:spcPct val="80000"/>
              </a:lnSpc>
            </a:pPr>
            <a:r>
              <a:rPr lang="en-US" altLang="zh-CN" sz="800" dirty="0"/>
              <a:t>5.8  </a:t>
            </a:r>
            <a:r>
              <a:rPr lang="zh-CN" altLang="en-US" sz="800" dirty="0"/>
              <a:t>多文件程序的开发实践</a:t>
            </a:r>
            <a:endParaRPr lang="zh-CN" altLang="en-US" sz="800" dirty="0"/>
          </a:p>
          <a:p>
            <a:pPr lvl="0">
              <a:lnSpc>
                <a:spcPct val="80000"/>
              </a:lnSpc>
            </a:pPr>
            <a:r>
              <a:rPr lang="en-US" altLang="zh-CN" sz="800" dirty="0"/>
              <a:t>5.8.1  </a:t>
            </a:r>
            <a:r>
              <a:rPr lang="zh-CN" altLang="en-US" sz="800" dirty="0"/>
              <a:t>函数提示</a:t>
            </a:r>
            <a:endParaRPr lang="zh-CN" altLang="en-US" sz="800" dirty="0"/>
          </a:p>
          <a:p>
            <a:pPr lvl="0">
              <a:lnSpc>
                <a:spcPct val="80000"/>
              </a:lnSpc>
            </a:pPr>
            <a:r>
              <a:rPr lang="en-US" altLang="zh-CN" sz="800" dirty="0"/>
              <a:t>5.8.2  </a:t>
            </a:r>
            <a:r>
              <a:rPr lang="zh-CN" altLang="en-US" sz="800" dirty="0"/>
              <a:t>项目开发</a:t>
            </a:r>
            <a:endParaRPr lang="zh-CN" altLang="en-US" sz="800" dirty="0"/>
          </a:p>
          <a:p>
            <a:pPr lvl="0">
              <a:lnSpc>
                <a:spcPct val="80000"/>
              </a:lnSpc>
            </a:pPr>
            <a:r>
              <a:rPr lang="zh-CN" altLang="en-US" sz="800" dirty="0"/>
              <a:t>本章讨论的重要概念</a:t>
            </a:r>
            <a:endParaRPr lang="zh-CN" altLang="en-US" sz="8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65200" eaLnBrk="1" hangingPunct="1"/>
            <a:fld id="{9A0DB2DC-4C9A-4742-B13C-FB6460FD3503}" type="slidenum">
              <a:rPr lang="zh-CN" altLang="en-US" sz="1300" dirty="0"/>
            </a:fld>
            <a:endParaRPr lang="zh-CN" altLang="en-US" sz="1300" dirty="0"/>
          </a:p>
        </p:txBody>
      </p:sp>
      <p:sp>
        <p:nvSpPr>
          <p:cNvPr id="663554" name="幻灯片图像占位符 663553"/>
          <p:cNvSpPr>
            <a:spLocks noGrp="1" noRot="1" noChangeAspect="1" noTextEdit="1"/>
          </p:cNvSpPr>
          <p:nvPr>
            <p:ph type="sldImg"/>
          </p:nvPr>
        </p:nvSpPr>
        <p:spPr>
          <a:xfrm>
            <a:off x="992188" y="766763"/>
            <a:ext cx="5118100" cy="3838575"/>
          </a:xfrm>
        </p:spPr>
      </p:sp>
      <p:sp>
        <p:nvSpPr>
          <p:cNvPr id="663555" name="文本占位符 663554"/>
          <p:cNvSpPr>
            <a:spLocks noGrp="1"/>
          </p:cNvSpPr>
          <p:nvPr>
            <p:ph type="body" idx="1"/>
          </p:nvPr>
        </p:nvSpPr>
        <p:spPr/>
        <p:txBody>
          <a:bodyPr lIns="96460" tIns="48230" rIns="96460" bIns="48230"/>
          <a:lstStyle/>
          <a:p>
            <a:pPr lvl="0">
              <a:lnSpc>
                <a:spcPct val="80000"/>
              </a:lnSpc>
            </a:pPr>
            <a:r>
              <a:rPr lang="zh-CN" altLang="en-US" sz="800" dirty="0"/>
              <a:t>目录</a:t>
            </a:r>
            <a:endParaRPr lang="zh-CN" altLang="en-US" sz="800" dirty="0"/>
          </a:p>
          <a:p>
            <a:pPr lvl="0">
              <a:lnSpc>
                <a:spcPct val="80000"/>
              </a:lnSpc>
            </a:pPr>
            <a:r>
              <a:rPr lang="zh-CN" altLang="en-US" sz="800" dirty="0"/>
              <a:t>第</a:t>
            </a:r>
            <a:r>
              <a:rPr lang="en-US" altLang="zh-CN" sz="800" dirty="0"/>
              <a:t>5</a:t>
            </a:r>
            <a:r>
              <a:rPr lang="zh-CN" altLang="en-US" sz="800" dirty="0"/>
              <a:t>章  函数与变量</a:t>
            </a:r>
            <a:endParaRPr lang="zh-CN" altLang="en-US" sz="800" dirty="0"/>
          </a:p>
          <a:p>
            <a:pPr lvl="0">
              <a:lnSpc>
                <a:spcPct val="80000"/>
              </a:lnSpc>
            </a:pPr>
            <a:r>
              <a:rPr lang="en-US" altLang="zh-CN" sz="800" dirty="0"/>
              <a:t>5.1  </a:t>
            </a:r>
            <a:r>
              <a:rPr lang="zh-CN" altLang="en-US" sz="800" dirty="0"/>
              <a:t>函数的定义与调用</a:t>
            </a:r>
            <a:endParaRPr lang="zh-CN" altLang="en-US" sz="800" dirty="0"/>
          </a:p>
          <a:p>
            <a:pPr lvl="0">
              <a:lnSpc>
                <a:spcPct val="80000"/>
              </a:lnSpc>
            </a:pPr>
            <a:r>
              <a:rPr lang="en-US" altLang="zh-CN" sz="800" dirty="0"/>
              <a:t>5.1.1 </a:t>
            </a:r>
            <a:r>
              <a:rPr lang="zh-CN" altLang="en-US" sz="800" dirty="0"/>
              <a:t>对自定义函数的需求</a:t>
            </a:r>
            <a:endParaRPr lang="zh-CN" altLang="en-US" sz="800" dirty="0"/>
          </a:p>
          <a:p>
            <a:pPr lvl="0">
              <a:lnSpc>
                <a:spcPct val="80000"/>
              </a:lnSpc>
            </a:pPr>
            <a:r>
              <a:rPr lang="en-US" altLang="zh-CN" sz="800" dirty="0"/>
              <a:t>5.1.2 </a:t>
            </a:r>
            <a:r>
              <a:rPr lang="zh-CN" altLang="en-US" sz="800" dirty="0"/>
              <a:t>函数定义</a:t>
            </a:r>
            <a:endParaRPr lang="zh-CN" altLang="en-US" sz="800" dirty="0"/>
          </a:p>
          <a:p>
            <a:pPr lvl="0">
              <a:lnSpc>
                <a:spcPct val="80000"/>
              </a:lnSpc>
            </a:pPr>
            <a:r>
              <a:rPr lang="en-US" altLang="zh-CN" sz="800" dirty="0"/>
              <a:t>5.1.3 </a:t>
            </a:r>
            <a:r>
              <a:rPr lang="zh-CN" altLang="en-US" sz="800" dirty="0"/>
              <a:t>函数的调用</a:t>
            </a:r>
            <a:endParaRPr lang="zh-CN" altLang="en-US" sz="800" dirty="0"/>
          </a:p>
          <a:p>
            <a:pPr lvl="0">
              <a:lnSpc>
                <a:spcPct val="80000"/>
              </a:lnSpc>
            </a:pPr>
            <a:r>
              <a:rPr lang="en-US" altLang="zh-CN" sz="800" dirty="0"/>
              <a:t>5.1.4 </a:t>
            </a:r>
            <a:r>
              <a:rPr lang="zh-CN" altLang="en-US" sz="800" dirty="0"/>
              <a:t>函数和程序</a:t>
            </a:r>
            <a:endParaRPr lang="zh-CN" altLang="en-US" sz="800" dirty="0"/>
          </a:p>
          <a:p>
            <a:pPr lvl="0">
              <a:lnSpc>
                <a:spcPct val="80000"/>
              </a:lnSpc>
            </a:pPr>
            <a:r>
              <a:rPr lang="en-US" altLang="zh-CN" sz="800" dirty="0"/>
              <a:t>5.1.5 </a:t>
            </a:r>
            <a:r>
              <a:rPr lang="zh-CN" altLang="en-US" sz="800" dirty="0"/>
              <a:t>局部变量的作用域和生存期</a:t>
            </a:r>
            <a:endParaRPr lang="zh-CN" altLang="en-US" sz="800" dirty="0"/>
          </a:p>
          <a:p>
            <a:pPr lvl="0">
              <a:lnSpc>
                <a:spcPct val="80000"/>
              </a:lnSpc>
            </a:pPr>
            <a:r>
              <a:rPr lang="en-US" altLang="zh-CN" sz="800" dirty="0"/>
              <a:t>5.1.6 </a:t>
            </a:r>
            <a:r>
              <a:rPr lang="zh-CN" altLang="en-US" sz="800" dirty="0"/>
              <a:t>函数调用的参数传递机制</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5.2  </a:t>
            </a:r>
            <a:r>
              <a:rPr lang="zh-CN" altLang="en-US" sz="800" dirty="0"/>
              <a:t>程序的函数分解</a:t>
            </a:r>
            <a:endParaRPr lang="zh-CN" altLang="en-US" sz="800" dirty="0"/>
          </a:p>
          <a:p>
            <a:pPr lvl="0">
              <a:lnSpc>
                <a:spcPct val="80000"/>
              </a:lnSpc>
            </a:pPr>
            <a:r>
              <a:rPr lang="en-US" altLang="zh-CN" sz="800" dirty="0"/>
              <a:t>5.2.1  </a:t>
            </a:r>
            <a:r>
              <a:rPr lang="zh-CN" altLang="en-US" sz="800" dirty="0"/>
              <a:t>程序的函数分解</a:t>
            </a:r>
            <a:endParaRPr lang="zh-CN" altLang="en-US" sz="800" dirty="0"/>
          </a:p>
          <a:p>
            <a:pPr lvl="0">
              <a:lnSpc>
                <a:spcPct val="80000"/>
              </a:lnSpc>
            </a:pPr>
            <a:r>
              <a:rPr lang="en-US" altLang="zh-CN" sz="800" dirty="0"/>
              <a:t>5.2.2  </a:t>
            </a:r>
            <a:r>
              <a:rPr lang="zh-CN" altLang="en-US" sz="800" dirty="0"/>
              <a:t>函数封装和两种视角</a:t>
            </a:r>
            <a:endParaRPr lang="zh-CN" altLang="en-US" sz="800" dirty="0"/>
          </a:p>
          <a:p>
            <a:pPr lvl="0">
              <a:lnSpc>
                <a:spcPct val="80000"/>
              </a:lnSpc>
            </a:pPr>
            <a:r>
              <a:rPr lang="en-US" altLang="zh-CN" sz="800" dirty="0"/>
              <a:t>5.2.3  </a:t>
            </a:r>
            <a:r>
              <a:rPr lang="zh-CN" altLang="en-US" sz="800" dirty="0"/>
              <a:t>自定义函数示例</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5.3  </a:t>
            </a:r>
            <a:r>
              <a:rPr lang="zh-CN" altLang="en-US" sz="800" dirty="0"/>
              <a:t>循环与递归</a:t>
            </a:r>
            <a:endParaRPr lang="zh-CN" altLang="en-US" sz="800" dirty="0"/>
          </a:p>
          <a:p>
            <a:pPr lvl="0">
              <a:lnSpc>
                <a:spcPct val="80000"/>
              </a:lnSpc>
            </a:pPr>
            <a:r>
              <a:rPr lang="en-US" altLang="zh-CN" sz="800" dirty="0"/>
              <a:t>5.3.1  </a:t>
            </a:r>
            <a:r>
              <a:rPr lang="zh-CN" altLang="en-US" sz="800" dirty="0"/>
              <a:t>阶乘和乘幂（循环，递归）</a:t>
            </a:r>
            <a:endParaRPr lang="zh-CN" altLang="en-US" sz="800" dirty="0"/>
          </a:p>
          <a:p>
            <a:pPr lvl="0">
              <a:lnSpc>
                <a:spcPct val="80000"/>
              </a:lnSpc>
            </a:pPr>
            <a:r>
              <a:rPr lang="en-US" altLang="zh-CN" sz="800" dirty="0"/>
              <a:t>5.3.2  </a:t>
            </a:r>
            <a:r>
              <a:rPr lang="zh-CN" altLang="en-US" sz="800" dirty="0"/>
              <a:t>斐波那契数列</a:t>
            </a:r>
            <a:endParaRPr lang="zh-CN" altLang="en-US" sz="800" dirty="0"/>
          </a:p>
          <a:p>
            <a:pPr lvl="0">
              <a:lnSpc>
                <a:spcPct val="80000"/>
              </a:lnSpc>
            </a:pPr>
            <a:r>
              <a:rPr lang="en-US" altLang="zh-CN" sz="800" dirty="0"/>
              <a:t>5.3.3  </a:t>
            </a:r>
            <a:r>
              <a:rPr lang="zh-CN" altLang="en-US" sz="800" dirty="0"/>
              <a:t>最大公约数</a:t>
            </a:r>
            <a:endParaRPr lang="zh-CN" altLang="en-US" sz="800" dirty="0"/>
          </a:p>
          <a:p>
            <a:pPr lvl="0">
              <a:lnSpc>
                <a:spcPct val="80000"/>
              </a:lnSpc>
            </a:pPr>
            <a:r>
              <a:rPr lang="en-US" altLang="zh-CN" sz="800" dirty="0"/>
              <a:t>5.3.4  </a:t>
            </a:r>
            <a:r>
              <a:rPr lang="zh-CN" altLang="en-US" sz="800" dirty="0"/>
              <a:t>河内塔（梵塔）问题</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5.4  </a:t>
            </a:r>
            <a:r>
              <a:rPr lang="zh-CN" altLang="en-US" sz="800" dirty="0"/>
              <a:t>其它类型的变量</a:t>
            </a:r>
            <a:endParaRPr lang="zh-CN" altLang="en-US" sz="800" dirty="0"/>
          </a:p>
          <a:p>
            <a:pPr lvl="0">
              <a:lnSpc>
                <a:spcPct val="80000"/>
              </a:lnSpc>
            </a:pPr>
            <a:r>
              <a:rPr lang="en-US" altLang="zh-CN" sz="800" dirty="0"/>
              <a:t>5.4.1  </a:t>
            </a:r>
            <a:r>
              <a:rPr lang="zh-CN" altLang="en-US" sz="800" dirty="0"/>
              <a:t>外部变量</a:t>
            </a:r>
            <a:endParaRPr lang="zh-CN" altLang="en-US" sz="800" dirty="0"/>
          </a:p>
          <a:p>
            <a:pPr lvl="0">
              <a:lnSpc>
                <a:spcPct val="80000"/>
              </a:lnSpc>
            </a:pPr>
            <a:r>
              <a:rPr lang="en-US" altLang="zh-CN" sz="800" dirty="0"/>
              <a:t>5.4.2  </a:t>
            </a:r>
            <a:r>
              <a:rPr lang="zh-CN" altLang="en-US" sz="800" dirty="0"/>
              <a:t>变量定义的嵌套</a:t>
            </a:r>
            <a:endParaRPr lang="zh-CN" altLang="en-US" sz="800" dirty="0"/>
          </a:p>
          <a:p>
            <a:pPr lvl="0">
              <a:lnSpc>
                <a:spcPct val="80000"/>
              </a:lnSpc>
            </a:pPr>
            <a:r>
              <a:rPr lang="en-US" altLang="zh-CN" sz="800" dirty="0"/>
              <a:t>5.4.3  </a:t>
            </a:r>
            <a:r>
              <a:rPr lang="zh-CN" altLang="en-US" sz="800" dirty="0"/>
              <a:t>静态局部变量</a:t>
            </a:r>
            <a:endParaRPr lang="zh-CN" altLang="en-US" sz="800" dirty="0"/>
          </a:p>
          <a:p>
            <a:pPr lvl="0">
              <a:lnSpc>
                <a:spcPct val="80000"/>
              </a:lnSpc>
            </a:pPr>
            <a:r>
              <a:rPr lang="en-US" altLang="zh-CN" sz="800" dirty="0"/>
              <a:t>5.4.4  </a:t>
            </a:r>
            <a:r>
              <a:rPr lang="zh-CN" altLang="en-US" sz="800" dirty="0"/>
              <a:t>外部变量与静态局部变量的初始化</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5.5  </a:t>
            </a:r>
            <a:r>
              <a:rPr lang="zh-CN" altLang="en-US" sz="800" dirty="0"/>
              <a:t>声明与定义</a:t>
            </a:r>
            <a:endParaRPr lang="zh-CN" altLang="en-US" sz="800" dirty="0"/>
          </a:p>
          <a:p>
            <a:pPr lvl="0">
              <a:lnSpc>
                <a:spcPct val="80000"/>
              </a:lnSpc>
            </a:pPr>
            <a:r>
              <a:rPr lang="en-US" altLang="zh-CN" sz="800" dirty="0"/>
              <a:t>5.5.1  </a:t>
            </a:r>
            <a:r>
              <a:rPr lang="zh-CN" altLang="en-US" sz="800" dirty="0"/>
              <a:t>先定义后使用</a:t>
            </a:r>
            <a:endParaRPr lang="zh-CN" altLang="en-US" sz="800" dirty="0"/>
          </a:p>
          <a:p>
            <a:pPr lvl="0">
              <a:lnSpc>
                <a:spcPct val="80000"/>
              </a:lnSpc>
            </a:pPr>
            <a:r>
              <a:rPr lang="en-US" altLang="zh-CN" sz="800" dirty="0"/>
              <a:t>5.5.2  </a:t>
            </a:r>
            <a:r>
              <a:rPr lang="zh-CN" altLang="en-US" sz="800" dirty="0"/>
              <a:t>定义与声明</a:t>
            </a:r>
            <a:endParaRPr lang="zh-CN" altLang="en-US" sz="800" dirty="0"/>
          </a:p>
          <a:p>
            <a:pPr lvl="0">
              <a:lnSpc>
                <a:spcPct val="80000"/>
              </a:lnSpc>
            </a:pPr>
            <a:r>
              <a:rPr lang="en-US" altLang="zh-CN" sz="800" dirty="0"/>
              <a:t>5.5.3  </a:t>
            </a:r>
            <a:r>
              <a:rPr lang="zh-CN" altLang="en-US" sz="800" dirty="0"/>
              <a:t>函数原型声明</a:t>
            </a:r>
            <a:endParaRPr lang="zh-CN" altLang="en-US" sz="800" dirty="0"/>
          </a:p>
          <a:p>
            <a:pPr lvl="0">
              <a:lnSpc>
                <a:spcPct val="80000"/>
              </a:lnSpc>
            </a:pPr>
            <a:r>
              <a:rPr lang="en-US" altLang="zh-CN" sz="800" dirty="0"/>
              <a:t>5.5.4  </a:t>
            </a:r>
            <a:r>
              <a:rPr lang="zh-CN" altLang="en-US" sz="800" dirty="0"/>
              <a:t>外部变量的声明</a:t>
            </a:r>
            <a:endParaRPr lang="zh-CN" altLang="en-US" sz="800" dirty="0"/>
          </a:p>
          <a:p>
            <a:pPr lvl="0">
              <a:lnSpc>
                <a:spcPct val="80000"/>
              </a:lnSpc>
            </a:pPr>
            <a:r>
              <a:rPr lang="en-US" altLang="zh-CN" sz="800" dirty="0"/>
              <a:t>5.5.5  </a:t>
            </a:r>
            <a:r>
              <a:rPr lang="zh-CN" altLang="en-US" sz="800" dirty="0"/>
              <a:t>函数分解程序实例</a:t>
            </a:r>
            <a:endParaRPr lang="zh-CN" altLang="en-US" sz="800" dirty="0"/>
          </a:p>
          <a:p>
            <a:pPr lvl="0">
              <a:lnSpc>
                <a:spcPct val="80000"/>
              </a:lnSpc>
            </a:pPr>
            <a:r>
              <a:rPr lang="en-US" altLang="zh-CN" sz="800" dirty="0"/>
              <a:t>5.5.6  </a:t>
            </a:r>
            <a:r>
              <a:rPr lang="zh-CN" altLang="en-US" sz="800" dirty="0"/>
              <a:t>多文件开发实例</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5.6  </a:t>
            </a:r>
            <a:r>
              <a:rPr lang="zh-CN" altLang="en-US" sz="800" dirty="0"/>
              <a:t>预处理</a:t>
            </a:r>
            <a:endParaRPr lang="zh-CN" altLang="en-US" sz="800" dirty="0"/>
          </a:p>
          <a:p>
            <a:pPr lvl="0">
              <a:lnSpc>
                <a:spcPct val="80000"/>
              </a:lnSpc>
            </a:pPr>
            <a:r>
              <a:rPr lang="en-US" altLang="zh-CN" sz="800" dirty="0"/>
              <a:t>5.6.1</a:t>
            </a:r>
            <a:r>
              <a:rPr lang="zh-CN" altLang="en-US" sz="800" dirty="0"/>
              <a:t>文件包含命令</a:t>
            </a:r>
            <a:endParaRPr lang="zh-CN" altLang="en-US" sz="800" dirty="0"/>
          </a:p>
          <a:p>
            <a:pPr lvl="0">
              <a:lnSpc>
                <a:spcPct val="80000"/>
              </a:lnSpc>
            </a:pPr>
            <a:r>
              <a:rPr lang="en-US" altLang="zh-CN" sz="800" dirty="0"/>
              <a:t>5.6.2 </a:t>
            </a:r>
            <a:r>
              <a:rPr lang="zh-CN" altLang="en-US" sz="800" dirty="0"/>
              <a:t>宏定义与宏替换</a:t>
            </a:r>
            <a:endParaRPr lang="zh-CN" altLang="en-US" sz="800" dirty="0"/>
          </a:p>
          <a:p>
            <a:pPr lvl="0">
              <a:lnSpc>
                <a:spcPct val="80000"/>
              </a:lnSpc>
            </a:pPr>
            <a:r>
              <a:rPr lang="en-US" altLang="zh-CN" sz="800" dirty="0"/>
              <a:t>*5.6.3 </a:t>
            </a:r>
            <a:r>
              <a:rPr lang="zh-CN" altLang="en-US" sz="800" dirty="0"/>
              <a:t>条件编译命令</a:t>
            </a:r>
            <a:endParaRPr lang="zh-CN" altLang="en-US" sz="800" dirty="0"/>
          </a:p>
          <a:p>
            <a:pPr lvl="0">
              <a:lnSpc>
                <a:spcPct val="80000"/>
              </a:lnSpc>
            </a:pPr>
            <a:r>
              <a:rPr lang="en-US" altLang="zh-CN" sz="800" dirty="0"/>
              <a:t>5.7  </a:t>
            </a:r>
            <a:r>
              <a:rPr lang="zh-CN" altLang="en-US" sz="800" dirty="0"/>
              <a:t>名字空间</a:t>
            </a:r>
            <a:endParaRPr lang="zh-CN" altLang="en-US" sz="800" dirty="0"/>
          </a:p>
          <a:p>
            <a:pPr lvl="0">
              <a:lnSpc>
                <a:spcPct val="80000"/>
              </a:lnSpc>
            </a:pPr>
            <a:r>
              <a:rPr lang="en-US" altLang="zh-CN" sz="800" dirty="0"/>
              <a:t>5.8  </a:t>
            </a:r>
            <a:r>
              <a:rPr lang="zh-CN" altLang="en-US" sz="800" dirty="0"/>
              <a:t>多文件程序的开发实践</a:t>
            </a:r>
            <a:endParaRPr lang="zh-CN" altLang="en-US" sz="800" dirty="0"/>
          </a:p>
          <a:p>
            <a:pPr lvl="0">
              <a:lnSpc>
                <a:spcPct val="80000"/>
              </a:lnSpc>
            </a:pPr>
            <a:r>
              <a:rPr lang="en-US" altLang="zh-CN" sz="800" dirty="0"/>
              <a:t>5.8.1  </a:t>
            </a:r>
            <a:r>
              <a:rPr lang="zh-CN" altLang="en-US" sz="800" dirty="0"/>
              <a:t>函数提示</a:t>
            </a:r>
            <a:endParaRPr lang="zh-CN" altLang="en-US" sz="800" dirty="0"/>
          </a:p>
          <a:p>
            <a:pPr lvl="0">
              <a:lnSpc>
                <a:spcPct val="80000"/>
              </a:lnSpc>
            </a:pPr>
            <a:r>
              <a:rPr lang="en-US" altLang="zh-CN" sz="800" dirty="0"/>
              <a:t>5.8.2  </a:t>
            </a:r>
            <a:r>
              <a:rPr lang="zh-CN" altLang="en-US" sz="800" dirty="0"/>
              <a:t>项目开发</a:t>
            </a:r>
            <a:endParaRPr lang="zh-CN" altLang="en-US" sz="800" dirty="0"/>
          </a:p>
          <a:p>
            <a:pPr lvl="0">
              <a:lnSpc>
                <a:spcPct val="80000"/>
              </a:lnSpc>
            </a:pPr>
            <a:r>
              <a:rPr lang="zh-CN" altLang="en-US" sz="800" dirty="0"/>
              <a:t>本章讨论的重要概念</a:t>
            </a:r>
            <a:endParaRPr lang="zh-CN" altLang="en-US" sz="8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65200" eaLnBrk="1" hangingPunct="1"/>
            <a:fld id="{9A0DB2DC-4C9A-4742-B13C-FB6460FD3503}" type="slidenum">
              <a:rPr lang="zh-CN" altLang="en-US" sz="1300" dirty="0"/>
            </a:fld>
            <a:endParaRPr lang="zh-CN" altLang="en-US" sz="1300" dirty="0"/>
          </a:p>
        </p:txBody>
      </p:sp>
      <p:sp>
        <p:nvSpPr>
          <p:cNvPr id="661506" name="幻灯片图像占位符 661505"/>
          <p:cNvSpPr>
            <a:spLocks noGrp="1" noRot="1" noChangeAspect="1" noTextEdit="1"/>
          </p:cNvSpPr>
          <p:nvPr>
            <p:ph type="sldImg"/>
          </p:nvPr>
        </p:nvSpPr>
        <p:spPr>
          <a:xfrm>
            <a:off x="992188" y="766763"/>
            <a:ext cx="5118100" cy="3838575"/>
          </a:xfrm>
        </p:spPr>
      </p:sp>
      <p:sp>
        <p:nvSpPr>
          <p:cNvPr id="661507" name="文本占位符 661506"/>
          <p:cNvSpPr>
            <a:spLocks noGrp="1"/>
          </p:cNvSpPr>
          <p:nvPr>
            <p:ph type="body" idx="1"/>
          </p:nvPr>
        </p:nvSpPr>
        <p:spPr/>
        <p:txBody>
          <a:bodyPr lIns="96460" tIns="48230" rIns="96460" bIns="48230"/>
          <a:lstStyle/>
          <a:p>
            <a:pPr lvl="0"/>
            <a:r>
              <a:rPr lang="zh-CN" altLang="en-US" dirty="0"/>
              <a:t>这样，在一个文件中所定义的外部变量的作用域就扩展到了另一个文件中。</a:t>
            </a:r>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65200" eaLnBrk="1" hangingPunct="1"/>
            <a:fld id="{9A0DB2DC-4C9A-4742-B13C-FB6460FD3503}" type="slidenum">
              <a:rPr lang="zh-CN" altLang="en-US" sz="1300" dirty="0"/>
            </a:fld>
            <a:endParaRPr lang="zh-CN" altLang="en-US" sz="1300" dirty="0"/>
          </a:p>
        </p:txBody>
      </p:sp>
      <p:sp>
        <p:nvSpPr>
          <p:cNvPr id="669698" name="幻灯片图像占位符 669697"/>
          <p:cNvSpPr>
            <a:spLocks noGrp="1" noRot="1" noChangeAspect="1" noTextEdit="1"/>
          </p:cNvSpPr>
          <p:nvPr>
            <p:ph type="sldImg"/>
          </p:nvPr>
        </p:nvSpPr>
        <p:spPr>
          <a:xfrm>
            <a:off x="992188" y="766763"/>
            <a:ext cx="5118100" cy="3838575"/>
          </a:xfrm>
        </p:spPr>
      </p:sp>
      <p:sp>
        <p:nvSpPr>
          <p:cNvPr id="669699" name="文本占位符 669698"/>
          <p:cNvSpPr>
            <a:spLocks noGrp="1"/>
          </p:cNvSpPr>
          <p:nvPr>
            <p:ph type="body" idx="1"/>
          </p:nvPr>
        </p:nvSpPr>
        <p:spPr/>
        <p:txBody>
          <a:bodyPr lIns="96460" tIns="48230" rIns="96460" bIns="48230"/>
          <a:lstStyle/>
          <a:p>
            <a:pPr lvl="0">
              <a:lnSpc>
                <a:spcPct val="80000"/>
              </a:lnSpc>
            </a:pPr>
            <a:r>
              <a:rPr lang="zh-CN" altLang="en-US" sz="800" dirty="0"/>
              <a:t>目录</a:t>
            </a:r>
            <a:endParaRPr lang="zh-CN" altLang="en-US" sz="800" dirty="0"/>
          </a:p>
          <a:p>
            <a:pPr lvl="0">
              <a:lnSpc>
                <a:spcPct val="80000"/>
              </a:lnSpc>
            </a:pPr>
            <a:r>
              <a:rPr lang="zh-CN" altLang="en-US" sz="800" dirty="0"/>
              <a:t>第</a:t>
            </a:r>
            <a:r>
              <a:rPr lang="en-US" altLang="zh-CN" sz="800" dirty="0"/>
              <a:t>5</a:t>
            </a:r>
            <a:r>
              <a:rPr lang="zh-CN" altLang="en-US" sz="800" dirty="0"/>
              <a:t>章  函数与变量</a:t>
            </a:r>
            <a:endParaRPr lang="zh-CN" altLang="en-US" sz="800" dirty="0"/>
          </a:p>
          <a:p>
            <a:pPr lvl="0">
              <a:lnSpc>
                <a:spcPct val="80000"/>
              </a:lnSpc>
            </a:pPr>
            <a:r>
              <a:rPr lang="en-US" altLang="zh-CN" sz="800" dirty="0"/>
              <a:t>5.1  </a:t>
            </a:r>
            <a:r>
              <a:rPr lang="zh-CN" altLang="en-US" sz="800" dirty="0"/>
              <a:t>函数的定义与调用</a:t>
            </a:r>
            <a:endParaRPr lang="zh-CN" altLang="en-US" sz="800" dirty="0"/>
          </a:p>
          <a:p>
            <a:pPr lvl="0">
              <a:lnSpc>
                <a:spcPct val="80000"/>
              </a:lnSpc>
            </a:pPr>
            <a:r>
              <a:rPr lang="en-US" altLang="zh-CN" sz="800" dirty="0"/>
              <a:t>5.1.1 </a:t>
            </a:r>
            <a:r>
              <a:rPr lang="zh-CN" altLang="en-US" sz="800" dirty="0"/>
              <a:t>对自定义函数的需求</a:t>
            </a:r>
            <a:endParaRPr lang="zh-CN" altLang="en-US" sz="800" dirty="0"/>
          </a:p>
          <a:p>
            <a:pPr lvl="0">
              <a:lnSpc>
                <a:spcPct val="80000"/>
              </a:lnSpc>
            </a:pPr>
            <a:r>
              <a:rPr lang="en-US" altLang="zh-CN" sz="800" dirty="0"/>
              <a:t>5.1.2 </a:t>
            </a:r>
            <a:r>
              <a:rPr lang="zh-CN" altLang="en-US" sz="800" dirty="0"/>
              <a:t>函数定义</a:t>
            </a:r>
            <a:endParaRPr lang="zh-CN" altLang="en-US" sz="800" dirty="0"/>
          </a:p>
          <a:p>
            <a:pPr lvl="0">
              <a:lnSpc>
                <a:spcPct val="80000"/>
              </a:lnSpc>
            </a:pPr>
            <a:r>
              <a:rPr lang="en-US" altLang="zh-CN" sz="800" dirty="0"/>
              <a:t>5.1.3 </a:t>
            </a:r>
            <a:r>
              <a:rPr lang="zh-CN" altLang="en-US" sz="800" dirty="0"/>
              <a:t>函数的调用</a:t>
            </a:r>
            <a:endParaRPr lang="zh-CN" altLang="en-US" sz="800" dirty="0"/>
          </a:p>
          <a:p>
            <a:pPr lvl="0">
              <a:lnSpc>
                <a:spcPct val="80000"/>
              </a:lnSpc>
            </a:pPr>
            <a:r>
              <a:rPr lang="en-US" altLang="zh-CN" sz="800" dirty="0"/>
              <a:t>5.1.4 </a:t>
            </a:r>
            <a:r>
              <a:rPr lang="zh-CN" altLang="en-US" sz="800" dirty="0"/>
              <a:t>函数和程序</a:t>
            </a:r>
            <a:endParaRPr lang="zh-CN" altLang="en-US" sz="800" dirty="0"/>
          </a:p>
          <a:p>
            <a:pPr lvl="0">
              <a:lnSpc>
                <a:spcPct val="80000"/>
              </a:lnSpc>
            </a:pPr>
            <a:r>
              <a:rPr lang="en-US" altLang="zh-CN" sz="800" dirty="0"/>
              <a:t>5.1.5 </a:t>
            </a:r>
            <a:r>
              <a:rPr lang="zh-CN" altLang="en-US" sz="800" dirty="0"/>
              <a:t>局部变量的作用域和生存期</a:t>
            </a:r>
            <a:endParaRPr lang="zh-CN" altLang="en-US" sz="800" dirty="0"/>
          </a:p>
          <a:p>
            <a:pPr lvl="0">
              <a:lnSpc>
                <a:spcPct val="80000"/>
              </a:lnSpc>
            </a:pPr>
            <a:r>
              <a:rPr lang="en-US" altLang="zh-CN" sz="800" dirty="0"/>
              <a:t>5.1.6 </a:t>
            </a:r>
            <a:r>
              <a:rPr lang="zh-CN" altLang="en-US" sz="800" dirty="0"/>
              <a:t>函数调用的参数传递机制</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5.2  </a:t>
            </a:r>
            <a:r>
              <a:rPr lang="zh-CN" altLang="en-US" sz="800" dirty="0"/>
              <a:t>程序的函数分解</a:t>
            </a:r>
            <a:endParaRPr lang="zh-CN" altLang="en-US" sz="800" dirty="0"/>
          </a:p>
          <a:p>
            <a:pPr lvl="0">
              <a:lnSpc>
                <a:spcPct val="80000"/>
              </a:lnSpc>
            </a:pPr>
            <a:r>
              <a:rPr lang="en-US" altLang="zh-CN" sz="800" dirty="0"/>
              <a:t>5.2.1  </a:t>
            </a:r>
            <a:r>
              <a:rPr lang="zh-CN" altLang="en-US" sz="800" dirty="0"/>
              <a:t>程序的函数分解</a:t>
            </a:r>
            <a:endParaRPr lang="zh-CN" altLang="en-US" sz="800" dirty="0"/>
          </a:p>
          <a:p>
            <a:pPr lvl="0">
              <a:lnSpc>
                <a:spcPct val="80000"/>
              </a:lnSpc>
            </a:pPr>
            <a:r>
              <a:rPr lang="en-US" altLang="zh-CN" sz="800" dirty="0"/>
              <a:t>5.2.2  </a:t>
            </a:r>
            <a:r>
              <a:rPr lang="zh-CN" altLang="en-US" sz="800" dirty="0"/>
              <a:t>函数封装和两种视角</a:t>
            </a:r>
            <a:endParaRPr lang="zh-CN" altLang="en-US" sz="800" dirty="0"/>
          </a:p>
          <a:p>
            <a:pPr lvl="0">
              <a:lnSpc>
                <a:spcPct val="80000"/>
              </a:lnSpc>
            </a:pPr>
            <a:r>
              <a:rPr lang="en-US" altLang="zh-CN" sz="800" dirty="0"/>
              <a:t>5.2.3  </a:t>
            </a:r>
            <a:r>
              <a:rPr lang="zh-CN" altLang="en-US" sz="800" dirty="0"/>
              <a:t>自定义函数示例</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5.3  </a:t>
            </a:r>
            <a:r>
              <a:rPr lang="zh-CN" altLang="en-US" sz="800" dirty="0"/>
              <a:t>循环与递归</a:t>
            </a:r>
            <a:endParaRPr lang="zh-CN" altLang="en-US" sz="800" dirty="0"/>
          </a:p>
          <a:p>
            <a:pPr lvl="0">
              <a:lnSpc>
                <a:spcPct val="80000"/>
              </a:lnSpc>
            </a:pPr>
            <a:r>
              <a:rPr lang="en-US" altLang="zh-CN" sz="800" dirty="0"/>
              <a:t>5.3.1  </a:t>
            </a:r>
            <a:r>
              <a:rPr lang="zh-CN" altLang="en-US" sz="800" dirty="0"/>
              <a:t>阶乘和乘幂（循环，递归）</a:t>
            </a:r>
            <a:endParaRPr lang="zh-CN" altLang="en-US" sz="800" dirty="0"/>
          </a:p>
          <a:p>
            <a:pPr lvl="0">
              <a:lnSpc>
                <a:spcPct val="80000"/>
              </a:lnSpc>
            </a:pPr>
            <a:r>
              <a:rPr lang="en-US" altLang="zh-CN" sz="800" dirty="0"/>
              <a:t>5.3.2  </a:t>
            </a:r>
            <a:r>
              <a:rPr lang="zh-CN" altLang="en-US" sz="800" dirty="0"/>
              <a:t>斐波那契数列</a:t>
            </a:r>
            <a:endParaRPr lang="zh-CN" altLang="en-US" sz="800" dirty="0"/>
          </a:p>
          <a:p>
            <a:pPr lvl="0">
              <a:lnSpc>
                <a:spcPct val="80000"/>
              </a:lnSpc>
            </a:pPr>
            <a:r>
              <a:rPr lang="en-US" altLang="zh-CN" sz="800" dirty="0"/>
              <a:t>5.3.3  </a:t>
            </a:r>
            <a:r>
              <a:rPr lang="zh-CN" altLang="en-US" sz="800" dirty="0"/>
              <a:t>最大公约数</a:t>
            </a:r>
            <a:endParaRPr lang="zh-CN" altLang="en-US" sz="800" dirty="0"/>
          </a:p>
          <a:p>
            <a:pPr lvl="0">
              <a:lnSpc>
                <a:spcPct val="80000"/>
              </a:lnSpc>
            </a:pPr>
            <a:r>
              <a:rPr lang="en-US" altLang="zh-CN" sz="800" dirty="0"/>
              <a:t>5.3.4  </a:t>
            </a:r>
            <a:r>
              <a:rPr lang="zh-CN" altLang="en-US" sz="800" dirty="0"/>
              <a:t>河内塔（梵塔）问题</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5.4  </a:t>
            </a:r>
            <a:r>
              <a:rPr lang="zh-CN" altLang="en-US" sz="800" dirty="0"/>
              <a:t>其它类型的变量</a:t>
            </a:r>
            <a:endParaRPr lang="zh-CN" altLang="en-US" sz="800" dirty="0"/>
          </a:p>
          <a:p>
            <a:pPr lvl="0">
              <a:lnSpc>
                <a:spcPct val="80000"/>
              </a:lnSpc>
            </a:pPr>
            <a:r>
              <a:rPr lang="en-US" altLang="zh-CN" sz="800" dirty="0"/>
              <a:t>5.4.1  </a:t>
            </a:r>
            <a:r>
              <a:rPr lang="zh-CN" altLang="en-US" sz="800" dirty="0"/>
              <a:t>外部变量</a:t>
            </a:r>
            <a:endParaRPr lang="zh-CN" altLang="en-US" sz="800" dirty="0"/>
          </a:p>
          <a:p>
            <a:pPr lvl="0">
              <a:lnSpc>
                <a:spcPct val="80000"/>
              </a:lnSpc>
            </a:pPr>
            <a:r>
              <a:rPr lang="en-US" altLang="zh-CN" sz="800" dirty="0"/>
              <a:t>5.4.2  </a:t>
            </a:r>
            <a:r>
              <a:rPr lang="zh-CN" altLang="en-US" sz="800" dirty="0"/>
              <a:t>变量定义的嵌套</a:t>
            </a:r>
            <a:endParaRPr lang="zh-CN" altLang="en-US" sz="800" dirty="0"/>
          </a:p>
          <a:p>
            <a:pPr lvl="0">
              <a:lnSpc>
                <a:spcPct val="80000"/>
              </a:lnSpc>
            </a:pPr>
            <a:r>
              <a:rPr lang="en-US" altLang="zh-CN" sz="800" dirty="0"/>
              <a:t>5.4.3  </a:t>
            </a:r>
            <a:r>
              <a:rPr lang="zh-CN" altLang="en-US" sz="800" dirty="0"/>
              <a:t>静态局部变量</a:t>
            </a:r>
            <a:endParaRPr lang="zh-CN" altLang="en-US" sz="800" dirty="0"/>
          </a:p>
          <a:p>
            <a:pPr lvl="0">
              <a:lnSpc>
                <a:spcPct val="80000"/>
              </a:lnSpc>
            </a:pPr>
            <a:r>
              <a:rPr lang="en-US" altLang="zh-CN" sz="800" dirty="0"/>
              <a:t>5.4.4  </a:t>
            </a:r>
            <a:r>
              <a:rPr lang="zh-CN" altLang="en-US" sz="800" dirty="0"/>
              <a:t>外部变量与静态局部变量的初始化</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5.5  </a:t>
            </a:r>
            <a:r>
              <a:rPr lang="zh-CN" altLang="en-US" sz="800" dirty="0"/>
              <a:t>声明与定义</a:t>
            </a:r>
            <a:endParaRPr lang="zh-CN" altLang="en-US" sz="800" dirty="0"/>
          </a:p>
          <a:p>
            <a:pPr lvl="0">
              <a:lnSpc>
                <a:spcPct val="80000"/>
              </a:lnSpc>
            </a:pPr>
            <a:r>
              <a:rPr lang="en-US" altLang="zh-CN" sz="800" dirty="0"/>
              <a:t>5.5.1  </a:t>
            </a:r>
            <a:r>
              <a:rPr lang="zh-CN" altLang="en-US" sz="800" dirty="0"/>
              <a:t>先定义后使用</a:t>
            </a:r>
            <a:endParaRPr lang="zh-CN" altLang="en-US" sz="800" dirty="0"/>
          </a:p>
          <a:p>
            <a:pPr lvl="0">
              <a:lnSpc>
                <a:spcPct val="80000"/>
              </a:lnSpc>
            </a:pPr>
            <a:r>
              <a:rPr lang="en-US" altLang="zh-CN" sz="800" dirty="0"/>
              <a:t>5.5.2  </a:t>
            </a:r>
            <a:r>
              <a:rPr lang="zh-CN" altLang="en-US" sz="800" dirty="0"/>
              <a:t>定义与声明</a:t>
            </a:r>
            <a:endParaRPr lang="zh-CN" altLang="en-US" sz="800" dirty="0"/>
          </a:p>
          <a:p>
            <a:pPr lvl="0">
              <a:lnSpc>
                <a:spcPct val="80000"/>
              </a:lnSpc>
            </a:pPr>
            <a:r>
              <a:rPr lang="en-US" altLang="zh-CN" sz="800" dirty="0"/>
              <a:t>5.5.3  </a:t>
            </a:r>
            <a:r>
              <a:rPr lang="zh-CN" altLang="en-US" sz="800" dirty="0"/>
              <a:t>函数原型声明</a:t>
            </a:r>
            <a:endParaRPr lang="zh-CN" altLang="en-US" sz="800" dirty="0"/>
          </a:p>
          <a:p>
            <a:pPr lvl="0">
              <a:lnSpc>
                <a:spcPct val="80000"/>
              </a:lnSpc>
            </a:pPr>
            <a:r>
              <a:rPr lang="en-US" altLang="zh-CN" sz="800" dirty="0"/>
              <a:t>5.5.4  </a:t>
            </a:r>
            <a:r>
              <a:rPr lang="zh-CN" altLang="en-US" sz="800" dirty="0"/>
              <a:t>外部变量的声明</a:t>
            </a:r>
            <a:endParaRPr lang="zh-CN" altLang="en-US" sz="800" dirty="0"/>
          </a:p>
          <a:p>
            <a:pPr lvl="0">
              <a:lnSpc>
                <a:spcPct val="80000"/>
              </a:lnSpc>
            </a:pPr>
            <a:r>
              <a:rPr lang="en-US" altLang="zh-CN" sz="800" dirty="0"/>
              <a:t>5.5.5  </a:t>
            </a:r>
            <a:r>
              <a:rPr lang="zh-CN" altLang="en-US" sz="800" dirty="0"/>
              <a:t>函数分解程序实例</a:t>
            </a:r>
            <a:endParaRPr lang="zh-CN" altLang="en-US" sz="800" dirty="0"/>
          </a:p>
          <a:p>
            <a:pPr lvl="0">
              <a:lnSpc>
                <a:spcPct val="80000"/>
              </a:lnSpc>
            </a:pPr>
            <a:r>
              <a:rPr lang="en-US" altLang="zh-CN" sz="800" dirty="0"/>
              <a:t>5.5.6  </a:t>
            </a:r>
            <a:r>
              <a:rPr lang="zh-CN" altLang="en-US" sz="800" dirty="0"/>
              <a:t>多文件开发实例</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5.6  </a:t>
            </a:r>
            <a:r>
              <a:rPr lang="zh-CN" altLang="en-US" sz="800" dirty="0"/>
              <a:t>预处理</a:t>
            </a:r>
            <a:endParaRPr lang="zh-CN" altLang="en-US" sz="800" dirty="0"/>
          </a:p>
          <a:p>
            <a:pPr lvl="0">
              <a:lnSpc>
                <a:spcPct val="80000"/>
              </a:lnSpc>
            </a:pPr>
            <a:r>
              <a:rPr lang="en-US" altLang="zh-CN" sz="800" dirty="0"/>
              <a:t>5.6.1</a:t>
            </a:r>
            <a:r>
              <a:rPr lang="zh-CN" altLang="en-US" sz="800" dirty="0"/>
              <a:t>文件包含命令</a:t>
            </a:r>
            <a:endParaRPr lang="zh-CN" altLang="en-US" sz="800" dirty="0"/>
          </a:p>
          <a:p>
            <a:pPr lvl="0">
              <a:lnSpc>
                <a:spcPct val="80000"/>
              </a:lnSpc>
            </a:pPr>
            <a:r>
              <a:rPr lang="en-US" altLang="zh-CN" sz="800" dirty="0"/>
              <a:t>5.6.2 </a:t>
            </a:r>
            <a:r>
              <a:rPr lang="zh-CN" altLang="en-US" sz="800" dirty="0"/>
              <a:t>宏定义与宏替换</a:t>
            </a:r>
            <a:endParaRPr lang="zh-CN" altLang="en-US" sz="800" dirty="0"/>
          </a:p>
          <a:p>
            <a:pPr lvl="0">
              <a:lnSpc>
                <a:spcPct val="80000"/>
              </a:lnSpc>
            </a:pPr>
            <a:r>
              <a:rPr lang="en-US" altLang="zh-CN" sz="800" dirty="0"/>
              <a:t>*5.6.3 </a:t>
            </a:r>
            <a:r>
              <a:rPr lang="zh-CN" altLang="en-US" sz="800" dirty="0"/>
              <a:t>条件编译命令</a:t>
            </a:r>
            <a:endParaRPr lang="zh-CN" altLang="en-US" sz="800" dirty="0"/>
          </a:p>
          <a:p>
            <a:pPr lvl="0">
              <a:lnSpc>
                <a:spcPct val="80000"/>
              </a:lnSpc>
            </a:pPr>
            <a:r>
              <a:rPr lang="en-US" altLang="zh-CN" sz="800" dirty="0"/>
              <a:t>5.7  </a:t>
            </a:r>
            <a:r>
              <a:rPr lang="zh-CN" altLang="en-US" sz="800" dirty="0"/>
              <a:t>名字空间</a:t>
            </a:r>
            <a:endParaRPr lang="zh-CN" altLang="en-US" sz="800" dirty="0"/>
          </a:p>
          <a:p>
            <a:pPr lvl="0">
              <a:lnSpc>
                <a:spcPct val="80000"/>
              </a:lnSpc>
            </a:pPr>
            <a:r>
              <a:rPr lang="en-US" altLang="zh-CN" sz="800" dirty="0"/>
              <a:t>5.8  </a:t>
            </a:r>
            <a:r>
              <a:rPr lang="zh-CN" altLang="en-US" sz="800" dirty="0"/>
              <a:t>多文件程序的开发实践</a:t>
            </a:r>
            <a:endParaRPr lang="zh-CN" altLang="en-US" sz="800" dirty="0"/>
          </a:p>
          <a:p>
            <a:pPr lvl="0">
              <a:lnSpc>
                <a:spcPct val="80000"/>
              </a:lnSpc>
            </a:pPr>
            <a:r>
              <a:rPr lang="en-US" altLang="zh-CN" sz="800" dirty="0"/>
              <a:t>5.8.1  </a:t>
            </a:r>
            <a:r>
              <a:rPr lang="zh-CN" altLang="en-US" sz="800" dirty="0"/>
              <a:t>函数提示</a:t>
            </a:r>
            <a:endParaRPr lang="zh-CN" altLang="en-US" sz="800" dirty="0"/>
          </a:p>
          <a:p>
            <a:pPr lvl="0">
              <a:lnSpc>
                <a:spcPct val="80000"/>
              </a:lnSpc>
            </a:pPr>
            <a:r>
              <a:rPr lang="en-US" altLang="zh-CN" sz="800" dirty="0"/>
              <a:t>5.8.2  </a:t>
            </a:r>
            <a:r>
              <a:rPr lang="zh-CN" altLang="en-US" sz="800" dirty="0"/>
              <a:t>项目开发</a:t>
            </a:r>
            <a:endParaRPr lang="zh-CN" altLang="en-US" sz="800" dirty="0"/>
          </a:p>
          <a:p>
            <a:pPr lvl="0">
              <a:lnSpc>
                <a:spcPct val="80000"/>
              </a:lnSpc>
            </a:pPr>
            <a:r>
              <a:rPr lang="zh-CN" altLang="en-US" sz="800" dirty="0"/>
              <a:t>本章讨论的重要概念</a:t>
            </a:r>
            <a:endParaRPr lang="zh-CN" altLang="en-US" sz="8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992188" y="766763"/>
            <a:ext cx="5118100" cy="3838575"/>
          </a:xfrm>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lvl="0" algn="r" defTabSz="965200" eaLnBrk="1" hangingPunct="1"/>
            <a:fld id="{9A0DB2DC-4C9A-4742-B13C-FB6460FD3503}" type="slidenum">
              <a:rPr lang="zh-CN" altLang="en-US" sz="1300" dirty="0"/>
            </a:fld>
            <a:endParaRPr lang="zh-CN" altLang="en-US" sz="13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buNone/>
            </a:pPr>
            <a:r>
              <a:rPr lang="zh-CN" altLang="en-US" dirty="0">
                <a:sym typeface="+mn-ea"/>
              </a:rPr>
              <a:t>（教师演示）</a:t>
            </a:r>
            <a:r>
              <a:rPr lang="en-US" altLang="zh-CN" dirty="0">
                <a:solidFill>
                  <a:schemeClr val="accent2"/>
                </a:solidFill>
                <a:sym typeface="+mn-ea"/>
              </a:rPr>
              <a:t>GCC</a:t>
            </a:r>
            <a:r>
              <a:rPr lang="zh-CN" altLang="en-US" dirty="0">
                <a:solidFill>
                  <a:schemeClr val="accent2"/>
                </a:solidFill>
                <a:sym typeface="+mn-ea"/>
              </a:rPr>
              <a:t>编译器的预处理结果</a:t>
            </a:r>
            <a:endParaRPr lang="zh-CN" altLang="en-US" dirty="0">
              <a:solidFill>
                <a:schemeClr val="accent2"/>
              </a:solidFill>
            </a:endParaRPr>
          </a:p>
          <a:p>
            <a:pPr>
              <a:buNone/>
            </a:pPr>
            <a:endParaRPr lang="zh-CN" altLang="en-US" dirty="0">
              <a:solidFill>
                <a:schemeClr val="accent2"/>
              </a:solidFill>
            </a:endParaRPr>
          </a:p>
          <a:p>
            <a:r>
              <a:rPr lang="zh-CN" altLang="en-US" dirty="0">
                <a:sym typeface="+mn-ea"/>
              </a:rPr>
              <a:t>首先把安装 </a:t>
            </a:r>
            <a:r>
              <a:rPr lang="en-US" altLang="zh-CN" err="1">
                <a:sym typeface="+mn-ea"/>
              </a:rPr>
              <a:t>Dev-Cpp</a:t>
            </a:r>
            <a:r>
              <a:rPr lang="en-US" altLang="zh-CN" dirty="0">
                <a:sym typeface="+mn-ea"/>
              </a:rPr>
              <a:t> </a:t>
            </a:r>
            <a:r>
              <a:rPr lang="zh-CN" altLang="en-US" dirty="0">
                <a:sym typeface="+mn-ea"/>
              </a:rPr>
              <a:t>后的 </a:t>
            </a:r>
            <a:r>
              <a:rPr lang="en-US" altLang="zh-CN" err="1">
                <a:sym typeface="+mn-ea"/>
              </a:rPr>
              <a:t>MinGW</a:t>
            </a:r>
            <a:r>
              <a:rPr lang="en-US" altLang="zh-CN" dirty="0">
                <a:sym typeface="+mn-ea"/>
              </a:rPr>
              <a:t> </a:t>
            </a:r>
            <a:r>
              <a:rPr lang="zh-CN" altLang="en-US" dirty="0">
                <a:sym typeface="+mn-ea"/>
              </a:rPr>
              <a:t>文件夹复制到</a:t>
            </a:r>
            <a:r>
              <a:rPr lang="en-US" altLang="zh-CN" dirty="0">
                <a:sym typeface="+mn-ea"/>
              </a:rPr>
              <a:t>C: </a:t>
            </a:r>
            <a:r>
              <a:rPr lang="zh-CN" altLang="en-US" dirty="0">
                <a:sym typeface="+mn-ea"/>
              </a:rPr>
              <a:t>根目录下。文件夹名不能带空格。</a:t>
            </a:r>
            <a:endParaRPr lang="zh-CN" altLang="en-US" dirty="0"/>
          </a:p>
          <a:p>
            <a:r>
              <a:rPr lang="zh-CN" altLang="en-US" dirty="0">
                <a:sym typeface="+mn-ea"/>
              </a:rPr>
              <a:t>在源文件 </a:t>
            </a:r>
            <a:r>
              <a:rPr lang="en-US" altLang="zh-CN" err="1">
                <a:sym typeface="+mn-ea"/>
              </a:rPr>
              <a:t>hello.cpp</a:t>
            </a:r>
            <a:r>
              <a:rPr lang="en-US" altLang="zh-CN" dirty="0">
                <a:sym typeface="+mn-ea"/>
              </a:rPr>
              <a:t> </a:t>
            </a:r>
            <a:r>
              <a:rPr lang="zh-CN" altLang="en-US" dirty="0">
                <a:sym typeface="+mn-ea"/>
              </a:rPr>
              <a:t>所在的目录下执行命令：</a:t>
            </a:r>
            <a:endParaRPr lang="zh-CN" altLang="en-US" dirty="0"/>
          </a:p>
          <a:p>
            <a:pPr algn="ctr">
              <a:buNone/>
            </a:pPr>
            <a:r>
              <a:rPr lang="en-US" altLang="zh-CN" err="1">
                <a:solidFill>
                  <a:schemeClr val="accent2"/>
                </a:solidFill>
                <a:sym typeface="+mn-ea"/>
              </a:rPr>
              <a:t>path c:\mingw;%path</a:t>
            </a:r>
            <a:r>
              <a:rPr lang="en-US" altLang="zh-CN">
                <a:solidFill>
                  <a:schemeClr val="accent2"/>
                </a:solidFill>
                <a:sym typeface="+mn-ea"/>
              </a:rPr>
              <a:t>%</a:t>
            </a:r>
            <a:endParaRPr lang="en-US" altLang="zh-CN">
              <a:solidFill>
                <a:schemeClr val="accent2"/>
              </a:solidFill>
            </a:endParaRPr>
          </a:p>
          <a:p>
            <a:pPr algn="ctr">
              <a:buNone/>
            </a:pPr>
            <a:r>
              <a:rPr lang="pt-BR" altLang="zh-CN" dirty="0" err="1">
                <a:solidFill>
                  <a:schemeClr val="accent2"/>
                </a:solidFill>
                <a:sym typeface="+mn-ea"/>
              </a:rPr>
              <a:t>gcc</a:t>
            </a:r>
            <a:r>
              <a:rPr lang="pt-BR" altLang="zh-CN">
                <a:solidFill>
                  <a:schemeClr val="accent2"/>
                </a:solidFill>
                <a:sym typeface="+mn-ea"/>
              </a:rPr>
              <a:t> -E </a:t>
            </a:r>
            <a:r>
              <a:rPr lang="pt-BR" altLang="zh-CN" dirty="0" err="1">
                <a:solidFill>
                  <a:schemeClr val="accent2"/>
                </a:solidFill>
                <a:sym typeface="+mn-ea"/>
              </a:rPr>
              <a:t>hello</a:t>
            </a:r>
            <a:r>
              <a:rPr lang="pt-BR" altLang="zh-CN">
                <a:solidFill>
                  <a:schemeClr val="accent2"/>
                </a:solidFill>
                <a:sym typeface="+mn-ea"/>
              </a:rPr>
              <a:t>.</a:t>
            </a:r>
            <a:r>
              <a:rPr lang="pt-BR" altLang="zh-CN" dirty="0" err="1">
                <a:solidFill>
                  <a:schemeClr val="accent2"/>
                </a:solidFill>
                <a:sym typeface="+mn-ea"/>
              </a:rPr>
              <a:t>cpp</a:t>
            </a:r>
            <a:r>
              <a:rPr lang="pt-BR" altLang="zh-CN">
                <a:solidFill>
                  <a:schemeClr val="accent2"/>
                </a:solidFill>
                <a:sym typeface="+mn-ea"/>
              </a:rPr>
              <a:t> -o </a:t>
            </a:r>
            <a:r>
              <a:rPr lang="pt-BR" altLang="zh-CN" dirty="0" err="1">
                <a:solidFill>
                  <a:schemeClr val="accent2"/>
                </a:solidFill>
                <a:sym typeface="+mn-ea"/>
              </a:rPr>
              <a:t>hello</a:t>
            </a:r>
            <a:r>
              <a:rPr lang="pt-BR" altLang="zh-CN">
                <a:solidFill>
                  <a:schemeClr val="accent2"/>
                </a:solidFill>
                <a:sym typeface="+mn-ea"/>
              </a:rPr>
              <a:t>.i  </a:t>
            </a:r>
            <a:r>
              <a:rPr lang="pt-BR" altLang="zh-CN">
                <a:sym typeface="+mn-ea"/>
              </a:rPr>
              <a:t>   </a:t>
            </a:r>
            <a:endParaRPr lang="pt-BR" altLang="zh-CN"/>
          </a:p>
          <a:p>
            <a:pPr algn="ctr">
              <a:buNone/>
            </a:pPr>
            <a:r>
              <a:rPr lang="pt-BR" altLang="zh-CN">
                <a:sym typeface="+mn-ea"/>
              </a:rPr>
              <a:t>(-E</a:t>
            </a:r>
            <a:r>
              <a:rPr lang="zh-CN" altLang="pt-BR" dirty="0">
                <a:sym typeface="+mn-ea"/>
              </a:rPr>
              <a:t>参数表示只进行预处理）</a:t>
            </a:r>
            <a:endParaRPr lang="zh-CN" altLang="pt-BR" dirty="0"/>
          </a:p>
          <a:p>
            <a:r>
              <a:rPr lang="zh-CN" altLang="en-US" dirty="0">
                <a:sym typeface="+mn-ea"/>
              </a:rPr>
              <a:t>打开查看生成的 </a:t>
            </a:r>
            <a:r>
              <a:rPr lang="en-US" altLang="zh-CN" err="1">
                <a:sym typeface="+mn-ea"/>
              </a:rPr>
              <a:t>hello.i</a:t>
            </a:r>
            <a:r>
              <a:rPr lang="en-US" altLang="zh-CN" dirty="0">
                <a:sym typeface="+mn-ea"/>
              </a:rPr>
              <a:t> </a:t>
            </a:r>
            <a:r>
              <a:rPr lang="zh-CN" altLang="en-US" dirty="0">
                <a:sym typeface="+mn-ea"/>
              </a:rPr>
              <a:t>，会发现源程序中的 </a:t>
            </a:r>
            <a:r>
              <a:rPr lang="en-US" altLang="zh-CN" err="1">
                <a:sym typeface="+mn-ea"/>
              </a:rPr>
              <a:t>"#include &lt;stdio.h</a:t>
            </a:r>
            <a:r>
              <a:rPr lang="en-US" altLang="zh-CN" dirty="0">
                <a:sym typeface="+mn-ea"/>
              </a:rPr>
              <a:t>&gt;" </a:t>
            </a:r>
            <a:r>
              <a:rPr lang="zh-CN" altLang="en-US" dirty="0">
                <a:sym typeface="+mn-ea"/>
              </a:rPr>
              <a:t>这一句被替换成了一大堆文字。如果源程序中增加</a:t>
            </a:r>
            <a:r>
              <a:rPr lang="en-US" altLang="zh-CN" err="1">
                <a:sym typeface="+mn-ea"/>
              </a:rPr>
              <a:t>"#include &lt;math.h</a:t>
            </a:r>
            <a:r>
              <a:rPr lang="en-US" altLang="zh-CN" dirty="0">
                <a:sym typeface="+mn-ea"/>
              </a:rPr>
              <a:t>&gt;”</a:t>
            </a:r>
            <a:r>
              <a:rPr lang="zh-CN" altLang="en-US" dirty="0">
                <a:sym typeface="+mn-ea"/>
              </a:rPr>
              <a:t>这一句，又会替换成一大堆文字。</a:t>
            </a:r>
            <a:endParaRPr lang="zh-CN" altLang="en-US" dirty="0"/>
          </a:p>
          <a:p>
            <a:endParaRPr lang="zh-CN" altLang="en-US"/>
          </a:p>
        </p:txBody>
      </p:sp>
      <p:sp>
        <p:nvSpPr>
          <p:cNvPr id="4" name="灯片编号占位符 3"/>
          <p:cNvSpPr>
            <a:spLocks noGrp="1"/>
          </p:cNvSpPr>
          <p:nvPr>
            <p:ph type="sldNum" sz="quarter" idx="5"/>
          </p:nvPr>
        </p:nvSpPr>
        <p:spPr/>
        <p:txBody>
          <a:bodyPr/>
          <a:p>
            <a:pPr lvl="0" algn="r" defTabSz="965200" eaLnBrk="1" hangingPunct="1"/>
            <a:fld id="{9A0DB2DC-4C9A-4742-B13C-FB6460FD3503}" type="slidenum">
              <a:rPr lang="zh-CN" altLang="en-US" sz="1300" dirty="0"/>
            </a:fld>
            <a:endParaRPr lang="zh-CN" altLang="en-US" sz="13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965200" eaLnBrk="1" hangingPunct="1"/>
            <a:fld id="{9A0DB2DC-4C9A-4742-B13C-FB6460FD3503}" type="slidenum">
              <a:rPr lang="zh-CN" altLang="en-US" sz="1300" dirty="0"/>
            </a:fld>
            <a:endParaRPr lang="zh-CN" altLang="en-US" sz="1300" dirty="0"/>
          </a:p>
        </p:txBody>
      </p:sp>
      <p:sp>
        <p:nvSpPr>
          <p:cNvPr id="669698" name="幻灯片图像占位符 669697"/>
          <p:cNvSpPr>
            <a:spLocks noGrp="1" noRot="1" noChangeAspect="1" noTextEdit="1"/>
          </p:cNvSpPr>
          <p:nvPr>
            <p:ph type="sldImg"/>
          </p:nvPr>
        </p:nvSpPr>
        <p:spPr>
          <a:xfrm>
            <a:off x="992188" y="766763"/>
            <a:ext cx="5118100" cy="3838575"/>
          </a:xfrm>
        </p:spPr>
      </p:sp>
      <p:sp>
        <p:nvSpPr>
          <p:cNvPr id="669699" name="文本占位符 669698"/>
          <p:cNvSpPr>
            <a:spLocks noGrp="1"/>
          </p:cNvSpPr>
          <p:nvPr>
            <p:ph type="body" idx="1"/>
          </p:nvPr>
        </p:nvSpPr>
        <p:spPr/>
        <p:txBody>
          <a:bodyPr lIns="96460" tIns="48230" rIns="96460" bIns="48230"/>
          <a:lstStyle/>
          <a:p>
            <a:pPr lvl="0">
              <a:lnSpc>
                <a:spcPct val="80000"/>
              </a:lnSpc>
            </a:pPr>
            <a:r>
              <a:rPr lang="zh-CN" altLang="en-US" sz="800" dirty="0"/>
              <a:t>目录</a:t>
            </a:r>
            <a:endParaRPr lang="zh-CN" altLang="en-US" sz="800" dirty="0"/>
          </a:p>
          <a:p>
            <a:pPr lvl="0">
              <a:lnSpc>
                <a:spcPct val="80000"/>
              </a:lnSpc>
            </a:pPr>
            <a:r>
              <a:rPr lang="zh-CN" altLang="en-US" sz="800" dirty="0"/>
              <a:t>第</a:t>
            </a:r>
            <a:r>
              <a:rPr lang="en-US" altLang="zh-CN" sz="800" dirty="0"/>
              <a:t>5</a:t>
            </a:r>
            <a:r>
              <a:rPr lang="zh-CN" altLang="en-US" sz="800" dirty="0"/>
              <a:t>章  函数与变量</a:t>
            </a:r>
            <a:endParaRPr lang="zh-CN" altLang="en-US" sz="800" dirty="0"/>
          </a:p>
          <a:p>
            <a:pPr lvl="0">
              <a:lnSpc>
                <a:spcPct val="80000"/>
              </a:lnSpc>
            </a:pPr>
            <a:r>
              <a:rPr lang="en-US" altLang="zh-CN" sz="800" dirty="0"/>
              <a:t>5.1  </a:t>
            </a:r>
            <a:r>
              <a:rPr lang="zh-CN" altLang="en-US" sz="800" dirty="0"/>
              <a:t>函数的定义与调用</a:t>
            </a:r>
            <a:endParaRPr lang="zh-CN" altLang="en-US" sz="800" dirty="0"/>
          </a:p>
          <a:p>
            <a:pPr lvl="0">
              <a:lnSpc>
                <a:spcPct val="80000"/>
              </a:lnSpc>
            </a:pPr>
            <a:r>
              <a:rPr lang="en-US" altLang="zh-CN" sz="800" dirty="0"/>
              <a:t>5.1.1 </a:t>
            </a:r>
            <a:r>
              <a:rPr lang="zh-CN" altLang="en-US" sz="800" dirty="0"/>
              <a:t>对自定义函数的需求</a:t>
            </a:r>
            <a:endParaRPr lang="zh-CN" altLang="en-US" sz="800" dirty="0"/>
          </a:p>
          <a:p>
            <a:pPr lvl="0">
              <a:lnSpc>
                <a:spcPct val="80000"/>
              </a:lnSpc>
            </a:pPr>
            <a:r>
              <a:rPr lang="en-US" altLang="zh-CN" sz="800" dirty="0"/>
              <a:t>5.1.2 </a:t>
            </a:r>
            <a:r>
              <a:rPr lang="zh-CN" altLang="en-US" sz="800" dirty="0"/>
              <a:t>函数定义</a:t>
            </a:r>
            <a:endParaRPr lang="zh-CN" altLang="en-US" sz="800" dirty="0"/>
          </a:p>
          <a:p>
            <a:pPr lvl="0">
              <a:lnSpc>
                <a:spcPct val="80000"/>
              </a:lnSpc>
            </a:pPr>
            <a:r>
              <a:rPr lang="en-US" altLang="zh-CN" sz="800" dirty="0"/>
              <a:t>5.1.3 </a:t>
            </a:r>
            <a:r>
              <a:rPr lang="zh-CN" altLang="en-US" sz="800" dirty="0"/>
              <a:t>函数的调用</a:t>
            </a:r>
            <a:endParaRPr lang="zh-CN" altLang="en-US" sz="800" dirty="0"/>
          </a:p>
          <a:p>
            <a:pPr lvl="0">
              <a:lnSpc>
                <a:spcPct val="80000"/>
              </a:lnSpc>
            </a:pPr>
            <a:r>
              <a:rPr lang="en-US" altLang="zh-CN" sz="800" dirty="0"/>
              <a:t>5.1.4 </a:t>
            </a:r>
            <a:r>
              <a:rPr lang="zh-CN" altLang="en-US" sz="800" dirty="0"/>
              <a:t>函数和程序</a:t>
            </a:r>
            <a:endParaRPr lang="zh-CN" altLang="en-US" sz="800" dirty="0"/>
          </a:p>
          <a:p>
            <a:pPr lvl="0">
              <a:lnSpc>
                <a:spcPct val="80000"/>
              </a:lnSpc>
            </a:pPr>
            <a:r>
              <a:rPr lang="en-US" altLang="zh-CN" sz="800" dirty="0"/>
              <a:t>5.1.5 </a:t>
            </a:r>
            <a:r>
              <a:rPr lang="zh-CN" altLang="en-US" sz="800" dirty="0"/>
              <a:t>局部变量的作用域和生存期</a:t>
            </a:r>
            <a:endParaRPr lang="zh-CN" altLang="en-US" sz="800" dirty="0"/>
          </a:p>
          <a:p>
            <a:pPr lvl="0">
              <a:lnSpc>
                <a:spcPct val="80000"/>
              </a:lnSpc>
            </a:pPr>
            <a:r>
              <a:rPr lang="en-US" altLang="zh-CN" sz="800" dirty="0"/>
              <a:t>5.1.6 </a:t>
            </a:r>
            <a:r>
              <a:rPr lang="zh-CN" altLang="en-US" sz="800" dirty="0"/>
              <a:t>函数调用的参数传递机制</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5.2  </a:t>
            </a:r>
            <a:r>
              <a:rPr lang="zh-CN" altLang="en-US" sz="800" dirty="0"/>
              <a:t>程序的函数分解</a:t>
            </a:r>
            <a:endParaRPr lang="zh-CN" altLang="en-US" sz="800" dirty="0"/>
          </a:p>
          <a:p>
            <a:pPr lvl="0">
              <a:lnSpc>
                <a:spcPct val="80000"/>
              </a:lnSpc>
            </a:pPr>
            <a:r>
              <a:rPr lang="en-US" altLang="zh-CN" sz="800" dirty="0"/>
              <a:t>5.2.1  </a:t>
            </a:r>
            <a:r>
              <a:rPr lang="zh-CN" altLang="en-US" sz="800" dirty="0"/>
              <a:t>程序的函数分解</a:t>
            </a:r>
            <a:endParaRPr lang="zh-CN" altLang="en-US" sz="800" dirty="0"/>
          </a:p>
          <a:p>
            <a:pPr lvl="0">
              <a:lnSpc>
                <a:spcPct val="80000"/>
              </a:lnSpc>
            </a:pPr>
            <a:r>
              <a:rPr lang="en-US" altLang="zh-CN" sz="800" dirty="0"/>
              <a:t>5.2.2  </a:t>
            </a:r>
            <a:r>
              <a:rPr lang="zh-CN" altLang="en-US" sz="800" dirty="0"/>
              <a:t>函数封装和两种视角</a:t>
            </a:r>
            <a:endParaRPr lang="zh-CN" altLang="en-US" sz="800" dirty="0"/>
          </a:p>
          <a:p>
            <a:pPr lvl="0">
              <a:lnSpc>
                <a:spcPct val="80000"/>
              </a:lnSpc>
            </a:pPr>
            <a:r>
              <a:rPr lang="en-US" altLang="zh-CN" sz="800" dirty="0"/>
              <a:t>5.2.3  </a:t>
            </a:r>
            <a:r>
              <a:rPr lang="zh-CN" altLang="en-US" sz="800" dirty="0"/>
              <a:t>自定义函数示例</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5.3  </a:t>
            </a:r>
            <a:r>
              <a:rPr lang="zh-CN" altLang="en-US" sz="800" dirty="0"/>
              <a:t>循环与递归</a:t>
            </a:r>
            <a:endParaRPr lang="zh-CN" altLang="en-US" sz="800" dirty="0"/>
          </a:p>
          <a:p>
            <a:pPr lvl="0">
              <a:lnSpc>
                <a:spcPct val="80000"/>
              </a:lnSpc>
            </a:pPr>
            <a:r>
              <a:rPr lang="en-US" altLang="zh-CN" sz="800" dirty="0"/>
              <a:t>5.3.1  </a:t>
            </a:r>
            <a:r>
              <a:rPr lang="zh-CN" altLang="en-US" sz="800" dirty="0"/>
              <a:t>阶乘和乘幂（循环，递归）</a:t>
            </a:r>
            <a:endParaRPr lang="zh-CN" altLang="en-US" sz="800" dirty="0"/>
          </a:p>
          <a:p>
            <a:pPr lvl="0">
              <a:lnSpc>
                <a:spcPct val="80000"/>
              </a:lnSpc>
            </a:pPr>
            <a:r>
              <a:rPr lang="en-US" altLang="zh-CN" sz="800" dirty="0"/>
              <a:t>5.3.2  </a:t>
            </a:r>
            <a:r>
              <a:rPr lang="zh-CN" altLang="en-US" sz="800" dirty="0"/>
              <a:t>斐波那契数列</a:t>
            </a:r>
            <a:endParaRPr lang="zh-CN" altLang="en-US" sz="800" dirty="0"/>
          </a:p>
          <a:p>
            <a:pPr lvl="0">
              <a:lnSpc>
                <a:spcPct val="80000"/>
              </a:lnSpc>
            </a:pPr>
            <a:r>
              <a:rPr lang="en-US" altLang="zh-CN" sz="800" dirty="0"/>
              <a:t>5.3.3  </a:t>
            </a:r>
            <a:r>
              <a:rPr lang="zh-CN" altLang="en-US" sz="800" dirty="0"/>
              <a:t>最大公约数</a:t>
            </a:r>
            <a:endParaRPr lang="zh-CN" altLang="en-US" sz="800" dirty="0"/>
          </a:p>
          <a:p>
            <a:pPr lvl="0">
              <a:lnSpc>
                <a:spcPct val="80000"/>
              </a:lnSpc>
            </a:pPr>
            <a:r>
              <a:rPr lang="en-US" altLang="zh-CN" sz="800" dirty="0"/>
              <a:t>5.3.4  </a:t>
            </a:r>
            <a:r>
              <a:rPr lang="zh-CN" altLang="en-US" sz="800" dirty="0"/>
              <a:t>河内塔（梵塔）问题</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5.4  </a:t>
            </a:r>
            <a:r>
              <a:rPr lang="zh-CN" altLang="en-US" sz="800" dirty="0"/>
              <a:t>其它类型的变量</a:t>
            </a:r>
            <a:endParaRPr lang="zh-CN" altLang="en-US" sz="800" dirty="0"/>
          </a:p>
          <a:p>
            <a:pPr lvl="0">
              <a:lnSpc>
                <a:spcPct val="80000"/>
              </a:lnSpc>
            </a:pPr>
            <a:r>
              <a:rPr lang="en-US" altLang="zh-CN" sz="800" dirty="0"/>
              <a:t>5.4.1  </a:t>
            </a:r>
            <a:r>
              <a:rPr lang="zh-CN" altLang="en-US" sz="800" dirty="0"/>
              <a:t>外部变量</a:t>
            </a:r>
            <a:endParaRPr lang="zh-CN" altLang="en-US" sz="800" dirty="0"/>
          </a:p>
          <a:p>
            <a:pPr lvl="0">
              <a:lnSpc>
                <a:spcPct val="80000"/>
              </a:lnSpc>
            </a:pPr>
            <a:r>
              <a:rPr lang="en-US" altLang="zh-CN" sz="800" dirty="0"/>
              <a:t>5.4.2  </a:t>
            </a:r>
            <a:r>
              <a:rPr lang="zh-CN" altLang="en-US" sz="800" dirty="0"/>
              <a:t>变量定义的嵌套</a:t>
            </a:r>
            <a:endParaRPr lang="zh-CN" altLang="en-US" sz="800" dirty="0"/>
          </a:p>
          <a:p>
            <a:pPr lvl="0">
              <a:lnSpc>
                <a:spcPct val="80000"/>
              </a:lnSpc>
            </a:pPr>
            <a:r>
              <a:rPr lang="en-US" altLang="zh-CN" sz="800" dirty="0"/>
              <a:t>5.4.3  </a:t>
            </a:r>
            <a:r>
              <a:rPr lang="zh-CN" altLang="en-US" sz="800" dirty="0"/>
              <a:t>静态局部变量</a:t>
            </a:r>
            <a:endParaRPr lang="zh-CN" altLang="en-US" sz="800" dirty="0"/>
          </a:p>
          <a:p>
            <a:pPr lvl="0">
              <a:lnSpc>
                <a:spcPct val="80000"/>
              </a:lnSpc>
            </a:pPr>
            <a:r>
              <a:rPr lang="en-US" altLang="zh-CN" sz="800" dirty="0"/>
              <a:t>5.4.4  </a:t>
            </a:r>
            <a:r>
              <a:rPr lang="zh-CN" altLang="en-US" sz="800" dirty="0"/>
              <a:t>外部变量与静态局部变量的初始化</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5.5  </a:t>
            </a:r>
            <a:r>
              <a:rPr lang="zh-CN" altLang="en-US" sz="800" dirty="0"/>
              <a:t>声明与定义</a:t>
            </a:r>
            <a:endParaRPr lang="zh-CN" altLang="en-US" sz="800" dirty="0"/>
          </a:p>
          <a:p>
            <a:pPr lvl="0">
              <a:lnSpc>
                <a:spcPct val="80000"/>
              </a:lnSpc>
            </a:pPr>
            <a:r>
              <a:rPr lang="en-US" altLang="zh-CN" sz="800" dirty="0"/>
              <a:t>5.5.1  </a:t>
            </a:r>
            <a:r>
              <a:rPr lang="zh-CN" altLang="en-US" sz="800" dirty="0"/>
              <a:t>先定义后使用</a:t>
            </a:r>
            <a:endParaRPr lang="zh-CN" altLang="en-US" sz="800" dirty="0"/>
          </a:p>
          <a:p>
            <a:pPr lvl="0">
              <a:lnSpc>
                <a:spcPct val="80000"/>
              </a:lnSpc>
            </a:pPr>
            <a:r>
              <a:rPr lang="en-US" altLang="zh-CN" sz="800" dirty="0"/>
              <a:t>5.5.2  </a:t>
            </a:r>
            <a:r>
              <a:rPr lang="zh-CN" altLang="en-US" sz="800" dirty="0"/>
              <a:t>定义与声明</a:t>
            </a:r>
            <a:endParaRPr lang="zh-CN" altLang="en-US" sz="800" dirty="0"/>
          </a:p>
          <a:p>
            <a:pPr lvl="0">
              <a:lnSpc>
                <a:spcPct val="80000"/>
              </a:lnSpc>
            </a:pPr>
            <a:r>
              <a:rPr lang="en-US" altLang="zh-CN" sz="800" dirty="0"/>
              <a:t>5.5.3  </a:t>
            </a:r>
            <a:r>
              <a:rPr lang="zh-CN" altLang="en-US" sz="800" dirty="0"/>
              <a:t>函数原型声明</a:t>
            </a:r>
            <a:endParaRPr lang="zh-CN" altLang="en-US" sz="800" dirty="0"/>
          </a:p>
          <a:p>
            <a:pPr lvl="0">
              <a:lnSpc>
                <a:spcPct val="80000"/>
              </a:lnSpc>
            </a:pPr>
            <a:r>
              <a:rPr lang="en-US" altLang="zh-CN" sz="800" dirty="0"/>
              <a:t>5.5.4  </a:t>
            </a:r>
            <a:r>
              <a:rPr lang="zh-CN" altLang="en-US" sz="800" dirty="0"/>
              <a:t>外部变量的声明</a:t>
            </a:r>
            <a:endParaRPr lang="zh-CN" altLang="en-US" sz="800" dirty="0"/>
          </a:p>
          <a:p>
            <a:pPr lvl="0">
              <a:lnSpc>
                <a:spcPct val="80000"/>
              </a:lnSpc>
            </a:pPr>
            <a:r>
              <a:rPr lang="en-US" altLang="zh-CN" sz="800" dirty="0"/>
              <a:t>5.5.5  </a:t>
            </a:r>
            <a:r>
              <a:rPr lang="zh-CN" altLang="en-US" sz="800" dirty="0"/>
              <a:t>函数分解程序实例</a:t>
            </a:r>
            <a:endParaRPr lang="zh-CN" altLang="en-US" sz="800" dirty="0"/>
          </a:p>
          <a:p>
            <a:pPr lvl="0">
              <a:lnSpc>
                <a:spcPct val="80000"/>
              </a:lnSpc>
            </a:pPr>
            <a:r>
              <a:rPr lang="en-US" altLang="zh-CN" sz="800" dirty="0"/>
              <a:t>5.5.6  </a:t>
            </a:r>
            <a:r>
              <a:rPr lang="zh-CN" altLang="en-US" sz="800" dirty="0"/>
              <a:t>多文件开发实例</a:t>
            </a:r>
            <a:endParaRPr lang="zh-CN" altLang="en-US" sz="800" dirty="0"/>
          </a:p>
          <a:p>
            <a:pPr lvl="0">
              <a:lnSpc>
                <a:spcPct val="80000"/>
              </a:lnSpc>
            </a:pPr>
            <a:r>
              <a:rPr lang="zh-CN" altLang="en-US" sz="800" dirty="0"/>
              <a:t> </a:t>
            </a:r>
            <a:endParaRPr lang="zh-CN" altLang="en-US" sz="800" dirty="0"/>
          </a:p>
          <a:p>
            <a:pPr lvl="0">
              <a:lnSpc>
                <a:spcPct val="80000"/>
              </a:lnSpc>
            </a:pPr>
            <a:r>
              <a:rPr lang="en-US" altLang="zh-CN" sz="800" dirty="0"/>
              <a:t>5.6  </a:t>
            </a:r>
            <a:r>
              <a:rPr lang="zh-CN" altLang="en-US" sz="800" dirty="0"/>
              <a:t>预处理</a:t>
            </a:r>
            <a:endParaRPr lang="zh-CN" altLang="en-US" sz="800" dirty="0"/>
          </a:p>
          <a:p>
            <a:pPr lvl="0">
              <a:lnSpc>
                <a:spcPct val="80000"/>
              </a:lnSpc>
            </a:pPr>
            <a:r>
              <a:rPr lang="en-US" altLang="zh-CN" sz="800" dirty="0"/>
              <a:t>5.6.1</a:t>
            </a:r>
            <a:r>
              <a:rPr lang="zh-CN" altLang="en-US" sz="800" dirty="0"/>
              <a:t>文件包含命令</a:t>
            </a:r>
            <a:endParaRPr lang="zh-CN" altLang="en-US" sz="800" dirty="0"/>
          </a:p>
          <a:p>
            <a:pPr lvl="0">
              <a:lnSpc>
                <a:spcPct val="80000"/>
              </a:lnSpc>
            </a:pPr>
            <a:r>
              <a:rPr lang="en-US" altLang="zh-CN" sz="800" dirty="0"/>
              <a:t>5.6.2 </a:t>
            </a:r>
            <a:r>
              <a:rPr lang="zh-CN" altLang="en-US" sz="800" dirty="0"/>
              <a:t>宏定义与宏替换</a:t>
            </a:r>
            <a:endParaRPr lang="zh-CN" altLang="en-US" sz="800" dirty="0"/>
          </a:p>
          <a:p>
            <a:pPr lvl="0">
              <a:lnSpc>
                <a:spcPct val="80000"/>
              </a:lnSpc>
            </a:pPr>
            <a:r>
              <a:rPr lang="en-US" altLang="zh-CN" sz="800" dirty="0"/>
              <a:t>*5.6.3 </a:t>
            </a:r>
            <a:r>
              <a:rPr lang="zh-CN" altLang="en-US" sz="800" dirty="0"/>
              <a:t>条件编译命令</a:t>
            </a:r>
            <a:endParaRPr lang="zh-CN" altLang="en-US" sz="800" dirty="0"/>
          </a:p>
          <a:p>
            <a:pPr lvl="0">
              <a:lnSpc>
                <a:spcPct val="80000"/>
              </a:lnSpc>
            </a:pPr>
            <a:r>
              <a:rPr lang="en-US" altLang="zh-CN" sz="800" dirty="0"/>
              <a:t>5.7  </a:t>
            </a:r>
            <a:r>
              <a:rPr lang="zh-CN" altLang="en-US" sz="800" dirty="0"/>
              <a:t>名字空间</a:t>
            </a:r>
            <a:endParaRPr lang="zh-CN" altLang="en-US" sz="800" dirty="0"/>
          </a:p>
          <a:p>
            <a:pPr lvl="0">
              <a:lnSpc>
                <a:spcPct val="80000"/>
              </a:lnSpc>
            </a:pPr>
            <a:r>
              <a:rPr lang="en-US" altLang="zh-CN" sz="800" dirty="0"/>
              <a:t>5.8  </a:t>
            </a:r>
            <a:r>
              <a:rPr lang="zh-CN" altLang="en-US" sz="800" dirty="0"/>
              <a:t>多文件程序的开发实践</a:t>
            </a:r>
            <a:endParaRPr lang="zh-CN" altLang="en-US" sz="800" dirty="0"/>
          </a:p>
          <a:p>
            <a:pPr lvl="0">
              <a:lnSpc>
                <a:spcPct val="80000"/>
              </a:lnSpc>
            </a:pPr>
            <a:r>
              <a:rPr lang="en-US" altLang="zh-CN" sz="800" dirty="0"/>
              <a:t>5.8.1  </a:t>
            </a:r>
            <a:r>
              <a:rPr lang="zh-CN" altLang="en-US" sz="800" dirty="0"/>
              <a:t>函数提示</a:t>
            </a:r>
            <a:endParaRPr lang="zh-CN" altLang="en-US" sz="800" dirty="0"/>
          </a:p>
          <a:p>
            <a:pPr lvl="0">
              <a:lnSpc>
                <a:spcPct val="80000"/>
              </a:lnSpc>
            </a:pPr>
            <a:r>
              <a:rPr lang="en-US" altLang="zh-CN" sz="800" dirty="0"/>
              <a:t>5.8.2  </a:t>
            </a:r>
            <a:r>
              <a:rPr lang="zh-CN" altLang="en-US" sz="800" dirty="0"/>
              <a:t>项目开发</a:t>
            </a:r>
            <a:endParaRPr lang="zh-CN" altLang="en-US" sz="800" dirty="0"/>
          </a:p>
          <a:p>
            <a:pPr lvl="0">
              <a:lnSpc>
                <a:spcPct val="80000"/>
              </a:lnSpc>
            </a:pPr>
            <a:r>
              <a:rPr lang="zh-CN" altLang="en-US" sz="800" dirty="0"/>
              <a:t>本章讨论的重要概念</a:t>
            </a:r>
            <a:endParaRPr lang="zh-CN" altLang="en-US" sz="8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编译时可以检查出源代码中的</a:t>
            </a:r>
            <a:r>
              <a:rPr lang="zh-CN" altLang="en-US" dirty="0">
                <a:solidFill>
                  <a:schemeClr val="accent2"/>
                </a:solidFill>
                <a:sym typeface="+mn-ea"/>
              </a:rPr>
              <a:t>语法</a:t>
            </a:r>
            <a:r>
              <a:rPr lang="zh-CN" altLang="en-US" dirty="0">
                <a:sym typeface="+mn-ea"/>
              </a:rPr>
              <a:t>错误，但是检查不出源代码中的</a:t>
            </a:r>
            <a:r>
              <a:rPr lang="zh-CN" altLang="en-US" dirty="0">
                <a:solidFill>
                  <a:schemeClr val="accent2"/>
                </a:solidFill>
                <a:sym typeface="+mn-ea"/>
              </a:rPr>
              <a:t>逻辑</a:t>
            </a:r>
            <a:r>
              <a:rPr lang="zh-CN" altLang="en-US" dirty="0">
                <a:sym typeface="+mn-ea"/>
              </a:rPr>
              <a:t>错误。</a:t>
            </a:r>
            <a:endParaRPr lang="zh-CN" altLang="en-US" dirty="0"/>
          </a:p>
          <a:p>
            <a:r>
              <a:rPr lang="zh-CN" altLang="en-US" dirty="0">
                <a:sym typeface="+mn-ea"/>
              </a:rPr>
              <a:t>有时候程序虽然能够编译并运行，但是运行结果却不是预想的结果，那就是因为源代码中存在有逻辑错误。 </a:t>
            </a:r>
            <a:endParaRPr lang="zh-CN" altLang="en-US" dirty="0"/>
          </a:p>
          <a:p>
            <a:endParaRPr lang="zh-CN" altLang="en-US" dirty="0"/>
          </a:p>
          <a:p>
            <a:pPr lvl="0"/>
            <a:r>
              <a:rPr lang="zh-CN" altLang="en-US" dirty="0">
                <a:sym typeface="+mn-ea"/>
              </a:rPr>
              <a:t>要想清除程序中的逻辑错误，首先要端正态度。</a:t>
            </a:r>
            <a:endParaRPr lang="zh-CN" altLang="en-US" dirty="0"/>
          </a:p>
          <a:p>
            <a:pPr lvl="0">
              <a:buNone/>
            </a:pPr>
            <a:r>
              <a:rPr lang="zh-CN" altLang="en-US" dirty="0">
                <a:sym typeface="+mn-ea"/>
              </a:rPr>
              <a:t>千万不要以为源代码能编译运行就万事大吉，</a:t>
            </a:r>
            <a:endParaRPr lang="zh-CN" altLang="en-US" dirty="0"/>
          </a:p>
          <a:p>
            <a:pPr lvl="0">
              <a:buNone/>
            </a:pPr>
            <a:r>
              <a:rPr lang="zh-CN" altLang="en-US" dirty="0">
                <a:sym typeface="+mn-ea"/>
              </a:rPr>
              <a:t>而应该动手动脑，反复思考，</a:t>
            </a:r>
            <a:r>
              <a:rPr lang="zh-CN" altLang="en-US" dirty="0">
                <a:solidFill>
                  <a:schemeClr val="accent2"/>
                </a:solidFill>
                <a:sym typeface="+mn-ea"/>
              </a:rPr>
              <a:t>以谨慎而挑剔的态度对待写出的程序</a:t>
            </a:r>
            <a:r>
              <a:rPr lang="zh-CN" altLang="en-US" dirty="0">
                <a:sym typeface="+mn-ea"/>
              </a:rPr>
              <a:t>。</a:t>
            </a:r>
            <a:endParaRPr lang="zh-CN" altLang="en-US" dirty="0"/>
          </a:p>
          <a:p>
            <a:endParaRPr lang="zh-CN" altLang="en-US" dirty="0"/>
          </a:p>
          <a:p>
            <a:endParaRPr lang="zh-CN" altLang="en-US"/>
          </a:p>
        </p:txBody>
      </p:sp>
      <p:sp>
        <p:nvSpPr>
          <p:cNvPr id="4" name="灯片编号占位符 3"/>
          <p:cNvSpPr>
            <a:spLocks noGrp="1"/>
          </p:cNvSpPr>
          <p:nvPr>
            <p:ph type="sldNum" sz="quarter" idx="5"/>
          </p:nvPr>
        </p:nvSpPr>
        <p:spPr/>
        <p:txBody>
          <a:bodyPr/>
          <a:p>
            <a:pPr lvl="0" algn="r" defTabSz="965200" eaLnBrk="1" hangingPunct="1"/>
            <a:fld id="{9A0DB2DC-4C9A-4742-B13C-FB6460FD3503}" type="slidenum">
              <a:rPr lang="zh-CN" altLang="en-US" sz="1300" dirty="0"/>
            </a:fld>
            <a:endParaRPr lang="zh-CN" altLang="en-US" sz="13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上一章讲过了适合于初学者使用的两种排错方法：</a:t>
            </a:r>
            <a:endParaRPr lang="zh-CN" altLang="en-US" dirty="0"/>
          </a:p>
          <a:p>
            <a:pPr>
              <a:buNone/>
            </a:pPr>
            <a:r>
              <a:rPr lang="zh-CN" altLang="en-US" dirty="0">
                <a:sym typeface="+mn-ea"/>
              </a:rPr>
              <a:t>	整理排版缩进之后通读源代码</a:t>
            </a:r>
            <a:endParaRPr lang="zh-CN" altLang="en-US" dirty="0"/>
          </a:p>
          <a:p>
            <a:pPr>
              <a:buNone/>
            </a:pPr>
            <a:r>
              <a:rPr lang="zh-CN" altLang="en-US" dirty="0">
                <a:sym typeface="+mn-ea"/>
              </a:rPr>
              <a:t>	添加输出语句显示中间量的值</a:t>
            </a:r>
            <a:endParaRPr lang="zh-CN" altLang="en-US" dirty="0"/>
          </a:p>
          <a:p>
            <a:pPr>
              <a:buNone/>
            </a:pPr>
            <a:endParaRPr lang="zh-CN" altLang="en-US" dirty="0"/>
          </a:p>
          <a:p>
            <a:r>
              <a:rPr lang="zh-CN" altLang="en-US" dirty="0">
                <a:sym typeface="+mn-ea"/>
              </a:rPr>
              <a:t>更复杂一点，就必须学会</a:t>
            </a:r>
            <a:r>
              <a:rPr lang="zh-CN" altLang="en-US" dirty="0">
                <a:solidFill>
                  <a:schemeClr val="accent2"/>
                </a:solidFill>
                <a:sym typeface="+mn-ea"/>
              </a:rPr>
              <a:t>使用开发环境中的调试工具</a:t>
            </a:r>
            <a:r>
              <a:rPr lang="zh-CN" altLang="en-US" dirty="0">
                <a:sym typeface="+mn-ea"/>
              </a:rPr>
              <a:t>，逐步观察程序的运行过程，并观察变量的数值变化，加上自己的逻辑思考，才能找出程序中的错误所在并修改清除之。</a:t>
            </a:r>
            <a:endParaRPr lang="zh-CN" altLang="en-US" dirty="0"/>
          </a:p>
          <a:p>
            <a:r>
              <a:rPr lang="zh-CN" altLang="en-US" dirty="0">
                <a:sym typeface="+mn-ea"/>
              </a:rPr>
              <a:t>下面介绍</a:t>
            </a:r>
            <a:r>
              <a:rPr lang="zh-CN" altLang="en-US">
                <a:solidFill>
                  <a:schemeClr val="accent2"/>
                </a:solidFill>
                <a:sym typeface="+mn-ea"/>
              </a:rPr>
              <a:t>小龙</a:t>
            </a:r>
            <a:r>
              <a:rPr lang="en-US" altLang="zh-CN">
                <a:solidFill>
                  <a:schemeClr val="accent2"/>
                </a:solidFill>
                <a:sym typeface="+mn-ea"/>
              </a:rPr>
              <a:t>Dev-C++ 5.16 </a:t>
            </a:r>
            <a:r>
              <a:rPr lang="zh-CN" altLang="en-US" dirty="0">
                <a:sym typeface="+mn-ea"/>
              </a:rPr>
              <a:t>中的调试工具。</a:t>
            </a:r>
            <a:endParaRPr lang="zh-CN" altLang="en-US" dirty="0"/>
          </a:p>
          <a:p>
            <a:endParaRPr lang="zh-CN" altLang="en-US"/>
          </a:p>
        </p:txBody>
      </p:sp>
      <p:sp>
        <p:nvSpPr>
          <p:cNvPr id="4" name="灯片编号占位符 3"/>
          <p:cNvSpPr>
            <a:spLocks noGrp="1"/>
          </p:cNvSpPr>
          <p:nvPr>
            <p:ph type="sldNum" sz="quarter" idx="5"/>
          </p:nvPr>
        </p:nvSpPr>
        <p:spPr/>
        <p:txBody>
          <a:bodyPr/>
          <a:p>
            <a:pPr lvl="0" algn="r" defTabSz="965200" eaLnBrk="1" hangingPunct="1"/>
            <a:fld id="{9A0DB2DC-4C9A-4742-B13C-FB6460FD3503}" type="slidenum">
              <a:rPr lang="zh-CN" altLang="en-US" sz="1300" dirty="0"/>
            </a:fld>
            <a:endParaRPr lang="zh-CN" altLang="en-US"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6763"/>
            <a:ext cx="5118100" cy="3838575"/>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lvl="0" algn="r" defTabSz="965200" eaLnBrk="1" hangingPunct="1"/>
            <a:fld id="{9A0DB2DC-4C9A-4742-B13C-FB6460FD3503}" type="slidenum">
              <a:rPr lang="zh-CN" altLang="en-US" sz="1300" smtClean="0"/>
            </a:fld>
            <a:endParaRPr lang="zh-CN" altLang="en-US" sz="13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a:xfrm>
          <a:off x="0" y="0"/>
          <a:ext cx="0" cy="0"/>
          <a:chOff x="0" y="0"/>
          <a:chExt cx="0" cy="0"/>
        </a:xfrm>
      </p:grpSpPr>
      <p:sp>
        <p:nvSpPr>
          <p:cNvPr id="239618" name="标题 239617"/>
          <p:cNvSpPr>
            <a:spLocks noGrp="1"/>
          </p:cNvSpPr>
          <p:nvPr>
            <p:ph type="ctrTitle"/>
          </p:nvPr>
        </p:nvSpPr>
        <p:spPr>
          <a:xfrm>
            <a:off x="685800" y="1700213"/>
            <a:ext cx="7772400" cy="1900237"/>
          </a:xfrm>
          <a:prstGeom prst="rect">
            <a:avLst/>
          </a:prstGeom>
          <a:gradFill rotWithShape="1">
            <a:gsLst>
              <a:gs pos="0">
                <a:schemeClr val="bg1"/>
              </a:gs>
              <a:gs pos="50000">
                <a:schemeClr val="accent1"/>
              </a:gs>
              <a:gs pos="100000">
                <a:schemeClr val="bg1"/>
              </a:gs>
            </a:gsLst>
            <a:lin ang="5400000" scaled="1"/>
            <a:tileRect/>
          </a:gradFill>
          <a:ln w="9525">
            <a:noFill/>
          </a:ln>
        </p:spPr>
        <p:txBody>
          <a:bodyPr anchor="ctr"/>
          <a:lstStyle>
            <a:lvl1pPr lvl="0">
              <a:lnSpc>
                <a:spcPct val="145000"/>
              </a:lnSpc>
              <a:buClrTx/>
              <a:buSzTx/>
              <a:buFontTx/>
              <a:defRPr sz="4000"/>
            </a:lvl1pPr>
          </a:lstStyle>
          <a:p>
            <a:pPr lvl="0"/>
            <a:r>
              <a:rPr lang="zh-CN" altLang="en-US" dirty="0"/>
              <a:t>单击此处编辑母版标题样式</a:t>
            </a:r>
            <a:endParaRPr lang="zh-CN" altLang="en-US" dirty="0"/>
          </a:p>
        </p:txBody>
      </p:sp>
      <p:sp>
        <p:nvSpPr>
          <p:cNvPr id="239619" name="副标题 239618"/>
          <p:cNvSpPr>
            <a:spLocks noGrp="1"/>
          </p:cNvSpPr>
          <p:nvPr>
            <p:ph type="subTitle" idx="1"/>
          </p:nvPr>
        </p:nvSpPr>
        <p:spPr>
          <a:xfrm>
            <a:off x="1371600" y="4076700"/>
            <a:ext cx="6400800" cy="1562100"/>
          </a:xfrm>
          <a:prstGeom prst="rect">
            <a:avLst/>
          </a:prstGeom>
          <a:noFill/>
          <a:ln w="9525">
            <a:noFill/>
          </a:ln>
        </p:spPr>
        <p:txBody>
          <a:bodyPr anchor="t"/>
          <a:lstStyle>
            <a:lvl1pPr marL="0" lvl="0" indent="0" algn="ctr">
              <a:buClr>
                <a:schemeClr val="accent2"/>
              </a:buClr>
              <a:buSzPct val="85000"/>
              <a:buFont typeface="Wingdings" panose="05000000000000000000" pitchFamily="2" charset="2"/>
              <a:buNone/>
              <a:defRPr/>
            </a:lvl1pPr>
            <a:lvl2pPr marL="457200" lvl="1" indent="0" algn="ctr">
              <a:buClr>
                <a:schemeClr val="hlink"/>
              </a:buClr>
              <a:buSzPct val="85000"/>
              <a:buFont typeface="Wingdings" panose="05000000000000000000" pitchFamily="2" charset="2"/>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a:r>
              <a:rPr lang="zh-CN" altLang="en-US" dirty="0"/>
              <a:t>单击此处编辑母版副标题样式</a:t>
            </a:r>
            <a:endParaRPr lang="zh-CN" altLang="en-US" dirty="0"/>
          </a:p>
        </p:txBody>
      </p:sp>
      <p:sp>
        <p:nvSpPr>
          <p:cNvPr id="239620" name="日期占位符 239619"/>
          <p:cNvSpPr>
            <a:spLocks noGrp="1"/>
          </p:cNvSpPr>
          <p:nvPr>
            <p:ph type="dt" sz="half" idx="2"/>
          </p:nvPr>
        </p:nvSpPr>
        <p:spPr>
          <a:xfrm>
            <a:off x="457200" y="6245225"/>
            <a:ext cx="2133600" cy="476250"/>
          </a:xfrm>
          <a:prstGeom prst="rect">
            <a:avLst/>
          </a:prstGeom>
          <a:noFill/>
          <a:ln w="9525">
            <a:noFill/>
          </a:ln>
        </p:spPr>
        <p:txBody>
          <a:bodyPr anchor="t"/>
          <a:lstStyle>
            <a:lvl1pPr>
              <a:defRPr sz="1400">
                <a:latin typeface="Times New Roman" panose="02020603050405020304" pitchFamily="18" charset="0"/>
                <a:ea typeface="宋体" panose="02010600030101010101" pitchFamily="2" charset="-122"/>
              </a:defRPr>
            </a:lvl1pPr>
          </a:lstStyle>
          <a:p>
            <a:pPr eaLnBrk="1" hangingPunct="1"/>
            <a:endParaRPr lang="zh-CN" altLang="en-US" dirty="0">
              <a:latin typeface="Cambria" panose="02040503050406030204" pitchFamily="18" charset="0"/>
            </a:endParaRPr>
          </a:p>
        </p:txBody>
      </p:sp>
      <p:sp>
        <p:nvSpPr>
          <p:cNvPr id="239621" name="页脚占位符 239620"/>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atin typeface="Times New Roman" panose="02020603050405020304" pitchFamily="18" charset="0"/>
                <a:ea typeface="宋体" panose="02010600030101010101" pitchFamily="2" charset="-122"/>
              </a:defRPr>
            </a:lvl1pPr>
          </a:lstStyle>
          <a:p>
            <a:pPr eaLnBrk="1" hangingPunct="1"/>
            <a:endParaRPr lang="zh-CN" altLang="en-US" dirty="0"/>
          </a:p>
        </p:txBody>
      </p:sp>
      <p:sp>
        <p:nvSpPr>
          <p:cNvPr id="239622" name="灯片编号占位符 239621"/>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atin typeface="Times New Roman" panose="02020603050405020304" pitchFamily="18" charset="0"/>
                <a:ea typeface="宋体" panose="02010600030101010101" pitchFamily="2" charset="-122"/>
              </a:defRPr>
            </a:lvl1pPr>
          </a:lstStyle>
          <a:p>
            <a:pPr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Cambria" panose="020405030504060302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3844" y="188913"/>
            <a:ext cx="2051844" cy="61928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188913"/>
            <a:ext cx="6036584" cy="619283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1">
              <a:rPr lang="zh-CN" altLang="en-US" smtClean="0"/>
            </a:fld>
            <a:endParaRPr lang="zh-CN" altLang="en-US" dirty="0">
              <a:latin typeface="Cambria" panose="020405030504060302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transition spd="med">
    <p:random/>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b="0">
                <a:latin typeface="Cambria" panose="02040503050406030204" pitchFamily="18" charset="0"/>
                <a:ea typeface="华文中宋" panose="02010600040101010101" pitchFamily="2" charset="-122"/>
              </a:defRPr>
            </a:lvl1pPr>
            <a:lvl2pPr>
              <a:defRPr b="0">
                <a:latin typeface="Cambria" panose="02040503050406030204" pitchFamily="18" charset="0"/>
                <a:ea typeface="华文中宋" panose="02010600040101010101" pitchFamily="2" charset="-122"/>
              </a:defRPr>
            </a:lvl2pPr>
            <a:lvl3pPr>
              <a:defRPr b="0">
                <a:latin typeface="Cambria" panose="02040503050406030204" pitchFamily="18" charset="0"/>
                <a:ea typeface="华文中宋" panose="02010600040101010101" pitchFamily="2" charset="-122"/>
              </a:defRPr>
            </a:lvl3pPr>
            <a:lvl4pPr>
              <a:defRPr b="0">
                <a:latin typeface="Cambria" panose="02040503050406030204" pitchFamily="18" charset="0"/>
                <a:ea typeface="华文中宋" panose="02010600040101010101" pitchFamily="2" charset="-122"/>
              </a:defRPr>
            </a:lvl4pPr>
            <a:lvl5pPr>
              <a:defRPr b="0">
                <a:latin typeface="Cambria" panose="02040503050406030204" pitchFamily="18" charset="0"/>
                <a:ea typeface="华文中宋" panose="02010600040101010101" pitchFamily="2" charset="-122"/>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1">
              <a:rPr lang="zh-CN" altLang="en-US" smtClean="0"/>
            </a:fld>
            <a:endParaRPr lang="zh-CN" altLang="en-US" dirty="0">
              <a:latin typeface="Cambria" panose="020405030504060302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zh-CN" altLang="en-US" dirty="0">
              <a:latin typeface="Cambria" panose="020405030504060302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052513"/>
            <a:ext cx="4021614" cy="53292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074" y="1052513"/>
            <a:ext cx="4021614" cy="532923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latin typeface="Cambria" panose="020405030504060302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latin typeface="Cambria" panose="02040503050406030204" pitchFamily="18" charset="0"/>
            </a:endParaRPr>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latin typeface="Cambria" panose="02040503050406030204" pitchFamily="18" charset="0"/>
            </a:endParaRPr>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latin typeface="Cambria" panose="02040503050406030204" pitchFamily="18" charset="0"/>
            </a:endParaRPr>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latin typeface="Cambria" panose="020405030504060302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latin typeface="Cambria" panose="020405030504060302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8594" name="标题 238593"/>
          <p:cNvSpPr>
            <a:spLocks noGrp="1"/>
          </p:cNvSpPr>
          <p:nvPr>
            <p:ph type="title"/>
          </p:nvPr>
        </p:nvSpPr>
        <p:spPr>
          <a:xfrm>
            <a:off x="684213" y="188913"/>
            <a:ext cx="7772400" cy="647700"/>
          </a:xfrm>
          <a:prstGeom prst="rect">
            <a:avLst/>
          </a:prstGeom>
          <a:solidFill>
            <a:schemeClr val="accent1"/>
          </a:solidFill>
          <a:ln w="9525">
            <a:noFill/>
          </a:ln>
        </p:spPr>
        <p:txBody>
          <a:bodyPr anchor="ctr"/>
          <a:lstStyle/>
          <a:p>
            <a:pPr lvl="0"/>
            <a:r>
              <a:rPr lang="zh-CN" altLang="en-US" dirty="0"/>
              <a:t>单击此处编辑母版标题样式</a:t>
            </a:r>
            <a:endParaRPr lang="zh-CN" altLang="en-US" dirty="0"/>
          </a:p>
        </p:txBody>
      </p:sp>
      <p:sp>
        <p:nvSpPr>
          <p:cNvPr id="238595" name="文本占位符 238594"/>
          <p:cNvSpPr>
            <a:spLocks noGrp="1"/>
          </p:cNvSpPr>
          <p:nvPr>
            <p:ph type="body" idx="1"/>
          </p:nvPr>
        </p:nvSpPr>
        <p:spPr>
          <a:xfrm>
            <a:off x="468313" y="1052513"/>
            <a:ext cx="8207375" cy="5329237"/>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38596" name="日期占位符 238595"/>
          <p:cNvSpPr>
            <a:spLocks noGrp="1"/>
          </p:cNvSpPr>
          <p:nvPr>
            <p:ph type="dt" sz="half" idx="2"/>
          </p:nvPr>
        </p:nvSpPr>
        <p:spPr>
          <a:xfrm>
            <a:off x="685800" y="6524625"/>
            <a:ext cx="1905000" cy="180975"/>
          </a:xfrm>
          <a:prstGeom prst="rect">
            <a:avLst/>
          </a:prstGeom>
          <a:noFill/>
          <a:ln w="9525">
            <a:noFill/>
          </a:ln>
        </p:spPr>
        <p:txBody>
          <a:bodyPr/>
          <a:lstStyle>
            <a:lvl1pPr>
              <a:defRPr sz="1400">
                <a:latin typeface="Times New Roman" panose="02020603050405020304" pitchFamily="18" charset="0"/>
                <a:ea typeface="宋体" panose="02010600030101010101" pitchFamily="2" charset="-122"/>
              </a:defRPr>
            </a:lvl1pPr>
          </a:lstStyle>
          <a:p>
            <a:pPr lvl="0" eaLnBrk="1" hangingPunct="1"/>
            <a:fld id="{BB962C8B-B14F-4D97-AF65-F5344CB8AC3E}" type="datetime1">
              <a:rPr lang="zh-CN" altLang="en-US" smtClean="0"/>
            </a:fld>
            <a:endParaRPr lang="zh-CN" altLang="en-US" dirty="0">
              <a:latin typeface="Cambria" panose="02040503050406030204" pitchFamily="18" charset="0"/>
            </a:endParaRPr>
          </a:p>
        </p:txBody>
      </p:sp>
      <p:sp>
        <p:nvSpPr>
          <p:cNvPr id="238597" name="页脚占位符 238596"/>
          <p:cNvSpPr>
            <a:spLocks noGrp="1"/>
          </p:cNvSpPr>
          <p:nvPr>
            <p:ph type="ftr" sz="quarter" idx="3"/>
          </p:nvPr>
        </p:nvSpPr>
        <p:spPr>
          <a:xfrm>
            <a:off x="3124200" y="6453188"/>
            <a:ext cx="2895600" cy="252412"/>
          </a:xfrm>
          <a:prstGeom prst="rect">
            <a:avLst/>
          </a:prstGeom>
          <a:noFill/>
          <a:ln w="9525">
            <a:noFill/>
          </a:ln>
        </p:spPr>
        <p:txBody>
          <a:bodyPr/>
          <a:lstStyle>
            <a:lvl1pPr algn="ctr">
              <a:defRPr sz="1400">
                <a:latin typeface="Times New Roman" panose="02020603050405020304" pitchFamily="18" charset="0"/>
                <a:ea typeface="宋体" panose="02010600030101010101" pitchFamily="2" charset="-122"/>
              </a:defRPr>
            </a:lvl1pPr>
          </a:lstStyle>
          <a:p>
            <a:pPr lvl="0" eaLnBrk="1" hangingPunct="1"/>
            <a:endParaRPr lang="zh-CN" altLang="en-US" dirty="0"/>
          </a:p>
        </p:txBody>
      </p:sp>
      <p:sp>
        <p:nvSpPr>
          <p:cNvPr id="238598" name="灯片编号占位符 238597"/>
          <p:cNvSpPr>
            <a:spLocks noGrp="1"/>
          </p:cNvSpPr>
          <p:nvPr>
            <p:ph type="sldNum" sz="quarter" idx="4"/>
          </p:nvPr>
        </p:nvSpPr>
        <p:spPr>
          <a:xfrm>
            <a:off x="6553200" y="6453188"/>
            <a:ext cx="1905000" cy="252412"/>
          </a:xfrm>
          <a:prstGeom prst="rect">
            <a:avLst/>
          </a:prstGeom>
          <a:noFill/>
          <a:ln w="9525">
            <a:noFill/>
          </a:ln>
        </p:spPr>
        <p:txBody>
          <a:bodyPr/>
          <a:lstStyle>
            <a:lvl1pPr algn="r">
              <a:defRPr sz="1400">
                <a:latin typeface="Times New Roman" panose="02020603050405020304" pitchFamily="18" charset="0"/>
                <a:ea typeface="宋体" panose="02010600030101010101" pitchFamily="2" charset="-122"/>
              </a:defRPr>
            </a:lvl1p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random/>
  </p:transition>
  <p:hf hdr="0" ftr="0" dt="0"/>
  <p:txStyles>
    <p:titleStyle>
      <a:lvl1pPr marL="0" lvl="0" indent="0" algn="ctr" defTabSz="914400" rtl="0" eaLnBrk="1" fontAlgn="base" latinLnBrk="0" hangingPunct="1">
        <a:lnSpc>
          <a:spcPct val="100000"/>
        </a:lnSpc>
        <a:spcBef>
          <a:spcPct val="0"/>
        </a:spcBef>
        <a:spcAft>
          <a:spcPct val="0"/>
        </a:spcAft>
        <a:buNone/>
        <a:defRPr sz="36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5000"/>
        </a:spcBef>
        <a:spcAft>
          <a:spcPct val="0"/>
        </a:spcAft>
        <a:buSzTx/>
        <a:buFontTx/>
        <a:buChar char="•"/>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hyperlink" Target="https://devcpp.gitee.io/pto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customXml" Target="../ink/ink1.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customXml" Target="../ink/ink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customXml" Target="../ink/ink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tags" Target="../tags/tag5.xml"/><Relationship Id="rId2" Type="http://schemas.openxmlformats.org/officeDocument/2006/relationships/image" Target="../media/image4.png"/><Relationship Id="rId1" Type="http://schemas.openxmlformats.org/officeDocument/2006/relationships/tags" Target="../tags/tag4.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tags" Target="../tags/tag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9" Type="http://schemas.openxmlformats.org/officeDocument/2006/relationships/notesSlide" Target="../notesSlides/notesSlide40.xml"/><Relationship Id="rId8" Type="http://schemas.openxmlformats.org/officeDocument/2006/relationships/slideLayout" Target="../slideLayouts/slideLayout2.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7.png"/><Relationship Id="rId1" Type="http://schemas.openxmlformats.org/officeDocument/2006/relationships/tags" Target="../tags/tag7.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GIF"/><Relationship Id="rId1" Type="http://schemas.openxmlformats.org/officeDocument/2006/relationships/tags" Target="../tags/tag1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image" Target="../media/image9.png"/><Relationship Id="rId1" Type="http://schemas.openxmlformats.org/officeDocument/2006/relationships/tags" Target="../tags/tag14.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ee.com/devcpp/ptop/"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a:xfrm>
            <a:off x="685800" y="1877695"/>
            <a:ext cx="7772400" cy="1936750"/>
          </a:xfrm>
        </p:spPr>
        <p:txBody>
          <a:bodyPr/>
          <a:p>
            <a:r>
              <a:rPr lang="zh-CN" altLang="en-US" sz="4800" dirty="0">
                <a:sym typeface="+mn-ea"/>
              </a:rPr>
              <a:t>第 </a:t>
            </a:r>
            <a:r>
              <a:rPr lang="en-US" altLang="zh-CN" sz="4800" dirty="0">
                <a:sym typeface="+mn-ea"/>
              </a:rPr>
              <a:t>5 </a:t>
            </a:r>
            <a:r>
              <a:rPr lang="zh-CN" altLang="en-US" sz="4800" dirty="0">
                <a:sym typeface="+mn-ea"/>
              </a:rPr>
              <a:t>章  </a:t>
            </a:r>
            <a:r>
              <a:rPr lang="en-US" altLang="en-US" sz="4800" err="1">
                <a:sym typeface="+mn-ea"/>
              </a:rPr>
              <a:t>函数与程序结构</a:t>
            </a:r>
            <a:br>
              <a:rPr lang="en-US" altLang="en-US" sz="4800" err="1">
                <a:sym typeface="+mn-ea"/>
              </a:rPr>
            </a:br>
            <a:r>
              <a:rPr lang="zh-CN" altLang="en-US" sz="4800" err="1">
                <a:sym typeface="+mn-ea"/>
              </a:rPr>
              <a:t>（</a:t>
            </a:r>
            <a:r>
              <a:rPr lang="en-US" altLang="zh-CN" sz="4800" err="1">
                <a:sym typeface="+mn-ea"/>
              </a:rPr>
              <a:t>4-7</a:t>
            </a:r>
            <a:r>
              <a:rPr lang="zh-CN" altLang="en-US" sz="4800" err="1">
                <a:sym typeface="+mn-ea"/>
              </a:rPr>
              <a:t>）</a:t>
            </a:r>
            <a:endParaRPr lang="zh-CN" altLang="en-US" sz="4800" err="1">
              <a:sym typeface="+mn-ea"/>
            </a:endParaRPr>
          </a:p>
        </p:txBody>
      </p:sp>
      <p:sp>
        <p:nvSpPr>
          <p:cNvPr id="6" name="副标题 5"/>
          <p:cNvSpPr>
            <a:spLocks noGrp="1"/>
          </p:cNvSpPr>
          <p:nvPr>
            <p:ph type="subTitle" idx="1"/>
          </p:nvPr>
        </p:nvSpPr>
        <p:spPr>
          <a:xfrm>
            <a:off x="1403350" y="4220210"/>
            <a:ext cx="6400800" cy="1895475"/>
          </a:xfrm>
        </p:spPr>
        <p:txBody>
          <a:bodyPr/>
          <a:p>
            <a:pPr algn="ctr"/>
            <a:r>
              <a:rPr lang="zh-CN" altLang="en-US" sz="2400">
                <a:sym typeface="+mn-ea"/>
              </a:rPr>
              <a:t>裘宗燕，李安邦</a:t>
            </a:r>
            <a:r>
              <a:rPr lang="en-US" altLang="zh-CN" sz="2400">
                <a:sym typeface="+mn-ea"/>
              </a:rPr>
              <a:t> </a:t>
            </a:r>
            <a:r>
              <a:rPr lang="zh-CN" altLang="en-US" sz="2400">
                <a:sym typeface="+mn-ea"/>
              </a:rPr>
              <a:t>编著</a:t>
            </a:r>
            <a:endParaRPr lang="zh-CN" altLang="en-US" sz="2400"/>
          </a:p>
          <a:p>
            <a:pPr algn="ctr"/>
            <a:r>
              <a:rPr lang="zh-CN" altLang="en-US" sz="2400">
                <a:sym typeface="+mn-ea"/>
              </a:rPr>
              <a:t>《从问题到程序——C/C++程序设计基础》</a:t>
            </a:r>
            <a:endParaRPr lang="zh-CN" altLang="en-US" sz="2400"/>
          </a:p>
          <a:p>
            <a:pPr algn="ctr"/>
            <a:r>
              <a:rPr lang="zh-CN" altLang="en-US" sz="2400">
                <a:sym typeface="+mn-ea"/>
              </a:rPr>
              <a:t>机械工业出版社</a:t>
            </a:r>
            <a:r>
              <a:rPr lang="zh-CN" altLang="en-US" sz="2400" b="0">
                <a:sym typeface="+mn-ea"/>
              </a:rPr>
              <a:t>，2023</a:t>
            </a:r>
            <a:endParaRPr lang="zh-CN" altLang="en-US" sz="2400" b="0">
              <a:sym typeface="+mn-ea"/>
            </a:endParaRPr>
          </a:p>
          <a:p>
            <a:pPr algn="ctr"/>
            <a:r>
              <a:rPr lang="zh-CN" altLang="en-US" sz="2400" b="0">
                <a:sym typeface="+mn-ea"/>
                <a:hlinkClick r:id="rId1" action="ppaction://hlinkfile"/>
              </a:rPr>
              <a:t>https://devcpp.gitee.io/ptop</a:t>
            </a:r>
            <a:endParaRPr lang="zh-CN" altLang="en-US" sz="2400" b="0">
              <a:sym typeface="+mn-ea"/>
            </a:endParaRPr>
          </a:p>
        </p:txBody>
      </p:sp>
      <p:sp>
        <p:nvSpPr>
          <p:cNvPr id="4" name="灯片编号占位符 3"/>
          <p:cNvSpPr>
            <a:spLocks noGrp="1"/>
          </p:cNvSpPr>
          <p:nvPr>
            <p:ph type="sldNum" sz="quarter" idx="4"/>
          </p:nvPr>
        </p:nvSpPr>
        <p:spPr/>
        <p:txBody>
          <a:bodyPr/>
          <a:p>
            <a:pPr lvl="0" eaLnBrk="1" fontAlgn="base" hangingPunct="1"/>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Cambria" panose="02040503050406030204" pitchFamily="18" charset="0"/>
            </a:endParaRPr>
          </a:p>
        </p:txBody>
      </p:sp>
      <p:sp>
        <p:nvSpPr>
          <p:cNvPr id="15362" name="文本框 7176"/>
          <p:cNvSpPr txBox="1"/>
          <p:nvPr>
            <p:custDataLst>
              <p:tags r:id="rId2"/>
            </p:custDataLst>
          </p:nvPr>
        </p:nvSpPr>
        <p:spPr>
          <a:xfrm>
            <a:off x="2771775" y="692150"/>
            <a:ext cx="3744913" cy="457200"/>
          </a:xfrm>
          <a:prstGeom prst="rect">
            <a:avLst/>
          </a:prstGeom>
          <a:noFill/>
          <a:ln w="19050">
            <a:noFill/>
          </a:ln>
        </p:spPr>
        <p:txBody>
          <a:bodyPr lIns="92075" tIns="46038" rIns="92075" bIns="46038" anchor="t">
            <a:spAutoFit/>
          </a:bodyPr>
          <a:p>
            <a:pPr algn="ctr">
              <a:spcBef>
                <a:spcPct val="50000"/>
              </a:spcBef>
            </a:pPr>
            <a:r>
              <a:rPr lang="zh-CN" altLang="en-US" dirty="0">
                <a:latin typeface="Cambria" panose="02040503050406030204" pitchFamily="18" charset="0"/>
                <a:ea typeface="华文中宋" panose="02010600040101010101" pitchFamily="2" charset="-122"/>
              </a:rPr>
              <a:t>高级语言程序设计</a:t>
            </a:r>
            <a:endParaRPr lang="zh-CN" altLang="en-US" dirty="0">
              <a:latin typeface="Cambria" panose="02040503050406030204" pitchFamily="18" charset="0"/>
              <a:ea typeface="华文中宋" panose="02010600040101010101" pitchFamily="2" charset="-122"/>
            </a:endParaRPr>
          </a:p>
        </p:txBody>
      </p:sp>
      <p:pic>
        <p:nvPicPr>
          <p:cNvPr id="7" name="图片 6"/>
          <p:cNvPicPr>
            <a:picLocks noChangeAspect="1"/>
          </p:cNvPicPr>
          <p:nvPr>
            <p:custDataLst>
              <p:tags r:id="rId3"/>
            </p:custDataLst>
          </p:nvPr>
        </p:nvPicPr>
        <p:blipFill>
          <a:blip r:embed="rId4"/>
          <a:stretch>
            <a:fillRect/>
          </a:stretch>
        </p:blipFill>
        <p:spPr>
          <a:xfrm>
            <a:off x="323850" y="4149090"/>
            <a:ext cx="1363980" cy="1894840"/>
          </a:xfrm>
          <a:prstGeom prst="rect">
            <a:avLst/>
          </a:prstGeom>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7" name="文本占位符 569346"/>
          <p:cNvSpPr>
            <a:spLocks noGrp="1"/>
          </p:cNvSpPr>
          <p:nvPr>
            <p:ph idx="1"/>
          </p:nvPr>
        </p:nvSpPr>
        <p:spPr/>
        <p:txBody>
          <a:bodyPr/>
          <a:lstStyle/>
          <a:p>
            <a:pPr marL="0" indent="0">
              <a:buNone/>
            </a:pPr>
            <a:r>
              <a:rPr lang="zh-CN" altLang="en-US" dirty="0"/>
              <a:t>外部变量的存在期又怎么样呢？</a:t>
            </a:r>
            <a:endParaRPr lang="zh-CN" altLang="en-US" b="1" dirty="0"/>
          </a:p>
          <a:p>
            <a:pPr marL="0" indent="0">
              <a:buNone/>
            </a:pPr>
            <a:r>
              <a:rPr lang="zh-CN" altLang="en-US" sz="3200" b="1" dirty="0">
                <a:solidFill>
                  <a:schemeClr val="accent2"/>
                </a:solidFill>
              </a:rPr>
              <a:t>外部变量的存在期是程序的整个执行期间</a:t>
            </a:r>
            <a:r>
              <a:rPr lang="zh-CN" altLang="en-US" sz="3200" dirty="0"/>
              <a:t>。</a:t>
            </a:r>
            <a:endParaRPr lang="zh-CN" altLang="en-US" sz="3200" dirty="0"/>
          </a:p>
          <a:p>
            <a:pPr marL="0" indent="0">
              <a:buNone/>
            </a:pPr>
            <a:r>
              <a:rPr lang="zh-CN" altLang="en-US" dirty="0"/>
              <a:t>在程序执行开始时，所有外部变量都已有定义，在内存中被分配了存储空间。</a:t>
            </a:r>
            <a:endParaRPr lang="zh-CN" altLang="en-US" dirty="0"/>
          </a:p>
          <a:p>
            <a:pPr marL="0" indent="0">
              <a:buNone/>
            </a:pPr>
            <a:r>
              <a:rPr lang="zh-CN" altLang="en-US" dirty="0"/>
              <a:t>外部变量的这种有定义、被分配了存储空间的状态一直延续到程序结束，它们与对应存储位置的关联也保持不变。</a:t>
            </a:r>
            <a:endParaRPr lang="zh-CN" altLang="en-US" dirty="0"/>
          </a:p>
          <a:p>
            <a:pPr marL="0" indent="0">
              <a:buNone/>
            </a:pPr>
            <a:endParaRPr lang="zh-CN" altLang="en-US" dirty="0"/>
          </a:p>
          <a:p>
            <a:pPr marL="0" indent="0">
              <a:buNone/>
            </a:pPr>
            <a:r>
              <a:rPr lang="zh-CN" altLang="en-US" dirty="0">
                <a:ea typeface="楷体" panose="02010609060101010101" pitchFamily="49" charset="-122"/>
              </a:rPr>
              <a:t>请对比局部变量的存在期</a:t>
            </a:r>
            <a:r>
              <a:rPr lang="en-US" altLang="zh-CN">
                <a:latin typeface="楷体" panose="02010609060101010101" pitchFamily="49" charset="-122"/>
                <a:ea typeface="楷体" panose="02010609060101010101" pitchFamily="49" charset="-122"/>
              </a:rPr>
              <a:t>……</a:t>
            </a:r>
            <a:endParaRPr lang="en-US" altLang="zh-CN">
              <a:ea typeface="楷体" panose="020106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569348" name="爆炸形 1 569347"/>
          <p:cNvSpPr/>
          <p:nvPr/>
        </p:nvSpPr>
        <p:spPr>
          <a:xfrm>
            <a:off x="7235828" y="1052516"/>
            <a:ext cx="792163" cy="504825"/>
          </a:xfrm>
          <a:prstGeom prst="irregularSeal1">
            <a:avLst/>
          </a:prstGeom>
          <a:gradFill rotWithShape="0">
            <a:gsLst>
              <a:gs pos="0">
                <a:schemeClr val="accent1"/>
              </a:gs>
              <a:gs pos="100000">
                <a:schemeClr val="bg1"/>
              </a:gs>
            </a:gsLst>
            <a:path path="shape">
              <a:fillToRect l="50000" t="50000" r="50000" b="50000"/>
            </a:path>
            <a:tileRect/>
          </a:gradFill>
          <a:ln w="19050" cap="flat" cmpd="sng">
            <a:solidFill>
              <a:schemeClr val="accent2"/>
            </a:solidFill>
            <a:prstDash val="solid"/>
            <a:miter/>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1" name="文本占位符 570370"/>
          <p:cNvSpPr>
            <a:spLocks noGrp="1"/>
          </p:cNvSpPr>
          <p:nvPr>
            <p:ph idx="1"/>
          </p:nvPr>
        </p:nvSpPr>
        <p:spPr>
          <a:xfrm>
            <a:off x="468630" y="614045"/>
            <a:ext cx="8207375" cy="5767705"/>
          </a:xfrm>
        </p:spPr>
        <p:txBody>
          <a:bodyPr/>
          <a:lstStyle/>
          <a:p>
            <a:pPr marL="0" indent="0">
              <a:spcBef>
                <a:spcPct val="50000"/>
              </a:spcBef>
              <a:buNone/>
            </a:pPr>
            <a:r>
              <a:rPr lang="zh-CN" altLang="en-US" b="1" dirty="0"/>
              <a:t>外部变量的优点与用途</a:t>
            </a:r>
            <a:r>
              <a:rPr lang="zh-CN" altLang="en-US" dirty="0"/>
              <a:t>：外部变量定义在函数之外，一个函数可以把公共数据存入这种变量，另一函数就可以直接使用它。</a:t>
            </a:r>
            <a:endParaRPr lang="zh-CN" altLang="en-US" dirty="0"/>
          </a:p>
          <a:p>
            <a:pPr marL="0" indent="0">
              <a:spcBef>
                <a:spcPct val="50000"/>
              </a:spcBef>
              <a:buNone/>
            </a:pPr>
            <a:r>
              <a:rPr lang="zh-CN" altLang="en-US" dirty="0"/>
              <a:t>因此，</a:t>
            </a:r>
            <a:r>
              <a:rPr lang="zh-CN" altLang="en-US" dirty="0">
                <a:solidFill>
                  <a:schemeClr val="accent2"/>
                </a:solidFill>
              </a:rPr>
              <a:t>全局变量可以看作函数间交换数据的一种通道</a:t>
            </a:r>
            <a:r>
              <a:rPr lang="zh-CN" altLang="en-US" dirty="0"/>
              <a:t>，利用它们交换数据，程序写起来直截了当。</a:t>
            </a:r>
            <a:endParaRPr lang="zh-CN" altLang="en-US" b="1" dirty="0"/>
          </a:p>
          <a:p>
            <a:pPr marL="0" indent="0">
              <a:spcBef>
                <a:spcPct val="50000"/>
              </a:spcBef>
              <a:buNone/>
            </a:pPr>
            <a:r>
              <a:rPr lang="zh-CN" altLang="en-US" b="1" dirty="0"/>
              <a:t>使用外部变量的缺点：</a:t>
            </a:r>
            <a:r>
              <a:rPr lang="zh-CN" altLang="en-US" dirty="0"/>
              <a:t>如果一个函数的定义里访问了某个外部变量，那么</a:t>
            </a:r>
            <a:r>
              <a:rPr lang="zh-CN" altLang="en-US" dirty="0">
                <a:solidFill>
                  <a:schemeClr val="accent2"/>
                </a:solidFill>
              </a:rPr>
              <a:t>这个函数就对该外部变量就有了依赖性</a:t>
            </a:r>
            <a:r>
              <a:rPr lang="zh-CN" altLang="en-US" dirty="0"/>
              <a:t>。</a:t>
            </a:r>
            <a:endParaRPr lang="zh-CN" altLang="en-US" dirty="0"/>
          </a:p>
          <a:p>
            <a:pPr marL="0" indent="0">
              <a:spcBef>
                <a:spcPct val="50000"/>
              </a:spcBef>
              <a:buNone/>
            </a:pPr>
            <a:r>
              <a:rPr lang="zh-CN" altLang="en-US" sz="2000" dirty="0"/>
              <a:t>例如上例中的</a:t>
            </a:r>
            <a:r>
              <a:rPr lang="en-US" altLang="zh-CN" sz="2000" dirty="0"/>
              <a:t> </a:t>
            </a:r>
            <a:r>
              <a:rPr lang="zh-CN" altLang="en-US" sz="2000">
                <a:solidFill>
                  <a:schemeClr val="accent6"/>
                </a:solidFill>
                <a:sym typeface="+mn-ea"/>
              </a:rPr>
              <a:t>cylinder 、prism6 </a:t>
            </a:r>
            <a:r>
              <a:rPr lang="zh-CN" altLang="en-US" sz="2000" dirty="0"/>
              <a:t>已不再是独立的函数了，不能孤立地把它的定义复制到另一个程序里使用。如果想在其它地方使用这两个函数，函数的环境里必须有同样的外部变量。</a:t>
            </a:r>
            <a:endParaRPr lang="zh-CN" altLang="en-US" sz="20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文本占位符 571394"/>
          <p:cNvSpPr>
            <a:spLocks noGrp="1"/>
          </p:cNvSpPr>
          <p:nvPr>
            <p:ph idx="1"/>
          </p:nvPr>
        </p:nvSpPr>
        <p:spPr/>
        <p:txBody>
          <a:bodyPr/>
          <a:lstStyle/>
          <a:p>
            <a:pPr marL="0" indent="0">
              <a:buNone/>
            </a:pPr>
            <a:r>
              <a:rPr lang="zh-CN" altLang="en-US" dirty="0"/>
              <a:t>因此，为了尽量使函数维持独立性，</a:t>
            </a:r>
            <a:r>
              <a:rPr lang="zh-CN" altLang="en-US" dirty="0">
                <a:solidFill>
                  <a:schemeClr val="accent2"/>
                </a:solidFill>
              </a:rPr>
              <a:t>通常在程序尽量不使用全局变量为好</a:t>
            </a:r>
            <a:r>
              <a:rPr lang="zh-CN" altLang="en-US" dirty="0"/>
              <a:t>。</a:t>
            </a:r>
            <a:endParaRPr lang="zh-CN" altLang="en-US" dirty="0"/>
          </a:p>
          <a:p>
            <a:pPr marL="0" indent="0">
              <a:buNone/>
            </a:pPr>
            <a:r>
              <a:rPr lang="zh-CN" altLang="en-US" dirty="0"/>
              <a:t>为此，需要用户熟练使用函数传递数值的机制，合理地设计变量的类型。</a:t>
            </a:r>
            <a:endParaRPr lang="zh-CN" altLang="en-US" dirty="0"/>
          </a:p>
          <a:p>
            <a:pPr lvl="0"/>
            <a:r>
              <a:rPr lang="zh-CN" altLang="en-US" sz="2400" dirty="0"/>
              <a:t>一般说，在比较复杂的程序里，人们倾向于把</a:t>
            </a:r>
            <a:r>
              <a:rPr lang="zh-CN" altLang="en-US" sz="2400" dirty="0">
                <a:solidFill>
                  <a:schemeClr val="accent2"/>
                </a:solidFill>
              </a:rPr>
              <a:t>比较大、具有唯一出现，而且是在程序中被许多函数公用的数据对象（例如很大的数组）</a:t>
            </a:r>
            <a:r>
              <a:rPr lang="zh-CN" altLang="en-US" sz="2400" dirty="0"/>
              <a:t>定义为外部变量。</a:t>
            </a:r>
            <a:endParaRPr lang="zh-CN" altLang="en-US" sz="2400" dirty="0"/>
          </a:p>
          <a:p>
            <a:pPr lvl="0"/>
            <a:r>
              <a:rPr lang="zh-CN" altLang="en-US" sz="2400" dirty="0"/>
              <a:t>对于一般数据对象则采用参数方式传递。</a:t>
            </a:r>
            <a:endParaRPr lang="zh-CN" altLang="en-US" sz="2400" dirty="0"/>
          </a:p>
          <a:p>
            <a:pPr marL="10795" indent="-10795">
              <a:buNone/>
            </a:pPr>
            <a:endParaRPr lang="zh-CN" altLang="en-US" sz="2400" dirty="0"/>
          </a:p>
          <a:p>
            <a:pPr marL="10795" indent="-10795">
              <a:buNone/>
            </a:pPr>
            <a:r>
              <a:rPr lang="zh-CN" altLang="en-US" sz="2400" dirty="0"/>
              <a:t>对于一个具体问题应当怎样处理，要考虑软件系统实现的方便、清晰、数据安全等许多因素。选用合理的数据传递方式才能编写出功能完善、执行过程优美的好程序。</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20" name="标题 572419"/>
          <p:cNvSpPr>
            <a:spLocks noGrp="1"/>
          </p:cNvSpPr>
          <p:nvPr>
            <p:ph type="title"/>
          </p:nvPr>
        </p:nvSpPr>
        <p:spPr/>
        <p:txBody>
          <a:bodyPr anchor="ctr"/>
          <a:lstStyle/>
          <a:p>
            <a:r>
              <a:rPr lang="en-US" altLang="zh-CN" sz="3600" dirty="0"/>
              <a:t>5.4.2  </a:t>
            </a:r>
            <a:r>
              <a:rPr lang="zh-CN" altLang="en-US" sz="3600" dirty="0"/>
              <a:t>变量定义的嵌套</a:t>
            </a:r>
            <a:endParaRPr lang="zh-CN" altLang="en-US" sz="3600" dirty="0"/>
          </a:p>
        </p:txBody>
      </p:sp>
      <p:sp>
        <p:nvSpPr>
          <p:cNvPr id="572419" name="文本占位符 572418"/>
          <p:cNvSpPr>
            <a:spLocks noGrp="1"/>
          </p:cNvSpPr>
          <p:nvPr>
            <p:ph idx="1"/>
          </p:nvPr>
        </p:nvSpPr>
        <p:spPr/>
        <p:txBody>
          <a:bodyPr>
            <a:normAutofit fontScale="92500" lnSpcReduction="10000"/>
          </a:bodyPr>
          <a:lstStyle/>
          <a:p>
            <a:pPr marL="0" indent="0">
              <a:buNone/>
            </a:pPr>
            <a:r>
              <a:rPr lang="zh-CN" altLang="en-US" dirty="0"/>
              <a:t>程序中的两种作用域：</a:t>
            </a:r>
            <a:endParaRPr lang="zh-CN" altLang="en-US" dirty="0"/>
          </a:p>
          <a:p>
            <a:r>
              <a:rPr lang="zh-CN" altLang="en-US" dirty="0"/>
              <a:t>每个复合语句确定了一个作用域：</a:t>
            </a:r>
            <a:r>
              <a:rPr lang="zh-CN" altLang="en-US" dirty="0">
                <a:solidFill>
                  <a:schemeClr val="accent2"/>
                </a:solidFill>
              </a:rPr>
              <a:t>局部作用域；</a:t>
            </a:r>
            <a:endParaRPr lang="zh-CN" altLang="en-US" dirty="0">
              <a:solidFill>
                <a:schemeClr val="accent2"/>
              </a:solidFill>
            </a:endParaRPr>
          </a:p>
          <a:p>
            <a:r>
              <a:rPr lang="zh-CN" altLang="en-US" dirty="0"/>
              <a:t>整个程序：</a:t>
            </a:r>
            <a:r>
              <a:rPr lang="zh-CN" altLang="en-US" dirty="0">
                <a:solidFill>
                  <a:schemeClr val="accent2"/>
                </a:solidFill>
              </a:rPr>
              <a:t>全局作用域</a:t>
            </a:r>
            <a:r>
              <a:rPr lang="zh-CN" altLang="en-US" b="1" dirty="0"/>
              <a:t>。</a:t>
            </a:r>
            <a:endParaRPr lang="zh-CN" altLang="en-US" b="1" dirty="0"/>
          </a:p>
          <a:p>
            <a:pPr marL="0" indent="0">
              <a:buNone/>
            </a:pPr>
            <a:r>
              <a:rPr lang="zh-CN" altLang="en-US" dirty="0"/>
              <a:t>局部定义（主要是指变量）的作用域是局部的；</a:t>
            </a:r>
            <a:endParaRPr lang="zh-CN" altLang="en-US" dirty="0"/>
          </a:p>
          <a:p>
            <a:pPr marL="0" indent="0">
              <a:buNone/>
            </a:pPr>
            <a:r>
              <a:rPr lang="zh-CN" altLang="en-US" dirty="0"/>
              <a:t>全局作用域是所有外部定义（外部变量定义、外部函数定义等）的作用域。</a:t>
            </a:r>
            <a:endParaRPr lang="zh-CN" altLang="en-US" dirty="0"/>
          </a:p>
          <a:p>
            <a:pPr marL="0" indent="0">
              <a:buNone/>
            </a:pPr>
            <a:endParaRPr lang="zh-CN" altLang="en-US" dirty="0"/>
          </a:p>
          <a:p>
            <a:pPr marL="0" indent="0">
              <a:buNone/>
            </a:pPr>
            <a:r>
              <a:rPr lang="zh-CN" altLang="en-US" dirty="0"/>
              <a:t>多种作用域的存在造成了</a:t>
            </a:r>
            <a:r>
              <a:rPr lang="zh-CN" altLang="en-US" b="1" dirty="0">
                <a:solidFill>
                  <a:schemeClr val="accent2"/>
                </a:solidFill>
              </a:rPr>
              <a:t>作用域的嵌套</a:t>
            </a:r>
            <a:r>
              <a:rPr lang="zh-CN" altLang="en-US" dirty="0"/>
              <a:t>：（</a:t>
            </a:r>
            <a:r>
              <a:rPr lang="en-US" altLang="zh-CN" dirty="0"/>
              <a:t>1</a:t>
            </a:r>
            <a:r>
              <a:rPr lang="zh-CN" altLang="en-US" dirty="0"/>
              <a:t>）作为函数体的复合语句嵌套在全局作用域里； （</a:t>
            </a:r>
            <a:r>
              <a:rPr lang="en-US" altLang="zh-CN" dirty="0"/>
              <a:t>2</a:t>
            </a:r>
            <a:r>
              <a:rPr lang="zh-CN" altLang="en-US" dirty="0"/>
              <a:t>）复合语句里还可以有嵌套的复合语句。</a:t>
            </a:r>
            <a:endParaRPr lang="zh-CN" altLang="en-US" dirty="0"/>
          </a:p>
          <a:p>
            <a:pPr marL="0" indent="0">
              <a:buNone/>
            </a:pPr>
            <a:r>
              <a:rPr lang="zh-CN" altLang="en-US" dirty="0"/>
              <a:t>问：在嵌套的作用域中是否可以使用</a:t>
            </a:r>
            <a:r>
              <a:rPr lang="zh-CN" altLang="en-US" dirty="0">
                <a:solidFill>
                  <a:schemeClr val="accent2"/>
                </a:solidFill>
              </a:rPr>
              <a:t>同名变量</a:t>
            </a:r>
            <a:r>
              <a:rPr lang="zh-CN" altLang="en-US" dirty="0"/>
              <a:t>？</a:t>
            </a:r>
            <a:endParaRPr lang="zh-CN" altLang="en-US"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5" name="文本占位符 658434"/>
          <p:cNvSpPr>
            <a:spLocks noGrp="1"/>
          </p:cNvSpPr>
          <p:nvPr>
            <p:ph idx="1"/>
          </p:nvPr>
        </p:nvSpPr>
        <p:spPr/>
        <p:txBody>
          <a:bodyPr/>
          <a:lstStyle/>
          <a:p>
            <a:pPr marL="0" indent="0">
              <a:lnSpc>
                <a:spcPct val="100000"/>
              </a:lnSpc>
              <a:spcBef>
                <a:spcPts val="1200"/>
              </a:spcBef>
              <a:spcAft>
                <a:spcPts val="0"/>
              </a:spcAft>
              <a:buNone/>
            </a:pPr>
            <a:r>
              <a:rPr lang="zh-CN" altLang="en-US" dirty="0"/>
              <a:t>这时仍然服从语言对同名变量的规定：</a:t>
            </a:r>
            <a:r>
              <a:rPr lang="zh-CN" altLang="en-US" b="1" dirty="0">
                <a:solidFill>
                  <a:schemeClr val="accent2"/>
                </a:solidFill>
              </a:rPr>
              <a:t>当内层复合语句出现同名变量定义时，外层同名定义将被内层定义遮蔽</a:t>
            </a:r>
            <a:r>
              <a:rPr lang="zh-CN" altLang="en-US" dirty="0"/>
              <a:t>。</a:t>
            </a:r>
            <a:endParaRPr lang="zh-CN" altLang="en-US" dirty="0"/>
          </a:p>
          <a:p>
            <a:pPr marL="0" indent="0">
              <a:lnSpc>
                <a:spcPct val="100000"/>
              </a:lnSpc>
              <a:spcBef>
                <a:spcPts val="1200"/>
              </a:spcBef>
              <a:spcAft>
                <a:spcPts val="0"/>
              </a:spcAft>
              <a:buNone/>
            </a:pPr>
            <a:r>
              <a:rPr lang="zh-CN" altLang="en-US" dirty="0"/>
              <a:t>也就是说，在使用该变量名时，实际上是</a:t>
            </a:r>
            <a:r>
              <a:rPr lang="zh-CN" altLang="en-US" b="1" dirty="0">
                <a:solidFill>
                  <a:schemeClr val="accent2"/>
                </a:solidFill>
              </a:rPr>
              <a:t>优先使用内层定义的变量</a:t>
            </a:r>
            <a:r>
              <a:rPr lang="zh-CN" altLang="en-US" dirty="0"/>
              <a:t>。</a:t>
            </a:r>
            <a:endParaRPr lang="zh-CN" altLang="en-US" dirty="0"/>
          </a:p>
          <a:p>
            <a:pPr marL="0" indent="0">
              <a:lnSpc>
                <a:spcPct val="100000"/>
              </a:lnSpc>
              <a:spcBef>
                <a:spcPts val="1200"/>
              </a:spcBef>
              <a:spcAft>
                <a:spcPts val="0"/>
              </a:spcAft>
              <a:buNone/>
            </a:pPr>
            <a:r>
              <a:rPr lang="zh-CN" altLang="en-US" dirty="0"/>
              <a:t>同样，</a:t>
            </a:r>
            <a:r>
              <a:rPr lang="zh-CN" altLang="en-US" b="1" dirty="0">
                <a:solidFill>
                  <a:schemeClr val="accent2"/>
                </a:solidFill>
              </a:rPr>
              <a:t>当外部定义的全局变量与函数中的局部变量同名时，函数中的局部变量会遮蔽全局变量</a:t>
            </a:r>
            <a:r>
              <a:rPr lang="zh-CN" altLang="en-US" dirty="0"/>
              <a:t>（在函数内使用该变量名时，优先使用局部变量）。</a:t>
            </a:r>
            <a:endParaRPr lang="zh-CN" altLang="en-US" dirty="0"/>
          </a:p>
          <a:p>
            <a:pPr marL="0" indent="0">
              <a:lnSpc>
                <a:spcPct val="100000"/>
              </a:lnSpc>
              <a:spcBef>
                <a:spcPts val="1200"/>
              </a:spcBef>
              <a:spcAft>
                <a:spcPts val="0"/>
              </a:spcAft>
              <a:buNone/>
            </a:pPr>
            <a:endParaRPr lang="zh-CN" altLang="en-US"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文本占位符 573442"/>
          <p:cNvSpPr>
            <a:spLocks noGrp="1"/>
          </p:cNvSpPr>
          <p:nvPr>
            <p:ph idx="1"/>
          </p:nvPr>
        </p:nvSpPr>
        <p:spPr>
          <a:xfrm>
            <a:off x="468630" y="232410"/>
            <a:ext cx="8207375" cy="6149340"/>
          </a:xfrm>
        </p:spPr>
        <p:txBody>
          <a:bodyPr/>
          <a:lstStyle/>
          <a:p>
            <a:pPr marL="0">
              <a:spcBef>
                <a:spcPct val="0"/>
              </a:spcBef>
              <a:buNone/>
            </a:pPr>
            <a:r>
              <a:rPr lang="zh-CN" altLang="en-US" sz="2400" dirty="0"/>
              <a:t>【例</a:t>
            </a:r>
            <a:r>
              <a:rPr lang="en-US" altLang="zh-CN" sz="2400" dirty="0"/>
              <a:t>5-23</a:t>
            </a:r>
            <a:r>
              <a:rPr lang="zh-CN" altLang="en-US" sz="2400" dirty="0"/>
              <a:t>】示例：出现同名变量定义时的变量名使用情况。</a:t>
            </a:r>
            <a:endParaRPr lang="zh-CN" altLang="en-US" sz="2400" dirty="0"/>
          </a:p>
          <a:p>
            <a:pPr marL="0">
              <a:spcBef>
                <a:spcPct val="0"/>
              </a:spcBef>
              <a:buNone/>
            </a:pPr>
            <a:r>
              <a:rPr lang="en-US" altLang="zh-CN" sz="2400" err="1">
                <a:solidFill>
                  <a:schemeClr val="folHlink"/>
                </a:solidFill>
              </a:rPr>
              <a:t>int</a:t>
            </a:r>
            <a:r>
              <a:rPr lang="en-US" altLang="zh-CN" sz="2400">
                <a:solidFill>
                  <a:schemeClr val="folHlink"/>
                </a:solidFill>
              </a:rPr>
              <a:t> </a:t>
            </a:r>
            <a:r>
              <a:rPr lang="en-US" altLang="zh-CN" sz="2400">
                <a:solidFill>
                  <a:schemeClr val="tx2"/>
                </a:solidFill>
              </a:rPr>
              <a:t>n</a:t>
            </a:r>
            <a:r>
              <a:rPr lang="en-US" altLang="zh-CN" sz="2400">
                <a:solidFill>
                  <a:schemeClr val="folHlink"/>
                </a:solidFill>
              </a:rPr>
              <a:t>;    </a:t>
            </a:r>
            <a:r>
              <a:rPr lang="en-US" altLang="zh-CN" sz="2400" dirty="0">
                <a:solidFill>
                  <a:schemeClr val="tx2"/>
                </a:solidFill>
              </a:rPr>
              <a:t>//</a:t>
            </a:r>
            <a:r>
              <a:rPr lang="zh-CN" altLang="en-US" sz="2400" dirty="0">
                <a:solidFill>
                  <a:schemeClr val="tx2"/>
                </a:solidFill>
              </a:rPr>
              <a:t>外部变量（全局变量）</a:t>
            </a:r>
            <a:endParaRPr lang="zh-CN" altLang="en-US" sz="2400">
              <a:solidFill>
                <a:schemeClr val="tx2"/>
              </a:solidFill>
            </a:endParaRPr>
          </a:p>
          <a:p>
            <a:pPr marL="0">
              <a:spcBef>
                <a:spcPct val="0"/>
              </a:spcBef>
              <a:buNone/>
            </a:pPr>
            <a:r>
              <a:rPr lang="en-US" altLang="zh-CN" sz="2400" err="1">
                <a:solidFill>
                  <a:schemeClr val="folHlink"/>
                </a:solidFill>
              </a:rPr>
              <a:t>int func (int</a:t>
            </a:r>
            <a:r>
              <a:rPr lang="en-US" altLang="zh-CN" sz="2400">
                <a:solidFill>
                  <a:schemeClr val="folHlink"/>
                </a:solidFill>
              </a:rPr>
              <a:t> m) {</a:t>
            </a:r>
            <a:endParaRPr lang="en-US" altLang="zh-CN" sz="2400">
              <a:solidFill>
                <a:schemeClr val="folHlink"/>
              </a:solidFill>
            </a:endParaRPr>
          </a:p>
          <a:p>
            <a:pPr marL="0">
              <a:spcBef>
                <a:spcPct val="0"/>
              </a:spcBef>
              <a:buNone/>
            </a:pPr>
            <a:r>
              <a:rPr lang="en-US" altLang="zh-CN" sz="2400" err="1">
                <a:solidFill>
                  <a:schemeClr val="folHlink"/>
                </a:solidFill>
              </a:rPr>
              <a:t>    int</a:t>
            </a:r>
            <a:r>
              <a:rPr lang="en-US" altLang="zh-CN" sz="2400">
                <a:solidFill>
                  <a:schemeClr val="folHlink"/>
                </a:solidFill>
              </a:rPr>
              <a:t> </a:t>
            </a:r>
            <a:r>
              <a:rPr lang="en-US" altLang="zh-CN" sz="2400">
                <a:solidFill>
                  <a:schemeClr val="hlink"/>
                </a:solidFill>
              </a:rPr>
              <a:t>n</a:t>
            </a:r>
            <a:r>
              <a:rPr lang="en-US" altLang="zh-CN" sz="2400">
                <a:solidFill>
                  <a:schemeClr val="folHlink"/>
                </a:solidFill>
              </a:rPr>
              <a:t> = 15;    //n2</a:t>
            </a:r>
            <a:endParaRPr lang="en-US" altLang="zh-CN" sz="2400">
              <a:solidFill>
                <a:schemeClr val="folHlink"/>
              </a:solidFill>
            </a:endParaRPr>
          </a:p>
          <a:p>
            <a:pPr marL="0">
              <a:spcBef>
                <a:spcPct val="0"/>
              </a:spcBef>
              <a:buNone/>
            </a:pPr>
            <a:r>
              <a:rPr lang="en-US" altLang="zh-CN" sz="2400" err="1">
                <a:solidFill>
                  <a:schemeClr val="folHlink"/>
                </a:solidFill>
              </a:rPr>
              <a:t>    cout</a:t>
            </a:r>
            <a:r>
              <a:rPr lang="en-US" altLang="zh-CN" sz="2400">
                <a:solidFill>
                  <a:schemeClr val="folHlink"/>
                </a:solidFill>
              </a:rPr>
              <a:t> &lt;&lt; "n= "&lt;&lt; </a:t>
            </a:r>
            <a:r>
              <a:rPr lang="en-US" altLang="zh-CN" sz="2400">
                <a:solidFill>
                  <a:schemeClr val="hlink"/>
                </a:solidFill>
              </a:rPr>
              <a:t>n</a:t>
            </a:r>
            <a:r>
              <a:rPr lang="en-US" altLang="zh-CN" sz="2400" err="1">
                <a:solidFill>
                  <a:schemeClr val="folHlink"/>
                </a:solidFill>
              </a:rPr>
              <a:t> &lt;&lt; endl</a:t>
            </a:r>
            <a:r>
              <a:rPr lang="en-US" altLang="zh-CN" sz="2400">
                <a:solidFill>
                  <a:schemeClr val="folHlink"/>
                </a:solidFill>
              </a:rPr>
              <a:t>;    //n2</a:t>
            </a:r>
            <a:endParaRPr lang="en-US" altLang="zh-CN" sz="2400">
              <a:solidFill>
                <a:schemeClr val="folHlink"/>
              </a:solidFill>
            </a:endParaRPr>
          </a:p>
          <a:p>
            <a:pPr marL="0">
              <a:spcBef>
                <a:spcPct val="0"/>
              </a:spcBef>
              <a:buNone/>
            </a:pPr>
            <a:r>
              <a:rPr lang="en-US" altLang="zh-CN" sz="2400" err="1">
                <a:solidFill>
                  <a:schemeClr val="folHlink"/>
                </a:solidFill>
              </a:rPr>
              <a:t>    for (int</a:t>
            </a:r>
            <a:r>
              <a:rPr lang="en-US" altLang="zh-CN" sz="2400">
                <a:solidFill>
                  <a:schemeClr val="folHlink"/>
                </a:solidFill>
              </a:rPr>
              <a:t> n = 1; n &lt;= 8; n++) {    //n3</a:t>
            </a:r>
            <a:endParaRPr lang="en-US" altLang="zh-CN" sz="2400">
              <a:solidFill>
                <a:schemeClr val="folHlink"/>
              </a:solidFill>
            </a:endParaRPr>
          </a:p>
          <a:p>
            <a:pPr marL="0">
              <a:spcBef>
                <a:spcPct val="0"/>
              </a:spcBef>
              <a:buNone/>
            </a:pPr>
            <a:r>
              <a:rPr lang="en-US" altLang="zh-CN" sz="2400">
                <a:solidFill>
                  <a:schemeClr val="folHlink"/>
                </a:solidFill>
              </a:rPr>
              <a:t>        m = m + n * n;     //n3</a:t>
            </a:r>
            <a:endParaRPr lang="en-US" altLang="zh-CN" sz="2400">
              <a:solidFill>
                <a:schemeClr val="folHlink"/>
              </a:solidFill>
            </a:endParaRPr>
          </a:p>
          <a:p>
            <a:pPr marL="0">
              <a:spcBef>
                <a:spcPct val="0"/>
              </a:spcBef>
              <a:buNone/>
            </a:pPr>
            <a:r>
              <a:rPr lang="en-US" altLang="zh-CN" sz="2400" err="1">
                <a:solidFill>
                  <a:schemeClr val="folHlink"/>
                </a:solidFill>
              </a:rPr>
              <a:t>        cout</a:t>
            </a:r>
            <a:r>
              <a:rPr lang="en-US" altLang="zh-CN" sz="2400">
                <a:solidFill>
                  <a:schemeClr val="folHlink"/>
                </a:solidFill>
              </a:rPr>
              <a:t> &lt;&lt; "n= "&lt;&lt; n &lt;&lt; "  m= " &lt;&lt; m &lt;&lt; endl;//n3</a:t>
            </a:r>
            <a:endParaRPr lang="en-US" altLang="zh-CN" sz="2400">
              <a:solidFill>
                <a:schemeClr val="folHlink"/>
              </a:solidFill>
            </a:endParaRPr>
          </a:p>
          <a:p>
            <a:pPr marL="0">
              <a:spcBef>
                <a:spcPct val="0"/>
              </a:spcBef>
              <a:buNone/>
            </a:pPr>
            <a:r>
              <a:rPr lang="en-US" altLang="zh-CN" sz="2400">
                <a:solidFill>
                  <a:schemeClr val="folHlink"/>
                </a:solidFill>
              </a:rPr>
              <a:t>    }</a:t>
            </a:r>
            <a:endParaRPr lang="en-US" altLang="zh-CN" sz="2400">
              <a:solidFill>
                <a:schemeClr val="folHlink"/>
              </a:solidFill>
            </a:endParaRPr>
          </a:p>
          <a:p>
            <a:pPr marL="0">
              <a:spcBef>
                <a:spcPct val="0"/>
              </a:spcBef>
              <a:buNone/>
            </a:pPr>
            <a:r>
              <a:rPr lang="en-US" altLang="zh-CN" sz="2400" err="1">
                <a:solidFill>
                  <a:schemeClr val="folHlink"/>
                </a:solidFill>
              </a:rPr>
              <a:t>    m = m * </a:t>
            </a:r>
            <a:r>
              <a:rPr lang="en-US" altLang="zh-CN" sz="2400" err="1">
                <a:solidFill>
                  <a:srgbClr val="0000FF"/>
                </a:solidFill>
              </a:rPr>
              <a:t>n</a:t>
            </a:r>
            <a:r>
              <a:rPr lang="en-US" altLang="zh-CN" sz="2400" err="1">
                <a:solidFill>
                  <a:schemeClr val="folHlink"/>
                </a:solidFill>
              </a:rPr>
              <a:t>; //n2</a:t>
            </a:r>
            <a:endParaRPr lang="en-US" altLang="zh-CN" sz="2400" err="1">
              <a:solidFill>
                <a:schemeClr val="folHlink"/>
              </a:solidFill>
            </a:endParaRPr>
          </a:p>
          <a:p>
            <a:pPr marL="0">
              <a:spcBef>
                <a:spcPct val="0"/>
              </a:spcBef>
              <a:buNone/>
            </a:pPr>
            <a:r>
              <a:rPr lang="en-US" altLang="zh-CN" sz="2400" err="1">
                <a:solidFill>
                  <a:schemeClr val="folHlink"/>
                </a:solidFill>
              </a:rPr>
              <a:t>    cout</a:t>
            </a:r>
            <a:r>
              <a:rPr lang="en-US" altLang="zh-CN" sz="2400">
                <a:solidFill>
                  <a:schemeClr val="folHlink"/>
                </a:solidFill>
              </a:rPr>
              <a:t> &lt;&lt; "n= "&lt;&lt; </a:t>
            </a:r>
            <a:r>
              <a:rPr lang="en-US" altLang="zh-CN" sz="2400">
                <a:solidFill>
                  <a:schemeClr val="hlink"/>
                </a:solidFill>
              </a:rPr>
              <a:t>n</a:t>
            </a:r>
            <a:r>
              <a:rPr lang="en-US" altLang="zh-CN" sz="2400" err="1">
                <a:solidFill>
                  <a:schemeClr val="folHlink"/>
                </a:solidFill>
              </a:rPr>
              <a:t>&lt;&lt; endl</a:t>
            </a:r>
            <a:r>
              <a:rPr lang="en-US" altLang="zh-CN" sz="2400">
                <a:solidFill>
                  <a:schemeClr val="folHlink"/>
                </a:solidFill>
              </a:rPr>
              <a:t>;    //n2</a:t>
            </a:r>
            <a:endParaRPr lang="en-US" altLang="zh-CN" sz="2400">
              <a:solidFill>
                <a:schemeClr val="folHlink"/>
              </a:solidFill>
            </a:endParaRPr>
          </a:p>
          <a:p>
            <a:pPr marL="0">
              <a:spcBef>
                <a:spcPct val="0"/>
              </a:spcBef>
              <a:buNone/>
            </a:pPr>
            <a:r>
              <a:rPr lang="en-US" altLang="zh-CN" sz="2400">
                <a:solidFill>
                  <a:schemeClr val="folHlink"/>
                </a:solidFill>
              </a:rPr>
              <a:t>    return m;</a:t>
            </a:r>
            <a:endParaRPr lang="en-US" altLang="zh-CN" sz="2400">
              <a:solidFill>
                <a:schemeClr val="folHlink"/>
              </a:solidFill>
            </a:endParaRPr>
          </a:p>
          <a:p>
            <a:pPr marL="0">
              <a:spcBef>
                <a:spcPct val="0"/>
              </a:spcBef>
              <a:buNone/>
            </a:pPr>
            <a:r>
              <a:rPr lang="en-US" altLang="zh-CN" sz="2400">
                <a:solidFill>
                  <a:schemeClr val="folHlink"/>
                </a:solidFill>
              </a:rPr>
              <a:t>}</a:t>
            </a:r>
            <a:endParaRPr lang="en-US" altLang="zh-CN" sz="2400">
              <a:solidFill>
                <a:schemeClr val="folHlink"/>
              </a:solidFill>
            </a:endParaRPr>
          </a:p>
          <a:p>
            <a:pPr marL="0">
              <a:spcBef>
                <a:spcPct val="0"/>
              </a:spcBef>
              <a:buNone/>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marL="0">
              <a:spcBef>
                <a:spcPct val="0"/>
              </a:spcBef>
              <a:buNone/>
            </a:pPr>
            <a:r>
              <a:rPr lang="en-US" altLang="zh-CN" sz="2400">
                <a:solidFill>
                  <a:schemeClr val="folHlink"/>
                </a:solidFill>
              </a:rPr>
              <a:t>    </a:t>
            </a:r>
            <a:r>
              <a:rPr lang="en-US" altLang="zh-CN" sz="2400">
                <a:solidFill>
                  <a:schemeClr val="tx2"/>
                </a:solidFill>
              </a:rPr>
              <a:t>n</a:t>
            </a:r>
            <a:r>
              <a:rPr lang="en-US" altLang="zh-CN" sz="2400">
                <a:solidFill>
                  <a:schemeClr val="folHlink"/>
                </a:solidFill>
              </a:rPr>
              <a:t> = 50;        cout &lt;&lt; "main: n= " &lt;&lt; </a:t>
            </a:r>
            <a:r>
              <a:rPr lang="en-US" altLang="zh-CN" sz="2400">
                <a:solidFill>
                  <a:srgbClr val="FF0000"/>
                </a:solidFill>
              </a:rPr>
              <a:t>n</a:t>
            </a:r>
            <a:r>
              <a:rPr lang="en-US" altLang="zh-CN" sz="2400">
                <a:solidFill>
                  <a:schemeClr val="folHlink"/>
                </a:solidFill>
              </a:rPr>
              <a:t> &lt;&lt; endl;</a:t>
            </a:r>
            <a:endParaRPr lang="en-US" altLang="zh-CN" sz="2400">
              <a:solidFill>
                <a:schemeClr val="folHlink"/>
              </a:solidFill>
            </a:endParaRPr>
          </a:p>
          <a:p>
            <a:pPr marL="0">
              <a:spcBef>
                <a:spcPct val="0"/>
              </a:spcBef>
              <a:buNone/>
            </a:pPr>
            <a:r>
              <a:rPr lang="en-US" altLang="zh-CN" sz="2400">
                <a:solidFill>
                  <a:schemeClr val="folHlink"/>
                </a:solidFill>
              </a:rPr>
              <a:t>    </a:t>
            </a:r>
            <a:r>
              <a:rPr lang="en-US" altLang="zh-CN" sz="2400">
                <a:solidFill>
                  <a:srgbClr val="FF0000"/>
                </a:solidFill>
              </a:rPr>
              <a:t>n</a:t>
            </a:r>
            <a:r>
              <a:rPr lang="en-US" altLang="zh-CN" sz="2400">
                <a:solidFill>
                  <a:schemeClr val="folHlink"/>
                </a:solidFill>
              </a:rPr>
              <a:t> = func(</a:t>
            </a:r>
            <a:r>
              <a:rPr lang="en-US" altLang="zh-CN" sz="2400">
                <a:solidFill>
                  <a:srgbClr val="FF0000"/>
                </a:solidFill>
              </a:rPr>
              <a:t>n</a:t>
            </a:r>
            <a:r>
              <a:rPr lang="en-US" altLang="zh-CN" sz="2400">
                <a:solidFill>
                  <a:schemeClr val="folHlink"/>
                </a:solidFill>
              </a:rPr>
              <a:t>);        cout &lt;&lt; "func(n)= " &lt;&lt; </a:t>
            </a:r>
            <a:r>
              <a:rPr lang="en-US" altLang="zh-CN" sz="2400">
                <a:solidFill>
                  <a:srgbClr val="FF0000"/>
                </a:solidFill>
              </a:rPr>
              <a:t>n</a:t>
            </a:r>
            <a:r>
              <a:rPr lang="en-US" altLang="zh-CN" sz="2400">
                <a:solidFill>
                  <a:schemeClr val="folHlink"/>
                </a:solidFill>
              </a:rPr>
              <a:t> &lt;&lt; endl;</a:t>
            </a:r>
            <a:endParaRPr lang="en-US" altLang="zh-CN" sz="2400">
              <a:solidFill>
                <a:schemeClr val="folHlink"/>
              </a:solidFill>
            </a:endParaRPr>
          </a:p>
          <a:p>
            <a:pPr marL="0">
              <a:spcBef>
                <a:spcPct val="0"/>
              </a:spcBef>
              <a:buNone/>
            </a:pPr>
            <a:r>
              <a:rPr lang="en-US" altLang="zh-CN" sz="2400">
                <a:solidFill>
                  <a:schemeClr val="folHlink"/>
                </a:solidFill>
              </a:rPr>
              <a:t>    return 0;</a:t>
            </a:r>
            <a:endParaRPr lang="en-US" altLang="zh-CN" sz="2400">
              <a:solidFill>
                <a:schemeClr val="folHlink"/>
              </a:solidFill>
            </a:endParaRPr>
          </a:p>
          <a:p>
            <a:pPr marL="0">
              <a:spcBef>
                <a:spcPct val="0"/>
              </a:spcBef>
              <a:buNone/>
            </a:pPr>
            <a:r>
              <a:rPr lang="en-US" altLang="zh-CN" sz="2400">
                <a:solidFill>
                  <a:schemeClr val="folHlink"/>
                </a:solidFill>
              </a:rPr>
              <a:t>}</a:t>
            </a:r>
            <a:endParaRPr lang="en-US" altLang="zh-CN" sz="2400">
              <a:solidFill>
                <a:schemeClr val="fo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grpSp>
        <p:nvGrpSpPr>
          <p:cNvPr id="573444" name="组合 573443"/>
          <p:cNvGrpSpPr/>
          <p:nvPr/>
        </p:nvGrpSpPr>
        <p:grpSpPr>
          <a:xfrm>
            <a:off x="323850" y="838200"/>
            <a:ext cx="76200" cy="5974080"/>
            <a:chOff x="839" y="1117"/>
            <a:chExt cx="363" cy="2449"/>
          </a:xfrm>
        </p:grpSpPr>
        <p:sp>
          <p:nvSpPr>
            <p:cNvPr id="573445" name="直接连接符 573444"/>
            <p:cNvSpPr/>
            <p:nvPr/>
          </p:nvSpPr>
          <p:spPr>
            <a:xfrm>
              <a:off x="839" y="1117"/>
              <a:ext cx="363" cy="0"/>
            </a:xfrm>
            <a:prstGeom prst="line">
              <a:avLst/>
            </a:prstGeom>
            <a:ln w="28575" cap="flat" cmpd="sng">
              <a:solidFill>
                <a:schemeClr val="hlink"/>
              </a:solidFill>
              <a:prstDash val="solid"/>
              <a:headEnd type="none" w="med" len="med"/>
              <a:tailEnd type="none" w="med" len="med"/>
            </a:ln>
          </p:spPr>
        </p:sp>
        <p:sp>
          <p:nvSpPr>
            <p:cNvPr id="573446" name="直接连接符 573445"/>
            <p:cNvSpPr/>
            <p:nvPr/>
          </p:nvSpPr>
          <p:spPr>
            <a:xfrm>
              <a:off x="839" y="1117"/>
              <a:ext cx="0" cy="2449"/>
            </a:xfrm>
            <a:prstGeom prst="line">
              <a:avLst/>
            </a:prstGeom>
            <a:ln w="28575" cap="flat" cmpd="sng">
              <a:solidFill>
                <a:schemeClr val="hlink"/>
              </a:solidFill>
              <a:prstDash val="solid"/>
              <a:headEnd type="none" w="med" len="med"/>
              <a:tailEnd type="none" w="med" len="med"/>
            </a:ln>
          </p:spPr>
        </p:sp>
        <p:sp>
          <p:nvSpPr>
            <p:cNvPr id="573447" name="直接连接符 573446"/>
            <p:cNvSpPr/>
            <p:nvPr/>
          </p:nvSpPr>
          <p:spPr>
            <a:xfrm>
              <a:off x="839" y="3566"/>
              <a:ext cx="272" cy="0"/>
            </a:xfrm>
            <a:prstGeom prst="line">
              <a:avLst/>
            </a:prstGeom>
            <a:ln w="28575" cap="flat" cmpd="sng">
              <a:solidFill>
                <a:schemeClr val="hlink"/>
              </a:solidFill>
              <a:prstDash val="solid"/>
              <a:headEnd type="none" w="med" len="med"/>
              <a:tailEnd type="none" w="med" len="med"/>
            </a:ln>
          </p:spPr>
        </p:sp>
      </p:grpSp>
      <p:grpSp>
        <p:nvGrpSpPr>
          <p:cNvPr id="573448" name="组合 573447"/>
          <p:cNvGrpSpPr/>
          <p:nvPr/>
        </p:nvGrpSpPr>
        <p:grpSpPr>
          <a:xfrm>
            <a:off x="468633" y="1557655"/>
            <a:ext cx="142875" cy="3300730"/>
            <a:chOff x="839" y="1117"/>
            <a:chExt cx="363" cy="2449"/>
          </a:xfrm>
        </p:grpSpPr>
        <p:sp>
          <p:nvSpPr>
            <p:cNvPr id="573449" name="直接连接符 573448"/>
            <p:cNvSpPr/>
            <p:nvPr/>
          </p:nvSpPr>
          <p:spPr>
            <a:xfrm>
              <a:off x="839" y="1117"/>
              <a:ext cx="363" cy="0"/>
            </a:xfrm>
            <a:prstGeom prst="line">
              <a:avLst/>
            </a:prstGeom>
            <a:ln w="28575" cap="flat" cmpd="sng">
              <a:solidFill>
                <a:schemeClr val="hlink"/>
              </a:solidFill>
              <a:prstDash val="solid"/>
              <a:headEnd type="none" w="med" len="med"/>
              <a:tailEnd type="none" w="med" len="med"/>
            </a:ln>
          </p:spPr>
        </p:sp>
        <p:sp>
          <p:nvSpPr>
            <p:cNvPr id="573450" name="直接连接符 573449"/>
            <p:cNvSpPr/>
            <p:nvPr/>
          </p:nvSpPr>
          <p:spPr>
            <a:xfrm>
              <a:off x="839" y="1117"/>
              <a:ext cx="0" cy="2449"/>
            </a:xfrm>
            <a:prstGeom prst="line">
              <a:avLst/>
            </a:prstGeom>
            <a:ln w="28575" cap="flat" cmpd="sng">
              <a:solidFill>
                <a:schemeClr val="hlink"/>
              </a:solidFill>
              <a:prstDash val="solid"/>
              <a:headEnd type="none" w="med" len="med"/>
              <a:tailEnd type="none" w="med" len="med"/>
            </a:ln>
          </p:spPr>
        </p:sp>
        <p:sp>
          <p:nvSpPr>
            <p:cNvPr id="573451" name="直接连接符 573450"/>
            <p:cNvSpPr/>
            <p:nvPr/>
          </p:nvSpPr>
          <p:spPr>
            <a:xfrm>
              <a:off x="839" y="3566"/>
              <a:ext cx="272" cy="0"/>
            </a:xfrm>
            <a:prstGeom prst="line">
              <a:avLst/>
            </a:prstGeom>
            <a:ln w="28575" cap="flat" cmpd="sng">
              <a:solidFill>
                <a:schemeClr val="hlink"/>
              </a:solidFill>
              <a:prstDash val="solid"/>
              <a:headEnd type="none" w="med" len="med"/>
              <a:tailEnd type="none" w="med" len="med"/>
            </a:ln>
          </p:spPr>
        </p:sp>
      </p:grpSp>
      <p:grpSp>
        <p:nvGrpSpPr>
          <p:cNvPr id="573452" name="组合 573451"/>
          <p:cNvGrpSpPr/>
          <p:nvPr/>
        </p:nvGrpSpPr>
        <p:grpSpPr>
          <a:xfrm>
            <a:off x="755650" y="2206628"/>
            <a:ext cx="71438" cy="1368425"/>
            <a:chOff x="839" y="1117"/>
            <a:chExt cx="363" cy="2449"/>
          </a:xfrm>
        </p:grpSpPr>
        <p:sp>
          <p:nvSpPr>
            <p:cNvPr id="573453" name="直接连接符 573452"/>
            <p:cNvSpPr/>
            <p:nvPr/>
          </p:nvSpPr>
          <p:spPr>
            <a:xfrm>
              <a:off x="839" y="1117"/>
              <a:ext cx="363" cy="0"/>
            </a:xfrm>
            <a:prstGeom prst="line">
              <a:avLst/>
            </a:prstGeom>
            <a:ln w="28575" cap="flat" cmpd="sng">
              <a:solidFill>
                <a:schemeClr val="hlink"/>
              </a:solidFill>
              <a:prstDash val="solid"/>
              <a:headEnd type="none" w="med" len="med"/>
              <a:tailEnd type="none" w="med" len="med"/>
            </a:ln>
          </p:spPr>
        </p:sp>
        <p:sp>
          <p:nvSpPr>
            <p:cNvPr id="573454" name="直接连接符 573453"/>
            <p:cNvSpPr/>
            <p:nvPr/>
          </p:nvSpPr>
          <p:spPr>
            <a:xfrm>
              <a:off x="839" y="1117"/>
              <a:ext cx="0" cy="2449"/>
            </a:xfrm>
            <a:prstGeom prst="line">
              <a:avLst/>
            </a:prstGeom>
            <a:ln w="28575" cap="flat" cmpd="sng">
              <a:solidFill>
                <a:schemeClr val="hlink"/>
              </a:solidFill>
              <a:prstDash val="solid"/>
              <a:headEnd type="none" w="med" len="med"/>
              <a:tailEnd type="none" w="med" len="med"/>
            </a:ln>
          </p:spPr>
        </p:sp>
        <p:sp>
          <p:nvSpPr>
            <p:cNvPr id="573455" name="直接连接符 573454"/>
            <p:cNvSpPr/>
            <p:nvPr/>
          </p:nvSpPr>
          <p:spPr>
            <a:xfrm>
              <a:off x="839" y="3566"/>
              <a:ext cx="272" cy="0"/>
            </a:xfrm>
            <a:prstGeom prst="line">
              <a:avLst/>
            </a:prstGeom>
            <a:ln w="28575" cap="flat" cmpd="sng">
              <a:solidFill>
                <a:schemeClr val="hlink"/>
              </a:solidFill>
              <a:prstDash val="solid"/>
              <a:headEnd type="none" w="med" len="med"/>
              <a:tailEnd type="none" w="med" len="med"/>
            </a:ln>
          </p:spPr>
        </p:sp>
      </p:grpSp>
      <p:graphicFrame>
        <p:nvGraphicFramePr>
          <p:cNvPr id="3" name="对象 -2147482618"/>
          <p:cNvGraphicFramePr>
            <a:graphicFrameLocks noChangeAspect="1"/>
          </p:cNvGraphicFramePr>
          <p:nvPr/>
        </p:nvGraphicFramePr>
        <p:xfrm>
          <a:off x="6553203" y="692785"/>
          <a:ext cx="1805305" cy="783590"/>
        </p:xfrm>
        <a:graphic>
          <a:graphicData uri="http://schemas.openxmlformats.org/presentationml/2006/ole">
            <mc:AlternateContent xmlns:mc="http://schemas.openxmlformats.org/markup-compatibility/2006">
              <mc:Choice xmlns:v="urn:schemas-microsoft-com:vml" Requires="v">
                <p:oleObj spid="_x0000_s3089" name="" r:id="rId1" imgW="1054100" imgH="457200" progId="Equation.KSEE3">
                  <p:embed/>
                </p:oleObj>
              </mc:Choice>
              <mc:Fallback>
                <p:oleObj name="" r:id="rId1" imgW="1054100" imgH="457200" progId="Equation.KSEE3">
                  <p:embed/>
                  <p:pic>
                    <p:nvPicPr>
                      <p:cNvPr id="0" name="图片 3075"/>
                      <p:cNvPicPr/>
                      <p:nvPr/>
                    </p:nvPicPr>
                    <p:blipFill>
                      <a:blip r:embed="rId2"/>
                      <a:stretch>
                        <a:fillRect/>
                      </a:stretch>
                    </p:blipFill>
                    <p:spPr>
                      <a:xfrm>
                        <a:off x="6553203" y="692785"/>
                        <a:ext cx="1805305" cy="783590"/>
                      </a:xfrm>
                      <a:prstGeom prst="rect">
                        <a:avLst/>
                      </a:prstGeom>
                      <a:noFill/>
                      <a:ln w="9525">
                        <a:noFill/>
                        <a:miter/>
                      </a:ln>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7" name="文本占位符 574466"/>
          <p:cNvSpPr>
            <a:spLocks noGrp="1"/>
          </p:cNvSpPr>
          <p:nvPr>
            <p:ph idx="1"/>
          </p:nvPr>
        </p:nvSpPr>
        <p:spPr/>
        <p:txBody>
          <a:bodyPr/>
          <a:lstStyle/>
          <a:p>
            <a:pPr marL="0" indent="0">
              <a:buNone/>
            </a:pPr>
            <a:r>
              <a:rPr lang="zh-CN" altLang="en-US" dirty="0"/>
              <a:t>虽然上面这段程序并不长，但是由于在嵌套的作用域中出现了同名变量，导致程序变得晦涩难懂。</a:t>
            </a:r>
            <a:endParaRPr lang="zh-CN" altLang="en-US" dirty="0"/>
          </a:p>
          <a:p>
            <a:pPr marL="0" indent="0">
              <a:buNone/>
            </a:pPr>
            <a:r>
              <a:rPr lang="zh-CN" altLang="en-US" dirty="0"/>
              <a:t>在编程实践中，局部变量与全局变量同名极易导致程序编写者犯逻辑错误。</a:t>
            </a:r>
            <a:endParaRPr lang="zh-CN" altLang="en-US" dirty="0"/>
          </a:p>
          <a:p>
            <a:pPr marL="0" indent="0">
              <a:buNone/>
            </a:pPr>
            <a:endParaRPr lang="zh-CN" altLang="en-US" dirty="0"/>
          </a:p>
          <a:p>
            <a:pPr marL="0" indent="0">
              <a:buNone/>
            </a:pPr>
            <a:r>
              <a:rPr lang="zh-CN" altLang="en-US" dirty="0"/>
              <a:t>本书作者觉得对读者有用的建议是：</a:t>
            </a:r>
            <a:r>
              <a:rPr lang="zh-CN" altLang="en-US" b="1" dirty="0">
                <a:solidFill>
                  <a:schemeClr val="accent2"/>
                </a:solidFill>
              </a:rPr>
              <a:t>在程序中要使用合理的命名规则给变量命名，以尽量避免在嵌套的作用域中出现同名变量！</a:t>
            </a:r>
            <a:endParaRPr lang="zh-CN" altLang="en-US" b="1" dirty="0">
              <a:solidFill>
                <a:schemeClr val="accent2"/>
              </a:solidFill>
            </a:endParaRPr>
          </a:p>
          <a:p>
            <a:pPr marL="0" indent="0">
              <a:buNone/>
            </a:pPr>
            <a:r>
              <a:rPr lang="zh-CN" altLang="en-US" sz="2400" dirty="0"/>
              <a:t>例如，对全局变量故意添加字母前缀“</a:t>
            </a:r>
            <a:r>
              <a:rPr lang="en-US" altLang="zh-CN" sz="2400" dirty="0"/>
              <a:t>g”</a:t>
            </a:r>
            <a:r>
              <a:rPr lang="zh-CN" altLang="en-US" sz="2400" dirty="0"/>
              <a:t>或“</a:t>
            </a:r>
            <a:r>
              <a:rPr lang="en-US" altLang="zh-CN" sz="2400" dirty="0"/>
              <a:t>g_”</a:t>
            </a:r>
            <a:r>
              <a:rPr lang="zh-CN" altLang="en-US" sz="2400" dirty="0"/>
              <a:t>（“</a:t>
            </a:r>
            <a:r>
              <a:rPr lang="en-US" altLang="zh-CN" sz="2400" dirty="0"/>
              <a:t>g”</a:t>
            </a:r>
            <a:r>
              <a:rPr lang="zh-CN" altLang="en-US" sz="2400" dirty="0"/>
              <a:t>字母是“</a:t>
            </a:r>
            <a:r>
              <a:rPr lang="en-US" altLang="zh-CN" sz="2400" dirty="0"/>
              <a:t>global”</a:t>
            </a:r>
            <a:r>
              <a:rPr lang="zh-CN" altLang="en-US" sz="2400" dirty="0"/>
              <a:t>的缩写），而且局部变量故意使用多个字母和数字来命名以避免同名。</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文本占位符 337922"/>
          <p:cNvSpPr>
            <a:spLocks noGrp="1"/>
          </p:cNvSpPr>
          <p:nvPr>
            <p:ph idx="1"/>
          </p:nvPr>
        </p:nvSpPr>
        <p:spPr>
          <a:xfrm>
            <a:off x="468630" y="261620"/>
            <a:ext cx="8207375" cy="6120130"/>
          </a:xfrm>
        </p:spPr>
        <p:txBody>
          <a:bodyPr/>
          <a:lstStyle/>
          <a:p>
            <a:pPr marL="533400" indent="-533400">
              <a:spcBef>
                <a:spcPct val="0"/>
              </a:spcBef>
              <a:buNone/>
            </a:pPr>
            <a:r>
              <a:rPr lang="zh-CN" altLang="en-US" dirty="0"/>
              <a:t>例：</a:t>
            </a:r>
            <a:endParaRPr lang="zh-CN" altLang="en-US" dirty="0"/>
          </a:p>
          <a:p>
            <a:pPr marL="533400" indent="-533400">
              <a:spcBef>
                <a:spcPct val="0"/>
              </a:spcBef>
              <a:buNone/>
            </a:pPr>
            <a:r>
              <a:rPr lang="zh-CN" altLang="en-US" dirty="0"/>
              <a:t>执行下列程序后输出的结果是		（      ）</a:t>
            </a:r>
            <a:endParaRPr lang="zh-CN" altLang="en-US" dirty="0"/>
          </a:p>
          <a:p>
            <a:pPr marL="533400" indent="-533400">
              <a:spcBef>
                <a:spcPct val="0"/>
              </a:spcBef>
              <a:buNone/>
            </a:pPr>
            <a:r>
              <a:rPr lang="en-US" altLang="zh-CN" err="1">
                <a:solidFill>
                  <a:schemeClr val="folHlink"/>
                </a:solidFill>
              </a:rPr>
              <a:t>#include &lt;iostream</a:t>
            </a:r>
            <a:r>
              <a:rPr lang="en-US" altLang="zh-CN">
                <a:solidFill>
                  <a:schemeClr val="folHlink"/>
                </a:solidFill>
              </a:rPr>
              <a:t>&gt;</a:t>
            </a:r>
            <a:endParaRPr lang="en-US" altLang="zh-CN">
              <a:solidFill>
                <a:schemeClr val="folHlink"/>
              </a:solidFill>
            </a:endParaRPr>
          </a:p>
          <a:p>
            <a:pPr marL="533400" indent="-533400">
              <a:spcBef>
                <a:spcPct val="0"/>
              </a:spcBef>
              <a:buNone/>
            </a:pPr>
            <a:r>
              <a:rPr lang="en-US" altLang="zh-CN">
                <a:solidFill>
                  <a:schemeClr val="folHlink"/>
                </a:solidFill>
              </a:rPr>
              <a:t>using namespace std;</a:t>
            </a:r>
            <a:endParaRPr lang="en-US" altLang="zh-CN">
              <a:solidFill>
                <a:schemeClr val="folHlink"/>
              </a:solidFill>
            </a:endParaRPr>
          </a:p>
          <a:p>
            <a:pPr marL="533400" indent="-533400">
              <a:spcBef>
                <a:spcPct val="0"/>
              </a:spcBef>
              <a:buNone/>
            </a:pPr>
            <a:r>
              <a:rPr lang="en-US" altLang="zh-CN">
                <a:solidFill>
                  <a:schemeClr val="folHlink"/>
                </a:solidFill>
              </a:rPr>
              <a:t>int </a:t>
            </a:r>
            <a:r>
              <a:rPr lang="en-US" altLang="zh-CN">
                <a:solidFill>
                  <a:schemeClr val="hlink"/>
                </a:solidFill>
              </a:rPr>
              <a:t>a </a:t>
            </a:r>
            <a:r>
              <a:rPr lang="en-US" altLang="zh-CN">
                <a:solidFill>
                  <a:schemeClr val="folHlink"/>
                </a:solidFill>
              </a:rPr>
              <a:t>= 3, </a:t>
            </a:r>
            <a:r>
              <a:rPr lang="en-US" altLang="zh-CN">
                <a:solidFill>
                  <a:schemeClr val="hlink"/>
                </a:solidFill>
              </a:rPr>
              <a:t>b</a:t>
            </a:r>
            <a:r>
              <a:rPr lang="en-US" altLang="zh-CN" dirty="0">
                <a:solidFill>
                  <a:schemeClr val="folHlink"/>
                </a:solidFill>
              </a:rPr>
              <a:t> = 4; 	//</a:t>
            </a:r>
            <a:r>
              <a:rPr lang="zh-CN" altLang="en-US" dirty="0">
                <a:solidFill>
                  <a:schemeClr val="folHlink"/>
                </a:solidFill>
              </a:rPr>
              <a:t>外部变量</a:t>
            </a:r>
            <a:endParaRPr lang="zh-CN" altLang="en-US" dirty="0">
              <a:solidFill>
                <a:schemeClr val="folHlink"/>
              </a:solidFill>
            </a:endParaRPr>
          </a:p>
          <a:p>
            <a:pPr marL="533400" indent="-533400">
              <a:spcBef>
                <a:spcPct val="0"/>
              </a:spcBef>
              <a:buNone/>
            </a:pPr>
            <a:r>
              <a:rPr lang="en-US" altLang="zh-CN" err="1">
                <a:solidFill>
                  <a:schemeClr val="folHlink"/>
                </a:solidFill>
              </a:rPr>
              <a:t>void fun(int</a:t>
            </a:r>
            <a:r>
              <a:rPr lang="pt-BR" altLang="zh-CN">
                <a:solidFill>
                  <a:schemeClr val="folHlink"/>
                </a:solidFill>
              </a:rPr>
              <a:t> x1, int x2){</a:t>
            </a:r>
            <a:endParaRPr lang="pt-BR" altLang="zh-CN">
              <a:solidFill>
                <a:schemeClr val="folHlink"/>
              </a:solidFill>
            </a:endParaRPr>
          </a:p>
          <a:p>
            <a:pPr marL="533400" indent="-533400">
              <a:spcBef>
                <a:spcPct val="0"/>
              </a:spcBef>
              <a:buNone/>
            </a:pPr>
            <a:r>
              <a:rPr lang="pt-BR" altLang="zh-CN">
                <a:solidFill>
                  <a:schemeClr val="folHlink"/>
                </a:solidFill>
              </a:rPr>
              <a:t>	</a:t>
            </a:r>
            <a:r>
              <a:rPr lang="pt-BR" altLang="zh-CN" dirty="0">
                <a:solidFill>
                  <a:schemeClr val="folHlink"/>
                </a:solidFill>
              </a:rPr>
              <a:t>cout &lt;&lt; </a:t>
            </a:r>
            <a:r>
              <a:rPr lang="pt-BR" altLang="zh-CN">
                <a:solidFill>
                  <a:schemeClr val="hlink"/>
                </a:solidFill>
              </a:rPr>
              <a:t> x1 + </a:t>
            </a:r>
            <a:r>
              <a:rPr lang="pt-BR" altLang="zh-CN" dirty="0">
                <a:solidFill>
                  <a:schemeClr val="hlink"/>
                </a:solidFill>
              </a:rPr>
              <a:t>x2 &lt;&lt; ", " &lt;&lt; </a:t>
            </a:r>
            <a:r>
              <a:rPr lang="pt-BR" altLang="zh-CN">
                <a:solidFill>
                  <a:schemeClr val="hlink"/>
                </a:solidFill>
              </a:rPr>
              <a:t> </a:t>
            </a:r>
            <a:r>
              <a:rPr lang="pt-BR" altLang="zh-CN" dirty="0">
                <a:solidFill>
                  <a:schemeClr val="hlink"/>
                </a:solidFill>
              </a:rPr>
              <a:t>b &lt;&lt;endl;</a:t>
            </a:r>
            <a:endParaRPr lang="zh-CN" altLang="pt-BR" dirty="0">
              <a:solidFill>
                <a:schemeClr val="hlink"/>
              </a:solidFill>
            </a:endParaRPr>
          </a:p>
          <a:p>
            <a:pPr marL="533400" indent="-533400">
              <a:spcBef>
                <a:spcPct val="0"/>
              </a:spcBef>
              <a:buNone/>
            </a:pPr>
            <a:r>
              <a:rPr lang="pt-BR" altLang="zh-CN">
                <a:solidFill>
                  <a:schemeClr val="folHlink"/>
                </a:solidFill>
              </a:rPr>
              <a:t>}</a:t>
            </a:r>
            <a:endParaRPr lang="en-US" altLang="zh-CN">
              <a:solidFill>
                <a:schemeClr val="folHlink"/>
              </a:solidFill>
            </a:endParaRPr>
          </a:p>
          <a:p>
            <a:pPr marL="533400" indent="-533400">
              <a:spcBef>
                <a:spcPct val="0"/>
              </a:spcBef>
              <a:buNone/>
            </a:pPr>
            <a:r>
              <a:rPr lang="en-US" altLang="zh-CN">
                <a:solidFill>
                  <a:schemeClr val="folHlink"/>
                </a:solidFill>
              </a:rPr>
              <a:t>int main(){</a:t>
            </a:r>
            <a:endParaRPr lang="en-US" altLang="zh-CN">
              <a:solidFill>
                <a:schemeClr val="folHlink"/>
              </a:solidFill>
            </a:endParaRPr>
          </a:p>
          <a:p>
            <a:pPr marL="533400" indent="-533400">
              <a:spcBef>
                <a:spcPct val="0"/>
              </a:spcBef>
              <a:buNone/>
            </a:pPr>
            <a:r>
              <a:rPr lang="en-US" altLang="zh-CN">
                <a:solidFill>
                  <a:schemeClr val="folHlink"/>
                </a:solidFill>
              </a:rPr>
              <a:t>	int </a:t>
            </a:r>
            <a:r>
              <a:rPr lang="en-US" altLang="zh-CN">
                <a:solidFill>
                  <a:schemeClr val="hlink"/>
                </a:solidFill>
              </a:rPr>
              <a:t>a </a:t>
            </a:r>
            <a:r>
              <a:rPr lang="en-US" altLang="zh-CN">
                <a:solidFill>
                  <a:schemeClr val="folHlink"/>
                </a:solidFill>
              </a:rPr>
              <a:t>= 5, </a:t>
            </a:r>
            <a:r>
              <a:rPr lang="en-US" altLang="zh-CN">
                <a:solidFill>
                  <a:schemeClr val="hlink"/>
                </a:solidFill>
              </a:rPr>
              <a:t>b </a:t>
            </a:r>
            <a:r>
              <a:rPr lang="en-US" altLang="zh-CN" dirty="0">
                <a:solidFill>
                  <a:schemeClr val="folHlink"/>
                </a:solidFill>
              </a:rPr>
              <a:t>= 6; 	//</a:t>
            </a:r>
            <a:r>
              <a:rPr lang="zh-CN" altLang="en-US" dirty="0">
                <a:solidFill>
                  <a:schemeClr val="folHlink"/>
                </a:solidFill>
              </a:rPr>
              <a:t>局部变量</a:t>
            </a:r>
            <a:endParaRPr lang="zh-CN" altLang="en-US" dirty="0">
              <a:solidFill>
                <a:schemeClr val="folHlink"/>
              </a:solidFill>
            </a:endParaRPr>
          </a:p>
          <a:p>
            <a:pPr marL="533400" indent="-533400">
              <a:spcBef>
                <a:spcPct val="0"/>
              </a:spcBef>
              <a:buNone/>
            </a:pPr>
            <a:r>
              <a:rPr lang="zh-CN" altLang="en-US" err="1">
                <a:solidFill>
                  <a:schemeClr val="folHlink"/>
                </a:solidFill>
              </a:rPr>
              <a:t>	</a:t>
            </a:r>
            <a:r>
              <a:rPr lang="en-US" altLang="zh-CN" err="1">
                <a:solidFill>
                  <a:schemeClr val="folHlink"/>
                </a:solidFill>
              </a:rPr>
              <a:t>fun(a</a:t>
            </a:r>
            <a:r>
              <a:rPr lang="en-US" altLang="zh-CN">
                <a:solidFill>
                  <a:schemeClr val="folHlink"/>
                </a:solidFill>
              </a:rPr>
              <a:t>, b); </a:t>
            </a:r>
            <a:endParaRPr lang="en-US" altLang="zh-CN">
              <a:solidFill>
                <a:schemeClr val="folHlink"/>
              </a:solidFill>
            </a:endParaRPr>
          </a:p>
          <a:p>
            <a:pPr marL="533400" indent="-533400">
              <a:spcBef>
                <a:spcPct val="0"/>
              </a:spcBef>
              <a:buNone/>
            </a:pPr>
            <a:r>
              <a:rPr lang="en-US" altLang="zh-CN">
                <a:solidFill>
                  <a:schemeClr val="folHlink"/>
                </a:solidFill>
              </a:rPr>
              <a:t>	return 0;</a:t>
            </a:r>
            <a:endParaRPr lang="en-US" altLang="zh-CN">
              <a:solidFill>
                <a:schemeClr val="folHlink"/>
              </a:solidFill>
            </a:endParaRPr>
          </a:p>
          <a:p>
            <a:pPr marL="533400" indent="-533400">
              <a:spcBef>
                <a:spcPct val="0"/>
              </a:spcBef>
              <a:buNone/>
            </a:pPr>
            <a:r>
              <a:rPr lang="en-US" altLang="zh-CN">
                <a:solidFill>
                  <a:schemeClr val="folHlink"/>
                </a:solidFill>
              </a:rPr>
              <a:t>}</a:t>
            </a:r>
            <a:endParaRPr lang="en-US" altLang="zh-CN">
              <a:solidFill>
                <a:schemeClr val="folHlink"/>
              </a:solidFill>
            </a:endParaRPr>
          </a:p>
          <a:p>
            <a:pPr marL="533400" indent="-533400">
              <a:spcBef>
                <a:spcPct val="0"/>
              </a:spcBef>
              <a:buNone/>
            </a:pPr>
            <a:r>
              <a:rPr lang="en-US" altLang="zh-CN"/>
              <a:t>A. 3, 4 	B. 11, 1	C. 11, 4	D. 11, 6 </a:t>
            </a:r>
            <a:endParaRPr lang="en-US" altLang="zh-CN"/>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337924" name="矩形 337923"/>
          <p:cNvSpPr/>
          <p:nvPr/>
        </p:nvSpPr>
        <p:spPr>
          <a:xfrm>
            <a:off x="4211321" y="5876293"/>
            <a:ext cx="1276985" cy="521970"/>
          </a:xfrm>
          <a:prstGeom prst="rect">
            <a:avLst/>
          </a:prstGeom>
          <a:solidFill>
            <a:schemeClr val="accent1"/>
          </a:solidFill>
          <a:ln w="9525">
            <a:noFill/>
          </a:ln>
        </p:spPr>
        <p:txBody>
          <a:bodyPr wrap="none" lIns="92075" tIns="46038" rIns="92075" bIns="46038" anchor="t">
            <a:spAutoFit/>
          </a:bodyPr>
          <a:lstStyle/>
          <a:p>
            <a:pPr algn="ctr">
              <a:spcBef>
                <a:spcPct val="50000"/>
              </a:spcBef>
            </a:pPr>
            <a:r>
              <a:rPr lang="en-US" altLang="zh-CN" sz="2800">
                <a:solidFill>
                  <a:schemeClr val="hlink"/>
                </a:solidFill>
                <a:latin typeface="Cambria" panose="02040503050406030204" pitchFamily="18" charset="0"/>
              </a:rPr>
              <a:t>C. 11, 4</a:t>
            </a:r>
            <a:endParaRPr lang="en-US" altLang="zh-CN" sz="2800">
              <a:solidFill>
                <a:schemeClr val="hlink"/>
              </a:solidFill>
              <a:latin typeface="Cambria" panose="02040503050406030204" pitchFamily="18" charset="0"/>
            </a:endParaRPr>
          </a:p>
        </p:txBody>
      </p:sp>
      <p:sp>
        <p:nvSpPr>
          <p:cNvPr id="337925" name="文本框 337924"/>
          <p:cNvSpPr txBox="1"/>
          <p:nvPr/>
        </p:nvSpPr>
        <p:spPr>
          <a:xfrm>
            <a:off x="3601834" y="4724876"/>
            <a:ext cx="5074285" cy="829945"/>
          </a:xfrm>
          <a:prstGeom prst="rect">
            <a:avLst/>
          </a:prstGeom>
          <a:noFill/>
          <a:ln w="9525" cap="flat" cmpd="sng">
            <a:solidFill>
              <a:schemeClr val="accent2"/>
            </a:solidFill>
            <a:prstDash val="solid"/>
            <a:miter/>
            <a:headEnd type="none" w="med" len="med"/>
            <a:tailEnd type="none" w="med" len="med"/>
          </a:ln>
        </p:spPr>
        <p:txBody>
          <a:bodyPr wrap="square" lIns="92075" tIns="46038" rIns="92075" bIns="46038">
            <a:spAutoFit/>
          </a:bodyPr>
          <a:lstStyle/>
          <a:p>
            <a:pPr>
              <a:spcBef>
                <a:spcPct val="50000"/>
              </a:spcBef>
              <a:buFont typeface="Arial" panose="020B0604020202020204" pitchFamily="34" charset="0"/>
            </a:pPr>
            <a:r>
              <a:rPr lang="zh-CN" altLang="en-US" b="1" dirty="0">
                <a:solidFill>
                  <a:schemeClr val="accent2"/>
                </a:solidFill>
              </a:rPr>
              <a:t>内层作用域里的同名变量定义（在此局部）遮蔽外层同名变量定义。</a:t>
            </a:r>
            <a:endParaRPr lang="zh-CN" altLang="en-US" b="1" dirty="0">
              <a:solidFill>
                <a:schemeClr val="accent2"/>
              </a:solidFill>
            </a:endParaRPr>
          </a:p>
        </p:txBody>
      </p:sp>
      <p:grpSp>
        <p:nvGrpSpPr>
          <p:cNvPr id="337926" name="组合 337925"/>
          <p:cNvGrpSpPr/>
          <p:nvPr/>
        </p:nvGrpSpPr>
        <p:grpSpPr>
          <a:xfrm>
            <a:off x="539753" y="3788728"/>
            <a:ext cx="358775" cy="2087562"/>
            <a:chOff x="839" y="1117"/>
            <a:chExt cx="363" cy="2449"/>
          </a:xfrm>
        </p:grpSpPr>
        <p:sp>
          <p:nvSpPr>
            <p:cNvPr id="337927" name="直接连接符 337926"/>
            <p:cNvSpPr/>
            <p:nvPr/>
          </p:nvSpPr>
          <p:spPr>
            <a:xfrm>
              <a:off x="839" y="1117"/>
              <a:ext cx="363" cy="0"/>
            </a:xfrm>
            <a:prstGeom prst="line">
              <a:avLst/>
            </a:prstGeom>
            <a:ln w="28575" cap="flat" cmpd="sng">
              <a:solidFill>
                <a:schemeClr val="accent2"/>
              </a:solidFill>
              <a:prstDash val="solid"/>
              <a:headEnd type="none" w="med" len="med"/>
              <a:tailEnd type="none" w="med" len="med"/>
            </a:ln>
          </p:spPr>
        </p:sp>
        <p:sp>
          <p:nvSpPr>
            <p:cNvPr id="337928" name="直接连接符 337927"/>
            <p:cNvSpPr/>
            <p:nvPr/>
          </p:nvSpPr>
          <p:spPr>
            <a:xfrm>
              <a:off x="839" y="1117"/>
              <a:ext cx="0" cy="2449"/>
            </a:xfrm>
            <a:prstGeom prst="line">
              <a:avLst/>
            </a:prstGeom>
            <a:ln w="28575" cap="flat" cmpd="sng">
              <a:solidFill>
                <a:schemeClr val="accent2"/>
              </a:solidFill>
              <a:prstDash val="solid"/>
              <a:headEnd type="none" w="med" len="med"/>
              <a:tailEnd type="none" w="med" len="med"/>
            </a:ln>
          </p:spPr>
        </p:sp>
        <p:sp>
          <p:nvSpPr>
            <p:cNvPr id="337929" name="直接连接符 337928"/>
            <p:cNvSpPr/>
            <p:nvPr/>
          </p:nvSpPr>
          <p:spPr>
            <a:xfrm>
              <a:off x="839" y="3566"/>
              <a:ext cx="272" cy="0"/>
            </a:xfrm>
            <a:prstGeom prst="line">
              <a:avLst/>
            </a:prstGeom>
            <a:ln w="28575" cap="flat" cmpd="sng">
              <a:solidFill>
                <a:schemeClr val="accent2"/>
              </a:solidFill>
              <a:prstDash val="solid"/>
              <a:headEnd type="none" w="med" len="med"/>
              <a:tailEnd type="none" w="med" len="med"/>
            </a:ln>
          </p:spPr>
        </p:sp>
      </p:grpSp>
      <p:grpSp>
        <p:nvGrpSpPr>
          <p:cNvPr id="337930" name="组合 337929"/>
          <p:cNvGrpSpPr/>
          <p:nvPr/>
        </p:nvGrpSpPr>
        <p:grpSpPr>
          <a:xfrm>
            <a:off x="539753" y="2491740"/>
            <a:ext cx="358775" cy="1295400"/>
            <a:chOff x="839" y="1117"/>
            <a:chExt cx="363" cy="2449"/>
          </a:xfrm>
        </p:grpSpPr>
        <p:sp>
          <p:nvSpPr>
            <p:cNvPr id="337931" name="直接连接符 337930"/>
            <p:cNvSpPr/>
            <p:nvPr/>
          </p:nvSpPr>
          <p:spPr>
            <a:xfrm>
              <a:off x="839" y="1117"/>
              <a:ext cx="363" cy="0"/>
            </a:xfrm>
            <a:prstGeom prst="line">
              <a:avLst/>
            </a:prstGeom>
            <a:ln w="28575" cap="flat" cmpd="sng">
              <a:solidFill>
                <a:schemeClr val="accent2"/>
              </a:solidFill>
              <a:prstDash val="solid"/>
              <a:headEnd type="none" w="med" len="med"/>
              <a:tailEnd type="none" w="med" len="med"/>
            </a:ln>
          </p:spPr>
        </p:sp>
        <p:sp>
          <p:nvSpPr>
            <p:cNvPr id="337932" name="直接连接符 337931"/>
            <p:cNvSpPr/>
            <p:nvPr/>
          </p:nvSpPr>
          <p:spPr>
            <a:xfrm>
              <a:off x="839" y="1117"/>
              <a:ext cx="0" cy="2449"/>
            </a:xfrm>
            <a:prstGeom prst="line">
              <a:avLst/>
            </a:prstGeom>
            <a:ln w="28575" cap="flat" cmpd="sng">
              <a:solidFill>
                <a:schemeClr val="accent2"/>
              </a:solidFill>
              <a:prstDash val="solid"/>
              <a:headEnd type="none" w="med" len="med"/>
              <a:tailEnd type="none" w="med" len="med"/>
            </a:ln>
          </p:spPr>
        </p:sp>
        <p:sp>
          <p:nvSpPr>
            <p:cNvPr id="337933" name="直接连接符 337932"/>
            <p:cNvSpPr/>
            <p:nvPr/>
          </p:nvSpPr>
          <p:spPr>
            <a:xfrm>
              <a:off x="839" y="3566"/>
              <a:ext cx="272" cy="0"/>
            </a:xfrm>
            <a:prstGeom prst="line">
              <a:avLst/>
            </a:prstGeom>
            <a:ln w="28575" cap="flat" cmpd="sng">
              <a:solidFill>
                <a:schemeClr val="accent2"/>
              </a:solidFill>
              <a:prstDash val="solid"/>
              <a:headEnd type="none" w="med" len="med"/>
              <a:tailEnd type="none" w="med" len="med"/>
            </a:ln>
          </p:spPr>
        </p:sp>
      </p:grpSp>
      <p:grpSp>
        <p:nvGrpSpPr>
          <p:cNvPr id="337934" name="组合 337933"/>
          <p:cNvGrpSpPr/>
          <p:nvPr/>
        </p:nvGrpSpPr>
        <p:grpSpPr>
          <a:xfrm>
            <a:off x="250828" y="1988506"/>
            <a:ext cx="358775" cy="3887787"/>
            <a:chOff x="839" y="1117"/>
            <a:chExt cx="363" cy="2449"/>
          </a:xfrm>
        </p:grpSpPr>
        <p:sp>
          <p:nvSpPr>
            <p:cNvPr id="337935" name="直接连接符 337934"/>
            <p:cNvSpPr/>
            <p:nvPr/>
          </p:nvSpPr>
          <p:spPr>
            <a:xfrm>
              <a:off x="839" y="1117"/>
              <a:ext cx="363" cy="0"/>
            </a:xfrm>
            <a:prstGeom prst="line">
              <a:avLst/>
            </a:prstGeom>
            <a:ln w="28575" cap="flat" cmpd="sng">
              <a:solidFill>
                <a:schemeClr val="accent2"/>
              </a:solidFill>
              <a:prstDash val="solid"/>
              <a:headEnd type="none" w="med" len="med"/>
              <a:tailEnd type="none" w="med" len="med"/>
            </a:ln>
          </p:spPr>
        </p:sp>
        <p:sp>
          <p:nvSpPr>
            <p:cNvPr id="337936" name="直接连接符 337935"/>
            <p:cNvSpPr/>
            <p:nvPr/>
          </p:nvSpPr>
          <p:spPr>
            <a:xfrm>
              <a:off x="839" y="1117"/>
              <a:ext cx="0" cy="2449"/>
            </a:xfrm>
            <a:prstGeom prst="line">
              <a:avLst/>
            </a:prstGeom>
            <a:ln w="28575" cap="flat" cmpd="sng">
              <a:solidFill>
                <a:schemeClr val="accent2"/>
              </a:solidFill>
              <a:prstDash val="solid"/>
              <a:headEnd type="none" w="med" len="med"/>
              <a:tailEnd type="none" w="med" len="med"/>
            </a:ln>
          </p:spPr>
        </p:sp>
        <p:sp>
          <p:nvSpPr>
            <p:cNvPr id="337937" name="直接连接符 337936"/>
            <p:cNvSpPr/>
            <p:nvPr/>
          </p:nvSpPr>
          <p:spPr>
            <a:xfrm>
              <a:off x="839" y="3566"/>
              <a:ext cx="272" cy="0"/>
            </a:xfrm>
            <a:prstGeom prst="line">
              <a:avLst/>
            </a:prstGeom>
            <a:ln w="28575" cap="flat" cmpd="sng">
              <a:solidFill>
                <a:schemeClr val="accent2"/>
              </a:solidFill>
              <a:prstDash val="solid"/>
              <a:headEnd type="none" w="med" len="med"/>
              <a:tailEnd type="none" w="med" len="med"/>
            </a:ln>
          </p:spPr>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24"/>
                                        </p:tgtEl>
                                        <p:attrNameLst>
                                          <p:attrName>style.visibility</p:attrName>
                                        </p:attrNameLst>
                                      </p:cBhvr>
                                      <p:to>
                                        <p:strVal val="visible"/>
                                      </p:to>
                                    </p:set>
                                    <p:anim calcmode="lin" valueType="num">
                                      <p:cBhvr additive="base">
                                        <p:cTn id="7" dur="500" fill="hold"/>
                                        <p:tgtEl>
                                          <p:spTgt spid="337924"/>
                                        </p:tgtEl>
                                        <p:attrNameLst>
                                          <p:attrName>ppt_x</p:attrName>
                                        </p:attrNameLst>
                                      </p:cBhvr>
                                      <p:tavLst>
                                        <p:tav tm="0">
                                          <p:val>
                                            <p:strVal val="#ppt_x"/>
                                          </p:val>
                                        </p:tav>
                                        <p:tav tm="100000">
                                          <p:val>
                                            <p:strVal val="#ppt_x"/>
                                          </p:val>
                                        </p:tav>
                                      </p:tavLst>
                                    </p:anim>
                                    <p:anim calcmode="lin" valueType="num">
                                      <p:cBhvr additive="base">
                                        <p:cTn id="8" dur="500" fill="hold"/>
                                        <p:tgtEl>
                                          <p:spTgt spid="337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4"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标题 57348"/>
          <p:cNvSpPr>
            <a:spLocks noGrp="1"/>
          </p:cNvSpPr>
          <p:nvPr>
            <p:ph type="title"/>
          </p:nvPr>
        </p:nvSpPr>
        <p:spPr/>
        <p:txBody>
          <a:bodyPr anchor="ctr"/>
          <a:lstStyle/>
          <a:p>
            <a:r>
              <a:rPr lang="en-US" altLang="zh-CN" sz="3600" dirty="0">
                <a:solidFill>
                  <a:schemeClr val="accent2"/>
                </a:solidFill>
                <a:ea typeface="华文中宋" panose="02010600040101010101" pitchFamily="2" charset="-122"/>
              </a:rPr>
              <a:t>5.4.3 </a:t>
            </a:r>
            <a:r>
              <a:rPr lang="zh-CN" altLang="en-US" sz="3600" dirty="0">
                <a:solidFill>
                  <a:schemeClr val="accent2"/>
                </a:solidFill>
                <a:ea typeface="华文中宋" panose="02010600040101010101" pitchFamily="2" charset="-122"/>
              </a:rPr>
              <a:t>静态局部变量</a:t>
            </a:r>
            <a:endParaRPr lang="zh-CN" altLang="en-US" sz="3600" dirty="0">
              <a:solidFill>
                <a:schemeClr val="accent2"/>
              </a:solidFill>
              <a:ea typeface="华文中宋" panose="02010600040101010101" pitchFamily="2" charset="-122"/>
            </a:endParaRPr>
          </a:p>
        </p:txBody>
      </p:sp>
      <p:sp>
        <p:nvSpPr>
          <p:cNvPr id="57350" name="文本占位符 57349"/>
          <p:cNvSpPr>
            <a:spLocks noGrp="1"/>
          </p:cNvSpPr>
          <p:nvPr>
            <p:ph idx="1"/>
          </p:nvPr>
        </p:nvSpPr>
        <p:spPr/>
        <p:txBody>
          <a:bodyPr/>
          <a:lstStyle/>
          <a:p>
            <a:pPr marL="0" indent="0" algn="just">
              <a:lnSpc>
                <a:spcPct val="100000"/>
              </a:lnSpc>
              <a:spcBef>
                <a:spcPts val="1200"/>
              </a:spcBef>
              <a:spcAft>
                <a:spcPts val="0"/>
              </a:spcAft>
              <a:buClrTx/>
              <a:buSzTx/>
              <a:buNone/>
            </a:pPr>
            <a:r>
              <a:rPr lang="zh-CN" altLang="en-US" sz="2400">
                <a:ea typeface="楷体" panose="02010609060101010101" pitchFamily="49" charset="-122"/>
              </a:rPr>
              <a:t>前面已经学习了局部变量和外部变量。</a:t>
            </a:r>
            <a:endParaRPr lang="zh-CN" altLang="en-US" sz="2400">
              <a:ea typeface="楷体" panose="02010609060101010101" pitchFamily="49" charset="-122"/>
            </a:endParaRPr>
          </a:p>
          <a:p>
            <a:pPr marL="0" indent="0" algn="just">
              <a:lnSpc>
                <a:spcPct val="100000"/>
              </a:lnSpc>
              <a:spcBef>
                <a:spcPts val="1200"/>
              </a:spcBef>
              <a:spcAft>
                <a:spcPts val="0"/>
              </a:spcAft>
              <a:buClrTx/>
              <a:buSzTx/>
              <a:buNone/>
            </a:pPr>
            <a:r>
              <a:rPr sz="2400">
                <a:ea typeface="楷体" panose="02010609060101010101" pitchFamily="49" charset="-122"/>
              </a:rPr>
              <a:t>从一个小问题出发，说明另一类变量的情况和意义。</a:t>
            </a:r>
            <a:endParaRPr sz="2400">
              <a:ea typeface="楷体" panose="02010609060101010101" pitchFamily="49" charset="-122"/>
            </a:endParaRPr>
          </a:p>
          <a:p>
            <a:pPr marL="0" indent="0" algn="just">
              <a:lnSpc>
                <a:spcPct val="100000"/>
              </a:lnSpc>
              <a:spcBef>
                <a:spcPts val="1200"/>
              </a:spcBef>
              <a:spcAft>
                <a:spcPts val="0"/>
              </a:spcAft>
              <a:buClrTx/>
              <a:buSzTx/>
              <a:buNone/>
            </a:pPr>
            <a:endParaRPr sz="2400"/>
          </a:p>
          <a:p>
            <a:pPr marL="0" indent="0" algn="just">
              <a:lnSpc>
                <a:spcPct val="100000"/>
              </a:lnSpc>
              <a:spcBef>
                <a:spcPts val="1200"/>
              </a:spcBef>
              <a:spcAft>
                <a:spcPts val="0"/>
              </a:spcAft>
              <a:buClrTx/>
              <a:buSzTx/>
              <a:buNone/>
            </a:pPr>
            <a:r>
              <a:rPr sz="2400"/>
              <a:t>【例5-24】希望利用标准库中的</a:t>
            </a:r>
            <a:r>
              <a:rPr lang="en-US" sz="2400"/>
              <a:t> </a:t>
            </a:r>
            <a:r>
              <a:rPr sz="2400"/>
              <a:t>time()、srand()和</a:t>
            </a:r>
            <a:r>
              <a:rPr lang="en-US" sz="2400"/>
              <a:t> </a:t>
            </a:r>
            <a:r>
              <a:rPr sz="2400"/>
              <a:t>rand()</a:t>
            </a:r>
            <a:r>
              <a:rPr lang="en-US" sz="2400"/>
              <a:t> </a:t>
            </a:r>
            <a:r>
              <a:rPr sz="2400"/>
              <a:t>函数写一个自定义的随机函数</a:t>
            </a:r>
            <a:r>
              <a:rPr lang="en-US" sz="2400"/>
              <a:t> </a:t>
            </a:r>
            <a:r>
              <a:rPr sz="2400">
                <a:solidFill>
                  <a:schemeClr val="accent2"/>
                </a:solidFill>
              </a:rPr>
              <a:t>int random(int max)</a:t>
            </a:r>
            <a:r>
              <a:rPr sz="2400"/>
              <a:t>。在程序里</a:t>
            </a:r>
            <a:r>
              <a:rPr sz="2400">
                <a:solidFill>
                  <a:schemeClr val="accent2"/>
                </a:solidFill>
              </a:rPr>
              <a:t>首次调用</a:t>
            </a:r>
            <a:r>
              <a:rPr sz="2400"/>
              <a:t>时，它会自动使用当前时间值设置种子并返回数值0，</a:t>
            </a:r>
            <a:r>
              <a:rPr sz="2400">
                <a:solidFill>
                  <a:schemeClr val="accent2"/>
                </a:solidFill>
              </a:rPr>
              <a:t>以后调用时</a:t>
            </a:r>
            <a:r>
              <a:rPr sz="2400"/>
              <a:t>就使用标准库函数</a:t>
            </a:r>
            <a:r>
              <a:rPr lang="en-US" sz="2400"/>
              <a:t> </a:t>
            </a:r>
            <a:r>
              <a:rPr sz="2400"/>
              <a:t>rand()</a:t>
            </a:r>
            <a:r>
              <a:rPr lang="en-US" sz="2400"/>
              <a:t> </a:t>
            </a:r>
            <a:r>
              <a:rPr sz="2400"/>
              <a:t>产生一个介于</a:t>
            </a:r>
            <a:r>
              <a:rPr lang="en-US" sz="2400"/>
              <a:t> </a:t>
            </a:r>
            <a:r>
              <a:rPr sz="2400"/>
              <a:t>[0, max] （满足max &lt;= RAND_MAX）的整数随机数。</a:t>
            </a:r>
            <a:endParaRPr sz="2400"/>
          </a:p>
          <a:p>
            <a:pPr marL="0" indent="0" algn="just">
              <a:lnSpc>
                <a:spcPct val="100000"/>
              </a:lnSpc>
              <a:spcBef>
                <a:spcPts val="1200"/>
              </a:spcBef>
              <a:spcAft>
                <a:spcPts val="0"/>
              </a:spcAft>
              <a:buClrTx/>
              <a:buSzTx/>
              <a:buNone/>
            </a:pPr>
            <a:r>
              <a:rPr lang="zh-CN" altLang="en-US" sz="2400" dirty="0"/>
              <a:t> </a:t>
            </a:r>
            <a:endParaRPr lang="zh-CN" altLang="en-US" sz="2400" dirty="0"/>
          </a:p>
          <a:p>
            <a:pPr marL="0" indent="0" algn="just">
              <a:lnSpc>
                <a:spcPct val="100000"/>
              </a:lnSpc>
              <a:spcBef>
                <a:spcPts val="1200"/>
              </a:spcBef>
              <a:spcAft>
                <a:spcPts val="0"/>
              </a:spcAft>
              <a:buClrTx/>
              <a:buSzTx/>
              <a:buNone/>
            </a:pPr>
            <a:r>
              <a:rPr lang="en-US" altLang="zh-CN" sz="2400"/>
              <a:t>需要一个变量表示该函数是否为首次调用。</a:t>
            </a:r>
            <a:endParaRPr lang="en-US" altLang="zh-CN" sz="2400"/>
          </a:p>
          <a:p>
            <a:pPr marL="0" indent="0" algn="just">
              <a:lnSpc>
                <a:spcPct val="100000"/>
              </a:lnSpc>
              <a:spcBef>
                <a:spcPts val="1200"/>
              </a:spcBef>
              <a:spcAft>
                <a:spcPts val="0"/>
              </a:spcAft>
              <a:buClrTx/>
              <a:buSzTx/>
              <a:buNone/>
            </a:pPr>
            <a:r>
              <a:rPr lang="zh-CN" altLang="en-US" sz="2400"/>
              <a:t>分别使用局部变量和外部变量，能否很好满足需要？</a:t>
            </a:r>
            <a:endParaRPr lang="en-US" altLang="zh-CN" sz="2400"/>
          </a:p>
          <a:p>
            <a:pPr marL="0" indent="0" algn="just">
              <a:spcBef>
                <a:spcPts val="0"/>
              </a:spcBef>
              <a:buClrTx/>
              <a:buSzTx/>
              <a:buNone/>
            </a:pPr>
            <a:endParaRPr lang="en-US" altLang="zh-CN"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630" y="390525"/>
            <a:ext cx="8207375" cy="5991225"/>
          </a:xfrm>
        </p:spPr>
        <p:txBody>
          <a:bodyPr/>
          <a:lstStyle/>
          <a:p>
            <a:pPr marL="0" indent="0" algn="just">
              <a:spcBef>
                <a:spcPts val="0"/>
              </a:spcBef>
              <a:buClrTx/>
              <a:buSzTx/>
              <a:buNone/>
            </a:pPr>
            <a:r>
              <a:rPr lang="en-US" altLang="zh-CN" sz="2400" dirty="0" err="1">
                <a:solidFill>
                  <a:schemeClr val="folHlink"/>
                </a:solidFill>
                <a:sym typeface="+mn-ea"/>
              </a:rPr>
              <a:t>int</a:t>
            </a:r>
            <a:r>
              <a:rPr lang="en-US" altLang="zh-CN" sz="2400" dirty="0">
                <a:solidFill>
                  <a:schemeClr val="folHlink"/>
                </a:solidFill>
                <a:sym typeface="+mn-ea"/>
              </a:rPr>
              <a:t> random(</a:t>
            </a:r>
            <a:r>
              <a:rPr lang="en-US" altLang="zh-CN" sz="2400" dirty="0" err="1">
                <a:solidFill>
                  <a:schemeClr val="folHlink"/>
                </a:solidFill>
                <a:sym typeface="+mn-ea"/>
              </a:rPr>
              <a:t>int</a:t>
            </a:r>
            <a:r>
              <a:rPr lang="en-US" altLang="zh-CN" sz="2400" dirty="0">
                <a:solidFill>
                  <a:schemeClr val="folHlink"/>
                </a:solidFill>
                <a:sym typeface="+mn-ea"/>
              </a:rPr>
              <a:t> max) {  </a:t>
            </a:r>
            <a:r>
              <a:rPr lang="en-US" altLang="zh-CN" sz="2000" dirty="0">
                <a:solidFill>
                  <a:schemeClr val="folHlink"/>
                </a:solidFill>
                <a:sym typeface="+mn-ea"/>
              </a:rPr>
              <a:t>//版本1：使用局部变量记录是否为首次调用</a:t>
            </a:r>
            <a:endParaRPr lang="en-US" altLang="zh-CN" sz="2400" dirty="0">
              <a:solidFill>
                <a:schemeClr val="folHlink"/>
              </a:solidFill>
            </a:endParaRPr>
          </a:p>
          <a:p>
            <a:pPr marL="0" indent="0" algn="just">
              <a:spcBef>
                <a:spcPts val="0"/>
              </a:spcBef>
              <a:buClrTx/>
              <a:buSzTx/>
              <a:buNone/>
            </a:pPr>
            <a:r>
              <a:rPr lang="en-US" altLang="zh-CN" sz="2400" dirty="0">
                <a:solidFill>
                  <a:schemeClr val="folHlink"/>
                </a:solidFill>
                <a:sym typeface="+mn-ea"/>
              </a:rPr>
              <a:t>    </a:t>
            </a:r>
            <a:r>
              <a:rPr lang="en-US" altLang="zh-CN" sz="2400" dirty="0" err="1">
                <a:solidFill>
                  <a:schemeClr val="tx2"/>
                </a:solidFill>
                <a:sym typeface="+mn-ea"/>
              </a:rPr>
              <a:t>int</a:t>
            </a:r>
            <a:r>
              <a:rPr lang="en-US" altLang="zh-CN" sz="2400" dirty="0">
                <a:solidFill>
                  <a:schemeClr val="tx2"/>
                </a:solidFill>
                <a:sym typeface="+mn-ea"/>
              </a:rPr>
              <a:t> m = 0; </a:t>
            </a:r>
            <a:r>
              <a:rPr lang="en-US" altLang="zh-CN" sz="2400" dirty="0">
                <a:solidFill>
                  <a:schemeClr val="folHlink"/>
                </a:solidFill>
                <a:sym typeface="+mn-ea"/>
              </a:rPr>
              <a:t>   </a:t>
            </a:r>
            <a:r>
              <a:rPr lang="en-US" altLang="zh-CN" sz="2000" dirty="0">
                <a:solidFill>
                  <a:schemeClr val="folHlink"/>
                </a:solidFill>
                <a:sym typeface="+mn-ea"/>
              </a:rPr>
              <a:t>//</a:t>
            </a:r>
            <a:r>
              <a:rPr lang="en-US" altLang="zh-CN" sz="2000" dirty="0" err="1">
                <a:solidFill>
                  <a:schemeClr val="folHlink"/>
                </a:solidFill>
                <a:sym typeface="+mn-ea"/>
              </a:rPr>
              <a:t>定义</a:t>
            </a:r>
            <a:r>
              <a:rPr lang="en-US" altLang="zh-CN" sz="2000" dirty="0" err="1">
                <a:solidFill>
                  <a:schemeClr val="tx2"/>
                </a:solidFill>
                <a:sym typeface="+mn-ea"/>
              </a:rPr>
              <a:t>局部变量m</a:t>
            </a:r>
            <a:r>
              <a:rPr lang="en-US" altLang="zh-CN" sz="2000" dirty="0" err="1">
                <a:solidFill>
                  <a:schemeClr val="folHlink"/>
                </a:solidFill>
                <a:sym typeface="+mn-ea"/>
              </a:rPr>
              <a:t>，初始化为</a:t>
            </a:r>
            <a:r>
              <a:rPr lang="en-US" altLang="zh-CN" sz="2000" dirty="0">
                <a:solidFill>
                  <a:schemeClr val="folHlink"/>
                </a:solidFill>
                <a:sym typeface="+mn-ea"/>
              </a:rPr>
              <a:t> 0表示为首次调用</a:t>
            </a:r>
            <a:endParaRPr lang="en-US" altLang="zh-CN" sz="2400" dirty="0">
              <a:solidFill>
                <a:schemeClr val="folHlink"/>
              </a:solidFill>
            </a:endParaRPr>
          </a:p>
          <a:p>
            <a:pPr marL="0" indent="0" algn="just">
              <a:spcBef>
                <a:spcPts val="0"/>
              </a:spcBef>
              <a:buClrTx/>
              <a:buSzTx/>
              <a:buNone/>
            </a:pPr>
            <a:r>
              <a:rPr lang="en-US" altLang="zh-CN" sz="2400" dirty="0">
                <a:solidFill>
                  <a:schemeClr val="folHlink"/>
                </a:solidFill>
                <a:sym typeface="+mn-ea"/>
              </a:rPr>
              <a:t>    if (m == 0) {</a:t>
            </a:r>
            <a:endParaRPr lang="en-US" altLang="zh-CN" sz="2400" dirty="0">
              <a:solidFill>
                <a:schemeClr val="folHlink"/>
              </a:solidFill>
            </a:endParaRPr>
          </a:p>
          <a:p>
            <a:pPr marL="0" indent="0" algn="just">
              <a:spcBef>
                <a:spcPts val="0"/>
              </a:spcBef>
              <a:buClrTx/>
              <a:buSzTx/>
              <a:buNone/>
            </a:pPr>
            <a:r>
              <a:rPr lang="en-US" altLang="zh-CN" sz="2400" dirty="0">
                <a:solidFill>
                  <a:schemeClr val="folHlink"/>
                </a:solidFill>
                <a:sym typeface="+mn-ea"/>
              </a:rPr>
              <a:t>        </a:t>
            </a:r>
            <a:r>
              <a:rPr lang="en-US" altLang="zh-CN" sz="2400" dirty="0" err="1">
                <a:solidFill>
                  <a:schemeClr val="folHlink"/>
                </a:solidFill>
                <a:sym typeface="+mn-ea"/>
              </a:rPr>
              <a:t>srand</a:t>
            </a:r>
            <a:r>
              <a:rPr lang="en-US" altLang="zh-CN" sz="2400" dirty="0">
                <a:solidFill>
                  <a:schemeClr val="folHlink"/>
                </a:solidFill>
                <a:sym typeface="+mn-ea"/>
              </a:rPr>
              <a:t>(time(0));</a:t>
            </a:r>
            <a:endParaRPr lang="en-US" altLang="zh-CN" sz="2400" dirty="0">
              <a:solidFill>
                <a:schemeClr val="folHlink"/>
              </a:solidFill>
            </a:endParaRPr>
          </a:p>
          <a:p>
            <a:pPr marL="0" indent="0" algn="just">
              <a:spcBef>
                <a:spcPts val="0"/>
              </a:spcBef>
              <a:buClrTx/>
              <a:buSzTx/>
              <a:buNone/>
            </a:pPr>
            <a:r>
              <a:rPr lang="en-US" altLang="zh-CN" sz="2400" dirty="0">
                <a:solidFill>
                  <a:schemeClr val="folHlink"/>
                </a:solidFill>
                <a:sym typeface="+mn-ea"/>
              </a:rPr>
              <a:t>        m = 1;  //给m赋非0值表示不再是首次调用</a:t>
            </a:r>
            <a:endParaRPr lang="en-US" altLang="zh-CN" sz="2400" dirty="0">
              <a:solidFill>
                <a:schemeClr val="folHlink"/>
              </a:solidFill>
            </a:endParaRPr>
          </a:p>
          <a:p>
            <a:pPr marL="0" indent="0" algn="just">
              <a:spcBef>
                <a:spcPts val="0"/>
              </a:spcBef>
              <a:buClrTx/>
              <a:buSzTx/>
              <a:buNone/>
            </a:pPr>
            <a:r>
              <a:rPr lang="en-US" altLang="zh-CN" sz="2400" dirty="0">
                <a:solidFill>
                  <a:schemeClr val="folHlink"/>
                </a:solidFill>
                <a:sym typeface="+mn-ea"/>
              </a:rPr>
              <a:t>        return 0;</a:t>
            </a:r>
            <a:endParaRPr lang="en-US" altLang="zh-CN" sz="2400" dirty="0">
              <a:solidFill>
                <a:schemeClr val="folHlink"/>
              </a:solidFill>
            </a:endParaRPr>
          </a:p>
          <a:p>
            <a:pPr marL="0" indent="0" algn="just">
              <a:spcBef>
                <a:spcPts val="0"/>
              </a:spcBef>
              <a:buClrTx/>
              <a:buSzTx/>
              <a:buNone/>
            </a:pPr>
            <a:r>
              <a:rPr lang="en-US" altLang="zh-CN" sz="2400" dirty="0">
                <a:solidFill>
                  <a:schemeClr val="folHlink"/>
                </a:solidFill>
                <a:sym typeface="+mn-ea"/>
              </a:rPr>
              <a:t>    }</a:t>
            </a:r>
            <a:endParaRPr lang="en-US" altLang="zh-CN" sz="2400" dirty="0">
              <a:solidFill>
                <a:schemeClr val="folHlink"/>
              </a:solidFill>
            </a:endParaRPr>
          </a:p>
          <a:p>
            <a:pPr marL="0" indent="0" algn="just">
              <a:spcBef>
                <a:spcPts val="0"/>
              </a:spcBef>
              <a:buClrTx/>
              <a:buSzTx/>
              <a:buNone/>
            </a:pPr>
            <a:r>
              <a:rPr lang="en-US" altLang="zh-CN" sz="2400" dirty="0">
                <a:solidFill>
                  <a:schemeClr val="folHlink"/>
                </a:solidFill>
                <a:sym typeface="+mn-ea"/>
              </a:rPr>
              <a:t>    return rand() % (max + 1);</a:t>
            </a:r>
            <a:endParaRPr lang="en-US" altLang="zh-CN" sz="2400" dirty="0">
              <a:solidFill>
                <a:schemeClr val="folHlink"/>
              </a:solidFill>
            </a:endParaRPr>
          </a:p>
          <a:p>
            <a:pPr marL="0" indent="0" algn="just">
              <a:spcBef>
                <a:spcPts val="0"/>
              </a:spcBef>
              <a:buClrTx/>
              <a:buSzTx/>
              <a:buNone/>
            </a:pPr>
            <a:r>
              <a:rPr lang="en-US" altLang="zh-CN" sz="2400" dirty="0">
                <a:solidFill>
                  <a:schemeClr val="folHlink"/>
                </a:solidFill>
                <a:sym typeface="+mn-ea"/>
              </a:rPr>
              <a:t>}</a:t>
            </a:r>
            <a:endParaRPr lang="en-US" altLang="zh-CN" sz="2400" dirty="0">
              <a:solidFill>
                <a:schemeClr val="folHlink"/>
              </a:solidFill>
            </a:endParaRPr>
          </a:p>
          <a:p>
            <a:pPr marL="0" indent="0">
              <a:buNone/>
            </a:pPr>
            <a:r>
              <a:rPr lang="zh-CN" altLang="en-US" sz="2400" dirty="0"/>
              <a:t>int main() {</a:t>
            </a:r>
            <a:endParaRPr lang="zh-CN" altLang="en-US" sz="2400" dirty="0"/>
          </a:p>
          <a:p>
            <a:pPr marL="0" indent="0">
              <a:buNone/>
            </a:pPr>
            <a:r>
              <a:rPr lang="zh-CN" altLang="en-US" sz="2400" dirty="0"/>
              <a:t>    cout &lt;&lt; "Some random numbers: " &lt;&lt; endl;</a:t>
            </a:r>
            <a:endParaRPr lang="zh-CN" altLang="en-US" sz="2400" dirty="0"/>
          </a:p>
          <a:p>
            <a:pPr marL="0" indent="0">
              <a:buNone/>
            </a:pPr>
            <a:r>
              <a:rPr lang="zh-CN" altLang="en-US" sz="2400" dirty="0"/>
              <a:t>    for (int i = 0; i &lt; 30; i++)</a:t>
            </a:r>
            <a:endParaRPr lang="zh-CN" altLang="en-US" sz="2400" dirty="0"/>
          </a:p>
          <a:p>
            <a:pPr marL="0" indent="0">
              <a:buNone/>
            </a:pPr>
            <a:r>
              <a:rPr lang="zh-CN" altLang="en-US" sz="2400" dirty="0"/>
              <a:t>        cout &lt;&lt; random(100) &lt;&lt; (i % 10 == 9 ? "\n" : "\t");</a:t>
            </a:r>
            <a:endParaRPr lang="zh-CN" altLang="en-US" sz="2400" dirty="0"/>
          </a:p>
          <a:p>
            <a:pPr marL="0" indent="0">
              <a:buNone/>
            </a:pPr>
            <a:r>
              <a:rPr lang="zh-CN" altLang="en-US" sz="2400" dirty="0"/>
              <a:t>    return 0;</a:t>
            </a:r>
            <a:endParaRPr lang="zh-CN" altLang="en-US" sz="2400" dirty="0"/>
          </a:p>
          <a:p>
            <a:pPr marL="0" indent="0">
              <a:buNone/>
            </a:pPr>
            <a:r>
              <a:rPr lang="zh-CN" altLang="en-US" sz="2400" dirty="0"/>
              <a:t>}</a:t>
            </a:r>
            <a:endParaRPr lang="zh-CN" altLang="en-US" sz="2400"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100" name="文本框 99"/>
          <p:cNvSpPr txBox="1"/>
          <p:nvPr/>
        </p:nvSpPr>
        <p:spPr>
          <a:xfrm>
            <a:off x="4427855" y="2420623"/>
            <a:ext cx="4585970" cy="1630045"/>
          </a:xfrm>
          <a:prstGeom prst="rect">
            <a:avLst/>
          </a:prstGeom>
          <a:solidFill>
            <a:schemeClr val="accent1">
              <a:lumMod val="20000"/>
              <a:lumOff val="80000"/>
            </a:schemeClr>
          </a:solidFill>
          <a:ln w="9525">
            <a:solidFill>
              <a:schemeClr val="tx2"/>
            </a:solidFill>
          </a:ln>
        </p:spPr>
        <p:txBody>
          <a:bodyPr wrap="square">
            <a:spAutoFit/>
          </a:bodyPr>
          <a:lstStyle/>
          <a:p>
            <a:r>
              <a:rPr lang="zh-CN" altLang="en-US" sz="2000">
                <a:latin typeface="Cambria" panose="02040503050406030204" pitchFamily="18" charset="0"/>
                <a:cs typeface="Cambria" panose="02040503050406030204" pitchFamily="18" charset="0"/>
              </a:rPr>
              <a:t>实际运行，</a:t>
            </a:r>
            <a:r>
              <a:rPr lang="zh-CN" altLang="en-US" sz="2000">
                <a:solidFill>
                  <a:schemeClr val="accent2"/>
                </a:solidFill>
                <a:latin typeface="Cambria" panose="02040503050406030204" pitchFamily="18" charset="0"/>
                <a:cs typeface="Cambria" panose="02040503050406030204" pitchFamily="18" charset="0"/>
              </a:rPr>
              <a:t>程序输出的数全都为</a:t>
            </a:r>
            <a:r>
              <a:rPr lang="en-US" altLang="zh-CN" sz="2000">
                <a:solidFill>
                  <a:schemeClr val="accent2"/>
                </a:solidFill>
                <a:latin typeface="Cambria" panose="02040503050406030204" pitchFamily="18" charset="0"/>
                <a:cs typeface="Cambria" panose="02040503050406030204" pitchFamily="18" charset="0"/>
              </a:rPr>
              <a:t> </a:t>
            </a:r>
            <a:r>
              <a:rPr lang="en-US" sz="2000">
                <a:solidFill>
                  <a:schemeClr val="accent2"/>
                </a:solidFill>
                <a:latin typeface="Cambria" panose="02040503050406030204" pitchFamily="18" charset="0"/>
                <a:cs typeface="Cambria" panose="02040503050406030204" pitchFamily="18" charset="0"/>
              </a:rPr>
              <a:t>0</a:t>
            </a:r>
            <a:r>
              <a:rPr lang="zh-CN" altLang="en-US" sz="2000">
                <a:latin typeface="Cambria" panose="02040503050406030204" pitchFamily="18" charset="0"/>
                <a:cs typeface="Cambria" panose="02040503050406030204" pitchFamily="18" charset="0"/>
              </a:rPr>
              <a:t>。</a:t>
            </a:r>
            <a:endParaRPr lang="zh-CN" altLang="en-US" sz="2000">
              <a:latin typeface="Cambria" panose="02040503050406030204" pitchFamily="18" charset="0"/>
              <a:cs typeface="Cambria" panose="02040503050406030204" pitchFamily="18" charset="0"/>
            </a:endParaRPr>
          </a:p>
          <a:p>
            <a:r>
              <a:rPr lang="zh-CN" altLang="en-US" sz="2000">
                <a:latin typeface="Cambria" panose="02040503050406030204" pitchFamily="18" charset="0"/>
                <a:cs typeface="Cambria" panose="02040503050406030204" pitchFamily="18" charset="0"/>
              </a:rPr>
              <a:t>原因：</a:t>
            </a:r>
            <a:r>
              <a:rPr lang="en-US" sz="2000">
                <a:latin typeface="Cambria" panose="02040503050406030204" pitchFamily="18" charset="0"/>
                <a:cs typeface="Cambria" panose="02040503050406030204" pitchFamily="18" charset="0"/>
              </a:rPr>
              <a:t>m </a:t>
            </a:r>
            <a:r>
              <a:rPr lang="zh-CN" altLang="en-US" sz="2000">
                <a:latin typeface="Cambria" panose="02040503050406030204" pitchFamily="18" charset="0"/>
                <a:cs typeface="Cambria" panose="02040503050406030204" pitchFamily="18" charset="0"/>
              </a:rPr>
              <a:t>是</a:t>
            </a:r>
            <a:r>
              <a:rPr lang="zh-CN" altLang="en-US" sz="2000">
                <a:solidFill>
                  <a:schemeClr val="accent2"/>
                </a:solidFill>
                <a:latin typeface="Cambria" panose="02040503050406030204" pitchFamily="18" charset="0"/>
                <a:cs typeface="Cambria" panose="02040503050406030204" pitchFamily="18" charset="0"/>
              </a:rPr>
              <a:t>局部自动变量</a:t>
            </a:r>
            <a:r>
              <a:rPr lang="zh-CN" altLang="en-US" sz="2000">
                <a:latin typeface="Cambria" panose="02040503050406030204" pitchFamily="18" charset="0"/>
                <a:cs typeface="Cambria" panose="02040503050406030204" pitchFamily="18" charset="0"/>
              </a:rPr>
              <a:t>，每次函数被调用时将建立一个新的</a:t>
            </a:r>
            <a:r>
              <a:rPr lang="en-US" altLang="zh-CN" sz="2000">
                <a:latin typeface="Cambria" panose="02040503050406030204" pitchFamily="18" charset="0"/>
                <a:cs typeface="Cambria" panose="02040503050406030204" pitchFamily="18" charset="0"/>
              </a:rPr>
              <a:t> </a:t>
            </a:r>
            <a:r>
              <a:rPr lang="en-US" sz="2000">
                <a:latin typeface="Cambria" panose="02040503050406030204" pitchFamily="18" charset="0"/>
                <a:cs typeface="Cambria" panose="02040503050406030204" pitchFamily="18" charset="0"/>
              </a:rPr>
              <a:t>m </a:t>
            </a:r>
            <a:r>
              <a:rPr lang="zh-CN" altLang="en-US" sz="2000">
                <a:latin typeface="Cambria" panose="02040503050406030204" pitchFamily="18" charset="0"/>
                <a:cs typeface="Cambria" panose="02040503050406030204" pitchFamily="18" charset="0"/>
              </a:rPr>
              <a:t>并初始化为</a:t>
            </a:r>
            <a:r>
              <a:rPr lang="en-US" altLang="zh-CN" sz="2000">
                <a:latin typeface="Cambria" panose="02040503050406030204" pitchFamily="18" charset="0"/>
                <a:cs typeface="Cambria" panose="02040503050406030204" pitchFamily="18" charset="0"/>
              </a:rPr>
              <a:t> </a:t>
            </a:r>
            <a:r>
              <a:rPr lang="en-US" sz="2000">
                <a:latin typeface="Cambria" panose="02040503050406030204" pitchFamily="18" charset="0"/>
                <a:cs typeface="Cambria" panose="02040503050406030204" pitchFamily="18" charset="0"/>
              </a:rPr>
              <a:t>0</a:t>
            </a:r>
            <a:r>
              <a:rPr lang="zh-CN" altLang="en-US" sz="2000">
                <a:latin typeface="Cambria" panose="02040503050406030204" pitchFamily="18" charset="0"/>
                <a:cs typeface="Cambria" panose="02040503050406030204" pitchFamily="18" charset="0"/>
              </a:rPr>
              <a:t>，所以无论调用多少次，</a:t>
            </a:r>
            <a:r>
              <a:rPr lang="en-US" sz="2000">
                <a:latin typeface="Cambria" panose="02040503050406030204" pitchFamily="18" charset="0"/>
                <a:cs typeface="Cambria" panose="02040503050406030204" pitchFamily="18" charset="0"/>
              </a:rPr>
              <a:t>m </a:t>
            </a:r>
            <a:r>
              <a:rPr lang="zh-CN" altLang="en-US" sz="2000">
                <a:latin typeface="Cambria" panose="02040503050406030204" pitchFamily="18" charset="0"/>
                <a:cs typeface="Cambria" panose="02040503050406030204" pitchFamily="18" charset="0"/>
              </a:rPr>
              <a:t>的初值总是为</a:t>
            </a:r>
            <a:r>
              <a:rPr lang="en-US" altLang="zh-CN" sz="2000">
                <a:latin typeface="Cambria" panose="02040503050406030204" pitchFamily="18" charset="0"/>
                <a:cs typeface="Cambria" panose="02040503050406030204" pitchFamily="18" charset="0"/>
              </a:rPr>
              <a:t> </a:t>
            </a:r>
            <a:r>
              <a:rPr lang="en-US" sz="2000">
                <a:latin typeface="Cambria" panose="02040503050406030204" pitchFamily="18" charset="0"/>
                <a:cs typeface="Cambria" panose="02040503050406030204" pitchFamily="18" charset="0"/>
              </a:rPr>
              <a:t>0</a:t>
            </a:r>
            <a:r>
              <a:rPr lang="zh-CN" altLang="en-US" sz="2000">
                <a:latin typeface="Cambria" panose="02040503050406030204" pitchFamily="18" charset="0"/>
                <a:cs typeface="Cambria" panose="02040503050406030204" pitchFamily="18" charset="0"/>
              </a:rPr>
              <a:t>，此函数总是返回数值</a:t>
            </a:r>
            <a:r>
              <a:rPr lang="en-US" sz="2000">
                <a:latin typeface="Cambria" panose="02040503050406030204" pitchFamily="18" charset="0"/>
                <a:cs typeface="Cambria" panose="02040503050406030204" pitchFamily="18" charset="0"/>
              </a:rPr>
              <a:t>0</a:t>
            </a:r>
            <a:r>
              <a:rPr lang="zh-CN" altLang="en-US" sz="2000">
                <a:latin typeface="Cambria" panose="02040503050406030204" pitchFamily="18" charset="0"/>
                <a:cs typeface="Cambria" panose="02040503050406030204" pitchFamily="18" charset="0"/>
              </a:rPr>
              <a:t>。</a:t>
            </a:r>
            <a:endParaRPr lang="zh-CN" altLang="en-US" sz="2000">
              <a:latin typeface="Cambria" panose="02040503050406030204" pitchFamily="18" charset="0"/>
              <a:cs typeface="Cambria" panose="02040503050406030204" pitchFamily="18" charset="0"/>
            </a:endParaRPr>
          </a:p>
        </p:txBody>
      </p:sp>
      <p:sp>
        <p:nvSpPr>
          <p:cNvPr id="5" name="文本框 4"/>
          <p:cNvSpPr txBox="1"/>
          <p:nvPr/>
        </p:nvSpPr>
        <p:spPr>
          <a:xfrm>
            <a:off x="1043940" y="6165218"/>
            <a:ext cx="6278880" cy="460375"/>
          </a:xfrm>
          <a:prstGeom prst="rect">
            <a:avLst/>
          </a:prstGeom>
          <a:noFill/>
        </p:spPr>
        <p:txBody>
          <a:bodyPr wrap="none" rtlCol="0" anchor="t">
            <a:spAutoFit/>
          </a:bodyPr>
          <a:lstStyle/>
          <a:p>
            <a:r>
              <a:rPr lang="zh-CN" altLang="en-US" dirty="0">
                <a:sym typeface="+mn-ea"/>
              </a:rPr>
              <a:t>为完成工作，需要在两次调用之间传递信息。</a:t>
            </a:r>
            <a:endParaRPr lang="zh-CN" altLang="en-US"/>
          </a:p>
        </p:txBody>
      </p:sp>
    </p:spTree>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标题 450561"/>
          <p:cNvSpPr>
            <a:spLocks noGrp="1"/>
          </p:cNvSpPr>
          <p:nvPr>
            <p:ph type="title"/>
          </p:nvPr>
        </p:nvSpPr>
        <p:spPr/>
        <p:txBody>
          <a:bodyPr anchor="ctr"/>
          <a:lstStyle/>
          <a:p>
            <a:r>
              <a:rPr lang="zh-CN" altLang="en-US" sz="3600" dirty="0"/>
              <a:t>第</a:t>
            </a:r>
            <a:r>
              <a:rPr lang="en-US" altLang="zh-CN" sz="3600" dirty="0"/>
              <a:t>5</a:t>
            </a:r>
            <a:r>
              <a:rPr lang="zh-CN" altLang="en-US" sz="3600" dirty="0"/>
              <a:t>章  函数与程序结构</a:t>
            </a:r>
            <a:endParaRPr lang="zh-CN" altLang="en-US" sz="3600" dirty="0"/>
          </a:p>
        </p:txBody>
      </p:sp>
      <p:sp>
        <p:nvSpPr>
          <p:cNvPr id="450563" name="文本占位符 450562"/>
          <p:cNvSpPr>
            <a:spLocks noGrp="1"/>
          </p:cNvSpPr>
          <p:nvPr>
            <p:ph idx="1"/>
          </p:nvPr>
        </p:nvSpPr>
        <p:spPr/>
        <p:txBody>
          <a:bodyPr/>
          <a:lstStyle/>
          <a:p>
            <a:pPr>
              <a:buNone/>
            </a:pPr>
            <a:r>
              <a:rPr lang="en-US" altLang="zh-CN" dirty="0"/>
              <a:t>5.1  </a:t>
            </a:r>
            <a:r>
              <a:rPr lang="zh-CN" altLang="en-US" dirty="0"/>
              <a:t>函数的定义与调用</a:t>
            </a:r>
            <a:endParaRPr lang="zh-CN" altLang="en-US" dirty="0"/>
          </a:p>
          <a:p>
            <a:pPr>
              <a:buNone/>
            </a:pPr>
            <a:r>
              <a:rPr lang="en-US" altLang="zh-CN" dirty="0"/>
              <a:t>5.2  </a:t>
            </a:r>
            <a:r>
              <a:rPr lang="zh-CN" altLang="en-US" dirty="0"/>
              <a:t>程序的函数分解</a:t>
            </a:r>
            <a:endParaRPr lang="zh-CN" altLang="en-US"/>
          </a:p>
          <a:p>
            <a:pPr>
              <a:buNone/>
            </a:pPr>
            <a:r>
              <a:rPr lang="en-US" altLang="zh-CN" dirty="0"/>
              <a:t>5.3  </a:t>
            </a:r>
            <a:r>
              <a:rPr lang="zh-CN" altLang="en-US" dirty="0"/>
              <a:t>循环与递归</a:t>
            </a:r>
            <a:endParaRPr lang="zh-CN" altLang="en-US"/>
          </a:p>
          <a:p>
            <a:pPr>
              <a:buNone/>
            </a:pPr>
            <a:r>
              <a:rPr lang="en-US" altLang="zh-CN" dirty="0">
                <a:solidFill>
                  <a:schemeClr val="tx2"/>
                </a:solidFill>
              </a:rPr>
              <a:t>5.4  </a:t>
            </a:r>
            <a:r>
              <a:rPr lang="zh-CN" altLang="en-US" dirty="0">
                <a:solidFill>
                  <a:schemeClr val="tx2"/>
                </a:solidFill>
              </a:rPr>
              <a:t>外部变量与静态局部变量</a:t>
            </a:r>
            <a:endParaRPr lang="zh-CN" altLang="en-US" dirty="0">
              <a:solidFill>
                <a:schemeClr val="tx2"/>
              </a:solidFill>
            </a:endParaRPr>
          </a:p>
          <a:p>
            <a:pPr>
              <a:buNone/>
            </a:pPr>
            <a:r>
              <a:rPr lang="en-US" altLang="zh-CN" dirty="0"/>
              <a:t>5.5  </a:t>
            </a:r>
            <a:r>
              <a:rPr lang="zh-CN" altLang="en-US" dirty="0"/>
              <a:t>声明与定义</a:t>
            </a:r>
            <a:endParaRPr lang="zh-CN" altLang="en-US"/>
          </a:p>
          <a:p>
            <a:pPr>
              <a:buNone/>
            </a:pPr>
            <a:r>
              <a:rPr lang="en-US" altLang="zh-CN" dirty="0"/>
              <a:t>5.6  </a:t>
            </a:r>
            <a:r>
              <a:rPr lang="zh-CN" altLang="en-US" dirty="0"/>
              <a:t>预处理</a:t>
            </a:r>
            <a:endParaRPr lang="zh-CN" altLang="en-US"/>
          </a:p>
          <a:p>
            <a:pPr>
              <a:buNone/>
            </a:pPr>
            <a:r>
              <a:rPr lang="zh-CN" altLang="en-US" dirty="0"/>
              <a:t>5.7  程序动态除错方法（二）</a:t>
            </a:r>
            <a:endParaRPr lang="zh-CN" altLang="en-US"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630" y="390525"/>
            <a:ext cx="8207375" cy="5991225"/>
          </a:xfrm>
        </p:spPr>
        <p:txBody>
          <a:bodyPr/>
          <a:lstStyle/>
          <a:p>
            <a:pPr marL="0" indent="0">
              <a:spcBef>
                <a:spcPts val="0"/>
              </a:spcBef>
              <a:buNone/>
            </a:pPr>
            <a:r>
              <a:rPr lang="zh-CN" altLang="en-US" sz="2400"/>
              <a:t>改为外部变量：</a:t>
            </a:r>
            <a:endParaRPr lang="zh-CN" altLang="en-US" sz="2400"/>
          </a:p>
          <a:p>
            <a:pPr marL="0" indent="0">
              <a:spcBef>
                <a:spcPts val="0"/>
              </a:spcBef>
              <a:buNone/>
            </a:pPr>
            <a:r>
              <a:rPr lang="zh-CN" altLang="en-US" sz="2400">
                <a:solidFill>
                  <a:schemeClr val="accent2"/>
                </a:solidFill>
              </a:rPr>
              <a:t>int m = 0; //定义外部变量m</a:t>
            </a:r>
            <a:endParaRPr lang="zh-CN" altLang="en-US" sz="2400">
              <a:solidFill>
                <a:schemeClr val="accent2"/>
              </a:solidFill>
            </a:endParaRPr>
          </a:p>
          <a:p>
            <a:pPr marL="0" indent="0">
              <a:spcBef>
                <a:spcPts val="0"/>
              </a:spcBef>
              <a:buNone/>
            </a:pPr>
            <a:r>
              <a:rPr lang="zh-CN" altLang="en-US" sz="2400">
                <a:solidFill>
                  <a:schemeClr val="accent4">
                    <a:lumMod val="50000"/>
                  </a:schemeClr>
                </a:solidFill>
              </a:rPr>
              <a:t>int random(int max) {  </a:t>
            </a:r>
            <a:r>
              <a:rPr lang="zh-CN" altLang="en-US" sz="2000">
                <a:solidFill>
                  <a:schemeClr val="accent4">
                    <a:lumMod val="50000"/>
                  </a:schemeClr>
                </a:solidFill>
              </a:rPr>
              <a:t>//版本2：使用外部变量记录是否为首次调用</a:t>
            </a:r>
            <a:endParaRPr lang="zh-CN" altLang="en-US" sz="2400">
              <a:solidFill>
                <a:schemeClr val="accent4">
                  <a:lumMod val="50000"/>
                </a:schemeClr>
              </a:solidFill>
            </a:endParaRPr>
          </a:p>
          <a:p>
            <a:pPr marL="0" indent="0">
              <a:spcBef>
                <a:spcPts val="0"/>
              </a:spcBef>
              <a:buNone/>
            </a:pPr>
            <a:r>
              <a:rPr lang="zh-CN" altLang="en-US" sz="2400">
                <a:solidFill>
                  <a:schemeClr val="accent4">
                    <a:lumMod val="50000"/>
                  </a:schemeClr>
                </a:solidFill>
              </a:rPr>
              <a:t>    if (m == 0) {</a:t>
            </a:r>
            <a:endParaRPr lang="zh-CN" altLang="en-US" sz="2400">
              <a:solidFill>
                <a:schemeClr val="accent4">
                  <a:lumMod val="50000"/>
                </a:schemeClr>
              </a:solidFill>
            </a:endParaRPr>
          </a:p>
          <a:p>
            <a:pPr marL="0" indent="0">
              <a:spcBef>
                <a:spcPts val="0"/>
              </a:spcBef>
              <a:buNone/>
            </a:pPr>
            <a:r>
              <a:rPr lang="zh-CN" altLang="en-US" sz="2400">
                <a:solidFill>
                  <a:schemeClr val="accent4">
                    <a:lumMod val="50000"/>
                  </a:schemeClr>
                </a:solidFill>
              </a:rPr>
              <a:t>        srand(time(0));</a:t>
            </a:r>
            <a:endParaRPr lang="zh-CN" altLang="en-US" sz="2400">
              <a:solidFill>
                <a:schemeClr val="accent4">
                  <a:lumMod val="50000"/>
                </a:schemeClr>
              </a:solidFill>
            </a:endParaRPr>
          </a:p>
          <a:p>
            <a:pPr marL="0" indent="0">
              <a:spcBef>
                <a:spcPts val="0"/>
              </a:spcBef>
              <a:buNone/>
            </a:pPr>
            <a:r>
              <a:rPr lang="zh-CN" altLang="en-US" sz="2400">
                <a:solidFill>
                  <a:schemeClr val="accent4">
                    <a:lumMod val="50000"/>
                  </a:schemeClr>
                </a:solidFill>
              </a:rPr>
              <a:t>        m = 1;  //给m赋非0值表示不是首次调用</a:t>
            </a:r>
            <a:endParaRPr lang="zh-CN" altLang="en-US" sz="2400">
              <a:solidFill>
                <a:schemeClr val="accent4">
                  <a:lumMod val="50000"/>
                </a:schemeClr>
              </a:solidFill>
            </a:endParaRPr>
          </a:p>
          <a:p>
            <a:pPr marL="0" indent="0">
              <a:spcBef>
                <a:spcPts val="0"/>
              </a:spcBef>
              <a:buNone/>
            </a:pPr>
            <a:r>
              <a:rPr lang="zh-CN" altLang="en-US" sz="2400">
                <a:solidFill>
                  <a:schemeClr val="accent4">
                    <a:lumMod val="50000"/>
                  </a:schemeClr>
                </a:solidFill>
              </a:rPr>
              <a:t>        return 0;</a:t>
            </a:r>
            <a:endParaRPr lang="zh-CN" altLang="en-US" sz="2400">
              <a:solidFill>
                <a:schemeClr val="accent4">
                  <a:lumMod val="50000"/>
                </a:schemeClr>
              </a:solidFill>
            </a:endParaRPr>
          </a:p>
          <a:p>
            <a:pPr marL="0" indent="0">
              <a:spcBef>
                <a:spcPts val="0"/>
              </a:spcBef>
              <a:buNone/>
            </a:pPr>
            <a:r>
              <a:rPr lang="zh-CN" altLang="en-US" sz="2400">
                <a:solidFill>
                  <a:schemeClr val="accent4">
                    <a:lumMod val="50000"/>
                  </a:schemeClr>
                </a:solidFill>
              </a:rPr>
              <a:t>    }</a:t>
            </a:r>
            <a:endParaRPr lang="zh-CN" altLang="en-US" sz="2400">
              <a:solidFill>
                <a:schemeClr val="accent4">
                  <a:lumMod val="50000"/>
                </a:schemeClr>
              </a:solidFill>
            </a:endParaRPr>
          </a:p>
          <a:p>
            <a:pPr marL="0" indent="0">
              <a:spcBef>
                <a:spcPts val="0"/>
              </a:spcBef>
              <a:buNone/>
            </a:pPr>
            <a:r>
              <a:rPr lang="zh-CN" altLang="en-US" sz="2400">
                <a:solidFill>
                  <a:schemeClr val="accent4">
                    <a:lumMod val="50000"/>
                  </a:schemeClr>
                </a:solidFill>
              </a:rPr>
              <a:t>    return rand() % (max + 1);</a:t>
            </a:r>
            <a:endParaRPr lang="zh-CN" altLang="en-US" sz="2400">
              <a:solidFill>
                <a:schemeClr val="accent4">
                  <a:lumMod val="50000"/>
                </a:schemeClr>
              </a:solidFill>
            </a:endParaRPr>
          </a:p>
          <a:p>
            <a:pPr marL="0" indent="0">
              <a:spcBef>
                <a:spcPts val="0"/>
              </a:spcBef>
              <a:buNone/>
            </a:pPr>
            <a:r>
              <a:rPr lang="zh-CN" altLang="en-US" sz="2400">
                <a:solidFill>
                  <a:schemeClr val="accent4">
                    <a:lumMod val="50000"/>
                  </a:schemeClr>
                </a:solidFill>
              </a:rPr>
              <a:t>}</a:t>
            </a:r>
            <a:endParaRPr lang="zh-CN" altLang="en-US" sz="2400">
              <a:solidFill>
                <a:schemeClr val="accent4">
                  <a:lumMod val="50000"/>
                </a:schemeClr>
              </a:solidFill>
            </a:endParaRPr>
          </a:p>
          <a:p>
            <a:pPr marL="0" indent="0">
              <a:spcBef>
                <a:spcPts val="0"/>
              </a:spcBef>
              <a:buNone/>
            </a:pPr>
            <a:r>
              <a:rPr lang="zh-CN" altLang="en-US" sz="2400"/>
              <a:t>这一函数确实能够完成所需的工作！</a:t>
            </a:r>
            <a:endParaRPr lang="zh-CN" altLang="en-US" sz="2400"/>
          </a:p>
          <a:p>
            <a:pPr marL="0" indent="0">
              <a:spcBef>
                <a:spcPts val="0"/>
              </a:spcBef>
              <a:buNone/>
            </a:pPr>
            <a:r>
              <a:rPr lang="zh-CN" altLang="en-US" sz="2400"/>
              <a:t>缺陷：变量</a:t>
            </a:r>
            <a:r>
              <a:rPr lang="en-US" altLang="zh-CN" sz="2400"/>
              <a:t> </a:t>
            </a:r>
            <a:r>
              <a:rPr lang="zh-CN" altLang="en-US" sz="2400"/>
              <a:t>m</a:t>
            </a:r>
            <a:r>
              <a:rPr lang="en-US" altLang="zh-CN" sz="2400"/>
              <a:t> </a:t>
            </a:r>
            <a:r>
              <a:rPr lang="zh-CN" altLang="en-US" sz="2400"/>
              <a:t>保存的是</a:t>
            </a:r>
            <a:r>
              <a:rPr lang="en-US" altLang="zh-CN" sz="2400"/>
              <a:t> </a:t>
            </a:r>
            <a:r>
              <a:rPr lang="zh-CN" altLang="en-US" sz="2400"/>
              <a:t>random</a:t>
            </a:r>
            <a:r>
              <a:rPr lang="en-US" altLang="zh-CN" sz="2400"/>
              <a:t> </a:t>
            </a:r>
            <a:r>
              <a:rPr lang="zh-CN" altLang="en-US" sz="2400"/>
              <a:t>的私用数据；但是定义为外部变量，可以被任何函数使用，</a:t>
            </a:r>
            <a:r>
              <a:rPr lang="zh-CN" altLang="en-US" sz="2400">
                <a:solidFill>
                  <a:schemeClr val="accent2"/>
                </a:solidFill>
              </a:rPr>
              <a:t>可能会被意外修改</a:t>
            </a:r>
            <a:r>
              <a:rPr lang="zh-CN" altLang="en-US" sz="2400"/>
              <a:t>！</a:t>
            </a:r>
            <a:endParaRPr lang="zh-CN" altLang="en-US" sz="2400"/>
          </a:p>
          <a:p>
            <a:pPr marL="0" indent="0">
              <a:spcBef>
                <a:spcPts val="0"/>
              </a:spcBef>
              <a:buNone/>
            </a:pPr>
            <a:endParaRPr lang="zh-CN" altLang="en-US" sz="2400"/>
          </a:p>
          <a:p>
            <a:pPr marL="0" indent="0">
              <a:spcBef>
                <a:spcPts val="0"/>
              </a:spcBef>
              <a:buNone/>
            </a:pPr>
            <a:r>
              <a:rPr lang="zh-CN" altLang="en-US" sz="2000"/>
              <a:t>信息的隐蔽与合理保护是非常重要的问题，小到程序的组织结构，大到关系国家安全的重要计算机系统，都必须关注这个问题。</a:t>
            </a:r>
            <a:endParaRPr lang="zh-CN" altLang="en-US" sz="200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630" y="400050"/>
            <a:ext cx="8207375" cy="5981700"/>
          </a:xfrm>
        </p:spPr>
        <p:txBody>
          <a:bodyPr/>
          <a:lstStyle/>
          <a:p>
            <a:pPr marL="0" indent="0">
              <a:buNone/>
            </a:pPr>
            <a:r>
              <a:rPr lang="zh-CN" altLang="en-US" sz="2400" dirty="0">
                <a:sym typeface="+mn-ea"/>
              </a:rPr>
              <a:t>需要一种变量：</a:t>
            </a:r>
            <a:endParaRPr lang="zh-CN" altLang="en-US" sz="2400" dirty="0"/>
          </a:p>
          <a:p>
            <a:pPr marL="0" indent="0">
              <a:buNone/>
            </a:pPr>
            <a:r>
              <a:rPr lang="zh-CN" altLang="en-US" sz="2400" dirty="0">
                <a:solidFill>
                  <a:schemeClr val="accent2"/>
                </a:solidFill>
                <a:sym typeface="+mn-ea"/>
              </a:rPr>
              <a:t>局部作用域</a:t>
            </a:r>
            <a:r>
              <a:rPr lang="zh-CN" altLang="en-US" sz="2400" dirty="0">
                <a:sym typeface="+mn-ea"/>
              </a:rPr>
              <a:t>，限制在函数内，防止越权访问；</a:t>
            </a:r>
            <a:r>
              <a:rPr lang="zh-CN" altLang="en-US" sz="2400" dirty="0">
                <a:solidFill>
                  <a:schemeClr val="accent2"/>
                </a:solidFill>
                <a:sym typeface="+mn-ea"/>
              </a:rPr>
              <a:t>全程存在期</a:t>
            </a:r>
            <a:r>
              <a:rPr lang="zh-CN" altLang="en-US" sz="2400" dirty="0">
                <a:sym typeface="+mn-ea"/>
              </a:rPr>
              <a:t>和</a:t>
            </a:r>
            <a:r>
              <a:rPr lang="zh-CN" altLang="en-US" sz="2400" dirty="0">
                <a:solidFill>
                  <a:schemeClr val="accent2"/>
                </a:solidFill>
                <a:sym typeface="+mn-ea"/>
              </a:rPr>
              <a:t>一次初始化</a:t>
            </a:r>
            <a:r>
              <a:rPr lang="zh-CN" altLang="en-US" sz="2400" dirty="0">
                <a:sym typeface="+mn-ea"/>
              </a:rPr>
              <a:t>，</a:t>
            </a:r>
            <a:r>
              <a:rPr lang="zh-CN" altLang="en-US" sz="2400" dirty="0">
                <a:solidFill>
                  <a:schemeClr val="accent2"/>
                </a:solidFill>
                <a:sym typeface="+mn-ea"/>
              </a:rPr>
              <a:t> </a:t>
            </a:r>
            <a:r>
              <a:rPr lang="zh-CN" altLang="en-US" sz="2400" dirty="0">
                <a:sym typeface="+mn-ea"/>
              </a:rPr>
              <a:t>以便在函数调用之间传递信息，值在不同调用之间保持不变。</a:t>
            </a:r>
            <a:endParaRPr lang="zh-CN" altLang="en-US" sz="2400" dirty="0"/>
          </a:p>
          <a:p>
            <a:pPr marL="0" indent="0">
              <a:buNone/>
            </a:pPr>
            <a:r>
              <a:rPr lang="zh-CN" altLang="en-US" dirty="0">
                <a:solidFill>
                  <a:schemeClr val="tx2"/>
                </a:solidFill>
                <a:sym typeface="+mn-ea"/>
              </a:rPr>
              <a:t>静态局部变量</a:t>
            </a:r>
            <a:r>
              <a:rPr lang="zh-CN" altLang="en-US" sz="2400" dirty="0">
                <a:sym typeface="+mn-ea"/>
              </a:rPr>
              <a:t>：定义在函数内部，前面加关键词 </a:t>
            </a:r>
            <a:r>
              <a:rPr lang="en-US" altLang="zh-CN" sz="2400" b="1" dirty="0">
                <a:solidFill>
                  <a:schemeClr val="tx2"/>
                </a:solidFill>
                <a:sym typeface="+mn-ea"/>
              </a:rPr>
              <a:t>static</a:t>
            </a:r>
            <a:r>
              <a:rPr lang="zh-CN" altLang="en-US" sz="2400" dirty="0">
                <a:sym typeface="+mn-ea"/>
              </a:rPr>
              <a:t>。</a:t>
            </a:r>
            <a:endParaRPr lang="zh-CN" altLang="en-US" sz="2400" dirty="0"/>
          </a:p>
          <a:p>
            <a:pPr marL="0" indent="0">
              <a:spcBef>
                <a:spcPts val="0"/>
              </a:spcBef>
              <a:buNone/>
            </a:pPr>
            <a:endParaRPr lang="zh-CN" altLang="en-US" sz="2400"/>
          </a:p>
          <a:p>
            <a:pPr marL="0" indent="0">
              <a:spcBef>
                <a:spcPts val="0"/>
              </a:spcBef>
              <a:buNone/>
            </a:pPr>
            <a:r>
              <a:rPr lang="zh-CN" altLang="en-US" sz="2400">
                <a:solidFill>
                  <a:schemeClr val="accent6">
                    <a:lumMod val="75000"/>
                  </a:schemeClr>
                </a:solidFill>
              </a:rPr>
              <a:t>int random(int max) {  //版本3：使用静态局部变量</a:t>
            </a:r>
            <a:endParaRPr lang="zh-CN" altLang="en-US" sz="2400">
              <a:solidFill>
                <a:schemeClr val="accent6">
                  <a:lumMod val="75000"/>
                </a:schemeClr>
              </a:solidFill>
            </a:endParaRPr>
          </a:p>
          <a:p>
            <a:pPr marL="0" indent="0">
              <a:spcBef>
                <a:spcPts val="0"/>
              </a:spcBef>
              <a:buNone/>
            </a:pPr>
            <a:r>
              <a:rPr lang="zh-CN" altLang="en-US" sz="2400">
                <a:solidFill>
                  <a:schemeClr val="accent6">
                    <a:lumMod val="75000"/>
                  </a:schemeClr>
                </a:solidFill>
              </a:rPr>
              <a:t>    </a:t>
            </a:r>
            <a:r>
              <a:rPr lang="zh-CN" altLang="en-US" sz="2400" b="1" u="sng">
                <a:solidFill>
                  <a:schemeClr val="tx2"/>
                </a:solidFill>
              </a:rPr>
              <a:t>static</a:t>
            </a:r>
            <a:r>
              <a:rPr lang="zh-CN" altLang="en-US" sz="2400">
                <a:solidFill>
                  <a:schemeClr val="tx2"/>
                </a:solidFill>
              </a:rPr>
              <a:t> int m = 0; </a:t>
            </a:r>
            <a:r>
              <a:rPr lang="zh-CN" altLang="en-US" sz="2400">
                <a:solidFill>
                  <a:schemeClr val="accent6">
                    <a:lumMod val="75000"/>
                  </a:schemeClr>
                </a:solidFill>
              </a:rPr>
              <a:t>   </a:t>
            </a:r>
            <a:r>
              <a:rPr lang="zh-CN" altLang="en-US" sz="2000">
                <a:solidFill>
                  <a:schemeClr val="accent6">
                    <a:lumMod val="75000"/>
                  </a:schemeClr>
                </a:solidFill>
              </a:rPr>
              <a:t>//静态局部变量m，初始化为 0表示为首次调用</a:t>
            </a:r>
            <a:endParaRPr lang="zh-CN" altLang="en-US" sz="2400">
              <a:solidFill>
                <a:schemeClr val="accent6">
                  <a:lumMod val="75000"/>
                </a:schemeClr>
              </a:solidFill>
            </a:endParaRPr>
          </a:p>
          <a:p>
            <a:pPr marL="0" indent="0">
              <a:spcBef>
                <a:spcPts val="0"/>
              </a:spcBef>
              <a:buNone/>
            </a:pPr>
            <a:r>
              <a:rPr lang="zh-CN" altLang="en-US" sz="2400">
                <a:solidFill>
                  <a:schemeClr val="accent6">
                    <a:lumMod val="75000"/>
                  </a:schemeClr>
                </a:solidFill>
              </a:rPr>
              <a:t>    if (m == 0) {</a:t>
            </a:r>
            <a:endParaRPr lang="zh-CN" altLang="en-US" sz="2400">
              <a:solidFill>
                <a:schemeClr val="accent6">
                  <a:lumMod val="75000"/>
                </a:schemeClr>
              </a:solidFill>
            </a:endParaRPr>
          </a:p>
          <a:p>
            <a:pPr marL="0" indent="0">
              <a:spcBef>
                <a:spcPts val="0"/>
              </a:spcBef>
              <a:buNone/>
            </a:pPr>
            <a:r>
              <a:rPr lang="zh-CN" altLang="en-US" sz="2400">
                <a:solidFill>
                  <a:schemeClr val="accent6">
                    <a:lumMod val="75000"/>
                  </a:schemeClr>
                </a:solidFill>
              </a:rPr>
              <a:t>        srand(time(0));</a:t>
            </a:r>
            <a:endParaRPr lang="zh-CN" altLang="en-US" sz="2400">
              <a:solidFill>
                <a:schemeClr val="accent6">
                  <a:lumMod val="75000"/>
                </a:schemeClr>
              </a:solidFill>
            </a:endParaRPr>
          </a:p>
          <a:p>
            <a:pPr marL="0" indent="0">
              <a:spcBef>
                <a:spcPts val="0"/>
              </a:spcBef>
              <a:buNone/>
            </a:pPr>
            <a:r>
              <a:rPr lang="zh-CN" altLang="en-US" sz="2400">
                <a:solidFill>
                  <a:schemeClr val="accent6">
                    <a:lumMod val="75000"/>
                  </a:schemeClr>
                </a:solidFill>
              </a:rPr>
              <a:t>        m = 1;  //给m赋非0值表示不是首次调用</a:t>
            </a:r>
            <a:endParaRPr lang="zh-CN" altLang="en-US" sz="2400">
              <a:solidFill>
                <a:schemeClr val="accent6">
                  <a:lumMod val="75000"/>
                </a:schemeClr>
              </a:solidFill>
            </a:endParaRPr>
          </a:p>
          <a:p>
            <a:pPr marL="0" indent="0">
              <a:spcBef>
                <a:spcPts val="0"/>
              </a:spcBef>
              <a:buNone/>
            </a:pPr>
            <a:r>
              <a:rPr lang="zh-CN" altLang="en-US" sz="2400">
                <a:solidFill>
                  <a:schemeClr val="accent6">
                    <a:lumMod val="75000"/>
                  </a:schemeClr>
                </a:solidFill>
              </a:rPr>
              <a:t>        return 0;</a:t>
            </a:r>
            <a:endParaRPr lang="zh-CN" altLang="en-US" sz="2400">
              <a:solidFill>
                <a:schemeClr val="accent6">
                  <a:lumMod val="75000"/>
                </a:schemeClr>
              </a:solidFill>
            </a:endParaRPr>
          </a:p>
          <a:p>
            <a:pPr marL="0" indent="0">
              <a:spcBef>
                <a:spcPts val="0"/>
              </a:spcBef>
              <a:buNone/>
            </a:pPr>
            <a:r>
              <a:rPr lang="zh-CN" altLang="en-US" sz="2400">
                <a:solidFill>
                  <a:schemeClr val="accent6">
                    <a:lumMod val="75000"/>
                  </a:schemeClr>
                </a:solidFill>
              </a:rPr>
              <a:t>    }</a:t>
            </a:r>
            <a:endParaRPr lang="zh-CN" altLang="en-US" sz="2400">
              <a:solidFill>
                <a:schemeClr val="accent6">
                  <a:lumMod val="75000"/>
                </a:schemeClr>
              </a:solidFill>
            </a:endParaRPr>
          </a:p>
          <a:p>
            <a:pPr marL="0" indent="0">
              <a:spcBef>
                <a:spcPts val="0"/>
              </a:spcBef>
              <a:buNone/>
            </a:pPr>
            <a:r>
              <a:rPr lang="zh-CN" altLang="en-US" sz="2400">
                <a:solidFill>
                  <a:schemeClr val="accent6">
                    <a:lumMod val="75000"/>
                  </a:schemeClr>
                </a:solidFill>
              </a:rPr>
              <a:t>    return rand() % (max + 1);</a:t>
            </a:r>
            <a:endParaRPr lang="zh-CN" altLang="en-US" sz="2400">
              <a:solidFill>
                <a:schemeClr val="accent6">
                  <a:lumMod val="75000"/>
                </a:schemeClr>
              </a:solidFill>
            </a:endParaRPr>
          </a:p>
          <a:p>
            <a:pPr marL="0" indent="0">
              <a:spcBef>
                <a:spcPts val="0"/>
              </a:spcBef>
              <a:buNone/>
            </a:pPr>
            <a:r>
              <a:rPr lang="zh-CN" altLang="en-US" sz="2400">
                <a:solidFill>
                  <a:schemeClr val="accent6">
                    <a:lumMod val="75000"/>
                  </a:schemeClr>
                </a:solidFill>
              </a:rPr>
              <a:t>}</a:t>
            </a:r>
            <a:endParaRPr lang="zh-CN" altLang="en-US" sz="2400">
              <a:solidFill>
                <a:schemeClr val="accent6">
                  <a:lumMod val="75000"/>
                </a:schemeClr>
              </a:solidFill>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标题 63493"/>
          <p:cNvSpPr>
            <a:spLocks noGrp="1"/>
          </p:cNvSpPr>
          <p:nvPr>
            <p:ph type="title"/>
          </p:nvPr>
        </p:nvSpPr>
        <p:spPr/>
        <p:txBody>
          <a:bodyPr anchor="ctr"/>
          <a:lstStyle/>
          <a:p>
            <a:r>
              <a:rPr lang="en-US" altLang="zh-CN" sz="3600" dirty="0"/>
              <a:t>5.4.4  </a:t>
            </a:r>
            <a:r>
              <a:rPr lang="zh-CN" altLang="en-US" sz="3600" dirty="0"/>
              <a:t>变量初始化</a:t>
            </a:r>
            <a:endParaRPr lang="zh-CN" altLang="en-US" sz="36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graphicFrame>
        <p:nvGraphicFramePr>
          <p:cNvPr id="5" name="表格 4"/>
          <p:cNvGraphicFramePr/>
          <p:nvPr>
            <p:custDataLst>
              <p:tags r:id="rId1"/>
            </p:custDataLst>
          </p:nvPr>
        </p:nvGraphicFramePr>
        <p:xfrm>
          <a:off x="251460" y="1628778"/>
          <a:ext cx="8803005" cy="4462780"/>
        </p:xfrm>
        <a:graphic>
          <a:graphicData uri="http://schemas.openxmlformats.org/drawingml/2006/table">
            <a:tbl>
              <a:tblPr firstRow="1" bandRow="1">
                <a:tableStyleId>{5C22544A-7EE6-4342-B048-85BDC9FD1C3A}</a:tableStyleId>
              </a:tblPr>
              <a:tblGrid>
                <a:gridCol w="3336925"/>
                <a:gridCol w="2649220"/>
                <a:gridCol w="2816860"/>
              </a:tblGrid>
              <a:tr h="575310">
                <a:tc>
                  <a:txBody>
                    <a:bodyPr/>
                    <a:lstStyle/>
                    <a:p>
                      <a:pPr algn="ctr">
                        <a:buNone/>
                      </a:pPr>
                      <a:r>
                        <a:rPr lang="zh-CN" altLang="en-US" sz="2800">
                          <a:solidFill>
                            <a:schemeClr val="tx1"/>
                          </a:solidFill>
                          <a:latin typeface="Cambria" panose="02040503050406030204" pitchFamily="18" charset="0"/>
                          <a:ea typeface="华文中宋" panose="02010600040101010101" pitchFamily="2" charset="-122"/>
                        </a:rPr>
                        <a:t>定义位置</a:t>
                      </a:r>
                      <a:endParaRPr lang="zh-CN" altLang="en-US" sz="2800">
                        <a:solidFill>
                          <a:schemeClr val="tx1"/>
                        </a:solidFill>
                        <a:latin typeface="Cambria" panose="02040503050406030204" pitchFamily="18" charset="0"/>
                        <a:ea typeface="华文中宋" panose="02010600040101010101" pitchFamily="2"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lgn="ctr">
                        <a:buNone/>
                      </a:pPr>
                      <a:r>
                        <a:rPr lang="zh-CN" altLang="en-US" sz="2800">
                          <a:solidFill>
                            <a:schemeClr val="tx1"/>
                          </a:solidFill>
                          <a:latin typeface="Cambria" panose="02040503050406030204" pitchFamily="18" charset="0"/>
                          <a:ea typeface="华文中宋" panose="02010600040101010101" pitchFamily="2" charset="-122"/>
                        </a:rPr>
                        <a:t>作用域</a:t>
                      </a:r>
                      <a:endParaRPr lang="zh-CN" altLang="en-US" sz="2800">
                        <a:solidFill>
                          <a:schemeClr val="tx1"/>
                        </a:solidFill>
                        <a:latin typeface="Cambria" panose="02040503050406030204" pitchFamily="18" charset="0"/>
                        <a:ea typeface="华文中宋" panose="02010600040101010101" pitchFamily="2"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lgn="ctr">
                        <a:buNone/>
                      </a:pPr>
                      <a:r>
                        <a:rPr lang="zh-CN" altLang="en-US" sz="2800">
                          <a:solidFill>
                            <a:schemeClr val="tx1"/>
                          </a:solidFill>
                          <a:latin typeface="Cambria" panose="02040503050406030204" pitchFamily="18" charset="0"/>
                          <a:ea typeface="华文中宋" panose="02010600040101010101" pitchFamily="2" charset="-122"/>
                        </a:rPr>
                        <a:t>存在期</a:t>
                      </a:r>
                      <a:endParaRPr lang="zh-CN" altLang="en-US" sz="2800">
                        <a:solidFill>
                          <a:schemeClr val="tx1"/>
                        </a:solidFill>
                        <a:latin typeface="Cambria" panose="02040503050406030204" pitchFamily="18" charset="0"/>
                        <a:ea typeface="华文中宋" panose="02010600040101010101" pitchFamily="2"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1412240">
                <a:tc>
                  <a:txBody>
                    <a:bodyPr/>
                    <a:lstStyle/>
                    <a:p>
                      <a:pPr>
                        <a:buNone/>
                      </a:pPr>
                      <a:r>
                        <a:rPr lang="zh-CN" altLang="en-US" sz="2400">
                          <a:solidFill>
                            <a:schemeClr val="tx1"/>
                          </a:solidFill>
                          <a:latin typeface="Cambria" panose="02040503050406030204" pitchFamily="18" charset="0"/>
                          <a:ea typeface="华文中宋" panose="02010600040101010101" pitchFamily="2" charset="-122"/>
                          <a:cs typeface="Cambria" panose="02040503050406030204" pitchFamily="18" charset="0"/>
                        </a:rPr>
                        <a:t>函数内部（未加</a:t>
                      </a:r>
                      <a:r>
                        <a:rPr lang="en-US" altLang="zh-CN" sz="2400">
                          <a:solidFill>
                            <a:schemeClr val="tx1"/>
                          </a:solidFill>
                          <a:latin typeface="Cambria" panose="02040503050406030204" pitchFamily="18" charset="0"/>
                          <a:ea typeface="华文中宋" panose="02010600040101010101" pitchFamily="2" charset="-122"/>
                          <a:cs typeface="Cambria" panose="02040503050406030204" pitchFamily="18" charset="0"/>
                        </a:rPr>
                        <a:t>static</a:t>
                      </a:r>
                      <a:r>
                        <a:rPr lang="zh-CN" altLang="en-US" sz="2400">
                          <a:solidFill>
                            <a:schemeClr val="tx1"/>
                          </a:solidFill>
                          <a:latin typeface="Cambria" panose="02040503050406030204" pitchFamily="18" charset="0"/>
                          <a:ea typeface="华文中宋" panose="02010600040101010101" pitchFamily="2" charset="-122"/>
                          <a:cs typeface="Cambria" panose="02040503050406030204" pitchFamily="18" charset="0"/>
                        </a:rPr>
                        <a:t>）</a:t>
                      </a:r>
                      <a:endParaRPr lang="zh-CN" altLang="en-US" sz="2400">
                        <a:solidFill>
                          <a:schemeClr val="tx1"/>
                        </a:solidFill>
                        <a:latin typeface="Cambria" panose="02040503050406030204" pitchFamily="18" charset="0"/>
                        <a:ea typeface="华文中宋" panose="02010600040101010101" pitchFamily="2" charset="-122"/>
                        <a:cs typeface="Cambria" panose="02040503050406030204" pitchFamily="18" charset="0"/>
                      </a:endParaRPr>
                    </a:p>
                    <a:p>
                      <a:pPr>
                        <a:buNone/>
                      </a:pPr>
                      <a:r>
                        <a:rPr lang="zh-CN" altLang="en-US" sz="2400" b="1">
                          <a:solidFill>
                            <a:schemeClr val="tx1"/>
                          </a:solidFill>
                          <a:latin typeface="Cambria" panose="02040503050406030204" pitchFamily="18" charset="0"/>
                          <a:ea typeface="华文中宋" panose="02010600040101010101" pitchFamily="2" charset="-122"/>
                          <a:cs typeface="Cambria" panose="02040503050406030204" pitchFamily="18" charset="0"/>
                        </a:rPr>
                        <a:t>局部变量</a:t>
                      </a:r>
                      <a:endParaRPr lang="zh-CN" altLang="en-US" sz="2400" b="1">
                        <a:solidFill>
                          <a:schemeClr val="tx1"/>
                        </a:solidFill>
                        <a:latin typeface="Cambria" panose="02040503050406030204" pitchFamily="18" charset="0"/>
                        <a:ea typeface="华文中宋" panose="02010600040101010101" pitchFamily="2" charset="-122"/>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buNone/>
                      </a:pPr>
                      <a:r>
                        <a:rPr lang="zh-CN" altLang="en-US" sz="2400">
                          <a:solidFill>
                            <a:schemeClr val="tx1"/>
                          </a:solidFill>
                          <a:latin typeface="Cambria" panose="02040503050406030204" pitchFamily="18" charset="0"/>
                          <a:ea typeface="华文中宋" panose="02010600040101010101" pitchFamily="2" charset="-122"/>
                        </a:rPr>
                        <a:t>所在的复合结构，是局部的</a:t>
                      </a:r>
                      <a:endParaRPr lang="zh-CN" altLang="en-US" sz="2400">
                        <a:solidFill>
                          <a:schemeClr val="tx1"/>
                        </a:solidFill>
                        <a:latin typeface="Cambria" panose="02040503050406030204" pitchFamily="18" charset="0"/>
                        <a:ea typeface="华文中宋" panose="02010600040101010101" pitchFamily="2"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buNone/>
                      </a:pPr>
                      <a:r>
                        <a:rPr lang="zh-CN" altLang="en-US" sz="2400">
                          <a:solidFill>
                            <a:schemeClr val="tx1"/>
                          </a:solidFill>
                          <a:latin typeface="Cambria" panose="02040503050406030204" pitchFamily="18" charset="0"/>
                          <a:ea typeface="华文中宋" panose="02010600040101010101" pitchFamily="2" charset="-122"/>
                        </a:rPr>
                        <a:t>所在的复合语句的一次执行。</a:t>
                      </a:r>
                      <a:endParaRPr lang="zh-CN" altLang="en-US" sz="2400">
                        <a:solidFill>
                          <a:schemeClr val="tx1"/>
                        </a:solidFill>
                        <a:latin typeface="Cambria" panose="02040503050406030204" pitchFamily="18" charset="0"/>
                        <a:ea typeface="华文中宋" panose="02010600040101010101" pitchFamily="2" charset="-122"/>
                      </a:endParaRPr>
                    </a:p>
                    <a:p>
                      <a:pPr>
                        <a:buNone/>
                      </a:pPr>
                      <a:r>
                        <a:rPr lang="zh-CN" altLang="en-US" sz="2400">
                          <a:solidFill>
                            <a:schemeClr val="tx1"/>
                          </a:solidFill>
                          <a:latin typeface="Cambria" panose="02040503050406030204" pitchFamily="18" charset="0"/>
                          <a:ea typeface="华文中宋" panose="02010600040101010101" pitchFamily="2" charset="-122"/>
                        </a:rPr>
                        <a:t>自动建立和销毁：</a:t>
                      </a:r>
                      <a:r>
                        <a:rPr lang="zh-CN" altLang="en-US" sz="2400" b="1">
                          <a:solidFill>
                            <a:schemeClr val="tx1"/>
                          </a:solidFill>
                          <a:latin typeface="Cambria" panose="02040503050406030204" pitchFamily="18" charset="0"/>
                          <a:ea typeface="华文中宋" panose="02010600040101010101" pitchFamily="2" charset="-122"/>
                        </a:rPr>
                        <a:t>自动变量</a:t>
                      </a:r>
                      <a:endParaRPr lang="zh-CN" altLang="en-US" sz="2400" b="1">
                        <a:solidFill>
                          <a:schemeClr val="tx1"/>
                        </a:solidFill>
                        <a:latin typeface="Cambria" panose="02040503050406030204" pitchFamily="18" charset="0"/>
                        <a:ea typeface="华文中宋" panose="02010600040101010101" pitchFamily="2"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1144270">
                <a:tc>
                  <a:txBody>
                    <a:bodyPr/>
                    <a:lstStyle/>
                    <a:p>
                      <a:pPr>
                        <a:buNone/>
                      </a:pPr>
                      <a:r>
                        <a:rPr lang="zh-CN" altLang="en-US" sz="2400">
                          <a:solidFill>
                            <a:schemeClr val="tx1"/>
                          </a:solidFill>
                          <a:latin typeface="Cambria" panose="02040503050406030204" pitchFamily="18" charset="0"/>
                          <a:ea typeface="华文中宋" panose="02010600040101010101" pitchFamily="2" charset="-122"/>
                        </a:rPr>
                        <a:t>函数外部：</a:t>
                      </a:r>
                      <a:r>
                        <a:rPr lang="zh-CN" altLang="en-US" sz="2400" b="1">
                          <a:solidFill>
                            <a:schemeClr val="tx1"/>
                          </a:solidFill>
                          <a:latin typeface="Cambria" panose="02040503050406030204" pitchFamily="18" charset="0"/>
                          <a:ea typeface="华文中宋" panose="02010600040101010101" pitchFamily="2" charset="-122"/>
                        </a:rPr>
                        <a:t>外部变量</a:t>
                      </a:r>
                      <a:endParaRPr lang="zh-CN" altLang="en-US" sz="2400" b="1">
                        <a:solidFill>
                          <a:schemeClr val="tx1"/>
                        </a:solidFill>
                        <a:latin typeface="Cambria" panose="02040503050406030204" pitchFamily="18" charset="0"/>
                        <a:ea typeface="华文中宋" panose="02010600040101010101" pitchFamily="2"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buNone/>
                      </a:pPr>
                      <a:r>
                        <a:rPr lang="zh-CN" altLang="en-US" sz="2400">
                          <a:solidFill>
                            <a:schemeClr val="tx1"/>
                          </a:solidFill>
                          <a:latin typeface="Cambria" panose="02040503050406030204" pitchFamily="18" charset="0"/>
                          <a:ea typeface="华文中宋" panose="02010600040101010101" pitchFamily="2" charset="-122"/>
                        </a:rPr>
                        <a:t>从定义语句到程序结束：</a:t>
                      </a:r>
                      <a:r>
                        <a:rPr lang="zh-CN" altLang="en-US" sz="2400" b="1">
                          <a:solidFill>
                            <a:schemeClr val="tx1"/>
                          </a:solidFill>
                          <a:latin typeface="Cambria" panose="02040503050406030204" pitchFamily="18" charset="0"/>
                          <a:ea typeface="华文中宋" panose="02010600040101010101" pitchFamily="2" charset="-122"/>
                        </a:rPr>
                        <a:t>全局变量</a:t>
                      </a:r>
                      <a:endParaRPr lang="zh-CN" altLang="en-US" sz="2400" b="1">
                        <a:solidFill>
                          <a:schemeClr val="tx1"/>
                        </a:solidFill>
                        <a:latin typeface="Cambria" panose="02040503050406030204" pitchFamily="18" charset="0"/>
                        <a:ea typeface="华文中宋" panose="02010600040101010101" pitchFamily="2"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buNone/>
                      </a:pPr>
                      <a:r>
                        <a:rPr lang="zh-CN" altLang="en-US" sz="2400">
                          <a:solidFill>
                            <a:schemeClr val="tx1"/>
                          </a:solidFill>
                          <a:latin typeface="Cambria" panose="02040503050406030204" pitchFamily="18" charset="0"/>
                          <a:ea typeface="华文中宋" panose="02010600040101010101" pitchFamily="2" charset="-122"/>
                        </a:rPr>
                        <a:t>全程存在期</a:t>
                      </a:r>
                      <a:endParaRPr lang="zh-CN" altLang="en-US" sz="2400">
                        <a:solidFill>
                          <a:schemeClr val="tx1"/>
                        </a:solidFill>
                        <a:latin typeface="Cambria" panose="02040503050406030204" pitchFamily="18" charset="0"/>
                        <a:ea typeface="华文中宋" panose="02010600040101010101" pitchFamily="2"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1188720">
                <a:tc>
                  <a:txBody>
                    <a:bodyPr/>
                    <a:lstStyle/>
                    <a:p>
                      <a:pPr>
                        <a:buNone/>
                      </a:pPr>
                      <a:r>
                        <a:rPr lang="zh-CN" altLang="en-US" sz="2400">
                          <a:solidFill>
                            <a:schemeClr val="tx1"/>
                          </a:solidFill>
                          <a:latin typeface="Cambria" panose="02040503050406030204" pitchFamily="18" charset="0"/>
                          <a:ea typeface="华文中宋" panose="02010600040101010101" pitchFamily="2" charset="-122"/>
                          <a:cs typeface="Cambria" panose="02040503050406030204" pitchFamily="18" charset="0"/>
                          <a:sym typeface="+mn-ea"/>
                        </a:rPr>
                        <a:t>函数内部（加</a:t>
                      </a:r>
                      <a:r>
                        <a:rPr lang="en-US" altLang="zh-CN" sz="2400">
                          <a:solidFill>
                            <a:schemeClr val="tx1"/>
                          </a:solidFill>
                          <a:latin typeface="Cambria" panose="02040503050406030204" pitchFamily="18" charset="0"/>
                          <a:ea typeface="华文中宋" panose="02010600040101010101" pitchFamily="2" charset="-122"/>
                          <a:cs typeface="Cambria" panose="02040503050406030204" pitchFamily="18" charset="0"/>
                          <a:sym typeface="+mn-ea"/>
                        </a:rPr>
                        <a:t>static</a:t>
                      </a:r>
                      <a:r>
                        <a:rPr lang="zh-CN" altLang="en-US" sz="2400">
                          <a:solidFill>
                            <a:schemeClr val="tx1"/>
                          </a:solidFill>
                          <a:latin typeface="Cambria" panose="02040503050406030204" pitchFamily="18" charset="0"/>
                          <a:ea typeface="华文中宋" panose="02010600040101010101" pitchFamily="2" charset="-122"/>
                          <a:cs typeface="Cambria" panose="02040503050406030204" pitchFamily="18" charset="0"/>
                          <a:sym typeface="+mn-ea"/>
                        </a:rPr>
                        <a:t>）</a:t>
                      </a:r>
                      <a:endParaRPr lang="zh-CN" altLang="en-US" sz="2400">
                        <a:solidFill>
                          <a:schemeClr val="tx1"/>
                        </a:solidFill>
                        <a:latin typeface="Cambria" panose="02040503050406030204" pitchFamily="18" charset="0"/>
                        <a:ea typeface="华文中宋" panose="02010600040101010101" pitchFamily="2" charset="-122"/>
                        <a:cs typeface="Cambria" panose="02040503050406030204" pitchFamily="18" charset="0"/>
                        <a:sym typeface="+mn-ea"/>
                      </a:endParaRPr>
                    </a:p>
                    <a:p>
                      <a:pPr>
                        <a:buNone/>
                      </a:pPr>
                      <a:r>
                        <a:rPr lang="zh-CN" altLang="en-US" sz="2400" b="1">
                          <a:solidFill>
                            <a:schemeClr val="tx1"/>
                          </a:solidFill>
                          <a:latin typeface="Cambria" panose="02040503050406030204" pitchFamily="18" charset="0"/>
                          <a:ea typeface="华文中宋" panose="02010600040101010101" pitchFamily="2" charset="-122"/>
                          <a:cs typeface="Cambria" panose="02040503050406030204" pitchFamily="18" charset="0"/>
                          <a:sym typeface="+mn-ea"/>
                        </a:rPr>
                        <a:t>静态局部变量</a:t>
                      </a:r>
                      <a:endParaRPr lang="zh-CN" altLang="en-US" sz="2400" b="1">
                        <a:solidFill>
                          <a:schemeClr val="tx1"/>
                        </a:solidFill>
                        <a:latin typeface="Cambria" panose="02040503050406030204" pitchFamily="18" charset="0"/>
                        <a:ea typeface="华文中宋" panose="02010600040101010101" pitchFamily="2" charset="-122"/>
                        <a:cs typeface="Cambria" panose="02040503050406030204" pitchFamily="18" charset="0"/>
                        <a:sym typeface="+mn-ea"/>
                      </a:endParaRPr>
                    </a:p>
                    <a:p>
                      <a:pPr>
                        <a:buNone/>
                      </a:pPr>
                      <a:endParaRPr lang="zh-CN" altLang="en-US" sz="2400" b="1">
                        <a:solidFill>
                          <a:schemeClr val="tx1"/>
                        </a:solidFill>
                        <a:latin typeface="Cambria" panose="02040503050406030204" pitchFamily="18" charset="0"/>
                        <a:ea typeface="华文中宋" panose="02010600040101010101" pitchFamily="2" charset="-122"/>
                        <a:cs typeface="Cambria" panose="02040503050406030204" pitchFamily="18" charset="0"/>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buNone/>
                      </a:pPr>
                      <a:r>
                        <a:rPr lang="zh-CN" altLang="en-US" sz="2400">
                          <a:solidFill>
                            <a:schemeClr val="tx1"/>
                          </a:solidFill>
                          <a:latin typeface="Cambria" panose="02040503050406030204" pitchFamily="18" charset="0"/>
                          <a:ea typeface="华文中宋" panose="02010600040101010101" pitchFamily="2" charset="-122"/>
                        </a:rPr>
                        <a:t>所在的复合结构，是局部的。</a:t>
                      </a:r>
                      <a:endParaRPr lang="zh-CN" altLang="en-US" sz="2400">
                        <a:solidFill>
                          <a:schemeClr val="tx1"/>
                        </a:solidFill>
                        <a:latin typeface="Cambria" panose="02040503050406030204" pitchFamily="18" charset="0"/>
                        <a:ea typeface="华文中宋" panose="02010600040101010101" pitchFamily="2"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pPr>
                        <a:buNone/>
                      </a:pPr>
                      <a:r>
                        <a:rPr lang="zh-CN" altLang="en-US" sz="2400">
                          <a:solidFill>
                            <a:schemeClr val="tx1"/>
                          </a:solidFill>
                          <a:latin typeface="Cambria" panose="02040503050406030204" pitchFamily="18" charset="0"/>
                          <a:ea typeface="华文中宋" panose="02010600040101010101" pitchFamily="2" charset="-122"/>
                        </a:rPr>
                        <a:t>全程存在期</a:t>
                      </a:r>
                      <a:endParaRPr lang="zh-CN" altLang="en-US" sz="2400">
                        <a:solidFill>
                          <a:schemeClr val="tx1"/>
                        </a:solidFill>
                        <a:latin typeface="Cambria" panose="02040503050406030204" pitchFamily="18" charset="0"/>
                        <a:ea typeface="华文中宋" panose="02010600040101010101" pitchFamily="2"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6" name="文本框 5"/>
          <p:cNvSpPr txBox="1"/>
          <p:nvPr/>
        </p:nvSpPr>
        <p:spPr>
          <a:xfrm>
            <a:off x="153035" y="1084580"/>
            <a:ext cx="5386705" cy="460375"/>
          </a:xfrm>
          <a:prstGeom prst="rect">
            <a:avLst/>
          </a:prstGeom>
          <a:noFill/>
        </p:spPr>
        <p:txBody>
          <a:bodyPr wrap="square" rtlCol="0">
            <a:spAutoFit/>
          </a:bodyPr>
          <a:p>
            <a:r>
              <a:rPr lang="zh-CN" altLang="en-US">
                <a:latin typeface="Cambria" panose="02040503050406030204" pitchFamily="18" charset="0"/>
                <a:ea typeface="楷体" panose="02010609060101010101" pitchFamily="49" charset="-122"/>
              </a:rPr>
              <a:t>总结三种变量的作用域和存在期</a:t>
            </a:r>
            <a:endParaRPr lang="zh-CN" altLang="en-US">
              <a:latin typeface="Cambria" panose="02040503050406030204" pitchFamily="18" charset="0"/>
              <a:ea typeface="楷体" panose="02010609060101010101" pitchFamily="49" charset="-122"/>
            </a:endParaRPr>
          </a:p>
        </p:txBody>
      </p:sp>
    </p:spTree>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4" name="标题 63493"/>
          <p:cNvSpPr>
            <a:spLocks noGrp="1"/>
          </p:cNvSpPr>
          <p:nvPr>
            <p:ph type="title"/>
          </p:nvPr>
        </p:nvSpPr>
        <p:spPr/>
        <p:txBody>
          <a:bodyPr anchor="ctr"/>
          <a:lstStyle/>
          <a:p>
            <a:r>
              <a:rPr lang="en-US" altLang="zh-CN" sz="3600" dirty="0"/>
              <a:t>5.4.4  </a:t>
            </a:r>
            <a:r>
              <a:rPr lang="zh-CN" altLang="en-US" sz="3600" dirty="0"/>
              <a:t>变量初始化</a:t>
            </a:r>
            <a:endParaRPr lang="zh-CN" altLang="en-US" sz="3600" dirty="0"/>
          </a:p>
        </p:txBody>
      </p:sp>
      <p:sp>
        <p:nvSpPr>
          <p:cNvPr id="63495" name="文本占位符 63494"/>
          <p:cNvSpPr>
            <a:spLocks noGrp="1"/>
          </p:cNvSpPr>
          <p:nvPr>
            <p:ph sz="half" idx="1"/>
          </p:nvPr>
        </p:nvSpPr>
        <p:spPr/>
        <p:txBody>
          <a:bodyPr/>
          <a:lstStyle/>
          <a:p>
            <a:pPr marL="358775" indent="-358775">
              <a:buNone/>
            </a:pPr>
            <a:r>
              <a:rPr lang="zh-CN" altLang="en-US" dirty="0">
                <a:solidFill>
                  <a:schemeClr val="accent2"/>
                </a:solidFill>
              </a:rPr>
              <a:t>自动变量</a:t>
            </a:r>
            <a:endParaRPr lang="zh-CN" altLang="en-US" dirty="0">
              <a:solidFill>
                <a:schemeClr val="accent2"/>
              </a:solidFill>
            </a:endParaRPr>
          </a:p>
          <a:p>
            <a:pPr marL="358775" indent="-358775"/>
            <a:r>
              <a:rPr lang="zh-CN" altLang="en-US" sz="2400" dirty="0"/>
              <a:t>每次进入作用域时建立，如果有初始化语句，就初始化。多次进入，则</a:t>
            </a:r>
            <a:r>
              <a:rPr lang="zh-CN" altLang="en-US" sz="2400" dirty="0">
                <a:solidFill>
                  <a:schemeClr val="accent2"/>
                </a:solidFill>
              </a:rPr>
              <a:t>多次</a:t>
            </a:r>
            <a:r>
              <a:rPr lang="zh-CN" altLang="en-US" sz="2400" dirty="0"/>
              <a:t>初始化。</a:t>
            </a:r>
            <a:endParaRPr lang="zh-CN" altLang="en-US" sz="2400" dirty="0"/>
          </a:p>
          <a:p>
            <a:pPr marL="358775" indent="-358775"/>
            <a:r>
              <a:rPr lang="zh-CN" altLang="en-US" sz="2400" dirty="0"/>
              <a:t>初始化可用任何表达式，可包含函数调用、引用其他变量等。</a:t>
            </a:r>
            <a:endParaRPr lang="zh-CN" altLang="en-US" sz="2400" dirty="0"/>
          </a:p>
          <a:p>
            <a:pPr marL="358775" indent="-358775"/>
            <a:r>
              <a:rPr lang="zh-CN" altLang="en-US" sz="2400" dirty="0"/>
              <a:t>函数参数</a:t>
            </a:r>
            <a:r>
              <a:rPr lang="zh-CN" altLang="en-US" sz="2400" dirty="0">
                <a:solidFill>
                  <a:schemeClr val="accent2"/>
                </a:solidFill>
              </a:rPr>
              <a:t>是</a:t>
            </a:r>
            <a:r>
              <a:rPr lang="zh-CN" altLang="en-US" sz="2400" dirty="0"/>
              <a:t>局部自动变量，在运行进入函数体前建立，用实参表达式的值初始化。</a:t>
            </a:r>
            <a:endParaRPr lang="zh-CN" altLang="en-US" sz="2400" dirty="0"/>
          </a:p>
        </p:txBody>
      </p:sp>
      <p:sp>
        <p:nvSpPr>
          <p:cNvPr id="63496" name="文本占位符 63495"/>
          <p:cNvSpPr>
            <a:spLocks noGrp="1"/>
          </p:cNvSpPr>
          <p:nvPr>
            <p:ph sz="half" idx="2"/>
          </p:nvPr>
        </p:nvSpPr>
        <p:spPr/>
        <p:txBody>
          <a:bodyPr/>
          <a:lstStyle/>
          <a:p>
            <a:pPr>
              <a:buClr>
                <a:schemeClr val="hlink"/>
              </a:buClr>
              <a:buSzPct val="85000"/>
              <a:buFont typeface="Wingdings" panose="05000000000000000000" pitchFamily="2" charset="2"/>
              <a:buNone/>
            </a:pPr>
            <a:r>
              <a:rPr lang="zh-CN" altLang="en-US" dirty="0">
                <a:solidFill>
                  <a:schemeClr val="accent2"/>
                </a:solidFill>
              </a:rPr>
              <a:t>外部变量</a:t>
            </a:r>
            <a:r>
              <a:rPr lang="en-US" altLang="zh-CN" dirty="0">
                <a:solidFill>
                  <a:schemeClr val="accent2"/>
                </a:solidFill>
              </a:rPr>
              <a:t>/</a:t>
            </a:r>
            <a:r>
              <a:rPr lang="zh-CN" altLang="en-US" dirty="0">
                <a:solidFill>
                  <a:schemeClr val="accent2"/>
                </a:solidFill>
              </a:rPr>
              <a:t>静态局部变量</a:t>
            </a:r>
            <a:endParaRPr lang="zh-CN" altLang="en-US" dirty="0">
              <a:solidFill>
                <a:schemeClr val="accent2"/>
              </a:solidFill>
            </a:endParaRPr>
          </a:p>
          <a:p>
            <a:pPr>
              <a:buClr>
                <a:schemeClr val="hlink"/>
              </a:buClr>
              <a:buSzPct val="85000"/>
              <a:buFont typeface="Wingdings" panose="05000000000000000000" pitchFamily="2" charset="2"/>
            </a:pPr>
            <a:r>
              <a:rPr lang="zh-CN" altLang="en-US" sz="2400" dirty="0">
                <a:solidFill>
                  <a:schemeClr val="accent2"/>
                </a:solidFill>
              </a:rPr>
              <a:t>在程序执行前建立并初始化，只做一次</a:t>
            </a:r>
            <a:r>
              <a:rPr lang="zh-CN" altLang="en-US" sz="2400" dirty="0"/>
              <a:t>（这是保证 </a:t>
            </a:r>
            <a:r>
              <a:rPr lang="en-US" altLang="zh-CN" sz="2400" dirty="0"/>
              <a:t>random </a:t>
            </a:r>
            <a:r>
              <a:rPr lang="zh-CN" altLang="en-US" sz="2400" dirty="0"/>
              <a:t>函数能工作的一个因素）</a:t>
            </a:r>
            <a:endParaRPr lang="zh-CN" altLang="en-US" sz="2400" dirty="0"/>
          </a:p>
          <a:p>
            <a:pPr>
              <a:buClr>
                <a:schemeClr val="hlink"/>
              </a:buClr>
              <a:buSzPct val="85000"/>
              <a:buFont typeface="Wingdings" panose="05000000000000000000" pitchFamily="2" charset="2"/>
            </a:pPr>
            <a:r>
              <a:rPr lang="zh-CN" altLang="en-US" sz="2400" dirty="0"/>
              <a:t>初始化表达式只能用静态可求值的表达式，如文字量，文字量</a:t>
            </a:r>
            <a:r>
              <a:rPr lang="en-US" altLang="zh-CN" sz="2400" dirty="0"/>
              <a:t>/</a:t>
            </a:r>
            <a:r>
              <a:rPr lang="zh-CN" altLang="en-US" sz="2400" dirty="0"/>
              <a:t>符号常量</a:t>
            </a:r>
            <a:r>
              <a:rPr lang="en-US" altLang="zh-CN" sz="2400" dirty="0"/>
              <a:t>/</a:t>
            </a:r>
            <a:r>
              <a:rPr lang="zh-CN" altLang="en-US" sz="2400" dirty="0"/>
              <a:t>基本运算符构造的表达式。不能有赋值、增量减量运算等。</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3497" name="爆炸形 1 63496"/>
          <p:cNvSpPr/>
          <p:nvPr/>
        </p:nvSpPr>
        <p:spPr>
          <a:xfrm>
            <a:off x="8532495" y="1556706"/>
            <a:ext cx="647700" cy="503237"/>
          </a:xfrm>
          <a:prstGeom prst="irregularSeal1">
            <a:avLst/>
          </a:prstGeom>
          <a:solidFill>
            <a:srgbClr val="FFFF00"/>
          </a:solidFill>
          <a:ln w="28575" cap="flat" cmpd="sng">
            <a:solidFill>
              <a:schemeClr val="accent2"/>
            </a:solidFill>
            <a:prstDash val="solid"/>
            <a:miter/>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p:txBody>
          <a:bodyPr/>
          <a:p>
            <a:pPr>
              <a:spcBef>
                <a:spcPct val="50000"/>
              </a:spcBef>
              <a:buClrTx/>
              <a:buSzTx/>
              <a:buFontTx/>
              <a:buNone/>
            </a:pPr>
            <a:r>
              <a:rPr lang="zh-CN" altLang="en-US" dirty="0">
                <a:sym typeface="+mn-ea"/>
              </a:rPr>
              <a:t>如果变量定义没有初始化部分，则：</a:t>
            </a:r>
            <a:endParaRPr lang="zh-CN" altLang="en-US" dirty="0"/>
          </a:p>
          <a:p>
            <a:pPr>
              <a:spcBef>
                <a:spcPct val="50000"/>
              </a:spcBef>
              <a:buClrTx/>
              <a:buSzTx/>
              <a:buFontTx/>
              <a:buChar char="•"/>
            </a:pPr>
            <a:r>
              <a:rPr lang="zh-CN" altLang="en-US" dirty="0">
                <a:solidFill>
                  <a:schemeClr val="accent2"/>
                </a:solidFill>
                <a:sym typeface="+mn-ea"/>
              </a:rPr>
              <a:t>自动变量</a:t>
            </a:r>
            <a:r>
              <a:rPr lang="zh-CN" altLang="en-US" dirty="0">
                <a:sym typeface="+mn-ea"/>
              </a:rPr>
              <a:t>若不初始化，将</a:t>
            </a:r>
            <a:r>
              <a:rPr lang="zh-CN" altLang="en-US" dirty="0">
                <a:solidFill>
                  <a:schemeClr val="accent2"/>
                </a:solidFill>
                <a:sym typeface="+mn-ea"/>
              </a:rPr>
              <a:t>处于未初始化的状态</a:t>
            </a:r>
            <a:r>
              <a:rPr lang="zh-CN" altLang="en-US" dirty="0">
                <a:sym typeface="+mn-ea"/>
              </a:rPr>
              <a:t>，其值无法确定。</a:t>
            </a:r>
            <a:endParaRPr lang="zh-CN" altLang="en-US" dirty="0"/>
          </a:p>
          <a:p>
            <a:pPr>
              <a:spcBef>
                <a:spcPct val="50000"/>
              </a:spcBef>
              <a:buClrTx/>
              <a:buSzTx/>
              <a:buFontTx/>
              <a:buChar char="•"/>
            </a:pPr>
            <a:r>
              <a:rPr lang="zh-CN" altLang="en-US" dirty="0">
                <a:sym typeface="+mn-ea"/>
              </a:rPr>
              <a:t>外部变量</a:t>
            </a:r>
            <a:r>
              <a:rPr lang="en-US" altLang="zh-CN" dirty="0">
                <a:sym typeface="+mn-ea"/>
              </a:rPr>
              <a:t>/</a:t>
            </a:r>
            <a:r>
              <a:rPr lang="zh-CN" altLang="en-US" dirty="0">
                <a:sym typeface="+mn-ea"/>
              </a:rPr>
              <a:t>静态局部变量</a:t>
            </a:r>
            <a:r>
              <a:rPr lang="zh-CN" altLang="en-US" dirty="0">
                <a:solidFill>
                  <a:schemeClr val="accent2"/>
                </a:solidFill>
                <a:sym typeface="+mn-ea"/>
              </a:rPr>
              <a:t>自动初始化为</a:t>
            </a:r>
            <a:r>
              <a:rPr lang="en-US" altLang="zh-CN" dirty="0">
                <a:solidFill>
                  <a:schemeClr val="accent2"/>
                </a:solidFill>
                <a:sym typeface="+mn-ea"/>
              </a:rPr>
              <a:t> </a:t>
            </a:r>
            <a:r>
              <a:rPr lang="en-US" altLang="zh-CN">
                <a:solidFill>
                  <a:schemeClr val="accent2"/>
                </a:solidFill>
                <a:sym typeface="+mn-ea"/>
              </a:rPr>
              <a:t>0</a:t>
            </a:r>
            <a:r>
              <a:rPr lang="zh-CN" altLang="en-US" dirty="0">
                <a:sym typeface="+mn-ea"/>
              </a:rPr>
              <a:t>（默认初值）</a:t>
            </a:r>
            <a:endParaRPr lang="zh-CN" altLang="en-US"/>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4520" name="爆炸形 1 64519"/>
          <p:cNvSpPr/>
          <p:nvPr/>
        </p:nvSpPr>
        <p:spPr>
          <a:xfrm>
            <a:off x="7885113" y="1125541"/>
            <a:ext cx="647700" cy="503237"/>
          </a:xfrm>
          <a:prstGeom prst="irregularSeal1">
            <a:avLst/>
          </a:prstGeom>
          <a:solidFill>
            <a:srgbClr val="FFFF00"/>
          </a:solidFill>
          <a:ln w="28575" cap="flat" cmpd="sng">
            <a:solidFill>
              <a:schemeClr val="accent2"/>
            </a:solidFill>
            <a:prstDash val="solid"/>
            <a:miter/>
            <a:headEnd type="none" w="med" len="med"/>
            <a:tailEnd type="none" w="med" len="med"/>
          </a:ln>
        </p:spPr>
        <p:txBody>
          <a:bodyPr/>
          <a:lstStyle/>
          <a:p>
            <a:endParaRPr lang="zh-CN" altLang="en-US"/>
          </a:p>
        </p:txBody>
      </p:sp>
      <p:sp>
        <p:nvSpPr>
          <p:cNvPr id="4" name="文本框 3"/>
          <p:cNvSpPr txBox="1"/>
          <p:nvPr/>
        </p:nvSpPr>
        <p:spPr>
          <a:xfrm>
            <a:off x="683260" y="4437380"/>
            <a:ext cx="7706995" cy="1568450"/>
          </a:xfrm>
          <a:prstGeom prst="rect">
            <a:avLst/>
          </a:prstGeom>
          <a:noFill/>
        </p:spPr>
        <p:txBody>
          <a:bodyPr wrap="square" rtlCol="0" anchor="t">
            <a:spAutoFit/>
          </a:bodyPr>
          <a:p>
            <a:pPr marL="0" indent="0">
              <a:buNone/>
            </a:pPr>
            <a:r>
              <a:rPr lang="zh-CN" altLang="en-US" dirty="0">
                <a:ea typeface="楷体" panose="02010609060101010101" pitchFamily="49" charset="-122"/>
                <a:sym typeface="+mn-ea"/>
              </a:rPr>
              <a:t>自动变量未经初始化就使用，既不正确也不合理（初学者常犯的错误）。</a:t>
            </a:r>
            <a:endParaRPr lang="zh-CN" altLang="en-US" sz="2400" dirty="0">
              <a:ea typeface="楷体" panose="02010609060101010101" pitchFamily="49" charset="-122"/>
            </a:endParaRPr>
          </a:p>
          <a:p>
            <a:pPr marL="0" indent="0">
              <a:buNone/>
            </a:pPr>
            <a:r>
              <a:rPr lang="zh-CN" altLang="en-US" dirty="0">
                <a:ea typeface="楷体" panose="02010609060101010101" pitchFamily="49" charset="-122"/>
                <a:sym typeface="+mn-ea"/>
              </a:rPr>
              <a:t>一些编译器会给出警告。但有时未必都能给出警告，有时给出的警告未必正确。</a:t>
            </a:r>
            <a:endParaRPr lang="zh-CN" altLang="en-US" dirty="0">
              <a:ea typeface="楷体" panose="02010609060101010101" pitchFamily="49" charset="-122"/>
              <a:sym typeface="+mn-ea"/>
            </a:endParaRPr>
          </a:p>
        </p:txBody>
      </p:sp>
      <p:sp>
        <p:nvSpPr>
          <p:cNvPr id="3" name="任意多边形 2"/>
          <p:cNvSpPr/>
          <p:nvPr/>
        </p:nvSpPr>
        <p:spPr>
          <a:xfrm>
            <a:off x="213995" y="2044700"/>
            <a:ext cx="501015" cy="2491105"/>
          </a:xfrm>
          <a:custGeom>
            <a:avLst/>
            <a:gdLst>
              <a:gd name="connisteX0" fmla="*/ 349578 w 500708"/>
              <a:gd name="connsiteY0" fmla="*/ 0 h 2491105"/>
              <a:gd name="connisteX1" fmla="*/ 38428 w 500708"/>
              <a:gd name="connsiteY1" fmla="*/ 614045 h 2491105"/>
              <a:gd name="connisteX2" fmla="*/ 73988 w 500708"/>
              <a:gd name="connsiteY2" fmla="*/ 1868170 h 2491105"/>
              <a:gd name="connisteX3" fmla="*/ 500708 w 500708"/>
              <a:gd name="connsiteY3" fmla="*/ 2491105 h 2491105"/>
            </a:gdLst>
            <a:ahLst/>
            <a:cxnLst>
              <a:cxn ang="0">
                <a:pos x="connisteX0" y="connsiteY0"/>
              </a:cxn>
              <a:cxn ang="0">
                <a:pos x="connisteX1" y="connsiteY1"/>
              </a:cxn>
              <a:cxn ang="0">
                <a:pos x="connisteX2" y="connsiteY2"/>
              </a:cxn>
              <a:cxn ang="0">
                <a:pos x="connisteX3" y="connsiteY3"/>
              </a:cxn>
            </a:cxnLst>
            <a:rect l="l" t="t" r="r" b="b"/>
            <a:pathLst>
              <a:path w="500709" h="2491105">
                <a:moveTo>
                  <a:pt x="349579" y="0"/>
                </a:moveTo>
                <a:cubicBezTo>
                  <a:pt x="286714" y="97790"/>
                  <a:pt x="93674" y="240665"/>
                  <a:pt x="38429" y="614045"/>
                </a:cubicBezTo>
                <a:cubicBezTo>
                  <a:pt x="-16816" y="987425"/>
                  <a:pt x="-18721" y="1492885"/>
                  <a:pt x="73989" y="1868170"/>
                </a:cubicBezTo>
                <a:cubicBezTo>
                  <a:pt x="166699" y="2243455"/>
                  <a:pt x="416254" y="2391410"/>
                  <a:pt x="500709" y="2491105"/>
                </a:cubicBezTo>
              </a:path>
            </a:pathLst>
          </a:custGeom>
          <a:noFill/>
          <a:ln w="1905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txBody>
          <a:bodyPr/>
          <a:p>
            <a:endParaRPr lang="zh-CN" altLang="en-US"/>
          </a:p>
        </p:txBody>
      </p:sp>
    </p:spTree>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3" name="文本占位符 675842"/>
          <p:cNvSpPr>
            <a:spLocks noGrp="1"/>
          </p:cNvSpPr>
          <p:nvPr>
            <p:ph idx="1"/>
          </p:nvPr>
        </p:nvSpPr>
        <p:spPr>
          <a:xfrm>
            <a:off x="468630" y="390525"/>
            <a:ext cx="8207375" cy="5991225"/>
          </a:xfrm>
        </p:spPr>
        <p:txBody>
          <a:bodyPr/>
          <a:lstStyle/>
          <a:p>
            <a:pPr marL="0" indent="0">
              <a:buNone/>
            </a:pPr>
            <a:r>
              <a:rPr lang="zh-CN" altLang="en-US" sz="2400" dirty="0"/>
              <a:t>【例</a:t>
            </a:r>
            <a:r>
              <a:rPr lang="en-US" altLang="zh-CN" sz="2400" dirty="0"/>
              <a:t>5-25</a:t>
            </a:r>
            <a:r>
              <a:rPr lang="zh-CN" altLang="en-US" sz="2400" dirty="0"/>
              <a:t>】写一个程序，里面分别包含有初始化和无初始化的局部变量、外部变量和静态局部变量，对比它们的初始化性质。</a:t>
            </a:r>
            <a:endParaRPr lang="zh-CN" altLang="en-US" sz="2400" dirty="0"/>
          </a:p>
          <a:p>
            <a:pPr marL="0" indent="0">
              <a:spcBef>
                <a:spcPts val="0"/>
              </a:spcBef>
              <a:spcAft>
                <a:spcPts val="0"/>
              </a:spcAft>
              <a:buNone/>
            </a:pPr>
            <a:r>
              <a:rPr lang="zh-CN" altLang="en-US" sz="2000" dirty="0"/>
              <a:t>#include &lt;iostream&gt;</a:t>
            </a:r>
            <a:endParaRPr lang="zh-CN" altLang="en-US" sz="2000" dirty="0"/>
          </a:p>
          <a:p>
            <a:pPr marL="0" indent="0">
              <a:spcBef>
                <a:spcPts val="0"/>
              </a:spcBef>
              <a:spcAft>
                <a:spcPts val="0"/>
              </a:spcAft>
              <a:buNone/>
            </a:pPr>
            <a:r>
              <a:rPr lang="zh-CN" altLang="en-US" sz="2000" dirty="0"/>
              <a:t>using namespace std;</a:t>
            </a:r>
            <a:endParaRPr lang="zh-CN" altLang="en-US" sz="2000" dirty="0"/>
          </a:p>
          <a:p>
            <a:pPr marL="0" indent="0">
              <a:spcBef>
                <a:spcPts val="0"/>
              </a:spcBef>
              <a:spcAft>
                <a:spcPts val="0"/>
              </a:spcAft>
              <a:buNone/>
            </a:pPr>
            <a:endParaRPr lang="zh-CN" altLang="en-US" sz="2000" dirty="0"/>
          </a:p>
          <a:p>
            <a:pPr marL="0" indent="0">
              <a:spcBef>
                <a:spcPts val="0"/>
              </a:spcBef>
              <a:spcAft>
                <a:spcPts val="0"/>
              </a:spcAft>
              <a:buNone/>
            </a:pPr>
            <a:r>
              <a:rPr lang="zh-CN" altLang="en-US" sz="2000" dirty="0"/>
              <a:t>int ga = 10;    //定义全局变量 ga 并初始化为10 </a:t>
            </a:r>
            <a:endParaRPr lang="zh-CN" altLang="en-US" sz="2000" dirty="0"/>
          </a:p>
          <a:p>
            <a:pPr marL="0" indent="0">
              <a:spcBef>
                <a:spcPts val="0"/>
              </a:spcBef>
              <a:spcAft>
                <a:spcPts val="0"/>
              </a:spcAft>
              <a:buNone/>
            </a:pPr>
            <a:r>
              <a:rPr lang="zh-CN" altLang="en-US" sz="2000" dirty="0"/>
              <a:t>int gb;     //定义全局变量 gb ，不初始化</a:t>
            </a:r>
            <a:endParaRPr lang="zh-CN" altLang="en-US" sz="2000" dirty="0"/>
          </a:p>
          <a:p>
            <a:pPr marL="0" indent="0">
              <a:spcBef>
                <a:spcPts val="0"/>
              </a:spcBef>
              <a:spcAft>
                <a:spcPts val="0"/>
              </a:spcAft>
              <a:buNone/>
            </a:pPr>
            <a:endParaRPr lang="zh-CN" altLang="en-US" sz="2000" dirty="0"/>
          </a:p>
          <a:p>
            <a:pPr marL="0" indent="0">
              <a:spcBef>
                <a:spcPts val="0"/>
              </a:spcBef>
              <a:spcAft>
                <a:spcPts val="0"/>
              </a:spcAft>
              <a:buNone/>
            </a:pPr>
            <a:r>
              <a:rPr lang="zh-CN" altLang="en-US" sz="2000" dirty="0"/>
              <a:t>void func() {</a:t>
            </a:r>
            <a:endParaRPr lang="zh-CN" altLang="en-US" sz="2000" dirty="0"/>
          </a:p>
          <a:p>
            <a:pPr marL="0" indent="0">
              <a:spcBef>
                <a:spcPts val="0"/>
              </a:spcBef>
              <a:spcAft>
                <a:spcPts val="0"/>
              </a:spcAft>
              <a:buNone/>
            </a:pPr>
            <a:r>
              <a:rPr lang="zh-CN" altLang="en-US" sz="2000" dirty="0"/>
              <a:t>    static int sta = 10; //定义静态局部变量 sta 并初始化为10 </a:t>
            </a:r>
            <a:endParaRPr lang="zh-CN" altLang="en-US" sz="2000" dirty="0"/>
          </a:p>
          <a:p>
            <a:pPr marL="0" indent="0">
              <a:spcBef>
                <a:spcPts val="0"/>
              </a:spcBef>
              <a:spcAft>
                <a:spcPts val="0"/>
              </a:spcAft>
              <a:buNone/>
            </a:pPr>
            <a:r>
              <a:rPr lang="zh-CN" altLang="en-US" sz="2000" dirty="0"/>
              <a:t>    static int stb;       //定义静态局部变量 stb，不初始化 </a:t>
            </a:r>
            <a:endParaRPr lang="zh-CN" altLang="en-US" sz="2000" dirty="0"/>
          </a:p>
          <a:p>
            <a:pPr marL="0" indent="0">
              <a:spcBef>
                <a:spcPts val="0"/>
              </a:spcBef>
              <a:spcAft>
                <a:spcPts val="0"/>
              </a:spcAft>
              <a:buNone/>
            </a:pPr>
            <a:r>
              <a:rPr lang="zh-CN" altLang="en-US" sz="2000" dirty="0"/>
              <a:t>    int a = 10; //定义局部变量 a 并初始化为10 </a:t>
            </a:r>
            <a:endParaRPr lang="zh-CN" altLang="en-US" sz="2000" dirty="0"/>
          </a:p>
          <a:p>
            <a:pPr marL="0" indent="0">
              <a:spcBef>
                <a:spcPts val="0"/>
              </a:spcBef>
              <a:spcAft>
                <a:spcPts val="0"/>
              </a:spcAft>
              <a:buNone/>
            </a:pPr>
            <a:r>
              <a:rPr lang="zh-CN" altLang="en-US" sz="2000" dirty="0"/>
              <a:t>    int b;      //定义局部变量 b，不初始化</a:t>
            </a:r>
            <a:endParaRPr lang="zh-CN" altLang="en-US" sz="2000" dirty="0"/>
          </a:p>
          <a:p>
            <a:pPr marL="0" indent="0">
              <a:spcBef>
                <a:spcPts val="0"/>
              </a:spcBef>
              <a:spcAft>
                <a:spcPts val="0"/>
              </a:spcAft>
              <a:buNone/>
            </a:pPr>
            <a:r>
              <a:rPr lang="zh-CN" altLang="en-US" sz="2000" dirty="0"/>
              <a:t>    cout &lt;&lt; a &lt;&lt; '\t' &lt;&lt; b &lt;&lt;'\t' &lt;&lt; ga &lt;&lt; '\t' &lt;&lt; gb &lt;&lt; '\t'</a:t>
            </a:r>
            <a:endParaRPr lang="zh-CN" altLang="en-US" sz="2000" dirty="0"/>
          </a:p>
          <a:p>
            <a:pPr marL="0" indent="0">
              <a:spcBef>
                <a:spcPts val="0"/>
              </a:spcBef>
              <a:spcAft>
                <a:spcPts val="0"/>
              </a:spcAft>
              <a:buNone/>
            </a:pPr>
            <a:r>
              <a:rPr lang="zh-CN" altLang="en-US" sz="2000" dirty="0"/>
              <a:t>        &lt;&lt; sta &lt;&lt; '\t' &lt;&lt; stb &lt;&lt; endl;</a:t>
            </a:r>
            <a:endParaRPr lang="zh-CN" altLang="en-US" sz="2000" dirty="0"/>
          </a:p>
          <a:p>
            <a:pPr marL="0" indent="0">
              <a:spcBef>
                <a:spcPts val="0"/>
              </a:spcBef>
              <a:spcAft>
                <a:spcPts val="0"/>
              </a:spcAft>
              <a:buNone/>
            </a:pPr>
            <a:r>
              <a:rPr lang="zh-CN" altLang="en-US" sz="2000" dirty="0"/>
              <a:t>    a += 100; </a:t>
            </a:r>
            <a:r>
              <a:rPr lang="en-US" altLang="zh-CN" sz="2000" dirty="0"/>
              <a:t>	</a:t>
            </a:r>
            <a:r>
              <a:rPr lang="zh-CN" altLang="en-US" sz="2000" dirty="0"/>
              <a:t>b += 100;    ga += 100;      gb += 100;</a:t>
            </a:r>
            <a:endParaRPr lang="zh-CN" altLang="en-US" sz="2000" dirty="0"/>
          </a:p>
          <a:p>
            <a:pPr marL="0" indent="0">
              <a:spcBef>
                <a:spcPts val="0"/>
              </a:spcBef>
              <a:spcAft>
                <a:spcPts val="0"/>
              </a:spcAft>
              <a:buNone/>
            </a:pPr>
            <a:r>
              <a:rPr lang="zh-CN" altLang="en-US" sz="2000" dirty="0"/>
              <a:t>    sta += 100;      stb += 100;</a:t>
            </a:r>
            <a:endParaRPr lang="zh-CN" altLang="en-US" sz="2000" dirty="0"/>
          </a:p>
          <a:p>
            <a:pPr marL="0" indent="0">
              <a:spcBef>
                <a:spcPts val="0"/>
              </a:spcBef>
              <a:spcAft>
                <a:spcPts val="0"/>
              </a:spcAft>
              <a:buNone/>
            </a:pPr>
            <a:r>
              <a:rPr lang="zh-CN" altLang="en-US" sz="2000" dirty="0"/>
              <a:t>}</a:t>
            </a:r>
            <a:endParaRPr lang="zh-CN" altLang="en-US" sz="20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630" y="643255"/>
            <a:ext cx="8207375" cy="2668905"/>
          </a:xfrm>
        </p:spPr>
        <p:txBody>
          <a:bodyPr/>
          <a:lstStyle/>
          <a:p>
            <a:pPr marL="0" indent="0">
              <a:buNone/>
            </a:pPr>
            <a:r>
              <a:rPr lang="zh-CN" altLang="en-US" sz="2000" dirty="0"/>
              <a:t>int main() {</a:t>
            </a:r>
            <a:endParaRPr lang="zh-CN" altLang="en-US" sz="2000" dirty="0"/>
          </a:p>
          <a:p>
            <a:pPr marL="0" indent="0">
              <a:buNone/>
            </a:pPr>
            <a:r>
              <a:rPr lang="zh-CN" altLang="en-US" sz="2000" dirty="0"/>
              <a:t>    cout &lt;&lt; "a\t" &lt;&lt; "b\t" &lt;&lt; "ga\t" &lt;&lt; "gb\t" &lt;&lt;"sta\t" &lt;&lt;"stb" &lt;&lt; endl;</a:t>
            </a:r>
            <a:endParaRPr lang="zh-CN" altLang="en-US" sz="2000" dirty="0"/>
          </a:p>
          <a:p>
            <a:pPr marL="0" indent="0">
              <a:buNone/>
            </a:pPr>
            <a:r>
              <a:rPr lang="zh-CN" altLang="en-US" sz="2000" dirty="0"/>
              <a:t>    func(); //第 1 次调用 </a:t>
            </a:r>
            <a:endParaRPr lang="zh-CN" altLang="en-US" sz="2000" dirty="0"/>
          </a:p>
          <a:p>
            <a:pPr marL="0" indent="0">
              <a:buNone/>
            </a:pPr>
            <a:r>
              <a:rPr lang="zh-CN" altLang="en-US" sz="2000" dirty="0"/>
              <a:t>    func(); //第 2 次调用</a:t>
            </a:r>
            <a:endParaRPr lang="zh-CN" altLang="en-US" sz="2000" dirty="0"/>
          </a:p>
          <a:p>
            <a:pPr marL="0" indent="0">
              <a:buNone/>
            </a:pPr>
            <a:r>
              <a:rPr lang="zh-CN" altLang="en-US" sz="2000" dirty="0"/>
              <a:t>    func(); //第 3 次调用</a:t>
            </a:r>
            <a:endParaRPr lang="zh-CN" altLang="en-US" sz="2000" dirty="0"/>
          </a:p>
          <a:p>
            <a:pPr marL="0" indent="0">
              <a:buNone/>
            </a:pPr>
            <a:r>
              <a:rPr lang="zh-CN" altLang="en-US" sz="2000" dirty="0"/>
              <a:t>    return 0;</a:t>
            </a:r>
            <a:endParaRPr lang="zh-CN" altLang="en-US" sz="2000" dirty="0"/>
          </a:p>
          <a:p>
            <a:pPr marL="0" indent="0">
              <a:buNone/>
            </a:pPr>
            <a:r>
              <a:rPr lang="zh-CN" altLang="en-US" sz="2000" dirty="0"/>
              <a:t>}</a:t>
            </a:r>
            <a:endParaRPr lang="zh-CN" altLang="en-US" sz="2000"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5" name="文本框 4"/>
          <p:cNvSpPr txBox="1"/>
          <p:nvPr/>
        </p:nvSpPr>
        <p:spPr>
          <a:xfrm>
            <a:off x="539753" y="4009390"/>
            <a:ext cx="7803515" cy="1568450"/>
          </a:xfrm>
          <a:prstGeom prst="rect">
            <a:avLst/>
          </a:prstGeom>
          <a:noFill/>
        </p:spPr>
        <p:txBody>
          <a:bodyPr wrap="square" rtlCol="0">
            <a:spAutoFit/>
          </a:bodyPr>
          <a:lstStyle/>
          <a:p>
            <a:r>
              <a:rPr lang="zh-CN" altLang="en-US">
                <a:latin typeface="华文中宋" panose="02010600040101010101" pitchFamily="2" charset="-122"/>
              </a:rPr>
              <a:t>a         b                   ga      gb              sta     stb</a:t>
            </a:r>
            <a:endParaRPr lang="zh-CN" altLang="en-US">
              <a:latin typeface="华文中宋" panose="02010600040101010101" pitchFamily="2" charset="-122"/>
            </a:endParaRPr>
          </a:p>
          <a:p>
            <a:r>
              <a:rPr lang="zh-CN" altLang="en-US">
                <a:latin typeface="华文中宋" panose="02010600040101010101" pitchFamily="2" charset="-122"/>
              </a:rPr>
              <a:t>10      4504194        10      0               10      0</a:t>
            </a:r>
            <a:endParaRPr lang="zh-CN" altLang="en-US">
              <a:latin typeface="华文中宋" panose="02010600040101010101" pitchFamily="2" charset="-122"/>
            </a:endParaRPr>
          </a:p>
          <a:p>
            <a:r>
              <a:rPr lang="zh-CN" altLang="en-US">
                <a:latin typeface="华文中宋" panose="02010600040101010101" pitchFamily="2" charset="-122"/>
              </a:rPr>
              <a:t>10      4504294        110     100           110     100</a:t>
            </a:r>
            <a:endParaRPr lang="zh-CN" altLang="en-US">
              <a:latin typeface="华文中宋" panose="02010600040101010101" pitchFamily="2" charset="-122"/>
            </a:endParaRPr>
          </a:p>
          <a:p>
            <a:r>
              <a:rPr lang="zh-CN" altLang="en-US">
                <a:latin typeface="华文中宋" panose="02010600040101010101" pitchFamily="2" charset="-122"/>
              </a:rPr>
              <a:t>10      4504394        210     200           210     200</a:t>
            </a:r>
            <a:endParaRPr lang="zh-CN" altLang="en-US">
              <a:latin typeface="华文中宋" panose="02010600040101010101" pitchFamily="2" charset="-122"/>
            </a:endParaRPr>
          </a:p>
        </p:txBody>
      </p:sp>
      <p:sp>
        <p:nvSpPr>
          <p:cNvPr id="100" name="文本框 99"/>
          <p:cNvSpPr txBox="1"/>
          <p:nvPr/>
        </p:nvSpPr>
        <p:spPr>
          <a:xfrm>
            <a:off x="165100" y="3408045"/>
            <a:ext cx="8978900" cy="398780"/>
          </a:xfrm>
          <a:prstGeom prst="rect">
            <a:avLst/>
          </a:prstGeom>
          <a:noFill/>
          <a:ln w="9525">
            <a:noFill/>
          </a:ln>
        </p:spPr>
        <p:txBody>
          <a:bodyPr wrap="square">
            <a:spAutoFit/>
          </a:bodyPr>
          <a:lstStyle/>
          <a:p>
            <a:r>
              <a:rPr lang="zh-CN" altLang="en-US" sz="2000">
                <a:latin typeface="Cambria" panose="02040503050406030204" pitchFamily="18" charset="0"/>
                <a:cs typeface="Cambria" panose="02040503050406030204" pitchFamily="18" charset="0"/>
              </a:rPr>
              <a:t>局部变量多次初始化</a:t>
            </a:r>
            <a:r>
              <a:rPr lang="en-US" sz="2000">
                <a:latin typeface="Cambria" panose="02040503050406030204" pitchFamily="18" charset="0"/>
                <a:cs typeface="Cambria" panose="02040503050406030204" pitchFamily="18" charset="0"/>
              </a:rPr>
              <a:t>   </a:t>
            </a:r>
            <a:r>
              <a:rPr lang="zh-CN" altLang="en-US" sz="2000">
                <a:latin typeface="Cambria" panose="02040503050406030204" pitchFamily="18" charset="0"/>
                <a:cs typeface="Cambria" panose="02040503050406030204" pitchFamily="18" charset="0"/>
              </a:rPr>
              <a:t>外部变量仅初始化一次</a:t>
            </a:r>
            <a:r>
              <a:rPr lang="en-US" sz="2000">
                <a:latin typeface="Cambria" panose="02040503050406030204" pitchFamily="18" charset="0"/>
                <a:cs typeface="Cambria" panose="02040503050406030204" pitchFamily="18" charset="0"/>
              </a:rPr>
              <a:t>  </a:t>
            </a:r>
            <a:r>
              <a:rPr lang="zh-CN" altLang="en-US" sz="2000">
                <a:latin typeface="Cambria" panose="02040503050406030204" pitchFamily="18" charset="0"/>
                <a:cs typeface="Cambria" panose="02040503050406030204" pitchFamily="18" charset="0"/>
              </a:rPr>
              <a:t>静态局部变量仅初始化一次</a:t>
            </a:r>
            <a:endParaRPr lang="zh-CN" altLang="en-US" sz="2000">
              <a:latin typeface="Cambria" panose="02040503050406030204" pitchFamily="18" charset="0"/>
              <a:cs typeface="Cambria" panose="02040503050406030204" pitchFamily="18" charset="0"/>
            </a:endParaRPr>
          </a:p>
        </p:txBody>
      </p:sp>
      <p:sp>
        <p:nvSpPr>
          <p:cNvPr id="6" name="左大括号 3"/>
          <p:cNvSpPr/>
          <p:nvPr/>
        </p:nvSpPr>
        <p:spPr>
          <a:xfrm rot="5400000">
            <a:off x="1447800" y="3147060"/>
            <a:ext cx="106680" cy="1617980"/>
          </a:xfrm>
          <a:prstGeom prst="leftBrace">
            <a:avLst>
              <a:gd name="adj1" fmla="val 90773"/>
              <a:gd name="adj2" fmla="val 48606"/>
            </a:avLst>
          </a:prstGeom>
          <a:ln w="28575">
            <a:solidFill>
              <a:schemeClr val="tx2"/>
            </a:solidFill>
          </a:ln>
        </p:spPr>
        <p:style>
          <a:lnRef idx="1">
            <a:schemeClr val="accent1"/>
          </a:lnRef>
          <a:fillRef idx="0">
            <a:schemeClr val="accent1"/>
          </a:fillRef>
          <a:effectRef idx="0">
            <a:schemeClr val="accent1"/>
          </a:effectRef>
          <a:fontRef idx="minor">
            <a:schemeClr val="tx1"/>
          </a:fontRef>
        </p:style>
      </p:sp>
      <p:sp>
        <p:nvSpPr>
          <p:cNvPr id="7" name="左大括号 3"/>
          <p:cNvSpPr/>
          <p:nvPr/>
        </p:nvSpPr>
        <p:spPr>
          <a:xfrm rot="5400000">
            <a:off x="4387850" y="3147060"/>
            <a:ext cx="106680" cy="1617980"/>
          </a:xfrm>
          <a:prstGeom prst="leftBrace">
            <a:avLst>
              <a:gd name="adj1" fmla="val 90773"/>
              <a:gd name="adj2" fmla="val 48606"/>
            </a:avLst>
          </a:prstGeom>
          <a:ln w="28575">
            <a:solidFill>
              <a:schemeClr val="tx2"/>
            </a:solidFill>
          </a:ln>
        </p:spPr>
        <p:style>
          <a:lnRef idx="1">
            <a:schemeClr val="accent1"/>
          </a:lnRef>
          <a:fillRef idx="0">
            <a:schemeClr val="accent1"/>
          </a:fillRef>
          <a:effectRef idx="0">
            <a:schemeClr val="accent1"/>
          </a:effectRef>
          <a:fontRef idx="minor">
            <a:schemeClr val="tx1"/>
          </a:fontRef>
        </p:style>
      </p:sp>
      <p:sp>
        <p:nvSpPr>
          <p:cNvPr id="8" name="左大括号 3"/>
          <p:cNvSpPr/>
          <p:nvPr/>
        </p:nvSpPr>
        <p:spPr>
          <a:xfrm rot="5400000">
            <a:off x="6987540" y="3147060"/>
            <a:ext cx="106680" cy="1617980"/>
          </a:xfrm>
          <a:prstGeom prst="leftBrace">
            <a:avLst>
              <a:gd name="adj1" fmla="val 90773"/>
              <a:gd name="adj2" fmla="val 48606"/>
            </a:avLst>
          </a:prstGeom>
          <a:ln w="28575">
            <a:solidFill>
              <a:schemeClr val="tx2"/>
            </a:solidFill>
          </a:ln>
        </p:spPr>
        <p:style>
          <a:lnRef idx="1">
            <a:schemeClr val="accent1"/>
          </a:lnRef>
          <a:fillRef idx="0">
            <a:schemeClr val="accent1"/>
          </a:fillRef>
          <a:effectRef idx="0">
            <a:schemeClr val="accent1"/>
          </a:effectRef>
          <a:fontRef idx="minor">
            <a:schemeClr val="tx1"/>
          </a:fontRef>
        </p:style>
      </p:sp>
      <p:sp>
        <p:nvSpPr>
          <p:cNvPr id="18" name="矩形 18"/>
          <p:cNvSpPr/>
          <p:nvPr/>
        </p:nvSpPr>
        <p:spPr>
          <a:xfrm>
            <a:off x="1492253" y="4437380"/>
            <a:ext cx="1541145" cy="1140460"/>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sp>
      <p:sp>
        <p:nvSpPr>
          <p:cNvPr id="14" name="椭圆 14"/>
          <p:cNvSpPr/>
          <p:nvPr/>
        </p:nvSpPr>
        <p:spPr>
          <a:xfrm>
            <a:off x="4562475" y="4436745"/>
            <a:ext cx="504190" cy="37084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直接箭头连接符 16"/>
          <p:cNvCxnSpPr/>
          <p:nvPr/>
        </p:nvCxnSpPr>
        <p:spPr>
          <a:xfrm>
            <a:off x="5003803" y="4725035"/>
            <a:ext cx="864235" cy="115189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椭圆 14"/>
          <p:cNvSpPr/>
          <p:nvPr/>
        </p:nvSpPr>
        <p:spPr>
          <a:xfrm>
            <a:off x="7146925" y="4437380"/>
            <a:ext cx="504190" cy="370840"/>
          </a:xfrm>
          <a:prstGeom prst="ellipse">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sp>
      <p:cxnSp>
        <p:nvCxnSpPr>
          <p:cNvPr id="10" name="直接箭头连接符 16"/>
          <p:cNvCxnSpPr/>
          <p:nvPr/>
        </p:nvCxnSpPr>
        <p:spPr>
          <a:xfrm flipH="1">
            <a:off x="6083938" y="4807588"/>
            <a:ext cx="1199515" cy="9975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539750" y="5876925"/>
            <a:ext cx="3281680" cy="645160"/>
          </a:xfrm>
          <a:prstGeom prst="rect">
            <a:avLst/>
          </a:prstGeom>
          <a:noFill/>
          <a:ln w="9525">
            <a:noFill/>
          </a:ln>
        </p:spPr>
        <p:txBody>
          <a:bodyPr wrap="square">
            <a:spAutoFit/>
          </a:bodyPr>
          <a:lstStyle/>
          <a:p>
            <a:r>
              <a:rPr lang="zh-CN" altLang="en-US" sz="1800">
                <a:latin typeface="华文中宋" panose="02010600040101010101" pitchFamily="2" charset="-122"/>
              </a:rPr>
              <a:t>局部变量未初始化则其值未定，不会自动初始化</a:t>
            </a:r>
            <a:endParaRPr lang="zh-CN" altLang="en-US" sz="1800">
              <a:latin typeface="华文中宋" panose="02010600040101010101" pitchFamily="2" charset="-122"/>
            </a:endParaRPr>
          </a:p>
        </p:txBody>
      </p:sp>
      <p:sp>
        <p:nvSpPr>
          <p:cNvPr id="12" name="文本框 11"/>
          <p:cNvSpPr txBox="1"/>
          <p:nvPr/>
        </p:nvSpPr>
        <p:spPr>
          <a:xfrm>
            <a:off x="4562478" y="5876925"/>
            <a:ext cx="3824605" cy="398780"/>
          </a:xfrm>
          <a:prstGeom prst="rect">
            <a:avLst/>
          </a:prstGeom>
          <a:noFill/>
          <a:ln w="9525">
            <a:noFill/>
          </a:ln>
        </p:spPr>
        <p:txBody>
          <a:bodyPr wrap="square">
            <a:spAutoFit/>
          </a:bodyPr>
          <a:lstStyle/>
          <a:p>
            <a:r>
              <a:rPr lang="zh-CN" altLang="en-US" sz="2000">
                <a:latin typeface="Cambria" panose="02040503050406030204" pitchFamily="18" charset="0"/>
                <a:cs typeface="Cambria" panose="02040503050406030204" pitchFamily="18" charset="0"/>
              </a:rPr>
              <a:t>无初始化语句则自动初始化为</a:t>
            </a:r>
            <a:r>
              <a:rPr lang="en-US" altLang="zh-CN" sz="2000">
                <a:latin typeface="Cambria" panose="02040503050406030204" pitchFamily="18" charset="0"/>
                <a:cs typeface="Cambria" panose="02040503050406030204" pitchFamily="18" charset="0"/>
              </a:rPr>
              <a:t> </a:t>
            </a:r>
            <a:r>
              <a:rPr lang="en-US" sz="2000">
                <a:latin typeface="Cambria" panose="02040503050406030204" pitchFamily="18" charset="0"/>
                <a:cs typeface="Cambria" panose="02040503050406030204" pitchFamily="18" charset="0"/>
              </a:rPr>
              <a:t>0</a:t>
            </a:r>
            <a:endParaRPr lang="en-US" altLang="en-US" sz="2000">
              <a:latin typeface="Cambria" panose="02040503050406030204" pitchFamily="18" charset="0"/>
              <a:cs typeface="Cambria" panose="02040503050406030204" pitchFamily="18" charset="0"/>
            </a:endParaRPr>
          </a:p>
        </p:txBody>
      </p:sp>
      <p:cxnSp>
        <p:nvCxnSpPr>
          <p:cNvPr id="13" name="直接箭头连接符 16"/>
          <p:cNvCxnSpPr>
            <a:endCxn id="11" idx="0"/>
          </p:cNvCxnSpPr>
          <p:nvPr/>
        </p:nvCxnSpPr>
        <p:spPr>
          <a:xfrm flipH="1">
            <a:off x="2180590" y="5577843"/>
            <a:ext cx="5080" cy="2990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标题 628737"/>
          <p:cNvSpPr>
            <a:spLocks noGrp="1"/>
          </p:cNvSpPr>
          <p:nvPr>
            <p:ph type="title"/>
          </p:nvPr>
        </p:nvSpPr>
        <p:spPr/>
        <p:txBody>
          <a:bodyPr anchor="ctr"/>
          <a:lstStyle/>
          <a:p>
            <a:r>
              <a:rPr lang="en-US" altLang="zh-CN" sz="3600" dirty="0"/>
              <a:t>*5.4.5  </a:t>
            </a:r>
            <a:r>
              <a:rPr lang="zh-CN" altLang="en-US" sz="3600" dirty="0"/>
              <a:t>名字空间</a:t>
            </a:r>
            <a:endParaRPr lang="zh-CN" altLang="en-US" sz="3600" dirty="0"/>
          </a:p>
        </p:txBody>
      </p:sp>
      <p:sp>
        <p:nvSpPr>
          <p:cNvPr id="628739" name="文本占位符 628738"/>
          <p:cNvSpPr>
            <a:spLocks noGrp="1"/>
          </p:cNvSpPr>
          <p:nvPr>
            <p:ph idx="1"/>
          </p:nvPr>
        </p:nvSpPr>
        <p:spPr/>
        <p:txBody>
          <a:bodyPr/>
          <a:lstStyle/>
          <a:p>
            <a:pPr marL="0" indent="0">
              <a:lnSpc>
                <a:spcPct val="100000"/>
              </a:lnSpc>
              <a:spcBef>
                <a:spcPts val="1200"/>
              </a:spcBef>
              <a:spcAft>
                <a:spcPts val="0"/>
              </a:spcAft>
              <a:buNone/>
            </a:pPr>
            <a:r>
              <a:rPr lang="en-US" altLang="zh-CN" sz="2400" dirty="0"/>
              <a:t>	</a:t>
            </a:r>
            <a:r>
              <a:rPr lang="zh-CN" altLang="en-US" sz="2400" dirty="0"/>
              <a:t>局部变量的作用域</a:t>
            </a:r>
            <a:endParaRPr lang="zh-CN" altLang="en-US" sz="2400" dirty="0"/>
          </a:p>
          <a:p>
            <a:pPr marL="0" indent="0">
              <a:lnSpc>
                <a:spcPct val="100000"/>
              </a:lnSpc>
              <a:spcBef>
                <a:spcPts val="1200"/>
              </a:spcBef>
              <a:spcAft>
                <a:spcPts val="0"/>
              </a:spcAft>
              <a:buNone/>
            </a:pPr>
            <a:r>
              <a:rPr lang="zh-CN" altLang="en-US" sz="2400" dirty="0"/>
              <a:t>	外部变量和静态局部变量及其作用域</a:t>
            </a:r>
            <a:endParaRPr lang="zh-CN" altLang="en-US" sz="2400" dirty="0"/>
          </a:p>
          <a:p>
            <a:pPr marL="0" indent="0">
              <a:lnSpc>
                <a:spcPct val="100000"/>
              </a:lnSpc>
              <a:spcBef>
                <a:spcPts val="1200"/>
              </a:spcBef>
              <a:spcAft>
                <a:spcPts val="0"/>
              </a:spcAft>
              <a:buNone/>
            </a:pPr>
            <a:r>
              <a:rPr lang="zh-CN" altLang="en-US" sz="2400" dirty="0"/>
              <a:t>	多文件开发时对外部变量的声明（</a:t>
            </a:r>
            <a:r>
              <a:rPr lang="zh-CN" altLang="en-US" sz="2000" dirty="0">
                <a:latin typeface="楷体" panose="02010609060101010101" pitchFamily="49" charset="-122"/>
                <a:ea typeface="楷体" panose="02010609060101010101" pitchFamily="49" charset="-122"/>
              </a:rPr>
              <a:t>后文介绍</a:t>
            </a:r>
            <a:r>
              <a:rPr lang="zh-CN" altLang="en-US" sz="2400" dirty="0"/>
              <a:t>）</a:t>
            </a:r>
            <a:endParaRPr lang="zh-CN" altLang="en-US" sz="2400" dirty="0"/>
          </a:p>
          <a:p>
            <a:pPr marL="0" indent="0">
              <a:lnSpc>
                <a:spcPct val="100000"/>
              </a:lnSpc>
              <a:spcBef>
                <a:spcPts val="1200"/>
              </a:spcBef>
              <a:spcAft>
                <a:spcPts val="0"/>
              </a:spcAft>
              <a:buNone/>
            </a:pPr>
            <a:r>
              <a:rPr lang="zh-CN" altLang="en-US" sz="2400" dirty="0"/>
              <a:t>至此，已经看到了 </a:t>
            </a:r>
            <a:r>
              <a:rPr lang="en-US" altLang="zh-CN" sz="2400" dirty="0"/>
              <a:t>C/C++ </a:t>
            </a:r>
            <a:r>
              <a:rPr lang="zh-CN" altLang="en-US" sz="2400" dirty="0"/>
              <a:t>语言中所定义的</a:t>
            </a:r>
            <a:r>
              <a:rPr lang="en-US" altLang="zh-CN" sz="2400" dirty="0"/>
              <a:t> 3 </a:t>
            </a:r>
            <a:r>
              <a:rPr lang="zh-CN" altLang="en-US" sz="2400" dirty="0"/>
              <a:t>个层次的作用域，即</a:t>
            </a:r>
            <a:r>
              <a:rPr lang="zh-CN" altLang="en-US" sz="2400" dirty="0">
                <a:sym typeface="+mn-ea"/>
              </a:rPr>
              <a:t>复合语句</a:t>
            </a:r>
            <a:r>
              <a:rPr lang="zh-CN" altLang="en-US" sz="2400" dirty="0"/>
              <a:t>、函数和</a:t>
            </a:r>
            <a:r>
              <a:rPr lang="zh-CN" altLang="en-US" sz="2400" dirty="0">
                <a:sym typeface="+mn-ea"/>
              </a:rPr>
              <a:t>文件</a:t>
            </a:r>
            <a:r>
              <a:rPr lang="en-US" altLang="zh-CN" sz="2400" dirty="0">
                <a:sym typeface="+mn-ea"/>
              </a:rPr>
              <a:t>(</a:t>
            </a:r>
            <a:r>
              <a:rPr lang="zh-CN" altLang="en-US" sz="2400" dirty="0">
                <a:sym typeface="+mn-ea"/>
              </a:rPr>
              <a:t>编译单元</a:t>
            </a:r>
            <a:r>
              <a:rPr lang="en-US" altLang="zh-CN" sz="2400" dirty="0">
                <a:sym typeface="+mn-ea"/>
              </a:rPr>
              <a:t>)</a:t>
            </a:r>
            <a:r>
              <a:rPr lang="zh-CN" altLang="en-US" sz="2400" dirty="0"/>
              <a:t>。</a:t>
            </a:r>
            <a:endParaRPr lang="zh-CN" altLang="en-US" sz="2400" dirty="0"/>
          </a:p>
          <a:p>
            <a:pPr marL="0" indent="0">
              <a:lnSpc>
                <a:spcPct val="100000"/>
              </a:lnSpc>
              <a:spcBef>
                <a:spcPts val="1200"/>
              </a:spcBef>
              <a:spcAft>
                <a:spcPts val="0"/>
              </a:spcAft>
              <a:buNone/>
            </a:pPr>
            <a:r>
              <a:rPr lang="zh-CN" altLang="en-US" sz="2400" dirty="0"/>
              <a:t>除此之外，</a:t>
            </a:r>
            <a:r>
              <a:rPr lang="en-US" altLang="zh-CN" sz="2400" dirty="0"/>
              <a:t>C++ </a:t>
            </a:r>
            <a:r>
              <a:rPr lang="zh-CN" altLang="en-US" sz="2400" dirty="0"/>
              <a:t>语言还引入了类作用域。</a:t>
            </a:r>
            <a:r>
              <a:rPr lang="zh-CN" altLang="en-US" sz="2400" dirty="0">
                <a:solidFill>
                  <a:schemeClr val="accent2"/>
                </a:solidFill>
              </a:rPr>
              <a:t>在不同的作用域中可以定义相同名字的变量</a:t>
            </a:r>
            <a:r>
              <a:rPr lang="zh-CN" altLang="en-US" sz="2400" dirty="0"/>
              <a:t>，互不于扰，系统能够区别它们。</a:t>
            </a:r>
            <a:endParaRPr lang="zh-CN" altLang="en-US" sz="2400" dirty="0"/>
          </a:p>
          <a:p>
            <a:pPr marL="0" indent="0">
              <a:lnSpc>
                <a:spcPct val="100000"/>
              </a:lnSpc>
              <a:spcBef>
                <a:spcPts val="1200"/>
              </a:spcBef>
              <a:spcAft>
                <a:spcPts val="0"/>
              </a:spcAft>
              <a:buNone/>
            </a:pPr>
            <a:r>
              <a:rPr lang="zh-CN" altLang="en-US" sz="2400" dirty="0"/>
              <a:t>通常，由于有这几种作用域的限定，已经足够解决程序中的</a:t>
            </a:r>
            <a:r>
              <a:rPr lang="zh-CN" altLang="en-US" sz="2400" dirty="0">
                <a:solidFill>
                  <a:schemeClr val="accent2"/>
                </a:solidFill>
              </a:rPr>
              <a:t>同名冲突</a:t>
            </a:r>
            <a:r>
              <a:rPr lang="zh-CN" altLang="en-US" sz="2400" dirty="0"/>
              <a:t>了。</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28740" name="左大括号 628739"/>
          <p:cNvSpPr/>
          <p:nvPr/>
        </p:nvSpPr>
        <p:spPr>
          <a:xfrm>
            <a:off x="1115889" y="1124681"/>
            <a:ext cx="360362" cy="1223962"/>
          </a:xfrm>
          <a:prstGeom prst="leftBrace">
            <a:avLst>
              <a:gd name="adj1" fmla="val 28303"/>
              <a:gd name="adj2" fmla="val 48549"/>
            </a:avLst>
          </a:prstGeom>
          <a:no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9" name="文本占位符 633858"/>
          <p:cNvSpPr>
            <a:spLocks noGrp="1"/>
          </p:cNvSpPr>
          <p:nvPr>
            <p:ph idx="1"/>
          </p:nvPr>
        </p:nvSpPr>
        <p:spPr>
          <a:xfrm>
            <a:off x="468630" y="508635"/>
            <a:ext cx="8207375" cy="5873115"/>
          </a:xfrm>
        </p:spPr>
        <p:txBody>
          <a:bodyPr/>
          <a:lstStyle/>
          <a:p>
            <a:pPr marL="0" indent="0">
              <a:buNone/>
            </a:pPr>
            <a:r>
              <a:rPr lang="zh-CN" altLang="en-US" sz="2400" dirty="0"/>
              <a:t>但是，</a:t>
            </a:r>
            <a:r>
              <a:rPr lang="zh-CN" altLang="en-US" sz="2400" dirty="0">
                <a:solidFill>
                  <a:schemeClr val="accent2"/>
                </a:solidFill>
              </a:rPr>
              <a:t>在更大的多文件开发工作中，上述几种作用域仍然不足以解决可能存在的同名冲突</a:t>
            </a:r>
            <a:r>
              <a:rPr lang="zh-CN" altLang="en-US" sz="2400" dirty="0"/>
              <a:t>。例如：</a:t>
            </a:r>
            <a:endParaRPr lang="zh-CN" altLang="en-US" sz="2400" dirty="0"/>
          </a:p>
          <a:p>
            <a:pPr marL="0" indent="0">
              <a:buNone/>
            </a:pPr>
            <a:r>
              <a:rPr lang="zh-CN" altLang="en-US" sz="2400" dirty="0"/>
              <a:t>（</a:t>
            </a:r>
            <a:r>
              <a:rPr lang="en-US" altLang="zh-CN" sz="2400" dirty="0"/>
              <a:t>1</a:t>
            </a:r>
            <a:r>
              <a:rPr lang="zh-CN" altLang="en-US" sz="2400" dirty="0"/>
              <a:t>）一个较大的程序中需要使用多个函数库</a:t>
            </a:r>
            <a:endParaRPr lang="zh-CN" altLang="en-US" sz="2400" dirty="0"/>
          </a:p>
          <a:p>
            <a:pPr marL="0" indent="0">
              <a:buNone/>
            </a:pPr>
            <a:r>
              <a:rPr lang="zh-CN" altLang="en-US" sz="2400" dirty="0"/>
              <a:t>（</a:t>
            </a:r>
            <a:r>
              <a:rPr lang="en-US" altLang="zh-CN" sz="2400" dirty="0"/>
              <a:t>2</a:t>
            </a:r>
            <a:r>
              <a:rPr lang="zh-CN" altLang="en-US" sz="2400" dirty="0"/>
              <a:t>）一个大程序项目被分解为多个文件，交由多人编写</a:t>
            </a:r>
            <a:endParaRPr lang="zh-CN" altLang="en-US" sz="2400" dirty="0"/>
          </a:p>
          <a:p>
            <a:pPr marL="0" indent="0">
              <a:buNone/>
            </a:pPr>
            <a:endParaRPr lang="zh-CN" altLang="en-US" sz="2400" dirty="0"/>
          </a:p>
          <a:p>
            <a:pPr marL="0" indent="0">
              <a:buNone/>
            </a:pPr>
            <a:r>
              <a:rPr lang="en-US" altLang="zh-CN" sz="2400" dirty="0">
                <a:sym typeface="+mn-ea"/>
              </a:rPr>
              <a:t>ANSI C++ </a:t>
            </a:r>
            <a:r>
              <a:rPr lang="zh-CN" altLang="en-US" sz="2400" dirty="0">
                <a:sym typeface="+mn-ea"/>
              </a:rPr>
              <a:t>标准中引入了</a:t>
            </a:r>
            <a:r>
              <a:rPr lang="zh-CN" altLang="en-US" sz="2400" dirty="0">
                <a:solidFill>
                  <a:schemeClr val="accent2"/>
                </a:solidFill>
                <a:sym typeface="+mn-ea"/>
              </a:rPr>
              <a:t>名字空间</a:t>
            </a:r>
            <a:r>
              <a:rPr lang="en-US" altLang="zh-CN" sz="2400" dirty="0">
                <a:solidFill>
                  <a:schemeClr val="accent2"/>
                </a:solidFill>
                <a:sym typeface="+mn-ea"/>
              </a:rPr>
              <a:t>(namespace)</a:t>
            </a:r>
            <a:r>
              <a:rPr lang="zh-CN" altLang="en-US" sz="2400" dirty="0">
                <a:sym typeface="+mn-ea"/>
              </a:rPr>
              <a:t>的概念，较好地解决了同名冲突的问题。</a:t>
            </a:r>
            <a:endParaRPr lang="zh-CN" altLang="en-US" sz="2400" dirty="0"/>
          </a:p>
          <a:p>
            <a:pPr marL="0" indent="0">
              <a:buNone/>
            </a:pPr>
            <a:r>
              <a:rPr lang="zh-CN" altLang="en-US" sz="2400" dirty="0">
                <a:sym typeface="+mn-ea"/>
              </a:rPr>
              <a:t>实际上就是</a:t>
            </a:r>
            <a:r>
              <a:rPr lang="zh-CN" altLang="en-US" sz="2400" dirty="0">
                <a:solidFill>
                  <a:schemeClr val="accent2"/>
                </a:solidFill>
                <a:sym typeface="+mn-ea"/>
              </a:rPr>
              <a:t>一个由程序设计者命名的内存区域。</a:t>
            </a:r>
            <a:endParaRPr lang="zh-CN" altLang="en-US" sz="2400" dirty="0">
              <a:solidFill>
                <a:schemeClr val="accent2"/>
              </a:solidFill>
              <a:sym typeface="+mn-ea"/>
            </a:endParaRPr>
          </a:p>
          <a:p>
            <a:pPr marL="0" indent="0">
              <a:buNone/>
            </a:pPr>
            <a:r>
              <a:rPr lang="zh-CN" altLang="en-US" sz="2400" dirty="0">
                <a:solidFill>
                  <a:schemeClr val="tx1"/>
                </a:solidFill>
                <a:sym typeface="+mn-ea"/>
              </a:rPr>
              <a:t>程序设计者可以建立多个名字空间，把一些全局实体分别放在各个名字空间中，从而彼此分隔开来，</a:t>
            </a:r>
            <a:r>
              <a:rPr lang="zh-CN" altLang="en-US" sz="2400" dirty="0">
                <a:sym typeface="+mn-ea"/>
              </a:rPr>
              <a:t>避免同名冲突。</a:t>
            </a:r>
            <a:endParaRPr lang="zh-CN" altLang="en-US" sz="2400" dirty="0"/>
          </a:p>
          <a:p>
            <a:pPr marL="0" indent="0">
              <a:buNone/>
            </a:pPr>
            <a:endParaRPr lang="zh-CN" altLang="en-US" sz="2400" dirty="0">
              <a:solidFill>
                <a:schemeClr val="tx1"/>
              </a:solidFill>
              <a:sym typeface="+mn-ea"/>
            </a:endParaRPr>
          </a:p>
          <a:p>
            <a:pPr marL="0" indent="0">
              <a:buNone/>
            </a:pPr>
            <a:endParaRPr lang="zh-CN" altLang="en-US" sz="2400" dirty="0">
              <a:solidFill>
                <a:schemeClr val="accent2"/>
              </a:solidFill>
              <a:sym typeface="+mn-ea"/>
            </a:endParaRPr>
          </a:p>
          <a:p>
            <a:pPr marL="0" indent="0">
              <a:buNone/>
            </a:pPr>
            <a:endParaRPr lang="zh-CN" altLang="en-US" sz="2400" dirty="0">
              <a:solidFill>
                <a:schemeClr val="accent2"/>
              </a:solidFill>
            </a:endParaRPr>
          </a:p>
          <a:p>
            <a:pPr marL="0" indent="0">
              <a:buNone/>
            </a:pP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1" name="文本占位符 636930"/>
          <p:cNvSpPr>
            <a:spLocks noGrp="1"/>
          </p:cNvSpPr>
          <p:nvPr>
            <p:ph idx="1"/>
          </p:nvPr>
        </p:nvSpPr>
        <p:spPr>
          <a:xfrm>
            <a:off x="468630" y="417830"/>
            <a:ext cx="8207375" cy="5963920"/>
          </a:xfrm>
        </p:spPr>
        <p:txBody>
          <a:bodyPr/>
          <a:lstStyle/>
          <a:p>
            <a:pPr marL="0" indent="0">
              <a:buNone/>
            </a:pPr>
            <a:r>
              <a:rPr lang="zh-CN" altLang="en-US" sz="2400" dirty="0">
                <a:solidFill>
                  <a:schemeClr val="accent2"/>
                </a:solidFill>
              </a:rPr>
              <a:t>标准 </a:t>
            </a:r>
            <a:r>
              <a:rPr lang="en-US" altLang="zh-CN" sz="2400" dirty="0">
                <a:solidFill>
                  <a:schemeClr val="accent2"/>
                </a:solidFill>
              </a:rPr>
              <a:t>C++ </a:t>
            </a:r>
            <a:r>
              <a:rPr lang="zh-CN" altLang="en-US" sz="2400" dirty="0">
                <a:solidFill>
                  <a:schemeClr val="accent2"/>
                </a:solidFill>
              </a:rPr>
              <a:t>库的所有的标识符都是在一个名为 </a:t>
            </a:r>
            <a:r>
              <a:rPr lang="en-US" altLang="zh-CN" sz="2400" dirty="0">
                <a:solidFill>
                  <a:schemeClr val="accent2"/>
                </a:solidFill>
              </a:rPr>
              <a:t>std </a:t>
            </a:r>
            <a:r>
              <a:rPr lang="zh-CN" altLang="en-US" sz="2400" dirty="0">
                <a:solidFill>
                  <a:schemeClr val="accent2"/>
                </a:solidFill>
              </a:rPr>
              <a:t>的名字空间中定义的。</a:t>
            </a:r>
            <a:r>
              <a:rPr lang="zh-CN" altLang="en-US" sz="2400" dirty="0">
                <a:solidFill>
                  <a:schemeClr val="tx1"/>
                </a:solidFill>
              </a:rPr>
              <a:t>或者说，</a:t>
            </a:r>
            <a:r>
              <a:rPr lang="zh-CN" altLang="en-US" sz="2400" dirty="0"/>
              <a:t>标准头文件（如</a:t>
            </a:r>
            <a:r>
              <a:rPr lang="en-US" altLang="zh-CN" sz="2400" dirty="0"/>
              <a:t> </a:t>
            </a:r>
            <a:r>
              <a:rPr lang="en-US" altLang="zh-CN" sz="2400" err="1"/>
              <a:t>iostream</a:t>
            </a:r>
            <a:r>
              <a:rPr lang="zh-CN" altLang="en-US" sz="2400" err="1"/>
              <a:t>）中的</a:t>
            </a:r>
            <a:r>
              <a:rPr lang="zh-CN" altLang="en-US" sz="2400" dirty="0"/>
              <a:t>函数、类、对象和类模板都是在名字空间 </a:t>
            </a:r>
            <a:r>
              <a:rPr lang="en-US" altLang="zh-CN" sz="2400" dirty="0"/>
              <a:t>std </a:t>
            </a:r>
            <a:r>
              <a:rPr lang="zh-CN" altLang="en-US" sz="2400" dirty="0"/>
              <a:t>中定义的。</a:t>
            </a:r>
            <a:endParaRPr lang="zh-CN" altLang="en-US" sz="2400" dirty="0"/>
          </a:p>
          <a:p>
            <a:pPr marL="0" indent="0">
              <a:buNone/>
            </a:pPr>
            <a:r>
              <a:rPr lang="zh-CN" altLang="en-US" sz="2400" dirty="0"/>
              <a:t>程序中用到</a:t>
            </a:r>
            <a:r>
              <a:rPr lang="en-US" altLang="zh-CN" sz="2400" dirty="0"/>
              <a:t> C++ </a:t>
            </a:r>
            <a:r>
              <a:rPr lang="zh-CN" altLang="en-US" sz="2400" dirty="0"/>
              <a:t>标准库中的实体时，需要使用</a:t>
            </a:r>
            <a:r>
              <a:rPr lang="en-US" altLang="zh-CN" sz="2400" dirty="0"/>
              <a:t> std </a:t>
            </a:r>
            <a:r>
              <a:rPr lang="zh-CN" altLang="en-US" sz="2400" dirty="0"/>
              <a:t>作为</a:t>
            </a:r>
            <a:r>
              <a:rPr lang="zh-CN" altLang="en-US" sz="2400" dirty="0">
                <a:solidFill>
                  <a:srgbClr val="FF0000"/>
                </a:solidFill>
              </a:rPr>
              <a:t>限定</a:t>
            </a:r>
            <a:r>
              <a:rPr lang="zh-CN" altLang="en-US" sz="2400" dirty="0"/>
              <a:t>。例如需要使用</a:t>
            </a:r>
            <a:r>
              <a:rPr lang="en-US" altLang="zh-CN" sz="2400" dirty="0"/>
              <a:t> </a:t>
            </a:r>
            <a:r>
              <a:rPr lang="en-US" altLang="zh-CN" sz="2400" err="1"/>
              <a:t>cout </a:t>
            </a:r>
            <a:r>
              <a:rPr lang="zh-CN" altLang="en-US" sz="2400" dirty="0"/>
              <a:t>对象进行输出时，可以写：</a:t>
            </a:r>
            <a:endParaRPr lang="zh-CN" altLang="en-US" sz="2400" dirty="0"/>
          </a:p>
          <a:p>
            <a:pPr marL="0" indent="0">
              <a:buNone/>
            </a:pPr>
            <a:r>
              <a:rPr lang="zh-CN" altLang="en-US" sz="2400"/>
              <a:t>	</a:t>
            </a:r>
            <a:r>
              <a:rPr lang="en-US" altLang="zh-CN" sz="2400" err="1">
                <a:solidFill>
                  <a:schemeClr val="accent2"/>
                </a:solidFill>
              </a:rPr>
              <a:t>std::cout </a:t>
            </a:r>
            <a:r>
              <a:rPr lang="en-US" altLang="zh-CN" sz="2400" err="1">
                <a:solidFill>
                  <a:schemeClr val="folHlink"/>
                </a:solidFill>
              </a:rPr>
              <a:t>&lt;&lt; "Hello, world!" &lt;&lt; std::endl</a:t>
            </a:r>
            <a:r>
              <a:rPr lang="en-US" altLang="zh-CN" sz="2400">
                <a:solidFill>
                  <a:schemeClr val="folHlink"/>
                </a:solidFill>
              </a:rPr>
              <a:t>;</a:t>
            </a:r>
            <a:endParaRPr lang="en-US" altLang="zh-CN" sz="2400">
              <a:solidFill>
                <a:schemeClr val="folHlink"/>
              </a:solidFill>
            </a:endParaRPr>
          </a:p>
          <a:p>
            <a:pPr marL="0" indent="0">
              <a:buNone/>
            </a:pPr>
            <a:r>
              <a:rPr lang="zh-CN" altLang="en-US" sz="2400" dirty="0">
                <a:sym typeface="+mn-ea"/>
              </a:rPr>
              <a:t>为了使编程者能方便地使用某个名字空间中的所有程序实体，</a:t>
            </a:r>
            <a:r>
              <a:rPr lang="en-US" altLang="zh-CN" sz="2400" dirty="0">
                <a:sym typeface="+mn-ea"/>
              </a:rPr>
              <a:t>C++ </a:t>
            </a:r>
            <a:r>
              <a:rPr lang="zh-CN" altLang="en-US" sz="2400" dirty="0">
                <a:sym typeface="+mn-ea"/>
              </a:rPr>
              <a:t>提供了</a:t>
            </a:r>
            <a:r>
              <a:rPr lang="en-US" altLang="zh-CN" sz="2400" dirty="0">
                <a:sym typeface="+mn-ea"/>
              </a:rPr>
              <a:t> using namespace </a:t>
            </a:r>
            <a:r>
              <a:rPr lang="zh-CN" altLang="en-US" sz="2400" dirty="0">
                <a:sym typeface="+mn-ea"/>
              </a:rPr>
              <a:t>语句。要使用标准</a:t>
            </a:r>
            <a:r>
              <a:rPr lang="en-US" altLang="zh-CN" sz="2400" dirty="0">
                <a:sym typeface="+mn-ea"/>
              </a:rPr>
              <a:t> C++ </a:t>
            </a:r>
            <a:r>
              <a:rPr lang="zh-CN" altLang="en-US" sz="2400" dirty="0">
                <a:sym typeface="+mn-ea"/>
              </a:rPr>
              <a:t>库的所有的标识符，只需在程序头部写：</a:t>
            </a:r>
            <a:endParaRPr lang="zh-CN" altLang="en-US" sz="2400" dirty="0"/>
          </a:p>
          <a:p>
            <a:pPr marL="0" indent="0">
              <a:buNone/>
            </a:pPr>
            <a:r>
              <a:rPr lang="zh-CN" altLang="en-US" sz="2400">
                <a:solidFill>
                  <a:schemeClr val="folHlink"/>
                </a:solidFill>
                <a:sym typeface="+mn-ea"/>
              </a:rPr>
              <a:t>	</a:t>
            </a:r>
            <a:r>
              <a:rPr lang="en-US" altLang="zh-CN" sz="2400">
                <a:solidFill>
                  <a:schemeClr val="accent2"/>
                </a:solidFill>
                <a:sym typeface="+mn-ea"/>
              </a:rPr>
              <a:t>using namespace std;</a:t>
            </a:r>
            <a:endParaRPr lang="en-US" altLang="zh-CN" sz="2400">
              <a:solidFill>
                <a:schemeClr val="folHlink"/>
              </a:solidFill>
            </a:endParaRPr>
          </a:p>
          <a:p>
            <a:pPr marL="0" indent="0">
              <a:buNone/>
            </a:pPr>
            <a:r>
              <a:rPr lang="zh-CN" altLang="en-US" sz="2400" dirty="0">
                <a:sym typeface="+mn-ea"/>
              </a:rPr>
              <a:t>这样就在程序中声明了在本作用域中要用到名字空间 </a:t>
            </a:r>
            <a:r>
              <a:rPr lang="en-US" altLang="zh-CN" sz="2400" dirty="0">
                <a:sym typeface="+mn-ea"/>
              </a:rPr>
              <a:t>std </a:t>
            </a:r>
            <a:r>
              <a:rPr lang="zh-CN" altLang="en-US" sz="2400" dirty="0">
                <a:sym typeface="+mn-ea"/>
              </a:rPr>
              <a:t>中的成员，在使用该名字空间的任何成员时都不必用名字空间限定。</a:t>
            </a:r>
            <a:endParaRPr lang="zh-CN" altLang="en-US" sz="2400" dirty="0">
              <a:sym typeface="+mn-ea"/>
            </a:endParaRPr>
          </a:p>
          <a:p>
            <a:pPr marL="0" indent="0">
              <a:buNone/>
            </a:pPr>
            <a:r>
              <a:rPr lang="en-US" altLang="zh-CN" sz="2400">
                <a:sym typeface="+mn-ea"/>
              </a:rPr>
              <a:t>——</a:t>
            </a:r>
            <a:r>
              <a:rPr lang="zh-CN" altLang="en-US" sz="2400" dirty="0">
                <a:sym typeface="+mn-ea"/>
              </a:rPr>
              <a:t>正因为如此，才可以在程序中方便地使用</a:t>
            </a:r>
            <a:r>
              <a:rPr lang="en-US" altLang="zh-CN" sz="2400" dirty="0">
                <a:sym typeface="+mn-ea"/>
              </a:rPr>
              <a:t> </a:t>
            </a:r>
            <a:r>
              <a:rPr lang="en-US" altLang="zh-CN" sz="2400" dirty="0">
                <a:sym typeface="+mn-ea"/>
              </a:rPr>
              <a:t>“</a:t>
            </a:r>
            <a:r>
              <a:rPr lang="en-US" altLang="zh-CN" sz="2400" err="1">
                <a:sym typeface="+mn-ea"/>
              </a:rPr>
              <a:t>cout</a:t>
            </a:r>
            <a:r>
              <a:rPr lang="en-US" altLang="zh-CN" sz="2400" dirty="0">
                <a:sym typeface="+mn-ea"/>
              </a:rPr>
              <a:t> &lt;&lt; “” </a:t>
            </a:r>
            <a:r>
              <a:rPr lang="zh-CN" altLang="en-US" sz="2400" dirty="0">
                <a:sym typeface="+mn-ea"/>
              </a:rPr>
              <a:t>和</a:t>
            </a:r>
            <a:r>
              <a:rPr lang="en-US" altLang="zh-CN" sz="2400" dirty="0">
                <a:sym typeface="+mn-ea"/>
              </a:rPr>
              <a:t>“</a:t>
            </a:r>
            <a:r>
              <a:rPr lang="en-US" altLang="zh-CN" sz="2400" err="1">
                <a:sym typeface="+mn-ea"/>
              </a:rPr>
              <a:t>cin</a:t>
            </a:r>
            <a:r>
              <a:rPr lang="en-US" altLang="zh-CN" sz="2400" dirty="0">
                <a:sym typeface="+mn-ea"/>
              </a:rPr>
              <a:t> &gt;&gt; ”</a:t>
            </a:r>
            <a:r>
              <a:rPr lang="zh-CN" altLang="en-US" sz="2400" dirty="0">
                <a:sym typeface="+mn-ea"/>
              </a:rPr>
              <a:t>进行输出和输入。</a:t>
            </a:r>
            <a:endParaRPr lang="zh-CN" altLang="en-US" sz="2400" dirty="0"/>
          </a:p>
          <a:p>
            <a:pPr marL="0" indent="0" algn="just">
              <a:buNone/>
            </a:pPr>
            <a:endParaRPr lang="en-US" altLang="zh-CN" sz="2400">
              <a:solidFill>
                <a:schemeClr val="fo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42" name="标题 371741"/>
          <p:cNvSpPr>
            <a:spLocks noGrp="1"/>
          </p:cNvSpPr>
          <p:nvPr>
            <p:ph type="title"/>
          </p:nvPr>
        </p:nvSpPr>
        <p:spPr/>
        <p:txBody>
          <a:bodyPr anchor="ctr"/>
          <a:lstStyle/>
          <a:p>
            <a:r>
              <a:rPr lang="en-US" altLang="zh-CN" dirty="0"/>
              <a:t>5.4  </a:t>
            </a:r>
            <a:r>
              <a:rPr lang="zh-CN" altLang="en-US" dirty="0">
                <a:sym typeface="+mn-ea"/>
              </a:rPr>
              <a:t>外部变量与静态局部变量</a:t>
            </a:r>
            <a:endParaRPr lang="zh-CN" altLang="en-US"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371725" name="文本占位符 371724"/>
          <p:cNvSpPr>
            <a:spLocks noGrp="1"/>
          </p:cNvSpPr>
          <p:nvPr>
            <p:ph type="body" idx="4294967295"/>
          </p:nvPr>
        </p:nvSpPr>
        <p:spPr>
          <a:xfrm>
            <a:off x="4138930" y="2060575"/>
            <a:ext cx="5005070" cy="4679950"/>
          </a:xfrm>
        </p:spPr>
        <p:txBody>
          <a:bodyPr/>
          <a:lstStyle/>
          <a:p>
            <a:pPr marL="358775" indent="-358775">
              <a:spcBef>
                <a:spcPct val="0"/>
              </a:spcBef>
              <a:buClrTx/>
              <a:buSzTx/>
              <a:buNone/>
            </a:pPr>
            <a:r>
              <a:rPr lang="en-US" altLang="zh-CN" sz="2000" err="1">
                <a:solidFill>
                  <a:schemeClr val="folHlink"/>
                </a:solidFill>
              </a:rPr>
              <a:t>#include &lt;iostream</a:t>
            </a:r>
            <a:r>
              <a:rPr lang="en-US" altLang="zh-CN" sz="2000">
                <a:solidFill>
                  <a:schemeClr val="folHlink"/>
                </a:solidFill>
              </a:rPr>
              <a:t>&gt;</a:t>
            </a:r>
            <a:endParaRPr lang="en-US" altLang="zh-CN" sz="2000">
              <a:solidFill>
                <a:schemeClr val="folHlink"/>
              </a:solidFill>
            </a:endParaRPr>
          </a:p>
          <a:p>
            <a:pPr marL="358775" indent="-358775">
              <a:spcBef>
                <a:spcPct val="0"/>
              </a:spcBef>
              <a:buClrTx/>
              <a:buSzTx/>
              <a:buNone/>
            </a:pPr>
            <a:r>
              <a:rPr lang="en-US" altLang="zh-CN" sz="2000">
                <a:solidFill>
                  <a:schemeClr val="folHlink"/>
                </a:solidFill>
              </a:rPr>
              <a:t>using namespace std;</a:t>
            </a:r>
            <a:endParaRPr lang="en-US" altLang="zh-CN" sz="2000">
              <a:solidFill>
                <a:schemeClr val="folHlink"/>
              </a:solidFill>
            </a:endParaRPr>
          </a:p>
          <a:p>
            <a:pPr marL="358775" indent="-358775">
              <a:spcBef>
                <a:spcPct val="0"/>
              </a:spcBef>
              <a:buClrTx/>
              <a:buSzTx/>
              <a:buNone/>
            </a:pPr>
            <a:endParaRPr lang="en-US" altLang="zh-CN" sz="2000">
              <a:solidFill>
                <a:schemeClr val="folHlink"/>
              </a:solidFill>
            </a:endParaRPr>
          </a:p>
          <a:p>
            <a:pPr marL="358775" indent="-358775">
              <a:spcBef>
                <a:spcPct val="0"/>
              </a:spcBef>
              <a:buClrTx/>
              <a:buSzTx/>
              <a:buNone/>
            </a:pPr>
            <a:r>
              <a:rPr lang="en-US" altLang="zh-CN" sz="2000" err="1">
                <a:solidFill>
                  <a:schemeClr val="folHlink"/>
                </a:solidFill>
              </a:rPr>
              <a:t>int isprime(int</a:t>
            </a:r>
            <a:r>
              <a:rPr lang="en-US" altLang="zh-CN" sz="2000">
                <a:solidFill>
                  <a:schemeClr val="folHlink"/>
                </a:solidFill>
              </a:rPr>
              <a:t> n) {</a:t>
            </a:r>
            <a:endParaRPr lang="en-US" altLang="zh-CN" sz="2000">
              <a:solidFill>
                <a:schemeClr val="folHlink"/>
              </a:solidFill>
            </a:endParaRPr>
          </a:p>
          <a:p>
            <a:pPr marL="358775" indent="-358775">
              <a:spcBef>
                <a:spcPct val="0"/>
              </a:spcBef>
              <a:buClrTx/>
              <a:buSzTx/>
              <a:buNone/>
            </a:pPr>
            <a:r>
              <a:rPr lang="en-US" altLang="zh-CN" sz="2000" err="1">
                <a:solidFill>
                  <a:schemeClr val="folHlink"/>
                </a:solidFill>
              </a:rPr>
              <a:t>    for (int</a:t>
            </a:r>
            <a:r>
              <a:rPr lang="en-US" altLang="zh-CN" sz="2000">
                <a:solidFill>
                  <a:schemeClr val="folHlink"/>
                </a:solidFill>
              </a:rPr>
              <a:t> m=2 ; m * m &lt;= n; m++)</a:t>
            </a:r>
            <a:endParaRPr lang="en-US" altLang="zh-CN" sz="2000">
              <a:solidFill>
                <a:schemeClr val="folHlink"/>
              </a:solidFill>
            </a:endParaRPr>
          </a:p>
          <a:p>
            <a:pPr marL="358775" indent="-358775">
              <a:spcBef>
                <a:spcPct val="0"/>
              </a:spcBef>
              <a:buClrTx/>
              <a:buSzTx/>
              <a:buNone/>
            </a:pPr>
            <a:r>
              <a:rPr lang="en-US" altLang="zh-CN" sz="2000">
                <a:solidFill>
                  <a:schemeClr val="folHlink"/>
                </a:solidFill>
              </a:rPr>
              <a:t>        if (n % m == 0) return 0;</a:t>
            </a:r>
            <a:endParaRPr lang="en-US" altLang="zh-CN" sz="2000">
              <a:solidFill>
                <a:schemeClr val="folHlink"/>
              </a:solidFill>
            </a:endParaRPr>
          </a:p>
          <a:p>
            <a:pPr marL="358775" indent="-358775">
              <a:spcBef>
                <a:spcPct val="0"/>
              </a:spcBef>
              <a:buClrTx/>
              <a:buSzTx/>
              <a:buNone/>
            </a:pPr>
            <a:r>
              <a:rPr lang="en-US" altLang="zh-CN" sz="2000">
                <a:solidFill>
                  <a:schemeClr val="folHlink"/>
                </a:solidFill>
              </a:rPr>
              <a:t>    return 1;</a:t>
            </a:r>
            <a:endParaRPr lang="en-US" altLang="zh-CN" sz="2000">
              <a:solidFill>
                <a:schemeClr val="folHlink"/>
              </a:solidFill>
            </a:endParaRPr>
          </a:p>
          <a:p>
            <a:pPr marL="358775" indent="-358775">
              <a:spcBef>
                <a:spcPct val="0"/>
              </a:spcBef>
              <a:buClrTx/>
              <a:buSzTx/>
              <a:buNone/>
            </a:pPr>
            <a:r>
              <a:rPr lang="en-US" altLang="zh-CN" sz="2000">
                <a:solidFill>
                  <a:schemeClr val="folHlink"/>
                </a:solidFill>
              </a:rPr>
              <a:t>}</a:t>
            </a:r>
            <a:endParaRPr lang="en-US" altLang="zh-CN" sz="2000">
              <a:solidFill>
                <a:schemeClr val="folHlink"/>
              </a:solidFill>
            </a:endParaRPr>
          </a:p>
          <a:p>
            <a:pPr marL="358775" indent="-358775">
              <a:spcBef>
                <a:spcPct val="0"/>
              </a:spcBef>
              <a:buClrTx/>
              <a:buSzTx/>
              <a:buNone/>
            </a:pPr>
            <a:r>
              <a:rPr lang="en-US" altLang="zh-CN" sz="2000" err="1">
                <a:solidFill>
                  <a:schemeClr val="folHlink"/>
                </a:solidFill>
              </a:rPr>
              <a:t>int</a:t>
            </a:r>
            <a:r>
              <a:rPr lang="en-US" altLang="zh-CN" sz="2000">
                <a:solidFill>
                  <a:schemeClr val="folHlink"/>
                </a:solidFill>
              </a:rPr>
              <a:t> main() {</a:t>
            </a:r>
            <a:endParaRPr lang="en-US" altLang="zh-CN" sz="2000">
              <a:solidFill>
                <a:schemeClr val="folHlink"/>
              </a:solidFill>
            </a:endParaRPr>
          </a:p>
          <a:p>
            <a:pPr marL="358775" indent="-358775">
              <a:spcBef>
                <a:spcPct val="0"/>
              </a:spcBef>
              <a:buClrTx/>
              <a:buSzTx/>
              <a:buNone/>
            </a:pPr>
            <a:r>
              <a:rPr lang="en-US" altLang="zh-CN" sz="2000" err="1">
                <a:solidFill>
                  <a:schemeClr val="folHlink"/>
                </a:solidFill>
              </a:rPr>
              <a:t>    int</a:t>
            </a:r>
            <a:r>
              <a:rPr lang="en-US" altLang="zh-CN" sz="2000">
                <a:solidFill>
                  <a:schemeClr val="folHlink"/>
                </a:solidFill>
              </a:rPr>
              <a:t> n;</a:t>
            </a:r>
            <a:endParaRPr lang="en-US" altLang="zh-CN" sz="2000">
              <a:solidFill>
                <a:schemeClr val="folHlink"/>
              </a:solidFill>
            </a:endParaRPr>
          </a:p>
          <a:p>
            <a:pPr marL="358775" indent="-358775">
              <a:spcBef>
                <a:spcPct val="0"/>
              </a:spcBef>
              <a:buClrTx/>
              <a:buSzTx/>
              <a:buNone/>
            </a:pPr>
            <a:r>
              <a:rPr lang="en-US" altLang="zh-CN" sz="2000">
                <a:solidFill>
                  <a:schemeClr val="folHlink"/>
                </a:solidFill>
              </a:rPr>
              <a:t>    for (n=2; n&lt;=100; n++) {</a:t>
            </a:r>
            <a:endParaRPr lang="en-US" altLang="zh-CN" sz="2000">
              <a:solidFill>
                <a:schemeClr val="folHlink"/>
              </a:solidFill>
            </a:endParaRPr>
          </a:p>
          <a:p>
            <a:pPr marL="358775" indent="-358775">
              <a:spcBef>
                <a:spcPct val="0"/>
              </a:spcBef>
              <a:buClrTx/>
              <a:buSzTx/>
              <a:buNone/>
            </a:pPr>
            <a:r>
              <a:rPr lang="en-US" altLang="zh-CN" sz="2000" err="1">
                <a:solidFill>
                  <a:schemeClr val="folHlink"/>
                </a:solidFill>
              </a:rPr>
              <a:t>          if (isprime(n)) cout &lt;&lt; n &lt;&lt; "  "</a:t>
            </a:r>
            <a:r>
              <a:rPr lang="en-US" altLang="zh-CN" sz="2000">
                <a:solidFill>
                  <a:schemeClr val="folHlink"/>
                </a:solidFill>
              </a:rPr>
              <a:t>;</a:t>
            </a:r>
            <a:endParaRPr lang="en-US" altLang="zh-CN" sz="2000">
              <a:solidFill>
                <a:schemeClr val="folHlink"/>
              </a:solidFill>
            </a:endParaRPr>
          </a:p>
          <a:p>
            <a:pPr marL="358775" indent="-358775">
              <a:spcBef>
                <a:spcPct val="0"/>
              </a:spcBef>
              <a:buClrTx/>
              <a:buSzTx/>
              <a:buNone/>
            </a:pPr>
            <a:r>
              <a:rPr lang="en-US" altLang="zh-CN" sz="2000">
                <a:solidFill>
                  <a:schemeClr val="folHlink"/>
                </a:solidFill>
              </a:rPr>
              <a:t>    }</a:t>
            </a:r>
            <a:endParaRPr lang="en-US" altLang="zh-CN" sz="2000">
              <a:solidFill>
                <a:schemeClr val="folHlink"/>
              </a:solidFill>
            </a:endParaRPr>
          </a:p>
          <a:p>
            <a:pPr marL="358775" indent="-358775">
              <a:spcBef>
                <a:spcPct val="0"/>
              </a:spcBef>
              <a:buClrTx/>
              <a:buSzTx/>
              <a:buNone/>
            </a:pPr>
            <a:r>
              <a:rPr lang="en-US" altLang="zh-CN" sz="2000">
                <a:solidFill>
                  <a:schemeClr val="folHlink"/>
                </a:solidFill>
              </a:rPr>
              <a:t>    return 0;</a:t>
            </a:r>
            <a:endParaRPr lang="en-US" altLang="zh-CN" sz="2000">
              <a:solidFill>
                <a:schemeClr val="folHlink"/>
              </a:solidFill>
            </a:endParaRPr>
          </a:p>
          <a:p>
            <a:pPr marL="358775" indent="-358775">
              <a:spcBef>
                <a:spcPct val="0"/>
              </a:spcBef>
              <a:buClrTx/>
              <a:buSzTx/>
              <a:buNone/>
            </a:pPr>
            <a:r>
              <a:rPr lang="en-US" altLang="zh-CN" sz="2000">
                <a:solidFill>
                  <a:schemeClr val="folHlink"/>
                </a:solidFill>
              </a:rPr>
              <a:t>}</a:t>
            </a:r>
            <a:endParaRPr lang="en-US" altLang="zh-CN" sz="2000">
              <a:solidFill>
                <a:schemeClr val="folHlink"/>
              </a:solidFill>
            </a:endParaRPr>
          </a:p>
        </p:txBody>
      </p:sp>
      <p:grpSp>
        <p:nvGrpSpPr>
          <p:cNvPr id="371721" name="组合 371720"/>
          <p:cNvGrpSpPr/>
          <p:nvPr/>
        </p:nvGrpSpPr>
        <p:grpSpPr>
          <a:xfrm>
            <a:off x="3097216" y="2133600"/>
            <a:ext cx="358775" cy="4535488"/>
            <a:chOff x="839" y="1117"/>
            <a:chExt cx="363" cy="2449"/>
          </a:xfrm>
        </p:grpSpPr>
        <p:sp>
          <p:nvSpPr>
            <p:cNvPr id="371718" name="直接连接符 371717"/>
            <p:cNvSpPr/>
            <p:nvPr/>
          </p:nvSpPr>
          <p:spPr>
            <a:xfrm>
              <a:off x="839" y="1117"/>
              <a:ext cx="363" cy="0"/>
            </a:xfrm>
            <a:prstGeom prst="line">
              <a:avLst/>
            </a:prstGeom>
            <a:ln w="28575" cap="flat" cmpd="sng">
              <a:solidFill>
                <a:schemeClr val="accent2"/>
              </a:solidFill>
              <a:prstDash val="solid"/>
              <a:headEnd type="none" w="med" len="med"/>
              <a:tailEnd type="none" w="med" len="med"/>
            </a:ln>
          </p:spPr>
        </p:sp>
        <p:sp>
          <p:nvSpPr>
            <p:cNvPr id="371719" name="直接连接符 371718"/>
            <p:cNvSpPr/>
            <p:nvPr/>
          </p:nvSpPr>
          <p:spPr>
            <a:xfrm>
              <a:off x="839" y="1117"/>
              <a:ext cx="0" cy="2449"/>
            </a:xfrm>
            <a:prstGeom prst="line">
              <a:avLst/>
            </a:prstGeom>
            <a:ln w="28575" cap="flat" cmpd="sng">
              <a:solidFill>
                <a:schemeClr val="accent2"/>
              </a:solidFill>
              <a:prstDash val="solid"/>
              <a:headEnd type="none" w="med" len="med"/>
              <a:tailEnd type="none" w="med" len="med"/>
            </a:ln>
          </p:spPr>
        </p:sp>
        <p:sp>
          <p:nvSpPr>
            <p:cNvPr id="371720" name="直接连接符 371719"/>
            <p:cNvSpPr/>
            <p:nvPr/>
          </p:nvSpPr>
          <p:spPr>
            <a:xfrm>
              <a:off x="839" y="3566"/>
              <a:ext cx="272" cy="0"/>
            </a:xfrm>
            <a:prstGeom prst="line">
              <a:avLst/>
            </a:prstGeom>
            <a:ln w="28575" cap="flat" cmpd="sng">
              <a:solidFill>
                <a:schemeClr val="accent2"/>
              </a:solidFill>
              <a:prstDash val="solid"/>
              <a:headEnd type="none" w="med" len="med"/>
              <a:tailEnd type="none" w="med" len="med"/>
            </a:ln>
          </p:spPr>
        </p:sp>
      </p:grpSp>
      <p:grpSp>
        <p:nvGrpSpPr>
          <p:cNvPr id="371726" name="组合 371725"/>
          <p:cNvGrpSpPr/>
          <p:nvPr/>
        </p:nvGrpSpPr>
        <p:grpSpPr>
          <a:xfrm>
            <a:off x="3492503" y="2997200"/>
            <a:ext cx="252413" cy="1511300"/>
            <a:chOff x="839" y="1117"/>
            <a:chExt cx="363" cy="2449"/>
          </a:xfrm>
        </p:grpSpPr>
        <p:sp>
          <p:nvSpPr>
            <p:cNvPr id="371727" name="直接连接符 371726"/>
            <p:cNvSpPr/>
            <p:nvPr/>
          </p:nvSpPr>
          <p:spPr>
            <a:xfrm>
              <a:off x="839" y="1117"/>
              <a:ext cx="363" cy="0"/>
            </a:xfrm>
            <a:prstGeom prst="line">
              <a:avLst/>
            </a:prstGeom>
            <a:ln w="28575" cap="flat" cmpd="sng">
              <a:solidFill>
                <a:schemeClr val="hlink"/>
              </a:solidFill>
              <a:prstDash val="solid"/>
              <a:headEnd type="none" w="med" len="med"/>
              <a:tailEnd type="none" w="med" len="med"/>
            </a:ln>
          </p:spPr>
        </p:sp>
        <p:sp>
          <p:nvSpPr>
            <p:cNvPr id="371728" name="直接连接符 371727"/>
            <p:cNvSpPr/>
            <p:nvPr/>
          </p:nvSpPr>
          <p:spPr>
            <a:xfrm>
              <a:off x="839" y="1117"/>
              <a:ext cx="0" cy="2449"/>
            </a:xfrm>
            <a:prstGeom prst="line">
              <a:avLst/>
            </a:prstGeom>
            <a:ln w="28575" cap="flat" cmpd="sng">
              <a:solidFill>
                <a:schemeClr val="hlink"/>
              </a:solidFill>
              <a:prstDash val="solid"/>
              <a:headEnd type="none" w="med" len="med"/>
              <a:tailEnd type="none" w="med" len="med"/>
            </a:ln>
          </p:spPr>
        </p:sp>
        <p:sp>
          <p:nvSpPr>
            <p:cNvPr id="371729" name="直接连接符 371728"/>
            <p:cNvSpPr/>
            <p:nvPr/>
          </p:nvSpPr>
          <p:spPr>
            <a:xfrm>
              <a:off x="839" y="3566"/>
              <a:ext cx="272" cy="0"/>
            </a:xfrm>
            <a:prstGeom prst="line">
              <a:avLst/>
            </a:prstGeom>
            <a:ln w="28575" cap="flat" cmpd="sng">
              <a:solidFill>
                <a:schemeClr val="hlink"/>
              </a:solidFill>
              <a:prstDash val="solid"/>
              <a:headEnd type="none" w="med" len="med"/>
              <a:tailEnd type="none" w="med" len="med"/>
            </a:ln>
          </p:spPr>
        </p:sp>
      </p:grpSp>
      <p:grpSp>
        <p:nvGrpSpPr>
          <p:cNvPr id="371730" name="组合 371729"/>
          <p:cNvGrpSpPr/>
          <p:nvPr/>
        </p:nvGrpSpPr>
        <p:grpSpPr>
          <a:xfrm>
            <a:off x="3492503" y="4581528"/>
            <a:ext cx="358775" cy="2087563"/>
            <a:chOff x="839" y="1117"/>
            <a:chExt cx="363" cy="2449"/>
          </a:xfrm>
        </p:grpSpPr>
        <p:sp>
          <p:nvSpPr>
            <p:cNvPr id="371731" name="直接连接符 371730"/>
            <p:cNvSpPr/>
            <p:nvPr/>
          </p:nvSpPr>
          <p:spPr>
            <a:xfrm>
              <a:off x="839" y="1117"/>
              <a:ext cx="363" cy="0"/>
            </a:xfrm>
            <a:prstGeom prst="line">
              <a:avLst/>
            </a:prstGeom>
            <a:ln w="28575" cap="flat" cmpd="sng">
              <a:solidFill>
                <a:schemeClr val="hlink"/>
              </a:solidFill>
              <a:prstDash val="solid"/>
              <a:headEnd type="none" w="med" len="med"/>
              <a:tailEnd type="none" w="med" len="med"/>
            </a:ln>
          </p:spPr>
        </p:sp>
        <p:sp>
          <p:nvSpPr>
            <p:cNvPr id="371732" name="直接连接符 371731"/>
            <p:cNvSpPr/>
            <p:nvPr/>
          </p:nvSpPr>
          <p:spPr>
            <a:xfrm>
              <a:off x="839" y="1117"/>
              <a:ext cx="0" cy="2449"/>
            </a:xfrm>
            <a:prstGeom prst="line">
              <a:avLst/>
            </a:prstGeom>
            <a:ln w="28575" cap="flat" cmpd="sng">
              <a:solidFill>
                <a:schemeClr val="hlink"/>
              </a:solidFill>
              <a:prstDash val="solid"/>
              <a:headEnd type="none" w="med" len="med"/>
              <a:tailEnd type="none" w="med" len="med"/>
            </a:ln>
          </p:spPr>
        </p:sp>
        <p:sp>
          <p:nvSpPr>
            <p:cNvPr id="371733" name="直接连接符 371732"/>
            <p:cNvSpPr/>
            <p:nvPr/>
          </p:nvSpPr>
          <p:spPr>
            <a:xfrm>
              <a:off x="839" y="3566"/>
              <a:ext cx="272" cy="0"/>
            </a:xfrm>
            <a:prstGeom prst="line">
              <a:avLst/>
            </a:prstGeom>
            <a:ln w="28575" cap="flat" cmpd="sng">
              <a:solidFill>
                <a:schemeClr val="hlink"/>
              </a:solidFill>
              <a:prstDash val="solid"/>
              <a:headEnd type="none" w="med" len="med"/>
              <a:tailEnd type="none" w="med" len="med"/>
            </a:ln>
          </p:spPr>
        </p:sp>
      </p:grpSp>
      <p:sp>
        <p:nvSpPr>
          <p:cNvPr id="371734" name="矩形 371733"/>
          <p:cNvSpPr/>
          <p:nvPr/>
        </p:nvSpPr>
        <p:spPr>
          <a:xfrm>
            <a:off x="611191" y="887416"/>
            <a:ext cx="8281987" cy="1198880"/>
          </a:xfrm>
          <a:prstGeom prst="rect">
            <a:avLst/>
          </a:prstGeom>
          <a:noFill/>
          <a:ln w="9525">
            <a:noFill/>
          </a:ln>
        </p:spPr>
        <p:txBody>
          <a:bodyPr lIns="92075" tIns="46038" rIns="92075" bIns="46038">
            <a:spAutoFit/>
          </a:bodyPr>
          <a:lstStyle/>
          <a:p>
            <a:pPr>
              <a:buFont typeface="Arial" panose="020B0604020202020204" pitchFamily="34" charset="0"/>
            </a:pPr>
            <a:r>
              <a:rPr lang="zh-CN" altLang="en-US" dirty="0"/>
              <a:t>程序中的函数与函数之间彼此是平等的，不能嵌套定义。</a:t>
            </a:r>
            <a:endParaRPr lang="zh-CN" altLang="en-US" dirty="0"/>
          </a:p>
          <a:p>
            <a:pPr>
              <a:buFont typeface="Arial" panose="020B0604020202020204" pitchFamily="34" charset="0"/>
            </a:pPr>
            <a:r>
              <a:rPr lang="zh-CN" altLang="en-US" dirty="0"/>
              <a:t>从全局角度来看，</a:t>
            </a:r>
            <a:r>
              <a:rPr lang="zh-CN" altLang="en-US" dirty="0">
                <a:solidFill>
                  <a:schemeClr val="accent2"/>
                </a:solidFill>
              </a:rPr>
              <a:t>程序实际上是由一系列函数构成的</a:t>
            </a:r>
            <a:r>
              <a:rPr lang="zh-CN" altLang="en-US" dirty="0"/>
              <a:t>。</a:t>
            </a:r>
            <a:endParaRPr lang="zh-CN" altLang="en-US" dirty="0"/>
          </a:p>
          <a:p>
            <a:pPr>
              <a:buFont typeface="Arial" panose="020B0604020202020204" pitchFamily="34" charset="0"/>
            </a:pPr>
            <a:r>
              <a:rPr lang="zh-CN" altLang="en-US" dirty="0"/>
              <a:t>程序中有多个层次。</a:t>
            </a:r>
            <a:endParaRPr lang="zh-CN" altLang="en-US" dirty="0"/>
          </a:p>
        </p:txBody>
      </p:sp>
      <p:grpSp>
        <p:nvGrpSpPr>
          <p:cNvPr id="371735" name="组合 371734"/>
          <p:cNvGrpSpPr/>
          <p:nvPr/>
        </p:nvGrpSpPr>
        <p:grpSpPr>
          <a:xfrm>
            <a:off x="3635378" y="5157791"/>
            <a:ext cx="358775" cy="935037"/>
            <a:chOff x="839" y="1117"/>
            <a:chExt cx="363" cy="2449"/>
          </a:xfrm>
        </p:grpSpPr>
        <p:sp>
          <p:nvSpPr>
            <p:cNvPr id="371736" name="直接连接符 371735"/>
            <p:cNvSpPr/>
            <p:nvPr/>
          </p:nvSpPr>
          <p:spPr>
            <a:xfrm>
              <a:off x="839" y="1117"/>
              <a:ext cx="363" cy="0"/>
            </a:xfrm>
            <a:prstGeom prst="line">
              <a:avLst/>
            </a:prstGeom>
            <a:ln w="28575" cap="flat" cmpd="sng">
              <a:solidFill>
                <a:schemeClr val="hlink"/>
              </a:solidFill>
              <a:prstDash val="solid"/>
              <a:headEnd type="none" w="med" len="med"/>
              <a:tailEnd type="none" w="med" len="med"/>
            </a:ln>
          </p:spPr>
        </p:sp>
        <p:sp>
          <p:nvSpPr>
            <p:cNvPr id="371737" name="直接连接符 371736"/>
            <p:cNvSpPr/>
            <p:nvPr/>
          </p:nvSpPr>
          <p:spPr>
            <a:xfrm>
              <a:off x="839" y="1117"/>
              <a:ext cx="0" cy="2449"/>
            </a:xfrm>
            <a:prstGeom prst="line">
              <a:avLst/>
            </a:prstGeom>
            <a:ln w="28575" cap="flat" cmpd="sng">
              <a:solidFill>
                <a:schemeClr val="hlink"/>
              </a:solidFill>
              <a:prstDash val="solid"/>
              <a:headEnd type="none" w="med" len="med"/>
              <a:tailEnd type="none" w="med" len="med"/>
            </a:ln>
          </p:spPr>
        </p:sp>
        <p:sp>
          <p:nvSpPr>
            <p:cNvPr id="371738" name="直接连接符 371737"/>
            <p:cNvSpPr/>
            <p:nvPr/>
          </p:nvSpPr>
          <p:spPr>
            <a:xfrm>
              <a:off x="839" y="3566"/>
              <a:ext cx="272" cy="0"/>
            </a:xfrm>
            <a:prstGeom prst="line">
              <a:avLst/>
            </a:prstGeom>
            <a:ln w="28575" cap="flat" cmpd="sng">
              <a:solidFill>
                <a:schemeClr val="hlink"/>
              </a:solidFill>
              <a:prstDash val="solid"/>
              <a:headEnd type="none" w="med" len="med"/>
              <a:tailEnd type="none" w="med" len="med"/>
            </a:ln>
          </p:spPr>
        </p:sp>
      </p:grpSp>
      <p:sp>
        <p:nvSpPr>
          <p:cNvPr id="371739" name="文本框 371738"/>
          <p:cNvSpPr txBox="1"/>
          <p:nvPr/>
        </p:nvSpPr>
        <p:spPr>
          <a:xfrm>
            <a:off x="3779841" y="2708275"/>
            <a:ext cx="936625" cy="398780"/>
          </a:xfrm>
          <a:prstGeom prst="rect">
            <a:avLst/>
          </a:prstGeom>
          <a:solidFill>
            <a:schemeClr val="accent1"/>
          </a:solidFill>
          <a:ln w="9525">
            <a:noFill/>
          </a:ln>
        </p:spPr>
        <p:txBody>
          <a:bodyPr lIns="92075" tIns="46038" rIns="92075" bIns="46038">
            <a:spAutoFit/>
          </a:bodyPr>
          <a:lstStyle/>
          <a:p>
            <a:pPr>
              <a:spcBef>
                <a:spcPct val="50000"/>
              </a:spcBef>
              <a:buFont typeface="Arial" panose="020B0604020202020204" pitchFamily="34" charset="0"/>
            </a:pPr>
            <a:r>
              <a:rPr lang="zh-CN" altLang="en-US" sz="2000" b="1" dirty="0">
                <a:solidFill>
                  <a:schemeClr val="hlink"/>
                </a:solidFill>
              </a:rPr>
              <a:t>函数</a:t>
            </a:r>
            <a:endParaRPr lang="zh-CN" altLang="en-US" sz="2000" b="1" dirty="0">
              <a:solidFill>
                <a:schemeClr val="hlink"/>
              </a:solidFill>
            </a:endParaRPr>
          </a:p>
        </p:txBody>
      </p:sp>
      <p:sp>
        <p:nvSpPr>
          <p:cNvPr id="371740" name="文本框 371739"/>
          <p:cNvSpPr txBox="1"/>
          <p:nvPr/>
        </p:nvSpPr>
        <p:spPr>
          <a:xfrm>
            <a:off x="6948491" y="5084766"/>
            <a:ext cx="1512887" cy="460375"/>
          </a:xfrm>
          <a:prstGeom prst="rect">
            <a:avLst/>
          </a:prstGeom>
          <a:solidFill>
            <a:schemeClr val="accent1"/>
          </a:solidFill>
          <a:ln w="9525">
            <a:noFill/>
          </a:ln>
        </p:spPr>
        <p:txBody>
          <a:bodyPr lIns="92075" tIns="46038" rIns="92075" bIns="46038">
            <a:spAutoFit/>
          </a:bodyPr>
          <a:lstStyle/>
          <a:p>
            <a:pPr>
              <a:spcBef>
                <a:spcPct val="50000"/>
              </a:spcBef>
              <a:buFont typeface="Arial" panose="020B0604020202020204" pitchFamily="34" charset="0"/>
            </a:pPr>
            <a:r>
              <a:rPr lang="zh-CN" altLang="en-US" b="1" dirty="0">
                <a:solidFill>
                  <a:schemeClr val="hlink"/>
                </a:solidFill>
              </a:rPr>
              <a:t>复合结构</a:t>
            </a:r>
            <a:endParaRPr lang="zh-CN" altLang="en-US" b="1" dirty="0">
              <a:solidFill>
                <a:schemeClr val="hlink"/>
              </a:solidFill>
            </a:endParaRPr>
          </a:p>
        </p:txBody>
      </p:sp>
      <p:sp>
        <p:nvSpPr>
          <p:cNvPr id="371741" name="文本框 371740"/>
          <p:cNvSpPr txBox="1"/>
          <p:nvPr/>
        </p:nvSpPr>
        <p:spPr>
          <a:xfrm>
            <a:off x="1619250" y="3213103"/>
            <a:ext cx="1619250" cy="1014730"/>
          </a:xfrm>
          <a:prstGeom prst="rect">
            <a:avLst/>
          </a:prstGeom>
          <a:solidFill>
            <a:schemeClr val="accent1"/>
          </a:solidFill>
          <a:ln w="9525">
            <a:noFill/>
          </a:ln>
        </p:spPr>
        <p:txBody>
          <a:bodyPr lIns="92075" tIns="46038" rIns="92075" bIns="46038">
            <a:spAutoFit/>
          </a:bodyPr>
          <a:lstStyle/>
          <a:p>
            <a:pPr>
              <a:spcBef>
                <a:spcPct val="50000"/>
              </a:spcBef>
              <a:buFont typeface="Arial" panose="020B0604020202020204" pitchFamily="34" charset="0"/>
            </a:pPr>
            <a:r>
              <a:rPr lang="zh-CN" altLang="en-US" b="1" dirty="0">
                <a:solidFill>
                  <a:schemeClr val="accent2"/>
                </a:solidFill>
              </a:rPr>
              <a:t>程序表层</a:t>
            </a:r>
            <a:endParaRPr lang="zh-CN" altLang="en-US" b="1" dirty="0">
              <a:solidFill>
                <a:schemeClr val="accent2"/>
              </a:solidFill>
            </a:endParaRPr>
          </a:p>
          <a:p>
            <a:pPr>
              <a:spcBef>
                <a:spcPct val="50000"/>
              </a:spcBef>
              <a:buFont typeface="Arial" panose="020B0604020202020204" pitchFamily="34" charset="0"/>
            </a:pPr>
            <a:r>
              <a:rPr lang="en-US" altLang="zh-CN" b="1" dirty="0">
                <a:solidFill>
                  <a:schemeClr val="accent2"/>
                </a:solidFill>
              </a:rPr>
              <a:t>(</a:t>
            </a:r>
            <a:r>
              <a:rPr lang="zh-CN" altLang="en-US" b="1" dirty="0">
                <a:solidFill>
                  <a:schemeClr val="accent2"/>
                </a:solidFill>
              </a:rPr>
              <a:t>函数外部</a:t>
            </a:r>
            <a:r>
              <a:rPr lang="en-US" altLang="zh-CN" b="1">
                <a:solidFill>
                  <a:schemeClr val="accent2"/>
                </a:solidFill>
              </a:rPr>
              <a:t>)</a:t>
            </a:r>
            <a:endParaRPr lang="en-US" altLang="zh-CN" b="1">
              <a:solidFill>
                <a:schemeClr val="accent2"/>
              </a:solidFill>
            </a:endParaRPr>
          </a:p>
        </p:txBody>
      </p:sp>
    </p:spTree>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标题 662529"/>
          <p:cNvSpPr>
            <a:spLocks noGrp="1"/>
          </p:cNvSpPr>
          <p:nvPr>
            <p:ph type="title"/>
          </p:nvPr>
        </p:nvSpPr>
        <p:spPr/>
        <p:txBody>
          <a:bodyPr anchor="ctr"/>
          <a:lstStyle/>
          <a:p>
            <a:r>
              <a:rPr lang="zh-CN" altLang="en-US" sz="3600" dirty="0"/>
              <a:t>第</a:t>
            </a:r>
            <a:r>
              <a:rPr lang="en-US" altLang="zh-CN" sz="3600" dirty="0"/>
              <a:t>5</a:t>
            </a:r>
            <a:r>
              <a:rPr lang="zh-CN" altLang="en-US" sz="3600" dirty="0"/>
              <a:t>章  函数与程序结构</a:t>
            </a:r>
            <a:endParaRPr lang="zh-CN" altLang="en-US" sz="3600" dirty="0"/>
          </a:p>
        </p:txBody>
      </p:sp>
      <p:sp>
        <p:nvSpPr>
          <p:cNvPr id="662531" name="文本占位符 662530"/>
          <p:cNvSpPr>
            <a:spLocks noGrp="1"/>
          </p:cNvSpPr>
          <p:nvPr>
            <p:ph idx="1"/>
          </p:nvPr>
        </p:nvSpPr>
        <p:spPr/>
        <p:txBody>
          <a:bodyPr/>
          <a:lstStyle/>
          <a:p>
            <a:pPr>
              <a:buNone/>
            </a:pPr>
            <a:r>
              <a:rPr lang="en-US" altLang="zh-CN" dirty="0">
                <a:sym typeface="+mn-ea"/>
              </a:rPr>
              <a:t>5.1  </a:t>
            </a:r>
            <a:r>
              <a:rPr lang="zh-CN" altLang="en-US" dirty="0">
                <a:sym typeface="+mn-ea"/>
              </a:rPr>
              <a:t>函数的定义与调用</a:t>
            </a:r>
            <a:endParaRPr lang="zh-CN" altLang="en-US" dirty="0"/>
          </a:p>
          <a:p>
            <a:pPr>
              <a:buNone/>
            </a:pPr>
            <a:r>
              <a:rPr lang="en-US" altLang="zh-CN" dirty="0">
                <a:sym typeface="+mn-ea"/>
              </a:rPr>
              <a:t>5.2  </a:t>
            </a:r>
            <a:r>
              <a:rPr lang="zh-CN" altLang="en-US" dirty="0">
                <a:sym typeface="+mn-ea"/>
              </a:rPr>
              <a:t>程序的函数分解</a:t>
            </a:r>
            <a:endParaRPr lang="zh-CN" altLang="en-US"/>
          </a:p>
          <a:p>
            <a:pPr>
              <a:buNone/>
            </a:pPr>
            <a:r>
              <a:rPr lang="en-US" altLang="zh-CN" dirty="0">
                <a:sym typeface="+mn-ea"/>
              </a:rPr>
              <a:t>5.3  </a:t>
            </a:r>
            <a:r>
              <a:rPr lang="zh-CN" altLang="en-US" dirty="0">
                <a:sym typeface="+mn-ea"/>
              </a:rPr>
              <a:t>循环与递归</a:t>
            </a:r>
            <a:endParaRPr lang="zh-CN" altLang="en-US"/>
          </a:p>
          <a:p>
            <a:pPr algn="l">
              <a:buNone/>
            </a:pPr>
            <a:r>
              <a:rPr lang="zh-CN" altLang="en-US" dirty="0">
                <a:sym typeface="+mn-ea"/>
              </a:rPr>
              <a:t>5.4  外部变量与静态局部变量</a:t>
            </a:r>
            <a:endParaRPr lang="zh-CN" altLang="en-US" dirty="0"/>
          </a:p>
          <a:p>
            <a:pPr algn="l">
              <a:buNone/>
            </a:pPr>
            <a:r>
              <a:rPr lang="zh-CN" altLang="en-US" dirty="0">
                <a:solidFill>
                  <a:schemeClr val="tx2"/>
                </a:solidFill>
                <a:sym typeface="+mn-ea"/>
              </a:rPr>
              <a:t>5.5  声明与定义</a:t>
            </a:r>
            <a:endParaRPr lang="zh-CN" altLang="en-US" dirty="0">
              <a:solidFill>
                <a:schemeClr val="tx2"/>
              </a:solidFill>
            </a:endParaRPr>
          </a:p>
          <a:p>
            <a:pPr>
              <a:buNone/>
            </a:pPr>
            <a:r>
              <a:rPr lang="en-US" altLang="zh-CN" dirty="0">
                <a:sym typeface="+mn-ea"/>
              </a:rPr>
              <a:t>5.6  </a:t>
            </a:r>
            <a:r>
              <a:rPr lang="zh-CN" altLang="en-US" dirty="0">
                <a:sym typeface="+mn-ea"/>
              </a:rPr>
              <a:t>预处理</a:t>
            </a:r>
            <a:endParaRPr lang="zh-CN" altLang="en-US"/>
          </a:p>
          <a:p>
            <a:pPr>
              <a:buNone/>
            </a:pPr>
            <a:r>
              <a:rPr lang="zh-CN" altLang="en-US" dirty="0">
                <a:sym typeface="+mn-ea"/>
              </a:rPr>
              <a:t>5.7  程序动态除错方法（二）</a:t>
            </a:r>
            <a:endParaRPr lang="zh-CN" altLang="en-US"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标题 590849"/>
          <p:cNvSpPr>
            <a:spLocks noGrp="1"/>
          </p:cNvSpPr>
          <p:nvPr>
            <p:ph type="title"/>
          </p:nvPr>
        </p:nvSpPr>
        <p:spPr/>
        <p:txBody>
          <a:bodyPr anchor="ctr"/>
          <a:lstStyle/>
          <a:p>
            <a:r>
              <a:rPr lang="en-US" altLang="zh-CN" sz="3600" dirty="0"/>
              <a:t>5.5  </a:t>
            </a:r>
            <a:r>
              <a:rPr lang="zh-CN" altLang="en-US" sz="3600" dirty="0"/>
              <a:t>声明与定义</a:t>
            </a:r>
            <a:endParaRPr lang="zh-CN" altLang="en-US" sz="3600" dirty="0"/>
          </a:p>
        </p:txBody>
      </p:sp>
      <p:sp>
        <p:nvSpPr>
          <p:cNvPr id="590851" name="文本占位符 590850"/>
          <p:cNvSpPr>
            <a:spLocks noGrp="1"/>
          </p:cNvSpPr>
          <p:nvPr>
            <p:ph idx="1"/>
          </p:nvPr>
        </p:nvSpPr>
        <p:spPr/>
        <p:txBody>
          <a:bodyPr/>
          <a:lstStyle/>
          <a:p>
            <a:pPr marL="0" indent="0">
              <a:lnSpc>
                <a:spcPct val="100000"/>
              </a:lnSpc>
              <a:spcBef>
                <a:spcPts val="1200"/>
              </a:spcBef>
              <a:spcAft>
                <a:spcPts val="0"/>
              </a:spcAft>
              <a:buNone/>
            </a:pPr>
            <a:r>
              <a:rPr lang="zh-CN" altLang="en-US" sz="2400" dirty="0"/>
              <a:t>在前文的各种程序中，读者可能会得到一个印象：一个源程序里可以包含多个函数，这些函数需要全部写在一个文件中；或者说，每一个程序的所有内容都需要写在一个文件中。</a:t>
            </a:r>
            <a:endParaRPr lang="zh-CN" altLang="en-US" sz="2400" dirty="0"/>
          </a:p>
          <a:p>
            <a:pPr marL="0" indent="0">
              <a:lnSpc>
                <a:spcPct val="100000"/>
              </a:lnSpc>
              <a:spcBef>
                <a:spcPts val="1200"/>
              </a:spcBef>
              <a:spcAft>
                <a:spcPts val="0"/>
              </a:spcAft>
              <a:buNone/>
            </a:pPr>
            <a:r>
              <a:rPr lang="zh-CN" altLang="en-US" sz="2400" dirty="0"/>
              <a:t>这种理解是不正确的。把每个小程序的所有内容写在一个文件中是合适的，但是</a:t>
            </a:r>
            <a:r>
              <a:rPr lang="zh-CN" altLang="en-US" sz="2400" dirty="0">
                <a:solidFill>
                  <a:schemeClr val="accent2"/>
                </a:solidFill>
              </a:rPr>
              <a:t>在开发大型程序</a:t>
            </a:r>
            <a:r>
              <a:rPr lang="zh-CN" altLang="en-US" sz="2400" dirty="0"/>
              <a:t>时，程序中所需要的函数很多，而且可能需要多个编程者协同工作，这时把程序中的所有内容写在一个文件中就不方便了。</a:t>
            </a:r>
            <a:endParaRPr lang="zh-CN" altLang="en-US" sz="2400" dirty="0"/>
          </a:p>
          <a:p>
            <a:pPr marL="0" indent="0">
              <a:lnSpc>
                <a:spcPct val="100000"/>
              </a:lnSpc>
              <a:spcBef>
                <a:spcPts val="1200"/>
              </a:spcBef>
              <a:spcAft>
                <a:spcPts val="0"/>
              </a:spcAft>
              <a:buNone/>
            </a:pPr>
            <a:r>
              <a:rPr lang="zh-CN" altLang="en-US" sz="2400" dirty="0"/>
              <a:t>实际上，</a:t>
            </a:r>
            <a:r>
              <a:rPr lang="zh-CN" altLang="en-US" sz="2400" dirty="0">
                <a:solidFill>
                  <a:schemeClr val="accent2"/>
                </a:solidFill>
              </a:rPr>
              <a:t>系统支持把一个程序拆分为多个文件进行开发，以方便多个编程者协同工作</a:t>
            </a:r>
            <a:r>
              <a:rPr lang="zh-CN" altLang="en-US" sz="2400" dirty="0"/>
              <a:t>。当然，此时就需要一些特定的机制帮助进行这样的</a:t>
            </a:r>
            <a:r>
              <a:rPr lang="zh-CN" altLang="en-US" sz="2400" dirty="0">
                <a:solidFill>
                  <a:schemeClr val="hlink"/>
                </a:solidFill>
              </a:rPr>
              <a:t>多文件开发工作</a:t>
            </a:r>
            <a:r>
              <a:rPr lang="zh-CN" altLang="en-US" sz="2400" dirty="0"/>
              <a:t>。</a:t>
            </a:r>
            <a:endParaRPr lang="zh-CN" altLang="en-US" sz="2400" dirty="0"/>
          </a:p>
          <a:p>
            <a:pPr marL="0" indent="0">
              <a:lnSpc>
                <a:spcPct val="100000"/>
              </a:lnSpc>
              <a:spcBef>
                <a:spcPts val="1200"/>
              </a:spcBef>
              <a:spcAft>
                <a:spcPts val="0"/>
              </a:spcAft>
              <a:buNone/>
            </a:pPr>
            <a:r>
              <a:rPr lang="zh-CN" altLang="en-US" sz="2400" dirty="0"/>
              <a:t>需要了解：</a:t>
            </a:r>
            <a:r>
              <a:rPr lang="en-US" altLang="zh-CN" sz="2400" dirty="0"/>
              <a:t>1</a:t>
            </a:r>
            <a:r>
              <a:rPr lang="zh-CN" altLang="en-US" sz="2400" dirty="0"/>
              <a:t>、函数和变量的</a:t>
            </a:r>
            <a:r>
              <a:rPr lang="zh-CN" altLang="en-US" sz="2400" dirty="0">
                <a:solidFill>
                  <a:schemeClr val="hlink"/>
                </a:solidFill>
              </a:rPr>
              <a:t>声明</a:t>
            </a:r>
            <a:r>
              <a:rPr lang="zh-CN" altLang="en-US" sz="2400" dirty="0"/>
              <a:t>与</a:t>
            </a:r>
            <a:r>
              <a:rPr lang="zh-CN" altLang="en-US" sz="2400" dirty="0">
                <a:solidFill>
                  <a:schemeClr val="hlink"/>
                </a:solidFill>
              </a:rPr>
              <a:t>定义</a:t>
            </a:r>
            <a:r>
              <a:rPr lang="zh-CN" altLang="en-US" sz="2400" dirty="0"/>
              <a:t>；</a:t>
            </a:r>
            <a:r>
              <a:rPr lang="en-US" altLang="zh-CN" sz="2400" dirty="0"/>
              <a:t>2</a:t>
            </a:r>
            <a:r>
              <a:rPr lang="zh-CN" altLang="en-US" sz="2400" dirty="0"/>
              <a:t>、</a:t>
            </a:r>
            <a:r>
              <a:rPr lang="zh-CN" altLang="en-US" sz="2400" dirty="0">
                <a:solidFill>
                  <a:schemeClr val="hlink"/>
                </a:solidFill>
              </a:rPr>
              <a:t>预处理命令</a:t>
            </a:r>
            <a:r>
              <a:rPr lang="zh-CN" altLang="en-US" sz="2400" dirty="0"/>
              <a:t>中的文件包含功能。</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标题 591873"/>
          <p:cNvSpPr>
            <a:spLocks noGrp="1"/>
          </p:cNvSpPr>
          <p:nvPr>
            <p:ph type="title"/>
          </p:nvPr>
        </p:nvSpPr>
        <p:spPr/>
        <p:txBody>
          <a:bodyPr anchor="ctr"/>
          <a:lstStyle/>
          <a:p>
            <a:r>
              <a:rPr lang="en-US" altLang="zh-CN" sz="3600" dirty="0"/>
              <a:t>5.5.1  </a:t>
            </a:r>
            <a:r>
              <a:rPr lang="zh-CN" altLang="en-US" sz="3600" dirty="0"/>
              <a:t>先定义后使用</a:t>
            </a:r>
            <a:endParaRPr lang="zh-CN" altLang="en-US" sz="3600" dirty="0"/>
          </a:p>
        </p:txBody>
      </p:sp>
      <p:sp>
        <p:nvSpPr>
          <p:cNvPr id="591875" name="文本占位符 591874"/>
          <p:cNvSpPr>
            <a:spLocks noGrp="1"/>
          </p:cNvSpPr>
          <p:nvPr>
            <p:ph idx="1"/>
          </p:nvPr>
        </p:nvSpPr>
        <p:spPr/>
        <p:txBody>
          <a:bodyPr/>
          <a:lstStyle/>
          <a:p>
            <a:pPr marL="0" indent="0">
              <a:buNone/>
            </a:pPr>
            <a:r>
              <a:rPr lang="zh-CN" altLang="en-US" sz="2400" dirty="0"/>
              <a:t>在程序里，每个有名字的程序对象（变量、函数都是程序对象）都有</a:t>
            </a:r>
            <a:r>
              <a:rPr lang="zh-CN" altLang="en-US" sz="2400" dirty="0">
                <a:solidFill>
                  <a:schemeClr val="hlink"/>
                </a:solidFill>
              </a:rPr>
              <a:t>定义点</a:t>
            </a:r>
            <a:r>
              <a:rPr lang="zh-CN" altLang="en-US" sz="2400" dirty="0"/>
              <a:t>和</a:t>
            </a:r>
            <a:r>
              <a:rPr lang="zh-CN" altLang="en-US" sz="2400" dirty="0">
                <a:solidFill>
                  <a:schemeClr val="hlink"/>
                </a:solidFill>
              </a:rPr>
              <a:t>使用点</a:t>
            </a:r>
            <a:r>
              <a:rPr lang="zh-CN" altLang="en-US" sz="2400" dirty="0"/>
              <a:t>。一般说，一个对象只应有一个定义点，可以有多处使用点。为保证使用与定义的一致性，通行的规则是应当“</a:t>
            </a:r>
            <a:r>
              <a:rPr lang="zh-CN" altLang="en-US" sz="2400" b="1" dirty="0">
                <a:solidFill>
                  <a:schemeClr val="accent2"/>
                </a:solidFill>
              </a:rPr>
              <a:t>先定义后使用</a:t>
            </a:r>
            <a:r>
              <a:rPr lang="zh-CN" altLang="en-US" sz="2400" dirty="0"/>
              <a:t>”。通常总是这样做：</a:t>
            </a:r>
            <a:endParaRPr lang="zh-CN" altLang="en-US" sz="2400" dirty="0"/>
          </a:p>
          <a:p>
            <a:pPr marL="0" indent="0">
              <a:buNone/>
            </a:pPr>
            <a:r>
              <a:rPr lang="zh-CN" altLang="en-US" sz="2400" dirty="0"/>
              <a:t>（</a:t>
            </a:r>
            <a:r>
              <a:rPr lang="en-US" altLang="zh-CN" sz="2400" dirty="0"/>
              <a:t>1</a:t>
            </a:r>
            <a:r>
              <a:rPr lang="zh-CN" altLang="en-US" sz="2400" dirty="0"/>
              <a:t>）所有变量都要求它们的</a:t>
            </a:r>
            <a:r>
              <a:rPr lang="zh-CN" altLang="en-US" sz="2400" dirty="0">
                <a:solidFill>
                  <a:schemeClr val="accent2"/>
                </a:solidFill>
              </a:rPr>
              <a:t>定义出现在使用变量的语句之前</a:t>
            </a:r>
            <a:r>
              <a:rPr lang="zh-CN" altLang="en-US" sz="2400" dirty="0"/>
              <a:t>，这就保证了它们的先定义后使用。</a:t>
            </a:r>
            <a:endParaRPr lang="zh-CN" altLang="en-US" sz="2400" dirty="0"/>
          </a:p>
          <a:p>
            <a:pPr marL="0" indent="0">
              <a:buNone/>
            </a:pPr>
            <a:r>
              <a:rPr lang="zh-CN" altLang="en-US" sz="2400" dirty="0"/>
              <a:t>（</a:t>
            </a:r>
            <a:r>
              <a:rPr lang="en-US" altLang="zh-CN" sz="2400" dirty="0"/>
              <a:t>2</a:t>
            </a:r>
            <a:r>
              <a:rPr lang="zh-CN" altLang="en-US" sz="2400" dirty="0"/>
              <a:t>）</a:t>
            </a:r>
            <a:r>
              <a:rPr lang="zh-CN" altLang="en-US" sz="2400" dirty="0">
                <a:solidFill>
                  <a:schemeClr val="accent2"/>
                </a:solidFill>
              </a:rPr>
              <a:t>把被调用的自定义函数写在主调函数之前</a:t>
            </a:r>
            <a:r>
              <a:rPr lang="zh-CN" altLang="en-US" sz="2400" dirty="0"/>
              <a:t>，这样就保证了被调用的函数先定义后使用。</a:t>
            </a:r>
            <a:endParaRPr lang="zh-CN" altLang="en-US" sz="2400" dirty="0"/>
          </a:p>
          <a:p>
            <a:pPr marL="0" indent="0">
              <a:buNone/>
            </a:pPr>
            <a:endParaRPr lang="zh-CN" altLang="en-US" sz="2400" dirty="0"/>
          </a:p>
          <a:p>
            <a:pPr marL="0" indent="0">
              <a:buNone/>
            </a:pPr>
            <a:r>
              <a:rPr lang="zh-CN" altLang="en-US" sz="2400" dirty="0"/>
              <a:t>规定“先定义后使用”，是因为程序对象的使用方式依赖于它们的性质。如果没有定义在先，就难以知道使用是否正确。为保证语言系统能正确处理程序，基本原则是：</a:t>
            </a:r>
            <a:r>
              <a:rPr lang="zh-CN" altLang="en-US" sz="2400" b="1" dirty="0">
                <a:solidFill>
                  <a:schemeClr val="accent2"/>
                </a:solidFill>
              </a:rPr>
              <a:t>保证从每个对象的每个使用点（调用处）向上看，都能得到与正确使用该对象有关的完备信息</a:t>
            </a:r>
            <a:r>
              <a:rPr lang="zh-CN" altLang="en-US" sz="2400" dirty="0">
                <a:solidFill>
                  <a:schemeClr val="accent2"/>
                </a:solidFill>
              </a:rPr>
              <a:t>。</a:t>
            </a:r>
            <a:endParaRPr lang="zh-CN" altLang="en-US" sz="2400" dirty="0">
              <a:solidFill>
                <a:schemeClr val="accent2"/>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9" name="文本占位符 592898"/>
          <p:cNvSpPr>
            <a:spLocks noGrp="1"/>
          </p:cNvSpPr>
          <p:nvPr>
            <p:ph idx="1"/>
          </p:nvPr>
        </p:nvSpPr>
        <p:spPr>
          <a:xfrm>
            <a:off x="468630" y="306705"/>
            <a:ext cx="8207375" cy="6075045"/>
          </a:xfrm>
        </p:spPr>
        <p:txBody>
          <a:bodyPr/>
          <a:lstStyle/>
          <a:p>
            <a:pPr marL="0" indent="0">
              <a:lnSpc>
                <a:spcPct val="100000"/>
              </a:lnSpc>
              <a:spcBef>
                <a:spcPts val="1200"/>
              </a:spcBef>
              <a:spcAft>
                <a:spcPts val="0"/>
              </a:spcAft>
              <a:buNone/>
            </a:pPr>
            <a:r>
              <a:rPr lang="zh-CN" altLang="en-US" sz="2400" dirty="0"/>
              <a:t>对于</a:t>
            </a:r>
            <a:r>
              <a:rPr lang="zh-CN" altLang="en-US" sz="2400" dirty="0">
                <a:solidFill>
                  <a:schemeClr val="accent2"/>
                </a:solidFill>
              </a:rPr>
              <a:t>变量</a:t>
            </a:r>
            <a:r>
              <a:rPr lang="zh-CN" altLang="en-US" sz="2400" dirty="0"/>
              <a:t>，在每个使用点向上看，都应该能得到该变量的完备信息：变量类型和变量名。从而知道该如何正确地使用该变量。</a:t>
            </a:r>
            <a:endParaRPr lang="zh-CN" altLang="en-US" sz="2400" dirty="0"/>
          </a:p>
          <a:p>
            <a:pPr marL="0" indent="0">
              <a:lnSpc>
                <a:spcPct val="100000"/>
              </a:lnSpc>
              <a:spcBef>
                <a:spcPts val="1200"/>
              </a:spcBef>
              <a:spcAft>
                <a:spcPts val="0"/>
              </a:spcAft>
              <a:buNone/>
            </a:pPr>
            <a:r>
              <a:rPr lang="zh-CN" altLang="en-US" sz="2400" dirty="0"/>
              <a:t>对于</a:t>
            </a:r>
            <a:r>
              <a:rPr lang="zh-CN" altLang="en-US" sz="2400" dirty="0">
                <a:solidFill>
                  <a:schemeClr val="accent2"/>
                </a:solidFill>
              </a:rPr>
              <a:t>函数</a:t>
            </a:r>
            <a:r>
              <a:rPr lang="zh-CN" altLang="en-US" sz="2400" dirty="0"/>
              <a:t>，在每个调用处向前看，都应该能看到该函数的完备信息：函数返回值类型、函数名、参数个数和类型。在函数调用处需要检查参数个数是否正确，各参数的类型是否与函数定义一致，如果不一致能否转换（必要时插入转换动作）等。由于返回值可能参加进一步计算，也要做类似处理。如果向上看不到函数的类型特征，就无法正确完成这些检查和处理。</a:t>
            </a:r>
            <a:endParaRPr lang="zh-CN" altLang="en-US" sz="2400" dirty="0"/>
          </a:p>
          <a:p>
            <a:pPr marL="0" indent="0">
              <a:lnSpc>
                <a:spcPct val="100000"/>
              </a:lnSpc>
              <a:spcBef>
                <a:spcPts val="1200"/>
              </a:spcBef>
              <a:spcAft>
                <a:spcPts val="0"/>
              </a:spcAft>
              <a:buNone/>
            </a:pPr>
            <a:r>
              <a:rPr lang="zh-CN" altLang="en-US" sz="2000" dirty="0"/>
              <a:t>在函数的递归定义中，这一要求仍能满足。例如：</a:t>
            </a:r>
            <a:endParaRPr lang="zh-CN" altLang="en-US" sz="2000" dirty="0"/>
          </a:p>
          <a:p>
            <a:pPr marL="0" indent="0">
              <a:lnSpc>
                <a:spcPct val="100000"/>
              </a:lnSpc>
              <a:spcBef>
                <a:spcPts val="1200"/>
              </a:spcBef>
              <a:spcAft>
                <a:spcPts val="0"/>
              </a:spcAft>
              <a:buNone/>
            </a:pPr>
            <a:r>
              <a:rPr lang="en-US" altLang="zh-CN" sz="2000" err="1"/>
              <a:t>long fact(long</a:t>
            </a:r>
            <a:r>
              <a:rPr lang="en-US" altLang="zh-CN" sz="2000"/>
              <a:t> n) {</a:t>
            </a:r>
            <a:endParaRPr lang="en-US" altLang="zh-CN" sz="2000"/>
          </a:p>
          <a:p>
            <a:pPr marL="0" indent="0">
              <a:lnSpc>
                <a:spcPct val="100000"/>
              </a:lnSpc>
              <a:spcBef>
                <a:spcPts val="1200"/>
              </a:spcBef>
              <a:spcAft>
                <a:spcPts val="0"/>
              </a:spcAft>
              <a:buNone/>
            </a:pPr>
            <a:r>
              <a:rPr lang="en-US" altLang="zh-CN" sz="2000" err="1"/>
              <a:t>    return n &lt;= 0 ? 1 : n * fact(n</a:t>
            </a:r>
            <a:r>
              <a:rPr lang="en-US" altLang="zh-CN" sz="2000"/>
              <a:t> - 1);</a:t>
            </a:r>
            <a:endParaRPr lang="en-US" altLang="zh-CN" sz="2000"/>
          </a:p>
          <a:p>
            <a:pPr marL="0" indent="0">
              <a:lnSpc>
                <a:spcPct val="100000"/>
              </a:lnSpc>
              <a:spcBef>
                <a:spcPts val="1200"/>
              </a:spcBef>
              <a:spcAft>
                <a:spcPts val="0"/>
              </a:spcAft>
              <a:buNone/>
            </a:pPr>
            <a:r>
              <a:rPr lang="en-US" altLang="zh-CN" sz="2000"/>
              <a:t>}</a:t>
            </a:r>
            <a:endParaRPr lang="en-US" altLang="zh-CN" sz="2000"/>
          </a:p>
          <a:p>
            <a:pPr marL="0" indent="0">
              <a:lnSpc>
                <a:spcPct val="100000"/>
              </a:lnSpc>
              <a:spcBef>
                <a:spcPts val="1200"/>
              </a:spcBef>
              <a:spcAft>
                <a:spcPts val="0"/>
              </a:spcAft>
              <a:buNone/>
            </a:pPr>
            <a:r>
              <a:rPr lang="zh-CN" altLang="en-US" sz="2000" dirty="0"/>
              <a:t>在函数体里的递归调用点向上能看到函数头部描述的类型特征。</a:t>
            </a:r>
            <a:endParaRPr lang="zh-CN" altLang="en-US" sz="20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标题 593921"/>
          <p:cNvSpPr>
            <a:spLocks noGrp="1"/>
          </p:cNvSpPr>
          <p:nvPr>
            <p:ph type="title"/>
          </p:nvPr>
        </p:nvSpPr>
        <p:spPr/>
        <p:txBody>
          <a:bodyPr anchor="ctr"/>
          <a:lstStyle/>
          <a:p>
            <a:r>
              <a:rPr lang="en-US" altLang="zh-CN" sz="3600" dirty="0"/>
              <a:t>5.5.2  </a:t>
            </a:r>
            <a:r>
              <a:rPr lang="zh-CN" altLang="en-US" sz="3600" dirty="0"/>
              <a:t>定义与声明</a:t>
            </a:r>
            <a:endParaRPr lang="zh-CN" altLang="en-US" sz="3600" dirty="0"/>
          </a:p>
        </p:txBody>
      </p:sp>
      <p:sp>
        <p:nvSpPr>
          <p:cNvPr id="593923" name="文本占位符 593922"/>
          <p:cNvSpPr>
            <a:spLocks noGrp="1"/>
          </p:cNvSpPr>
          <p:nvPr>
            <p:ph idx="1"/>
          </p:nvPr>
        </p:nvSpPr>
        <p:spPr/>
        <p:txBody>
          <a:bodyPr/>
          <a:lstStyle/>
          <a:p>
            <a:pPr marL="0" indent="0">
              <a:buNone/>
            </a:pPr>
            <a:r>
              <a:rPr lang="zh-CN" altLang="en-US" dirty="0"/>
              <a:t>但是，在更复杂的程序设计中，也存在一些情况，</a:t>
            </a:r>
            <a:r>
              <a:rPr lang="zh-CN" altLang="en-US" dirty="0">
                <a:solidFill>
                  <a:schemeClr val="accent2"/>
                </a:solidFill>
              </a:rPr>
              <a:t>无法通过上述“先定义后使用”的方式安排变量和函数的定义位置的来解决调用点与使用点间的信息交流关系。</a:t>
            </a:r>
            <a:r>
              <a:rPr lang="zh-CN" altLang="en-US" dirty="0"/>
              <a:t>例如：</a:t>
            </a:r>
            <a:endParaRPr lang="zh-CN" altLang="en-US" dirty="0"/>
          </a:p>
          <a:p>
            <a:pPr marL="0" indent="0">
              <a:buNone/>
            </a:pPr>
            <a:r>
              <a:rPr lang="zh-CN" altLang="en-US" sz="2400" dirty="0"/>
              <a:t>（</a:t>
            </a:r>
            <a:r>
              <a:rPr lang="en-US" altLang="zh-CN" sz="2400" dirty="0"/>
              <a:t>1</a:t>
            </a:r>
            <a:r>
              <a:rPr lang="zh-CN" altLang="en-US" sz="2400" dirty="0"/>
              <a:t>）程序中有</a:t>
            </a:r>
            <a:r>
              <a:rPr lang="zh-CN" altLang="en-US" sz="2400" dirty="0">
                <a:solidFill>
                  <a:schemeClr val="accent2"/>
                </a:solidFill>
              </a:rPr>
              <a:t>两个函数互相调用对方</a:t>
            </a:r>
            <a:endParaRPr lang="zh-CN" altLang="en-US" sz="2400" dirty="0">
              <a:solidFill>
                <a:srgbClr val="FF0000"/>
              </a:solidFill>
            </a:endParaRPr>
          </a:p>
          <a:p>
            <a:pPr marL="0" indent="0">
              <a:buNone/>
            </a:pPr>
            <a:r>
              <a:rPr lang="zh-CN" altLang="en-US" sz="2400" dirty="0"/>
              <a:t>（</a:t>
            </a:r>
            <a:r>
              <a:rPr lang="en-US" altLang="zh-CN" sz="2400" dirty="0"/>
              <a:t>2</a:t>
            </a:r>
            <a:r>
              <a:rPr lang="zh-CN" altLang="en-US" sz="2400" dirty="0"/>
              <a:t>）在多文件开发中需要</a:t>
            </a:r>
            <a:r>
              <a:rPr lang="zh-CN" altLang="en-US" sz="2400" dirty="0">
                <a:solidFill>
                  <a:schemeClr val="accent2"/>
                </a:solidFill>
              </a:rPr>
              <a:t>把多个全局变量和多个函数分开在多个文件中进行编写</a:t>
            </a:r>
            <a:r>
              <a:rPr lang="zh-CN" altLang="en-US" sz="2400" dirty="0"/>
              <a:t>，并对这些文件进行分别编译、最终对整个程序进行编译。</a:t>
            </a:r>
            <a:endParaRPr lang="zh-CN" altLang="en-US" sz="2400" dirty="0"/>
          </a:p>
          <a:p>
            <a:pPr marL="0" indent="0">
              <a:buNone/>
            </a:pPr>
            <a:r>
              <a:rPr lang="zh-CN" altLang="en-US" sz="2400" dirty="0"/>
              <a:t>（</a:t>
            </a:r>
            <a:r>
              <a:rPr lang="en-US" altLang="zh-CN" sz="2400" dirty="0"/>
              <a:t>3</a:t>
            </a:r>
            <a:r>
              <a:rPr lang="zh-CN" altLang="en-US" sz="2400" dirty="0"/>
              <a:t>）在多文件开发中，如果把</a:t>
            </a:r>
            <a:r>
              <a:rPr lang="zh-CN" altLang="en-US" sz="2400" dirty="0">
                <a:solidFill>
                  <a:schemeClr val="accent2"/>
                </a:solidFill>
              </a:rPr>
              <a:t>使用到同一个全局变量的多个函数划分在不同文件中</a:t>
            </a:r>
            <a:r>
              <a:rPr lang="zh-CN" altLang="en-US" sz="2400" dirty="0"/>
              <a:t>，然后在每个文件中都定义相同名字的变量，那么在单独编译这些文件时是正常的，但最终对整个程序进行编译时就会导致变量名冲突。</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7" name="文本占位符 594946"/>
          <p:cNvSpPr>
            <a:spLocks noGrp="1"/>
          </p:cNvSpPr>
          <p:nvPr>
            <p:ph idx="1"/>
          </p:nvPr>
        </p:nvSpPr>
        <p:spPr/>
        <p:txBody>
          <a:bodyPr/>
          <a:lstStyle/>
          <a:p>
            <a:pPr marL="0" indent="0">
              <a:spcBef>
                <a:spcPct val="50000"/>
              </a:spcBef>
              <a:buNone/>
            </a:pPr>
            <a:r>
              <a:rPr lang="zh-CN" altLang="en-US" dirty="0"/>
              <a:t>为了解决这些问题，需要我们准确地理清“定义”（英文动词为 </a:t>
            </a:r>
            <a:r>
              <a:rPr lang="en-US" altLang="zh-CN" dirty="0"/>
              <a:t>define</a:t>
            </a:r>
            <a:r>
              <a:rPr lang="zh-CN" altLang="en-US" dirty="0"/>
              <a:t>，名词为 </a:t>
            </a:r>
            <a:r>
              <a:rPr lang="en-US" altLang="zh-CN" dirty="0"/>
              <a:t>definition</a:t>
            </a:r>
            <a:r>
              <a:rPr lang="zh-CN" altLang="en-US" dirty="0"/>
              <a:t>）的含义：</a:t>
            </a:r>
            <a:endParaRPr lang="zh-CN" altLang="en-US" dirty="0"/>
          </a:p>
          <a:p>
            <a:pPr marL="0" indent="0">
              <a:spcBef>
                <a:spcPct val="50000"/>
              </a:spcBef>
              <a:buNone/>
            </a:pPr>
            <a:r>
              <a:rPr lang="zh-CN" altLang="en-US" dirty="0"/>
              <a:t>对</a:t>
            </a:r>
            <a:r>
              <a:rPr lang="zh-CN" altLang="en-US" dirty="0">
                <a:solidFill>
                  <a:schemeClr val="accent2"/>
                </a:solidFill>
              </a:rPr>
              <a:t>变量的“定义”</a:t>
            </a:r>
            <a:r>
              <a:rPr lang="zh-CN" altLang="en-US" dirty="0"/>
              <a:t>是用于为变量分配存储空间，还可为变量指定初始值。在程序中，一个变量有且仅有一个定义。</a:t>
            </a:r>
            <a:endParaRPr lang="zh-CN" altLang="en-US" dirty="0"/>
          </a:p>
          <a:p>
            <a:pPr marL="0" indent="0">
              <a:spcBef>
                <a:spcPct val="50000"/>
              </a:spcBef>
              <a:buNone/>
            </a:pPr>
            <a:r>
              <a:rPr lang="zh-CN" altLang="en-US" dirty="0"/>
              <a:t>对</a:t>
            </a:r>
            <a:r>
              <a:rPr lang="zh-CN" altLang="en-US" dirty="0">
                <a:solidFill>
                  <a:schemeClr val="accent2"/>
                </a:solidFill>
              </a:rPr>
              <a:t>函数的“定义”</a:t>
            </a:r>
            <a:r>
              <a:rPr lang="zh-CN" altLang="en-US" dirty="0"/>
              <a:t>是指对函数功能的确立，包括指定函数名，函数值类型、形参类型、函数体（函数内部需要执行的计算）等，它是一个完整的、独立的函数单位。如果函数内部有静态局部变量，那么程序在启动执行时就会为该函数分配相应的变量存储空间。</a:t>
            </a:r>
            <a:endParaRPr lang="zh-CN" altLang="en-US"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594948" name="爆炸形 1 594947"/>
          <p:cNvSpPr/>
          <p:nvPr/>
        </p:nvSpPr>
        <p:spPr>
          <a:xfrm>
            <a:off x="8168958" y="1294765"/>
            <a:ext cx="647700" cy="503238"/>
          </a:xfrm>
          <a:prstGeom prst="irregularSeal1">
            <a:avLst/>
          </a:prstGeom>
          <a:solidFill>
            <a:srgbClr val="FFFF00"/>
          </a:solidFill>
          <a:ln w="28575" cap="flat" cmpd="sng">
            <a:solidFill>
              <a:schemeClr val="accent2"/>
            </a:solidFill>
            <a:prstDash val="solid"/>
            <a:miter/>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文本占位符 595970"/>
          <p:cNvSpPr>
            <a:spLocks noGrp="1"/>
          </p:cNvSpPr>
          <p:nvPr>
            <p:ph idx="1"/>
          </p:nvPr>
        </p:nvSpPr>
        <p:spPr>
          <a:xfrm>
            <a:off x="468630" y="307340"/>
            <a:ext cx="8207375" cy="6074410"/>
          </a:xfrm>
        </p:spPr>
        <p:txBody>
          <a:bodyPr/>
          <a:lstStyle/>
          <a:p>
            <a:pPr marL="0" indent="0">
              <a:buNone/>
            </a:pPr>
            <a:r>
              <a:rPr lang="zh-CN" altLang="en-US" sz="2400" dirty="0"/>
              <a:t>程序编译时，</a:t>
            </a:r>
            <a:r>
              <a:rPr lang="zh-CN" altLang="en-US" sz="3200" dirty="0">
                <a:solidFill>
                  <a:schemeClr val="tx2"/>
                </a:solidFill>
              </a:rPr>
              <a:t>编译器</a:t>
            </a:r>
            <a:r>
              <a:rPr lang="zh-CN" altLang="en-US" sz="2400" dirty="0">
                <a:solidFill>
                  <a:schemeClr val="tx2"/>
                </a:solidFill>
              </a:rPr>
              <a:t>总是从上往下对程序文件进行扫描</a:t>
            </a:r>
            <a:r>
              <a:rPr lang="zh-CN" altLang="en-US" sz="2400" dirty="0"/>
              <a:t>。</a:t>
            </a:r>
            <a:endParaRPr lang="zh-CN" altLang="en-US" sz="2400" dirty="0"/>
          </a:p>
          <a:p>
            <a:pPr marL="0" indent="0">
              <a:buNone/>
            </a:pPr>
            <a:r>
              <a:rPr lang="zh-CN" altLang="en-US" sz="2400" dirty="0"/>
              <a:t>因此在扫描到“先定义后使用”方式所安排的变量定义语句和函数定义语句块时，实际上不仅理解了这些程序对象的定义，同时还理解了它们的性质和特征，以便在程序中遇到使用这些程序对象的语句时，对它们进行对照检查。</a:t>
            </a:r>
            <a:endParaRPr lang="zh-CN" altLang="en-US" sz="2400" dirty="0"/>
          </a:p>
          <a:p>
            <a:pPr marL="0" indent="0">
              <a:spcBef>
                <a:spcPts val="50"/>
              </a:spcBef>
              <a:spcAft>
                <a:spcPts val="0"/>
              </a:spcAft>
              <a:buNone/>
            </a:pPr>
            <a:endParaRPr lang="zh-CN" altLang="en-US" dirty="0"/>
          </a:p>
          <a:p>
            <a:pPr marL="0" indent="0">
              <a:spcBef>
                <a:spcPts val="50"/>
              </a:spcBef>
              <a:spcAft>
                <a:spcPts val="0"/>
              </a:spcAft>
              <a:buNone/>
            </a:pPr>
            <a:r>
              <a:rPr lang="zh-CN" altLang="en-US" dirty="0"/>
              <a:t>“先定义后使用”方式所安排的变量定义语句和函数定义语句块实际上是同时做了两件事：</a:t>
            </a:r>
            <a:endParaRPr lang="zh-CN" altLang="en-US" dirty="0"/>
          </a:p>
          <a:p>
            <a:pPr marL="0" indent="0">
              <a:buNone/>
            </a:pPr>
            <a:r>
              <a:rPr lang="zh-CN" altLang="en-US" dirty="0"/>
              <a:t>（</a:t>
            </a:r>
            <a:r>
              <a:rPr lang="en-US" altLang="zh-CN" dirty="0"/>
              <a:t>1</a:t>
            </a:r>
            <a:r>
              <a:rPr lang="zh-CN" altLang="en-US" dirty="0"/>
              <a:t>）</a:t>
            </a:r>
            <a:r>
              <a:rPr lang="zh-CN" altLang="en-US" dirty="0">
                <a:solidFill>
                  <a:schemeClr val="accent2"/>
                </a:solidFill>
              </a:rPr>
              <a:t>定义</a:t>
            </a:r>
            <a:r>
              <a:rPr lang="zh-CN" altLang="en-US" dirty="0"/>
              <a:t>了程序对象，</a:t>
            </a:r>
            <a:endParaRPr lang="zh-CN" altLang="en-US" dirty="0"/>
          </a:p>
          <a:p>
            <a:pPr marL="0" indent="0">
              <a:buNone/>
            </a:pPr>
            <a:r>
              <a:rPr lang="zh-CN" altLang="en-US" dirty="0"/>
              <a:t>（</a:t>
            </a:r>
            <a:r>
              <a:rPr lang="en-US" altLang="zh-CN" dirty="0"/>
              <a:t>2</a:t>
            </a:r>
            <a:r>
              <a:rPr lang="zh-CN" altLang="en-US" dirty="0"/>
              <a:t>）向编译器</a:t>
            </a:r>
            <a:r>
              <a:rPr lang="zh-CN" altLang="en-US" sz="3200" dirty="0">
                <a:solidFill>
                  <a:schemeClr val="tx2"/>
                </a:solidFill>
              </a:rPr>
              <a:t>声明</a:t>
            </a:r>
            <a:r>
              <a:rPr lang="zh-CN" altLang="en-US" dirty="0"/>
              <a:t>这些程序对象的性质和特征。</a:t>
            </a:r>
            <a:endParaRPr lang="zh-CN" altLang="en-US" dirty="0"/>
          </a:p>
          <a:p>
            <a:pPr marL="0" indent="0">
              <a:spcBef>
                <a:spcPts val="2400"/>
              </a:spcBef>
              <a:spcAft>
                <a:spcPts val="0"/>
              </a:spcAft>
              <a:buNone/>
            </a:pPr>
            <a:r>
              <a:rPr lang="zh-CN" altLang="en-US" dirty="0"/>
              <a:t>这种定义方式也称为“</a:t>
            </a:r>
            <a:r>
              <a:rPr lang="zh-CN" altLang="en-US" dirty="0">
                <a:solidFill>
                  <a:schemeClr val="tx2"/>
                </a:solidFill>
              </a:rPr>
              <a:t>定义性声明（</a:t>
            </a:r>
            <a:r>
              <a:rPr lang="en-US" altLang="zh-CN" dirty="0">
                <a:solidFill>
                  <a:schemeClr val="tx2"/>
                </a:solidFill>
              </a:rPr>
              <a:t>defining declaration</a:t>
            </a:r>
            <a:r>
              <a:rPr lang="zh-CN" altLang="en-US" dirty="0">
                <a:solidFill>
                  <a:schemeClr val="tx2"/>
                </a:solidFill>
              </a:rPr>
              <a:t>）</a:t>
            </a:r>
            <a:r>
              <a:rPr lang="en-US" altLang="zh-CN" dirty="0"/>
              <a:t>”</a:t>
            </a:r>
            <a:r>
              <a:rPr lang="zh-CN" altLang="en-US" dirty="0"/>
              <a:t>，对于小型程序是简便合理的，也是初学者通常所做的。</a:t>
            </a:r>
            <a:endParaRPr lang="zh-CN" altLang="en-US"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lnSpc>
                <a:spcPct val="110000"/>
              </a:lnSpc>
              <a:buNone/>
            </a:pPr>
            <a:r>
              <a:rPr lang="zh-CN" altLang="en-US" dirty="0">
                <a:sym typeface="+mn-ea"/>
              </a:rPr>
              <a:t>在更复杂的程序设计中，存在一些情况，无法通过这种“先定义后使用”的方式安排变量和函数的定义位置的来解决调用点与使用点间的信息交流关系。</a:t>
            </a:r>
            <a:endParaRPr lang="zh-CN" altLang="en-US" dirty="0">
              <a:sym typeface="+mn-ea"/>
            </a:endParaRPr>
          </a:p>
          <a:p>
            <a:pPr marL="0" indent="0">
              <a:lnSpc>
                <a:spcPct val="110000"/>
              </a:lnSpc>
              <a:buNone/>
            </a:pPr>
            <a:r>
              <a:rPr lang="zh-CN" altLang="en-US" dirty="0">
                <a:sym typeface="+mn-ea"/>
              </a:rPr>
              <a:t>为了解决这些问题，就需要</a:t>
            </a:r>
            <a:r>
              <a:rPr lang="zh-CN" altLang="en-US" dirty="0">
                <a:solidFill>
                  <a:schemeClr val="accent2"/>
                </a:solidFill>
                <a:sym typeface="+mn-ea"/>
              </a:rPr>
              <a:t>把“定义”和“声明”分离开来进行处理</a:t>
            </a:r>
            <a:r>
              <a:rPr lang="zh-CN" altLang="en-US" dirty="0">
                <a:sym typeface="+mn-ea"/>
              </a:rPr>
              <a:t>，即在程序文件中额外用单独的语句来对变量和函数进行声明。</a:t>
            </a:r>
            <a:endParaRPr lang="zh-CN" altLang="en-US" dirty="0"/>
          </a:p>
          <a:p>
            <a:pPr marL="0" indent="0">
              <a:buNone/>
            </a:pPr>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标题 596993"/>
          <p:cNvSpPr>
            <a:spLocks noGrp="1"/>
          </p:cNvSpPr>
          <p:nvPr>
            <p:ph type="title"/>
          </p:nvPr>
        </p:nvSpPr>
        <p:spPr/>
        <p:txBody>
          <a:bodyPr anchor="ctr"/>
          <a:lstStyle/>
          <a:p>
            <a:r>
              <a:rPr lang="en-US" altLang="zh-CN" sz="3600" dirty="0"/>
              <a:t>5.5.3  </a:t>
            </a:r>
            <a:r>
              <a:rPr lang="zh-CN" altLang="en-US" sz="3600" dirty="0"/>
              <a:t>函数原型声明</a:t>
            </a:r>
            <a:endParaRPr lang="zh-CN" altLang="en-US" sz="3600" dirty="0"/>
          </a:p>
        </p:txBody>
      </p:sp>
      <p:sp>
        <p:nvSpPr>
          <p:cNvPr id="3" name="内容占位符 2"/>
          <p:cNvSpPr>
            <a:spLocks noGrp="1"/>
          </p:cNvSpPr>
          <p:nvPr>
            <p:ph idx="1"/>
          </p:nvPr>
        </p:nvSpPr>
        <p:spPr/>
        <p:txBody>
          <a:bodyPr/>
          <a:p>
            <a:r>
              <a:rPr lang="zh-CN" altLang="en-US" sz="2400"/>
              <a:t>单独对函数进行声明（英文动词为declare，名词为declaration）的方式是</a:t>
            </a:r>
            <a:r>
              <a:rPr lang="zh-CN" altLang="en-US" sz="2400">
                <a:solidFill>
                  <a:schemeClr val="accent2"/>
                </a:solidFill>
              </a:rPr>
              <a:t>在程序中写出函数原型</a:t>
            </a:r>
            <a:r>
              <a:rPr lang="zh-CN" altLang="en-US" sz="2400"/>
              <a:t>（function prototype）——或者说是“</a:t>
            </a:r>
            <a:r>
              <a:rPr lang="zh-CN" altLang="en-US" sz="2400">
                <a:solidFill>
                  <a:schemeClr val="accent2"/>
                </a:solidFill>
              </a:rPr>
              <a:t>函数原型声明</a:t>
            </a:r>
            <a:r>
              <a:rPr lang="zh-CN" altLang="en-US" sz="2400"/>
              <a:t>”。</a:t>
            </a:r>
            <a:endParaRPr lang="zh-CN" altLang="en-US" sz="2400"/>
          </a:p>
          <a:p>
            <a:r>
              <a:rPr lang="zh-CN" altLang="en-US" sz="2400"/>
              <a:t>函数原型在书写形式上</a:t>
            </a:r>
            <a:r>
              <a:rPr lang="zh-CN" altLang="en-US" sz="2400">
                <a:solidFill>
                  <a:schemeClr val="accent2"/>
                </a:solidFill>
              </a:rPr>
              <a:t>与函数头部类似</a:t>
            </a:r>
            <a:r>
              <a:rPr lang="zh-CN" altLang="en-US" sz="2400"/>
              <a:t>，只是</a:t>
            </a:r>
            <a:r>
              <a:rPr lang="zh-CN" altLang="en-US" sz="2400">
                <a:solidFill>
                  <a:schemeClr val="accent2"/>
                </a:solidFill>
              </a:rPr>
              <a:t>在最后加一个分号</a:t>
            </a:r>
            <a:r>
              <a:rPr lang="zh-CN" altLang="en-US" sz="2400"/>
              <a:t>，构成一条简单语句。</a:t>
            </a:r>
            <a:endParaRPr lang="zh-CN" altLang="en-US" sz="2400"/>
          </a:p>
          <a:p>
            <a:pPr marL="0" indent="0">
              <a:buNone/>
            </a:pPr>
            <a:r>
              <a:rPr lang="zh-CN" altLang="en-US" sz="2400"/>
              <a:t>	double scircle(double radius)</a:t>
            </a:r>
            <a:r>
              <a:rPr lang="zh-CN" altLang="en-US" sz="2400" b="1">
                <a:solidFill>
                  <a:schemeClr val="accent2"/>
                </a:solidFill>
              </a:rPr>
              <a:t>;</a:t>
            </a:r>
            <a:endParaRPr lang="zh-CN" altLang="en-US" sz="2400"/>
          </a:p>
          <a:p>
            <a:pPr marL="0" indent="0">
              <a:buNone/>
            </a:pPr>
            <a:r>
              <a:rPr lang="zh-CN" altLang="en-US" sz="2400"/>
              <a:t>	double srect (double a, double b)</a:t>
            </a:r>
            <a:r>
              <a:rPr lang="zh-CN" altLang="en-US" sz="2400" b="1">
                <a:solidFill>
                  <a:schemeClr val="accent2"/>
                </a:solidFill>
              </a:rPr>
              <a:t>;</a:t>
            </a:r>
            <a:endParaRPr lang="zh-CN" altLang="en-US" sz="2400"/>
          </a:p>
          <a:p>
            <a:pPr marL="0" indent="0">
              <a:buNone/>
            </a:pPr>
            <a:r>
              <a:rPr lang="zh-CN" altLang="en-US" sz="2400"/>
              <a:t>	void prtStar()</a:t>
            </a:r>
            <a:r>
              <a:rPr lang="zh-CN" altLang="en-US" sz="2400" b="1">
                <a:solidFill>
                  <a:schemeClr val="accent2"/>
                </a:solidFill>
              </a:rPr>
              <a:t>;</a:t>
            </a:r>
            <a:endParaRPr lang="zh-CN" altLang="en-US" sz="2400"/>
          </a:p>
          <a:p>
            <a:r>
              <a:rPr lang="zh-CN" altLang="en-US" sz="2400"/>
              <a:t>原型声明中参数表里的参数名可缺（只写类型）。即使写参数名，所用名字也不必与函数定义用的名字一致。</a:t>
            </a:r>
            <a:endParaRPr lang="zh-CN" altLang="en-US" sz="2400"/>
          </a:p>
          <a:p>
            <a:pPr marL="457200" lvl="1" indent="0">
              <a:buNone/>
            </a:pPr>
            <a:r>
              <a:rPr lang="zh-CN" altLang="en-US" sz="2000"/>
              <a:t>double scircle(double);    //只写参数类型，不写参数名</a:t>
            </a:r>
            <a:endParaRPr lang="zh-CN" altLang="en-US" sz="2000"/>
          </a:p>
          <a:p>
            <a:pPr marL="457200" lvl="1" indent="0">
              <a:buNone/>
            </a:pPr>
            <a:r>
              <a:rPr lang="zh-CN" altLang="en-US" sz="2000"/>
              <a:t>double srect (double length, double width);     //参数名与定义中不同</a:t>
            </a:r>
            <a:endParaRPr lang="zh-CN" altLang="en-US" sz="200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596998" name="直接连接符 596997"/>
          <p:cNvSpPr/>
          <p:nvPr/>
        </p:nvSpPr>
        <p:spPr>
          <a:xfrm flipH="1">
            <a:off x="3564576" y="4076703"/>
            <a:ext cx="287337" cy="73025"/>
          </a:xfrm>
          <a:prstGeom prst="line">
            <a:avLst/>
          </a:prstGeom>
          <a:ln w="9525" cap="flat" cmpd="sng">
            <a:solidFill>
              <a:schemeClr val="hlink"/>
            </a:solidFill>
            <a:prstDash val="solid"/>
            <a:headEnd type="none" w="med" len="med"/>
            <a:tailEnd type="triangle" w="med" len="med"/>
          </a:ln>
        </p:spPr>
      </p:sp>
      <p:sp>
        <p:nvSpPr>
          <p:cNvPr id="596999" name="直接连接符 596998"/>
          <p:cNvSpPr/>
          <p:nvPr/>
        </p:nvSpPr>
        <p:spPr>
          <a:xfrm flipH="1">
            <a:off x="5436235" y="3141666"/>
            <a:ext cx="287338" cy="73025"/>
          </a:xfrm>
          <a:prstGeom prst="line">
            <a:avLst/>
          </a:prstGeom>
          <a:ln w="9525" cap="flat" cmpd="sng">
            <a:solidFill>
              <a:schemeClr val="hlink"/>
            </a:solidFill>
            <a:prstDash val="solid"/>
            <a:headEnd type="none" w="med" len="med"/>
            <a:tailEnd type="triangle" w="med" len="med"/>
          </a:ln>
        </p:spPr>
      </p:sp>
      <p:sp>
        <p:nvSpPr>
          <p:cNvPr id="597000" name="直接连接符 596999"/>
          <p:cNvSpPr/>
          <p:nvPr/>
        </p:nvSpPr>
        <p:spPr>
          <a:xfrm flipH="1">
            <a:off x="5869626" y="3573466"/>
            <a:ext cx="287337" cy="73025"/>
          </a:xfrm>
          <a:prstGeom prst="line">
            <a:avLst/>
          </a:prstGeom>
          <a:ln w="9525" cap="flat" cmpd="sng">
            <a:solidFill>
              <a:schemeClr val="hlink"/>
            </a:solidFill>
            <a:prstDash val="solid"/>
            <a:headEnd type="none" w="med" len="med"/>
            <a:tailEnd type="triangle" w="med" len="med"/>
          </a:ln>
        </p:spPr>
      </p:sp>
      <mc:AlternateContent xmlns:mc="http://schemas.openxmlformats.org/markup-compatibility/2006" xmlns:p14="http://schemas.microsoft.com/office/powerpoint/2010/main">
        <mc:Choice Requires="p14">
          <p:contentPart r:id="rId1" p14:bwMode="auto">
            <p14:nvContentPartPr>
              <p14:cNvPr id="5" name="墨迹 4"/>
              <p14:cNvContentPartPr/>
              <p14:nvPr/>
            </p14:nvContentPartPr>
            <p14:xfrm>
              <a:off x="160655" y="4133850"/>
              <a:ext cx="26670" cy="360"/>
            </p14:xfrm>
          </p:contentPart>
        </mc:Choice>
        <mc:Fallback xmlns="">
          <p:pic>
            <p:nvPicPr>
              <p:cNvPr id="5" name="墨迹 4"/>
            </p:nvPicPr>
            <p:blipFill>
              <a:blip r:embed="rId2"/>
            </p:blipFill>
            <p:spPr>
              <a:xfrm>
                <a:off x="160655" y="4133850"/>
                <a:ext cx="26670" cy="360"/>
              </a:xfrm>
              <a:prstGeom prst="rect"/>
            </p:spPr>
          </p:pic>
        </mc:Fallback>
      </mc:AlternateContent>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9" name="文本占位符 598018"/>
          <p:cNvSpPr>
            <a:spLocks noGrp="1"/>
          </p:cNvSpPr>
          <p:nvPr>
            <p:ph idx="1"/>
          </p:nvPr>
        </p:nvSpPr>
        <p:spPr>
          <a:xfrm>
            <a:off x="468630" y="818515"/>
            <a:ext cx="8207375" cy="5563235"/>
          </a:xfrm>
        </p:spPr>
        <p:txBody>
          <a:bodyPr/>
          <a:lstStyle/>
          <a:p>
            <a:pPr marL="0" indent="0">
              <a:spcBef>
                <a:spcPct val="50000"/>
              </a:spcBef>
              <a:buNone/>
            </a:pPr>
            <a:r>
              <a:rPr lang="zh-CN" altLang="en-US" sz="2400" dirty="0"/>
              <a:t>函数原型声明可以出现在任何可以写定义的地方。目前人们认为最合理的方式，是</a:t>
            </a:r>
            <a:r>
              <a:rPr lang="zh-CN" altLang="en-US" sz="2400" dirty="0">
                <a:solidFill>
                  <a:schemeClr val="accent2"/>
                </a:solidFill>
              </a:rPr>
              <a:t>把函数原型声明都放在源程序文件最前面</a:t>
            </a:r>
            <a:r>
              <a:rPr lang="zh-CN" altLang="en-US" sz="2400" dirty="0"/>
              <a:t>。这样，本程序文件中所有的函数使用点都向上可以“看到”这里的原型说明。</a:t>
            </a:r>
            <a:endParaRPr lang="zh-CN" altLang="en-US" sz="2400" dirty="0"/>
          </a:p>
          <a:p>
            <a:pPr marL="0" indent="0">
              <a:spcBef>
                <a:spcPct val="50000"/>
              </a:spcBef>
              <a:buNone/>
            </a:pPr>
            <a:r>
              <a:rPr lang="zh-CN" altLang="en-US" sz="2400" dirty="0"/>
              <a:t>函数原型的功能只是单独对函数进行声明，它</a:t>
            </a:r>
            <a:r>
              <a:rPr lang="zh-CN" altLang="en-US" sz="2400" dirty="0">
                <a:solidFill>
                  <a:schemeClr val="accent2"/>
                </a:solidFill>
              </a:rPr>
              <a:t>并不能代替函数定义</a:t>
            </a:r>
            <a:r>
              <a:rPr lang="zh-CN" altLang="en-US" sz="2400" dirty="0"/>
              <a:t>。</a:t>
            </a:r>
            <a:r>
              <a:rPr lang="zh-CN" altLang="en-US" sz="2400" dirty="0">
                <a:solidFill>
                  <a:schemeClr val="accent2"/>
                </a:solidFill>
              </a:rPr>
              <a:t>程序中还是必须要写有函数定义才行</a:t>
            </a:r>
            <a:r>
              <a:rPr lang="zh-CN" altLang="en-US" sz="2400" dirty="0"/>
              <a:t>。</a:t>
            </a:r>
            <a:endParaRPr lang="zh-CN" altLang="en-US" sz="2400" dirty="0"/>
          </a:p>
          <a:p>
            <a:pPr marL="0" indent="0">
              <a:spcBef>
                <a:spcPct val="50000"/>
              </a:spcBef>
              <a:buNone/>
            </a:pPr>
            <a:r>
              <a:rPr lang="zh-CN" altLang="en-US" sz="2400" dirty="0"/>
              <a:t>只是因为函数原型能单独对函数进行声明，因而就</a:t>
            </a:r>
            <a:r>
              <a:rPr lang="zh-CN" altLang="en-US" sz="2400" dirty="0">
                <a:solidFill>
                  <a:schemeClr val="accent2"/>
                </a:solidFill>
              </a:rPr>
              <a:t>可以更灵活地安排函数定义的书写位置</a:t>
            </a:r>
            <a:r>
              <a:rPr lang="zh-CN" altLang="en-US" sz="2400" dirty="0"/>
              <a:t>：不再强求函数定义一定要写在主调函数前面，而是可以写在主调函数后面，或者写在另一个文件中。</a:t>
            </a:r>
            <a:endParaRPr lang="zh-CN" altLang="en-US" sz="2400" dirty="0"/>
          </a:p>
          <a:p>
            <a:pPr marL="0" indent="0">
              <a:spcBef>
                <a:spcPct val="50000"/>
              </a:spcBef>
              <a:buNone/>
            </a:pPr>
            <a:r>
              <a:rPr lang="zh-CN" altLang="en-US" dirty="0"/>
              <a:t> </a:t>
            </a:r>
            <a:r>
              <a:rPr lang="en-US" altLang="zh-CN">
                <a:sym typeface="Wingdings" panose="05000000000000000000" pitchFamily="2" charset="2"/>
              </a:rPr>
              <a:t> </a:t>
            </a:r>
            <a:r>
              <a:rPr lang="en-US" altLang="zh-CN"/>
              <a:t>“</a:t>
            </a:r>
            <a:r>
              <a:rPr lang="zh-CN" altLang="en-US" b="1" dirty="0">
                <a:solidFill>
                  <a:schemeClr val="tx2"/>
                </a:solidFill>
              </a:rPr>
              <a:t>先声明后使用，在别处作定义</a:t>
            </a:r>
            <a:r>
              <a:rPr lang="zh-CN" altLang="en-US" dirty="0"/>
              <a:t>”。</a:t>
            </a:r>
            <a:endParaRPr lang="zh-CN" altLang="en-US"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142875" y="3018155"/>
              <a:ext cx="26670" cy="360"/>
            </p14:xfrm>
          </p:contentPart>
        </mc:Choice>
        <mc:Fallback xmlns="">
          <p:pic>
            <p:nvPicPr>
              <p:cNvPr id="3" name="墨迹 2"/>
            </p:nvPicPr>
            <p:blipFill>
              <a:blip r:embed="rId2"/>
            </p:blipFill>
            <p:spPr>
              <a:xfrm>
                <a:off x="142875" y="3018155"/>
                <a:ext cx="26670" cy="36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321310" y="4473575"/>
              <a:ext cx="26670" cy="360"/>
            </p14:xfrm>
          </p:contentPart>
        </mc:Choice>
        <mc:Fallback xmlns="">
          <p:pic>
            <p:nvPicPr>
              <p:cNvPr id="4" name="墨迹 3"/>
            </p:nvPicPr>
            <p:blipFill>
              <a:blip r:embed="rId2"/>
            </p:blipFill>
            <p:spPr>
              <a:xfrm>
                <a:off x="321310" y="4473575"/>
                <a:ext cx="26670" cy="360"/>
              </a:xfrm>
              <a:prstGeom prst="rect"/>
            </p:spPr>
          </p:pic>
        </mc:Fallback>
      </mc:AlternateContent>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文本占位符 566274"/>
          <p:cNvSpPr>
            <a:spLocks noGrp="1"/>
          </p:cNvSpPr>
          <p:nvPr>
            <p:ph idx="1"/>
          </p:nvPr>
        </p:nvSpPr>
        <p:spPr>
          <a:xfrm>
            <a:off x="468630" y="417830"/>
            <a:ext cx="8207375" cy="5963920"/>
          </a:xfrm>
        </p:spPr>
        <p:txBody>
          <a:bodyPr/>
          <a:lstStyle/>
          <a:p>
            <a:pPr marL="0" indent="0">
              <a:lnSpc>
                <a:spcPct val="100000"/>
              </a:lnSpc>
              <a:spcBef>
                <a:spcPts val="1200"/>
              </a:spcBef>
              <a:spcAft>
                <a:spcPts val="0"/>
              </a:spcAft>
              <a:buNone/>
            </a:pPr>
            <a:r>
              <a:rPr lang="zh-CN" altLang="en-US" sz="2400" dirty="0">
                <a:latin typeface="楷体" panose="02010609060101010101" pitchFamily="49" charset="-122"/>
                <a:ea typeface="楷体" panose="02010609060101010101" pitchFamily="49" charset="-122"/>
              </a:rPr>
              <a:t>前文多次说到，在程序中的任何复合语句</a:t>
            </a:r>
            <a:r>
              <a:rPr lang="zh-CN" altLang="en-US" sz="2400" b="1" dirty="0">
                <a:solidFill>
                  <a:schemeClr val="accent2"/>
                </a:solidFill>
                <a:latin typeface="楷体" panose="02010609060101010101" pitchFamily="49" charset="-122"/>
                <a:ea typeface="楷体" panose="02010609060101010101" pitchFamily="49" charset="-122"/>
              </a:rPr>
              <a:t>内部</a:t>
            </a:r>
            <a:r>
              <a:rPr lang="zh-CN" altLang="en-US" sz="2400" dirty="0">
                <a:latin typeface="楷体" panose="02010609060101010101" pitchFamily="49" charset="-122"/>
                <a:ea typeface="楷体" panose="02010609060101010101" pitchFamily="49" charset="-122"/>
              </a:rPr>
              <a:t>的任何位置都可以定义变量。那么，</a:t>
            </a:r>
            <a:r>
              <a:rPr lang="zh-CN" altLang="en-US" sz="2400" dirty="0">
                <a:solidFill>
                  <a:schemeClr val="accent2"/>
                </a:solidFill>
                <a:latin typeface="楷体" panose="02010609060101010101" pitchFamily="49" charset="-122"/>
                <a:ea typeface="楷体" panose="02010609060101010101" pitchFamily="49" charset="-122"/>
              </a:rPr>
              <a:t>在函数的</a:t>
            </a:r>
            <a:r>
              <a:rPr lang="zh-CN" altLang="en-US" sz="2400" b="1" dirty="0">
                <a:solidFill>
                  <a:schemeClr val="hlink"/>
                </a:solidFill>
                <a:latin typeface="楷体" panose="02010609060101010101" pitchFamily="49" charset="-122"/>
                <a:ea typeface="楷体" panose="02010609060101010101" pitchFamily="49" charset="-122"/>
              </a:rPr>
              <a:t>外部</a:t>
            </a:r>
            <a:r>
              <a:rPr lang="zh-CN" altLang="en-US" sz="2400" dirty="0">
                <a:latin typeface="楷体" panose="02010609060101010101" pitchFamily="49" charset="-122"/>
                <a:ea typeface="楷体" panose="02010609060101010101" pitchFamily="49" charset="-122"/>
              </a:rPr>
              <a:t>（即程序文件中的多层复合语句的最外一层）</a:t>
            </a:r>
            <a:r>
              <a:rPr lang="zh-CN" altLang="en-US" sz="2400" dirty="0">
                <a:solidFill>
                  <a:schemeClr val="accent2"/>
                </a:solidFill>
                <a:latin typeface="楷体" panose="02010609060101010101" pitchFamily="49" charset="-122"/>
                <a:ea typeface="楷体" panose="02010609060101010101" pitchFamily="49" charset="-122"/>
              </a:rPr>
              <a:t>是否可以定义变量呢？</a:t>
            </a:r>
            <a:endParaRPr lang="zh-CN" altLang="en-US" sz="2400" dirty="0">
              <a:latin typeface="楷体" panose="02010609060101010101" pitchFamily="49" charset="-122"/>
              <a:ea typeface="楷体" panose="02010609060101010101" pitchFamily="49" charset="-122"/>
            </a:endParaRPr>
          </a:p>
          <a:p>
            <a:pPr marL="0" indent="0">
              <a:lnSpc>
                <a:spcPct val="100000"/>
              </a:lnSpc>
              <a:spcBef>
                <a:spcPts val="1200"/>
              </a:spcBef>
              <a:spcAft>
                <a:spcPts val="0"/>
              </a:spcAft>
              <a:buNone/>
            </a:pPr>
            <a:r>
              <a:rPr lang="en-US" altLang="zh-CN" dirty="0"/>
              <a:t>C</a:t>
            </a:r>
            <a:r>
              <a:rPr lang="zh-CN" altLang="en-US" dirty="0"/>
              <a:t>和</a:t>
            </a:r>
            <a:r>
              <a:rPr lang="en-US" altLang="zh-CN" dirty="0"/>
              <a:t>C++</a:t>
            </a:r>
            <a:r>
              <a:rPr lang="zh-CN" altLang="en-US" dirty="0"/>
              <a:t>语言规定，</a:t>
            </a:r>
            <a:r>
              <a:rPr lang="zh-CN" altLang="en-US" b="1" dirty="0">
                <a:solidFill>
                  <a:schemeClr val="accent2"/>
                </a:solidFill>
              </a:rPr>
              <a:t>在函数的外部也可以定义变量</a:t>
            </a:r>
            <a:r>
              <a:rPr lang="zh-CN" altLang="en-US" dirty="0"/>
              <a:t>。</a:t>
            </a:r>
            <a:endParaRPr lang="zh-CN" altLang="en-US" dirty="0"/>
          </a:p>
          <a:p>
            <a:pPr marL="0" indent="0">
              <a:lnSpc>
                <a:spcPct val="100000"/>
              </a:lnSpc>
              <a:spcBef>
                <a:spcPts val="1200"/>
              </a:spcBef>
              <a:spcAft>
                <a:spcPts val="0"/>
              </a:spcAft>
              <a:buNone/>
            </a:pPr>
            <a:r>
              <a:rPr lang="zh-CN" altLang="en-US" dirty="0"/>
              <a:t>把变量定义语句写在函数的外部，这样</a:t>
            </a:r>
            <a:r>
              <a:rPr lang="zh-CN" altLang="en-US" b="1" dirty="0">
                <a:solidFill>
                  <a:schemeClr val="accent2"/>
                </a:solidFill>
              </a:rPr>
              <a:t>以外部定义的形式所定义的变量</a:t>
            </a:r>
            <a:r>
              <a:rPr lang="zh-CN" altLang="en-US" dirty="0"/>
              <a:t>称为</a:t>
            </a:r>
            <a:r>
              <a:rPr lang="zh-CN" altLang="en-US" dirty="0">
                <a:solidFill>
                  <a:schemeClr val="hlink"/>
                </a:solidFill>
              </a:rPr>
              <a:t>外部变量</a:t>
            </a:r>
            <a:r>
              <a:rPr lang="en-US" altLang="zh-CN" dirty="0"/>
              <a:t> </a:t>
            </a:r>
            <a:r>
              <a:rPr lang="zh-CN" altLang="en-US" dirty="0"/>
              <a:t>或</a:t>
            </a:r>
            <a:r>
              <a:rPr lang="zh-CN" altLang="en-US" dirty="0">
                <a:solidFill>
                  <a:schemeClr val="hlink"/>
                </a:solidFill>
              </a:rPr>
              <a:t>全局变量</a:t>
            </a:r>
            <a:r>
              <a:rPr lang="en-US" altLang="zh-CN" dirty="0"/>
              <a:t> </a:t>
            </a:r>
            <a:r>
              <a:rPr lang="zh-CN" altLang="en-US" dirty="0"/>
              <a:t>。</a:t>
            </a:r>
            <a:endParaRPr lang="zh-CN" altLang="en-US" dirty="0"/>
          </a:p>
          <a:p>
            <a:pPr marL="0" indent="0">
              <a:lnSpc>
                <a:spcPct val="100000"/>
              </a:lnSpc>
              <a:spcBef>
                <a:spcPts val="1200"/>
              </a:spcBef>
              <a:spcAft>
                <a:spcPts val="0"/>
              </a:spcAft>
              <a:buNone/>
            </a:pPr>
            <a:r>
              <a:rPr lang="zh-CN" altLang="en-US" dirty="0"/>
              <a:t>在作用域和存在期这两方面，外部变量的性质与函数内部定义的变量（局部变量）有很大的不同。</a:t>
            </a:r>
            <a:endParaRPr lang="zh-CN" altLang="en-US" dirty="0"/>
          </a:p>
          <a:p>
            <a:pPr marL="0" indent="0">
              <a:lnSpc>
                <a:spcPct val="100000"/>
              </a:lnSpc>
              <a:spcBef>
                <a:spcPts val="1200"/>
              </a:spcBef>
              <a:spcAft>
                <a:spcPts val="0"/>
              </a:spcAft>
              <a:buNone/>
            </a:pPr>
            <a:r>
              <a:rPr lang="zh-CN" altLang="en-US" sz="3200" b="1" dirty="0">
                <a:solidFill>
                  <a:schemeClr val="accent2"/>
                </a:solidFill>
                <a:sym typeface="+mn-ea"/>
              </a:rPr>
              <a:t>外部变量的作用域是从其定义位置开始，到源文件结束之处</a:t>
            </a:r>
            <a:r>
              <a:rPr lang="zh-CN" altLang="en-US" sz="3200" dirty="0">
                <a:solidFill>
                  <a:schemeClr val="accent2"/>
                </a:solidFill>
                <a:sym typeface="+mn-ea"/>
              </a:rPr>
              <a:t>。</a:t>
            </a:r>
            <a:endParaRPr lang="zh-CN" altLang="en-US" sz="3200" dirty="0">
              <a:solidFill>
                <a:schemeClr val="accent2"/>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566276" name="爆炸形 1 566275"/>
          <p:cNvSpPr/>
          <p:nvPr/>
        </p:nvSpPr>
        <p:spPr>
          <a:xfrm>
            <a:off x="8243888" y="2781303"/>
            <a:ext cx="792162" cy="504825"/>
          </a:xfrm>
          <a:prstGeom prst="irregularSeal1">
            <a:avLst/>
          </a:prstGeom>
          <a:gradFill rotWithShape="0">
            <a:gsLst>
              <a:gs pos="0">
                <a:schemeClr val="accent1"/>
              </a:gs>
              <a:gs pos="100000">
                <a:schemeClr val="bg1"/>
              </a:gs>
            </a:gsLst>
            <a:path path="shape">
              <a:fillToRect l="50000" t="50000" r="50000" b="50000"/>
            </a:path>
            <a:tileRect/>
          </a:gradFill>
          <a:ln w="19050" cap="flat" cmpd="sng">
            <a:solidFill>
              <a:schemeClr val="accent2"/>
            </a:solidFill>
            <a:prstDash val="solid"/>
            <a:miter/>
            <a:headEnd type="none" w="med" len="med"/>
            <a:tailEnd type="none" w="med" len="med"/>
          </a:ln>
        </p:spPr>
        <p:txBody>
          <a:bodyPr/>
          <a:lstStyle/>
          <a:p>
            <a:endParaRPr lang="zh-CN" altLang="en-US"/>
          </a:p>
        </p:txBody>
      </p:sp>
      <p:sp>
        <p:nvSpPr>
          <p:cNvPr id="566277" name="爆炸形 1 566276"/>
          <p:cNvSpPr/>
          <p:nvPr/>
        </p:nvSpPr>
        <p:spPr>
          <a:xfrm>
            <a:off x="7956553" y="5305428"/>
            <a:ext cx="792163" cy="504825"/>
          </a:xfrm>
          <a:prstGeom prst="irregularSeal1">
            <a:avLst/>
          </a:prstGeom>
          <a:gradFill rotWithShape="0">
            <a:gsLst>
              <a:gs pos="0">
                <a:schemeClr val="accent1"/>
              </a:gs>
              <a:gs pos="100000">
                <a:schemeClr val="bg1"/>
              </a:gs>
            </a:gsLst>
            <a:path path="shape">
              <a:fillToRect l="50000" t="50000" r="50000" b="50000"/>
            </a:path>
            <a:tileRect/>
          </a:gradFill>
          <a:ln w="19050" cap="flat" cmpd="sng">
            <a:solidFill>
              <a:schemeClr val="accent2"/>
            </a:solidFill>
            <a:prstDash val="solid"/>
            <a:miter/>
            <a:headEnd type="none" w="med" len="med"/>
            <a:tailEnd type="none" w="med" len="med"/>
          </a:ln>
        </p:spPr>
        <p:txBody>
          <a:bodyPr/>
          <a:lstStyle/>
          <a:p>
            <a:endParaRPr lang="zh-CN" altLang="en-US"/>
          </a:p>
        </p:txBody>
      </p:sp>
    </p:spTree>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标题 599041"/>
          <p:cNvSpPr>
            <a:spLocks noGrp="1"/>
          </p:cNvSpPr>
          <p:nvPr>
            <p:ph type="title"/>
          </p:nvPr>
        </p:nvSpPr>
        <p:spPr/>
        <p:txBody>
          <a:bodyPr anchor="ctr"/>
          <a:lstStyle/>
          <a:p>
            <a:r>
              <a:rPr lang="en-US" altLang="zh-CN" sz="3600" dirty="0"/>
              <a:t>5.5.4  </a:t>
            </a:r>
            <a:r>
              <a:rPr lang="zh-CN" altLang="en-US" sz="3600" dirty="0"/>
              <a:t>外部变量的声明</a:t>
            </a:r>
            <a:endParaRPr lang="zh-CN" altLang="en-US" sz="3600" dirty="0"/>
          </a:p>
        </p:txBody>
      </p:sp>
      <p:sp>
        <p:nvSpPr>
          <p:cNvPr id="3" name="内容占位符 2"/>
          <p:cNvSpPr>
            <a:spLocks noGrp="1"/>
          </p:cNvSpPr>
          <p:nvPr>
            <p:ph idx="1"/>
          </p:nvPr>
        </p:nvSpPr>
        <p:spPr/>
        <p:txBody>
          <a:bodyPr/>
          <a:p>
            <a:r>
              <a:rPr lang="zh-CN" altLang="en-US" sz="2400">
                <a:solidFill>
                  <a:schemeClr val="accent2"/>
                </a:solidFill>
              </a:rPr>
              <a:t>外部变量</a:t>
            </a:r>
            <a:r>
              <a:rPr lang="zh-CN" altLang="en-US" sz="2400"/>
              <a:t>是在函数外部定义的全局变量，它的作用域是从变量的定义处开始，到本程序文件的结尾。在此作用域内，全局变量可为各个函数所引用。</a:t>
            </a:r>
            <a:endParaRPr lang="zh-CN" altLang="en-US" sz="2400"/>
          </a:p>
          <a:p>
            <a:r>
              <a:rPr lang="zh-CN" altLang="en-US" sz="2400"/>
              <a:t>在多文件开发工作中，有时候需要</a:t>
            </a:r>
            <a:r>
              <a:rPr lang="zh-CN" altLang="en-US" sz="2400">
                <a:solidFill>
                  <a:schemeClr val="accent2"/>
                </a:solidFill>
              </a:rPr>
              <a:t>扩展</a:t>
            </a:r>
            <a:r>
              <a:rPr lang="zh-CN" altLang="en-US" sz="2400"/>
              <a:t>或</a:t>
            </a:r>
            <a:r>
              <a:rPr lang="zh-CN" altLang="en-US" sz="2400">
                <a:solidFill>
                  <a:schemeClr val="accent2"/>
                </a:solidFill>
              </a:rPr>
              <a:t>限制</a:t>
            </a:r>
            <a:r>
              <a:rPr lang="zh-CN" altLang="en-US" sz="2400"/>
              <a:t>外部变量的作用域。</a:t>
            </a:r>
            <a:endParaRPr lang="zh-CN" altLang="en-US" sz="2400"/>
          </a:p>
          <a:p>
            <a:endParaRPr lang="zh-CN" altLang="en-US" sz="2400"/>
          </a:p>
          <a:p>
            <a:r>
              <a:rPr lang="zh-CN" altLang="en-US" sz="2400"/>
              <a:t>假如在项目中有文件 fa.cpp 和 fb.cpp，都要用到同一个 int 类型的外部变量</a:t>
            </a:r>
            <a:r>
              <a:rPr lang="en-US" altLang="zh-CN" sz="2400"/>
              <a:t> </a:t>
            </a:r>
            <a:r>
              <a:rPr lang="zh-CN" altLang="en-US" sz="2400"/>
              <a:t>g_num。解决的办法是</a:t>
            </a:r>
            <a:endParaRPr lang="zh-CN" altLang="en-US" sz="2400"/>
          </a:p>
          <a:p>
            <a:pPr marL="0" indent="0">
              <a:buNone/>
            </a:pPr>
            <a:r>
              <a:rPr lang="zh-CN" altLang="en-US" sz="2400"/>
              <a:t>（</a:t>
            </a:r>
            <a:r>
              <a:rPr lang="en-US" altLang="zh-CN" sz="2400"/>
              <a:t>1</a:t>
            </a:r>
            <a:r>
              <a:rPr lang="zh-CN" altLang="en-US" sz="2400"/>
              <a:t>）仅在一个文件中作外部变量定义：</a:t>
            </a:r>
            <a:endParaRPr lang="zh-CN" altLang="en-US" sz="2400"/>
          </a:p>
          <a:p>
            <a:pPr marL="0" indent="0">
              <a:buNone/>
            </a:pPr>
            <a:r>
              <a:rPr lang="zh-CN" altLang="en-US" sz="2400"/>
              <a:t>		int g_num;</a:t>
            </a:r>
            <a:endParaRPr lang="zh-CN" altLang="en-US" sz="2400"/>
          </a:p>
          <a:p>
            <a:pPr marL="0" indent="0">
              <a:buNone/>
            </a:pPr>
            <a:r>
              <a:rPr lang="zh-CN" altLang="en-US" sz="2400"/>
              <a:t>（</a:t>
            </a:r>
            <a:r>
              <a:rPr lang="en-US" altLang="zh-CN" sz="2400"/>
              <a:t>2</a:t>
            </a:r>
            <a:r>
              <a:rPr lang="zh-CN" altLang="en-US" sz="2400"/>
              <a:t>）在另一个文件中作一个外部变量声明。声明方法与变量定义类似，但要在最前面增加关键词</a:t>
            </a:r>
            <a:r>
              <a:rPr lang="en-US" altLang="zh-CN" sz="2400"/>
              <a:t> </a:t>
            </a:r>
            <a:r>
              <a:rPr lang="zh-CN" altLang="en-US" sz="2400">
                <a:solidFill>
                  <a:schemeClr val="accent2"/>
                </a:solidFill>
              </a:rPr>
              <a:t>extern</a:t>
            </a:r>
            <a:r>
              <a:rPr lang="zh-CN" altLang="en-US" sz="2400"/>
              <a:t>：</a:t>
            </a:r>
            <a:endParaRPr lang="zh-CN" altLang="en-US" sz="2400"/>
          </a:p>
          <a:p>
            <a:pPr marL="0" indent="0">
              <a:buNone/>
            </a:pPr>
            <a:r>
              <a:rPr lang="zh-CN" altLang="en-US" sz="2400"/>
              <a:t>		extern int g_num;</a:t>
            </a:r>
            <a:endParaRPr lang="zh-CN" altLang="en-US" sz="240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文本占位符 600066"/>
          <p:cNvSpPr>
            <a:spLocks noGrp="1"/>
          </p:cNvSpPr>
          <p:nvPr>
            <p:ph idx="1"/>
          </p:nvPr>
        </p:nvSpPr>
        <p:spPr/>
        <p:txBody>
          <a:bodyPr/>
          <a:lstStyle/>
          <a:p>
            <a:pPr marL="0" indent="0">
              <a:buNone/>
            </a:pPr>
            <a:r>
              <a:rPr lang="zh-CN" altLang="en-US" sz="2400" dirty="0"/>
              <a:t>在多文件开发工作中，另一种可能的需求是</a:t>
            </a:r>
            <a:r>
              <a:rPr lang="zh-CN" altLang="en-US" sz="2400" b="1" dirty="0">
                <a:solidFill>
                  <a:schemeClr val="accent2"/>
                </a:solidFill>
              </a:rPr>
              <a:t>限制</a:t>
            </a:r>
            <a:r>
              <a:rPr lang="zh-CN" altLang="en-US" sz="2400" dirty="0"/>
              <a:t>某个外部变量的作用域仅在本文件中，而不能被其它文件引用。</a:t>
            </a:r>
            <a:endParaRPr lang="zh-CN" altLang="en-US" sz="2400" dirty="0"/>
          </a:p>
          <a:p>
            <a:pPr marL="0" indent="0">
              <a:buNone/>
            </a:pPr>
            <a:r>
              <a:rPr lang="zh-CN" altLang="en-US" sz="2400" dirty="0"/>
              <a:t>这时可以</a:t>
            </a:r>
            <a:r>
              <a:rPr lang="zh-CN" altLang="en-US" sz="2400" dirty="0">
                <a:solidFill>
                  <a:schemeClr val="accent2"/>
                </a:solidFill>
              </a:rPr>
              <a:t>在源程序文件中用 </a:t>
            </a:r>
            <a:r>
              <a:rPr lang="en-US" altLang="zh-CN" sz="2400" b="1" dirty="0">
                <a:solidFill>
                  <a:schemeClr val="tx2"/>
                </a:solidFill>
              </a:rPr>
              <a:t>static </a:t>
            </a:r>
            <a:r>
              <a:rPr lang="zh-CN" altLang="en-US" sz="2400" dirty="0">
                <a:solidFill>
                  <a:schemeClr val="accent2"/>
                </a:solidFill>
              </a:rPr>
              <a:t>声明或定义外部变量</a:t>
            </a:r>
            <a:r>
              <a:rPr lang="zh-CN" altLang="en-US" sz="2400" dirty="0"/>
              <a:t>，使该变量的作用域限定在本文件中</a:t>
            </a:r>
            <a:r>
              <a:rPr lang="en-US" altLang="zh-CN" sz="2400"/>
              <a:t>.</a:t>
            </a:r>
            <a:endParaRPr lang="en-US" altLang="zh-CN" sz="2400"/>
          </a:p>
          <a:p>
            <a:pPr marL="0" indent="0">
              <a:buNone/>
            </a:pPr>
            <a:r>
              <a:rPr lang="zh-CN" altLang="en-US" sz="2400" dirty="0"/>
              <a:t>例如，在某源程序文件中有如下外部变量定义：</a:t>
            </a:r>
            <a:endParaRPr lang="zh-CN" altLang="en-US" sz="2400" dirty="0"/>
          </a:p>
          <a:p>
            <a:pPr marL="0" indent="0">
              <a:buNone/>
            </a:pPr>
            <a:r>
              <a:rPr lang="zh-CN" altLang="en-US" sz="2400"/>
              <a:t>	</a:t>
            </a:r>
            <a:r>
              <a:rPr lang="en-US" altLang="zh-CN" err="1">
                <a:solidFill>
                  <a:schemeClr val="tx2"/>
                </a:solidFill>
              </a:rPr>
              <a:t>static </a:t>
            </a:r>
            <a:r>
              <a:rPr lang="en-US" altLang="zh-CN" err="1">
                <a:solidFill>
                  <a:schemeClr val="folHlink"/>
                </a:solidFill>
              </a:rPr>
              <a:t>int</a:t>
            </a:r>
            <a:r>
              <a:rPr lang="en-US" altLang="zh-CN">
                <a:solidFill>
                  <a:schemeClr val="folHlink"/>
                </a:solidFill>
              </a:rPr>
              <a:t> total;</a:t>
            </a:r>
            <a:endParaRPr lang="en-US" altLang="zh-CN">
              <a:solidFill>
                <a:schemeClr val="folHlink"/>
              </a:solidFill>
            </a:endParaRPr>
          </a:p>
          <a:p>
            <a:pPr marL="0" indent="0">
              <a:buNone/>
            </a:pPr>
            <a:r>
              <a:rPr lang="zh-CN" altLang="en-US" sz="2400" dirty="0"/>
              <a:t>则变量 </a:t>
            </a:r>
            <a:r>
              <a:rPr lang="en-US" altLang="zh-CN" sz="2400" dirty="0"/>
              <a:t>total </a:t>
            </a:r>
            <a:r>
              <a:rPr lang="zh-CN" altLang="en-US" sz="2400" dirty="0"/>
              <a:t>被限定在该源程序文件中使用，而不能被其它文件所使用。</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4161155" y="4375150"/>
              <a:ext cx="26670" cy="360"/>
            </p14:xfrm>
          </p:contentPart>
        </mc:Choice>
        <mc:Fallback xmlns="">
          <p:pic>
            <p:nvPicPr>
              <p:cNvPr id="4" name="墨迹 3"/>
            </p:nvPicPr>
            <p:blipFill>
              <a:blip r:embed="rId2"/>
            </p:blipFill>
            <p:spPr>
              <a:xfrm>
                <a:off x="4161155" y="4375150"/>
                <a:ext cx="26670" cy="360"/>
              </a:xfrm>
              <a:prstGeom prst="rect"/>
            </p:spPr>
          </p:pic>
        </mc:Fallback>
      </mc:AlternateContent>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标题 601089"/>
          <p:cNvSpPr>
            <a:spLocks noGrp="1"/>
          </p:cNvSpPr>
          <p:nvPr>
            <p:ph type="title"/>
          </p:nvPr>
        </p:nvSpPr>
        <p:spPr/>
        <p:txBody>
          <a:bodyPr anchor="ctr"/>
          <a:lstStyle/>
          <a:p>
            <a:r>
              <a:rPr lang="en-US" altLang="zh-CN" sz="3600" dirty="0"/>
              <a:t>5.5.5  </a:t>
            </a:r>
            <a:r>
              <a:rPr lang="zh-CN" altLang="en-US" sz="3600" dirty="0"/>
              <a:t>函数分解程序实例</a:t>
            </a:r>
            <a:endParaRPr lang="zh-CN" altLang="en-US" sz="3600" dirty="0"/>
          </a:p>
        </p:txBody>
      </p:sp>
      <p:sp>
        <p:nvSpPr>
          <p:cNvPr id="601091" name="文本占位符 601090"/>
          <p:cNvSpPr>
            <a:spLocks noGrp="1"/>
          </p:cNvSpPr>
          <p:nvPr>
            <p:ph idx="1"/>
          </p:nvPr>
        </p:nvSpPr>
        <p:spPr/>
        <p:txBody>
          <a:bodyPr>
            <a:normAutofit fontScale="92500"/>
          </a:bodyPr>
          <a:lstStyle/>
          <a:p>
            <a:pPr marL="0" indent="0">
              <a:lnSpc>
                <a:spcPct val="100000"/>
              </a:lnSpc>
              <a:buNone/>
            </a:pPr>
            <a:r>
              <a:rPr lang="zh-CN" altLang="en-US" sz="2400" b="1" dirty="0"/>
              <a:t>【例</a:t>
            </a:r>
            <a:r>
              <a:rPr lang="en-US" altLang="zh-CN" sz="2400" b="1"/>
              <a:t>5-26</a:t>
            </a:r>
            <a:r>
              <a:rPr lang="zh-CN" altLang="en-US" sz="2400" b="1"/>
              <a:t>】</a:t>
            </a:r>
            <a:r>
              <a:rPr lang="zh-CN" altLang="en-US" sz="2400" dirty="0"/>
              <a:t>猜数游戏程序：程序自动生成一个位于某范围里的随机数，要求用户猜这个数。用户输入一个数后，程序有三种应答：</a:t>
            </a:r>
            <a:r>
              <a:rPr lang="en-US" altLang="zh-CN" sz="2400" dirty="0"/>
              <a:t>too big</a:t>
            </a:r>
            <a:r>
              <a:rPr lang="zh-CN" altLang="en-US" sz="2400" dirty="0"/>
              <a:t>，</a:t>
            </a:r>
            <a:r>
              <a:rPr lang="en-US" altLang="zh-CN" sz="2400" dirty="0"/>
              <a:t>too small</a:t>
            </a:r>
            <a:r>
              <a:rPr lang="zh-CN" altLang="en-US" sz="2400" dirty="0"/>
              <a:t>，</a:t>
            </a:r>
            <a:r>
              <a:rPr lang="en-US" altLang="zh-CN" sz="2400" dirty="0"/>
              <a:t>you win</a:t>
            </a:r>
            <a:r>
              <a:rPr lang="zh-CN" altLang="en-US" sz="2400" dirty="0"/>
              <a:t>。</a:t>
            </a:r>
            <a:endParaRPr lang="zh-CN" altLang="en-US" sz="2400" dirty="0"/>
          </a:p>
          <a:p>
            <a:pPr marL="0" indent="0">
              <a:lnSpc>
                <a:spcPct val="100000"/>
              </a:lnSpc>
              <a:buNone/>
            </a:pPr>
            <a:r>
              <a:rPr lang="zh-CN" altLang="en-US" sz="2400" dirty="0"/>
              <a:t>整个程序的工作流程基本设计：</a:t>
            </a:r>
            <a:endParaRPr lang="zh-CN" altLang="en-US" sz="2400" dirty="0"/>
          </a:p>
          <a:p>
            <a:pPr marL="0" indent="0">
              <a:lnSpc>
                <a:spcPct val="100000"/>
              </a:lnSpc>
              <a:buNone/>
            </a:pPr>
            <a:r>
              <a:rPr lang="zh-CN" altLang="en-US" sz="2400" dirty="0">
                <a:solidFill>
                  <a:schemeClr val="folHlink"/>
                </a:solidFill>
              </a:rPr>
              <a:t>    从用户得到数的生成范围</a:t>
            </a:r>
            <a:endParaRPr lang="zh-CN" altLang="en-US" sz="2400" dirty="0">
              <a:solidFill>
                <a:schemeClr val="folHlink"/>
              </a:solidFill>
            </a:endParaRPr>
          </a:p>
          <a:p>
            <a:pPr marL="0" indent="0">
              <a:lnSpc>
                <a:spcPct val="100000"/>
              </a:lnSpc>
              <a:buNone/>
            </a:pPr>
            <a:r>
              <a:rPr lang="zh-CN" altLang="en-US" sz="2400" dirty="0">
                <a:solidFill>
                  <a:schemeClr val="folHlink"/>
                </a:solidFill>
              </a:rPr>
              <a:t>    </a:t>
            </a:r>
            <a:r>
              <a:rPr lang="en-US" altLang="zh-CN" sz="2400">
                <a:solidFill>
                  <a:schemeClr val="folHlink"/>
                </a:solidFill>
              </a:rPr>
              <a:t>do {</a:t>
            </a:r>
            <a:endParaRPr lang="en-US" altLang="zh-CN" sz="2400">
              <a:solidFill>
                <a:schemeClr val="folHlink"/>
              </a:solidFill>
            </a:endParaRPr>
          </a:p>
          <a:p>
            <a:pPr marL="0" indent="0">
              <a:lnSpc>
                <a:spcPct val="100000"/>
              </a:lnSpc>
              <a:buNone/>
            </a:pPr>
            <a:r>
              <a:rPr lang="en-US" altLang="zh-CN" sz="2400" dirty="0">
                <a:solidFill>
                  <a:schemeClr val="folHlink"/>
                </a:solidFill>
              </a:rPr>
              <a:t>        </a:t>
            </a:r>
            <a:r>
              <a:rPr lang="zh-CN" altLang="en-US" sz="2400" dirty="0">
                <a:solidFill>
                  <a:schemeClr val="folHlink"/>
                </a:solidFill>
              </a:rPr>
              <a:t>生成一个数</a:t>
            </a:r>
            <a:r>
              <a:rPr lang="en-US" altLang="zh-CN" sz="2400" dirty="0">
                <a:solidFill>
                  <a:schemeClr val="folHlink"/>
                </a:solidFill>
              </a:rPr>
              <a:t> </a:t>
            </a:r>
            <a:r>
              <a:rPr lang="en-US" altLang="zh-CN" sz="2400">
                <a:solidFill>
                  <a:schemeClr val="folHlink"/>
                </a:solidFill>
              </a:rPr>
              <a:t>target</a:t>
            </a:r>
            <a:endParaRPr lang="en-US" altLang="zh-CN" sz="2400">
              <a:solidFill>
                <a:schemeClr val="folHlink"/>
              </a:solidFill>
            </a:endParaRPr>
          </a:p>
          <a:p>
            <a:pPr marL="0" indent="0">
              <a:lnSpc>
                <a:spcPct val="100000"/>
              </a:lnSpc>
              <a:buNone/>
            </a:pPr>
            <a:r>
              <a:rPr lang="en-US" altLang="zh-CN" sz="2400" dirty="0">
                <a:solidFill>
                  <a:schemeClr val="folHlink"/>
                </a:solidFill>
              </a:rPr>
              <a:t>        </a:t>
            </a:r>
            <a:r>
              <a:rPr lang="zh-CN" altLang="en-US" sz="2400" dirty="0">
                <a:solidFill>
                  <a:schemeClr val="folHlink"/>
                </a:solidFill>
              </a:rPr>
              <a:t>交互式地要求用户猜数，直至用户猜到</a:t>
            </a:r>
            <a:endParaRPr lang="zh-CN" altLang="en-US" sz="2400" dirty="0">
              <a:solidFill>
                <a:schemeClr val="folHlink"/>
              </a:solidFill>
            </a:endParaRPr>
          </a:p>
          <a:p>
            <a:pPr marL="0" indent="0">
              <a:lnSpc>
                <a:spcPct val="100000"/>
              </a:lnSpc>
              <a:buNone/>
            </a:pPr>
            <a:r>
              <a:rPr lang="zh-CN" altLang="en-US" sz="2400" dirty="0">
                <a:solidFill>
                  <a:schemeClr val="folHlink"/>
                </a:solidFill>
              </a:rPr>
              <a:t>    </a:t>
            </a:r>
            <a:r>
              <a:rPr lang="en-US" altLang="zh-CN" sz="2400" dirty="0">
                <a:solidFill>
                  <a:schemeClr val="folHlink"/>
                </a:solidFill>
              </a:rPr>
              <a:t>} while (</a:t>
            </a:r>
            <a:r>
              <a:rPr lang="zh-CN" altLang="en-US" sz="2400" dirty="0">
                <a:solidFill>
                  <a:schemeClr val="folHlink"/>
                </a:solidFill>
              </a:rPr>
              <a:t>用户希望继续</a:t>
            </a:r>
            <a:r>
              <a:rPr lang="en-US" altLang="zh-CN" sz="2400">
                <a:solidFill>
                  <a:schemeClr val="folHlink"/>
                </a:solidFill>
              </a:rPr>
              <a:t>);</a:t>
            </a:r>
            <a:endParaRPr lang="en-US" altLang="zh-CN" sz="2400">
              <a:solidFill>
                <a:schemeClr val="folHlink"/>
              </a:solidFill>
            </a:endParaRPr>
          </a:p>
          <a:p>
            <a:pPr marL="0" indent="0">
              <a:lnSpc>
                <a:spcPct val="100000"/>
              </a:lnSpc>
              <a:buNone/>
            </a:pPr>
            <a:r>
              <a:rPr lang="en-US" altLang="zh-CN" sz="2400" dirty="0">
                <a:solidFill>
                  <a:schemeClr val="folHlink"/>
                </a:solidFill>
              </a:rPr>
              <a:t>    </a:t>
            </a:r>
            <a:r>
              <a:rPr lang="zh-CN" altLang="en-US" sz="2400" dirty="0">
                <a:solidFill>
                  <a:schemeClr val="folHlink"/>
                </a:solidFill>
              </a:rPr>
              <a:t>结束处理</a:t>
            </a:r>
            <a:endParaRPr lang="zh-CN" altLang="en-US" sz="2400" dirty="0">
              <a:solidFill>
                <a:schemeClr val="folHlink"/>
              </a:solidFill>
            </a:endParaRPr>
          </a:p>
          <a:p>
            <a:pPr marL="0" indent="0">
              <a:lnSpc>
                <a:spcPct val="100000"/>
              </a:lnSpc>
              <a:buNone/>
            </a:pPr>
            <a:r>
              <a:rPr lang="zh-CN" altLang="en-US" sz="2000" dirty="0"/>
              <a:t>在此把这个程序拆分为多个函数；在开发过程中先进行功能划分，写出多个函数的原型声明，并写出</a:t>
            </a:r>
            <a:r>
              <a:rPr lang="en-US" altLang="zh-CN" sz="2000" dirty="0"/>
              <a:t> main </a:t>
            </a:r>
            <a:r>
              <a:rPr lang="zh-CN" altLang="en-US" sz="2000" dirty="0"/>
              <a:t>函数（其中包含对这些函数的调用），最后再逐个写出这些函数的定义。</a:t>
            </a:r>
            <a:endParaRPr lang="zh-CN" altLang="en-US" sz="20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文本占位符 602114"/>
          <p:cNvSpPr>
            <a:spLocks noGrp="1"/>
          </p:cNvSpPr>
          <p:nvPr>
            <p:ph idx="1"/>
          </p:nvPr>
        </p:nvSpPr>
        <p:spPr>
          <a:xfrm>
            <a:off x="468630" y="751205"/>
            <a:ext cx="8207375" cy="5630545"/>
          </a:xfrm>
        </p:spPr>
        <p:txBody>
          <a:bodyPr/>
          <a:lstStyle/>
          <a:p>
            <a:r>
              <a:rPr lang="zh-CN" altLang="en-US" sz="2400" dirty="0"/>
              <a:t>在程序中定义两个全局的常变量</a:t>
            </a:r>
            <a:r>
              <a:rPr lang="en-US" altLang="zh-CN" sz="2400" dirty="0"/>
              <a:t> </a:t>
            </a:r>
            <a:r>
              <a:rPr lang="zh-CN" altLang="en-US" sz="2400" dirty="0"/>
              <a:t>ERRMAX</a:t>
            </a:r>
            <a:r>
              <a:rPr lang="en-US" altLang="zh-CN" sz="2400" dirty="0"/>
              <a:t> </a:t>
            </a:r>
            <a:r>
              <a:rPr lang="zh-CN" altLang="en-US" sz="2400" dirty="0"/>
              <a:t>和</a:t>
            </a:r>
            <a:r>
              <a:rPr lang="en-US" altLang="zh-CN" sz="2400" dirty="0"/>
              <a:t> </a:t>
            </a:r>
            <a:r>
              <a:rPr lang="zh-CN" altLang="en-US" sz="2400" dirty="0"/>
              <a:t>GESMAX：</a:t>
            </a:r>
            <a:endParaRPr lang="zh-CN" altLang="en-US" sz="2400" dirty="0"/>
          </a:p>
          <a:p>
            <a:pPr marL="457200" lvl="1" indent="0">
              <a:buNone/>
            </a:pPr>
            <a:r>
              <a:rPr lang="zh-CN" altLang="en-US" sz="2400" dirty="0">
                <a:solidFill>
                  <a:schemeClr val="accent6"/>
                </a:solidFill>
              </a:rPr>
              <a:t>const int ERRMAX = 3, GESMAX = 10; </a:t>
            </a:r>
            <a:r>
              <a:rPr lang="zh-CN" altLang="en-US" sz="2400" dirty="0"/>
              <a:t> </a:t>
            </a:r>
            <a:endParaRPr lang="zh-CN" altLang="en-US" sz="2400" dirty="0"/>
          </a:p>
          <a:p>
            <a:pPr marL="457200" lvl="1" indent="0">
              <a:buNone/>
            </a:pPr>
            <a:r>
              <a:rPr lang="zh-CN" altLang="en-US" sz="2400" dirty="0"/>
              <a:t>//允许的最大输入错误次数和猜错次数</a:t>
            </a:r>
            <a:endParaRPr lang="zh-CN" altLang="en-US" sz="2400" dirty="0"/>
          </a:p>
          <a:p>
            <a:r>
              <a:rPr lang="zh-CN" altLang="en-US" sz="2400" dirty="0"/>
              <a:t>让用户输入猜数最大值和让用户输入一个猜测数字是很相似的，可以取其共性定义为一个带检查并允许用户出错的整数输入函数，实现“在允许的输入出错次数内，读入指定区间内的一个整数”的功能。</a:t>
            </a:r>
            <a:endParaRPr lang="zh-CN" altLang="en-US" sz="2400" dirty="0"/>
          </a:p>
          <a:p>
            <a:pPr marL="457200" lvl="1" indent="0">
              <a:buNone/>
            </a:pPr>
            <a:r>
              <a:rPr lang="zh-CN" altLang="en-US" sz="2400" dirty="0">
                <a:solidFill>
                  <a:schemeClr val="accent6"/>
                </a:solidFill>
              </a:rPr>
              <a:t>bool getNum(int min, int max, int errmax, int &amp;num);</a:t>
            </a:r>
            <a:r>
              <a:rPr lang="zh-CN" altLang="en-US" sz="2400" dirty="0"/>
              <a:t>  </a:t>
            </a:r>
            <a:endParaRPr lang="zh-CN" altLang="en-US" sz="2400" dirty="0"/>
          </a:p>
          <a:p>
            <a:pPr marL="457200" lvl="1" indent="0">
              <a:buNone/>
            </a:pPr>
            <a:r>
              <a:rPr lang="zh-CN" altLang="en-US" sz="2400" dirty="0"/>
              <a:t>//读入指定区间内的整数</a:t>
            </a:r>
            <a:endParaRPr lang="zh-CN" altLang="en-US" sz="2400" dirty="0"/>
          </a:p>
          <a:p>
            <a:r>
              <a:rPr lang="en-US" altLang="zh-CN" sz="2400" dirty="0"/>
              <a:t>判断“用户希望继续”的部分也可以定义为函数：</a:t>
            </a:r>
            <a:endParaRPr lang="en-US" altLang="zh-CN" sz="2400" dirty="0"/>
          </a:p>
          <a:p>
            <a:pPr marL="457200" lvl="1" indent="0">
              <a:buNone/>
            </a:pPr>
            <a:r>
              <a:rPr lang="en-US" altLang="zh-CN" sz="2400" dirty="0">
                <a:solidFill>
                  <a:schemeClr val="accent6"/>
                </a:solidFill>
              </a:rPr>
              <a:t>bool wantNext();</a:t>
            </a:r>
            <a:endParaRPr lang="en-US" altLang="zh-CN" sz="2400" dirty="0"/>
          </a:p>
          <a:p>
            <a:pPr>
              <a:buNone/>
            </a:pPr>
            <a:r>
              <a:rPr lang="en-US" altLang="zh-CN" sz="2400" dirty="0"/>
              <a:t>	</a:t>
            </a:r>
            <a:r>
              <a:rPr lang="zh-CN" altLang="en-US" sz="2400" dirty="0"/>
              <a:t>将它定义为一个返回</a:t>
            </a:r>
            <a:r>
              <a:rPr lang="en-US" altLang="zh-CN" sz="2400" dirty="0"/>
              <a:t> bool </a:t>
            </a:r>
            <a:r>
              <a:rPr lang="zh-CN" altLang="en-US" sz="2400" dirty="0"/>
              <a:t>值的函数，用于控制程序大循环的继续或者结束。</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9" name="文本占位符 603138"/>
          <p:cNvSpPr>
            <a:spLocks noGrp="1"/>
          </p:cNvSpPr>
          <p:nvPr>
            <p:ph idx="1"/>
          </p:nvPr>
        </p:nvSpPr>
        <p:spPr>
          <a:xfrm>
            <a:off x="468630" y="314960"/>
            <a:ext cx="8207375" cy="6066790"/>
          </a:xfrm>
        </p:spPr>
        <p:txBody>
          <a:bodyPr/>
          <a:lstStyle/>
          <a:p>
            <a:pPr marL="0" indent="0">
              <a:spcBef>
                <a:spcPts val="0"/>
              </a:spcBef>
              <a:buNone/>
            </a:pPr>
            <a:r>
              <a:rPr lang="zh-CN" altLang="en-US" sz="2000" dirty="0"/>
              <a:t>写出程序的主体部分：</a:t>
            </a:r>
            <a:endParaRPr lang="zh-CN" altLang="en-US" sz="2000" dirty="0"/>
          </a:p>
          <a:p>
            <a:pPr marL="0" indent="0">
              <a:spcBef>
                <a:spcPts val="0"/>
              </a:spcBef>
              <a:buNone/>
            </a:pPr>
            <a:r>
              <a:rPr lang="en-US" altLang="zh-CN" sz="2000">
                <a:solidFill>
                  <a:schemeClr val="folHlink"/>
                </a:solidFill>
              </a:rPr>
              <a:t>#include &lt;iostream&gt;</a:t>
            </a:r>
            <a:endParaRPr lang="en-US" altLang="zh-CN" sz="2000">
              <a:solidFill>
                <a:schemeClr val="folHlink"/>
              </a:solidFill>
            </a:endParaRPr>
          </a:p>
          <a:p>
            <a:pPr marL="0" indent="0">
              <a:spcBef>
                <a:spcPts val="0"/>
              </a:spcBef>
              <a:buNone/>
            </a:pPr>
            <a:r>
              <a:rPr lang="en-US" altLang="zh-CN" sz="2000">
                <a:solidFill>
                  <a:schemeClr val="folHlink"/>
                </a:solidFill>
              </a:rPr>
              <a:t>#include &lt;cstdlib&gt;</a:t>
            </a:r>
            <a:endParaRPr lang="en-US" altLang="zh-CN" sz="2000">
              <a:solidFill>
                <a:schemeClr val="folHlink"/>
              </a:solidFill>
            </a:endParaRPr>
          </a:p>
          <a:p>
            <a:pPr marL="0" indent="0">
              <a:spcBef>
                <a:spcPts val="0"/>
              </a:spcBef>
              <a:buNone/>
            </a:pPr>
            <a:r>
              <a:rPr lang="en-US" altLang="zh-CN" sz="2000">
                <a:solidFill>
                  <a:schemeClr val="folHlink"/>
                </a:solidFill>
              </a:rPr>
              <a:t>#include &lt;ctime&gt;</a:t>
            </a:r>
            <a:endParaRPr lang="en-US" altLang="zh-CN" sz="2000">
              <a:solidFill>
                <a:schemeClr val="folHlink"/>
              </a:solidFill>
            </a:endParaRPr>
          </a:p>
          <a:p>
            <a:pPr marL="0" indent="0">
              <a:spcBef>
                <a:spcPts val="0"/>
              </a:spcBef>
              <a:buNone/>
            </a:pPr>
            <a:r>
              <a:rPr lang="en-US" altLang="zh-CN" sz="2000">
                <a:solidFill>
                  <a:schemeClr val="folHlink"/>
                </a:solidFill>
              </a:rPr>
              <a:t>using namespace std;</a:t>
            </a:r>
            <a:endParaRPr lang="en-US" altLang="zh-CN" sz="2000">
              <a:solidFill>
                <a:schemeClr val="folHlink"/>
              </a:solidFill>
            </a:endParaRPr>
          </a:p>
          <a:p>
            <a:pPr marL="0" indent="0">
              <a:spcBef>
                <a:spcPts val="0"/>
              </a:spcBef>
              <a:buNone/>
            </a:pPr>
            <a:endParaRPr lang="en-US" altLang="zh-CN" sz="2000">
              <a:solidFill>
                <a:schemeClr val="folHlink"/>
              </a:solidFill>
            </a:endParaRPr>
          </a:p>
          <a:p>
            <a:pPr marL="0" indent="0">
              <a:spcBef>
                <a:spcPts val="0"/>
              </a:spcBef>
              <a:buNone/>
            </a:pPr>
            <a:r>
              <a:rPr lang="en-US" altLang="zh-CN" sz="2000">
                <a:solidFill>
                  <a:schemeClr val="folHlink"/>
                </a:solidFill>
              </a:rPr>
              <a:t>const int ERRMAX = 3, GESMAX = 10;  </a:t>
            </a:r>
            <a:endParaRPr lang="en-US" altLang="zh-CN" sz="2000">
              <a:solidFill>
                <a:schemeClr val="folHlink"/>
              </a:solidFill>
            </a:endParaRPr>
          </a:p>
          <a:p>
            <a:pPr marL="0" indent="0">
              <a:spcBef>
                <a:spcPts val="0"/>
              </a:spcBef>
              <a:buNone/>
            </a:pPr>
            <a:r>
              <a:rPr lang="en-US" altLang="zh-CN" sz="2000">
                <a:solidFill>
                  <a:schemeClr val="folHlink"/>
                </a:solidFill>
              </a:rPr>
              <a:t>//</a:t>
            </a:r>
            <a:r>
              <a:rPr lang="zh-CN" altLang="en-US" sz="2000">
                <a:solidFill>
                  <a:schemeClr val="folHlink"/>
                </a:solidFill>
              </a:rPr>
              <a:t>外部常变量：</a:t>
            </a:r>
            <a:r>
              <a:rPr lang="en-US" altLang="zh-CN" sz="2000">
                <a:solidFill>
                  <a:schemeClr val="folHlink"/>
                </a:solidFill>
              </a:rPr>
              <a:t>允许的最大输入错误次数和猜错次数</a:t>
            </a:r>
            <a:endParaRPr lang="en-US" altLang="zh-CN">
              <a:solidFill>
                <a:schemeClr val="folHlink"/>
              </a:solidFill>
            </a:endParaRPr>
          </a:p>
          <a:p>
            <a:pPr marL="0" indent="0">
              <a:spcBef>
                <a:spcPts val="0"/>
              </a:spcBef>
              <a:buNone/>
            </a:pPr>
            <a:r>
              <a:rPr lang="en-US" altLang="zh-CN" sz="2000">
                <a:solidFill>
                  <a:schemeClr val="folHlink"/>
                </a:solidFill>
              </a:rPr>
              <a:t>bool getNum(int min, int max, int errmax, int &amp;num); </a:t>
            </a:r>
            <a:endParaRPr lang="en-US" altLang="zh-CN" sz="2000">
              <a:solidFill>
                <a:schemeClr val="folHlink"/>
              </a:solidFill>
            </a:endParaRPr>
          </a:p>
          <a:p>
            <a:pPr marL="0" indent="0">
              <a:spcBef>
                <a:spcPts val="0"/>
              </a:spcBef>
              <a:buNone/>
            </a:pPr>
            <a:r>
              <a:rPr lang="en-US" altLang="zh-CN" sz="2000">
                <a:solidFill>
                  <a:schemeClr val="folHlink"/>
                </a:solidFill>
              </a:rPr>
              <a:t>//</a:t>
            </a:r>
            <a:r>
              <a:rPr lang="zh-CN" altLang="zh-CN" sz="2000">
                <a:solidFill>
                  <a:schemeClr val="folHlink"/>
                </a:solidFill>
              </a:rPr>
              <a:t>函数原型声明：</a:t>
            </a:r>
            <a:r>
              <a:rPr lang="en-US" altLang="zh-CN" sz="2000">
                <a:solidFill>
                  <a:schemeClr val="folHlink"/>
                </a:solidFill>
              </a:rPr>
              <a:t>读入指定区间内的整数</a:t>
            </a:r>
            <a:endParaRPr lang="en-US" altLang="zh-CN" sz="2000">
              <a:solidFill>
                <a:schemeClr val="folHlink"/>
              </a:solidFill>
            </a:endParaRPr>
          </a:p>
          <a:p>
            <a:pPr marL="0" indent="0">
              <a:spcBef>
                <a:spcPts val="0"/>
              </a:spcBef>
              <a:buNone/>
            </a:pPr>
            <a:r>
              <a:rPr lang="en-US" altLang="zh-CN" sz="2000">
                <a:solidFill>
                  <a:schemeClr val="folHlink"/>
                </a:solidFill>
              </a:rPr>
              <a:t>bool wantNext();    //函数原型声明：是否继续游戏</a:t>
            </a:r>
            <a:endParaRPr lang="en-US" altLang="zh-CN" sz="2000">
              <a:solidFill>
                <a:schemeClr val="folHlink"/>
              </a:solidFill>
            </a:endParaRPr>
          </a:p>
          <a:p>
            <a:pPr marL="0" indent="0">
              <a:spcBef>
                <a:spcPts val="0"/>
              </a:spcBef>
              <a:buNone/>
            </a:pPr>
            <a:endParaRPr lang="en-US" altLang="zh-CN" sz="2000">
              <a:solidFill>
                <a:schemeClr val="folHlink"/>
              </a:solidFill>
            </a:endParaRPr>
          </a:p>
          <a:p>
            <a:pPr marL="0" indent="0">
              <a:spcBef>
                <a:spcPts val="0"/>
              </a:spcBef>
              <a:buNone/>
            </a:pPr>
            <a:r>
              <a:rPr lang="en-US" altLang="zh-CN" sz="2000">
                <a:solidFill>
                  <a:schemeClr val="folHlink"/>
                </a:solidFill>
              </a:rPr>
              <a:t>int main() {</a:t>
            </a:r>
            <a:endParaRPr lang="en-US" altLang="zh-CN" sz="2000">
              <a:solidFill>
                <a:schemeClr val="folHlink"/>
              </a:solidFill>
            </a:endParaRPr>
          </a:p>
          <a:p>
            <a:pPr marL="0" indent="0">
              <a:spcBef>
                <a:spcPts val="0"/>
              </a:spcBef>
              <a:buNone/>
            </a:pPr>
            <a:r>
              <a:rPr lang="en-US" altLang="zh-CN" sz="2000">
                <a:solidFill>
                  <a:schemeClr val="folHlink"/>
                </a:solidFill>
              </a:rPr>
              <a:t>    int max, target, guess, err;</a:t>
            </a:r>
            <a:endParaRPr lang="en-US" altLang="zh-CN" sz="2000">
              <a:solidFill>
                <a:schemeClr val="folHlink"/>
              </a:solidFill>
            </a:endParaRPr>
          </a:p>
          <a:p>
            <a:pPr marL="0" indent="0">
              <a:spcBef>
                <a:spcPts val="0"/>
              </a:spcBef>
              <a:buNone/>
            </a:pPr>
            <a:r>
              <a:rPr lang="en-US" altLang="zh-CN" sz="2000">
                <a:solidFill>
                  <a:schemeClr val="folHlink"/>
                </a:solidFill>
              </a:rPr>
              <a:t>    cout &lt;&lt; "== Number-Guessing Game ==" &lt;&lt; endl;</a:t>
            </a:r>
            <a:endParaRPr lang="en-US" altLang="zh-CN" sz="2000">
              <a:solidFill>
                <a:schemeClr val="folHlink"/>
              </a:solidFill>
            </a:endParaRPr>
          </a:p>
          <a:p>
            <a:pPr marL="0" indent="0">
              <a:spcBef>
                <a:spcPts val="0"/>
              </a:spcBef>
              <a:buNone/>
            </a:pPr>
            <a:r>
              <a:rPr lang="en-US" altLang="zh-CN" sz="2000">
                <a:solidFill>
                  <a:schemeClr val="folHlink"/>
                </a:solidFill>
              </a:rPr>
              <a:t>    cout &lt;&lt; "Choose a range [0, max]. Input max: ";</a:t>
            </a:r>
            <a:endParaRPr lang="en-US" altLang="zh-CN" sz="2000">
              <a:solidFill>
                <a:schemeClr val="folHlink"/>
              </a:solidFill>
            </a:endParaRPr>
          </a:p>
          <a:p>
            <a:pPr marL="0" indent="0">
              <a:spcBef>
                <a:spcPts val="0"/>
              </a:spcBef>
              <a:buNone/>
            </a:pPr>
            <a:r>
              <a:rPr lang="en-US" altLang="zh-CN" sz="2000">
                <a:solidFill>
                  <a:schemeClr val="folHlink"/>
                </a:solidFill>
              </a:rPr>
              <a:t>    if (!</a:t>
            </a:r>
            <a:r>
              <a:rPr lang="en-US" altLang="zh-CN" sz="2000">
                <a:solidFill>
                  <a:schemeClr val="accent2"/>
                </a:solidFill>
              </a:rPr>
              <a:t>getNum(1, RAND_MAX, ERRMAX, max)</a:t>
            </a:r>
            <a:r>
              <a:rPr lang="en-US" altLang="zh-CN" sz="2000">
                <a:solidFill>
                  <a:schemeClr val="folHlink"/>
                </a:solidFill>
              </a:rPr>
              <a:t>) {  </a:t>
            </a:r>
            <a:r>
              <a:rPr lang="en-US" altLang="zh-CN" sz="1800">
                <a:solidFill>
                  <a:schemeClr val="folHlink"/>
                </a:solidFill>
              </a:rPr>
              <a:t>//输入猜数范围并处理出错</a:t>
            </a:r>
            <a:endParaRPr lang="en-US" altLang="zh-CN" sz="2000">
              <a:solidFill>
                <a:schemeClr val="folHlink"/>
              </a:solidFill>
            </a:endParaRPr>
          </a:p>
          <a:p>
            <a:pPr marL="0" indent="0">
              <a:spcBef>
                <a:spcPts val="0"/>
              </a:spcBef>
              <a:buNone/>
            </a:pPr>
            <a:r>
              <a:rPr lang="en-US" altLang="zh-CN" sz="2000">
                <a:solidFill>
                  <a:schemeClr val="folHlink"/>
                </a:solidFill>
              </a:rPr>
              <a:t>        cout &lt;&lt; "Too many input errors. Stop!";</a:t>
            </a:r>
            <a:endParaRPr lang="en-US" altLang="zh-CN" sz="2000">
              <a:solidFill>
                <a:schemeClr val="folHlink"/>
              </a:solidFill>
            </a:endParaRPr>
          </a:p>
          <a:p>
            <a:pPr marL="0" indent="0">
              <a:spcBef>
                <a:spcPts val="0"/>
              </a:spcBef>
              <a:buNone/>
            </a:pPr>
            <a:r>
              <a:rPr lang="en-US" altLang="zh-CN" sz="2000">
                <a:solidFill>
                  <a:schemeClr val="folHlink"/>
                </a:solidFill>
              </a:rPr>
              <a:t>        return 1;  //返回结束代码1表示程序出错退出。此处等价于exit(1)。</a:t>
            </a:r>
            <a:endParaRPr lang="en-US" altLang="zh-CN" sz="2000">
              <a:solidFill>
                <a:schemeClr val="folHlink"/>
              </a:solidFill>
            </a:endParaRPr>
          </a:p>
          <a:p>
            <a:pPr marL="0" indent="0">
              <a:spcBef>
                <a:spcPts val="0"/>
              </a:spcBef>
              <a:buNone/>
            </a:pPr>
            <a:r>
              <a:rPr lang="en-US" altLang="zh-CN" sz="2000">
                <a:solidFill>
                  <a:schemeClr val="folHlink"/>
                </a:solidFill>
              </a:rPr>
              <a:t>    }</a:t>
            </a:r>
            <a:endParaRPr lang="en-US" altLang="zh-CN" sz="2000">
              <a:solidFill>
                <a:schemeClr val="fo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03140" name="任意多边形 603139"/>
          <p:cNvSpPr/>
          <p:nvPr/>
        </p:nvSpPr>
        <p:spPr>
          <a:xfrm>
            <a:off x="8243891" y="6020756"/>
            <a:ext cx="504825" cy="287337"/>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lstStyle/>
          <a:p>
            <a:endParaRPr lang="zh-CN" altLang="en-US"/>
          </a:p>
        </p:txBody>
      </p:sp>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文本占位符 604162"/>
          <p:cNvSpPr>
            <a:spLocks noGrp="1"/>
          </p:cNvSpPr>
          <p:nvPr>
            <p:ph idx="1"/>
          </p:nvPr>
        </p:nvSpPr>
        <p:spPr>
          <a:xfrm>
            <a:off x="468630" y="275590"/>
            <a:ext cx="8207375" cy="6106160"/>
          </a:xfrm>
        </p:spPr>
        <p:txBody>
          <a:bodyPr/>
          <a:lstStyle/>
          <a:p>
            <a:pPr>
              <a:lnSpc>
                <a:spcPct val="90000"/>
              </a:lnSpc>
              <a:spcBef>
                <a:spcPct val="5000"/>
              </a:spcBef>
              <a:buNone/>
            </a:pPr>
            <a:r>
              <a:rPr lang="en-US" altLang="zh-CN" sz="1800">
                <a:solidFill>
                  <a:schemeClr val="folHlink"/>
                </a:solidFill>
              </a:rPr>
              <a:t>    srand(time(0));</a:t>
            </a:r>
            <a:endParaRPr lang="en-US" altLang="zh-CN" sz="1800">
              <a:solidFill>
                <a:schemeClr val="folHlink"/>
              </a:solidFill>
            </a:endParaRPr>
          </a:p>
          <a:p>
            <a:pPr>
              <a:lnSpc>
                <a:spcPct val="90000"/>
              </a:lnSpc>
              <a:spcBef>
                <a:spcPct val="5000"/>
              </a:spcBef>
              <a:buNone/>
            </a:pPr>
            <a:r>
              <a:rPr lang="en-US" altLang="zh-CN" sz="1800">
                <a:solidFill>
                  <a:schemeClr val="folHlink"/>
                </a:solidFill>
              </a:rPr>
              <a:t>    do {    //猜数主循环</a:t>
            </a:r>
            <a:endParaRPr lang="en-US" altLang="zh-CN" sz="1800">
              <a:solidFill>
                <a:schemeClr val="folHlink"/>
              </a:solidFill>
            </a:endParaRPr>
          </a:p>
          <a:p>
            <a:pPr>
              <a:lnSpc>
                <a:spcPct val="90000"/>
              </a:lnSpc>
              <a:spcBef>
                <a:spcPct val="5000"/>
              </a:spcBef>
              <a:buNone/>
            </a:pPr>
            <a:r>
              <a:rPr lang="en-US" altLang="zh-CN" sz="1800">
                <a:solidFill>
                  <a:schemeClr val="folHlink"/>
                </a:solidFill>
              </a:rPr>
              <a:t>        err = 0;</a:t>
            </a:r>
            <a:endParaRPr lang="en-US" altLang="zh-CN" sz="1800">
              <a:solidFill>
                <a:schemeClr val="folHlink"/>
              </a:solidFill>
            </a:endParaRPr>
          </a:p>
          <a:p>
            <a:pPr>
              <a:lnSpc>
                <a:spcPct val="90000"/>
              </a:lnSpc>
              <a:spcBef>
                <a:spcPct val="5000"/>
              </a:spcBef>
              <a:buNone/>
            </a:pPr>
            <a:r>
              <a:rPr lang="en-US" altLang="zh-CN" sz="1800">
                <a:solidFill>
                  <a:schemeClr val="folHlink"/>
                </a:solidFill>
              </a:rPr>
              <a:t>        target = rand() % (max + 1);</a:t>
            </a:r>
            <a:endParaRPr lang="en-US" altLang="zh-CN" sz="1800">
              <a:solidFill>
                <a:schemeClr val="folHlink"/>
              </a:solidFill>
            </a:endParaRPr>
          </a:p>
          <a:p>
            <a:pPr>
              <a:lnSpc>
                <a:spcPct val="90000"/>
              </a:lnSpc>
              <a:spcBef>
                <a:spcPct val="5000"/>
              </a:spcBef>
              <a:buNone/>
            </a:pPr>
            <a:r>
              <a:rPr lang="en-US" altLang="zh-CN" sz="1800">
                <a:solidFill>
                  <a:schemeClr val="folHlink"/>
                </a:solidFill>
              </a:rPr>
              <a:t>        cout &lt;&lt; "\nA new random number generated. \n";</a:t>
            </a:r>
            <a:endParaRPr lang="en-US" altLang="zh-CN" sz="1800">
              <a:solidFill>
                <a:schemeClr val="folHlink"/>
              </a:solidFill>
            </a:endParaRPr>
          </a:p>
          <a:p>
            <a:pPr>
              <a:lnSpc>
                <a:spcPct val="90000"/>
              </a:lnSpc>
              <a:spcBef>
                <a:spcPct val="5000"/>
              </a:spcBef>
              <a:buNone/>
            </a:pPr>
            <a:r>
              <a:rPr lang="en-US" altLang="zh-CN" sz="1800">
                <a:solidFill>
                  <a:schemeClr val="folHlink"/>
                </a:solidFill>
              </a:rPr>
              <a:t>        while (1) {</a:t>
            </a:r>
            <a:endParaRPr lang="en-US" altLang="zh-CN" sz="1800">
              <a:solidFill>
                <a:schemeClr val="folHlink"/>
              </a:solidFill>
            </a:endParaRPr>
          </a:p>
          <a:p>
            <a:pPr>
              <a:lnSpc>
                <a:spcPct val="90000"/>
              </a:lnSpc>
              <a:spcBef>
                <a:spcPct val="5000"/>
              </a:spcBef>
              <a:buNone/>
            </a:pPr>
            <a:r>
              <a:rPr lang="en-US" altLang="zh-CN" sz="1800">
                <a:solidFill>
                  <a:schemeClr val="folHlink"/>
                </a:solidFill>
              </a:rPr>
              <a:t>            cout &lt;&lt; "Your guess : ";</a:t>
            </a:r>
            <a:endParaRPr lang="en-US" altLang="zh-CN" sz="1800">
              <a:solidFill>
                <a:schemeClr val="folHlink"/>
              </a:solidFill>
            </a:endParaRPr>
          </a:p>
          <a:p>
            <a:pPr>
              <a:lnSpc>
                <a:spcPct val="90000"/>
              </a:lnSpc>
              <a:spcBef>
                <a:spcPct val="5000"/>
              </a:spcBef>
              <a:buNone/>
            </a:pPr>
            <a:r>
              <a:rPr lang="en-US" altLang="zh-CN" sz="1800">
                <a:solidFill>
                  <a:schemeClr val="folHlink"/>
                </a:solidFill>
              </a:rPr>
              <a:t>            if (!</a:t>
            </a:r>
            <a:r>
              <a:rPr lang="en-US" altLang="zh-CN" sz="1800">
                <a:solidFill>
                  <a:schemeClr val="accent2"/>
                </a:solidFill>
              </a:rPr>
              <a:t>getNum(0, max, ERRMAX, guess)</a:t>
            </a:r>
            <a:r>
              <a:rPr lang="en-US" altLang="zh-CN" sz="1800">
                <a:solidFill>
                  <a:schemeClr val="folHlink"/>
                </a:solidFill>
              </a:rPr>
              <a:t>) {  //输入猜数并处理出错情形</a:t>
            </a:r>
            <a:endParaRPr lang="en-US" altLang="zh-CN" sz="1800">
              <a:solidFill>
                <a:schemeClr val="folHlink"/>
              </a:solidFill>
            </a:endParaRPr>
          </a:p>
          <a:p>
            <a:pPr>
              <a:lnSpc>
                <a:spcPct val="90000"/>
              </a:lnSpc>
              <a:spcBef>
                <a:spcPct val="5000"/>
              </a:spcBef>
              <a:buNone/>
            </a:pPr>
            <a:r>
              <a:rPr lang="en-US" altLang="zh-CN" sz="1800">
                <a:solidFill>
                  <a:schemeClr val="folHlink"/>
                </a:solidFill>
              </a:rPr>
              <a:t>                cout &lt;&lt; "Too many input errors. Stop!";</a:t>
            </a:r>
            <a:endParaRPr lang="en-US" altLang="zh-CN" sz="1800">
              <a:solidFill>
                <a:schemeClr val="folHlink"/>
              </a:solidFill>
            </a:endParaRPr>
          </a:p>
          <a:p>
            <a:pPr>
              <a:lnSpc>
                <a:spcPct val="90000"/>
              </a:lnSpc>
              <a:spcBef>
                <a:spcPct val="5000"/>
              </a:spcBef>
              <a:buNone/>
            </a:pPr>
            <a:r>
              <a:rPr lang="en-US" altLang="zh-CN" sz="1800">
                <a:solidFill>
                  <a:schemeClr val="folHlink"/>
                </a:solidFill>
              </a:rPr>
              <a:t>                return 2;  //返回结束代码2也表示程序出错退出。等价于exit(2)。</a:t>
            </a:r>
            <a:endParaRPr lang="en-US" altLang="zh-CN" sz="1800">
              <a:solidFill>
                <a:schemeClr val="folHlink"/>
              </a:solidFill>
            </a:endParaRPr>
          </a:p>
          <a:p>
            <a:pPr>
              <a:lnSpc>
                <a:spcPct val="90000"/>
              </a:lnSpc>
              <a:spcBef>
                <a:spcPct val="5000"/>
              </a:spcBef>
              <a:buNone/>
            </a:pPr>
            <a:r>
              <a:rPr lang="en-US" altLang="zh-CN" sz="1800">
                <a:solidFill>
                  <a:schemeClr val="folHlink"/>
                </a:solidFill>
              </a:rPr>
              <a:t>            }</a:t>
            </a:r>
            <a:endParaRPr lang="en-US" altLang="zh-CN" sz="1800">
              <a:solidFill>
                <a:schemeClr val="folHlink"/>
              </a:solidFill>
            </a:endParaRPr>
          </a:p>
          <a:p>
            <a:pPr>
              <a:lnSpc>
                <a:spcPct val="90000"/>
              </a:lnSpc>
              <a:spcBef>
                <a:spcPct val="5000"/>
              </a:spcBef>
              <a:buNone/>
            </a:pPr>
            <a:r>
              <a:rPr lang="en-US" altLang="zh-CN" sz="1800">
                <a:solidFill>
                  <a:schemeClr val="folHlink"/>
                </a:solidFill>
              </a:rPr>
              <a:t>            if (guess &gt; target) {  cout &lt;&lt; "Too big!\n";   err++; }</a:t>
            </a:r>
            <a:endParaRPr lang="en-US" altLang="zh-CN" sz="1800">
              <a:solidFill>
                <a:schemeClr val="folHlink"/>
              </a:solidFill>
            </a:endParaRPr>
          </a:p>
          <a:p>
            <a:pPr>
              <a:lnSpc>
                <a:spcPct val="90000"/>
              </a:lnSpc>
              <a:spcBef>
                <a:spcPct val="5000"/>
              </a:spcBef>
              <a:buNone/>
            </a:pPr>
            <a:r>
              <a:rPr lang="en-US" altLang="zh-CN" sz="1800">
                <a:solidFill>
                  <a:schemeClr val="folHlink"/>
                </a:solidFill>
              </a:rPr>
              <a:t>            else if (guess &lt; target) { cout &lt;&lt; "Too small!\n"; err++; }</a:t>
            </a:r>
            <a:endParaRPr lang="en-US" altLang="zh-CN" sz="1800">
              <a:solidFill>
                <a:schemeClr val="folHlink"/>
              </a:solidFill>
            </a:endParaRPr>
          </a:p>
          <a:p>
            <a:pPr>
              <a:lnSpc>
                <a:spcPct val="90000"/>
              </a:lnSpc>
              <a:spcBef>
                <a:spcPct val="5000"/>
              </a:spcBef>
              <a:buNone/>
            </a:pPr>
            <a:r>
              <a:rPr lang="en-US" altLang="zh-CN" sz="1800">
                <a:solidFill>
                  <a:schemeClr val="folHlink"/>
                </a:solidFill>
              </a:rPr>
              <a:t>            else { cout &lt;&lt; "Congratulation! You win!\n";  break; }</a:t>
            </a:r>
            <a:endParaRPr lang="en-US" altLang="zh-CN" sz="1800">
              <a:solidFill>
                <a:schemeClr val="folHlink"/>
              </a:solidFill>
            </a:endParaRPr>
          </a:p>
          <a:p>
            <a:pPr>
              <a:lnSpc>
                <a:spcPct val="90000"/>
              </a:lnSpc>
              <a:spcBef>
                <a:spcPct val="5000"/>
              </a:spcBef>
              <a:buNone/>
            </a:pPr>
            <a:r>
              <a:rPr lang="en-US" altLang="zh-CN" sz="1800">
                <a:solidFill>
                  <a:schemeClr val="folHlink"/>
                </a:solidFill>
              </a:rPr>
              <a:t>            if (err &gt; GESMAX ) {</a:t>
            </a:r>
            <a:endParaRPr lang="en-US" altLang="zh-CN" sz="1800">
              <a:solidFill>
                <a:schemeClr val="folHlink"/>
              </a:solidFill>
            </a:endParaRPr>
          </a:p>
          <a:p>
            <a:pPr>
              <a:lnSpc>
                <a:spcPct val="90000"/>
              </a:lnSpc>
              <a:spcBef>
                <a:spcPct val="5000"/>
              </a:spcBef>
              <a:buNone/>
            </a:pPr>
            <a:r>
              <a:rPr lang="en-US" altLang="zh-CN" sz="1800">
                <a:solidFill>
                  <a:schemeClr val="folHlink"/>
                </a:solidFill>
              </a:rPr>
              <a:t>                cout &lt;&lt; "Too many guess errors. Stop!" &lt;&lt; endl;</a:t>
            </a:r>
            <a:endParaRPr lang="en-US" altLang="zh-CN" sz="1800">
              <a:solidFill>
                <a:schemeClr val="folHlink"/>
              </a:solidFill>
            </a:endParaRPr>
          </a:p>
          <a:p>
            <a:pPr>
              <a:lnSpc>
                <a:spcPct val="90000"/>
              </a:lnSpc>
              <a:spcBef>
                <a:spcPct val="5000"/>
              </a:spcBef>
              <a:buNone/>
            </a:pPr>
            <a:r>
              <a:rPr lang="en-US" altLang="zh-CN" sz="1800">
                <a:solidFill>
                  <a:schemeClr val="folHlink"/>
                </a:solidFill>
              </a:rPr>
              <a:t>                break; //猜数时出错次数太多</a:t>
            </a:r>
            <a:endParaRPr lang="en-US" altLang="zh-CN" sz="1800">
              <a:solidFill>
                <a:schemeClr val="folHlink"/>
              </a:solidFill>
            </a:endParaRPr>
          </a:p>
          <a:p>
            <a:pPr>
              <a:lnSpc>
                <a:spcPct val="90000"/>
              </a:lnSpc>
              <a:spcBef>
                <a:spcPct val="5000"/>
              </a:spcBef>
              <a:buNone/>
            </a:pPr>
            <a:r>
              <a:rPr lang="en-US" altLang="zh-CN" sz="1800">
                <a:solidFill>
                  <a:schemeClr val="folHlink"/>
                </a:solidFill>
              </a:rPr>
              <a:t>            }</a:t>
            </a:r>
            <a:endParaRPr lang="en-US" altLang="zh-CN" sz="1800">
              <a:solidFill>
                <a:schemeClr val="folHlink"/>
              </a:solidFill>
            </a:endParaRPr>
          </a:p>
          <a:p>
            <a:pPr>
              <a:lnSpc>
                <a:spcPct val="90000"/>
              </a:lnSpc>
              <a:spcBef>
                <a:spcPct val="5000"/>
              </a:spcBef>
              <a:buNone/>
            </a:pPr>
            <a:r>
              <a:rPr lang="en-US" altLang="zh-CN" sz="1800">
                <a:solidFill>
                  <a:schemeClr val="folHlink"/>
                </a:solidFill>
              </a:rPr>
              <a:t>        }</a:t>
            </a:r>
            <a:endParaRPr lang="en-US" altLang="zh-CN" sz="1800">
              <a:solidFill>
                <a:schemeClr val="folHlink"/>
              </a:solidFill>
            </a:endParaRPr>
          </a:p>
          <a:p>
            <a:pPr>
              <a:lnSpc>
                <a:spcPct val="90000"/>
              </a:lnSpc>
              <a:spcBef>
                <a:spcPct val="5000"/>
              </a:spcBef>
              <a:buNone/>
            </a:pPr>
            <a:r>
              <a:rPr lang="en-US" altLang="zh-CN" sz="1800">
                <a:solidFill>
                  <a:schemeClr val="folHlink"/>
                </a:solidFill>
              </a:rPr>
              <a:t>    } while (</a:t>
            </a:r>
            <a:r>
              <a:rPr lang="en-US" altLang="zh-CN" sz="1800">
                <a:solidFill>
                  <a:schemeClr val="accent2"/>
                </a:solidFill>
              </a:rPr>
              <a:t>wantNext()</a:t>
            </a:r>
            <a:r>
              <a:rPr lang="en-US" altLang="zh-CN" sz="1800">
                <a:solidFill>
                  <a:schemeClr val="folHlink"/>
                </a:solidFill>
              </a:rPr>
              <a:t>);</a:t>
            </a:r>
            <a:endParaRPr lang="en-US" altLang="zh-CN" sz="1800">
              <a:solidFill>
                <a:schemeClr val="folHlink"/>
              </a:solidFill>
            </a:endParaRPr>
          </a:p>
          <a:p>
            <a:pPr>
              <a:lnSpc>
                <a:spcPct val="90000"/>
              </a:lnSpc>
              <a:spcBef>
                <a:spcPct val="5000"/>
              </a:spcBef>
              <a:buNone/>
            </a:pPr>
            <a:r>
              <a:rPr lang="en-US" altLang="zh-CN" sz="1800">
                <a:solidFill>
                  <a:schemeClr val="folHlink"/>
                </a:solidFill>
              </a:rPr>
              <a:t>    cout &lt;&lt; "Game over.\nThanks for playing!\n";</a:t>
            </a:r>
            <a:endParaRPr lang="en-US" altLang="zh-CN" sz="1800">
              <a:solidFill>
                <a:schemeClr val="folHlink"/>
              </a:solidFill>
            </a:endParaRPr>
          </a:p>
          <a:p>
            <a:pPr>
              <a:lnSpc>
                <a:spcPct val="90000"/>
              </a:lnSpc>
              <a:spcBef>
                <a:spcPct val="5000"/>
              </a:spcBef>
              <a:buNone/>
            </a:pPr>
            <a:r>
              <a:rPr lang="en-US" altLang="zh-CN" sz="1800">
                <a:solidFill>
                  <a:schemeClr val="folHlink"/>
                </a:solidFill>
              </a:rPr>
              <a:t>    return 0;</a:t>
            </a:r>
            <a:endParaRPr lang="en-US" altLang="zh-CN" sz="1800">
              <a:solidFill>
                <a:schemeClr val="folHlink"/>
              </a:solidFill>
            </a:endParaRPr>
          </a:p>
          <a:p>
            <a:pPr>
              <a:lnSpc>
                <a:spcPct val="90000"/>
              </a:lnSpc>
              <a:spcBef>
                <a:spcPct val="5000"/>
              </a:spcBef>
              <a:buNone/>
            </a:pPr>
            <a:r>
              <a:rPr lang="en-US" altLang="zh-CN" sz="1800">
                <a:solidFill>
                  <a:schemeClr val="folHlink"/>
                </a:solidFill>
              </a:rPr>
              <a:t>}</a:t>
            </a:r>
            <a:endParaRPr lang="en-US" altLang="zh-CN" sz="1800">
              <a:solidFill>
                <a:schemeClr val="fo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04164" name="矩形 604163"/>
          <p:cNvSpPr/>
          <p:nvPr/>
        </p:nvSpPr>
        <p:spPr>
          <a:xfrm>
            <a:off x="827088" y="6091241"/>
            <a:ext cx="6280150" cy="460375"/>
          </a:xfrm>
          <a:prstGeom prst="rect">
            <a:avLst/>
          </a:prstGeom>
          <a:noFill/>
          <a:ln w="9525">
            <a:noFill/>
          </a:ln>
        </p:spPr>
        <p:txBody>
          <a:bodyPr wrap="none" lIns="92075" tIns="46038" rIns="92075" bIns="46038" anchor="ctr">
            <a:spAutoFit/>
          </a:bodyPr>
          <a:lstStyle/>
          <a:p>
            <a:pPr eaLnBrk="0" hangingPunct="0"/>
            <a:r>
              <a:rPr lang="zh-CN" altLang="en-US" dirty="0"/>
              <a:t>接下来逐个考虑写出这几个函数的定义</a:t>
            </a:r>
            <a:r>
              <a:rPr lang="en-US" altLang="zh-CN" dirty="0"/>
              <a:t>……</a:t>
            </a:r>
            <a:r>
              <a:rPr lang="zh-CN" altLang="en-US" dirty="0"/>
              <a:t>。</a:t>
            </a:r>
            <a:endParaRPr lang="zh-CN" altLang="en-US" dirty="0"/>
          </a:p>
        </p:txBody>
      </p:sp>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8630" y="381000"/>
            <a:ext cx="8207375" cy="6000750"/>
          </a:xfrm>
        </p:spPr>
        <p:txBody>
          <a:bodyPr/>
          <a:p>
            <a:pPr>
              <a:spcBef>
                <a:spcPct val="0"/>
              </a:spcBef>
              <a:buClrTx/>
              <a:buSzTx/>
              <a:buFontTx/>
              <a:buNone/>
            </a:pPr>
            <a:r>
              <a:rPr sz="2000">
                <a:sym typeface="+mn-ea"/>
              </a:rPr>
              <a:t>读入指定区间内的整数的函数</a:t>
            </a:r>
            <a:r>
              <a:rPr lang="en-US" sz="2000">
                <a:sym typeface="+mn-ea"/>
              </a:rPr>
              <a:t> </a:t>
            </a:r>
            <a:r>
              <a:rPr sz="2000">
                <a:sym typeface="+mn-ea"/>
              </a:rPr>
              <a:t>getNum</a:t>
            </a:r>
            <a:r>
              <a:rPr lang="zh-CN" altLang="en-US" sz="2000">
                <a:sym typeface="+mn-ea"/>
              </a:rPr>
              <a:t>：</a:t>
            </a:r>
            <a:endParaRPr lang="zh-CN" altLang="en-US" sz="2000" dirty="0"/>
          </a:p>
          <a:p>
            <a:pPr>
              <a:spcBef>
                <a:spcPct val="0"/>
              </a:spcBef>
              <a:buClrTx/>
              <a:buSzTx/>
              <a:buFontTx/>
              <a:buNone/>
            </a:pPr>
            <a:r>
              <a:rPr lang="en-US" altLang="zh-CN" sz="2000">
                <a:solidFill>
                  <a:schemeClr val="folHlink"/>
                </a:solidFill>
                <a:sym typeface="+mn-ea"/>
              </a:rPr>
              <a:t>bool getNum(int min, int max, int errmax, int &amp;num) { </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//读入指定区间内的整数</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int err = 0;</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while (!(cin &gt;&gt; num) || num &lt; min || num &gt; max)  {</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//获得用户输入，并处理可能的出错情形</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cin.clear(); //清除错误标记</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cin.sync();  //清空缓冲区</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err++;</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if (err &lt; errmax) { //低于输入错误最大允许次数时，继续执行</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cout &lt;&lt; "Input error " &lt;&lt; err &lt;&lt; ". Input again: ";</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 else {  //输入错误次数达到最大允许次数</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return false;  //结束函数，返回false</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cin.sync(); //成功获得输入数据之后，也要清空缓冲区</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    return true;</a:t>
            </a:r>
            <a:endParaRPr lang="en-US" altLang="zh-CN" sz="2000">
              <a:solidFill>
                <a:schemeClr val="folHlink"/>
              </a:solidFill>
            </a:endParaRPr>
          </a:p>
          <a:p>
            <a:pPr>
              <a:spcBef>
                <a:spcPct val="0"/>
              </a:spcBef>
              <a:buClrTx/>
              <a:buSzTx/>
              <a:buFontTx/>
              <a:buNone/>
            </a:pPr>
            <a:r>
              <a:rPr lang="en-US" altLang="zh-CN" sz="2000">
                <a:solidFill>
                  <a:schemeClr val="folHlink"/>
                </a:solidFill>
                <a:sym typeface="+mn-ea"/>
              </a:rPr>
              <a:t>}</a:t>
            </a:r>
            <a:endParaRPr lang="en-US" altLang="zh-CN" sz="2000">
              <a:solidFill>
                <a:schemeClr val="folHlink"/>
              </a:solidFill>
            </a:endParaRPr>
          </a:p>
          <a:p>
            <a:endParaRPr lang="en-US" altLang="zh-CN" sz="2000">
              <a:solidFill>
                <a:schemeClr val="fo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68630" y="489585"/>
            <a:ext cx="8207375" cy="5892165"/>
          </a:xfrm>
        </p:spPr>
        <p:txBody>
          <a:bodyPr/>
          <a:p>
            <a:pPr>
              <a:lnSpc>
                <a:spcPct val="100000"/>
              </a:lnSpc>
              <a:spcBef>
                <a:spcPts val="0"/>
              </a:spcBef>
              <a:spcAft>
                <a:spcPts val="0"/>
              </a:spcAft>
              <a:buClrTx/>
              <a:buSzTx/>
              <a:buFontTx/>
              <a:buNone/>
            </a:pPr>
            <a:r>
              <a:rPr lang="zh-CN" altLang="en-US" sz="2000" dirty="0">
                <a:solidFill>
                  <a:schemeClr val="hlink"/>
                </a:solidFill>
                <a:sym typeface="+mn-ea"/>
              </a:rPr>
              <a:t>用户是否愿意继续游戏</a:t>
            </a:r>
            <a:r>
              <a:rPr lang="zh-CN" altLang="en-US" sz="2000" dirty="0">
                <a:sym typeface="+mn-ea"/>
              </a:rPr>
              <a:t>：</a:t>
            </a:r>
            <a:endParaRPr lang="zh-CN" altLang="en-US" sz="2000" dirty="0"/>
          </a:p>
          <a:p>
            <a:pPr algn="just">
              <a:lnSpc>
                <a:spcPct val="100000"/>
              </a:lnSpc>
              <a:spcBef>
                <a:spcPts val="0"/>
              </a:spcBef>
              <a:spcAft>
                <a:spcPts val="0"/>
              </a:spcAft>
              <a:buClrTx/>
              <a:buSzTx/>
              <a:buFontTx/>
              <a:buNone/>
            </a:pPr>
            <a:r>
              <a:rPr lang="en-US" altLang="zh-CN" sz="2000">
                <a:solidFill>
                  <a:schemeClr val="folHlink"/>
                </a:solidFill>
                <a:sym typeface="+mn-ea"/>
              </a:rPr>
              <a:t>bool wantNext() {</a:t>
            </a:r>
            <a:endParaRPr lang="en-US" altLang="zh-CN" sz="2000">
              <a:solidFill>
                <a:schemeClr val="folHlink"/>
              </a:solidFill>
            </a:endParaRPr>
          </a:p>
          <a:p>
            <a:pPr algn="just">
              <a:lnSpc>
                <a:spcPct val="100000"/>
              </a:lnSpc>
              <a:spcBef>
                <a:spcPts val="0"/>
              </a:spcBef>
              <a:spcAft>
                <a:spcPts val="0"/>
              </a:spcAft>
              <a:buClrTx/>
              <a:buSzTx/>
              <a:buFontTx/>
              <a:buNone/>
            </a:pPr>
            <a:r>
              <a:rPr lang="en-US" altLang="zh-CN" sz="2000">
                <a:solidFill>
                  <a:schemeClr val="folHlink"/>
                </a:solidFill>
                <a:sym typeface="+mn-ea"/>
              </a:rPr>
              <a:t>    int ch;</a:t>
            </a:r>
            <a:endParaRPr lang="en-US" altLang="zh-CN" sz="2000">
              <a:solidFill>
                <a:schemeClr val="folHlink"/>
              </a:solidFill>
            </a:endParaRPr>
          </a:p>
          <a:p>
            <a:pPr algn="just">
              <a:lnSpc>
                <a:spcPct val="100000"/>
              </a:lnSpc>
              <a:spcBef>
                <a:spcPts val="0"/>
              </a:spcBef>
              <a:spcAft>
                <a:spcPts val="0"/>
              </a:spcAft>
              <a:buClrTx/>
              <a:buSzTx/>
              <a:buFontTx/>
              <a:buNone/>
            </a:pPr>
            <a:r>
              <a:rPr lang="en-US" altLang="zh-CN" sz="2000">
                <a:solidFill>
                  <a:schemeClr val="folHlink"/>
                </a:solidFill>
                <a:sym typeface="+mn-ea"/>
              </a:rPr>
              <a:t>    cout &lt;&lt; "\nNext game? (y/n): ";</a:t>
            </a:r>
            <a:endParaRPr lang="en-US" altLang="zh-CN" sz="2000">
              <a:solidFill>
                <a:schemeClr val="folHlink"/>
              </a:solidFill>
            </a:endParaRPr>
          </a:p>
          <a:p>
            <a:pPr algn="just">
              <a:lnSpc>
                <a:spcPct val="100000"/>
              </a:lnSpc>
              <a:spcBef>
                <a:spcPts val="0"/>
              </a:spcBef>
              <a:spcAft>
                <a:spcPts val="0"/>
              </a:spcAft>
              <a:buClrTx/>
              <a:buSzTx/>
              <a:buFontTx/>
              <a:buNone/>
            </a:pPr>
            <a:r>
              <a:rPr lang="en-US" altLang="zh-CN" sz="2000">
                <a:solidFill>
                  <a:schemeClr val="folHlink"/>
                </a:solidFill>
                <a:sym typeface="+mn-ea"/>
              </a:rPr>
              <a:t>    while ((ch = toupper(cin.get())) != 'Y' &amp;&amp; ch != 'N')</a:t>
            </a:r>
            <a:endParaRPr lang="en-US" altLang="zh-CN" sz="2000">
              <a:solidFill>
                <a:schemeClr val="folHlink"/>
              </a:solidFill>
            </a:endParaRPr>
          </a:p>
          <a:p>
            <a:pPr algn="just">
              <a:lnSpc>
                <a:spcPct val="100000"/>
              </a:lnSpc>
              <a:spcBef>
                <a:spcPts val="0"/>
              </a:spcBef>
              <a:spcAft>
                <a:spcPts val="0"/>
              </a:spcAft>
              <a:buClrTx/>
              <a:buSzTx/>
              <a:buFontTx/>
              <a:buNone/>
            </a:pPr>
            <a:r>
              <a:rPr lang="en-US" altLang="zh-CN" sz="2000">
                <a:solidFill>
                  <a:schemeClr val="folHlink"/>
                </a:solidFill>
                <a:sym typeface="+mn-ea"/>
              </a:rPr>
              <a:t>        ;    //空循环体</a:t>
            </a:r>
            <a:endParaRPr lang="en-US" altLang="zh-CN" sz="2000">
              <a:solidFill>
                <a:schemeClr val="folHlink"/>
              </a:solidFill>
            </a:endParaRPr>
          </a:p>
          <a:p>
            <a:pPr algn="just">
              <a:lnSpc>
                <a:spcPct val="100000"/>
              </a:lnSpc>
              <a:spcBef>
                <a:spcPts val="0"/>
              </a:spcBef>
              <a:spcAft>
                <a:spcPts val="0"/>
              </a:spcAft>
              <a:buClrTx/>
              <a:buSzTx/>
              <a:buFontTx/>
              <a:buNone/>
            </a:pPr>
            <a:r>
              <a:rPr lang="en-US" altLang="zh-CN" sz="2000">
                <a:solidFill>
                  <a:schemeClr val="folHlink"/>
                </a:solidFill>
                <a:sym typeface="+mn-ea"/>
              </a:rPr>
              <a:t>    cin.clear();</a:t>
            </a:r>
            <a:endParaRPr lang="en-US" altLang="zh-CN" sz="2000">
              <a:solidFill>
                <a:schemeClr val="folHlink"/>
              </a:solidFill>
            </a:endParaRPr>
          </a:p>
          <a:p>
            <a:pPr algn="just">
              <a:lnSpc>
                <a:spcPct val="100000"/>
              </a:lnSpc>
              <a:spcBef>
                <a:spcPts val="0"/>
              </a:spcBef>
              <a:spcAft>
                <a:spcPts val="0"/>
              </a:spcAft>
              <a:buClrTx/>
              <a:buSzTx/>
              <a:buFontTx/>
              <a:buNone/>
            </a:pPr>
            <a:r>
              <a:rPr lang="en-US" altLang="zh-CN" sz="2000">
                <a:solidFill>
                  <a:schemeClr val="folHlink"/>
                </a:solidFill>
                <a:sym typeface="+mn-ea"/>
              </a:rPr>
              <a:t>    cin.sync();</a:t>
            </a:r>
            <a:endParaRPr lang="en-US" altLang="zh-CN" sz="2000">
              <a:solidFill>
                <a:schemeClr val="folHlink"/>
              </a:solidFill>
            </a:endParaRPr>
          </a:p>
          <a:p>
            <a:pPr algn="just">
              <a:lnSpc>
                <a:spcPct val="100000"/>
              </a:lnSpc>
              <a:spcBef>
                <a:spcPts val="0"/>
              </a:spcBef>
              <a:spcAft>
                <a:spcPts val="0"/>
              </a:spcAft>
              <a:buClrTx/>
              <a:buSzTx/>
              <a:buFontTx/>
              <a:buNone/>
            </a:pPr>
            <a:r>
              <a:rPr lang="en-US" altLang="zh-CN" sz="2000">
                <a:solidFill>
                  <a:schemeClr val="folHlink"/>
                </a:solidFill>
                <a:sym typeface="+mn-ea"/>
              </a:rPr>
              <a:t>    return (ch == 'Y' ? true : false);</a:t>
            </a:r>
            <a:endParaRPr lang="en-US" altLang="zh-CN" sz="2000">
              <a:solidFill>
                <a:schemeClr val="folHlink"/>
              </a:solidFill>
            </a:endParaRPr>
          </a:p>
          <a:p>
            <a:pPr algn="just">
              <a:lnSpc>
                <a:spcPct val="100000"/>
              </a:lnSpc>
              <a:spcBef>
                <a:spcPts val="0"/>
              </a:spcBef>
              <a:spcAft>
                <a:spcPts val="0"/>
              </a:spcAft>
              <a:buClrTx/>
              <a:buSzTx/>
              <a:buFontTx/>
              <a:buNone/>
            </a:pPr>
            <a:r>
              <a:rPr lang="en-US" altLang="zh-CN" sz="2000">
                <a:solidFill>
                  <a:schemeClr val="folHlink"/>
                </a:solidFill>
                <a:sym typeface="+mn-ea"/>
              </a:rPr>
              <a:t>}</a:t>
            </a:r>
            <a:endParaRPr lang="en-US" altLang="zh-CN" sz="2000">
              <a:solidFill>
                <a:schemeClr val="folHlink"/>
              </a:solidFill>
            </a:endParaRPr>
          </a:p>
          <a:p>
            <a:pPr>
              <a:lnSpc>
                <a:spcPct val="100000"/>
              </a:lnSpc>
              <a:spcBef>
                <a:spcPts val="0"/>
              </a:spcBef>
              <a:spcAft>
                <a:spcPts val="0"/>
              </a:spcAft>
            </a:pPr>
            <a:endParaRPr lang="en-US" altLang="zh-CN" sz="2000">
              <a:solidFill>
                <a:schemeClr val="fo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4" name="文本框 3"/>
          <p:cNvSpPr txBox="1"/>
          <p:nvPr/>
        </p:nvSpPr>
        <p:spPr>
          <a:xfrm>
            <a:off x="468630" y="4221480"/>
            <a:ext cx="8132445" cy="1198880"/>
          </a:xfrm>
          <a:prstGeom prst="rect">
            <a:avLst/>
          </a:prstGeom>
          <a:noFill/>
        </p:spPr>
        <p:txBody>
          <a:bodyPr wrap="square" rtlCol="0" anchor="t">
            <a:spAutoFit/>
          </a:bodyPr>
          <a:p>
            <a:pPr>
              <a:buClr>
                <a:schemeClr val="hlink"/>
              </a:buClr>
              <a:buSzPct val="85000"/>
              <a:buFont typeface="Wingdings" panose="05000000000000000000" pitchFamily="2" charset="2"/>
              <a:buNone/>
            </a:pPr>
            <a:r>
              <a:rPr lang="zh-CN" altLang="en-US" dirty="0">
                <a:sym typeface="+mn-ea"/>
              </a:rPr>
              <a:t>把这些东西集成到一起，加上适当的头文件就完成了。</a:t>
            </a:r>
            <a:endParaRPr lang="zh-CN" altLang="en-US" dirty="0">
              <a:sym typeface="+mn-ea"/>
            </a:endParaRPr>
          </a:p>
          <a:p>
            <a:pPr>
              <a:buClr>
                <a:schemeClr val="hlink"/>
              </a:buClr>
              <a:buSzPct val="85000"/>
              <a:buFont typeface="Wingdings" panose="05000000000000000000" pitchFamily="2" charset="2"/>
              <a:buNone/>
            </a:pPr>
            <a:endParaRPr lang="zh-CN" altLang="en-US" sz="2400" dirty="0"/>
          </a:p>
          <a:p>
            <a:pPr>
              <a:buClr>
                <a:schemeClr val="hlink"/>
              </a:buClr>
              <a:buSzPct val="85000"/>
              <a:buFont typeface="Wingdings" panose="05000000000000000000" pitchFamily="2" charset="2"/>
              <a:buNone/>
            </a:pPr>
            <a:r>
              <a:rPr lang="zh-CN" altLang="en-US" dirty="0">
                <a:sym typeface="+mn-ea"/>
              </a:rPr>
              <a:t>改造：加入某些统计，输出统计数据。评价、策略等。</a:t>
            </a:r>
            <a:endParaRPr lang="zh-CN" altLang="en-US" dirty="0">
              <a:sym typeface="+mn-ea"/>
            </a:endParaRPr>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标题 605185"/>
          <p:cNvSpPr>
            <a:spLocks noGrp="1"/>
          </p:cNvSpPr>
          <p:nvPr>
            <p:ph type="title"/>
          </p:nvPr>
        </p:nvSpPr>
        <p:spPr/>
        <p:txBody>
          <a:bodyPr anchor="ctr"/>
          <a:lstStyle/>
          <a:p>
            <a:r>
              <a:rPr lang="en-US" altLang="zh-CN" sz="3600" dirty="0"/>
              <a:t>5.5.6  </a:t>
            </a:r>
            <a:r>
              <a:rPr lang="zh-CN" altLang="en-US" sz="3600" dirty="0"/>
              <a:t>多文件开发实例</a:t>
            </a:r>
            <a:endParaRPr lang="zh-CN" altLang="en-US" sz="3600" dirty="0"/>
          </a:p>
        </p:txBody>
      </p:sp>
      <p:sp>
        <p:nvSpPr>
          <p:cNvPr id="605187" name="文本占位符 605186"/>
          <p:cNvSpPr>
            <a:spLocks noGrp="1"/>
          </p:cNvSpPr>
          <p:nvPr>
            <p:ph idx="1"/>
          </p:nvPr>
        </p:nvSpPr>
        <p:spPr/>
        <p:txBody>
          <a:bodyPr/>
          <a:lstStyle/>
          <a:p>
            <a:pPr marL="0" indent="0">
              <a:buNone/>
            </a:pPr>
            <a:r>
              <a:rPr lang="zh-CN" altLang="en-US" sz="2400" dirty="0"/>
              <a:t>编写小型程序时，把所有内容写在单个文件中：</a:t>
            </a:r>
            <a:r>
              <a:rPr lang="zh-CN" altLang="en-US" sz="2400" dirty="0">
                <a:solidFill>
                  <a:schemeClr val="accent2"/>
                </a:solidFill>
              </a:rPr>
              <a:t>单文件开发</a:t>
            </a:r>
            <a:r>
              <a:rPr lang="zh-CN" altLang="en-US" sz="2400" dirty="0"/>
              <a:t>。</a:t>
            </a:r>
            <a:endParaRPr lang="zh-CN" altLang="en-US" sz="2400" dirty="0"/>
          </a:p>
          <a:p>
            <a:pPr marL="0" indent="0">
              <a:buNone/>
            </a:pPr>
            <a:r>
              <a:rPr lang="zh-CN" altLang="en-US" sz="2400" dirty="0"/>
              <a:t>在较大的程序开发中，常常把程序分解为多个文件进行处理：</a:t>
            </a:r>
            <a:r>
              <a:rPr lang="zh-CN" altLang="en-US" sz="2400" dirty="0">
                <a:solidFill>
                  <a:schemeClr val="accent2"/>
                </a:solidFill>
              </a:rPr>
              <a:t>多文件开发</a:t>
            </a:r>
            <a:r>
              <a:rPr lang="zh-CN" altLang="en-US" sz="2400" dirty="0"/>
              <a:t>。</a:t>
            </a:r>
            <a:endParaRPr lang="zh-CN" altLang="en-US" sz="2400" dirty="0"/>
          </a:p>
          <a:p>
            <a:pPr marL="0" indent="0">
              <a:buNone/>
            </a:pPr>
            <a:r>
              <a:rPr lang="zh-CN" altLang="en-US" sz="2400" dirty="0"/>
              <a:t>在多文件开发方式下，首先需要考虑如何把程序中的内容合理地划分并保存为多个文件。</a:t>
            </a:r>
            <a:endParaRPr lang="zh-CN" altLang="en-US" sz="2400" dirty="0"/>
          </a:p>
          <a:p>
            <a:pPr marL="0" indent="0">
              <a:buNone/>
            </a:pPr>
            <a:endParaRPr lang="zh-CN" altLang="en-US" sz="2400" dirty="0"/>
          </a:p>
          <a:p>
            <a:pPr marL="0" indent="0">
              <a:buNone/>
            </a:pPr>
            <a:r>
              <a:rPr lang="zh-CN" altLang="en-US" sz="2400" dirty="0"/>
              <a:t>按照惯例，程序的源文件分成两类：</a:t>
            </a:r>
            <a:endParaRPr lang="zh-CN" altLang="en-US" sz="2400" dirty="0"/>
          </a:p>
          <a:p>
            <a:pPr marL="0" indent="0">
              <a:buNone/>
            </a:pPr>
            <a:r>
              <a:rPr lang="zh-CN" altLang="en-US" sz="2400" dirty="0"/>
              <a:t>（</a:t>
            </a:r>
            <a:r>
              <a:rPr lang="en-US" altLang="zh-CN" sz="2400" dirty="0"/>
              <a:t>1</a:t>
            </a:r>
            <a:r>
              <a:rPr lang="zh-CN" altLang="en-US" sz="2400" dirty="0"/>
              <a:t>）包含实际程序代码的基本程序文件（</a:t>
            </a:r>
            <a:r>
              <a:rPr lang="en-US" altLang="zh-CN" sz="2400" dirty="0"/>
              <a:t>*.c </a:t>
            </a:r>
            <a:r>
              <a:rPr lang="zh-CN" altLang="en-US" sz="2400" dirty="0"/>
              <a:t>或 </a:t>
            </a:r>
            <a:r>
              <a:rPr lang="en-US" altLang="zh-CN" sz="2400" dirty="0"/>
              <a:t>*</a:t>
            </a:r>
            <a:r>
              <a:rPr lang="en-US" altLang="zh-CN" sz="2400" err="1"/>
              <a:t>.cpp</a:t>
            </a:r>
            <a:r>
              <a:rPr lang="en-US" altLang="zh-CN" sz="2400" dirty="0"/>
              <a:t>)</a:t>
            </a:r>
            <a:r>
              <a:rPr lang="zh-CN" altLang="en-US" sz="2400" dirty="0"/>
              <a:t>，称为</a:t>
            </a:r>
            <a:r>
              <a:rPr lang="zh-CN" altLang="en-US" sz="2400" dirty="0">
                <a:solidFill>
                  <a:schemeClr val="hlink"/>
                </a:solidFill>
              </a:rPr>
              <a:t>程序文件</a:t>
            </a:r>
            <a:r>
              <a:rPr lang="zh-CN" altLang="en-US" sz="2400" dirty="0"/>
              <a:t>或者</a:t>
            </a:r>
            <a:r>
              <a:rPr lang="zh-CN" altLang="en-US" sz="2400" dirty="0">
                <a:solidFill>
                  <a:schemeClr val="hlink"/>
                </a:solidFill>
              </a:rPr>
              <a:t>源代码文件</a:t>
            </a:r>
            <a:r>
              <a:rPr lang="zh-CN" altLang="en-US" sz="2400" dirty="0"/>
              <a:t>；</a:t>
            </a:r>
            <a:endParaRPr lang="zh-CN" altLang="en-US" sz="2400" dirty="0"/>
          </a:p>
          <a:p>
            <a:pPr marL="0" indent="0">
              <a:buNone/>
            </a:pPr>
            <a:r>
              <a:rPr lang="zh-CN" altLang="en-US" sz="2400" dirty="0"/>
              <a:t>（</a:t>
            </a:r>
            <a:r>
              <a:rPr lang="en-US" altLang="zh-CN" sz="2400" dirty="0"/>
              <a:t>2</a:t>
            </a:r>
            <a:r>
              <a:rPr lang="zh-CN" altLang="en-US" sz="2400" dirty="0"/>
              <a:t>）为上述基本程序文件提供必要信息的辅助性文件。</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3" name="文本占位符 670722"/>
          <p:cNvSpPr>
            <a:spLocks noGrp="1"/>
          </p:cNvSpPr>
          <p:nvPr>
            <p:ph idx="1"/>
          </p:nvPr>
        </p:nvSpPr>
        <p:spPr/>
        <p:txBody>
          <a:bodyPr/>
          <a:lstStyle/>
          <a:p>
            <a:pPr marL="0" indent="0">
              <a:spcBef>
                <a:spcPct val="50000"/>
              </a:spcBef>
              <a:buNone/>
            </a:pPr>
            <a:r>
              <a:rPr lang="zh-CN" altLang="en-US" sz="2400" dirty="0"/>
              <a:t>为了贯彻“</a:t>
            </a:r>
            <a:r>
              <a:rPr lang="zh-CN" altLang="en-US" sz="2400" b="1" dirty="0">
                <a:solidFill>
                  <a:schemeClr val="accent2"/>
                </a:solidFill>
              </a:rPr>
              <a:t>使同一程序对象的定义点和所有使用点都能参照同一个描述</a:t>
            </a:r>
            <a:r>
              <a:rPr lang="zh-CN" altLang="en-US" sz="2400" dirty="0"/>
              <a:t>”这一原则，人们常常将所有</a:t>
            </a:r>
            <a:r>
              <a:rPr lang="zh-CN" altLang="en-US" sz="2400" dirty="0">
                <a:solidFill>
                  <a:schemeClr val="hlink"/>
                </a:solidFill>
              </a:rPr>
              <a:t>类型定义</a:t>
            </a:r>
            <a:r>
              <a:rPr lang="zh-CN" altLang="en-US" sz="2400" dirty="0"/>
              <a:t>、</a:t>
            </a:r>
            <a:r>
              <a:rPr lang="zh-CN" altLang="en-US" sz="2400" dirty="0">
                <a:solidFill>
                  <a:schemeClr val="hlink"/>
                </a:solidFill>
              </a:rPr>
              <a:t>常量定义</a:t>
            </a:r>
            <a:r>
              <a:rPr lang="zh-CN" altLang="en-US" sz="2400" dirty="0"/>
              <a:t>以及</a:t>
            </a:r>
            <a:r>
              <a:rPr lang="zh-CN" altLang="en-US" sz="2400" dirty="0">
                <a:solidFill>
                  <a:schemeClr val="hlink"/>
                </a:solidFill>
              </a:rPr>
              <a:t>各个函数的原型</a:t>
            </a:r>
            <a:r>
              <a:rPr lang="zh-CN" altLang="en-US" sz="2400" dirty="0"/>
              <a:t>都列在一个或多个公用的信息文件里，然后让各个源程序文件都参看这个文件里的信息。</a:t>
            </a:r>
            <a:endParaRPr lang="zh-CN" altLang="en-US" sz="2400" dirty="0"/>
          </a:p>
          <a:p>
            <a:pPr marL="0" indent="0">
              <a:spcBef>
                <a:spcPct val="50000"/>
              </a:spcBef>
              <a:buNone/>
            </a:pPr>
            <a:r>
              <a:rPr lang="zh-CN" altLang="en-US" sz="2400" dirty="0"/>
              <a:t>为此目的创建的文件信息的文件</a:t>
            </a:r>
            <a:r>
              <a:rPr lang="en-US" altLang="zh-CN" sz="2400" dirty="0"/>
              <a:t> (*.h) </a:t>
            </a:r>
            <a:r>
              <a:rPr lang="zh-CN" altLang="en-US" sz="2400" dirty="0"/>
              <a:t>称为</a:t>
            </a:r>
            <a:r>
              <a:rPr lang="zh-CN" altLang="en-US" sz="2400" dirty="0">
                <a:solidFill>
                  <a:schemeClr val="hlink"/>
                </a:solidFill>
              </a:rPr>
              <a:t>头文件</a:t>
            </a:r>
            <a:r>
              <a:rPr lang="zh-CN" altLang="en-US" sz="2400" dirty="0"/>
              <a:t>、</a:t>
            </a:r>
            <a:r>
              <a:rPr lang="en-US" altLang="zh-CN" sz="2400" dirty="0">
                <a:solidFill>
                  <a:schemeClr val="hlink"/>
                </a:solidFill>
              </a:rPr>
              <a:t>head</a:t>
            </a:r>
            <a:r>
              <a:rPr lang="zh-CN" altLang="en-US" sz="2400" dirty="0">
                <a:solidFill>
                  <a:schemeClr val="hlink"/>
                </a:solidFill>
              </a:rPr>
              <a:t>文件</a:t>
            </a:r>
            <a:r>
              <a:rPr lang="zh-CN" altLang="en-US" sz="2400" dirty="0"/>
              <a:t>，或简称为</a:t>
            </a:r>
            <a:r>
              <a:rPr lang="en-US" altLang="zh-CN" sz="2400" dirty="0"/>
              <a:t> </a:t>
            </a:r>
            <a:r>
              <a:rPr lang="en-US" altLang="zh-CN" sz="2400" dirty="0">
                <a:solidFill>
                  <a:schemeClr val="hlink"/>
                </a:solidFill>
              </a:rPr>
              <a:t>h </a:t>
            </a:r>
            <a:r>
              <a:rPr lang="zh-CN" altLang="en-US" sz="2400" dirty="0">
                <a:solidFill>
                  <a:schemeClr val="hlink"/>
                </a:solidFill>
              </a:rPr>
              <a:t>文件</a:t>
            </a:r>
            <a:r>
              <a:rPr lang="zh-CN" altLang="en-US" sz="2400" dirty="0"/>
              <a:t>。</a:t>
            </a:r>
            <a:endParaRPr lang="zh-CN" altLang="en-US" sz="2400" dirty="0"/>
          </a:p>
          <a:p>
            <a:pPr marL="0" indent="0">
              <a:spcBef>
                <a:spcPct val="50000"/>
              </a:spcBef>
              <a:buNone/>
            </a:pPr>
            <a:r>
              <a:rPr lang="zh-CN" altLang="en-US" sz="2400" dirty="0"/>
              <a:t>把程序中的内容合理地划分为多个文件之后，在编辑各个文件时需要协调好各个文件之间的变量与函数的声明、定义和使用。</a:t>
            </a:r>
            <a:endParaRPr lang="zh-CN" altLang="en-US" sz="2400" dirty="0"/>
          </a:p>
          <a:p>
            <a:pPr marL="0" indent="0">
              <a:spcBef>
                <a:spcPct val="50000"/>
              </a:spcBef>
              <a:buNone/>
            </a:pP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9" name="文本占位符 567298"/>
          <p:cNvSpPr>
            <a:spLocks noGrp="1"/>
          </p:cNvSpPr>
          <p:nvPr>
            <p:ph idx="1"/>
          </p:nvPr>
        </p:nvSpPr>
        <p:spPr>
          <a:xfrm>
            <a:off x="468630" y="386080"/>
            <a:ext cx="8207375" cy="5995670"/>
          </a:xfrm>
        </p:spPr>
        <p:txBody>
          <a:bodyPr/>
          <a:lstStyle/>
          <a:p>
            <a:pPr marL="0" indent="0">
              <a:spcBef>
                <a:spcPct val="0"/>
              </a:spcBef>
              <a:buNone/>
            </a:pPr>
            <a:r>
              <a:rPr sz="2000" dirty="0"/>
              <a:t>【例5-21】定义一个表示圆周率的外部常变量，然后定义一个函数计算半径为</a:t>
            </a:r>
            <a:r>
              <a:rPr lang="en-US" sz="2000" dirty="0"/>
              <a:t> </a:t>
            </a:r>
            <a:r>
              <a:rPr sz="2000" i="1" dirty="0"/>
              <a:t>r</a:t>
            </a:r>
            <a:r>
              <a:rPr lang="en-US" sz="2000" i="1" dirty="0"/>
              <a:t> </a:t>
            </a:r>
            <a:r>
              <a:rPr sz="2000" dirty="0"/>
              <a:t>的圆的面积，定义一个函数计算边长为</a:t>
            </a:r>
            <a:r>
              <a:rPr lang="en-US" sz="2000" dirty="0"/>
              <a:t> </a:t>
            </a:r>
            <a:r>
              <a:rPr sz="2000" i="1" dirty="0"/>
              <a:t>a</a:t>
            </a:r>
            <a:r>
              <a:rPr sz="2000" dirty="0"/>
              <a:t>、其中一个角为</a:t>
            </a:r>
            <a:r>
              <a:rPr sz="2000" i="1" dirty="0"/>
              <a:t>θ</a:t>
            </a:r>
            <a:r>
              <a:rPr sz="2000" dirty="0"/>
              <a:t>（单位为角度）的菱形的面积。写一个</a:t>
            </a:r>
            <a:r>
              <a:rPr lang="en-US" sz="2000" dirty="0"/>
              <a:t> </a:t>
            </a:r>
            <a:r>
              <a:rPr sz="2000" dirty="0"/>
              <a:t>main</a:t>
            </a:r>
            <a:r>
              <a:rPr lang="en-US" sz="2000" dirty="0"/>
              <a:t> </a:t>
            </a:r>
            <a:r>
              <a:rPr sz="2000" dirty="0"/>
              <a:t>函数调用它们。</a:t>
            </a:r>
            <a:endParaRPr sz="2000" dirty="0"/>
          </a:p>
          <a:p>
            <a:pPr marL="0" indent="0">
              <a:spcBef>
                <a:spcPct val="0"/>
              </a:spcBef>
              <a:buNone/>
            </a:pPr>
            <a:r>
              <a:rPr sz="2000" dirty="0"/>
              <a:t>在这三个函数外部定义常变量PI，并依次写出这三个函数。</a:t>
            </a:r>
            <a:endParaRPr sz="2000" dirty="0"/>
          </a:p>
          <a:p>
            <a:pPr>
              <a:spcBef>
                <a:spcPct val="0"/>
              </a:spcBef>
              <a:buNone/>
            </a:pPr>
            <a:r>
              <a:rPr lang="en-US" altLang="zh-CN" sz="2000" dirty="0">
                <a:solidFill>
                  <a:schemeClr val="folHlink"/>
                </a:solidFill>
              </a:rPr>
              <a:t>#include &lt;</a:t>
            </a:r>
            <a:r>
              <a:rPr lang="en-US" altLang="zh-CN" sz="2000" dirty="0" err="1">
                <a:solidFill>
                  <a:schemeClr val="folHlink"/>
                </a:solidFill>
              </a:rPr>
              <a:t>iostream</a:t>
            </a:r>
            <a:r>
              <a:rPr lang="en-US" altLang="zh-CN" sz="2000" dirty="0">
                <a:solidFill>
                  <a:schemeClr val="folHlink"/>
                </a:solidFill>
              </a:rPr>
              <a:t>&gt;</a:t>
            </a:r>
            <a:endParaRPr lang="en-US" altLang="zh-CN" sz="2000" dirty="0">
              <a:solidFill>
                <a:schemeClr val="folHlink"/>
              </a:solidFill>
            </a:endParaRPr>
          </a:p>
          <a:p>
            <a:pPr>
              <a:spcBef>
                <a:spcPct val="0"/>
              </a:spcBef>
              <a:buNone/>
            </a:pPr>
            <a:r>
              <a:rPr lang="en-US" altLang="zh-CN" sz="2000" dirty="0">
                <a:solidFill>
                  <a:schemeClr val="folHlink"/>
                </a:solidFill>
              </a:rPr>
              <a:t>#include &lt;</a:t>
            </a:r>
            <a:r>
              <a:rPr lang="en-US" altLang="zh-CN" sz="2000" dirty="0" err="1">
                <a:solidFill>
                  <a:schemeClr val="folHlink"/>
                </a:solidFill>
              </a:rPr>
              <a:t>cmath</a:t>
            </a:r>
            <a:r>
              <a:rPr lang="en-US" altLang="zh-CN" sz="2000" dirty="0">
                <a:solidFill>
                  <a:schemeClr val="folHlink"/>
                </a:solidFill>
              </a:rPr>
              <a:t>&gt;</a:t>
            </a:r>
            <a:endParaRPr lang="en-US" altLang="zh-CN" sz="2000" dirty="0">
              <a:solidFill>
                <a:schemeClr val="folHlink"/>
              </a:solidFill>
            </a:endParaRPr>
          </a:p>
          <a:p>
            <a:pPr>
              <a:spcBef>
                <a:spcPct val="0"/>
              </a:spcBef>
              <a:buNone/>
            </a:pPr>
            <a:r>
              <a:rPr lang="en-US" altLang="zh-CN" sz="2000" dirty="0">
                <a:solidFill>
                  <a:schemeClr val="folHlink"/>
                </a:solidFill>
              </a:rPr>
              <a:t>using namespace </a:t>
            </a:r>
            <a:r>
              <a:rPr lang="en-US" altLang="zh-CN" sz="2000" dirty="0" err="1">
                <a:solidFill>
                  <a:schemeClr val="folHlink"/>
                </a:solidFill>
              </a:rPr>
              <a:t>std</a:t>
            </a:r>
            <a:r>
              <a:rPr lang="en-US" altLang="zh-CN" sz="2000" dirty="0">
                <a:solidFill>
                  <a:schemeClr val="folHlink"/>
                </a:solidFill>
              </a:rPr>
              <a:t>;</a:t>
            </a:r>
            <a:endParaRPr lang="en-US" altLang="zh-CN" sz="2000" dirty="0">
              <a:solidFill>
                <a:schemeClr val="folHlink"/>
              </a:solidFill>
            </a:endParaRPr>
          </a:p>
          <a:p>
            <a:pPr>
              <a:spcBef>
                <a:spcPct val="0"/>
              </a:spcBef>
              <a:buNone/>
            </a:pPr>
            <a:r>
              <a:rPr lang="en-US" altLang="zh-CN" sz="2000" u="sng" dirty="0" err="1">
                <a:solidFill>
                  <a:schemeClr val="accent2"/>
                </a:solidFill>
              </a:rPr>
              <a:t>const</a:t>
            </a:r>
            <a:r>
              <a:rPr lang="en-US" altLang="zh-CN" sz="2000" u="sng" dirty="0">
                <a:solidFill>
                  <a:schemeClr val="accent2"/>
                </a:solidFill>
              </a:rPr>
              <a:t> double PI = 3.1415927;</a:t>
            </a:r>
            <a:r>
              <a:rPr lang="en-US" altLang="zh-CN" sz="2000" dirty="0">
                <a:solidFill>
                  <a:schemeClr val="folHlink"/>
                </a:solidFill>
              </a:rPr>
              <a:t>  //</a:t>
            </a:r>
            <a:r>
              <a:rPr lang="en-US" altLang="zh-CN" sz="2000" dirty="0" err="1">
                <a:solidFill>
                  <a:schemeClr val="folHlink"/>
                </a:solidFill>
              </a:rPr>
              <a:t>定义外部常变量PI</a:t>
            </a:r>
            <a:endParaRPr lang="en-US" altLang="zh-CN" sz="2000" dirty="0">
              <a:solidFill>
                <a:schemeClr val="folHlink"/>
              </a:solidFill>
            </a:endParaRPr>
          </a:p>
          <a:p>
            <a:pPr>
              <a:spcBef>
                <a:spcPct val="0"/>
              </a:spcBef>
              <a:buNone/>
            </a:pPr>
            <a:r>
              <a:rPr lang="en-US" altLang="zh-CN" sz="2000" dirty="0">
                <a:solidFill>
                  <a:schemeClr val="folHlink"/>
                </a:solidFill>
              </a:rPr>
              <a:t>double </a:t>
            </a:r>
            <a:r>
              <a:rPr lang="en-US" altLang="zh-CN" sz="2000" dirty="0" err="1">
                <a:solidFill>
                  <a:schemeClr val="folHlink"/>
                </a:solidFill>
              </a:rPr>
              <a:t>scircle</a:t>
            </a:r>
            <a:r>
              <a:rPr lang="en-US" altLang="zh-CN" sz="2000" dirty="0">
                <a:solidFill>
                  <a:schemeClr val="folHlink"/>
                </a:solidFill>
              </a:rPr>
              <a:t>(double radius) {  //</a:t>
            </a:r>
            <a:r>
              <a:rPr lang="en-US" altLang="zh-CN" sz="2000" dirty="0" err="1">
                <a:solidFill>
                  <a:schemeClr val="folHlink"/>
                </a:solidFill>
              </a:rPr>
              <a:t>计算圆形的面积</a:t>
            </a:r>
            <a:endParaRPr lang="en-US" altLang="zh-CN" sz="2000" dirty="0">
              <a:solidFill>
                <a:schemeClr val="folHlink"/>
              </a:solidFill>
            </a:endParaRPr>
          </a:p>
          <a:p>
            <a:pPr>
              <a:spcBef>
                <a:spcPct val="0"/>
              </a:spcBef>
              <a:buNone/>
            </a:pPr>
            <a:r>
              <a:rPr lang="en-US" altLang="zh-CN" sz="2000" dirty="0">
                <a:solidFill>
                  <a:schemeClr val="folHlink"/>
                </a:solidFill>
              </a:rPr>
              <a:t>    return </a:t>
            </a:r>
            <a:r>
              <a:rPr lang="en-US" altLang="zh-CN" sz="2000" dirty="0">
                <a:solidFill>
                  <a:schemeClr val="accent2"/>
                </a:solidFill>
              </a:rPr>
              <a:t>PI</a:t>
            </a:r>
            <a:r>
              <a:rPr lang="en-US" altLang="zh-CN" sz="2000" dirty="0">
                <a:solidFill>
                  <a:schemeClr val="folHlink"/>
                </a:solidFill>
              </a:rPr>
              <a:t> * radius * radius; </a:t>
            </a:r>
            <a:endParaRPr lang="en-US" altLang="zh-CN" sz="2000" dirty="0">
              <a:solidFill>
                <a:schemeClr val="folHlink"/>
              </a:solidFill>
            </a:endParaRPr>
          </a:p>
          <a:p>
            <a:pPr>
              <a:spcBef>
                <a:spcPct val="0"/>
              </a:spcBef>
              <a:buNone/>
            </a:pPr>
            <a:r>
              <a:rPr lang="en-US" altLang="zh-CN" sz="2000" dirty="0">
                <a:solidFill>
                  <a:schemeClr val="folHlink"/>
                </a:solidFill>
              </a:rPr>
              <a:t>}</a:t>
            </a:r>
            <a:endParaRPr lang="en-US" altLang="zh-CN" sz="2000" dirty="0">
              <a:solidFill>
                <a:schemeClr val="folHlink"/>
              </a:solidFill>
            </a:endParaRPr>
          </a:p>
          <a:p>
            <a:pPr>
              <a:spcBef>
                <a:spcPct val="0"/>
              </a:spcBef>
              <a:buNone/>
            </a:pPr>
            <a:r>
              <a:rPr lang="en-US" altLang="zh-CN" sz="2000" dirty="0">
                <a:solidFill>
                  <a:schemeClr val="folHlink"/>
                </a:solidFill>
              </a:rPr>
              <a:t>double </a:t>
            </a:r>
            <a:r>
              <a:rPr lang="en-US" altLang="zh-CN" sz="2000" dirty="0" err="1">
                <a:solidFill>
                  <a:schemeClr val="folHlink"/>
                </a:solidFill>
              </a:rPr>
              <a:t>srhombus</a:t>
            </a:r>
            <a:r>
              <a:rPr lang="en-US" altLang="zh-CN" sz="2000" dirty="0">
                <a:solidFill>
                  <a:schemeClr val="folHlink"/>
                </a:solidFill>
              </a:rPr>
              <a:t>(double </a:t>
            </a:r>
            <a:r>
              <a:rPr lang="en-US" altLang="zh-CN" sz="2000" dirty="0" err="1">
                <a:solidFill>
                  <a:schemeClr val="folHlink"/>
                </a:solidFill>
              </a:rPr>
              <a:t>len</a:t>
            </a:r>
            <a:r>
              <a:rPr lang="en-US" altLang="zh-CN" sz="2000" dirty="0">
                <a:solidFill>
                  <a:schemeClr val="folHlink"/>
                </a:solidFill>
              </a:rPr>
              <a:t>, double theta) {  //</a:t>
            </a:r>
            <a:r>
              <a:rPr lang="en-US" altLang="zh-CN" sz="2000" dirty="0" err="1">
                <a:solidFill>
                  <a:schemeClr val="folHlink"/>
                </a:solidFill>
              </a:rPr>
              <a:t>计算菱形的面积</a:t>
            </a:r>
            <a:endParaRPr lang="en-US" altLang="zh-CN" sz="2000" dirty="0">
              <a:solidFill>
                <a:schemeClr val="folHlink"/>
              </a:solidFill>
            </a:endParaRPr>
          </a:p>
          <a:p>
            <a:pPr>
              <a:spcBef>
                <a:spcPct val="0"/>
              </a:spcBef>
              <a:buNone/>
            </a:pPr>
            <a:r>
              <a:rPr lang="en-US" altLang="zh-CN" sz="2000" dirty="0">
                <a:solidFill>
                  <a:schemeClr val="folHlink"/>
                </a:solidFill>
              </a:rPr>
              <a:t>    return </a:t>
            </a:r>
            <a:r>
              <a:rPr lang="en-US" altLang="zh-CN" sz="2000" dirty="0" err="1">
                <a:solidFill>
                  <a:schemeClr val="folHlink"/>
                </a:solidFill>
              </a:rPr>
              <a:t>len</a:t>
            </a:r>
            <a:r>
              <a:rPr lang="en-US" altLang="zh-CN" sz="2000" dirty="0">
                <a:solidFill>
                  <a:schemeClr val="folHlink"/>
                </a:solidFill>
              </a:rPr>
              <a:t> * </a:t>
            </a:r>
            <a:r>
              <a:rPr lang="en-US" altLang="zh-CN" sz="2000" dirty="0" err="1">
                <a:solidFill>
                  <a:schemeClr val="folHlink"/>
                </a:solidFill>
              </a:rPr>
              <a:t>len</a:t>
            </a:r>
            <a:r>
              <a:rPr lang="en-US" altLang="zh-CN" sz="2000" dirty="0">
                <a:solidFill>
                  <a:schemeClr val="folHlink"/>
                </a:solidFill>
              </a:rPr>
              <a:t> * sin(</a:t>
            </a:r>
            <a:r>
              <a:rPr lang="en-US" altLang="zh-CN" sz="2000" dirty="0">
                <a:solidFill>
                  <a:schemeClr val="accent2"/>
                </a:solidFill>
              </a:rPr>
              <a:t>PI</a:t>
            </a:r>
            <a:r>
              <a:rPr lang="en-US" altLang="zh-CN" sz="2000" dirty="0">
                <a:solidFill>
                  <a:schemeClr val="folHlink"/>
                </a:solidFill>
              </a:rPr>
              <a:t> * theta / 180);</a:t>
            </a:r>
            <a:endParaRPr lang="en-US" altLang="zh-CN" sz="2000" dirty="0">
              <a:solidFill>
                <a:schemeClr val="folHlink"/>
              </a:solidFill>
            </a:endParaRPr>
          </a:p>
          <a:p>
            <a:pPr>
              <a:spcBef>
                <a:spcPct val="0"/>
              </a:spcBef>
              <a:buNone/>
            </a:pPr>
            <a:r>
              <a:rPr lang="en-US" altLang="zh-CN" sz="2000" dirty="0">
                <a:solidFill>
                  <a:schemeClr val="folHlink"/>
                </a:solidFill>
              </a:rPr>
              <a:t>}</a:t>
            </a:r>
            <a:endParaRPr lang="en-US" altLang="zh-CN" sz="2000" dirty="0">
              <a:solidFill>
                <a:schemeClr val="folHlink"/>
              </a:solidFill>
            </a:endParaRPr>
          </a:p>
          <a:p>
            <a:pPr>
              <a:spcBef>
                <a:spcPct val="0"/>
              </a:spcBef>
              <a:buNone/>
            </a:pPr>
            <a:r>
              <a:rPr lang="en-US" altLang="zh-CN" sz="2000" dirty="0" err="1">
                <a:solidFill>
                  <a:schemeClr val="folHlink"/>
                </a:solidFill>
              </a:rPr>
              <a:t>int</a:t>
            </a:r>
            <a:r>
              <a:rPr lang="en-US" altLang="zh-CN" sz="2000" dirty="0">
                <a:solidFill>
                  <a:schemeClr val="folHlink"/>
                </a:solidFill>
              </a:rPr>
              <a:t> main() {</a:t>
            </a:r>
            <a:endParaRPr lang="en-US" altLang="zh-CN" sz="2000" dirty="0">
              <a:solidFill>
                <a:schemeClr val="folHlink"/>
              </a:solidFill>
            </a:endParaRPr>
          </a:p>
          <a:p>
            <a:pPr>
              <a:spcBef>
                <a:spcPct val="0"/>
              </a:spcBef>
              <a:buNone/>
            </a:pPr>
            <a:r>
              <a:rPr lang="en-US" altLang="zh-CN" sz="2000" dirty="0">
                <a:solidFill>
                  <a:schemeClr val="folHlink"/>
                </a:solidFill>
              </a:rPr>
              <a:t>    double r = 12.5, a = 21.4, theta = 45;</a:t>
            </a:r>
            <a:endParaRPr lang="en-US" altLang="zh-CN" sz="2000" dirty="0">
              <a:solidFill>
                <a:schemeClr val="folHlink"/>
              </a:solidFill>
            </a:endParaRPr>
          </a:p>
          <a:p>
            <a:pPr>
              <a:spcBef>
                <a:spcPct val="0"/>
              </a:spcBef>
              <a:buNone/>
            </a:pPr>
            <a:r>
              <a:rPr lang="en-US" altLang="zh-CN" sz="2000" dirty="0">
                <a:solidFill>
                  <a:schemeClr val="folHlink"/>
                </a:solidFill>
              </a:rPr>
              <a:t>    </a:t>
            </a:r>
            <a:r>
              <a:rPr lang="en-US" altLang="zh-CN" sz="2000" dirty="0" err="1">
                <a:solidFill>
                  <a:schemeClr val="folHlink"/>
                </a:solidFill>
              </a:rPr>
              <a:t>cout</a:t>
            </a:r>
            <a:r>
              <a:rPr lang="en-US" altLang="zh-CN" sz="2000" dirty="0">
                <a:solidFill>
                  <a:schemeClr val="folHlink"/>
                </a:solidFill>
              </a:rPr>
              <a:t> &lt;&lt; "circle radius = " &lt;&lt; r &lt;&lt; "  </a:t>
            </a:r>
            <a:r>
              <a:rPr lang="en-US" altLang="zh-CN" sz="2000" dirty="0" err="1">
                <a:solidFill>
                  <a:schemeClr val="folHlink"/>
                </a:solidFill>
              </a:rPr>
              <a:t>erea</a:t>
            </a:r>
            <a:r>
              <a:rPr lang="en-US" altLang="zh-CN" sz="2000" dirty="0">
                <a:solidFill>
                  <a:schemeClr val="folHlink"/>
                </a:solidFill>
              </a:rPr>
              <a:t> = " &lt;&lt; </a:t>
            </a:r>
            <a:r>
              <a:rPr lang="en-US" altLang="zh-CN" sz="2000" dirty="0" err="1">
                <a:solidFill>
                  <a:schemeClr val="folHlink"/>
                </a:solidFill>
              </a:rPr>
              <a:t>scircle</a:t>
            </a:r>
            <a:r>
              <a:rPr lang="en-US" altLang="zh-CN" sz="2000" dirty="0">
                <a:solidFill>
                  <a:schemeClr val="folHlink"/>
                </a:solidFill>
              </a:rPr>
              <a:t>(r) &lt;&lt; </a:t>
            </a:r>
            <a:r>
              <a:rPr lang="en-US" altLang="zh-CN" sz="2000" dirty="0" err="1">
                <a:solidFill>
                  <a:schemeClr val="folHlink"/>
                </a:solidFill>
              </a:rPr>
              <a:t>endl</a:t>
            </a:r>
            <a:r>
              <a:rPr lang="en-US" altLang="zh-CN" sz="2000" dirty="0">
                <a:solidFill>
                  <a:schemeClr val="folHlink"/>
                </a:solidFill>
              </a:rPr>
              <a:t>;</a:t>
            </a:r>
            <a:endParaRPr lang="en-US" altLang="zh-CN" sz="2000" dirty="0">
              <a:solidFill>
                <a:schemeClr val="folHlink"/>
              </a:solidFill>
            </a:endParaRPr>
          </a:p>
          <a:p>
            <a:pPr>
              <a:spcBef>
                <a:spcPct val="0"/>
              </a:spcBef>
              <a:buNone/>
            </a:pPr>
            <a:r>
              <a:rPr lang="en-US" altLang="zh-CN" sz="2000" dirty="0">
                <a:solidFill>
                  <a:schemeClr val="folHlink"/>
                </a:solidFill>
              </a:rPr>
              <a:t>    </a:t>
            </a:r>
            <a:r>
              <a:rPr lang="en-US" altLang="zh-CN" sz="2000" dirty="0" err="1">
                <a:solidFill>
                  <a:schemeClr val="folHlink"/>
                </a:solidFill>
              </a:rPr>
              <a:t>cout</a:t>
            </a:r>
            <a:r>
              <a:rPr lang="en-US" altLang="zh-CN" sz="2000" dirty="0">
                <a:solidFill>
                  <a:schemeClr val="folHlink"/>
                </a:solidFill>
              </a:rPr>
              <a:t> &lt;&lt; "rhombus length = " &lt;&lt; a &lt;&lt; "  </a:t>
            </a:r>
            <a:r>
              <a:rPr lang="en-US" altLang="zh-CN" sz="2000" dirty="0" err="1">
                <a:solidFill>
                  <a:schemeClr val="folHlink"/>
                </a:solidFill>
              </a:rPr>
              <a:t>erea</a:t>
            </a:r>
            <a:r>
              <a:rPr lang="en-US" altLang="zh-CN" sz="2000" dirty="0">
                <a:solidFill>
                  <a:schemeClr val="folHlink"/>
                </a:solidFill>
              </a:rPr>
              <a:t> = " &lt;&lt; </a:t>
            </a:r>
            <a:r>
              <a:rPr lang="en-US" altLang="zh-CN" sz="2000" dirty="0" err="1">
                <a:solidFill>
                  <a:schemeClr val="folHlink"/>
                </a:solidFill>
              </a:rPr>
              <a:t>srhombus</a:t>
            </a:r>
            <a:r>
              <a:rPr lang="en-US" altLang="zh-CN" sz="2000" dirty="0">
                <a:solidFill>
                  <a:schemeClr val="folHlink"/>
                </a:solidFill>
              </a:rPr>
              <a:t>(a, theta);</a:t>
            </a:r>
            <a:endParaRPr lang="en-US" altLang="zh-CN" sz="2000" dirty="0">
              <a:solidFill>
                <a:schemeClr val="folHlink"/>
              </a:solidFill>
            </a:endParaRPr>
          </a:p>
          <a:p>
            <a:pPr>
              <a:spcBef>
                <a:spcPct val="0"/>
              </a:spcBef>
              <a:buNone/>
            </a:pPr>
            <a:r>
              <a:rPr lang="en-US" altLang="zh-CN" sz="2000" dirty="0">
                <a:solidFill>
                  <a:schemeClr val="folHlink"/>
                </a:solidFill>
              </a:rPr>
              <a:t>    return 0;</a:t>
            </a:r>
            <a:endParaRPr lang="en-US" altLang="zh-CN" sz="2000" dirty="0">
              <a:solidFill>
                <a:schemeClr val="folHlink"/>
              </a:solidFill>
            </a:endParaRPr>
          </a:p>
          <a:p>
            <a:pPr>
              <a:spcBef>
                <a:spcPct val="0"/>
              </a:spcBef>
              <a:buNone/>
            </a:pPr>
            <a:r>
              <a:rPr lang="en-US" altLang="zh-CN" sz="2000" dirty="0">
                <a:solidFill>
                  <a:schemeClr val="folHlink"/>
                </a:solidFill>
              </a:rPr>
              <a:t>}</a:t>
            </a:r>
            <a:endParaRPr lang="en-US" altLang="zh-CN" sz="2000" dirty="0">
              <a:solidFill>
                <a:schemeClr val="fo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grpSp>
        <p:nvGrpSpPr>
          <p:cNvPr id="567302" name="组合 567301"/>
          <p:cNvGrpSpPr/>
          <p:nvPr/>
        </p:nvGrpSpPr>
        <p:grpSpPr>
          <a:xfrm>
            <a:off x="395608" y="2699388"/>
            <a:ext cx="213995" cy="3898265"/>
            <a:chOff x="839" y="1117"/>
            <a:chExt cx="363" cy="2449"/>
          </a:xfrm>
        </p:grpSpPr>
        <p:sp>
          <p:nvSpPr>
            <p:cNvPr id="567303" name="直接连接符 567302"/>
            <p:cNvSpPr/>
            <p:nvPr/>
          </p:nvSpPr>
          <p:spPr>
            <a:xfrm>
              <a:off x="839" y="1117"/>
              <a:ext cx="363" cy="0"/>
            </a:xfrm>
            <a:prstGeom prst="line">
              <a:avLst/>
            </a:prstGeom>
            <a:ln w="28575" cap="flat" cmpd="sng">
              <a:solidFill>
                <a:schemeClr val="hlink"/>
              </a:solidFill>
              <a:prstDash val="solid"/>
              <a:headEnd type="none" w="med" len="med"/>
              <a:tailEnd type="none" w="med" len="med"/>
            </a:ln>
          </p:spPr>
        </p:sp>
        <p:sp>
          <p:nvSpPr>
            <p:cNvPr id="567304" name="直接连接符 567303"/>
            <p:cNvSpPr/>
            <p:nvPr/>
          </p:nvSpPr>
          <p:spPr>
            <a:xfrm>
              <a:off x="839" y="1117"/>
              <a:ext cx="0" cy="2449"/>
            </a:xfrm>
            <a:prstGeom prst="line">
              <a:avLst/>
            </a:prstGeom>
            <a:ln w="28575" cap="flat" cmpd="sng">
              <a:solidFill>
                <a:schemeClr val="hlink"/>
              </a:solidFill>
              <a:prstDash val="solid"/>
              <a:headEnd type="none" w="med" len="med"/>
              <a:tailEnd type="none" w="med" len="med"/>
            </a:ln>
          </p:spPr>
        </p:sp>
        <p:sp>
          <p:nvSpPr>
            <p:cNvPr id="567305" name="直接连接符 567304"/>
            <p:cNvSpPr/>
            <p:nvPr/>
          </p:nvSpPr>
          <p:spPr>
            <a:xfrm>
              <a:off x="839" y="3566"/>
              <a:ext cx="272" cy="0"/>
            </a:xfrm>
            <a:prstGeom prst="line">
              <a:avLst/>
            </a:prstGeom>
            <a:ln w="28575" cap="flat" cmpd="sng">
              <a:solidFill>
                <a:schemeClr val="hlink"/>
              </a:solidFill>
              <a:prstDash val="solid"/>
              <a:headEnd type="none" w="med" len="med"/>
              <a:tailEnd type="none" w="med" len="med"/>
            </a:ln>
          </p:spPr>
        </p:sp>
      </p:grpSp>
      <p:sp>
        <p:nvSpPr>
          <p:cNvPr id="567306" name="矩形 567305"/>
          <p:cNvSpPr/>
          <p:nvPr/>
        </p:nvSpPr>
        <p:spPr>
          <a:xfrm>
            <a:off x="3350895" y="1701168"/>
            <a:ext cx="5685790" cy="829945"/>
          </a:xfrm>
          <a:prstGeom prst="rect">
            <a:avLst/>
          </a:prstGeom>
          <a:solidFill>
            <a:schemeClr val="accent1"/>
          </a:solidFill>
          <a:ln w="9525">
            <a:noFill/>
          </a:ln>
        </p:spPr>
        <p:txBody>
          <a:bodyPr wrap="square" lIns="92075" tIns="46038" rIns="92075" bIns="46038">
            <a:spAutoFit/>
          </a:bodyPr>
          <a:lstStyle/>
          <a:p>
            <a:pPr>
              <a:buFont typeface="Arial" panose="020B0604020202020204" pitchFamily="34" charset="0"/>
            </a:pPr>
            <a:r>
              <a:rPr lang="zh-CN" altLang="en-US" b="1" dirty="0">
                <a:solidFill>
                  <a:schemeClr val="accent2"/>
                </a:solidFill>
              </a:rPr>
              <a:t>外部变量的作用域：</a:t>
            </a:r>
            <a:endParaRPr lang="zh-CN" altLang="en-US" b="1" dirty="0">
              <a:solidFill>
                <a:schemeClr val="accent2"/>
              </a:solidFill>
            </a:endParaRPr>
          </a:p>
          <a:p>
            <a:pPr>
              <a:buFont typeface="Arial" panose="020B0604020202020204" pitchFamily="34" charset="0"/>
            </a:pPr>
            <a:r>
              <a:rPr lang="zh-CN" altLang="en-US" b="1" dirty="0">
                <a:solidFill>
                  <a:schemeClr val="accent2"/>
                </a:solidFill>
              </a:rPr>
              <a:t>从其定义位置开始，到源文件结束之处</a:t>
            </a:r>
            <a:r>
              <a:rPr lang="zh-CN" altLang="en-US" dirty="0">
                <a:solidFill>
                  <a:schemeClr val="accent2"/>
                </a:solidFill>
              </a:rPr>
              <a:t>。</a:t>
            </a:r>
            <a:endParaRPr lang="zh-CN" altLang="en-US" dirty="0">
              <a:solidFill>
                <a:schemeClr val="accent2"/>
              </a:solidFill>
            </a:endParaRPr>
          </a:p>
        </p:txBody>
      </p:sp>
    </p:spTree>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9" name="文本占位符 654338"/>
          <p:cNvSpPr>
            <a:spLocks noGrp="1"/>
          </p:cNvSpPr>
          <p:nvPr>
            <p:ph idx="1"/>
          </p:nvPr>
        </p:nvSpPr>
        <p:spPr>
          <a:xfrm>
            <a:off x="468630" y="162560"/>
            <a:ext cx="8207375" cy="6219190"/>
          </a:xfrm>
        </p:spPr>
        <p:txBody>
          <a:bodyPr/>
          <a:lstStyle/>
          <a:p>
            <a:pPr marL="0" indent="0">
              <a:lnSpc>
                <a:spcPct val="90000"/>
              </a:lnSpc>
              <a:buNone/>
            </a:pPr>
            <a:r>
              <a:rPr lang="zh-CN" altLang="en-US" sz="2400" b="1" dirty="0">
                <a:sym typeface="+mn-ea"/>
              </a:rPr>
              <a:t>【例</a:t>
            </a:r>
            <a:r>
              <a:rPr lang="en-US" altLang="zh-CN" sz="2400" b="1">
                <a:sym typeface="+mn-ea"/>
              </a:rPr>
              <a:t>5-27</a:t>
            </a:r>
            <a:r>
              <a:rPr lang="zh-CN" altLang="en-US" sz="2400" b="1">
                <a:sym typeface="+mn-ea"/>
              </a:rPr>
              <a:t>】</a:t>
            </a:r>
            <a:r>
              <a:rPr lang="zh-CN" altLang="en-US" sz="2400" dirty="0">
                <a:sym typeface="+mn-ea"/>
              </a:rPr>
              <a:t>以例</a:t>
            </a:r>
            <a:r>
              <a:rPr lang="en-US" altLang="zh-CN" sz="2400" dirty="0">
                <a:sym typeface="+mn-ea"/>
              </a:rPr>
              <a:t>5-25</a:t>
            </a:r>
            <a:r>
              <a:rPr lang="zh-CN" altLang="en-US" sz="2400" dirty="0">
                <a:sym typeface="+mn-ea"/>
              </a:rPr>
              <a:t>中的猜数游戏程序为例，以多文件开发方式编写该程序。</a:t>
            </a:r>
            <a:endParaRPr lang="zh-CN" altLang="en-US" sz="2400" dirty="0"/>
          </a:p>
          <a:p>
            <a:pPr marL="0" indent="0" algn="just">
              <a:lnSpc>
                <a:spcPct val="90000"/>
              </a:lnSpc>
              <a:buClrTx/>
              <a:buSzTx/>
              <a:buNone/>
            </a:pPr>
            <a:r>
              <a:rPr lang="zh-CN" altLang="en-US" sz="2400" dirty="0"/>
              <a:t>这个程序并不复杂，可以把它们写在一个程序文件中。</a:t>
            </a:r>
            <a:endParaRPr lang="zh-CN" altLang="en-US" sz="2400" dirty="0"/>
          </a:p>
          <a:p>
            <a:pPr marL="0" indent="0" algn="just">
              <a:lnSpc>
                <a:spcPct val="90000"/>
              </a:lnSpc>
              <a:buClrTx/>
              <a:buSzTx/>
              <a:buNone/>
            </a:pPr>
            <a:r>
              <a:rPr lang="zh-CN" altLang="en-US" sz="2400" dirty="0"/>
              <a:t>现在以它为例来说明多文件开发。</a:t>
            </a:r>
            <a:endParaRPr lang="zh-CN" altLang="en-US" sz="2400" dirty="0"/>
          </a:p>
          <a:p>
            <a:pPr marL="0" indent="0"/>
            <a:endParaRPr lang="zh-CN" altLang="en-US" sz="2400" dirty="0"/>
          </a:p>
          <a:p>
            <a:pPr marL="0" indent="0">
              <a:buNone/>
            </a:pPr>
            <a:r>
              <a:rPr lang="zh-CN" altLang="en-US" sz="2400" dirty="0"/>
              <a:t>按照多文件开发的一般规范，可以</a:t>
            </a:r>
            <a:r>
              <a:rPr lang="zh-CN" altLang="en-US" sz="2400" dirty="0">
                <a:solidFill>
                  <a:schemeClr val="tx1"/>
                </a:solidFill>
              </a:rPr>
              <a:t>把基本信息保存在</a:t>
            </a:r>
            <a:r>
              <a:rPr lang="zh-CN" altLang="en-US" sz="2400" dirty="0">
                <a:solidFill>
                  <a:schemeClr val="accent2"/>
                </a:solidFill>
              </a:rPr>
              <a:t>一个头文件</a:t>
            </a:r>
            <a:r>
              <a:rPr lang="zh-CN" altLang="en-US" sz="2400" dirty="0">
                <a:solidFill>
                  <a:schemeClr val="tx1"/>
                </a:solidFill>
              </a:rPr>
              <a:t>中，把两个函数保存为</a:t>
            </a:r>
            <a:r>
              <a:rPr lang="zh-CN" altLang="en-US" sz="2400" dirty="0">
                <a:solidFill>
                  <a:schemeClr val="accent2"/>
                </a:solidFill>
              </a:rPr>
              <a:t>一个源代码文件</a:t>
            </a:r>
            <a:r>
              <a:rPr lang="zh-CN" altLang="en-US" sz="2400" dirty="0">
                <a:solidFill>
                  <a:schemeClr val="tx1"/>
                </a:solidFill>
              </a:rPr>
              <a:t>，主函数保存为</a:t>
            </a:r>
            <a:r>
              <a:rPr lang="zh-CN" altLang="en-US" sz="2400" dirty="0">
                <a:solidFill>
                  <a:schemeClr val="accent2"/>
                </a:solidFill>
              </a:rPr>
              <a:t>一个源代码文件</a:t>
            </a:r>
            <a:r>
              <a:rPr lang="zh-CN" altLang="en-US" sz="2400" dirty="0"/>
              <a:t>，总共三个文件（在实际的集成开发环境中，还需要一个</a:t>
            </a:r>
            <a:r>
              <a:rPr lang="zh-CN" altLang="en-US" sz="2400" dirty="0">
                <a:solidFill>
                  <a:schemeClr val="tx2"/>
                </a:solidFill>
              </a:rPr>
              <a:t>项目文件</a:t>
            </a:r>
            <a:r>
              <a:rPr lang="zh-CN" altLang="en-US" sz="2400" dirty="0"/>
              <a:t>，用于把这三个文件组织起来）。</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54340" name="折角形 654339"/>
          <p:cNvSpPr/>
          <p:nvPr/>
        </p:nvSpPr>
        <p:spPr>
          <a:xfrm>
            <a:off x="2698750" y="4221163"/>
            <a:ext cx="1079500" cy="1295400"/>
          </a:xfrm>
          <a:prstGeom prst="foldedCorner">
            <a:avLst>
              <a:gd name="adj" fmla="val 12500"/>
            </a:avLst>
          </a:prstGeom>
          <a:pattFill prst="dashHorz">
            <a:fgClr>
              <a:schemeClr val="tx1"/>
            </a:fgClr>
            <a:bgClr>
              <a:schemeClr val="bg1"/>
            </a:bgClr>
          </a:pattFill>
          <a:ln w="9525" cap="flat" cmpd="sng">
            <a:solidFill>
              <a:schemeClr val="tx1"/>
            </a:solidFill>
            <a:prstDash val="solid"/>
            <a:headEnd type="none" w="med" len="med"/>
            <a:tailEnd type="none" w="med" len="med"/>
          </a:ln>
        </p:spPr>
        <p:txBody>
          <a:bodyPr/>
          <a:lstStyle/>
          <a:p>
            <a:endParaRPr lang="zh-CN" altLang="en-US"/>
          </a:p>
        </p:txBody>
      </p:sp>
      <p:sp>
        <p:nvSpPr>
          <p:cNvPr id="654341" name="折角形 654340"/>
          <p:cNvSpPr/>
          <p:nvPr/>
        </p:nvSpPr>
        <p:spPr>
          <a:xfrm>
            <a:off x="4786313" y="4221163"/>
            <a:ext cx="1079500" cy="1295400"/>
          </a:xfrm>
          <a:prstGeom prst="foldedCorner">
            <a:avLst>
              <a:gd name="adj" fmla="val 12500"/>
            </a:avLst>
          </a:prstGeom>
          <a:pattFill prst="dashHorz">
            <a:fgClr>
              <a:schemeClr val="tx1"/>
            </a:fgClr>
            <a:bgClr>
              <a:schemeClr val="bg1"/>
            </a:bgClr>
          </a:pattFill>
          <a:ln w="9525" cap="flat" cmpd="sng">
            <a:solidFill>
              <a:schemeClr val="tx1"/>
            </a:solidFill>
            <a:prstDash val="solid"/>
            <a:headEnd type="none" w="med" len="med"/>
            <a:tailEnd type="none" w="med" len="med"/>
          </a:ln>
        </p:spPr>
        <p:txBody>
          <a:bodyPr/>
          <a:lstStyle/>
          <a:p>
            <a:endParaRPr lang="zh-CN" altLang="en-US"/>
          </a:p>
        </p:txBody>
      </p:sp>
      <p:sp>
        <p:nvSpPr>
          <p:cNvPr id="654342" name="折角形 654341"/>
          <p:cNvSpPr/>
          <p:nvPr/>
        </p:nvSpPr>
        <p:spPr>
          <a:xfrm>
            <a:off x="6948488" y="4221163"/>
            <a:ext cx="1079500" cy="1295400"/>
          </a:xfrm>
          <a:prstGeom prst="foldedCorner">
            <a:avLst>
              <a:gd name="adj" fmla="val 12500"/>
            </a:avLst>
          </a:prstGeom>
          <a:pattFill prst="dashHorz">
            <a:fgClr>
              <a:schemeClr val="tx1"/>
            </a:fgClr>
            <a:bgClr>
              <a:schemeClr val="bg1"/>
            </a:bgClr>
          </a:pattFill>
          <a:ln w="9525" cap="flat" cmpd="sng">
            <a:solidFill>
              <a:schemeClr val="tx1"/>
            </a:solidFill>
            <a:prstDash val="solid"/>
            <a:headEnd type="none" w="med" len="med"/>
            <a:tailEnd type="none" w="med" len="med"/>
          </a:ln>
        </p:spPr>
        <p:txBody>
          <a:bodyPr/>
          <a:lstStyle/>
          <a:p>
            <a:endParaRPr lang="zh-CN" altLang="en-US"/>
          </a:p>
        </p:txBody>
      </p:sp>
      <p:sp>
        <p:nvSpPr>
          <p:cNvPr id="654343" name="矩形 654342"/>
          <p:cNvSpPr/>
          <p:nvPr/>
        </p:nvSpPr>
        <p:spPr>
          <a:xfrm>
            <a:off x="2697163" y="5588004"/>
            <a:ext cx="1090295" cy="460375"/>
          </a:xfrm>
          <a:prstGeom prst="rect">
            <a:avLst/>
          </a:prstGeom>
          <a:solidFill>
            <a:schemeClr val="accent1"/>
          </a:solidFill>
          <a:ln w="9525">
            <a:noFill/>
          </a:ln>
        </p:spPr>
        <p:txBody>
          <a:bodyPr wrap="none" lIns="92075" tIns="46038" rIns="92075" bIns="46038" anchor="ctr">
            <a:spAutoFit/>
          </a:bodyPr>
          <a:lstStyle/>
          <a:p>
            <a:pPr eaLnBrk="0" hangingPunct="0"/>
            <a:r>
              <a:rPr lang="en-US" altLang="zh-CN" err="1"/>
              <a:t>guess.h</a:t>
            </a:r>
            <a:endParaRPr lang="en-US" altLang="zh-CN"/>
          </a:p>
        </p:txBody>
      </p:sp>
      <p:sp>
        <p:nvSpPr>
          <p:cNvPr id="654344" name="矩形 654343"/>
          <p:cNvSpPr/>
          <p:nvPr/>
        </p:nvSpPr>
        <p:spPr>
          <a:xfrm>
            <a:off x="4714878" y="5588004"/>
            <a:ext cx="1377950" cy="460375"/>
          </a:xfrm>
          <a:prstGeom prst="rect">
            <a:avLst/>
          </a:prstGeom>
          <a:solidFill>
            <a:schemeClr val="accent1"/>
          </a:solidFill>
          <a:ln w="9525">
            <a:noFill/>
          </a:ln>
        </p:spPr>
        <p:txBody>
          <a:bodyPr wrap="none" lIns="92075" tIns="46038" rIns="92075" bIns="46038" anchor="ctr">
            <a:spAutoFit/>
          </a:bodyPr>
          <a:lstStyle/>
          <a:p>
            <a:pPr eaLnBrk="0" hangingPunct="0"/>
            <a:r>
              <a:rPr lang="en-US" altLang="zh-CN" err="1"/>
              <a:t>guess.cpp</a:t>
            </a:r>
            <a:endParaRPr lang="en-US" altLang="zh-CN"/>
          </a:p>
        </p:txBody>
      </p:sp>
      <p:sp>
        <p:nvSpPr>
          <p:cNvPr id="654345" name="矩形 654344"/>
          <p:cNvSpPr/>
          <p:nvPr/>
        </p:nvSpPr>
        <p:spPr>
          <a:xfrm>
            <a:off x="6877050" y="5588004"/>
            <a:ext cx="1309370" cy="460375"/>
          </a:xfrm>
          <a:prstGeom prst="rect">
            <a:avLst/>
          </a:prstGeom>
          <a:solidFill>
            <a:schemeClr val="accent1"/>
          </a:solidFill>
          <a:ln w="9525">
            <a:noFill/>
          </a:ln>
        </p:spPr>
        <p:txBody>
          <a:bodyPr wrap="none" lIns="92075" tIns="46038" rIns="92075" bIns="46038" anchor="ctr">
            <a:spAutoFit/>
          </a:bodyPr>
          <a:lstStyle/>
          <a:p>
            <a:pPr eaLnBrk="0" hangingPunct="0"/>
            <a:r>
              <a:rPr lang="en-US" altLang="zh-CN" err="1"/>
              <a:t>main.cpp</a:t>
            </a:r>
            <a:endParaRPr lang="en-US" altLang="zh-CN"/>
          </a:p>
        </p:txBody>
      </p:sp>
      <p:sp>
        <p:nvSpPr>
          <p:cNvPr id="654346" name="圆角矩形 654345"/>
          <p:cNvSpPr/>
          <p:nvPr/>
        </p:nvSpPr>
        <p:spPr>
          <a:xfrm>
            <a:off x="1763713" y="4005263"/>
            <a:ext cx="6769100" cy="2303462"/>
          </a:xfrm>
          <a:prstGeom prst="roundRect">
            <a:avLst>
              <a:gd name="adj" fmla="val 16667"/>
            </a:avLst>
          </a:prstGeom>
          <a:noFill/>
          <a:ln w="9525" cap="flat" cmpd="sng">
            <a:solidFill>
              <a:schemeClr val="tx1"/>
            </a:solidFill>
            <a:prstDash val="dash"/>
            <a:headEnd type="none" w="med" len="med"/>
            <a:tailEnd type="none" w="med" len="med"/>
          </a:ln>
        </p:spPr>
        <p:txBody>
          <a:bodyPr/>
          <a:lstStyle/>
          <a:p>
            <a:endParaRPr lang="zh-CN" altLang="en-US"/>
          </a:p>
        </p:txBody>
      </p:sp>
      <p:sp>
        <p:nvSpPr>
          <p:cNvPr id="654347" name="矩形 654346"/>
          <p:cNvSpPr/>
          <p:nvPr/>
        </p:nvSpPr>
        <p:spPr>
          <a:xfrm>
            <a:off x="323853" y="4508503"/>
            <a:ext cx="1403350" cy="460375"/>
          </a:xfrm>
          <a:prstGeom prst="rect">
            <a:avLst/>
          </a:prstGeom>
          <a:noFill/>
          <a:ln w="9525">
            <a:noFill/>
          </a:ln>
        </p:spPr>
        <p:txBody>
          <a:bodyPr wrap="none" lIns="92075" tIns="46038" rIns="92075" bIns="46038" anchor="t">
            <a:spAutoFit/>
          </a:bodyPr>
          <a:lstStyle/>
          <a:p>
            <a:pPr>
              <a:buFont typeface="Arial" panose="020B0604020202020204" pitchFamily="34" charset="0"/>
            </a:pPr>
            <a:r>
              <a:rPr lang="zh-CN" altLang="en-US" dirty="0"/>
              <a:t>项目文件</a:t>
            </a:r>
            <a:endParaRPr lang="zh-CN" altLang="en-US" dirty="0"/>
          </a:p>
        </p:txBody>
      </p:sp>
    </p:spTree>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文本占位符 651266"/>
          <p:cNvSpPr>
            <a:spLocks noGrp="1"/>
          </p:cNvSpPr>
          <p:nvPr>
            <p:ph idx="1"/>
          </p:nvPr>
        </p:nvSpPr>
        <p:spPr/>
        <p:txBody>
          <a:bodyPr/>
          <a:lstStyle/>
          <a:p>
            <a:pPr marL="533400" indent="-533400">
              <a:buNone/>
            </a:pPr>
            <a:r>
              <a:rPr lang="zh-CN" altLang="en-US" sz="2400" dirty="0"/>
              <a:t>创建一个名为</a:t>
            </a:r>
            <a:r>
              <a:rPr lang="en-US" altLang="zh-CN" sz="2400" dirty="0"/>
              <a:t> </a:t>
            </a:r>
            <a:r>
              <a:rPr lang="en-US" altLang="zh-CN" sz="2400" err="1"/>
              <a:t>guess.h </a:t>
            </a:r>
            <a:r>
              <a:rPr lang="zh-CN" altLang="en-US" sz="2400" dirty="0"/>
              <a:t>的头文件：</a:t>
            </a:r>
            <a:endParaRPr lang="zh-CN" altLang="en-US" sz="2400" dirty="0"/>
          </a:p>
          <a:p>
            <a:pPr marL="533400" indent="-533400">
              <a:buNone/>
            </a:pPr>
            <a:endParaRPr lang="zh-CN" altLang="en-US" sz="2400" dirty="0"/>
          </a:p>
          <a:p>
            <a:pPr marL="533400" indent="-533400">
              <a:spcBef>
                <a:spcPct val="10000"/>
              </a:spcBef>
              <a:buNone/>
            </a:pPr>
            <a:r>
              <a:rPr lang="en-US" altLang="zh-CN" sz="2400">
                <a:solidFill>
                  <a:schemeClr val="folHlink"/>
                </a:solidFill>
              </a:rPr>
              <a:t>#include &lt;iostream&gt;</a:t>
            </a:r>
            <a:endParaRPr lang="en-US" altLang="zh-CN" sz="2400">
              <a:solidFill>
                <a:schemeClr val="folHlink"/>
              </a:solidFill>
            </a:endParaRPr>
          </a:p>
          <a:p>
            <a:pPr marL="533400" indent="-533400">
              <a:spcBef>
                <a:spcPct val="10000"/>
              </a:spcBef>
              <a:buNone/>
            </a:pPr>
            <a:r>
              <a:rPr lang="en-US" altLang="zh-CN" sz="2400">
                <a:solidFill>
                  <a:schemeClr val="folHlink"/>
                </a:solidFill>
              </a:rPr>
              <a:t>#include &lt;cstdlib&gt;</a:t>
            </a:r>
            <a:endParaRPr lang="en-US" altLang="zh-CN" sz="2400">
              <a:solidFill>
                <a:schemeClr val="folHlink"/>
              </a:solidFill>
            </a:endParaRPr>
          </a:p>
          <a:p>
            <a:pPr marL="533400" indent="-533400">
              <a:spcBef>
                <a:spcPct val="10000"/>
              </a:spcBef>
              <a:buNone/>
            </a:pPr>
            <a:r>
              <a:rPr lang="en-US" altLang="zh-CN" sz="2400">
                <a:solidFill>
                  <a:schemeClr val="folHlink"/>
                </a:solidFill>
              </a:rPr>
              <a:t>#include &lt;ctime&gt;</a:t>
            </a:r>
            <a:endParaRPr lang="en-US" altLang="zh-CN" sz="2400">
              <a:solidFill>
                <a:schemeClr val="folHlink"/>
              </a:solidFill>
            </a:endParaRPr>
          </a:p>
          <a:p>
            <a:pPr marL="533400" indent="-533400">
              <a:spcBef>
                <a:spcPct val="10000"/>
              </a:spcBef>
              <a:buNone/>
            </a:pPr>
            <a:r>
              <a:rPr lang="en-US" altLang="zh-CN" sz="2400">
                <a:solidFill>
                  <a:schemeClr val="folHlink"/>
                </a:solidFill>
              </a:rPr>
              <a:t>using namespace std;</a:t>
            </a:r>
            <a:endParaRPr lang="en-US" altLang="zh-CN" sz="2400">
              <a:solidFill>
                <a:schemeClr val="folHlink"/>
              </a:solidFill>
            </a:endParaRPr>
          </a:p>
          <a:p>
            <a:pPr marL="533400" indent="-533400">
              <a:spcBef>
                <a:spcPct val="10000"/>
              </a:spcBef>
              <a:buNone/>
            </a:pPr>
            <a:endParaRPr lang="en-US" altLang="zh-CN" sz="2400">
              <a:solidFill>
                <a:schemeClr val="folHlink"/>
              </a:solidFill>
            </a:endParaRPr>
          </a:p>
          <a:p>
            <a:pPr marL="533400" indent="-533400">
              <a:spcBef>
                <a:spcPct val="10000"/>
              </a:spcBef>
              <a:buNone/>
            </a:pPr>
            <a:r>
              <a:rPr lang="en-US" altLang="zh-CN" sz="2400">
                <a:solidFill>
                  <a:schemeClr val="accent2"/>
                </a:solidFill>
              </a:rPr>
              <a:t>extern const int ERRMAX, GESMAX;  // </a:t>
            </a:r>
            <a:r>
              <a:rPr lang="zh-CN" altLang="en-US" sz="2400">
                <a:solidFill>
                  <a:schemeClr val="accent2"/>
                </a:solidFill>
              </a:rPr>
              <a:t>声明外部变量</a:t>
            </a:r>
            <a:endParaRPr lang="en-US" altLang="zh-CN" sz="2400">
              <a:solidFill>
                <a:schemeClr val="accent2"/>
              </a:solidFill>
            </a:endParaRPr>
          </a:p>
          <a:p>
            <a:pPr marL="533400" indent="-533400">
              <a:spcBef>
                <a:spcPct val="10000"/>
              </a:spcBef>
              <a:buNone/>
            </a:pPr>
            <a:r>
              <a:rPr lang="en-US" altLang="zh-CN" sz="2400">
                <a:solidFill>
                  <a:schemeClr val="folHlink"/>
                </a:solidFill>
              </a:rPr>
              <a:t>//允许的最大输入错误次数和猜错次数</a:t>
            </a:r>
            <a:endParaRPr lang="en-US" altLang="zh-CN" sz="2400">
              <a:solidFill>
                <a:schemeClr val="folHlink"/>
              </a:solidFill>
            </a:endParaRPr>
          </a:p>
          <a:p>
            <a:pPr marL="533400" indent="-533400">
              <a:spcBef>
                <a:spcPct val="10000"/>
              </a:spcBef>
              <a:buNone/>
            </a:pPr>
            <a:r>
              <a:rPr lang="en-US" altLang="zh-CN" sz="2400">
                <a:solidFill>
                  <a:schemeClr val="folHlink"/>
                </a:solidFill>
              </a:rPr>
              <a:t>bool getNum(int min, int max, int errmax, int &amp;num);  </a:t>
            </a:r>
            <a:endParaRPr lang="en-US" altLang="zh-CN" sz="2400">
              <a:solidFill>
                <a:schemeClr val="folHlink"/>
              </a:solidFill>
            </a:endParaRPr>
          </a:p>
          <a:p>
            <a:pPr marL="533400" indent="-533400">
              <a:spcBef>
                <a:spcPct val="10000"/>
              </a:spcBef>
              <a:buNone/>
            </a:pPr>
            <a:r>
              <a:rPr lang="en-US" altLang="zh-CN" sz="2400">
                <a:solidFill>
                  <a:schemeClr val="folHlink"/>
                </a:solidFill>
              </a:rPr>
              <a:t>//读入指定区间内的整数</a:t>
            </a:r>
            <a:endParaRPr lang="en-US" altLang="zh-CN" sz="2400">
              <a:solidFill>
                <a:schemeClr val="folHlink"/>
              </a:solidFill>
            </a:endParaRPr>
          </a:p>
          <a:p>
            <a:pPr marL="533400" indent="-533400">
              <a:spcBef>
                <a:spcPct val="10000"/>
              </a:spcBef>
              <a:buNone/>
            </a:pPr>
            <a:r>
              <a:rPr lang="en-US" altLang="zh-CN" sz="2400">
                <a:solidFill>
                  <a:schemeClr val="folHlink"/>
                </a:solidFill>
              </a:rPr>
              <a:t>bool wantNext();    //函数原型声明：是否继续游戏</a:t>
            </a:r>
            <a:endParaRPr lang="en-US" altLang="zh-CN" sz="2400">
              <a:solidFill>
                <a:schemeClr val="fo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51268" name="折角形 651267"/>
          <p:cNvSpPr/>
          <p:nvPr/>
        </p:nvSpPr>
        <p:spPr>
          <a:xfrm>
            <a:off x="6227763" y="1703705"/>
            <a:ext cx="1079500" cy="1295400"/>
          </a:xfrm>
          <a:prstGeom prst="foldedCorner">
            <a:avLst>
              <a:gd name="adj" fmla="val 12500"/>
            </a:avLst>
          </a:prstGeom>
          <a:pattFill prst="dashHorz">
            <a:fgClr>
              <a:schemeClr val="tx1"/>
            </a:fgClr>
            <a:bgClr>
              <a:schemeClr val="bg1"/>
            </a:bgClr>
          </a:pattFill>
          <a:ln w="9525" cap="flat" cmpd="sng">
            <a:solidFill>
              <a:schemeClr val="tx1"/>
            </a:solidFill>
            <a:prstDash val="solid"/>
            <a:headEnd type="none" w="med" len="med"/>
            <a:tailEnd type="none" w="med" len="med"/>
          </a:ln>
        </p:spPr>
        <p:txBody>
          <a:bodyPr wrap="none" lIns="92075" tIns="46038" rIns="92075" bIns="46038" anchor="ctr"/>
          <a:lstStyle/>
          <a:p>
            <a:pPr algn="ctr">
              <a:buFont typeface="Arial" panose="020B0604020202020204" pitchFamily="34" charset="0"/>
            </a:pPr>
            <a:endParaRPr dirty="0"/>
          </a:p>
        </p:txBody>
      </p:sp>
      <p:sp>
        <p:nvSpPr>
          <p:cNvPr id="651269" name="矩形 651268"/>
          <p:cNvSpPr/>
          <p:nvPr/>
        </p:nvSpPr>
        <p:spPr>
          <a:xfrm>
            <a:off x="6226175" y="3070546"/>
            <a:ext cx="1090295" cy="460375"/>
          </a:xfrm>
          <a:prstGeom prst="rect">
            <a:avLst/>
          </a:prstGeom>
          <a:solidFill>
            <a:schemeClr val="accent1"/>
          </a:solidFill>
          <a:ln w="9525">
            <a:noFill/>
          </a:ln>
        </p:spPr>
        <p:txBody>
          <a:bodyPr wrap="none" lIns="92075" tIns="46038" rIns="92075" bIns="46038" anchor="ctr">
            <a:spAutoFit/>
          </a:bodyPr>
          <a:lstStyle/>
          <a:p>
            <a:pPr eaLnBrk="0" hangingPunct="0"/>
            <a:r>
              <a:rPr lang="en-US" altLang="zh-CN" err="1"/>
              <a:t>guess.h</a:t>
            </a:r>
            <a:endParaRPr lang="en-US" altLang="zh-CN"/>
          </a:p>
        </p:txBody>
      </p:sp>
    </p:spTree>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1" name="文本占位符 652290"/>
          <p:cNvSpPr>
            <a:spLocks noGrp="1"/>
          </p:cNvSpPr>
          <p:nvPr>
            <p:ph idx="1"/>
          </p:nvPr>
        </p:nvSpPr>
        <p:spPr/>
        <p:txBody>
          <a:bodyPr/>
          <a:lstStyle/>
          <a:p>
            <a:pPr marL="0" indent="0">
              <a:spcBef>
                <a:spcPct val="10000"/>
              </a:spcBef>
              <a:buNone/>
            </a:pPr>
            <a:r>
              <a:rPr lang="zh-CN" altLang="en-US" sz="2400" dirty="0"/>
              <a:t>把上例中的其它函数写在另一个文件中（</a:t>
            </a:r>
            <a:r>
              <a:rPr lang="en-US" altLang="zh-CN" sz="2400" err="1"/>
              <a:t>guess.cpp</a:t>
            </a:r>
            <a:r>
              <a:rPr lang="zh-CN" altLang="en-US" sz="2400" dirty="0"/>
              <a:t>）：</a:t>
            </a:r>
            <a:endParaRPr lang="zh-CN" altLang="en-US" sz="2400" dirty="0"/>
          </a:p>
          <a:p>
            <a:pPr marL="0" indent="0">
              <a:spcBef>
                <a:spcPct val="10000"/>
              </a:spcBef>
              <a:buNone/>
            </a:pPr>
            <a:r>
              <a:rPr lang="en-US" altLang="zh-CN" sz="2400" b="1" dirty="0">
                <a:solidFill>
                  <a:schemeClr val="accent2"/>
                </a:solidFill>
              </a:rPr>
              <a:t>#include "guess.h"    //包含用户自定义的头文件</a:t>
            </a:r>
            <a:endParaRPr lang="en-US" altLang="zh-CN" sz="2400" b="1" dirty="0">
              <a:solidFill>
                <a:schemeClr val="accent2"/>
              </a:solidFill>
            </a:endParaRPr>
          </a:p>
          <a:p>
            <a:pPr marL="0" indent="0">
              <a:spcBef>
                <a:spcPct val="10000"/>
              </a:spcBef>
              <a:buNone/>
            </a:pPr>
            <a:endParaRPr lang="en-US" altLang="zh-CN" sz="2400" b="1" dirty="0">
              <a:solidFill>
                <a:schemeClr val="accent2"/>
              </a:solidFill>
            </a:endParaRPr>
          </a:p>
          <a:p>
            <a:pPr marL="0" indent="0">
              <a:spcBef>
                <a:spcPct val="10000"/>
              </a:spcBef>
              <a:buNone/>
            </a:pPr>
            <a:r>
              <a:rPr lang="en-US" altLang="zh-CN" sz="2400">
                <a:solidFill>
                  <a:schemeClr val="accent2"/>
                </a:solidFill>
                <a:sym typeface="+mn-ea"/>
              </a:rPr>
              <a:t>const int ERRMAX = 3, GESMAX = 10;    //</a:t>
            </a:r>
            <a:r>
              <a:rPr lang="zh-CN" altLang="en-US" sz="2400">
                <a:solidFill>
                  <a:schemeClr val="accent2"/>
                </a:solidFill>
                <a:sym typeface="+mn-ea"/>
              </a:rPr>
              <a:t>定义外部变量</a:t>
            </a:r>
            <a:endParaRPr lang="zh-CN" altLang="en-US" sz="2400">
              <a:solidFill>
                <a:schemeClr val="accent2"/>
              </a:solidFill>
              <a:sym typeface="+mn-ea"/>
            </a:endParaRPr>
          </a:p>
          <a:p>
            <a:pPr marL="0" indent="0">
              <a:spcBef>
                <a:spcPct val="10000"/>
              </a:spcBef>
              <a:buNone/>
            </a:pPr>
            <a:endParaRPr lang="en-US" altLang="zh-CN" sz="2400">
              <a:solidFill>
                <a:schemeClr val="folHlink"/>
              </a:solidFill>
            </a:endParaRPr>
          </a:p>
          <a:p>
            <a:pPr marL="0" indent="0">
              <a:spcBef>
                <a:spcPct val="10000"/>
              </a:spcBef>
              <a:buNone/>
            </a:pPr>
            <a:r>
              <a:rPr lang="en-US" altLang="zh-CN" sz="2400" b="1" dirty="0">
                <a:solidFill>
                  <a:schemeClr val="accent4">
                    <a:lumMod val="50000"/>
                  </a:schemeClr>
                </a:solidFill>
              </a:rPr>
              <a:t>bool getNum(int min, int max, int errmax, int &amp;num) {</a:t>
            </a:r>
            <a:endParaRPr lang="en-US" altLang="zh-CN" sz="2400" b="1" dirty="0">
              <a:solidFill>
                <a:schemeClr val="accent4">
                  <a:lumMod val="50000"/>
                </a:schemeClr>
              </a:solidFill>
            </a:endParaRPr>
          </a:p>
          <a:p>
            <a:pPr marL="0" indent="0">
              <a:spcBef>
                <a:spcPct val="10000"/>
              </a:spcBef>
              <a:buNone/>
            </a:pPr>
            <a:r>
              <a:rPr lang="en-US" altLang="zh-CN" sz="2400" b="1" dirty="0">
                <a:solidFill>
                  <a:schemeClr val="accent4">
                    <a:lumMod val="50000"/>
                  </a:schemeClr>
                </a:solidFill>
              </a:rPr>
              <a:t>    ……</a:t>
            </a:r>
            <a:endParaRPr lang="en-US" altLang="zh-CN" sz="2400" b="1" dirty="0">
              <a:solidFill>
                <a:schemeClr val="accent4">
                  <a:lumMod val="50000"/>
                </a:schemeClr>
              </a:solidFill>
            </a:endParaRPr>
          </a:p>
          <a:p>
            <a:pPr marL="0" indent="0">
              <a:spcBef>
                <a:spcPct val="10000"/>
              </a:spcBef>
              <a:buNone/>
            </a:pPr>
            <a:r>
              <a:rPr lang="en-US" altLang="zh-CN" sz="2400" b="1" dirty="0">
                <a:solidFill>
                  <a:schemeClr val="accent4">
                    <a:lumMod val="50000"/>
                  </a:schemeClr>
                </a:solidFill>
              </a:rPr>
              <a:t>}</a:t>
            </a:r>
            <a:endParaRPr lang="en-US" altLang="zh-CN" sz="2400" b="1" dirty="0">
              <a:solidFill>
                <a:schemeClr val="accent4">
                  <a:lumMod val="50000"/>
                </a:schemeClr>
              </a:solidFill>
            </a:endParaRPr>
          </a:p>
          <a:p>
            <a:pPr marL="0" indent="0">
              <a:spcBef>
                <a:spcPct val="10000"/>
              </a:spcBef>
              <a:buNone/>
            </a:pPr>
            <a:endParaRPr lang="en-US" altLang="zh-CN" sz="2400" b="1" dirty="0">
              <a:solidFill>
                <a:schemeClr val="accent4">
                  <a:lumMod val="50000"/>
                </a:schemeClr>
              </a:solidFill>
            </a:endParaRPr>
          </a:p>
          <a:p>
            <a:pPr marL="0" indent="0">
              <a:spcBef>
                <a:spcPct val="10000"/>
              </a:spcBef>
              <a:buNone/>
            </a:pPr>
            <a:r>
              <a:rPr lang="en-US" altLang="zh-CN" sz="2400" b="1" dirty="0">
                <a:solidFill>
                  <a:schemeClr val="accent4">
                    <a:lumMod val="50000"/>
                  </a:schemeClr>
                </a:solidFill>
              </a:rPr>
              <a:t>bool wantNext() {</a:t>
            </a:r>
            <a:endParaRPr lang="en-US" altLang="zh-CN" sz="2400" b="1" dirty="0">
              <a:solidFill>
                <a:schemeClr val="accent4">
                  <a:lumMod val="50000"/>
                </a:schemeClr>
              </a:solidFill>
            </a:endParaRPr>
          </a:p>
          <a:p>
            <a:pPr marL="0" indent="0">
              <a:spcBef>
                <a:spcPct val="10000"/>
              </a:spcBef>
              <a:buNone/>
            </a:pPr>
            <a:r>
              <a:rPr lang="en-US" altLang="zh-CN" sz="2400" b="1" dirty="0">
                <a:solidFill>
                  <a:schemeClr val="accent4">
                    <a:lumMod val="50000"/>
                  </a:schemeClr>
                </a:solidFill>
              </a:rPr>
              <a:t>    ……</a:t>
            </a:r>
            <a:endParaRPr lang="en-US" altLang="zh-CN" sz="2400" b="1" dirty="0">
              <a:solidFill>
                <a:schemeClr val="accent4">
                  <a:lumMod val="50000"/>
                </a:schemeClr>
              </a:solidFill>
            </a:endParaRPr>
          </a:p>
          <a:p>
            <a:pPr marL="0" indent="0">
              <a:spcBef>
                <a:spcPct val="10000"/>
              </a:spcBef>
              <a:buNone/>
            </a:pPr>
            <a:r>
              <a:rPr lang="en-US" altLang="zh-CN" sz="2400" b="1" dirty="0">
                <a:solidFill>
                  <a:schemeClr val="accent4">
                    <a:lumMod val="50000"/>
                  </a:schemeClr>
                </a:solidFill>
              </a:rPr>
              <a:t>}</a:t>
            </a:r>
            <a:endParaRPr lang="en-US" altLang="zh-CN" sz="2400" b="1" dirty="0">
              <a:solidFill>
                <a:schemeClr val="accent4">
                  <a:lumMod val="50000"/>
                </a:schemeClr>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52292" name="折角形 652291"/>
          <p:cNvSpPr/>
          <p:nvPr/>
        </p:nvSpPr>
        <p:spPr>
          <a:xfrm>
            <a:off x="7092950" y="2781300"/>
            <a:ext cx="1079500" cy="1295400"/>
          </a:xfrm>
          <a:prstGeom prst="foldedCorner">
            <a:avLst>
              <a:gd name="adj" fmla="val 12500"/>
            </a:avLst>
          </a:prstGeom>
          <a:pattFill prst="dashHorz">
            <a:fgClr>
              <a:schemeClr val="tx1"/>
            </a:fgClr>
            <a:bgClr>
              <a:schemeClr val="bg1"/>
            </a:bgClr>
          </a:pattFill>
          <a:ln w="9525" cap="flat" cmpd="sng">
            <a:solidFill>
              <a:schemeClr val="tx1"/>
            </a:solidFill>
            <a:prstDash val="solid"/>
            <a:headEnd type="none" w="med" len="med"/>
            <a:tailEnd type="none" w="med" len="med"/>
          </a:ln>
        </p:spPr>
        <p:txBody>
          <a:bodyPr/>
          <a:lstStyle/>
          <a:p>
            <a:endParaRPr lang="zh-CN" altLang="en-US"/>
          </a:p>
        </p:txBody>
      </p:sp>
      <p:sp>
        <p:nvSpPr>
          <p:cNvPr id="652293" name="矩形 652292"/>
          <p:cNvSpPr/>
          <p:nvPr/>
        </p:nvSpPr>
        <p:spPr>
          <a:xfrm>
            <a:off x="7021516" y="4148141"/>
            <a:ext cx="1377950" cy="460375"/>
          </a:xfrm>
          <a:prstGeom prst="rect">
            <a:avLst/>
          </a:prstGeom>
          <a:solidFill>
            <a:schemeClr val="accent1"/>
          </a:solidFill>
          <a:ln w="9525">
            <a:noFill/>
          </a:ln>
        </p:spPr>
        <p:txBody>
          <a:bodyPr wrap="none" lIns="92075" tIns="46038" rIns="92075" bIns="46038" anchor="ctr">
            <a:spAutoFit/>
          </a:bodyPr>
          <a:lstStyle/>
          <a:p>
            <a:pPr eaLnBrk="0" hangingPunct="0"/>
            <a:r>
              <a:rPr lang="en-US" altLang="zh-CN" err="1"/>
              <a:t>guess.cpp</a:t>
            </a:r>
            <a:endParaRPr lang="en-US" altLang="zh-CN"/>
          </a:p>
        </p:txBody>
      </p:sp>
    </p:spTree>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8630" y="413385"/>
            <a:ext cx="8207375" cy="5968365"/>
          </a:xfrm>
        </p:spPr>
        <p:txBody>
          <a:bodyPr/>
          <a:p>
            <a:pPr marL="0" indent="0">
              <a:lnSpc>
                <a:spcPct val="100000"/>
              </a:lnSpc>
              <a:buNone/>
            </a:pPr>
            <a:r>
              <a:rPr lang="zh-CN" altLang="en-US" sz="2400" dirty="0">
                <a:sym typeface="+mn-ea"/>
              </a:rPr>
              <a:t>把 </a:t>
            </a:r>
            <a:r>
              <a:rPr lang="en-US" altLang="zh-CN" sz="2400" dirty="0">
                <a:sym typeface="+mn-ea"/>
              </a:rPr>
              <a:t>main </a:t>
            </a:r>
            <a:r>
              <a:rPr lang="zh-CN" altLang="en-US" sz="2400" dirty="0">
                <a:sym typeface="+mn-ea"/>
              </a:rPr>
              <a:t>函数专门写在一个文件中（</a:t>
            </a:r>
            <a:r>
              <a:rPr lang="en-US" altLang="zh-CN" sz="2400" err="1">
                <a:sym typeface="+mn-ea"/>
              </a:rPr>
              <a:t>main.cpp</a:t>
            </a:r>
            <a:r>
              <a:rPr lang="zh-CN" altLang="en-US" sz="2400" dirty="0">
                <a:sym typeface="+mn-ea"/>
              </a:rPr>
              <a:t>）：</a:t>
            </a:r>
            <a:endParaRPr lang="zh-CN" altLang="en-US" sz="2400" dirty="0"/>
          </a:p>
          <a:p>
            <a:pPr marL="0" indent="0">
              <a:lnSpc>
                <a:spcPct val="100000"/>
              </a:lnSpc>
              <a:buNone/>
            </a:pPr>
            <a:r>
              <a:rPr lang="en-US" altLang="zh-CN" sz="2000">
                <a:solidFill>
                  <a:schemeClr val="folHlink"/>
                </a:solidFill>
                <a:sym typeface="+mn-ea"/>
              </a:rPr>
              <a:t>#include "guess.h"    //包含用户自定义的头文件</a:t>
            </a:r>
            <a:endParaRPr lang="en-US" altLang="zh-CN" sz="2000">
              <a:solidFill>
                <a:schemeClr val="folHlink"/>
              </a:solidFill>
            </a:endParaRPr>
          </a:p>
          <a:p>
            <a:pPr marL="0" indent="0">
              <a:lnSpc>
                <a:spcPct val="100000"/>
              </a:lnSpc>
              <a:buNone/>
            </a:pPr>
            <a:endParaRPr lang="en-US" altLang="zh-CN" sz="2000">
              <a:solidFill>
                <a:schemeClr val="folHlink"/>
              </a:solidFill>
            </a:endParaRPr>
          </a:p>
          <a:p>
            <a:pPr marL="0" indent="0">
              <a:lnSpc>
                <a:spcPct val="100000"/>
              </a:lnSpc>
              <a:buNone/>
            </a:pPr>
            <a:r>
              <a:rPr lang="en-US" altLang="zh-CN" sz="2000">
                <a:solidFill>
                  <a:schemeClr val="folHlink"/>
                </a:solidFill>
                <a:sym typeface="+mn-ea"/>
              </a:rPr>
              <a:t>int main() {</a:t>
            </a:r>
            <a:endParaRPr lang="en-US" altLang="zh-CN" sz="2000">
              <a:solidFill>
                <a:schemeClr val="folHlink"/>
              </a:solidFill>
            </a:endParaRPr>
          </a:p>
          <a:p>
            <a:pPr marL="0" indent="0">
              <a:lnSpc>
                <a:spcPct val="100000"/>
              </a:lnSpc>
              <a:buNone/>
            </a:pPr>
            <a:r>
              <a:rPr lang="en-US" altLang="zh-CN" sz="2000">
                <a:solidFill>
                  <a:schemeClr val="folHlink"/>
                </a:solidFill>
                <a:sym typeface="+mn-ea"/>
              </a:rPr>
              <a:t>    ……</a:t>
            </a:r>
            <a:endParaRPr lang="en-US" altLang="zh-CN" sz="2000">
              <a:solidFill>
                <a:schemeClr val="folHlink"/>
              </a:solidFill>
            </a:endParaRPr>
          </a:p>
          <a:p>
            <a:pPr marL="0" indent="0">
              <a:lnSpc>
                <a:spcPct val="100000"/>
              </a:lnSpc>
              <a:buNone/>
            </a:pPr>
            <a:r>
              <a:rPr lang="en-US" altLang="zh-CN" sz="2000">
                <a:solidFill>
                  <a:schemeClr val="folHlink"/>
                </a:solidFill>
                <a:sym typeface="+mn-ea"/>
              </a:rPr>
              <a:t>    cout&lt;&lt; "Game over.\nThanks for playing!\n";</a:t>
            </a:r>
            <a:endParaRPr lang="en-US" altLang="zh-CN" sz="2000">
              <a:solidFill>
                <a:schemeClr val="folHlink"/>
              </a:solidFill>
            </a:endParaRPr>
          </a:p>
          <a:p>
            <a:pPr marL="0" indent="0">
              <a:lnSpc>
                <a:spcPct val="100000"/>
              </a:lnSpc>
              <a:buNone/>
            </a:pPr>
            <a:r>
              <a:rPr lang="en-US" altLang="zh-CN" sz="2000">
                <a:solidFill>
                  <a:schemeClr val="folHlink"/>
                </a:solidFill>
                <a:sym typeface="+mn-ea"/>
              </a:rPr>
              <a:t>    return 0;</a:t>
            </a:r>
            <a:endParaRPr lang="en-US" altLang="zh-CN" sz="2000">
              <a:solidFill>
                <a:schemeClr val="folHlink"/>
              </a:solidFill>
            </a:endParaRPr>
          </a:p>
          <a:p>
            <a:pPr marL="0" indent="0">
              <a:lnSpc>
                <a:spcPct val="100000"/>
              </a:lnSpc>
              <a:buNone/>
            </a:pPr>
            <a:r>
              <a:rPr lang="en-US" altLang="zh-CN" sz="2000">
                <a:solidFill>
                  <a:schemeClr val="folHlink"/>
                </a:solidFill>
                <a:sym typeface="+mn-ea"/>
              </a:rPr>
              <a:t>}</a:t>
            </a:r>
            <a:endParaRPr lang="en-US" altLang="zh-CN" sz="2000">
              <a:solidFill>
                <a:schemeClr val="folHlink"/>
              </a:solidFill>
            </a:endParaRPr>
          </a:p>
          <a:p>
            <a:pPr marL="0" indent="0">
              <a:lnSpc>
                <a:spcPct val="100000"/>
              </a:lnSpc>
              <a:buNone/>
            </a:pPr>
            <a:r>
              <a:rPr lang="zh-CN" altLang="en-US" sz="2400" dirty="0">
                <a:sym typeface="+mn-ea"/>
              </a:rPr>
              <a:t>这样就把这个程序的内容拆分保存在三个文件中。</a:t>
            </a:r>
            <a:endParaRPr lang="zh-CN" altLang="en-US" sz="2400" dirty="0"/>
          </a:p>
          <a:p>
            <a:pPr marL="0" indent="0">
              <a:lnSpc>
                <a:spcPct val="100000"/>
              </a:lnSpc>
              <a:buNone/>
            </a:pPr>
            <a:r>
              <a:rPr lang="zh-CN" altLang="en-US" sz="2400" dirty="0">
                <a:sym typeface="+mn-ea"/>
              </a:rPr>
              <a:t>在后面两个源程序文件中，都写上了一句“</a:t>
            </a:r>
            <a:r>
              <a:rPr lang="en-US" altLang="zh-CN" sz="2400" err="1">
                <a:solidFill>
                  <a:schemeClr val="hlink"/>
                </a:solidFill>
                <a:sym typeface="+mn-ea"/>
              </a:rPr>
              <a:t>#include "guess.h</a:t>
            </a:r>
            <a:r>
              <a:rPr lang="en-US" altLang="zh-CN" sz="2400">
                <a:solidFill>
                  <a:schemeClr val="hlink"/>
                </a:solidFill>
                <a:sym typeface="+mn-ea"/>
              </a:rPr>
              <a:t>" </a:t>
            </a:r>
            <a:r>
              <a:rPr lang="en-US" altLang="zh-CN" sz="2400" dirty="0">
                <a:sym typeface="+mn-ea"/>
              </a:rPr>
              <a:t>”</a:t>
            </a:r>
            <a:r>
              <a:rPr lang="zh-CN" altLang="en-US" sz="2400" dirty="0">
                <a:sym typeface="+mn-ea"/>
              </a:rPr>
              <a:t>，其含义是把用户自行编写的名为“</a:t>
            </a:r>
            <a:r>
              <a:rPr lang="en-US" altLang="zh-CN" sz="2400" err="1">
                <a:sym typeface="+mn-ea"/>
              </a:rPr>
              <a:t>guess.h</a:t>
            </a:r>
            <a:r>
              <a:rPr lang="en-US" altLang="zh-CN" sz="2400" dirty="0">
                <a:sym typeface="+mn-ea"/>
              </a:rPr>
              <a:t>”</a:t>
            </a:r>
            <a:r>
              <a:rPr lang="zh-CN" altLang="en-US" sz="2400" dirty="0">
                <a:sym typeface="+mn-ea"/>
              </a:rPr>
              <a:t>的头文件包括进来。</a:t>
            </a:r>
            <a:endParaRPr lang="zh-CN" altLang="en-US" sz="2400" dirty="0"/>
          </a:p>
          <a:p>
            <a:pPr marL="0" indent="0">
              <a:lnSpc>
                <a:spcPct val="100000"/>
              </a:lnSpc>
              <a:buNone/>
            </a:pPr>
            <a:r>
              <a:rPr lang="zh-CN" altLang="en-US" sz="2400" dirty="0">
                <a:sym typeface="+mn-ea"/>
              </a:rPr>
              <a:t>最后，在集成开发环境中建立一个工程（</a:t>
            </a:r>
            <a:r>
              <a:rPr lang="en-US" altLang="zh-CN" sz="2400" dirty="0">
                <a:sym typeface="+mn-ea"/>
              </a:rPr>
              <a:t>project</a:t>
            </a:r>
            <a:r>
              <a:rPr lang="zh-CN" altLang="en-US" sz="2400" dirty="0">
                <a:sym typeface="+mn-ea"/>
              </a:rPr>
              <a:t>，或译为项目）或解决方案（</a:t>
            </a:r>
            <a:r>
              <a:rPr lang="en-US" altLang="zh-CN" sz="2400" dirty="0">
                <a:sym typeface="+mn-ea"/>
              </a:rPr>
              <a:t>solution</a:t>
            </a:r>
            <a:r>
              <a:rPr lang="zh-CN" altLang="en-US" sz="2400" dirty="0">
                <a:sym typeface="+mn-ea"/>
              </a:rPr>
              <a:t>），把这三个文件包含进来，就可以对这个程序进行加工运行了。</a:t>
            </a:r>
            <a:endParaRPr lang="zh-CN" altLang="en-US" sz="2400" dirty="0"/>
          </a:p>
          <a:p>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53316" name="折角形 653315"/>
          <p:cNvSpPr/>
          <p:nvPr/>
        </p:nvSpPr>
        <p:spPr>
          <a:xfrm>
            <a:off x="7451725" y="1628775"/>
            <a:ext cx="1079500" cy="1295400"/>
          </a:xfrm>
          <a:prstGeom prst="foldedCorner">
            <a:avLst>
              <a:gd name="adj" fmla="val 12500"/>
            </a:avLst>
          </a:prstGeom>
          <a:pattFill prst="dashHorz">
            <a:fgClr>
              <a:schemeClr val="tx1"/>
            </a:fgClr>
            <a:bgClr>
              <a:schemeClr val="bg1"/>
            </a:bgClr>
          </a:pattFill>
          <a:ln w="9525" cap="flat" cmpd="sng">
            <a:solidFill>
              <a:schemeClr val="tx1"/>
            </a:solidFill>
            <a:prstDash val="solid"/>
            <a:headEnd type="none" w="med" len="med"/>
            <a:tailEnd type="none" w="med" len="med"/>
          </a:ln>
        </p:spPr>
        <p:txBody>
          <a:bodyPr/>
          <a:lstStyle/>
          <a:p>
            <a:endParaRPr lang="zh-CN" altLang="en-US"/>
          </a:p>
        </p:txBody>
      </p:sp>
      <p:sp>
        <p:nvSpPr>
          <p:cNvPr id="653317" name="矩形 653316"/>
          <p:cNvSpPr/>
          <p:nvPr/>
        </p:nvSpPr>
        <p:spPr>
          <a:xfrm>
            <a:off x="7380288" y="2995616"/>
            <a:ext cx="1309370" cy="460375"/>
          </a:xfrm>
          <a:prstGeom prst="rect">
            <a:avLst/>
          </a:prstGeom>
          <a:solidFill>
            <a:schemeClr val="accent1"/>
          </a:solidFill>
          <a:ln w="9525">
            <a:noFill/>
          </a:ln>
        </p:spPr>
        <p:txBody>
          <a:bodyPr wrap="none" lIns="92075" tIns="46038" rIns="92075" bIns="46038" anchor="ctr">
            <a:spAutoFit/>
          </a:bodyPr>
          <a:lstStyle/>
          <a:p>
            <a:pPr eaLnBrk="0" hangingPunct="0"/>
            <a:r>
              <a:rPr lang="en-US" altLang="zh-CN" err="1"/>
              <a:t>main.cpp</a:t>
            </a:r>
            <a:endParaRPr lang="en-US" altLang="zh-CN"/>
          </a:p>
        </p:txBody>
      </p:sp>
    </p:spTree>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5" name="文本占位符 607234"/>
          <p:cNvSpPr>
            <a:spLocks noGrp="1"/>
          </p:cNvSpPr>
          <p:nvPr>
            <p:ph idx="1"/>
          </p:nvPr>
        </p:nvSpPr>
        <p:spPr/>
        <p:txBody>
          <a:bodyPr/>
          <a:lstStyle/>
          <a:p>
            <a:pPr marL="0" indent="0">
              <a:spcBef>
                <a:spcPts val="2400"/>
              </a:spcBef>
              <a:spcAft>
                <a:spcPts val="0"/>
              </a:spcAft>
              <a:buNone/>
            </a:pPr>
            <a:r>
              <a:rPr lang="zh-CN" altLang="en-US" sz="2400" dirty="0"/>
              <a:t>从这个简单程序可以理解到多文件开发方式的一般规律。</a:t>
            </a:r>
            <a:r>
              <a:rPr lang="en-US" altLang="zh-CN" sz="2400" dirty="0"/>
              <a:t>C/C++ </a:t>
            </a:r>
            <a:r>
              <a:rPr lang="zh-CN" altLang="en-US" sz="2400" dirty="0"/>
              <a:t>语言系统本身的实现也遵循这一方式。</a:t>
            </a:r>
            <a:endParaRPr lang="zh-CN" altLang="en-US" sz="2400" dirty="0"/>
          </a:p>
          <a:p>
            <a:pPr marL="0" indent="0">
              <a:spcBef>
                <a:spcPts val="2400"/>
              </a:spcBef>
              <a:spcAft>
                <a:spcPts val="0"/>
              </a:spcAft>
              <a:buNone/>
            </a:pPr>
            <a:r>
              <a:rPr lang="zh-CN" altLang="en-US" sz="2400" dirty="0"/>
              <a:t>一个</a:t>
            </a:r>
            <a:r>
              <a:rPr lang="en-US" altLang="zh-CN" sz="2400" dirty="0"/>
              <a:t>C/C++ </a:t>
            </a:r>
            <a:r>
              <a:rPr lang="zh-CN" altLang="en-US" sz="2400" dirty="0"/>
              <a:t>语言系统总为我们提供了一组标准库头文件，还可能提供一些服务于特定系统（如</a:t>
            </a:r>
            <a:r>
              <a:rPr lang="en-US" altLang="zh-CN" sz="2400" dirty="0"/>
              <a:t>DOS</a:t>
            </a:r>
            <a:r>
              <a:rPr lang="zh-CN" altLang="en-US" sz="2400" dirty="0"/>
              <a:t>、</a:t>
            </a:r>
            <a:r>
              <a:rPr lang="en-US" altLang="zh-CN" sz="2400" dirty="0"/>
              <a:t>Windows</a:t>
            </a:r>
            <a:r>
              <a:rPr lang="zh-CN" altLang="en-US" sz="2400" dirty="0"/>
              <a:t>、</a:t>
            </a:r>
            <a:r>
              <a:rPr lang="en-US" altLang="zh-CN" sz="2400" dirty="0"/>
              <a:t>UNIX</a:t>
            </a:r>
            <a:r>
              <a:rPr lang="zh-CN" altLang="en-US" sz="2400" dirty="0"/>
              <a:t>等）的扩充头文件。这些头文件的作用就是为在程序里使用标准库函数以及其它功能提供必要的信息。</a:t>
            </a:r>
            <a:endParaRPr lang="zh-CN" altLang="en-US" sz="2400" dirty="0"/>
          </a:p>
          <a:p>
            <a:pPr marL="0" indent="0">
              <a:spcBef>
                <a:spcPts val="2400"/>
              </a:spcBef>
              <a:spcAft>
                <a:spcPts val="0"/>
              </a:spcAft>
              <a:buNone/>
            </a:pPr>
            <a:r>
              <a:rPr lang="zh-CN" altLang="en-US" sz="2400" dirty="0"/>
              <a:t>如果需要在程序里使用某些库函数，只要我们在源文件前面包含了必要的头文件，就能保证在编译过程能对源文件中有关函数调用正确进行处理。</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9" name="文本占位符 674818"/>
          <p:cNvSpPr>
            <a:spLocks noGrp="1"/>
          </p:cNvSpPr>
          <p:nvPr>
            <p:ph idx="1"/>
          </p:nvPr>
        </p:nvSpPr>
        <p:spPr/>
        <p:txBody>
          <a:bodyPr/>
          <a:lstStyle/>
          <a:p>
            <a:pPr marL="0" indent="0">
              <a:buNone/>
            </a:pPr>
            <a:r>
              <a:rPr lang="zh-CN" altLang="en-US" sz="2400" dirty="0"/>
              <a:t>还有一些情况下我们不希望将自己的源程序文件提供给别人。</a:t>
            </a:r>
            <a:endParaRPr lang="zh-CN" altLang="en-US" sz="2400" dirty="0"/>
          </a:p>
          <a:p>
            <a:pPr marL="0" indent="0">
              <a:buNone/>
            </a:pPr>
            <a:r>
              <a:rPr lang="zh-CN" altLang="en-US" sz="2400" dirty="0"/>
              <a:t>假设我们不希望将 </a:t>
            </a:r>
            <a:r>
              <a:rPr lang="en-US" altLang="zh-CN" sz="2400" err="1"/>
              <a:t>guess.cpp</a:t>
            </a:r>
            <a:r>
              <a:rPr lang="en-US" altLang="zh-CN" sz="2400" dirty="0"/>
              <a:t> </a:t>
            </a:r>
            <a:r>
              <a:rPr lang="zh-CN" altLang="en-US" sz="2400" dirty="0"/>
              <a:t>提供给其他编程者，那么就可以</a:t>
            </a:r>
            <a:r>
              <a:rPr lang="zh-CN" altLang="en-US" sz="2400" dirty="0">
                <a:solidFill>
                  <a:schemeClr val="accent2"/>
                </a:solidFill>
              </a:rPr>
              <a:t>只提供头文件 </a:t>
            </a:r>
            <a:r>
              <a:rPr lang="en-US" altLang="zh-CN" sz="2400" err="1">
                <a:solidFill>
                  <a:schemeClr val="accent2"/>
                </a:solidFill>
              </a:rPr>
              <a:t>guess.h</a:t>
            </a:r>
            <a:r>
              <a:rPr lang="zh-CN" altLang="en-US" sz="2400" dirty="0"/>
              <a:t>，再提供一个</a:t>
            </a:r>
            <a:r>
              <a:rPr lang="zh-CN" altLang="en-US" sz="2400" dirty="0">
                <a:solidFill>
                  <a:schemeClr val="accent2"/>
                </a:solidFill>
              </a:rPr>
              <a:t>由 </a:t>
            </a:r>
            <a:r>
              <a:rPr lang="en-US" altLang="zh-CN" sz="2400" err="1">
                <a:solidFill>
                  <a:schemeClr val="accent2"/>
                </a:solidFill>
              </a:rPr>
              <a:t>guess.cpp</a:t>
            </a:r>
            <a:r>
              <a:rPr lang="en-US" altLang="zh-CN" sz="2400" dirty="0">
                <a:solidFill>
                  <a:schemeClr val="accent2"/>
                </a:solidFill>
              </a:rPr>
              <a:t> </a:t>
            </a:r>
            <a:r>
              <a:rPr lang="zh-CN" altLang="en-US" sz="2400" dirty="0">
                <a:solidFill>
                  <a:schemeClr val="accent2"/>
                </a:solidFill>
              </a:rPr>
              <a:t>编译后生成的目标文件</a:t>
            </a:r>
            <a:r>
              <a:rPr lang="zh-CN" altLang="en-US" sz="2400" dirty="0"/>
              <a:t>（ </a:t>
            </a:r>
            <a:r>
              <a:rPr lang="en-US" altLang="zh-CN" sz="2400" err="1">
                <a:sym typeface="+mn-ea"/>
              </a:rPr>
              <a:t>“</a:t>
            </a:r>
            <a:r>
              <a:rPr lang="en-US" altLang="zh-CN" sz="2400" err="1"/>
              <a:t>guess.obj</a:t>
            </a:r>
            <a:r>
              <a:rPr lang="en-US" altLang="zh-CN" sz="2400" dirty="0"/>
              <a:t>”</a:t>
            </a:r>
            <a:r>
              <a:rPr lang="zh-CN" altLang="en-US" sz="2400" dirty="0"/>
              <a:t>）。</a:t>
            </a:r>
            <a:endParaRPr lang="zh-CN" altLang="en-US" sz="2400" dirty="0"/>
          </a:p>
          <a:p>
            <a:pPr marL="0" indent="0">
              <a:buNone/>
            </a:pPr>
            <a:r>
              <a:rPr lang="zh-CN" altLang="en-US" sz="2400" dirty="0"/>
              <a:t>其他编程者拿到这两个文件，就可以使用</a:t>
            </a:r>
            <a:r>
              <a:rPr lang="en-US" altLang="zh-CN" sz="2400" err="1"/>
              <a:t>guess.cpp</a:t>
            </a:r>
            <a:r>
              <a:rPr lang="zh-CN" altLang="en-US" sz="2400" dirty="0"/>
              <a:t>中的函数所提供的功能了。为此他们只要：</a:t>
            </a:r>
            <a:endParaRPr lang="zh-CN" altLang="en-US" sz="2400" dirty="0"/>
          </a:p>
          <a:p>
            <a:pPr marL="0" indent="0">
              <a:buNone/>
            </a:pPr>
            <a:r>
              <a:rPr lang="en-US" altLang="zh-CN" sz="2400" dirty="0"/>
              <a:t>1</a:t>
            </a:r>
            <a:r>
              <a:rPr lang="zh-CN" altLang="en-US" sz="2400" dirty="0"/>
              <a:t>、在编写程序时，让那些必要的源程序文件包含头文件</a:t>
            </a:r>
            <a:r>
              <a:rPr lang="en-US" altLang="zh-CN" sz="2400" err="1"/>
              <a:t>guess.h</a:t>
            </a:r>
            <a:r>
              <a:rPr lang="zh-CN" altLang="en-US" sz="2400" dirty="0"/>
              <a:t>；</a:t>
            </a:r>
            <a:endParaRPr lang="zh-CN" altLang="en-US" sz="2400" dirty="0"/>
          </a:p>
          <a:p>
            <a:pPr marL="0" indent="0">
              <a:buNone/>
            </a:pPr>
            <a:r>
              <a:rPr lang="en-US" altLang="zh-CN" sz="2400" dirty="0"/>
              <a:t>2</a:t>
            </a:r>
            <a:r>
              <a:rPr lang="zh-CN" altLang="en-US" sz="2400" dirty="0"/>
              <a:t>、在连接时将</a:t>
            </a:r>
            <a:r>
              <a:rPr lang="en-US" altLang="zh-CN" sz="2400" dirty="0"/>
              <a:t> </a:t>
            </a:r>
            <a:r>
              <a:rPr lang="en-US" altLang="zh-CN" sz="2400" err="1"/>
              <a:t>guess.cpp </a:t>
            </a:r>
            <a:r>
              <a:rPr lang="zh-CN" altLang="en-US" sz="2400" dirty="0"/>
              <a:t>的目标文件也连接到可执行程序里。</a:t>
            </a:r>
            <a:endParaRPr lang="zh-CN" altLang="en-US" sz="2400" dirty="0"/>
          </a:p>
          <a:p>
            <a:pPr marL="0" indent="0">
              <a:buNone/>
            </a:pPr>
            <a:r>
              <a:rPr lang="zh-CN" altLang="en-US" sz="2400" dirty="0"/>
              <a:t>从这里可以看到标准库和其它程序库的影子。</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sym typeface="+mn-ea"/>
              </a:rPr>
              <a:t>Dev-C++</a:t>
            </a:r>
            <a:r>
              <a:rPr lang="zh-CN" altLang="en-US" dirty="0">
                <a:sym typeface="+mn-ea"/>
              </a:rPr>
              <a:t>多文件程序的开发实践</a:t>
            </a:r>
            <a:endParaRPr lang="zh-CN" altLang="en-US"/>
          </a:p>
        </p:txBody>
      </p:sp>
      <p:sp>
        <p:nvSpPr>
          <p:cNvPr id="640003" name="内容占位符 640002"/>
          <p:cNvSpPr>
            <a:spLocks noGrp="1"/>
          </p:cNvSpPr>
          <p:nvPr>
            <p:ph idx="1"/>
          </p:nvPr>
        </p:nvSpPr>
        <p:spPr/>
        <p:txBody>
          <a:bodyPr/>
          <a:lstStyle/>
          <a:p>
            <a:pPr marL="0" indent="0">
              <a:buNone/>
            </a:pPr>
            <a:r>
              <a:rPr lang="zh-CN" altLang="en-US" sz="2400" dirty="0"/>
              <a:t>在</a:t>
            </a:r>
            <a:r>
              <a:rPr lang="en-US" altLang="zh-CN" sz="2400" dirty="0"/>
              <a:t>Dev-C++</a:t>
            </a:r>
            <a:r>
              <a:rPr lang="zh-CN" altLang="en-US" sz="2400" dirty="0"/>
              <a:t>中进行多文件开发时，需要以“</a:t>
            </a:r>
            <a:r>
              <a:rPr lang="zh-CN" altLang="en-US" sz="2400" dirty="0">
                <a:solidFill>
                  <a:schemeClr val="accent2"/>
                </a:solidFill>
              </a:rPr>
              <a:t>项目</a:t>
            </a:r>
            <a:r>
              <a:rPr lang="en-US" altLang="zh-CN" sz="2400" dirty="0"/>
              <a:t>(project)”</a:t>
            </a:r>
            <a:r>
              <a:rPr lang="zh-CN" altLang="en-US" sz="2400" dirty="0"/>
              <a:t>方式来组织和管理同一个项目中的程序文件。</a:t>
            </a:r>
            <a:endParaRPr lang="zh-CN" altLang="en-US" sz="2400" dirty="0"/>
          </a:p>
          <a:p>
            <a:pPr marL="0" indent="0">
              <a:buNone/>
            </a:pPr>
            <a:r>
              <a:rPr lang="zh-CN" altLang="en-US" sz="2400" dirty="0"/>
              <a:t>以“</a:t>
            </a:r>
            <a:r>
              <a:rPr lang="en-US" altLang="zh-CN" sz="2400" dirty="0"/>
              <a:t>5.5.6 </a:t>
            </a:r>
            <a:r>
              <a:rPr lang="zh-CN" altLang="en-US" sz="2400" dirty="0"/>
              <a:t>多文件开发实例”中的猜数游戏为例说明：</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pic>
        <p:nvPicPr>
          <p:cNvPr id="4" name="图片 3"/>
          <p:cNvPicPr>
            <a:picLocks noChangeAspect="1"/>
          </p:cNvPicPr>
          <p:nvPr>
            <p:custDataLst>
              <p:tags r:id="rId1"/>
            </p:custDataLst>
          </p:nvPr>
        </p:nvPicPr>
        <p:blipFill>
          <a:blip r:embed="rId2"/>
          <a:stretch>
            <a:fillRect/>
          </a:stretch>
        </p:blipFill>
        <p:spPr>
          <a:xfrm>
            <a:off x="395605" y="2421255"/>
            <a:ext cx="7703820" cy="3836035"/>
          </a:xfrm>
          <a:prstGeom prst="rect">
            <a:avLst/>
          </a:prstGeom>
          <a:effectLst>
            <a:outerShdw blurRad="50800" dist="38100" dir="13500000" algn="br" rotWithShape="0">
              <a:prstClr val="black">
                <a:alpha val="40000"/>
              </a:prstClr>
            </a:outerShdw>
          </a:effectLst>
        </p:spPr>
      </p:pic>
      <p:sp>
        <p:nvSpPr>
          <p:cNvPr id="5" name="圆角矩形 4"/>
          <p:cNvSpPr/>
          <p:nvPr/>
        </p:nvSpPr>
        <p:spPr>
          <a:xfrm>
            <a:off x="395605" y="3357245"/>
            <a:ext cx="288290" cy="288290"/>
          </a:xfrm>
          <a:prstGeom prst="roundRect">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pic>
        <p:nvPicPr>
          <p:cNvPr id="7" name="图片 6"/>
          <p:cNvPicPr>
            <a:picLocks noChangeAspect="1"/>
          </p:cNvPicPr>
          <p:nvPr>
            <p:custDataLst>
              <p:tags r:id="rId3"/>
            </p:custDataLst>
          </p:nvPr>
        </p:nvPicPr>
        <p:blipFill>
          <a:blip r:embed="rId4"/>
          <a:stretch>
            <a:fillRect/>
          </a:stretch>
        </p:blipFill>
        <p:spPr>
          <a:xfrm>
            <a:off x="3131820" y="3141345"/>
            <a:ext cx="4667250" cy="3239770"/>
          </a:xfrm>
          <a:prstGeom prst="rect">
            <a:avLst/>
          </a:prstGeom>
          <a:effectLst>
            <a:outerShdw blurRad="50800" dist="38100" dir="13500000" algn="br" rotWithShape="0">
              <a:prstClr val="black">
                <a:alpha val="40000"/>
              </a:prstClr>
            </a:outerShdw>
          </a:effectLst>
        </p:spPr>
      </p:pic>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7" name="文本占位符 641026"/>
          <p:cNvSpPr>
            <a:spLocks noGrp="1"/>
          </p:cNvSpPr>
          <p:nvPr>
            <p:ph sz="half" idx="1"/>
          </p:nvPr>
        </p:nvSpPr>
        <p:spPr>
          <a:xfrm>
            <a:off x="251460" y="620395"/>
            <a:ext cx="2085975" cy="438785"/>
          </a:xfrm>
        </p:spPr>
        <p:txBody>
          <a:bodyPr/>
          <a:lstStyle/>
          <a:p>
            <a:pPr>
              <a:buClr>
                <a:schemeClr val="hlink"/>
              </a:buClr>
              <a:buSzPct val="85000"/>
              <a:buFont typeface="Wingdings" panose="05000000000000000000" pitchFamily="2" charset="2"/>
              <a:buNone/>
            </a:pPr>
            <a:r>
              <a:rPr lang="zh-CN" altLang="en-US" sz="2400" dirty="0"/>
              <a:t>项目已建立：</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251460" y="1268730"/>
            <a:ext cx="8532495" cy="4824095"/>
          </a:xfrm>
          <a:prstGeom prst="rect">
            <a:avLst/>
          </a:prstGeom>
        </p:spPr>
      </p:pic>
      <p:sp>
        <p:nvSpPr>
          <p:cNvPr id="6" name="圆角矩形 5"/>
          <p:cNvSpPr/>
          <p:nvPr/>
        </p:nvSpPr>
        <p:spPr>
          <a:xfrm>
            <a:off x="571500" y="2348865"/>
            <a:ext cx="238125" cy="287655"/>
          </a:xfrm>
          <a:prstGeom prst="roundRect">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641030" name="文本占位符 641029"/>
          <p:cNvSpPr>
            <a:spLocks noGrp="1"/>
          </p:cNvSpPr>
          <p:nvPr>
            <p:ph sz="half" idx="2"/>
          </p:nvPr>
        </p:nvSpPr>
        <p:spPr>
          <a:xfrm>
            <a:off x="899795" y="1988820"/>
            <a:ext cx="1259840" cy="348615"/>
          </a:xfrm>
          <a:solidFill>
            <a:schemeClr val="accent1"/>
          </a:solidFill>
          <a:ln>
            <a:solidFill>
              <a:srgbClr val="FF0000"/>
            </a:solidFill>
          </a:ln>
        </p:spPr>
        <p:txBody>
          <a:bodyPr/>
          <a:lstStyle/>
          <a:p>
            <a:pPr marL="0" indent="0">
              <a:buNone/>
            </a:pPr>
            <a:r>
              <a:rPr lang="zh-CN" altLang="en-US" sz="2000" dirty="0"/>
              <a:t>新建单元</a:t>
            </a:r>
            <a:endParaRPr lang="zh-CN" altLang="en-US" sz="2000" dirty="0"/>
          </a:p>
        </p:txBody>
      </p:sp>
      <p:cxnSp>
        <p:nvCxnSpPr>
          <p:cNvPr id="7" name="直接箭头连接符 6"/>
          <p:cNvCxnSpPr>
            <a:stCxn id="6" idx="0"/>
            <a:endCxn id="641030" idx="1"/>
          </p:cNvCxnSpPr>
          <p:nvPr/>
        </p:nvCxnSpPr>
        <p:spPr>
          <a:xfrm flipV="1">
            <a:off x="690880" y="2163445"/>
            <a:ext cx="208915" cy="1854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923540" y="301625"/>
            <a:ext cx="4983480" cy="829945"/>
          </a:xfrm>
          <a:prstGeom prst="rect">
            <a:avLst/>
          </a:prstGeom>
          <a:noFill/>
        </p:spPr>
        <p:txBody>
          <a:bodyPr wrap="square" rtlCol="0">
            <a:spAutoFit/>
          </a:bodyPr>
          <a:p>
            <a:r>
              <a:rPr lang="zh-CN" altLang="en-US"/>
              <a:t>可以通过</a:t>
            </a:r>
            <a:r>
              <a:rPr lang="en-US" altLang="zh-CN"/>
              <a:t> “</a:t>
            </a:r>
            <a:r>
              <a:rPr lang="zh-CN" altLang="en-US">
                <a:solidFill>
                  <a:schemeClr val="accent2"/>
                </a:solidFill>
              </a:rPr>
              <a:t>新建单元</a:t>
            </a:r>
            <a:r>
              <a:rPr lang="en-US" altLang="zh-CN"/>
              <a:t>” </a:t>
            </a:r>
            <a:r>
              <a:rPr lang="zh-CN" altLang="en-US"/>
              <a:t>按钮在项目中添加源文件并进行编辑。</a:t>
            </a:r>
            <a:endParaRPr lang="zh-CN" altLang="en-US"/>
          </a:p>
        </p:txBody>
      </p:sp>
    </p:spTree>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5" name="文本占位符 643074"/>
          <p:cNvSpPr>
            <a:spLocks noGrp="1"/>
          </p:cNvSpPr>
          <p:nvPr>
            <p:ph idx="1"/>
          </p:nvPr>
        </p:nvSpPr>
        <p:spPr/>
        <p:txBody>
          <a:bodyPr/>
          <a:lstStyle/>
          <a:p>
            <a:pPr marL="0" indent="0">
              <a:buNone/>
            </a:pPr>
            <a:r>
              <a:rPr lang="zh-CN" altLang="en-US" sz="2400" dirty="0"/>
              <a:t>项目的编译、运行等操作与单文件相似，在此不再重复。</a:t>
            </a:r>
            <a:endParaRPr lang="zh-CN" altLang="en-US" sz="2400" dirty="0"/>
          </a:p>
          <a:p>
            <a:pPr marL="0" indent="0">
              <a:buNone/>
            </a:pPr>
            <a:endParaRPr lang="zh-CN" altLang="en-US" sz="2400" dirty="0"/>
          </a:p>
          <a:p>
            <a:pPr marL="0" indent="0">
              <a:buNone/>
            </a:pPr>
            <a:r>
              <a:rPr lang="zh-CN" altLang="en-US" sz="2400" dirty="0"/>
              <a:t>项目所在的文件夹中除了 </a:t>
            </a:r>
            <a:r>
              <a:rPr lang="en-US" altLang="zh-CN" sz="2400" err="1">
                <a:solidFill>
                  <a:schemeClr val="accent2"/>
                </a:solidFill>
              </a:rPr>
              <a:t>guessgame.dev</a:t>
            </a:r>
            <a:r>
              <a:rPr lang="zh-CN" altLang="en-US" sz="2400" dirty="0"/>
              <a:t>、</a:t>
            </a:r>
            <a:r>
              <a:rPr lang="en-US" altLang="zh-CN" sz="2400" err="1">
                <a:solidFill>
                  <a:schemeClr val="hlink"/>
                </a:solidFill>
              </a:rPr>
              <a:t>guess.h</a:t>
            </a:r>
            <a:r>
              <a:rPr lang="zh-CN" altLang="en-US" sz="2400" dirty="0"/>
              <a:t>、</a:t>
            </a:r>
            <a:r>
              <a:rPr lang="en-US" altLang="zh-CN" sz="2400" err="1">
                <a:solidFill>
                  <a:schemeClr val="hlink"/>
                </a:solidFill>
              </a:rPr>
              <a:t>guess.cpp</a:t>
            </a:r>
            <a:r>
              <a:rPr lang="en-US" altLang="zh-CN" sz="2400" dirty="0"/>
              <a:t> </a:t>
            </a:r>
            <a:r>
              <a:rPr lang="zh-CN" altLang="en-US" sz="2400" dirty="0"/>
              <a:t>和 </a:t>
            </a:r>
            <a:r>
              <a:rPr lang="en-US" altLang="zh-CN" sz="2400" err="1">
                <a:solidFill>
                  <a:schemeClr val="hlink"/>
                </a:solidFill>
              </a:rPr>
              <a:t>main.cpp</a:t>
            </a:r>
            <a:r>
              <a:rPr lang="en-US" altLang="zh-CN" sz="2400" dirty="0"/>
              <a:t> </a:t>
            </a:r>
            <a:r>
              <a:rPr lang="zh-CN" altLang="en-US" sz="2400" dirty="0"/>
              <a:t>这几个程序文件之外，还有文件：</a:t>
            </a:r>
            <a:endParaRPr lang="zh-CN" altLang="en-US" sz="2400" dirty="0"/>
          </a:p>
          <a:p>
            <a:r>
              <a:rPr lang="en-US" altLang="zh-CN" sz="2400" err="1">
                <a:solidFill>
                  <a:schemeClr val="accent2"/>
                </a:solidFill>
              </a:rPr>
              <a:t>guessgame.layout</a:t>
            </a:r>
            <a:r>
              <a:rPr lang="en-US" altLang="zh-CN" sz="2400" dirty="0"/>
              <a:t> ——</a:t>
            </a:r>
            <a:r>
              <a:rPr lang="zh-CN" altLang="en-US" sz="2400" dirty="0"/>
              <a:t>保存了该项目开发的工作状态参数</a:t>
            </a:r>
            <a:endParaRPr lang="zh-CN" altLang="en-US" sz="2400" dirty="0"/>
          </a:p>
          <a:p>
            <a:r>
              <a:rPr lang="en-US" altLang="zh-CN" sz="2400" err="1">
                <a:solidFill>
                  <a:schemeClr val="accent2"/>
                </a:solidFill>
                <a:sym typeface="+mn-ea"/>
              </a:rPr>
              <a:t>Makefile.win</a:t>
            </a:r>
            <a:r>
              <a:rPr lang="zh-CN" altLang="en-US" sz="2400" dirty="0"/>
              <a:t> </a:t>
            </a:r>
            <a:r>
              <a:rPr lang="en-US" altLang="zh-CN" sz="2400" dirty="0"/>
              <a:t> ——</a:t>
            </a:r>
            <a:r>
              <a:rPr lang="zh-CN" altLang="en-US" sz="2400" dirty="0"/>
              <a:t>保存的是该项目进行编译加工时的参数</a:t>
            </a:r>
            <a:endParaRPr lang="zh-CN" altLang="en-US" sz="2400" dirty="0"/>
          </a:p>
          <a:p>
            <a:pPr marL="0" indent="0">
              <a:buNone/>
            </a:pPr>
            <a:r>
              <a:rPr lang="zh-CN" altLang="en-US" sz="2400" dirty="0"/>
              <a:t>该文件夹下也可能会看到编译产生的目标文件 </a:t>
            </a:r>
            <a:r>
              <a:rPr lang="en-US" altLang="zh-CN" sz="2400" err="1"/>
              <a:t>guess.o </a:t>
            </a:r>
            <a:r>
              <a:rPr lang="zh-CN" altLang="en-US" sz="2400" dirty="0"/>
              <a:t>和 </a:t>
            </a:r>
            <a:r>
              <a:rPr lang="en-US" altLang="zh-CN" sz="2400" err="1"/>
              <a:t>main.o</a:t>
            </a:r>
            <a:r>
              <a:rPr lang="zh-CN" altLang="en-US" sz="2400" dirty="0"/>
              <a:t>，以及编译生成的可执行文件</a:t>
            </a:r>
            <a:r>
              <a:rPr lang="en-US" altLang="zh-CN" sz="2400" dirty="0"/>
              <a:t> </a:t>
            </a:r>
            <a:r>
              <a:rPr lang="en-US" altLang="zh-CN" sz="2400" err="1"/>
              <a:t>guessgame.exe</a:t>
            </a:r>
            <a:r>
              <a:rPr lang="zh-CN" altLang="en-US" sz="2400" dirty="0"/>
              <a:t>。</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标题 668673"/>
          <p:cNvSpPr>
            <a:spLocks noGrp="1"/>
          </p:cNvSpPr>
          <p:nvPr>
            <p:ph type="title"/>
          </p:nvPr>
        </p:nvSpPr>
        <p:spPr/>
        <p:txBody>
          <a:bodyPr anchor="ctr"/>
          <a:lstStyle/>
          <a:p>
            <a:r>
              <a:rPr lang="zh-CN" altLang="en-US" sz="3600" dirty="0"/>
              <a:t>第</a:t>
            </a:r>
            <a:r>
              <a:rPr lang="en-US" altLang="zh-CN" sz="3600" dirty="0"/>
              <a:t>5</a:t>
            </a:r>
            <a:r>
              <a:rPr lang="zh-CN" altLang="en-US" sz="3600" dirty="0"/>
              <a:t>章  函数与程序结构</a:t>
            </a:r>
            <a:endParaRPr lang="zh-CN" altLang="en-US" sz="3600" dirty="0"/>
          </a:p>
        </p:txBody>
      </p:sp>
      <p:sp>
        <p:nvSpPr>
          <p:cNvPr id="668675" name="文本占位符 668674"/>
          <p:cNvSpPr>
            <a:spLocks noGrp="1"/>
          </p:cNvSpPr>
          <p:nvPr>
            <p:ph idx="1"/>
          </p:nvPr>
        </p:nvSpPr>
        <p:spPr/>
        <p:txBody>
          <a:bodyPr/>
          <a:lstStyle/>
          <a:p>
            <a:pPr>
              <a:buNone/>
            </a:pPr>
            <a:r>
              <a:rPr lang="en-US" altLang="zh-CN" dirty="0">
                <a:sym typeface="+mn-ea"/>
              </a:rPr>
              <a:t>5.1  </a:t>
            </a:r>
            <a:r>
              <a:rPr lang="zh-CN" altLang="en-US" dirty="0">
                <a:sym typeface="+mn-ea"/>
              </a:rPr>
              <a:t>函数的定义与调用</a:t>
            </a:r>
            <a:endParaRPr lang="zh-CN" altLang="en-US" dirty="0"/>
          </a:p>
          <a:p>
            <a:pPr>
              <a:buNone/>
            </a:pPr>
            <a:r>
              <a:rPr lang="en-US" altLang="zh-CN" dirty="0">
                <a:sym typeface="+mn-ea"/>
              </a:rPr>
              <a:t>5.2  </a:t>
            </a:r>
            <a:r>
              <a:rPr lang="zh-CN" altLang="en-US" dirty="0">
                <a:sym typeface="+mn-ea"/>
              </a:rPr>
              <a:t>程序的函数分解</a:t>
            </a:r>
            <a:endParaRPr lang="zh-CN" altLang="en-US"/>
          </a:p>
          <a:p>
            <a:pPr>
              <a:buNone/>
            </a:pPr>
            <a:r>
              <a:rPr lang="en-US" altLang="zh-CN" dirty="0">
                <a:sym typeface="+mn-ea"/>
              </a:rPr>
              <a:t>5.3  </a:t>
            </a:r>
            <a:r>
              <a:rPr lang="zh-CN" altLang="en-US" dirty="0">
                <a:sym typeface="+mn-ea"/>
              </a:rPr>
              <a:t>循环与递归</a:t>
            </a:r>
            <a:endParaRPr lang="zh-CN" altLang="en-US"/>
          </a:p>
          <a:p>
            <a:pPr algn="l">
              <a:buNone/>
            </a:pPr>
            <a:r>
              <a:rPr lang="zh-CN" altLang="en-US" dirty="0">
                <a:sym typeface="+mn-ea"/>
              </a:rPr>
              <a:t>5.4  外部变量与静态局部变量</a:t>
            </a:r>
            <a:endParaRPr lang="zh-CN" altLang="en-US" dirty="0"/>
          </a:p>
          <a:p>
            <a:pPr>
              <a:buNone/>
            </a:pPr>
            <a:r>
              <a:rPr lang="en-US" altLang="zh-CN" dirty="0">
                <a:sym typeface="+mn-ea"/>
              </a:rPr>
              <a:t>5.5  </a:t>
            </a:r>
            <a:r>
              <a:rPr lang="zh-CN" altLang="en-US" dirty="0">
                <a:sym typeface="+mn-ea"/>
              </a:rPr>
              <a:t>声明与定义</a:t>
            </a:r>
            <a:endParaRPr lang="zh-CN" altLang="en-US"/>
          </a:p>
          <a:p>
            <a:pPr algn="l">
              <a:buNone/>
            </a:pPr>
            <a:r>
              <a:rPr lang="zh-CN" altLang="en-US" dirty="0">
                <a:solidFill>
                  <a:schemeClr val="tx2"/>
                </a:solidFill>
                <a:sym typeface="+mn-ea"/>
              </a:rPr>
              <a:t>5.6  预处理</a:t>
            </a:r>
            <a:endParaRPr lang="zh-CN" altLang="en-US" dirty="0">
              <a:solidFill>
                <a:schemeClr val="tx2"/>
              </a:solidFill>
            </a:endParaRPr>
          </a:p>
          <a:p>
            <a:pPr>
              <a:buNone/>
            </a:pPr>
            <a:r>
              <a:rPr lang="zh-CN" altLang="en-US" dirty="0">
                <a:sym typeface="+mn-ea"/>
              </a:rPr>
              <a:t>5.7  程序动态除错方法（二）</a:t>
            </a:r>
            <a:endParaRPr lang="zh-CN" altLang="en-US" dirty="0">
              <a:solidFill>
                <a:schemeClr val="tx2"/>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文本占位符 568321"/>
          <p:cNvSpPr>
            <a:spLocks noGrp="1"/>
          </p:cNvSpPr>
          <p:nvPr>
            <p:ph idx="1"/>
          </p:nvPr>
        </p:nvSpPr>
        <p:spPr>
          <a:xfrm>
            <a:off x="468630" y="163830"/>
            <a:ext cx="8207375" cy="6217920"/>
          </a:xfrm>
        </p:spPr>
        <p:txBody>
          <a:bodyPr/>
          <a:lstStyle/>
          <a:p>
            <a:pPr marL="0" indent="0">
              <a:spcBef>
                <a:spcPct val="0"/>
              </a:spcBef>
              <a:buNone/>
            </a:pPr>
            <a:r>
              <a:rPr lang="zh-CN" altLang="en-US" sz="2000">
                <a:cs typeface="Cambria" panose="02040503050406030204" pitchFamily="18" charset="0"/>
                <a:sym typeface="+mn-ea"/>
              </a:rPr>
              <a:t>如果把外部常变量</a:t>
            </a:r>
            <a:r>
              <a:rPr lang="en-US" altLang="zh-CN" sz="2000">
                <a:cs typeface="Cambria" panose="02040503050406030204" pitchFamily="18" charset="0"/>
                <a:sym typeface="+mn-ea"/>
              </a:rPr>
              <a:t> </a:t>
            </a:r>
            <a:r>
              <a:rPr lang="en-US" sz="2000">
                <a:cs typeface="Cambria" panose="02040503050406030204" pitchFamily="18" charset="0"/>
                <a:sym typeface="+mn-ea"/>
              </a:rPr>
              <a:t>PI </a:t>
            </a:r>
            <a:r>
              <a:rPr lang="zh-CN" altLang="en-US" sz="2000">
                <a:cs typeface="Cambria" panose="02040503050406030204" pitchFamily="18" charset="0"/>
                <a:sym typeface="+mn-ea"/>
              </a:rPr>
              <a:t>的定义移到</a:t>
            </a:r>
            <a:r>
              <a:rPr lang="en-US" altLang="zh-CN" sz="2000">
                <a:cs typeface="Cambria" panose="02040503050406030204" pitchFamily="18" charset="0"/>
                <a:sym typeface="+mn-ea"/>
              </a:rPr>
              <a:t> </a:t>
            </a:r>
            <a:r>
              <a:rPr lang="en-US" sz="2000">
                <a:cs typeface="Cambria" panose="02040503050406030204" pitchFamily="18" charset="0"/>
                <a:sym typeface="+mn-ea"/>
              </a:rPr>
              <a:t>scircle </a:t>
            </a:r>
            <a:r>
              <a:rPr lang="zh-CN" altLang="en-US" sz="2000">
                <a:cs typeface="Cambria" panose="02040503050406030204" pitchFamily="18" charset="0"/>
                <a:sym typeface="+mn-ea"/>
              </a:rPr>
              <a:t>之后、</a:t>
            </a:r>
            <a:r>
              <a:rPr lang="en-US" sz="2000">
                <a:cs typeface="Cambria" panose="02040503050406030204" pitchFamily="18" charset="0"/>
                <a:sym typeface="+mn-ea"/>
              </a:rPr>
              <a:t>srhombus</a:t>
            </a:r>
            <a:r>
              <a:rPr lang="zh-CN" altLang="en-US" sz="2000">
                <a:cs typeface="Cambria" panose="02040503050406030204" pitchFamily="18" charset="0"/>
                <a:sym typeface="+mn-ea"/>
              </a:rPr>
              <a:t>之前，它的作用域就只涵盖了后两个函数，而不涵盖</a:t>
            </a:r>
            <a:r>
              <a:rPr lang="en-US" altLang="zh-CN" sz="2000">
                <a:cs typeface="Cambria" panose="02040503050406030204" pitchFamily="18" charset="0"/>
                <a:sym typeface="+mn-ea"/>
              </a:rPr>
              <a:t> </a:t>
            </a:r>
            <a:r>
              <a:rPr lang="en-US" sz="2000">
                <a:cs typeface="Cambria" panose="02040503050406030204" pitchFamily="18" charset="0"/>
                <a:sym typeface="+mn-ea"/>
              </a:rPr>
              <a:t>scircle </a:t>
            </a:r>
            <a:r>
              <a:rPr lang="zh-CN" altLang="en-US" sz="2000">
                <a:cs typeface="Cambria" panose="02040503050406030204" pitchFamily="18" charset="0"/>
                <a:sym typeface="+mn-ea"/>
              </a:rPr>
              <a:t>函数。编译器处理到</a:t>
            </a:r>
            <a:r>
              <a:rPr lang="en-US" altLang="zh-CN" sz="2000">
                <a:cs typeface="Cambria" panose="02040503050406030204" pitchFamily="18" charset="0"/>
                <a:sym typeface="+mn-ea"/>
              </a:rPr>
              <a:t> </a:t>
            </a:r>
            <a:r>
              <a:rPr lang="en-US" sz="2000">
                <a:cs typeface="Cambria" panose="02040503050406030204" pitchFamily="18" charset="0"/>
                <a:sym typeface="+mn-ea"/>
              </a:rPr>
              <a:t>scircle </a:t>
            </a:r>
            <a:r>
              <a:rPr lang="zh-CN" altLang="en-US" sz="2000">
                <a:cs typeface="Cambria" panose="02040503050406030204" pitchFamily="18" charset="0"/>
                <a:sym typeface="+mn-ea"/>
              </a:rPr>
              <a:t>函数时就会报错“</a:t>
            </a:r>
            <a:r>
              <a:rPr lang="en-US" sz="2000">
                <a:cs typeface="Cambria" panose="02040503050406030204" pitchFamily="18" charset="0"/>
                <a:sym typeface="+mn-ea"/>
              </a:rPr>
              <a:t>[</a:t>
            </a:r>
            <a:r>
              <a:rPr lang="zh-CN" altLang="en-US" sz="2000">
                <a:cs typeface="Cambria" panose="02040503050406030204" pitchFamily="18" charset="0"/>
                <a:sym typeface="+mn-ea"/>
              </a:rPr>
              <a:t>错误</a:t>
            </a:r>
            <a:r>
              <a:rPr lang="en-US" sz="2000">
                <a:cs typeface="Cambria" panose="02040503050406030204" pitchFamily="18" charset="0"/>
                <a:sym typeface="+mn-ea"/>
              </a:rPr>
              <a:t>] 'PI' </a:t>
            </a:r>
            <a:r>
              <a:rPr lang="zh-CN" altLang="en-US" sz="2000">
                <a:cs typeface="Cambria" panose="02040503050406030204" pitchFamily="18" charset="0"/>
                <a:sym typeface="+mn-ea"/>
              </a:rPr>
              <a:t>未在此范围内声明</a:t>
            </a:r>
            <a:r>
              <a:rPr lang="en-US" sz="2000">
                <a:cs typeface="Cambria" panose="02040503050406030204" pitchFamily="18" charset="0"/>
                <a:sym typeface="+mn-ea"/>
              </a:rPr>
              <a:t>”</a:t>
            </a:r>
            <a:r>
              <a:rPr lang="zh-CN" altLang="en-US" sz="2000">
                <a:cs typeface="Cambria" panose="02040503050406030204" pitchFamily="18" charset="0"/>
                <a:sym typeface="+mn-ea"/>
              </a:rPr>
              <a:t>。</a:t>
            </a:r>
            <a:endParaRPr lang="zh-CN" altLang="en-US" sz="2000" dirty="0">
              <a:cs typeface="Cambria" panose="02040503050406030204" pitchFamily="18" charset="0"/>
              <a:sym typeface="+mn-ea"/>
            </a:endParaRPr>
          </a:p>
          <a:p>
            <a:pPr>
              <a:spcBef>
                <a:spcPct val="0"/>
              </a:spcBef>
              <a:buNone/>
            </a:pPr>
            <a:r>
              <a:rPr lang="en-US" altLang="zh-CN" sz="2000">
                <a:solidFill>
                  <a:schemeClr val="folHlink"/>
                </a:solidFill>
                <a:cs typeface="Cambria" panose="02040503050406030204" pitchFamily="18" charset="0"/>
                <a:sym typeface="+mn-ea"/>
              </a:rPr>
              <a:t>#include &lt;iostream&gt;</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#include &lt;cmath&gt;</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using namespace std;</a:t>
            </a:r>
            <a:endParaRPr lang="en-US" altLang="zh-CN" sz="2000">
              <a:solidFill>
                <a:schemeClr val="folHlink"/>
              </a:solidFill>
              <a:cs typeface="Cambria" panose="02040503050406030204" pitchFamily="18" charset="0"/>
            </a:endParaRPr>
          </a:p>
          <a:p>
            <a:pPr>
              <a:spcBef>
                <a:spcPct val="0"/>
              </a:spcBef>
              <a:buNone/>
            </a:pPr>
            <a:endParaRPr lang="en-US" altLang="zh-CN" sz="2000">
              <a:solidFill>
                <a:schemeClr val="folHlink"/>
              </a:solidFill>
              <a:cs typeface="Cambria" panose="02040503050406030204" pitchFamily="18" charset="0"/>
              <a:sym typeface="+mn-ea"/>
            </a:endParaRPr>
          </a:p>
          <a:p>
            <a:pPr>
              <a:spcBef>
                <a:spcPct val="0"/>
              </a:spcBef>
              <a:buNone/>
            </a:pPr>
            <a:r>
              <a:rPr lang="en-US" altLang="zh-CN" sz="2000">
                <a:solidFill>
                  <a:schemeClr val="folHlink"/>
                </a:solidFill>
                <a:cs typeface="Cambria" panose="02040503050406030204" pitchFamily="18" charset="0"/>
                <a:sym typeface="+mn-ea"/>
              </a:rPr>
              <a:t>double scircle(double radius) {  //计算圆形的面积</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    return </a:t>
            </a:r>
            <a:r>
              <a:rPr lang="en-US" altLang="zh-CN" sz="2000">
                <a:solidFill>
                  <a:schemeClr val="accent2"/>
                </a:solidFill>
                <a:cs typeface="Cambria" panose="02040503050406030204" pitchFamily="18" charset="0"/>
                <a:sym typeface="+mn-ea"/>
              </a:rPr>
              <a:t>PI</a:t>
            </a:r>
            <a:r>
              <a:rPr lang="en-US" altLang="zh-CN" sz="2000">
                <a:solidFill>
                  <a:schemeClr val="folHlink"/>
                </a:solidFill>
                <a:cs typeface="Cambria" panose="02040503050406030204" pitchFamily="18" charset="0"/>
                <a:sym typeface="+mn-ea"/>
              </a:rPr>
              <a:t> * radius * radius; </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a:t>
            </a:r>
            <a:endParaRPr lang="en-US" altLang="zh-CN" sz="2000">
              <a:solidFill>
                <a:schemeClr val="folHlink"/>
              </a:solidFill>
              <a:cs typeface="Cambria" panose="02040503050406030204" pitchFamily="18" charset="0"/>
              <a:sym typeface="+mn-ea"/>
            </a:endParaRPr>
          </a:p>
          <a:p>
            <a:pPr>
              <a:spcBef>
                <a:spcPct val="0"/>
              </a:spcBef>
              <a:buNone/>
            </a:pPr>
            <a:r>
              <a:rPr lang="en-US" altLang="zh-CN" sz="2000" u="sng">
                <a:solidFill>
                  <a:schemeClr val="accent2"/>
                </a:solidFill>
                <a:cs typeface="Cambria" panose="02040503050406030204" pitchFamily="18" charset="0"/>
                <a:sym typeface="+mn-ea"/>
              </a:rPr>
              <a:t>const double PI = 3.1415927;</a:t>
            </a:r>
            <a:r>
              <a:rPr lang="en-US" altLang="zh-CN" sz="2000" u="sng">
                <a:solidFill>
                  <a:schemeClr val="folHlink"/>
                </a:solidFill>
                <a:cs typeface="Cambria" panose="02040503050406030204" pitchFamily="18" charset="0"/>
                <a:sym typeface="+mn-ea"/>
              </a:rPr>
              <a:t> </a:t>
            </a:r>
            <a:r>
              <a:rPr lang="en-US" altLang="zh-CN" sz="2000">
                <a:solidFill>
                  <a:schemeClr val="folHlink"/>
                </a:solidFill>
                <a:cs typeface="Cambria" panose="02040503050406030204" pitchFamily="18" charset="0"/>
                <a:sym typeface="+mn-ea"/>
              </a:rPr>
              <a:t> //定义外部常变量PI</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double srhombus(double len, double theta) {  //计算菱形的面积</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    return len * len * sin(</a:t>
            </a:r>
            <a:r>
              <a:rPr lang="en-US" altLang="zh-CN" sz="2000">
                <a:solidFill>
                  <a:schemeClr val="accent2"/>
                </a:solidFill>
                <a:cs typeface="Cambria" panose="02040503050406030204" pitchFamily="18" charset="0"/>
                <a:sym typeface="+mn-ea"/>
              </a:rPr>
              <a:t>PI</a:t>
            </a:r>
            <a:r>
              <a:rPr lang="en-US" altLang="zh-CN" sz="2000">
                <a:solidFill>
                  <a:schemeClr val="folHlink"/>
                </a:solidFill>
                <a:cs typeface="Cambria" panose="02040503050406030204" pitchFamily="18" charset="0"/>
                <a:sym typeface="+mn-ea"/>
              </a:rPr>
              <a:t> * theta / 180);</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int main() {</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    double r = 12.5, a = 21.4, theta = 45;</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    cout &lt;&lt; "circle radius = " &lt;&lt; r &lt;&lt; "  erea = " &lt;&lt; scircle(r) &lt;&lt; endl;</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    cout &lt;&lt; "rhombus length = " &lt;&lt; a &lt;&lt; "  erea = " &lt;&lt; srhombus(a, theta);</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    return 0;</a:t>
            </a:r>
            <a:endParaRPr lang="en-US" altLang="zh-CN" sz="2000">
              <a:solidFill>
                <a:schemeClr val="folHlink"/>
              </a:solidFill>
              <a:cs typeface="Cambria" panose="02040503050406030204" pitchFamily="18" charset="0"/>
            </a:endParaRPr>
          </a:p>
          <a:p>
            <a:pPr>
              <a:spcBef>
                <a:spcPct val="0"/>
              </a:spcBef>
              <a:buNone/>
            </a:pPr>
            <a:r>
              <a:rPr lang="en-US" altLang="zh-CN" sz="2000">
                <a:solidFill>
                  <a:schemeClr val="folHlink"/>
                </a:solidFill>
                <a:cs typeface="Cambria" panose="02040503050406030204" pitchFamily="18" charset="0"/>
                <a:sym typeface="+mn-ea"/>
              </a:rPr>
              <a:t>}</a:t>
            </a:r>
            <a:endParaRPr lang="en-US" altLang="zh-CN" sz="2000">
              <a:solidFill>
                <a:schemeClr val="folHlink"/>
              </a:solidFill>
              <a:cs typeface="Cambria" panose="02040503050406030204" pitchFamily="18" charset="0"/>
              <a:sym typeface="+mn-ea"/>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grpSp>
        <p:nvGrpSpPr>
          <p:cNvPr id="568323" name="组合 568322"/>
          <p:cNvGrpSpPr/>
          <p:nvPr/>
        </p:nvGrpSpPr>
        <p:grpSpPr>
          <a:xfrm>
            <a:off x="395608" y="3343910"/>
            <a:ext cx="213995" cy="3253740"/>
            <a:chOff x="839" y="1117"/>
            <a:chExt cx="363" cy="2449"/>
          </a:xfrm>
        </p:grpSpPr>
        <p:sp>
          <p:nvSpPr>
            <p:cNvPr id="568324" name="直接连接符 568323"/>
            <p:cNvSpPr/>
            <p:nvPr/>
          </p:nvSpPr>
          <p:spPr>
            <a:xfrm>
              <a:off x="839" y="1117"/>
              <a:ext cx="363" cy="0"/>
            </a:xfrm>
            <a:prstGeom prst="line">
              <a:avLst/>
            </a:prstGeom>
            <a:ln w="28575" cap="flat" cmpd="sng">
              <a:solidFill>
                <a:schemeClr val="hlink"/>
              </a:solidFill>
              <a:prstDash val="solid"/>
              <a:headEnd type="none" w="med" len="med"/>
              <a:tailEnd type="none" w="med" len="med"/>
            </a:ln>
          </p:spPr>
        </p:sp>
        <p:sp>
          <p:nvSpPr>
            <p:cNvPr id="568325" name="直接连接符 568324"/>
            <p:cNvSpPr/>
            <p:nvPr/>
          </p:nvSpPr>
          <p:spPr>
            <a:xfrm>
              <a:off x="839" y="1117"/>
              <a:ext cx="0" cy="2449"/>
            </a:xfrm>
            <a:prstGeom prst="line">
              <a:avLst/>
            </a:prstGeom>
            <a:ln w="28575" cap="flat" cmpd="sng">
              <a:solidFill>
                <a:schemeClr val="hlink"/>
              </a:solidFill>
              <a:prstDash val="solid"/>
              <a:headEnd type="none" w="med" len="med"/>
              <a:tailEnd type="none" w="med" len="med"/>
            </a:ln>
          </p:spPr>
        </p:sp>
        <p:sp>
          <p:nvSpPr>
            <p:cNvPr id="568326" name="直接连接符 568325"/>
            <p:cNvSpPr/>
            <p:nvPr/>
          </p:nvSpPr>
          <p:spPr>
            <a:xfrm>
              <a:off x="839" y="3566"/>
              <a:ext cx="272" cy="0"/>
            </a:xfrm>
            <a:prstGeom prst="line">
              <a:avLst/>
            </a:prstGeom>
            <a:ln w="28575" cap="flat" cmpd="sng">
              <a:solidFill>
                <a:schemeClr val="hlink"/>
              </a:solidFill>
              <a:prstDash val="solid"/>
              <a:headEnd type="none" w="med" len="med"/>
              <a:tailEnd type="none" w="med" len="med"/>
            </a:ln>
          </p:spPr>
        </p:sp>
      </p:grpSp>
      <p:sp>
        <p:nvSpPr>
          <p:cNvPr id="568327" name="矩形 568326"/>
          <p:cNvSpPr/>
          <p:nvPr/>
        </p:nvSpPr>
        <p:spPr>
          <a:xfrm>
            <a:off x="4068448" y="2637158"/>
            <a:ext cx="4774565" cy="706755"/>
          </a:xfrm>
          <a:prstGeom prst="rect">
            <a:avLst/>
          </a:prstGeom>
          <a:solidFill>
            <a:schemeClr val="accent1"/>
          </a:solidFill>
          <a:ln w="9525">
            <a:noFill/>
          </a:ln>
        </p:spPr>
        <p:txBody>
          <a:bodyPr wrap="square" lIns="92075" tIns="46038" rIns="92075" bIns="46038">
            <a:spAutoFit/>
          </a:bodyPr>
          <a:lstStyle/>
          <a:p>
            <a:pPr>
              <a:buFont typeface="Arial" panose="020B0604020202020204" pitchFamily="34" charset="0"/>
            </a:pPr>
            <a:r>
              <a:rPr lang="zh-CN" altLang="en-US" sz="2000" b="1" dirty="0">
                <a:solidFill>
                  <a:schemeClr val="accent2"/>
                </a:solidFill>
              </a:rPr>
              <a:t>外部变量的作用域：</a:t>
            </a:r>
            <a:endParaRPr lang="zh-CN" altLang="en-US" sz="2000" b="1" dirty="0">
              <a:solidFill>
                <a:schemeClr val="accent2"/>
              </a:solidFill>
            </a:endParaRPr>
          </a:p>
          <a:p>
            <a:pPr>
              <a:buFont typeface="Arial" panose="020B0604020202020204" pitchFamily="34" charset="0"/>
            </a:pPr>
            <a:r>
              <a:rPr lang="zh-CN" altLang="en-US" sz="2000" b="1" dirty="0">
                <a:solidFill>
                  <a:schemeClr val="accent2"/>
                </a:solidFill>
              </a:rPr>
              <a:t>从其定义位置开始，到源文件结束之处</a:t>
            </a:r>
            <a:r>
              <a:rPr lang="zh-CN" altLang="en-US" sz="2000" dirty="0">
                <a:solidFill>
                  <a:schemeClr val="accent2"/>
                </a:solidFill>
              </a:rPr>
              <a:t>。</a:t>
            </a:r>
            <a:endParaRPr lang="zh-CN" altLang="en-US" sz="2000" dirty="0">
              <a:solidFill>
                <a:schemeClr val="accent2"/>
              </a:solidFill>
            </a:endParaRPr>
          </a:p>
        </p:txBody>
      </p:sp>
      <p:grpSp>
        <p:nvGrpSpPr>
          <p:cNvPr id="568331" name="组合 568330"/>
          <p:cNvGrpSpPr/>
          <p:nvPr/>
        </p:nvGrpSpPr>
        <p:grpSpPr>
          <a:xfrm>
            <a:off x="1619885" y="2636841"/>
            <a:ext cx="287338" cy="287337"/>
            <a:chOff x="1066" y="1888"/>
            <a:chExt cx="181" cy="181"/>
          </a:xfrm>
        </p:grpSpPr>
        <p:sp>
          <p:nvSpPr>
            <p:cNvPr id="568329" name="直接连接符 568328"/>
            <p:cNvSpPr/>
            <p:nvPr/>
          </p:nvSpPr>
          <p:spPr>
            <a:xfrm flipH="1">
              <a:off x="1066" y="1888"/>
              <a:ext cx="181" cy="181"/>
            </a:xfrm>
            <a:prstGeom prst="line">
              <a:avLst/>
            </a:prstGeom>
            <a:ln w="19050" cap="flat" cmpd="sng">
              <a:solidFill>
                <a:schemeClr val="tx2"/>
              </a:solidFill>
              <a:prstDash val="solid"/>
              <a:headEnd type="none" w="med" len="med"/>
              <a:tailEnd type="none" w="med" len="med"/>
            </a:ln>
          </p:spPr>
        </p:sp>
        <p:sp>
          <p:nvSpPr>
            <p:cNvPr id="568330" name="直接连接符 568329"/>
            <p:cNvSpPr/>
            <p:nvPr/>
          </p:nvSpPr>
          <p:spPr>
            <a:xfrm>
              <a:off x="1066" y="1888"/>
              <a:ext cx="181" cy="181"/>
            </a:xfrm>
            <a:prstGeom prst="line">
              <a:avLst/>
            </a:prstGeom>
            <a:ln w="19050" cap="flat" cmpd="sng">
              <a:solidFill>
                <a:schemeClr val="tx2"/>
              </a:solidFill>
              <a:prstDash val="solid"/>
              <a:headEnd type="none" w="med" len="med"/>
              <a:tailEnd type="none" w="med" len="med"/>
            </a:ln>
          </p:spPr>
        </p:sp>
      </p:grpSp>
    </p:spTree>
  </p:cSld>
  <p:clrMapOvr>
    <a:masterClrMapping/>
  </p:clrMapOvr>
  <p:transition spd="med">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标题 608257"/>
          <p:cNvSpPr>
            <a:spLocks noGrp="1"/>
          </p:cNvSpPr>
          <p:nvPr>
            <p:ph type="title"/>
          </p:nvPr>
        </p:nvSpPr>
        <p:spPr/>
        <p:txBody>
          <a:bodyPr anchor="ctr"/>
          <a:lstStyle/>
          <a:p>
            <a:r>
              <a:rPr lang="en-US" altLang="zh-CN" sz="3600" dirty="0"/>
              <a:t>5.6  </a:t>
            </a:r>
            <a:r>
              <a:rPr lang="zh-CN" altLang="en-US" sz="3600" dirty="0"/>
              <a:t>预处理</a:t>
            </a:r>
            <a:endParaRPr lang="zh-CN" altLang="en-US" sz="3600" dirty="0"/>
          </a:p>
        </p:txBody>
      </p:sp>
      <p:sp>
        <p:nvSpPr>
          <p:cNvPr id="608259" name="文本占位符 608258"/>
          <p:cNvSpPr>
            <a:spLocks noGrp="1"/>
          </p:cNvSpPr>
          <p:nvPr>
            <p:ph idx="1"/>
          </p:nvPr>
        </p:nvSpPr>
        <p:spPr/>
        <p:txBody>
          <a:bodyPr>
            <a:normAutofit lnSpcReduction="20000"/>
          </a:bodyPr>
          <a:lstStyle/>
          <a:p>
            <a:pPr>
              <a:spcBef>
                <a:spcPct val="50000"/>
              </a:spcBef>
              <a:buClrTx/>
              <a:buSzTx/>
              <a:buFontTx/>
              <a:buNone/>
            </a:pPr>
            <a:r>
              <a:rPr lang="en-US" altLang="zh-CN" dirty="0"/>
              <a:t>C/C++ </a:t>
            </a:r>
            <a:r>
              <a:rPr lang="zh-CN" altLang="en-US" dirty="0"/>
              <a:t>程序加工分为三步：预处理，编译，连接。</a:t>
            </a:r>
            <a:endParaRPr lang="zh-CN" altLang="en-US"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08260" name="文本框 608259"/>
          <p:cNvSpPr txBox="1"/>
          <p:nvPr/>
        </p:nvSpPr>
        <p:spPr>
          <a:xfrm>
            <a:off x="2123443" y="5859780"/>
            <a:ext cx="4968875" cy="521970"/>
          </a:xfrm>
          <a:prstGeom prst="rect">
            <a:avLst/>
          </a:prstGeom>
          <a:noFill/>
          <a:ln w="9525">
            <a:noFill/>
          </a:ln>
        </p:spPr>
        <p:txBody>
          <a:bodyPr lIns="92075" tIns="46038" rIns="92075" bIns="46038">
            <a:spAutoFit/>
          </a:bodyPr>
          <a:lstStyle/>
          <a:p>
            <a:pPr algn="ctr">
              <a:spcBef>
                <a:spcPct val="50000"/>
              </a:spcBef>
            </a:pPr>
            <a:r>
              <a:rPr lang="zh-CN" altLang="en-US" sz="2800" dirty="0">
                <a:latin typeface="Cambria" panose="02040503050406030204" pitchFamily="18" charset="0"/>
              </a:rPr>
              <a:t>源程序的加工过程</a:t>
            </a:r>
            <a:endParaRPr lang="zh-CN" altLang="en-US" sz="2800" dirty="0">
              <a:latin typeface="Cambria" panose="02040503050406030204" pitchFamily="18" charset="0"/>
            </a:endParaRPr>
          </a:p>
        </p:txBody>
      </p:sp>
      <p:sp>
        <p:nvSpPr>
          <p:cNvPr id="608261" name="文本框 608260"/>
          <p:cNvSpPr txBox="1"/>
          <p:nvPr/>
        </p:nvSpPr>
        <p:spPr>
          <a:xfrm>
            <a:off x="250825" y="1844678"/>
            <a:ext cx="1728788" cy="792163"/>
          </a:xfrm>
          <a:prstGeom prst="rect">
            <a:avLst/>
          </a:prstGeom>
          <a:noFill/>
          <a:ln w="9525">
            <a:noFill/>
          </a:ln>
        </p:spPr>
        <p:txBody>
          <a:bodyPr/>
          <a:lstStyle/>
          <a:p>
            <a:pPr algn="ctr">
              <a:spcBef>
                <a:spcPct val="50000"/>
              </a:spcBef>
            </a:pPr>
            <a:r>
              <a:rPr lang="en-US" altLang="zh-CN" dirty="0"/>
              <a:t>C/C++</a:t>
            </a:r>
            <a:r>
              <a:rPr lang="zh-CN" altLang="en-US" dirty="0"/>
              <a:t>语言</a:t>
            </a:r>
            <a:br>
              <a:rPr lang="zh-CN" altLang="en-US" dirty="0"/>
            </a:br>
            <a:r>
              <a:rPr lang="zh-CN" altLang="en-US" dirty="0"/>
              <a:t>源程序文件</a:t>
            </a:r>
            <a:endParaRPr lang="zh-CN" altLang="en-US" dirty="0">
              <a:latin typeface="Cambria" panose="02040503050406030204" pitchFamily="18" charset="0"/>
            </a:endParaRPr>
          </a:p>
        </p:txBody>
      </p:sp>
      <p:sp>
        <p:nvSpPr>
          <p:cNvPr id="608262" name="文本框 608261"/>
          <p:cNvSpPr txBox="1"/>
          <p:nvPr/>
        </p:nvSpPr>
        <p:spPr>
          <a:xfrm>
            <a:off x="2268538" y="1844678"/>
            <a:ext cx="2374900" cy="706755"/>
          </a:xfrm>
          <a:prstGeom prst="rect">
            <a:avLst/>
          </a:prstGeom>
          <a:noFill/>
          <a:ln w="9525">
            <a:noFill/>
          </a:ln>
        </p:spPr>
        <p:txBody>
          <a:bodyPr lIns="92075" tIns="46038" rIns="92075" bIns="46038">
            <a:spAutoFit/>
          </a:bodyPr>
          <a:lstStyle/>
          <a:p>
            <a:pPr algn="ctr">
              <a:spcBef>
                <a:spcPct val="50000"/>
              </a:spcBef>
            </a:pPr>
            <a:r>
              <a:rPr lang="zh-CN" altLang="en-US" sz="2000" dirty="0">
                <a:latin typeface="Cambria" panose="02040503050406030204" pitchFamily="18" charset="0"/>
              </a:rPr>
              <a:t>经过预处理命令的</a:t>
            </a:r>
            <a:br>
              <a:rPr lang="zh-CN" altLang="en-US" sz="2000" dirty="0">
                <a:latin typeface="Cambria" panose="02040503050406030204" pitchFamily="18" charset="0"/>
              </a:rPr>
            </a:br>
            <a:r>
              <a:rPr lang="zh-CN" altLang="en-US" sz="2000" dirty="0">
                <a:latin typeface="Cambria" panose="02040503050406030204" pitchFamily="18" charset="0"/>
              </a:rPr>
              <a:t>源程序文件</a:t>
            </a:r>
            <a:endParaRPr lang="zh-CN" altLang="en-US" sz="2000" dirty="0">
              <a:latin typeface="Cambria" panose="02040503050406030204" pitchFamily="18" charset="0"/>
            </a:endParaRPr>
          </a:p>
        </p:txBody>
      </p:sp>
      <p:sp>
        <p:nvSpPr>
          <p:cNvPr id="608263" name="矩形 608262"/>
          <p:cNvSpPr/>
          <p:nvPr/>
        </p:nvSpPr>
        <p:spPr>
          <a:xfrm>
            <a:off x="4729163" y="1978028"/>
            <a:ext cx="2012950" cy="460375"/>
          </a:xfrm>
          <a:prstGeom prst="rect">
            <a:avLst/>
          </a:prstGeom>
          <a:noFill/>
          <a:ln w="9525">
            <a:noFill/>
          </a:ln>
        </p:spPr>
        <p:txBody>
          <a:bodyPr wrap="none" lIns="92075" tIns="46038" rIns="92075" bIns="46038" anchor="ctr">
            <a:spAutoFit/>
          </a:bodyPr>
          <a:lstStyle/>
          <a:p>
            <a:pPr algn="ctr">
              <a:spcBef>
                <a:spcPct val="50000"/>
              </a:spcBef>
            </a:pPr>
            <a:r>
              <a:rPr lang="zh-CN" altLang="en-US" dirty="0">
                <a:latin typeface="Cambria" panose="02040503050406030204" pitchFamily="18" charset="0"/>
              </a:rPr>
              <a:t>目标程序文件</a:t>
            </a:r>
            <a:endParaRPr lang="zh-CN" altLang="en-US" dirty="0">
              <a:latin typeface="Cambria" panose="02040503050406030204" pitchFamily="18" charset="0"/>
            </a:endParaRPr>
          </a:p>
        </p:txBody>
      </p:sp>
      <p:sp>
        <p:nvSpPr>
          <p:cNvPr id="608264" name="矩形 608263"/>
          <p:cNvSpPr/>
          <p:nvPr/>
        </p:nvSpPr>
        <p:spPr>
          <a:xfrm>
            <a:off x="7296150" y="1978028"/>
            <a:ext cx="1708150" cy="460375"/>
          </a:xfrm>
          <a:prstGeom prst="rect">
            <a:avLst/>
          </a:prstGeom>
          <a:noFill/>
          <a:ln w="9525">
            <a:noFill/>
          </a:ln>
        </p:spPr>
        <p:txBody>
          <a:bodyPr wrap="none" lIns="92075" tIns="46038" rIns="92075" bIns="46038" anchor="ctr">
            <a:spAutoFit/>
          </a:bodyPr>
          <a:lstStyle/>
          <a:p>
            <a:pPr algn="ctr">
              <a:spcBef>
                <a:spcPct val="50000"/>
              </a:spcBef>
            </a:pPr>
            <a:r>
              <a:rPr lang="zh-CN" altLang="en-US" dirty="0">
                <a:latin typeface="Cambria" panose="02040503050406030204" pitchFamily="18" charset="0"/>
              </a:rPr>
              <a:t>可执行程序</a:t>
            </a:r>
            <a:endParaRPr lang="zh-CN" altLang="en-US" dirty="0">
              <a:latin typeface="Cambria" panose="02040503050406030204" pitchFamily="18" charset="0"/>
            </a:endParaRPr>
          </a:p>
        </p:txBody>
      </p:sp>
      <p:grpSp>
        <p:nvGrpSpPr>
          <p:cNvPr id="608265" name="组合 608264"/>
          <p:cNvGrpSpPr/>
          <p:nvPr/>
        </p:nvGrpSpPr>
        <p:grpSpPr>
          <a:xfrm>
            <a:off x="323850" y="2636841"/>
            <a:ext cx="1295400" cy="2160587"/>
            <a:chOff x="332" y="1888"/>
            <a:chExt cx="456" cy="720"/>
          </a:xfrm>
        </p:grpSpPr>
        <p:sp>
          <p:nvSpPr>
            <p:cNvPr id="608266" name="折角形 608265"/>
            <p:cNvSpPr/>
            <p:nvPr/>
          </p:nvSpPr>
          <p:spPr>
            <a:xfrm>
              <a:off x="332" y="2368"/>
              <a:ext cx="312" cy="240"/>
            </a:xfrm>
            <a:prstGeom prst="foldedCorner">
              <a:avLst>
                <a:gd name="adj" fmla="val 12500"/>
              </a:avLst>
            </a:prstGeom>
            <a:pattFill prst="dashHorz">
              <a:fgClr>
                <a:schemeClr val="tx1"/>
              </a:fgClr>
              <a:bgClr>
                <a:srgbClr val="FFFFFF"/>
              </a:bgClr>
            </a:pattFill>
            <a:ln w="9525" cap="flat" cmpd="sng">
              <a:solidFill>
                <a:srgbClr val="000000"/>
              </a:solidFill>
              <a:prstDash val="solid"/>
              <a:headEnd type="none" w="med" len="med"/>
              <a:tailEnd type="none" w="med" len="med"/>
            </a:ln>
          </p:spPr>
          <p:txBody>
            <a:bodyPr/>
            <a:lstStyle/>
            <a:p>
              <a:endParaRPr lang="zh-CN" altLang="en-US"/>
            </a:p>
          </p:txBody>
        </p:sp>
        <p:sp>
          <p:nvSpPr>
            <p:cNvPr id="608267" name="折角形 608266"/>
            <p:cNvSpPr/>
            <p:nvPr/>
          </p:nvSpPr>
          <p:spPr>
            <a:xfrm>
              <a:off x="380" y="2296"/>
              <a:ext cx="312" cy="240"/>
            </a:xfrm>
            <a:prstGeom prst="foldedCorner">
              <a:avLst>
                <a:gd name="adj" fmla="val 12500"/>
              </a:avLst>
            </a:prstGeom>
            <a:pattFill prst="dashHorz">
              <a:fgClr>
                <a:schemeClr val="tx1"/>
              </a:fgClr>
              <a:bgClr>
                <a:srgbClr val="FFFFFF"/>
              </a:bgClr>
            </a:pattFill>
            <a:ln w="9525" cap="flat" cmpd="sng">
              <a:solidFill>
                <a:srgbClr val="000000"/>
              </a:solidFill>
              <a:prstDash val="solid"/>
              <a:headEnd type="none" w="med" len="med"/>
              <a:tailEnd type="none" w="med" len="med"/>
            </a:ln>
          </p:spPr>
          <p:txBody>
            <a:bodyPr/>
            <a:lstStyle/>
            <a:p>
              <a:endParaRPr lang="zh-CN" altLang="en-US"/>
            </a:p>
          </p:txBody>
        </p:sp>
        <p:sp>
          <p:nvSpPr>
            <p:cNvPr id="608268" name="折角形 608267"/>
            <p:cNvSpPr/>
            <p:nvPr/>
          </p:nvSpPr>
          <p:spPr>
            <a:xfrm>
              <a:off x="428" y="1960"/>
              <a:ext cx="312" cy="240"/>
            </a:xfrm>
            <a:prstGeom prst="foldedCorner">
              <a:avLst>
                <a:gd name="adj" fmla="val 12500"/>
              </a:avLst>
            </a:prstGeom>
            <a:pattFill prst="dashHorz">
              <a:fgClr>
                <a:schemeClr val="tx1"/>
              </a:fgClr>
              <a:bgClr>
                <a:srgbClr val="FFFFFF"/>
              </a:bgClr>
            </a:pattFill>
            <a:ln w="9525" cap="flat" cmpd="sng">
              <a:solidFill>
                <a:srgbClr val="000000"/>
              </a:solidFill>
              <a:prstDash val="solid"/>
              <a:headEnd type="none" w="med" len="med"/>
              <a:tailEnd type="none" w="med" len="med"/>
            </a:ln>
          </p:spPr>
          <p:txBody>
            <a:bodyPr/>
            <a:lstStyle/>
            <a:p>
              <a:endParaRPr lang="zh-CN" altLang="en-US"/>
            </a:p>
          </p:txBody>
        </p:sp>
        <p:sp>
          <p:nvSpPr>
            <p:cNvPr id="608269" name="折角形 608268"/>
            <p:cNvSpPr/>
            <p:nvPr/>
          </p:nvSpPr>
          <p:spPr>
            <a:xfrm>
              <a:off x="476" y="1888"/>
              <a:ext cx="312" cy="240"/>
            </a:xfrm>
            <a:prstGeom prst="foldedCorner">
              <a:avLst>
                <a:gd name="adj" fmla="val 12500"/>
              </a:avLst>
            </a:prstGeom>
            <a:pattFill prst="dashHorz">
              <a:fgClr>
                <a:schemeClr val="tx1"/>
              </a:fgClr>
              <a:bgClr>
                <a:srgbClr val="FFFFFF"/>
              </a:bgClr>
            </a:pattFill>
            <a:ln w="9525" cap="flat" cmpd="sng">
              <a:solidFill>
                <a:srgbClr val="000000"/>
              </a:solidFill>
              <a:prstDash val="solid"/>
              <a:headEnd type="none" w="med" len="med"/>
              <a:tailEnd type="none" w="med" len="med"/>
            </a:ln>
          </p:spPr>
          <p:txBody>
            <a:bodyPr/>
            <a:lstStyle/>
            <a:p>
              <a:endParaRPr lang="zh-CN" altLang="en-US"/>
            </a:p>
          </p:txBody>
        </p:sp>
        <p:sp>
          <p:nvSpPr>
            <p:cNvPr id="608270" name="直接连接符 608269"/>
            <p:cNvSpPr/>
            <p:nvPr/>
          </p:nvSpPr>
          <p:spPr>
            <a:xfrm>
              <a:off x="548" y="2224"/>
              <a:ext cx="0" cy="168"/>
            </a:xfrm>
            <a:prstGeom prst="line">
              <a:avLst/>
            </a:prstGeom>
            <a:ln w="19050" cap="flat" cmpd="sng">
              <a:solidFill>
                <a:srgbClr val="000000"/>
              </a:solidFill>
              <a:prstDash val="sysDot"/>
              <a:headEnd type="none" w="med" len="med"/>
              <a:tailEnd type="none" w="med" len="med"/>
            </a:ln>
          </p:spPr>
        </p:sp>
      </p:grpSp>
      <p:sp>
        <p:nvSpPr>
          <p:cNvPr id="608271" name="燕尾形箭头 608270"/>
          <p:cNvSpPr/>
          <p:nvPr/>
        </p:nvSpPr>
        <p:spPr>
          <a:xfrm>
            <a:off x="1476378" y="3213100"/>
            <a:ext cx="1223963" cy="865188"/>
          </a:xfrm>
          <a:prstGeom prst="notchedRightArrow">
            <a:avLst>
              <a:gd name="adj1" fmla="val 50000"/>
              <a:gd name="adj2" fmla="val 35366"/>
            </a:avLst>
          </a:prstGeom>
          <a:solidFill>
            <a:schemeClr val="accent1"/>
          </a:solidFill>
          <a:ln w="9525" cap="flat" cmpd="sng">
            <a:solidFill>
              <a:srgbClr val="000000"/>
            </a:solidFill>
            <a:prstDash val="solid"/>
            <a:miter/>
            <a:headEnd type="none" w="med" len="med"/>
            <a:tailEnd type="none" w="med" len="med"/>
          </a:ln>
        </p:spPr>
        <p:txBody>
          <a:bodyPr/>
          <a:lstStyle/>
          <a:p>
            <a:pPr algn="ctr">
              <a:spcBef>
                <a:spcPct val="50000"/>
              </a:spcBef>
            </a:pPr>
            <a:endParaRPr sz="2000" b="1" dirty="0">
              <a:latin typeface="Cambria" panose="02040503050406030204" pitchFamily="18" charset="0"/>
            </a:endParaRPr>
          </a:p>
        </p:txBody>
      </p:sp>
      <p:sp>
        <p:nvSpPr>
          <p:cNvPr id="608272" name="燕尾形箭头 608271"/>
          <p:cNvSpPr/>
          <p:nvPr/>
        </p:nvSpPr>
        <p:spPr>
          <a:xfrm>
            <a:off x="3924303" y="3213100"/>
            <a:ext cx="1223963" cy="863600"/>
          </a:xfrm>
          <a:prstGeom prst="notchedRightArrow">
            <a:avLst>
              <a:gd name="adj1" fmla="val 50000"/>
              <a:gd name="adj2" fmla="val 35431"/>
            </a:avLst>
          </a:prstGeom>
          <a:solidFill>
            <a:schemeClr val="accent1"/>
          </a:solidFill>
          <a:ln w="9525" cap="flat" cmpd="sng">
            <a:solidFill>
              <a:srgbClr val="000000"/>
            </a:solidFill>
            <a:prstDash val="solid"/>
            <a:miter/>
            <a:headEnd type="none" w="med" len="med"/>
            <a:tailEnd type="none" w="med" len="med"/>
          </a:ln>
        </p:spPr>
        <p:txBody>
          <a:bodyPr/>
          <a:lstStyle/>
          <a:p>
            <a:pPr algn="ctr">
              <a:spcBef>
                <a:spcPct val="50000"/>
              </a:spcBef>
            </a:pPr>
            <a:r>
              <a:rPr lang="zh-CN" altLang="en-US" b="1" dirty="0">
                <a:solidFill>
                  <a:schemeClr val="hlink"/>
                </a:solidFill>
                <a:latin typeface="Cambria" panose="02040503050406030204" pitchFamily="18" charset="0"/>
              </a:rPr>
              <a:t>编译</a:t>
            </a:r>
            <a:endParaRPr lang="zh-CN" altLang="en-US" b="1" dirty="0">
              <a:solidFill>
                <a:schemeClr val="hlink"/>
              </a:solidFill>
              <a:latin typeface="Cambria" panose="02040503050406030204" pitchFamily="18" charset="0"/>
            </a:endParaRPr>
          </a:p>
        </p:txBody>
      </p:sp>
      <p:grpSp>
        <p:nvGrpSpPr>
          <p:cNvPr id="608273" name="组合 608272"/>
          <p:cNvGrpSpPr/>
          <p:nvPr/>
        </p:nvGrpSpPr>
        <p:grpSpPr>
          <a:xfrm>
            <a:off x="2700341" y="2708278"/>
            <a:ext cx="1150937" cy="1800225"/>
            <a:chOff x="3986" y="3672"/>
            <a:chExt cx="432" cy="648"/>
          </a:xfrm>
        </p:grpSpPr>
        <p:sp>
          <p:nvSpPr>
            <p:cNvPr id="608274" name="任意多边形 608273"/>
            <p:cNvSpPr/>
            <p:nvPr/>
          </p:nvSpPr>
          <p:spPr>
            <a:xfrm>
              <a:off x="4010" y="4152"/>
              <a:ext cx="408" cy="168"/>
            </a:xfrm>
            <a:custGeom>
              <a:avLst/>
              <a:gdLst/>
              <a:ahLst/>
              <a:cxnLst/>
              <a:rect l="0" t="0" r="0" b="0"/>
              <a:pathLst>
                <a:path w="1920" h="420">
                  <a:moveTo>
                    <a:pt x="600" y="0"/>
                  </a:moveTo>
                  <a:lnTo>
                    <a:pt x="1920" y="0"/>
                  </a:lnTo>
                  <a:lnTo>
                    <a:pt x="1440" y="420"/>
                  </a:lnTo>
                  <a:lnTo>
                    <a:pt x="0" y="420"/>
                  </a:lnTo>
                  <a:lnTo>
                    <a:pt x="600" y="0"/>
                  </a:lnTo>
                  <a:close/>
                </a:path>
              </a:pathLst>
            </a:custGeom>
            <a:pattFill prst="dashHorz">
              <a:fgClr>
                <a:schemeClr val="tx1">
                  <a:alpha val="100000"/>
                </a:schemeClr>
              </a:fgClr>
              <a:bgClr>
                <a:srgbClr val="FFFFFF">
                  <a:alpha val="100000"/>
                </a:srgbClr>
              </a:bgClr>
            </a:pattFill>
            <a:ln w="9525" cap="flat" cmpd="sng">
              <a:solidFill>
                <a:srgbClr val="000000"/>
              </a:solidFill>
              <a:prstDash val="solid"/>
              <a:headEnd type="none" w="med" len="med"/>
              <a:tailEnd type="none" w="med" len="med"/>
            </a:ln>
          </p:spPr>
          <p:txBody>
            <a:bodyPr/>
            <a:lstStyle/>
            <a:p>
              <a:endParaRPr lang="zh-CN" altLang="en-US"/>
            </a:p>
          </p:txBody>
        </p:sp>
        <p:sp>
          <p:nvSpPr>
            <p:cNvPr id="608275" name="任意多边形 608274"/>
            <p:cNvSpPr/>
            <p:nvPr/>
          </p:nvSpPr>
          <p:spPr>
            <a:xfrm>
              <a:off x="4010" y="4032"/>
              <a:ext cx="408" cy="168"/>
            </a:xfrm>
            <a:custGeom>
              <a:avLst/>
              <a:gdLst/>
              <a:ahLst/>
              <a:cxnLst/>
              <a:rect l="0" t="0" r="0" b="0"/>
              <a:pathLst>
                <a:path w="1920" h="420">
                  <a:moveTo>
                    <a:pt x="600" y="0"/>
                  </a:moveTo>
                  <a:lnTo>
                    <a:pt x="1920" y="0"/>
                  </a:lnTo>
                  <a:lnTo>
                    <a:pt x="1440" y="420"/>
                  </a:lnTo>
                  <a:lnTo>
                    <a:pt x="0" y="420"/>
                  </a:lnTo>
                  <a:lnTo>
                    <a:pt x="600" y="0"/>
                  </a:lnTo>
                  <a:close/>
                </a:path>
              </a:pathLst>
            </a:custGeom>
            <a:pattFill prst="dashHorz">
              <a:fgClr>
                <a:schemeClr val="tx1">
                  <a:alpha val="100000"/>
                </a:schemeClr>
              </a:fgClr>
              <a:bgClr>
                <a:srgbClr val="FFFFFF">
                  <a:alpha val="100000"/>
                </a:srgbClr>
              </a:bgClr>
            </a:pattFill>
            <a:ln w="9525" cap="flat" cmpd="sng">
              <a:solidFill>
                <a:srgbClr val="000000"/>
              </a:solidFill>
              <a:prstDash val="solid"/>
              <a:headEnd type="none" w="med" len="med"/>
              <a:tailEnd type="none" w="med" len="med"/>
            </a:ln>
          </p:spPr>
          <p:txBody>
            <a:bodyPr/>
            <a:lstStyle/>
            <a:p>
              <a:endParaRPr lang="zh-CN" altLang="en-US"/>
            </a:p>
          </p:txBody>
        </p:sp>
        <p:sp>
          <p:nvSpPr>
            <p:cNvPr id="608276" name="任意多边形 608275"/>
            <p:cNvSpPr/>
            <p:nvPr/>
          </p:nvSpPr>
          <p:spPr>
            <a:xfrm>
              <a:off x="3986" y="3792"/>
              <a:ext cx="432" cy="168"/>
            </a:xfrm>
            <a:custGeom>
              <a:avLst/>
              <a:gdLst/>
              <a:ahLst/>
              <a:cxnLst/>
              <a:rect l="0" t="0" r="0" b="0"/>
              <a:pathLst>
                <a:path w="1920" h="420">
                  <a:moveTo>
                    <a:pt x="600" y="0"/>
                  </a:moveTo>
                  <a:lnTo>
                    <a:pt x="1920" y="0"/>
                  </a:lnTo>
                  <a:lnTo>
                    <a:pt x="1440" y="420"/>
                  </a:lnTo>
                  <a:lnTo>
                    <a:pt x="0" y="420"/>
                  </a:lnTo>
                  <a:lnTo>
                    <a:pt x="600" y="0"/>
                  </a:lnTo>
                  <a:close/>
                </a:path>
              </a:pathLst>
            </a:custGeom>
            <a:pattFill prst="dashHorz">
              <a:fgClr>
                <a:schemeClr val="tx1">
                  <a:alpha val="100000"/>
                </a:schemeClr>
              </a:fgClr>
              <a:bgClr>
                <a:srgbClr val="FFFFFF">
                  <a:alpha val="100000"/>
                </a:srgbClr>
              </a:bgClr>
            </a:pattFill>
            <a:ln w="9525" cap="flat" cmpd="sng">
              <a:solidFill>
                <a:srgbClr val="000000"/>
              </a:solidFill>
              <a:prstDash val="solid"/>
              <a:headEnd type="none" w="med" len="med"/>
              <a:tailEnd type="none" w="med" len="med"/>
            </a:ln>
          </p:spPr>
          <p:txBody>
            <a:bodyPr/>
            <a:lstStyle/>
            <a:p>
              <a:endParaRPr lang="zh-CN" altLang="en-US"/>
            </a:p>
          </p:txBody>
        </p:sp>
        <p:sp>
          <p:nvSpPr>
            <p:cNvPr id="608277" name="任意多边形 608276"/>
            <p:cNvSpPr/>
            <p:nvPr/>
          </p:nvSpPr>
          <p:spPr>
            <a:xfrm>
              <a:off x="3986" y="3672"/>
              <a:ext cx="432" cy="168"/>
            </a:xfrm>
            <a:custGeom>
              <a:avLst/>
              <a:gdLst/>
              <a:ahLst/>
              <a:cxnLst/>
              <a:rect l="0" t="0" r="0" b="0"/>
              <a:pathLst>
                <a:path w="1920" h="420">
                  <a:moveTo>
                    <a:pt x="600" y="0"/>
                  </a:moveTo>
                  <a:lnTo>
                    <a:pt x="1920" y="0"/>
                  </a:lnTo>
                  <a:lnTo>
                    <a:pt x="1440" y="420"/>
                  </a:lnTo>
                  <a:lnTo>
                    <a:pt x="0" y="420"/>
                  </a:lnTo>
                  <a:lnTo>
                    <a:pt x="600" y="0"/>
                  </a:lnTo>
                  <a:close/>
                </a:path>
              </a:pathLst>
            </a:custGeom>
            <a:pattFill prst="dashHorz">
              <a:fgClr>
                <a:schemeClr val="tx1">
                  <a:alpha val="100000"/>
                </a:schemeClr>
              </a:fgClr>
              <a:bgClr>
                <a:srgbClr val="FFFFFF">
                  <a:alpha val="100000"/>
                </a:srgbClr>
              </a:bgClr>
            </a:pattFill>
            <a:ln w="9525" cap="flat" cmpd="sng">
              <a:solidFill>
                <a:srgbClr val="000000"/>
              </a:solidFill>
              <a:prstDash val="solid"/>
              <a:headEnd type="none" w="med" len="med"/>
              <a:tailEnd type="none" w="med" len="med"/>
            </a:ln>
          </p:spPr>
          <p:txBody>
            <a:bodyPr/>
            <a:lstStyle/>
            <a:p>
              <a:endParaRPr lang="zh-CN" altLang="en-US"/>
            </a:p>
          </p:txBody>
        </p:sp>
        <p:sp>
          <p:nvSpPr>
            <p:cNvPr id="608278" name="直接连接符 608277"/>
            <p:cNvSpPr/>
            <p:nvPr/>
          </p:nvSpPr>
          <p:spPr>
            <a:xfrm>
              <a:off x="4226" y="3960"/>
              <a:ext cx="0" cy="144"/>
            </a:xfrm>
            <a:prstGeom prst="line">
              <a:avLst/>
            </a:prstGeom>
            <a:ln w="19050" cap="flat" cmpd="sng">
              <a:solidFill>
                <a:srgbClr val="000000"/>
              </a:solidFill>
              <a:prstDash val="sysDot"/>
              <a:headEnd type="none" w="med" len="med"/>
              <a:tailEnd type="none" w="med" len="med"/>
            </a:ln>
          </p:spPr>
        </p:sp>
      </p:grpSp>
      <p:grpSp>
        <p:nvGrpSpPr>
          <p:cNvPr id="608279" name="组合 608278"/>
          <p:cNvGrpSpPr/>
          <p:nvPr/>
        </p:nvGrpSpPr>
        <p:grpSpPr>
          <a:xfrm>
            <a:off x="5219700" y="2636841"/>
            <a:ext cx="1081088" cy="1944687"/>
            <a:chOff x="4826" y="3672"/>
            <a:chExt cx="432" cy="648"/>
          </a:xfrm>
        </p:grpSpPr>
        <p:sp>
          <p:nvSpPr>
            <p:cNvPr id="608280" name="任意多边形 608279"/>
            <p:cNvSpPr/>
            <p:nvPr/>
          </p:nvSpPr>
          <p:spPr>
            <a:xfrm>
              <a:off x="4850" y="4152"/>
              <a:ext cx="408" cy="168"/>
            </a:xfrm>
            <a:custGeom>
              <a:avLst/>
              <a:gdLst/>
              <a:ahLst/>
              <a:cxnLst/>
              <a:rect l="0" t="0" r="0" b="0"/>
              <a:pathLst>
                <a:path w="1920" h="420">
                  <a:moveTo>
                    <a:pt x="600" y="0"/>
                  </a:moveTo>
                  <a:lnTo>
                    <a:pt x="1920" y="0"/>
                  </a:lnTo>
                  <a:lnTo>
                    <a:pt x="1440" y="420"/>
                  </a:lnTo>
                  <a:lnTo>
                    <a:pt x="0" y="420"/>
                  </a:lnTo>
                  <a:lnTo>
                    <a:pt x="600" y="0"/>
                  </a:lnTo>
                  <a:close/>
                </a:path>
              </a:pathLst>
            </a:custGeom>
            <a:pattFill prst="sphere">
              <a:fgClr>
                <a:schemeClr val="tx1">
                  <a:alpha val="100000"/>
                </a:schemeClr>
              </a:fgClr>
              <a:bgClr>
                <a:schemeClr val="bg1">
                  <a:alpha val="100000"/>
                </a:schemeClr>
              </a:bgClr>
            </a:pattFill>
            <a:ln w="9525" cap="flat" cmpd="sng">
              <a:solidFill>
                <a:srgbClr val="000000"/>
              </a:solidFill>
              <a:prstDash val="solid"/>
              <a:headEnd type="none" w="med" len="med"/>
              <a:tailEnd type="none" w="med" len="med"/>
            </a:ln>
          </p:spPr>
          <p:txBody>
            <a:bodyPr/>
            <a:lstStyle/>
            <a:p>
              <a:endParaRPr lang="zh-CN" altLang="en-US"/>
            </a:p>
          </p:txBody>
        </p:sp>
        <p:sp>
          <p:nvSpPr>
            <p:cNvPr id="608281" name="任意多边形 608280"/>
            <p:cNvSpPr/>
            <p:nvPr/>
          </p:nvSpPr>
          <p:spPr>
            <a:xfrm>
              <a:off x="4850" y="4032"/>
              <a:ext cx="408" cy="168"/>
            </a:xfrm>
            <a:custGeom>
              <a:avLst/>
              <a:gdLst/>
              <a:ahLst/>
              <a:cxnLst/>
              <a:rect l="0" t="0" r="0" b="0"/>
              <a:pathLst>
                <a:path w="1920" h="420">
                  <a:moveTo>
                    <a:pt x="600" y="0"/>
                  </a:moveTo>
                  <a:lnTo>
                    <a:pt x="1920" y="0"/>
                  </a:lnTo>
                  <a:lnTo>
                    <a:pt x="1440" y="420"/>
                  </a:lnTo>
                  <a:lnTo>
                    <a:pt x="0" y="420"/>
                  </a:lnTo>
                  <a:lnTo>
                    <a:pt x="600" y="0"/>
                  </a:lnTo>
                  <a:close/>
                </a:path>
              </a:pathLst>
            </a:custGeom>
            <a:pattFill prst="sphere">
              <a:fgClr>
                <a:schemeClr val="tx1">
                  <a:alpha val="100000"/>
                </a:schemeClr>
              </a:fgClr>
              <a:bgClr>
                <a:schemeClr val="bg1">
                  <a:alpha val="100000"/>
                </a:schemeClr>
              </a:bgClr>
            </a:pattFill>
            <a:ln w="9525" cap="flat" cmpd="sng">
              <a:solidFill>
                <a:srgbClr val="000000"/>
              </a:solidFill>
              <a:prstDash val="solid"/>
              <a:headEnd type="none" w="med" len="med"/>
              <a:tailEnd type="none" w="med" len="med"/>
            </a:ln>
          </p:spPr>
          <p:txBody>
            <a:bodyPr/>
            <a:lstStyle/>
            <a:p>
              <a:endParaRPr lang="zh-CN" altLang="en-US"/>
            </a:p>
          </p:txBody>
        </p:sp>
        <p:sp>
          <p:nvSpPr>
            <p:cNvPr id="608282" name="任意多边形 608281"/>
            <p:cNvSpPr/>
            <p:nvPr/>
          </p:nvSpPr>
          <p:spPr>
            <a:xfrm>
              <a:off x="4826" y="3792"/>
              <a:ext cx="432" cy="168"/>
            </a:xfrm>
            <a:custGeom>
              <a:avLst/>
              <a:gdLst/>
              <a:ahLst/>
              <a:cxnLst/>
              <a:rect l="0" t="0" r="0" b="0"/>
              <a:pathLst>
                <a:path w="1920" h="420">
                  <a:moveTo>
                    <a:pt x="600" y="0"/>
                  </a:moveTo>
                  <a:lnTo>
                    <a:pt x="1920" y="0"/>
                  </a:lnTo>
                  <a:lnTo>
                    <a:pt x="1440" y="420"/>
                  </a:lnTo>
                  <a:lnTo>
                    <a:pt x="0" y="420"/>
                  </a:lnTo>
                  <a:lnTo>
                    <a:pt x="600" y="0"/>
                  </a:lnTo>
                  <a:close/>
                </a:path>
              </a:pathLst>
            </a:custGeom>
            <a:pattFill prst="sphere">
              <a:fgClr>
                <a:schemeClr val="tx1">
                  <a:alpha val="100000"/>
                </a:schemeClr>
              </a:fgClr>
              <a:bgClr>
                <a:schemeClr val="bg1">
                  <a:alpha val="100000"/>
                </a:schemeClr>
              </a:bgClr>
            </a:pattFill>
            <a:ln w="9525" cap="flat" cmpd="sng">
              <a:solidFill>
                <a:srgbClr val="000000"/>
              </a:solidFill>
              <a:prstDash val="solid"/>
              <a:headEnd type="none" w="med" len="med"/>
              <a:tailEnd type="none" w="med" len="med"/>
            </a:ln>
          </p:spPr>
          <p:txBody>
            <a:bodyPr/>
            <a:lstStyle/>
            <a:p>
              <a:endParaRPr lang="zh-CN" altLang="en-US"/>
            </a:p>
          </p:txBody>
        </p:sp>
        <p:sp>
          <p:nvSpPr>
            <p:cNvPr id="608283" name="任意多边形 608282"/>
            <p:cNvSpPr/>
            <p:nvPr/>
          </p:nvSpPr>
          <p:spPr>
            <a:xfrm>
              <a:off x="4826" y="3672"/>
              <a:ext cx="432" cy="168"/>
            </a:xfrm>
            <a:custGeom>
              <a:avLst/>
              <a:gdLst/>
              <a:ahLst/>
              <a:cxnLst/>
              <a:rect l="0" t="0" r="0" b="0"/>
              <a:pathLst>
                <a:path w="1920" h="420">
                  <a:moveTo>
                    <a:pt x="600" y="0"/>
                  </a:moveTo>
                  <a:lnTo>
                    <a:pt x="1920" y="0"/>
                  </a:lnTo>
                  <a:lnTo>
                    <a:pt x="1440" y="420"/>
                  </a:lnTo>
                  <a:lnTo>
                    <a:pt x="0" y="420"/>
                  </a:lnTo>
                  <a:lnTo>
                    <a:pt x="600" y="0"/>
                  </a:lnTo>
                  <a:close/>
                </a:path>
              </a:pathLst>
            </a:custGeom>
            <a:pattFill prst="sphere">
              <a:fgClr>
                <a:schemeClr val="tx1">
                  <a:alpha val="100000"/>
                </a:schemeClr>
              </a:fgClr>
              <a:bgClr>
                <a:schemeClr val="bg1">
                  <a:alpha val="100000"/>
                </a:schemeClr>
              </a:bgClr>
            </a:pattFill>
            <a:ln w="9525" cap="flat" cmpd="sng">
              <a:solidFill>
                <a:srgbClr val="000000"/>
              </a:solidFill>
              <a:prstDash val="solid"/>
              <a:headEnd type="none" w="med" len="med"/>
              <a:tailEnd type="none" w="med" len="med"/>
            </a:ln>
          </p:spPr>
          <p:txBody>
            <a:bodyPr/>
            <a:lstStyle/>
            <a:p>
              <a:endParaRPr lang="zh-CN" altLang="en-US"/>
            </a:p>
          </p:txBody>
        </p:sp>
        <p:sp>
          <p:nvSpPr>
            <p:cNvPr id="608284" name="直接连接符 608283"/>
            <p:cNvSpPr/>
            <p:nvPr/>
          </p:nvSpPr>
          <p:spPr>
            <a:xfrm>
              <a:off x="5066" y="3960"/>
              <a:ext cx="0" cy="144"/>
            </a:xfrm>
            <a:prstGeom prst="line">
              <a:avLst/>
            </a:prstGeom>
            <a:ln w="19050" cap="flat" cmpd="sng">
              <a:solidFill>
                <a:srgbClr val="000000"/>
              </a:solidFill>
              <a:prstDash val="sysDot"/>
              <a:headEnd type="none" w="med" len="med"/>
              <a:tailEnd type="none" w="med" len="med"/>
            </a:ln>
          </p:spPr>
        </p:sp>
      </p:grpSp>
      <p:sp>
        <p:nvSpPr>
          <p:cNvPr id="608285" name="任意多边形 608284"/>
          <p:cNvSpPr/>
          <p:nvPr/>
        </p:nvSpPr>
        <p:spPr>
          <a:xfrm>
            <a:off x="6372228" y="3284541"/>
            <a:ext cx="1152525" cy="1296987"/>
          </a:xfrm>
          <a:custGeom>
            <a:avLst/>
            <a:gdLst/>
            <a:ahLst/>
            <a:cxnLst/>
            <a:rect l="0" t="0" r="0" b="0"/>
            <a:pathLst>
              <a:path w="975" h="1080">
                <a:moveTo>
                  <a:pt x="0" y="135"/>
                </a:moveTo>
                <a:lnTo>
                  <a:pt x="750" y="135"/>
                </a:lnTo>
                <a:lnTo>
                  <a:pt x="750" y="0"/>
                </a:lnTo>
                <a:lnTo>
                  <a:pt x="975" y="315"/>
                </a:lnTo>
                <a:lnTo>
                  <a:pt x="755" y="645"/>
                </a:lnTo>
                <a:lnTo>
                  <a:pt x="750" y="510"/>
                </a:lnTo>
                <a:lnTo>
                  <a:pt x="525" y="510"/>
                </a:lnTo>
                <a:lnTo>
                  <a:pt x="525" y="1080"/>
                </a:lnTo>
                <a:lnTo>
                  <a:pt x="360" y="960"/>
                </a:lnTo>
                <a:lnTo>
                  <a:pt x="195" y="1080"/>
                </a:lnTo>
                <a:lnTo>
                  <a:pt x="195" y="510"/>
                </a:lnTo>
                <a:lnTo>
                  <a:pt x="0" y="510"/>
                </a:lnTo>
                <a:lnTo>
                  <a:pt x="165" y="300"/>
                </a:lnTo>
                <a:lnTo>
                  <a:pt x="0" y="135"/>
                </a:lnTo>
                <a:close/>
              </a:path>
            </a:pathLst>
          </a:custGeom>
          <a:solidFill>
            <a:schemeClr val="accent1"/>
          </a:solidFill>
          <a:ln w="9525" cap="flat" cmpd="sng">
            <a:solidFill>
              <a:srgbClr val="000000"/>
            </a:solidFill>
            <a:prstDash val="solid"/>
            <a:headEnd type="none" w="med" len="med"/>
            <a:tailEnd type="none" w="med" len="med"/>
          </a:ln>
        </p:spPr>
        <p:txBody>
          <a:bodyPr/>
          <a:lstStyle/>
          <a:p>
            <a:endParaRPr lang="zh-CN" altLang="en-US"/>
          </a:p>
        </p:txBody>
      </p:sp>
      <p:sp>
        <p:nvSpPr>
          <p:cNvPr id="608286" name="流程图: 磁盘 608285"/>
          <p:cNvSpPr/>
          <p:nvPr/>
        </p:nvSpPr>
        <p:spPr>
          <a:xfrm>
            <a:off x="6227766" y="4724400"/>
            <a:ext cx="1368425" cy="865188"/>
          </a:xfrm>
          <a:prstGeom prst="flowChartMagneticDisk">
            <a:avLst/>
          </a:prstGeom>
          <a:solidFill>
            <a:schemeClr val="accent1">
              <a:lumMod val="60000"/>
              <a:lumOff val="40000"/>
            </a:schemeClr>
          </a:solidFill>
          <a:ln w="9525" cap="flat" cmpd="sng">
            <a:solidFill>
              <a:srgbClr val="000000"/>
            </a:solidFill>
            <a:prstDash val="solid"/>
            <a:headEnd type="none" w="med" len="med"/>
            <a:tailEnd type="none" w="med" len="med"/>
          </a:ln>
        </p:spPr>
        <p:txBody>
          <a:bodyPr/>
          <a:lstStyle/>
          <a:p>
            <a:pPr algn="ctr">
              <a:spcBef>
                <a:spcPct val="50000"/>
              </a:spcBef>
            </a:pPr>
            <a:r>
              <a:rPr lang="zh-CN" altLang="en-US" dirty="0">
                <a:latin typeface="Cambria" panose="02040503050406030204" pitchFamily="18" charset="0"/>
              </a:rPr>
              <a:t>函数库</a:t>
            </a:r>
            <a:endParaRPr lang="zh-CN" altLang="en-US" dirty="0">
              <a:latin typeface="Cambria" panose="02040503050406030204" pitchFamily="18" charset="0"/>
            </a:endParaRPr>
          </a:p>
        </p:txBody>
      </p:sp>
      <p:sp>
        <p:nvSpPr>
          <p:cNvPr id="608287" name="流程图: 资料带 608286"/>
          <p:cNvSpPr/>
          <p:nvPr/>
        </p:nvSpPr>
        <p:spPr>
          <a:xfrm rot="-5400000">
            <a:off x="7380291" y="3213103"/>
            <a:ext cx="1728787" cy="1008063"/>
          </a:xfrm>
          <a:prstGeom prst="flowChartPunchedTape">
            <a:avLst/>
          </a:prstGeom>
          <a:pattFill prst="solidDmnd">
            <a:fgClr>
              <a:schemeClr val="accent2"/>
            </a:fgClr>
            <a:bgClr>
              <a:srgbClr val="FFFFFF"/>
            </a:bgClr>
          </a:pattFill>
          <a:ln w="9525" cap="flat" cmpd="sng">
            <a:solidFill>
              <a:srgbClr val="000000"/>
            </a:solidFill>
            <a:prstDash val="solid"/>
            <a:miter/>
            <a:headEnd type="none" w="med" len="med"/>
            <a:tailEnd type="none" w="med" len="med"/>
          </a:ln>
        </p:spPr>
        <p:txBody>
          <a:bodyPr/>
          <a:lstStyle/>
          <a:p>
            <a:endParaRPr lang="zh-CN" altLang="en-US"/>
          </a:p>
        </p:txBody>
      </p:sp>
      <p:sp>
        <p:nvSpPr>
          <p:cNvPr id="608288" name="矩形 608287"/>
          <p:cNvSpPr/>
          <p:nvPr/>
        </p:nvSpPr>
        <p:spPr>
          <a:xfrm>
            <a:off x="6516691" y="3429003"/>
            <a:ext cx="796925" cy="460375"/>
          </a:xfrm>
          <a:prstGeom prst="rect">
            <a:avLst/>
          </a:prstGeom>
          <a:noFill/>
          <a:ln w="9525">
            <a:noFill/>
          </a:ln>
        </p:spPr>
        <p:txBody>
          <a:bodyPr lIns="92075" tIns="46038" rIns="92075" bIns="46038">
            <a:spAutoFit/>
          </a:bodyPr>
          <a:lstStyle/>
          <a:p>
            <a:pPr algn="ctr">
              <a:spcBef>
                <a:spcPct val="50000"/>
              </a:spcBef>
            </a:pPr>
            <a:r>
              <a:rPr lang="zh-CN" altLang="en-US" b="1" dirty="0">
                <a:solidFill>
                  <a:schemeClr val="hlink"/>
                </a:solidFill>
                <a:latin typeface="Cambria" panose="02040503050406030204" pitchFamily="18" charset="0"/>
              </a:rPr>
              <a:t>连接</a:t>
            </a:r>
            <a:endParaRPr lang="zh-CN" altLang="en-US" b="1" dirty="0">
              <a:solidFill>
                <a:schemeClr val="hlink"/>
              </a:solidFill>
              <a:latin typeface="Cambria" panose="02040503050406030204" pitchFamily="18" charset="0"/>
            </a:endParaRPr>
          </a:p>
        </p:txBody>
      </p:sp>
      <p:sp>
        <p:nvSpPr>
          <p:cNvPr id="608289" name="文本框 608288"/>
          <p:cNvSpPr txBox="1"/>
          <p:nvPr/>
        </p:nvSpPr>
        <p:spPr>
          <a:xfrm>
            <a:off x="1500191" y="3427416"/>
            <a:ext cx="1150937" cy="460375"/>
          </a:xfrm>
          <a:prstGeom prst="rect">
            <a:avLst/>
          </a:prstGeom>
          <a:noFill/>
          <a:ln w="9525">
            <a:noFill/>
          </a:ln>
        </p:spPr>
        <p:txBody>
          <a:bodyPr lIns="92075" tIns="46038" rIns="92075" bIns="46038">
            <a:spAutoFit/>
          </a:bodyPr>
          <a:lstStyle/>
          <a:p>
            <a:pPr algn="ctr">
              <a:spcBef>
                <a:spcPct val="50000"/>
              </a:spcBef>
            </a:pPr>
            <a:r>
              <a:rPr lang="zh-CN" altLang="en-US" b="1" dirty="0">
                <a:solidFill>
                  <a:schemeClr val="hlink"/>
                </a:solidFill>
                <a:latin typeface="Cambria" panose="02040503050406030204" pitchFamily="18" charset="0"/>
              </a:rPr>
              <a:t>预处理</a:t>
            </a:r>
            <a:endParaRPr lang="zh-CN" altLang="en-US" b="1" dirty="0">
              <a:solidFill>
                <a:schemeClr val="hlink"/>
              </a:solidFill>
              <a:latin typeface="Cambria" panose="02040503050406030204" pitchFamily="18" charset="0"/>
            </a:endParaRPr>
          </a:p>
        </p:txBody>
      </p:sp>
    </p:spTree>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468313" y="765493"/>
            <a:ext cx="8207375" cy="5329237"/>
          </a:xfrm>
        </p:spPr>
        <p:txBody>
          <a:bodyPr/>
          <a:p>
            <a:pPr marL="0" indent="0">
              <a:lnSpc>
                <a:spcPct val="130000"/>
              </a:lnSpc>
              <a:buNone/>
            </a:pPr>
            <a:r>
              <a:rPr lang="zh-CN" altLang="en-US" dirty="0">
                <a:solidFill>
                  <a:schemeClr val="accent2"/>
                </a:solidFill>
                <a:sym typeface="+mn-ea"/>
              </a:rPr>
              <a:t>预处理程序</a:t>
            </a:r>
            <a:r>
              <a:rPr lang="zh-CN" altLang="en-US" dirty="0">
                <a:sym typeface="+mn-ea"/>
              </a:rPr>
              <a:t>是 </a:t>
            </a:r>
            <a:r>
              <a:rPr lang="en-US" altLang="zh-CN" dirty="0">
                <a:sym typeface="+mn-ea"/>
              </a:rPr>
              <a:t>C/C++ </a:t>
            </a:r>
            <a:r>
              <a:rPr lang="zh-CN" altLang="en-US" dirty="0">
                <a:sym typeface="+mn-ea"/>
              </a:rPr>
              <a:t>系统的一部分，处理源程序的</a:t>
            </a:r>
            <a:r>
              <a:rPr lang="zh-CN" altLang="en-US" u="sng" dirty="0">
                <a:solidFill>
                  <a:schemeClr val="accent2"/>
                </a:solidFill>
                <a:sym typeface="+mn-ea"/>
              </a:rPr>
              <a:t>预处理命令行</a:t>
            </a:r>
            <a:r>
              <a:rPr lang="zh-CN" altLang="en-US" dirty="0">
                <a:sym typeface="+mn-ea"/>
              </a:rPr>
              <a:t>，产生修改后的源程序。</a:t>
            </a:r>
            <a:endParaRPr lang="zh-CN" altLang="en-US" dirty="0"/>
          </a:p>
          <a:p>
            <a:pPr marL="0" indent="0">
              <a:lnSpc>
                <a:spcPct val="130000"/>
              </a:lnSpc>
              <a:buNone/>
            </a:pPr>
            <a:r>
              <a:rPr lang="zh-CN" altLang="en-US" dirty="0">
                <a:solidFill>
                  <a:schemeClr val="accent2"/>
                </a:solidFill>
                <a:sym typeface="+mn-ea"/>
              </a:rPr>
              <a:t>第一个非空白字符是 </a:t>
            </a:r>
            <a:r>
              <a:rPr lang="en-US" altLang="zh-CN" dirty="0">
                <a:solidFill>
                  <a:schemeClr val="accent2"/>
                </a:solidFill>
                <a:sym typeface="+mn-ea"/>
              </a:rPr>
              <a:t># </a:t>
            </a:r>
            <a:r>
              <a:rPr lang="zh-CN" altLang="en-US" dirty="0">
                <a:solidFill>
                  <a:schemeClr val="accent2"/>
                </a:solidFill>
                <a:sym typeface="+mn-ea"/>
              </a:rPr>
              <a:t>的行</a:t>
            </a:r>
            <a:endParaRPr lang="zh-CN" altLang="en-US" dirty="0">
              <a:solidFill>
                <a:schemeClr val="accent2"/>
              </a:solidFill>
            </a:endParaRPr>
          </a:p>
          <a:p>
            <a:endParaRPr lang="zh-CN" altLang="en-US"/>
          </a:p>
          <a:p>
            <a:pPr marL="0" indent="0">
              <a:lnSpc>
                <a:spcPct val="110000"/>
              </a:lnSpc>
              <a:buNone/>
            </a:pPr>
            <a:r>
              <a:rPr lang="zh-CN" altLang="en-US" dirty="0">
                <a:sym typeface="+mn-ea"/>
              </a:rPr>
              <a:t>提供预处理命令是为了编程方便。</a:t>
            </a:r>
            <a:endParaRPr lang="zh-CN" altLang="en-US" dirty="0"/>
          </a:p>
          <a:p>
            <a:pPr marL="0" indent="0">
              <a:lnSpc>
                <a:spcPct val="110000"/>
              </a:lnSpc>
              <a:buNone/>
            </a:pPr>
            <a:r>
              <a:rPr lang="zh-CN" altLang="en-US" dirty="0">
                <a:sym typeface="+mn-ea"/>
              </a:rPr>
              <a:t>主要分为三类：</a:t>
            </a:r>
            <a:endParaRPr lang="zh-CN" altLang="en-US" dirty="0">
              <a:sym typeface="+mn-ea"/>
            </a:endParaRPr>
          </a:p>
          <a:p>
            <a:pPr>
              <a:lnSpc>
                <a:spcPct val="110000"/>
              </a:lnSpc>
            </a:pPr>
            <a:r>
              <a:rPr lang="zh-CN" altLang="en-US" dirty="0">
                <a:solidFill>
                  <a:schemeClr val="accent2"/>
                </a:solidFill>
                <a:sym typeface="+mn-ea"/>
              </a:rPr>
              <a:t>文件包含命令</a:t>
            </a:r>
            <a:endParaRPr lang="zh-CN" altLang="en-US" dirty="0">
              <a:solidFill>
                <a:schemeClr val="accent2"/>
              </a:solidFill>
              <a:sym typeface="+mn-ea"/>
            </a:endParaRPr>
          </a:p>
          <a:p>
            <a:pPr>
              <a:lnSpc>
                <a:spcPct val="110000"/>
              </a:lnSpc>
            </a:pPr>
            <a:r>
              <a:rPr lang="zh-CN" altLang="en-US" dirty="0">
                <a:solidFill>
                  <a:schemeClr val="accent2"/>
                </a:solidFill>
                <a:sym typeface="+mn-ea"/>
              </a:rPr>
              <a:t>宏定义与宏替换</a:t>
            </a:r>
            <a:endParaRPr lang="zh-CN" altLang="en-US" dirty="0">
              <a:solidFill>
                <a:schemeClr val="accent2"/>
              </a:solidFill>
            </a:endParaRPr>
          </a:p>
          <a:p>
            <a:pPr>
              <a:lnSpc>
                <a:spcPct val="110000"/>
              </a:lnSpc>
            </a:pPr>
            <a:r>
              <a:rPr lang="zh-CN" altLang="en-US" dirty="0">
                <a:solidFill>
                  <a:schemeClr val="accent2"/>
                </a:solidFill>
                <a:sym typeface="+mn-ea"/>
              </a:rPr>
              <a:t>条件保留命令（条件编译）</a:t>
            </a:r>
            <a:endParaRPr lang="zh-CN" altLang="en-US"/>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09284" name="爆炸形 1 609283"/>
          <p:cNvSpPr/>
          <p:nvPr/>
        </p:nvSpPr>
        <p:spPr>
          <a:xfrm>
            <a:off x="8101013" y="1413196"/>
            <a:ext cx="647700" cy="503237"/>
          </a:xfrm>
          <a:prstGeom prst="irregularSeal1">
            <a:avLst/>
          </a:prstGeom>
          <a:solidFill>
            <a:srgbClr val="FFFF00"/>
          </a:solidFill>
          <a:ln w="28575" cap="flat" cmpd="sng">
            <a:solidFill>
              <a:schemeClr val="accent2"/>
            </a:solidFill>
            <a:prstDash val="solid"/>
            <a:miter/>
            <a:headEnd type="none" w="med" len="med"/>
            <a:tailEnd type="none" w="med" len="med"/>
          </a:ln>
        </p:spPr>
        <p:txBody>
          <a:bodyPr/>
          <a:lstStyle/>
          <a:p>
            <a:endParaRPr lang="zh-CN" altLang="en-US"/>
          </a:p>
        </p:txBody>
      </p:sp>
      <p:sp>
        <p:nvSpPr>
          <p:cNvPr id="3" name="下箭头 2"/>
          <p:cNvSpPr/>
          <p:nvPr/>
        </p:nvSpPr>
        <p:spPr>
          <a:xfrm>
            <a:off x="1475740" y="1916433"/>
            <a:ext cx="504190" cy="287655"/>
          </a:xfrm>
          <a:prstGeom prst="downArrow">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68630" y="706120"/>
            <a:ext cx="8207375" cy="5675630"/>
          </a:xfrm>
        </p:spPr>
        <p:txBody>
          <a:bodyPr/>
          <a:p>
            <a:pPr>
              <a:lnSpc>
                <a:spcPct val="100000"/>
              </a:lnSpc>
              <a:spcBef>
                <a:spcPts val="1200"/>
              </a:spcBef>
              <a:spcAft>
                <a:spcPts val="0"/>
              </a:spcAft>
              <a:buClrTx/>
              <a:buSzTx/>
              <a:buFontTx/>
              <a:buNone/>
            </a:pPr>
            <a:r>
              <a:rPr lang="zh-CN" altLang="en-US" u="sng" dirty="0">
                <a:solidFill>
                  <a:schemeClr val="accent2"/>
                </a:solidFill>
                <a:sym typeface="+mn-ea"/>
              </a:rPr>
              <a:t>文件包含命令</a:t>
            </a:r>
            <a:r>
              <a:rPr lang="zh-CN" altLang="en-US" dirty="0">
                <a:solidFill>
                  <a:schemeClr val="accent2"/>
                </a:solidFill>
                <a:sym typeface="+mn-ea"/>
              </a:rPr>
              <a:t>   </a:t>
            </a:r>
            <a:r>
              <a:rPr lang="zh-CN" altLang="en-US" dirty="0">
                <a:sym typeface="+mn-ea"/>
              </a:rPr>
              <a:t>把指定文件内容包含到当前源文件</a:t>
            </a:r>
            <a:endParaRPr lang="zh-CN" altLang="en-US" dirty="0"/>
          </a:p>
          <a:p>
            <a:pPr algn="just">
              <a:lnSpc>
                <a:spcPct val="100000"/>
              </a:lnSpc>
              <a:spcBef>
                <a:spcPts val="1200"/>
              </a:spcBef>
              <a:spcAft>
                <a:spcPts val="0"/>
              </a:spcAft>
              <a:buClrTx/>
              <a:buSzTx/>
              <a:buFontTx/>
              <a:buChar char="•"/>
            </a:pPr>
            <a:r>
              <a:rPr lang="zh-CN" altLang="en-US" dirty="0">
                <a:solidFill>
                  <a:schemeClr val="accent2"/>
                </a:solidFill>
                <a:sym typeface="+mn-ea"/>
              </a:rPr>
              <a:t>形式</a:t>
            </a:r>
            <a:r>
              <a:rPr lang="en-US" altLang="zh-CN">
                <a:solidFill>
                  <a:schemeClr val="accent2"/>
                </a:solidFill>
                <a:sym typeface="+mn-ea"/>
              </a:rPr>
              <a:t>1</a:t>
            </a:r>
            <a:r>
              <a:rPr lang="en-US" altLang="zh-CN" dirty="0">
                <a:solidFill>
                  <a:schemeClr val="folHlink"/>
                </a:solidFill>
                <a:sym typeface="+mn-ea"/>
              </a:rPr>
              <a:t> </a:t>
            </a:r>
            <a:r>
              <a:rPr lang="zh-CN" altLang="en-US" dirty="0">
                <a:solidFill>
                  <a:schemeClr val="folHlink"/>
                </a:solidFill>
                <a:sym typeface="+mn-ea"/>
              </a:rPr>
              <a:t>：</a:t>
            </a:r>
            <a:r>
              <a:rPr lang="en-US" altLang="zh-CN">
                <a:solidFill>
                  <a:schemeClr val="folHlink"/>
                </a:solidFill>
                <a:sym typeface="+mn-ea"/>
              </a:rPr>
              <a:t>#include </a:t>
            </a:r>
            <a:r>
              <a:rPr lang="en-US" altLang="zh-CN" b="1">
                <a:solidFill>
                  <a:schemeClr val="hlink"/>
                </a:solidFill>
                <a:sym typeface="+mn-ea"/>
              </a:rPr>
              <a:t>&lt;</a:t>
            </a:r>
            <a:r>
              <a:rPr lang="zh-CN" altLang="en-US" dirty="0">
                <a:solidFill>
                  <a:schemeClr val="folHlink"/>
                </a:solidFill>
                <a:sym typeface="+mn-ea"/>
              </a:rPr>
              <a:t>文件名</a:t>
            </a:r>
            <a:r>
              <a:rPr lang="en-US" altLang="zh-CN" b="1">
                <a:solidFill>
                  <a:schemeClr val="hlink"/>
                </a:solidFill>
                <a:sym typeface="+mn-ea"/>
              </a:rPr>
              <a:t>&gt;</a:t>
            </a:r>
            <a:r>
              <a:rPr lang="en-US" altLang="zh-CN">
                <a:sym typeface="+mn-ea"/>
              </a:rPr>
              <a:t>		</a:t>
            </a:r>
            <a:endParaRPr lang="en-US" altLang="zh-CN">
              <a:solidFill>
                <a:schemeClr val="accent2"/>
              </a:solidFill>
            </a:endParaRPr>
          </a:p>
          <a:p>
            <a:pPr algn="just">
              <a:lnSpc>
                <a:spcPct val="100000"/>
              </a:lnSpc>
              <a:spcBef>
                <a:spcPts val="1200"/>
              </a:spcBef>
              <a:spcAft>
                <a:spcPts val="0"/>
              </a:spcAft>
              <a:buClrTx/>
              <a:buSzTx/>
              <a:buFontTx/>
              <a:buNone/>
            </a:pPr>
            <a:r>
              <a:rPr lang="en-US" altLang="zh-CN">
                <a:sym typeface="+mn-ea"/>
              </a:rPr>
              <a:t>	</a:t>
            </a:r>
            <a:r>
              <a:rPr lang="zh-CN" altLang="en-US" dirty="0">
                <a:sym typeface="+mn-ea"/>
              </a:rPr>
              <a:t>用于包含</a:t>
            </a:r>
            <a:r>
              <a:rPr lang="zh-CN" altLang="en-US" dirty="0">
                <a:solidFill>
                  <a:schemeClr val="accent2"/>
                </a:solidFill>
                <a:sym typeface="+mn-ea"/>
              </a:rPr>
              <a:t>系统头文件</a:t>
            </a:r>
            <a:r>
              <a:rPr lang="zh-CN" altLang="en-US" dirty="0">
                <a:sym typeface="+mn-ea"/>
              </a:rPr>
              <a:t>，预处理程序到指定目录找文件（通常指定几个系统文件目录）。</a:t>
            </a:r>
            <a:r>
              <a:rPr lang="zh-CN" altLang="en-US">
                <a:solidFill>
                  <a:schemeClr val="folHlink"/>
                </a:solidFill>
                <a:sym typeface="+mn-ea"/>
              </a:rPr>
              <a:t> </a:t>
            </a:r>
            <a:endParaRPr lang="zh-CN" altLang="en-US">
              <a:solidFill>
                <a:schemeClr val="folHlink"/>
              </a:solidFill>
            </a:endParaRPr>
          </a:p>
          <a:p>
            <a:pPr algn="just">
              <a:lnSpc>
                <a:spcPct val="100000"/>
              </a:lnSpc>
              <a:spcBef>
                <a:spcPts val="1200"/>
              </a:spcBef>
              <a:spcAft>
                <a:spcPts val="0"/>
              </a:spcAft>
              <a:buClrTx/>
              <a:buSzTx/>
              <a:buFontTx/>
              <a:buChar char="•"/>
            </a:pPr>
            <a:r>
              <a:rPr lang="zh-CN" altLang="en-US" dirty="0">
                <a:solidFill>
                  <a:schemeClr val="hlink"/>
                </a:solidFill>
                <a:sym typeface="+mn-ea"/>
              </a:rPr>
              <a:t>形式</a:t>
            </a:r>
            <a:r>
              <a:rPr lang="en-US" altLang="zh-CN">
                <a:solidFill>
                  <a:schemeClr val="hlink"/>
                </a:solidFill>
                <a:sym typeface="+mn-ea"/>
              </a:rPr>
              <a:t>2</a:t>
            </a:r>
            <a:r>
              <a:rPr lang="en-US" altLang="zh-CN" dirty="0">
                <a:solidFill>
                  <a:schemeClr val="folHlink"/>
                </a:solidFill>
                <a:sym typeface="+mn-ea"/>
              </a:rPr>
              <a:t> </a:t>
            </a:r>
            <a:r>
              <a:rPr lang="zh-CN" altLang="en-US" dirty="0">
                <a:solidFill>
                  <a:schemeClr val="folHlink"/>
                </a:solidFill>
                <a:sym typeface="+mn-ea"/>
              </a:rPr>
              <a:t>：</a:t>
            </a:r>
            <a:r>
              <a:rPr lang="en-US" altLang="zh-CN">
                <a:solidFill>
                  <a:schemeClr val="folHlink"/>
                </a:solidFill>
                <a:sym typeface="+mn-ea"/>
              </a:rPr>
              <a:t>#include </a:t>
            </a:r>
            <a:r>
              <a:rPr lang="en-US" altLang="zh-CN" b="1">
                <a:solidFill>
                  <a:schemeClr val="hlink"/>
                </a:solidFill>
                <a:sym typeface="+mn-ea"/>
              </a:rPr>
              <a:t>"</a:t>
            </a:r>
            <a:r>
              <a:rPr lang="zh-CN" altLang="en-US" dirty="0">
                <a:solidFill>
                  <a:schemeClr val="folHlink"/>
                </a:solidFill>
                <a:sym typeface="+mn-ea"/>
              </a:rPr>
              <a:t>文件名</a:t>
            </a:r>
            <a:r>
              <a:rPr lang="en-US" altLang="zh-CN" b="1">
                <a:solidFill>
                  <a:schemeClr val="hlink"/>
                </a:solidFill>
                <a:sym typeface="+mn-ea"/>
              </a:rPr>
              <a:t>"</a:t>
            </a:r>
            <a:endParaRPr lang="en-US" altLang="zh-CN" b="1">
              <a:solidFill>
                <a:schemeClr val="hlink"/>
              </a:solidFill>
            </a:endParaRPr>
          </a:p>
          <a:p>
            <a:pPr algn="just">
              <a:lnSpc>
                <a:spcPct val="100000"/>
              </a:lnSpc>
              <a:spcBef>
                <a:spcPts val="1200"/>
              </a:spcBef>
              <a:spcAft>
                <a:spcPts val="0"/>
              </a:spcAft>
              <a:buClrTx/>
              <a:buSzTx/>
              <a:buFontTx/>
              <a:buNone/>
            </a:pPr>
            <a:r>
              <a:rPr lang="en-US" altLang="zh-CN" dirty="0">
                <a:sym typeface="+mn-ea"/>
              </a:rPr>
              <a:t>	</a:t>
            </a:r>
            <a:r>
              <a:rPr lang="zh-CN" altLang="en-US" dirty="0">
                <a:sym typeface="+mn-ea"/>
              </a:rPr>
              <a:t>用于包含</a:t>
            </a:r>
            <a:r>
              <a:rPr lang="zh-CN" altLang="en-US" dirty="0">
                <a:solidFill>
                  <a:schemeClr val="hlink"/>
                </a:solidFill>
                <a:sym typeface="+mn-ea"/>
              </a:rPr>
              <a:t>自己的文件</a:t>
            </a:r>
            <a:r>
              <a:rPr lang="zh-CN" altLang="en-US" dirty="0">
                <a:sym typeface="+mn-ea"/>
              </a:rPr>
              <a:t>。预处理程序先在源文件所在的目录里找，找不到时再到指定目录中去找。</a:t>
            </a:r>
            <a:endParaRPr lang="zh-CN" altLang="en-US" dirty="0"/>
          </a:p>
          <a:p>
            <a:pPr algn="just">
              <a:lnSpc>
                <a:spcPct val="100000"/>
              </a:lnSpc>
              <a:spcBef>
                <a:spcPts val="1200"/>
              </a:spcBef>
              <a:spcAft>
                <a:spcPts val="0"/>
              </a:spcAft>
              <a:buClrTx/>
              <a:buSzTx/>
              <a:buFontTx/>
              <a:buNone/>
            </a:pPr>
            <a:endParaRPr lang="zh-CN" altLang="en-US" dirty="0"/>
          </a:p>
          <a:p>
            <a:pPr marL="18415" indent="-18415" algn="just">
              <a:lnSpc>
                <a:spcPct val="100000"/>
              </a:lnSpc>
              <a:spcBef>
                <a:spcPts val="1200"/>
              </a:spcBef>
              <a:spcAft>
                <a:spcPts val="0"/>
              </a:spcAft>
              <a:buClrTx/>
              <a:buSzTx/>
              <a:buNone/>
            </a:pPr>
            <a:r>
              <a:rPr lang="zh-CN" altLang="en-US" dirty="0">
                <a:solidFill>
                  <a:schemeClr val="accent2"/>
                </a:solidFill>
                <a:sym typeface="+mn-ea"/>
              </a:rPr>
              <a:t>处理过程</a:t>
            </a:r>
            <a:r>
              <a:rPr lang="zh-CN" altLang="en-US" dirty="0">
                <a:sym typeface="+mn-ea"/>
              </a:rPr>
              <a:t>：在文件系统中查找指定的文件，如果找到，就用找到的文件的内容取代该命令行。被包含文件里如有预处理行也会处理。</a:t>
            </a:r>
            <a:endParaRPr lang="zh-CN" altLang="en-US"/>
          </a:p>
          <a:p>
            <a:pPr algn="just">
              <a:spcBef>
                <a:spcPct val="0"/>
              </a:spcBef>
              <a:buClrTx/>
              <a:buSzTx/>
              <a:buFontTx/>
              <a:buNone/>
            </a:pPr>
            <a:endParaRPr lang="zh-CN" altLang="en-US"/>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09283" name="文本占位符 609282"/>
          <p:cNvSpPr>
            <a:spLocks noGrp="1"/>
          </p:cNvSpPr>
          <p:nvPr/>
        </p:nvSpPr>
        <p:spPr>
          <a:xfrm>
            <a:off x="503558" y="622303"/>
            <a:ext cx="8136255" cy="5399405"/>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5000"/>
              </a:spcBef>
              <a:spcAft>
                <a:spcPct val="0"/>
              </a:spcAft>
              <a:buClr>
                <a:schemeClr val="folHlink"/>
              </a:buClr>
              <a:buSzPct val="8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5000"/>
              </a:spcBef>
              <a:spcAft>
                <a:spcPct val="0"/>
              </a:spcAft>
              <a:buSzTx/>
              <a:buFont typeface="Wingdings" panose="05000000000000000000" pitchFamily="2" charset="2"/>
              <a:buChar char="u"/>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5000"/>
              </a:spcBef>
              <a:spcAft>
                <a:spcPct val="0"/>
              </a:spcAft>
              <a:buSzTx/>
              <a:buFont typeface="Wingdings" panose="05000000000000000000" pitchFamily="2" charset="2"/>
              <a:buChar char="p"/>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9pPr>
          </a:lstStyle>
          <a:p>
            <a:pPr algn="just">
              <a:spcBef>
                <a:spcPct val="0"/>
              </a:spcBef>
              <a:buClrTx/>
              <a:buSzTx/>
              <a:buFontTx/>
              <a:buNone/>
            </a:pPr>
            <a:endParaRPr lang="zh-CN" altLang="en-US" dirty="0"/>
          </a:p>
        </p:txBody>
      </p:sp>
    </p:spTree>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630" y="1614805"/>
            <a:ext cx="8207375" cy="4766945"/>
          </a:xfrm>
        </p:spPr>
        <p:txBody>
          <a:bodyPr/>
          <a:lstStyle/>
          <a:p>
            <a:pPr marL="0" indent="0">
              <a:lnSpc>
                <a:spcPct val="110000"/>
              </a:lnSpc>
              <a:buNone/>
            </a:pPr>
            <a:r>
              <a:rPr lang="zh-CN" altLang="en-US" dirty="0">
                <a:sym typeface="+mn-ea"/>
              </a:rPr>
              <a:t>前面实例都用包含命令引进标准库头文件。</a:t>
            </a:r>
            <a:endParaRPr lang="zh-CN" altLang="en-US" dirty="0">
              <a:sym typeface="+mn-ea"/>
            </a:endParaRPr>
          </a:p>
          <a:p>
            <a:pPr marL="0" indent="0">
              <a:lnSpc>
                <a:spcPct val="110000"/>
              </a:lnSpc>
              <a:buNone/>
            </a:pPr>
            <a:r>
              <a:rPr lang="zh-CN" altLang="en-US" dirty="0">
                <a:sym typeface="+mn-ea"/>
              </a:rPr>
              <a:t>它们在系统子目录里（目录名为 </a:t>
            </a:r>
            <a:r>
              <a:rPr lang="en-US" altLang="zh-CN" dirty="0">
                <a:sym typeface="+mn-ea"/>
              </a:rPr>
              <a:t>include</a:t>
            </a:r>
            <a:r>
              <a:rPr lang="zh-CN" altLang="en-US" dirty="0">
                <a:sym typeface="+mn-ea"/>
              </a:rPr>
              <a:t>），内容是标准函数原型、系统使用的符号常量定义等。</a:t>
            </a:r>
            <a:endParaRPr lang="zh-CN" altLang="en-US" dirty="0"/>
          </a:p>
          <a:p>
            <a:pPr marL="0" indent="0">
              <a:lnSpc>
                <a:spcPct val="110000"/>
              </a:lnSpc>
              <a:buNone/>
            </a:pPr>
            <a:r>
              <a:rPr lang="zh-CN" altLang="en-US" dirty="0">
                <a:sym typeface="+mn-ea"/>
              </a:rPr>
              <a:t>包含这种文件相当于在源文件中写这些函数原型，使编译程序能正确完成对标准库函数调用的处理。</a:t>
            </a:r>
            <a:endParaRPr lang="zh-CN" altLang="en-US" dirty="0"/>
          </a:p>
          <a:p>
            <a:pPr marL="0" indent="0">
              <a:lnSpc>
                <a:spcPct val="110000"/>
              </a:lnSpc>
              <a:buNone/>
            </a:pPr>
            <a:r>
              <a:rPr lang="zh-CN" altLang="en-US" dirty="0">
                <a:solidFill>
                  <a:srgbClr val="CC0000"/>
                </a:solidFill>
                <a:sym typeface="+mn-ea"/>
              </a:rPr>
              <a:t>注意：</a:t>
            </a:r>
            <a:r>
              <a:rPr lang="zh-CN" altLang="en-US" dirty="0">
                <a:solidFill>
                  <a:schemeClr val="accent2"/>
                </a:solidFill>
                <a:sym typeface="+mn-ea"/>
              </a:rPr>
              <a:t>写程序时一定要包含必要的系统头文件</a:t>
            </a:r>
            <a:r>
              <a:rPr lang="zh-CN" altLang="en-US" dirty="0">
                <a:sym typeface="+mn-ea"/>
              </a:rPr>
              <a:t>。</a:t>
            </a:r>
            <a:endParaRPr lang="zh-CN" altLang="en-US" dirty="0"/>
          </a:p>
          <a:p>
            <a:endParaRPr lang="zh-CN" altLang="en-US"/>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5" name="文本框 4"/>
          <p:cNvSpPr txBox="1"/>
          <p:nvPr/>
        </p:nvSpPr>
        <p:spPr>
          <a:xfrm>
            <a:off x="802640" y="344808"/>
            <a:ext cx="7104380" cy="953135"/>
          </a:xfrm>
          <a:prstGeom prst="rect">
            <a:avLst/>
          </a:prstGeom>
          <a:noFill/>
        </p:spPr>
        <p:txBody>
          <a:bodyPr wrap="square" rtlCol="0" anchor="t">
            <a:spAutoFit/>
          </a:bodyPr>
          <a:lstStyle/>
          <a:p>
            <a:r>
              <a:rPr lang="zh-CN" altLang="en-US" sz="2800" dirty="0">
                <a:solidFill>
                  <a:schemeClr val="accent2"/>
                </a:solidFill>
                <a:sym typeface="+mn-ea"/>
              </a:rPr>
              <a:t>形式</a:t>
            </a:r>
            <a:r>
              <a:rPr lang="en-US" altLang="zh-CN" sz="2800">
                <a:solidFill>
                  <a:schemeClr val="accent2"/>
                </a:solidFill>
                <a:sym typeface="+mn-ea"/>
              </a:rPr>
              <a:t>1</a:t>
            </a:r>
            <a:r>
              <a:rPr lang="en-US" altLang="zh-CN" sz="2800" dirty="0">
                <a:solidFill>
                  <a:schemeClr val="folHlink"/>
                </a:solidFill>
                <a:sym typeface="+mn-ea"/>
              </a:rPr>
              <a:t> </a:t>
            </a:r>
            <a:r>
              <a:rPr lang="zh-CN" altLang="en-US" sz="2800" dirty="0">
                <a:solidFill>
                  <a:schemeClr val="folHlink"/>
                </a:solidFill>
                <a:sym typeface="+mn-ea"/>
              </a:rPr>
              <a:t>：</a:t>
            </a:r>
            <a:r>
              <a:rPr lang="en-US" altLang="zh-CN" sz="2800">
                <a:solidFill>
                  <a:schemeClr val="folHlink"/>
                </a:solidFill>
                <a:sym typeface="+mn-ea"/>
              </a:rPr>
              <a:t>#include </a:t>
            </a:r>
            <a:r>
              <a:rPr lang="en-US" altLang="zh-CN" sz="2800" b="1">
                <a:solidFill>
                  <a:schemeClr val="hlink"/>
                </a:solidFill>
                <a:sym typeface="+mn-ea"/>
              </a:rPr>
              <a:t>&lt;</a:t>
            </a:r>
            <a:r>
              <a:rPr lang="zh-CN" altLang="en-US" sz="2800" dirty="0">
                <a:solidFill>
                  <a:schemeClr val="folHlink"/>
                </a:solidFill>
                <a:sym typeface="+mn-ea"/>
              </a:rPr>
              <a:t>文件名</a:t>
            </a:r>
            <a:r>
              <a:rPr lang="en-US" altLang="zh-CN" sz="2800" b="1">
                <a:solidFill>
                  <a:schemeClr val="hlink"/>
                </a:solidFill>
                <a:sym typeface="+mn-ea"/>
              </a:rPr>
              <a:t>&gt;</a:t>
            </a:r>
            <a:endParaRPr lang="en-US" altLang="zh-CN" sz="2800" b="1">
              <a:solidFill>
                <a:schemeClr val="hlink"/>
              </a:solidFill>
              <a:sym typeface="+mn-ea"/>
            </a:endParaRPr>
          </a:p>
          <a:p>
            <a:r>
              <a:rPr lang="zh-CN" altLang="en-US" sz="2800" dirty="0">
                <a:solidFill>
                  <a:schemeClr val="accent2"/>
                </a:solidFill>
                <a:sym typeface="+mn-ea"/>
              </a:rPr>
              <a:t>形式</a:t>
            </a:r>
            <a:r>
              <a:rPr lang="en-US" altLang="zh-CN" sz="2800">
                <a:solidFill>
                  <a:schemeClr val="accent2"/>
                </a:solidFill>
                <a:sym typeface="+mn-ea"/>
              </a:rPr>
              <a:t>2</a:t>
            </a:r>
            <a:r>
              <a:rPr lang="en-US" altLang="zh-CN" sz="2800" dirty="0">
                <a:solidFill>
                  <a:schemeClr val="folHlink"/>
                </a:solidFill>
                <a:sym typeface="+mn-ea"/>
              </a:rPr>
              <a:t> </a:t>
            </a:r>
            <a:r>
              <a:rPr lang="zh-CN" altLang="en-US" sz="2800" dirty="0">
                <a:solidFill>
                  <a:schemeClr val="folHlink"/>
                </a:solidFill>
                <a:sym typeface="+mn-ea"/>
              </a:rPr>
              <a:t>：</a:t>
            </a:r>
            <a:r>
              <a:rPr lang="en-US" altLang="zh-CN" sz="2800">
                <a:solidFill>
                  <a:schemeClr val="folHlink"/>
                </a:solidFill>
                <a:sym typeface="+mn-ea"/>
              </a:rPr>
              <a:t>#include </a:t>
            </a:r>
            <a:r>
              <a:rPr lang="en-US" altLang="zh-CN" sz="2800" b="1">
                <a:solidFill>
                  <a:schemeClr val="hlink"/>
                </a:solidFill>
                <a:sym typeface="+mn-ea"/>
              </a:rPr>
              <a:t>"</a:t>
            </a:r>
            <a:r>
              <a:rPr lang="zh-CN" altLang="en-US" sz="2800" dirty="0">
                <a:solidFill>
                  <a:schemeClr val="folHlink"/>
                </a:solidFill>
                <a:sym typeface="+mn-ea"/>
              </a:rPr>
              <a:t>文件名</a:t>
            </a:r>
            <a:r>
              <a:rPr lang="en-US" altLang="zh-CN" sz="2800" b="1">
                <a:solidFill>
                  <a:schemeClr val="hlink"/>
                </a:solidFill>
                <a:sym typeface="+mn-ea"/>
              </a:rPr>
              <a:t>"</a:t>
            </a:r>
            <a:endParaRPr lang="en-US" altLang="zh-CN" sz="2800" b="1">
              <a:solidFill>
                <a:schemeClr val="hlink"/>
              </a:solidFill>
              <a:sym typeface="+mn-ea"/>
            </a:endParaRPr>
          </a:p>
        </p:txBody>
      </p:sp>
    </p:spTree>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标题 613377"/>
          <p:cNvSpPr>
            <a:spLocks noGrp="1"/>
          </p:cNvSpPr>
          <p:nvPr>
            <p:ph type="title"/>
          </p:nvPr>
        </p:nvSpPr>
        <p:spPr/>
        <p:txBody>
          <a:bodyPr anchor="ctr"/>
          <a:lstStyle/>
          <a:p>
            <a:r>
              <a:rPr lang="zh-CN" altLang="en-US" sz="3600" dirty="0">
                <a:solidFill>
                  <a:schemeClr val="accent2"/>
                </a:solidFill>
                <a:ea typeface="华文中宋" panose="02010600040101010101" pitchFamily="2" charset="-122"/>
              </a:rPr>
              <a:t>宏定义与宏替换</a:t>
            </a:r>
            <a:endParaRPr lang="zh-CN" altLang="en-US" sz="3600" dirty="0">
              <a:solidFill>
                <a:schemeClr val="accent2"/>
              </a:solidFill>
              <a:ea typeface="华文中宋" panose="02010600040101010101" pitchFamily="2" charset="-122"/>
            </a:endParaRPr>
          </a:p>
        </p:txBody>
      </p:sp>
      <p:sp>
        <p:nvSpPr>
          <p:cNvPr id="613379" name="文本占位符 613378"/>
          <p:cNvSpPr>
            <a:spLocks noGrp="1"/>
          </p:cNvSpPr>
          <p:nvPr>
            <p:ph idx="1"/>
          </p:nvPr>
        </p:nvSpPr>
        <p:spPr/>
        <p:txBody>
          <a:bodyPr/>
          <a:lstStyle/>
          <a:p>
            <a:pPr>
              <a:spcBef>
                <a:spcPct val="50000"/>
              </a:spcBef>
              <a:buClrTx/>
              <a:buSzTx/>
              <a:buFontTx/>
              <a:buNone/>
            </a:pPr>
            <a:r>
              <a:rPr lang="en-US" altLang="zh-CN" sz="2400">
                <a:solidFill>
                  <a:schemeClr val="hlink"/>
                </a:solidFill>
              </a:rPr>
              <a:t>#define</a:t>
            </a:r>
            <a:r>
              <a:rPr lang="zh-CN" altLang="en-US" sz="2400" dirty="0"/>
              <a:t>开始，两种形式：</a:t>
            </a:r>
            <a:r>
              <a:rPr lang="zh-CN" altLang="en-US" sz="2400" dirty="0">
                <a:solidFill>
                  <a:schemeClr val="accent2"/>
                </a:solidFill>
              </a:rPr>
              <a:t>简单宏定义</a:t>
            </a:r>
            <a:r>
              <a:rPr lang="zh-CN" altLang="en-US" sz="2400" dirty="0"/>
              <a:t>和</a:t>
            </a:r>
            <a:r>
              <a:rPr lang="zh-CN" altLang="en-US" sz="2400" dirty="0">
                <a:solidFill>
                  <a:schemeClr val="accent2"/>
                </a:solidFill>
              </a:rPr>
              <a:t>带参数宏定义。</a:t>
            </a:r>
            <a:endParaRPr lang="zh-CN" altLang="en-US" sz="2400"/>
          </a:p>
          <a:p>
            <a:pPr>
              <a:spcBef>
                <a:spcPct val="30000"/>
              </a:spcBef>
              <a:buClrTx/>
              <a:buSzTx/>
              <a:buFontTx/>
              <a:buNone/>
            </a:pPr>
            <a:r>
              <a:rPr lang="zh-CN" altLang="en-US" dirty="0">
                <a:solidFill>
                  <a:srgbClr val="CC0000"/>
                </a:solidFill>
              </a:rPr>
              <a:t>简单宏定义</a:t>
            </a:r>
            <a:r>
              <a:rPr lang="zh-CN" altLang="en-US" dirty="0"/>
              <a:t>，形式：</a:t>
            </a:r>
            <a:endParaRPr lang="zh-CN" altLang="en-US" dirty="0"/>
          </a:p>
          <a:p>
            <a:pPr>
              <a:spcBef>
                <a:spcPct val="30000"/>
              </a:spcBef>
              <a:buClrTx/>
              <a:buSzTx/>
              <a:buFontTx/>
              <a:buNone/>
            </a:pPr>
            <a:r>
              <a:rPr lang="zh-CN" altLang="en-US" dirty="0"/>
              <a:t>　　</a:t>
            </a:r>
            <a:r>
              <a:rPr lang="en-US" altLang="zh-CN" u="sng" dirty="0">
                <a:solidFill>
                  <a:schemeClr val="hlink"/>
                </a:solidFill>
              </a:rPr>
              <a:t>#define  </a:t>
            </a:r>
            <a:r>
              <a:rPr lang="zh-CN" altLang="en-US" u="sng" dirty="0">
                <a:solidFill>
                  <a:schemeClr val="hlink"/>
                </a:solidFill>
              </a:rPr>
              <a:t>宏名字  替代正文</a:t>
            </a:r>
            <a:endParaRPr lang="zh-CN" altLang="en-US" u="sng" dirty="0">
              <a:solidFill>
                <a:schemeClr val="hlink"/>
              </a:solidFill>
            </a:endParaRPr>
          </a:p>
          <a:p>
            <a:pPr algn="just">
              <a:spcBef>
                <a:spcPct val="50000"/>
              </a:spcBef>
              <a:buClrTx/>
              <a:buSzTx/>
              <a:buFontTx/>
              <a:buNone/>
            </a:pPr>
            <a:r>
              <a:rPr lang="zh-CN" altLang="en-US" dirty="0">
                <a:solidFill>
                  <a:schemeClr val="accent2"/>
                </a:solidFill>
              </a:rPr>
              <a:t>替代正文</a:t>
            </a:r>
            <a:r>
              <a:rPr lang="zh-CN" altLang="en-US" dirty="0"/>
              <a:t>可以是任意正文序列，到换行为止。</a:t>
            </a:r>
            <a:endParaRPr lang="zh-CN" altLang="en-US" dirty="0"/>
          </a:p>
          <a:p>
            <a:pPr algn="just">
              <a:spcBef>
                <a:spcPct val="50000"/>
              </a:spcBef>
              <a:buClrTx/>
              <a:buSzTx/>
              <a:buFontTx/>
              <a:buNone/>
            </a:pPr>
            <a:r>
              <a:rPr lang="zh-CN" altLang="en-US" sz="2400" dirty="0"/>
              <a:t>如最后是“</a:t>
            </a:r>
            <a:r>
              <a:rPr lang="en-US" altLang="zh-CN" sz="2400" dirty="0"/>
              <a:t>\”</a:t>
            </a:r>
            <a:r>
              <a:rPr lang="zh-CN" altLang="en-US" sz="2400" dirty="0"/>
              <a:t>，下一行还作为宏定义的继续。</a:t>
            </a:r>
            <a:endParaRPr lang="zh-CN" altLang="en-US" sz="2400" dirty="0"/>
          </a:p>
          <a:p>
            <a:pPr>
              <a:spcBef>
                <a:spcPct val="50000"/>
              </a:spcBef>
              <a:buClrTx/>
              <a:buSzTx/>
              <a:buFontTx/>
              <a:buNone/>
            </a:pPr>
            <a:r>
              <a:rPr lang="zh-CN" altLang="en-US" sz="2400" dirty="0">
                <a:solidFill>
                  <a:srgbClr val="CC0000"/>
                </a:solidFill>
              </a:rPr>
              <a:t>作用</a:t>
            </a:r>
            <a:r>
              <a:rPr lang="zh-CN" altLang="en-US" sz="2400" dirty="0"/>
              <a:t>：为</a:t>
            </a:r>
            <a:r>
              <a:rPr lang="zh-CN" altLang="en-US" sz="2400" dirty="0">
                <a:solidFill>
                  <a:schemeClr val="accent2"/>
                </a:solidFill>
              </a:rPr>
              <a:t>宏名字</a:t>
            </a:r>
            <a:r>
              <a:rPr lang="zh-CN" altLang="en-US" sz="2400" dirty="0"/>
              <a:t>定义替代，由整个</a:t>
            </a:r>
            <a:r>
              <a:rPr lang="zh-CN" altLang="en-US" sz="2400" dirty="0">
                <a:solidFill>
                  <a:schemeClr val="accent2"/>
                </a:solidFill>
              </a:rPr>
              <a:t>替代正文</a:t>
            </a:r>
            <a:r>
              <a:rPr lang="zh-CN" altLang="en-US" sz="2400" dirty="0"/>
              <a:t>构成。</a:t>
            </a:r>
            <a:endParaRPr lang="zh-CN" altLang="en-US" sz="2400" dirty="0"/>
          </a:p>
          <a:p>
            <a:pPr>
              <a:spcBef>
                <a:spcPct val="50000"/>
              </a:spcBef>
              <a:buClrTx/>
              <a:buSzTx/>
              <a:buFontTx/>
              <a:buChar char="•"/>
            </a:pPr>
            <a:r>
              <a:rPr lang="zh-CN" altLang="en-US" sz="2400" dirty="0">
                <a:sym typeface="+mn-ea"/>
              </a:rPr>
              <a:t>预处理程序记录宏名字及其替代。在源程序中遇到</a:t>
            </a:r>
            <a:r>
              <a:rPr lang="zh-CN" altLang="en-US" sz="2400" dirty="0">
                <a:solidFill>
                  <a:schemeClr val="accent2"/>
                </a:solidFill>
                <a:sym typeface="+mn-ea"/>
              </a:rPr>
              <a:t>宏名字</a:t>
            </a:r>
            <a:r>
              <a:rPr lang="zh-CN" altLang="en-US" sz="2400" dirty="0">
                <a:sym typeface="+mn-ea"/>
              </a:rPr>
              <a:t>标识符时，就用</a:t>
            </a:r>
            <a:r>
              <a:rPr lang="zh-CN" altLang="en-US" sz="2400" dirty="0">
                <a:solidFill>
                  <a:schemeClr val="accent2"/>
                </a:solidFill>
                <a:sym typeface="+mn-ea"/>
              </a:rPr>
              <a:t>替代正文</a:t>
            </a:r>
            <a:r>
              <a:rPr lang="zh-CN" altLang="en-US" sz="2400" dirty="0">
                <a:sym typeface="+mn-ea"/>
              </a:rPr>
              <a:t>替换。</a:t>
            </a:r>
            <a:r>
              <a:rPr lang="zh-CN" altLang="en-US" sz="2400" dirty="0">
                <a:solidFill>
                  <a:schemeClr val="accent2"/>
                </a:solidFill>
                <a:sym typeface="+mn-ea"/>
              </a:rPr>
              <a:t>宏展开</a:t>
            </a:r>
            <a:r>
              <a:rPr lang="en-US" altLang="zh-CN" sz="2400" dirty="0">
                <a:solidFill>
                  <a:schemeClr val="accent2"/>
                </a:solidFill>
                <a:sym typeface="+mn-ea"/>
              </a:rPr>
              <a:t>/</a:t>
            </a:r>
            <a:r>
              <a:rPr lang="zh-CN" altLang="en-US" sz="2400" dirty="0">
                <a:solidFill>
                  <a:schemeClr val="accent2"/>
                </a:solidFill>
                <a:sym typeface="+mn-ea"/>
              </a:rPr>
              <a:t>宏替换</a:t>
            </a:r>
            <a:r>
              <a:rPr lang="zh-CN" altLang="en-US" sz="2400" dirty="0">
                <a:sym typeface="+mn-ea"/>
              </a:rPr>
              <a:t>。</a:t>
            </a:r>
            <a:endParaRPr lang="zh-CN" altLang="en-US" sz="2400" dirty="0"/>
          </a:p>
          <a:p>
            <a:pPr>
              <a:spcBef>
                <a:spcPct val="50000"/>
              </a:spcBef>
              <a:buClrTx/>
              <a:buSzTx/>
              <a:buFontTx/>
              <a:buNone/>
            </a:pPr>
            <a:r>
              <a:rPr lang="zh-CN" altLang="en-US" sz="2400" dirty="0">
                <a:sym typeface="+mn-ea"/>
              </a:rPr>
              <a:t>替代正文里的宏名字还继续展开。字符串不做宏替换。</a:t>
            </a:r>
            <a:endParaRPr lang="zh-CN" altLang="en-US" sz="2400" dirty="0"/>
          </a:p>
          <a:p>
            <a:pPr>
              <a:spcBef>
                <a:spcPct val="50000"/>
              </a:spcBef>
              <a:buClrTx/>
              <a:buSzTx/>
              <a:buFontTx/>
              <a:buNone/>
            </a:pP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文本占位符 614401"/>
          <p:cNvSpPr>
            <a:spLocks noGrp="1"/>
          </p:cNvSpPr>
          <p:nvPr>
            <p:ph idx="1"/>
          </p:nvPr>
        </p:nvSpPr>
        <p:spPr/>
        <p:txBody>
          <a:bodyPr/>
          <a:lstStyle/>
          <a:p>
            <a:pPr>
              <a:spcBef>
                <a:spcPct val="50000"/>
              </a:spcBef>
              <a:buClrTx/>
              <a:buSzTx/>
              <a:buFontTx/>
              <a:buNone/>
            </a:pPr>
            <a:r>
              <a:rPr lang="zh-CN" altLang="en-US" dirty="0"/>
              <a:t>人们也用这种方式</a:t>
            </a:r>
            <a:r>
              <a:rPr lang="zh-CN" altLang="en-US" dirty="0">
                <a:solidFill>
                  <a:schemeClr val="hlink"/>
                </a:solidFill>
              </a:rPr>
              <a:t>定义符号常量</a:t>
            </a:r>
            <a:r>
              <a:rPr lang="zh-CN" altLang="en-US" dirty="0"/>
              <a:t>。</a:t>
            </a:r>
            <a:endParaRPr lang="zh-CN" altLang="en-US" dirty="0"/>
          </a:p>
          <a:p>
            <a:pPr marL="0">
              <a:spcBef>
                <a:spcPts val="0"/>
              </a:spcBef>
              <a:buClrTx/>
              <a:buSzTx/>
              <a:buNone/>
            </a:pPr>
            <a:r>
              <a:rPr lang="en-US" altLang="zh-CN" sz="2400">
                <a:solidFill>
                  <a:schemeClr val="folHlink"/>
                </a:solidFill>
              </a:rPr>
              <a:t>#define OK 1</a:t>
            </a:r>
            <a:endParaRPr lang="en-US" altLang="zh-CN" sz="2400">
              <a:solidFill>
                <a:schemeClr val="folHlink"/>
              </a:solidFill>
            </a:endParaRPr>
          </a:p>
          <a:p>
            <a:pPr marL="0">
              <a:spcBef>
                <a:spcPts val="0"/>
              </a:spcBef>
              <a:buClrTx/>
              <a:buSzTx/>
              <a:buNone/>
            </a:pPr>
            <a:r>
              <a:rPr lang="en-US" altLang="zh-CN" sz="2400">
                <a:solidFill>
                  <a:schemeClr val="folHlink"/>
                </a:solidFill>
              </a:rPr>
              <a:t>#define ERROR 0</a:t>
            </a:r>
            <a:endParaRPr lang="en-US" altLang="zh-CN" sz="2400">
              <a:solidFill>
                <a:schemeClr val="fo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14404" name="爆炸形 1 614403"/>
          <p:cNvSpPr/>
          <p:nvPr/>
        </p:nvSpPr>
        <p:spPr>
          <a:xfrm>
            <a:off x="5939790" y="981075"/>
            <a:ext cx="647700" cy="503238"/>
          </a:xfrm>
          <a:prstGeom prst="irregularSeal1">
            <a:avLst/>
          </a:prstGeom>
          <a:solidFill>
            <a:srgbClr val="FFFF00"/>
          </a:solidFill>
          <a:ln w="28575" cap="flat" cmpd="sng">
            <a:solidFill>
              <a:schemeClr val="accent2"/>
            </a:solidFill>
            <a:prstDash val="solid"/>
            <a:miter/>
            <a:headEnd type="none" w="med" len="med"/>
            <a:tailEnd type="none" w="med" len="med"/>
          </a:ln>
        </p:spPr>
        <p:txBody>
          <a:bodyPr/>
          <a:lstStyle/>
          <a:p>
            <a:endParaRPr lang="zh-CN" altLang="en-US"/>
          </a:p>
        </p:txBody>
      </p:sp>
      <p:sp>
        <p:nvSpPr>
          <p:cNvPr id="3" name="文本占位符 614402"/>
          <p:cNvSpPr>
            <a:spLocks noGrp="1"/>
          </p:cNvSpPr>
          <p:nvPr/>
        </p:nvSpPr>
        <p:spPr>
          <a:xfrm>
            <a:off x="468630" y="3357245"/>
            <a:ext cx="8281670" cy="2893060"/>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5000"/>
              </a:spcBef>
              <a:spcAft>
                <a:spcPct val="0"/>
              </a:spcAft>
              <a:buClr>
                <a:schemeClr val="folHlink"/>
              </a:buClr>
              <a:buSzPct val="85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5000"/>
              </a:spcBef>
              <a:spcAft>
                <a:spcPct val="0"/>
              </a:spcAft>
              <a:buSzTx/>
              <a:buFont typeface="Wingdings" panose="05000000000000000000" pitchFamily="2" charset="2"/>
              <a:buChar char="u"/>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5000"/>
              </a:spcBef>
              <a:spcAft>
                <a:spcPct val="0"/>
              </a:spcAft>
              <a:buSzTx/>
              <a:buFont typeface="Wingdings" panose="05000000000000000000" pitchFamily="2" charset="2"/>
              <a:buChar char="p"/>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 typeface="Wingdings" panose="05000000000000000000" pitchFamily="2" charset="2"/>
              <a:buChar char="»"/>
              <a:defRPr sz="2000" b="0" i="0" u="none" kern="1200" baseline="0">
                <a:solidFill>
                  <a:schemeClr val="tx1"/>
                </a:solidFill>
                <a:latin typeface="+mn-lt"/>
                <a:ea typeface="+mn-ea"/>
                <a:cs typeface="+mn-cs"/>
              </a:defRPr>
            </a:lvl9pPr>
          </a:lstStyle>
          <a:p>
            <a:pPr marL="17145" indent="-17145">
              <a:buClrTx/>
              <a:buSzTx/>
              <a:buNone/>
            </a:pPr>
            <a:r>
              <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rPr>
              <a:t>#define START 0</a:t>
            </a:r>
            <a:endPar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a:p>
            <a:pPr marL="17145" indent="-17145">
              <a:buClrTx/>
              <a:buSzTx/>
              <a:buNone/>
            </a:pPr>
            <a:r>
              <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rPr>
              <a:t>#define END 300</a:t>
            </a:r>
            <a:endPar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a:p>
            <a:pPr marL="17145" indent="-17145">
              <a:buClrTx/>
              <a:buSzTx/>
              <a:buNone/>
            </a:pPr>
            <a:r>
              <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rPr>
              <a:t>#define STEP 20</a:t>
            </a:r>
            <a:endPar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a:p>
            <a:pPr marL="17145" indent="-17145">
              <a:buClrTx/>
              <a:buSzTx/>
              <a:buNone/>
            </a:pPr>
            <a:r>
              <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rPr>
              <a:t>#define PI 3.14159265</a:t>
            </a:r>
            <a:endPar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a:p>
            <a:pPr marL="17145" indent="-17145">
              <a:buClrTx/>
              <a:buSzTx/>
              <a:buNone/>
            </a:pPr>
            <a:r>
              <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rPr>
              <a:t>应该尽可能少用宏定义，在可能用其它方式的地方尽量采用其它更容易把握的方式，例如用</a:t>
            </a:r>
            <a:r>
              <a:rPr lang="en-US" altLang="zh-CN" sz="2400">
                <a:solidFill>
                  <a:schemeClr val="folHlink"/>
                </a:solidFill>
                <a:latin typeface="Cambria" panose="02040503050406030204" pitchFamily="18" charset="0"/>
                <a:ea typeface="华文中宋" panose="02010600040101010101" pitchFamily="2" charset="-122"/>
                <a:cs typeface="Cambria" panose="02040503050406030204" pitchFamily="18" charset="0"/>
              </a:rPr>
              <a:t> </a:t>
            </a:r>
            <a:r>
              <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rPr>
              <a:t>const</a:t>
            </a:r>
            <a:r>
              <a:rPr lang="en-US" altLang="zh-CN" sz="2400">
                <a:solidFill>
                  <a:schemeClr val="folHlink"/>
                </a:solidFill>
                <a:latin typeface="Cambria" panose="02040503050406030204" pitchFamily="18" charset="0"/>
                <a:ea typeface="华文中宋" panose="02010600040101010101" pitchFamily="2" charset="-122"/>
                <a:cs typeface="Cambria" panose="02040503050406030204" pitchFamily="18" charset="0"/>
              </a:rPr>
              <a:t> </a:t>
            </a:r>
            <a:r>
              <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rPr>
              <a:t>和</a:t>
            </a:r>
            <a:r>
              <a:rPr lang="en-US" altLang="zh-CN" sz="2400">
                <a:solidFill>
                  <a:schemeClr val="folHlink"/>
                </a:solidFill>
                <a:latin typeface="Cambria" panose="02040503050406030204" pitchFamily="18" charset="0"/>
                <a:ea typeface="华文中宋" panose="02010600040101010101" pitchFamily="2" charset="-122"/>
                <a:cs typeface="Cambria" panose="02040503050406030204" pitchFamily="18" charset="0"/>
              </a:rPr>
              <a:t> </a:t>
            </a:r>
            <a:r>
              <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rPr>
              <a:t>enum</a:t>
            </a:r>
            <a:r>
              <a:rPr lang="en-US" altLang="zh-CN" sz="2400">
                <a:solidFill>
                  <a:schemeClr val="folHlink"/>
                </a:solidFill>
                <a:latin typeface="Cambria" panose="02040503050406030204" pitchFamily="18" charset="0"/>
                <a:ea typeface="华文中宋" panose="02010600040101010101" pitchFamily="2" charset="-122"/>
                <a:cs typeface="Cambria" panose="02040503050406030204" pitchFamily="18" charset="0"/>
              </a:rPr>
              <a:t> </a:t>
            </a:r>
            <a:r>
              <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rPr>
              <a:t>代替宏。</a:t>
            </a:r>
            <a:endParaRPr lang="zh-CN" altLang="en-US" sz="2400">
              <a:solidFill>
                <a:schemeClr val="folHlink"/>
              </a:solidFill>
              <a:latin typeface="Cambria" panose="02040503050406030204" pitchFamily="18" charset="0"/>
              <a:ea typeface="华文中宋" panose="02010600040101010101" pitchFamily="2" charset="-122"/>
              <a:cs typeface="Cambria" panose="02040503050406030204" pitchFamily="18" charset="0"/>
            </a:endParaRPr>
          </a:p>
        </p:txBody>
      </p:sp>
      <p:sp>
        <p:nvSpPr>
          <p:cNvPr id="6" name="文本框 5"/>
          <p:cNvSpPr txBox="1"/>
          <p:nvPr/>
        </p:nvSpPr>
        <p:spPr>
          <a:xfrm>
            <a:off x="4427855" y="1701165"/>
            <a:ext cx="3666490" cy="2033270"/>
          </a:xfrm>
          <a:prstGeom prst="rect">
            <a:avLst/>
          </a:prstGeom>
          <a:noFill/>
          <a:ln>
            <a:solidFill>
              <a:schemeClr val="tx1"/>
            </a:solidFill>
          </a:ln>
        </p:spPr>
        <p:txBody>
          <a:bodyPr wrap="square" rtlCol="0">
            <a:noAutofit/>
          </a:bodyPr>
          <a:p>
            <a:pPr marL="0">
              <a:spcBef>
                <a:spcPts val="0"/>
              </a:spcBef>
              <a:buClrTx/>
              <a:buSzTx/>
              <a:buNone/>
            </a:pPr>
            <a:r>
              <a:rPr lang="zh-CN" altLang="en-US">
                <a:solidFill>
                  <a:schemeClr val="folHlink"/>
                </a:solidFill>
                <a:latin typeface="Cambria" panose="02040503050406030204" pitchFamily="18" charset="0"/>
                <a:cs typeface="Cambria" panose="02040503050406030204" pitchFamily="18" charset="0"/>
                <a:sym typeface="+mn-ea"/>
              </a:rPr>
              <a:t>在程序中使用：</a:t>
            </a:r>
            <a:endParaRPr lang="zh-CN" altLang="en-US">
              <a:solidFill>
                <a:schemeClr val="folHlink"/>
              </a:solidFill>
              <a:latin typeface="Cambria" panose="02040503050406030204" pitchFamily="18" charset="0"/>
              <a:cs typeface="Cambria" panose="02040503050406030204" pitchFamily="18" charset="0"/>
            </a:endParaRPr>
          </a:p>
          <a:p>
            <a:pPr marL="0">
              <a:spcBef>
                <a:spcPts val="0"/>
              </a:spcBef>
              <a:buClrTx/>
              <a:buSzTx/>
              <a:buNone/>
            </a:pPr>
            <a:r>
              <a:rPr lang="en-US" altLang="zh-CN">
                <a:solidFill>
                  <a:schemeClr val="folHlink"/>
                </a:solidFill>
                <a:latin typeface="Cambria" panose="02040503050406030204" pitchFamily="18" charset="0"/>
                <a:cs typeface="Cambria" panose="02040503050406030204" pitchFamily="18" charset="0"/>
                <a:sym typeface="+mn-ea"/>
              </a:rPr>
              <a:t>if (func() == </a:t>
            </a:r>
            <a:r>
              <a:rPr lang="en-US" altLang="zh-CN">
                <a:solidFill>
                  <a:schemeClr val="accent2"/>
                </a:solidFill>
                <a:latin typeface="Cambria" panose="02040503050406030204" pitchFamily="18" charset="0"/>
                <a:cs typeface="Cambria" panose="02040503050406030204" pitchFamily="18" charset="0"/>
                <a:sym typeface="+mn-ea"/>
              </a:rPr>
              <a:t>OK</a:t>
            </a:r>
            <a:r>
              <a:rPr lang="en-US" altLang="zh-CN">
                <a:solidFill>
                  <a:schemeClr val="folHlink"/>
                </a:solidFill>
                <a:latin typeface="Cambria" panose="02040503050406030204" pitchFamily="18" charset="0"/>
                <a:cs typeface="Cambria" panose="02040503050406030204" pitchFamily="18" charset="0"/>
                <a:sym typeface="+mn-ea"/>
              </a:rPr>
              <a:t>)</a:t>
            </a:r>
            <a:endParaRPr lang="en-US" altLang="zh-CN">
              <a:solidFill>
                <a:schemeClr val="folHlink"/>
              </a:solidFill>
              <a:latin typeface="Cambria" panose="02040503050406030204" pitchFamily="18" charset="0"/>
              <a:cs typeface="Cambria" panose="02040503050406030204" pitchFamily="18" charset="0"/>
            </a:endParaRPr>
          </a:p>
          <a:p>
            <a:pPr marL="0">
              <a:spcBef>
                <a:spcPts val="0"/>
              </a:spcBef>
              <a:buClrTx/>
              <a:buSzTx/>
              <a:buNone/>
            </a:pPr>
            <a:r>
              <a:rPr lang="en-US" altLang="zh-CN">
                <a:solidFill>
                  <a:schemeClr val="folHlink"/>
                </a:solidFill>
                <a:latin typeface="Cambria" panose="02040503050406030204" pitchFamily="18" charset="0"/>
                <a:cs typeface="Cambria" panose="02040503050406030204" pitchFamily="18" charset="0"/>
                <a:sym typeface="+mn-ea"/>
              </a:rPr>
              <a:t>    ...</a:t>
            </a:r>
            <a:endParaRPr lang="en-US" altLang="zh-CN">
              <a:solidFill>
                <a:schemeClr val="folHlink"/>
              </a:solidFill>
              <a:latin typeface="Cambria" panose="02040503050406030204" pitchFamily="18" charset="0"/>
              <a:cs typeface="Cambria" panose="02040503050406030204" pitchFamily="18" charset="0"/>
            </a:endParaRPr>
          </a:p>
          <a:p>
            <a:pPr marL="0">
              <a:spcBef>
                <a:spcPts val="0"/>
              </a:spcBef>
              <a:buClrTx/>
              <a:buSzTx/>
              <a:buNone/>
            </a:pPr>
            <a:r>
              <a:rPr lang="en-US" altLang="zh-CN">
                <a:solidFill>
                  <a:schemeClr val="folHlink"/>
                </a:solidFill>
                <a:latin typeface="Cambria" panose="02040503050406030204" pitchFamily="18" charset="0"/>
                <a:cs typeface="Cambria" panose="02040503050406030204" pitchFamily="18" charset="0"/>
                <a:sym typeface="+mn-ea"/>
              </a:rPr>
              <a:t>else</a:t>
            </a:r>
            <a:endParaRPr lang="en-US" altLang="zh-CN">
              <a:solidFill>
                <a:schemeClr val="folHlink"/>
              </a:solidFill>
              <a:latin typeface="Cambria" panose="02040503050406030204" pitchFamily="18" charset="0"/>
              <a:cs typeface="Cambria" panose="02040503050406030204" pitchFamily="18" charset="0"/>
            </a:endParaRPr>
          </a:p>
          <a:p>
            <a:pPr marL="0">
              <a:spcBef>
                <a:spcPts val="0"/>
              </a:spcBef>
              <a:buClrTx/>
              <a:buSzTx/>
              <a:buNone/>
            </a:pPr>
            <a:r>
              <a:rPr lang="en-US" altLang="zh-CN">
                <a:solidFill>
                  <a:schemeClr val="folHlink"/>
                </a:solidFill>
                <a:latin typeface="Cambria" panose="02040503050406030204" pitchFamily="18" charset="0"/>
                <a:cs typeface="Cambria" panose="02040503050406030204" pitchFamily="18" charset="0"/>
                <a:sym typeface="+mn-ea"/>
              </a:rPr>
              <a:t>    ...</a:t>
            </a:r>
            <a:endParaRPr lang="en-US" altLang="zh-CN">
              <a:solidFill>
                <a:schemeClr val="folHlink"/>
              </a:solidFill>
              <a:latin typeface="Cambria" panose="02040503050406030204" pitchFamily="18" charset="0"/>
              <a:cs typeface="Cambria" panose="02040503050406030204" pitchFamily="18" charset="0"/>
            </a:endParaRPr>
          </a:p>
          <a:p>
            <a:endParaRPr lang="zh-CN" altLang="en-US">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文本占位符 615425"/>
          <p:cNvSpPr>
            <a:spLocks noGrp="1"/>
          </p:cNvSpPr>
          <p:nvPr>
            <p:ph idx="1"/>
          </p:nvPr>
        </p:nvSpPr>
        <p:spPr>
          <a:xfrm>
            <a:off x="395605" y="332740"/>
            <a:ext cx="8207375" cy="5918200"/>
          </a:xfrm>
        </p:spPr>
        <p:txBody>
          <a:bodyPr/>
          <a:lstStyle/>
          <a:p>
            <a:pPr>
              <a:spcBef>
                <a:spcPct val="30000"/>
              </a:spcBef>
              <a:buClrTx/>
              <a:buSzTx/>
              <a:buFontTx/>
              <a:buNone/>
            </a:pPr>
            <a:r>
              <a:rPr lang="zh-CN" altLang="en-US" sz="2600" dirty="0">
                <a:solidFill>
                  <a:schemeClr val="accent2"/>
                </a:solidFill>
              </a:rPr>
              <a:t>带参数宏定义</a:t>
            </a:r>
            <a:r>
              <a:rPr lang="zh-CN" altLang="en-US" sz="2600" dirty="0"/>
              <a:t>，形式：</a:t>
            </a:r>
            <a:endParaRPr lang="zh-CN" altLang="en-US" sz="2600" dirty="0"/>
          </a:p>
          <a:p>
            <a:pPr>
              <a:spcBef>
                <a:spcPct val="30000"/>
              </a:spcBef>
              <a:buClrTx/>
              <a:buSzTx/>
              <a:buFontTx/>
              <a:buNone/>
            </a:pPr>
            <a:r>
              <a:rPr lang="en-US" altLang="zh-CN" sz="2600" u="sng" dirty="0">
                <a:solidFill>
                  <a:schemeClr val="hlink"/>
                </a:solidFill>
              </a:rPr>
              <a:t>#define  </a:t>
            </a:r>
            <a:r>
              <a:rPr lang="zh-CN" altLang="en-US" sz="2600" u="sng" dirty="0">
                <a:solidFill>
                  <a:schemeClr val="hlink"/>
                </a:solidFill>
              </a:rPr>
              <a:t>宏名字</a:t>
            </a:r>
            <a:r>
              <a:rPr lang="en-US" altLang="zh-CN" sz="2600" u="sng" dirty="0">
                <a:solidFill>
                  <a:schemeClr val="hlink"/>
                </a:solidFill>
              </a:rPr>
              <a:t>(</a:t>
            </a:r>
            <a:r>
              <a:rPr lang="zh-CN" altLang="en-US" sz="2600" u="sng" dirty="0">
                <a:solidFill>
                  <a:schemeClr val="hlink"/>
                </a:solidFill>
              </a:rPr>
              <a:t>参数列表</a:t>
            </a:r>
            <a:r>
              <a:rPr lang="en-US" altLang="zh-CN" sz="2600" u="sng" dirty="0">
                <a:solidFill>
                  <a:schemeClr val="hlink"/>
                </a:solidFill>
              </a:rPr>
              <a:t>)  </a:t>
            </a:r>
            <a:r>
              <a:rPr lang="zh-CN" altLang="en-US" sz="2600" u="sng" dirty="0">
                <a:solidFill>
                  <a:schemeClr val="hlink"/>
                </a:solidFill>
              </a:rPr>
              <a:t>替代正文</a:t>
            </a:r>
            <a:endParaRPr lang="zh-CN" altLang="en-US" sz="2600" u="sng" dirty="0">
              <a:solidFill>
                <a:schemeClr val="hlink"/>
              </a:solidFill>
            </a:endParaRPr>
          </a:p>
          <a:p>
            <a:pPr algn="just">
              <a:spcBef>
                <a:spcPct val="30000"/>
              </a:spcBef>
              <a:buClrTx/>
              <a:buSzTx/>
              <a:buFontTx/>
              <a:buChar char="•"/>
            </a:pPr>
            <a:r>
              <a:rPr lang="zh-CN" altLang="en-US" sz="2600" dirty="0"/>
              <a:t>宏名字与括号间不能有空格，逗号分隔的标识符看作参数。替换正文为任意正文序列。</a:t>
            </a:r>
            <a:endParaRPr lang="zh-CN" altLang="en-US" sz="2600" dirty="0"/>
          </a:p>
          <a:p>
            <a:pPr algn="just">
              <a:spcBef>
                <a:spcPct val="30000"/>
              </a:spcBef>
              <a:buClrTx/>
              <a:buSzTx/>
              <a:buFontTx/>
              <a:buChar char="•"/>
            </a:pPr>
            <a:r>
              <a:rPr lang="zh-CN" altLang="en-US" sz="2600" dirty="0"/>
              <a:t>使用形式与函数调用类似，以类似参数的形式给出宏参数的替代段，用逗号分隔，称为</a:t>
            </a:r>
            <a:r>
              <a:rPr lang="zh-CN" altLang="en-US" sz="2600" dirty="0">
                <a:solidFill>
                  <a:schemeClr val="accent2"/>
                </a:solidFill>
              </a:rPr>
              <a:t>宏调用</a:t>
            </a:r>
            <a:r>
              <a:rPr lang="zh-CN" altLang="en-US" sz="2600" dirty="0"/>
              <a:t>。</a:t>
            </a:r>
            <a:endParaRPr lang="zh-CN" altLang="en-US" sz="2600" dirty="0"/>
          </a:p>
          <a:p>
            <a:pPr algn="just">
              <a:buClrTx/>
              <a:buSzTx/>
              <a:buFontTx/>
              <a:buNone/>
            </a:pPr>
            <a:r>
              <a:rPr lang="en-US" altLang="zh-CN" sz="2600" err="1">
                <a:solidFill>
                  <a:schemeClr val="folHlink"/>
                </a:solidFill>
              </a:rPr>
              <a:t>#define min(A,B</a:t>
            </a:r>
            <a:r>
              <a:rPr lang="en-US" altLang="zh-CN" sz="2600">
                <a:solidFill>
                  <a:schemeClr val="folHlink"/>
                </a:solidFill>
              </a:rPr>
              <a:t>) ((A)&lt;(B)?(A):(B))</a:t>
            </a:r>
            <a:endParaRPr lang="en-US" altLang="zh-CN" sz="2600">
              <a:solidFill>
                <a:schemeClr val="folHlink"/>
              </a:solidFill>
            </a:endParaRPr>
          </a:p>
          <a:p>
            <a:pPr algn="just">
              <a:buClrTx/>
              <a:buSzTx/>
              <a:buFontTx/>
              <a:buNone/>
            </a:pPr>
            <a:r>
              <a:rPr lang="en-US" altLang="zh-CN" sz="2600" err="1">
                <a:solidFill>
                  <a:schemeClr val="folHlink"/>
                </a:solidFill>
              </a:rPr>
              <a:t>z = min(x+y</a:t>
            </a:r>
            <a:r>
              <a:rPr lang="en-US" altLang="zh-CN" sz="2600">
                <a:solidFill>
                  <a:schemeClr val="folHlink"/>
                </a:solidFill>
              </a:rPr>
              <a:t>, x*y);</a:t>
            </a:r>
            <a:endParaRPr lang="en-US" altLang="zh-CN" sz="2600">
              <a:solidFill>
                <a:schemeClr val="folHlink"/>
              </a:solidFill>
            </a:endParaRPr>
          </a:p>
          <a:p>
            <a:pPr algn="just">
              <a:spcBef>
                <a:spcPct val="30000"/>
              </a:spcBef>
              <a:buClrTx/>
              <a:buSzTx/>
              <a:buFontTx/>
              <a:buChar char="•"/>
            </a:pPr>
            <a:r>
              <a:rPr lang="zh-CN" altLang="en-US" sz="2600" dirty="0">
                <a:sym typeface="+mn-ea"/>
              </a:rPr>
              <a:t>宏调用的替换分两步展开：先用各实参替代宏定义</a:t>
            </a:r>
            <a:r>
              <a:rPr lang="zh-CN" altLang="en-US" sz="2600" u="sng" dirty="0">
                <a:sym typeface="+mn-ea"/>
              </a:rPr>
              <a:t>替代正文</a:t>
            </a:r>
            <a:r>
              <a:rPr lang="zh-CN" altLang="en-US" sz="2600" dirty="0">
                <a:sym typeface="+mn-ea"/>
              </a:rPr>
              <a:t>里的参数；再将代换的结果代入宏调用位置。</a:t>
            </a:r>
            <a:endParaRPr lang="zh-CN" altLang="en-US" sz="2600" dirty="0"/>
          </a:p>
          <a:p>
            <a:pPr algn="just">
              <a:buClrTx/>
              <a:buSzTx/>
              <a:buFontTx/>
              <a:buNone/>
            </a:pPr>
            <a:r>
              <a:rPr lang="zh-CN" altLang="en-US" sz="2600" dirty="0">
                <a:sym typeface="+mn-ea"/>
              </a:rPr>
              <a:t>预处理中将被展开为：</a:t>
            </a:r>
            <a:endParaRPr lang="zh-CN" altLang="en-US" sz="2600" dirty="0"/>
          </a:p>
          <a:p>
            <a:pPr algn="just">
              <a:buClrTx/>
              <a:buSzTx/>
              <a:buFontTx/>
              <a:buNone/>
            </a:pPr>
            <a:r>
              <a:rPr lang="en-US" altLang="zh-CN" sz="2600" err="1">
                <a:solidFill>
                  <a:schemeClr val="folHlink"/>
                </a:solidFill>
                <a:sym typeface="+mn-ea"/>
              </a:rPr>
              <a:t>z = ((x+y)&lt;(x*y) ? (x+y</a:t>
            </a:r>
            <a:r>
              <a:rPr lang="en-US" altLang="zh-CN" sz="2600">
                <a:solidFill>
                  <a:schemeClr val="folHlink"/>
                </a:solidFill>
                <a:sym typeface="+mn-ea"/>
              </a:rPr>
              <a:t>) : (x*y));</a:t>
            </a:r>
            <a:endParaRPr lang="en-US" altLang="zh-CN" sz="2600">
              <a:solidFill>
                <a:schemeClr val="folHlink"/>
              </a:solidFill>
            </a:endParaRPr>
          </a:p>
          <a:p>
            <a:pPr algn="just">
              <a:buClrTx/>
              <a:buSzTx/>
              <a:buFontTx/>
              <a:buNone/>
            </a:pPr>
            <a:endParaRPr lang="en-US" altLang="zh-CN" sz="2600">
              <a:solidFill>
                <a:schemeClr val="fo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
        <p:nvSpPr>
          <p:cNvPr id="615428" name="文本框 615427"/>
          <p:cNvSpPr txBox="1"/>
          <p:nvPr/>
        </p:nvSpPr>
        <p:spPr>
          <a:xfrm>
            <a:off x="4175128" y="188916"/>
            <a:ext cx="4968875" cy="460375"/>
          </a:xfrm>
          <a:prstGeom prst="rect">
            <a:avLst/>
          </a:prstGeom>
          <a:noFill/>
          <a:ln w="9525">
            <a:noFill/>
          </a:ln>
        </p:spPr>
        <p:txBody>
          <a:bodyPr lIns="92075" tIns="46038" rIns="92075" bIns="46038">
            <a:spAutoFit/>
          </a:bodyPr>
          <a:lstStyle/>
          <a:p>
            <a:pPr>
              <a:spcBef>
                <a:spcPct val="50000"/>
              </a:spcBef>
              <a:buFont typeface="Arial" panose="020B0604020202020204" pitchFamily="34" charset="0"/>
            </a:pPr>
            <a:r>
              <a:rPr lang="zh-CN" altLang="en-US" dirty="0">
                <a:ea typeface="楷体" panose="02010609060101010101" pitchFamily="49" charset="-122"/>
              </a:rPr>
              <a:t>比较复杂而少用，初学者暂且跳过</a:t>
            </a:r>
            <a:endParaRPr lang="zh-CN" altLang="en-US" dirty="0">
              <a:ea typeface="楷体" panose="02010609060101010101" pitchFamily="49" charset="-122"/>
            </a:endParaRPr>
          </a:p>
        </p:txBody>
      </p:sp>
    </p:spTree>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文本占位符 616449"/>
          <p:cNvSpPr>
            <a:spLocks noGrp="1"/>
          </p:cNvSpPr>
          <p:nvPr>
            <p:ph idx="1"/>
          </p:nvPr>
        </p:nvSpPr>
        <p:spPr>
          <a:xfrm>
            <a:off x="468630" y="589915"/>
            <a:ext cx="8207375" cy="5791835"/>
          </a:xfrm>
        </p:spPr>
        <p:txBody>
          <a:bodyPr/>
          <a:lstStyle/>
          <a:p>
            <a:pPr marL="0" indent="0">
              <a:buNone/>
            </a:pPr>
            <a:r>
              <a:rPr lang="zh-CN" altLang="en-US" sz="2400" dirty="0"/>
              <a:t>使用带参宏与调用函数的意义不同。程序加工中在“当地”展开。程序执行中并没有调用动作。</a:t>
            </a:r>
            <a:endParaRPr lang="zh-CN" altLang="en-US" sz="2400" dirty="0"/>
          </a:p>
          <a:p>
            <a:pPr marL="0" indent="0">
              <a:buNone/>
            </a:pPr>
            <a:r>
              <a:rPr lang="zh-CN" altLang="en-US" sz="2400" dirty="0"/>
              <a:t>宏定义</a:t>
            </a:r>
            <a:r>
              <a:rPr lang="en-US" altLang="zh-CN" sz="2400" dirty="0"/>
              <a:t>/</a:t>
            </a:r>
            <a:r>
              <a:rPr lang="zh-CN" altLang="en-US" sz="2400" dirty="0"/>
              <a:t>调用中没有类型问题。一个宏能否使用</a:t>
            </a:r>
            <a:r>
              <a:rPr lang="en-US" altLang="zh-CN" sz="2400" dirty="0"/>
              <a:t>/</a:t>
            </a:r>
            <a:r>
              <a:rPr lang="zh-CN" altLang="en-US" sz="2400" dirty="0"/>
              <a:t>使用中发生什么</a:t>
            </a:r>
            <a:r>
              <a:rPr lang="en-US" altLang="zh-CN" sz="2400" dirty="0"/>
              <a:t>/</a:t>
            </a:r>
            <a:r>
              <a:rPr lang="zh-CN" altLang="en-US" sz="2400" dirty="0"/>
              <a:t>能否得到预期效果，完全看展开后的情况。</a:t>
            </a:r>
            <a:endParaRPr lang="zh-CN" altLang="en-US" sz="2400" dirty="0"/>
          </a:p>
          <a:p>
            <a:pPr marL="0" indent="0">
              <a:buNone/>
            </a:pPr>
            <a:endParaRPr lang="zh-CN" altLang="en-US" sz="2400" dirty="0"/>
          </a:p>
          <a:p>
            <a:pPr algn="just">
              <a:spcBef>
                <a:spcPct val="30000"/>
              </a:spcBef>
              <a:buClrTx/>
              <a:buSzTx/>
              <a:buFontTx/>
              <a:buNone/>
            </a:pPr>
            <a:r>
              <a:rPr lang="zh-CN" altLang="en-US" sz="2400" u="sng" dirty="0">
                <a:sym typeface="+mn-ea"/>
              </a:rPr>
              <a:t>注意</a:t>
            </a:r>
            <a:r>
              <a:rPr lang="zh-CN" altLang="en-US" sz="2400" dirty="0">
                <a:sym typeface="+mn-ea"/>
              </a:rPr>
              <a:t>：宏展开可能引起参数多次计算。如：</a:t>
            </a:r>
            <a:endParaRPr lang="zh-CN" altLang="en-US" sz="2400" dirty="0"/>
          </a:p>
          <a:p>
            <a:pPr algn="just">
              <a:spcBef>
                <a:spcPct val="30000"/>
              </a:spcBef>
              <a:buClrTx/>
              <a:buSzTx/>
              <a:buFontTx/>
              <a:buNone/>
            </a:pPr>
            <a:r>
              <a:rPr lang="en-US" altLang="zh-CN" sz="2400" err="1">
                <a:solidFill>
                  <a:schemeClr val="folHlink"/>
                </a:solidFill>
                <a:sym typeface="+mn-ea"/>
              </a:rPr>
              <a:t>z = min(n</a:t>
            </a:r>
            <a:r>
              <a:rPr lang="en-US" altLang="zh-CN" sz="2400">
                <a:solidFill>
                  <a:schemeClr val="folHlink"/>
                </a:solidFill>
                <a:sym typeface="+mn-ea"/>
              </a:rPr>
              <a:t>++, m++); </a:t>
            </a:r>
            <a:r>
              <a:rPr lang="zh-CN" altLang="en-US" sz="2400" dirty="0">
                <a:sym typeface="+mn-ea"/>
              </a:rPr>
              <a:t>展开后的形式是：</a:t>
            </a:r>
            <a:endParaRPr lang="zh-CN" altLang="en-US" sz="2400" dirty="0"/>
          </a:p>
          <a:p>
            <a:pPr algn="just">
              <a:spcBef>
                <a:spcPct val="30000"/>
              </a:spcBef>
              <a:buClrTx/>
              <a:buSzTx/>
              <a:buFontTx/>
              <a:buNone/>
            </a:pPr>
            <a:r>
              <a:rPr lang="en-US" altLang="zh-CN" sz="2400" err="1">
                <a:solidFill>
                  <a:schemeClr val="folHlink"/>
                </a:solidFill>
                <a:sym typeface="+mn-ea"/>
              </a:rPr>
              <a:t>z = ((n++) &lt; (m++)?(n++):(m</a:t>
            </a:r>
            <a:r>
              <a:rPr lang="en-US" altLang="zh-CN" sz="2400">
                <a:solidFill>
                  <a:schemeClr val="folHlink"/>
                </a:solidFill>
                <a:sym typeface="+mn-ea"/>
              </a:rPr>
              <a:t>++))</a:t>
            </a:r>
            <a:endParaRPr lang="en-US" altLang="zh-CN" sz="2400">
              <a:solidFill>
                <a:schemeClr val="folHlink"/>
              </a:solidFill>
            </a:endParaRPr>
          </a:p>
          <a:p>
            <a:pPr algn="just">
              <a:spcBef>
                <a:spcPct val="30000"/>
              </a:spcBef>
              <a:buClrTx/>
              <a:buSzTx/>
              <a:buFontTx/>
              <a:buNone/>
            </a:pPr>
            <a:r>
              <a:rPr lang="zh-CN" altLang="en-US" sz="2400" dirty="0">
                <a:solidFill>
                  <a:schemeClr val="accent2"/>
                </a:solidFill>
                <a:sym typeface="+mn-ea"/>
              </a:rPr>
              <a:t>替代正文各参数和整段应该括起来</a:t>
            </a:r>
            <a:r>
              <a:rPr lang="zh-CN" altLang="en-US" sz="2400" dirty="0">
                <a:sym typeface="+mn-ea"/>
              </a:rPr>
              <a:t>，避免出错。例：</a:t>
            </a:r>
            <a:endParaRPr lang="zh-CN" altLang="en-US" sz="2400" dirty="0"/>
          </a:p>
          <a:p>
            <a:pPr algn="just">
              <a:spcBef>
                <a:spcPct val="30000"/>
              </a:spcBef>
              <a:buClrTx/>
              <a:buSzTx/>
              <a:buFontTx/>
              <a:buNone/>
            </a:pPr>
            <a:r>
              <a:rPr lang="zh-CN" altLang="en-US" sz="2400" dirty="0">
                <a:sym typeface="+mn-ea"/>
              </a:rPr>
              <a:t>　　　　</a:t>
            </a:r>
            <a:r>
              <a:rPr lang="en-US" altLang="zh-CN" sz="2400" err="1">
                <a:solidFill>
                  <a:schemeClr val="folHlink"/>
                </a:solidFill>
                <a:sym typeface="+mn-ea"/>
              </a:rPr>
              <a:t>#define square(x</a:t>
            </a:r>
            <a:r>
              <a:rPr lang="en-US" altLang="zh-CN" sz="2400">
                <a:solidFill>
                  <a:schemeClr val="folHlink"/>
                </a:solidFill>
                <a:sym typeface="+mn-ea"/>
              </a:rPr>
              <a:t>) x * x</a:t>
            </a:r>
            <a:endParaRPr lang="en-US" altLang="zh-CN" sz="2400">
              <a:solidFill>
                <a:schemeClr val="folHlink"/>
              </a:solidFill>
            </a:endParaRPr>
          </a:p>
          <a:p>
            <a:pPr algn="just">
              <a:spcBef>
                <a:spcPct val="30000"/>
              </a:spcBef>
              <a:buClrTx/>
              <a:buSzTx/>
              <a:buFontTx/>
              <a:buNone/>
            </a:pPr>
            <a:r>
              <a:rPr lang="zh-CN" altLang="en-US" sz="2400" dirty="0">
                <a:sym typeface="+mn-ea"/>
              </a:rPr>
              <a:t>在特定环境下可能出问题，例如：</a:t>
            </a:r>
            <a:endParaRPr lang="zh-CN" altLang="en-US" sz="2400" dirty="0"/>
          </a:p>
          <a:p>
            <a:pPr algn="just">
              <a:spcBef>
                <a:spcPct val="30000"/>
              </a:spcBef>
              <a:buClrTx/>
              <a:buSzTx/>
              <a:buFontTx/>
              <a:buNone/>
            </a:pPr>
            <a:r>
              <a:rPr lang="zh-CN" altLang="en-US" sz="2400" dirty="0">
                <a:sym typeface="+mn-ea"/>
              </a:rPr>
              <a:t>　　　　</a:t>
            </a:r>
            <a:r>
              <a:rPr lang="en-US" altLang="zh-CN" sz="2400" err="1">
                <a:solidFill>
                  <a:schemeClr val="folHlink"/>
                </a:solidFill>
                <a:sym typeface="+mn-ea"/>
              </a:rPr>
              <a:t>z = square(x</a:t>
            </a:r>
            <a:r>
              <a:rPr lang="en-US" altLang="zh-CN" sz="2400">
                <a:solidFill>
                  <a:schemeClr val="folHlink"/>
                </a:solidFill>
                <a:sym typeface="+mn-ea"/>
              </a:rPr>
              <a:t> + y);</a:t>
            </a:r>
            <a:endParaRPr lang="en-US" altLang="zh-CN" sz="2400">
              <a:solidFill>
                <a:schemeClr val="folHlink"/>
              </a:solidFill>
            </a:endParaRPr>
          </a:p>
          <a:p>
            <a:pPr marL="0" indent="0">
              <a:buNone/>
            </a:pPr>
            <a:endParaRPr lang="en-US" altLang="zh-CN" sz="2400" dirty="0">
              <a:solidFill>
                <a:schemeClr val="fo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文本占位符 617473"/>
          <p:cNvSpPr>
            <a:spLocks noGrp="1"/>
          </p:cNvSpPr>
          <p:nvPr>
            <p:ph idx="1"/>
          </p:nvPr>
        </p:nvSpPr>
        <p:spPr>
          <a:xfrm>
            <a:off x="468630" y="738505"/>
            <a:ext cx="8207375" cy="5643245"/>
          </a:xfrm>
        </p:spPr>
        <p:txBody>
          <a:bodyPr/>
          <a:lstStyle/>
          <a:p>
            <a:pPr>
              <a:spcBef>
                <a:spcPct val="50000"/>
              </a:spcBef>
              <a:buClrTx/>
              <a:buSzTx/>
              <a:buFontTx/>
              <a:buChar char="•"/>
            </a:pPr>
            <a:r>
              <a:rPr lang="zh-CN" altLang="en-US" sz="2400" dirty="0"/>
              <a:t>有些标准库“函数”用宏实现。</a:t>
            </a:r>
            <a:r>
              <a:rPr lang="en-US" altLang="zh-CN" sz="2400" err="1"/>
              <a:t>getchar</a:t>
            </a:r>
            <a:r>
              <a:rPr lang="zh-CN" altLang="en-US" sz="2400" dirty="0"/>
              <a:t>、</a:t>
            </a:r>
            <a:r>
              <a:rPr lang="en-US" altLang="zh-CN" sz="2400" err="1"/>
              <a:t>putchar</a:t>
            </a:r>
            <a:r>
              <a:rPr lang="zh-CN" altLang="en-US" sz="2400" dirty="0"/>
              <a:t>，</a:t>
            </a:r>
            <a:r>
              <a:rPr lang="en-US" altLang="zh-CN" sz="2400" err="1"/>
              <a:t>ctype.h </a:t>
            </a:r>
            <a:r>
              <a:rPr lang="zh-CN" altLang="en-US" sz="2400" dirty="0"/>
              <a:t>里的字符类型判断。注意多次求值问题。</a:t>
            </a:r>
            <a:endParaRPr lang="zh-CN" altLang="en-US" sz="2400" dirty="0"/>
          </a:p>
          <a:p>
            <a:pPr>
              <a:spcBef>
                <a:spcPct val="50000"/>
              </a:spcBef>
              <a:buClrTx/>
              <a:buSzTx/>
              <a:buFontTx/>
              <a:buChar char="•"/>
            </a:pPr>
            <a:r>
              <a:rPr lang="zh-CN" altLang="en-US" sz="2400" dirty="0">
                <a:sym typeface="+mn-ea"/>
              </a:rPr>
              <a:t>人们有时用宏定义简化程序书写。</a:t>
            </a:r>
            <a:endParaRPr lang="zh-CN" altLang="en-US" sz="2400" dirty="0"/>
          </a:p>
          <a:p>
            <a:pPr>
              <a:spcBef>
                <a:spcPct val="50000"/>
              </a:spcBef>
              <a:buClrTx/>
              <a:buSzTx/>
              <a:buFontTx/>
              <a:buChar char="•"/>
            </a:pPr>
            <a:r>
              <a:rPr lang="zh-CN" altLang="en-US" sz="2400" dirty="0">
                <a:sym typeface="+mn-ea"/>
              </a:rPr>
              <a:t>带参宏的展开可避免函数调用开销，但使程序变长。</a:t>
            </a:r>
            <a:endParaRPr lang="zh-CN" altLang="en-US" sz="2400" dirty="0"/>
          </a:p>
          <a:p>
            <a:pPr>
              <a:spcBef>
                <a:spcPct val="50000"/>
              </a:spcBef>
              <a:buClrTx/>
              <a:buSzTx/>
              <a:buFontTx/>
              <a:buChar char="•"/>
            </a:pPr>
            <a:r>
              <a:rPr lang="zh-CN" altLang="en-US" sz="2400" dirty="0">
                <a:sym typeface="+mn-ea"/>
              </a:rPr>
              <a:t>复杂宏定义展开后出错很难定位。</a:t>
            </a:r>
            <a:endParaRPr lang="zh-CN" altLang="en-US" sz="2400" dirty="0"/>
          </a:p>
          <a:p>
            <a:pPr>
              <a:spcBef>
                <a:spcPct val="50000"/>
              </a:spcBef>
              <a:buClrTx/>
              <a:buSzTx/>
              <a:buFontTx/>
              <a:buNone/>
            </a:pPr>
            <a:r>
              <a:rPr lang="zh-CN" altLang="en-US" sz="2400" dirty="0">
                <a:solidFill>
                  <a:schemeClr val="accent2"/>
                </a:solidFill>
                <a:sym typeface="+mn-ea"/>
              </a:rPr>
              <a:t>应谨慎使用（尽量少使用）宏</a:t>
            </a:r>
            <a:r>
              <a:rPr lang="zh-CN" altLang="en-US" sz="2400" dirty="0">
                <a:sym typeface="+mn-ea"/>
              </a:rPr>
              <a:t>。</a:t>
            </a:r>
            <a:endParaRPr lang="zh-CN" altLang="en-US" sz="2400" dirty="0"/>
          </a:p>
          <a:p>
            <a:pPr>
              <a:spcBef>
                <a:spcPct val="50000"/>
              </a:spcBef>
              <a:buClrTx/>
              <a:buSzTx/>
              <a:buFontTx/>
              <a:buChar char="•"/>
            </a:pPr>
            <a:r>
              <a:rPr lang="zh-CN" altLang="en-US" sz="2400" dirty="0">
                <a:sym typeface="+mn-ea"/>
              </a:rPr>
              <a:t>写宏定义的常见错误是在定义行最后写分号。该分号将被代入程序，有可能引起语法错误。</a:t>
            </a:r>
            <a:endParaRPr lang="zh-CN" altLang="en-US" sz="2400" dirty="0"/>
          </a:p>
          <a:p>
            <a:pPr>
              <a:spcBef>
                <a:spcPct val="50000"/>
              </a:spcBef>
              <a:buClrTx/>
              <a:buSzTx/>
              <a:buFontTx/>
              <a:buChar char="•"/>
            </a:pPr>
            <a:r>
              <a:rPr lang="zh-CN" altLang="en-US" sz="2400" dirty="0">
                <a:sym typeface="+mn-ea"/>
              </a:rPr>
              <a:t>宏定义从定义处起作用直到文件结束。一个文件里不允许对同一宏名字重复定义。</a:t>
            </a:r>
            <a:r>
              <a:rPr lang="en-US" altLang="zh-CN" sz="2400" err="1">
                <a:sym typeface="+mn-ea"/>
              </a:rPr>
              <a:t>#undef</a:t>
            </a:r>
            <a:r>
              <a:rPr lang="en-US" altLang="zh-CN" sz="2400" dirty="0">
                <a:sym typeface="+mn-ea"/>
              </a:rPr>
              <a:t> </a:t>
            </a:r>
            <a:r>
              <a:rPr lang="zh-CN" altLang="en-US" sz="2400" dirty="0">
                <a:sym typeface="+mn-ea"/>
              </a:rPr>
              <a:t>取消已有定义：</a:t>
            </a:r>
            <a:endParaRPr lang="zh-CN" altLang="en-US" sz="2400" dirty="0"/>
          </a:p>
          <a:p>
            <a:pPr>
              <a:spcBef>
                <a:spcPct val="50000"/>
              </a:spcBef>
              <a:buClrTx/>
              <a:buSzTx/>
              <a:buFontTx/>
              <a:buNone/>
            </a:pPr>
            <a:r>
              <a:rPr lang="zh-CN" altLang="en-US" sz="2400" err="1">
                <a:solidFill>
                  <a:schemeClr val="hlink"/>
                </a:solidFill>
                <a:sym typeface="+mn-ea"/>
              </a:rPr>
              <a:t>	</a:t>
            </a:r>
            <a:r>
              <a:rPr lang="en-US" altLang="zh-CN" sz="2400" err="1">
                <a:solidFill>
                  <a:schemeClr val="hlink"/>
                </a:solidFill>
                <a:sym typeface="+mn-ea"/>
              </a:rPr>
              <a:t>#undef</a:t>
            </a:r>
            <a:r>
              <a:rPr lang="en-US" altLang="zh-CN" sz="2400" dirty="0">
                <a:solidFill>
                  <a:schemeClr val="hlink"/>
                </a:solidFill>
                <a:sym typeface="+mn-ea"/>
              </a:rPr>
              <a:t>  </a:t>
            </a:r>
            <a:r>
              <a:rPr lang="zh-CN" altLang="en-US" sz="2400" dirty="0">
                <a:solidFill>
                  <a:schemeClr val="hlink"/>
                </a:solidFill>
                <a:sym typeface="+mn-ea"/>
              </a:rPr>
              <a:t>宏名字</a:t>
            </a:r>
            <a:endParaRPr lang="zh-CN" altLang="en-US" sz="2400" dirty="0">
              <a:solidFill>
                <a:schemeClr val="hlink"/>
              </a:solidFill>
            </a:endParaRPr>
          </a:p>
          <a:p>
            <a:pPr>
              <a:spcBef>
                <a:spcPct val="50000"/>
              </a:spcBef>
              <a:buClrTx/>
              <a:buSzTx/>
              <a:buFontTx/>
              <a:buChar char="•"/>
            </a:pPr>
            <a:endParaRPr lang="zh-CN" altLang="en-US" sz="2400" dirty="0">
              <a:solidFill>
                <a:schemeClr val="hlink"/>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文本占位符 618497"/>
          <p:cNvSpPr>
            <a:spLocks noGrp="1"/>
          </p:cNvSpPr>
          <p:nvPr>
            <p:ph idx="1"/>
          </p:nvPr>
        </p:nvSpPr>
        <p:spPr/>
        <p:txBody>
          <a:bodyPr/>
          <a:lstStyle/>
          <a:p>
            <a:pPr marL="0" indent="0">
              <a:buNone/>
            </a:pPr>
            <a:r>
              <a:rPr lang="zh-CN" altLang="en-US" sz="2400" dirty="0">
                <a:solidFill>
                  <a:schemeClr val="accent2"/>
                </a:solidFill>
              </a:rPr>
              <a:t>条件保留命令（条件编译）</a:t>
            </a:r>
            <a:endParaRPr lang="zh-CN" altLang="en-US" sz="2400" dirty="0">
              <a:solidFill>
                <a:schemeClr val="accent2"/>
              </a:solidFill>
            </a:endParaRPr>
          </a:p>
          <a:p>
            <a:pPr marL="0" indent="0">
              <a:buNone/>
            </a:pPr>
            <a:r>
              <a:rPr lang="zh-CN" altLang="en-US" sz="2400" dirty="0"/>
              <a:t>		</a:t>
            </a:r>
            <a:r>
              <a:rPr lang="en-US" altLang="zh-CN" sz="2400" err="1">
                <a:solidFill>
                  <a:schemeClr val="tx2"/>
                </a:solidFill>
              </a:rPr>
              <a:t>#if   #else   #elif   #endif</a:t>
            </a:r>
            <a:endParaRPr lang="en-US" altLang="zh-CN" sz="2400"/>
          </a:p>
          <a:p>
            <a:pPr marL="0" indent="0">
              <a:buNone/>
            </a:pPr>
            <a:r>
              <a:rPr lang="en-US" altLang="zh-CN" sz="2400" err="1"/>
              <a:t>#if/#elif</a:t>
            </a:r>
            <a:r>
              <a:rPr lang="zh-CN" altLang="en-US" sz="2400" dirty="0"/>
              <a:t>要求一个静态整型表达式</a:t>
            </a:r>
            <a:endParaRPr lang="zh-CN" altLang="en-US" sz="2400" dirty="0"/>
          </a:p>
          <a:p>
            <a:pPr marL="0" indent="0">
              <a:buNone/>
            </a:pPr>
            <a:r>
              <a:rPr lang="zh-CN" altLang="en-US" sz="2400" dirty="0"/>
              <a:t>另两个单独成行</a:t>
            </a:r>
            <a:endParaRPr lang="zh-CN" altLang="en-US" sz="2400" dirty="0"/>
          </a:p>
          <a:p>
            <a:pPr marL="0" indent="0">
              <a:buNone/>
            </a:pPr>
            <a:r>
              <a:rPr lang="zh-CN" altLang="en-US" sz="2400" dirty="0"/>
              <a:t>划出源程序中一些片段：</a:t>
            </a:r>
            <a:endParaRPr lang="zh-CN" altLang="en-US" sz="2400" dirty="0"/>
          </a:p>
          <a:p>
            <a:r>
              <a:rPr lang="zh-CN" altLang="en-US" sz="2400" dirty="0"/>
              <a:t>条件成立时保留，否则丢掉</a:t>
            </a:r>
            <a:endParaRPr lang="zh-CN" altLang="en-US" sz="2400" dirty="0"/>
          </a:p>
          <a:p>
            <a:r>
              <a:rPr lang="zh-CN" altLang="en-US" sz="2400" dirty="0"/>
              <a:t>根据条件成立与否从两段中取一段</a:t>
            </a:r>
            <a:endParaRPr lang="zh-CN" altLang="en-US" sz="2400" dirty="0"/>
          </a:p>
          <a:p>
            <a:r>
              <a:rPr lang="zh-CN" altLang="en-US" sz="2400" dirty="0"/>
              <a:t>根据多个条件决定从多段中取一段</a:t>
            </a:r>
            <a:endParaRPr lang="zh-CN" altLang="en-US" sz="2400" dirty="0"/>
          </a:p>
          <a:p>
            <a:pPr marL="0" indent="0">
              <a:buNone/>
            </a:pPr>
            <a:r>
              <a:rPr lang="zh-CN" altLang="en-US" sz="2400" dirty="0"/>
              <a:t>条件应该是整数表达式，</a:t>
            </a:r>
            <a:r>
              <a:rPr lang="en-US" altLang="zh-CN" sz="2400" dirty="0"/>
              <a:t>0</a:t>
            </a:r>
            <a:r>
              <a:rPr lang="zh-CN" altLang="en-US" sz="2400" dirty="0"/>
              <a:t>表示条件不成立，否则条件成立。常用 </a:t>
            </a:r>
            <a:r>
              <a:rPr lang="en-US" altLang="zh-CN" sz="2400" dirty="0"/>
              <a:t>==</a:t>
            </a:r>
            <a:r>
              <a:rPr lang="zh-CN" altLang="en-US" sz="2400" dirty="0"/>
              <a:t>、</a:t>
            </a:r>
            <a:r>
              <a:rPr lang="en-US" altLang="zh-CN" sz="2400" dirty="0"/>
              <a:t>!= </a:t>
            </a:r>
            <a:r>
              <a:rPr lang="zh-CN" altLang="en-US" sz="2400" dirty="0"/>
              <a:t>做判断。</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630" y="290830"/>
            <a:ext cx="8207375" cy="6090920"/>
          </a:xfrm>
        </p:spPr>
        <p:txBody>
          <a:bodyPr/>
          <a:lstStyle/>
          <a:p>
            <a:pPr marL="0" indent="0">
              <a:buNone/>
            </a:pPr>
            <a:r>
              <a:rPr lang="zh-CN" altLang="en-US" sz="2400" dirty="0"/>
              <a:t>【例5-22】写一个函数，根据</a:t>
            </a:r>
            <a:r>
              <a:rPr lang="zh-CN" altLang="en-US" sz="2400" dirty="0">
                <a:solidFill>
                  <a:schemeClr val="accent2"/>
                </a:solidFill>
              </a:rPr>
              <a:t>圆柱体</a:t>
            </a:r>
            <a:r>
              <a:rPr lang="zh-CN" altLang="en-US" sz="2400" dirty="0"/>
              <a:t>的半径</a:t>
            </a:r>
            <a:r>
              <a:rPr lang="en-US" altLang="zh-CN" sz="2400" dirty="0"/>
              <a:t> </a:t>
            </a:r>
            <a:r>
              <a:rPr lang="zh-CN" altLang="en-US" sz="2400" dirty="0"/>
              <a:t>r</a:t>
            </a:r>
            <a:r>
              <a:rPr lang="en-US" altLang="zh-CN" sz="2400" dirty="0"/>
              <a:t> </a:t>
            </a:r>
            <a:r>
              <a:rPr lang="zh-CN" altLang="en-US" sz="2400" dirty="0"/>
              <a:t>和高度</a:t>
            </a:r>
            <a:r>
              <a:rPr lang="en-US" altLang="zh-CN" sz="2400" dirty="0"/>
              <a:t> </a:t>
            </a:r>
            <a:r>
              <a:rPr lang="zh-CN" altLang="en-US" sz="2400" dirty="0"/>
              <a:t>h</a:t>
            </a:r>
            <a:r>
              <a:rPr lang="en-US" altLang="zh-CN" sz="2400" dirty="0"/>
              <a:t> </a:t>
            </a:r>
            <a:r>
              <a:rPr lang="zh-CN" altLang="en-US" sz="2400" dirty="0"/>
              <a:t>计算它的底面积、侧面积和体积；  再写另一个函数，计算边长为len、高度为</a:t>
            </a:r>
            <a:r>
              <a:rPr lang="en-US" altLang="zh-CN" sz="2400" dirty="0"/>
              <a:t> </a:t>
            </a:r>
            <a:r>
              <a:rPr lang="zh-CN" altLang="en-US" sz="2400" dirty="0"/>
              <a:t>h</a:t>
            </a:r>
            <a:r>
              <a:rPr lang="en-US" altLang="zh-CN" sz="2400" dirty="0"/>
              <a:t> </a:t>
            </a:r>
            <a:r>
              <a:rPr lang="zh-CN" altLang="en-US" sz="2400" dirty="0"/>
              <a:t>的</a:t>
            </a:r>
            <a:r>
              <a:rPr lang="zh-CN" altLang="en-US" sz="2400" dirty="0">
                <a:solidFill>
                  <a:schemeClr val="accent2"/>
                </a:solidFill>
              </a:rPr>
              <a:t>正六边形棱柱</a:t>
            </a:r>
            <a:r>
              <a:rPr lang="zh-CN" altLang="en-US" sz="2400" dirty="0"/>
              <a:t>的底面积、侧面积和体积</a:t>
            </a:r>
            <a:r>
              <a:rPr lang="zh-CN" altLang="en-US" sz="2400" dirty="0"/>
              <a:t>。    </a:t>
            </a:r>
            <a:endParaRPr lang="en-US" altLang="zh-CN" sz="2400" dirty="0"/>
          </a:p>
          <a:p>
            <a:pPr marL="0" indent="0">
              <a:buNone/>
            </a:pPr>
            <a:r>
              <a:rPr lang="zh-CN" altLang="en-US" sz="2400" dirty="0"/>
              <a:t>写主函数调用这两个函数并打印输出计算结果。要求</a:t>
            </a:r>
            <a:r>
              <a:rPr lang="zh-CN" altLang="en-US" sz="2400" dirty="0">
                <a:solidFill>
                  <a:schemeClr val="accent2"/>
                </a:solidFill>
              </a:rPr>
              <a:t>把圆周率定义为外部常变量</a:t>
            </a:r>
            <a:r>
              <a:rPr lang="zh-CN" altLang="en-US" sz="2400" dirty="0"/>
              <a:t>，并合理地使用外部变量传递计算结果。</a:t>
            </a:r>
            <a:endParaRPr lang="zh-CN" altLang="en-US" sz="2400" dirty="0"/>
          </a:p>
          <a:p>
            <a:pPr marL="0" indent="0">
              <a:buNone/>
            </a:pPr>
            <a:endParaRPr lang="zh-CN" altLang="en-US" sz="2400" dirty="0"/>
          </a:p>
          <a:p>
            <a:pPr marL="0" indent="0">
              <a:buNone/>
            </a:pPr>
            <a:r>
              <a:rPr lang="zh-CN" altLang="en-US" sz="2400" dirty="0"/>
              <a:t>两个函数都需要用参数获得待计算的几何体的几何参数，</a:t>
            </a:r>
            <a:endParaRPr lang="zh-CN" altLang="en-US" sz="2400" dirty="0"/>
          </a:p>
          <a:p>
            <a:pPr marL="0" indent="0">
              <a:buNone/>
            </a:pPr>
            <a:r>
              <a:rPr lang="zh-CN" altLang="en-US" sz="2400" dirty="0"/>
              <a:t>完成计算后还需要向调用方</a:t>
            </a:r>
            <a:r>
              <a:rPr lang="zh-CN" altLang="en-US" sz="2400" dirty="0">
                <a:solidFill>
                  <a:schemeClr val="accent2"/>
                </a:solidFill>
              </a:rPr>
              <a:t>返回三个值</a:t>
            </a:r>
            <a:r>
              <a:rPr lang="zh-CN" altLang="en-US" sz="2400" dirty="0"/>
              <a:t>，可以</a:t>
            </a:r>
            <a:r>
              <a:rPr lang="zh-CN" altLang="en-US" sz="2400" dirty="0">
                <a:solidFill>
                  <a:schemeClr val="accent2"/>
                </a:solidFill>
              </a:rPr>
              <a:t>使用三个引用形式的参数</a:t>
            </a:r>
            <a:r>
              <a:rPr lang="zh-CN" altLang="en-US" sz="2400" dirty="0"/>
              <a:t>来</a:t>
            </a:r>
            <a:r>
              <a:rPr lang="zh-CN" altLang="en-US" sz="2400" dirty="0"/>
              <a:t>完成</a:t>
            </a:r>
            <a:r>
              <a:rPr lang="zh-CN" altLang="en-US" sz="2400" dirty="0"/>
              <a:t>。</a:t>
            </a:r>
            <a:endParaRPr lang="en-US" altLang="zh-CN" sz="2400" dirty="0"/>
          </a:p>
          <a:p>
            <a:pPr marL="0" indent="0">
              <a:buNone/>
            </a:pPr>
            <a:r>
              <a:rPr lang="zh-CN" altLang="en-US" sz="2400" dirty="0">
                <a:solidFill>
                  <a:schemeClr val="accent4">
                    <a:lumMod val="50000"/>
                  </a:schemeClr>
                </a:solidFill>
              </a:rPr>
              <a:t>void cylinder (double r, double h</a:t>
            </a:r>
            <a:r>
              <a:rPr lang="en-US" altLang="zh-CN" sz="2400" dirty="0">
                <a:solidFill>
                  <a:schemeClr val="accent4">
                    <a:lumMod val="50000"/>
                  </a:schemeClr>
                </a:solidFill>
              </a:rPr>
              <a:t>, double </a:t>
            </a:r>
            <a:r>
              <a:rPr lang="en-US" altLang="zh-CN" sz="2400" dirty="0">
                <a:solidFill>
                  <a:schemeClr val="accent2"/>
                </a:solidFill>
              </a:rPr>
              <a:t>&amp;</a:t>
            </a:r>
            <a:r>
              <a:rPr lang="en-US" altLang="zh-CN" sz="2400" dirty="0">
                <a:solidFill>
                  <a:schemeClr val="accent4">
                    <a:lumMod val="50000"/>
                  </a:schemeClr>
                </a:solidFill>
              </a:rPr>
              <a:t>s1, double </a:t>
            </a:r>
            <a:r>
              <a:rPr lang="en-US" altLang="zh-CN" sz="2400" dirty="0">
                <a:solidFill>
                  <a:schemeClr val="accent2"/>
                </a:solidFill>
              </a:rPr>
              <a:t>&amp;</a:t>
            </a:r>
            <a:r>
              <a:rPr lang="en-US" altLang="zh-CN" sz="2400" dirty="0">
                <a:solidFill>
                  <a:schemeClr val="accent4">
                    <a:lumMod val="50000"/>
                  </a:schemeClr>
                </a:solidFill>
              </a:rPr>
              <a:t>s2, double </a:t>
            </a:r>
            <a:r>
              <a:rPr lang="en-US" altLang="zh-CN" sz="2400" dirty="0">
                <a:solidFill>
                  <a:schemeClr val="accent2"/>
                </a:solidFill>
              </a:rPr>
              <a:t>&amp;</a:t>
            </a:r>
            <a:r>
              <a:rPr lang="en-US" altLang="zh-CN" sz="2400" dirty="0" err="1">
                <a:solidFill>
                  <a:schemeClr val="accent4">
                    <a:lumMod val="50000"/>
                  </a:schemeClr>
                </a:solidFill>
              </a:rPr>
              <a:t>vol</a:t>
            </a:r>
            <a:r>
              <a:rPr lang="zh-CN" altLang="en-US" sz="2400" dirty="0">
                <a:solidFill>
                  <a:schemeClr val="accent4">
                    <a:lumMod val="50000"/>
                  </a:schemeClr>
                </a:solidFill>
              </a:rPr>
              <a:t>) </a:t>
            </a:r>
            <a:r>
              <a:rPr lang="en-US" altLang="zh-CN" sz="2400" dirty="0">
                <a:solidFill>
                  <a:schemeClr val="accent4">
                    <a:lumMod val="50000"/>
                  </a:schemeClr>
                </a:solidFill>
              </a:rPr>
              <a:t>{….}</a:t>
            </a:r>
            <a:endParaRPr lang="en-US" altLang="zh-CN" sz="2400" dirty="0">
              <a:solidFill>
                <a:schemeClr val="accent4">
                  <a:lumMod val="50000"/>
                </a:schemeClr>
              </a:solidFill>
            </a:endParaRPr>
          </a:p>
          <a:p>
            <a:pPr marL="0" indent="0">
              <a:buNone/>
            </a:pPr>
            <a:r>
              <a:rPr lang="zh-CN" altLang="en-US" sz="2400" dirty="0">
                <a:solidFill>
                  <a:schemeClr val="accent4">
                    <a:lumMod val="50000"/>
                  </a:schemeClr>
                </a:solidFill>
              </a:rPr>
              <a:t>void prism6 (double len, double h</a:t>
            </a:r>
            <a:r>
              <a:rPr lang="en-US" altLang="zh-CN" sz="2400" dirty="0">
                <a:solidFill>
                  <a:schemeClr val="accent4">
                    <a:lumMod val="50000"/>
                  </a:schemeClr>
                </a:solidFill>
              </a:rPr>
              <a:t> , double </a:t>
            </a:r>
            <a:r>
              <a:rPr lang="en-US" altLang="zh-CN" sz="2400" dirty="0">
                <a:solidFill>
                  <a:schemeClr val="accent2"/>
                </a:solidFill>
              </a:rPr>
              <a:t>&amp;</a:t>
            </a:r>
            <a:r>
              <a:rPr lang="en-US" altLang="zh-CN" sz="2400" dirty="0">
                <a:solidFill>
                  <a:schemeClr val="accent4">
                    <a:lumMod val="50000"/>
                  </a:schemeClr>
                </a:solidFill>
              </a:rPr>
              <a:t>s1, double </a:t>
            </a:r>
            <a:r>
              <a:rPr lang="en-US" altLang="zh-CN" sz="2400" dirty="0">
                <a:solidFill>
                  <a:schemeClr val="accent2"/>
                </a:solidFill>
              </a:rPr>
              <a:t>&amp;</a:t>
            </a:r>
            <a:r>
              <a:rPr lang="en-US" altLang="zh-CN" sz="2400" dirty="0">
                <a:solidFill>
                  <a:schemeClr val="accent4">
                    <a:lumMod val="50000"/>
                  </a:schemeClr>
                </a:solidFill>
              </a:rPr>
              <a:t>s2, double </a:t>
            </a:r>
            <a:r>
              <a:rPr lang="en-US" altLang="zh-CN" sz="2400" dirty="0">
                <a:solidFill>
                  <a:schemeClr val="accent2"/>
                </a:solidFill>
              </a:rPr>
              <a:t>&amp;</a:t>
            </a:r>
            <a:r>
              <a:rPr lang="en-US" altLang="zh-CN" sz="2400" dirty="0" err="1">
                <a:solidFill>
                  <a:schemeClr val="accent4">
                    <a:lumMod val="50000"/>
                  </a:schemeClr>
                </a:solidFill>
              </a:rPr>
              <a:t>vol</a:t>
            </a:r>
            <a:r>
              <a:rPr lang="zh-CN" altLang="en-US" sz="2400" dirty="0">
                <a:solidFill>
                  <a:schemeClr val="accent4">
                    <a:lumMod val="50000"/>
                  </a:schemeClr>
                </a:solidFill>
              </a:rPr>
              <a:t>) </a:t>
            </a:r>
            <a:r>
              <a:rPr lang="en-US" altLang="zh-CN" sz="2400" dirty="0">
                <a:solidFill>
                  <a:schemeClr val="accent4">
                    <a:lumMod val="50000"/>
                  </a:schemeClr>
                </a:solidFill>
              </a:rPr>
              <a:t>{….}</a:t>
            </a:r>
            <a:endParaRPr lang="zh-CN" altLang="en-US" sz="2400" dirty="0">
              <a:solidFill>
                <a:schemeClr val="accent4">
                  <a:lumMod val="50000"/>
                </a:schemeClr>
              </a:solidFill>
            </a:endParaRPr>
          </a:p>
          <a:p>
            <a:pPr marL="0" indent="0">
              <a:buNone/>
            </a:pPr>
            <a:r>
              <a:rPr lang="zh-CN" altLang="en-US" sz="2400" dirty="0"/>
              <a:t>或者使用</a:t>
            </a:r>
            <a:r>
              <a:rPr lang="zh-CN" altLang="en-US" sz="2400" dirty="0">
                <a:solidFill>
                  <a:schemeClr val="accent2"/>
                </a:solidFill>
              </a:rPr>
              <a:t>外部常变量</a:t>
            </a:r>
            <a:r>
              <a:rPr lang="en-US" altLang="zh-CN" sz="2400" dirty="0">
                <a:solidFill>
                  <a:schemeClr val="accent2"/>
                </a:solidFill>
              </a:rPr>
              <a:t> </a:t>
            </a:r>
            <a:r>
              <a:rPr lang="zh-CN" altLang="en-US" sz="2400" dirty="0">
                <a:solidFill>
                  <a:schemeClr val="accent2"/>
                </a:solidFill>
              </a:rPr>
              <a:t>PI</a:t>
            </a:r>
            <a:r>
              <a:rPr lang="en-US" altLang="zh-CN" sz="2400" dirty="0">
                <a:solidFill>
                  <a:schemeClr val="accent2"/>
                </a:solidFill>
              </a:rPr>
              <a:t> </a:t>
            </a:r>
            <a:r>
              <a:rPr lang="zh-CN" altLang="en-US" sz="2400" dirty="0"/>
              <a:t>和</a:t>
            </a:r>
            <a:r>
              <a:rPr lang="zh-CN" altLang="en-US" sz="2400" dirty="0">
                <a:solidFill>
                  <a:schemeClr val="accent2"/>
                </a:solidFill>
              </a:rPr>
              <a:t>三个外部变量</a:t>
            </a:r>
            <a:r>
              <a:rPr lang="en-US" altLang="zh-CN" sz="2400" dirty="0">
                <a:solidFill>
                  <a:schemeClr val="accent2"/>
                </a:solidFill>
              </a:rPr>
              <a:t> </a:t>
            </a:r>
            <a:r>
              <a:rPr lang="zh-CN" altLang="en-US" sz="2400" dirty="0">
                <a:solidFill>
                  <a:schemeClr val="accent2"/>
                </a:solidFill>
              </a:rPr>
              <a:t>s1、s2</a:t>
            </a:r>
            <a:r>
              <a:rPr lang="en-US" altLang="zh-CN" sz="2400" dirty="0">
                <a:solidFill>
                  <a:schemeClr val="accent2"/>
                </a:solidFill>
              </a:rPr>
              <a:t> </a:t>
            </a:r>
            <a:r>
              <a:rPr lang="zh-CN" altLang="en-US" sz="2400" dirty="0">
                <a:solidFill>
                  <a:schemeClr val="accent2"/>
                </a:solidFill>
              </a:rPr>
              <a:t>和</a:t>
            </a:r>
            <a:r>
              <a:rPr lang="en-US" altLang="zh-CN" sz="2400" dirty="0">
                <a:solidFill>
                  <a:schemeClr val="accent2"/>
                </a:solidFill>
              </a:rPr>
              <a:t> </a:t>
            </a:r>
            <a:r>
              <a:rPr lang="zh-CN" altLang="en-US" sz="2400" dirty="0">
                <a:solidFill>
                  <a:schemeClr val="accent2"/>
                </a:solidFill>
              </a:rPr>
              <a:t>vol</a:t>
            </a:r>
            <a:r>
              <a:rPr lang="zh-CN" altLang="en-US" sz="2400" dirty="0"/>
              <a:t>：</a:t>
            </a:r>
            <a:endParaRPr lang="zh-CN" altLang="en-US" sz="2400"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文本占位符 619521"/>
          <p:cNvSpPr>
            <a:spLocks noGrp="1"/>
          </p:cNvSpPr>
          <p:nvPr>
            <p:ph idx="1"/>
          </p:nvPr>
        </p:nvSpPr>
        <p:spPr/>
        <p:txBody>
          <a:bodyPr/>
          <a:lstStyle/>
          <a:p>
            <a:pPr>
              <a:spcBef>
                <a:spcPct val="0"/>
              </a:spcBef>
              <a:spcAft>
                <a:spcPct val="50000"/>
              </a:spcAft>
              <a:buClrTx/>
              <a:buSzTx/>
              <a:buFontTx/>
              <a:buNone/>
            </a:pPr>
            <a:r>
              <a:rPr lang="zh-CN" altLang="en-US" sz="2400" dirty="0"/>
              <a:t>例子：</a:t>
            </a:r>
            <a:endParaRPr lang="zh-CN" altLang="en-US" sz="2400" dirty="0"/>
          </a:p>
          <a:p>
            <a:pPr>
              <a:spcBef>
                <a:spcPct val="0"/>
              </a:spcBef>
              <a:buClrTx/>
              <a:buSzTx/>
              <a:buFontTx/>
              <a:buNone/>
            </a:pPr>
            <a:r>
              <a:rPr lang="en-US" altLang="zh-CN" sz="2400"/>
              <a:t>#if TEST</a:t>
            </a:r>
            <a:endParaRPr lang="en-US" altLang="zh-CN" sz="2400"/>
          </a:p>
          <a:p>
            <a:pPr>
              <a:spcBef>
                <a:spcPct val="0"/>
              </a:spcBef>
              <a:buClrTx/>
              <a:buSzTx/>
              <a:buFontTx/>
              <a:buNone/>
            </a:pPr>
            <a:r>
              <a:rPr lang="en-US" altLang="zh-CN" sz="2400"/>
              <a:t>	cout &lt;&lt; ... ...;</a:t>
            </a:r>
            <a:endParaRPr lang="en-US" altLang="zh-CN" sz="2400"/>
          </a:p>
          <a:p>
            <a:pPr>
              <a:spcBef>
                <a:spcPct val="0"/>
              </a:spcBef>
              <a:buClrTx/>
              <a:buSzTx/>
              <a:buFontTx/>
              <a:buNone/>
            </a:pPr>
            <a:r>
              <a:rPr lang="en-US" altLang="zh-CN" sz="2400" err="1"/>
              <a:t>#endif</a:t>
            </a:r>
            <a:endParaRPr lang="en-US" altLang="zh-CN" sz="2400"/>
          </a:p>
          <a:p>
            <a:pPr>
              <a:spcBef>
                <a:spcPct val="30000"/>
              </a:spcBef>
              <a:buClrTx/>
              <a:buSzTx/>
              <a:buFontTx/>
              <a:buNone/>
            </a:pPr>
            <a:r>
              <a:rPr lang="zh-CN" altLang="en-US" sz="2400" dirty="0">
                <a:solidFill>
                  <a:schemeClr val="hlink"/>
                </a:solidFill>
              </a:rPr>
              <a:t>谓词 </a:t>
            </a:r>
            <a:r>
              <a:rPr lang="en-US" altLang="zh-CN" sz="2400">
                <a:solidFill>
                  <a:schemeClr val="hlink"/>
                </a:solidFill>
              </a:rPr>
              <a:t>defined</a:t>
            </a:r>
            <a:r>
              <a:rPr lang="zh-CN" altLang="en-US" sz="2400" dirty="0"/>
              <a:t>。使用形式：</a:t>
            </a:r>
            <a:endParaRPr lang="zh-CN" altLang="en-US" sz="2400" dirty="0"/>
          </a:p>
          <a:p>
            <a:pPr>
              <a:spcBef>
                <a:spcPct val="30000"/>
              </a:spcBef>
              <a:buClrTx/>
              <a:buSzTx/>
              <a:buFontTx/>
              <a:buNone/>
            </a:pPr>
            <a:r>
              <a:rPr lang="zh-CN" altLang="en-US" sz="2400" dirty="0"/>
              <a:t>	</a:t>
            </a:r>
            <a:r>
              <a:rPr lang="en-US" altLang="zh-CN" sz="2400" dirty="0">
                <a:solidFill>
                  <a:schemeClr val="hlink"/>
                </a:solidFill>
              </a:rPr>
              <a:t>defined </a:t>
            </a:r>
            <a:r>
              <a:rPr lang="zh-CN" altLang="en-US" sz="2400" dirty="0">
                <a:solidFill>
                  <a:schemeClr val="hlink"/>
                </a:solidFill>
              </a:rPr>
              <a:t>标识符	</a:t>
            </a:r>
            <a:r>
              <a:rPr lang="zh-CN" altLang="en-US" sz="2400" dirty="0">
                <a:solidFill>
                  <a:schemeClr val="tx1"/>
                </a:solidFill>
              </a:rPr>
              <a:t>或</a:t>
            </a:r>
            <a:r>
              <a:rPr lang="zh-CN" altLang="en-US" sz="2400" dirty="0">
                <a:solidFill>
                  <a:schemeClr val="hlink"/>
                </a:solidFill>
              </a:rPr>
              <a:t>  </a:t>
            </a:r>
            <a:r>
              <a:rPr lang="en-US" altLang="zh-CN" sz="2400" dirty="0">
                <a:solidFill>
                  <a:schemeClr val="hlink"/>
                </a:solidFill>
              </a:rPr>
              <a:t>defined(</a:t>
            </a:r>
            <a:r>
              <a:rPr lang="zh-CN" altLang="en-US" sz="2400" dirty="0">
                <a:solidFill>
                  <a:schemeClr val="hlink"/>
                </a:solidFill>
              </a:rPr>
              <a:t>标识符</a:t>
            </a:r>
            <a:r>
              <a:rPr lang="en-US" altLang="zh-CN" sz="2400">
                <a:solidFill>
                  <a:schemeClr val="hlink"/>
                </a:solidFill>
              </a:rPr>
              <a:t>)</a:t>
            </a:r>
            <a:endParaRPr lang="en-US" altLang="zh-CN" sz="2400">
              <a:solidFill>
                <a:schemeClr val="hlink"/>
              </a:solidFill>
            </a:endParaRPr>
          </a:p>
          <a:p>
            <a:pPr>
              <a:spcBef>
                <a:spcPct val="30000"/>
              </a:spcBef>
              <a:buClrTx/>
              <a:buSzTx/>
              <a:buFontTx/>
              <a:buNone/>
            </a:pPr>
            <a:r>
              <a:rPr lang="zh-CN" altLang="en-US" sz="2400" dirty="0"/>
              <a:t>当标识符是有定义的宏名字时，</a:t>
            </a:r>
            <a:r>
              <a:rPr lang="en-US" altLang="zh-CN" sz="2400" dirty="0"/>
              <a:t>defined(</a:t>
            </a:r>
            <a:r>
              <a:rPr lang="zh-CN" altLang="en-US" sz="2400" dirty="0"/>
              <a:t>标识符</a:t>
            </a:r>
            <a:r>
              <a:rPr lang="en-US" altLang="zh-CN" sz="2400" dirty="0"/>
              <a:t>) </a:t>
            </a:r>
            <a:r>
              <a:rPr lang="zh-CN" altLang="en-US" sz="2400" dirty="0"/>
              <a:t>得到</a:t>
            </a:r>
            <a:r>
              <a:rPr lang="en-US" altLang="zh-CN" sz="2400">
                <a:cs typeface="Times New Roman" panose="02020603050405020304" pitchFamily="18" charset="0"/>
              </a:rPr>
              <a:t>1</a:t>
            </a:r>
            <a:r>
              <a:rPr lang="zh-CN" altLang="en-US" sz="2400" dirty="0"/>
              <a:t>，否则得</a:t>
            </a:r>
            <a:r>
              <a:rPr lang="en-US" altLang="zh-CN" sz="2400" dirty="0"/>
              <a:t> </a:t>
            </a:r>
            <a:r>
              <a:rPr lang="en-US" altLang="zh-CN" sz="2400"/>
              <a:t>0 </a:t>
            </a:r>
            <a:endParaRPr lang="en-US" altLang="zh-CN" sz="2400"/>
          </a:p>
          <a:p>
            <a:pPr>
              <a:spcBef>
                <a:spcPct val="50000"/>
              </a:spcBef>
              <a:buClrTx/>
              <a:buSzTx/>
              <a:buFontTx/>
              <a:buNone/>
            </a:pPr>
            <a:r>
              <a:rPr lang="en-US" altLang="zh-CN" sz="2400" err="1">
                <a:solidFill>
                  <a:schemeClr val="hlink"/>
                </a:solidFill>
              </a:rPr>
              <a:t>#ifdef</a:t>
            </a:r>
            <a:r>
              <a:rPr lang="en-US" altLang="zh-CN" sz="2400" dirty="0">
                <a:solidFill>
                  <a:schemeClr val="hlink"/>
                </a:solidFill>
              </a:rPr>
              <a:t> </a:t>
            </a:r>
            <a:r>
              <a:rPr lang="zh-CN" altLang="en-US" sz="2400" dirty="0">
                <a:solidFill>
                  <a:schemeClr val="hlink"/>
                </a:solidFill>
              </a:rPr>
              <a:t>标识符</a:t>
            </a:r>
            <a:r>
              <a:rPr lang="zh-CN" altLang="en-US" sz="2400" dirty="0"/>
              <a:t>	 相当于 </a:t>
            </a:r>
            <a:r>
              <a:rPr lang="en-US" altLang="zh-CN" sz="2400" dirty="0"/>
              <a:t>#if defined(</a:t>
            </a:r>
            <a:r>
              <a:rPr lang="zh-CN" altLang="en-US" sz="2400" dirty="0"/>
              <a:t>标识符</a:t>
            </a:r>
            <a:r>
              <a:rPr lang="en-US" altLang="zh-CN" sz="2400"/>
              <a:t>)</a:t>
            </a:r>
            <a:endParaRPr lang="en-US" altLang="zh-CN" sz="2400"/>
          </a:p>
          <a:p>
            <a:pPr>
              <a:spcBef>
                <a:spcPct val="50000"/>
              </a:spcBef>
              <a:buClrTx/>
              <a:buSzTx/>
              <a:buFontTx/>
              <a:buNone/>
            </a:pPr>
            <a:r>
              <a:rPr lang="en-US" altLang="zh-CN" sz="2400" err="1">
                <a:solidFill>
                  <a:schemeClr val="hlink"/>
                </a:solidFill>
              </a:rPr>
              <a:t>#ifndef</a:t>
            </a:r>
            <a:r>
              <a:rPr lang="en-US" altLang="zh-CN" sz="2400" dirty="0">
                <a:solidFill>
                  <a:schemeClr val="hlink"/>
                </a:solidFill>
              </a:rPr>
              <a:t> </a:t>
            </a:r>
            <a:r>
              <a:rPr lang="zh-CN" altLang="en-US" sz="2400" dirty="0">
                <a:solidFill>
                  <a:schemeClr val="hlink"/>
                </a:solidFill>
              </a:rPr>
              <a:t>标识符</a:t>
            </a:r>
            <a:r>
              <a:rPr lang="zh-CN" altLang="en-US" sz="2400" dirty="0"/>
              <a:t> 相当于 </a:t>
            </a:r>
            <a:r>
              <a:rPr lang="en-US" altLang="zh-CN" sz="2400" dirty="0"/>
              <a:t>#if !defined(</a:t>
            </a:r>
            <a:r>
              <a:rPr lang="zh-CN" altLang="en-US" sz="2400" dirty="0"/>
              <a:t>标识符</a:t>
            </a:r>
            <a:r>
              <a:rPr lang="en-US" altLang="zh-CN" sz="2400"/>
              <a:t>)</a:t>
            </a:r>
            <a:endParaRPr lang="en-US" altLang="zh-CN" sz="240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标题 668673"/>
          <p:cNvSpPr>
            <a:spLocks noGrp="1"/>
          </p:cNvSpPr>
          <p:nvPr>
            <p:ph type="title"/>
          </p:nvPr>
        </p:nvSpPr>
        <p:spPr/>
        <p:txBody>
          <a:bodyPr anchor="ctr"/>
          <a:lstStyle/>
          <a:p>
            <a:r>
              <a:rPr lang="zh-CN" altLang="en-US" sz="3600" dirty="0"/>
              <a:t>第</a:t>
            </a:r>
            <a:r>
              <a:rPr lang="en-US" altLang="zh-CN" sz="3600" dirty="0"/>
              <a:t>5</a:t>
            </a:r>
            <a:r>
              <a:rPr lang="zh-CN" altLang="en-US" sz="3600" dirty="0"/>
              <a:t>章  函数与程序结构</a:t>
            </a:r>
            <a:endParaRPr lang="zh-CN" altLang="en-US" sz="3600" dirty="0"/>
          </a:p>
        </p:txBody>
      </p:sp>
      <p:sp>
        <p:nvSpPr>
          <p:cNvPr id="668675" name="文本占位符 668674"/>
          <p:cNvSpPr>
            <a:spLocks noGrp="1"/>
          </p:cNvSpPr>
          <p:nvPr>
            <p:ph idx="1"/>
          </p:nvPr>
        </p:nvSpPr>
        <p:spPr/>
        <p:txBody>
          <a:bodyPr/>
          <a:lstStyle/>
          <a:p>
            <a:pPr>
              <a:buNone/>
            </a:pPr>
            <a:r>
              <a:rPr lang="en-US" altLang="zh-CN" dirty="0">
                <a:sym typeface="+mn-ea"/>
              </a:rPr>
              <a:t>5.1  </a:t>
            </a:r>
            <a:r>
              <a:rPr lang="zh-CN" altLang="en-US" dirty="0">
                <a:sym typeface="+mn-ea"/>
              </a:rPr>
              <a:t>函数的定义与调用</a:t>
            </a:r>
            <a:endParaRPr lang="zh-CN" altLang="en-US" dirty="0"/>
          </a:p>
          <a:p>
            <a:pPr>
              <a:buNone/>
            </a:pPr>
            <a:r>
              <a:rPr lang="en-US" altLang="zh-CN" dirty="0">
                <a:sym typeface="+mn-ea"/>
              </a:rPr>
              <a:t>5.2  </a:t>
            </a:r>
            <a:r>
              <a:rPr lang="zh-CN" altLang="en-US" dirty="0">
                <a:sym typeface="+mn-ea"/>
              </a:rPr>
              <a:t>程序的函数分解</a:t>
            </a:r>
            <a:endParaRPr lang="zh-CN" altLang="en-US"/>
          </a:p>
          <a:p>
            <a:pPr>
              <a:buNone/>
            </a:pPr>
            <a:r>
              <a:rPr lang="en-US" altLang="zh-CN" dirty="0">
                <a:sym typeface="+mn-ea"/>
              </a:rPr>
              <a:t>5.3  </a:t>
            </a:r>
            <a:r>
              <a:rPr lang="zh-CN" altLang="en-US" dirty="0">
                <a:sym typeface="+mn-ea"/>
              </a:rPr>
              <a:t>循环与递归</a:t>
            </a:r>
            <a:endParaRPr lang="zh-CN" altLang="en-US"/>
          </a:p>
          <a:p>
            <a:pPr algn="l">
              <a:buNone/>
            </a:pPr>
            <a:r>
              <a:rPr lang="zh-CN" altLang="en-US" dirty="0">
                <a:sym typeface="+mn-ea"/>
              </a:rPr>
              <a:t>5.4  外部变量与静态局部变量</a:t>
            </a:r>
            <a:endParaRPr lang="zh-CN" altLang="en-US" dirty="0"/>
          </a:p>
          <a:p>
            <a:pPr>
              <a:buNone/>
            </a:pPr>
            <a:r>
              <a:rPr lang="en-US" altLang="zh-CN" dirty="0">
                <a:sym typeface="+mn-ea"/>
              </a:rPr>
              <a:t>5.5  </a:t>
            </a:r>
            <a:r>
              <a:rPr lang="zh-CN" altLang="en-US" dirty="0">
                <a:sym typeface="+mn-ea"/>
              </a:rPr>
              <a:t>声明与定义</a:t>
            </a:r>
            <a:endParaRPr lang="zh-CN" altLang="en-US"/>
          </a:p>
          <a:p>
            <a:pPr algn="l">
              <a:buNone/>
            </a:pPr>
            <a:r>
              <a:rPr lang="zh-CN" altLang="en-US" dirty="0">
                <a:sym typeface="+mn-ea"/>
              </a:rPr>
              <a:t>5.6  预处理</a:t>
            </a:r>
            <a:endParaRPr lang="zh-CN" altLang="en-US" dirty="0"/>
          </a:p>
          <a:p>
            <a:pPr algn="l">
              <a:buNone/>
            </a:pPr>
            <a:r>
              <a:rPr lang="zh-CN" altLang="en-US" dirty="0">
                <a:solidFill>
                  <a:schemeClr val="tx2"/>
                </a:solidFill>
                <a:sym typeface="+mn-ea"/>
              </a:rPr>
              <a:t>5.7  程序动态除错方法（二）</a:t>
            </a:r>
            <a:endParaRPr lang="zh-CN" altLang="en-US" dirty="0">
              <a:solidFill>
                <a:schemeClr val="tx2"/>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95266" name="Rectangle 2"/>
          <p:cNvSpPr>
            <a:spLocks noGrp="1"/>
          </p:cNvSpPr>
          <p:nvPr>
            <p:ph type="title"/>
          </p:nvPr>
        </p:nvSpPr>
        <p:spPr/>
        <p:txBody>
          <a:bodyPr vert="horz" wrap="square" lIns="91440" tIns="45720" rIns="91440" bIns="45720" anchor="ctr">
            <a:normAutofit/>
          </a:bodyPr>
          <a:lstStyle/>
          <a:p>
            <a:r>
              <a:rPr lang="en-US" altLang="zh-CN"/>
              <a:t>5.7  </a:t>
            </a:r>
            <a:r>
              <a:rPr lang="zh-CN" altLang="en-US" dirty="0"/>
              <a:t>程序动态除错方法（二）</a:t>
            </a:r>
            <a:endParaRPr lang="zh-CN" altLang="en-US" dirty="0"/>
          </a:p>
        </p:txBody>
      </p:sp>
      <p:sp>
        <p:nvSpPr>
          <p:cNvPr id="395267" name="Rectangle 3"/>
          <p:cNvSpPr>
            <a:spLocks noGrp="1"/>
          </p:cNvSpPr>
          <p:nvPr>
            <p:ph idx="1"/>
          </p:nvPr>
        </p:nvSpPr>
        <p:spPr/>
        <p:txBody>
          <a:bodyPr vert="horz" wrap="square" lIns="91440" tIns="45720" rIns="91440" bIns="45720" anchor="t"/>
          <a:lstStyle/>
          <a:p>
            <a:pPr>
              <a:spcBef>
                <a:spcPct val="50000"/>
              </a:spcBef>
              <a:buClrTx/>
              <a:buSzTx/>
              <a:buNone/>
            </a:pPr>
            <a:r>
              <a:rPr lang="zh-CN" altLang="en-US" sz="2600" dirty="0">
                <a:latin typeface="华文中宋" panose="02010600040101010101" pitchFamily="2" charset="-122"/>
              </a:rPr>
              <a:t>写好一个程序后，需要：</a:t>
            </a:r>
            <a:endParaRPr lang="zh-CN" altLang="en-US" sz="2600" dirty="0">
              <a:latin typeface="华文中宋" panose="02010600040101010101" pitchFamily="2" charset="-122"/>
            </a:endParaRPr>
          </a:p>
          <a:p>
            <a:pPr>
              <a:spcBef>
                <a:spcPct val="30000"/>
              </a:spcBef>
            </a:pPr>
            <a:r>
              <a:rPr lang="zh-CN" altLang="en-US" sz="2600" dirty="0">
                <a:latin typeface="华文中宋" panose="02010600040101010101" pitchFamily="2" charset="-122"/>
              </a:rPr>
              <a:t>通过加工（编译和连接）产生可执行程序</a:t>
            </a:r>
            <a:endParaRPr lang="zh-CN" altLang="en-US" sz="2600" dirty="0">
              <a:latin typeface="华文中宋" panose="02010600040101010101" pitchFamily="2" charset="-122"/>
            </a:endParaRPr>
          </a:p>
          <a:p>
            <a:pPr>
              <a:spcBef>
                <a:spcPct val="30000"/>
              </a:spcBef>
            </a:pPr>
            <a:r>
              <a:rPr lang="zh-CN" altLang="en-US" sz="2600" dirty="0">
                <a:latin typeface="华文中宋" panose="02010600040101010101" pitchFamily="2" charset="-122"/>
              </a:rPr>
              <a:t>运行它，提供数据进行试验，确认它确实满足要求</a:t>
            </a:r>
            <a:endParaRPr lang="zh-CN" altLang="en-US" sz="2600" dirty="0">
              <a:latin typeface="华文中宋" panose="02010600040101010101" pitchFamily="2" charset="-122"/>
            </a:endParaRPr>
          </a:p>
          <a:p>
            <a:pPr>
              <a:spcBef>
                <a:spcPct val="30000"/>
              </a:spcBef>
            </a:pPr>
            <a:r>
              <a:rPr lang="zh-CN" altLang="en-US" sz="2600" dirty="0">
                <a:latin typeface="华文中宋" panose="02010600040101010101" pitchFamily="2" charset="-122"/>
              </a:rPr>
              <a:t>试验中常常会发现错误，需要设法排除</a:t>
            </a:r>
            <a:endParaRPr lang="zh-CN" altLang="en-US" sz="2600" dirty="0">
              <a:latin typeface="华文中宋" panose="02010600040101010101" pitchFamily="2" charset="-122"/>
            </a:endParaRPr>
          </a:p>
          <a:p>
            <a:pPr>
              <a:spcBef>
                <a:spcPct val="50000"/>
              </a:spcBef>
              <a:buClrTx/>
              <a:buSzTx/>
              <a:buNone/>
            </a:pPr>
            <a:r>
              <a:rPr lang="zh-CN" altLang="en-US" sz="2600" dirty="0">
                <a:solidFill>
                  <a:schemeClr val="hlink"/>
                </a:solidFill>
                <a:latin typeface="Times New Roman" panose="02020603050405020304" pitchFamily="18" charset="0"/>
              </a:rPr>
              <a:t>测试（</a:t>
            </a:r>
            <a:r>
              <a:rPr lang="en-US" altLang="zh-CN" sz="2600">
                <a:solidFill>
                  <a:schemeClr val="hlink"/>
                </a:solidFill>
                <a:latin typeface="Times New Roman" panose="02020603050405020304" pitchFamily="18" charset="0"/>
              </a:rPr>
              <a:t>testing</a:t>
            </a:r>
            <a:r>
              <a:rPr lang="zh-CN" altLang="en-US" sz="2600" dirty="0">
                <a:solidFill>
                  <a:schemeClr val="hlink"/>
                </a:solidFill>
                <a:latin typeface="Times New Roman" panose="02020603050405020304" pitchFamily="18" charset="0"/>
              </a:rPr>
              <a:t>）</a:t>
            </a:r>
            <a:r>
              <a:rPr lang="zh-CN" altLang="en-US" sz="2600" dirty="0">
                <a:latin typeface="Times New Roman" panose="02020603050405020304" pitchFamily="18" charset="0"/>
              </a:rPr>
              <a:t>：在完成一个程序或一部分程序，通过编译后试验性运行，仔细检查运行效果，设法确认该程序确实完成了所期望的工作。反过来说：测试就是设法用一些特别选出的数据去挖掘出程序里的错误</a:t>
            </a:r>
            <a:endParaRPr lang="zh-CN" altLang="en-US" sz="2600" dirty="0">
              <a:latin typeface="Times New Roman" panose="02020603050405020304" pitchFamily="18" charset="0"/>
            </a:endParaRPr>
          </a:p>
          <a:p>
            <a:pPr>
              <a:spcBef>
                <a:spcPct val="50000"/>
              </a:spcBef>
              <a:buClrTx/>
              <a:buSzTx/>
              <a:buNone/>
            </a:pPr>
            <a:r>
              <a:rPr lang="zh-CN" altLang="en-US" sz="2600" dirty="0">
                <a:solidFill>
                  <a:schemeClr val="hlink"/>
                </a:solidFill>
                <a:latin typeface="Times New Roman" panose="02020603050405020304" pitchFamily="18" charset="0"/>
              </a:rPr>
              <a:t>除错（</a:t>
            </a:r>
            <a:r>
              <a:rPr lang="en-US" altLang="zh-CN" sz="2600">
                <a:solidFill>
                  <a:schemeClr val="hlink"/>
                </a:solidFill>
                <a:latin typeface="Times New Roman" panose="02020603050405020304" pitchFamily="18" charset="0"/>
              </a:rPr>
              <a:t>debugging</a:t>
            </a:r>
            <a:r>
              <a:rPr lang="zh-CN" altLang="en-US" sz="2600" dirty="0">
                <a:solidFill>
                  <a:schemeClr val="hlink"/>
                </a:solidFill>
                <a:latin typeface="Times New Roman" panose="02020603050405020304" pitchFamily="18" charset="0"/>
              </a:rPr>
              <a:t>）</a:t>
            </a:r>
            <a:r>
              <a:rPr lang="zh-CN" altLang="en-US" sz="2600" dirty="0">
                <a:latin typeface="Times New Roman" panose="02020603050405020304" pitchFamily="18" charset="0"/>
              </a:rPr>
              <a:t>：发现程序有错时，设法确认产生错误的根源，修改程序，排除这些错误的工作过程</a:t>
            </a:r>
            <a:endParaRPr lang="zh-CN" altLang="en-US" sz="2600" dirty="0"/>
          </a:p>
        </p:txBody>
      </p:sp>
    </p:spTree>
  </p:cSld>
  <p:clrMapOvr>
    <a:masterClrMapping/>
  </p:clrMapOvr>
  <p:transition spd="med">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96291" name="Rectangle 3"/>
          <p:cNvSpPr>
            <a:spLocks noGrp="1"/>
          </p:cNvSpPr>
          <p:nvPr>
            <p:ph idx="1"/>
          </p:nvPr>
        </p:nvSpPr>
        <p:spPr>
          <a:xfrm>
            <a:off x="468630" y="525780"/>
            <a:ext cx="8207375" cy="5855970"/>
          </a:xfrm>
        </p:spPr>
        <p:txBody>
          <a:bodyPr vert="horz" wrap="square" lIns="91440" tIns="45720" rIns="91440" bIns="45720" anchor="t"/>
          <a:lstStyle/>
          <a:p>
            <a:pPr marL="0" indent="0">
              <a:spcBef>
                <a:spcPct val="50000"/>
              </a:spcBef>
              <a:buNone/>
            </a:pPr>
            <a:r>
              <a:rPr lang="en-US" altLang="en-US" sz="2400" dirty="0" err="1">
                <a:solidFill>
                  <a:schemeClr val="accent2"/>
                </a:solidFill>
                <a:sym typeface="+mn-ea"/>
              </a:rPr>
              <a:t>程序测试</a:t>
            </a:r>
            <a:r>
              <a:rPr lang="zh-CN" altLang="en-US" sz="2400" dirty="0" err="1">
                <a:solidFill>
                  <a:schemeClr val="accent2"/>
                </a:solidFill>
                <a:sym typeface="+mn-ea"/>
              </a:rPr>
              <a:t>：</a:t>
            </a:r>
            <a:endParaRPr lang="zh-CN" altLang="en-US" sz="2400" dirty="0">
              <a:solidFill>
                <a:schemeClr val="accent2"/>
              </a:solidFill>
            </a:endParaRPr>
          </a:p>
          <a:p>
            <a:pPr marL="446405" indent="-446405">
              <a:spcBef>
                <a:spcPct val="50000"/>
              </a:spcBef>
            </a:pPr>
            <a:r>
              <a:rPr lang="zh-CN" altLang="en-US" sz="2400" dirty="0">
                <a:latin typeface="Times New Roman" panose="02020603050405020304" pitchFamily="18" charset="0"/>
              </a:rPr>
              <a:t>测试时考虑的基本问题是提供什么样的数据，才可能最大限度地把程序中的缺陷和错误挖出来。</a:t>
            </a:r>
            <a:endParaRPr lang="zh-CN" altLang="en-US" sz="2400" dirty="0">
              <a:latin typeface="Times New Roman" panose="02020603050405020304" pitchFamily="18" charset="0"/>
            </a:endParaRPr>
          </a:p>
          <a:p>
            <a:pPr>
              <a:lnSpc>
                <a:spcPct val="100000"/>
              </a:lnSpc>
              <a:spcBef>
                <a:spcPts val="1200"/>
              </a:spcBef>
              <a:spcAft>
                <a:spcPts val="0"/>
              </a:spcAft>
            </a:pPr>
            <a:r>
              <a:rPr lang="zh-CN" altLang="en-US" sz="2400">
                <a:cs typeface="Cambria" panose="02040503050406030204" pitchFamily="18" charset="0"/>
                <a:sym typeface="+mn-ea"/>
              </a:rPr>
              <a:t>对于我们自己编写的程序，可以根据程序的内部结构和由此而产生的执行流程，</a:t>
            </a:r>
            <a:r>
              <a:rPr lang="zh-CN" altLang="en-US" sz="2400">
                <a:solidFill>
                  <a:schemeClr val="accent2"/>
                </a:solidFill>
                <a:cs typeface="Cambria" panose="02040503050406030204" pitchFamily="18" charset="0"/>
                <a:sym typeface="+mn-ea"/>
              </a:rPr>
              <a:t>设法选择数据，使程序在试验性运行中能通过“所有”可能出现的执行流程</a:t>
            </a:r>
            <a:r>
              <a:rPr lang="zh-CN" altLang="en-US" sz="2400">
                <a:cs typeface="Cambria" panose="02040503050406030204" pitchFamily="18" charset="0"/>
                <a:sym typeface="+mn-ea"/>
              </a:rPr>
              <a:t>（“白箱测试）。</a:t>
            </a:r>
            <a:endParaRPr lang="zh-CN" altLang="en-US" sz="2400">
              <a:latin typeface="Cambria" panose="02040503050406030204" pitchFamily="18" charset="0"/>
              <a:cs typeface="Cambria" panose="02040503050406030204" pitchFamily="18" charset="0"/>
              <a:sym typeface="+mn-ea"/>
            </a:endParaRPr>
          </a:p>
          <a:p>
            <a:pPr marL="0" indent="0">
              <a:lnSpc>
                <a:spcPct val="100000"/>
              </a:lnSpc>
              <a:spcBef>
                <a:spcPts val="1200"/>
              </a:spcBef>
              <a:spcAft>
                <a:spcPts val="0"/>
              </a:spcAft>
              <a:buNone/>
            </a:pPr>
            <a:r>
              <a:rPr lang="zh-CN" altLang="en-US" sz="2400">
                <a:cs typeface="Cambria" panose="02040503050406030204" pitchFamily="18" charset="0"/>
                <a:sym typeface="+mn-ea"/>
              </a:rPr>
              <a:t>如果通过每种执行流程的计算都能给出正确结果，那么这个程序的正确性就比较有保证了。</a:t>
            </a:r>
            <a:endParaRPr lang="zh-CN" altLang="en-US" sz="2400">
              <a:latin typeface="Cambria" panose="02040503050406030204" pitchFamily="18" charset="0"/>
              <a:cs typeface="Cambria" panose="02040503050406030204" pitchFamily="18" charset="0"/>
            </a:endParaRPr>
          </a:p>
          <a:p>
            <a:pPr>
              <a:lnSpc>
                <a:spcPct val="100000"/>
              </a:lnSpc>
              <a:spcBef>
                <a:spcPts val="1200"/>
              </a:spcBef>
              <a:spcAft>
                <a:spcPts val="0"/>
              </a:spcAft>
            </a:pPr>
            <a:r>
              <a:rPr lang="zh-CN" altLang="en-US" sz="2400">
                <a:cs typeface="Cambria" panose="02040503050406030204" pitchFamily="18" charset="0"/>
                <a:sym typeface="+mn-ea"/>
              </a:rPr>
              <a:t>顺序执行的复合语句只有一条执行流，从其中的第一个语句开始，到最后一个语句结束。</a:t>
            </a:r>
            <a:endParaRPr lang="zh-CN" altLang="en-US" sz="2400">
              <a:latin typeface="Cambria" panose="02040503050406030204" pitchFamily="18" charset="0"/>
              <a:cs typeface="Cambria" panose="02040503050406030204" pitchFamily="18" charset="0"/>
            </a:endParaRPr>
          </a:p>
          <a:p>
            <a:pPr>
              <a:lnSpc>
                <a:spcPct val="100000"/>
              </a:lnSpc>
              <a:spcBef>
                <a:spcPts val="1200"/>
              </a:spcBef>
              <a:spcAft>
                <a:spcPts val="0"/>
              </a:spcAft>
            </a:pPr>
            <a:r>
              <a:rPr lang="zh-CN" altLang="en-US" sz="2400">
                <a:solidFill>
                  <a:schemeClr val="accent2"/>
                </a:solidFill>
                <a:cs typeface="Cambria" panose="02040503050406030204" pitchFamily="18" charset="0"/>
                <a:sym typeface="+mn-ea"/>
              </a:rPr>
              <a:t>if 语句</a:t>
            </a:r>
            <a:r>
              <a:rPr lang="zh-CN" altLang="en-US" sz="2400">
                <a:cs typeface="Cambria" panose="02040503050406030204" pitchFamily="18" charset="0"/>
                <a:sym typeface="+mn-ea"/>
              </a:rPr>
              <a:t>有两条可能的执行流：当条件成立时就执行语句，条件不成立时就不执行语句；</a:t>
            </a:r>
            <a:endParaRPr lang="zh-CN" altLang="en-US" sz="2400">
              <a:latin typeface="Cambria" panose="02040503050406030204" pitchFamily="18" charset="0"/>
              <a:cs typeface="Cambria" panose="02040503050406030204" pitchFamily="18" charset="0"/>
            </a:endParaRPr>
          </a:p>
          <a:p>
            <a:pPr>
              <a:lnSpc>
                <a:spcPct val="100000"/>
              </a:lnSpc>
              <a:spcBef>
                <a:spcPts val="1200"/>
              </a:spcBef>
              <a:spcAft>
                <a:spcPts val="0"/>
              </a:spcAft>
            </a:pPr>
            <a:r>
              <a:rPr lang="zh-CN" altLang="en-US" sz="2400">
                <a:solidFill>
                  <a:schemeClr val="accent2"/>
                </a:solidFill>
                <a:cs typeface="Cambria" panose="02040503050406030204" pitchFamily="18" charset="0"/>
                <a:sym typeface="+mn-ea"/>
              </a:rPr>
              <a:t>嵌套的条件语句</a:t>
            </a:r>
            <a:r>
              <a:rPr lang="zh-CN" altLang="en-US" sz="2400">
                <a:cs typeface="Cambria" panose="02040503050406030204" pitchFamily="18" charset="0"/>
                <a:sym typeface="+mn-ea"/>
              </a:rPr>
              <a:t>可能产生更多条执行流。</a:t>
            </a:r>
            <a:endParaRPr lang="zh-CN" altLang="en-US" sz="2400">
              <a:latin typeface="Cambria" panose="02040503050406030204" pitchFamily="18" charset="0"/>
              <a:cs typeface="Cambria" panose="02040503050406030204" pitchFamily="18" charset="0"/>
            </a:endParaRPr>
          </a:p>
          <a:p>
            <a:pPr marL="446405" indent="-446405">
              <a:spcBef>
                <a:spcPct val="50000"/>
              </a:spcBef>
              <a:buClrTx/>
              <a:buSzTx/>
              <a:buNone/>
            </a:pPr>
            <a:endParaRPr lang="zh-CN" altLang="en-US" sz="2400" dirty="0">
              <a:latin typeface="Times New Roman" panose="02020603050405020304" pitchFamily="18" charset="0"/>
            </a:endParaRPr>
          </a:p>
        </p:txBody>
      </p:sp>
      <p:sp>
        <p:nvSpPr>
          <p:cNvPr id="3" name="文本框 2"/>
          <p:cNvSpPr txBox="1"/>
          <p:nvPr/>
        </p:nvSpPr>
        <p:spPr>
          <a:xfrm>
            <a:off x="2267588" y="6381118"/>
            <a:ext cx="4190365" cy="460375"/>
          </a:xfrm>
          <a:prstGeom prst="rect">
            <a:avLst/>
          </a:prstGeom>
          <a:noFill/>
        </p:spPr>
        <p:txBody>
          <a:bodyPr wrap="square" rtlCol="0">
            <a:spAutoFit/>
          </a:bodyPr>
          <a:lstStyle/>
          <a:p>
            <a:r>
              <a:rPr lang="zh-CN" altLang="en-US"/>
              <a:t>在第</a:t>
            </a:r>
            <a:r>
              <a:rPr lang="en-US" altLang="zh-CN"/>
              <a:t>3</a:t>
            </a:r>
            <a:r>
              <a:rPr lang="zh-CN" altLang="en-US"/>
              <a:t>章中零散地讲过</a:t>
            </a:r>
            <a:endParaRPr lang="zh-CN" altLang="en-US"/>
          </a:p>
        </p:txBody>
      </p:sp>
    </p:spTree>
  </p:cSld>
  <p:clrMapOvr>
    <a:masterClrMapping/>
  </p:clrMapOvr>
  <p:transition spd="med">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文本占位符 398337"/>
          <p:cNvSpPr>
            <a:spLocks noGrp="1"/>
          </p:cNvSpPr>
          <p:nvPr>
            <p:ph idx="1"/>
          </p:nvPr>
        </p:nvSpPr>
        <p:spPr>
          <a:xfrm>
            <a:off x="468630" y="579120"/>
            <a:ext cx="8207375" cy="5802630"/>
          </a:xfrm>
        </p:spPr>
        <p:txBody>
          <a:bodyPr/>
          <a:lstStyle/>
          <a:p>
            <a:pPr marL="0" indent="0">
              <a:buNone/>
            </a:pPr>
            <a:r>
              <a:rPr lang="zh-CN" altLang="en-US" sz="2400" dirty="0"/>
              <a:t>测试的基本策略：</a:t>
            </a:r>
            <a:endParaRPr lang="zh-CN" altLang="en-US" sz="2400" dirty="0"/>
          </a:p>
          <a:p>
            <a:pPr marL="0" indent="0">
              <a:buNone/>
            </a:pPr>
            <a:r>
              <a:rPr lang="zh-CN" altLang="en-US" sz="2400" dirty="0"/>
              <a:t>（</a:t>
            </a:r>
            <a:r>
              <a:rPr lang="en-US" altLang="zh-CN" sz="2400"/>
              <a:t>1</a:t>
            </a:r>
            <a:r>
              <a:rPr lang="zh-CN" altLang="en-US" sz="2400" dirty="0"/>
              <a:t>）写出程序之后，先做手工测试，输入</a:t>
            </a:r>
            <a:r>
              <a:rPr lang="en-US" altLang="zh-CN" sz="2400" dirty="0"/>
              <a:t> </a:t>
            </a:r>
            <a:r>
              <a:rPr lang="zh-CN" altLang="en-US" sz="2400" dirty="0"/>
              <a:t>一些典型的数据，查看程序对这些典型数据的工作情况，常能发现一些很表面的常见错误。</a:t>
            </a:r>
            <a:endParaRPr lang="zh-CN" altLang="en-US" sz="2400" dirty="0"/>
          </a:p>
          <a:p>
            <a:pPr marL="0" indent="0">
              <a:buNone/>
            </a:pPr>
            <a:r>
              <a:rPr lang="zh-CN" altLang="en-US" sz="2400" dirty="0"/>
              <a:t>（</a:t>
            </a:r>
            <a:r>
              <a:rPr lang="en-US" altLang="zh-CN" sz="2400"/>
              <a:t>2</a:t>
            </a:r>
            <a:r>
              <a:rPr lang="zh-CN" altLang="en-US" sz="2400" dirty="0"/>
              <a:t>）写一个测试程序，让程序自动地对更多数据执行测试。</a:t>
            </a:r>
            <a:endParaRPr lang="zh-CN" altLang="en-US" sz="2400" dirty="0"/>
          </a:p>
          <a:p>
            <a:pPr marL="0" indent="0">
              <a:buNone/>
            </a:pPr>
            <a:r>
              <a:rPr lang="zh-CN" altLang="en-US" sz="2400" dirty="0">
                <a:latin typeface="Times New Roman" panose="02020603050405020304" pitchFamily="18" charset="0"/>
                <a:sym typeface="+mn-ea"/>
              </a:rPr>
              <a:t>要认真查看程序输出结果，分析判断是否有错误。</a:t>
            </a:r>
            <a:endParaRPr lang="zh-CN" altLang="en-US" sz="2400" dirty="0">
              <a:latin typeface="Times New Roman" panose="02020603050405020304" pitchFamily="18" charset="0"/>
              <a:sym typeface="+mn-ea"/>
            </a:endParaRPr>
          </a:p>
          <a:p>
            <a:pPr marL="0" indent="0">
              <a:buNone/>
            </a:pPr>
            <a:endParaRPr lang="zh-CN" altLang="en-US" sz="2400" dirty="0">
              <a:latin typeface="Times New Roman" panose="02020603050405020304" pitchFamily="18" charset="0"/>
              <a:sym typeface="+mn-ea"/>
            </a:endParaRPr>
          </a:p>
          <a:p>
            <a:pPr marL="0" indent="0">
              <a:spcBef>
                <a:spcPct val="30000"/>
              </a:spcBef>
              <a:buClrTx/>
              <a:buSzTx/>
              <a:buFont typeface="Arial" panose="020B0604020202020204" pitchFamily="34" charset="0"/>
              <a:buNone/>
            </a:pPr>
            <a:r>
              <a:rPr lang="zh-CN" altLang="en-US" sz="2400" dirty="0">
                <a:latin typeface="Times New Roman" panose="02020603050405020304" pitchFamily="18" charset="0"/>
                <a:sym typeface="+mn-ea"/>
              </a:rPr>
              <a:t>除错的基本策略：</a:t>
            </a:r>
            <a:endParaRPr lang="zh-CN" altLang="en-US" sz="2400" dirty="0">
              <a:latin typeface="Times New Roman" panose="02020603050405020304" pitchFamily="18" charset="0"/>
              <a:sym typeface="+mn-ea"/>
            </a:endParaRPr>
          </a:p>
          <a:p>
            <a:pPr marL="533400" indent="-533400">
              <a:spcBef>
                <a:spcPct val="30000"/>
              </a:spcBef>
              <a:buClrTx/>
              <a:buSzTx/>
              <a:buFont typeface="Arial" panose="020B0604020202020204" pitchFamily="34" charset="0"/>
              <a:buAutoNum type="arabicPeriod"/>
            </a:pPr>
            <a:r>
              <a:rPr lang="zh-CN" altLang="en-US" sz="2400" dirty="0">
                <a:latin typeface="Times New Roman" panose="02020603050405020304" pitchFamily="18" charset="0"/>
                <a:sym typeface="+mn-ea"/>
              </a:rPr>
              <a:t>如果发现出错，努力思考，设法找出出错的规律性，检查出错时数据经过的执行流，</a:t>
            </a:r>
            <a:r>
              <a:rPr lang="zh-CN" altLang="en-US" sz="2400" dirty="0">
                <a:solidFill>
                  <a:schemeClr val="accent2"/>
                </a:solidFill>
                <a:latin typeface="Times New Roman" panose="02020603050405020304" pitchFamily="18" charset="0"/>
                <a:sym typeface="+mn-ea"/>
              </a:rPr>
              <a:t>逐步缩小可疑范围</a:t>
            </a:r>
            <a:r>
              <a:rPr lang="zh-CN" altLang="en-US" sz="2400" dirty="0">
                <a:latin typeface="Times New Roman" panose="02020603050405020304" pitchFamily="18" charset="0"/>
                <a:sym typeface="+mn-ea"/>
              </a:rPr>
              <a:t>。</a:t>
            </a:r>
            <a:endParaRPr lang="zh-CN" altLang="en-US" sz="2400" dirty="0">
              <a:latin typeface="Times New Roman" panose="02020603050405020304" pitchFamily="18" charset="0"/>
            </a:endParaRPr>
          </a:p>
          <a:p>
            <a:pPr marL="533400" indent="-533400">
              <a:spcBef>
                <a:spcPct val="30000"/>
              </a:spcBef>
              <a:buClrTx/>
              <a:buSzTx/>
              <a:buFont typeface="Arial" panose="020B0604020202020204" pitchFamily="34" charset="0"/>
              <a:buAutoNum type="arabicPeriod"/>
            </a:pPr>
            <a:r>
              <a:rPr lang="zh-CN" altLang="en-US" sz="2400" dirty="0">
                <a:latin typeface="Times New Roman" panose="02020603050405020304" pitchFamily="18" charset="0"/>
                <a:sym typeface="+mn-ea"/>
              </a:rPr>
              <a:t>在程序中加入输出语句，检查重要变量的值的变化情况。</a:t>
            </a:r>
            <a:endParaRPr lang="zh-CN" altLang="en-US" sz="2400" dirty="0">
              <a:latin typeface="Times New Roman" panose="02020603050405020304" pitchFamily="18" charset="0"/>
            </a:endParaRPr>
          </a:p>
          <a:p>
            <a:pPr marL="533400" indent="-533400">
              <a:spcBef>
                <a:spcPct val="30000"/>
              </a:spcBef>
              <a:buClrTx/>
              <a:buSzTx/>
              <a:buFont typeface="Arial" panose="020B0604020202020204" pitchFamily="34" charset="0"/>
              <a:buAutoNum type="arabicPeriod"/>
            </a:pPr>
            <a:r>
              <a:rPr lang="zh-CN" altLang="en-US" sz="2400" dirty="0">
                <a:solidFill>
                  <a:srgbClr val="FF0000"/>
                </a:solidFill>
                <a:latin typeface="Times New Roman" panose="02020603050405020304" pitchFamily="18" charset="0"/>
                <a:sym typeface="+mn-ea"/>
              </a:rPr>
              <a:t>利用 </a:t>
            </a:r>
            <a:r>
              <a:rPr lang="en-US" altLang="zh-CN" sz="2400">
                <a:solidFill>
                  <a:srgbClr val="FF0000"/>
                </a:solidFill>
                <a:latin typeface="Times New Roman" panose="02020603050405020304" pitchFamily="18" charset="0"/>
                <a:sym typeface="+mn-ea"/>
              </a:rPr>
              <a:t>IDE </a:t>
            </a:r>
            <a:r>
              <a:rPr lang="zh-CN" altLang="en-US" sz="2400" dirty="0">
                <a:solidFill>
                  <a:srgbClr val="FF0000"/>
                </a:solidFill>
                <a:latin typeface="Times New Roman" panose="02020603050405020304" pitchFamily="18" charset="0"/>
                <a:sym typeface="+mn-ea"/>
              </a:rPr>
              <a:t>的调试除错工具，</a:t>
            </a:r>
            <a:r>
              <a:rPr lang="zh-CN" altLang="en-US" sz="2400" dirty="0">
                <a:sym typeface="+mn-ea"/>
              </a:rPr>
              <a:t>逐步执行程序，并观察变量的数值变化，进行逻辑思考，找出错误原因并改正程序。</a:t>
            </a:r>
            <a:endParaRPr lang="zh-CN" altLang="en-US" sz="2400" dirty="0">
              <a:solidFill>
                <a:srgbClr val="FF0000"/>
              </a:solidFill>
              <a:latin typeface="Times New Roman" panose="02020603050405020304" pitchFamily="18" charset="0"/>
            </a:endParaRPr>
          </a:p>
          <a:p>
            <a:pPr marL="0" indent="0">
              <a:buNone/>
            </a:pP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transition spd="med">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7" name="标题 405506"/>
          <p:cNvSpPr>
            <a:spLocks noGrp="1"/>
          </p:cNvSpPr>
          <p:nvPr>
            <p:ph type="title"/>
          </p:nvPr>
        </p:nvSpPr>
        <p:spPr/>
        <p:txBody>
          <a:bodyPr anchor="ctr"/>
          <a:lstStyle/>
          <a:p>
            <a:r>
              <a:rPr lang="en-US" altLang="zh-CN" sz="3200"/>
              <a:t>1. </a:t>
            </a:r>
            <a:r>
              <a:rPr lang="zh-CN" altLang="en-US" sz="3200" dirty="0"/>
              <a:t>开始调试（</a:t>
            </a:r>
            <a:r>
              <a:rPr lang="en-US" altLang="zh-CN" sz="3200"/>
              <a:t>Debug</a:t>
            </a:r>
            <a:r>
              <a:rPr lang="zh-CN" altLang="en-US" sz="3200" dirty="0"/>
              <a:t>）</a:t>
            </a:r>
            <a:endParaRPr lang="zh-CN" altLang="en-US" sz="32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pic>
        <p:nvPicPr>
          <p:cNvPr id="4098" name="Picture 2" descr="toolbar"/>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080" y="1073150"/>
            <a:ext cx="9149080" cy="1011555"/>
          </a:xfrm>
          <a:prstGeom prst="rect">
            <a:avLst/>
          </a:prstGeom>
          <a:noFill/>
          <a:extLst>
            <a:ext uri="{909E8E84-426E-40DD-AFC4-6F175D3DCCD1}">
              <a14:hiddenFill xmlns:a14="http://schemas.microsoft.com/office/drawing/2010/main">
                <a:solidFill>
                  <a:srgbClr val="FFFFFF"/>
                </a:solidFill>
              </a14:hiddenFill>
            </a:ext>
          </a:extLst>
        </p:spPr>
      </p:pic>
      <p:sp>
        <p:nvSpPr>
          <p:cNvPr id="403462" name="矩形 403461"/>
          <p:cNvSpPr/>
          <p:nvPr>
            <p:custDataLst>
              <p:tags r:id="rId3"/>
            </p:custDataLst>
          </p:nvPr>
        </p:nvSpPr>
        <p:spPr>
          <a:xfrm>
            <a:off x="3861325" y="2325178"/>
            <a:ext cx="2679700" cy="460375"/>
          </a:xfrm>
          <a:prstGeom prst="rect">
            <a:avLst/>
          </a:prstGeom>
          <a:solidFill>
            <a:srgbClr val="FFFF00"/>
          </a:solidFill>
          <a:ln w="9525">
            <a:noFill/>
          </a:ln>
        </p:spPr>
        <p:txBody>
          <a:bodyPr wrap="none" lIns="92075" tIns="46038" rIns="92075" bIns="46038" anchor="t">
            <a:spAutoFit/>
          </a:bodyPr>
          <a:p>
            <a:pPr>
              <a:spcBef>
                <a:spcPct val="0"/>
              </a:spcBef>
            </a:pPr>
            <a:r>
              <a:rPr lang="zh-CN" altLang="en-US" dirty="0">
                <a:latin typeface="+mn-lt"/>
                <a:cs typeface="+mn-lt"/>
              </a:rPr>
              <a:t>开始</a:t>
            </a:r>
            <a:r>
              <a:rPr lang="en-US" altLang="zh-CN" dirty="0">
                <a:latin typeface="+mn-lt"/>
                <a:cs typeface="+mn-lt"/>
              </a:rPr>
              <a:t>/</a:t>
            </a:r>
            <a:r>
              <a:rPr lang="zh-CN" altLang="en-US" dirty="0">
                <a:latin typeface="+mn-lt"/>
                <a:cs typeface="+mn-lt"/>
              </a:rPr>
              <a:t>继续调试 </a:t>
            </a:r>
            <a:r>
              <a:rPr lang="en-US" altLang="zh-CN" dirty="0">
                <a:latin typeface="+mn-lt"/>
                <a:cs typeface="+mn-lt"/>
              </a:rPr>
              <a:t>(F5)</a:t>
            </a:r>
            <a:endParaRPr lang="zh-CN" altLang="en-US" dirty="0">
              <a:latin typeface="+mn-lt"/>
              <a:cs typeface="+mn-lt"/>
            </a:endParaRPr>
          </a:p>
        </p:txBody>
      </p:sp>
      <p:sp>
        <p:nvSpPr>
          <p:cNvPr id="403463" name="直接连接符 403462"/>
          <p:cNvSpPr/>
          <p:nvPr>
            <p:custDataLst>
              <p:tags r:id="rId4"/>
            </p:custDataLst>
          </p:nvPr>
        </p:nvSpPr>
        <p:spPr>
          <a:xfrm flipV="1">
            <a:off x="5940425" y="1521460"/>
            <a:ext cx="763905" cy="899160"/>
          </a:xfrm>
          <a:prstGeom prst="line">
            <a:avLst/>
          </a:prstGeom>
          <a:ln w="28575" cap="flat" cmpd="sng">
            <a:solidFill>
              <a:schemeClr val="accent2"/>
            </a:solidFill>
            <a:prstDash val="solid"/>
            <a:headEnd type="none" w="med" len="med"/>
            <a:tailEnd type="triangle" w="med" len="med"/>
          </a:ln>
        </p:spPr>
      </p:sp>
      <p:sp>
        <p:nvSpPr>
          <p:cNvPr id="403464" name="直接连接符 403463"/>
          <p:cNvSpPr/>
          <p:nvPr>
            <p:custDataLst>
              <p:tags r:id="rId5"/>
            </p:custDataLst>
          </p:nvPr>
        </p:nvSpPr>
        <p:spPr>
          <a:xfrm flipH="1" flipV="1">
            <a:off x="7153275" y="1546225"/>
            <a:ext cx="10795" cy="888365"/>
          </a:xfrm>
          <a:prstGeom prst="line">
            <a:avLst/>
          </a:prstGeom>
          <a:ln w="38100" cap="flat" cmpd="sng">
            <a:solidFill>
              <a:schemeClr val="accent2"/>
            </a:solidFill>
            <a:prstDash val="solid"/>
            <a:headEnd type="none" w="med" len="med"/>
            <a:tailEnd type="triangle" w="med" len="med"/>
          </a:ln>
        </p:spPr>
      </p:sp>
      <p:sp>
        <p:nvSpPr>
          <p:cNvPr id="7" name="矩形 6"/>
          <p:cNvSpPr/>
          <p:nvPr>
            <p:custDataLst>
              <p:tags r:id="rId6"/>
            </p:custDataLst>
          </p:nvPr>
        </p:nvSpPr>
        <p:spPr>
          <a:xfrm>
            <a:off x="2411730" y="2785745"/>
            <a:ext cx="4149090" cy="1383665"/>
          </a:xfrm>
          <a:prstGeom prst="rect">
            <a:avLst/>
          </a:prstGeom>
        </p:spPr>
        <p:txBody>
          <a:bodyPr wrap="square">
            <a:spAutoFit/>
          </a:bodyPr>
          <a:p>
            <a:r>
              <a:rPr lang="zh-CN" altLang="en-US" sz="2800" dirty="0">
                <a:sym typeface="+mn-ea"/>
              </a:rPr>
              <a:t>点击 </a:t>
            </a:r>
            <a:r>
              <a:rPr lang="zh-CN" altLang="en-US" sz="2800" u="sng" dirty="0">
                <a:solidFill>
                  <a:schemeClr val="accent2"/>
                </a:solidFill>
                <a:sym typeface="+mn-ea"/>
              </a:rPr>
              <a:t>调试</a:t>
            </a:r>
            <a:r>
              <a:rPr lang="en-US" altLang="zh-CN" sz="2800" u="sng" dirty="0">
                <a:solidFill>
                  <a:schemeClr val="accent2"/>
                </a:solidFill>
                <a:sym typeface="+mn-ea"/>
              </a:rPr>
              <a:t>(F5)</a:t>
            </a:r>
            <a:r>
              <a:rPr lang="en-US" altLang="zh-CN" sz="2800" dirty="0">
                <a:sym typeface="+mn-ea"/>
              </a:rPr>
              <a:t> </a:t>
            </a:r>
            <a:r>
              <a:rPr lang="zh-CN" altLang="en-US" sz="2800" dirty="0">
                <a:sym typeface="+mn-ea"/>
              </a:rPr>
              <a:t>按钮，</a:t>
            </a:r>
            <a:endParaRPr lang="zh-CN" altLang="en-US" sz="2800" dirty="0">
              <a:sym typeface="+mn-ea"/>
            </a:endParaRPr>
          </a:p>
          <a:p>
            <a:r>
              <a:rPr lang="zh-CN" altLang="en-US" sz="2800" dirty="0">
                <a:sym typeface="+mn-ea"/>
              </a:rPr>
              <a:t>或按 </a:t>
            </a:r>
            <a:r>
              <a:rPr lang="en-US" altLang="zh-CN" sz="2800" b="1" dirty="0">
                <a:solidFill>
                  <a:schemeClr val="accent2"/>
                </a:solidFill>
                <a:sym typeface="+mn-ea"/>
              </a:rPr>
              <a:t>F5</a:t>
            </a:r>
            <a:r>
              <a:rPr lang="en-US" altLang="zh-CN" sz="2800" dirty="0">
                <a:sym typeface="+mn-ea"/>
              </a:rPr>
              <a:t> </a:t>
            </a:r>
            <a:r>
              <a:rPr lang="zh-CN" altLang="en-US" sz="2800" dirty="0">
                <a:sym typeface="+mn-ea"/>
              </a:rPr>
              <a:t>，</a:t>
            </a:r>
            <a:endParaRPr lang="zh-CN" altLang="en-US" sz="2800" dirty="0">
              <a:sym typeface="+mn-ea"/>
            </a:endParaRPr>
          </a:p>
          <a:p>
            <a:r>
              <a:rPr lang="zh-CN" altLang="en-US" sz="2800" dirty="0">
                <a:sym typeface="+mn-ea"/>
              </a:rPr>
              <a:t>或</a:t>
            </a:r>
            <a:r>
              <a:rPr lang="zh-CN" altLang="en-US" dirty="0"/>
              <a:t>点击</a:t>
            </a:r>
            <a:r>
              <a:rPr lang="zh-CN" altLang="en-US" dirty="0">
                <a:sym typeface="+mn-ea"/>
              </a:rPr>
              <a:t>菜单“</a:t>
            </a:r>
            <a:r>
              <a:rPr lang="zh-CN" altLang="en-US" b="1" dirty="0">
                <a:sym typeface="+mn-ea"/>
              </a:rPr>
              <a:t>运行</a:t>
            </a:r>
            <a:r>
              <a:rPr lang="zh-CN" altLang="en-US" dirty="0">
                <a:sym typeface="+mn-ea"/>
              </a:rPr>
              <a:t> </a:t>
            </a:r>
            <a:r>
              <a:rPr lang="en-US" altLang="zh-CN" dirty="0">
                <a:sym typeface="+mn-ea"/>
              </a:rPr>
              <a:t>–&gt; </a:t>
            </a:r>
            <a:r>
              <a:rPr lang="zh-CN" altLang="en-US" b="1" dirty="0">
                <a:sym typeface="+mn-ea"/>
              </a:rPr>
              <a:t>调试 </a:t>
            </a:r>
            <a:r>
              <a:rPr lang="en-US" altLang="zh-CN" dirty="0">
                <a:sym typeface="+mn-ea"/>
              </a:rPr>
              <a:t>”</a:t>
            </a:r>
            <a:endParaRPr lang="en-US" altLang="zh-CN" dirty="0">
              <a:sym typeface="+mn-ea"/>
            </a:endParaRPr>
          </a:p>
        </p:txBody>
      </p:sp>
      <p:sp>
        <p:nvSpPr>
          <p:cNvPr id="12" name="矩形 11"/>
          <p:cNvSpPr/>
          <p:nvPr>
            <p:custDataLst>
              <p:tags r:id="rId7"/>
            </p:custDataLst>
          </p:nvPr>
        </p:nvSpPr>
        <p:spPr>
          <a:xfrm>
            <a:off x="6876305" y="2464243"/>
            <a:ext cx="793750" cy="460375"/>
          </a:xfrm>
          <a:prstGeom prst="rect">
            <a:avLst/>
          </a:prstGeom>
          <a:solidFill>
            <a:srgbClr val="FFFF00"/>
          </a:solidFill>
          <a:ln w="9525">
            <a:noFill/>
          </a:ln>
        </p:spPr>
        <p:txBody>
          <a:bodyPr wrap="none" lIns="92075" tIns="46038" rIns="92075" bIns="46038" anchor="t">
            <a:spAutoFit/>
          </a:bodyPr>
          <a:p>
            <a:pPr>
              <a:spcBef>
                <a:spcPct val="0"/>
              </a:spcBef>
            </a:pPr>
            <a:r>
              <a:rPr lang="zh-CN" altLang="en-US" dirty="0">
                <a:latin typeface="+mn-lt"/>
                <a:cs typeface="+mn-lt"/>
              </a:rPr>
              <a:t>停止</a:t>
            </a:r>
            <a:endParaRPr lang="zh-CN" altLang="en-US" dirty="0">
              <a:latin typeface="+mn-lt"/>
              <a:cs typeface="+mn-lt"/>
            </a:endParaRPr>
          </a:p>
        </p:txBody>
      </p:sp>
    </p:spTree>
  </p:cSld>
  <p:clrMapOvr>
    <a:masterClrMapping/>
  </p:clrMapOvr>
  <p:transition spd="med">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 name="文本框 5"/>
          <p:cNvSpPr txBox="1"/>
          <p:nvPr/>
        </p:nvSpPr>
        <p:spPr>
          <a:xfrm>
            <a:off x="395605" y="5517518"/>
            <a:ext cx="7821930" cy="829945"/>
          </a:xfrm>
          <a:prstGeom prst="rect">
            <a:avLst/>
          </a:prstGeom>
          <a:noFill/>
        </p:spPr>
        <p:txBody>
          <a:bodyPr wrap="square" rtlCol="0" anchor="t">
            <a:spAutoFit/>
          </a:bodyPr>
          <a:lstStyle/>
          <a:p>
            <a:r>
              <a:rPr lang="zh-CN" altLang="en-US" dirty="0">
                <a:latin typeface="Cambria" panose="02040503050406030204" pitchFamily="18" charset="0"/>
                <a:ea typeface="楷体" panose="02010609060101010101" pitchFamily="49" charset="-122"/>
                <a:cs typeface="Cambria" panose="02040503050406030204" pitchFamily="18" charset="0"/>
                <a:sym typeface="+mn-ea"/>
              </a:rPr>
              <a:t>调整</a:t>
            </a:r>
            <a:r>
              <a:rPr lang="zh-CN" altLang="en-US" dirty="0">
                <a:solidFill>
                  <a:schemeClr val="tx2"/>
                </a:solidFill>
                <a:latin typeface="Cambria" panose="02040503050406030204" pitchFamily="18" charset="0"/>
                <a:ea typeface="楷体" panose="02010609060101010101" pitchFamily="49" charset="-122"/>
                <a:cs typeface="Cambria" panose="02040503050406030204" pitchFamily="18" charset="0"/>
                <a:sym typeface="+mn-ea"/>
              </a:rPr>
              <a:t>控制台窗口</a:t>
            </a:r>
            <a:r>
              <a:rPr lang="zh-CN" altLang="en-US" dirty="0">
                <a:latin typeface="Cambria" panose="02040503050406030204" pitchFamily="18" charset="0"/>
                <a:ea typeface="楷体" panose="02010609060101010101" pitchFamily="49" charset="-122"/>
                <a:cs typeface="Cambria" panose="02040503050406030204" pitchFamily="18" charset="0"/>
                <a:sym typeface="+mn-ea"/>
              </a:rPr>
              <a:t>和 </a:t>
            </a:r>
            <a:r>
              <a:rPr lang="en-US" altLang="zh-CN">
                <a:solidFill>
                  <a:srgbClr val="FF0000"/>
                </a:solidFill>
                <a:latin typeface="Cambria" panose="02040503050406030204" pitchFamily="18" charset="0"/>
                <a:ea typeface="楷体" panose="02010609060101010101" pitchFamily="49" charset="-122"/>
                <a:cs typeface="Cambria" panose="02040503050406030204" pitchFamily="18" charset="0"/>
                <a:sym typeface="+mn-ea"/>
              </a:rPr>
              <a:t>Dev-C++ </a:t>
            </a:r>
            <a:r>
              <a:rPr lang="zh-CN" altLang="en-US" dirty="0">
                <a:solidFill>
                  <a:srgbClr val="FF0000"/>
                </a:solidFill>
                <a:latin typeface="Cambria" panose="02040503050406030204" pitchFamily="18" charset="0"/>
                <a:ea typeface="楷体" panose="02010609060101010101" pitchFamily="49" charset="-122"/>
                <a:cs typeface="Cambria" panose="02040503050406030204" pitchFamily="18" charset="0"/>
                <a:sym typeface="+mn-ea"/>
              </a:rPr>
              <a:t>窗口</a:t>
            </a:r>
            <a:r>
              <a:rPr lang="zh-CN" altLang="en-US" dirty="0">
                <a:latin typeface="Cambria" panose="02040503050406030204" pitchFamily="18" charset="0"/>
                <a:ea typeface="楷体" panose="02010609060101010101" pitchFamily="49" charset="-122"/>
                <a:cs typeface="Cambria" panose="02040503050406030204" pitchFamily="18" charset="0"/>
                <a:sym typeface="+mn-ea"/>
              </a:rPr>
              <a:t>的大小和相对位置，</a:t>
            </a:r>
            <a:endParaRPr lang="zh-CN" altLang="en-US" dirty="0">
              <a:latin typeface="Cambria" panose="02040503050406030204" pitchFamily="18" charset="0"/>
              <a:ea typeface="楷体" panose="02010609060101010101" pitchFamily="49" charset="-122"/>
              <a:cs typeface="Cambria" panose="02040503050406030204" pitchFamily="18" charset="0"/>
              <a:sym typeface="+mn-ea"/>
            </a:endParaRPr>
          </a:p>
          <a:p>
            <a:r>
              <a:rPr lang="zh-CN" altLang="en-US" dirty="0">
                <a:latin typeface="Cambria" panose="02040503050406030204" pitchFamily="18" charset="0"/>
                <a:ea typeface="楷体" panose="02010609060101010101" pitchFamily="49" charset="-122"/>
                <a:cs typeface="Cambria" panose="02040503050406030204" pitchFamily="18" charset="0"/>
                <a:sym typeface="+mn-ea"/>
              </a:rPr>
              <a:t>以便能够同时它们。 </a:t>
            </a:r>
            <a:endParaRPr lang="zh-CN" altLang="en-US">
              <a:latin typeface="Cambria" panose="02040503050406030204" pitchFamily="18" charset="0"/>
              <a:ea typeface="楷体" panose="02010609060101010101" pitchFamily="49" charset="-122"/>
              <a:cs typeface="Cambria" panose="02040503050406030204" pitchFamily="18" charset="0"/>
            </a:endParaRPr>
          </a:p>
        </p:txBody>
      </p:sp>
      <p:sp>
        <p:nvSpPr>
          <p:cNvPr id="7" name="文本框 6"/>
          <p:cNvSpPr txBox="1"/>
          <p:nvPr/>
        </p:nvSpPr>
        <p:spPr>
          <a:xfrm>
            <a:off x="539750" y="404495"/>
            <a:ext cx="8169910" cy="460375"/>
          </a:xfrm>
          <a:prstGeom prst="rect">
            <a:avLst/>
          </a:prstGeom>
          <a:noFill/>
        </p:spPr>
        <p:txBody>
          <a:bodyPr wrap="square" rtlCol="0">
            <a:spAutoFit/>
          </a:bodyPr>
          <a:p>
            <a:r>
              <a:rPr lang="zh-CN" altLang="en-US" dirty="0">
                <a:sym typeface="+mn-ea"/>
              </a:rPr>
              <a:t>程序开始运行，到</a:t>
            </a:r>
            <a:r>
              <a:rPr lang="en-US" altLang="zh-CN" dirty="0">
                <a:sym typeface="+mn-ea"/>
              </a:rPr>
              <a:t> main </a:t>
            </a:r>
            <a:r>
              <a:rPr lang="zh-CN" altLang="en-US" dirty="0">
                <a:sym typeface="+mn-ea"/>
              </a:rPr>
              <a:t>函数中第一条可执行的语句处暂停。</a:t>
            </a:r>
            <a:endParaRPr lang="zh-CN" altLang="en-US"/>
          </a:p>
        </p:txBody>
      </p:sp>
      <p:pic>
        <p:nvPicPr>
          <p:cNvPr id="11" name="Picture 2" descr="intnum"/>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551180" y="1052830"/>
            <a:ext cx="7907020" cy="4164330"/>
          </a:xfrm>
          <a:prstGeom prst="rect">
            <a:avLst/>
          </a:prstGeom>
          <a:noFill/>
          <a:extLst>
            <a:ext uri="{909E8E84-426E-40DD-AFC4-6F175D3DCCD1}">
              <a14:hiddenFill xmlns:a14="http://schemas.microsoft.com/office/drawing/2010/main">
                <a:solidFill>
                  <a:srgbClr val="FFFFFF"/>
                </a:solidFill>
              </a14:hiddenFill>
            </a:ext>
          </a:extLst>
        </p:spPr>
      </p:pic>
      <p:sp>
        <p:nvSpPr>
          <p:cNvPr id="5" name="上箭头 4"/>
          <p:cNvSpPr/>
          <p:nvPr/>
        </p:nvSpPr>
        <p:spPr>
          <a:xfrm>
            <a:off x="1331595" y="5229860"/>
            <a:ext cx="288290" cy="287655"/>
          </a:xfrm>
          <a:prstGeom prst="upArrow">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8" name="上箭头 7"/>
          <p:cNvSpPr/>
          <p:nvPr/>
        </p:nvSpPr>
        <p:spPr>
          <a:xfrm>
            <a:off x="3636010" y="5229860"/>
            <a:ext cx="288290" cy="287655"/>
          </a:xfrm>
          <a:prstGeom prst="upArrow">
            <a:avLst/>
          </a:prstGeom>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Tree>
  </p:cSld>
  <p:clrMapOvr>
    <a:masterClrMapping/>
  </p:clrMapOvr>
  <p:transition spd="med">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标题 407553"/>
          <p:cNvSpPr>
            <a:spLocks noGrp="1"/>
          </p:cNvSpPr>
          <p:nvPr>
            <p:ph type="title"/>
          </p:nvPr>
        </p:nvSpPr>
        <p:spPr/>
        <p:txBody>
          <a:bodyPr anchor="ctr"/>
          <a:lstStyle/>
          <a:p>
            <a:r>
              <a:rPr lang="en-US" altLang="zh-CN" sz="3200"/>
              <a:t>2</a:t>
            </a:r>
            <a:r>
              <a:rPr lang="zh-CN" altLang="en-US" sz="3200" dirty="0"/>
              <a:t>、调试过程中的操作</a:t>
            </a:r>
            <a:endParaRPr lang="zh-CN" altLang="en-US" sz="3200" dirty="0"/>
          </a:p>
        </p:txBody>
      </p:sp>
      <p:sp>
        <p:nvSpPr>
          <p:cNvPr id="408578" name="文本占位符 408577"/>
          <p:cNvSpPr>
            <a:spLocks noGrp="1"/>
          </p:cNvSpPr>
          <p:nvPr>
            <p:ph idx="1"/>
          </p:nvPr>
        </p:nvSpPr>
        <p:spPr>
          <a:xfrm>
            <a:off x="2084070" y="2997200"/>
            <a:ext cx="6925945" cy="919480"/>
          </a:xfrm>
        </p:spPr>
        <p:txBody>
          <a:bodyPr/>
          <a:lstStyle/>
          <a:p>
            <a:pPr marL="0" indent="0">
              <a:buClr>
                <a:schemeClr val="accent2"/>
              </a:buClr>
              <a:buSzPct val="85000"/>
              <a:buFont typeface="Wingdings" panose="05000000000000000000" pitchFamily="2" charset="2"/>
              <a:buNone/>
            </a:pPr>
            <a:r>
              <a:rPr lang="zh-CN" altLang="en-US" sz="2400" dirty="0">
                <a:sym typeface="+mn-ea"/>
              </a:rPr>
              <a:t>如果当前语句中含有函数调用，则</a:t>
            </a:r>
            <a:r>
              <a:rPr lang="zh-CN" altLang="en-US" sz="2400" dirty="0">
                <a:sym typeface="+mn-ea"/>
              </a:rPr>
              <a:t>“</a:t>
            </a:r>
            <a:r>
              <a:rPr lang="zh-CN" altLang="en-US" sz="2400" dirty="0">
                <a:solidFill>
                  <a:schemeClr val="accent2"/>
                </a:solidFill>
                <a:sym typeface="+mn-ea"/>
              </a:rPr>
              <a:t>单步进入</a:t>
            </a:r>
            <a:r>
              <a:rPr lang="en-US" altLang="zh-CN" sz="2400" dirty="0">
                <a:solidFill>
                  <a:schemeClr val="accent2"/>
                </a:solidFill>
                <a:sym typeface="+mn-ea"/>
              </a:rPr>
              <a:t>[F8]</a:t>
            </a:r>
            <a:r>
              <a:rPr lang="zh-CN" altLang="en-US" sz="2400" dirty="0">
                <a:sym typeface="+mn-ea"/>
              </a:rPr>
              <a:t>”可以</a:t>
            </a:r>
            <a:r>
              <a:rPr lang="zh-CN" altLang="en-US" sz="2400" dirty="0">
                <a:sym typeface="+mn-ea"/>
              </a:rPr>
              <a:t>追踪进入到函数中去执行。</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pic>
        <p:nvPicPr>
          <p:cNvPr id="4" name="图片 3" descr="dev-toolbar"/>
          <p:cNvPicPr>
            <a:picLocks noChangeAspect="1"/>
          </p:cNvPicPr>
          <p:nvPr/>
        </p:nvPicPr>
        <p:blipFill>
          <a:blip r:embed="rId1"/>
          <a:stretch>
            <a:fillRect/>
          </a:stretch>
        </p:blipFill>
        <p:spPr>
          <a:xfrm>
            <a:off x="179705" y="1896745"/>
            <a:ext cx="8964295" cy="991235"/>
          </a:xfrm>
          <a:prstGeom prst="rect">
            <a:avLst/>
          </a:prstGeom>
        </p:spPr>
      </p:pic>
      <p:sp>
        <p:nvSpPr>
          <p:cNvPr id="3" name="文本占位符 408577"/>
          <p:cNvSpPr>
            <a:spLocks noGrp="1"/>
          </p:cNvSpPr>
          <p:nvPr/>
        </p:nvSpPr>
        <p:spPr>
          <a:xfrm>
            <a:off x="2262505" y="1052830"/>
            <a:ext cx="6881495" cy="516890"/>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0" i="0" u="none" kern="1200" baseline="0">
                <a:solidFill>
                  <a:schemeClr val="tx1"/>
                </a:solidFill>
                <a:latin typeface="Cambria" panose="02040503050406030204" pitchFamily="18" charset="0"/>
                <a:ea typeface="华文中宋" panose="02010600040101010101" pitchFamily="2" charset="-122"/>
                <a:cs typeface="+mn-cs"/>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0" i="0" u="none" kern="1200" baseline="0">
                <a:solidFill>
                  <a:schemeClr val="tx1"/>
                </a:solidFill>
                <a:latin typeface="Cambria" panose="02040503050406030204" pitchFamily="18" charset="0"/>
                <a:ea typeface="华文中宋" panose="02010600040101010101" pitchFamily="2" charset="-122"/>
                <a:cs typeface="+mn-cs"/>
              </a:defRPr>
            </a:lvl2pPr>
            <a:lvl3pPr marL="1143000" lvl="2" indent="-228600" algn="l" defTabSz="914400" rtl="0" eaLnBrk="1" fontAlgn="base" latinLnBrk="0" hangingPunct="1">
              <a:lnSpc>
                <a:spcPct val="100000"/>
              </a:lnSpc>
              <a:spcBef>
                <a:spcPct val="25000"/>
              </a:spcBef>
              <a:spcAft>
                <a:spcPct val="0"/>
              </a:spcAft>
              <a:buSzTx/>
              <a:buFontTx/>
              <a:buChar char="•"/>
              <a:defRPr sz="2400" b="0" i="0" u="none" kern="1200" baseline="0">
                <a:solidFill>
                  <a:schemeClr val="tx1"/>
                </a:solidFill>
                <a:latin typeface="Cambria" panose="02040503050406030204" pitchFamily="18" charset="0"/>
                <a:ea typeface="华文中宋" panose="02010600040101010101" pitchFamily="2" charset="-122"/>
                <a:cs typeface="+mn-cs"/>
              </a:defRPr>
            </a:lvl3pPr>
            <a:lvl4pPr marL="1600200" lvl="3" indent="-228600" algn="l" defTabSz="914400" rtl="0" eaLnBrk="1" fontAlgn="base" latinLnBrk="0" hangingPunct="1">
              <a:lnSpc>
                <a:spcPct val="100000"/>
              </a:lnSpc>
              <a:spcBef>
                <a:spcPct val="25000"/>
              </a:spcBef>
              <a:spcAft>
                <a:spcPct val="0"/>
              </a:spcAft>
              <a:buSzTx/>
              <a:buFontTx/>
              <a:buChar char="–"/>
              <a:defRPr sz="2000" b="0" i="0" u="none" kern="1200" baseline="0">
                <a:solidFill>
                  <a:schemeClr val="tx1"/>
                </a:solidFill>
                <a:latin typeface="Cambria" panose="02040503050406030204" pitchFamily="18" charset="0"/>
                <a:ea typeface="华文中宋" panose="02010600040101010101" pitchFamily="2" charset="-122"/>
                <a:cs typeface="+mn-cs"/>
              </a:defRPr>
            </a:lvl4pPr>
            <a:lvl5pPr marL="2057400" lvl="4" indent="-228600" algn="l" defTabSz="914400" rtl="0" eaLnBrk="1" fontAlgn="base" latinLnBrk="0" hangingPunct="1">
              <a:lnSpc>
                <a:spcPct val="100000"/>
              </a:lnSpc>
              <a:spcBef>
                <a:spcPct val="25000"/>
              </a:spcBef>
              <a:spcAft>
                <a:spcPct val="0"/>
              </a:spcAft>
              <a:buSzTx/>
              <a:buFontTx/>
              <a:buChar char="»"/>
              <a:defRPr sz="2000" b="0" i="0" u="none" kern="1200" baseline="0">
                <a:solidFill>
                  <a:schemeClr val="tx1"/>
                </a:solidFill>
                <a:latin typeface="Cambria" panose="02040503050406030204" pitchFamily="18" charset="0"/>
                <a:ea typeface="华文中宋" panose="02010600040101010101" pitchFamily="2" charset="-122"/>
                <a:cs typeface="+mn-cs"/>
              </a:defRPr>
            </a:lvl5pPr>
            <a:lvl6pPr marL="2514600" lvl="5"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9pPr>
          </a:lstStyle>
          <a:p>
            <a:pPr marL="0" indent="0" algn="ctr">
              <a:buClr>
                <a:schemeClr val="accent2"/>
              </a:buClr>
              <a:buSzPct val="85000"/>
              <a:buFont typeface="Wingdings" panose="05000000000000000000" pitchFamily="2" charset="2"/>
              <a:buNone/>
            </a:pPr>
            <a:r>
              <a:rPr lang="zh-CN" altLang="en-US" sz="2400" dirty="0">
                <a:sym typeface="+mn-ea"/>
              </a:rPr>
              <a:t>“</a:t>
            </a:r>
            <a:r>
              <a:rPr lang="zh-CN" altLang="en-US" sz="2400" dirty="0">
                <a:solidFill>
                  <a:schemeClr val="tx2"/>
                </a:solidFill>
                <a:sym typeface="+mn-ea"/>
              </a:rPr>
              <a:t>下一行</a:t>
            </a:r>
            <a:r>
              <a:rPr lang="en-US" altLang="zh-CN" sz="2400" dirty="0">
                <a:solidFill>
                  <a:schemeClr val="tx2"/>
                </a:solidFill>
                <a:sym typeface="+mn-ea"/>
              </a:rPr>
              <a:t>[F7]</a:t>
            </a:r>
            <a:r>
              <a:rPr lang="zh-CN" altLang="en-US" sz="2400" dirty="0">
                <a:sym typeface="+mn-ea"/>
              </a:rPr>
              <a:t>”：把当前语句作为一步执行完毕；</a:t>
            </a:r>
            <a:endParaRPr lang="zh-CN" altLang="en-US" sz="2400" dirty="0"/>
          </a:p>
        </p:txBody>
      </p:sp>
      <p:sp>
        <p:nvSpPr>
          <p:cNvPr id="5" name="上箭头 4"/>
          <p:cNvSpPr/>
          <p:nvPr/>
        </p:nvSpPr>
        <p:spPr>
          <a:xfrm rot="19860000">
            <a:off x="7228840" y="1584325"/>
            <a:ext cx="358140" cy="360045"/>
          </a:xfrm>
          <a:prstGeom prst="upArrow">
            <a:avLst/>
          </a:prstGeom>
          <a:solidFill>
            <a:schemeClr val="accent1"/>
          </a:solidFill>
          <a:ln w="19050">
            <a:solidFill>
              <a:schemeClr val="tx2"/>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6" name="文本占位符 408577"/>
          <p:cNvSpPr>
            <a:spLocks noGrp="1"/>
          </p:cNvSpPr>
          <p:nvPr/>
        </p:nvSpPr>
        <p:spPr>
          <a:xfrm>
            <a:off x="971550" y="4149090"/>
            <a:ext cx="7570470" cy="2369185"/>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0" i="0" u="none" kern="1200" baseline="0">
                <a:solidFill>
                  <a:schemeClr val="tx1"/>
                </a:solidFill>
                <a:latin typeface="Cambria" panose="02040503050406030204" pitchFamily="18" charset="0"/>
                <a:ea typeface="华文中宋" panose="02010600040101010101" pitchFamily="2" charset="-122"/>
                <a:cs typeface="+mn-cs"/>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0" i="0" u="none" kern="1200" baseline="0">
                <a:solidFill>
                  <a:schemeClr val="tx1"/>
                </a:solidFill>
                <a:latin typeface="Cambria" panose="02040503050406030204" pitchFamily="18" charset="0"/>
                <a:ea typeface="华文中宋" panose="02010600040101010101" pitchFamily="2" charset="-122"/>
                <a:cs typeface="+mn-cs"/>
              </a:defRPr>
            </a:lvl2pPr>
            <a:lvl3pPr marL="1143000" lvl="2" indent="-228600" algn="l" defTabSz="914400" rtl="0" eaLnBrk="1" fontAlgn="base" latinLnBrk="0" hangingPunct="1">
              <a:lnSpc>
                <a:spcPct val="100000"/>
              </a:lnSpc>
              <a:spcBef>
                <a:spcPct val="25000"/>
              </a:spcBef>
              <a:spcAft>
                <a:spcPct val="0"/>
              </a:spcAft>
              <a:buSzTx/>
              <a:buFontTx/>
              <a:buChar char="•"/>
              <a:defRPr sz="2400" b="0" i="0" u="none" kern="1200" baseline="0">
                <a:solidFill>
                  <a:schemeClr val="tx1"/>
                </a:solidFill>
                <a:latin typeface="Cambria" panose="02040503050406030204" pitchFamily="18" charset="0"/>
                <a:ea typeface="华文中宋" panose="02010600040101010101" pitchFamily="2" charset="-122"/>
                <a:cs typeface="+mn-cs"/>
              </a:defRPr>
            </a:lvl3pPr>
            <a:lvl4pPr marL="1600200" lvl="3" indent="-228600" algn="l" defTabSz="914400" rtl="0" eaLnBrk="1" fontAlgn="base" latinLnBrk="0" hangingPunct="1">
              <a:lnSpc>
                <a:spcPct val="100000"/>
              </a:lnSpc>
              <a:spcBef>
                <a:spcPct val="25000"/>
              </a:spcBef>
              <a:spcAft>
                <a:spcPct val="0"/>
              </a:spcAft>
              <a:buSzTx/>
              <a:buFontTx/>
              <a:buChar char="–"/>
              <a:defRPr sz="2000" b="0" i="0" u="none" kern="1200" baseline="0">
                <a:solidFill>
                  <a:schemeClr val="tx1"/>
                </a:solidFill>
                <a:latin typeface="Cambria" panose="02040503050406030204" pitchFamily="18" charset="0"/>
                <a:ea typeface="华文中宋" panose="02010600040101010101" pitchFamily="2" charset="-122"/>
                <a:cs typeface="+mn-cs"/>
              </a:defRPr>
            </a:lvl4pPr>
            <a:lvl5pPr marL="2057400" lvl="4" indent="-228600" algn="l" defTabSz="914400" rtl="0" eaLnBrk="1" fontAlgn="base" latinLnBrk="0" hangingPunct="1">
              <a:lnSpc>
                <a:spcPct val="100000"/>
              </a:lnSpc>
              <a:spcBef>
                <a:spcPct val="25000"/>
              </a:spcBef>
              <a:spcAft>
                <a:spcPct val="0"/>
              </a:spcAft>
              <a:buSzTx/>
              <a:buFontTx/>
              <a:buChar char="»"/>
              <a:defRPr sz="2000" b="0" i="0" u="none" kern="1200" baseline="0">
                <a:solidFill>
                  <a:schemeClr val="tx1"/>
                </a:solidFill>
                <a:latin typeface="Cambria" panose="02040503050406030204" pitchFamily="18" charset="0"/>
                <a:ea typeface="华文中宋" panose="02010600040101010101" pitchFamily="2" charset="-122"/>
                <a:cs typeface="+mn-cs"/>
              </a:defRPr>
            </a:lvl5pPr>
            <a:lvl6pPr marL="2514600" lvl="5"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9pPr>
          </a:lstStyle>
          <a:p>
            <a:pPr marL="0" indent="0">
              <a:buClr>
                <a:schemeClr val="accent2"/>
              </a:buClr>
              <a:buSzPct val="85000"/>
              <a:buFont typeface="Wingdings" panose="05000000000000000000" pitchFamily="2" charset="2"/>
              <a:buNone/>
            </a:pPr>
            <a:r>
              <a:rPr lang="zh-CN" altLang="en-US" sz="2400" dirty="0">
                <a:sym typeface="+mn-ea"/>
              </a:rPr>
              <a:t>如果调用函数是标准函数或你认为无误的函数，就用“下一步”执行（以免追踪进入）；</a:t>
            </a:r>
            <a:endParaRPr lang="zh-CN" altLang="en-US" sz="2400" dirty="0">
              <a:sym typeface="+mn-ea"/>
            </a:endParaRPr>
          </a:p>
          <a:p>
            <a:pPr marL="0" indent="0">
              <a:buClr>
                <a:schemeClr val="accent2"/>
              </a:buClr>
              <a:buSzPct val="85000"/>
              <a:buFont typeface="Wingdings" panose="05000000000000000000" pitchFamily="2" charset="2"/>
              <a:buNone/>
            </a:pPr>
            <a:r>
              <a:rPr lang="zh-CN" altLang="en-US" sz="2400" dirty="0">
                <a:sym typeface="+mn-ea"/>
              </a:rPr>
              <a:t>对于怀疑有问题的函数才用“单步进入”去追踪。</a:t>
            </a:r>
            <a:endParaRPr lang="zh-CN" altLang="en-US" sz="2400" dirty="0">
              <a:sym typeface="+mn-ea"/>
            </a:endParaRPr>
          </a:p>
          <a:p>
            <a:pPr marL="0" indent="0">
              <a:buClr>
                <a:schemeClr val="accent2"/>
              </a:buClr>
              <a:buSzPct val="85000"/>
              <a:buFont typeface="Wingdings" panose="05000000000000000000" pitchFamily="2" charset="2"/>
              <a:buNone/>
            </a:pPr>
            <a:r>
              <a:rPr lang="zh-CN" altLang="en-US" sz="2400" dirty="0"/>
              <a:t>必要时可以点击</a:t>
            </a:r>
            <a:r>
              <a:rPr lang="zh-CN" altLang="en-US" sz="2400" dirty="0">
                <a:sym typeface="+mn-ea"/>
              </a:rPr>
              <a:t>“</a:t>
            </a:r>
            <a:r>
              <a:rPr lang="zh-CN" altLang="en-US" sz="2400" dirty="0"/>
              <a:t>跳出函数</a:t>
            </a:r>
            <a:r>
              <a:rPr lang="zh-CN" altLang="en-US" sz="2400" dirty="0">
                <a:sym typeface="+mn-ea"/>
              </a:rPr>
              <a:t>”</a:t>
            </a:r>
            <a:r>
              <a:rPr lang="zh-CN" altLang="en-US" sz="2400" dirty="0"/>
              <a:t>。</a:t>
            </a:r>
            <a:endParaRPr lang="zh-CN" altLang="en-US" sz="2400" dirty="0"/>
          </a:p>
        </p:txBody>
      </p:sp>
      <p:sp>
        <p:nvSpPr>
          <p:cNvPr id="7" name="下箭头 6"/>
          <p:cNvSpPr/>
          <p:nvPr/>
        </p:nvSpPr>
        <p:spPr>
          <a:xfrm>
            <a:off x="7812405" y="2348865"/>
            <a:ext cx="391795" cy="648335"/>
          </a:xfrm>
          <a:prstGeom prst="downArrow">
            <a:avLst/>
          </a:prstGeom>
          <a:solidFill>
            <a:schemeClr val="accent1"/>
          </a:solidFill>
          <a:ln w="19050">
            <a:solidFill>
              <a:schemeClr val="accent2"/>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Tree>
  </p:cSld>
  <p:clrMapOvr>
    <a:masterClrMapping/>
  </p:clrMapOvr>
  <p:transition spd="med">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3</a:t>
            </a:r>
            <a:r>
              <a:rPr lang="zh-CN" altLang="en-US">
                <a:sym typeface="+mn-ea"/>
              </a:rPr>
              <a:t>、</a:t>
            </a:r>
            <a:r>
              <a:rPr lang="zh-CN" altLang="en-US" dirty="0">
                <a:sym typeface="+mn-ea"/>
              </a:rPr>
              <a:t>查看变量的值</a:t>
            </a:r>
            <a:endParaRPr lang="zh-CN" altLang="en-US"/>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smtClean="0"/>
            </a:fld>
            <a:endParaRPr lang="zh-CN" altLang="en-US" dirty="0">
              <a:latin typeface="Cambria" panose="020405030504060302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762000" y="1475105"/>
            <a:ext cx="7557135" cy="5265420"/>
          </a:xfrm>
          <a:prstGeom prst="rect">
            <a:avLst/>
          </a:prstGeom>
        </p:spPr>
      </p:pic>
      <p:sp>
        <p:nvSpPr>
          <p:cNvPr id="7" name="矩形 6"/>
          <p:cNvSpPr/>
          <p:nvPr/>
        </p:nvSpPr>
        <p:spPr>
          <a:xfrm>
            <a:off x="827405" y="3500120"/>
            <a:ext cx="1512570" cy="1871980"/>
          </a:xfrm>
          <a:prstGeom prst="rect">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8" name="矩形 7"/>
          <p:cNvSpPr/>
          <p:nvPr/>
        </p:nvSpPr>
        <p:spPr>
          <a:xfrm>
            <a:off x="4211955" y="3171825"/>
            <a:ext cx="442595" cy="182880"/>
          </a:xfrm>
          <a:prstGeom prst="rect">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9" name="矩形 8"/>
          <p:cNvSpPr/>
          <p:nvPr>
            <p:custDataLst>
              <p:tags r:id="rId3"/>
            </p:custDataLst>
          </p:nvPr>
        </p:nvSpPr>
        <p:spPr>
          <a:xfrm>
            <a:off x="5076190" y="2708275"/>
            <a:ext cx="3364230" cy="829945"/>
          </a:xfrm>
          <a:prstGeom prst="rect">
            <a:avLst/>
          </a:prstGeom>
          <a:solidFill>
            <a:srgbClr val="FFFF00"/>
          </a:solidFill>
          <a:ln w="9525">
            <a:solidFill>
              <a:schemeClr val="accent2"/>
            </a:solidFill>
          </a:ln>
        </p:spPr>
        <p:txBody>
          <a:bodyPr wrap="square" lIns="92075" tIns="46038" rIns="92075" bIns="46038" anchor="t">
            <a:spAutoFit/>
          </a:bodyPr>
          <a:p>
            <a:pPr>
              <a:spcBef>
                <a:spcPct val="0"/>
              </a:spcBef>
            </a:pPr>
            <a:r>
              <a:rPr lang="en-US" altLang="zh-CN" dirty="0">
                <a:solidFill>
                  <a:srgbClr val="FF0000"/>
                </a:solidFill>
                <a:latin typeface="Cambria" panose="02040503050406030204" pitchFamily="18" charset="0"/>
                <a:cs typeface="Cambria" panose="02040503050406030204" pitchFamily="18" charset="0"/>
                <a:sym typeface="+mn-ea"/>
              </a:rPr>
              <a:t>(2)</a:t>
            </a:r>
            <a:r>
              <a:rPr lang="zh-CN" altLang="en-US" dirty="0">
                <a:solidFill>
                  <a:srgbClr val="FF0000"/>
                </a:solidFill>
                <a:latin typeface="Cambria" panose="02040503050406030204" pitchFamily="18" charset="0"/>
                <a:cs typeface="Cambria" panose="02040503050406030204" pitchFamily="18" charset="0"/>
                <a:sym typeface="+mn-ea"/>
              </a:rPr>
              <a:t>鼠标悬浮于变量上方</a:t>
            </a:r>
            <a:r>
              <a:rPr lang="zh-CN" altLang="en-US" dirty="0">
                <a:latin typeface="Cambria" panose="02040503050406030204" pitchFamily="18" charset="0"/>
                <a:cs typeface="Cambria" panose="02040503050406030204" pitchFamily="18" charset="0"/>
                <a:sym typeface="+mn-ea"/>
              </a:rPr>
              <a:t>，可看到当前的值</a:t>
            </a:r>
            <a:endParaRPr lang="zh-CN" altLang="en-US" dirty="0">
              <a:latin typeface="Cambria" panose="02040503050406030204" pitchFamily="18" charset="0"/>
              <a:cs typeface="Cambria" panose="02040503050406030204" pitchFamily="18" charset="0"/>
            </a:endParaRPr>
          </a:p>
        </p:txBody>
      </p:sp>
      <p:cxnSp>
        <p:nvCxnSpPr>
          <p:cNvPr id="10" name="直接箭头连接符 9"/>
          <p:cNvCxnSpPr/>
          <p:nvPr/>
        </p:nvCxnSpPr>
        <p:spPr>
          <a:xfrm flipV="1">
            <a:off x="4654550" y="3123565"/>
            <a:ext cx="421640" cy="13970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4"/>
            </p:custDataLst>
          </p:nvPr>
        </p:nvSpPr>
        <p:spPr>
          <a:xfrm>
            <a:off x="1187450" y="2635885"/>
            <a:ext cx="2127250" cy="829945"/>
          </a:xfrm>
          <a:prstGeom prst="rect">
            <a:avLst/>
          </a:prstGeom>
          <a:solidFill>
            <a:srgbClr val="FFFF00"/>
          </a:solidFill>
          <a:ln w="9525">
            <a:solidFill>
              <a:schemeClr val="accent2"/>
            </a:solidFill>
          </a:ln>
        </p:spPr>
        <p:txBody>
          <a:bodyPr wrap="square" lIns="92075" tIns="46038" rIns="92075" bIns="46038" anchor="t">
            <a:spAutoFit/>
          </a:bodyPr>
          <a:p>
            <a:pPr>
              <a:spcBef>
                <a:spcPct val="0"/>
              </a:spcBef>
            </a:pPr>
            <a:r>
              <a:rPr lang="en-US" altLang="zh-CN" dirty="0">
                <a:solidFill>
                  <a:srgbClr val="FF0000"/>
                </a:solidFill>
                <a:latin typeface="Cambria" panose="02040503050406030204" pitchFamily="18" charset="0"/>
                <a:cs typeface="Cambria" panose="02040503050406030204" pitchFamily="18" charset="0"/>
                <a:sym typeface="+mn-ea"/>
              </a:rPr>
              <a:t>(3)</a:t>
            </a:r>
            <a:r>
              <a:rPr lang="zh-CN" altLang="en-US" dirty="0">
                <a:solidFill>
                  <a:srgbClr val="FF0000"/>
                </a:solidFill>
                <a:latin typeface="Cambria" panose="02040503050406030204" pitchFamily="18" charset="0"/>
                <a:cs typeface="Cambria" panose="02040503050406030204" pitchFamily="18" charset="0"/>
                <a:sym typeface="+mn-ea"/>
              </a:rPr>
              <a:t>必要时可以添加监视</a:t>
            </a:r>
            <a:endParaRPr lang="zh-CN" altLang="en-US" dirty="0">
              <a:solidFill>
                <a:srgbClr val="FF0000"/>
              </a:solidFill>
              <a:latin typeface="Cambria" panose="02040503050406030204" pitchFamily="18" charset="0"/>
              <a:cs typeface="Cambria" panose="02040503050406030204" pitchFamily="18" charset="0"/>
              <a:sym typeface="+mn-ea"/>
            </a:endParaRPr>
          </a:p>
        </p:txBody>
      </p:sp>
      <p:sp>
        <p:nvSpPr>
          <p:cNvPr id="12" name="矩形 11"/>
          <p:cNvSpPr/>
          <p:nvPr/>
        </p:nvSpPr>
        <p:spPr>
          <a:xfrm>
            <a:off x="827405" y="2419985"/>
            <a:ext cx="201930" cy="157480"/>
          </a:xfrm>
          <a:prstGeom prst="rect">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cxnSp>
        <p:nvCxnSpPr>
          <p:cNvPr id="13" name="直接箭头连接符 12"/>
          <p:cNvCxnSpPr>
            <a:stCxn id="12" idx="2"/>
            <a:endCxn id="11" idx="1"/>
          </p:cNvCxnSpPr>
          <p:nvPr/>
        </p:nvCxnSpPr>
        <p:spPr>
          <a:xfrm>
            <a:off x="928370" y="2577465"/>
            <a:ext cx="259080" cy="473710"/>
          </a:xfrm>
          <a:prstGeom prst="straightConnector1">
            <a:avLst/>
          </a:prstGeom>
          <a:ln w="19050">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403462" name="矩形 403461"/>
          <p:cNvSpPr/>
          <p:nvPr>
            <p:custDataLst>
              <p:tags r:id="rId5"/>
            </p:custDataLst>
          </p:nvPr>
        </p:nvSpPr>
        <p:spPr>
          <a:xfrm>
            <a:off x="971550" y="4148455"/>
            <a:ext cx="2058035" cy="829945"/>
          </a:xfrm>
          <a:prstGeom prst="rect">
            <a:avLst/>
          </a:prstGeom>
          <a:solidFill>
            <a:srgbClr val="FFFF00"/>
          </a:solidFill>
          <a:ln w="9525">
            <a:noFill/>
          </a:ln>
        </p:spPr>
        <p:txBody>
          <a:bodyPr wrap="square" lIns="92075" tIns="46038" rIns="92075" bIns="46038" anchor="t">
            <a:spAutoFit/>
          </a:bodyPr>
          <a:p>
            <a:pPr>
              <a:spcBef>
                <a:spcPct val="0"/>
              </a:spcBef>
            </a:pPr>
            <a:r>
              <a:rPr lang="en-US" altLang="zh-CN" dirty="0">
                <a:solidFill>
                  <a:schemeClr val="accent2"/>
                </a:solidFill>
                <a:latin typeface="+mn-lt"/>
                <a:cs typeface="+mn-lt"/>
              </a:rPr>
              <a:t>(1)</a:t>
            </a:r>
            <a:r>
              <a:rPr lang="zh-CN" altLang="en-US" dirty="0">
                <a:solidFill>
                  <a:schemeClr val="accent2"/>
                </a:solidFill>
                <a:latin typeface="+mn-lt"/>
                <a:cs typeface="+mn-lt"/>
              </a:rPr>
              <a:t>自动显示局部变量的值</a:t>
            </a:r>
            <a:endParaRPr lang="zh-CN" altLang="en-US" dirty="0">
              <a:solidFill>
                <a:schemeClr val="accent2"/>
              </a:solidFill>
              <a:latin typeface="+mn-lt"/>
              <a:cs typeface="+mn-lt"/>
            </a:endParaRPr>
          </a:p>
        </p:txBody>
      </p:sp>
      <p:sp>
        <p:nvSpPr>
          <p:cNvPr id="14" name="文本框 13"/>
          <p:cNvSpPr txBox="1"/>
          <p:nvPr/>
        </p:nvSpPr>
        <p:spPr>
          <a:xfrm>
            <a:off x="643890" y="951230"/>
            <a:ext cx="7888605" cy="460375"/>
          </a:xfrm>
          <a:prstGeom prst="rect">
            <a:avLst/>
          </a:prstGeom>
          <a:noFill/>
        </p:spPr>
        <p:txBody>
          <a:bodyPr wrap="square" rtlCol="0">
            <a:spAutoFit/>
          </a:bodyPr>
          <a:p>
            <a:r>
              <a:rPr lang="zh-CN" altLang="en-US"/>
              <a:t>调试过程中查看变量的值，分析计算过程是否符合预期。</a:t>
            </a:r>
            <a:endParaRPr lang="zh-CN" altLang="en-US"/>
          </a:p>
        </p:txBody>
      </p:sp>
    </p:spTree>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3" name="标题 404482"/>
          <p:cNvSpPr>
            <a:spLocks noGrp="1"/>
          </p:cNvSpPr>
          <p:nvPr>
            <p:ph type="title"/>
          </p:nvPr>
        </p:nvSpPr>
        <p:spPr/>
        <p:txBody>
          <a:bodyPr anchor="ctr"/>
          <a:lstStyle/>
          <a:p>
            <a:r>
              <a:rPr lang="en-US" altLang="zh-CN" sz="3200"/>
              <a:t>4</a:t>
            </a:r>
            <a:r>
              <a:rPr lang="zh-CN" altLang="en-US" sz="3200"/>
              <a:t>、</a:t>
            </a:r>
            <a:r>
              <a:rPr lang="zh-CN" altLang="en-US" sz="3200" dirty="0"/>
              <a:t>设置断点</a:t>
            </a:r>
            <a:endParaRPr lang="zh-CN" altLang="en-US" sz="3200" dirty="0"/>
          </a:p>
        </p:txBody>
      </p:sp>
      <p:sp>
        <p:nvSpPr>
          <p:cNvPr id="404484" name="文本占位符 404483"/>
          <p:cNvSpPr>
            <a:spLocks noGrp="1"/>
          </p:cNvSpPr>
          <p:nvPr>
            <p:ph idx="1"/>
          </p:nvPr>
        </p:nvSpPr>
        <p:spPr>
          <a:xfrm>
            <a:off x="717550" y="908685"/>
            <a:ext cx="8046085" cy="1011555"/>
          </a:xfrm>
        </p:spPr>
        <p:txBody>
          <a:bodyPr/>
          <a:lstStyle/>
          <a:p>
            <a:pPr marL="0" indent="0">
              <a:buNone/>
            </a:pPr>
            <a:r>
              <a:rPr lang="zh-CN" altLang="en-US" sz="2400" dirty="0"/>
              <a:t>对于较大的程序，可以在怀疑有问题的代码行的上下设置断点，以便加快调试过程。</a:t>
            </a:r>
            <a:endParaRPr lang="zh-CN" altLang="en-US" sz="2400" dirty="0"/>
          </a:p>
          <a:p>
            <a:pPr marL="0" indent="0">
              <a:buNone/>
            </a:pPr>
            <a:r>
              <a:rPr lang="zh-CN" altLang="en-US" sz="2400" dirty="0"/>
              <a:t>鼠标点击装订区位置中的行号，设定为断点（红色）。</a:t>
            </a:r>
            <a:endParaRPr lang="zh-CN" altLang="en-US" sz="240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 name="圆角矩形 5"/>
          <p:cNvSpPr/>
          <p:nvPr/>
        </p:nvSpPr>
        <p:spPr>
          <a:xfrm>
            <a:off x="3422653" y="5382260"/>
            <a:ext cx="720725" cy="1701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3422653" y="5570220"/>
            <a:ext cx="720725" cy="17018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1"/>
            </p:custDataLst>
          </p:nvPr>
        </p:nvPicPr>
        <p:blipFill>
          <a:blip r:embed="rId2"/>
          <a:stretch>
            <a:fillRect/>
          </a:stretch>
        </p:blipFill>
        <p:spPr>
          <a:xfrm>
            <a:off x="971550" y="2239010"/>
            <a:ext cx="6435725" cy="4488815"/>
          </a:xfrm>
          <a:prstGeom prst="rect">
            <a:avLst/>
          </a:prstGeom>
        </p:spPr>
      </p:pic>
      <p:sp>
        <p:nvSpPr>
          <p:cNvPr id="7" name="任意多边形 6"/>
          <p:cNvSpPr/>
          <p:nvPr/>
        </p:nvSpPr>
        <p:spPr>
          <a:xfrm>
            <a:off x="554355" y="1991995"/>
            <a:ext cx="1880870" cy="2352040"/>
          </a:xfrm>
          <a:custGeom>
            <a:avLst/>
            <a:gdLst>
              <a:gd name="connisteX0" fmla="*/ 162997 w 1906072"/>
              <a:gd name="connsiteY0" fmla="*/ 0 h 2446020"/>
              <a:gd name="connisteX1" fmla="*/ 162997 w 1906072"/>
              <a:gd name="connsiteY1" fmla="*/ 1734820 h 2446020"/>
              <a:gd name="connisteX2" fmla="*/ 1906072 w 1906072"/>
              <a:gd name="connsiteY2" fmla="*/ 2446020 h 2446020"/>
            </a:gdLst>
            <a:ahLst/>
            <a:cxnLst>
              <a:cxn ang="0">
                <a:pos x="connisteX0" y="connsiteY0"/>
              </a:cxn>
              <a:cxn ang="0">
                <a:pos x="connisteX1" y="connsiteY1"/>
              </a:cxn>
              <a:cxn ang="0">
                <a:pos x="connisteX2" y="connsiteY2"/>
              </a:cxn>
            </a:cxnLst>
            <a:rect l="l" t="t" r="r" b="b"/>
            <a:pathLst>
              <a:path w="1906072" h="2446020">
                <a:moveTo>
                  <a:pt x="162997" y="0"/>
                </a:moveTo>
                <a:cubicBezTo>
                  <a:pt x="128072" y="332740"/>
                  <a:pt x="-185618" y="1245870"/>
                  <a:pt x="162997" y="1734820"/>
                </a:cubicBezTo>
                <a:cubicBezTo>
                  <a:pt x="511612" y="2223770"/>
                  <a:pt x="1557457" y="2338705"/>
                  <a:pt x="1906072" y="2446020"/>
                </a:cubicBezTo>
              </a:path>
            </a:pathLst>
          </a:custGeom>
          <a:noFill/>
          <a:ln w="19050">
            <a:solidFill>
              <a:schemeClr val="accent2"/>
            </a:solidFill>
            <a:tailEnd type="triangle" w="med" len="lg"/>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9" name="任意多边形 8"/>
          <p:cNvSpPr/>
          <p:nvPr/>
        </p:nvSpPr>
        <p:spPr>
          <a:xfrm>
            <a:off x="683895" y="3617595"/>
            <a:ext cx="1716405" cy="1307465"/>
          </a:xfrm>
          <a:custGeom>
            <a:avLst/>
            <a:gdLst>
              <a:gd name="connisteX0" fmla="*/ 0 w 1716405"/>
              <a:gd name="connsiteY0" fmla="*/ 0 h 1307465"/>
              <a:gd name="connisteX1" fmla="*/ 889635 w 1716405"/>
              <a:gd name="connsiteY1" fmla="*/ 1022985 h 1307465"/>
              <a:gd name="connisteX2" fmla="*/ 1716405 w 1716405"/>
              <a:gd name="connsiteY2" fmla="*/ 1307465 h 1307465"/>
            </a:gdLst>
            <a:ahLst/>
            <a:cxnLst>
              <a:cxn ang="0">
                <a:pos x="connisteX0" y="connsiteY0"/>
              </a:cxn>
              <a:cxn ang="0">
                <a:pos x="connisteX1" y="connsiteY1"/>
              </a:cxn>
              <a:cxn ang="0">
                <a:pos x="connisteX2" y="connsiteY2"/>
              </a:cxn>
            </a:cxnLst>
            <a:rect l="l" t="t" r="r" b="b"/>
            <a:pathLst>
              <a:path w="1716405" h="1307465">
                <a:moveTo>
                  <a:pt x="0" y="0"/>
                </a:moveTo>
                <a:cubicBezTo>
                  <a:pt x="161290" y="198755"/>
                  <a:pt x="546100" y="761365"/>
                  <a:pt x="889635" y="1022985"/>
                </a:cubicBezTo>
                <a:cubicBezTo>
                  <a:pt x="1233170" y="1284605"/>
                  <a:pt x="1569085" y="1271270"/>
                  <a:pt x="1716405" y="1307465"/>
                </a:cubicBezTo>
              </a:path>
            </a:pathLst>
          </a:custGeom>
          <a:noFill/>
          <a:ln w="19050">
            <a:solidFill>
              <a:schemeClr val="accent2"/>
            </a:solidFill>
            <a:tailEnd type="triangle" w="med" len="lg"/>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5" name="文本占位符 404484"/>
          <p:cNvSpPr>
            <a:spLocks noGrp="1"/>
          </p:cNvSpPr>
          <p:nvPr/>
        </p:nvSpPr>
        <p:spPr>
          <a:xfrm>
            <a:off x="2267585" y="5733415"/>
            <a:ext cx="6235700" cy="516890"/>
          </a:xfrm>
          <a:prstGeom prst="rect">
            <a:avLst/>
          </a:prstGeom>
          <a:solidFill>
            <a:srgbClr val="FFFF00"/>
          </a:solidFill>
          <a:ln w="9525">
            <a:solidFill>
              <a:schemeClr val="accent2"/>
            </a:solidFill>
            <a:miter/>
          </a:ln>
        </p:spPr>
        <p:txBody>
          <a:bodyPr/>
          <a:lstStyle>
            <a:lvl1pPr lvl="0">
              <a:buClr>
                <a:schemeClr val="accent2"/>
              </a:buClr>
              <a:buSzPct val="85000"/>
              <a:buFont typeface="Wingdings" panose="05000000000000000000" pitchFamily="2" charset="2"/>
              <a:defRPr sz="2400"/>
            </a:lvl1pPr>
            <a:lvl2pPr lvl="1">
              <a:buClr>
                <a:schemeClr val="accent2"/>
              </a:buClr>
              <a:buSzPct val="85000"/>
              <a:buFont typeface="Wingdings" panose="05000000000000000000" pitchFamily="2" charset="2"/>
              <a:defRPr sz="2400"/>
            </a:lvl2pPr>
            <a:lvl3pPr lvl="2">
              <a:buClrTx/>
              <a:buSzTx/>
              <a:buFontTx/>
              <a:defRPr sz="2000"/>
            </a:lvl3pPr>
            <a:lvl4pPr lvl="3">
              <a:buClrTx/>
              <a:buSzTx/>
              <a:buFontTx/>
              <a:defRPr sz="1800"/>
            </a:lvl4pPr>
            <a:lvl5pPr lvl="4">
              <a:buClrTx/>
              <a:buSzTx/>
              <a:buFontTx/>
              <a:defRPr sz="1800"/>
            </a:lvl5pPr>
          </a:lstStyle>
          <a:p>
            <a:r>
              <a:rPr lang="zh-CN" altLang="en-US" dirty="0"/>
              <a:t>以后就可以用</a:t>
            </a:r>
            <a:r>
              <a:rPr lang="en-US" altLang="zh-CN" dirty="0"/>
              <a:t>“</a:t>
            </a:r>
            <a:r>
              <a:rPr lang="zh-CN" altLang="en-US" dirty="0"/>
              <a:t>调试</a:t>
            </a:r>
            <a:r>
              <a:rPr lang="en-US" altLang="zh-CN" dirty="0"/>
              <a:t>[F5]”</a:t>
            </a:r>
            <a:r>
              <a:rPr lang="zh-CN" altLang="en-US" dirty="0"/>
              <a:t>按钮较快地执行调试。</a:t>
            </a:r>
            <a:endParaRPr lang="zh-CN" altLang="en-US" dirty="0"/>
          </a:p>
        </p:txBody>
      </p:sp>
      <p:sp>
        <p:nvSpPr>
          <p:cNvPr id="11" name="右大括号 10"/>
          <p:cNvSpPr/>
          <p:nvPr/>
        </p:nvSpPr>
        <p:spPr>
          <a:xfrm>
            <a:off x="5455285" y="4472940"/>
            <a:ext cx="125095" cy="229235"/>
          </a:xfrm>
          <a:prstGeom prst="rightBrac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12" name="文本占位符 404484"/>
          <p:cNvSpPr>
            <a:spLocks noGrp="1"/>
          </p:cNvSpPr>
          <p:nvPr/>
        </p:nvSpPr>
        <p:spPr>
          <a:xfrm>
            <a:off x="5652135" y="4472940"/>
            <a:ext cx="1644015" cy="360680"/>
          </a:xfrm>
          <a:prstGeom prst="rect">
            <a:avLst/>
          </a:prstGeom>
          <a:solidFill>
            <a:srgbClr val="FFFF00"/>
          </a:solidFill>
          <a:ln w="9525">
            <a:solidFill>
              <a:schemeClr val="accent2"/>
            </a:solidFill>
            <a:miter/>
          </a:ln>
        </p:spPr>
        <p:txBody>
          <a:bodyPr/>
          <a:lstStyle>
            <a:lvl1pPr lvl="0">
              <a:buClr>
                <a:schemeClr val="accent2"/>
              </a:buClr>
              <a:buSzPct val="85000"/>
              <a:buFont typeface="Wingdings" panose="05000000000000000000" pitchFamily="2" charset="2"/>
              <a:defRPr sz="2400"/>
            </a:lvl1pPr>
            <a:lvl2pPr lvl="1">
              <a:buClr>
                <a:schemeClr val="accent2"/>
              </a:buClr>
              <a:buSzPct val="85000"/>
              <a:buFont typeface="Wingdings" panose="05000000000000000000" pitchFamily="2" charset="2"/>
              <a:defRPr sz="2400"/>
            </a:lvl2pPr>
            <a:lvl3pPr lvl="2">
              <a:buClrTx/>
              <a:buSzTx/>
              <a:buFontTx/>
              <a:defRPr sz="2000"/>
            </a:lvl3pPr>
            <a:lvl4pPr lvl="3">
              <a:buClrTx/>
              <a:buSzTx/>
              <a:buFontTx/>
              <a:defRPr sz="1800"/>
            </a:lvl4pPr>
            <a:lvl5pPr lvl="4">
              <a:buClrTx/>
              <a:buSzTx/>
              <a:buFontTx/>
              <a:defRPr sz="1800"/>
            </a:lvl5pPr>
          </a:lstStyle>
          <a:p>
            <a:r>
              <a:rPr lang="zh-CN" altLang="en-US" sz="2000" b="1" dirty="0">
                <a:solidFill>
                  <a:schemeClr val="accent2"/>
                </a:solidFill>
                <a:latin typeface="楷体" panose="02010609060101010101" pitchFamily="49" charset="-122"/>
                <a:ea typeface="楷体" panose="02010609060101010101" pitchFamily="49" charset="-122"/>
              </a:rPr>
              <a:t>怀疑有问题</a:t>
            </a:r>
            <a:endParaRPr lang="zh-CN" altLang="en-US" sz="2000" b="1" dirty="0">
              <a:solidFill>
                <a:schemeClr val="accent2"/>
              </a:solidFill>
              <a:latin typeface="楷体" panose="02010609060101010101" pitchFamily="49" charset="-122"/>
              <a:ea typeface="楷体" panose="02010609060101010101" pitchFamily="49" charset="-122"/>
            </a:endParaRPr>
          </a:p>
        </p:txBody>
      </p:sp>
    </p:spTree>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630" y="408305"/>
            <a:ext cx="8207375" cy="5973445"/>
          </a:xfrm>
        </p:spPr>
        <p:txBody>
          <a:bodyPr/>
          <a:lstStyle/>
          <a:p>
            <a:pPr marL="0" indent="0">
              <a:spcBef>
                <a:spcPts val="0"/>
              </a:spcBef>
              <a:buNone/>
            </a:pPr>
            <a:r>
              <a:rPr lang="zh-CN" altLang="en-US" sz="2400" dirty="0">
                <a:solidFill>
                  <a:schemeClr val="accent4">
                    <a:lumMod val="50000"/>
                  </a:schemeClr>
                </a:solidFill>
              </a:rPr>
              <a:t>#include &lt;iostream&gt;</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using namespace std;</a:t>
            </a:r>
            <a:endParaRPr lang="zh-CN" altLang="en-US" sz="2400" dirty="0">
              <a:solidFill>
                <a:schemeClr val="accent4">
                  <a:lumMod val="50000"/>
                </a:schemeClr>
              </a:solidFill>
            </a:endParaRPr>
          </a:p>
          <a:p>
            <a:pPr marL="0" indent="0">
              <a:spcBef>
                <a:spcPts val="0"/>
              </a:spcBef>
              <a:buNone/>
            </a:pPr>
            <a:endParaRPr lang="zh-CN" altLang="en-US" sz="2400" dirty="0">
              <a:solidFill>
                <a:schemeClr val="accent4">
                  <a:lumMod val="50000"/>
                </a:schemeClr>
              </a:solidFill>
            </a:endParaRPr>
          </a:p>
          <a:p>
            <a:pPr marL="0" indent="0">
              <a:spcBef>
                <a:spcPts val="0"/>
              </a:spcBef>
              <a:buNone/>
            </a:pPr>
            <a:r>
              <a:rPr lang="zh-CN" altLang="en-US" sz="2400" dirty="0">
                <a:solidFill>
                  <a:schemeClr val="accent2"/>
                </a:solidFill>
              </a:rPr>
              <a:t>const double PI = 3.1415927;</a:t>
            </a:r>
            <a:r>
              <a:rPr lang="zh-CN" altLang="en-US" sz="2400" dirty="0">
                <a:solidFill>
                  <a:schemeClr val="accent4">
                    <a:lumMod val="50000"/>
                  </a:schemeClr>
                </a:solidFill>
              </a:rPr>
              <a:t> //定义外部常变量</a:t>
            </a:r>
            <a:endParaRPr lang="zh-CN" altLang="en-US" sz="2400" dirty="0">
              <a:solidFill>
                <a:schemeClr val="accent4">
                  <a:lumMod val="50000"/>
                </a:schemeClr>
              </a:solidFill>
            </a:endParaRPr>
          </a:p>
          <a:p>
            <a:pPr marL="0" indent="0">
              <a:spcBef>
                <a:spcPts val="0"/>
              </a:spcBef>
              <a:buNone/>
            </a:pPr>
            <a:r>
              <a:rPr lang="zh-CN" altLang="en-US" sz="2400" dirty="0">
                <a:solidFill>
                  <a:schemeClr val="accent2"/>
                </a:solidFill>
              </a:rPr>
              <a:t>double s1, s2, vol; </a:t>
            </a:r>
            <a:r>
              <a:rPr lang="zh-CN" altLang="en-US" sz="2400" dirty="0">
                <a:solidFill>
                  <a:schemeClr val="accent4">
                    <a:lumMod val="50000"/>
                  </a:schemeClr>
                </a:solidFill>
              </a:rPr>
              <a:t> //定义外部变量</a:t>
            </a:r>
            <a:endParaRPr lang="zh-CN" altLang="en-US" sz="2400" dirty="0">
              <a:solidFill>
                <a:schemeClr val="accent4">
                  <a:lumMod val="50000"/>
                </a:schemeClr>
              </a:solidFill>
            </a:endParaRPr>
          </a:p>
          <a:p>
            <a:pPr marL="0" indent="0">
              <a:spcBef>
                <a:spcPts val="0"/>
              </a:spcBef>
              <a:buNone/>
            </a:pP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void cylinder (double r, double h) {</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a:t>
            </a:r>
            <a:r>
              <a:rPr lang="zh-CN" altLang="en-US" sz="2400" dirty="0">
                <a:solidFill>
                  <a:schemeClr val="accent2"/>
                </a:solidFill>
              </a:rPr>
              <a:t>s1</a:t>
            </a:r>
            <a:r>
              <a:rPr lang="zh-CN" altLang="en-US" sz="2400" dirty="0">
                <a:solidFill>
                  <a:schemeClr val="accent4">
                    <a:lumMod val="50000"/>
                  </a:schemeClr>
                </a:solidFill>
              </a:rPr>
              <a:t> = </a:t>
            </a:r>
            <a:r>
              <a:rPr lang="zh-CN" altLang="en-US" sz="2400" dirty="0">
                <a:solidFill>
                  <a:schemeClr val="accent2"/>
                </a:solidFill>
              </a:rPr>
              <a:t>PI</a:t>
            </a:r>
            <a:r>
              <a:rPr lang="zh-CN" altLang="en-US" sz="2400" dirty="0">
                <a:solidFill>
                  <a:schemeClr val="accent4">
                    <a:lumMod val="50000"/>
                  </a:schemeClr>
                </a:solidFill>
              </a:rPr>
              <a:t> * r * r;        </a:t>
            </a:r>
            <a:r>
              <a:rPr lang="zh-CN" altLang="en-US" sz="2400" dirty="0">
                <a:solidFill>
                  <a:schemeClr val="accent2"/>
                </a:solidFill>
              </a:rPr>
              <a:t>s2</a:t>
            </a:r>
            <a:r>
              <a:rPr lang="zh-CN" altLang="en-US" sz="2400" dirty="0">
                <a:solidFill>
                  <a:schemeClr val="accent4">
                    <a:lumMod val="50000"/>
                  </a:schemeClr>
                </a:solidFill>
              </a:rPr>
              <a:t> = 2 * </a:t>
            </a:r>
            <a:r>
              <a:rPr lang="zh-CN" altLang="en-US" sz="2400" dirty="0">
                <a:solidFill>
                  <a:schemeClr val="accent2"/>
                </a:solidFill>
              </a:rPr>
              <a:t>PI </a:t>
            </a:r>
            <a:r>
              <a:rPr lang="zh-CN" altLang="en-US" sz="2400" dirty="0">
                <a:solidFill>
                  <a:schemeClr val="accent4">
                    <a:lumMod val="50000"/>
                  </a:schemeClr>
                </a:solidFill>
              </a:rPr>
              <a:t>* r * h;        </a:t>
            </a:r>
            <a:r>
              <a:rPr lang="zh-CN" altLang="en-US" sz="2400" dirty="0">
                <a:solidFill>
                  <a:schemeClr val="accent2"/>
                </a:solidFill>
              </a:rPr>
              <a:t>vol </a:t>
            </a:r>
            <a:r>
              <a:rPr lang="zh-CN" altLang="en-US" sz="2400" dirty="0">
                <a:solidFill>
                  <a:schemeClr val="accent4">
                    <a:lumMod val="50000"/>
                  </a:schemeClr>
                </a:solidFill>
              </a:rPr>
              <a:t>= s1 * h;</a:t>
            </a:r>
            <a:endParaRPr lang="en-US" altLang="zh-CN" sz="2400" dirty="0">
              <a:solidFill>
                <a:schemeClr val="accent4">
                  <a:lumMod val="50000"/>
                </a:schemeClr>
              </a:solidFill>
            </a:endParaRPr>
          </a:p>
          <a:p>
            <a:pPr marL="0" indent="0">
              <a:spcBef>
                <a:spcPts val="0"/>
              </a:spcBef>
              <a:buNone/>
            </a:pPr>
            <a:r>
              <a:rPr lang="en-US" altLang="zh-CN" sz="2400" dirty="0">
                <a:solidFill>
                  <a:schemeClr val="accent4">
                    <a:lumMod val="50000"/>
                  </a:schemeClr>
                </a:solidFill>
              </a:rPr>
              <a:t>    return;</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a:t>
            </a:r>
            <a:endParaRPr lang="zh-CN" altLang="en-US" sz="2400" dirty="0">
              <a:solidFill>
                <a:schemeClr val="accent4">
                  <a:lumMod val="50000"/>
                </a:schemeClr>
              </a:solidFill>
            </a:endParaRPr>
          </a:p>
          <a:p>
            <a:pPr marL="0" indent="0">
              <a:spcBef>
                <a:spcPts val="0"/>
              </a:spcBef>
              <a:buNone/>
            </a:pP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void prism6 (double len, double h) {</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a:t>
            </a:r>
            <a:r>
              <a:rPr lang="zh-CN" altLang="en-US" sz="2400" dirty="0">
                <a:solidFill>
                  <a:schemeClr val="accent2"/>
                </a:solidFill>
              </a:rPr>
              <a:t>s1</a:t>
            </a:r>
            <a:r>
              <a:rPr lang="zh-CN" altLang="en-US" sz="2400" dirty="0">
                <a:solidFill>
                  <a:schemeClr val="accent4">
                    <a:lumMod val="50000"/>
                  </a:schemeClr>
                </a:solidFill>
              </a:rPr>
              <a:t> = len * len * sin(</a:t>
            </a:r>
            <a:r>
              <a:rPr lang="zh-CN" altLang="en-US" sz="2400" dirty="0">
                <a:solidFill>
                  <a:schemeClr val="accent2"/>
                </a:solidFill>
              </a:rPr>
              <a:t>PI</a:t>
            </a:r>
            <a:r>
              <a:rPr lang="zh-CN" altLang="en-US" sz="2400" dirty="0">
                <a:solidFill>
                  <a:schemeClr val="accent4">
                    <a:lumMod val="50000"/>
                  </a:schemeClr>
                </a:solidFill>
              </a:rPr>
              <a:t> * 60 / 180) * 3;   </a:t>
            </a:r>
            <a:endParaRPr lang="en-US" altLang="zh-CN"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a:t>
            </a:r>
            <a:r>
              <a:rPr lang="zh-CN" altLang="en-US" sz="2400" dirty="0">
                <a:solidFill>
                  <a:schemeClr val="accent2"/>
                </a:solidFill>
              </a:rPr>
              <a:t>s2</a:t>
            </a:r>
            <a:r>
              <a:rPr lang="zh-CN" altLang="en-US" sz="2400" dirty="0">
                <a:solidFill>
                  <a:schemeClr val="accent4">
                    <a:lumMod val="50000"/>
                  </a:schemeClr>
                </a:solidFill>
              </a:rPr>
              <a:t> = 6 * len * h;    </a:t>
            </a:r>
            <a:endParaRPr lang="en-US" altLang="zh-CN" sz="2400" dirty="0">
              <a:solidFill>
                <a:schemeClr val="accent4">
                  <a:lumMod val="50000"/>
                </a:schemeClr>
              </a:solidFill>
            </a:endParaRPr>
          </a:p>
          <a:p>
            <a:pPr marL="0" indent="0">
              <a:spcBef>
                <a:spcPts val="0"/>
              </a:spcBef>
              <a:buNone/>
            </a:pPr>
            <a:r>
              <a:rPr lang="en-US" altLang="zh-CN" sz="2400" dirty="0">
                <a:solidFill>
                  <a:schemeClr val="accent4">
                    <a:lumMod val="50000"/>
                  </a:schemeClr>
                </a:solidFill>
              </a:rPr>
              <a:t>    </a:t>
            </a:r>
            <a:r>
              <a:rPr lang="zh-CN" altLang="en-US" sz="2400" dirty="0">
                <a:solidFill>
                  <a:schemeClr val="accent2"/>
                </a:solidFill>
              </a:rPr>
              <a:t>vol</a:t>
            </a:r>
            <a:r>
              <a:rPr lang="zh-CN" altLang="en-US" sz="2400" dirty="0">
                <a:solidFill>
                  <a:schemeClr val="accent4">
                    <a:lumMod val="50000"/>
                  </a:schemeClr>
                </a:solidFill>
              </a:rPr>
              <a:t> = </a:t>
            </a:r>
            <a:r>
              <a:rPr lang="zh-CN" altLang="en-US" sz="2400" dirty="0">
                <a:solidFill>
                  <a:schemeClr val="accent2"/>
                </a:solidFill>
              </a:rPr>
              <a:t>s1</a:t>
            </a:r>
            <a:r>
              <a:rPr lang="zh-CN" altLang="en-US" sz="2400" dirty="0">
                <a:solidFill>
                  <a:schemeClr val="accent4">
                    <a:lumMod val="50000"/>
                  </a:schemeClr>
                </a:solidFill>
              </a:rPr>
              <a:t> * h;</a:t>
            </a:r>
            <a:endParaRPr lang="en-US" altLang="zh-CN" sz="2400" dirty="0">
              <a:solidFill>
                <a:schemeClr val="accent4">
                  <a:lumMod val="50000"/>
                </a:schemeClr>
              </a:solidFill>
            </a:endParaRPr>
          </a:p>
          <a:p>
            <a:pPr marL="0" indent="0">
              <a:spcBef>
                <a:spcPts val="0"/>
              </a:spcBef>
              <a:buNone/>
            </a:pPr>
            <a:r>
              <a:rPr lang="en-US" altLang="zh-CN" sz="2400" dirty="0">
                <a:solidFill>
                  <a:schemeClr val="accent4">
                    <a:lumMod val="50000"/>
                  </a:schemeClr>
                </a:solidFill>
              </a:rPr>
              <a:t>    return;</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a:t>
            </a:r>
            <a:endParaRPr lang="zh-CN" altLang="en-US" sz="2400" dirty="0">
              <a:solidFill>
                <a:schemeClr val="accent4">
                  <a:lumMod val="50000"/>
                </a:schemeClr>
              </a:solidFill>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6" name="标题 412675"/>
          <p:cNvSpPr>
            <a:spLocks noGrp="1"/>
          </p:cNvSpPr>
          <p:nvPr>
            <p:ph type="title"/>
          </p:nvPr>
        </p:nvSpPr>
        <p:spPr/>
        <p:txBody>
          <a:bodyPr anchor="ctr"/>
          <a:lstStyle/>
          <a:p>
            <a:r>
              <a:rPr lang="zh-CN" altLang="en-US" sz="3200" dirty="0"/>
              <a:t>调试 </a:t>
            </a:r>
            <a:r>
              <a:rPr lang="en-US" altLang="zh-CN" sz="3200"/>
              <a:t>&amp; </a:t>
            </a:r>
            <a:r>
              <a:rPr lang="zh-CN" altLang="en-US" sz="3200" dirty="0"/>
              <a:t>修改</a:t>
            </a:r>
            <a:endParaRPr lang="zh-CN" altLang="en-US" sz="3200" dirty="0"/>
          </a:p>
        </p:txBody>
      </p:sp>
      <p:sp>
        <p:nvSpPr>
          <p:cNvPr id="412674" name="文本占位符 412673"/>
          <p:cNvSpPr>
            <a:spLocks noGrp="1"/>
          </p:cNvSpPr>
          <p:nvPr>
            <p:ph idx="1"/>
          </p:nvPr>
        </p:nvSpPr>
        <p:spPr>
          <a:xfrm>
            <a:off x="468630" y="2409190"/>
            <a:ext cx="8207375" cy="3972560"/>
          </a:xfrm>
        </p:spPr>
        <p:txBody>
          <a:bodyPr/>
          <a:lstStyle/>
          <a:p>
            <a:r>
              <a:rPr lang="zh-CN" altLang="en-US" dirty="0">
                <a:sym typeface="+mn-ea"/>
              </a:rPr>
              <a:t>启动</a:t>
            </a:r>
            <a:r>
              <a:rPr lang="zh-CN" altLang="en-US" dirty="0">
                <a:solidFill>
                  <a:schemeClr val="accent2"/>
                </a:solidFill>
                <a:sym typeface="+mn-ea"/>
              </a:rPr>
              <a:t>“</a:t>
            </a:r>
            <a:r>
              <a:rPr lang="zh-CN" altLang="en-US" dirty="0">
                <a:solidFill>
                  <a:schemeClr val="accent2"/>
                </a:solidFill>
              </a:rPr>
              <a:t>调试</a:t>
            </a:r>
            <a:r>
              <a:rPr lang="en-US" altLang="zh-CN" dirty="0">
                <a:solidFill>
                  <a:schemeClr val="accent2"/>
                </a:solidFill>
              </a:rPr>
              <a:t>[F5]</a:t>
            </a:r>
            <a:r>
              <a:rPr lang="zh-CN" altLang="en-US" dirty="0">
                <a:solidFill>
                  <a:schemeClr val="accent2"/>
                </a:solidFill>
                <a:sym typeface="+mn-ea"/>
              </a:rPr>
              <a:t>”</a:t>
            </a:r>
            <a:r>
              <a:rPr lang="zh-CN" altLang="en-US" dirty="0"/>
              <a:t>，灵活运用</a:t>
            </a:r>
            <a:r>
              <a:rPr lang="zh-CN" altLang="en-US" dirty="0">
                <a:solidFill>
                  <a:schemeClr val="accent2"/>
                </a:solidFill>
              </a:rPr>
              <a:t>“下一步</a:t>
            </a:r>
            <a:r>
              <a:rPr lang="en-US" altLang="zh-CN" dirty="0">
                <a:solidFill>
                  <a:schemeClr val="accent2"/>
                </a:solidFill>
              </a:rPr>
              <a:t>[F7]</a:t>
            </a:r>
            <a:r>
              <a:rPr lang="zh-CN" altLang="en-US" dirty="0">
                <a:solidFill>
                  <a:schemeClr val="accent2"/>
                </a:solidFill>
              </a:rPr>
              <a:t>”</a:t>
            </a:r>
            <a:r>
              <a:rPr lang="zh-CN" altLang="en-US" dirty="0"/>
              <a:t>和</a:t>
            </a:r>
            <a:r>
              <a:rPr lang="zh-CN" altLang="en-US" dirty="0">
                <a:solidFill>
                  <a:schemeClr val="accent2"/>
                </a:solidFill>
              </a:rPr>
              <a:t>“单步进入</a:t>
            </a:r>
            <a:r>
              <a:rPr lang="en-US" altLang="zh-CN" dirty="0">
                <a:solidFill>
                  <a:schemeClr val="accent2"/>
                </a:solidFill>
              </a:rPr>
              <a:t>[F8]</a:t>
            </a:r>
            <a:r>
              <a:rPr lang="zh-CN" altLang="en-US" dirty="0">
                <a:solidFill>
                  <a:schemeClr val="accent2"/>
                </a:solidFill>
              </a:rPr>
              <a:t>”</a:t>
            </a:r>
            <a:r>
              <a:rPr lang="zh-CN" altLang="en-US" dirty="0"/>
              <a:t>执行程序，并随时查看变量的值，在头脑中进行分析，从而判断程序中是否存在逻辑错误。</a:t>
            </a:r>
            <a:endParaRPr lang="zh-CN" altLang="en-US" dirty="0"/>
          </a:p>
          <a:p>
            <a:r>
              <a:rPr lang="zh-CN" altLang="en-US" dirty="0"/>
              <a:t>可按</a:t>
            </a:r>
            <a:r>
              <a:rPr lang="zh-CN" altLang="en-US" dirty="0">
                <a:solidFill>
                  <a:schemeClr val="accent2"/>
                </a:solidFill>
              </a:rPr>
              <a:t>“停止执行</a:t>
            </a:r>
            <a:r>
              <a:rPr lang="en-US" altLang="zh-CN" dirty="0">
                <a:solidFill>
                  <a:schemeClr val="accent2"/>
                </a:solidFill>
              </a:rPr>
              <a:t>[F6]</a:t>
            </a:r>
            <a:r>
              <a:rPr lang="zh-CN" altLang="en-US" dirty="0">
                <a:solidFill>
                  <a:schemeClr val="accent2"/>
                </a:solidFill>
              </a:rPr>
              <a:t>”</a:t>
            </a:r>
            <a:r>
              <a:rPr lang="zh-CN" altLang="en-US" dirty="0"/>
              <a:t>结束调试。然后根据调试过程中的思考结果对程序进行修改。</a:t>
            </a:r>
            <a:endParaRPr lang="zh-CN" altLang="en-US" dirty="0"/>
          </a:p>
          <a:p>
            <a:r>
              <a:rPr lang="zh-CN" altLang="en-US" dirty="0">
                <a:latin typeface="楷体" panose="02010609060101010101" pitchFamily="49" charset="-122"/>
                <a:ea typeface="楷体" panose="02010609060101010101" pitchFamily="49" charset="-122"/>
                <a:cs typeface="楷体" panose="02010609060101010101" pitchFamily="49" charset="-122"/>
              </a:rPr>
              <a:t>通常需要反复进行调试和修改才能排除程序中的错误。 </a:t>
            </a:r>
            <a:endParaRPr lang="zh-CN" altLang="en-US" dirty="0">
              <a:latin typeface="楷体" panose="02010609060101010101" pitchFamily="49" charset="-122"/>
              <a:ea typeface="楷体" panose="02010609060101010101" pitchFamily="49" charset="-122"/>
              <a:cs typeface="楷体" panose="020106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pic>
        <p:nvPicPr>
          <p:cNvPr id="4" name="图片 3" descr="dev-toolbar"/>
          <p:cNvPicPr>
            <a:picLocks noChangeAspect="1"/>
          </p:cNvPicPr>
          <p:nvPr>
            <p:custDataLst>
              <p:tags r:id="rId1"/>
            </p:custDataLst>
          </p:nvPr>
        </p:nvPicPr>
        <p:blipFill>
          <a:blip r:embed="rId2"/>
          <a:stretch>
            <a:fillRect/>
          </a:stretch>
        </p:blipFill>
        <p:spPr>
          <a:xfrm>
            <a:off x="35560" y="1052830"/>
            <a:ext cx="8964295" cy="991235"/>
          </a:xfrm>
          <a:prstGeom prst="rect">
            <a:avLst/>
          </a:prstGeom>
        </p:spPr>
      </p:pic>
    </p:spTree>
  </p:cSld>
  <p:clrMapOvr>
    <a:masterClrMapping/>
  </p:clrMapOvr>
  <p:transition spd="med">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a:t>
            </a:r>
            <a:r>
              <a:rPr lang="en-US" altLang="zh-CN"/>
              <a:t> </a:t>
            </a:r>
            <a:r>
              <a:rPr lang="zh-CN" altLang="en-US"/>
              <a:t>结（</a:t>
            </a:r>
            <a:r>
              <a:rPr lang="en-US" altLang="zh-CN"/>
              <a:t>5.4 ~ 5.6</a:t>
            </a:r>
            <a:r>
              <a:rPr lang="zh-CN" altLang="en-US"/>
              <a:t>）</a:t>
            </a:r>
            <a:endParaRPr lang="zh-CN" altLang="en-US"/>
          </a:p>
        </p:txBody>
      </p:sp>
      <p:sp>
        <p:nvSpPr>
          <p:cNvPr id="3" name="内容占位符 2"/>
          <p:cNvSpPr>
            <a:spLocks noGrp="1"/>
          </p:cNvSpPr>
          <p:nvPr>
            <p:ph idx="1"/>
          </p:nvPr>
        </p:nvSpPr>
        <p:spPr>
          <a:xfrm>
            <a:off x="468630" y="930910"/>
            <a:ext cx="8207375" cy="5450840"/>
          </a:xfrm>
        </p:spPr>
        <p:txBody>
          <a:bodyPr/>
          <a:p>
            <a:r>
              <a:rPr lang="zh-CN" altLang="en-US" sz="2400"/>
              <a:t>定义在复合语句内部的变量是</a:t>
            </a:r>
            <a:r>
              <a:rPr lang="zh-CN" altLang="en-US" sz="2400">
                <a:solidFill>
                  <a:schemeClr val="accent2"/>
                </a:solidFill>
              </a:rPr>
              <a:t>局部变量</a:t>
            </a:r>
            <a:r>
              <a:rPr lang="zh-CN" altLang="en-US" sz="2400"/>
              <a:t>；其作用域是从定义位置到函数结束；存在期是复合语句的一次执行，自动建立和销毁，也称为自动变量。</a:t>
            </a:r>
            <a:endParaRPr lang="zh-CN" altLang="en-US" sz="2400"/>
          </a:p>
          <a:p>
            <a:r>
              <a:rPr lang="zh-CN" altLang="en-US" sz="2400"/>
              <a:t>定义在函数外部的变量称为</a:t>
            </a:r>
            <a:r>
              <a:rPr lang="zh-CN" altLang="en-US" sz="2400">
                <a:solidFill>
                  <a:schemeClr val="accent2"/>
                </a:solidFill>
              </a:rPr>
              <a:t>外部变量</a:t>
            </a:r>
            <a:r>
              <a:rPr lang="zh-CN" altLang="en-US" sz="2400"/>
              <a:t>。外部变量的作用域是从定义位置到程序结束，也称为</a:t>
            </a:r>
            <a:r>
              <a:rPr lang="zh-CN" altLang="en-US" sz="2400">
                <a:solidFill>
                  <a:schemeClr val="accent2"/>
                </a:solidFill>
              </a:rPr>
              <a:t>全局变量</a:t>
            </a:r>
            <a:r>
              <a:rPr lang="zh-CN" altLang="en-US" sz="2400"/>
              <a:t>。其存在期是程序的整个执行期间。</a:t>
            </a:r>
            <a:endParaRPr lang="zh-CN" altLang="en-US" sz="2400"/>
          </a:p>
          <a:p>
            <a:r>
              <a:rPr lang="zh-CN" altLang="en-US" sz="2400"/>
              <a:t>定义在复合语句内部并加</a:t>
            </a:r>
            <a:r>
              <a:rPr lang="en-US" altLang="zh-CN" sz="2400"/>
              <a:t> static </a:t>
            </a:r>
            <a:r>
              <a:rPr lang="zh-CN" altLang="en-US" sz="2400"/>
              <a:t>的变量称为</a:t>
            </a:r>
            <a:r>
              <a:rPr lang="zh-CN" altLang="en-US" sz="2400">
                <a:solidFill>
                  <a:schemeClr val="accent2"/>
                </a:solidFill>
              </a:rPr>
              <a:t>静态局部变量</a:t>
            </a:r>
            <a:r>
              <a:rPr lang="zh-CN" altLang="en-US" sz="2400"/>
              <a:t>，作用域是从定义位置到复合语句结束；存在期是程序的整个执行期间。</a:t>
            </a:r>
            <a:endParaRPr lang="zh-CN" altLang="en-US" sz="2400"/>
          </a:p>
          <a:p>
            <a:r>
              <a:rPr lang="zh-CN" altLang="en-US" sz="2400" dirty="0">
                <a:solidFill>
                  <a:schemeClr val="accent2"/>
                </a:solidFill>
                <a:sym typeface="+mn-ea"/>
              </a:rPr>
              <a:t>局部自动变量</a:t>
            </a:r>
            <a:r>
              <a:rPr lang="zh-CN" altLang="en-US" sz="2400" dirty="0">
                <a:sym typeface="+mn-ea"/>
              </a:rPr>
              <a:t>每次进入作用域时建立，有初始化时就初始化，多次进入则</a:t>
            </a:r>
            <a:r>
              <a:rPr lang="zh-CN" altLang="en-US" sz="2400" dirty="0">
                <a:solidFill>
                  <a:schemeClr val="accent2"/>
                </a:solidFill>
                <a:sym typeface="+mn-ea"/>
              </a:rPr>
              <a:t>多次</a:t>
            </a:r>
            <a:r>
              <a:rPr lang="zh-CN" altLang="en-US" sz="2400" dirty="0">
                <a:sym typeface="+mn-ea"/>
              </a:rPr>
              <a:t>初始化。而</a:t>
            </a:r>
            <a:r>
              <a:rPr lang="zh-CN" altLang="en-US" sz="2400" dirty="0">
                <a:solidFill>
                  <a:schemeClr val="accent2"/>
                </a:solidFill>
                <a:sym typeface="+mn-ea"/>
              </a:rPr>
              <a:t>外部变量和静态局部变量在程序执行前建立并初始化，只做一次。</a:t>
            </a:r>
            <a:endParaRPr lang="zh-CN" altLang="en-US" sz="2400" dirty="0">
              <a:solidFill>
                <a:schemeClr val="accent2"/>
              </a:solidFill>
              <a:sym typeface="+mn-ea"/>
            </a:endParaRPr>
          </a:p>
          <a:p>
            <a:r>
              <a:rPr lang="zh-CN" altLang="en-US" sz="2400" dirty="0">
                <a:solidFill>
                  <a:schemeClr val="accent2"/>
                </a:solidFill>
                <a:sym typeface="+mn-ea"/>
              </a:rPr>
              <a:t>如果定义时没有初始化，自动变量不会自动初始化</a:t>
            </a:r>
            <a:r>
              <a:rPr lang="zh-CN" altLang="en-US" sz="2400" dirty="0">
                <a:sym typeface="+mn-ea"/>
              </a:rPr>
              <a:t>，其值无法确定。而外部变量和静态局部变量</a:t>
            </a:r>
            <a:r>
              <a:rPr lang="zh-CN" altLang="en-US" sz="2400" dirty="0">
                <a:solidFill>
                  <a:schemeClr val="accent2"/>
                </a:solidFill>
                <a:sym typeface="+mn-ea"/>
              </a:rPr>
              <a:t>自动初始化为</a:t>
            </a:r>
            <a:r>
              <a:rPr lang="en-US" altLang="zh-CN" sz="2400" dirty="0">
                <a:solidFill>
                  <a:schemeClr val="accent2"/>
                </a:solidFill>
                <a:sym typeface="+mn-ea"/>
              </a:rPr>
              <a:t> </a:t>
            </a:r>
            <a:r>
              <a:rPr lang="en-US" altLang="zh-CN" sz="2400">
                <a:solidFill>
                  <a:schemeClr val="accent2"/>
                </a:solidFill>
                <a:sym typeface="+mn-ea"/>
              </a:rPr>
              <a:t>0</a:t>
            </a:r>
            <a:r>
              <a:rPr lang="zh-CN" altLang="en-US" sz="2400">
                <a:solidFill>
                  <a:schemeClr val="accent2"/>
                </a:solidFill>
                <a:sym typeface="+mn-ea"/>
              </a:rPr>
              <a:t>。</a:t>
            </a:r>
            <a:endParaRPr lang="zh-CN" altLang="en-US" sz="2400"/>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smtClean="0"/>
            </a:fld>
            <a:endParaRPr lang="zh-CN" altLang="en-US" dirty="0">
              <a:latin typeface="Cambria" panose="02040503050406030204" pitchFamily="18" charset="0"/>
            </a:endParaRPr>
          </a:p>
        </p:txBody>
      </p:sp>
      <p:sp>
        <p:nvSpPr>
          <p:cNvPr id="6" name="左中括号 5"/>
          <p:cNvSpPr/>
          <p:nvPr/>
        </p:nvSpPr>
        <p:spPr>
          <a:xfrm>
            <a:off x="395605" y="4581525"/>
            <a:ext cx="288290" cy="1943735"/>
          </a:xfrm>
          <a:prstGeom prst="leftBracke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
        <p:nvSpPr>
          <p:cNvPr id="7" name="左中括号 6"/>
          <p:cNvSpPr/>
          <p:nvPr/>
        </p:nvSpPr>
        <p:spPr>
          <a:xfrm>
            <a:off x="395605" y="981075"/>
            <a:ext cx="288290" cy="3402330"/>
          </a:xfrm>
          <a:prstGeom prst="leftBracket">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a:p>
            <a:endParaRPr lang="zh-CN" altLang="en-US"/>
          </a:p>
        </p:txBody>
      </p:sp>
    </p:spTree>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2400">
                <a:sym typeface="+mn-ea"/>
              </a:rPr>
              <a:t>变量和函数通常都遵循</a:t>
            </a:r>
            <a:r>
              <a:rPr lang="en-US" altLang="zh-CN" sz="2400">
                <a:sym typeface="+mn-ea"/>
              </a:rPr>
              <a:t> “</a:t>
            </a:r>
            <a:r>
              <a:rPr lang="zh-CN" altLang="en-US" sz="2400">
                <a:sym typeface="+mn-ea"/>
              </a:rPr>
              <a:t>先定义后使用</a:t>
            </a:r>
            <a:r>
              <a:rPr lang="en-US" altLang="zh-CN" sz="2400">
                <a:sym typeface="+mn-ea"/>
              </a:rPr>
              <a:t>” </a:t>
            </a:r>
            <a:r>
              <a:rPr lang="zh-CN" altLang="en-US" sz="2400">
                <a:sym typeface="+mn-ea"/>
              </a:rPr>
              <a:t>的原则。如果无法满足这一原则，就需要单独作声明。函数可以</a:t>
            </a:r>
            <a:r>
              <a:rPr lang="en-US" altLang="zh-CN" sz="2400">
                <a:sym typeface="+mn-ea"/>
              </a:rPr>
              <a:t>“</a:t>
            </a:r>
            <a:r>
              <a:rPr lang="zh-CN" altLang="en-US" sz="2400">
                <a:sym typeface="+mn-ea"/>
              </a:rPr>
              <a:t>先声明后使用，在别处作定义</a:t>
            </a:r>
            <a:r>
              <a:rPr lang="en-US" altLang="zh-CN" sz="2400">
                <a:sym typeface="+mn-ea"/>
              </a:rPr>
              <a:t>”</a:t>
            </a:r>
            <a:r>
              <a:rPr lang="zh-CN" altLang="en-US" sz="2400">
                <a:sym typeface="+mn-ea"/>
              </a:rPr>
              <a:t>。</a:t>
            </a:r>
            <a:endParaRPr lang="zh-CN" altLang="en-US" sz="2400">
              <a:sym typeface="+mn-ea"/>
            </a:endParaRPr>
          </a:p>
          <a:p>
            <a:r>
              <a:rPr lang="zh-CN" altLang="en-US" sz="2400">
                <a:sym typeface="+mn-ea"/>
              </a:rPr>
              <a:t>一个程序可以</a:t>
            </a:r>
            <a:r>
              <a:rPr lang="zh-CN" altLang="en-US" sz="2400" dirty="0">
                <a:solidFill>
                  <a:schemeClr val="accent2"/>
                </a:solidFill>
                <a:sym typeface="+mn-ea"/>
              </a:rPr>
              <a:t>拆分为多个文件进行开发</a:t>
            </a:r>
            <a:r>
              <a:rPr lang="zh-CN" altLang="en-US" sz="2400">
                <a:sym typeface="+mn-ea"/>
              </a:rPr>
              <a:t>（多文件开发）。</a:t>
            </a:r>
            <a:endParaRPr lang="zh-CN" altLang="en-US" sz="2400">
              <a:sym typeface="+mn-ea"/>
            </a:endParaRPr>
          </a:p>
          <a:p>
            <a:r>
              <a:rPr lang="zh-CN" altLang="en-US" sz="2400">
                <a:sym typeface="+mn-ea"/>
              </a:rPr>
              <a:t>第一个字符为</a:t>
            </a:r>
            <a:r>
              <a:rPr lang="en-US" altLang="zh-CN" sz="2400">
                <a:sym typeface="+mn-ea"/>
              </a:rPr>
              <a:t> # </a:t>
            </a:r>
            <a:r>
              <a:rPr lang="zh-CN" altLang="en-US" sz="2400">
                <a:sym typeface="+mn-ea"/>
              </a:rPr>
              <a:t>的代码行为预处理命令行。主要有文件包含命令</a:t>
            </a:r>
            <a:r>
              <a:rPr lang="en-US" altLang="zh-CN" sz="2400">
                <a:sym typeface="+mn-ea"/>
              </a:rPr>
              <a:t> #include </a:t>
            </a:r>
            <a:r>
              <a:rPr lang="zh-CN" altLang="en-US" sz="2400">
                <a:sym typeface="+mn-ea"/>
              </a:rPr>
              <a:t>和宏定义</a:t>
            </a:r>
            <a:r>
              <a:rPr lang="en-US" altLang="zh-CN" sz="2400">
                <a:sym typeface="+mn-ea"/>
              </a:rPr>
              <a:t> #define</a:t>
            </a:r>
            <a:r>
              <a:rPr lang="zh-CN" altLang="en-US" sz="2400">
                <a:sym typeface="+mn-ea"/>
              </a:rPr>
              <a:t>。</a:t>
            </a:r>
            <a:endParaRPr lang="zh-CN" altLang="en-US" sz="2400">
              <a:sym typeface="+mn-ea"/>
            </a:endParaRPr>
          </a:p>
          <a:p>
            <a:endParaRPr lang="zh-CN" altLang="en-US" sz="2400"/>
          </a:p>
          <a:p>
            <a:r>
              <a:rPr lang="zh-CN" altLang="en-US" sz="2400"/>
              <a:t>在程序除错时，可以使用集成开发环境的调试工具：</a:t>
            </a:r>
            <a:r>
              <a:rPr lang="zh-CN" altLang="en-US" sz="2400" dirty="0">
                <a:sym typeface="+mn-ea"/>
              </a:rPr>
              <a:t>启动</a:t>
            </a:r>
            <a:r>
              <a:rPr lang="zh-CN" altLang="en-US" sz="2400" dirty="0">
                <a:solidFill>
                  <a:schemeClr val="accent2"/>
                </a:solidFill>
                <a:sym typeface="+mn-ea"/>
              </a:rPr>
              <a:t>调试</a:t>
            </a:r>
            <a:r>
              <a:rPr lang="zh-CN" altLang="en-US" sz="2400" dirty="0">
                <a:sym typeface="+mn-ea"/>
              </a:rPr>
              <a:t>，灵活运用</a:t>
            </a:r>
            <a:r>
              <a:rPr lang="zh-CN" altLang="en-US" sz="2400" dirty="0">
                <a:solidFill>
                  <a:schemeClr val="accent2"/>
                </a:solidFill>
                <a:sym typeface="+mn-ea"/>
              </a:rPr>
              <a:t>“下一步”</a:t>
            </a:r>
            <a:r>
              <a:rPr lang="zh-CN" altLang="en-US" sz="2400" dirty="0">
                <a:sym typeface="+mn-ea"/>
              </a:rPr>
              <a:t>和</a:t>
            </a:r>
            <a:r>
              <a:rPr lang="zh-CN" altLang="en-US" sz="2400" dirty="0">
                <a:solidFill>
                  <a:schemeClr val="accent2"/>
                </a:solidFill>
                <a:sym typeface="+mn-ea"/>
              </a:rPr>
              <a:t>“单步进入”</a:t>
            </a:r>
            <a:r>
              <a:rPr lang="zh-CN" altLang="en-US" sz="2400" dirty="0">
                <a:sym typeface="+mn-ea"/>
              </a:rPr>
              <a:t>执行程序，并随时查看变量的值，在头脑中进行分析，从而判断程序中是否存在逻辑错误，并修改程序排除错误。</a:t>
            </a:r>
            <a:endParaRPr lang="zh-CN" altLang="en-US" sz="2400"/>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教学安排</a:t>
            </a:r>
            <a:endParaRPr lang="zh-CN" altLang="en-US"/>
          </a:p>
        </p:txBody>
      </p:sp>
      <p:sp>
        <p:nvSpPr>
          <p:cNvPr id="3" name="内容占位符 2"/>
          <p:cNvSpPr>
            <a:spLocks noGrp="1"/>
          </p:cNvSpPr>
          <p:nvPr>
            <p:ph idx="1"/>
          </p:nvPr>
        </p:nvSpPr>
        <p:spPr>
          <a:xfrm>
            <a:off x="468630" y="1052830"/>
            <a:ext cx="8207375" cy="3614420"/>
          </a:xfrm>
        </p:spPr>
        <p:txBody>
          <a:bodyPr/>
          <a:p>
            <a:pPr marL="0" indent="0">
              <a:buNone/>
            </a:pPr>
            <a:r>
              <a:rPr lang="zh-CN" altLang="en-US">
                <a:latin typeface="Cambria" panose="02040503050406030204" pitchFamily="18" charset="0"/>
                <a:ea typeface="楷体" panose="02010609060101010101" pitchFamily="49" charset="-122"/>
                <a:cs typeface="Cambria" panose="02040503050406030204" pitchFamily="18" charset="0"/>
                <a:sym typeface="+mn-ea"/>
              </a:rPr>
              <a:t>课后作业：</a:t>
            </a:r>
            <a:r>
              <a:rPr lang="en-US" altLang="zh-CN" u="sng">
                <a:latin typeface="Cambria" panose="02040503050406030204" pitchFamily="18" charset="0"/>
                <a:ea typeface="楷体" panose="02010609060101010101" pitchFamily="49" charset="-122"/>
                <a:cs typeface="Cambria" panose="02040503050406030204" pitchFamily="18" charset="0"/>
                <a:sym typeface="+mn-ea"/>
              </a:rPr>
              <a:t>ptop-</a:t>
            </a:r>
            <a:r>
              <a:rPr lang="zh-CN" altLang="en-US" u="sng">
                <a:latin typeface="Cambria" panose="02040503050406030204" pitchFamily="18" charset="0"/>
                <a:ea typeface="楷体" panose="02010609060101010101" pitchFamily="49" charset="-122"/>
                <a:cs typeface="Cambria" panose="02040503050406030204" pitchFamily="18" charset="0"/>
                <a:sym typeface="+mn-ea"/>
              </a:rPr>
              <a:t>课后作业</a:t>
            </a:r>
            <a:r>
              <a:rPr lang="en-US" altLang="zh-CN" u="sng">
                <a:latin typeface="Cambria" panose="02040503050406030204" pitchFamily="18" charset="0"/>
                <a:ea typeface="楷体" panose="02010609060101010101" pitchFamily="49" charset="-122"/>
                <a:cs typeface="Cambria" panose="02040503050406030204" pitchFamily="18" charset="0"/>
                <a:sym typeface="+mn-ea"/>
              </a:rPr>
              <a:t>-</a:t>
            </a:r>
            <a:r>
              <a:rPr lang="en-US" altLang="zh-CN" u="sng">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5</a:t>
            </a:r>
            <a:r>
              <a:rPr lang="en-US" altLang="zh-CN" u="sng">
                <a:latin typeface="Cambria" panose="02040503050406030204" pitchFamily="18" charset="0"/>
                <a:ea typeface="楷体" panose="02010609060101010101" pitchFamily="49" charset="-122"/>
                <a:cs typeface="Cambria" panose="02040503050406030204" pitchFamily="18" charset="0"/>
                <a:sym typeface="+mn-ea"/>
              </a:rPr>
              <a:t>.docx</a:t>
            </a:r>
            <a:endParaRPr lang="en-US" altLang="zh-CN" u="sng">
              <a:latin typeface="Cambria" panose="02040503050406030204" pitchFamily="18" charset="0"/>
              <a:ea typeface="楷体" panose="02010609060101010101" pitchFamily="49" charset="-122"/>
              <a:cs typeface="Cambria" panose="02040503050406030204" pitchFamily="18" charset="0"/>
            </a:endParaRPr>
          </a:p>
          <a:p>
            <a:pPr marL="0" indent="0">
              <a:buNone/>
            </a:pP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buNone/>
            </a:pPr>
            <a:r>
              <a:rPr lang="zh-CN" altLang="en-US">
                <a:latin typeface="Cambria" panose="02040503050406030204" pitchFamily="18" charset="0"/>
                <a:ea typeface="楷体" panose="02010609060101010101" pitchFamily="49" charset="-122"/>
                <a:cs typeface="Cambria" panose="02040503050406030204" pitchFamily="18" charset="0"/>
                <a:sym typeface="+mn-ea"/>
              </a:rPr>
              <a:t>网址：</a:t>
            </a:r>
            <a:r>
              <a:rPr lang="en-US" altLang="zh-CN">
                <a:latin typeface="Cambria" panose="02040503050406030204" pitchFamily="18" charset="0"/>
                <a:ea typeface="楷体" panose="02010609060101010101" pitchFamily="49" charset="-122"/>
                <a:cs typeface="Cambria" panose="02040503050406030204" pitchFamily="18" charset="0"/>
                <a:sym typeface="+mn-ea"/>
                <a:hlinkClick r:id="rId1" action="ppaction://hlinkfile"/>
              </a:rPr>
              <a:t>https://gitee.com/devcpp/ptop/</a:t>
            </a:r>
            <a:endParaRPr lang="en-US" altLang="zh-CN">
              <a:latin typeface="Cambria" panose="02040503050406030204" pitchFamily="18" charset="0"/>
              <a:ea typeface="楷体" panose="02010609060101010101" pitchFamily="49" charset="-122"/>
              <a:cs typeface="Cambria" panose="02040503050406030204" pitchFamily="18" charset="0"/>
            </a:endParaRPr>
          </a:p>
          <a:p>
            <a:pPr marL="0" indent="457200">
              <a:buNone/>
            </a:pPr>
            <a:r>
              <a:rPr lang="zh-CN" altLang="en-US">
                <a:latin typeface="Cambria" panose="02040503050406030204" pitchFamily="18" charset="0"/>
                <a:ea typeface="楷体" panose="02010609060101010101" pitchFamily="49" charset="-122"/>
                <a:cs typeface="Cambria" panose="02040503050406030204" pitchFamily="18" charset="0"/>
                <a:sym typeface="+mn-ea"/>
              </a:rPr>
              <a:t>从</a:t>
            </a:r>
            <a:r>
              <a:rPr lang="en-US" altLang="zh-CN">
                <a:latin typeface="Cambria" panose="02040503050406030204" pitchFamily="18" charset="0"/>
                <a:ea typeface="楷体" panose="02010609060101010101" pitchFamily="49" charset="-122"/>
                <a:cs typeface="Cambria" panose="02040503050406030204" pitchFamily="18" charset="0"/>
                <a:sym typeface="+mn-ea"/>
              </a:rPr>
              <a:t>“</a:t>
            </a:r>
            <a:r>
              <a:rPr lang="zh-CN" altLang="en-US">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课后作业</a:t>
            </a:r>
            <a:r>
              <a:rPr lang="en-US" altLang="zh-CN">
                <a:latin typeface="Cambria" panose="02040503050406030204" pitchFamily="18" charset="0"/>
                <a:ea typeface="楷体" panose="02010609060101010101" pitchFamily="49" charset="-122"/>
                <a:cs typeface="Cambria" panose="02040503050406030204" pitchFamily="18" charset="0"/>
                <a:sym typeface="+mn-ea"/>
              </a:rPr>
              <a:t>”</a:t>
            </a:r>
            <a:r>
              <a:rPr lang="zh-CN" altLang="en-US">
                <a:latin typeface="Cambria" panose="02040503050406030204" pitchFamily="18" charset="0"/>
                <a:ea typeface="楷体" panose="02010609060101010101" pitchFamily="49" charset="-122"/>
                <a:cs typeface="Cambria" panose="02040503050406030204" pitchFamily="18" charset="0"/>
                <a:sym typeface="+mn-ea"/>
              </a:rPr>
              <a:t>文件夹中下载。</a:t>
            </a: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lgn="ctr">
              <a:buNone/>
            </a:pP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lgn="ctr">
              <a:buNone/>
            </a:pPr>
            <a:endParaRPr lang="en-US" altLang="zh-CN">
              <a:latin typeface="Cambria" panose="02040503050406030204" pitchFamily="18" charset="0"/>
              <a:ea typeface="楷体" panose="02010609060101010101" pitchFamily="49" charset="-122"/>
              <a:cs typeface="Cambria" panose="02040503050406030204" pitchFamily="18" charset="0"/>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
        <p:nvSpPr>
          <p:cNvPr id="5" name="内容占位符 2"/>
          <p:cNvSpPr>
            <a:spLocks noGrp="1"/>
          </p:cNvSpPr>
          <p:nvPr/>
        </p:nvSpPr>
        <p:spPr>
          <a:xfrm>
            <a:off x="539750" y="5805805"/>
            <a:ext cx="8207375" cy="607060"/>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5000"/>
              </a:spcBef>
              <a:spcAft>
                <a:spcPct val="0"/>
              </a:spcAft>
              <a:buSzTx/>
              <a:buFontTx/>
              <a:buChar char="•"/>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9pPr>
          </a:lstStyle>
          <a:p>
            <a:pPr marL="0" indent="0" algn="ctr">
              <a:buNone/>
            </a:pPr>
            <a:r>
              <a:rPr lang="zh-CN" b="0">
                <a:latin typeface="Cambria" panose="02040503050406030204" pitchFamily="18" charset="0"/>
                <a:ea typeface="楷体" panose="02010609060101010101" pitchFamily="49" charset="-122"/>
                <a:cs typeface="Cambria" panose="02040503050406030204" pitchFamily="18" charset="0"/>
                <a:sym typeface="+mn-ea"/>
              </a:rPr>
              <a:t>本页隐藏，不播放</a:t>
            </a:r>
            <a:endParaRPr lang="zh-CN" b="0">
              <a:latin typeface="Cambria" panose="02040503050406030204" pitchFamily="18" charset="0"/>
              <a:ea typeface="楷体" panose="02010609060101010101" pitchFamily="49" charset="-122"/>
              <a:cs typeface="Cambria" panose="02040503050406030204" pitchFamily="18" charset="0"/>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630" y="385445"/>
            <a:ext cx="8207375" cy="5996305"/>
          </a:xfrm>
        </p:spPr>
        <p:txBody>
          <a:bodyPr/>
          <a:lstStyle/>
          <a:p>
            <a:pPr marL="0" indent="0">
              <a:spcBef>
                <a:spcPts val="0"/>
              </a:spcBef>
              <a:buNone/>
            </a:pPr>
            <a:r>
              <a:rPr lang="zh-CN" altLang="en-US" sz="2400" dirty="0">
                <a:solidFill>
                  <a:schemeClr val="accent4">
                    <a:lumMod val="50000"/>
                  </a:schemeClr>
                </a:solidFill>
              </a:rPr>
              <a:t>int main( )  {</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double radius, height, len;</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cout &lt;&lt; "input cylinder\'s radius and height: ";</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cin &gt;&gt; radius &gt;&gt; height;</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cylinder(radius, height);  //调用cylinder函数求出s1, s2 和vol</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cout &lt;&lt; "cylinder: s1 = " &lt;&lt; </a:t>
            </a:r>
            <a:r>
              <a:rPr lang="zh-CN" altLang="en-US" sz="2400" dirty="0">
                <a:solidFill>
                  <a:schemeClr val="accent2"/>
                </a:solidFill>
              </a:rPr>
              <a:t>s1 </a:t>
            </a:r>
            <a:r>
              <a:rPr lang="zh-CN" altLang="en-US" sz="2400" dirty="0">
                <a:solidFill>
                  <a:schemeClr val="accent4">
                    <a:lumMod val="50000"/>
                  </a:schemeClr>
                </a:solidFill>
              </a:rPr>
              <a:t>&lt;&lt; "   s2 = " &lt;&lt; </a:t>
            </a:r>
            <a:r>
              <a:rPr lang="zh-CN" altLang="en-US" sz="2400" dirty="0">
                <a:solidFill>
                  <a:schemeClr val="accent2"/>
                </a:solidFill>
              </a:rPr>
              <a:t>s2   </a:t>
            </a:r>
            <a:r>
              <a:rPr lang="zh-CN" altLang="en-US" sz="2400" dirty="0">
                <a:solidFill>
                  <a:schemeClr val="accent4">
                    <a:lumMod val="50000"/>
                  </a:schemeClr>
                </a:solidFill>
              </a:rPr>
              <a:t>&lt;&lt; "  vol = " &lt;&lt; </a:t>
            </a:r>
            <a:r>
              <a:rPr lang="zh-CN" altLang="en-US" sz="2400" dirty="0">
                <a:solidFill>
                  <a:schemeClr val="accent2"/>
                </a:solidFill>
              </a:rPr>
              <a:t>vol </a:t>
            </a:r>
            <a:r>
              <a:rPr lang="zh-CN" altLang="en-US" sz="2400" dirty="0">
                <a:solidFill>
                  <a:schemeClr val="accent4">
                    <a:lumMod val="50000"/>
                  </a:schemeClr>
                </a:solidFill>
              </a:rPr>
              <a:t>&lt;&lt; endl;</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cout &lt;&lt; "input prism6\'s length and height: ";</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cin &gt;&gt; len &gt;&gt; height;</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prism6(len, height);  //调用prism6函数求出s1, s2 和vol</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cout &lt;&lt; "prism6: s1 = " &lt;&lt; </a:t>
            </a:r>
            <a:r>
              <a:rPr lang="zh-CN" altLang="en-US" sz="2400" dirty="0">
                <a:solidFill>
                  <a:schemeClr val="accent2"/>
                </a:solidFill>
              </a:rPr>
              <a:t>s1 </a:t>
            </a:r>
            <a:r>
              <a:rPr lang="zh-CN" altLang="en-US" sz="2400" dirty="0">
                <a:solidFill>
                  <a:schemeClr val="accent4">
                    <a:lumMod val="50000"/>
                  </a:schemeClr>
                </a:solidFill>
              </a:rPr>
              <a:t>&lt;&lt; "   s2 = " &lt;&lt; </a:t>
            </a:r>
            <a:r>
              <a:rPr lang="zh-CN" altLang="en-US" sz="2400" dirty="0">
                <a:solidFill>
                  <a:schemeClr val="accent2"/>
                </a:solidFill>
              </a:rPr>
              <a:t>s2 </a:t>
            </a:r>
            <a:r>
              <a:rPr lang="zh-CN" altLang="en-US" sz="2400" dirty="0">
                <a:solidFill>
                  <a:schemeClr val="accent4">
                    <a:lumMod val="50000"/>
                  </a:schemeClr>
                </a:solidFill>
              </a:rPr>
              <a:t>&lt;&lt; "  vol = " &lt;&lt; </a:t>
            </a:r>
            <a:r>
              <a:rPr lang="zh-CN" altLang="en-US" sz="2400" dirty="0">
                <a:solidFill>
                  <a:schemeClr val="accent2"/>
                </a:solidFill>
              </a:rPr>
              <a:t>vol </a:t>
            </a:r>
            <a:r>
              <a:rPr lang="zh-CN" altLang="en-US" sz="2400" dirty="0">
                <a:solidFill>
                  <a:schemeClr val="accent4">
                    <a:lumMod val="50000"/>
                  </a:schemeClr>
                </a:solidFill>
              </a:rPr>
              <a:t>&lt;&lt; endl;</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    return 0;</a:t>
            </a:r>
            <a:endParaRPr lang="zh-CN" altLang="en-US" sz="2400" dirty="0">
              <a:solidFill>
                <a:schemeClr val="accent4">
                  <a:lumMod val="50000"/>
                </a:schemeClr>
              </a:solidFill>
            </a:endParaRPr>
          </a:p>
          <a:p>
            <a:pPr marL="0" indent="0">
              <a:spcBef>
                <a:spcPts val="0"/>
              </a:spcBef>
              <a:buNone/>
            </a:pPr>
            <a:r>
              <a:rPr lang="zh-CN" altLang="en-US" sz="2400" dirty="0">
                <a:solidFill>
                  <a:schemeClr val="accent4">
                    <a:lumMod val="50000"/>
                  </a:schemeClr>
                </a:solidFill>
              </a:rPr>
              <a:t>}</a:t>
            </a:r>
            <a:endParaRPr lang="zh-CN" altLang="en-US" sz="2400" dirty="0">
              <a:solidFill>
                <a:schemeClr val="accent4">
                  <a:lumMod val="50000"/>
                </a:schemeClr>
              </a:solidFill>
            </a:endParaRPr>
          </a:p>
          <a:p>
            <a:pPr marL="0" indent="0">
              <a:buNone/>
            </a:pPr>
            <a:endParaRPr lang="zh-CN" altLang="en-US" sz="2400" dirty="0">
              <a:solidFill>
                <a:schemeClr val="accent4">
                  <a:lumMod val="50000"/>
                </a:schemeClr>
              </a:solidFill>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smtClean="0"/>
            </a:fld>
            <a:endParaRPr lang="zh-CN" altLang="en-US"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 name="KSO_WM_UNIT_PLACING_PICTURE_USER_VIEWPORT" val="{&quot;height&quot;:1561,&quot;width&quot;:14117}"/>
</p:tagLst>
</file>

<file path=ppt/tags/tag2.xml><?xml version="1.0" encoding="utf-8"?>
<p:tagLst xmlns:p="http://schemas.openxmlformats.org/presentationml/2006/main">
  <p:tag name="KSO_WM_BEAUTIFY_FLAG" val=""/>
  <p:tag name="KSO_WM_UNIT_PLACING_PICTURE_USER_VIEWPORT" val="{&quot;height&quot;:2984,&quot;width&quot;:2148}"/>
</p:tagLst>
</file>

<file path=ppt/tags/tag20.xml><?xml version="1.0" encoding="utf-8"?>
<p:tagLst xmlns:p="http://schemas.openxmlformats.org/presentationml/2006/main">
  <p:tag name="KSO_WPP_MARK_KEY" val="7ac45616-e731-4606-ae2e-a7f39e773751"/>
  <p:tag name="COMMONDATA" val="eyJoZGlkIjoiYmRiNTE1MmEyZDhhZTMzNTJjZjBhMDU0NTAxYTI1YTMifQ=="/>
</p:tagLst>
</file>

<file path=ppt/tags/tag3.xml><?xml version="1.0" encoding="utf-8"?>
<p:tagLst xmlns:p="http://schemas.openxmlformats.org/presentationml/2006/main">
  <p:tag name="KSO_WM_UNIT_TABLE_BEAUTIFY" val="smartTable{9b38a4dd-198e-4dfb-b50f-47dba947b57f}"/>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2_草色遥看">
  <a:themeElements>
    <a:clrScheme name="自定义 1">
      <a:dk1>
        <a:srgbClr val="000000"/>
      </a:dk1>
      <a:lt1>
        <a:srgbClr val="CCFFCC"/>
      </a:lt1>
      <a:dk2>
        <a:srgbClr val="DE00F2"/>
      </a:dk2>
      <a:lt2>
        <a:srgbClr val="66FF99"/>
      </a:lt2>
      <a:accent1>
        <a:srgbClr val="FFFF00"/>
      </a:accent1>
      <a:accent2>
        <a:srgbClr val="C00000"/>
      </a:accent2>
      <a:accent3>
        <a:srgbClr val="E2FFE2"/>
      </a:accent3>
      <a:accent4>
        <a:srgbClr val="0000FF"/>
      </a:accent4>
      <a:accent5>
        <a:srgbClr val="FFFFAA"/>
      </a:accent5>
      <a:accent6>
        <a:srgbClr val="B70000"/>
      </a:accent6>
      <a:hlink>
        <a:srgbClr val="0000FF"/>
      </a:hlink>
      <a:folHlink>
        <a:srgbClr val="000099"/>
      </a:folHlink>
    </a:clrScheme>
    <a:fontScheme name="">
      <a:majorFont>
        <a:latin typeface="Cambria"/>
        <a:ea typeface="新宋体"/>
        <a:cs typeface=""/>
      </a:majorFont>
      <a:minorFont>
        <a:latin typeface="Cambria"/>
        <a:ea typeface="新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olidFill>
            <a:schemeClr val="tx1"/>
          </a:solidFill>
          <a:tailEnd type="none"/>
        </a:ln>
      </a:spPr>
      <a:bodyPr/>
      <a:lstStyle>
        <a:defPPr>
          <a:defRPr lang="zh-CN" altLang="en-US"/>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000000"/>
        </a:dk2>
        <a:lt2>
          <a:srgbClr val="808080"/>
        </a:lt2>
        <a:accent1>
          <a:srgbClr val="00CC99"/>
        </a:accent1>
        <a:accent2>
          <a:srgbClr val="3333CC"/>
        </a:accent2>
        <a:accent3>
          <a:srgbClr val="E2FFE2"/>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00CC99"/>
        </a:accent1>
        <a:accent2>
          <a:srgbClr val="FF0000"/>
        </a:accent2>
        <a:accent3>
          <a:srgbClr val="E2FFE2"/>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00CC99"/>
        </a:accent1>
        <a:accent2>
          <a:srgbClr val="CC0000"/>
        </a:accent2>
        <a:accent3>
          <a:srgbClr val="E2FFE2"/>
        </a:accent3>
        <a:accent4>
          <a:srgbClr val="000000"/>
        </a:accent4>
        <a:accent5>
          <a:srgbClr val="AAE2CA"/>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00FFCC"/>
        </a:lt2>
        <a:accent1>
          <a:srgbClr val="00CC00"/>
        </a:accent1>
        <a:accent2>
          <a:srgbClr val="CC0000"/>
        </a:accent2>
        <a:accent3>
          <a:srgbClr val="E2FFE2"/>
        </a:accent3>
        <a:accent4>
          <a:srgbClr val="000000"/>
        </a:accent4>
        <a:accent5>
          <a:srgbClr val="AAE2AA"/>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00FFCC"/>
        </a:lt2>
        <a:accent1>
          <a:srgbClr val="66FF66"/>
        </a:accent1>
        <a:accent2>
          <a:srgbClr val="CC0000"/>
        </a:accent2>
        <a:accent3>
          <a:srgbClr val="E2FFE2"/>
        </a:accent3>
        <a:accent4>
          <a:srgbClr val="000000"/>
        </a:accent4>
        <a:accent5>
          <a:srgbClr val="B9FFB9"/>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00FFCC"/>
        </a:lt2>
        <a:accent1>
          <a:srgbClr val="FFFF99"/>
        </a:accent1>
        <a:accent2>
          <a:srgbClr val="CC0000"/>
        </a:accent2>
        <a:accent3>
          <a:srgbClr val="E2FFE2"/>
        </a:accent3>
        <a:accent4>
          <a:srgbClr val="000000"/>
        </a:accent4>
        <a:accent5>
          <a:srgbClr val="FFFFCA"/>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00FFCC"/>
        </a:lt2>
        <a:accent1>
          <a:srgbClr val="FFFF99"/>
        </a:accent1>
        <a:accent2>
          <a:srgbClr val="CC0000"/>
        </a:accent2>
        <a:accent3>
          <a:srgbClr val="E2FFE2"/>
        </a:accent3>
        <a:accent4>
          <a:srgbClr val="000000"/>
        </a:accent4>
        <a:accent5>
          <a:srgbClr val="FFFFCA"/>
        </a:accent5>
        <a:accent6>
          <a:srgbClr val="B70000"/>
        </a:accent6>
        <a:hlink>
          <a:srgbClr val="0000FF"/>
        </a:hlink>
        <a:folHlink>
          <a:srgbClr val="9900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FF0066"/>
        </a:dk2>
        <a:lt2>
          <a:srgbClr val="00FFCC"/>
        </a:lt2>
        <a:accent1>
          <a:srgbClr val="FFFF99"/>
        </a:accent1>
        <a:accent2>
          <a:srgbClr val="CC0000"/>
        </a:accent2>
        <a:accent3>
          <a:srgbClr val="E2FFE2"/>
        </a:accent3>
        <a:accent4>
          <a:srgbClr val="000000"/>
        </a:accent4>
        <a:accent5>
          <a:srgbClr val="FFFFCA"/>
        </a:accent5>
        <a:accent6>
          <a:srgbClr val="B70000"/>
        </a:accent6>
        <a:hlink>
          <a:srgbClr val="0000FF"/>
        </a:hlink>
        <a:folHlink>
          <a:srgbClr val="0000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FF0066"/>
        </a:dk2>
        <a:lt2>
          <a:srgbClr val="00FFCC"/>
        </a:lt2>
        <a:accent1>
          <a:srgbClr val="FFFF99"/>
        </a:accent1>
        <a:accent2>
          <a:srgbClr val="CC0000"/>
        </a:accent2>
        <a:accent3>
          <a:srgbClr val="E2FFE2"/>
        </a:accent3>
        <a:accent4>
          <a:srgbClr val="000000"/>
        </a:accent4>
        <a:accent5>
          <a:srgbClr val="FFFFCA"/>
        </a:accent5>
        <a:accent6>
          <a:srgbClr val="B70000"/>
        </a:accent6>
        <a:hlink>
          <a:srgbClr val="0000FF"/>
        </a:hlink>
        <a:folHlink>
          <a:srgbClr val="66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21104</Words>
  <Application>WPS 演示</Application>
  <PresentationFormat>宽屏</PresentationFormat>
  <Paragraphs>1118</Paragraphs>
  <Slides>83</Slides>
  <Notes>41</Notes>
  <HiddenSlides>2</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83</vt:i4>
      </vt:variant>
    </vt:vector>
  </HeadingPairs>
  <TitlesOfParts>
    <vt:vector size="95" baseType="lpstr">
      <vt:lpstr>Arial</vt:lpstr>
      <vt:lpstr>宋体</vt:lpstr>
      <vt:lpstr>Wingdings</vt:lpstr>
      <vt:lpstr>Times New Roman</vt:lpstr>
      <vt:lpstr>华文中宋</vt:lpstr>
      <vt:lpstr>Cambria</vt:lpstr>
      <vt:lpstr>楷体</vt:lpstr>
      <vt:lpstr>新宋体</vt:lpstr>
      <vt:lpstr>微软雅黑</vt:lpstr>
      <vt:lpstr>Arial Unicode MS</vt:lpstr>
      <vt:lpstr>2_草色遥看</vt:lpstr>
      <vt:lpstr>Equation.KSEE3</vt:lpstr>
      <vt:lpstr>第 5 章  函数与程序结构 （4-7）</vt:lpstr>
      <vt:lpstr>第5章  函数与程序结构</vt:lpstr>
      <vt:lpstr>5.4  外部变量与静态局部变量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5.4.2  变量定义的嵌套</vt:lpstr>
      <vt:lpstr>PowerPoint 演示文稿</vt:lpstr>
      <vt:lpstr>PowerPoint 演示文稿</vt:lpstr>
      <vt:lpstr>PowerPoint 演示文稿</vt:lpstr>
      <vt:lpstr>PowerPoint 演示文稿</vt:lpstr>
      <vt:lpstr>5.4.3 静态局部变量</vt:lpstr>
      <vt:lpstr>PowerPoint 演示文稿</vt:lpstr>
      <vt:lpstr>PowerPoint 演示文稿</vt:lpstr>
      <vt:lpstr>PowerPoint 演示文稿</vt:lpstr>
      <vt:lpstr>5.4.4  变量初始化</vt:lpstr>
      <vt:lpstr>5.4.4  变量初始化</vt:lpstr>
      <vt:lpstr>PowerPoint 演示文稿</vt:lpstr>
      <vt:lpstr>PowerPoint 演示文稿</vt:lpstr>
      <vt:lpstr>PowerPoint 演示文稿</vt:lpstr>
      <vt:lpstr>*5.4.5  名字空间</vt:lpstr>
      <vt:lpstr>PowerPoint 演示文稿</vt:lpstr>
      <vt:lpstr>PowerPoint 演示文稿</vt:lpstr>
      <vt:lpstr>第5章  函数与程序结构</vt:lpstr>
      <vt:lpstr>5.5  声明与定义</vt:lpstr>
      <vt:lpstr>5.5.1  先定义后使用</vt:lpstr>
      <vt:lpstr>PowerPoint 演示文稿</vt:lpstr>
      <vt:lpstr>5.5.2  定义与声明</vt:lpstr>
      <vt:lpstr>PowerPoint 演示文稿</vt:lpstr>
      <vt:lpstr>PowerPoint 演示文稿</vt:lpstr>
      <vt:lpstr>PowerPoint 演示文稿</vt:lpstr>
      <vt:lpstr>5.5.3  函数原型声明</vt:lpstr>
      <vt:lpstr>PowerPoint 演示文稿</vt:lpstr>
      <vt:lpstr>5.5.4  外部变量的声明</vt:lpstr>
      <vt:lpstr>PowerPoint 演示文稿</vt:lpstr>
      <vt:lpstr>5.5.5  函数分解程序实例</vt:lpstr>
      <vt:lpstr>PowerPoint 演示文稿</vt:lpstr>
      <vt:lpstr>PowerPoint 演示文稿</vt:lpstr>
      <vt:lpstr>PowerPoint 演示文稿</vt:lpstr>
      <vt:lpstr>PowerPoint 演示文稿</vt:lpstr>
      <vt:lpstr>PowerPoint 演示文稿</vt:lpstr>
      <vt:lpstr>5.5.6  多文件开发实例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Dev-C++多文件程序的开发实践</vt:lpstr>
      <vt:lpstr>PowerPoint 演示文稿</vt:lpstr>
      <vt:lpstr>PowerPoint 演示文稿</vt:lpstr>
      <vt:lpstr>第5章  函数与程序结构</vt:lpstr>
      <vt:lpstr>5.6  预处理</vt:lpstr>
      <vt:lpstr>PowerPoint 演示文稿</vt:lpstr>
      <vt:lpstr>PowerPoint 演示文稿</vt:lpstr>
      <vt:lpstr>PowerPoint 演示文稿</vt:lpstr>
      <vt:lpstr>宏定义与宏替换</vt:lpstr>
      <vt:lpstr>PowerPoint 演示文稿</vt:lpstr>
      <vt:lpstr>PowerPoint 演示文稿</vt:lpstr>
      <vt:lpstr>PowerPoint 演示文稿</vt:lpstr>
      <vt:lpstr>PowerPoint 演示文稿</vt:lpstr>
      <vt:lpstr>PowerPoint 演示文稿</vt:lpstr>
      <vt:lpstr>PowerPoint 演示文稿</vt:lpstr>
      <vt:lpstr>第5章  函数与程序结构</vt:lpstr>
      <vt:lpstr>5.7  程序动态除错方法（二）</vt:lpstr>
      <vt:lpstr>PowerPoint 演示文稿</vt:lpstr>
      <vt:lpstr>PowerPoint 演示文稿</vt:lpstr>
      <vt:lpstr>1. 开始调试（Debug）</vt:lpstr>
      <vt:lpstr>PowerPoint 演示文稿</vt:lpstr>
      <vt:lpstr>2、调试过程中的操作</vt:lpstr>
      <vt:lpstr>3、查看变量的值</vt:lpstr>
      <vt:lpstr>4、设置断点</vt:lpstr>
      <vt:lpstr>调试 &amp; 修改</vt:lpstr>
      <vt:lpstr>小 结（5.4 ~ 5.6）</vt:lpstr>
      <vt:lpstr>PowerPoint 演示文稿</vt:lpstr>
      <vt:lpstr>教学安排</vt:lpstr>
    </vt:vector>
  </TitlesOfParts>
  <Company>北京大学  华中师范大学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从问题到程序——C语言程序结构</dc:title>
  <dc:creator>裘宗燕  李安邦</dc:creator>
  <cp:lastModifiedBy>安邦24</cp:lastModifiedBy>
  <cp:revision>236</cp:revision>
  <cp:lastPrinted>2001-05-08T13:22:00Z</cp:lastPrinted>
  <dcterms:created xsi:type="dcterms:W3CDTF">1999-05-06T06:11:00Z</dcterms:created>
  <dcterms:modified xsi:type="dcterms:W3CDTF">2023-07-06T01:28:47Z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C63ED728F9C5454FA1D0E265EB19C106</vt:lpwstr>
  </property>
</Properties>
</file>