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83"/>
  </p:handoutMasterIdLst>
  <p:sldIdLst>
    <p:sldId id="256" r:id="rId3"/>
    <p:sldId id="398" r:id="rId4"/>
    <p:sldId id="563" r:id="rId6"/>
    <p:sldId id="564" r:id="rId7"/>
    <p:sldId id="561" r:id="rId8"/>
    <p:sldId id="257" r:id="rId9"/>
    <p:sldId id="395" r:id="rId10"/>
    <p:sldId id="396" r:id="rId11"/>
    <p:sldId id="258" r:id="rId12"/>
    <p:sldId id="393" r:id="rId13"/>
    <p:sldId id="397" r:id="rId14"/>
    <p:sldId id="259" r:id="rId15"/>
    <p:sldId id="551" r:id="rId16"/>
    <p:sldId id="263" r:id="rId17"/>
    <p:sldId id="567" r:id="rId18"/>
    <p:sldId id="264" r:id="rId19"/>
    <p:sldId id="568" r:id="rId20"/>
    <p:sldId id="727" r:id="rId21"/>
    <p:sldId id="794" r:id="rId22"/>
    <p:sldId id="266" r:id="rId23"/>
    <p:sldId id="793" r:id="rId24"/>
    <p:sldId id="674" r:id="rId25"/>
    <p:sldId id="910" r:id="rId26"/>
    <p:sldId id="268" r:id="rId27"/>
    <p:sldId id="269" r:id="rId28"/>
    <p:sldId id="569" r:id="rId29"/>
    <p:sldId id="570" r:id="rId30"/>
    <p:sldId id="628" r:id="rId31"/>
    <p:sldId id="571" r:id="rId32"/>
    <p:sldId id="629" r:id="rId33"/>
    <p:sldId id="675" r:id="rId34"/>
    <p:sldId id="276" r:id="rId35"/>
    <p:sldId id="277" r:id="rId36"/>
    <p:sldId id="676" r:id="rId37"/>
    <p:sldId id="278" r:id="rId38"/>
    <p:sldId id="575" r:id="rId39"/>
    <p:sldId id="975" r:id="rId40"/>
    <p:sldId id="552" r:id="rId41"/>
    <p:sldId id="281" r:id="rId42"/>
    <p:sldId id="530" r:id="rId43"/>
    <p:sldId id="531" r:id="rId44"/>
    <p:sldId id="282" r:id="rId45"/>
    <p:sldId id="283" r:id="rId46"/>
    <p:sldId id="409" r:id="rId47"/>
    <p:sldId id="410" r:id="rId48"/>
    <p:sldId id="285" r:id="rId49"/>
    <p:sldId id="411" r:id="rId50"/>
    <p:sldId id="586" r:id="rId51"/>
    <p:sldId id="286" r:id="rId52"/>
    <p:sldId id="289" r:id="rId53"/>
    <p:sldId id="361" r:id="rId54"/>
    <p:sldId id="290" r:id="rId55"/>
    <p:sldId id="291" r:id="rId56"/>
    <p:sldId id="588" r:id="rId57"/>
    <p:sldId id="796" r:id="rId58"/>
    <p:sldId id="797" r:id="rId59"/>
    <p:sldId id="878" r:id="rId60"/>
    <p:sldId id="798" r:id="rId61"/>
    <p:sldId id="576" r:id="rId62"/>
    <p:sldId id="577" r:id="rId63"/>
    <p:sldId id="579" r:id="rId64"/>
    <p:sldId id="799" r:id="rId65"/>
    <p:sldId id="800" r:id="rId66"/>
    <p:sldId id="589" r:id="rId67"/>
    <p:sldId id="293" r:id="rId68"/>
    <p:sldId id="855" r:id="rId69"/>
    <p:sldId id="294" r:id="rId70"/>
    <p:sldId id="598" r:id="rId71"/>
    <p:sldId id="856" r:id="rId72"/>
    <p:sldId id="857" r:id="rId73"/>
    <p:sldId id="858" r:id="rId74"/>
    <p:sldId id="860" r:id="rId75"/>
    <p:sldId id="859" r:id="rId76"/>
    <p:sldId id="861" r:id="rId77"/>
    <p:sldId id="862" r:id="rId78"/>
    <p:sldId id="863" r:id="rId79"/>
    <p:sldId id="864" r:id="rId80"/>
    <p:sldId id="865" r:id="rId81"/>
    <p:sldId id="783" r:id="rId82"/>
  </p:sldIdLst>
  <p:sldSz cx="9144000" cy="6858000" type="screen4x3"/>
  <p:notesSz cx="7102475" cy="10233025"/>
  <p:custDataLst>
    <p:tags r:id="rId87"/>
  </p:custDataLst>
  <p:defaultTextStyle>
    <a:defPPr>
      <a:defRPr lang="zh-CN"/>
    </a:defPPr>
    <a:lvl1pPr marL="0" lvl="0" indent="0" algn="ctr" defTabSz="914400" rtl="0" eaLnBrk="1" fontAlgn="base" latinLnBrk="0" hangingPunct="0">
      <a:lnSpc>
        <a:spcPct val="100000"/>
      </a:lnSpc>
      <a:spcBef>
        <a:spcPct val="50000"/>
      </a:spcBef>
      <a:spcAft>
        <a:spcPct val="0"/>
      </a:spcAft>
      <a:buFont typeface="Arial" panose="020B0604020202020204" pitchFamily="34" charset="0"/>
      <a:buNone/>
      <a:defRPr sz="2400" b="0" i="0" u="none" kern="1200" baseline="0">
        <a:solidFill>
          <a:schemeClr val="tx1"/>
        </a:solidFill>
        <a:latin typeface="Cambria" panose="02040503050406030204" pitchFamily="18" charset="0"/>
        <a:ea typeface="华文中宋" panose="02010600040101010101" pitchFamily="2" charset="-122"/>
        <a:cs typeface="+mn-cs"/>
      </a:defRPr>
    </a:lvl1pPr>
    <a:lvl2pPr marL="457200" lvl="1" indent="0" algn="ctr" defTabSz="914400" rtl="0" eaLnBrk="1" fontAlgn="base" latinLnBrk="0" hangingPunct="0">
      <a:lnSpc>
        <a:spcPct val="100000"/>
      </a:lnSpc>
      <a:spcBef>
        <a:spcPct val="50000"/>
      </a:spcBef>
      <a:spcAft>
        <a:spcPct val="0"/>
      </a:spcAft>
      <a:buFont typeface="Arial" panose="020B0604020202020204" pitchFamily="34" charset="0"/>
      <a:buNone/>
      <a:defRPr sz="2400" b="0" i="0" u="none" kern="1200" baseline="0">
        <a:solidFill>
          <a:schemeClr val="tx1"/>
        </a:solidFill>
        <a:latin typeface="Cambria" panose="02040503050406030204" pitchFamily="18" charset="0"/>
        <a:ea typeface="华文中宋" panose="02010600040101010101" pitchFamily="2" charset="-122"/>
        <a:cs typeface="+mn-cs"/>
      </a:defRPr>
    </a:lvl2pPr>
    <a:lvl3pPr marL="914400" lvl="2" indent="0" algn="ctr" defTabSz="914400" rtl="0" eaLnBrk="1" fontAlgn="base" latinLnBrk="0" hangingPunct="0">
      <a:lnSpc>
        <a:spcPct val="100000"/>
      </a:lnSpc>
      <a:spcBef>
        <a:spcPct val="50000"/>
      </a:spcBef>
      <a:spcAft>
        <a:spcPct val="0"/>
      </a:spcAft>
      <a:buFont typeface="Arial" panose="020B0604020202020204" pitchFamily="34" charset="0"/>
      <a:buNone/>
      <a:defRPr sz="2400" b="0" i="0" u="none" kern="1200" baseline="0">
        <a:solidFill>
          <a:schemeClr val="tx1"/>
        </a:solidFill>
        <a:latin typeface="Cambria" panose="02040503050406030204" pitchFamily="18" charset="0"/>
        <a:ea typeface="华文中宋" panose="02010600040101010101" pitchFamily="2" charset="-122"/>
        <a:cs typeface="+mn-cs"/>
      </a:defRPr>
    </a:lvl3pPr>
    <a:lvl4pPr marL="1371600" lvl="3" indent="0" algn="ctr" defTabSz="914400" rtl="0" eaLnBrk="1" fontAlgn="base" latinLnBrk="0" hangingPunct="0">
      <a:lnSpc>
        <a:spcPct val="100000"/>
      </a:lnSpc>
      <a:spcBef>
        <a:spcPct val="50000"/>
      </a:spcBef>
      <a:spcAft>
        <a:spcPct val="0"/>
      </a:spcAft>
      <a:buFont typeface="Arial" panose="020B0604020202020204" pitchFamily="34" charset="0"/>
      <a:buNone/>
      <a:defRPr sz="2400" b="0" i="0" u="none" kern="1200" baseline="0">
        <a:solidFill>
          <a:schemeClr val="tx1"/>
        </a:solidFill>
        <a:latin typeface="Cambria" panose="02040503050406030204" pitchFamily="18" charset="0"/>
        <a:ea typeface="华文中宋" panose="02010600040101010101" pitchFamily="2" charset="-122"/>
        <a:cs typeface="+mn-cs"/>
      </a:defRPr>
    </a:lvl4pPr>
    <a:lvl5pPr marL="1828800" lvl="4" indent="0" algn="ctr" defTabSz="914400" rtl="0" eaLnBrk="1" fontAlgn="base" latinLnBrk="0" hangingPunct="0">
      <a:lnSpc>
        <a:spcPct val="100000"/>
      </a:lnSpc>
      <a:spcBef>
        <a:spcPct val="50000"/>
      </a:spcBef>
      <a:spcAft>
        <a:spcPct val="0"/>
      </a:spcAft>
      <a:buFont typeface="Arial" panose="020B0604020202020204" pitchFamily="34" charset="0"/>
      <a:buNone/>
      <a:defRPr sz="2400" b="0" i="0" u="none" kern="1200" baseline="0">
        <a:solidFill>
          <a:schemeClr val="tx1"/>
        </a:solidFill>
        <a:latin typeface="Cambria" panose="02040503050406030204" pitchFamily="18" charset="0"/>
        <a:ea typeface="华文中宋" panose="02010600040101010101" pitchFamily="2" charset="-122"/>
        <a:cs typeface="+mn-cs"/>
      </a:defRPr>
    </a:lvl5pPr>
    <a:lvl6pPr marL="2286000" lvl="5" indent="0" algn="ctr" defTabSz="914400" rtl="0" eaLnBrk="1" fontAlgn="base" latinLnBrk="0" hangingPunct="0">
      <a:lnSpc>
        <a:spcPct val="100000"/>
      </a:lnSpc>
      <a:spcBef>
        <a:spcPct val="50000"/>
      </a:spcBef>
      <a:spcAft>
        <a:spcPct val="0"/>
      </a:spcAft>
      <a:buFont typeface="Arial" panose="020B0604020202020204" pitchFamily="34" charset="0"/>
      <a:buNone/>
      <a:defRPr sz="2400" b="0" i="0" u="none" kern="1200" baseline="0">
        <a:solidFill>
          <a:schemeClr val="tx1"/>
        </a:solidFill>
        <a:latin typeface="Cambria" panose="02040503050406030204" pitchFamily="18" charset="0"/>
        <a:ea typeface="华文中宋" panose="02010600040101010101" pitchFamily="2" charset="-122"/>
        <a:cs typeface="+mn-cs"/>
      </a:defRPr>
    </a:lvl6pPr>
    <a:lvl7pPr marL="2743200" lvl="6" indent="0" algn="ctr" defTabSz="914400" rtl="0" eaLnBrk="1" fontAlgn="base" latinLnBrk="0" hangingPunct="0">
      <a:lnSpc>
        <a:spcPct val="100000"/>
      </a:lnSpc>
      <a:spcBef>
        <a:spcPct val="50000"/>
      </a:spcBef>
      <a:spcAft>
        <a:spcPct val="0"/>
      </a:spcAft>
      <a:buFont typeface="Arial" panose="020B0604020202020204" pitchFamily="34" charset="0"/>
      <a:buNone/>
      <a:defRPr sz="2400" b="0" i="0" u="none" kern="1200" baseline="0">
        <a:solidFill>
          <a:schemeClr val="tx1"/>
        </a:solidFill>
        <a:latin typeface="Cambria" panose="02040503050406030204" pitchFamily="18" charset="0"/>
        <a:ea typeface="华文中宋" panose="02010600040101010101" pitchFamily="2" charset="-122"/>
        <a:cs typeface="+mn-cs"/>
      </a:defRPr>
    </a:lvl7pPr>
    <a:lvl8pPr marL="3200400" lvl="7" indent="0" algn="ctr" defTabSz="914400" rtl="0" eaLnBrk="1" fontAlgn="base" latinLnBrk="0" hangingPunct="0">
      <a:lnSpc>
        <a:spcPct val="100000"/>
      </a:lnSpc>
      <a:spcBef>
        <a:spcPct val="50000"/>
      </a:spcBef>
      <a:spcAft>
        <a:spcPct val="0"/>
      </a:spcAft>
      <a:buFont typeface="Arial" panose="020B0604020202020204" pitchFamily="34" charset="0"/>
      <a:buNone/>
      <a:defRPr sz="2400" b="0" i="0" u="none" kern="1200" baseline="0">
        <a:solidFill>
          <a:schemeClr val="tx1"/>
        </a:solidFill>
        <a:latin typeface="Cambria" panose="02040503050406030204" pitchFamily="18" charset="0"/>
        <a:ea typeface="华文中宋" panose="02010600040101010101" pitchFamily="2" charset="-122"/>
        <a:cs typeface="+mn-cs"/>
      </a:defRPr>
    </a:lvl8pPr>
    <a:lvl9pPr marL="3657600" lvl="8" indent="0" algn="ctr" defTabSz="914400" rtl="0" eaLnBrk="1" fontAlgn="base" latinLnBrk="0" hangingPunct="0">
      <a:lnSpc>
        <a:spcPct val="100000"/>
      </a:lnSpc>
      <a:spcBef>
        <a:spcPct val="50000"/>
      </a:spcBef>
      <a:spcAft>
        <a:spcPct val="0"/>
      </a:spcAft>
      <a:buFont typeface="Arial" panose="020B0604020202020204" pitchFamily="34" charset="0"/>
      <a:buNone/>
      <a:defRPr sz="2400" b="0" i="0" u="none" kern="1200" baseline="0">
        <a:solidFill>
          <a:schemeClr val="tx1"/>
        </a:solidFill>
        <a:latin typeface="Cambria" panose="02040503050406030204" pitchFamily="18" charset="0"/>
        <a:ea typeface="华文中宋" panose="02010600040101010101" pitchFamily="2" charset="-122"/>
        <a:cs typeface="+mn-cs"/>
      </a:defRPr>
    </a:lvl9pPr>
  </p:defaultTextStyle>
  <p:extLst>
    <p:ext uri="{EFAFB233-063F-42B5-8137-9DF3F51BA10A}">
      <p15:sldGuideLst xmlns:p15="http://schemas.microsoft.com/office/powerpoint/2012/main">
        <p15:guide id="1" orient="horz" pos="2867" userDrawn="1">
          <p15:clr>
            <a:srgbClr val="A4A3A4"/>
          </p15:clr>
        </p15:guide>
        <p15:guide id="2" pos="213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FFFF00"/>
    <a:srgbClr val="FF99CC"/>
    <a:srgbClr val="003366"/>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4"/>
    <p:restoredTop sz="94618"/>
  </p:normalViewPr>
  <p:slideViewPr>
    <p:cSldViewPr showGuides="1">
      <p:cViewPr varScale="1">
        <p:scale>
          <a:sx n="71" d="100"/>
          <a:sy n="71" d="100"/>
        </p:scale>
        <p:origin x="-492" y="-108"/>
      </p:cViewPr>
      <p:guideLst>
        <p:guide orient="horz" pos="2867"/>
        <p:guide pos="2134"/>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7" Type="http://schemas.openxmlformats.org/officeDocument/2006/relationships/tags" Target="tags/tag18.xml"/><Relationship Id="rId86" Type="http://schemas.openxmlformats.org/officeDocument/2006/relationships/tableStyles" Target="tableStyles.xml"/><Relationship Id="rId85" Type="http://schemas.openxmlformats.org/officeDocument/2006/relationships/viewProps" Target="viewProps.xml"/><Relationship Id="rId84" Type="http://schemas.openxmlformats.org/officeDocument/2006/relationships/presProps" Target="presProps.xml"/><Relationship Id="rId83" Type="http://schemas.openxmlformats.org/officeDocument/2006/relationships/handoutMaster" Target="handoutMasters/handoutMaster1.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页眉占位符 3073"/>
          <p:cNvSpPr>
            <a:spLocks noGrp="1"/>
          </p:cNvSpPr>
          <p:nvPr>
            <p:ph type="hdr" sz="quarter"/>
          </p:nvPr>
        </p:nvSpPr>
        <p:spPr>
          <a:xfrm>
            <a:off x="0" y="0"/>
            <a:ext cx="3078163" cy="511175"/>
          </a:xfrm>
          <a:prstGeom prst="rect">
            <a:avLst/>
          </a:prstGeom>
          <a:noFill/>
          <a:ln w="9525">
            <a:noFill/>
          </a:ln>
        </p:spPr>
        <p:txBody>
          <a:bodyPr lIns="99048" tIns="49524" rIns="99048" bIns="49524"/>
          <a:lstStyle>
            <a:lvl1pPr defTabSz="990600">
              <a:defRPr sz="1300" noProof="1" dirty="0"/>
            </a:lvl1pPr>
          </a:lstStyle>
          <a:p>
            <a:pPr marL="0" marR="0" lvl="0" indent="0" algn="l" defTabSz="9906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sz="1300" b="0" i="0" u="none" strike="noStrike" kern="1200" cap="none" spc="0" normalizeH="0" baseline="0" noProof="1">
              <a:ln>
                <a:noFill/>
              </a:ln>
              <a:solidFill>
                <a:schemeClr val="tx1"/>
              </a:solidFill>
              <a:effectLst/>
              <a:uLnTx/>
              <a:uFillTx/>
              <a:latin typeface="Cambria" panose="02040503050406030204" pitchFamily="18" charset="0"/>
              <a:cs typeface="+mn-cs"/>
            </a:endParaRPr>
          </a:p>
        </p:txBody>
      </p:sp>
      <p:sp>
        <p:nvSpPr>
          <p:cNvPr id="3075" name="日期占位符 3074"/>
          <p:cNvSpPr>
            <a:spLocks noGrp="1"/>
          </p:cNvSpPr>
          <p:nvPr>
            <p:ph type="dt" sz="quarter" idx="1"/>
          </p:nvPr>
        </p:nvSpPr>
        <p:spPr>
          <a:xfrm>
            <a:off x="4024313" y="0"/>
            <a:ext cx="3078163" cy="511175"/>
          </a:xfrm>
          <a:prstGeom prst="rect">
            <a:avLst/>
          </a:prstGeom>
          <a:noFill/>
          <a:ln w="9525">
            <a:noFill/>
          </a:ln>
        </p:spPr>
        <p:txBody>
          <a:bodyPr lIns="99048" tIns="49524" rIns="99048" bIns="49524"/>
          <a:lstStyle>
            <a:lvl1pPr algn="r" defTabSz="990600">
              <a:defRPr sz="1300" noProof="1" dirty="0"/>
            </a:lvl1pPr>
          </a:lstStyle>
          <a:p>
            <a:pPr marL="0" marR="0" lvl="0" indent="0" algn="r" defTabSz="9906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300" b="0" i="0" u="none" strike="noStrike" kern="1200" cap="none" spc="0" normalizeH="0" baseline="0" noProof="1">
              <a:ln>
                <a:noFill/>
              </a:ln>
              <a:solidFill>
                <a:schemeClr val="tx1"/>
              </a:solidFill>
              <a:effectLst/>
              <a:uLnTx/>
              <a:uFillTx/>
              <a:latin typeface="Cambria" panose="02040503050406030204" pitchFamily="18" charset="0"/>
              <a:cs typeface="+mn-cs"/>
            </a:endParaRPr>
          </a:p>
        </p:txBody>
      </p:sp>
      <p:sp>
        <p:nvSpPr>
          <p:cNvPr id="3076" name="页脚占位符 3075"/>
          <p:cNvSpPr>
            <a:spLocks noGrp="1"/>
          </p:cNvSpPr>
          <p:nvPr>
            <p:ph type="ftr" sz="quarter" idx="2"/>
          </p:nvPr>
        </p:nvSpPr>
        <p:spPr>
          <a:xfrm>
            <a:off x="0" y="9721850"/>
            <a:ext cx="3078163" cy="511175"/>
          </a:xfrm>
          <a:prstGeom prst="rect">
            <a:avLst/>
          </a:prstGeom>
          <a:noFill/>
          <a:ln w="9525">
            <a:noFill/>
          </a:ln>
        </p:spPr>
        <p:txBody>
          <a:bodyPr lIns="99048" tIns="49524" rIns="99048" bIns="49524" anchor="b"/>
          <a:lstStyle>
            <a:lvl1pPr defTabSz="990600">
              <a:defRPr sz="1300" noProof="1" dirty="0"/>
            </a:lvl1pPr>
          </a:lstStyle>
          <a:p>
            <a:pPr marL="0" marR="0" lvl="0" indent="0" algn="l" defTabSz="9906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sz="1300" b="0" i="0" u="none" strike="noStrike" kern="1200" cap="none" spc="0" normalizeH="0" baseline="0" noProof="1">
              <a:ln>
                <a:noFill/>
              </a:ln>
              <a:solidFill>
                <a:schemeClr val="tx1"/>
              </a:solidFill>
              <a:effectLst/>
              <a:uLnTx/>
              <a:uFillTx/>
              <a:latin typeface="Cambria" panose="02040503050406030204" pitchFamily="18" charset="0"/>
              <a:cs typeface="+mn-cs"/>
            </a:endParaRPr>
          </a:p>
        </p:txBody>
      </p:sp>
      <p:sp>
        <p:nvSpPr>
          <p:cNvPr id="3077" name="灯片编号占位符 3076"/>
          <p:cNvSpPr>
            <a:spLocks noGrp="1"/>
          </p:cNvSpPr>
          <p:nvPr>
            <p:ph type="sldNum" sz="quarter" idx="3"/>
          </p:nvPr>
        </p:nvSpPr>
        <p:spPr>
          <a:xfrm>
            <a:off x="4024313" y="9721850"/>
            <a:ext cx="3078163" cy="511175"/>
          </a:xfrm>
          <a:prstGeom prst="rect">
            <a:avLst/>
          </a:prstGeom>
          <a:noFill/>
          <a:ln w="9525">
            <a:noFill/>
          </a:ln>
        </p:spPr>
        <p:txBody>
          <a:bodyPr vert="horz" wrap="square" lIns="99048" tIns="49524" rIns="99048" bIns="49524" numCol="1" anchor="b" anchorCtr="0" compatLnSpc="1"/>
          <a:p>
            <a:pPr lvl="0" algn="r" defTabSz="990600" eaLnBrk="1" fontAlgn="base" hangingPunct="1"/>
            <a:fld id="{9A0DB2DC-4C9A-4742-B13C-FB6460FD3503}" type="slidenum">
              <a:rPr lang="zh-CN" altLang="en-US" sz="1300" strike="noStrike" noProof="1" dirty="0">
                <a:latin typeface="Cambria" panose="02040503050406030204" pitchFamily="18" charset="0"/>
                <a:cs typeface="+mn-cs"/>
              </a:rPr>
            </a:fld>
            <a:endParaRPr lang="zh-CN" altLang="en-US" sz="1300" strike="noStrike" noProof="1"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页眉占位符 2049"/>
          <p:cNvSpPr>
            <a:spLocks noGrp="1"/>
          </p:cNvSpPr>
          <p:nvPr>
            <p:ph type="hdr" sz="quarter"/>
          </p:nvPr>
        </p:nvSpPr>
        <p:spPr>
          <a:xfrm>
            <a:off x="0" y="0"/>
            <a:ext cx="3078163" cy="511175"/>
          </a:xfrm>
          <a:prstGeom prst="rect">
            <a:avLst/>
          </a:prstGeom>
          <a:noFill/>
          <a:ln w="9525">
            <a:noFill/>
          </a:ln>
        </p:spPr>
        <p:txBody>
          <a:bodyPr lIns="99048" tIns="49524" rIns="99048" bIns="49524"/>
          <a:lstStyle>
            <a:lvl1pPr defTabSz="990600">
              <a:defRPr sz="1300" noProof="1" dirty="0">
                <a:ea typeface="华文中宋" panose="02010600040101010101" pitchFamily="2" charset="-122"/>
              </a:defRPr>
            </a:lvl1pPr>
          </a:lstStyle>
          <a:p>
            <a:pPr marL="0" marR="0" lvl="0" indent="0" algn="l" defTabSz="9906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sz="1300" b="0" i="0" u="none" strike="noStrike" kern="1200" cap="none" spc="0" normalizeH="0" baseline="0" noProof="1">
              <a:ln>
                <a:noFill/>
              </a:ln>
              <a:solidFill>
                <a:schemeClr val="tx1"/>
              </a:solidFill>
              <a:effectLst/>
              <a:uLnTx/>
              <a:uFillTx/>
              <a:latin typeface="Cambria" panose="02040503050406030204" pitchFamily="18" charset="0"/>
              <a:cs typeface="+mn-cs"/>
            </a:endParaRPr>
          </a:p>
        </p:txBody>
      </p:sp>
      <p:sp>
        <p:nvSpPr>
          <p:cNvPr id="2051" name="日期占位符 2050"/>
          <p:cNvSpPr>
            <a:spLocks noGrp="1"/>
          </p:cNvSpPr>
          <p:nvPr>
            <p:ph type="dt" idx="1"/>
          </p:nvPr>
        </p:nvSpPr>
        <p:spPr>
          <a:xfrm>
            <a:off x="4024313" y="0"/>
            <a:ext cx="3078163" cy="511175"/>
          </a:xfrm>
          <a:prstGeom prst="rect">
            <a:avLst/>
          </a:prstGeom>
          <a:noFill/>
          <a:ln w="9525">
            <a:noFill/>
          </a:ln>
        </p:spPr>
        <p:txBody>
          <a:bodyPr lIns="99048" tIns="49524" rIns="99048" bIns="49524"/>
          <a:lstStyle>
            <a:lvl1pPr algn="r" defTabSz="990600">
              <a:defRPr sz="1300" noProof="1" dirty="0">
                <a:ea typeface="华文中宋" panose="02010600040101010101" pitchFamily="2" charset="-122"/>
              </a:defRPr>
            </a:lvl1pPr>
          </a:lstStyle>
          <a:p>
            <a:pPr marL="0" marR="0" lvl="0" indent="0" algn="r" defTabSz="9906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300" b="0" i="0" u="none" strike="noStrike" kern="1200" cap="none" spc="0" normalizeH="0" baseline="0" noProof="1">
              <a:ln>
                <a:noFill/>
              </a:ln>
              <a:solidFill>
                <a:schemeClr val="tx1"/>
              </a:solidFill>
              <a:effectLst/>
              <a:uLnTx/>
              <a:uFillTx/>
              <a:latin typeface="Cambria" panose="02040503050406030204" pitchFamily="18" charset="0"/>
              <a:cs typeface="+mn-cs"/>
            </a:endParaRPr>
          </a:p>
        </p:txBody>
      </p:sp>
      <p:sp>
        <p:nvSpPr>
          <p:cNvPr id="4100" name="幻灯片图像占位符 2051"/>
          <p:cNvSpPr/>
          <p:nvPr>
            <p:ph type="sldImg"/>
          </p:nvPr>
        </p:nvSpPr>
        <p:spPr>
          <a:xfrm>
            <a:off x="993775" y="768350"/>
            <a:ext cx="5116513" cy="3836988"/>
          </a:xfrm>
          <a:prstGeom prst="rect">
            <a:avLst/>
          </a:prstGeom>
          <a:noFill/>
          <a:ln w="9525" cap="flat" cmpd="sng">
            <a:solidFill>
              <a:srgbClr val="000000"/>
            </a:solidFill>
            <a:prstDash val="solid"/>
            <a:miter/>
            <a:headEnd type="none" w="med" len="med"/>
            <a:tailEnd type="none" w="med" len="med"/>
          </a:ln>
        </p:spPr>
      </p:sp>
      <p:sp>
        <p:nvSpPr>
          <p:cNvPr id="3077" name="文本占位符 2052"/>
          <p:cNvSpPr>
            <a:spLocks noGrp="1" noChangeArrowheads="1"/>
          </p:cNvSpPr>
          <p:nvPr>
            <p:ph type="body" sz="quarter" idx="4294967295"/>
          </p:nvPr>
        </p:nvSpPr>
        <p:spPr bwMode="auto">
          <a:xfrm>
            <a:off x="946150" y="4860925"/>
            <a:ext cx="5210175" cy="460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t" anchorCtr="0" compatLnSpc="1"/>
          <a:lstStyle/>
          <a:p>
            <a:pPr marL="0" marR="0" lvl="0" indent="0" algn="l" defTabSz="914400" rtl="0" eaLnBrk="1" fontAlgn="base" latinLnBrk="0" hangingPunct="1">
              <a:lnSpc>
                <a:spcPct val="100000"/>
              </a:lnSpc>
              <a:spcBef>
                <a:spcPct val="30000"/>
              </a:spcBef>
              <a:spcAft>
                <a:spcPct val="0"/>
              </a:spcAft>
              <a:buClrTx/>
              <a:buSzTx/>
              <a:buFont typeface="Arial" panose="020B0604020202020204" pitchFamily="34" charset="0"/>
              <a:buNone/>
              <a:defRPr/>
            </a:pPr>
            <a:r>
              <a:rPr kumimoji="0" lang="zh-CN" altLang="en-US" sz="1200" b="0" i="0" u="none" strike="noStrike" kern="1200" cap="none" spc="0" normalizeH="0" baseline="0" noProof="0" smtClean="0">
                <a:ln>
                  <a:noFill/>
                </a:ln>
                <a:solidFill>
                  <a:schemeClr val="tx1"/>
                </a:solidFill>
                <a:effectLst/>
                <a:uLnTx/>
                <a:uFillTx/>
                <a:latin typeface="Cambria" panose="02040503050406030204" pitchFamily="18" charset="0"/>
                <a:ea typeface="宋体" panose="02010600030101010101" pitchFamily="2" charset="-122"/>
              </a:rPr>
              <a:t>单击以编辑母版文本样式</a:t>
            </a:r>
            <a:endParaRPr kumimoji="0" lang="zh-CN" altLang="en-US" sz="1200" b="0" i="0" u="none" strike="noStrike" kern="1200" cap="none" spc="0" normalizeH="0" baseline="0" noProof="0" smtClean="0">
              <a:ln>
                <a:noFill/>
              </a:ln>
              <a:solidFill>
                <a:schemeClr val="tx1"/>
              </a:solidFill>
              <a:effectLst/>
              <a:uLnTx/>
              <a:uFillTx/>
              <a:latin typeface="Cambria" panose="02040503050406030204" pitchFamily="18" charset="0"/>
              <a:ea typeface="宋体" panose="02010600030101010101" pitchFamily="2" charset="-122"/>
            </a:endParaRPr>
          </a:p>
          <a:p>
            <a:pPr marL="457200" marR="0" lvl="1" indent="0" algn="l" defTabSz="914400" rtl="0" eaLnBrk="1" fontAlgn="base" latinLnBrk="0" hangingPunct="1">
              <a:lnSpc>
                <a:spcPct val="100000"/>
              </a:lnSpc>
              <a:spcBef>
                <a:spcPct val="30000"/>
              </a:spcBef>
              <a:spcAft>
                <a:spcPct val="0"/>
              </a:spcAft>
              <a:buClrTx/>
              <a:buSzTx/>
              <a:buFont typeface="Arial" panose="020B0604020202020204" pitchFamily="34" charset="0"/>
              <a:buNone/>
              <a:defRPr/>
            </a:pPr>
            <a:r>
              <a:rPr kumimoji="0" lang="zh-CN" altLang="en-US" sz="1200" b="0" i="0" u="none" strike="noStrike" kern="1200" cap="none" spc="0" normalizeH="0" baseline="0" noProof="0" smtClean="0">
                <a:ln>
                  <a:noFill/>
                </a:ln>
                <a:solidFill>
                  <a:schemeClr val="tx1"/>
                </a:solidFill>
                <a:effectLst/>
                <a:uLnTx/>
                <a:uFillTx/>
                <a:latin typeface="Cambria" panose="02040503050406030204" pitchFamily="18" charset="0"/>
                <a:ea typeface="宋体" panose="02010600030101010101" pitchFamily="2" charset="-122"/>
              </a:rPr>
              <a:t>第二级</a:t>
            </a:r>
            <a:endParaRPr kumimoji="0" lang="zh-CN" altLang="en-US" sz="1200" b="0" i="0" u="none" strike="noStrike" kern="1200" cap="none" spc="0" normalizeH="0" baseline="0" noProof="0" smtClean="0">
              <a:ln>
                <a:noFill/>
              </a:ln>
              <a:solidFill>
                <a:schemeClr val="tx1"/>
              </a:solidFill>
              <a:effectLst/>
              <a:uLnTx/>
              <a:uFillTx/>
              <a:latin typeface="Cambria" panose="02040503050406030204" pitchFamily="18" charset="0"/>
              <a:ea typeface="宋体" panose="02010600030101010101" pitchFamily="2" charset="-122"/>
            </a:endParaRPr>
          </a:p>
          <a:p>
            <a:pPr marL="914400" marR="0" lvl="2" indent="0" algn="l" defTabSz="914400" rtl="0" eaLnBrk="1" fontAlgn="base" latinLnBrk="0" hangingPunct="1">
              <a:lnSpc>
                <a:spcPct val="100000"/>
              </a:lnSpc>
              <a:spcBef>
                <a:spcPct val="30000"/>
              </a:spcBef>
              <a:spcAft>
                <a:spcPct val="0"/>
              </a:spcAft>
              <a:buClrTx/>
              <a:buSzTx/>
              <a:buFont typeface="Arial" panose="020B0604020202020204" pitchFamily="34" charset="0"/>
              <a:buNone/>
              <a:defRPr/>
            </a:pPr>
            <a:r>
              <a:rPr kumimoji="0" lang="zh-CN" altLang="en-US" sz="1200" b="0" i="0" u="none" strike="noStrike" kern="1200" cap="none" spc="0" normalizeH="0" baseline="0" noProof="0" smtClean="0">
                <a:ln>
                  <a:noFill/>
                </a:ln>
                <a:solidFill>
                  <a:schemeClr val="tx1"/>
                </a:solidFill>
                <a:effectLst/>
                <a:uLnTx/>
                <a:uFillTx/>
                <a:latin typeface="Cambria" panose="02040503050406030204" pitchFamily="18" charset="0"/>
                <a:ea typeface="宋体" panose="02010600030101010101" pitchFamily="2" charset="-122"/>
              </a:rPr>
              <a:t>第三级</a:t>
            </a:r>
            <a:endParaRPr kumimoji="0" lang="zh-CN" altLang="en-US" sz="1200" b="0" i="0" u="none" strike="noStrike" kern="1200" cap="none" spc="0" normalizeH="0" baseline="0" noProof="0" smtClean="0">
              <a:ln>
                <a:noFill/>
              </a:ln>
              <a:solidFill>
                <a:schemeClr val="tx1"/>
              </a:solidFill>
              <a:effectLst/>
              <a:uLnTx/>
              <a:uFillTx/>
              <a:latin typeface="Cambria" panose="02040503050406030204" pitchFamily="18" charset="0"/>
              <a:ea typeface="宋体" panose="02010600030101010101" pitchFamily="2" charset="-122"/>
            </a:endParaRPr>
          </a:p>
          <a:p>
            <a:pPr marL="1371600" marR="0" lvl="3" indent="0" algn="l" defTabSz="914400" rtl="0" eaLnBrk="1" fontAlgn="base" latinLnBrk="0" hangingPunct="1">
              <a:lnSpc>
                <a:spcPct val="100000"/>
              </a:lnSpc>
              <a:spcBef>
                <a:spcPct val="30000"/>
              </a:spcBef>
              <a:spcAft>
                <a:spcPct val="0"/>
              </a:spcAft>
              <a:buClrTx/>
              <a:buSzTx/>
              <a:buFont typeface="Arial" panose="020B0604020202020204" pitchFamily="34" charset="0"/>
              <a:buNone/>
              <a:defRPr/>
            </a:pPr>
            <a:r>
              <a:rPr kumimoji="0" lang="zh-CN" altLang="en-US" sz="1200" b="0" i="0" u="none" strike="noStrike" kern="1200" cap="none" spc="0" normalizeH="0" baseline="0" noProof="0" smtClean="0">
                <a:ln>
                  <a:noFill/>
                </a:ln>
                <a:solidFill>
                  <a:schemeClr val="tx1"/>
                </a:solidFill>
                <a:effectLst/>
                <a:uLnTx/>
                <a:uFillTx/>
                <a:latin typeface="Cambria" panose="02040503050406030204" pitchFamily="18" charset="0"/>
                <a:ea typeface="宋体" panose="02010600030101010101" pitchFamily="2" charset="-122"/>
              </a:rPr>
              <a:t>第四级</a:t>
            </a:r>
            <a:endParaRPr kumimoji="0" lang="zh-CN" altLang="en-US" sz="1200" b="0" i="0" u="none" strike="noStrike" kern="1200" cap="none" spc="0" normalizeH="0" baseline="0" noProof="0" smtClean="0">
              <a:ln>
                <a:noFill/>
              </a:ln>
              <a:solidFill>
                <a:schemeClr val="tx1"/>
              </a:solidFill>
              <a:effectLst/>
              <a:uLnTx/>
              <a:uFillTx/>
              <a:latin typeface="Cambria" panose="02040503050406030204" pitchFamily="18" charset="0"/>
              <a:ea typeface="宋体" panose="02010600030101010101" pitchFamily="2" charset="-122"/>
            </a:endParaRPr>
          </a:p>
          <a:p>
            <a:pPr marL="1828800" marR="0" lvl="4" indent="0" algn="l" defTabSz="914400" rtl="0" eaLnBrk="1" fontAlgn="base" latinLnBrk="0" hangingPunct="1">
              <a:lnSpc>
                <a:spcPct val="100000"/>
              </a:lnSpc>
              <a:spcBef>
                <a:spcPct val="30000"/>
              </a:spcBef>
              <a:spcAft>
                <a:spcPct val="0"/>
              </a:spcAft>
              <a:buClrTx/>
              <a:buSzTx/>
              <a:buFont typeface="Arial" panose="020B0604020202020204" pitchFamily="34" charset="0"/>
              <a:buNone/>
              <a:defRPr/>
            </a:pPr>
            <a:r>
              <a:rPr kumimoji="0" lang="zh-CN" altLang="en-US" sz="1200" b="0" i="0" u="none" strike="noStrike" kern="1200" cap="none" spc="0" normalizeH="0" baseline="0" noProof="0" smtClean="0">
                <a:ln>
                  <a:noFill/>
                </a:ln>
                <a:solidFill>
                  <a:schemeClr val="tx1"/>
                </a:solidFill>
                <a:effectLst/>
                <a:uLnTx/>
                <a:uFillTx/>
                <a:latin typeface="Cambria" panose="02040503050406030204" pitchFamily="18" charset="0"/>
                <a:ea typeface="宋体" panose="02010600030101010101" pitchFamily="2" charset="-122"/>
              </a:rPr>
              <a:t>第五级</a:t>
            </a:r>
            <a:endParaRPr kumimoji="0" lang="zh-CN" altLang="en-US" sz="1200" b="0" i="0" u="none" strike="noStrike" kern="1200" cap="none" spc="0" normalizeH="0" baseline="0" noProof="0" smtClean="0">
              <a:ln>
                <a:noFill/>
              </a:ln>
              <a:solidFill>
                <a:schemeClr val="tx1"/>
              </a:solidFill>
              <a:effectLst/>
              <a:uLnTx/>
              <a:uFillTx/>
              <a:latin typeface="Cambria" panose="02040503050406030204" pitchFamily="18" charset="0"/>
              <a:ea typeface="宋体" panose="02010600030101010101" pitchFamily="2" charset="-122"/>
            </a:endParaRPr>
          </a:p>
        </p:txBody>
      </p:sp>
      <p:sp>
        <p:nvSpPr>
          <p:cNvPr id="2054" name="页脚占位符 2053"/>
          <p:cNvSpPr>
            <a:spLocks noGrp="1"/>
          </p:cNvSpPr>
          <p:nvPr>
            <p:ph type="ftr" sz="quarter" idx="4"/>
          </p:nvPr>
        </p:nvSpPr>
        <p:spPr>
          <a:xfrm>
            <a:off x="0" y="9721850"/>
            <a:ext cx="3078163" cy="511175"/>
          </a:xfrm>
          <a:prstGeom prst="rect">
            <a:avLst/>
          </a:prstGeom>
          <a:noFill/>
          <a:ln w="9525">
            <a:noFill/>
          </a:ln>
        </p:spPr>
        <p:txBody>
          <a:bodyPr lIns="99048" tIns="49524" rIns="99048" bIns="49524" anchor="b"/>
          <a:lstStyle>
            <a:lvl1pPr defTabSz="990600">
              <a:defRPr sz="1300" noProof="1" dirty="0">
                <a:ea typeface="华文中宋" panose="02010600040101010101" pitchFamily="2" charset="-122"/>
              </a:defRPr>
            </a:lvl1pPr>
          </a:lstStyle>
          <a:p>
            <a:pPr marL="0" marR="0" lvl="0" indent="0" algn="l" defTabSz="9906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sz="1300" b="0" i="0" u="none" strike="noStrike" kern="1200" cap="none" spc="0" normalizeH="0" baseline="0" noProof="1">
              <a:ln>
                <a:noFill/>
              </a:ln>
              <a:solidFill>
                <a:schemeClr val="tx1"/>
              </a:solidFill>
              <a:effectLst/>
              <a:uLnTx/>
              <a:uFillTx/>
              <a:latin typeface="Cambria" panose="02040503050406030204" pitchFamily="18" charset="0"/>
              <a:cs typeface="+mn-cs"/>
            </a:endParaRPr>
          </a:p>
        </p:txBody>
      </p:sp>
      <p:sp>
        <p:nvSpPr>
          <p:cNvPr id="2055" name="灯片编号占位符 2054"/>
          <p:cNvSpPr>
            <a:spLocks noGrp="1"/>
          </p:cNvSpPr>
          <p:nvPr>
            <p:ph type="sldNum" sz="quarter" idx="5"/>
          </p:nvPr>
        </p:nvSpPr>
        <p:spPr>
          <a:xfrm>
            <a:off x="4024313" y="9721850"/>
            <a:ext cx="3078163" cy="511175"/>
          </a:xfrm>
          <a:prstGeom prst="rect">
            <a:avLst/>
          </a:prstGeom>
          <a:noFill/>
          <a:ln w="9525">
            <a:noFill/>
          </a:ln>
        </p:spPr>
        <p:txBody>
          <a:bodyPr vert="horz" wrap="square" lIns="99048" tIns="49524" rIns="99048" bIns="49524" numCol="1" anchor="b" anchorCtr="0" compatLnSpc="1"/>
          <a:p>
            <a:pPr lvl="0" algn="r" defTabSz="990600" eaLnBrk="1" fontAlgn="base" hangingPunct="1"/>
            <a:fld id="{9A0DB2DC-4C9A-4742-B13C-FB6460FD3503}" type="slidenum">
              <a:rPr lang="zh-CN" altLang="en-US" sz="1300" strike="noStrike" noProof="1" dirty="0">
                <a:latin typeface="Cambria" panose="02040503050406030204" pitchFamily="18" charset="0"/>
                <a:cs typeface="+mn-cs"/>
              </a:rPr>
            </a:fld>
            <a:endParaRPr lang="zh-CN" altLang="en-US" sz="1300" strike="noStrike" noProof="1" dirty="0"/>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buFont typeface="Arial" panose="020B0604020202020204" pitchFamily="34" charset="0"/>
      <a:defRPr sz="1200" kern="1200">
        <a:solidFill>
          <a:schemeClr val="tx1"/>
        </a:solidFill>
        <a:latin typeface="Cambria" panose="02040503050406030204" pitchFamily="18" charset="0"/>
        <a:ea typeface="华文中宋" panose="02010600040101010101" pitchFamily="2" charset="-122"/>
      </a:defRPr>
    </a:lvl1pPr>
    <a:lvl2pPr marL="457200" lvl="1" algn="l" rtl="0" fontAlgn="base">
      <a:spcBef>
        <a:spcPct val="30000"/>
      </a:spcBef>
      <a:spcAft>
        <a:spcPct val="0"/>
      </a:spcAft>
      <a:buFont typeface="Arial" panose="020B0604020202020204" pitchFamily="34" charset="0"/>
      <a:defRPr sz="1200" kern="1200">
        <a:solidFill>
          <a:schemeClr val="tx1"/>
        </a:solidFill>
        <a:latin typeface="Cambria" panose="02040503050406030204" pitchFamily="18" charset="0"/>
        <a:ea typeface="华文中宋" panose="02010600040101010101" pitchFamily="2" charset="-122"/>
      </a:defRPr>
    </a:lvl2pPr>
    <a:lvl3pPr marL="914400" lvl="2" algn="l" rtl="0" fontAlgn="base">
      <a:spcBef>
        <a:spcPct val="30000"/>
      </a:spcBef>
      <a:spcAft>
        <a:spcPct val="0"/>
      </a:spcAft>
      <a:buFont typeface="Arial" panose="020B0604020202020204" pitchFamily="34" charset="0"/>
      <a:defRPr sz="1200" kern="1200">
        <a:solidFill>
          <a:schemeClr val="tx1"/>
        </a:solidFill>
        <a:latin typeface="Cambria" panose="02040503050406030204" pitchFamily="18" charset="0"/>
        <a:ea typeface="华文中宋" panose="02010600040101010101" pitchFamily="2" charset="-122"/>
      </a:defRPr>
    </a:lvl3pPr>
    <a:lvl4pPr marL="1371600" lvl="3" algn="l" rtl="0" fontAlgn="base">
      <a:spcBef>
        <a:spcPct val="30000"/>
      </a:spcBef>
      <a:spcAft>
        <a:spcPct val="0"/>
      </a:spcAft>
      <a:buFont typeface="Arial" panose="020B0604020202020204" pitchFamily="34" charset="0"/>
      <a:defRPr sz="1200" kern="1200">
        <a:solidFill>
          <a:schemeClr val="tx1"/>
        </a:solidFill>
        <a:latin typeface="Cambria" panose="02040503050406030204" pitchFamily="18" charset="0"/>
        <a:ea typeface="华文中宋" panose="02010600040101010101" pitchFamily="2" charset="-122"/>
      </a:defRPr>
    </a:lvl4pPr>
    <a:lvl5pPr marL="1828800" lvl="4" algn="l" rtl="0" fontAlgn="base">
      <a:spcBef>
        <a:spcPct val="30000"/>
      </a:spcBef>
      <a:spcAft>
        <a:spcPct val="0"/>
      </a:spcAft>
      <a:buFont typeface="Arial" panose="020B0604020202020204" pitchFamily="34" charset="0"/>
      <a:defRPr sz="1200" kern="1200">
        <a:solidFill>
          <a:schemeClr val="tx1"/>
        </a:solidFill>
        <a:latin typeface="Cambria" panose="02040503050406030204" pitchFamily="18" charset="0"/>
        <a:ea typeface="华文中宋" panose="02010600040101010101" pitchFamily="2" charset="-122"/>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mbria" panose="02040503050406030204" pitchFamily="18" charset="0"/>
        <a:ea typeface="宋体" panose="02010600030101010101" pitchFamily="2" charset="-122"/>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mbria" panose="02040503050406030204" pitchFamily="18" charset="0"/>
        <a:ea typeface="宋体" panose="02010600030101010101" pitchFamily="2" charset="-122"/>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mbria" panose="02040503050406030204" pitchFamily="18" charset="0"/>
        <a:ea typeface="宋体" panose="02010600030101010101" pitchFamily="2" charset="-122"/>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Cambria" panose="020405030504060302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8" name="幻灯片图像占位符 157697"/>
          <p:cNvSpPr>
            <a:spLocks noTextEdit="1"/>
          </p:cNvSpPr>
          <p:nvPr>
            <p:ph type="sldImg"/>
          </p:nvPr>
        </p:nvSpPr>
        <p:spPr/>
      </p:sp>
      <p:sp>
        <p:nvSpPr>
          <p:cNvPr id="157699" name="文本占位符 157698"/>
          <p:cNvSpPr/>
          <p:nvPr>
            <p:ph type="body" idx="1"/>
          </p:nvPr>
        </p:nvSpPr>
        <p:spPr/>
        <p:txBody>
          <a:bodyPr/>
          <a:p>
            <a:pPr lvl="0">
              <a:lnSpc>
                <a:spcPct val="80000"/>
              </a:lnSpc>
            </a:pPr>
            <a:r>
              <a:rPr lang="zh-CN" altLang="en-US" sz="1000" dirty="0"/>
              <a:t>第</a:t>
            </a:r>
            <a:r>
              <a:rPr lang="en-US" altLang="zh-CN" sz="1000"/>
              <a:t>7</a:t>
            </a:r>
            <a:r>
              <a:rPr lang="zh-CN" altLang="en-US" sz="1000" dirty="0"/>
              <a:t>章  指针</a:t>
            </a:r>
            <a:endParaRPr lang="zh-CN" altLang="en-US" sz="1000" dirty="0"/>
          </a:p>
          <a:p>
            <a:pPr lvl="0">
              <a:lnSpc>
                <a:spcPct val="80000"/>
              </a:lnSpc>
            </a:pPr>
            <a:r>
              <a:rPr lang="en-US" altLang="zh-CN" sz="1000"/>
              <a:t>7.1 </a:t>
            </a:r>
            <a:r>
              <a:rPr lang="zh-CN" altLang="en-US" sz="1000" dirty="0"/>
              <a:t>地址与指针</a:t>
            </a:r>
            <a:endParaRPr lang="zh-CN" altLang="en-US" sz="1000" dirty="0"/>
          </a:p>
          <a:p>
            <a:pPr lvl="0">
              <a:lnSpc>
                <a:spcPct val="80000"/>
              </a:lnSpc>
            </a:pPr>
            <a:r>
              <a:rPr lang="en-US" altLang="zh-CN" sz="1000"/>
              <a:t>7.2 </a:t>
            </a:r>
            <a:r>
              <a:rPr lang="zh-CN" altLang="en-US" sz="1000" dirty="0"/>
              <a:t>指针变量的定义和使用</a:t>
            </a:r>
            <a:endParaRPr lang="zh-CN" altLang="en-US" sz="1000" dirty="0"/>
          </a:p>
          <a:p>
            <a:pPr lvl="0">
              <a:lnSpc>
                <a:spcPct val="80000"/>
              </a:lnSpc>
            </a:pPr>
            <a:r>
              <a:rPr lang="en-US" altLang="zh-CN" sz="1000"/>
              <a:t>7.2.1  </a:t>
            </a:r>
            <a:r>
              <a:rPr lang="zh-CN" altLang="en-US" sz="1000" dirty="0"/>
              <a:t>指针变量的定义</a:t>
            </a:r>
            <a:endParaRPr lang="zh-CN" altLang="en-US" sz="1000" dirty="0"/>
          </a:p>
          <a:p>
            <a:pPr lvl="0">
              <a:lnSpc>
                <a:spcPct val="80000"/>
              </a:lnSpc>
            </a:pPr>
            <a:r>
              <a:rPr lang="en-US" altLang="zh-CN" sz="1000"/>
              <a:t>7.2.2  </a:t>
            </a:r>
            <a:r>
              <a:rPr lang="zh-CN" altLang="en-US" sz="1000" dirty="0"/>
              <a:t>指针操作</a:t>
            </a:r>
            <a:endParaRPr lang="zh-CN" altLang="en-US" sz="1000" dirty="0"/>
          </a:p>
          <a:p>
            <a:pPr lvl="0">
              <a:lnSpc>
                <a:spcPct val="80000"/>
              </a:lnSpc>
            </a:pPr>
            <a:r>
              <a:rPr lang="en-US" altLang="zh-CN" sz="1000"/>
              <a:t>7.2.3  </a:t>
            </a:r>
            <a:r>
              <a:rPr lang="zh-CN" altLang="en-US" sz="1000" dirty="0"/>
              <a:t>指针作为函数的参数</a:t>
            </a:r>
            <a:endParaRPr lang="zh-CN" altLang="en-US" sz="1000" dirty="0"/>
          </a:p>
          <a:p>
            <a:pPr lvl="0">
              <a:lnSpc>
                <a:spcPct val="80000"/>
              </a:lnSpc>
            </a:pPr>
            <a:r>
              <a:rPr lang="en-US" altLang="zh-CN" sz="1000"/>
              <a:t>7.2.4  </a:t>
            </a:r>
            <a:r>
              <a:rPr lang="zh-CN" altLang="en-US" sz="1000" dirty="0"/>
              <a:t>与指针有关的一些问题</a:t>
            </a:r>
            <a:endParaRPr lang="zh-CN" altLang="en-US" sz="1000" dirty="0"/>
          </a:p>
          <a:p>
            <a:pPr lvl="0">
              <a:lnSpc>
                <a:spcPct val="80000"/>
              </a:lnSpc>
            </a:pPr>
            <a:r>
              <a:rPr lang="en-US" altLang="zh-CN" sz="1000"/>
              <a:t>7.3 </a:t>
            </a:r>
            <a:r>
              <a:rPr lang="zh-CN" altLang="en-US" sz="1000" dirty="0"/>
              <a:t>指针与数组</a:t>
            </a:r>
            <a:endParaRPr lang="zh-CN" altLang="en-US" sz="1000" dirty="0"/>
          </a:p>
          <a:p>
            <a:pPr lvl="0">
              <a:lnSpc>
                <a:spcPct val="80000"/>
              </a:lnSpc>
            </a:pPr>
            <a:r>
              <a:rPr lang="en-US" altLang="zh-CN" sz="1000"/>
              <a:t>7.3.1  </a:t>
            </a:r>
            <a:r>
              <a:rPr lang="zh-CN" altLang="en-US" sz="1000" dirty="0"/>
              <a:t>指向数组元素的指针</a:t>
            </a:r>
            <a:endParaRPr lang="zh-CN" altLang="en-US" sz="1000" dirty="0"/>
          </a:p>
          <a:p>
            <a:pPr lvl="0">
              <a:lnSpc>
                <a:spcPct val="80000"/>
              </a:lnSpc>
            </a:pPr>
            <a:r>
              <a:rPr lang="en-US" altLang="zh-CN" sz="1000"/>
              <a:t>7.3.2  </a:t>
            </a:r>
            <a:r>
              <a:rPr lang="zh-CN" altLang="en-US" sz="1000" dirty="0"/>
              <a:t>数组写法与指针写法</a:t>
            </a:r>
            <a:endParaRPr lang="zh-CN" altLang="en-US" sz="1000" dirty="0"/>
          </a:p>
          <a:p>
            <a:pPr lvl="0">
              <a:lnSpc>
                <a:spcPct val="80000"/>
              </a:lnSpc>
            </a:pPr>
            <a:r>
              <a:rPr lang="en-US" altLang="zh-CN" sz="1000"/>
              <a:t>7.3.3  </a:t>
            </a:r>
            <a:r>
              <a:rPr lang="zh-CN" altLang="en-US" sz="1000" dirty="0"/>
              <a:t>基于指针运算的数组程序设计</a:t>
            </a:r>
            <a:endParaRPr lang="zh-CN" altLang="en-US" sz="1000" dirty="0"/>
          </a:p>
          <a:p>
            <a:pPr lvl="0">
              <a:lnSpc>
                <a:spcPct val="80000"/>
              </a:lnSpc>
            </a:pPr>
            <a:r>
              <a:rPr lang="en-US" altLang="zh-CN" sz="1000"/>
              <a:t>7.3.4  </a:t>
            </a:r>
            <a:r>
              <a:rPr lang="zh-CN" altLang="en-US" sz="1000" dirty="0"/>
              <a:t>数组参数与指针</a:t>
            </a:r>
            <a:endParaRPr lang="zh-CN" altLang="en-US" sz="1000" dirty="0"/>
          </a:p>
          <a:p>
            <a:pPr lvl="0">
              <a:lnSpc>
                <a:spcPct val="80000"/>
              </a:lnSpc>
            </a:pPr>
            <a:r>
              <a:rPr lang="zh-CN" altLang="en-US" sz="1000" dirty="0"/>
              <a:t>*</a:t>
            </a:r>
            <a:r>
              <a:rPr lang="en-US" altLang="zh-CN" sz="1000"/>
              <a:t>7.3.5 </a:t>
            </a:r>
            <a:r>
              <a:rPr lang="zh-CN" altLang="en-US" sz="1000" dirty="0"/>
              <a:t>多维数组作为参数的通用函数</a:t>
            </a:r>
            <a:endParaRPr lang="zh-CN" altLang="en-US" sz="1000" dirty="0"/>
          </a:p>
          <a:p>
            <a:pPr lvl="0">
              <a:lnSpc>
                <a:spcPct val="80000"/>
              </a:lnSpc>
            </a:pPr>
            <a:r>
              <a:rPr lang="en-US" altLang="zh-CN" sz="1000"/>
              <a:t>7.3.6  </a:t>
            </a:r>
            <a:r>
              <a:rPr lang="zh-CN" altLang="en-US" sz="1000" dirty="0"/>
              <a:t>指针与数组操作的程序实例</a:t>
            </a:r>
            <a:endParaRPr lang="zh-CN" altLang="en-US" sz="1000" dirty="0"/>
          </a:p>
          <a:p>
            <a:pPr lvl="0">
              <a:lnSpc>
                <a:spcPct val="80000"/>
              </a:lnSpc>
            </a:pPr>
            <a:r>
              <a:rPr lang="en-US" altLang="zh-CN" sz="1000"/>
              <a:t>7.3.7  </a:t>
            </a:r>
            <a:r>
              <a:rPr lang="zh-CN" altLang="en-US" sz="1000" dirty="0"/>
              <a:t>字符指针与字符数组</a:t>
            </a:r>
            <a:endParaRPr lang="zh-CN" altLang="en-US" sz="1000" dirty="0"/>
          </a:p>
          <a:p>
            <a:pPr lvl="0">
              <a:lnSpc>
                <a:spcPct val="80000"/>
              </a:lnSpc>
            </a:pPr>
            <a:r>
              <a:rPr lang="en-US" altLang="zh-CN" sz="1000"/>
              <a:t>7.4  </a:t>
            </a:r>
            <a:r>
              <a:rPr lang="zh-CN" altLang="en-US" sz="1000" dirty="0"/>
              <a:t>指针数组</a:t>
            </a:r>
            <a:endParaRPr lang="zh-CN" altLang="en-US" sz="1000" dirty="0"/>
          </a:p>
          <a:p>
            <a:pPr lvl="0">
              <a:lnSpc>
                <a:spcPct val="80000"/>
              </a:lnSpc>
            </a:pPr>
            <a:r>
              <a:rPr lang="en-US" altLang="zh-CN" sz="1000"/>
              <a:t>7.4.1 </a:t>
            </a:r>
            <a:r>
              <a:rPr lang="zh-CN" altLang="en-US" sz="1000" dirty="0"/>
              <a:t>字符指针数组</a:t>
            </a:r>
            <a:endParaRPr lang="zh-CN" altLang="en-US" sz="1000" dirty="0"/>
          </a:p>
          <a:p>
            <a:pPr lvl="0">
              <a:lnSpc>
                <a:spcPct val="80000"/>
              </a:lnSpc>
            </a:pPr>
            <a:r>
              <a:rPr lang="en-US" altLang="zh-CN" sz="1000"/>
              <a:t>7.4.2 </a:t>
            </a:r>
            <a:r>
              <a:rPr lang="zh-CN" altLang="en-US" sz="1000" dirty="0"/>
              <a:t>指针数组与两维数组</a:t>
            </a:r>
            <a:endParaRPr lang="zh-CN" altLang="en-US" sz="1000" dirty="0"/>
          </a:p>
          <a:p>
            <a:pPr lvl="0">
              <a:lnSpc>
                <a:spcPct val="80000"/>
              </a:lnSpc>
            </a:pPr>
            <a:r>
              <a:rPr lang="zh-CN" altLang="en-US" sz="1000" dirty="0"/>
              <a:t>* </a:t>
            </a:r>
            <a:r>
              <a:rPr lang="en-US" altLang="zh-CN" sz="1000"/>
              <a:t>7.4.3  </a:t>
            </a:r>
            <a:r>
              <a:rPr lang="zh-CN" altLang="en-US" sz="1000" dirty="0"/>
              <a:t>命令行参数及其处理</a:t>
            </a:r>
            <a:endParaRPr lang="zh-CN" altLang="en-US" sz="1000" dirty="0"/>
          </a:p>
          <a:p>
            <a:pPr lvl="0">
              <a:lnSpc>
                <a:spcPct val="80000"/>
              </a:lnSpc>
            </a:pPr>
            <a:r>
              <a:rPr lang="en-US" altLang="zh-CN" sz="1000"/>
              <a:t>7.5 </a:t>
            </a:r>
            <a:r>
              <a:rPr lang="zh-CN" altLang="en-US" sz="1000" dirty="0"/>
              <a:t>动态存储管理</a:t>
            </a:r>
            <a:endParaRPr lang="zh-CN" altLang="en-US" sz="1000" dirty="0"/>
          </a:p>
          <a:p>
            <a:pPr lvl="0">
              <a:lnSpc>
                <a:spcPct val="80000"/>
              </a:lnSpc>
            </a:pPr>
            <a:r>
              <a:rPr lang="en-US" altLang="zh-CN" sz="1000"/>
              <a:t>7.5.1  </a:t>
            </a:r>
            <a:r>
              <a:rPr lang="zh-CN" altLang="en-US" sz="1000" dirty="0"/>
              <a:t>为什么需要动态存储管理</a:t>
            </a:r>
            <a:endParaRPr lang="zh-CN" altLang="en-US" sz="1000" dirty="0"/>
          </a:p>
          <a:p>
            <a:pPr lvl="0">
              <a:lnSpc>
                <a:spcPct val="80000"/>
              </a:lnSpc>
            </a:pPr>
            <a:r>
              <a:rPr lang="en-US" altLang="zh-CN" sz="1000"/>
              <a:t>7.5.2  </a:t>
            </a:r>
            <a:r>
              <a:rPr lang="zh-CN" altLang="en-US" sz="1000" dirty="0"/>
              <a:t>动态存储管理机制</a:t>
            </a:r>
            <a:endParaRPr lang="zh-CN" altLang="en-US" sz="1000" dirty="0"/>
          </a:p>
          <a:p>
            <a:pPr lvl="0">
              <a:lnSpc>
                <a:spcPct val="80000"/>
              </a:lnSpc>
            </a:pPr>
            <a:r>
              <a:rPr lang="en-US" altLang="zh-CN" sz="1000"/>
              <a:t>7.5.3  </a:t>
            </a:r>
            <a:r>
              <a:rPr lang="zh-CN" altLang="en-US" sz="1000" dirty="0"/>
              <a:t>动态存储分配程序实例</a:t>
            </a:r>
            <a:endParaRPr lang="zh-CN" altLang="en-US" sz="1000" dirty="0"/>
          </a:p>
          <a:p>
            <a:pPr lvl="0">
              <a:lnSpc>
                <a:spcPct val="80000"/>
              </a:lnSpc>
            </a:pPr>
            <a:r>
              <a:rPr lang="en-US" altLang="zh-CN" sz="1000"/>
              <a:t>7.6  </a:t>
            </a:r>
            <a:r>
              <a:rPr lang="zh-CN" altLang="en-US" sz="1000" dirty="0"/>
              <a:t>指向函数的指针</a:t>
            </a:r>
            <a:endParaRPr lang="zh-CN" altLang="en-US" sz="1000" dirty="0"/>
          </a:p>
          <a:p>
            <a:pPr lvl="0">
              <a:lnSpc>
                <a:spcPct val="80000"/>
              </a:lnSpc>
            </a:pPr>
            <a:r>
              <a:rPr lang="zh-CN" altLang="en-US" sz="1000" dirty="0"/>
              <a:t>本章讨论的重要概念</a:t>
            </a:r>
            <a:endParaRPr lang="zh-CN" altLang="en-US" sz="1000" dirty="0"/>
          </a:p>
          <a:p>
            <a:pPr lvl="0">
              <a:lnSpc>
                <a:spcPct val="80000"/>
              </a:lnSpc>
            </a:pPr>
            <a:r>
              <a:rPr lang="zh-CN" altLang="en-US" sz="1000" dirty="0"/>
              <a:t>练习</a:t>
            </a:r>
            <a:endParaRPr lang="zh-CN" altLang="en-US" sz="10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50" name="幻灯片图像占位符 181249"/>
          <p:cNvSpPr>
            <a:spLocks noTextEdit="1"/>
          </p:cNvSpPr>
          <p:nvPr>
            <p:ph type="sldImg"/>
          </p:nvPr>
        </p:nvSpPr>
        <p:spPr>
          <a:xfrm>
            <a:off x="995363" y="768350"/>
            <a:ext cx="5113337" cy="3835400"/>
          </a:xfrm>
        </p:spPr>
      </p:sp>
      <p:sp>
        <p:nvSpPr>
          <p:cNvPr id="181251" name="文本占位符 181250"/>
          <p:cNvSpPr/>
          <p:nvPr>
            <p:ph type="body" idx="1"/>
          </p:nvPr>
        </p:nvSpPr>
        <p:spPr>
          <a:xfrm>
            <a:off x="946150" y="4859338"/>
            <a:ext cx="5210175" cy="4605337"/>
          </a:xfrm>
        </p:spPr>
        <p:txBody>
          <a:bodyPr/>
          <a:p>
            <a:pPr lvl="0"/>
            <a:r>
              <a:rPr lang="en-US" altLang="en-US" dirty="0" err="1"/>
              <a:t>中央处理器</a:t>
            </a:r>
            <a:r>
              <a:rPr lang="zh-CN" altLang="en-US" dirty="0"/>
              <a:t>（</a:t>
            </a:r>
            <a:r>
              <a:rPr lang="en-US" altLang="zh-CN"/>
              <a:t>CPU</a:t>
            </a:r>
            <a:r>
              <a:rPr lang="zh-CN" altLang="en-US" dirty="0"/>
              <a:t>） ：计算机系统的核心。</a:t>
            </a:r>
            <a:br>
              <a:rPr lang="zh-CN" altLang="en-US" dirty="0"/>
            </a:br>
            <a:r>
              <a:rPr lang="zh-CN" altLang="en-US" dirty="0"/>
              <a:t>主要包括</a:t>
            </a:r>
            <a:r>
              <a:rPr lang="zh-CN" altLang="en-US" dirty="0">
                <a:solidFill>
                  <a:schemeClr val="accent2"/>
                </a:solidFill>
                <a:sym typeface="Wingdings" panose="05000000000000000000" pitchFamily="2" charset="2"/>
              </a:rPr>
              <a:t>运算器</a:t>
            </a:r>
            <a:r>
              <a:rPr lang="zh-CN" altLang="en-US" dirty="0">
                <a:sym typeface="Wingdings" panose="05000000000000000000" pitchFamily="2" charset="2"/>
              </a:rPr>
              <a:t>和</a:t>
            </a:r>
            <a:r>
              <a:rPr lang="zh-CN" altLang="en-US" dirty="0">
                <a:solidFill>
                  <a:schemeClr val="accent2"/>
                </a:solidFill>
                <a:sym typeface="Wingdings" panose="05000000000000000000" pitchFamily="2" charset="2"/>
              </a:rPr>
              <a:t>控制器</a:t>
            </a:r>
            <a:endParaRPr lang="zh-CN" altLang="en-US" dirty="0">
              <a:solidFill>
                <a:schemeClr val="accent2"/>
              </a:solidFill>
              <a:sym typeface="Wingdings" panose="05000000000000000000" pitchFamily="2" charset="2"/>
            </a:endParaRPr>
          </a:p>
          <a:p>
            <a:pPr lvl="0"/>
            <a:endParaRPr lang="zh-CN" altLang="en-US" dirty="0">
              <a:sym typeface="Wingdings" panose="05000000000000000000" pitchFamily="2" charset="2"/>
            </a:endParaRPr>
          </a:p>
          <a:p>
            <a:pPr lvl="0"/>
            <a:r>
              <a:rPr lang="zh-CN" altLang="en-US" dirty="0">
                <a:sym typeface="Wingdings" panose="05000000000000000000" pitchFamily="2" charset="2"/>
              </a:rPr>
              <a:t>内存：</a:t>
            </a:r>
            <a:r>
              <a:rPr lang="en-US" altLang="zh-CN">
                <a:sym typeface="Wingdings" panose="05000000000000000000" pitchFamily="2" charset="2"/>
              </a:rPr>
              <a:t>RAM</a:t>
            </a:r>
            <a:r>
              <a:rPr lang="zh-CN" altLang="en-US" dirty="0">
                <a:sym typeface="Wingdings" panose="05000000000000000000" pitchFamily="2" charset="2"/>
              </a:rPr>
              <a:t>和</a:t>
            </a:r>
            <a:r>
              <a:rPr lang="en-US" altLang="zh-CN">
                <a:sym typeface="Wingdings" panose="05000000000000000000" pitchFamily="2" charset="2"/>
              </a:rPr>
              <a:t>ROM</a:t>
            </a:r>
            <a:endParaRPr lang="en-US" altLang="zh-CN">
              <a:sym typeface="Wingdings" panose="05000000000000000000" pitchFamily="2" charset="2"/>
            </a:endParaRPr>
          </a:p>
          <a:p>
            <a:pPr lvl="0"/>
            <a:r>
              <a:rPr lang="zh-CN" altLang="en-US" dirty="0">
                <a:sym typeface="Wingdings" panose="05000000000000000000" pitchFamily="2" charset="2"/>
              </a:rPr>
              <a:t>外存：磁盘、光盘等</a:t>
            </a:r>
            <a:endParaRPr lang="zh-CN" altLang="en-US" dirty="0">
              <a:sym typeface="Wingdings" panose="05000000000000000000" pitchFamily="2" charset="2"/>
            </a:endParaRPr>
          </a:p>
          <a:p>
            <a:pPr lvl="0"/>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幻灯片图像占位符 220161"/>
          <p:cNvSpPr>
            <a:spLocks noTextEdit="1"/>
          </p:cNvSpPr>
          <p:nvPr>
            <p:ph type="sldImg"/>
          </p:nvPr>
        </p:nvSpPr>
        <p:spPr/>
      </p:sp>
      <p:sp>
        <p:nvSpPr>
          <p:cNvPr id="10242" name="文本占位符 220162"/>
          <p:cNvSpPr>
            <a:spLocks noGrp="1"/>
          </p:cNvSpPr>
          <p:nvPr>
            <p:ph type="body"/>
          </p:nvPr>
        </p:nvSpPr>
        <p:spPr/>
        <p:txBody>
          <a:bodyPr wrap="square" lIns="99048" tIns="49524" rIns="99048" bIns="49524" anchor="t"/>
          <a:p>
            <a:pPr lvl="0"/>
            <a:r>
              <a:rPr lang="zh-CN" altLang="en-US" b="1" dirty="0"/>
              <a:t>在 </a:t>
            </a:r>
            <a:r>
              <a:rPr lang="en-US" altLang="zh-CN" b="1"/>
              <a:t>16 </a:t>
            </a:r>
            <a:r>
              <a:rPr lang="zh-CN" altLang="en-US" b="1" dirty="0"/>
              <a:t>位系统下，系统给整型变量 </a:t>
            </a:r>
            <a:r>
              <a:rPr lang="en-US" altLang="zh-CN" b="1"/>
              <a:t>i </a:t>
            </a:r>
            <a:r>
              <a:rPr lang="zh-CN" altLang="en-US" b="1" dirty="0"/>
              <a:t>分配 </a:t>
            </a:r>
            <a:r>
              <a:rPr lang="en-US" altLang="zh-CN" b="1"/>
              <a:t>2 </a:t>
            </a:r>
            <a:r>
              <a:rPr lang="zh-CN" altLang="en-US" b="1" dirty="0"/>
              <a:t>字节 的单元，而 </a:t>
            </a:r>
            <a:r>
              <a:rPr lang="en-US" altLang="zh-CN" b="1"/>
              <a:t>32 </a:t>
            </a:r>
            <a:r>
              <a:rPr lang="zh-CN" altLang="en-US" b="1" dirty="0"/>
              <a:t>位系统下分配 </a:t>
            </a:r>
            <a:r>
              <a:rPr lang="en-US" altLang="zh-CN" b="1"/>
              <a:t>4 </a:t>
            </a:r>
            <a:r>
              <a:rPr lang="zh-CN" altLang="en-US" b="1" dirty="0"/>
              <a:t>字节的单元。</a:t>
            </a:r>
            <a:endParaRPr lang="zh-CN" altLang="en-US" b="1" dirty="0"/>
          </a:p>
        </p:txBody>
      </p:sp>
      <p:sp>
        <p:nvSpPr>
          <p:cNvPr id="10243" name="灯片编号占位符 1"/>
          <p:cNvSpPr txBox="1">
            <a:spLocks noGrp="1"/>
          </p:cNvSpPr>
          <p:nvPr>
            <p:ph type="sldNum" sz="quarter"/>
          </p:nvPr>
        </p:nvSpPr>
        <p:spPr>
          <a:xfrm>
            <a:off x="4024313" y="9721850"/>
            <a:ext cx="3078162" cy="511175"/>
          </a:xfrm>
          <a:prstGeom prst="rect">
            <a:avLst/>
          </a:prstGeom>
          <a:noFill/>
          <a:ln w="9525">
            <a:noFill/>
          </a:ln>
        </p:spPr>
        <p:txBody>
          <a:bodyPr lIns="99048" tIns="49524" rIns="99048" bIns="49524" anchor="b"/>
          <a:p>
            <a:pPr lvl="0" algn="r" defTabSz="990600"/>
            <a:fld id="{9A0DB2DC-4C9A-4742-B13C-FB6460FD3503}" type="slidenum">
              <a:rPr lang="zh-CN" altLang="en-US" sz="1300" dirty="0"/>
            </a:fld>
            <a:endParaRPr lang="zh-CN" altLang="en-US" sz="13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幻灯片图像占位符 218113"/>
          <p:cNvSpPr>
            <a:spLocks noTextEdit="1"/>
          </p:cNvSpPr>
          <p:nvPr>
            <p:ph type="sldImg"/>
          </p:nvPr>
        </p:nvSpPr>
        <p:spPr/>
      </p:sp>
      <p:sp>
        <p:nvSpPr>
          <p:cNvPr id="16386" name="文本占位符 218114"/>
          <p:cNvSpPr>
            <a:spLocks noGrp="1"/>
          </p:cNvSpPr>
          <p:nvPr>
            <p:ph type="body"/>
          </p:nvPr>
        </p:nvSpPr>
        <p:spPr/>
        <p:txBody>
          <a:bodyPr wrap="square" lIns="99048" tIns="49524" rIns="99048" bIns="49524" anchor="t"/>
          <a:p>
            <a:pPr lvl="0"/>
            <a:r>
              <a:rPr lang="en-US" altLang="zh-CN"/>
              <a:t>C</a:t>
            </a:r>
            <a:r>
              <a:rPr lang="zh-CN" altLang="en-US" dirty="0"/>
              <a:t>语言的指针类型包括两方面的信息：一是地址，存放在指针变量中；二是类型信息，关乎于读写的长度，没有存储在指针变量中，位于用该指针读写时的</a:t>
            </a:r>
            <a:r>
              <a:rPr lang="en-US" altLang="zh-CN" dirty="0" err="1"/>
              <a:t>mov</a:t>
            </a:r>
            <a:r>
              <a:rPr lang="zh-CN" altLang="en-US" dirty="0"/>
              <a:t>指令中，不同的读写长度对应的</a:t>
            </a:r>
            <a:r>
              <a:rPr lang="en-US" altLang="zh-CN" dirty="0" err="1"/>
              <a:t>mov</a:t>
            </a:r>
            <a:r>
              <a:rPr lang="zh-CN" altLang="en-US" dirty="0"/>
              <a:t>指令不同</a:t>
            </a:r>
            <a:r>
              <a:rPr lang="zh-CN" altLang="en-US" b="1" dirty="0"/>
              <a:t>在 </a:t>
            </a:r>
            <a:r>
              <a:rPr lang="en-US" altLang="zh-CN" b="1"/>
              <a:t>16 </a:t>
            </a:r>
            <a:r>
              <a:rPr lang="zh-CN" altLang="en-US" b="1" dirty="0"/>
              <a:t>位系统下，系统给整型变量 </a:t>
            </a:r>
            <a:r>
              <a:rPr lang="en-US" altLang="zh-CN" b="1"/>
              <a:t>i </a:t>
            </a:r>
            <a:r>
              <a:rPr lang="zh-CN" altLang="en-US" b="1" dirty="0"/>
              <a:t>分配 </a:t>
            </a:r>
            <a:r>
              <a:rPr lang="en-US" altLang="zh-CN" b="1"/>
              <a:t>2 </a:t>
            </a:r>
            <a:r>
              <a:rPr lang="zh-CN" altLang="en-US" b="1" dirty="0"/>
              <a:t>字节 的单元，而 </a:t>
            </a:r>
            <a:r>
              <a:rPr lang="en-US" altLang="zh-CN" b="1"/>
              <a:t>32 </a:t>
            </a:r>
            <a:r>
              <a:rPr lang="zh-CN" altLang="en-US" b="1" dirty="0"/>
              <a:t>位系统下分配 </a:t>
            </a:r>
            <a:r>
              <a:rPr lang="en-US" altLang="zh-CN" b="1"/>
              <a:t>4 </a:t>
            </a:r>
            <a:r>
              <a:rPr lang="zh-CN" altLang="en-US" b="1" dirty="0"/>
              <a:t>字节的单元。</a:t>
            </a:r>
            <a:endParaRPr lang="zh-CN" altLang="en-US" b="1" dirty="0"/>
          </a:p>
        </p:txBody>
      </p:sp>
      <p:sp>
        <p:nvSpPr>
          <p:cNvPr id="16387" name="灯片编号占位符 1"/>
          <p:cNvSpPr txBox="1">
            <a:spLocks noGrp="1"/>
          </p:cNvSpPr>
          <p:nvPr>
            <p:ph type="sldNum" sz="quarter"/>
          </p:nvPr>
        </p:nvSpPr>
        <p:spPr>
          <a:xfrm>
            <a:off x="4024313" y="9721850"/>
            <a:ext cx="3078162" cy="511175"/>
          </a:xfrm>
          <a:prstGeom prst="rect">
            <a:avLst/>
          </a:prstGeom>
          <a:noFill/>
          <a:ln w="9525">
            <a:noFill/>
          </a:ln>
        </p:spPr>
        <p:txBody>
          <a:bodyPr lIns="99048" tIns="49524" rIns="99048" bIns="49524" anchor="b"/>
          <a:p>
            <a:pPr lvl="0" algn="r" defTabSz="990600"/>
            <a:fld id="{9A0DB2DC-4C9A-4742-B13C-FB6460FD3503}" type="slidenum">
              <a:rPr lang="zh-CN" altLang="en-US" sz="1300" dirty="0"/>
            </a:fld>
            <a:endParaRPr lang="zh-CN" altLang="en-US" sz="13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6" name="幻灯片图像占位符 159745"/>
          <p:cNvSpPr>
            <a:spLocks noTextEdit="1"/>
          </p:cNvSpPr>
          <p:nvPr>
            <p:ph type="sldImg"/>
          </p:nvPr>
        </p:nvSpPr>
        <p:spPr/>
      </p:sp>
      <p:sp>
        <p:nvSpPr>
          <p:cNvPr id="159747" name="文本占位符 159746"/>
          <p:cNvSpPr/>
          <p:nvPr>
            <p:ph type="body" idx="1"/>
          </p:nvPr>
        </p:nvSpPr>
        <p:spPr/>
        <p:txBody>
          <a:bodyPr/>
          <a:p>
            <a:pPr lvl="0">
              <a:lnSpc>
                <a:spcPct val="80000"/>
              </a:lnSpc>
            </a:pPr>
            <a:r>
              <a:rPr lang="zh-CN" altLang="en-US" sz="1000" dirty="0"/>
              <a:t>第</a:t>
            </a:r>
            <a:r>
              <a:rPr lang="en-US" altLang="zh-CN" sz="1000"/>
              <a:t>7</a:t>
            </a:r>
            <a:r>
              <a:rPr lang="zh-CN" altLang="en-US" sz="1000" dirty="0"/>
              <a:t>章  指针</a:t>
            </a:r>
            <a:endParaRPr lang="zh-CN" altLang="en-US" sz="1000" dirty="0"/>
          </a:p>
          <a:p>
            <a:pPr lvl="0">
              <a:lnSpc>
                <a:spcPct val="80000"/>
              </a:lnSpc>
            </a:pPr>
            <a:r>
              <a:rPr lang="en-US" altLang="zh-CN" sz="1000"/>
              <a:t>7.1 </a:t>
            </a:r>
            <a:r>
              <a:rPr lang="zh-CN" altLang="en-US" sz="1000" dirty="0"/>
              <a:t>地址与指针</a:t>
            </a:r>
            <a:endParaRPr lang="zh-CN" altLang="en-US" sz="1000" dirty="0"/>
          </a:p>
          <a:p>
            <a:pPr lvl="0">
              <a:lnSpc>
                <a:spcPct val="80000"/>
              </a:lnSpc>
            </a:pPr>
            <a:r>
              <a:rPr lang="en-US" altLang="zh-CN" sz="1000"/>
              <a:t>7.2 </a:t>
            </a:r>
            <a:r>
              <a:rPr lang="zh-CN" altLang="en-US" sz="1000" dirty="0"/>
              <a:t>指针变量的定义和使用</a:t>
            </a:r>
            <a:endParaRPr lang="zh-CN" altLang="en-US" sz="1000" dirty="0"/>
          </a:p>
          <a:p>
            <a:pPr lvl="0">
              <a:lnSpc>
                <a:spcPct val="80000"/>
              </a:lnSpc>
            </a:pPr>
            <a:r>
              <a:rPr lang="en-US" altLang="zh-CN" sz="1000"/>
              <a:t>7.2.1  </a:t>
            </a:r>
            <a:r>
              <a:rPr lang="zh-CN" altLang="en-US" sz="1000" dirty="0"/>
              <a:t>指针变量的定义</a:t>
            </a:r>
            <a:endParaRPr lang="zh-CN" altLang="en-US" sz="1000" dirty="0"/>
          </a:p>
          <a:p>
            <a:pPr lvl="0">
              <a:lnSpc>
                <a:spcPct val="80000"/>
              </a:lnSpc>
            </a:pPr>
            <a:r>
              <a:rPr lang="en-US" altLang="zh-CN" sz="1000"/>
              <a:t>7.2.2  </a:t>
            </a:r>
            <a:r>
              <a:rPr lang="zh-CN" altLang="en-US" sz="1000" dirty="0"/>
              <a:t>指针操作</a:t>
            </a:r>
            <a:endParaRPr lang="zh-CN" altLang="en-US" sz="1000" dirty="0"/>
          </a:p>
          <a:p>
            <a:pPr lvl="0">
              <a:lnSpc>
                <a:spcPct val="80000"/>
              </a:lnSpc>
            </a:pPr>
            <a:r>
              <a:rPr lang="en-US" altLang="zh-CN" sz="1000"/>
              <a:t>7.2.3  </a:t>
            </a:r>
            <a:r>
              <a:rPr lang="zh-CN" altLang="en-US" sz="1000" dirty="0"/>
              <a:t>指针作为函数的参数</a:t>
            </a:r>
            <a:endParaRPr lang="zh-CN" altLang="en-US" sz="1000" dirty="0"/>
          </a:p>
          <a:p>
            <a:pPr lvl="0">
              <a:lnSpc>
                <a:spcPct val="80000"/>
              </a:lnSpc>
            </a:pPr>
            <a:r>
              <a:rPr lang="en-US" altLang="zh-CN" sz="1000"/>
              <a:t>7.2.4  </a:t>
            </a:r>
            <a:r>
              <a:rPr lang="zh-CN" altLang="en-US" sz="1000" dirty="0"/>
              <a:t>与指针有关的一些问题</a:t>
            </a:r>
            <a:endParaRPr lang="zh-CN" altLang="en-US" sz="1000" dirty="0"/>
          </a:p>
          <a:p>
            <a:pPr lvl="0">
              <a:lnSpc>
                <a:spcPct val="80000"/>
              </a:lnSpc>
            </a:pPr>
            <a:r>
              <a:rPr lang="en-US" altLang="zh-CN" sz="1000"/>
              <a:t>7.3 </a:t>
            </a:r>
            <a:r>
              <a:rPr lang="zh-CN" altLang="en-US" sz="1000" dirty="0"/>
              <a:t>指针与数组</a:t>
            </a:r>
            <a:endParaRPr lang="zh-CN" altLang="en-US" sz="1000" dirty="0"/>
          </a:p>
          <a:p>
            <a:pPr lvl="0">
              <a:lnSpc>
                <a:spcPct val="80000"/>
              </a:lnSpc>
            </a:pPr>
            <a:r>
              <a:rPr lang="en-US" altLang="zh-CN" sz="1000"/>
              <a:t>7.3.1  </a:t>
            </a:r>
            <a:r>
              <a:rPr lang="zh-CN" altLang="en-US" sz="1000" dirty="0"/>
              <a:t>指向数组元素的指针</a:t>
            </a:r>
            <a:endParaRPr lang="zh-CN" altLang="en-US" sz="1000" dirty="0"/>
          </a:p>
          <a:p>
            <a:pPr lvl="0">
              <a:lnSpc>
                <a:spcPct val="80000"/>
              </a:lnSpc>
            </a:pPr>
            <a:r>
              <a:rPr lang="en-US" altLang="zh-CN" sz="1000"/>
              <a:t>7.3.2  </a:t>
            </a:r>
            <a:r>
              <a:rPr lang="zh-CN" altLang="en-US" sz="1000" dirty="0"/>
              <a:t>数组写法与指针写法</a:t>
            </a:r>
            <a:endParaRPr lang="zh-CN" altLang="en-US" sz="1000" dirty="0"/>
          </a:p>
          <a:p>
            <a:pPr lvl="0">
              <a:lnSpc>
                <a:spcPct val="80000"/>
              </a:lnSpc>
            </a:pPr>
            <a:r>
              <a:rPr lang="en-US" altLang="zh-CN" sz="1000"/>
              <a:t>7.3.3  </a:t>
            </a:r>
            <a:r>
              <a:rPr lang="zh-CN" altLang="en-US" sz="1000" dirty="0"/>
              <a:t>基于指针运算的数组程序设计</a:t>
            </a:r>
            <a:endParaRPr lang="zh-CN" altLang="en-US" sz="1000" dirty="0"/>
          </a:p>
          <a:p>
            <a:pPr lvl="0">
              <a:lnSpc>
                <a:spcPct val="80000"/>
              </a:lnSpc>
            </a:pPr>
            <a:r>
              <a:rPr lang="en-US" altLang="zh-CN" sz="1000"/>
              <a:t>7.3.4  </a:t>
            </a:r>
            <a:r>
              <a:rPr lang="zh-CN" altLang="en-US" sz="1000" dirty="0"/>
              <a:t>数组参数与指针</a:t>
            </a:r>
            <a:endParaRPr lang="zh-CN" altLang="en-US" sz="1000" dirty="0"/>
          </a:p>
          <a:p>
            <a:pPr lvl="0">
              <a:lnSpc>
                <a:spcPct val="80000"/>
              </a:lnSpc>
            </a:pPr>
            <a:r>
              <a:rPr lang="zh-CN" altLang="en-US" sz="1000" dirty="0"/>
              <a:t>*</a:t>
            </a:r>
            <a:r>
              <a:rPr lang="en-US" altLang="zh-CN" sz="1000"/>
              <a:t>7.3.5 </a:t>
            </a:r>
            <a:r>
              <a:rPr lang="zh-CN" altLang="en-US" sz="1000" dirty="0"/>
              <a:t>多维数组作为参数的通用函数</a:t>
            </a:r>
            <a:endParaRPr lang="zh-CN" altLang="en-US" sz="1000" dirty="0"/>
          </a:p>
          <a:p>
            <a:pPr lvl="0">
              <a:lnSpc>
                <a:spcPct val="80000"/>
              </a:lnSpc>
            </a:pPr>
            <a:r>
              <a:rPr lang="en-US" altLang="zh-CN" sz="1000"/>
              <a:t>7.3.6  </a:t>
            </a:r>
            <a:r>
              <a:rPr lang="zh-CN" altLang="en-US" sz="1000" dirty="0"/>
              <a:t>指针与数组操作的程序实例</a:t>
            </a:r>
            <a:endParaRPr lang="zh-CN" altLang="en-US" sz="1000" dirty="0"/>
          </a:p>
          <a:p>
            <a:pPr lvl="0">
              <a:lnSpc>
                <a:spcPct val="80000"/>
              </a:lnSpc>
            </a:pPr>
            <a:r>
              <a:rPr lang="en-US" altLang="zh-CN" sz="1000"/>
              <a:t>7.3.7  </a:t>
            </a:r>
            <a:r>
              <a:rPr lang="zh-CN" altLang="en-US" sz="1000" dirty="0"/>
              <a:t>字符指针与字符数组</a:t>
            </a:r>
            <a:endParaRPr lang="zh-CN" altLang="en-US" sz="1000" dirty="0"/>
          </a:p>
          <a:p>
            <a:pPr lvl="0">
              <a:lnSpc>
                <a:spcPct val="80000"/>
              </a:lnSpc>
            </a:pPr>
            <a:r>
              <a:rPr lang="en-US" altLang="zh-CN" sz="1000"/>
              <a:t>7.4  </a:t>
            </a:r>
            <a:r>
              <a:rPr lang="zh-CN" altLang="en-US" sz="1000" dirty="0"/>
              <a:t>指针数组</a:t>
            </a:r>
            <a:endParaRPr lang="zh-CN" altLang="en-US" sz="1000" dirty="0"/>
          </a:p>
          <a:p>
            <a:pPr lvl="0">
              <a:lnSpc>
                <a:spcPct val="80000"/>
              </a:lnSpc>
            </a:pPr>
            <a:r>
              <a:rPr lang="en-US" altLang="zh-CN" sz="1000"/>
              <a:t>7.4.1 </a:t>
            </a:r>
            <a:r>
              <a:rPr lang="zh-CN" altLang="en-US" sz="1000" dirty="0"/>
              <a:t>字符指针数组</a:t>
            </a:r>
            <a:endParaRPr lang="zh-CN" altLang="en-US" sz="1000" dirty="0"/>
          </a:p>
          <a:p>
            <a:pPr lvl="0">
              <a:lnSpc>
                <a:spcPct val="80000"/>
              </a:lnSpc>
            </a:pPr>
            <a:r>
              <a:rPr lang="en-US" altLang="zh-CN" sz="1000"/>
              <a:t>7.4.2 </a:t>
            </a:r>
            <a:r>
              <a:rPr lang="zh-CN" altLang="en-US" sz="1000" dirty="0"/>
              <a:t>指针数组与两维数组</a:t>
            </a:r>
            <a:endParaRPr lang="zh-CN" altLang="en-US" sz="1000" dirty="0"/>
          </a:p>
          <a:p>
            <a:pPr lvl="0">
              <a:lnSpc>
                <a:spcPct val="80000"/>
              </a:lnSpc>
            </a:pPr>
            <a:r>
              <a:rPr lang="zh-CN" altLang="en-US" sz="1000" dirty="0"/>
              <a:t>* </a:t>
            </a:r>
            <a:r>
              <a:rPr lang="en-US" altLang="zh-CN" sz="1000"/>
              <a:t>7.4.3  </a:t>
            </a:r>
            <a:r>
              <a:rPr lang="zh-CN" altLang="en-US" sz="1000" dirty="0"/>
              <a:t>命令行参数及其处理</a:t>
            </a:r>
            <a:endParaRPr lang="zh-CN" altLang="en-US" sz="1000" dirty="0"/>
          </a:p>
          <a:p>
            <a:pPr lvl="0">
              <a:lnSpc>
                <a:spcPct val="80000"/>
              </a:lnSpc>
            </a:pPr>
            <a:r>
              <a:rPr lang="en-US" altLang="zh-CN" sz="1000"/>
              <a:t>7.5 </a:t>
            </a:r>
            <a:r>
              <a:rPr lang="zh-CN" altLang="en-US" sz="1000" dirty="0"/>
              <a:t>动态存储管理</a:t>
            </a:r>
            <a:endParaRPr lang="zh-CN" altLang="en-US" sz="1000" dirty="0"/>
          </a:p>
          <a:p>
            <a:pPr lvl="0">
              <a:lnSpc>
                <a:spcPct val="80000"/>
              </a:lnSpc>
            </a:pPr>
            <a:r>
              <a:rPr lang="en-US" altLang="zh-CN" sz="1000"/>
              <a:t>7.5.1  </a:t>
            </a:r>
            <a:r>
              <a:rPr lang="zh-CN" altLang="en-US" sz="1000" dirty="0"/>
              <a:t>为什么需要动态存储管理</a:t>
            </a:r>
            <a:endParaRPr lang="zh-CN" altLang="en-US" sz="1000" dirty="0"/>
          </a:p>
          <a:p>
            <a:pPr lvl="0">
              <a:lnSpc>
                <a:spcPct val="80000"/>
              </a:lnSpc>
            </a:pPr>
            <a:r>
              <a:rPr lang="en-US" altLang="zh-CN" sz="1000"/>
              <a:t>7.5.2  </a:t>
            </a:r>
            <a:r>
              <a:rPr lang="zh-CN" altLang="en-US" sz="1000" dirty="0"/>
              <a:t>动态存储管理机制</a:t>
            </a:r>
            <a:endParaRPr lang="zh-CN" altLang="en-US" sz="1000" dirty="0"/>
          </a:p>
          <a:p>
            <a:pPr lvl="0">
              <a:lnSpc>
                <a:spcPct val="80000"/>
              </a:lnSpc>
            </a:pPr>
            <a:r>
              <a:rPr lang="en-US" altLang="zh-CN" sz="1000"/>
              <a:t>7.5.3  </a:t>
            </a:r>
            <a:r>
              <a:rPr lang="zh-CN" altLang="en-US" sz="1000" dirty="0"/>
              <a:t>动态存储分配程序实例</a:t>
            </a:r>
            <a:endParaRPr lang="zh-CN" altLang="en-US" sz="1000" dirty="0"/>
          </a:p>
          <a:p>
            <a:pPr lvl="0">
              <a:lnSpc>
                <a:spcPct val="80000"/>
              </a:lnSpc>
            </a:pPr>
            <a:r>
              <a:rPr lang="en-US" altLang="zh-CN" sz="1000"/>
              <a:t>7.6  </a:t>
            </a:r>
            <a:r>
              <a:rPr lang="zh-CN" altLang="en-US" sz="1000" dirty="0"/>
              <a:t>指向函数的指针</a:t>
            </a:r>
            <a:endParaRPr lang="zh-CN" altLang="en-US" sz="1000" dirty="0"/>
          </a:p>
          <a:p>
            <a:pPr lvl="0">
              <a:lnSpc>
                <a:spcPct val="80000"/>
              </a:lnSpc>
            </a:pPr>
            <a:r>
              <a:rPr lang="zh-CN" altLang="en-US" sz="1000" dirty="0"/>
              <a:t>本章讨论的重要概念</a:t>
            </a:r>
            <a:endParaRPr lang="zh-CN" altLang="en-US" sz="1000" dirty="0"/>
          </a:p>
          <a:p>
            <a:pPr lvl="0">
              <a:lnSpc>
                <a:spcPct val="80000"/>
              </a:lnSpc>
            </a:pPr>
            <a:r>
              <a:rPr lang="zh-CN" altLang="en-US" sz="1000" dirty="0"/>
              <a:t>练习</a:t>
            </a:r>
            <a:endParaRPr lang="zh-CN" altLang="en-US" sz="10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幻灯片图像占位符 219137"/>
          <p:cNvSpPr>
            <a:spLocks noTextEdit="1"/>
          </p:cNvSpPr>
          <p:nvPr>
            <p:ph type="sldImg"/>
          </p:nvPr>
        </p:nvSpPr>
        <p:spPr/>
      </p:sp>
      <p:sp>
        <p:nvSpPr>
          <p:cNvPr id="20482" name="文本占位符 219138"/>
          <p:cNvSpPr>
            <a:spLocks noGrp="1"/>
          </p:cNvSpPr>
          <p:nvPr>
            <p:ph type="body"/>
          </p:nvPr>
        </p:nvSpPr>
        <p:spPr/>
        <p:txBody>
          <a:bodyPr wrap="square" lIns="99048" tIns="49524" rIns="99048" bIns="49524" anchor="t"/>
          <a:p>
            <a:pPr lvl="0"/>
            <a:r>
              <a:rPr lang="en-US" altLang="zh-CN"/>
              <a:t>C</a:t>
            </a:r>
            <a:r>
              <a:rPr lang="zh-CN" altLang="en-US" dirty="0"/>
              <a:t>语言的指针类型包括两方面的信息：一是地址，存放在指针变量中；二是类型信息，关乎于读写的长度，没有存储在指针变量中，位于用该指针读写时的</a:t>
            </a:r>
            <a:r>
              <a:rPr lang="en-US" altLang="zh-CN" dirty="0" err="1"/>
              <a:t>mov</a:t>
            </a:r>
            <a:r>
              <a:rPr lang="zh-CN" altLang="en-US" dirty="0"/>
              <a:t>指令中，不同的读写长度对应的</a:t>
            </a:r>
            <a:r>
              <a:rPr lang="en-US" altLang="zh-CN" dirty="0" err="1"/>
              <a:t>mov</a:t>
            </a:r>
            <a:r>
              <a:rPr lang="zh-CN" altLang="en-US" dirty="0"/>
              <a:t>指令不同 </a:t>
            </a:r>
            <a:endParaRPr lang="zh-CN" altLang="en-US" dirty="0"/>
          </a:p>
        </p:txBody>
      </p:sp>
      <p:sp>
        <p:nvSpPr>
          <p:cNvPr id="20483" name="灯片编号占位符 1"/>
          <p:cNvSpPr txBox="1">
            <a:spLocks noGrp="1"/>
          </p:cNvSpPr>
          <p:nvPr>
            <p:ph type="sldNum" sz="quarter"/>
          </p:nvPr>
        </p:nvSpPr>
        <p:spPr>
          <a:xfrm>
            <a:off x="4024313" y="9721850"/>
            <a:ext cx="3078162" cy="511175"/>
          </a:xfrm>
          <a:prstGeom prst="rect">
            <a:avLst/>
          </a:prstGeom>
          <a:noFill/>
          <a:ln w="9525">
            <a:noFill/>
          </a:ln>
        </p:spPr>
        <p:txBody>
          <a:bodyPr lIns="99048" tIns="49524" rIns="99048" bIns="49524" anchor="b"/>
          <a:p>
            <a:pPr lvl="0" algn="r" defTabSz="990600"/>
            <a:fld id="{9A0DB2DC-4C9A-4742-B13C-FB6460FD3503}" type="slidenum">
              <a:rPr lang="zh-CN" altLang="en-US" sz="1300" dirty="0"/>
            </a:fld>
            <a:endParaRPr lang="zh-CN" altLang="en-US" sz="13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4" name="幻灯片图像占位符 161793"/>
          <p:cNvSpPr>
            <a:spLocks noTextEdit="1"/>
          </p:cNvSpPr>
          <p:nvPr>
            <p:ph type="sldImg"/>
          </p:nvPr>
        </p:nvSpPr>
        <p:spPr/>
      </p:sp>
      <p:sp>
        <p:nvSpPr>
          <p:cNvPr id="161795" name="文本占位符 161794"/>
          <p:cNvSpPr/>
          <p:nvPr>
            <p:ph type="body" idx="1"/>
          </p:nvPr>
        </p:nvSpPr>
        <p:spPr/>
        <p:txBody>
          <a:bodyPr/>
          <a:p>
            <a:pPr lvl="0">
              <a:lnSpc>
                <a:spcPct val="80000"/>
              </a:lnSpc>
            </a:pPr>
            <a:r>
              <a:rPr lang="zh-CN" altLang="en-US" sz="1000" dirty="0"/>
              <a:t>第</a:t>
            </a:r>
            <a:r>
              <a:rPr lang="en-US" altLang="zh-CN" sz="1000"/>
              <a:t>7</a:t>
            </a:r>
            <a:r>
              <a:rPr lang="zh-CN" altLang="en-US" sz="1000" dirty="0"/>
              <a:t>章  指针</a:t>
            </a:r>
            <a:endParaRPr lang="zh-CN" altLang="en-US" sz="1000" dirty="0"/>
          </a:p>
          <a:p>
            <a:pPr lvl="0">
              <a:lnSpc>
                <a:spcPct val="80000"/>
              </a:lnSpc>
            </a:pPr>
            <a:r>
              <a:rPr lang="en-US" altLang="zh-CN" sz="1000"/>
              <a:t>7.1 </a:t>
            </a:r>
            <a:r>
              <a:rPr lang="zh-CN" altLang="en-US" sz="1000" dirty="0"/>
              <a:t>地址与指针</a:t>
            </a:r>
            <a:endParaRPr lang="zh-CN" altLang="en-US" sz="1000" dirty="0"/>
          </a:p>
          <a:p>
            <a:pPr lvl="0">
              <a:lnSpc>
                <a:spcPct val="80000"/>
              </a:lnSpc>
            </a:pPr>
            <a:r>
              <a:rPr lang="en-US" altLang="zh-CN" sz="1000"/>
              <a:t>7.2 </a:t>
            </a:r>
            <a:r>
              <a:rPr lang="zh-CN" altLang="en-US" sz="1000" dirty="0"/>
              <a:t>指针变量的定义和使用</a:t>
            </a:r>
            <a:endParaRPr lang="zh-CN" altLang="en-US" sz="1000" dirty="0"/>
          </a:p>
          <a:p>
            <a:pPr lvl="0">
              <a:lnSpc>
                <a:spcPct val="80000"/>
              </a:lnSpc>
            </a:pPr>
            <a:r>
              <a:rPr lang="en-US" altLang="zh-CN" sz="1000"/>
              <a:t>7.2.1  </a:t>
            </a:r>
            <a:r>
              <a:rPr lang="zh-CN" altLang="en-US" sz="1000" dirty="0"/>
              <a:t>指针变量的定义</a:t>
            </a:r>
            <a:endParaRPr lang="zh-CN" altLang="en-US" sz="1000" dirty="0"/>
          </a:p>
          <a:p>
            <a:pPr lvl="0">
              <a:lnSpc>
                <a:spcPct val="80000"/>
              </a:lnSpc>
            </a:pPr>
            <a:r>
              <a:rPr lang="en-US" altLang="zh-CN" sz="1000"/>
              <a:t>7.2.2  </a:t>
            </a:r>
            <a:r>
              <a:rPr lang="zh-CN" altLang="en-US" sz="1000" dirty="0"/>
              <a:t>指针操作</a:t>
            </a:r>
            <a:endParaRPr lang="zh-CN" altLang="en-US" sz="1000" dirty="0"/>
          </a:p>
          <a:p>
            <a:pPr lvl="0">
              <a:lnSpc>
                <a:spcPct val="80000"/>
              </a:lnSpc>
            </a:pPr>
            <a:r>
              <a:rPr lang="en-US" altLang="zh-CN" sz="1000"/>
              <a:t>7.2.3  </a:t>
            </a:r>
            <a:r>
              <a:rPr lang="zh-CN" altLang="en-US" sz="1000" dirty="0"/>
              <a:t>指针作为函数的参数</a:t>
            </a:r>
            <a:endParaRPr lang="zh-CN" altLang="en-US" sz="1000" dirty="0"/>
          </a:p>
          <a:p>
            <a:pPr lvl="0">
              <a:lnSpc>
                <a:spcPct val="80000"/>
              </a:lnSpc>
            </a:pPr>
            <a:r>
              <a:rPr lang="en-US" altLang="zh-CN" sz="1000"/>
              <a:t>7.2.4  </a:t>
            </a:r>
            <a:r>
              <a:rPr lang="zh-CN" altLang="en-US" sz="1000" dirty="0"/>
              <a:t>与指针有关的一些问题</a:t>
            </a:r>
            <a:endParaRPr lang="zh-CN" altLang="en-US" sz="1000" dirty="0"/>
          </a:p>
          <a:p>
            <a:pPr lvl="0">
              <a:lnSpc>
                <a:spcPct val="80000"/>
              </a:lnSpc>
            </a:pPr>
            <a:r>
              <a:rPr lang="en-US" altLang="zh-CN" sz="1000"/>
              <a:t>7.3 </a:t>
            </a:r>
            <a:r>
              <a:rPr lang="zh-CN" altLang="en-US" sz="1000" dirty="0"/>
              <a:t>指针与数组</a:t>
            </a:r>
            <a:endParaRPr lang="zh-CN" altLang="en-US" sz="1000" dirty="0"/>
          </a:p>
          <a:p>
            <a:pPr lvl="0">
              <a:lnSpc>
                <a:spcPct val="80000"/>
              </a:lnSpc>
            </a:pPr>
            <a:r>
              <a:rPr lang="en-US" altLang="zh-CN" sz="1000"/>
              <a:t>7.3.1  </a:t>
            </a:r>
            <a:r>
              <a:rPr lang="zh-CN" altLang="en-US" sz="1000" dirty="0"/>
              <a:t>指向数组元素的指针</a:t>
            </a:r>
            <a:endParaRPr lang="zh-CN" altLang="en-US" sz="1000" dirty="0"/>
          </a:p>
          <a:p>
            <a:pPr lvl="0">
              <a:lnSpc>
                <a:spcPct val="80000"/>
              </a:lnSpc>
            </a:pPr>
            <a:r>
              <a:rPr lang="en-US" altLang="zh-CN" sz="1000"/>
              <a:t>7.3.2  </a:t>
            </a:r>
            <a:r>
              <a:rPr lang="zh-CN" altLang="en-US" sz="1000" dirty="0"/>
              <a:t>数组写法与指针写法</a:t>
            </a:r>
            <a:endParaRPr lang="zh-CN" altLang="en-US" sz="1000" dirty="0"/>
          </a:p>
          <a:p>
            <a:pPr lvl="0">
              <a:lnSpc>
                <a:spcPct val="80000"/>
              </a:lnSpc>
            </a:pPr>
            <a:r>
              <a:rPr lang="en-US" altLang="zh-CN" sz="1000"/>
              <a:t>7.3.3  </a:t>
            </a:r>
            <a:r>
              <a:rPr lang="zh-CN" altLang="en-US" sz="1000" dirty="0"/>
              <a:t>基于指针运算的数组程序设计</a:t>
            </a:r>
            <a:endParaRPr lang="zh-CN" altLang="en-US" sz="1000" dirty="0"/>
          </a:p>
          <a:p>
            <a:pPr lvl="0">
              <a:lnSpc>
                <a:spcPct val="80000"/>
              </a:lnSpc>
            </a:pPr>
            <a:r>
              <a:rPr lang="en-US" altLang="zh-CN" sz="1000"/>
              <a:t>7.3.4  </a:t>
            </a:r>
            <a:r>
              <a:rPr lang="zh-CN" altLang="en-US" sz="1000" dirty="0"/>
              <a:t>数组参数与指针</a:t>
            </a:r>
            <a:endParaRPr lang="zh-CN" altLang="en-US" sz="1000" dirty="0"/>
          </a:p>
          <a:p>
            <a:pPr lvl="0">
              <a:lnSpc>
                <a:spcPct val="80000"/>
              </a:lnSpc>
            </a:pPr>
            <a:r>
              <a:rPr lang="zh-CN" altLang="en-US" sz="1000" dirty="0"/>
              <a:t>*</a:t>
            </a:r>
            <a:r>
              <a:rPr lang="en-US" altLang="zh-CN" sz="1000"/>
              <a:t>7.3.5 </a:t>
            </a:r>
            <a:r>
              <a:rPr lang="zh-CN" altLang="en-US" sz="1000" dirty="0"/>
              <a:t>多维数组作为参数的通用函数</a:t>
            </a:r>
            <a:endParaRPr lang="zh-CN" altLang="en-US" sz="1000" dirty="0"/>
          </a:p>
          <a:p>
            <a:pPr lvl="0">
              <a:lnSpc>
                <a:spcPct val="80000"/>
              </a:lnSpc>
            </a:pPr>
            <a:r>
              <a:rPr lang="en-US" altLang="zh-CN" sz="1000"/>
              <a:t>7.3.6  </a:t>
            </a:r>
            <a:r>
              <a:rPr lang="zh-CN" altLang="en-US" sz="1000" dirty="0"/>
              <a:t>指针与数组操作的程序实例</a:t>
            </a:r>
            <a:endParaRPr lang="zh-CN" altLang="en-US" sz="1000" dirty="0"/>
          </a:p>
          <a:p>
            <a:pPr lvl="0">
              <a:lnSpc>
                <a:spcPct val="80000"/>
              </a:lnSpc>
            </a:pPr>
            <a:r>
              <a:rPr lang="en-US" altLang="zh-CN" sz="1000"/>
              <a:t>7.3.7  </a:t>
            </a:r>
            <a:r>
              <a:rPr lang="zh-CN" altLang="en-US" sz="1000" dirty="0"/>
              <a:t>字符指针与字符数组</a:t>
            </a:r>
            <a:endParaRPr lang="zh-CN" altLang="en-US" sz="1000" dirty="0"/>
          </a:p>
          <a:p>
            <a:pPr lvl="0">
              <a:lnSpc>
                <a:spcPct val="80000"/>
              </a:lnSpc>
            </a:pPr>
            <a:r>
              <a:rPr lang="en-US" altLang="zh-CN" sz="1000"/>
              <a:t>7.4  </a:t>
            </a:r>
            <a:r>
              <a:rPr lang="zh-CN" altLang="en-US" sz="1000" dirty="0"/>
              <a:t>指针数组</a:t>
            </a:r>
            <a:endParaRPr lang="zh-CN" altLang="en-US" sz="1000" dirty="0"/>
          </a:p>
          <a:p>
            <a:pPr lvl="0">
              <a:lnSpc>
                <a:spcPct val="80000"/>
              </a:lnSpc>
            </a:pPr>
            <a:r>
              <a:rPr lang="en-US" altLang="zh-CN" sz="1000"/>
              <a:t>7.4.1 </a:t>
            </a:r>
            <a:r>
              <a:rPr lang="zh-CN" altLang="en-US" sz="1000" dirty="0"/>
              <a:t>字符指针数组</a:t>
            </a:r>
            <a:endParaRPr lang="zh-CN" altLang="en-US" sz="1000" dirty="0"/>
          </a:p>
          <a:p>
            <a:pPr lvl="0">
              <a:lnSpc>
                <a:spcPct val="80000"/>
              </a:lnSpc>
            </a:pPr>
            <a:r>
              <a:rPr lang="en-US" altLang="zh-CN" sz="1000"/>
              <a:t>7.4.2 </a:t>
            </a:r>
            <a:r>
              <a:rPr lang="zh-CN" altLang="en-US" sz="1000" dirty="0"/>
              <a:t>指针数组与两维数组</a:t>
            </a:r>
            <a:endParaRPr lang="zh-CN" altLang="en-US" sz="1000" dirty="0"/>
          </a:p>
          <a:p>
            <a:pPr lvl="0">
              <a:lnSpc>
                <a:spcPct val="80000"/>
              </a:lnSpc>
            </a:pPr>
            <a:r>
              <a:rPr lang="zh-CN" altLang="en-US" sz="1000" dirty="0"/>
              <a:t>* </a:t>
            </a:r>
            <a:r>
              <a:rPr lang="en-US" altLang="zh-CN" sz="1000"/>
              <a:t>7.4.3  </a:t>
            </a:r>
            <a:r>
              <a:rPr lang="zh-CN" altLang="en-US" sz="1000" dirty="0"/>
              <a:t>命令行参数及其处理</a:t>
            </a:r>
            <a:endParaRPr lang="zh-CN" altLang="en-US" sz="1000" dirty="0"/>
          </a:p>
          <a:p>
            <a:pPr lvl="0">
              <a:lnSpc>
                <a:spcPct val="80000"/>
              </a:lnSpc>
            </a:pPr>
            <a:r>
              <a:rPr lang="en-US" altLang="zh-CN" sz="1000"/>
              <a:t>7.5 </a:t>
            </a:r>
            <a:r>
              <a:rPr lang="zh-CN" altLang="en-US" sz="1000" dirty="0"/>
              <a:t>动态存储管理</a:t>
            </a:r>
            <a:endParaRPr lang="zh-CN" altLang="en-US" sz="1000" dirty="0"/>
          </a:p>
          <a:p>
            <a:pPr lvl="0">
              <a:lnSpc>
                <a:spcPct val="80000"/>
              </a:lnSpc>
            </a:pPr>
            <a:r>
              <a:rPr lang="en-US" altLang="zh-CN" sz="1000"/>
              <a:t>7.5.1  </a:t>
            </a:r>
            <a:r>
              <a:rPr lang="zh-CN" altLang="en-US" sz="1000" dirty="0"/>
              <a:t>为什么需要动态存储管理</a:t>
            </a:r>
            <a:endParaRPr lang="zh-CN" altLang="en-US" sz="1000" dirty="0"/>
          </a:p>
          <a:p>
            <a:pPr lvl="0">
              <a:lnSpc>
                <a:spcPct val="80000"/>
              </a:lnSpc>
            </a:pPr>
            <a:r>
              <a:rPr lang="en-US" altLang="zh-CN" sz="1000"/>
              <a:t>7.5.2  </a:t>
            </a:r>
            <a:r>
              <a:rPr lang="zh-CN" altLang="en-US" sz="1000" dirty="0"/>
              <a:t>动态存储管理机制</a:t>
            </a:r>
            <a:endParaRPr lang="zh-CN" altLang="en-US" sz="1000" dirty="0"/>
          </a:p>
          <a:p>
            <a:pPr lvl="0">
              <a:lnSpc>
                <a:spcPct val="80000"/>
              </a:lnSpc>
            </a:pPr>
            <a:r>
              <a:rPr lang="en-US" altLang="zh-CN" sz="1000"/>
              <a:t>7.5.3  </a:t>
            </a:r>
            <a:r>
              <a:rPr lang="zh-CN" altLang="en-US" sz="1000" dirty="0"/>
              <a:t>动态存储分配程序实例</a:t>
            </a:r>
            <a:endParaRPr lang="zh-CN" altLang="en-US" sz="1000" dirty="0"/>
          </a:p>
          <a:p>
            <a:pPr lvl="0">
              <a:lnSpc>
                <a:spcPct val="80000"/>
              </a:lnSpc>
            </a:pPr>
            <a:r>
              <a:rPr lang="en-US" altLang="zh-CN" sz="1000"/>
              <a:t>7.6  </a:t>
            </a:r>
            <a:r>
              <a:rPr lang="zh-CN" altLang="en-US" sz="1000" dirty="0"/>
              <a:t>指向函数的指针</a:t>
            </a:r>
            <a:endParaRPr lang="zh-CN" altLang="en-US" sz="1000" dirty="0"/>
          </a:p>
          <a:p>
            <a:pPr lvl="0">
              <a:lnSpc>
                <a:spcPct val="80000"/>
              </a:lnSpc>
            </a:pPr>
            <a:r>
              <a:rPr lang="zh-CN" altLang="en-US" sz="1000" dirty="0"/>
              <a:t>本章讨论的重要概念</a:t>
            </a:r>
            <a:endParaRPr lang="zh-CN" altLang="en-US" sz="1000" dirty="0"/>
          </a:p>
          <a:p>
            <a:pPr lvl="0">
              <a:lnSpc>
                <a:spcPct val="80000"/>
              </a:lnSpc>
            </a:pPr>
            <a:r>
              <a:rPr lang="zh-CN" altLang="en-US" sz="1000" dirty="0"/>
              <a:t>练习</a:t>
            </a:r>
            <a:endParaRPr lang="zh-CN" altLang="en-US" sz="10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solidFill>
          <a:schemeClr val="bg1"/>
        </a:solidFill>
        <a:effectLst/>
      </p:bgPr>
    </p:bg>
    <p:spTree>
      <p:nvGrpSpPr>
        <p:cNvPr id="1" name=""/>
        <p:cNvGrpSpPr/>
        <p:nvPr/>
      </p:nvGrpSpPr>
      <p:grpSpPr/>
      <p:sp>
        <p:nvSpPr>
          <p:cNvPr id="514050" name="标题 514049"/>
          <p:cNvSpPr>
            <a:spLocks noGrp="1"/>
          </p:cNvSpPr>
          <p:nvPr>
            <p:ph type="ctrTitle"/>
          </p:nvPr>
        </p:nvSpPr>
        <p:spPr>
          <a:xfrm>
            <a:off x="685800" y="2130425"/>
            <a:ext cx="7772400" cy="1470025"/>
          </a:xfrm>
          <a:prstGeom prst="rect">
            <a:avLst/>
          </a:prstGeom>
          <a:solidFill>
            <a:schemeClr val="accent1"/>
          </a:solidFill>
          <a:ln w="9525">
            <a:noFill/>
          </a:ln>
        </p:spPr>
        <p:txBody>
          <a:bodyPr anchor="ctr"/>
          <a:lstStyle>
            <a:lvl1pPr lvl="0">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514051" name="副标题 514050"/>
          <p:cNvSpPr>
            <a:spLocks noGrp="1"/>
          </p:cNvSpPr>
          <p:nvPr>
            <p:ph type="subTitle" idx="1"/>
          </p:nvPr>
        </p:nvSpPr>
        <p:spPr>
          <a:xfrm>
            <a:off x="1371600" y="3886200"/>
            <a:ext cx="6400800" cy="1752600"/>
          </a:xfrm>
          <a:prstGeom prst="rect">
            <a:avLst/>
          </a:prstGeom>
          <a:noFill/>
          <a:ln w="9525">
            <a:noFill/>
          </a:ln>
        </p:spPr>
        <p:txBody>
          <a:bodyPr anchor="t"/>
          <a:lstStyle>
            <a:lvl1pPr marL="0" lvl="0" indent="0" algn="ctr">
              <a:buClr>
                <a:schemeClr val="hlink"/>
              </a:buClr>
              <a:buSzPct val="85000"/>
              <a:buFont typeface="Wingdings" panose="05000000000000000000" pitchFamily="2" charset="2"/>
              <a:buNone/>
              <a:defRPr/>
            </a:lvl1pPr>
            <a:lvl2pPr marL="457200" lvl="1" indent="0" algn="ctr">
              <a:buClr>
                <a:schemeClr val="accent2"/>
              </a:buClr>
              <a:buSzPct val="85000"/>
              <a:buFont typeface="Wingdings" panose="05000000000000000000" pitchFamily="2" charset="2"/>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514052" name="日期占位符 514051"/>
          <p:cNvSpPr>
            <a:spLocks noGrp="1"/>
          </p:cNvSpPr>
          <p:nvPr>
            <p:ph type="dt" sz="half" idx="2"/>
          </p:nvPr>
        </p:nvSpPr>
        <p:spPr>
          <a:xfrm>
            <a:off x="457200" y="6245225"/>
            <a:ext cx="2133600" cy="476250"/>
          </a:xfrm>
          <a:prstGeom prst="rect">
            <a:avLst/>
          </a:prstGeom>
          <a:noFill/>
          <a:ln w="9525">
            <a:noFill/>
          </a:ln>
        </p:spPr>
        <p:txBody>
          <a:bodyPr anchor="t"/>
          <a:lstStyle>
            <a:lvl1pPr>
              <a:defRPr sz="1400">
                <a:latin typeface="Cambria" panose="02040503050406030204" pitchFamily="18" charset="0"/>
              </a:defRPr>
            </a:lvl1pPr>
          </a:lstStyle>
          <a:p>
            <a:pPr eaLnBrk="1" fontAlgn="base" hangingPunct="1">
              <a:spcBef>
                <a:spcPct val="0"/>
              </a:spcBef>
            </a:pPr>
            <a:endParaRPr lang="zh-CN" altLang="en-US" strike="noStrike" noProof="1" dirty="0">
              <a:latin typeface="Cambria" panose="02040503050406030204" pitchFamily="18" charset="0"/>
            </a:endParaRPr>
          </a:p>
        </p:txBody>
      </p:sp>
      <p:sp>
        <p:nvSpPr>
          <p:cNvPr id="514053" name="页脚占位符 514052"/>
          <p:cNvSpPr>
            <a:spLocks noGrp="1"/>
          </p:cNvSpPr>
          <p:nvPr>
            <p:ph type="ftr" sz="quarter" idx="3"/>
          </p:nvPr>
        </p:nvSpPr>
        <p:spPr>
          <a:xfrm>
            <a:off x="3124200" y="6245225"/>
            <a:ext cx="2895600" cy="476250"/>
          </a:xfrm>
          <a:prstGeom prst="rect">
            <a:avLst/>
          </a:prstGeom>
          <a:noFill/>
          <a:ln w="9525">
            <a:noFill/>
          </a:ln>
        </p:spPr>
        <p:txBody>
          <a:bodyPr anchor="t"/>
          <a:lstStyle>
            <a:lvl1pPr algn="ctr">
              <a:defRPr sz="1400">
                <a:latin typeface="Cambria" panose="02040503050406030204" pitchFamily="18" charset="0"/>
                <a:ea typeface="华文中宋" panose="02010600040101010101" pitchFamily="2" charset="-122"/>
              </a:defRPr>
            </a:lvl1pPr>
          </a:lstStyle>
          <a:p>
            <a:pPr eaLnBrk="1" fontAlgn="base" hangingPunct="1">
              <a:spcBef>
                <a:spcPct val="0"/>
              </a:spcBef>
            </a:pPr>
            <a:endParaRPr lang="zh-CN" altLang="en-US" strike="noStrike" noProof="1" dirty="0"/>
          </a:p>
        </p:txBody>
      </p:sp>
      <p:sp>
        <p:nvSpPr>
          <p:cNvPr id="514054" name="灯片编号占位符 514053"/>
          <p:cNvSpPr>
            <a:spLocks noGrp="1"/>
          </p:cNvSpPr>
          <p:nvPr>
            <p:ph type="sldNum" sz="quarter" idx="4"/>
          </p:nvPr>
        </p:nvSpPr>
        <p:spPr>
          <a:xfrm>
            <a:off x="6553200" y="6245225"/>
            <a:ext cx="2133600" cy="476250"/>
          </a:xfrm>
          <a:prstGeom prst="rect">
            <a:avLst/>
          </a:prstGeom>
          <a:noFill/>
          <a:ln w="9525">
            <a:noFill/>
          </a:ln>
        </p:spPr>
        <p:txBody>
          <a:bodyPr anchor="t"/>
          <a:lstStyle>
            <a:lvl1pPr algn="r">
              <a:defRPr sz="1400">
                <a:latin typeface="Cambria" panose="02040503050406030204" pitchFamily="18" charset="0"/>
              </a:defRPr>
            </a:lvl1pPr>
          </a:lstStyle>
          <a:p>
            <a:pPr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457200" y="6381750"/>
            <a:ext cx="2133600" cy="339725"/>
          </a:xfrm>
          <a:prstGeom prst="rect">
            <a:avLst/>
          </a:prstGeom>
          <a:noFill/>
          <a:ln w="9525">
            <a:noFill/>
          </a:ln>
        </p:spPr>
        <p:txBody>
          <a:bodyPr/>
          <a:lstStyle>
            <a:lvl1pPr>
              <a:defRPr>
                <a:ea typeface="华文中宋" panose="02010600040101010101" pitchFamily="2" charset="-122"/>
                <a:cs typeface="Cambria" panose="02040503050406030204" pitchFamily="18" charset="0"/>
              </a:defRPr>
            </a:lvl1pPr>
          </a:lstStyle>
          <a:p>
            <a:pPr lvl="0" eaLnBrk="1" fontAlgn="base" hangingPunct="1">
              <a:spcBef>
                <a:spcPct val="0"/>
              </a:spcBef>
            </a:pPr>
            <a:endParaRPr lang="zh-CN" altLang="en-US" strike="noStrike" noProof="1" dirty="0">
              <a:latin typeface="Cambria" panose="02040503050406030204" pitchFamily="18" charset="0"/>
            </a:endParaRPr>
          </a:p>
        </p:txBody>
      </p:sp>
      <p:sp>
        <p:nvSpPr>
          <p:cNvPr id="6" name="页脚占位符 5"/>
          <p:cNvSpPr>
            <a:spLocks noGrp="1"/>
          </p:cNvSpPr>
          <p:nvPr>
            <p:ph type="ftr" sz="quarter" idx="11"/>
          </p:nvPr>
        </p:nvSpPr>
        <p:spPr>
          <a:xfrm>
            <a:off x="3124200" y="6381750"/>
            <a:ext cx="2895600" cy="339725"/>
          </a:xfrm>
          <a:prstGeom prst="rect">
            <a:avLst/>
          </a:prstGeom>
          <a:noFill/>
          <a:ln w="9525">
            <a:noFill/>
          </a:ln>
        </p:spPr>
        <p:txBody>
          <a:bodyPr/>
          <a:lstStyle>
            <a:lvl1pPr>
              <a:defRPr>
                <a:ea typeface="华文中宋" panose="02010600040101010101" pitchFamily="2" charset="-122"/>
              </a:defRPr>
            </a:lvl1pPr>
          </a:lstStyle>
          <a:p>
            <a:pPr lvl="0" eaLnBrk="1" fontAlgn="base" hangingPunct="1">
              <a:spcBef>
                <a:spcPct val="0"/>
              </a:spcBef>
            </a:pPr>
            <a:endParaRPr lang="zh-CN" altLang="en-US" strike="noStrike" noProof="1" dirty="0"/>
          </a:p>
        </p:txBody>
      </p:sp>
      <p:sp>
        <p:nvSpPr>
          <p:cNvPr id="7" name="灯片编号占位符 6"/>
          <p:cNvSpPr>
            <a:spLocks noGrp="1"/>
          </p:cNvSpPr>
          <p:nvPr>
            <p:ph type="sldNum" sz="quarter" idx="12"/>
          </p:nvPr>
        </p:nvSpPr>
        <p:spPr>
          <a:xfrm>
            <a:off x="6553200" y="6381750"/>
            <a:ext cx="2133600" cy="339725"/>
          </a:xfrm>
          <a:prstGeom prst="rect">
            <a:avLst/>
          </a:prstGeom>
          <a:noFill/>
          <a:ln w="9525">
            <a:noFill/>
          </a:ln>
        </p:spPr>
        <p:txBody>
          <a:bodyPr/>
          <a:lstStyle/>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381750"/>
            <a:ext cx="2133600" cy="339725"/>
          </a:xfrm>
          <a:prstGeom prst="rect">
            <a:avLst/>
          </a:prstGeom>
          <a:noFill/>
          <a:ln w="9525">
            <a:noFill/>
          </a:ln>
        </p:spPr>
        <p:txBody>
          <a:bodyPr/>
          <a:lstStyle>
            <a:lvl1pPr>
              <a:defRPr>
                <a:ea typeface="华文中宋" panose="02010600040101010101" pitchFamily="2" charset="-122"/>
                <a:cs typeface="Cambria" panose="02040503050406030204" pitchFamily="18" charset="0"/>
              </a:defRPr>
            </a:lvl1pPr>
          </a:lstStyle>
          <a:p>
            <a:pPr lvl="0" eaLnBrk="1" fontAlgn="base" hangingPunct="1"/>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a:xfrm>
            <a:off x="3124200" y="6381750"/>
            <a:ext cx="2895600" cy="339725"/>
          </a:xfrm>
          <a:prstGeom prst="rect">
            <a:avLst/>
          </a:prstGeom>
          <a:noFill/>
          <a:ln w="9525">
            <a:noFill/>
          </a:ln>
        </p:spPr>
        <p:txBody>
          <a:bodyPr/>
          <a:lstStyle>
            <a:lvl1pPr>
              <a:defRPr>
                <a:ea typeface="华文中宋" panose="02010600040101010101" pitchFamily="2" charset="-122"/>
              </a:defRPr>
            </a:lvl1pPr>
          </a:lstStyle>
          <a:p>
            <a:pPr lvl="0" eaLnBrk="1" fontAlgn="base" hangingPunct="1"/>
            <a:endParaRPr lang="zh-CN" altLang="en-US" strike="noStrike" noProof="1" dirty="0"/>
          </a:p>
        </p:txBody>
      </p:sp>
      <p:sp>
        <p:nvSpPr>
          <p:cNvPr id="6" name="灯片编号占位符 5"/>
          <p:cNvSpPr>
            <a:spLocks noGrp="1"/>
          </p:cNvSpPr>
          <p:nvPr>
            <p:ph type="sldNum" sz="quarter" idx="12"/>
          </p:nvPr>
        </p:nvSpPr>
        <p:spPr>
          <a:xfrm>
            <a:off x="6553200" y="6381750"/>
            <a:ext cx="2133600" cy="339725"/>
          </a:xfrm>
          <a:prstGeom prst="rect">
            <a:avLst/>
          </a:prstGeom>
          <a:noFill/>
          <a:ln w="9525">
            <a:noFill/>
          </a:ln>
        </p:spPr>
        <p:txBody>
          <a:bodyPr/>
          <a:lstStyle/>
          <a:p>
            <a:pPr lvl="0" eaLnBrk="1" fontAlgn="base" hangingPunct="1"/>
            <a:fld id="{9A0DB2DC-4C9A-4742-B13C-FB6460FD3503}" type="slidenum">
              <a:rPr lang="zh-CN" altLang="en-US" strike="noStrike" noProof="1" dirty="0">
                <a:latin typeface="Cambria" panose="02040503050406030204" pitchFamily="18" charset="0"/>
                <a:cs typeface="Cambria" panose="02040503050406030204" pitchFamily="18" charset="0"/>
              </a:rPr>
            </a:fld>
            <a:endParaRPr lang="zh-CN" altLang="en-US" strike="noStrike" noProof="1" dirty="0">
              <a:latin typeface="Times New Roman" panose="02020603050405020304" pitchFamily="18" charset="0"/>
            </a:endParaRPr>
          </a:p>
        </p:txBody>
      </p:sp>
    </p:spTree>
  </p:cSld>
  <p:clrMapOvr>
    <a:masterClrMapping/>
  </p:clrMapOvr>
  <p:transition spd="med">
    <p:random/>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1704" y="188913"/>
            <a:ext cx="2033985" cy="619283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539750" y="188913"/>
            <a:ext cx="5984041" cy="619283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381750"/>
            <a:ext cx="2133600" cy="339725"/>
          </a:xfrm>
          <a:prstGeom prst="rect">
            <a:avLst/>
          </a:prstGeom>
          <a:noFill/>
          <a:ln w="9525">
            <a:noFill/>
          </a:ln>
        </p:spPr>
        <p:txBody>
          <a:bodyPr/>
          <a:lstStyle>
            <a:lvl1pPr>
              <a:defRPr>
                <a:ea typeface="华文中宋" panose="02010600040101010101" pitchFamily="2" charset="-122"/>
                <a:cs typeface="Cambria" panose="02040503050406030204" pitchFamily="18" charset="0"/>
              </a:defRPr>
            </a:lvl1pPr>
          </a:lstStyle>
          <a:p>
            <a:pPr lvl="0" eaLnBrk="1" fontAlgn="base" hangingPunct="1"/>
            <a:endParaRPr lang="zh-CN" altLang="en-US" strike="noStrike" noProof="1" dirty="0">
              <a:latin typeface="Times New Roman" panose="02020603050405020304" pitchFamily="18" charset="0"/>
            </a:endParaRPr>
          </a:p>
        </p:txBody>
      </p:sp>
      <p:sp>
        <p:nvSpPr>
          <p:cNvPr id="5" name="页脚占位符 4"/>
          <p:cNvSpPr>
            <a:spLocks noGrp="1"/>
          </p:cNvSpPr>
          <p:nvPr>
            <p:ph type="ftr" sz="quarter" idx="11"/>
          </p:nvPr>
        </p:nvSpPr>
        <p:spPr>
          <a:xfrm>
            <a:off x="3124200" y="6381750"/>
            <a:ext cx="2895600" cy="339725"/>
          </a:xfrm>
          <a:prstGeom prst="rect">
            <a:avLst/>
          </a:prstGeom>
          <a:noFill/>
          <a:ln w="9525">
            <a:noFill/>
          </a:ln>
        </p:spPr>
        <p:txBody>
          <a:bodyPr/>
          <a:lstStyle>
            <a:lvl1pPr>
              <a:defRPr>
                <a:ea typeface="华文中宋" panose="02010600040101010101" pitchFamily="2" charset="-122"/>
              </a:defRPr>
            </a:lvl1pPr>
          </a:lstStyle>
          <a:p>
            <a:pPr lvl="0" eaLnBrk="1" fontAlgn="base" hangingPunct="1"/>
            <a:endParaRPr lang="zh-CN" altLang="en-US" strike="noStrike" noProof="1" dirty="0"/>
          </a:p>
        </p:txBody>
      </p:sp>
      <p:sp>
        <p:nvSpPr>
          <p:cNvPr id="6" name="灯片编号占位符 5"/>
          <p:cNvSpPr>
            <a:spLocks noGrp="1"/>
          </p:cNvSpPr>
          <p:nvPr>
            <p:ph type="sldNum" sz="quarter" idx="12"/>
          </p:nvPr>
        </p:nvSpPr>
        <p:spPr>
          <a:xfrm>
            <a:off x="6553200" y="6381750"/>
            <a:ext cx="2133600" cy="339725"/>
          </a:xfrm>
          <a:prstGeom prst="rect">
            <a:avLst/>
          </a:prstGeom>
          <a:noFill/>
          <a:ln w="9525">
            <a:noFill/>
          </a:ln>
        </p:spPr>
        <p:txBody>
          <a:bodyPr/>
          <a:lstStyle/>
          <a:p>
            <a:pPr lvl="0" eaLnBrk="1" fontAlgn="base" hangingPunct="1"/>
            <a:fld id="{9A0DB2DC-4C9A-4742-B13C-FB6460FD3503}" type="slidenum">
              <a:rPr lang="zh-CN" altLang="en-US" strike="noStrike" noProof="1" dirty="0">
                <a:latin typeface="Cambria" panose="02040503050406030204" pitchFamily="18" charset="0"/>
                <a:cs typeface="Cambria" panose="02040503050406030204" pitchFamily="18" charset="0"/>
              </a:rPr>
            </a:fld>
            <a:endParaRPr lang="zh-CN" altLang="en-US" strike="noStrike" noProof="1" dirty="0">
              <a:latin typeface="Times New Roman" panose="02020603050405020304" pitchFamily="18" charset="0"/>
            </a:endParaRPr>
          </a:p>
        </p:txBody>
      </p:sp>
    </p:spTree>
  </p:cSld>
  <p:clrMapOvr>
    <a:masterClrMapping/>
  </p:clrMapOvr>
  <p:transition spd="med">
    <p:random/>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bg>
      <p:bgPr>
        <a:solidFill>
          <a:schemeClr val="bg1"/>
        </a:solid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a:xfrm>
            <a:off x="539750" y="188913"/>
            <a:ext cx="8135938" cy="6192837"/>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3" name="日期占位符 2"/>
          <p:cNvSpPr>
            <a:spLocks noGrp="1"/>
          </p:cNvSpPr>
          <p:nvPr>
            <p:ph type="dt" sz="half" idx="10"/>
          </p:nvPr>
        </p:nvSpPr>
        <p:spPr>
          <a:xfrm>
            <a:off x="457200" y="6381750"/>
            <a:ext cx="2133600" cy="339725"/>
          </a:xfrm>
          <a:prstGeom prst="rect">
            <a:avLst/>
          </a:prstGeom>
          <a:noFill/>
          <a:ln w="9525">
            <a:noFill/>
          </a:ln>
        </p:spPr>
        <p:txBody>
          <a:bodyPr/>
          <a:lstStyle>
            <a:lvl1pPr>
              <a:defRPr>
                <a:ea typeface="华文中宋" panose="02010600040101010101" pitchFamily="2" charset="-122"/>
                <a:cs typeface="Cambria" panose="02040503050406030204" pitchFamily="18" charset="0"/>
              </a:defRPr>
            </a:lvl1pPr>
          </a:lstStyle>
          <a:p>
            <a:pPr lvl="0" eaLnBrk="1" fontAlgn="base" hangingPunct="1"/>
            <a:endParaRPr lang="zh-CN" altLang="en-US" strike="noStrike" noProof="1" dirty="0">
              <a:latin typeface="Times New Roman" panose="02020603050405020304" pitchFamily="18" charset="0"/>
            </a:endParaRPr>
          </a:p>
        </p:txBody>
      </p:sp>
      <p:sp>
        <p:nvSpPr>
          <p:cNvPr id="4" name="页脚占位符 3"/>
          <p:cNvSpPr>
            <a:spLocks noGrp="1"/>
          </p:cNvSpPr>
          <p:nvPr>
            <p:ph type="ftr" sz="quarter" idx="11"/>
          </p:nvPr>
        </p:nvSpPr>
        <p:spPr>
          <a:xfrm>
            <a:off x="3124200" y="6381750"/>
            <a:ext cx="2895600" cy="339725"/>
          </a:xfrm>
          <a:prstGeom prst="rect">
            <a:avLst/>
          </a:prstGeom>
          <a:noFill/>
          <a:ln w="9525">
            <a:noFill/>
          </a:ln>
        </p:spPr>
        <p:txBody>
          <a:bodyPr/>
          <a:lstStyle>
            <a:lvl1pPr>
              <a:defRPr>
                <a:ea typeface="华文中宋" panose="02010600040101010101" pitchFamily="2" charset="-122"/>
              </a:defRPr>
            </a:lvl1pPr>
          </a:lstStyle>
          <a:p>
            <a:pPr lvl="0" eaLnBrk="1" fontAlgn="base" hangingPunct="1"/>
            <a:endParaRPr lang="zh-CN" altLang="en-US" strike="noStrike" noProof="1" dirty="0"/>
          </a:p>
        </p:txBody>
      </p:sp>
      <p:sp>
        <p:nvSpPr>
          <p:cNvPr id="5" name="灯片编号占位符 4"/>
          <p:cNvSpPr>
            <a:spLocks noGrp="1"/>
          </p:cNvSpPr>
          <p:nvPr>
            <p:ph type="sldNum" sz="quarter" idx="12"/>
          </p:nvPr>
        </p:nvSpPr>
        <p:spPr>
          <a:xfrm>
            <a:off x="6553200" y="6381750"/>
            <a:ext cx="2133600" cy="339725"/>
          </a:xfrm>
          <a:prstGeom prst="rect">
            <a:avLst/>
          </a:prstGeom>
          <a:noFill/>
          <a:ln w="9525">
            <a:noFill/>
          </a:ln>
        </p:spPr>
        <p:txBody>
          <a:bodyPr/>
          <a:lstStyle/>
          <a:p>
            <a:pPr lvl="0" eaLnBrk="1" fontAlgn="base" hangingPunct="1"/>
            <a:fld id="{9A0DB2DC-4C9A-4742-B13C-FB6460FD3503}" type="slidenum">
              <a:rPr lang="zh-CN" altLang="en-US" strike="noStrike" noProof="1" dirty="0">
                <a:latin typeface="Cambria" panose="02040503050406030204" pitchFamily="18" charset="0"/>
                <a:cs typeface="Cambria" panose="02040503050406030204" pitchFamily="18" charset="0"/>
              </a:rPr>
            </a:fld>
            <a:endParaRPr lang="zh-CN" altLang="en-US" strike="noStrike" noProof="1" dirty="0">
              <a:latin typeface="Times New Roman" panose="02020603050405020304" pitchFamily="18" charset="0"/>
            </a:endParaRPr>
          </a:p>
        </p:txBody>
      </p:sp>
    </p:spTree>
  </p:cSld>
  <p:clrMapOvr>
    <a:masterClrMapping/>
  </p:clrMapOvr>
  <p:transition spd="med">
    <p:random/>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fontAlgn="base" hangingPunct="1">
              <a:spcBef>
                <a:spcPct val="0"/>
              </a:spcBef>
            </a:pPr>
            <a:endParaRPr lang="zh-CN" altLang="en-US" strike="noStrike" noProof="1" dirty="0">
              <a:latin typeface="Cambria" panose="02040503050406030204" pitchFamily="18" charset="0"/>
            </a:endParaRPr>
          </a:p>
        </p:txBody>
      </p:sp>
      <p:sp>
        <p:nvSpPr>
          <p:cNvPr id="4" name="页脚占位符 3"/>
          <p:cNvSpPr>
            <a:spLocks noGrp="1"/>
          </p:cNvSpPr>
          <p:nvPr>
            <p:ph type="ftr" sz="quarter" idx="11"/>
          </p:nvPr>
        </p:nvSpPr>
        <p:spPr/>
        <p:txBody>
          <a:bodyPr/>
          <a:lstStyle/>
          <a:p>
            <a:pPr lvl="0" eaLnBrk="1" fontAlgn="base" hangingPunct="1">
              <a:spcBef>
                <a:spcPct val="0"/>
              </a:spcBef>
            </a:pPr>
            <a:endParaRPr lang="zh-CN" altLang="en-US" strike="noStrike" noProof="1" dirty="0"/>
          </a:p>
        </p:txBody>
      </p:sp>
      <p:sp>
        <p:nvSpPr>
          <p:cNvPr id="5" name="灯片编号占位符 4"/>
          <p:cNvSpPr>
            <a:spLocks noGrp="1"/>
          </p:cNvSpPr>
          <p:nvPr>
            <p:ph type="sldNum" sz="quarter" idx="12"/>
          </p:nvPr>
        </p:nvSpPr>
        <p:spPr/>
        <p:txBody>
          <a:bodyPr/>
          <a:lstStyle/>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381750"/>
            <a:ext cx="2133600" cy="339725"/>
          </a:xfrm>
          <a:prstGeom prst="rect">
            <a:avLst/>
          </a:prstGeom>
          <a:noFill/>
          <a:ln w="9525">
            <a:noFill/>
          </a:ln>
        </p:spPr>
        <p:txBody>
          <a:bodyPr/>
          <a:lstStyle>
            <a:lvl1pPr>
              <a:defRPr>
                <a:ea typeface="华文中宋" panose="02010600040101010101" pitchFamily="2" charset="-122"/>
                <a:cs typeface="Cambria" panose="02040503050406030204" pitchFamily="18" charset="0"/>
              </a:defRPr>
            </a:lvl1pPr>
          </a:lstStyle>
          <a:p>
            <a:pPr lvl="0" eaLnBrk="1" fontAlgn="base" hangingPunct="1">
              <a:spcBef>
                <a:spcPct val="0"/>
              </a:spcBef>
            </a:pPr>
            <a:endParaRPr lang="zh-CN" altLang="en-US" strike="noStrike" noProof="1" dirty="0">
              <a:latin typeface="Cambria" panose="02040503050406030204" pitchFamily="18" charset="0"/>
            </a:endParaRPr>
          </a:p>
        </p:txBody>
      </p:sp>
      <p:sp>
        <p:nvSpPr>
          <p:cNvPr id="5" name="页脚占位符 4"/>
          <p:cNvSpPr>
            <a:spLocks noGrp="1"/>
          </p:cNvSpPr>
          <p:nvPr>
            <p:ph type="ftr" sz="quarter" idx="11"/>
          </p:nvPr>
        </p:nvSpPr>
        <p:spPr>
          <a:xfrm>
            <a:off x="3124200" y="6381750"/>
            <a:ext cx="2895600" cy="339725"/>
          </a:xfrm>
          <a:prstGeom prst="rect">
            <a:avLst/>
          </a:prstGeom>
          <a:noFill/>
          <a:ln w="9525">
            <a:noFill/>
          </a:ln>
        </p:spPr>
        <p:txBody>
          <a:bodyPr/>
          <a:lstStyle>
            <a:lvl1pPr>
              <a:defRPr>
                <a:ea typeface="华文中宋" panose="02010600040101010101" pitchFamily="2" charset="-122"/>
              </a:defRPr>
            </a:lvl1pPr>
          </a:lstStyle>
          <a:p>
            <a:pPr lvl="0" eaLnBrk="1" fontAlgn="base" hangingPunct="1">
              <a:spcBef>
                <a:spcPct val="0"/>
              </a:spcBef>
            </a:pPr>
            <a:endParaRPr lang="zh-CN" altLang="en-US" strike="noStrike" noProof="1" dirty="0"/>
          </a:p>
        </p:txBody>
      </p:sp>
      <p:sp>
        <p:nvSpPr>
          <p:cNvPr id="6" name="灯片编号占位符 5"/>
          <p:cNvSpPr>
            <a:spLocks noGrp="1"/>
          </p:cNvSpPr>
          <p:nvPr>
            <p:ph type="sldNum" sz="quarter" idx="12"/>
          </p:nvPr>
        </p:nvSpPr>
        <p:spPr>
          <a:xfrm>
            <a:off x="6553200" y="6381750"/>
            <a:ext cx="2133600" cy="339725"/>
          </a:xfrm>
          <a:prstGeom prst="rect">
            <a:avLst/>
          </a:prstGeom>
          <a:noFill/>
          <a:ln w="9525">
            <a:noFill/>
          </a:ln>
        </p:spPr>
        <p:txBody>
          <a:bodyPr/>
          <a:lstStyle/>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539750" y="452120"/>
            <a:ext cx="8136255" cy="592963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381750"/>
            <a:ext cx="2133600" cy="339725"/>
          </a:xfrm>
          <a:prstGeom prst="rect">
            <a:avLst/>
          </a:prstGeom>
          <a:noFill/>
          <a:ln w="9525">
            <a:noFill/>
          </a:ln>
        </p:spPr>
        <p:txBody>
          <a:bodyPr/>
          <a:lstStyle>
            <a:lvl1pPr>
              <a:defRPr>
                <a:ea typeface="华文中宋" panose="02010600040101010101" pitchFamily="2" charset="-122"/>
                <a:cs typeface="Cambria" panose="02040503050406030204" pitchFamily="18" charset="0"/>
              </a:defRPr>
            </a:lvl1pPr>
          </a:lstStyle>
          <a:p>
            <a:pPr lvl="0" eaLnBrk="1" fontAlgn="base" hangingPunct="1">
              <a:spcBef>
                <a:spcPct val="0"/>
              </a:spcBef>
            </a:pPr>
            <a:endParaRPr lang="zh-CN" altLang="en-US" strike="noStrike" noProof="1" dirty="0">
              <a:latin typeface="Cambria" panose="02040503050406030204" pitchFamily="18" charset="0"/>
            </a:endParaRPr>
          </a:p>
        </p:txBody>
      </p:sp>
      <p:sp>
        <p:nvSpPr>
          <p:cNvPr id="5" name="页脚占位符 4"/>
          <p:cNvSpPr>
            <a:spLocks noGrp="1"/>
          </p:cNvSpPr>
          <p:nvPr>
            <p:ph type="ftr" sz="quarter" idx="11"/>
          </p:nvPr>
        </p:nvSpPr>
        <p:spPr>
          <a:xfrm>
            <a:off x="3124200" y="6381750"/>
            <a:ext cx="2895600" cy="339725"/>
          </a:xfrm>
          <a:prstGeom prst="rect">
            <a:avLst/>
          </a:prstGeom>
          <a:noFill/>
          <a:ln w="9525">
            <a:noFill/>
          </a:ln>
        </p:spPr>
        <p:txBody>
          <a:bodyPr/>
          <a:lstStyle>
            <a:lvl1pPr>
              <a:defRPr>
                <a:ea typeface="华文中宋" panose="02010600040101010101" pitchFamily="2" charset="-122"/>
              </a:defRPr>
            </a:lvl1pPr>
          </a:lstStyle>
          <a:p>
            <a:pPr lvl="0" eaLnBrk="1" fontAlgn="base" hangingPunct="1">
              <a:spcBef>
                <a:spcPct val="0"/>
              </a:spcBef>
            </a:pPr>
            <a:endParaRPr lang="zh-CN" altLang="en-US" strike="noStrike" noProof="1" dirty="0"/>
          </a:p>
        </p:txBody>
      </p:sp>
      <p:sp>
        <p:nvSpPr>
          <p:cNvPr id="6" name="灯片编号占位符 5"/>
          <p:cNvSpPr>
            <a:spLocks noGrp="1"/>
          </p:cNvSpPr>
          <p:nvPr>
            <p:ph type="sldNum" sz="quarter" idx="12"/>
          </p:nvPr>
        </p:nvSpPr>
        <p:spPr>
          <a:xfrm>
            <a:off x="6553200" y="6381750"/>
            <a:ext cx="2133600" cy="339725"/>
          </a:xfrm>
          <a:prstGeom prst="rect">
            <a:avLst/>
          </a:prstGeom>
          <a:noFill/>
          <a:ln w="9525">
            <a:noFill/>
          </a:ln>
        </p:spPr>
        <p:txBody>
          <a:bodyPr/>
          <a:lstStyle/>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a:xfrm>
            <a:off x="457200" y="6381750"/>
            <a:ext cx="2133600" cy="339725"/>
          </a:xfrm>
          <a:prstGeom prst="rect">
            <a:avLst/>
          </a:prstGeom>
          <a:noFill/>
          <a:ln w="9525">
            <a:noFill/>
          </a:ln>
        </p:spPr>
        <p:txBody>
          <a:bodyPr/>
          <a:lstStyle>
            <a:lvl1pPr>
              <a:defRPr>
                <a:ea typeface="华文中宋" panose="02010600040101010101" pitchFamily="2" charset="-122"/>
                <a:cs typeface="Cambria" panose="02040503050406030204" pitchFamily="18" charset="0"/>
              </a:defRPr>
            </a:lvl1pPr>
          </a:lstStyle>
          <a:p>
            <a:pPr lvl="0" eaLnBrk="1" fontAlgn="base" hangingPunct="1">
              <a:spcBef>
                <a:spcPct val="0"/>
              </a:spcBef>
            </a:pPr>
            <a:endParaRPr lang="zh-CN" altLang="en-US" strike="noStrike" noProof="1" dirty="0">
              <a:latin typeface="Cambria" panose="02040503050406030204" pitchFamily="18" charset="0"/>
            </a:endParaRPr>
          </a:p>
        </p:txBody>
      </p:sp>
      <p:sp>
        <p:nvSpPr>
          <p:cNvPr id="5" name="页脚占位符 4"/>
          <p:cNvSpPr>
            <a:spLocks noGrp="1"/>
          </p:cNvSpPr>
          <p:nvPr>
            <p:ph type="ftr" sz="quarter" idx="11"/>
          </p:nvPr>
        </p:nvSpPr>
        <p:spPr>
          <a:xfrm>
            <a:off x="3124200" y="6381750"/>
            <a:ext cx="2895600" cy="339725"/>
          </a:xfrm>
          <a:prstGeom prst="rect">
            <a:avLst/>
          </a:prstGeom>
          <a:noFill/>
          <a:ln w="9525">
            <a:noFill/>
          </a:ln>
        </p:spPr>
        <p:txBody>
          <a:bodyPr/>
          <a:lstStyle>
            <a:lvl1pPr>
              <a:defRPr>
                <a:ea typeface="华文中宋" panose="02010600040101010101" pitchFamily="2" charset="-122"/>
              </a:defRPr>
            </a:lvl1pPr>
          </a:lstStyle>
          <a:p>
            <a:pPr lvl="0" eaLnBrk="1" fontAlgn="base" hangingPunct="1">
              <a:spcBef>
                <a:spcPct val="0"/>
              </a:spcBef>
            </a:pPr>
            <a:endParaRPr lang="zh-CN" altLang="en-US" strike="noStrike" noProof="1" dirty="0"/>
          </a:p>
        </p:txBody>
      </p:sp>
      <p:sp>
        <p:nvSpPr>
          <p:cNvPr id="6" name="灯片编号占位符 5"/>
          <p:cNvSpPr>
            <a:spLocks noGrp="1"/>
          </p:cNvSpPr>
          <p:nvPr>
            <p:ph type="sldNum" sz="quarter" idx="12"/>
          </p:nvPr>
        </p:nvSpPr>
        <p:spPr>
          <a:xfrm>
            <a:off x="6553200" y="6381750"/>
            <a:ext cx="2133600" cy="339725"/>
          </a:xfrm>
          <a:prstGeom prst="rect">
            <a:avLst/>
          </a:prstGeom>
          <a:noFill/>
          <a:ln w="9525">
            <a:noFill/>
          </a:ln>
        </p:spPr>
        <p:txBody>
          <a:bodyPr/>
          <a:lstStyle/>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539750" y="981075"/>
            <a:ext cx="3986610" cy="5400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89078" y="981075"/>
            <a:ext cx="3986610" cy="540067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457200" y="6381750"/>
            <a:ext cx="2133600" cy="339725"/>
          </a:xfrm>
          <a:prstGeom prst="rect">
            <a:avLst/>
          </a:prstGeom>
          <a:noFill/>
          <a:ln w="9525">
            <a:noFill/>
          </a:ln>
        </p:spPr>
        <p:txBody>
          <a:bodyPr/>
          <a:lstStyle>
            <a:lvl1pPr>
              <a:defRPr>
                <a:ea typeface="华文中宋" panose="02010600040101010101" pitchFamily="2" charset="-122"/>
                <a:cs typeface="Cambria" panose="02040503050406030204" pitchFamily="18" charset="0"/>
              </a:defRPr>
            </a:lvl1pPr>
          </a:lstStyle>
          <a:p>
            <a:pPr lvl="0" eaLnBrk="1" fontAlgn="base" hangingPunct="1">
              <a:spcBef>
                <a:spcPct val="0"/>
              </a:spcBef>
            </a:pPr>
            <a:endParaRPr lang="zh-CN" altLang="en-US" strike="noStrike" noProof="1" dirty="0">
              <a:latin typeface="Cambria" panose="02040503050406030204" pitchFamily="18" charset="0"/>
            </a:endParaRPr>
          </a:p>
        </p:txBody>
      </p:sp>
      <p:sp>
        <p:nvSpPr>
          <p:cNvPr id="6" name="页脚占位符 5"/>
          <p:cNvSpPr>
            <a:spLocks noGrp="1"/>
          </p:cNvSpPr>
          <p:nvPr>
            <p:ph type="ftr" sz="quarter" idx="11"/>
          </p:nvPr>
        </p:nvSpPr>
        <p:spPr>
          <a:xfrm>
            <a:off x="3124200" y="6381750"/>
            <a:ext cx="2895600" cy="339725"/>
          </a:xfrm>
          <a:prstGeom prst="rect">
            <a:avLst/>
          </a:prstGeom>
          <a:noFill/>
          <a:ln w="9525">
            <a:noFill/>
          </a:ln>
        </p:spPr>
        <p:txBody>
          <a:bodyPr/>
          <a:lstStyle>
            <a:lvl1pPr>
              <a:defRPr>
                <a:ea typeface="华文中宋" panose="02010600040101010101" pitchFamily="2" charset="-122"/>
              </a:defRPr>
            </a:lvl1pPr>
          </a:lstStyle>
          <a:p>
            <a:pPr lvl="0" eaLnBrk="1" fontAlgn="base" hangingPunct="1">
              <a:spcBef>
                <a:spcPct val="0"/>
              </a:spcBef>
            </a:pPr>
            <a:endParaRPr lang="zh-CN" altLang="en-US" strike="noStrike" noProof="1" dirty="0"/>
          </a:p>
        </p:txBody>
      </p:sp>
      <p:sp>
        <p:nvSpPr>
          <p:cNvPr id="7" name="灯片编号占位符 6"/>
          <p:cNvSpPr>
            <a:spLocks noGrp="1"/>
          </p:cNvSpPr>
          <p:nvPr>
            <p:ph type="sldNum" sz="quarter" idx="12"/>
          </p:nvPr>
        </p:nvSpPr>
        <p:spPr>
          <a:xfrm>
            <a:off x="6553200" y="6381750"/>
            <a:ext cx="2133600" cy="339725"/>
          </a:xfrm>
          <a:prstGeom prst="rect">
            <a:avLst/>
          </a:prstGeom>
          <a:noFill/>
          <a:ln w="9525">
            <a:noFill/>
          </a:ln>
        </p:spPr>
        <p:txBody>
          <a:bodyPr/>
          <a:lstStyle/>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920" y="365125"/>
            <a:ext cx="7886700" cy="70231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9920" y="1274445"/>
            <a:ext cx="3915410" cy="716915"/>
          </a:xfrm>
        </p:spPr>
        <p:txBody>
          <a:bodyPr anchor="ctr" anchorCtr="0"/>
          <a:lstStyle>
            <a:lvl1pPr marL="0" indent="0">
              <a:buNone/>
              <a:defRPr sz="24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629920" y="2290445"/>
            <a:ext cx="3915410" cy="3898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13275" y="1274445"/>
            <a:ext cx="3903345" cy="716280"/>
          </a:xfrm>
        </p:spPr>
        <p:txBody>
          <a:bodyPr anchor="ctr" anchorCtr="0"/>
          <a:lstStyle>
            <a:lvl1pPr marL="0" indent="0">
              <a:buNone/>
              <a:defRPr sz="24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650" y="2290445"/>
            <a:ext cx="3673475" cy="38989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a:xfrm>
            <a:off x="457200" y="6381750"/>
            <a:ext cx="2133600" cy="339725"/>
          </a:xfrm>
          <a:prstGeom prst="rect">
            <a:avLst/>
          </a:prstGeom>
          <a:noFill/>
          <a:ln w="9525">
            <a:noFill/>
          </a:ln>
        </p:spPr>
        <p:txBody>
          <a:bodyPr/>
          <a:lstStyle>
            <a:lvl1pPr>
              <a:defRPr>
                <a:ea typeface="华文中宋" panose="02010600040101010101" pitchFamily="2" charset="-122"/>
                <a:cs typeface="Cambria" panose="02040503050406030204" pitchFamily="18" charset="0"/>
              </a:defRPr>
            </a:lvl1pPr>
          </a:lstStyle>
          <a:p>
            <a:pPr lvl="0" eaLnBrk="1" fontAlgn="base" hangingPunct="1">
              <a:spcBef>
                <a:spcPct val="0"/>
              </a:spcBef>
            </a:pPr>
            <a:endParaRPr lang="zh-CN" altLang="en-US" strike="noStrike" noProof="1" dirty="0">
              <a:latin typeface="Cambria" panose="02040503050406030204" pitchFamily="18" charset="0"/>
            </a:endParaRPr>
          </a:p>
        </p:txBody>
      </p:sp>
      <p:sp>
        <p:nvSpPr>
          <p:cNvPr id="8" name="页脚占位符 7"/>
          <p:cNvSpPr>
            <a:spLocks noGrp="1"/>
          </p:cNvSpPr>
          <p:nvPr>
            <p:ph type="ftr" sz="quarter" idx="11"/>
          </p:nvPr>
        </p:nvSpPr>
        <p:spPr>
          <a:xfrm>
            <a:off x="3124200" y="6381750"/>
            <a:ext cx="2895600" cy="339725"/>
          </a:xfrm>
          <a:prstGeom prst="rect">
            <a:avLst/>
          </a:prstGeom>
          <a:noFill/>
          <a:ln w="9525">
            <a:noFill/>
          </a:ln>
        </p:spPr>
        <p:txBody>
          <a:bodyPr/>
          <a:lstStyle>
            <a:lvl1pPr>
              <a:defRPr>
                <a:ea typeface="华文中宋" panose="02010600040101010101" pitchFamily="2" charset="-122"/>
              </a:defRPr>
            </a:lvl1pPr>
          </a:lstStyle>
          <a:p>
            <a:pPr lvl="0" eaLnBrk="1" fontAlgn="base" hangingPunct="1">
              <a:spcBef>
                <a:spcPct val="0"/>
              </a:spcBef>
            </a:pPr>
            <a:endParaRPr lang="zh-CN" altLang="en-US" strike="noStrike" noProof="1" dirty="0"/>
          </a:p>
        </p:txBody>
      </p:sp>
      <p:sp>
        <p:nvSpPr>
          <p:cNvPr id="9" name="灯片编号占位符 8"/>
          <p:cNvSpPr>
            <a:spLocks noGrp="1"/>
          </p:cNvSpPr>
          <p:nvPr>
            <p:ph type="sldNum" sz="quarter" idx="12"/>
          </p:nvPr>
        </p:nvSpPr>
        <p:spPr>
          <a:xfrm>
            <a:off x="6553200" y="6381750"/>
            <a:ext cx="2133600" cy="339725"/>
          </a:xfrm>
          <a:prstGeom prst="rect">
            <a:avLst/>
          </a:prstGeom>
          <a:noFill/>
          <a:ln w="9525">
            <a:noFill/>
          </a:ln>
        </p:spPr>
        <p:txBody>
          <a:bodyPr/>
          <a:lstStyle/>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457200" y="6381750"/>
            <a:ext cx="2133600" cy="339725"/>
          </a:xfrm>
          <a:prstGeom prst="rect">
            <a:avLst/>
          </a:prstGeom>
          <a:noFill/>
          <a:ln w="9525">
            <a:noFill/>
          </a:ln>
        </p:spPr>
        <p:txBody>
          <a:bodyPr/>
          <a:lstStyle>
            <a:lvl1pPr>
              <a:defRPr>
                <a:ea typeface="华文中宋" panose="02010600040101010101" pitchFamily="2" charset="-122"/>
                <a:cs typeface="Cambria" panose="02040503050406030204" pitchFamily="18" charset="0"/>
              </a:defRPr>
            </a:lvl1pPr>
          </a:lstStyle>
          <a:p>
            <a:pPr lvl="0" eaLnBrk="1" fontAlgn="base" hangingPunct="1">
              <a:spcBef>
                <a:spcPct val="0"/>
              </a:spcBef>
            </a:pPr>
            <a:endParaRPr lang="zh-CN" altLang="en-US" strike="noStrike" noProof="1" dirty="0">
              <a:latin typeface="Cambria" panose="02040503050406030204" pitchFamily="18" charset="0"/>
            </a:endParaRPr>
          </a:p>
        </p:txBody>
      </p:sp>
      <p:sp>
        <p:nvSpPr>
          <p:cNvPr id="4" name="页脚占位符 3"/>
          <p:cNvSpPr>
            <a:spLocks noGrp="1"/>
          </p:cNvSpPr>
          <p:nvPr>
            <p:ph type="ftr" sz="quarter" idx="11"/>
          </p:nvPr>
        </p:nvSpPr>
        <p:spPr>
          <a:xfrm>
            <a:off x="3124200" y="6381750"/>
            <a:ext cx="2895600" cy="339725"/>
          </a:xfrm>
          <a:prstGeom prst="rect">
            <a:avLst/>
          </a:prstGeom>
          <a:noFill/>
          <a:ln w="9525">
            <a:noFill/>
          </a:ln>
        </p:spPr>
        <p:txBody>
          <a:bodyPr/>
          <a:lstStyle>
            <a:lvl1pPr>
              <a:defRPr>
                <a:ea typeface="华文中宋" panose="02010600040101010101" pitchFamily="2" charset="-122"/>
              </a:defRPr>
            </a:lvl1pPr>
          </a:lstStyle>
          <a:p>
            <a:pPr lvl="0" eaLnBrk="1" fontAlgn="base" hangingPunct="1">
              <a:spcBef>
                <a:spcPct val="0"/>
              </a:spcBef>
            </a:pPr>
            <a:endParaRPr lang="zh-CN" altLang="en-US" strike="noStrike" noProof="1" dirty="0"/>
          </a:p>
        </p:txBody>
      </p:sp>
      <p:sp>
        <p:nvSpPr>
          <p:cNvPr id="5" name="灯片编号占位符 4"/>
          <p:cNvSpPr>
            <a:spLocks noGrp="1"/>
          </p:cNvSpPr>
          <p:nvPr>
            <p:ph type="sldNum" sz="quarter" idx="12"/>
          </p:nvPr>
        </p:nvSpPr>
        <p:spPr>
          <a:xfrm>
            <a:off x="6553200" y="6381750"/>
            <a:ext cx="2133600" cy="339725"/>
          </a:xfrm>
          <a:prstGeom prst="rect">
            <a:avLst/>
          </a:prstGeom>
          <a:noFill/>
          <a:ln w="9525">
            <a:noFill/>
          </a:ln>
        </p:spPr>
        <p:txBody>
          <a:bodyPr/>
          <a:lstStyle/>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81750"/>
            <a:ext cx="2133600" cy="339725"/>
          </a:xfrm>
          <a:prstGeom prst="rect">
            <a:avLst/>
          </a:prstGeom>
          <a:noFill/>
          <a:ln w="9525">
            <a:noFill/>
          </a:ln>
        </p:spPr>
        <p:txBody>
          <a:bodyPr/>
          <a:lstStyle>
            <a:lvl1pPr>
              <a:defRPr>
                <a:ea typeface="华文中宋" panose="02010600040101010101" pitchFamily="2" charset="-122"/>
                <a:cs typeface="Cambria" panose="02040503050406030204" pitchFamily="18" charset="0"/>
              </a:defRPr>
            </a:lvl1pPr>
          </a:lstStyle>
          <a:p>
            <a:pPr lvl="0" eaLnBrk="1" fontAlgn="base" hangingPunct="1">
              <a:spcBef>
                <a:spcPct val="0"/>
              </a:spcBef>
            </a:pPr>
            <a:endParaRPr lang="zh-CN" altLang="en-US" strike="noStrike" noProof="1" dirty="0">
              <a:latin typeface="Cambria" panose="02040503050406030204" pitchFamily="18" charset="0"/>
            </a:endParaRPr>
          </a:p>
        </p:txBody>
      </p:sp>
      <p:sp>
        <p:nvSpPr>
          <p:cNvPr id="3" name="页脚占位符 2"/>
          <p:cNvSpPr>
            <a:spLocks noGrp="1"/>
          </p:cNvSpPr>
          <p:nvPr>
            <p:ph type="ftr" sz="quarter" idx="11"/>
          </p:nvPr>
        </p:nvSpPr>
        <p:spPr>
          <a:xfrm>
            <a:off x="3124200" y="6381750"/>
            <a:ext cx="2895600" cy="339725"/>
          </a:xfrm>
          <a:prstGeom prst="rect">
            <a:avLst/>
          </a:prstGeom>
          <a:noFill/>
          <a:ln w="9525">
            <a:noFill/>
          </a:ln>
        </p:spPr>
        <p:txBody>
          <a:bodyPr/>
          <a:lstStyle>
            <a:lvl1pPr>
              <a:defRPr>
                <a:ea typeface="华文中宋" panose="02010600040101010101" pitchFamily="2" charset="-122"/>
              </a:defRPr>
            </a:lvl1pPr>
          </a:lstStyle>
          <a:p>
            <a:pPr lvl="0" eaLnBrk="1" fontAlgn="base" hangingPunct="1">
              <a:spcBef>
                <a:spcPct val="0"/>
              </a:spcBef>
            </a:pPr>
            <a:endParaRPr lang="zh-CN" altLang="en-US" strike="noStrike" noProof="1" dirty="0"/>
          </a:p>
        </p:txBody>
      </p:sp>
      <p:sp>
        <p:nvSpPr>
          <p:cNvPr id="4" name="灯片编号占位符 3"/>
          <p:cNvSpPr>
            <a:spLocks noGrp="1"/>
          </p:cNvSpPr>
          <p:nvPr>
            <p:ph type="sldNum" sz="quarter" idx="12"/>
          </p:nvPr>
        </p:nvSpPr>
        <p:spPr>
          <a:xfrm>
            <a:off x="6553200" y="6381750"/>
            <a:ext cx="2133600" cy="339725"/>
          </a:xfrm>
          <a:prstGeom prst="rect">
            <a:avLst/>
          </a:prstGeom>
          <a:noFill/>
          <a:ln w="9525">
            <a:noFill/>
          </a:ln>
        </p:spPr>
        <p:txBody>
          <a:bodyPr/>
          <a:lstStyle/>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a:xfrm>
            <a:off x="457200" y="6381750"/>
            <a:ext cx="2133600" cy="339725"/>
          </a:xfrm>
          <a:prstGeom prst="rect">
            <a:avLst/>
          </a:prstGeom>
          <a:noFill/>
          <a:ln w="9525">
            <a:noFill/>
          </a:ln>
        </p:spPr>
        <p:txBody>
          <a:bodyPr/>
          <a:lstStyle>
            <a:lvl1pPr>
              <a:defRPr>
                <a:ea typeface="华文中宋" panose="02010600040101010101" pitchFamily="2" charset="-122"/>
                <a:cs typeface="Cambria" panose="02040503050406030204" pitchFamily="18" charset="0"/>
              </a:defRPr>
            </a:lvl1pPr>
          </a:lstStyle>
          <a:p>
            <a:pPr lvl="0" eaLnBrk="1" fontAlgn="base" hangingPunct="1">
              <a:spcBef>
                <a:spcPct val="0"/>
              </a:spcBef>
            </a:pPr>
            <a:endParaRPr lang="zh-CN" altLang="en-US" strike="noStrike" noProof="1" dirty="0">
              <a:latin typeface="Cambria" panose="02040503050406030204" pitchFamily="18" charset="0"/>
            </a:endParaRPr>
          </a:p>
        </p:txBody>
      </p:sp>
      <p:sp>
        <p:nvSpPr>
          <p:cNvPr id="6" name="页脚占位符 5"/>
          <p:cNvSpPr>
            <a:spLocks noGrp="1"/>
          </p:cNvSpPr>
          <p:nvPr>
            <p:ph type="ftr" sz="quarter" idx="11"/>
          </p:nvPr>
        </p:nvSpPr>
        <p:spPr>
          <a:xfrm>
            <a:off x="3124200" y="6381750"/>
            <a:ext cx="2895600" cy="339725"/>
          </a:xfrm>
          <a:prstGeom prst="rect">
            <a:avLst/>
          </a:prstGeom>
          <a:noFill/>
          <a:ln w="9525">
            <a:noFill/>
          </a:ln>
        </p:spPr>
        <p:txBody>
          <a:bodyPr/>
          <a:lstStyle>
            <a:lvl1pPr>
              <a:defRPr>
                <a:ea typeface="华文中宋" panose="02010600040101010101" pitchFamily="2" charset="-122"/>
              </a:defRPr>
            </a:lvl1pPr>
          </a:lstStyle>
          <a:p>
            <a:pPr lvl="0" eaLnBrk="1" fontAlgn="base" hangingPunct="1">
              <a:spcBef>
                <a:spcPct val="0"/>
              </a:spcBef>
            </a:pPr>
            <a:endParaRPr lang="zh-CN" altLang="en-US" strike="noStrike" noProof="1" dirty="0"/>
          </a:p>
        </p:txBody>
      </p:sp>
      <p:sp>
        <p:nvSpPr>
          <p:cNvPr id="7" name="灯片编号占位符 6"/>
          <p:cNvSpPr>
            <a:spLocks noGrp="1"/>
          </p:cNvSpPr>
          <p:nvPr>
            <p:ph type="sldNum" sz="quarter" idx="12"/>
          </p:nvPr>
        </p:nvSpPr>
        <p:spPr>
          <a:xfrm>
            <a:off x="6553200" y="6381750"/>
            <a:ext cx="2133600" cy="339725"/>
          </a:xfrm>
          <a:prstGeom prst="rect">
            <a:avLst/>
          </a:prstGeom>
          <a:noFill/>
          <a:ln w="9525">
            <a:noFill/>
          </a:ln>
        </p:spPr>
        <p:txBody>
          <a:bodyPr/>
          <a:lstStyle/>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 513025"/>
          <p:cNvSpPr>
            <a:spLocks noGrp="1"/>
          </p:cNvSpPr>
          <p:nvPr>
            <p:ph type="title"/>
          </p:nvPr>
        </p:nvSpPr>
        <p:spPr>
          <a:xfrm>
            <a:off x="539750" y="188913"/>
            <a:ext cx="8135938" cy="649287"/>
          </a:xfrm>
          <a:prstGeom prst="rect">
            <a:avLst/>
          </a:prstGeom>
          <a:solidFill>
            <a:schemeClr val="accent1"/>
          </a:solidFill>
          <a:ln w="9525">
            <a:noFill/>
          </a:ln>
        </p:spPr>
        <p:txBody>
          <a:bodyPr anchor="ctr"/>
          <a:p>
            <a:pPr lvl="0"/>
            <a:r>
              <a:rPr lang="zh-CN" altLang="en-US" dirty="0"/>
              <a:t>单击此处编辑母版标题样式</a:t>
            </a:r>
            <a:endParaRPr lang="zh-CN" altLang="en-US" dirty="0"/>
          </a:p>
        </p:txBody>
      </p:sp>
      <p:sp>
        <p:nvSpPr>
          <p:cNvPr id="1027" name="文本占位符 513026"/>
          <p:cNvSpPr>
            <a:spLocks noGrp="1"/>
          </p:cNvSpPr>
          <p:nvPr>
            <p:ph type="body"/>
          </p:nvPr>
        </p:nvSpPr>
        <p:spPr>
          <a:xfrm>
            <a:off x="539750" y="981075"/>
            <a:ext cx="8135938" cy="5400675"/>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513028" name="日期占位符 513027"/>
          <p:cNvSpPr>
            <a:spLocks noGrp="1"/>
          </p:cNvSpPr>
          <p:nvPr>
            <p:ph type="dt" sz="half" idx="2"/>
          </p:nvPr>
        </p:nvSpPr>
        <p:spPr>
          <a:xfrm>
            <a:off x="457200" y="6381750"/>
            <a:ext cx="2133600" cy="339725"/>
          </a:xfrm>
          <a:prstGeom prst="rect">
            <a:avLst/>
          </a:prstGeom>
          <a:noFill/>
          <a:ln w="9525">
            <a:noFill/>
          </a:ln>
        </p:spPr>
        <p:txBody>
          <a:bodyPr/>
          <a:lstStyle>
            <a:lvl1pPr>
              <a:defRPr sz="1400">
                <a:latin typeface="Cambria" panose="02040503050406030204" pitchFamily="18" charset="0"/>
              </a:defRPr>
            </a:lvl1pPr>
          </a:lstStyle>
          <a:p>
            <a:pPr lvl="0" eaLnBrk="1" fontAlgn="base" hangingPunct="1">
              <a:spcBef>
                <a:spcPct val="0"/>
              </a:spcBef>
            </a:pPr>
            <a:endParaRPr lang="zh-CN" altLang="en-US" strike="noStrike" noProof="1" dirty="0">
              <a:latin typeface="Cambria" panose="02040503050406030204" pitchFamily="18" charset="0"/>
            </a:endParaRPr>
          </a:p>
        </p:txBody>
      </p:sp>
      <p:sp>
        <p:nvSpPr>
          <p:cNvPr id="513029" name="页脚占位符 513028"/>
          <p:cNvSpPr>
            <a:spLocks noGrp="1"/>
          </p:cNvSpPr>
          <p:nvPr>
            <p:ph type="ftr" sz="quarter" idx="3"/>
          </p:nvPr>
        </p:nvSpPr>
        <p:spPr>
          <a:xfrm>
            <a:off x="3124200" y="6381750"/>
            <a:ext cx="2895600" cy="339725"/>
          </a:xfrm>
          <a:prstGeom prst="rect">
            <a:avLst/>
          </a:prstGeom>
          <a:noFill/>
          <a:ln w="9525">
            <a:noFill/>
          </a:ln>
        </p:spPr>
        <p:txBody>
          <a:bodyPr/>
          <a:lstStyle>
            <a:lvl1pPr algn="ctr">
              <a:defRPr sz="1400">
                <a:latin typeface="Cambria" panose="02040503050406030204" pitchFamily="18" charset="0"/>
                <a:ea typeface="华文中宋" panose="02010600040101010101" pitchFamily="2" charset="-122"/>
                <a:cs typeface="Cambria" panose="02040503050406030204" pitchFamily="18" charset="0"/>
              </a:defRPr>
            </a:lvl1pPr>
          </a:lstStyle>
          <a:p>
            <a:pPr lvl="0" eaLnBrk="1" fontAlgn="base" hangingPunct="1">
              <a:spcBef>
                <a:spcPct val="0"/>
              </a:spcBef>
            </a:pPr>
            <a:endParaRPr lang="zh-CN" altLang="en-US" strike="noStrike" noProof="1" dirty="0"/>
          </a:p>
        </p:txBody>
      </p:sp>
      <p:sp>
        <p:nvSpPr>
          <p:cNvPr id="513030" name="灯片编号占位符 513029"/>
          <p:cNvSpPr>
            <a:spLocks noGrp="1"/>
          </p:cNvSpPr>
          <p:nvPr>
            <p:ph type="sldNum" sz="quarter" idx="4"/>
          </p:nvPr>
        </p:nvSpPr>
        <p:spPr>
          <a:xfrm>
            <a:off x="6553200" y="6381750"/>
            <a:ext cx="2133600" cy="339725"/>
          </a:xfrm>
          <a:prstGeom prst="rect">
            <a:avLst/>
          </a:prstGeom>
          <a:noFill/>
          <a:ln w="9525">
            <a:noFill/>
          </a:ln>
        </p:spPr>
        <p:txBody>
          <a:bodyPr/>
          <a:lstStyle>
            <a:lvl1pPr algn="r">
              <a:defRPr sz="1400">
                <a:latin typeface="Cambria" panose="02040503050406030204" pitchFamily="18" charset="0"/>
              </a:defRPr>
            </a:lvl1pPr>
          </a:lstStyle>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random/>
  </p:transition>
  <p:hf hdr="0" ftr="0" dt="0"/>
  <p:txStyles>
    <p:titleStyle>
      <a:lvl1pPr marL="0" lvl="0" indent="0" algn="ctr" defTabSz="914400" rtl="0" eaLnBrk="1" fontAlgn="base" latinLnBrk="0" hangingPunct="1">
        <a:lnSpc>
          <a:spcPct val="100000"/>
        </a:lnSpc>
        <a:spcBef>
          <a:spcPct val="0"/>
        </a:spcBef>
        <a:spcAft>
          <a:spcPct val="0"/>
        </a:spcAft>
        <a:buNone/>
        <a:defRPr sz="4000" b="1" i="0" u="none" kern="1200" baseline="0">
          <a:solidFill>
            <a:schemeClr val="tx2"/>
          </a:solidFill>
          <a:latin typeface="+mj-lt"/>
          <a:ea typeface="+mj-ea"/>
          <a:cs typeface="Cambria" panose="02040503050406030204" pitchFamily="18" charset="0"/>
        </a:defRPr>
      </a:lvl1pPr>
    </p:titleStyle>
    <p:bodyStyle>
      <a:lvl1pPr marL="342900" lvl="0" indent="-342900" algn="l" defTabSz="914400" rtl="0" eaLnBrk="1" fontAlgn="base" latinLnBrk="0" hangingPunct="1">
        <a:lnSpc>
          <a:spcPct val="100000"/>
        </a:lnSpc>
        <a:spcBef>
          <a:spcPct val="30000"/>
        </a:spcBef>
        <a:spcAft>
          <a:spcPct val="0"/>
        </a:spcAft>
        <a:buClr>
          <a:schemeClr val="hlink"/>
        </a:buClr>
        <a:buSzPct val="85000"/>
        <a:buFont typeface="Wingdings" panose="05000000000000000000" pitchFamily="2" charset="2"/>
        <a:buChar char="l"/>
        <a:defRPr sz="2800" b="0" i="0" u="none" kern="1200" baseline="0">
          <a:solidFill>
            <a:schemeClr val="tx1"/>
          </a:solidFill>
          <a:latin typeface="+mn-lt"/>
          <a:ea typeface="+mn-ea"/>
          <a:cs typeface="Cambria" panose="02040503050406030204" pitchFamily="18" charset="0"/>
        </a:defRPr>
      </a:lvl1pPr>
      <a:lvl2pPr marL="742950" lvl="1" indent="-285750" algn="l" defTabSz="914400" rtl="0" eaLnBrk="1" fontAlgn="base" latinLnBrk="0" hangingPunct="1">
        <a:lnSpc>
          <a:spcPct val="100000"/>
        </a:lnSpc>
        <a:spcBef>
          <a:spcPct val="30000"/>
        </a:spcBef>
        <a:spcAft>
          <a:spcPct val="0"/>
        </a:spcAft>
        <a:buClr>
          <a:schemeClr val="accent2"/>
        </a:buClr>
        <a:buSzPct val="85000"/>
        <a:buFont typeface="Wingdings" panose="05000000000000000000" pitchFamily="2" charset="2"/>
        <a:buChar char="n"/>
        <a:defRPr sz="2800" b="0" i="0" u="none" kern="1200" baseline="0">
          <a:solidFill>
            <a:schemeClr val="tx1"/>
          </a:solidFill>
          <a:latin typeface="+mn-lt"/>
          <a:ea typeface="+mn-ea"/>
          <a:cs typeface="Cambria" panose="02040503050406030204" pitchFamily="18" charset="0"/>
        </a:defRPr>
      </a:lvl2pPr>
      <a:lvl3pPr marL="1143000" lvl="2" indent="-228600" algn="l" defTabSz="914400" rtl="0" eaLnBrk="1" fontAlgn="base" latinLnBrk="0" hangingPunct="1">
        <a:lnSpc>
          <a:spcPct val="100000"/>
        </a:lnSpc>
        <a:spcBef>
          <a:spcPct val="30000"/>
        </a:spcBef>
        <a:spcAft>
          <a:spcPct val="0"/>
        </a:spcAft>
        <a:buSzTx/>
        <a:buFontTx/>
        <a:buChar char="•"/>
        <a:defRPr sz="2400" b="0" i="0" u="none" kern="1200" baseline="0">
          <a:solidFill>
            <a:schemeClr val="tx1"/>
          </a:solidFill>
          <a:latin typeface="+mn-lt"/>
          <a:ea typeface="+mn-ea"/>
          <a:cs typeface="Cambria" panose="02040503050406030204" pitchFamily="18" charset="0"/>
        </a:defRPr>
      </a:lvl3pPr>
      <a:lvl4pPr marL="1600200" lvl="3" indent="-228600" algn="l" defTabSz="914400" rtl="0" eaLnBrk="1" fontAlgn="base" latinLnBrk="0" hangingPunct="1">
        <a:lnSpc>
          <a:spcPct val="100000"/>
        </a:lnSpc>
        <a:spcBef>
          <a:spcPct val="30000"/>
        </a:spcBef>
        <a:spcAft>
          <a:spcPct val="0"/>
        </a:spcAft>
        <a:buSzTx/>
        <a:buFontTx/>
        <a:buChar char="–"/>
        <a:defRPr sz="2000" b="0" i="0" u="none" kern="1200" baseline="0">
          <a:solidFill>
            <a:schemeClr val="tx1"/>
          </a:solidFill>
          <a:latin typeface="+mn-lt"/>
          <a:ea typeface="+mn-ea"/>
          <a:cs typeface="Cambria" panose="02040503050406030204" pitchFamily="18" charset="0"/>
        </a:defRPr>
      </a:lvl4pPr>
      <a:lvl5pPr marL="2057400" lvl="4" indent="-228600" algn="l" defTabSz="914400" rtl="0" eaLnBrk="1" fontAlgn="base" latinLnBrk="0" hangingPunct="1">
        <a:lnSpc>
          <a:spcPct val="100000"/>
        </a:lnSpc>
        <a:spcBef>
          <a:spcPct val="30000"/>
        </a:spcBef>
        <a:spcAft>
          <a:spcPct val="0"/>
        </a:spcAft>
        <a:buSzTx/>
        <a:buFontTx/>
        <a:buChar char="»"/>
        <a:defRPr sz="2000" b="0" i="0" u="none" kern="1200" baseline="0">
          <a:solidFill>
            <a:schemeClr val="tx1"/>
          </a:solidFill>
          <a:latin typeface="+mn-lt"/>
          <a:ea typeface="+mn-ea"/>
          <a:cs typeface="Cambria" panose="02040503050406030204" pitchFamily="18" charset="0"/>
        </a:defRPr>
      </a:lvl5pPr>
      <a:lvl6pPr marL="2514600" lvl="5" indent="-228600" algn="l" defTabSz="914400" rtl="0" eaLnBrk="1" fontAlgn="base" latinLnBrk="0" hangingPunct="1">
        <a:lnSpc>
          <a:spcPct val="100000"/>
        </a:lnSpc>
        <a:spcBef>
          <a:spcPct val="30000"/>
        </a:spcBef>
        <a:spcAft>
          <a:spcPct val="0"/>
        </a:spcAft>
        <a:buSzTx/>
        <a:buFontTx/>
        <a:buChar char="»"/>
        <a:defRPr sz="20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30000"/>
        </a:spcBef>
        <a:spcAft>
          <a:spcPct val="0"/>
        </a:spcAft>
        <a:buSzTx/>
        <a:buFontTx/>
        <a:buChar char="»"/>
        <a:defRPr sz="20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30000"/>
        </a:spcBef>
        <a:spcAft>
          <a:spcPct val="0"/>
        </a:spcAft>
        <a:buSzTx/>
        <a:buFontTx/>
        <a:buChar char="»"/>
        <a:defRPr sz="20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30000"/>
        </a:spcBef>
        <a:spcAft>
          <a:spcPct val="0"/>
        </a:spcAft>
        <a:buSzTx/>
        <a:buFontTx/>
        <a:buChar char="»"/>
        <a:defRPr sz="2000" b="1" i="0" u="none" kern="1200" baseline="0">
          <a:solidFill>
            <a:schemeClr val="tx1"/>
          </a:solidFill>
          <a:latin typeface="+mn-lt"/>
          <a:ea typeface="+mn-ea"/>
          <a:cs typeface="+mn-cs"/>
        </a:defRPr>
      </a:lvl9pPr>
    </p:bodyStyle>
    <p:other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vl6pPr marL="2286000" lvl="5" indent="0" algn="ctr" defTabSz="914400" rtl="0" eaLnBrk="1" fontAlgn="base" latinLnBrk="0" hangingPunct="1">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6pPr>
      <a:lvl7pPr marL="2743200" lvl="6" indent="0" algn="ctr" defTabSz="914400" rtl="0" eaLnBrk="1" fontAlgn="base" latinLnBrk="0" hangingPunct="1">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7pPr>
      <a:lvl8pPr marL="3200400" lvl="7" indent="0" algn="ctr" defTabSz="914400" rtl="0" eaLnBrk="1" fontAlgn="base" latinLnBrk="0" hangingPunct="1">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8pPr>
      <a:lvl9pPr marL="3657600" lvl="8" indent="0" algn="ctr" defTabSz="914400" rtl="0" eaLnBrk="1" fontAlgn="base" latinLnBrk="0" hangingPunct="1">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hyperlink" Target="https://devcpp.gitee.io/ptop"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image" Target="../media/image9.png"/><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jpeg"/><Relationship Id="rId12" Type="http://schemas.openxmlformats.org/officeDocument/2006/relationships/notesSlide" Target="../notesSlides/notesSlide2.xml"/><Relationship Id="rId11" Type="http://schemas.openxmlformats.org/officeDocument/2006/relationships/slideLayout" Target="../slideLayouts/slideLayout8.xml"/><Relationship Id="rId10" Type="http://schemas.openxmlformats.org/officeDocument/2006/relationships/image" Target="../media/image11.png"/><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7.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9.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13.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16.xml"/><Relationship Id="rId1" Type="http://schemas.openxmlformats.org/officeDocument/2006/relationships/tags" Target="../tags/tag1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8.xml"/><Relationship Id="rId1" Type="http://schemas.openxmlformats.org/officeDocument/2006/relationships/tags" Target="../tags/tag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4" name="标题 7174"/>
          <p:cNvSpPr>
            <a:spLocks noGrp="1"/>
          </p:cNvSpPr>
          <p:nvPr>
            <p:ph type="ctrTitle" idx="4294967295"/>
          </p:nvPr>
        </p:nvSpPr>
        <p:spPr>
          <a:xfrm>
            <a:off x="758190" y="2099945"/>
            <a:ext cx="7772400" cy="1730375"/>
          </a:xfrm>
          <a:solidFill>
            <a:schemeClr val="accent1"/>
          </a:solidFill>
        </p:spPr>
        <p:txBody>
          <a:bodyPr vert="horz" wrap="square" lIns="91440" tIns="45720" rIns="91440" bIns="45720" anchor="ctr"/>
          <a:lstStyle>
            <a:lvl1pPr lvl="0">
              <a:buClrTx/>
              <a:buSzTx/>
              <a:buFont typeface="Arial" panose="020B0604020202020204" pitchFamily="34" charset="0"/>
              <a:defRPr/>
            </a:lvl1pPr>
          </a:lstStyle>
          <a:p>
            <a:pPr lvl="0"/>
            <a:r>
              <a:rPr lang="zh-CN" altLang="en-US" sz="6000" dirty="0"/>
              <a:t>第 </a:t>
            </a:r>
            <a:r>
              <a:rPr lang="en-US" altLang="zh-CN" sz="6000"/>
              <a:t>7 </a:t>
            </a:r>
            <a:r>
              <a:rPr lang="zh-CN" altLang="en-US" sz="6000" dirty="0"/>
              <a:t>章    指针</a:t>
            </a:r>
            <a:br>
              <a:rPr lang="zh-CN" altLang="en-US" sz="6000" dirty="0"/>
            </a:br>
            <a:r>
              <a:rPr lang="zh-CN" altLang="en-US" sz="6000" dirty="0"/>
              <a:t>（</a:t>
            </a:r>
            <a:r>
              <a:rPr lang="en-US" altLang="zh-CN" sz="6000" dirty="0"/>
              <a:t>1-3</a:t>
            </a:r>
            <a:r>
              <a:rPr lang="zh-CN" altLang="en-US" sz="6000" dirty="0"/>
              <a:t>）</a:t>
            </a:r>
            <a:endParaRPr lang="zh-CN" altLang="en-US" sz="6000" dirty="0"/>
          </a:p>
        </p:txBody>
      </p:sp>
      <p:sp>
        <p:nvSpPr>
          <p:cNvPr id="5128" name="副标题 5127"/>
          <p:cNvSpPr>
            <a:spLocks noGrp="1"/>
          </p:cNvSpPr>
          <p:nvPr>
            <p:ph type="subTitle" idx="4294967295"/>
          </p:nvPr>
        </p:nvSpPr>
        <p:spPr>
          <a:xfrm>
            <a:off x="1475740" y="4364990"/>
            <a:ext cx="6400800" cy="1935480"/>
          </a:xfrm>
        </p:spPr>
        <p:txBody>
          <a:bodyPr/>
          <a:lstStyle>
            <a:lvl1pPr marL="0" lvl="0" indent="0" algn="ctr">
              <a:buClr>
                <a:schemeClr val="hlink"/>
              </a:buClr>
              <a:buSzPct val="85000"/>
              <a:buFont typeface="Wingdings" panose="05000000000000000000" pitchFamily="2" charset="2"/>
              <a:defRPr/>
            </a:lvl1pPr>
            <a:lvl2pPr marL="457200" lvl="1" indent="0" algn="ctr">
              <a:buClr>
                <a:schemeClr val="hlink"/>
              </a:buClr>
              <a:buSzPct val="85000"/>
              <a:buFont typeface="Wingdings" panose="05000000000000000000" pitchFamily="2" charset="2"/>
              <a:defRPr/>
            </a:lvl2pPr>
            <a:lvl3pPr marL="914400" lvl="2" indent="0" algn="ctr">
              <a:buClrTx/>
              <a:buSzPct val="85000"/>
              <a:buFont typeface="Wingdings" panose="05000000000000000000" pitchFamily="2" charset="2"/>
              <a:defRPr/>
            </a:lvl3pPr>
            <a:lvl4pPr marL="1371600" lvl="3" indent="0" algn="ctr">
              <a:buClrTx/>
              <a:buSzTx/>
              <a:buFont typeface="Wingdings" panose="05000000000000000000" pitchFamily="2" charset="2"/>
              <a:defRPr/>
            </a:lvl4pPr>
            <a:lvl5pPr marL="1828800" lvl="4" indent="0" algn="ctr">
              <a:buClrTx/>
              <a:buSzTx/>
              <a:buFont typeface="Wingdings" panose="05000000000000000000" pitchFamily="2" charset="2"/>
              <a:defRPr/>
            </a:lvl5pPr>
          </a:lstStyle>
          <a:p>
            <a:pPr algn="ctr">
              <a:buNone/>
            </a:pPr>
            <a:r>
              <a:rPr lang="zh-CN" altLang="en-US" sz="2400">
                <a:sym typeface="+mn-ea"/>
              </a:rPr>
              <a:t>裘宗燕，李安邦</a:t>
            </a:r>
            <a:r>
              <a:rPr lang="en-US" altLang="zh-CN" sz="2400">
                <a:sym typeface="+mn-ea"/>
              </a:rPr>
              <a:t> </a:t>
            </a:r>
            <a:r>
              <a:rPr lang="zh-CN" altLang="en-US" sz="2400">
                <a:sym typeface="+mn-ea"/>
              </a:rPr>
              <a:t>编著</a:t>
            </a:r>
            <a:endParaRPr lang="zh-CN" altLang="en-US" sz="2400"/>
          </a:p>
          <a:p>
            <a:pPr algn="ctr">
              <a:buNone/>
            </a:pPr>
            <a:r>
              <a:rPr lang="zh-CN" altLang="en-US" sz="2400">
                <a:sym typeface="+mn-ea"/>
              </a:rPr>
              <a:t>《从问题到程序——C/C++程序设计基础》</a:t>
            </a:r>
            <a:endParaRPr lang="zh-CN" altLang="en-US" sz="2400"/>
          </a:p>
          <a:p>
            <a:pPr algn="ctr">
              <a:buNone/>
            </a:pPr>
            <a:r>
              <a:rPr lang="zh-CN" altLang="en-US" sz="2400">
                <a:sym typeface="+mn-ea"/>
              </a:rPr>
              <a:t>机械工业出版社，2023</a:t>
            </a:r>
            <a:endParaRPr lang="zh-CN" altLang="en-US" sz="2400">
              <a:sym typeface="+mn-ea"/>
            </a:endParaRPr>
          </a:p>
          <a:p>
            <a:pPr algn="ctr">
              <a:buNone/>
            </a:pPr>
            <a:r>
              <a:rPr lang="zh-CN" altLang="en-US" sz="2400">
                <a:sym typeface="+mn-ea"/>
                <a:hlinkClick r:id="rId1" action="ppaction://hlinkfile"/>
              </a:rPr>
              <a:t>https://devcpp.gitee.io/ptop</a:t>
            </a:r>
            <a:endParaRPr lang="zh-CN" altLang="en-US" sz="2400" dirty="0">
              <a:sym typeface="+mn-ea"/>
            </a:endParaRPr>
          </a:p>
        </p:txBody>
      </p:sp>
      <p:sp>
        <p:nvSpPr>
          <p:cNvPr id="5129" name="文本框 5128"/>
          <p:cNvSpPr txBox="1"/>
          <p:nvPr/>
        </p:nvSpPr>
        <p:spPr>
          <a:xfrm>
            <a:off x="2771775" y="692150"/>
            <a:ext cx="3744913" cy="521970"/>
          </a:xfrm>
          <a:prstGeom prst="rect">
            <a:avLst/>
          </a:prstGeom>
          <a:noFill/>
          <a:ln w="19050">
            <a:noFill/>
          </a:ln>
        </p:spPr>
        <p:txBody>
          <a:bodyPr lIns="92075" tIns="46038" rIns="92075" bIns="46038">
            <a:spAutoFit/>
          </a:bodyPr>
          <a:p>
            <a:pPr hangingPunct="1">
              <a:buFontTx/>
            </a:pPr>
            <a:r>
              <a:rPr lang="zh-CN" altLang="en-US" sz="2800" dirty="0">
                <a:latin typeface="Cambria" panose="02040503050406030204" pitchFamily="18" charset="0"/>
                <a:ea typeface="华文中宋" panose="02010600040101010101" pitchFamily="2" charset="-122"/>
              </a:rPr>
              <a:t>高级语言程序设计</a:t>
            </a:r>
            <a:endParaRPr lang="zh-CN" altLang="en-US" sz="2800" dirty="0">
              <a:latin typeface="Cambria" panose="02040503050406030204" pitchFamily="18" charset="0"/>
              <a:ea typeface="华文中宋" panose="02010600040101010101" pitchFamily="2" charset="-122"/>
            </a:endParaRPr>
          </a:p>
        </p:txBody>
      </p:sp>
      <p:sp>
        <p:nvSpPr>
          <p:cNvPr id="2" name="灯片编号占位符 1"/>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pic>
        <p:nvPicPr>
          <p:cNvPr id="3" name="图片 2"/>
          <p:cNvPicPr>
            <a:picLocks noChangeAspect="1"/>
          </p:cNvPicPr>
          <p:nvPr>
            <p:custDataLst>
              <p:tags r:id="rId2"/>
            </p:custDataLst>
          </p:nvPr>
        </p:nvPicPr>
        <p:blipFill>
          <a:blip r:embed="rId3">
            <a:clrChange>
              <a:clrFrom>
                <a:srgbClr val="FFFFFF">
                  <a:alpha val="100000"/>
                </a:srgbClr>
              </a:clrFrom>
              <a:clrTo>
                <a:srgbClr val="FFFFFF">
                  <a:alpha val="100000"/>
                  <a:alpha val="0"/>
                </a:srgbClr>
              </a:clrTo>
            </a:clrChange>
          </a:blip>
          <a:stretch>
            <a:fillRect/>
          </a:stretch>
        </p:blipFill>
        <p:spPr>
          <a:xfrm>
            <a:off x="323850" y="4149090"/>
            <a:ext cx="1363980" cy="1894840"/>
          </a:xfrm>
          <a:prstGeom prst="rect">
            <a:avLst/>
          </a:prstGeom>
        </p:spPr>
      </p:pic>
    </p:spTree>
  </p:cSld>
  <p:clrMapOvr>
    <a:masterClrMapping/>
  </p:clrMapOvr>
  <p:transition spd="med">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50" name="任意多边形 189852"/>
          <p:cNvSpPr/>
          <p:nvPr/>
        </p:nvSpPr>
        <p:spPr>
          <a:xfrm>
            <a:off x="512763" y="1196975"/>
            <a:ext cx="5888037" cy="2519363"/>
          </a:xfrm>
          <a:custGeom>
            <a:avLst/>
            <a:gdLst/>
            <a:ahLst/>
            <a:cxnLst>
              <a:cxn ang="0">
                <a:pos x="5861050" y="808037"/>
              </a:cxn>
              <a:cxn ang="0">
                <a:pos x="5041900" y="314325"/>
              </a:cxn>
              <a:cxn ang="0">
                <a:pos x="806450" y="314325"/>
              </a:cxn>
              <a:cxn ang="0">
                <a:pos x="206375" y="2195512"/>
              </a:cxn>
              <a:cxn ang="0">
                <a:pos x="574675" y="2700337"/>
              </a:cxn>
            </a:cxnLst>
            <a:pathLst>
              <a:path w="3709" h="1701">
                <a:moveTo>
                  <a:pt x="3709" y="341"/>
                </a:moveTo>
                <a:cubicBezTo>
                  <a:pt x="3621" y="317"/>
                  <a:pt x="3709" y="222"/>
                  <a:pt x="3176" y="198"/>
                </a:cubicBezTo>
                <a:cubicBezTo>
                  <a:pt x="2643" y="174"/>
                  <a:pt x="1016" y="0"/>
                  <a:pt x="508" y="198"/>
                </a:cubicBezTo>
                <a:cubicBezTo>
                  <a:pt x="0" y="396"/>
                  <a:pt x="154" y="1133"/>
                  <a:pt x="130" y="1383"/>
                </a:cubicBezTo>
                <a:cubicBezTo>
                  <a:pt x="106" y="1633"/>
                  <a:pt x="314" y="1635"/>
                  <a:pt x="362" y="1701"/>
                </a:cubicBezTo>
              </a:path>
            </a:pathLst>
          </a:custGeom>
          <a:noFill/>
          <a:ln w="38100" cap="flat" cmpd="sng">
            <a:solidFill>
              <a:schemeClr val="accent2"/>
            </a:solidFill>
            <a:prstDash val="solid"/>
            <a:round/>
            <a:headEnd type="none" w="med" len="med"/>
            <a:tailEnd type="triangle" w="med" len="med"/>
          </a:ln>
        </p:spPr>
        <p:txBody>
          <a:bodyPr/>
          <a:p>
            <a:endParaRPr lang="zh-CN" altLang="en-US"/>
          </a:p>
        </p:txBody>
      </p:sp>
      <p:graphicFrame>
        <p:nvGraphicFramePr>
          <p:cNvPr id="15467" name="表格 15466"/>
          <p:cNvGraphicFramePr/>
          <p:nvPr>
            <p:custDataLst>
              <p:tags r:id="rId1"/>
            </p:custDataLst>
          </p:nvPr>
        </p:nvGraphicFramePr>
        <p:xfrm>
          <a:off x="1116013" y="1916113"/>
          <a:ext cx="7315200" cy="2914650"/>
        </p:xfrm>
        <a:graphic>
          <a:graphicData uri="http://schemas.openxmlformats.org/drawingml/2006/table">
            <a:tbl>
              <a:tblPr/>
              <a:tblGrid>
                <a:gridCol w="609600"/>
                <a:gridCol w="609600"/>
                <a:gridCol w="609600"/>
                <a:gridCol w="609600"/>
                <a:gridCol w="609600"/>
                <a:gridCol w="609600"/>
                <a:gridCol w="609600"/>
                <a:gridCol w="609600"/>
                <a:gridCol w="609600"/>
                <a:gridCol w="609600"/>
                <a:gridCol w="609600"/>
                <a:gridCol w="609600"/>
              </a:tblGrid>
              <a:tr h="485775">
                <a:tc gridSpan="4">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lgn="ctr">
                        <a:spcBef>
                          <a:spcPct val="0"/>
                        </a:spcBef>
                        <a:buFont typeface="Wingdings" panose="05000000000000000000" pitchFamily="2" charset="2"/>
                        <a:buNone/>
                      </a:pPr>
                      <a:r>
                        <a:rPr lang="en-US" altLang="zh-CN" sz="2500" b="1"/>
                        <a:t>2024</a:t>
                      </a:r>
                      <a:endParaRPr lang="en-US" altLang="zh-CN" sz="2500" b="1"/>
                    </a:p>
                  </a:txBody>
                  <a:tcPr marL="92075" marR="92075" marT="48779" marB="48779">
                    <a:lnL w="2857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hMerge="1">
                  <a:tcP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4">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lgn="ctr">
                        <a:spcBef>
                          <a:spcPct val="0"/>
                        </a:spcBef>
                        <a:buFont typeface="Wingdings" panose="05000000000000000000" pitchFamily="2" charset="2"/>
                        <a:buNone/>
                      </a:pPr>
                      <a:r>
                        <a:rPr lang="en-US" altLang="zh-CN" sz="2500" b="1"/>
                        <a:t>2028</a:t>
                      </a:r>
                      <a:endParaRPr lang="en-US" altLang="zh-CN" sz="2500" b="1"/>
                    </a:p>
                  </a:txBody>
                  <a:tcPr marL="92075" marR="92075" marT="48779" marB="4877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2"/>
                    </a:solidFill>
                  </a:tcPr>
                </a:tc>
                <a:tc hMerge="1">
                  <a:tcP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4">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lgn="ctr">
                        <a:spcBef>
                          <a:spcPct val="0"/>
                        </a:spcBef>
                        <a:buFont typeface="Wingdings" panose="05000000000000000000" pitchFamily="2" charset="2"/>
                        <a:buNone/>
                      </a:pPr>
                      <a:r>
                        <a:rPr lang="en-US" altLang="zh-CN" sz="2500" b="1"/>
                        <a:t>2036</a:t>
                      </a:r>
                      <a:endParaRPr lang="en-US" altLang="zh-CN" sz="2500" b="1"/>
                    </a:p>
                  </a:txBody>
                  <a:tcPr marL="92075" marR="92075" marT="48779" marB="48779">
                    <a:lnL w="12700" cap="flat" cmpd="sng">
                      <a:solidFill>
                        <a:srgbClr val="000000"/>
                      </a:solidFill>
                      <a:prstDash val="solid"/>
                      <a:headEnd type="none" w="med" len="med"/>
                      <a:tailEnd type="none" w="med" len="med"/>
                    </a:lnL>
                    <a:lnR w="28575" cap="flat" cmpd="sng">
                      <a:solidFill>
                        <a:srgbClr val="000000"/>
                      </a:solidFill>
                      <a:prstDash val="solid"/>
                      <a:headEnd type="none" w="med" len="med"/>
                      <a:tailEnd type="none" w="med" len="med"/>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99CC"/>
                    </a:solidFill>
                  </a:tcPr>
                </a:tc>
                <a:tc hMerge="1">
                  <a:tcP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R w="28575" cap="flat" cmpd="sng">
                      <a:solidFill>
                        <a:srgbClr val="000000"/>
                      </a:solidFill>
                      <a:prstDash val="solid"/>
                      <a:headEnd type="none" w="med" len="med"/>
                      <a:tailEnd type="none" w="med" len="med"/>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r>
              <a:tr h="485775">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2500" b="1" dirty="0"/>
                    </a:p>
                  </a:txBody>
                  <a:tcPr marL="92075" marR="92075" marT="48779" marB="48779">
                    <a:lnL w="2857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2500" b="1" dirty="0"/>
                    </a:p>
                  </a:txBody>
                  <a:tcPr marL="92075" marR="92075" marT="48779" marB="4877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2500" b="1" dirty="0"/>
                    </a:p>
                  </a:txBody>
                  <a:tcPr marL="92075" marR="92075" marT="48779" marB="4877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2500" b="1" dirty="0"/>
                    </a:p>
                  </a:txBody>
                  <a:tcPr marL="92075" marR="92075" marT="48779" marB="4877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2500" b="1" dirty="0"/>
                    </a:p>
                  </a:txBody>
                  <a:tcPr marL="92075" marR="92075" marT="48779" marB="4877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2500" b="1" dirty="0"/>
                    </a:p>
                  </a:txBody>
                  <a:tcPr marL="92075" marR="92075" marT="48779" marB="4877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2500" b="1" dirty="0"/>
                    </a:p>
                  </a:txBody>
                  <a:tcPr marL="92075" marR="92075" marT="48779" marB="4877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2500" b="1" dirty="0"/>
                    </a:p>
                  </a:txBody>
                  <a:tcPr marL="92075" marR="92075" marT="48779" marB="4877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2500" b="1" dirty="0"/>
                    </a:p>
                  </a:txBody>
                  <a:tcPr marL="92075" marR="92075" marT="48779" marB="4877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2500" b="1" dirty="0"/>
                    </a:p>
                  </a:txBody>
                  <a:tcPr marL="92075" marR="92075" marT="48779" marB="4877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2500" b="1" dirty="0"/>
                    </a:p>
                  </a:txBody>
                  <a:tcPr marL="92075" marR="92075" marT="48779" marB="4877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2500" b="1" dirty="0"/>
                    </a:p>
                  </a:txBody>
                  <a:tcPr marL="92075" marR="92075" marT="48779" marB="48779">
                    <a:lnL w="12700" cap="flat" cmpd="sng">
                      <a:solidFill>
                        <a:srgbClr val="000000"/>
                      </a:solidFill>
                      <a:prstDash val="solid"/>
                      <a:headEnd type="none" w="med" len="med"/>
                      <a:tailEnd type="none" w="med" len="med"/>
                    </a:lnL>
                    <a:lnR w="2857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85775">
                <a:tc gridSpan="4">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lgn="ctr">
                        <a:spcBef>
                          <a:spcPct val="0"/>
                        </a:spcBef>
                        <a:buFont typeface="Wingdings" panose="05000000000000000000" pitchFamily="2" charset="2"/>
                        <a:buNone/>
                      </a:pPr>
                      <a:r>
                        <a:rPr lang="en-US" altLang="zh-CN" sz="2500" b="1" err="1"/>
                        <a:t>int</a:t>
                      </a:r>
                      <a:r>
                        <a:rPr lang="en-US" altLang="zh-CN" sz="2500" b="1"/>
                        <a:t> k</a:t>
                      </a:r>
                      <a:endParaRPr lang="zh-CN" altLang="en-US" sz="2500" b="1" dirty="0"/>
                    </a:p>
                  </a:txBody>
                  <a:tcPr marL="92075" marR="92075" marT="48779" marB="48779">
                    <a:lnL w="2857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gridSpan="8">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lgn="ctr">
                        <a:spcBef>
                          <a:spcPct val="0"/>
                        </a:spcBef>
                        <a:buFont typeface="Wingdings" panose="05000000000000000000" pitchFamily="2" charset="2"/>
                        <a:buNone/>
                      </a:pPr>
                      <a:r>
                        <a:rPr lang="en-US" altLang="zh-CN" sz="2500" b="1"/>
                        <a:t>double x</a:t>
                      </a:r>
                      <a:endParaRPr lang="zh-CN" altLang="en-US" sz="2500" b="1" dirty="0"/>
                    </a:p>
                  </a:txBody>
                  <a:tcPr marL="92075" marR="92075" marT="48779" marB="48779">
                    <a:lnL w="12700" cap="flat" cmpd="sng">
                      <a:solidFill>
                        <a:srgbClr val="000000"/>
                      </a:solidFill>
                      <a:prstDash val="solid"/>
                      <a:headEnd type="none" w="med" len="med"/>
                      <a:tailEnd type="none" w="med" len="med"/>
                    </a:lnL>
                    <a:lnR w="2857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bg2"/>
                    </a:solidFill>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R w="2857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r>
              <a:tr h="485775">
                <a:tc gridSpan="12">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lgn="ctr">
                        <a:spcBef>
                          <a:spcPct val="0"/>
                        </a:spcBef>
                        <a:buFont typeface="Wingdings" panose="05000000000000000000" pitchFamily="2" charset="2"/>
                        <a:buNone/>
                      </a:pPr>
                      <a:r>
                        <a:rPr lang="en-US" altLang="zh-CN" sz="2500" b="1"/>
                        <a:t>char ch[12]</a:t>
                      </a:r>
                      <a:endParaRPr lang="zh-CN" altLang="en-US" sz="2500" b="1" dirty="0"/>
                    </a:p>
                  </a:txBody>
                  <a:tcPr marL="92075" marR="92075" marT="48779" marB="48779">
                    <a:lnL w="28575" cap="flat" cmpd="sng">
                      <a:solidFill>
                        <a:srgbClr val="000000"/>
                      </a:solidFill>
                      <a:prstDash val="solid"/>
                      <a:headEnd type="none" w="med" len="med"/>
                      <a:tailEnd type="none" w="med" len="med"/>
                    </a:lnL>
                    <a:lnR w="2857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99CC"/>
                    </a:solidFill>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cPr>
                    <a:lnR w="2857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r>
              <a:tr h="485775">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2500" b="1" dirty="0"/>
                    </a:p>
                  </a:txBody>
                  <a:tcPr marL="92075" marR="92075" marT="48779" marB="48779">
                    <a:lnL w="2857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2500" b="1" dirty="0"/>
                    </a:p>
                  </a:txBody>
                  <a:tcPr marL="92075" marR="92075" marT="48779" marB="4877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2500" b="1" dirty="0"/>
                    </a:p>
                  </a:txBody>
                  <a:tcPr marL="92075" marR="92075" marT="48779" marB="4877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2500" b="1" dirty="0"/>
                    </a:p>
                  </a:txBody>
                  <a:tcPr marL="92075" marR="92075" marT="48779" marB="4877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2500" b="1" dirty="0"/>
                    </a:p>
                  </a:txBody>
                  <a:tcPr marL="92075" marR="92075" marT="48779" marB="4877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2500" b="1" dirty="0"/>
                    </a:p>
                  </a:txBody>
                  <a:tcPr marL="92075" marR="92075" marT="48779" marB="4877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2500" b="1" dirty="0"/>
                    </a:p>
                  </a:txBody>
                  <a:tcPr marL="92075" marR="92075" marT="48779" marB="4877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2500" b="1" dirty="0"/>
                    </a:p>
                  </a:txBody>
                  <a:tcPr marL="92075" marR="92075" marT="48779" marB="4877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2500" b="1" dirty="0"/>
                    </a:p>
                  </a:txBody>
                  <a:tcPr marL="92075" marR="92075" marT="48779" marB="4877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2500" b="1" dirty="0"/>
                    </a:p>
                  </a:txBody>
                  <a:tcPr marL="92075" marR="92075" marT="48779" marB="4877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2500" b="1" dirty="0"/>
                    </a:p>
                  </a:txBody>
                  <a:tcPr marL="92075" marR="92075" marT="48779" marB="4877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2500" b="1" dirty="0"/>
                    </a:p>
                  </a:txBody>
                  <a:tcPr marL="92075" marR="92075" marT="48779" marB="48779">
                    <a:lnL w="12700" cap="flat" cmpd="sng">
                      <a:solidFill>
                        <a:srgbClr val="000000"/>
                      </a:solidFill>
                      <a:prstDash val="solid"/>
                      <a:headEnd type="none" w="med" len="med"/>
                      <a:tailEnd type="none" w="med" len="med"/>
                    </a:lnL>
                    <a:lnR w="2857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85775">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2500" b="1" dirty="0"/>
                    </a:p>
                  </a:txBody>
                  <a:tcPr marL="92075" marR="92075" marT="48779" marB="48779">
                    <a:lnL w="2857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2500" b="1" dirty="0"/>
                    </a:p>
                  </a:txBody>
                  <a:tcPr marL="92075" marR="92075" marT="48779" marB="4877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2500" b="1" dirty="0"/>
                    </a:p>
                  </a:txBody>
                  <a:tcPr marL="92075" marR="92075" marT="48779" marB="4877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2500" b="1" dirty="0"/>
                    </a:p>
                  </a:txBody>
                  <a:tcPr marL="92075" marR="92075" marT="48779" marB="4877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2500" b="1" dirty="0"/>
                    </a:p>
                  </a:txBody>
                  <a:tcPr marL="92075" marR="92075" marT="48779" marB="4877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2500" b="1" dirty="0"/>
                    </a:p>
                  </a:txBody>
                  <a:tcPr marL="92075" marR="92075" marT="48779" marB="4877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2500" b="1" dirty="0"/>
                    </a:p>
                  </a:txBody>
                  <a:tcPr marL="92075" marR="92075" marT="48779" marB="4877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2500" b="1" dirty="0"/>
                    </a:p>
                  </a:txBody>
                  <a:tcPr marL="92075" marR="92075" marT="48779" marB="4877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2500" b="1" dirty="0"/>
                    </a:p>
                  </a:txBody>
                  <a:tcPr marL="92075" marR="92075" marT="48779" marB="4877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2500" b="1" dirty="0"/>
                    </a:p>
                  </a:txBody>
                  <a:tcPr marL="92075" marR="92075" marT="48779" marB="4877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2500" b="1" dirty="0"/>
                    </a:p>
                  </a:txBody>
                  <a:tcPr marL="92075" marR="92075" marT="48779" marB="4877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2500" b="1" dirty="0"/>
                    </a:p>
                  </a:txBody>
                  <a:tcPr marL="92075" marR="92075" marT="48779" marB="48779">
                    <a:lnL w="12700" cap="flat" cmpd="sng">
                      <a:solidFill>
                        <a:srgbClr val="000000"/>
                      </a:solidFill>
                      <a:prstDash val="solid"/>
                      <a:headEnd type="none" w="med" len="med"/>
                      <a:tailEnd type="none" w="med" len="med"/>
                    </a:lnL>
                    <a:lnR w="2857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5448" name="直接连接符 189833"/>
          <p:cNvSpPr/>
          <p:nvPr/>
        </p:nvSpPr>
        <p:spPr>
          <a:xfrm flipH="1">
            <a:off x="1116013" y="2274888"/>
            <a:ext cx="811212" cy="938212"/>
          </a:xfrm>
          <a:prstGeom prst="line">
            <a:avLst/>
          </a:prstGeom>
          <a:ln w="38100" cap="flat" cmpd="sng">
            <a:solidFill>
              <a:srgbClr val="CC0000"/>
            </a:solidFill>
            <a:prstDash val="solid"/>
            <a:headEnd type="none" w="med" len="med"/>
            <a:tailEnd type="triangle" w="med" len="med"/>
          </a:ln>
        </p:spPr>
      </p:sp>
      <p:sp>
        <p:nvSpPr>
          <p:cNvPr id="15449" name="直接连接符 189838"/>
          <p:cNvSpPr/>
          <p:nvPr/>
        </p:nvSpPr>
        <p:spPr>
          <a:xfrm flipH="1">
            <a:off x="3563938" y="2274888"/>
            <a:ext cx="422275" cy="938212"/>
          </a:xfrm>
          <a:prstGeom prst="line">
            <a:avLst/>
          </a:prstGeom>
          <a:ln w="38100" cap="flat" cmpd="sng">
            <a:solidFill>
              <a:schemeClr val="accent2"/>
            </a:solidFill>
            <a:prstDash val="solid"/>
            <a:headEnd type="none" w="med" len="med"/>
            <a:tailEnd type="triangle" w="med" len="med"/>
          </a:ln>
        </p:spPr>
      </p:sp>
      <p:sp>
        <p:nvSpPr>
          <p:cNvPr id="15451" name="文本占位符 189856"/>
          <p:cNvSpPr>
            <a:spLocks noGrp="1"/>
          </p:cNvSpPr>
          <p:nvPr>
            <p:ph type="body" idx="4294967295"/>
          </p:nvPr>
        </p:nvSpPr>
        <p:spPr>
          <a:xfrm>
            <a:off x="1007745" y="836930"/>
            <a:ext cx="8136255" cy="800100"/>
          </a:xfrm>
        </p:spPr>
        <p:txBody>
          <a:bodyPr vert="horz" wrap="square" lIns="91440" tIns="45720" rIns="91440" bIns="45720" anchor="t"/>
          <a:p>
            <a:pPr>
              <a:spcBef>
                <a:spcPct val="30000"/>
              </a:spcBef>
              <a:buClrTx/>
              <a:buSzTx/>
              <a:buNone/>
            </a:pPr>
            <a:r>
              <a:rPr lang="zh-CN" altLang="en-US" b="0" dirty="0">
                <a:latin typeface="Times New Roman" panose="02020603050405020304" pitchFamily="18" charset="0"/>
                <a:ea typeface="华文中宋" panose="02010600040101010101" pitchFamily="2" charset="-122"/>
              </a:rPr>
              <a:t>指针保存着</a:t>
            </a:r>
            <a:r>
              <a:rPr lang="zh-CN" altLang="en-US" b="0" u="sng" dirty="0">
                <a:latin typeface="Times New Roman" panose="02020603050405020304" pitchFamily="18" charset="0"/>
                <a:ea typeface="华文中宋" panose="02010600040101010101" pitchFamily="2" charset="-122"/>
              </a:rPr>
              <a:t>变量的地址</a:t>
            </a:r>
            <a:r>
              <a:rPr lang="zh-CN" altLang="en-US" b="0" dirty="0">
                <a:latin typeface="Times New Roman" panose="02020603050405020304" pitchFamily="18" charset="0"/>
                <a:ea typeface="华文中宋" panose="02010600040101010101" pitchFamily="2" charset="-122"/>
              </a:rPr>
              <a:t>，也说指针 </a:t>
            </a:r>
            <a:r>
              <a:rPr lang="zh-CN" altLang="en-US" b="0" u="sng" dirty="0">
                <a:solidFill>
                  <a:schemeClr val="accent2"/>
                </a:solidFill>
                <a:latin typeface="Times New Roman" panose="02020603050405020304" pitchFamily="18" charset="0"/>
                <a:ea typeface="华文中宋" panose="02010600040101010101" pitchFamily="2" charset="-122"/>
              </a:rPr>
              <a:t>指向</a:t>
            </a:r>
            <a:r>
              <a:rPr lang="zh-CN" altLang="en-US" b="0" dirty="0">
                <a:latin typeface="Times New Roman" panose="02020603050405020304" pitchFamily="18" charset="0"/>
                <a:ea typeface="华文中宋" panose="02010600040101010101" pitchFamily="2" charset="-122"/>
              </a:rPr>
              <a:t> 变量：</a:t>
            </a:r>
            <a:endParaRPr lang="zh-CN" altLang="en-US" b="0" dirty="0">
              <a:latin typeface="Times New Roman" panose="02020603050405020304" pitchFamily="18" charset="0"/>
              <a:ea typeface="华文中宋" panose="02010600040101010101" pitchFamily="2" charset="-122"/>
            </a:endParaRPr>
          </a:p>
        </p:txBody>
      </p:sp>
      <p:sp>
        <p:nvSpPr>
          <p:cNvPr id="15452" name="爆炸形 1 189857"/>
          <p:cNvSpPr/>
          <p:nvPr/>
        </p:nvSpPr>
        <p:spPr>
          <a:xfrm>
            <a:off x="7885113" y="476250"/>
            <a:ext cx="657225" cy="515938"/>
          </a:xfrm>
          <a:prstGeom prst="irregularSeal1">
            <a:avLst/>
          </a:prstGeom>
          <a:solidFill>
            <a:schemeClr val="accent1"/>
          </a:solidFill>
          <a:ln w="38100" cap="flat" cmpd="sng">
            <a:solidFill>
              <a:schemeClr val="accent2"/>
            </a:solidFill>
            <a:prstDash val="solid"/>
            <a:miter/>
            <a:headEnd type="none" w="med" len="med"/>
            <a:tailEnd type="none" w="med" len="med"/>
          </a:ln>
        </p:spPr>
        <p:txBody>
          <a:bodyPr/>
          <a:p>
            <a:pPr hangingPunct="1"/>
            <a:endParaRPr lang="zh-CN" altLang="en-US" sz="2800" dirty="0">
              <a:latin typeface="Cambria" panose="02040503050406030204" pitchFamily="18" charset="0"/>
            </a:endParaRPr>
          </a:p>
        </p:txBody>
      </p:sp>
      <p:sp>
        <p:nvSpPr>
          <p:cNvPr id="15453" name="文本框 11360"/>
          <p:cNvSpPr txBox="1"/>
          <p:nvPr/>
        </p:nvSpPr>
        <p:spPr>
          <a:xfrm>
            <a:off x="684213" y="5516563"/>
            <a:ext cx="8012112" cy="1168400"/>
          </a:xfrm>
          <a:prstGeom prst="rect">
            <a:avLst/>
          </a:prstGeom>
          <a:noFill/>
          <a:ln w="9525">
            <a:noFill/>
          </a:ln>
        </p:spPr>
        <p:txBody>
          <a:bodyPr lIns="92075" tIns="46038" rIns="92075" bIns="46038">
            <a:spAutoFit/>
          </a:bodyPr>
          <a:p>
            <a:pPr algn="l" hangingPunct="1"/>
            <a:r>
              <a:rPr lang="zh-CN" altLang="en-US" sz="2000" dirty="0">
                <a:latin typeface="Cambria" panose="02040503050406030204" pitchFamily="18" charset="0"/>
              </a:rPr>
              <a:t>问：程序运行时指针变量在内存占多少位？与类型有关吗？</a:t>
            </a:r>
            <a:endParaRPr lang="zh-CN" altLang="en-US" sz="2000" dirty="0">
              <a:latin typeface="Cambria" panose="02040503050406030204" pitchFamily="18" charset="0"/>
            </a:endParaRPr>
          </a:p>
          <a:p>
            <a:pPr algn="l" hangingPunct="1"/>
            <a:r>
              <a:rPr lang="zh-CN" altLang="en-US" sz="2000" dirty="0">
                <a:latin typeface="Cambria" panose="02040503050406030204" pitchFamily="18" charset="0"/>
              </a:rPr>
              <a:t>答：与类型无类，取决于编译器。经由</a:t>
            </a:r>
            <a:r>
              <a:rPr lang="en-US" altLang="zh-CN" sz="2000">
                <a:latin typeface="Cambria" panose="02040503050406030204" pitchFamily="18" charset="0"/>
              </a:rPr>
              <a:t>32</a:t>
            </a:r>
            <a:r>
              <a:rPr lang="zh-CN" altLang="en-US" sz="2000" dirty="0">
                <a:latin typeface="Cambria" panose="02040503050406030204" pitchFamily="18" charset="0"/>
              </a:rPr>
              <a:t>位编译器编译出来，都只占</a:t>
            </a:r>
            <a:r>
              <a:rPr lang="en-US" altLang="zh-CN" sz="2000">
                <a:latin typeface="Cambria" panose="02040503050406030204" pitchFamily="18" charset="0"/>
              </a:rPr>
              <a:t>32</a:t>
            </a:r>
            <a:r>
              <a:rPr lang="zh-CN" altLang="en-US" sz="2000" dirty="0">
                <a:latin typeface="Cambria" panose="02040503050406030204" pitchFamily="18" charset="0"/>
              </a:rPr>
              <a:t>位</a:t>
            </a:r>
            <a:r>
              <a:rPr lang="en-US" altLang="zh-CN" sz="2000">
                <a:latin typeface="Cambria" panose="02040503050406030204" pitchFamily="18" charset="0"/>
              </a:rPr>
              <a:t>(4</a:t>
            </a:r>
            <a:r>
              <a:rPr lang="zh-CN" altLang="en-US" sz="2000" dirty="0">
                <a:latin typeface="Cambria" panose="02040503050406030204" pitchFamily="18" charset="0"/>
              </a:rPr>
              <a:t>个字节</a:t>
            </a:r>
            <a:r>
              <a:rPr lang="en-US" altLang="zh-CN" sz="2000">
                <a:latin typeface="Cambria" panose="02040503050406030204" pitchFamily="18" charset="0"/>
              </a:rPr>
              <a:t>)</a:t>
            </a:r>
            <a:r>
              <a:rPr lang="zh-CN" altLang="en-US" sz="2000" dirty="0">
                <a:latin typeface="Cambria" panose="02040503050406030204" pitchFamily="18" charset="0"/>
              </a:rPr>
              <a:t>。经由</a:t>
            </a:r>
            <a:r>
              <a:rPr lang="en-US" altLang="zh-CN" sz="2000">
                <a:latin typeface="Cambria" panose="02040503050406030204" pitchFamily="18" charset="0"/>
              </a:rPr>
              <a:t>64</a:t>
            </a:r>
            <a:r>
              <a:rPr lang="zh-CN" altLang="en-US" sz="2000" dirty="0">
                <a:latin typeface="Cambria" panose="02040503050406030204" pitchFamily="18" charset="0"/>
              </a:rPr>
              <a:t>位编译器编译出来，都占</a:t>
            </a:r>
            <a:r>
              <a:rPr lang="en-US" altLang="zh-CN" sz="2000">
                <a:latin typeface="Cambria" panose="02040503050406030204" pitchFamily="18" charset="0"/>
              </a:rPr>
              <a:t>64</a:t>
            </a:r>
            <a:r>
              <a:rPr lang="zh-CN" altLang="en-US" sz="2000" dirty="0">
                <a:latin typeface="Cambria" panose="02040503050406030204" pitchFamily="18" charset="0"/>
              </a:rPr>
              <a:t>位</a:t>
            </a:r>
            <a:r>
              <a:rPr lang="en-US" altLang="zh-CN" sz="2000">
                <a:latin typeface="Cambria" panose="02040503050406030204" pitchFamily="18" charset="0"/>
              </a:rPr>
              <a:t>(8</a:t>
            </a:r>
            <a:r>
              <a:rPr lang="zh-CN" altLang="en-US" sz="2000" dirty="0">
                <a:latin typeface="Cambria" panose="02040503050406030204" pitchFamily="18" charset="0"/>
              </a:rPr>
              <a:t>个字节</a:t>
            </a:r>
            <a:r>
              <a:rPr lang="en-US" altLang="zh-CN" sz="2000">
                <a:latin typeface="Cambria" panose="02040503050406030204" pitchFamily="18" charset="0"/>
              </a:rPr>
              <a:t>)</a:t>
            </a:r>
            <a:r>
              <a:rPr lang="zh-CN" altLang="en-US" sz="2000" dirty="0">
                <a:latin typeface="Cambria" panose="02040503050406030204" pitchFamily="18" charset="0"/>
              </a:rPr>
              <a:t>。</a:t>
            </a:r>
            <a:endParaRPr lang="zh-CN" altLang="en-US" sz="2000" dirty="0">
              <a:latin typeface="Cambria" panose="02040503050406030204" pitchFamily="18" charset="0"/>
            </a:endParaRPr>
          </a:p>
        </p:txBody>
      </p:sp>
      <p:sp>
        <p:nvSpPr>
          <p:cNvPr id="15456" name="文本框 15455"/>
          <p:cNvSpPr txBox="1"/>
          <p:nvPr/>
        </p:nvSpPr>
        <p:spPr>
          <a:xfrm>
            <a:off x="323850" y="1916113"/>
            <a:ext cx="792163" cy="2835275"/>
          </a:xfrm>
          <a:prstGeom prst="rect">
            <a:avLst/>
          </a:prstGeom>
          <a:noFill/>
          <a:ln w="9525">
            <a:noFill/>
          </a:ln>
        </p:spPr>
        <p:txBody>
          <a:bodyPr>
            <a:spAutoFit/>
          </a:bodyPr>
          <a:p>
            <a:pPr algn="r" hangingPunct="1">
              <a:lnSpc>
                <a:spcPct val="150000"/>
              </a:lnSpc>
              <a:spcBef>
                <a:spcPct val="0"/>
              </a:spcBef>
            </a:pPr>
            <a:r>
              <a:rPr lang="en-US" altLang="zh-CN" sz="2000" i="1">
                <a:latin typeface="Cambria" panose="02040503050406030204" pitchFamily="18" charset="0"/>
              </a:rPr>
              <a:t>2000</a:t>
            </a:r>
            <a:endParaRPr lang="en-US" altLang="zh-CN" sz="2000" i="1">
              <a:latin typeface="Cambria" panose="02040503050406030204" pitchFamily="18" charset="0"/>
            </a:endParaRPr>
          </a:p>
          <a:p>
            <a:pPr algn="r" hangingPunct="1">
              <a:lnSpc>
                <a:spcPct val="150000"/>
              </a:lnSpc>
              <a:spcBef>
                <a:spcPct val="0"/>
              </a:spcBef>
            </a:pPr>
            <a:r>
              <a:rPr lang="en-US" altLang="zh-CN" sz="2000" i="1">
                <a:latin typeface="Cambria" panose="02040503050406030204" pitchFamily="18" charset="0"/>
              </a:rPr>
              <a:t>2012</a:t>
            </a:r>
            <a:endParaRPr lang="en-US" altLang="zh-CN" sz="2000" i="1">
              <a:latin typeface="Cambria" panose="02040503050406030204" pitchFamily="18" charset="0"/>
            </a:endParaRPr>
          </a:p>
          <a:p>
            <a:pPr algn="r" hangingPunct="1">
              <a:lnSpc>
                <a:spcPct val="150000"/>
              </a:lnSpc>
              <a:spcBef>
                <a:spcPct val="0"/>
              </a:spcBef>
            </a:pPr>
            <a:r>
              <a:rPr lang="en-US" altLang="zh-CN" sz="2000" i="1">
                <a:latin typeface="Cambria" panose="02040503050406030204" pitchFamily="18" charset="0"/>
              </a:rPr>
              <a:t>2024</a:t>
            </a:r>
            <a:endParaRPr lang="en-US" altLang="zh-CN" sz="2000" i="1">
              <a:latin typeface="Cambria" panose="02040503050406030204" pitchFamily="18" charset="0"/>
            </a:endParaRPr>
          </a:p>
          <a:p>
            <a:pPr algn="r" hangingPunct="1">
              <a:lnSpc>
                <a:spcPct val="150000"/>
              </a:lnSpc>
              <a:spcBef>
                <a:spcPct val="0"/>
              </a:spcBef>
            </a:pPr>
            <a:r>
              <a:rPr lang="en-US" altLang="zh-CN" sz="2000" i="1">
                <a:latin typeface="Cambria" panose="02040503050406030204" pitchFamily="18" charset="0"/>
              </a:rPr>
              <a:t>2036</a:t>
            </a:r>
            <a:endParaRPr lang="en-US" altLang="zh-CN" sz="2000" i="1">
              <a:latin typeface="Cambria" panose="02040503050406030204" pitchFamily="18" charset="0"/>
            </a:endParaRPr>
          </a:p>
          <a:p>
            <a:pPr algn="r" hangingPunct="1">
              <a:lnSpc>
                <a:spcPct val="150000"/>
              </a:lnSpc>
              <a:spcBef>
                <a:spcPct val="0"/>
              </a:spcBef>
            </a:pPr>
            <a:r>
              <a:rPr lang="en-US" altLang="zh-CN" sz="2000" i="1">
                <a:latin typeface="Cambria" panose="02040503050406030204" pitchFamily="18" charset="0"/>
              </a:rPr>
              <a:t>2048</a:t>
            </a:r>
            <a:endParaRPr lang="en-US" altLang="zh-CN" sz="2000" i="1">
              <a:latin typeface="Cambria" panose="02040503050406030204" pitchFamily="18" charset="0"/>
            </a:endParaRPr>
          </a:p>
          <a:p>
            <a:pPr algn="r" hangingPunct="1">
              <a:lnSpc>
                <a:spcPct val="150000"/>
              </a:lnSpc>
              <a:spcBef>
                <a:spcPct val="0"/>
              </a:spcBef>
            </a:pPr>
            <a:r>
              <a:rPr lang="en-US" altLang="zh-CN" sz="2000" i="1">
                <a:latin typeface="Cambria" panose="02040503050406030204" pitchFamily="18" charset="0"/>
              </a:rPr>
              <a:t>2060</a:t>
            </a:r>
            <a:endParaRPr lang="en-US" altLang="zh-CN" sz="2000" i="1">
              <a:latin typeface="Cambria" panose="02040503050406030204" pitchFamily="18" charset="0"/>
            </a:endParaRPr>
          </a:p>
        </p:txBody>
      </p:sp>
      <p:sp>
        <p:nvSpPr>
          <p:cNvPr id="15468" name="矩形 15467"/>
          <p:cNvSpPr/>
          <p:nvPr/>
        </p:nvSpPr>
        <p:spPr>
          <a:xfrm>
            <a:off x="1492250" y="1550988"/>
            <a:ext cx="1514475" cy="396875"/>
          </a:xfrm>
          <a:prstGeom prst="rect">
            <a:avLst/>
          </a:prstGeom>
          <a:noFill/>
          <a:ln w="19050">
            <a:noFill/>
          </a:ln>
        </p:spPr>
        <p:txBody>
          <a:bodyPr wrap="none" anchor="t">
            <a:spAutoFit/>
          </a:bodyPr>
          <a:p>
            <a:pPr hangingPunct="1">
              <a:spcBef>
                <a:spcPct val="0"/>
              </a:spcBef>
              <a:buClr>
                <a:schemeClr val="hlink"/>
              </a:buClr>
              <a:buSzPct val="85000"/>
              <a:buFont typeface="Wingdings" panose="05000000000000000000" pitchFamily="2" charset="2"/>
            </a:pPr>
            <a:r>
              <a:rPr lang="zh-CN" altLang="en-US" sz="2000" dirty="0">
                <a:latin typeface="华文中宋" panose="02010600040101010101" pitchFamily="2" charset="-122"/>
                <a:ea typeface="华文中宋" panose="02010600040101010101" pitchFamily="2" charset="-122"/>
              </a:rPr>
              <a:t>整型指针 </a:t>
            </a:r>
            <a:r>
              <a:rPr lang="en-US" altLang="zh-CN" sz="2000">
                <a:latin typeface="华文中宋" panose="02010600040101010101" pitchFamily="2" charset="-122"/>
                <a:ea typeface="华文中宋" panose="02010600040101010101" pitchFamily="2" charset="-122"/>
              </a:rPr>
              <a:t>pi</a:t>
            </a:r>
            <a:endParaRPr lang="zh-CN" altLang="en-US" sz="2000" dirty="0">
              <a:latin typeface="华文中宋" panose="02010600040101010101" pitchFamily="2" charset="-122"/>
              <a:ea typeface="华文中宋" panose="02010600040101010101" pitchFamily="2" charset="-122"/>
            </a:endParaRPr>
          </a:p>
        </p:txBody>
      </p:sp>
      <p:sp>
        <p:nvSpPr>
          <p:cNvPr id="15469" name="矩形 15468"/>
          <p:cNvSpPr/>
          <p:nvPr/>
        </p:nvSpPr>
        <p:spPr>
          <a:xfrm>
            <a:off x="3851275" y="1484313"/>
            <a:ext cx="1787525" cy="396875"/>
          </a:xfrm>
          <a:prstGeom prst="rect">
            <a:avLst/>
          </a:prstGeom>
          <a:noFill/>
          <a:ln w="19050">
            <a:noFill/>
          </a:ln>
        </p:spPr>
        <p:txBody>
          <a:bodyPr>
            <a:spAutoFit/>
          </a:bodyPr>
          <a:p>
            <a:pPr>
              <a:buClr>
                <a:schemeClr val="hlink"/>
              </a:buClr>
              <a:buSzPct val="85000"/>
              <a:buFont typeface="Wingdings" panose="05000000000000000000" pitchFamily="2" charset="2"/>
            </a:pPr>
            <a:r>
              <a:rPr lang="zh-CN" altLang="en-US" sz="2000" dirty="0">
                <a:latin typeface="华文中宋" panose="02010600040101010101" pitchFamily="2" charset="-122"/>
                <a:ea typeface="华文中宋" panose="02010600040101010101" pitchFamily="2" charset="-122"/>
              </a:rPr>
              <a:t>实型指针 </a:t>
            </a:r>
            <a:r>
              <a:rPr lang="en-US" altLang="zh-CN" sz="2000" err="1">
                <a:latin typeface="华文中宋" panose="02010600040101010101" pitchFamily="2" charset="-122"/>
                <a:ea typeface="华文中宋" panose="02010600040101010101" pitchFamily="2" charset="-122"/>
              </a:rPr>
              <a:t>px</a:t>
            </a:r>
            <a:endParaRPr lang="zh-CN" altLang="en-US" sz="2000" dirty="0">
              <a:latin typeface="华文中宋" panose="02010600040101010101" pitchFamily="2" charset="-122"/>
              <a:ea typeface="华文中宋" panose="02010600040101010101" pitchFamily="2" charset="-122"/>
            </a:endParaRPr>
          </a:p>
        </p:txBody>
      </p:sp>
      <p:sp>
        <p:nvSpPr>
          <p:cNvPr id="15470" name="矩形 15469"/>
          <p:cNvSpPr/>
          <p:nvPr/>
        </p:nvSpPr>
        <p:spPr>
          <a:xfrm>
            <a:off x="6642100" y="1533525"/>
            <a:ext cx="1630363" cy="336550"/>
          </a:xfrm>
          <a:prstGeom prst="rect">
            <a:avLst/>
          </a:prstGeom>
          <a:noFill/>
          <a:ln w="19050">
            <a:noFill/>
          </a:ln>
        </p:spPr>
        <p:txBody>
          <a:bodyPr wrap="none" anchor="t">
            <a:spAutoFit/>
          </a:bodyPr>
          <a:p>
            <a:pPr>
              <a:buClr>
                <a:schemeClr val="hlink"/>
              </a:buClr>
              <a:buSzPct val="85000"/>
              <a:buFont typeface="Wingdings" panose="05000000000000000000" pitchFamily="2" charset="2"/>
            </a:pPr>
            <a:r>
              <a:rPr lang="zh-CN" altLang="en-US" sz="1600" dirty="0">
                <a:latin typeface="华文中宋" panose="02010600040101010101" pitchFamily="2" charset="-122"/>
                <a:ea typeface="华文中宋" panose="02010600040101010101" pitchFamily="2" charset="-122"/>
              </a:rPr>
              <a:t>字符型指针 </a:t>
            </a:r>
            <a:r>
              <a:rPr lang="en-US" altLang="zh-CN" sz="1600" err="1">
                <a:latin typeface="华文中宋" panose="02010600040101010101" pitchFamily="2" charset="-122"/>
                <a:ea typeface="华文中宋" panose="02010600040101010101" pitchFamily="2" charset="-122"/>
              </a:rPr>
              <a:t>pch</a:t>
            </a:r>
            <a:endParaRPr lang="zh-CN" altLang="en-US" sz="1600" dirty="0">
              <a:latin typeface="华文中宋" panose="02010600040101010101" pitchFamily="2" charset="-122"/>
              <a:ea typeface="华文中宋" panose="02010600040101010101" pitchFamily="2" charset="-122"/>
            </a:endParaRPr>
          </a:p>
        </p:txBody>
      </p:sp>
      <p:sp>
        <p:nvSpPr>
          <p:cNvPr id="15471" name="文本框 15470"/>
          <p:cNvSpPr txBox="1"/>
          <p:nvPr/>
        </p:nvSpPr>
        <p:spPr>
          <a:xfrm>
            <a:off x="1116013" y="4941888"/>
            <a:ext cx="7272337" cy="396875"/>
          </a:xfrm>
          <a:prstGeom prst="rect">
            <a:avLst/>
          </a:prstGeom>
          <a:noFill/>
          <a:ln w="19050">
            <a:noFill/>
          </a:ln>
        </p:spPr>
        <p:txBody>
          <a:bodyPr>
            <a:spAutoFit/>
          </a:bodyPr>
          <a:p>
            <a:pPr>
              <a:buClr>
                <a:schemeClr val="hlink"/>
              </a:buClr>
              <a:buSzPct val="85000"/>
              <a:buFont typeface="Wingdings" panose="05000000000000000000" pitchFamily="2" charset="2"/>
            </a:pPr>
            <a:r>
              <a:rPr lang="zh-CN" altLang="en-US" sz="2000" b="1" dirty="0">
                <a:latin typeface="Cambria Math" panose="02040503050406030204" pitchFamily="18" charset="0"/>
                <a:ea typeface="楷体" panose="02010609060101010101" charset="-122"/>
              </a:rPr>
              <a:t>不必关心变量地址的具体数值，重要的是理解指向关系。</a:t>
            </a:r>
            <a:endParaRPr lang="zh-CN" altLang="en-US" sz="2000" b="1" dirty="0">
              <a:latin typeface="Cambria Math" panose="02040503050406030204" pitchFamily="18" charset="0"/>
              <a:ea typeface="楷体" panose="02010609060101010101" charset="-122"/>
            </a:endParaRPr>
          </a:p>
        </p:txBody>
      </p:sp>
      <p:sp>
        <p:nvSpPr>
          <p:cNvPr id="2" name="灯片编号占位符 1"/>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文本占位符 196614"/>
          <p:cNvSpPr>
            <a:spLocks noGrp="1"/>
          </p:cNvSpPr>
          <p:nvPr>
            <p:ph type="body" idx="4294967295"/>
          </p:nvPr>
        </p:nvSpPr>
        <p:spPr>
          <a:xfrm>
            <a:off x="374015" y="654050"/>
            <a:ext cx="7388225" cy="557530"/>
          </a:xfrm>
        </p:spPr>
        <p:txBody>
          <a:bodyPr vert="horz" wrap="square" lIns="91440" tIns="45720" rIns="91440" bIns="45720" anchor="t"/>
          <a:p>
            <a:pPr>
              <a:spcBef>
                <a:spcPct val="30000"/>
              </a:spcBef>
              <a:buClrTx/>
              <a:buSzTx/>
              <a:buNone/>
            </a:pPr>
            <a:r>
              <a:rPr lang="zh-CN" altLang="en-US" dirty="0"/>
              <a:t>指针 </a:t>
            </a:r>
            <a:r>
              <a:rPr lang="zh-CN" altLang="en-US" u="sng" dirty="0">
                <a:solidFill>
                  <a:schemeClr val="accent2"/>
                </a:solidFill>
              </a:rPr>
              <a:t>指向</a:t>
            </a:r>
            <a:r>
              <a:rPr lang="zh-CN" altLang="en-US" u="sng" dirty="0"/>
              <a:t> </a:t>
            </a:r>
            <a:r>
              <a:rPr lang="zh-CN" altLang="en-US" dirty="0"/>
              <a:t>变量（另一种常见的示意图）：</a:t>
            </a:r>
            <a:endParaRPr lang="zh-CN" altLang="en-US" sz="2000" dirty="0"/>
          </a:p>
        </p:txBody>
      </p:sp>
      <p:sp>
        <p:nvSpPr>
          <p:cNvPr id="17410" name="Text Box 5"/>
          <p:cNvSpPr txBox="1"/>
          <p:nvPr/>
        </p:nvSpPr>
        <p:spPr>
          <a:xfrm>
            <a:off x="611188" y="6092825"/>
            <a:ext cx="8137525" cy="368300"/>
          </a:xfrm>
          <a:prstGeom prst="rect">
            <a:avLst/>
          </a:prstGeom>
          <a:noFill/>
          <a:ln w="9525">
            <a:noFill/>
          </a:ln>
        </p:spPr>
        <p:txBody>
          <a:bodyPr>
            <a:spAutoFit/>
          </a:bodyPr>
          <a:p>
            <a:pPr algn="l" hangingPunct="1"/>
            <a:r>
              <a:rPr lang="zh-CN" altLang="en-US" sz="1800" dirty="0">
                <a:latin typeface="Cambria" panose="02040503050406030204" pitchFamily="18" charset="0"/>
              </a:rPr>
              <a:t>在这种示意图中，内存被画成竖向一维格子，指针变量和普通变量分开绘制。</a:t>
            </a:r>
            <a:endParaRPr lang="zh-CN" altLang="en-US" sz="1800" dirty="0">
              <a:latin typeface="Cambria" panose="02040503050406030204" pitchFamily="18" charset="0"/>
            </a:endParaRPr>
          </a:p>
        </p:txBody>
      </p:sp>
      <p:graphicFrame>
        <p:nvGraphicFramePr>
          <p:cNvPr id="17597" name="表格 17596"/>
          <p:cNvGraphicFramePr/>
          <p:nvPr/>
        </p:nvGraphicFramePr>
        <p:xfrm>
          <a:off x="1692275" y="1700213"/>
          <a:ext cx="1439863" cy="3529013"/>
        </p:xfrm>
        <a:graphic>
          <a:graphicData uri="http://schemas.openxmlformats.org/drawingml/2006/table">
            <a:tbl>
              <a:tblPr/>
              <a:tblGrid>
                <a:gridCol w="1439863"/>
              </a:tblGrid>
              <a:tr h="334963">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lgn="ctr">
                        <a:buNone/>
                      </a:pPr>
                      <a:r>
                        <a:rPr lang="en-US" altLang="zh-CN" sz="1600"/>
                        <a:t>2000</a:t>
                      </a:r>
                      <a:endParaRPr lang="en-US" altLang="zh-CN" sz="1600"/>
                    </a:p>
                  </a:txBody>
                  <a:tcPr>
                    <a:lnL w="1905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9050"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lnTlToBr>
                      <a:noFill/>
                    </a:lnTlToBr>
                    <a:lnBlToTr>
                      <a:noFill/>
                    </a:lnBlToTr>
                    <a:noFill/>
                  </a:tcPr>
                </a:tc>
              </a:tr>
              <a:tr h="334962">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lgn="ctr">
                        <a:buNone/>
                      </a:pPr>
                      <a:r>
                        <a:rPr lang="en-US" altLang="zh-CN" sz="1600"/>
                        <a:t>2002</a:t>
                      </a:r>
                      <a:endParaRPr lang="en-US" altLang="zh-CN" sz="1600"/>
                    </a:p>
                  </a:txBody>
                  <a:tcPr>
                    <a:lnL w="1905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9050"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lnTlToBr>
                      <a:noFill/>
                    </a:lnTlToBr>
                    <a:lnBlToTr>
                      <a:noFill/>
                    </a:lnBlToTr>
                    <a:noFill/>
                  </a:tcPr>
                </a:tc>
              </a:tr>
              <a:tr h="334963">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lgn="ctr">
                        <a:buNone/>
                      </a:pPr>
                      <a:r>
                        <a:rPr lang="en-US" altLang="zh-CN" sz="1600"/>
                        <a:t>2004</a:t>
                      </a:r>
                      <a:endParaRPr lang="en-US" altLang="zh-CN" sz="1600"/>
                    </a:p>
                  </a:txBody>
                  <a:tcPr>
                    <a:lnL w="1905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9050"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lnTlToBr>
                      <a:noFill/>
                    </a:lnTlToBr>
                    <a:lnBlToTr>
                      <a:noFill/>
                    </a:lnBlToTr>
                    <a:noFill/>
                  </a:tcPr>
                </a:tc>
              </a:tr>
              <a:tr h="334962">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lgn="ctr">
                        <a:buNone/>
                      </a:pPr>
                      <a:r>
                        <a:rPr lang="en-US" altLang="zh-CN" sz="1600"/>
                        <a:t>2008</a:t>
                      </a:r>
                      <a:endParaRPr lang="en-US" altLang="zh-CN" sz="1600"/>
                    </a:p>
                  </a:txBody>
                  <a:tcPr>
                    <a:lnL w="1905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9050"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lnTlToBr>
                      <a:noFill/>
                    </a:lnTlToBr>
                    <a:lnBlToTr>
                      <a:noFill/>
                    </a:lnBlToTr>
                    <a:noFill/>
                  </a:tcPr>
                </a:tc>
              </a:tr>
              <a:tr h="334963">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lgn="ctr">
                        <a:buNone/>
                      </a:pPr>
                      <a:r>
                        <a:rPr lang="en-US" altLang="zh-CN" sz="1600"/>
                        <a:t>2012</a:t>
                      </a:r>
                      <a:endParaRPr lang="en-US" altLang="zh-CN" sz="1600"/>
                    </a:p>
                  </a:txBody>
                  <a:tcPr>
                    <a:lnL w="1905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9050"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lnTlToBr>
                      <a:noFill/>
                    </a:lnTlToBr>
                    <a:lnBlToTr>
                      <a:noFill/>
                    </a:lnBlToTr>
                    <a:noFill/>
                  </a:tcPr>
                </a:tc>
              </a:tr>
              <a:tr h="334962">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lgn="ctr">
                        <a:buNone/>
                      </a:pPr>
                      <a:r>
                        <a:rPr lang="en-US" altLang="zh-CN" sz="1600"/>
                        <a:t>2020</a:t>
                      </a:r>
                      <a:endParaRPr lang="en-US" altLang="zh-CN" sz="1600"/>
                    </a:p>
                  </a:txBody>
                  <a:tcPr>
                    <a:lnL w="1905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9050"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lnTlToBr>
                      <a:noFill/>
                    </a:lnTlToBr>
                    <a:lnBlToTr>
                      <a:noFill/>
                    </a:lnBlToTr>
                    <a:noFill/>
                  </a:tcPr>
                </a:tc>
              </a:tr>
              <a:tr h="334963">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lgn="ctr">
                        <a:buNone/>
                      </a:pPr>
                      <a:r>
                        <a:rPr lang="en-US" altLang="zh-CN" sz="1600"/>
                        <a:t>2021</a:t>
                      </a:r>
                      <a:endParaRPr lang="en-US" altLang="zh-CN" sz="1600"/>
                    </a:p>
                  </a:txBody>
                  <a:tcPr>
                    <a:lnL w="1905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9050"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lnTlToBr>
                      <a:noFill/>
                    </a:lnTlToBr>
                    <a:lnBlToTr>
                      <a:noFill/>
                    </a:lnBlToTr>
                    <a:noFill/>
                  </a:tcPr>
                </a:tc>
              </a:tr>
              <a:tr h="334962">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lgn="ctr">
                        <a:buNone/>
                      </a:pPr>
                      <a:endParaRPr lang="zh-CN" altLang="en-US" sz="1600" dirty="0"/>
                    </a:p>
                  </a:txBody>
                  <a:tcPr>
                    <a:lnL w="1905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9050"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lnTlToBr>
                      <a:noFill/>
                    </a:lnTlToBr>
                    <a:lnBlToTr>
                      <a:noFill/>
                    </a:lnBlToTr>
                    <a:noFill/>
                  </a:tcPr>
                </a:tc>
              </a:tr>
              <a:tr h="334963">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lgn="ctr">
                        <a:buNone/>
                      </a:pPr>
                      <a:endParaRPr lang="zh-CN" altLang="en-US" sz="1600" dirty="0"/>
                    </a:p>
                  </a:txBody>
                  <a:tcPr>
                    <a:lnL w="1905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9050"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lnTlToBr>
                      <a:noFill/>
                    </a:lnTlToBr>
                    <a:lnBlToTr>
                      <a:noFill/>
                    </a:lnBlToTr>
                    <a:noFill/>
                  </a:tcPr>
                </a:tc>
              </a:tr>
              <a:tr h="514350">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lgn="ctr">
                        <a:buNone/>
                      </a:pPr>
                      <a:endParaRPr lang="zh-CN" altLang="en-US" sz="1600" dirty="0"/>
                    </a:p>
                  </a:txBody>
                  <a:tcPr>
                    <a:lnL w="1905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9050"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7467" name="任意多边形 17466"/>
          <p:cNvSpPr/>
          <p:nvPr/>
        </p:nvSpPr>
        <p:spPr>
          <a:xfrm>
            <a:off x="1692275" y="5229225"/>
            <a:ext cx="1439863" cy="252413"/>
          </a:xfrm>
          <a:custGeom>
            <a:avLst/>
            <a:gdLst/>
            <a:ahLst/>
            <a:cxnLst/>
            <a:pathLst>
              <a:path w="907" h="159">
                <a:moveTo>
                  <a:pt x="0" y="0"/>
                </a:moveTo>
                <a:cubicBezTo>
                  <a:pt x="7" y="56"/>
                  <a:pt x="15" y="113"/>
                  <a:pt x="45" y="136"/>
                </a:cubicBezTo>
                <a:cubicBezTo>
                  <a:pt x="75" y="159"/>
                  <a:pt x="136" y="136"/>
                  <a:pt x="181" y="136"/>
                </a:cubicBezTo>
                <a:cubicBezTo>
                  <a:pt x="226" y="136"/>
                  <a:pt x="279" y="143"/>
                  <a:pt x="317" y="136"/>
                </a:cubicBezTo>
                <a:cubicBezTo>
                  <a:pt x="355" y="129"/>
                  <a:pt x="385" y="91"/>
                  <a:pt x="408" y="91"/>
                </a:cubicBezTo>
                <a:cubicBezTo>
                  <a:pt x="431" y="91"/>
                  <a:pt x="423" y="129"/>
                  <a:pt x="453" y="136"/>
                </a:cubicBezTo>
                <a:cubicBezTo>
                  <a:pt x="483" y="143"/>
                  <a:pt x="551" y="136"/>
                  <a:pt x="589" y="136"/>
                </a:cubicBezTo>
                <a:cubicBezTo>
                  <a:pt x="627" y="136"/>
                  <a:pt x="650" y="143"/>
                  <a:pt x="680" y="136"/>
                </a:cubicBezTo>
                <a:cubicBezTo>
                  <a:pt x="710" y="129"/>
                  <a:pt x="741" y="98"/>
                  <a:pt x="771" y="91"/>
                </a:cubicBezTo>
                <a:cubicBezTo>
                  <a:pt x="801" y="84"/>
                  <a:pt x="838" y="106"/>
                  <a:pt x="861" y="91"/>
                </a:cubicBezTo>
                <a:cubicBezTo>
                  <a:pt x="884" y="76"/>
                  <a:pt x="895" y="38"/>
                  <a:pt x="907" y="0"/>
                </a:cubicBezTo>
              </a:path>
            </a:pathLst>
          </a:custGeom>
          <a:noFill/>
          <a:ln w="19050" cap="flat" cmpd="sng">
            <a:solidFill>
              <a:schemeClr val="tx1">
                <a:alpha val="100000"/>
              </a:schemeClr>
            </a:solidFill>
            <a:prstDash val="solid"/>
            <a:headEnd type="none" w="med" len="med"/>
            <a:tailEnd type="none" w="med" len="med"/>
          </a:ln>
        </p:spPr>
        <p:txBody>
          <a:bodyPr/>
          <a:p>
            <a:endParaRPr lang="zh-CN" altLang="en-US"/>
          </a:p>
        </p:txBody>
      </p:sp>
      <p:sp>
        <p:nvSpPr>
          <p:cNvPr id="17468" name="任意多边形 17467"/>
          <p:cNvSpPr/>
          <p:nvPr/>
        </p:nvSpPr>
        <p:spPr>
          <a:xfrm>
            <a:off x="1692275" y="1412875"/>
            <a:ext cx="1439863" cy="287338"/>
          </a:xfrm>
          <a:custGeom>
            <a:avLst/>
            <a:gdLst/>
            <a:ahLst/>
            <a:cxnLst/>
            <a:pathLst>
              <a:path w="907" h="181">
                <a:moveTo>
                  <a:pt x="0" y="181"/>
                </a:moveTo>
                <a:cubicBezTo>
                  <a:pt x="26" y="124"/>
                  <a:pt x="53" y="68"/>
                  <a:pt x="90" y="45"/>
                </a:cubicBezTo>
                <a:cubicBezTo>
                  <a:pt x="127" y="22"/>
                  <a:pt x="188" y="37"/>
                  <a:pt x="226" y="45"/>
                </a:cubicBezTo>
                <a:cubicBezTo>
                  <a:pt x="264" y="53"/>
                  <a:pt x="279" y="83"/>
                  <a:pt x="317" y="91"/>
                </a:cubicBezTo>
                <a:cubicBezTo>
                  <a:pt x="355" y="99"/>
                  <a:pt x="415" y="99"/>
                  <a:pt x="453" y="91"/>
                </a:cubicBezTo>
                <a:cubicBezTo>
                  <a:pt x="491" y="83"/>
                  <a:pt x="506" y="60"/>
                  <a:pt x="544" y="45"/>
                </a:cubicBezTo>
                <a:cubicBezTo>
                  <a:pt x="582" y="30"/>
                  <a:pt x="635" y="0"/>
                  <a:pt x="680" y="0"/>
                </a:cubicBezTo>
                <a:cubicBezTo>
                  <a:pt x="725" y="0"/>
                  <a:pt x="778" y="15"/>
                  <a:pt x="816" y="45"/>
                </a:cubicBezTo>
                <a:cubicBezTo>
                  <a:pt x="854" y="75"/>
                  <a:pt x="880" y="128"/>
                  <a:pt x="907" y="181"/>
                </a:cubicBezTo>
              </a:path>
            </a:pathLst>
          </a:custGeom>
          <a:noFill/>
          <a:ln w="19050" cap="flat" cmpd="sng">
            <a:solidFill>
              <a:schemeClr val="tx1">
                <a:alpha val="100000"/>
              </a:schemeClr>
            </a:solidFill>
            <a:prstDash val="solid"/>
            <a:headEnd type="none" w="med" len="med"/>
            <a:tailEnd type="none" w="med" len="med"/>
          </a:ln>
        </p:spPr>
        <p:txBody>
          <a:bodyPr/>
          <a:p>
            <a:endParaRPr lang="zh-CN" altLang="en-US"/>
          </a:p>
        </p:txBody>
      </p:sp>
      <p:sp>
        <p:nvSpPr>
          <p:cNvPr id="17469" name="文本框 17468"/>
          <p:cNvSpPr txBox="1"/>
          <p:nvPr/>
        </p:nvSpPr>
        <p:spPr>
          <a:xfrm>
            <a:off x="900113" y="1700213"/>
            <a:ext cx="863600" cy="2978150"/>
          </a:xfrm>
          <a:prstGeom prst="rect">
            <a:avLst/>
          </a:prstGeom>
          <a:noFill/>
          <a:ln w="19050">
            <a:noFill/>
          </a:ln>
        </p:spPr>
        <p:txBody>
          <a:bodyPr>
            <a:spAutoFit/>
          </a:bodyPr>
          <a:p>
            <a:pPr>
              <a:spcBef>
                <a:spcPct val="35000"/>
              </a:spcBef>
              <a:buClr>
                <a:schemeClr val="hlink"/>
              </a:buClr>
              <a:buSzPct val="85000"/>
              <a:buFont typeface="Wingdings" panose="05000000000000000000" pitchFamily="2" charset="2"/>
            </a:pPr>
            <a:r>
              <a:rPr lang="en-US" altLang="zh-CN" sz="1600" b="1">
                <a:latin typeface="Cambria" panose="02040503050406030204" pitchFamily="18" charset="0"/>
                <a:ea typeface="华文中宋" panose="02010600040101010101" pitchFamily="2" charset="-122"/>
              </a:rPr>
              <a:t>1000</a:t>
            </a:r>
            <a:endParaRPr lang="en-US" altLang="zh-CN" sz="1600" b="1">
              <a:latin typeface="Cambria" panose="02040503050406030204" pitchFamily="18" charset="0"/>
              <a:ea typeface="华文中宋" panose="02010600040101010101" pitchFamily="2" charset="-122"/>
            </a:endParaRPr>
          </a:p>
          <a:p>
            <a:pPr>
              <a:spcBef>
                <a:spcPct val="35000"/>
              </a:spcBef>
              <a:buClr>
                <a:schemeClr val="hlink"/>
              </a:buClr>
              <a:buSzPct val="85000"/>
              <a:buFont typeface="Wingdings" panose="05000000000000000000" pitchFamily="2" charset="2"/>
            </a:pPr>
            <a:r>
              <a:rPr lang="en-US" altLang="zh-CN" sz="1600" b="1">
                <a:latin typeface="Cambria" panose="02040503050406030204" pitchFamily="18" charset="0"/>
                <a:ea typeface="华文中宋" panose="02010600040101010101" pitchFamily="2" charset="-122"/>
              </a:rPr>
              <a:t>1002</a:t>
            </a:r>
            <a:endParaRPr lang="en-US" altLang="zh-CN" sz="1600" b="1">
              <a:latin typeface="Cambria" panose="02040503050406030204" pitchFamily="18" charset="0"/>
              <a:ea typeface="华文中宋" panose="02010600040101010101" pitchFamily="2" charset="-122"/>
            </a:endParaRPr>
          </a:p>
          <a:p>
            <a:pPr>
              <a:spcBef>
                <a:spcPct val="35000"/>
              </a:spcBef>
              <a:buClr>
                <a:schemeClr val="hlink"/>
              </a:buClr>
              <a:buSzPct val="85000"/>
              <a:buFont typeface="Wingdings" panose="05000000000000000000" pitchFamily="2" charset="2"/>
            </a:pPr>
            <a:r>
              <a:rPr lang="en-US" altLang="zh-CN" sz="1600" b="1">
                <a:latin typeface="Cambria" panose="02040503050406030204" pitchFamily="18" charset="0"/>
                <a:ea typeface="华文中宋" panose="02010600040101010101" pitchFamily="2" charset="-122"/>
              </a:rPr>
              <a:t>1004</a:t>
            </a:r>
            <a:endParaRPr lang="en-US" altLang="zh-CN" sz="1600" b="1">
              <a:latin typeface="Cambria" panose="02040503050406030204" pitchFamily="18" charset="0"/>
              <a:ea typeface="华文中宋" panose="02010600040101010101" pitchFamily="2" charset="-122"/>
            </a:endParaRPr>
          </a:p>
          <a:p>
            <a:pPr>
              <a:spcBef>
                <a:spcPct val="35000"/>
              </a:spcBef>
              <a:buClr>
                <a:schemeClr val="hlink"/>
              </a:buClr>
              <a:buSzPct val="85000"/>
              <a:buFont typeface="Wingdings" panose="05000000000000000000" pitchFamily="2" charset="2"/>
            </a:pPr>
            <a:r>
              <a:rPr lang="en-US" altLang="zh-CN" sz="1600" b="1">
                <a:latin typeface="Cambria" panose="02040503050406030204" pitchFamily="18" charset="0"/>
                <a:ea typeface="华文中宋" panose="02010600040101010101" pitchFamily="2" charset="-122"/>
              </a:rPr>
              <a:t>1006</a:t>
            </a:r>
            <a:endParaRPr lang="en-US" altLang="zh-CN" sz="1600" b="1">
              <a:latin typeface="Cambria" panose="02040503050406030204" pitchFamily="18" charset="0"/>
              <a:ea typeface="华文中宋" panose="02010600040101010101" pitchFamily="2" charset="-122"/>
            </a:endParaRPr>
          </a:p>
          <a:p>
            <a:pPr>
              <a:spcBef>
                <a:spcPct val="35000"/>
              </a:spcBef>
              <a:buClr>
                <a:schemeClr val="hlink"/>
              </a:buClr>
              <a:buSzPct val="85000"/>
              <a:buFont typeface="Wingdings" panose="05000000000000000000" pitchFamily="2" charset="2"/>
            </a:pPr>
            <a:r>
              <a:rPr lang="en-US" altLang="zh-CN" sz="1600" b="1">
                <a:latin typeface="Cambria" panose="02040503050406030204" pitchFamily="18" charset="0"/>
                <a:ea typeface="华文中宋" panose="02010600040101010101" pitchFamily="2" charset="-122"/>
              </a:rPr>
              <a:t>1008</a:t>
            </a:r>
            <a:endParaRPr lang="en-US" altLang="zh-CN" sz="1600" b="1">
              <a:latin typeface="Cambria" panose="02040503050406030204" pitchFamily="18" charset="0"/>
              <a:ea typeface="华文中宋" panose="02010600040101010101" pitchFamily="2" charset="-122"/>
            </a:endParaRPr>
          </a:p>
          <a:p>
            <a:pPr>
              <a:spcBef>
                <a:spcPct val="35000"/>
              </a:spcBef>
              <a:buClr>
                <a:schemeClr val="hlink"/>
              </a:buClr>
              <a:buSzPct val="85000"/>
              <a:buFont typeface="Wingdings" panose="05000000000000000000" pitchFamily="2" charset="2"/>
            </a:pPr>
            <a:r>
              <a:rPr lang="en-US" altLang="zh-CN" sz="1600" b="1">
                <a:latin typeface="Cambria" panose="02040503050406030204" pitchFamily="18" charset="0"/>
                <a:ea typeface="华文中宋" panose="02010600040101010101" pitchFamily="2" charset="-122"/>
              </a:rPr>
              <a:t>1010</a:t>
            </a:r>
            <a:endParaRPr lang="en-US" altLang="zh-CN" sz="1600" b="1">
              <a:latin typeface="Cambria" panose="02040503050406030204" pitchFamily="18" charset="0"/>
              <a:ea typeface="华文中宋" panose="02010600040101010101" pitchFamily="2" charset="-122"/>
            </a:endParaRPr>
          </a:p>
          <a:p>
            <a:pPr>
              <a:spcBef>
                <a:spcPct val="35000"/>
              </a:spcBef>
              <a:buClr>
                <a:schemeClr val="hlink"/>
              </a:buClr>
              <a:buSzPct val="85000"/>
              <a:buFont typeface="Wingdings" panose="05000000000000000000" pitchFamily="2" charset="2"/>
            </a:pPr>
            <a:r>
              <a:rPr lang="en-US" altLang="zh-CN" sz="1600" b="1">
                <a:latin typeface="Cambria" panose="02040503050406030204" pitchFamily="18" charset="0"/>
                <a:ea typeface="华文中宋" panose="02010600040101010101" pitchFamily="2" charset="-122"/>
              </a:rPr>
              <a:t>1012</a:t>
            </a:r>
            <a:endParaRPr lang="en-US" altLang="zh-CN" sz="1600" b="1">
              <a:latin typeface="Cambria" panose="02040503050406030204" pitchFamily="18" charset="0"/>
              <a:ea typeface="华文中宋" panose="02010600040101010101" pitchFamily="2" charset="-122"/>
            </a:endParaRPr>
          </a:p>
          <a:p>
            <a:pPr>
              <a:spcBef>
                <a:spcPct val="35000"/>
              </a:spcBef>
              <a:buClr>
                <a:schemeClr val="hlink"/>
              </a:buClr>
              <a:buSzPct val="85000"/>
              <a:buFont typeface="Wingdings" panose="05000000000000000000" pitchFamily="2" charset="2"/>
            </a:pPr>
            <a:r>
              <a:rPr lang="en-US" altLang="zh-CN" sz="1600" b="1">
                <a:latin typeface="Cambria" panose="02040503050406030204" pitchFamily="18" charset="0"/>
                <a:ea typeface="华文中宋" panose="02010600040101010101" pitchFamily="2" charset="-122"/>
              </a:rPr>
              <a:t>1014</a:t>
            </a:r>
            <a:endParaRPr lang="en-US" altLang="zh-CN" sz="1600" b="1">
              <a:latin typeface="Cambria" panose="02040503050406030204" pitchFamily="18" charset="0"/>
              <a:ea typeface="华文中宋" panose="02010600040101010101" pitchFamily="2" charset="-122"/>
            </a:endParaRPr>
          </a:p>
          <a:p>
            <a:pPr>
              <a:spcBef>
                <a:spcPct val="35000"/>
              </a:spcBef>
              <a:buClr>
                <a:schemeClr val="hlink"/>
              </a:buClr>
              <a:buSzPct val="85000"/>
              <a:buFont typeface="Wingdings" panose="05000000000000000000" pitchFamily="2" charset="2"/>
            </a:pPr>
            <a:r>
              <a:rPr lang="en-US" altLang="zh-CN" sz="1600" b="1">
                <a:latin typeface="Cambria" panose="02040503050406030204" pitchFamily="18" charset="0"/>
                <a:ea typeface="华文中宋" panose="02010600040101010101" pitchFamily="2" charset="-122"/>
              </a:rPr>
              <a:t>1016</a:t>
            </a:r>
            <a:endParaRPr lang="en-US" altLang="zh-CN" sz="1600" b="1">
              <a:latin typeface="Cambria" panose="02040503050406030204" pitchFamily="18" charset="0"/>
              <a:ea typeface="华文中宋" panose="02010600040101010101" pitchFamily="2" charset="-122"/>
            </a:endParaRPr>
          </a:p>
        </p:txBody>
      </p:sp>
      <p:sp>
        <p:nvSpPr>
          <p:cNvPr id="17470" name="文本框 17469"/>
          <p:cNvSpPr txBox="1"/>
          <p:nvPr/>
        </p:nvSpPr>
        <p:spPr>
          <a:xfrm>
            <a:off x="3132138" y="1628775"/>
            <a:ext cx="647700" cy="2393950"/>
          </a:xfrm>
          <a:prstGeom prst="rect">
            <a:avLst/>
          </a:prstGeom>
          <a:noFill/>
          <a:ln w="19050">
            <a:noFill/>
          </a:ln>
        </p:spPr>
        <p:txBody>
          <a:bodyPr>
            <a:spAutoFit/>
          </a:bodyPr>
          <a:p>
            <a:pPr algn="l">
              <a:spcBef>
                <a:spcPct val="40000"/>
              </a:spcBef>
              <a:buClr>
                <a:schemeClr val="hlink"/>
              </a:buClr>
              <a:buSzPct val="85000"/>
              <a:buFont typeface="Wingdings" panose="05000000000000000000" pitchFamily="2" charset="2"/>
            </a:pPr>
            <a:r>
              <a:rPr lang="en-US" altLang="zh-CN" sz="1600" b="1">
                <a:solidFill>
                  <a:schemeClr val="accent2"/>
                </a:solidFill>
                <a:latin typeface="Cambria" panose="02040503050406030204" pitchFamily="18" charset="0"/>
                <a:ea typeface="华文中宋" panose="02010600040101010101" pitchFamily="2" charset="-122"/>
              </a:rPr>
              <a:t>pa</a:t>
            </a:r>
            <a:endParaRPr lang="en-US" altLang="zh-CN" sz="1600" b="1">
              <a:solidFill>
                <a:schemeClr val="accent2"/>
              </a:solidFill>
              <a:latin typeface="Cambria" panose="02040503050406030204" pitchFamily="18" charset="0"/>
              <a:ea typeface="华文中宋" panose="02010600040101010101" pitchFamily="2" charset="-122"/>
            </a:endParaRPr>
          </a:p>
          <a:p>
            <a:pPr algn="l">
              <a:spcBef>
                <a:spcPct val="40000"/>
              </a:spcBef>
              <a:buClr>
                <a:schemeClr val="hlink"/>
              </a:buClr>
              <a:buSzPct val="85000"/>
              <a:buFont typeface="Wingdings" panose="05000000000000000000" pitchFamily="2" charset="2"/>
            </a:pPr>
            <a:r>
              <a:rPr lang="en-US" altLang="zh-CN" sz="1600" b="1" err="1">
                <a:solidFill>
                  <a:schemeClr val="accent2"/>
                </a:solidFill>
                <a:latin typeface="Cambria" panose="02040503050406030204" pitchFamily="18" charset="0"/>
                <a:ea typeface="华文中宋" panose="02010600040101010101" pitchFamily="2" charset="-122"/>
              </a:rPr>
              <a:t>pb</a:t>
            </a:r>
            <a:endParaRPr lang="en-US" altLang="zh-CN" sz="1600" b="1">
              <a:solidFill>
                <a:schemeClr val="accent2"/>
              </a:solidFill>
              <a:latin typeface="Cambria" panose="02040503050406030204" pitchFamily="18" charset="0"/>
              <a:ea typeface="华文中宋" panose="02010600040101010101" pitchFamily="2" charset="-122"/>
            </a:endParaRPr>
          </a:p>
          <a:p>
            <a:pPr algn="l">
              <a:spcBef>
                <a:spcPct val="40000"/>
              </a:spcBef>
              <a:buClr>
                <a:schemeClr val="hlink"/>
              </a:buClr>
              <a:buSzPct val="85000"/>
              <a:buFont typeface="Wingdings" panose="05000000000000000000" pitchFamily="2" charset="2"/>
            </a:pPr>
            <a:r>
              <a:rPr lang="en-US" altLang="zh-CN" sz="1600" b="1" err="1">
                <a:solidFill>
                  <a:schemeClr val="accent2"/>
                </a:solidFill>
                <a:latin typeface="Cambria" panose="02040503050406030204" pitchFamily="18" charset="0"/>
                <a:ea typeface="华文中宋" panose="02010600040101010101" pitchFamily="2" charset="-122"/>
              </a:rPr>
              <a:t>px</a:t>
            </a:r>
            <a:endParaRPr lang="en-US" altLang="zh-CN" sz="1600" b="1">
              <a:solidFill>
                <a:schemeClr val="accent2"/>
              </a:solidFill>
              <a:latin typeface="Cambria" panose="02040503050406030204" pitchFamily="18" charset="0"/>
              <a:ea typeface="华文中宋" panose="02010600040101010101" pitchFamily="2" charset="-122"/>
            </a:endParaRPr>
          </a:p>
          <a:p>
            <a:pPr algn="l">
              <a:spcBef>
                <a:spcPct val="40000"/>
              </a:spcBef>
              <a:buClr>
                <a:schemeClr val="hlink"/>
              </a:buClr>
              <a:buSzPct val="85000"/>
              <a:buFont typeface="Wingdings" panose="05000000000000000000" pitchFamily="2" charset="2"/>
            </a:pPr>
            <a:r>
              <a:rPr lang="en-US" altLang="zh-CN" sz="1600" b="1" err="1">
                <a:solidFill>
                  <a:schemeClr val="accent2"/>
                </a:solidFill>
                <a:latin typeface="Cambria" panose="02040503050406030204" pitchFamily="18" charset="0"/>
                <a:ea typeface="华文中宋" panose="02010600040101010101" pitchFamily="2" charset="-122"/>
              </a:rPr>
              <a:t>py</a:t>
            </a:r>
            <a:endParaRPr lang="en-US" altLang="zh-CN" sz="1600" b="1">
              <a:solidFill>
                <a:schemeClr val="accent2"/>
              </a:solidFill>
              <a:latin typeface="Cambria" panose="02040503050406030204" pitchFamily="18" charset="0"/>
              <a:ea typeface="华文中宋" panose="02010600040101010101" pitchFamily="2" charset="-122"/>
            </a:endParaRPr>
          </a:p>
          <a:p>
            <a:pPr algn="l">
              <a:spcBef>
                <a:spcPct val="40000"/>
              </a:spcBef>
              <a:buClr>
                <a:schemeClr val="hlink"/>
              </a:buClr>
              <a:buSzPct val="85000"/>
              <a:buFont typeface="Wingdings" panose="05000000000000000000" pitchFamily="2" charset="2"/>
            </a:pPr>
            <a:r>
              <a:rPr lang="en-US" altLang="zh-CN" sz="1600" b="1" err="1">
                <a:solidFill>
                  <a:schemeClr val="accent2"/>
                </a:solidFill>
                <a:latin typeface="Cambria" panose="02040503050406030204" pitchFamily="18" charset="0"/>
                <a:ea typeface="华文中宋" panose="02010600040101010101" pitchFamily="2" charset="-122"/>
              </a:rPr>
              <a:t>pz</a:t>
            </a:r>
            <a:endParaRPr lang="en-US" altLang="zh-CN" sz="1600" b="1">
              <a:solidFill>
                <a:schemeClr val="accent2"/>
              </a:solidFill>
              <a:latin typeface="Cambria" panose="02040503050406030204" pitchFamily="18" charset="0"/>
              <a:ea typeface="华文中宋" panose="02010600040101010101" pitchFamily="2" charset="-122"/>
            </a:endParaRPr>
          </a:p>
          <a:p>
            <a:pPr algn="l">
              <a:spcBef>
                <a:spcPct val="40000"/>
              </a:spcBef>
              <a:buClr>
                <a:schemeClr val="hlink"/>
              </a:buClr>
              <a:buSzPct val="85000"/>
              <a:buFont typeface="Wingdings" panose="05000000000000000000" pitchFamily="2" charset="2"/>
            </a:pPr>
            <a:r>
              <a:rPr lang="en-US" altLang="zh-CN" sz="1600" b="1">
                <a:solidFill>
                  <a:schemeClr val="accent2"/>
                </a:solidFill>
                <a:latin typeface="Cambria" panose="02040503050406030204" pitchFamily="18" charset="0"/>
                <a:ea typeface="华文中宋" panose="02010600040101010101" pitchFamily="2" charset="-122"/>
              </a:rPr>
              <a:t>pch1</a:t>
            </a:r>
            <a:endParaRPr lang="en-US" altLang="zh-CN" sz="1600" b="1">
              <a:solidFill>
                <a:schemeClr val="accent2"/>
              </a:solidFill>
              <a:latin typeface="Cambria" panose="02040503050406030204" pitchFamily="18" charset="0"/>
              <a:ea typeface="华文中宋" panose="02010600040101010101" pitchFamily="2" charset="-122"/>
            </a:endParaRPr>
          </a:p>
          <a:p>
            <a:pPr algn="l">
              <a:spcBef>
                <a:spcPct val="40000"/>
              </a:spcBef>
              <a:buClr>
                <a:schemeClr val="hlink"/>
              </a:buClr>
              <a:buSzPct val="85000"/>
              <a:buFont typeface="Wingdings" panose="05000000000000000000" pitchFamily="2" charset="2"/>
            </a:pPr>
            <a:r>
              <a:rPr lang="en-US" altLang="zh-CN" sz="1600" b="1">
                <a:solidFill>
                  <a:schemeClr val="accent2"/>
                </a:solidFill>
                <a:latin typeface="Cambria" panose="02040503050406030204" pitchFamily="18" charset="0"/>
                <a:ea typeface="华文中宋" panose="02010600040101010101" pitchFamily="2" charset="-122"/>
              </a:rPr>
              <a:t>pch2</a:t>
            </a:r>
            <a:endParaRPr lang="en-US" altLang="zh-CN" sz="1600" b="1">
              <a:solidFill>
                <a:schemeClr val="accent2"/>
              </a:solidFill>
              <a:latin typeface="Cambria" panose="02040503050406030204" pitchFamily="18" charset="0"/>
              <a:ea typeface="华文中宋" panose="02010600040101010101" pitchFamily="2" charset="-122"/>
            </a:endParaRPr>
          </a:p>
        </p:txBody>
      </p:sp>
      <p:graphicFrame>
        <p:nvGraphicFramePr>
          <p:cNvPr id="17611" name="表格 17610"/>
          <p:cNvGraphicFramePr/>
          <p:nvPr/>
        </p:nvGraphicFramePr>
        <p:xfrm>
          <a:off x="5003800" y="1412875"/>
          <a:ext cx="1584325" cy="3910013"/>
        </p:xfrm>
        <a:graphic>
          <a:graphicData uri="http://schemas.openxmlformats.org/drawingml/2006/table">
            <a:tbl>
              <a:tblPr/>
              <a:tblGrid>
                <a:gridCol w="1584325"/>
              </a:tblGrid>
              <a:tr h="334963">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lgn="ctr">
                        <a:buNone/>
                      </a:pPr>
                      <a:r>
                        <a:rPr lang="en-US" altLang="zh-CN" sz="1600"/>
                        <a:t>1</a:t>
                      </a:r>
                      <a:endParaRPr lang="en-US" altLang="zh-CN" sz="1600"/>
                    </a:p>
                  </a:txBody>
                  <a:tcPr>
                    <a:lnL w="1905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9050"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lnTlToBr>
                      <a:noFill/>
                    </a:lnTlToBr>
                    <a:lnBlToTr>
                      <a:noFill/>
                    </a:lnBlToTr>
                    <a:noFill/>
                  </a:tcPr>
                </a:tc>
              </a:tr>
              <a:tr h="334962">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lgn="ctr">
                        <a:buNone/>
                      </a:pPr>
                      <a:r>
                        <a:rPr lang="en-US" altLang="zh-CN" sz="1600"/>
                        <a:t>2</a:t>
                      </a:r>
                      <a:endParaRPr lang="en-US" altLang="zh-CN" sz="1600"/>
                    </a:p>
                  </a:txBody>
                  <a:tcPr>
                    <a:lnL w="1905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9050"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lnTlToBr>
                      <a:noFill/>
                    </a:lnTlToBr>
                    <a:lnBlToTr>
                      <a:noFill/>
                    </a:lnBlToTr>
                    <a:noFill/>
                  </a:tcPr>
                </a:tc>
              </a:tr>
              <a:tr h="709613">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lgn="ctr">
                        <a:buNone/>
                      </a:pPr>
                      <a:r>
                        <a:rPr lang="en-US" altLang="zh-CN" sz="1600"/>
                        <a:t>3.4</a:t>
                      </a:r>
                      <a:endParaRPr lang="en-US" altLang="zh-CN" sz="1600"/>
                    </a:p>
                  </a:txBody>
                  <a:tcPr>
                    <a:lnL w="1905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9050"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lnTlToBr>
                      <a:noFill/>
                    </a:lnTlToBr>
                    <a:lnBlToTr>
                      <a:noFill/>
                    </a:lnBlToTr>
                    <a:noFill/>
                  </a:tcPr>
                </a:tc>
              </a:tr>
              <a:tr h="636587">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lgn="ctr">
                        <a:buNone/>
                      </a:pPr>
                      <a:r>
                        <a:rPr lang="en-US" altLang="zh-CN" sz="1600"/>
                        <a:t>4.5</a:t>
                      </a:r>
                      <a:endParaRPr lang="en-US" altLang="zh-CN" sz="1600"/>
                    </a:p>
                  </a:txBody>
                  <a:tcPr>
                    <a:lnL w="1905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9050"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lnTlToBr>
                      <a:noFill/>
                    </a:lnTlToBr>
                    <a:lnBlToTr>
                      <a:noFill/>
                    </a:lnBlToTr>
                    <a:noFill/>
                  </a:tcPr>
                </a:tc>
              </a:tr>
              <a:tr h="1223963">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lgn="ctr">
                        <a:buNone/>
                      </a:pPr>
                      <a:r>
                        <a:rPr lang="en-US" altLang="zh-CN" sz="1600"/>
                        <a:t>3.124</a:t>
                      </a:r>
                      <a:endParaRPr lang="en-US" altLang="zh-CN" sz="1600"/>
                    </a:p>
                  </a:txBody>
                  <a:tcPr>
                    <a:lnL w="1905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9050"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lnTlToBr>
                      <a:noFill/>
                    </a:lnTlToBr>
                    <a:lnBlToTr>
                      <a:noFill/>
                    </a:lnBlToTr>
                    <a:noFill/>
                  </a:tcPr>
                </a:tc>
              </a:tr>
              <a:tr h="334962">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lgn="ctr">
                        <a:buNone/>
                      </a:pPr>
                      <a:r>
                        <a:rPr lang="en-US" altLang="zh-CN" sz="1600"/>
                        <a:t>a</a:t>
                      </a:r>
                      <a:endParaRPr lang="en-US" altLang="zh-CN" sz="1600"/>
                    </a:p>
                  </a:txBody>
                  <a:tcPr>
                    <a:lnL w="1905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9050"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lnTlToBr>
                      <a:noFill/>
                    </a:lnTlToBr>
                    <a:lnBlToTr>
                      <a:noFill/>
                    </a:lnBlToTr>
                    <a:noFill/>
                  </a:tcPr>
                </a:tc>
              </a:tr>
              <a:tr h="334963">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lgn="ctr">
                        <a:buNone/>
                      </a:pPr>
                      <a:r>
                        <a:rPr lang="en-US" altLang="zh-CN" sz="1600"/>
                        <a:t>b</a:t>
                      </a:r>
                      <a:endParaRPr lang="en-US" altLang="zh-CN" sz="1600"/>
                    </a:p>
                  </a:txBody>
                  <a:tcPr>
                    <a:lnL w="19050" cap="flat" cmpd="sng">
                      <a:solidFill>
                        <a:schemeClr val="tx1"/>
                      </a:solidFill>
                      <a:prstDash val="solid"/>
                      <a:headEnd type="none" w="med" len="med"/>
                      <a:tailEnd type="none" w="med" len="med"/>
                    </a:lnL>
                    <a:lnR w="19050" cap="flat" cmpd="sng">
                      <a:solidFill>
                        <a:schemeClr val="tx1"/>
                      </a:solidFill>
                      <a:prstDash val="solid"/>
                      <a:headEnd type="none" w="med" len="med"/>
                      <a:tailEnd type="none" w="med" len="med"/>
                    </a:lnR>
                    <a:lnT w="19050" cap="flat" cmpd="sng">
                      <a:solidFill>
                        <a:schemeClr val="tx1"/>
                      </a:solidFill>
                      <a:prstDash val="solid"/>
                      <a:headEnd type="none" w="med" len="med"/>
                      <a:tailEnd type="none" w="med" len="med"/>
                    </a:lnT>
                    <a:lnB w="19050"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7504" name="文本框 17503"/>
          <p:cNvSpPr txBox="1"/>
          <p:nvPr/>
        </p:nvSpPr>
        <p:spPr>
          <a:xfrm>
            <a:off x="4213225" y="1341438"/>
            <a:ext cx="863600" cy="4003675"/>
          </a:xfrm>
          <a:prstGeom prst="rect">
            <a:avLst/>
          </a:prstGeom>
          <a:noFill/>
          <a:ln w="19050">
            <a:noFill/>
          </a:ln>
        </p:spPr>
        <p:txBody>
          <a:bodyPr>
            <a:spAutoFit/>
          </a:bodyPr>
          <a:p>
            <a:pPr algn="r">
              <a:buClr>
                <a:schemeClr val="hlink"/>
              </a:buClr>
              <a:buSzPct val="85000"/>
              <a:buFont typeface="Wingdings" panose="05000000000000000000" pitchFamily="2" charset="2"/>
            </a:pPr>
            <a:r>
              <a:rPr lang="en-US" altLang="zh-CN" sz="1600" b="1">
                <a:latin typeface="Cambria" panose="02040503050406030204" pitchFamily="18" charset="0"/>
                <a:ea typeface="华文中宋" panose="02010600040101010101" pitchFamily="2" charset="-122"/>
              </a:rPr>
              <a:t>2000</a:t>
            </a:r>
            <a:endParaRPr lang="en-US" altLang="zh-CN" sz="1600" b="1">
              <a:latin typeface="Cambria" panose="02040503050406030204" pitchFamily="18" charset="0"/>
              <a:ea typeface="华文中宋" panose="02010600040101010101" pitchFamily="2" charset="-122"/>
            </a:endParaRPr>
          </a:p>
          <a:p>
            <a:pPr algn="r">
              <a:buClr>
                <a:schemeClr val="hlink"/>
              </a:buClr>
              <a:buSzPct val="85000"/>
              <a:buFont typeface="Wingdings" panose="05000000000000000000" pitchFamily="2" charset="2"/>
            </a:pPr>
            <a:r>
              <a:rPr lang="en-US" altLang="zh-CN" sz="1600" b="1">
                <a:latin typeface="Cambria" panose="02040503050406030204" pitchFamily="18" charset="0"/>
                <a:ea typeface="华文中宋" panose="02010600040101010101" pitchFamily="2" charset="-122"/>
              </a:rPr>
              <a:t>2002</a:t>
            </a:r>
            <a:endParaRPr lang="en-US" altLang="zh-CN" sz="1600" b="1">
              <a:latin typeface="Cambria" panose="02040503050406030204" pitchFamily="18" charset="0"/>
              <a:ea typeface="华文中宋" panose="02010600040101010101" pitchFamily="2" charset="-122"/>
            </a:endParaRPr>
          </a:p>
          <a:p>
            <a:pPr algn="r">
              <a:buClr>
                <a:schemeClr val="hlink"/>
              </a:buClr>
              <a:buSzPct val="85000"/>
              <a:buFont typeface="Wingdings" panose="05000000000000000000" pitchFamily="2" charset="2"/>
            </a:pPr>
            <a:r>
              <a:rPr lang="en-US" altLang="zh-CN" sz="1600" b="1">
                <a:latin typeface="Cambria" panose="02040503050406030204" pitchFamily="18" charset="0"/>
                <a:ea typeface="华文中宋" panose="02010600040101010101" pitchFamily="2" charset="-122"/>
              </a:rPr>
              <a:t>2004</a:t>
            </a:r>
            <a:endParaRPr lang="en-US" altLang="zh-CN" sz="1600" b="1">
              <a:latin typeface="Cambria" panose="02040503050406030204" pitchFamily="18" charset="0"/>
              <a:ea typeface="华文中宋" panose="02010600040101010101" pitchFamily="2" charset="-122"/>
            </a:endParaRPr>
          </a:p>
          <a:p>
            <a:pPr algn="r">
              <a:buClr>
                <a:schemeClr val="hlink"/>
              </a:buClr>
              <a:buSzPct val="85000"/>
              <a:buFont typeface="Wingdings" panose="05000000000000000000" pitchFamily="2" charset="2"/>
            </a:pPr>
            <a:endParaRPr lang="en-US" altLang="zh-CN" sz="1600" b="1">
              <a:latin typeface="Cambria" panose="02040503050406030204" pitchFamily="18" charset="0"/>
              <a:ea typeface="华文中宋" panose="02010600040101010101" pitchFamily="2" charset="-122"/>
            </a:endParaRPr>
          </a:p>
          <a:p>
            <a:pPr algn="r">
              <a:buClr>
                <a:schemeClr val="hlink"/>
              </a:buClr>
              <a:buSzPct val="85000"/>
              <a:buFont typeface="Wingdings" panose="05000000000000000000" pitchFamily="2" charset="2"/>
            </a:pPr>
            <a:r>
              <a:rPr lang="en-US" altLang="zh-CN" sz="1600" b="1">
                <a:latin typeface="Cambria" panose="02040503050406030204" pitchFamily="18" charset="0"/>
                <a:ea typeface="华文中宋" panose="02010600040101010101" pitchFamily="2" charset="-122"/>
              </a:rPr>
              <a:t>2008</a:t>
            </a:r>
            <a:endParaRPr lang="en-US" altLang="zh-CN" sz="1600" b="1">
              <a:latin typeface="Cambria" panose="02040503050406030204" pitchFamily="18" charset="0"/>
              <a:ea typeface="华文中宋" panose="02010600040101010101" pitchFamily="2" charset="-122"/>
            </a:endParaRPr>
          </a:p>
          <a:p>
            <a:pPr algn="r">
              <a:buClr>
                <a:schemeClr val="hlink"/>
              </a:buClr>
              <a:buSzPct val="85000"/>
              <a:buFont typeface="Wingdings" panose="05000000000000000000" pitchFamily="2" charset="2"/>
            </a:pPr>
            <a:endParaRPr lang="en-US" altLang="zh-CN" sz="1600" b="1">
              <a:latin typeface="Cambria" panose="02040503050406030204" pitchFamily="18" charset="0"/>
              <a:ea typeface="华文中宋" panose="02010600040101010101" pitchFamily="2" charset="-122"/>
            </a:endParaRPr>
          </a:p>
          <a:p>
            <a:pPr algn="r">
              <a:buClr>
                <a:schemeClr val="hlink"/>
              </a:buClr>
              <a:buSzPct val="85000"/>
              <a:buFont typeface="Wingdings" panose="05000000000000000000" pitchFamily="2" charset="2"/>
            </a:pPr>
            <a:r>
              <a:rPr lang="en-US" altLang="zh-CN" sz="1600" b="1">
                <a:latin typeface="Cambria" panose="02040503050406030204" pitchFamily="18" charset="0"/>
                <a:ea typeface="华文中宋" panose="02010600040101010101" pitchFamily="2" charset="-122"/>
              </a:rPr>
              <a:t>2012</a:t>
            </a:r>
            <a:endParaRPr lang="en-US" altLang="zh-CN" sz="1600" b="1">
              <a:latin typeface="Cambria" panose="02040503050406030204" pitchFamily="18" charset="0"/>
              <a:ea typeface="华文中宋" panose="02010600040101010101" pitchFamily="2" charset="-122"/>
            </a:endParaRPr>
          </a:p>
          <a:p>
            <a:pPr algn="r">
              <a:buClr>
                <a:schemeClr val="hlink"/>
              </a:buClr>
              <a:buSzPct val="85000"/>
              <a:buFont typeface="Wingdings" panose="05000000000000000000" pitchFamily="2" charset="2"/>
            </a:pPr>
            <a:endParaRPr lang="en-US" altLang="zh-CN" sz="1600" b="1">
              <a:latin typeface="Cambria" panose="02040503050406030204" pitchFamily="18" charset="0"/>
              <a:ea typeface="华文中宋" panose="02010600040101010101" pitchFamily="2" charset="-122"/>
            </a:endParaRPr>
          </a:p>
          <a:p>
            <a:pPr algn="r">
              <a:buClr>
                <a:schemeClr val="hlink"/>
              </a:buClr>
              <a:buSzPct val="85000"/>
              <a:buFont typeface="Wingdings" panose="05000000000000000000" pitchFamily="2" charset="2"/>
            </a:pPr>
            <a:endParaRPr lang="en-US" altLang="zh-CN" sz="1600" b="1">
              <a:latin typeface="Cambria" panose="02040503050406030204" pitchFamily="18" charset="0"/>
              <a:ea typeface="华文中宋" panose="02010600040101010101" pitchFamily="2" charset="-122"/>
            </a:endParaRPr>
          </a:p>
          <a:p>
            <a:pPr algn="r">
              <a:buClr>
                <a:schemeClr val="hlink"/>
              </a:buClr>
              <a:buSzPct val="85000"/>
              <a:buFont typeface="Wingdings" panose="05000000000000000000" pitchFamily="2" charset="2"/>
            </a:pPr>
            <a:r>
              <a:rPr lang="en-US" altLang="zh-CN" sz="1600" b="1">
                <a:latin typeface="Cambria" panose="02040503050406030204" pitchFamily="18" charset="0"/>
                <a:ea typeface="华文中宋" panose="02010600040101010101" pitchFamily="2" charset="-122"/>
              </a:rPr>
              <a:t>2020</a:t>
            </a:r>
            <a:endParaRPr lang="en-US" altLang="zh-CN" sz="1600" b="1">
              <a:latin typeface="Cambria" panose="02040503050406030204" pitchFamily="18" charset="0"/>
              <a:ea typeface="华文中宋" panose="02010600040101010101" pitchFamily="2" charset="-122"/>
            </a:endParaRPr>
          </a:p>
          <a:p>
            <a:pPr algn="r">
              <a:buClr>
                <a:schemeClr val="hlink"/>
              </a:buClr>
              <a:buSzPct val="85000"/>
              <a:buFont typeface="Wingdings" panose="05000000000000000000" pitchFamily="2" charset="2"/>
            </a:pPr>
            <a:r>
              <a:rPr lang="en-US" altLang="zh-CN" sz="1600" b="1">
                <a:latin typeface="Cambria" panose="02040503050406030204" pitchFamily="18" charset="0"/>
                <a:ea typeface="华文中宋" panose="02010600040101010101" pitchFamily="2" charset="-122"/>
              </a:rPr>
              <a:t>2021</a:t>
            </a:r>
            <a:endParaRPr lang="en-US" altLang="zh-CN" sz="1600" b="1">
              <a:latin typeface="Cambria" panose="02040503050406030204" pitchFamily="18" charset="0"/>
              <a:ea typeface="华文中宋" panose="02010600040101010101" pitchFamily="2" charset="-122"/>
            </a:endParaRPr>
          </a:p>
        </p:txBody>
      </p:sp>
      <p:sp>
        <p:nvSpPr>
          <p:cNvPr id="17505" name="直接连接符 17504"/>
          <p:cNvSpPr/>
          <p:nvPr/>
        </p:nvSpPr>
        <p:spPr>
          <a:xfrm flipV="1">
            <a:off x="3492500" y="1628775"/>
            <a:ext cx="1008063" cy="144463"/>
          </a:xfrm>
          <a:prstGeom prst="line">
            <a:avLst/>
          </a:prstGeom>
          <a:ln w="19050" cap="flat" cmpd="sng">
            <a:solidFill>
              <a:schemeClr val="accent2"/>
            </a:solidFill>
            <a:prstDash val="solid"/>
            <a:headEnd type="none" w="med" len="med"/>
            <a:tailEnd type="triangle" w="med" len="med"/>
          </a:ln>
        </p:spPr>
      </p:sp>
      <p:sp>
        <p:nvSpPr>
          <p:cNvPr id="17506" name="直接连接符 17505"/>
          <p:cNvSpPr/>
          <p:nvPr/>
        </p:nvSpPr>
        <p:spPr>
          <a:xfrm flipV="1">
            <a:off x="3563938" y="1989138"/>
            <a:ext cx="1008062" cy="144462"/>
          </a:xfrm>
          <a:prstGeom prst="line">
            <a:avLst/>
          </a:prstGeom>
          <a:ln w="19050" cap="flat" cmpd="sng">
            <a:solidFill>
              <a:schemeClr val="accent2"/>
            </a:solidFill>
            <a:prstDash val="solid"/>
            <a:headEnd type="none" w="med" len="med"/>
            <a:tailEnd type="triangle" w="med" len="med"/>
          </a:ln>
        </p:spPr>
      </p:sp>
      <p:sp>
        <p:nvSpPr>
          <p:cNvPr id="17507" name="直接连接符 17506"/>
          <p:cNvSpPr/>
          <p:nvPr/>
        </p:nvSpPr>
        <p:spPr>
          <a:xfrm flipV="1">
            <a:off x="3563938" y="2349500"/>
            <a:ext cx="1008062" cy="144463"/>
          </a:xfrm>
          <a:prstGeom prst="line">
            <a:avLst/>
          </a:prstGeom>
          <a:ln w="19050" cap="flat" cmpd="sng">
            <a:solidFill>
              <a:schemeClr val="accent2"/>
            </a:solidFill>
            <a:prstDash val="solid"/>
            <a:headEnd type="none" w="med" len="med"/>
            <a:tailEnd type="triangle" w="med" len="med"/>
          </a:ln>
        </p:spPr>
      </p:sp>
      <p:sp>
        <p:nvSpPr>
          <p:cNvPr id="17508" name="直接连接符 17507"/>
          <p:cNvSpPr/>
          <p:nvPr/>
        </p:nvSpPr>
        <p:spPr>
          <a:xfrm>
            <a:off x="3563938" y="2925763"/>
            <a:ext cx="936625" cy="71437"/>
          </a:xfrm>
          <a:prstGeom prst="line">
            <a:avLst/>
          </a:prstGeom>
          <a:ln w="19050" cap="flat" cmpd="sng">
            <a:solidFill>
              <a:schemeClr val="accent2"/>
            </a:solidFill>
            <a:prstDash val="solid"/>
            <a:headEnd type="none" w="med" len="med"/>
            <a:tailEnd type="triangle" w="med" len="med"/>
          </a:ln>
        </p:spPr>
      </p:sp>
      <p:sp>
        <p:nvSpPr>
          <p:cNvPr id="17509" name="直接连接符 17508"/>
          <p:cNvSpPr/>
          <p:nvPr/>
        </p:nvSpPr>
        <p:spPr>
          <a:xfrm>
            <a:off x="3563938" y="3284538"/>
            <a:ext cx="936625" cy="431800"/>
          </a:xfrm>
          <a:prstGeom prst="line">
            <a:avLst/>
          </a:prstGeom>
          <a:ln w="19050" cap="flat" cmpd="sng">
            <a:solidFill>
              <a:schemeClr val="accent2"/>
            </a:solidFill>
            <a:prstDash val="solid"/>
            <a:headEnd type="none" w="med" len="med"/>
            <a:tailEnd type="triangle" w="med" len="med"/>
          </a:ln>
        </p:spPr>
      </p:sp>
      <p:sp>
        <p:nvSpPr>
          <p:cNvPr id="17510" name="直接连接符 17509"/>
          <p:cNvSpPr/>
          <p:nvPr/>
        </p:nvSpPr>
        <p:spPr>
          <a:xfrm>
            <a:off x="3635375" y="3644900"/>
            <a:ext cx="865188" cy="1079500"/>
          </a:xfrm>
          <a:prstGeom prst="line">
            <a:avLst/>
          </a:prstGeom>
          <a:ln w="19050" cap="flat" cmpd="sng">
            <a:solidFill>
              <a:schemeClr val="accent2"/>
            </a:solidFill>
            <a:prstDash val="solid"/>
            <a:headEnd type="none" w="med" len="med"/>
            <a:tailEnd type="triangle" w="med" len="med"/>
          </a:ln>
        </p:spPr>
      </p:sp>
      <p:sp>
        <p:nvSpPr>
          <p:cNvPr id="17511" name="直接连接符 17510"/>
          <p:cNvSpPr/>
          <p:nvPr/>
        </p:nvSpPr>
        <p:spPr>
          <a:xfrm>
            <a:off x="3635375" y="3933825"/>
            <a:ext cx="865188" cy="1079500"/>
          </a:xfrm>
          <a:prstGeom prst="line">
            <a:avLst/>
          </a:prstGeom>
          <a:ln w="19050" cap="flat" cmpd="sng">
            <a:solidFill>
              <a:schemeClr val="accent2"/>
            </a:solidFill>
            <a:prstDash val="solid"/>
            <a:headEnd type="none" w="med" len="med"/>
            <a:tailEnd type="triangle" w="med" len="med"/>
          </a:ln>
        </p:spPr>
      </p:sp>
      <p:sp>
        <p:nvSpPr>
          <p:cNvPr id="17512" name="右大括号 17511"/>
          <p:cNvSpPr/>
          <p:nvPr/>
        </p:nvSpPr>
        <p:spPr>
          <a:xfrm>
            <a:off x="6659563" y="1412875"/>
            <a:ext cx="217487" cy="287338"/>
          </a:xfrm>
          <a:prstGeom prst="rightBrace">
            <a:avLst>
              <a:gd name="adj1" fmla="val 11009"/>
              <a:gd name="adj2" fmla="val 50000"/>
            </a:avLst>
          </a:prstGeom>
          <a:noFill/>
          <a:ln w="19050" cap="flat" cmpd="sng">
            <a:solidFill>
              <a:schemeClr val="tx1"/>
            </a:solidFill>
            <a:prstDash val="solid"/>
            <a:headEnd type="none" w="med" len="med"/>
            <a:tailEnd type="none" w="med" len="med"/>
          </a:ln>
        </p:spPr>
        <p:txBody>
          <a:bodyPr/>
          <a:p>
            <a:endParaRPr lang="zh-CN" altLang="en-US"/>
          </a:p>
        </p:txBody>
      </p:sp>
      <p:sp>
        <p:nvSpPr>
          <p:cNvPr id="17513" name="右大括号 17512"/>
          <p:cNvSpPr/>
          <p:nvPr/>
        </p:nvSpPr>
        <p:spPr>
          <a:xfrm>
            <a:off x="6659563" y="1700213"/>
            <a:ext cx="217487" cy="360362"/>
          </a:xfrm>
          <a:prstGeom prst="rightBrace">
            <a:avLst>
              <a:gd name="adj1" fmla="val 13807"/>
              <a:gd name="adj2" fmla="val 50000"/>
            </a:avLst>
          </a:prstGeom>
          <a:noFill/>
          <a:ln w="19050" cap="flat" cmpd="sng">
            <a:solidFill>
              <a:schemeClr val="tx1"/>
            </a:solidFill>
            <a:prstDash val="solid"/>
            <a:headEnd type="none" w="med" len="med"/>
            <a:tailEnd type="none" w="med" len="med"/>
          </a:ln>
        </p:spPr>
        <p:txBody>
          <a:bodyPr/>
          <a:p>
            <a:endParaRPr lang="zh-CN" altLang="en-US"/>
          </a:p>
        </p:txBody>
      </p:sp>
      <p:sp>
        <p:nvSpPr>
          <p:cNvPr id="17514" name="右大括号 17513"/>
          <p:cNvSpPr/>
          <p:nvPr/>
        </p:nvSpPr>
        <p:spPr>
          <a:xfrm>
            <a:off x="6659563" y="2060575"/>
            <a:ext cx="217487" cy="720725"/>
          </a:xfrm>
          <a:prstGeom prst="rightBrace">
            <a:avLst>
              <a:gd name="adj1" fmla="val 27615"/>
              <a:gd name="adj2" fmla="val 50000"/>
            </a:avLst>
          </a:prstGeom>
          <a:noFill/>
          <a:ln w="19050" cap="flat" cmpd="sng">
            <a:solidFill>
              <a:schemeClr val="tx1"/>
            </a:solidFill>
            <a:prstDash val="solid"/>
            <a:headEnd type="none" w="med" len="med"/>
            <a:tailEnd type="none" w="med" len="med"/>
          </a:ln>
        </p:spPr>
        <p:txBody>
          <a:bodyPr/>
          <a:p>
            <a:endParaRPr lang="zh-CN" altLang="en-US"/>
          </a:p>
        </p:txBody>
      </p:sp>
      <p:sp>
        <p:nvSpPr>
          <p:cNvPr id="17515" name="右大括号 17514"/>
          <p:cNvSpPr/>
          <p:nvPr/>
        </p:nvSpPr>
        <p:spPr>
          <a:xfrm>
            <a:off x="6659563" y="2781300"/>
            <a:ext cx="217487" cy="720725"/>
          </a:xfrm>
          <a:prstGeom prst="rightBrace">
            <a:avLst>
              <a:gd name="adj1" fmla="val 27615"/>
              <a:gd name="adj2" fmla="val 50000"/>
            </a:avLst>
          </a:prstGeom>
          <a:noFill/>
          <a:ln w="19050" cap="flat" cmpd="sng">
            <a:solidFill>
              <a:schemeClr val="tx1"/>
            </a:solidFill>
            <a:prstDash val="solid"/>
            <a:headEnd type="none" w="med" len="med"/>
            <a:tailEnd type="none" w="med" len="med"/>
          </a:ln>
        </p:spPr>
        <p:txBody>
          <a:bodyPr/>
          <a:p>
            <a:endParaRPr lang="zh-CN" altLang="en-US"/>
          </a:p>
        </p:txBody>
      </p:sp>
      <p:sp>
        <p:nvSpPr>
          <p:cNvPr id="17516" name="右大括号 17515"/>
          <p:cNvSpPr/>
          <p:nvPr/>
        </p:nvSpPr>
        <p:spPr>
          <a:xfrm>
            <a:off x="6659563" y="3500438"/>
            <a:ext cx="217487" cy="1152525"/>
          </a:xfrm>
          <a:prstGeom prst="rightBrace">
            <a:avLst>
              <a:gd name="adj1" fmla="val 44160"/>
              <a:gd name="adj2" fmla="val 50000"/>
            </a:avLst>
          </a:prstGeom>
          <a:noFill/>
          <a:ln w="19050" cap="flat" cmpd="sng">
            <a:solidFill>
              <a:schemeClr val="tx1"/>
            </a:solidFill>
            <a:prstDash val="solid"/>
            <a:headEnd type="none" w="med" len="med"/>
            <a:tailEnd type="none" w="med" len="med"/>
          </a:ln>
        </p:spPr>
        <p:txBody>
          <a:bodyPr/>
          <a:p>
            <a:endParaRPr lang="zh-CN" altLang="en-US"/>
          </a:p>
        </p:txBody>
      </p:sp>
      <p:sp>
        <p:nvSpPr>
          <p:cNvPr id="17517" name="右大括号 17516"/>
          <p:cNvSpPr/>
          <p:nvPr/>
        </p:nvSpPr>
        <p:spPr>
          <a:xfrm>
            <a:off x="6659563" y="4652963"/>
            <a:ext cx="144462" cy="360362"/>
          </a:xfrm>
          <a:prstGeom prst="rightBrace">
            <a:avLst>
              <a:gd name="adj1" fmla="val 20787"/>
              <a:gd name="adj2" fmla="val 50000"/>
            </a:avLst>
          </a:prstGeom>
          <a:noFill/>
          <a:ln w="19050" cap="flat" cmpd="sng">
            <a:solidFill>
              <a:schemeClr val="tx1"/>
            </a:solidFill>
            <a:prstDash val="solid"/>
            <a:headEnd type="none" w="med" len="med"/>
            <a:tailEnd type="none" w="med" len="med"/>
          </a:ln>
        </p:spPr>
        <p:txBody>
          <a:bodyPr/>
          <a:p>
            <a:endParaRPr lang="zh-CN" altLang="en-US"/>
          </a:p>
        </p:txBody>
      </p:sp>
      <p:sp>
        <p:nvSpPr>
          <p:cNvPr id="17518" name="右大括号 17517"/>
          <p:cNvSpPr/>
          <p:nvPr/>
        </p:nvSpPr>
        <p:spPr>
          <a:xfrm>
            <a:off x="6659563" y="5013325"/>
            <a:ext cx="144462" cy="360363"/>
          </a:xfrm>
          <a:prstGeom prst="rightBrace">
            <a:avLst>
              <a:gd name="adj1" fmla="val 20787"/>
              <a:gd name="adj2" fmla="val 50000"/>
            </a:avLst>
          </a:prstGeom>
          <a:noFill/>
          <a:ln w="19050" cap="flat" cmpd="sng">
            <a:solidFill>
              <a:schemeClr val="tx1"/>
            </a:solidFill>
            <a:prstDash val="solid"/>
            <a:headEnd type="none" w="med" len="med"/>
            <a:tailEnd type="none" w="med" len="med"/>
          </a:ln>
        </p:spPr>
        <p:txBody>
          <a:bodyPr/>
          <a:p>
            <a:endParaRPr lang="zh-CN" altLang="en-US"/>
          </a:p>
        </p:txBody>
      </p:sp>
      <p:sp>
        <p:nvSpPr>
          <p:cNvPr id="17520" name="文本框 17519"/>
          <p:cNvSpPr txBox="1"/>
          <p:nvPr/>
        </p:nvSpPr>
        <p:spPr>
          <a:xfrm>
            <a:off x="6948488" y="1341438"/>
            <a:ext cx="1187450" cy="762000"/>
          </a:xfrm>
          <a:prstGeom prst="rect">
            <a:avLst/>
          </a:prstGeom>
          <a:noFill/>
          <a:ln w="19050">
            <a:noFill/>
          </a:ln>
        </p:spPr>
        <p:txBody>
          <a:bodyPr>
            <a:spAutoFit/>
          </a:bodyPr>
          <a:p>
            <a:pPr algn="l">
              <a:spcBef>
                <a:spcPct val="20000"/>
              </a:spcBef>
              <a:buClr>
                <a:schemeClr val="hlink"/>
              </a:buClr>
              <a:buSzPct val="85000"/>
              <a:buFont typeface="Wingdings" panose="05000000000000000000" pitchFamily="2" charset="2"/>
            </a:pPr>
            <a:r>
              <a:rPr lang="zh-CN" altLang="en-US" sz="2000" dirty="0">
                <a:solidFill>
                  <a:schemeClr val="accent2"/>
                </a:solidFill>
                <a:latin typeface="Cambria" panose="02040503050406030204" pitchFamily="18" charset="0"/>
                <a:ea typeface="华文中宋" panose="02010600040101010101" pitchFamily="2" charset="-122"/>
              </a:rPr>
              <a:t>变量</a:t>
            </a:r>
            <a:r>
              <a:rPr lang="en-US" altLang="zh-CN" sz="2000">
                <a:solidFill>
                  <a:schemeClr val="accent2"/>
                </a:solidFill>
                <a:latin typeface="Cambria" panose="02040503050406030204" pitchFamily="18" charset="0"/>
                <a:ea typeface="华文中宋" panose="02010600040101010101" pitchFamily="2" charset="-122"/>
              </a:rPr>
              <a:t>a</a:t>
            </a:r>
            <a:endParaRPr lang="en-US" altLang="zh-CN" sz="2000">
              <a:solidFill>
                <a:schemeClr val="accent2"/>
              </a:solidFill>
              <a:latin typeface="Cambria" panose="02040503050406030204" pitchFamily="18" charset="0"/>
              <a:ea typeface="华文中宋" panose="02010600040101010101" pitchFamily="2" charset="-122"/>
            </a:endParaRPr>
          </a:p>
          <a:p>
            <a:pPr algn="l">
              <a:spcBef>
                <a:spcPct val="20000"/>
              </a:spcBef>
              <a:buClr>
                <a:schemeClr val="hlink"/>
              </a:buClr>
              <a:buSzPct val="85000"/>
              <a:buFont typeface="Wingdings" panose="05000000000000000000" pitchFamily="2" charset="2"/>
            </a:pPr>
            <a:r>
              <a:rPr lang="zh-CN" altLang="en-US" sz="2000" dirty="0">
                <a:solidFill>
                  <a:schemeClr val="accent2"/>
                </a:solidFill>
                <a:latin typeface="Cambria" panose="02040503050406030204" pitchFamily="18" charset="0"/>
                <a:ea typeface="华文中宋" panose="02010600040101010101" pitchFamily="2" charset="-122"/>
              </a:rPr>
              <a:t>变量</a:t>
            </a:r>
            <a:r>
              <a:rPr lang="en-US" altLang="zh-CN" sz="2000">
                <a:solidFill>
                  <a:schemeClr val="accent2"/>
                </a:solidFill>
                <a:latin typeface="Cambria" panose="02040503050406030204" pitchFamily="18" charset="0"/>
                <a:ea typeface="华文中宋" panose="02010600040101010101" pitchFamily="2" charset="-122"/>
              </a:rPr>
              <a:t>b</a:t>
            </a:r>
            <a:endParaRPr lang="en-US" altLang="zh-CN" sz="2000">
              <a:solidFill>
                <a:schemeClr val="accent2"/>
              </a:solidFill>
              <a:latin typeface="Cambria" panose="02040503050406030204" pitchFamily="18" charset="0"/>
              <a:ea typeface="华文中宋" panose="02010600040101010101" pitchFamily="2" charset="-122"/>
            </a:endParaRPr>
          </a:p>
        </p:txBody>
      </p:sp>
      <p:sp>
        <p:nvSpPr>
          <p:cNvPr id="17521" name="文本框 17520"/>
          <p:cNvSpPr txBox="1"/>
          <p:nvPr/>
        </p:nvSpPr>
        <p:spPr>
          <a:xfrm>
            <a:off x="6948488" y="2205038"/>
            <a:ext cx="1187450" cy="1984375"/>
          </a:xfrm>
          <a:prstGeom prst="rect">
            <a:avLst/>
          </a:prstGeom>
          <a:noFill/>
          <a:ln w="19050">
            <a:noFill/>
          </a:ln>
        </p:spPr>
        <p:txBody>
          <a:bodyPr>
            <a:spAutoFit/>
          </a:bodyPr>
          <a:p>
            <a:pPr algn="l">
              <a:spcBef>
                <a:spcPct val="30000"/>
              </a:spcBef>
              <a:buClr>
                <a:schemeClr val="hlink"/>
              </a:buClr>
              <a:buSzPct val="85000"/>
              <a:buFont typeface="Wingdings" panose="05000000000000000000" pitchFamily="2" charset="2"/>
            </a:pPr>
            <a:r>
              <a:rPr lang="zh-CN" altLang="en-US" sz="2000" dirty="0">
                <a:solidFill>
                  <a:schemeClr val="accent2"/>
                </a:solidFill>
                <a:latin typeface="Cambria" panose="02040503050406030204" pitchFamily="18" charset="0"/>
                <a:ea typeface="华文中宋" panose="02010600040101010101" pitchFamily="2" charset="-122"/>
              </a:rPr>
              <a:t>变量</a:t>
            </a:r>
            <a:r>
              <a:rPr lang="en-US" altLang="zh-CN" sz="2000">
                <a:solidFill>
                  <a:schemeClr val="accent2"/>
                </a:solidFill>
                <a:latin typeface="Cambria" panose="02040503050406030204" pitchFamily="18" charset="0"/>
                <a:ea typeface="华文中宋" panose="02010600040101010101" pitchFamily="2" charset="-122"/>
              </a:rPr>
              <a:t>x</a:t>
            </a:r>
            <a:endParaRPr lang="en-US" altLang="zh-CN" sz="2000">
              <a:solidFill>
                <a:schemeClr val="accent2"/>
              </a:solidFill>
              <a:latin typeface="Cambria" panose="02040503050406030204" pitchFamily="18" charset="0"/>
              <a:ea typeface="华文中宋" panose="02010600040101010101" pitchFamily="2" charset="-122"/>
            </a:endParaRPr>
          </a:p>
          <a:p>
            <a:pPr algn="l">
              <a:spcBef>
                <a:spcPct val="30000"/>
              </a:spcBef>
              <a:buClr>
                <a:schemeClr val="hlink"/>
              </a:buClr>
              <a:buSzPct val="85000"/>
              <a:buFont typeface="Wingdings" panose="05000000000000000000" pitchFamily="2" charset="2"/>
            </a:pPr>
            <a:endParaRPr lang="en-US" altLang="zh-CN" sz="2000">
              <a:solidFill>
                <a:schemeClr val="accent2"/>
              </a:solidFill>
              <a:latin typeface="Cambria" panose="02040503050406030204" pitchFamily="18" charset="0"/>
              <a:ea typeface="华文中宋" panose="02010600040101010101" pitchFamily="2" charset="-122"/>
            </a:endParaRPr>
          </a:p>
          <a:p>
            <a:pPr algn="l">
              <a:spcBef>
                <a:spcPct val="30000"/>
              </a:spcBef>
              <a:buClr>
                <a:schemeClr val="hlink"/>
              </a:buClr>
              <a:buSzPct val="85000"/>
              <a:buFont typeface="Wingdings" panose="05000000000000000000" pitchFamily="2" charset="2"/>
            </a:pPr>
            <a:r>
              <a:rPr lang="zh-CN" altLang="en-US" sz="2000" dirty="0">
                <a:solidFill>
                  <a:schemeClr val="accent2"/>
                </a:solidFill>
                <a:latin typeface="Cambria" panose="02040503050406030204" pitchFamily="18" charset="0"/>
                <a:ea typeface="华文中宋" panose="02010600040101010101" pitchFamily="2" charset="-122"/>
              </a:rPr>
              <a:t>变量</a:t>
            </a:r>
            <a:r>
              <a:rPr lang="en-US" altLang="zh-CN" sz="2000">
                <a:solidFill>
                  <a:schemeClr val="accent2"/>
                </a:solidFill>
                <a:latin typeface="Cambria" panose="02040503050406030204" pitchFamily="18" charset="0"/>
                <a:ea typeface="华文中宋" panose="02010600040101010101" pitchFamily="2" charset="-122"/>
              </a:rPr>
              <a:t>y</a:t>
            </a:r>
            <a:endParaRPr lang="en-US" altLang="zh-CN" sz="2000">
              <a:solidFill>
                <a:schemeClr val="accent2"/>
              </a:solidFill>
              <a:latin typeface="Cambria" panose="02040503050406030204" pitchFamily="18" charset="0"/>
              <a:ea typeface="华文中宋" panose="02010600040101010101" pitchFamily="2" charset="-122"/>
            </a:endParaRPr>
          </a:p>
          <a:p>
            <a:pPr algn="l">
              <a:spcBef>
                <a:spcPct val="30000"/>
              </a:spcBef>
              <a:buClr>
                <a:schemeClr val="hlink"/>
              </a:buClr>
              <a:buSzPct val="85000"/>
              <a:buFont typeface="Wingdings" panose="05000000000000000000" pitchFamily="2" charset="2"/>
            </a:pPr>
            <a:endParaRPr lang="en-US" altLang="zh-CN" sz="2000">
              <a:solidFill>
                <a:schemeClr val="accent2"/>
              </a:solidFill>
              <a:latin typeface="Cambria" panose="02040503050406030204" pitchFamily="18" charset="0"/>
              <a:ea typeface="华文中宋" panose="02010600040101010101" pitchFamily="2" charset="-122"/>
            </a:endParaRPr>
          </a:p>
          <a:p>
            <a:pPr algn="l">
              <a:spcBef>
                <a:spcPct val="30000"/>
              </a:spcBef>
              <a:buClr>
                <a:schemeClr val="hlink"/>
              </a:buClr>
              <a:buSzPct val="85000"/>
              <a:buFont typeface="Wingdings" panose="05000000000000000000" pitchFamily="2" charset="2"/>
            </a:pPr>
            <a:r>
              <a:rPr lang="zh-CN" altLang="en-US" sz="2000" dirty="0">
                <a:solidFill>
                  <a:schemeClr val="accent2"/>
                </a:solidFill>
                <a:latin typeface="Cambria" panose="02040503050406030204" pitchFamily="18" charset="0"/>
                <a:ea typeface="华文中宋" panose="02010600040101010101" pitchFamily="2" charset="-122"/>
              </a:rPr>
              <a:t>变量</a:t>
            </a:r>
            <a:r>
              <a:rPr lang="en-US" altLang="zh-CN" sz="2000">
                <a:solidFill>
                  <a:schemeClr val="accent2"/>
                </a:solidFill>
                <a:latin typeface="Cambria" panose="02040503050406030204" pitchFamily="18" charset="0"/>
                <a:ea typeface="华文中宋" panose="02010600040101010101" pitchFamily="2" charset="-122"/>
              </a:rPr>
              <a:t>z</a:t>
            </a:r>
            <a:endParaRPr lang="en-US" altLang="zh-CN" sz="2000">
              <a:solidFill>
                <a:schemeClr val="accent2"/>
              </a:solidFill>
              <a:latin typeface="Cambria" panose="02040503050406030204" pitchFamily="18" charset="0"/>
              <a:ea typeface="华文中宋" panose="02010600040101010101" pitchFamily="2" charset="-122"/>
            </a:endParaRPr>
          </a:p>
        </p:txBody>
      </p:sp>
      <p:sp>
        <p:nvSpPr>
          <p:cNvPr id="17522" name="矩形 17521"/>
          <p:cNvSpPr/>
          <p:nvPr/>
        </p:nvSpPr>
        <p:spPr>
          <a:xfrm>
            <a:off x="6877050" y="4652963"/>
            <a:ext cx="1295400" cy="762000"/>
          </a:xfrm>
          <a:prstGeom prst="rect">
            <a:avLst/>
          </a:prstGeom>
          <a:noFill/>
          <a:ln w="19050">
            <a:noFill/>
          </a:ln>
        </p:spPr>
        <p:txBody>
          <a:bodyPr>
            <a:spAutoFit/>
          </a:bodyPr>
          <a:p>
            <a:pPr algn="l">
              <a:spcBef>
                <a:spcPct val="20000"/>
              </a:spcBef>
              <a:buClr>
                <a:schemeClr val="hlink"/>
              </a:buClr>
              <a:buSzPct val="85000"/>
              <a:buFont typeface="Wingdings" panose="05000000000000000000" pitchFamily="2" charset="2"/>
            </a:pPr>
            <a:r>
              <a:rPr lang="zh-CN" altLang="en-US" sz="2000" dirty="0">
                <a:solidFill>
                  <a:schemeClr val="accent2"/>
                </a:solidFill>
                <a:latin typeface="Cambria" panose="02040503050406030204" pitchFamily="18" charset="0"/>
                <a:ea typeface="华文中宋" panose="02010600040101010101" pitchFamily="2" charset="-122"/>
              </a:rPr>
              <a:t>变量</a:t>
            </a:r>
            <a:r>
              <a:rPr lang="en-US" altLang="zh-CN" sz="2000">
                <a:solidFill>
                  <a:schemeClr val="accent2"/>
                </a:solidFill>
                <a:latin typeface="Cambria" panose="02040503050406030204" pitchFamily="18" charset="0"/>
                <a:ea typeface="华文中宋" panose="02010600040101010101" pitchFamily="2" charset="-122"/>
              </a:rPr>
              <a:t>ch1</a:t>
            </a:r>
            <a:endParaRPr lang="en-US" altLang="zh-CN" sz="2000">
              <a:solidFill>
                <a:schemeClr val="accent2"/>
              </a:solidFill>
              <a:latin typeface="Cambria" panose="02040503050406030204" pitchFamily="18" charset="0"/>
              <a:ea typeface="华文中宋" panose="02010600040101010101" pitchFamily="2" charset="-122"/>
            </a:endParaRPr>
          </a:p>
          <a:p>
            <a:pPr algn="l">
              <a:spcBef>
                <a:spcPct val="20000"/>
              </a:spcBef>
              <a:buClr>
                <a:schemeClr val="hlink"/>
              </a:buClr>
              <a:buSzPct val="85000"/>
              <a:buFont typeface="Wingdings" panose="05000000000000000000" pitchFamily="2" charset="2"/>
            </a:pPr>
            <a:r>
              <a:rPr lang="zh-CN" altLang="en-US" sz="2000" dirty="0">
                <a:solidFill>
                  <a:schemeClr val="accent2"/>
                </a:solidFill>
                <a:latin typeface="Cambria" panose="02040503050406030204" pitchFamily="18" charset="0"/>
                <a:ea typeface="华文中宋" panose="02010600040101010101" pitchFamily="2" charset="-122"/>
              </a:rPr>
              <a:t>变量</a:t>
            </a:r>
            <a:r>
              <a:rPr lang="en-US" altLang="zh-CN" sz="2000">
                <a:solidFill>
                  <a:schemeClr val="accent2"/>
                </a:solidFill>
                <a:latin typeface="Cambria" panose="02040503050406030204" pitchFamily="18" charset="0"/>
                <a:ea typeface="华文中宋" panose="02010600040101010101" pitchFamily="2" charset="-122"/>
              </a:rPr>
              <a:t>ch2</a:t>
            </a:r>
            <a:endParaRPr lang="zh-CN" altLang="en-US" sz="2000" dirty="0">
              <a:solidFill>
                <a:schemeClr val="accent2"/>
              </a:solidFill>
              <a:latin typeface="Cambria" panose="02040503050406030204" pitchFamily="18" charset="0"/>
              <a:ea typeface="华文中宋" panose="02010600040101010101" pitchFamily="2" charset="-122"/>
            </a:endParaRPr>
          </a:p>
        </p:txBody>
      </p:sp>
      <p:sp>
        <p:nvSpPr>
          <p:cNvPr id="2" name="灯片编号占位符 1"/>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文本占位符 10248"/>
          <p:cNvSpPr>
            <a:spLocks noGrp="1"/>
          </p:cNvSpPr>
          <p:nvPr>
            <p:ph idx="1"/>
          </p:nvPr>
        </p:nvSpPr>
        <p:spPr>
          <a:xfrm>
            <a:off x="539750" y="1064260"/>
            <a:ext cx="8136255" cy="5317490"/>
          </a:xfrm>
        </p:spPr>
        <p:txBody>
          <a:bodyPr vert="horz" wrap="square" lIns="91440" tIns="45720" rIns="91440" bIns="45720" anchor="t"/>
          <a:lstStyle>
            <a:lvl1pPr lvl="0">
              <a:buClr>
                <a:schemeClr val="hlink"/>
              </a:buClr>
              <a:buSzPct val="85000"/>
              <a:buFont typeface="Wingdings" panose="05000000000000000000" pitchFamily="2" charset="2"/>
              <a:defRPr/>
            </a:lvl1pPr>
            <a:lvl2pPr lvl="1">
              <a:buClr>
                <a:schemeClr val="hlink"/>
              </a:buClr>
              <a:buSzPct val="85000"/>
              <a:buFont typeface="Wingdings" panose="05000000000000000000" pitchFamily="2" charset="2"/>
              <a:defRPr sz="2400"/>
            </a:lvl2pPr>
            <a:lvl3pPr lvl="2">
              <a:buClrTx/>
              <a:buSzPct val="85000"/>
              <a:buFont typeface="Wingdings" panose="05000000000000000000" pitchFamily="2" charset="2"/>
              <a:defRPr sz="2000"/>
            </a:lvl3pPr>
            <a:lvl4pPr lvl="3">
              <a:buClrTx/>
              <a:buSzTx/>
              <a:buFont typeface="Wingdings" panose="05000000000000000000" pitchFamily="2" charset="2"/>
              <a:defRPr sz="1800"/>
            </a:lvl4pPr>
            <a:lvl5pPr lvl="4">
              <a:buClrTx/>
              <a:buSzTx/>
              <a:buFont typeface="Wingdings" panose="05000000000000000000" pitchFamily="2" charset="2"/>
              <a:defRPr sz="1800"/>
            </a:lvl5pPr>
          </a:lstStyle>
          <a:p>
            <a:pPr lvl="0"/>
            <a:r>
              <a:rPr lang="zh-CN" altLang="en-US" dirty="0"/>
              <a:t>指针是变量，可赋值，其</a:t>
            </a:r>
            <a:r>
              <a:rPr lang="zh-CN" altLang="en-US" dirty="0">
                <a:solidFill>
                  <a:schemeClr val="accent2"/>
                </a:solidFill>
              </a:rPr>
              <a:t>指向</a:t>
            </a:r>
            <a:r>
              <a:rPr lang="zh-CN" altLang="en-US" dirty="0"/>
              <a:t>可以改变。</a:t>
            </a:r>
            <a:endParaRPr lang="zh-CN" altLang="en-US" dirty="0"/>
          </a:p>
          <a:p>
            <a:pPr lvl="0"/>
            <a:r>
              <a:rPr lang="zh-CN" altLang="en-US" dirty="0"/>
              <a:t>现在 </a:t>
            </a:r>
            <a:r>
              <a:rPr lang="en-US" altLang="zh-CN"/>
              <a:t>p </a:t>
            </a:r>
            <a:r>
              <a:rPr lang="zh-CN" altLang="en-US" dirty="0"/>
              <a:t>指向 </a:t>
            </a:r>
            <a:r>
              <a:rPr lang="en-US" altLang="zh-CN"/>
              <a:t>x</a:t>
            </a:r>
            <a:r>
              <a:rPr lang="zh-CN" altLang="en-US" dirty="0"/>
              <a:t>，以后可能指向 </a:t>
            </a:r>
            <a:r>
              <a:rPr lang="en-US" altLang="zh-CN"/>
              <a:t>y</a:t>
            </a:r>
            <a:r>
              <a:rPr lang="zh-CN" altLang="en-US" dirty="0"/>
              <a:t>。</a:t>
            </a:r>
            <a:endParaRPr lang="zh-CN" altLang="en-US" dirty="0"/>
          </a:p>
          <a:p>
            <a:pPr lvl="0"/>
            <a:r>
              <a:rPr lang="zh-CN" altLang="en-US" dirty="0">
                <a:solidFill>
                  <a:schemeClr val="accent2"/>
                </a:solidFill>
              </a:rPr>
              <a:t>通过 </a:t>
            </a:r>
            <a:r>
              <a:rPr lang="en-US" altLang="zh-CN">
                <a:solidFill>
                  <a:schemeClr val="accent2"/>
                </a:solidFill>
              </a:rPr>
              <a:t>p </a:t>
            </a:r>
            <a:r>
              <a:rPr lang="zh-CN" altLang="en-US" dirty="0">
                <a:solidFill>
                  <a:schemeClr val="accent2"/>
                </a:solidFill>
              </a:rPr>
              <a:t>访问被指对象</a:t>
            </a:r>
            <a:r>
              <a:rPr lang="zh-CN" altLang="en-US" dirty="0"/>
              <a:t>的语句目前访问 </a:t>
            </a:r>
            <a:r>
              <a:rPr lang="en-US" altLang="zh-CN"/>
              <a:t>x</a:t>
            </a:r>
            <a:r>
              <a:rPr lang="zh-CN" altLang="en-US" dirty="0"/>
              <a:t>，后来就访问</a:t>
            </a:r>
            <a:r>
              <a:rPr lang="en-US" altLang="zh-CN" dirty="0"/>
              <a:t> </a:t>
            </a:r>
            <a:r>
              <a:rPr lang="en-US" altLang="zh-CN"/>
              <a:t>y</a:t>
            </a:r>
            <a:r>
              <a:rPr lang="zh-CN" altLang="en-US" dirty="0"/>
              <a:t>。这种新的灵活性很有用。</a:t>
            </a:r>
            <a:endParaRPr lang="zh-CN" altLang="en-US" dirty="0"/>
          </a:p>
        </p:txBody>
      </p:sp>
      <p:sp>
        <p:nvSpPr>
          <p:cNvPr id="18434" name="文本占位符 10249"/>
          <p:cNvSpPr>
            <a:spLocks noGrp="1"/>
          </p:cNvSpPr>
          <p:nvPr>
            <p:ph type="body" sz="half" idx="4294967295"/>
          </p:nvPr>
        </p:nvSpPr>
        <p:spPr>
          <a:xfrm>
            <a:off x="483235" y="3749675"/>
            <a:ext cx="8177530" cy="2632075"/>
          </a:xfrm>
        </p:spPr>
        <p:txBody>
          <a:bodyPr vert="horz" wrap="square" lIns="91440" tIns="45720" rIns="91440" bIns="45720" anchor="t"/>
          <a:lstStyle>
            <a:lvl1pPr lvl="0">
              <a:buClr>
                <a:schemeClr val="hlink"/>
              </a:buClr>
              <a:buSzPct val="85000"/>
              <a:buFont typeface="Wingdings" panose="05000000000000000000" pitchFamily="2" charset="2"/>
              <a:defRPr/>
            </a:lvl1pPr>
            <a:lvl2pPr lvl="1">
              <a:buClr>
                <a:schemeClr val="hlink"/>
              </a:buClr>
              <a:buSzPct val="85000"/>
              <a:buFont typeface="Wingdings" panose="05000000000000000000" pitchFamily="2" charset="2"/>
              <a:defRPr sz="2400"/>
            </a:lvl2pPr>
            <a:lvl3pPr lvl="2">
              <a:buClrTx/>
              <a:buSzPct val="85000"/>
              <a:buFont typeface="Wingdings" panose="05000000000000000000" pitchFamily="2" charset="2"/>
              <a:defRPr sz="2000"/>
            </a:lvl3pPr>
            <a:lvl4pPr lvl="3">
              <a:buClrTx/>
              <a:buSzTx/>
              <a:buFont typeface="Wingdings" panose="05000000000000000000" pitchFamily="2" charset="2"/>
              <a:defRPr sz="1800"/>
            </a:lvl4pPr>
            <a:lvl5pPr lvl="4">
              <a:buClrTx/>
              <a:buSzTx/>
              <a:buFont typeface="Wingdings" panose="05000000000000000000" pitchFamily="2" charset="2"/>
              <a:defRPr sz="1800"/>
            </a:lvl5pPr>
          </a:lstStyle>
          <a:p>
            <a:pPr lvl="0"/>
            <a:r>
              <a:rPr lang="zh-CN" altLang="en-US" sz="2400" dirty="0">
                <a:solidFill>
                  <a:schemeClr val="accent2"/>
                </a:solidFill>
              </a:rPr>
              <a:t>在</a:t>
            </a:r>
            <a:r>
              <a:rPr lang="en-US" altLang="zh-CN" sz="2400">
                <a:solidFill>
                  <a:schemeClr val="accent2"/>
                </a:solidFill>
              </a:rPr>
              <a:t>C/C++</a:t>
            </a:r>
            <a:r>
              <a:rPr lang="zh-CN" altLang="en-US" sz="2400" dirty="0">
                <a:solidFill>
                  <a:schemeClr val="accent2"/>
                </a:solidFill>
              </a:rPr>
              <a:t>中使用指针常能写出更简洁有效的程序。有些问题必须用指针处理。</a:t>
            </a:r>
            <a:endParaRPr lang="zh-CN" altLang="en-US" sz="2400" dirty="0">
              <a:solidFill>
                <a:schemeClr val="accent2"/>
              </a:solidFill>
            </a:endParaRPr>
          </a:p>
          <a:p>
            <a:pPr lvl="0"/>
            <a:r>
              <a:rPr lang="zh-CN" altLang="en-US" sz="2400" dirty="0"/>
              <a:t>指针在大型复杂软件中使用广泛。指针使用的水平是评价</a:t>
            </a:r>
            <a:r>
              <a:rPr lang="en-US" altLang="zh-CN" sz="2400"/>
              <a:t>C/C++</a:t>
            </a:r>
            <a:r>
              <a:rPr lang="zh-CN" altLang="en-US" sz="2400" dirty="0"/>
              <a:t>程序设计能力的重要方面。</a:t>
            </a:r>
            <a:endParaRPr lang="zh-CN" altLang="en-US" sz="2400" dirty="0"/>
          </a:p>
          <a:p>
            <a:pPr lvl="0"/>
            <a:r>
              <a:rPr lang="en-US" altLang="zh-CN" sz="2400"/>
              <a:t>C/C++</a:t>
            </a:r>
            <a:r>
              <a:rPr lang="zh-CN" altLang="en-US" sz="2400" dirty="0"/>
              <a:t>指针灵活</a:t>
            </a:r>
            <a:r>
              <a:rPr lang="en-US" altLang="zh-CN" sz="2400"/>
              <a:t>/</a:t>
            </a:r>
            <a:r>
              <a:rPr lang="zh-CN" altLang="en-US" sz="2400" dirty="0"/>
              <a:t>功能强。掌握有难度，易用错，应特别注意。应特别注意使用指针的常见错误，</a:t>
            </a:r>
            <a:r>
              <a:rPr lang="zh-CN" altLang="en-US" sz="2400" dirty="0">
                <a:solidFill>
                  <a:srgbClr val="A50021"/>
                </a:solidFill>
              </a:rPr>
              <a:t>注意！</a:t>
            </a:r>
            <a:endParaRPr lang="zh-CN" altLang="en-US" sz="2400" dirty="0"/>
          </a:p>
        </p:txBody>
      </p:sp>
      <p:sp>
        <p:nvSpPr>
          <p:cNvPr id="18437" name="矩形 18436"/>
          <p:cNvSpPr/>
          <p:nvPr/>
        </p:nvSpPr>
        <p:spPr>
          <a:xfrm>
            <a:off x="2700338" y="549275"/>
            <a:ext cx="287337" cy="215900"/>
          </a:xfrm>
          <a:prstGeom prst="rect">
            <a:avLst/>
          </a:prstGeom>
          <a:solidFill>
            <a:schemeClr val="accent1"/>
          </a:solidFill>
          <a:ln w="19050" cap="flat" cmpd="sng">
            <a:solidFill>
              <a:srgbClr val="CC0000"/>
            </a:solidFill>
            <a:prstDash val="solid"/>
            <a:miter/>
            <a:headEnd type="none" w="med" len="med"/>
            <a:tailEnd type="none" w="med" len="med"/>
          </a:ln>
        </p:spPr>
        <p:txBody>
          <a:bodyPr/>
          <a:p>
            <a:endParaRPr lang="zh-CN" altLang="en-US"/>
          </a:p>
        </p:txBody>
      </p:sp>
      <p:sp>
        <p:nvSpPr>
          <p:cNvPr id="18438" name="直接连接符 18437"/>
          <p:cNvSpPr/>
          <p:nvPr/>
        </p:nvSpPr>
        <p:spPr>
          <a:xfrm flipV="1">
            <a:off x="2843213" y="549275"/>
            <a:ext cx="360362" cy="142875"/>
          </a:xfrm>
          <a:prstGeom prst="line">
            <a:avLst/>
          </a:prstGeom>
          <a:ln w="19050" cap="flat" cmpd="sng">
            <a:solidFill>
              <a:srgbClr val="CC0000"/>
            </a:solidFill>
            <a:prstDash val="solid"/>
            <a:headEnd type="none" w="med" len="med"/>
            <a:tailEnd type="triangle" w="med" len="med"/>
          </a:ln>
        </p:spPr>
      </p:sp>
      <p:sp>
        <p:nvSpPr>
          <p:cNvPr id="18439" name="文本框 18438"/>
          <p:cNvSpPr txBox="1"/>
          <p:nvPr/>
        </p:nvSpPr>
        <p:spPr>
          <a:xfrm>
            <a:off x="3924300" y="188913"/>
            <a:ext cx="720725" cy="460375"/>
          </a:xfrm>
          <a:prstGeom prst="rect">
            <a:avLst/>
          </a:prstGeom>
          <a:noFill/>
          <a:ln w="19050" cap="flat" cmpd="sng">
            <a:solidFill>
              <a:schemeClr val="accent2"/>
            </a:solidFill>
            <a:prstDash val="solid"/>
            <a:miter/>
            <a:headEnd type="none" w="med" len="med"/>
            <a:tailEnd type="none" w="med" len="med"/>
          </a:ln>
        </p:spPr>
        <p:txBody>
          <a:bodyPr>
            <a:spAutoFit/>
          </a:bodyPr>
          <a:p>
            <a:pPr>
              <a:buClr>
                <a:schemeClr val="hlink"/>
              </a:buClr>
              <a:buSzPct val="85000"/>
              <a:buFont typeface="Wingdings" panose="05000000000000000000" pitchFamily="2" charset="2"/>
            </a:pPr>
            <a:r>
              <a:rPr lang="en-US" altLang="zh-CN">
                <a:latin typeface="Cambria" panose="02040503050406030204" pitchFamily="18" charset="0"/>
                <a:ea typeface="华文中宋" panose="02010600040101010101" pitchFamily="2" charset="-122"/>
              </a:rPr>
              <a:t>x</a:t>
            </a:r>
            <a:endParaRPr lang="en-US" altLang="zh-CN">
              <a:latin typeface="Cambria" panose="02040503050406030204" pitchFamily="18" charset="0"/>
              <a:ea typeface="华文中宋" panose="02010600040101010101" pitchFamily="2" charset="-122"/>
            </a:endParaRPr>
          </a:p>
        </p:txBody>
      </p:sp>
      <p:sp>
        <p:nvSpPr>
          <p:cNvPr id="18440" name="文本框 18439"/>
          <p:cNvSpPr txBox="1"/>
          <p:nvPr/>
        </p:nvSpPr>
        <p:spPr>
          <a:xfrm>
            <a:off x="5364163" y="404813"/>
            <a:ext cx="720725" cy="460375"/>
          </a:xfrm>
          <a:prstGeom prst="rect">
            <a:avLst/>
          </a:prstGeom>
          <a:noFill/>
          <a:ln w="19050" cap="flat" cmpd="sng">
            <a:solidFill>
              <a:schemeClr val="accent2"/>
            </a:solidFill>
            <a:prstDash val="solid"/>
            <a:miter/>
            <a:headEnd type="none" w="med" len="med"/>
            <a:tailEnd type="none" w="med" len="med"/>
          </a:ln>
        </p:spPr>
        <p:txBody>
          <a:bodyPr>
            <a:spAutoFit/>
          </a:bodyPr>
          <a:p>
            <a:pPr>
              <a:buClr>
                <a:schemeClr val="hlink"/>
              </a:buClr>
              <a:buSzPct val="85000"/>
              <a:buFont typeface="Wingdings" panose="05000000000000000000" pitchFamily="2" charset="2"/>
            </a:pPr>
            <a:r>
              <a:rPr lang="en-US" altLang="zh-CN">
                <a:latin typeface="Cambria" panose="02040503050406030204" pitchFamily="18" charset="0"/>
                <a:ea typeface="华文中宋" panose="02010600040101010101" pitchFamily="2" charset="-122"/>
              </a:rPr>
              <a:t>y</a:t>
            </a:r>
            <a:endParaRPr lang="en-US" altLang="zh-CN">
              <a:latin typeface="Cambria" panose="02040503050406030204" pitchFamily="18" charset="0"/>
              <a:ea typeface="华文中宋" panose="02010600040101010101" pitchFamily="2" charset="-122"/>
            </a:endParaRPr>
          </a:p>
        </p:txBody>
      </p:sp>
      <p:sp>
        <p:nvSpPr>
          <p:cNvPr id="18441" name="文本框 18440"/>
          <p:cNvSpPr txBox="1"/>
          <p:nvPr/>
        </p:nvSpPr>
        <p:spPr>
          <a:xfrm>
            <a:off x="2339975" y="188913"/>
            <a:ext cx="504825" cy="460375"/>
          </a:xfrm>
          <a:prstGeom prst="rect">
            <a:avLst/>
          </a:prstGeom>
          <a:noFill/>
          <a:ln w="19050">
            <a:noFill/>
          </a:ln>
        </p:spPr>
        <p:txBody>
          <a:bodyPr>
            <a:spAutoFit/>
          </a:bodyPr>
          <a:p>
            <a:pPr>
              <a:buClr>
                <a:schemeClr val="hlink"/>
              </a:buClr>
              <a:buSzPct val="85000"/>
              <a:buFont typeface="Wingdings" panose="05000000000000000000" pitchFamily="2" charset="2"/>
            </a:pPr>
            <a:r>
              <a:rPr lang="en-US" altLang="zh-CN">
                <a:latin typeface="Cambria" panose="02040503050406030204" pitchFamily="18" charset="0"/>
                <a:ea typeface="华文中宋" panose="02010600040101010101" pitchFamily="2" charset="-122"/>
              </a:rPr>
              <a:t>p</a:t>
            </a:r>
            <a:endParaRPr lang="en-US" altLang="zh-CN">
              <a:latin typeface="Cambria" panose="02040503050406030204" pitchFamily="18" charset="0"/>
              <a:ea typeface="华文中宋" panose="02010600040101010101" pitchFamily="2" charset="-122"/>
            </a:endParaRPr>
          </a:p>
        </p:txBody>
      </p:sp>
      <p:sp>
        <p:nvSpPr>
          <p:cNvPr id="2" name="灯片编号占位符 1"/>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2" name="标题 211969"/>
          <p:cNvSpPr>
            <a:spLocks noGrp="1"/>
          </p:cNvSpPr>
          <p:nvPr>
            <p:ph type="title"/>
          </p:nvPr>
        </p:nvSpPr>
        <p:spPr>
          <a:solidFill>
            <a:schemeClr val="bg2"/>
          </a:solidFill>
        </p:spPr>
        <p:txBody>
          <a:bodyPr vert="horz" wrap="square" lIns="91440" tIns="45720" rIns="91440" bIns="45720" anchor="ctr"/>
          <a:p>
            <a:r>
              <a:rPr lang="zh-CN" altLang="en-US" sz="4400" dirty="0"/>
              <a:t>第</a:t>
            </a:r>
            <a:r>
              <a:rPr lang="en-US" altLang="zh-CN" sz="4400"/>
              <a:t>7</a:t>
            </a:r>
            <a:r>
              <a:rPr lang="zh-CN" altLang="en-US" sz="4400" dirty="0"/>
              <a:t>章  指针</a:t>
            </a:r>
            <a:endParaRPr lang="zh-CN" altLang="en-US" sz="4400" dirty="0"/>
          </a:p>
        </p:txBody>
      </p:sp>
      <p:sp>
        <p:nvSpPr>
          <p:cNvPr id="158723" name="文本占位符 211970"/>
          <p:cNvSpPr>
            <a:spLocks noGrp="1"/>
          </p:cNvSpPr>
          <p:nvPr>
            <p:ph idx="1"/>
          </p:nvPr>
        </p:nvSpPr>
        <p:spPr/>
        <p:txBody>
          <a:bodyPr vert="horz" wrap="square" lIns="91440" tIns="45720" rIns="91440" bIns="45720" anchor="t"/>
          <a:p>
            <a:pPr>
              <a:lnSpc>
                <a:spcPct val="90000"/>
              </a:lnSpc>
              <a:buNone/>
            </a:pPr>
            <a:r>
              <a:rPr lang="en-US" altLang="zh-CN" sz="3200" b="0"/>
              <a:t>7.1 </a:t>
            </a:r>
            <a:r>
              <a:rPr lang="zh-CN" altLang="en-US" sz="3200" b="0" dirty="0"/>
              <a:t>地址与指针</a:t>
            </a:r>
            <a:endParaRPr lang="zh-CN" altLang="en-US" sz="3200" b="0" dirty="0"/>
          </a:p>
          <a:p>
            <a:pPr>
              <a:lnSpc>
                <a:spcPct val="90000"/>
              </a:lnSpc>
              <a:buNone/>
            </a:pPr>
            <a:r>
              <a:rPr lang="en-US" altLang="zh-CN" sz="3200" b="0">
                <a:solidFill>
                  <a:schemeClr val="accent2"/>
                </a:solidFill>
              </a:rPr>
              <a:t>7.2 </a:t>
            </a:r>
            <a:r>
              <a:rPr lang="zh-CN" altLang="en-US" sz="3200" b="0" dirty="0">
                <a:solidFill>
                  <a:schemeClr val="accent2"/>
                </a:solidFill>
              </a:rPr>
              <a:t>指针变量的定义和使用</a:t>
            </a:r>
            <a:endParaRPr lang="zh-CN" altLang="en-US" sz="3200" b="0" dirty="0">
              <a:solidFill>
                <a:schemeClr val="accent2"/>
              </a:solidFill>
            </a:endParaRPr>
          </a:p>
          <a:p>
            <a:pPr lvl="1">
              <a:lnSpc>
                <a:spcPct val="90000"/>
              </a:lnSpc>
              <a:buNone/>
            </a:pPr>
            <a:r>
              <a:rPr lang="en-US" altLang="zh-CN" sz="2400" b="0">
                <a:solidFill>
                  <a:schemeClr val="accent2"/>
                </a:solidFill>
              </a:rPr>
              <a:t>7.2.1  </a:t>
            </a:r>
            <a:r>
              <a:rPr lang="zh-CN" altLang="en-US" sz="2400" b="0" dirty="0">
                <a:solidFill>
                  <a:schemeClr val="accent2"/>
                </a:solidFill>
              </a:rPr>
              <a:t>指针变量的定义</a:t>
            </a:r>
            <a:endParaRPr lang="zh-CN" altLang="en-US" sz="2400" b="0" dirty="0">
              <a:solidFill>
                <a:schemeClr val="accent2"/>
              </a:solidFill>
            </a:endParaRPr>
          </a:p>
          <a:p>
            <a:pPr lvl="1">
              <a:lnSpc>
                <a:spcPct val="90000"/>
              </a:lnSpc>
              <a:buNone/>
            </a:pPr>
            <a:r>
              <a:rPr lang="en-US" altLang="zh-CN" sz="2400" b="0">
                <a:solidFill>
                  <a:schemeClr val="accent2"/>
                </a:solidFill>
              </a:rPr>
              <a:t>7.2.2  </a:t>
            </a:r>
            <a:r>
              <a:rPr lang="zh-CN" altLang="en-US" sz="2400" b="0" dirty="0">
                <a:solidFill>
                  <a:schemeClr val="accent2"/>
                </a:solidFill>
              </a:rPr>
              <a:t>指针操作</a:t>
            </a:r>
            <a:endParaRPr lang="zh-CN" altLang="en-US" sz="2400" b="0" dirty="0">
              <a:solidFill>
                <a:schemeClr val="accent2"/>
              </a:solidFill>
            </a:endParaRPr>
          </a:p>
          <a:p>
            <a:pPr lvl="1">
              <a:lnSpc>
                <a:spcPct val="90000"/>
              </a:lnSpc>
              <a:buNone/>
            </a:pPr>
            <a:r>
              <a:rPr lang="en-US" altLang="zh-CN" sz="2400" b="0">
                <a:solidFill>
                  <a:schemeClr val="accent2"/>
                </a:solidFill>
              </a:rPr>
              <a:t>7.2.3  </a:t>
            </a:r>
            <a:r>
              <a:rPr lang="zh-CN" altLang="en-US" sz="2400" b="0" dirty="0">
                <a:solidFill>
                  <a:schemeClr val="accent2"/>
                </a:solidFill>
              </a:rPr>
              <a:t>指针作为函数的参数</a:t>
            </a:r>
            <a:endParaRPr lang="zh-CN" altLang="en-US" sz="2400" b="0" dirty="0">
              <a:solidFill>
                <a:schemeClr val="accent2"/>
              </a:solidFill>
            </a:endParaRPr>
          </a:p>
          <a:p>
            <a:pPr lvl="1" algn="l">
              <a:lnSpc>
                <a:spcPct val="90000"/>
              </a:lnSpc>
              <a:buNone/>
            </a:pPr>
            <a:r>
              <a:rPr lang="zh-CN" altLang="en-US" sz="2400" dirty="0">
                <a:solidFill>
                  <a:schemeClr val="accent2"/>
                </a:solidFill>
                <a:sym typeface="+mn-ea"/>
              </a:rPr>
              <a:t>7.2.4  指针作为函数的返回值</a:t>
            </a:r>
            <a:endParaRPr lang="zh-CN" altLang="en-US" sz="2400" dirty="0">
              <a:solidFill>
                <a:schemeClr val="accent2"/>
              </a:solidFill>
            </a:endParaRPr>
          </a:p>
          <a:p>
            <a:pPr lvl="1">
              <a:lnSpc>
                <a:spcPct val="90000"/>
              </a:lnSpc>
              <a:buNone/>
            </a:pPr>
            <a:r>
              <a:rPr lang="en-US" altLang="zh-CN" sz="2400" b="0">
                <a:solidFill>
                  <a:schemeClr val="accent2"/>
                </a:solidFill>
              </a:rPr>
              <a:t>7.2.5  </a:t>
            </a:r>
            <a:r>
              <a:rPr lang="zh-CN" altLang="en-US" sz="2400" b="0" dirty="0">
                <a:solidFill>
                  <a:schemeClr val="accent2"/>
                </a:solidFill>
              </a:rPr>
              <a:t>与指针有关的一些问题</a:t>
            </a:r>
            <a:endParaRPr lang="zh-CN" altLang="en-US" sz="2400" b="0" dirty="0">
              <a:solidFill>
                <a:schemeClr val="accent2"/>
              </a:solidFill>
            </a:endParaRPr>
          </a:p>
          <a:p>
            <a:pPr>
              <a:lnSpc>
                <a:spcPct val="90000"/>
              </a:lnSpc>
              <a:buNone/>
            </a:pPr>
            <a:r>
              <a:rPr lang="en-US" altLang="zh-CN" sz="3200" b="0"/>
              <a:t>7.3 </a:t>
            </a:r>
            <a:r>
              <a:rPr lang="zh-CN" altLang="en-US" sz="3200" b="0" dirty="0"/>
              <a:t>指针与数组</a:t>
            </a:r>
            <a:endParaRPr lang="zh-CN" altLang="en-US" sz="3200" b="0" dirty="0"/>
          </a:p>
          <a:p>
            <a:pPr>
              <a:lnSpc>
                <a:spcPct val="90000"/>
              </a:lnSpc>
              <a:buNone/>
            </a:pPr>
            <a:r>
              <a:rPr lang="en-US" altLang="zh-CN" sz="3200" b="0"/>
              <a:t>7.4  </a:t>
            </a:r>
            <a:r>
              <a:rPr lang="zh-CN" altLang="en-US" sz="3200" b="0" dirty="0"/>
              <a:t>指针数组</a:t>
            </a:r>
            <a:endParaRPr lang="zh-CN" altLang="en-US" sz="3200" b="0" dirty="0"/>
          </a:p>
          <a:p>
            <a:pPr>
              <a:lnSpc>
                <a:spcPct val="90000"/>
              </a:lnSpc>
              <a:buNone/>
            </a:pPr>
            <a:r>
              <a:rPr lang="en-US" altLang="zh-CN" sz="3200" b="0"/>
              <a:t>7.5 </a:t>
            </a:r>
            <a:r>
              <a:rPr lang="zh-CN" altLang="en-US" sz="3200" b="0" dirty="0"/>
              <a:t>动态存储管理</a:t>
            </a:r>
            <a:endParaRPr lang="zh-CN" altLang="en-US" sz="3200" b="0" dirty="0"/>
          </a:p>
          <a:p>
            <a:pPr>
              <a:lnSpc>
                <a:spcPct val="90000"/>
              </a:lnSpc>
              <a:buNone/>
            </a:pPr>
            <a:r>
              <a:rPr lang="en-US" altLang="zh-CN" sz="3200" b="0"/>
              <a:t>7.6  </a:t>
            </a:r>
            <a:r>
              <a:rPr lang="zh-CN" altLang="en-US" sz="3200" b="0" dirty="0"/>
              <a:t>指向函数的指针</a:t>
            </a:r>
            <a:endParaRPr lang="zh-CN" altLang="en-US" sz="3200" b="0" dirty="0"/>
          </a:p>
        </p:txBody>
      </p:sp>
      <p:sp>
        <p:nvSpPr>
          <p:cNvPr id="2" name="灯片编号占位符 1"/>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14341"/>
          <p:cNvSpPr>
            <a:spLocks noGrp="1"/>
          </p:cNvSpPr>
          <p:nvPr>
            <p:ph type="title"/>
          </p:nvPr>
        </p:nvSpPr>
        <p:spPr>
          <a:solidFill>
            <a:schemeClr val="accent1"/>
          </a:solidFill>
        </p:spPr>
        <p:txBody>
          <a:bodyPr vert="horz" wrap="square" lIns="91440" tIns="45720" rIns="91440" bIns="45720" anchor="ctr"/>
          <a:p>
            <a:r>
              <a:rPr lang="en-US" altLang="zh-CN" sz="3600"/>
              <a:t>7.2  </a:t>
            </a:r>
            <a:r>
              <a:rPr lang="zh-CN" altLang="en-US" sz="3600" dirty="0"/>
              <a:t>指针变量的定义和使用</a:t>
            </a:r>
            <a:endParaRPr lang="zh-CN" altLang="en-US" sz="3600" dirty="0"/>
          </a:p>
        </p:txBody>
      </p:sp>
      <p:sp>
        <p:nvSpPr>
          <p:cNvPr id="19458" name="文本占位符 14342"/>
          <p:cNvSpPr>
            <a:spLocks noGrp="1"/>
          </p:cNvSpPr>
          <p:nvPr>
            <p:ph idx="1"/>
          </p:nvPr>
        </p:nvSpPr>
        <p:spPr/>
        <p:txBody>
          <a:bodyPr vert="horz" wrap="square" lIns="91440" tIns="45720" rIns="91440" bIns="45720" anchor="t"/>
          <a:p>
            <a:pPr>
              <a:buNone/>
            </a:pPr>
            <a:r>
              <a:rPr lang="en-US" altLang="zh-CN">
                <a:solidFill>
                  <a:schemeClr val="tx2"/>
                </a:solidFill>
              </a:rPr>
              <a:t>7.2.1  </a:t>
            </a:r>
            <a:r>
              <a:rPr lang="zh-CN" altLang="en-US" dirty="0">
                <a:solidFill>
                  <a:schemeClr val="tx2"/>
                </a:solidFill>
              </a:rPr>
              <a:t>指针的定义</a:t>
            </a:r>
            <a:endParaRPr lang="zh-CN" altLang="en-US" dirty="0">
              <a:solidFill>
                <a:schemeClr val="tx2"/>
              </a:solidFill>
            </a:endParaRPr>
          </a:p>
          <a:p>
            <a:r>
              <a:rPr lang="zh-CN" altLang="en-US" dirty="0">
                <a:solidFill>
                  <a:schemeClr val="hlink"/>
                </a:solidFill>
              </a:rPr>
              <a:t>指针有类型</a:t>
            </a:r>
            <a:r>
              <a:rPr lang="zh-CN" altLang="en-US" dirty="0"/>
              <a:t>，只能保存特定类型的变量的地址</a:t>
            </a:r>
            <a:endParaRPr lang="zh-CN" altLang="en-US" dirty="0"/>
          </a:p>
          <a:p>
            <a:r>
              <a:rPr lang="zh-CN" altLang="en-US" dirty="0"/>
              <a:t>指向 </a:t>
            </a:r>
            <a:r>
              <a:rPr lang="en-US" altLang="zh-CN" err="1"/>
              <a:t>int</a:t>
            </a:r>
            <a:r>
              <a:rPr lang="en-US" altLang="zh-CN"/>
              <a:t> </a:t>
            </a:r>
            <a:r>
              <a:rPr lang="zh-CN" altLang="en-US" dirty="0"/>
              <a:t>的指针 </a:t>
            </a:r>
            <a:r>
              <a:rPr lang="en-US" altLang="zh-CN"/>
              <a:t>p </a:t>
            </a:r>
            <a:r>
              <a:rPr lang="zh-CN" altLang="en-US" dirty="0"/>
              <a:t>只能指向 </a:t>
            </a:r>
            <a:r>
              <a:rPr lang="en-US" altLang="zh-CN" err="1"/>
              <a:t>int</a:t>
            </a:r>
            <a:r>
              <a:rPr lang="en-US" altLang="zh-CN"/>
              <a:t> </a:t>
            </a:r>
            <a:r>
              <a:rPr lang="zh-CN" altLang="en-US" dirty="0"/>
              <a:t>变量。</a:t>
            </a:r>
            <a:r>
              <a:rPr lang="en-US" altLang="zh-CN"/>
              <a:t>p </a:t>
            </a:r>
            <a:r>
              <a:rPr lang="zh-CN" altLang="en-US" dirty="0"/>
              <a:t>所指也看作 </a:t>
            </a:r>
            <a:r>
              <a:rPr lang="en-US" altLang="zh-CN" err="1"/>
              <a:t>int</a:t>
            </a:r>
            <a:r>
              <a:rPr lang="zh-CN" altLang="en-US" dirty="0"/>
              <a:t>。常说 </a:t>
            </a:r>
            <a:r>
              <a:rPr lang="en-US" altLang="zh-CN" err="1"/>
              <a:t>int </a:t>
            </a:r>
            <a:r>
              <a:rPr lang="zh-CN" altLang="en-US" dirty="0"/>
              <a:t>指针 </a:t>
            </a:r>
            <a:r>
              <a:rPr lang="en-US" altLang="zh-CN"/>
              <a:t>p </a:t>
            </a:r>
            <a:r>
              <a:rPr lang="zh-CN" altLang="en-US" dirty="0"/>
              <a:t>等。</a:t>
            </a:r>
            <a:endParaRPr lang="zh-CN" altLang="en-US" dirty="0"/>
          </a:p>
          <a:p>
            <a:r>
              <a:rPr lang="zh-CN" altLang="en-US" dirty="0"/>
              <a:t>定义指针需指明</a:t>
            </a:r>
            <a:r>
              <a:rPr lang="zh-CN" altLang="en-US" dirty="0">
                <a:solidFill>
                  <a:schemeClr val="accent2"/>
                </a:solidFill>
              </a:rPr>
              <a:t>指向类型</a:t>
            </a:r>
            <a:r>
              <a:rPr lang="zh-CN" altLang="en-US" dirty="0"/>
              <a:t>。（其它类型相似）</a:t>
            </a:r>
            <a:endParaRPr lang="zh-CN" altLang="en-US" dirty="0"/>
          </a:p>
          <a:p>
            <a:r>
              <a:rPr lang="zh-CN" altLang="en-US" dirty="0"/>
              <a:t>定义指针变量：</a:t>
            </a:r>
            <a:endParaRPr lang="zh-CN" altLang="en-US" dirty="0"/>
          </a:p>
          <a:p>
            <a:pPr>
              <a:buNone/>
            </a:pPr>
            <a:r>
              <a:rPr lang="zh-CN" altLang="en-US" dirty="0">
                <a:solidFill>
                  <a:schemeClr val="folHlink"/>
                </a:solidFill>
              </a:rPr>
              <a:t>	</a:t>
            </a:r>
            <a:r>
              <a:rPr lang="en-US" altLang="zh-CN" err="1">
                <a:solidFill>
                  <a:schemeClr val="folHlink"/>
                </a:solidFill>
              </a:rPr>
              <a:t>int</a:t>
            </a:r>
            <a:r>
              <a:rPr lang="en-US" altLang="zh-CN">
                <a:solidFill>
                  <a:schemeClr val="folHlink"/>
                </a:solidFill>
              </a:rPr>
              <a:t> *p, *q; </a:t>
            </a:r>
            <a:endParaRPr lang="en-US" altLang="zh-CN">
              <a:solidFill>
                <a:schemeClr val="folHlink"/>
              </a:solidFill>
            </a:endParaRPr>
          </a:p>
          <a:p>
            <a:pPr>
              <a:buNone/>
            </a:pPr>
            <a:r>
              <a:rPr lang="zh-CN" altLang="en-US" dirty="0"/>
              <a:t>（理解：*</a:t>
            </a:r>
            <a:r>
              <a:rPr lang="en-US" altLang="zh-CN"/>
              <a:t>p </a:t>
            </a:r>
            <a:r>
              <a:rPr lang="zh-CN" altLang="en-US" dirty="0"/>
              <a:t>是</a:t>
            </a:r>
            <a:r>
              <a:rPr lang="en-US" altLang="zh-CN" dirty="0"/>
              <a:t> </a:t>
            </a:r>
            <a:r>
              <a:rPr lang="en-US" altLang="zh-CN" u="sng" err="1"/>
              <a:t>int</a:t>
            </a:r>
            <a:r>
              <a:rPr lang="en-US" altLang="zh-CN" u="sng"/>
              <a:t> </a:t>
            </a:r>
            <a:r>
              <a:rPr lang="zh-CN" altLang="en-US" dirty="0"/>
              <a:t>类型，或者说 </a:t>
            </a:r>
            <a:r>
              <a:rPr lang="en-US" altLang="zh-CN"/>
              <a:t>p </a:t>
            </a:r>
            <a:r>
              <a:rPr lang="zh-CN" altLang="en-US" dirty="0"/>
              <a:t>是 </a:t>
            </a:r>
            <a:r>
              <a:rPr lang="en-US" altLang="zh-CN" u="sng" err="1">
                <a:solidFill>
                  <a:srgbClr val="FF0000"/>
                </a:solidFill>
              </a:rPr>
              <a:t>int</a:t>
            </a:r>
            <a:r>
              <a:rPr lang="en-US" altLang="zh-CN" u="sng">
                <a:solidFill>
                  <a:srgbClr val="FF0000"/>
                </a:solidFill>
              </a:rPr>
              <a:t> * </a:t>
            </a:r>
            <a:r>
              <a:rPr lang="zh-CN" altLang="en-US" dirty="0"/>
              <a:t>类型）</a:t>
            </a:r>
            <a:endParaRPr lang="zh-CN" altLang="en-US" dirty="0"/>
          </a:p>
          <a:p>
            <a:r>
              <a:rPr lang="zh-CN" altLang="en-US" dirty="0"/>
              <a:t>指针变量可以与其他变量一起定义：</a:t>
            </a:r>
            <a:endParaRPr lang="zh-CN" altLang="en-US" dirty="0"/>
          </a:p>
          <a:p>
            <a:pPr>
              <a:buNone/>
            </a:pPr>
            <a:r>
              <a:rPr lang="zh-CN" altLang="en-US" dirty="0">
                <a:solidFill>
                  <a:schemeClr val="folHlink"/>
                </a:solidFill>
              </a:rPr>
              <a:t>　　</a:t>
            </a:r>
            <a:r>
              <a:rPr lang="en-US" altLang="zh-CN" err="1">
                <a:solidFill>
                  <a:schemeClr val="folHlink"/>
                </a:solidFill>
              </a:rPr>
              <a:t>int</a:t>
            </a:r>
            <a:r>
              <a:rPr lang="en-US" altLang="zh-CN">
                <a:solidFill>
                  <a:schemeClr val="folHlink"/>
                </a:solidFill>
              </a:rPr>
              <a:t> *p, n, a[10], *q, *p1, m;</a:t>
            </a:r>
            <a:endParaRPr lang="en-US" altLang="zh-CN">
              <a:solidFill>
                <a:schemeClr val="folHlink"/>
              </a:solidFill>
            </a:endParaRPr>
          </a:p>
        </p:txBody>
      </p:sp>
      <p:sp>
        <p:nvSpPr>
          <p:cNvPr id="2" name="灯片编号占位符 1"/>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9443" name="内容占位符 189442"/>
          <p:cNvSpPr>
            <a:spLocks noGrp="1"/>
          </p:cNvSpPr>
          <p:nvPr>
            <p:ph idx="1"/>
          </p:nvPr>
        </p:nvSpPr>
        <p:spPr/>
        <p:txBody>
          <a:bodyPr/>
          <a:p>
            <a:pPr marL="0" indent="0">
              <a:buNone/>
            </a:pPr>
            <a:r>
              <a:rPr lang="zh-CN" altLang="en-US" sz="2400" dirty="0"/>
              <a:t>其它类型的指针变量的定义也是类似的。例如：</a:t>
            </a:r>
            <a:endParaRPr lang="zh-CN" altLang="en-US" sz="2400" dirty="0"/>
          </a:p>
          <a:p>
            <a:pPr marL="0" indent="0">
              <a:buNone/>
            </a:pPr>
            <a:r>
              <a:rPr lang="en-US" altLang="zh-CN" sz="2400">
                <a:solidFill>
                  <a:schemeClr val="folHlink"/>
                </a:solidFill>
              </a:rPr>
              <a:t>char *</a:t>
            </a:r>
            <a:r>
              <a:rPr lang="en-US" altLang="zh-CN" sz="2400" err="1">
                <a:solidFill>
                  <a:schemeClr val="folHlink"/>
                </a:solidFill>
              </a:rPr>
              <a:t>pch</a:t>
            </a:r>
            <a:r>
              <a:rPr lang="en-US" altLang="zh-CN" sz="2400">
                <a:solidFill>
                  <a:schemeClr val="folHlink"/>
                </a:solidFill>
              </a:rPr>
              <a:t>, *pch1;    //</a:t>
            </a:r>
            <a:r>
              <a:rPr lang="zh-CN" altLang="en-US" sz="2400" dirty="0">
                <a:solidFill>
                  <a:schemeClr val="folHlink"/>
                </a:solidFill>
              </a:rPr>
              <a:t>定义字符指针</a:t>
            </a:r>
            <a:r>
              <a:rPr lang="en-US" altLang="zh-CN" sz="2400" err="1">
                <a:solidFill>
                  <a:schemeClr val="folHlink"/>
                </a:solidFill>
              </a:rPr>
              <a:t>pch</a:t>
            </a:r>
            <a:r>
              <a:rPr lang="zh-CN" altLang="en-US" sz="2400" dirty="0">
                <a:solidFill>
                  <a:schemeClr val="folHlink"/>
                </a:solidFill>
              </a:rPr>
              <a:t>和</a:t>
            </a:r>
            <a:r>
              <a:rPr lang="en-US" altLang="zh-CN" sz="2400">
                <a:solidFill>
                  <a:schemeClr val="folHlink"/>
                </a:solidFill>
              </a:rPr>
              <a:t>pch1</a:t>
            </a:r>
            <a:endParaRPr lang="en-US" altLang="zh-CN" sz="2400">
              <a:solidFill>
                <a:schemeClr val="folHlink"/>
              </a:solidFill>
            </a:endParaRPr>
          </a:p>
          <a:p>
            <a:pPr marL="0" indent="0">
              <a:buNone/>
            </a:pPr>
            <a:r>
              <a:rPr lang="en-US" altLang="zh-CN" sz="2400">
                <a:solidFill>
                  <a:schemeClr val="folHlink"/>
                </a:solidFill>
              </a:rPr>
              <a:t>double *</a:t>
            </a:r>
            <a:r>
              <a:rPr lang="en-US" altLang="zh-CN" sz="2400" err="1">
                <a:solidFill>
                  <a:schemeClr val="folHlink"/>
                </a:solidFill>
              </a:rPr>
              <a:t>px</a:t>
            </a:r>
            <a:r>
              <a:rPr lang="en-US" altLang="zh-CN" sz="2400">
                <a:solidFill>
                  <a:schemeClr val="folHlink"/>
                </a:solidFill>
              </a:rPr>
              <a:t>, *</a:t>
            </a:r>
            <a:r>
              <a:rPr lang="en-US" altLang="zh-CN" sz="2400" err="1">
                <a:solidFill>
                  <a:schemeClr val="folHlink"/>
                </a:solidFill>
              </a:rPr>
              <a:t>py</a:t>
            </a:r>
            <a:r>
              <a:rPr lang="en-US" altLang="zh-CN" sz="2400">
                <a:solidFill>
                  <a:schemeClr val="folHlink"/>
                </a:solidFill>
              </a:rPr>
              <a:t>;    //</a:t>
            </a:r>
            <a:r>
              <a:rPr lang="zh-CN" altLang="en-US" sz="2400" dirty="0">
                <a:solidFill>
                  <a:schemeClr val="folHlink"/>
                </a:solidFill>
              </a:rPr>
              <a:t>定义</a:t>
            </a:r>
            <a:r>
              <a:rPr lang="en-US" altLang="zh-CN" sz="2400">
                <a:solidFill>
                  <a:schemeClr val="folHlink"/>
                </a:solidFill>
              </a:rPr>
              <a:t>double </a:t>
            </a:r>
            <a:r>
              <a:rPr lang="zh-CN" altLang="en-US" sz="2400" dirty="0">
                <a:solidFill>
                  <a:schemeClr val="folHlink"/>
                </a:solidFill>
              </a:rPr>
              <a:t>指针</a:t>
            </a:r>
            <a:r>
              <a:rPr lang="en-US" altLang="zh-CN" sz="2400" err="1">
                <a:solidFill>
                  <a:schemeClr val="folHlink"/>
                </a:solidFill>
              </a:rPr>
              <a:t>px</a:t>
            </a:r>
            <a:r>
              <a:rPr lang="zh-CN" altLang="en-US" sz="2400" dirty="0">
                <a:solidFill>
                  <a:schemeClr val="folHlink"/>
                </a:solidFill>
              </a:rPr>
              <a:t>和</a:t>
            </a:r>
            <a:r>
              <a:rPr lang="en-US" altLang="zh-CN" sz="2400" err="1">
                <a:solidFill>
                  <a:schemeClr val="folHlink"/>
                </a:solidFill>
              </a:rPr>
              <a:t>py</a:t>
            </a:r>
            <a:endParaRPr lang="zh-CN" altLang="en-US" sz="2400" dirty="0">
              <a:solidFill>
                <a:schemeClr val="folHlink"/>
              </a:solidFill>
            </a:endParaRPr>
          </a:p>
          <a:p>
            <a:pPr marL="0" indent="0"/>
            <a:endParaRPr lang="zh-CN" altLang="en-US" sz="2400" dirty="0">
              <a:solidFill>
                <a:schemeClr val="folHlink"/>
              </a:solidFill>
            </a:endParaRPr>
          </a:p>
          <a:p>
            <a:pPr marL="0" indent="0">
              <a:buNone/>
            </a:pPr>
            <a:r>
              <a:rPr lang="zh-CN" altLang="en-US" sz="2400" dirty="0"/>
              <a:t>对每个基本数据类型都有相应的指针类型：</a:t>
            </a:r>
            <a:r>
              <a:rPr lang="en-US" altLang="zh-CN" sz="2400" u="sng" dirty="0">
                <a:solidFill>
                  <a:schemeClr val="accent2"/>
                </a:solidFill>
              </a:rPr>
              <a:t>int *</a:t>
            </a:r>
            <a:r>
              <a:rPr lang="en-US" altLang="zh-CN" sz="2400" dirty="0"/>
              <a:t>, </a:t>
            </a:r>
            <a:r>
              <a:rPr lang="en-US" altLang="zh-CN" sz="2400" u="sng" dirty="0">
                <a:solidFill>
                  <a:schemeClr val="accent2"/>
                </a:solidFill>
              </a:rPr>
              <a:t>double *</a:t>
            </a:r>
            <a:r>
              <a:rPr lang="en-US" altLang="zh-CN" sz="2400" dirty="0"/>
              <a:t>, </a:t>
            </a:r>
            <a:r>
              <a:rPr lang="en-US" altLang="zh-CN" sz="2400" u="sng" dirty="0">
                <a:solidFill>
                  <a:schemeClr val="accent2"/>
                </a:solidFill>
              </a:rPr>
              <a:t>char *</a:t>
            </a:r>
            <a:r>
              <a:rPr lang="en-US" altLang="zh-CN" sz="2400" dirty="0"/>
              <a:t>, </a:t>
            </a:r>
            <a:r>
              <a:rPr lang="en-US" altLang="zh-CN" sz="2400" u="sng" dirty="0">
                <a:solidFill>
                  <a:schemeClr val="accent2"/>
                </a:solidFill>
              </a:rPr>
              <a:t>bool *</a:t>
            </a:r>
            <a:r>
              <a:rPr lang="en-US" altLang="zh-CN" sz="2400" dirty="0"/>
              <a:t>, …… </a:t>
            </a:r>
            <a:r>
              <a:rPr lang="en-US" altLang="zh-CN" sz="2400"/>
              <a:t>C </a:t>
            </a:r>
            <a:r>
              <a:rPr lang="zh-CN" altLang="en-US" sz="2400" dirty="0"/>
              <a:t>和</a:t>
            </a:r>
            <a:r>
              <a:rPr lang="en-US" altLang="zh-CN" sz="2400"/>
              <a:t>/C++</a:t>
            </a:r>
            <a:r>
              <a:rPr lang="zh-CN" altLang="en-US" sz="2400" dirty="0"/>
              <a:t>语言把指针类型也看作基本类型。</a:t>
            </a:r>
            <a:endParaRPr lang="zh-CN" altLang="en-US" sz="2400" dirty="0"/>
          </a:p>
          <a:p>
            <a:pPr marL="0" indent="0">
              <a:buNone/>
            </a:pPr>
            <a:r>
              <a:rPr lang="zh-CN" altLang="en-US" sz="2400" dirty="0"/>
              <a:t>所有指针占用的存储都一样大，通常是一个机器字的大小。可以用运算符 </a:t>
            </a:r>
            <a:r>
              <a:rPr lang="en-US" altLang="zh-CN" sz="2400" err="1">
                <a:solidFill>
                  <a:schemeClr val="accent2"/>
                </a:solidFill>
              </a:rPr>
              <a:t>sizeof</a:t>
            </a:r>
            <a:r>
              <a:rPr lang="en-US" altLang="zh-CN" sz="2400">
                <a:solidFill>
                  <a:schemeClr val="accent2"/>
                </a:solidFill>
              </a:rPr>
              <a:t> </a:t>
            </a:r>
            <a:r>
              <a:rPr lang="zh-CN" altLang="en-US" sz="2400" dirty="0"/>
              <a:t>计算出来：</a:t>
            </a:r>
            <a:endParaRPr lang="zh-CN" altLang="en-US" sz="2400" u="sng" dirty="0"/>
          </a:p>
          <a:p>
            <a:pPr marL="0" indent="0">
              <a:buNone/>
            </a:pPr>
            <a:r>
              <a:rPr lang="en-US" altLang="zh-CN" sz="2400" err="1">
                <a:solidFill>
                  <a:schemeClr val="folHlink"/>
                </a:solidFill>
              </a:rPr>
              <a:t>cout</a:t>
            </a:r>
            <a:r>
              <a:rPr lang="en-US" altLang="zh-CN" sz="2400">
                <a:solidFill>
                  <a:schemeClr val="folHlink"/>
                </a:solidFill>
              </a:rPr>
              <a:t> &lt;&lt; "Size of </a:t>
            </a:r>
            <a:r>
              <a:rPr lang="en-US" altLang="zh-CN" sz="2400" err="1">
                <a:solidFill>
                  <a:schemeClr val="folHlink"/>
                </a:solidFill>
              </a:rPr>
              <a:t>int</a:t>
            </a:r>
            <a:r>
              <a:rPr lang="en-US" altLang="zh-CN" sz="2400">
                <a:solidFill>
                  <a:schemeClr val="folHlink"/>
                </a:solidFill>
              </a:rPr>
              <a:t> pointer : " &lt;&lt; </a:t>
            </a:r>
            <a:r>
              <a:rPr lang="en-US" altLang="zh-CN" sz="2400" err="1">
                <a:solidFill>
                  <a:schemeClr val="hlink"/>
                </a:solidFill>
              </a:rPr>
              <a:t>sizeof</a:t>
            </a:r>
            <a:r>
              <a:rPr lang="en-US" altLang="zh-CN" sz="2400">
                <a:solidFill>
                  <a:schemeClr val="hlink"/>
                </a:solidFill>
              </a:rPr>
              <a:t> (p)</a:t>
            </a:r>
            <a:r>
              <a:rPr lang="en-US" altLang="zh-CN" sz="2400">
                <a:solidFill>
                  <a:schemeClr val="folHlink"/>
                </a:solidFill>
              </a:rPr>
              <a:t> &lt;&lt;</a:t>
            </a:r>
            <a:r>
              <a:rPr lang="en-US" altLang="zh-CN" sz="2400" err="1">
                <a:solidFill>
                  <a:schemeClr val="folHlink"/>
                </a:solidFill>
              </a:rPr>
              <a:t>endl</a:t>
            </a:r>
            <a:r>
              <a:rPr lang="en-US" altLang="zh-CN" sz="2400">
                <a:solidFill>
                  <a:schemeClr val="folHlink"/>
                </a:solidFill>
              </a:rPr>
              <a:t>;</a:t>
            </a:r>
            <a:endParaRPr lang="en-US" altLang="zh-CN" sz="2400">
              <a:solidFill>
                <a:schemeClr val="folHlink"/>
              </a:solidFill>
            </a:endParaRPr>
          </a:p>
          <a:p>
            <a:pPr marL="0" indent="0">
              <a:buNone/>
            </a:pPr>
            <a:r>
              <a:rPr lang="en-US" altLang="zh-CN" sz="2400" err="1">
                <a:solidFill>
                  <a:schemeClr val="folHlink"/>
                </a:solidFill>
              </a:rPr>
              <a:t>cout</a:t>
            </a:r>
            <a:r>
              <a:rPr lang="en-US" altLang="zh-CN" sz="2400">
                <a:solidFill>
                  <a:schemeClr val="folHlink"/>
                </a:solidFill>
              </a:rPr>
              <a:t> &lt;&lt; "Size of char pointer : " &lt;&lt; </a:t>
            </a:r>
            <a:r>
              <a:rPr lang="en-US" altLang="zh-CN" sz="2400" err="1">
                <a:solidFill>
                  <a:schemeClr val="hlink"/>
                </a:solidFill>
              </a:rPr>
              <a:t>sizeof</a:t>
            </a:r>
            <a:r>
              <a:rPr lang="en-US" altLang="zh-CN" sz="2400">
                <a:solidFill>
                  <a:schemeClr val="hlink"/>
                </a:solidFill>
              </a:rPr>
              <a:t> (</a:t>
            </a:r>
            <a:r>
              <a:rPr lang="en-US" altLang="zh-CN" sz="2400" err="1">
                <a:solidFill>
                  <a:schemeClr val="hlink"/>
                </a:solidFill>
              </a:rPr>
              <a:t>pch</a:t>
            </a:r>
            <a:r>
              <a:rPr lang="en-US" altLang="zh-CN" sz="2400">
                <a:solidFill>
                  <a:schemeClr val="hlink"/>
                </a:solidFill>
              </a:rPr>
              <a:t>)</a:t>
            </a:r>
            <a:r>
              <a:rPr lang="en-US" altLang="zh-CN" sz="2400">
                <a:solidFill>
                  <a:schemeClr val="folHlink"/>
                </a:solidFill>
              </a:rPr>
              <a:t> &lt;&lt;</a:t>
            </a:r>
            <a:r>
              <a:rPr lang="en-US" altLang="zh-CN" sz="2400" err="1">
                <a:solidFill>
                  <a:schemeClr val="folHlink"/>
                </a:solidFill>
              </a:rPr>
              <a:t>endl</a:t>
            </a:r>
            <a:r>
              <a:rPr lang="en-US" altLang="zh-CN" sz="2400">
                <a:solidFill>
                  <a:schemeClr val="folHlink"/>
                </a:solidFill>
              </a:rPr>
              <a:t>;</a:t>
            </a:r>
            <a:endParaRPr lang="en-US" altLang="zh-CN" sz="2400">
              <a:solidFill>
                <a:schemeClr val="folHlink"/>
              </a:solidFill>
            </a:endParaRPr>
          </a:p>
          <a:p>
            <a:pPr marL="0" indent="0">
              <a:buNone/>
            </a:pPr>
            <a:r>
              <a:rPr lang="en-US" altLang="zh-CN" sz="2400" err="1">
                <a:solidFill>
                  <a:schemeClr val="folHlink"/>
                </a:solidFill>
              </a:rPr>
              <a:t>cout</a:t>
            </a:r>
            <a:r>
              <a:rPr lang="en-US" altLang="zh-CN" sz="2400">
                <a:solidFill>
                  <a:schemeClr val="folHlink"/>
                </a:solidFill>
              </a:rPr>
              <a:t> &lt;&lt; "Size of double pointer : " &lt;&lt; </a:t>
            </a:r>
            <a:r>
              <a:rPr lang="en-US" altLang="zh-CN" sz="2400" err="1">
                <a:solidFill>
                  <a:schemeClr val="hlink"/>
                </a:solidFill>
              </a:rPr>
              <a:t>sizeof</a:t>
            </a:r>
            <a:r>
              <a:rPr lang="en-US" altLang="zh-CN" sz="2400">
                <a:solidFill>
                  <a:schemeClr val="hlink"/>
                </a:solidFill>
              </a:rPr>
              <a:t> (</a:t>
            </a:r>
            <a:r>
              <a:rPr lang="en-US" altLang="zh-CN" sz="2400" err="1">
                <a:solidFill>
                  <a:schemeClr val="hlink"/>
                </a:solidFill>
              </a:rPr>
              <a:t>px</a:t>
            </a:r>
            <a:r>
              <a:rPr lang="en-US" altLang="zh-CN" sz="2400">
                <a:solidFill>
                  <a:schemeClr val="hlink"/>
                </a:solidFill>
              </a:rPr>
              <a:t>)</a:t>
            </a:r>
            <a:r>
              <a:rPr lang="en-US" altLang="zh-CN" sz="2400">
                <a:solidFill>
                  <a:schemeClr val="folHlink"/>
                </a:solidFill>
              </a:rPr>
              <a:t> &lt;&lt;</a:t>
            </a:r>
            <a:r>
              <a:rPr lang="en-US" altLang="zh-CN" sz="2400" err="1">
                <a:solidFill>
                  <a:schemeClr val="folHlink"/>
                </a:solidFill>
              </a:rPr>
              <a:t>endl</a:t>
            </a:r>
            <a:r>
              <a:rPr lang="en-US" altLang="zh-CN" sz="2400">
                <a:solidFill>
                  <a:schemeClr val="folHlink"/>
                </a:solidFill>
              </a:rPr>
              <a:t>;</a:t>
            </a:r>
            <a:endParaRPr lang="zh-CN" altLang="en-US" sz="2400" dirty="0">
              <a:solidFill>
                <a:schemeClr val="folHlink"/>
              </a:solidFill>
            </a:endParaRPr>
          </a:p>
        </p:txBody>
      </p:sp>
      <p:sp>
        <p:nvSpPr>
          <p:cNvPr id="2" name="灯片编号占位符 1"/>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标题 15365"/>
          <p:cNvSpPr>
            <a:spLocks noGrp="1"/>
          </p:cNvSpPr>
          <p:nvPr>
            <p:ph type="title"/>
          </p:nvPr>
        </p:nvSpPr>
        <p:spPr>
          <a:solidFill>
            <a:schemeClr val="accent1"/>
          </a:solidFill>
        </p:spPr>
        <p:txBody>
          <a:bodyPr vert="horz" wrap="square" lIns="91440" tIns="45720" rIns="91440" bIns="45720" anchor="ctr"/>
          <a:p>
            <a:r>
              <a:rPr lang="en-US" altLang="zh-CN" sz="3600">
                <a:solidFill>
                  <a:srgbClr val="A50021"/>
                </a:solidFill>
              </a:rPr>
              <a:t>7.2.2  </a:t>
            </a:r>
            <a:r>
              <a:rPr lang="zh-CN" altLang="en-US" sz="3600" dirty="0">
                <a:solidFill>
                  <a:srgbClr val="A50021"/>
                </a:solidFill>
              </a:rPr>
              <a:t>指针操作</a:t>
            </a:r>
            <a:endParaRPr lang="zh-CN" altLang="en-US" sz="3600" dirty="0">
              <a:solidFill>
                <a:srgbClr val="A50021"/>
              </a:solidFill>
            </a:endParaRPr>
          </a:p>
        </p:txBody>
      </p:sp>
      <p:sp>
        <p:nvSpPr>
          <p:cNvPr id="22530" name="文本占位符 15375"/>
          <p:cNvSpPr>
            <a:spLocks noGrp="1"/>
          </p:cNvSpPr>
          <p:nvPr>
            <p:ph idx="1"/>
          </p:nvPr>
        </p:nvSpPr>
        <p:spPr>
          <a:xfrm>
            <a:off x="539750" y="981075"/>
            <a:ext cx="8136255" cy="603250"/>
          </a:xfrm>
          <a:solidFill>
            <a:schemeClr val="accent1"/>
          </a:solidFill>
        </p:spPr>
        <p:txBody>
          <a:bodyPr vert="horz" wrap="square" lIns="91440" tIns="45720" rIns="91440" bIns="45720" anchor="t"/>
          <a:lstStyle>
            <a:lvl1pPr lvl="0">
              <a:buClr>
                <a:schemeClr val="hlink"/>
              </a:buClr>
              <a:buSzPct val="85000"/>
              <a:buFont typeface="Wingdings" panose="05000000000000000000" pitchFamily="2" charset="2"/>
              <a:defRPr/>
            </a:lvl1pPr>
            <a:lvl2pPr lvl="1">
              <a:buClr>
                <a:schemeClr val="hlink"/>
              </a:buClr>
              <a:buSzPct val="85000"/>
              <a:buFont typeface="Wingdings" panose="05000000000000000000" pitchFamily="2" charset="2"/>
              <a:defRPr sz="2400"/>
            </a:lvl2pPr>
            <a:lvl3pPr lvl="2">
              <a:buClrTx/>
              <a:buSzPct val="85000"/>
              <a:buFont typeface="Wingdings" panose="05000000000000000000" pitchFamily="2" charset="2"/>
              <a:defRPr sz="2000"/>
            </a:lvl3pPr>
            <a:lvl4pPr lvl="3">
              <a:buClrTx/>
              <a:buSzTx/>
              <a:buFont typeface="Wingdings" panose="05000000000000000000" pitchFamily="2" charset="2"/>
              <a:defRPr sz="1800"/>
            </a:lvl4pPr>
            <a:lvl5pPr lvl="4">
              <a:buClrTx/>
              <a:buSzTx/>
              <a:buFont typeface="Wingdings" panose="05000000000000000000" pitchFamily="2" charset="2"/>
              <a:defRPr sz="1800"/>
            </a:lvl5pPr>
          </a:lstStyle>
          <a:p>
            <a:pPr lvl="0">
              <a:spcBef>
                <a:spcPct val="50000"/>
              </a:spcBef>
              <a:buClrTx/>
              <a:buSzTx/>
              <a:buNone/>
            </a:pPr>
            <a:r>
              <a:rPr lang="zh-CN" altLang="en-US" dirty="0"/>
              <a:t>一元运算符：取地址运算符 </a:t>
            </a:r>
            <a:r>
              <a:rPr lang="en-US" altLang="zh-CN">
                <a:solidFill>
                  <a:schemeClr val="accent2"/>
                </a:solidFill>
              </a:rPr>
              <a:t>&amp; </a:t>
            </a:r>
            <a:r>
              <a:rPr lang="zh-CN" altLang="en-US" dirty="0"/>
              <a:t>和间接访问操作 </a:t>
            </a:r>
            <a:r>
              <a:rPr lang="en-US" altLang="zh-CN">
                <a:solidFill>
                  <a:schemeClr val="accent2"/>
                </a:solidFill>
              </a:rPr>
              <a:t>*</a:t>
            </a:r>
            <a:r>
              <a:rPr lang="zh-CN" altLang="en-US" dirty="0"/>
              <a:t>。</a:t>
            </a:r>
            <a:endParaRPr lang="zh-CN" altLang="en-US" dirty="0"/>
          </a:p>
        </p:txBody>
      </p:sp>
      <p:sp>
        <p:nvSpPr>
          <p:cNvPr id="22531" name="文本占位符 15376"/>
          <p:cNvSpPr>
            <a:spLocks noGrp="1"/>
          </p:cNvSpPr>
          <p:nvPr>
            <p:ph type="body" sz="half" idx="4294967295"/>
          </p:nvPr>
        </p:nvSpPr>
        <p:spPr>
          <a:xfrm>
            <a:off x="539750" y="1742440"/>
            <a:ext cx="8168005" cy="2814955"/>
          </a:xfrm>
        </p:spPr>
        <p:txBody>
          <a:bodyPr vert="horz" wrap="square" lIns="91440" tIns="45720" rIns="91440" bIns="45720" anchor="t"/>
          <a:lstStyle>
            <a:lvl1pPr lvl="0">
              <a:buClr>
                <a:schemeClr val="hlink"/>
              </a:buClr>
              <a:buSzPct val="85000"/>
              <a:buFont typeface="Wingdings" panose="05000000000000000000" pitchFamily="2" charset="2"/>
              <a:defRPr/>
            </a:lvl1pPr>
            <a:lvl2pPr lvl="1">
              <a:buClr>
                <a:schemeClr val="hlink"/>
              </a:buClr>
              <a:buSzPct val="85000"/>
              <a:buFont typeface="Wingdings" panose="05000000000000000000" pitchFamily="2" charset="2"/>
              <a:defRPr sz="2400"/>
            </a:lvl2pPr>
            <a:lvl3pPr lvl="2">
              <a:buClrTx/>
              <a:buSzPct val="85000"/>
              <a:buFont typeface="Wingdings" panose="05000000000000000000" pitchFamily="2" charset="2"/>
              <a:defRPr sz="2000"/>
            </a:lvl3pPr>
            <a:lvl4pPr lvl="3">
              <a:buClrTx/>
              <a:buSzTx/>
              <a:buFont typeface="Wingdings" panose="05000000000000000000" pitchFamily="2" charset="2"/>
              <a:defRPr sz="1800"/>
            </a:lvl4pPr>
            <a:lvl5pPr lvl="4">
              <a:buClrTx/>
              <a:buSzTx/>
              <a:buFont typeface="Wingdings" panose="05000000000000000000" pitchFamily="2" charset="2"/>
              <a:defRPr sz="1800"/>
            </a:lvl5pPr>
          </a:lstStyle>
          <a:p>
            <a:pPr lvl="0">
              <a:buNone/>
            </a:pPr>
            <a:r>
              <a:rPr lang="zh-CN" altLang="en-US" dirty="0">
                <a:solidFill>
                  <a:schemeClr val="accent2"/>
                </a:solidFill>
              </a:rPr>
              <a:t>取地址运算</a:t>
            </a:r>
            <a:endParaRPr lang="zh-CN" altLang="en-US" dirty="0">
              <a:solidFill>
                <a:schemeClr val="accent2"/>
              </a:solidFill>
            </a:endParaRPr>
          </a:p>
          <a:p>
            <a:pPr lvl="0"/>
            <a:r>
              <a:rPr lang="en-US" altLang="zh-CN" sz="2400">
                <a:solidFill>
                  <a:schemeClr val="accent2"/>
                </a:solidFill>
              </a:rPr>
              <a:t>&amp;</a:t>
            </a:r>
            <a:r>
              <a:rPr lang="en-US" altLang="zh-CN" sz="2400"/>
              <a:t> </a:t>
            </a:r>
            <a:r>
              <a:rPr lang="zh-CN" altLang="en-US" sz="2400" dirty="0"/>
              <a:t>写在变量描述（如变量名）前</a:t>
            </a:r>
            <a:r>
              <a:rPr lang="zh-CN" altLang="en-US" sz="2400" dirty="0">
                <a:solidFill>
                  <a:schemeClr val="accent2"/>
                </a:solidFill>
              </a:rPr>
              <a:t>取</a:t>
            </a:r>
            <a:r>
              <a:rPr lang="zh-CN" altLang="en-US" sz="2400" dirty="0"/>
              <a:t>变量地址，是对应类型的指针值，</a:t>
            </a:r>
            <a:r>
              <a:rPr lang="zh-CN" altLang="en-US" sz="2400" dirty="0">
                <a:solidFill>
                  <a:schemeClr val="accent2"/>
                </a:solidFill>
              </a:rPr>
              <a:t>可赋给类型合适的指针</a:t>
            </a:r>
            <a:r>
              <a:rPr lang="zh-CN" altLang="en-US" sz="2400" dirty="0"/>
              <a:t>。例：</a:t>
            </a:r>
            <a:endParaRPr lang="zh-CN" altLang="en-US" sz="2400" dirty="0"/>
          </a:p>
          <a:p>
            <a:pPr lvl="0">
              <a:buNone/>
            </a:pPr>
            <a:r>
              <a:rPr lang="zh-CN" altLang="en-US" sz="2400" dirty="0">
                <a:solidFill>
                  <a:schemeClr val="folHlink"/>
                </a:solidFill>
              </a:rPr>
              <a:t>	</a:t>
            </a:r>
            <a:r>
              <a:rPr lang="en-US" altLang="zh-CN" sz="2400">
                <a:solidFill>
                  <a:schemeClr val="folHlink"/>
                </a:solidFill>
              </a:rPr>
              <a:t>p = &amp;n;  q = p;  	p1 = &amp;a[1];</a:t>
            </a:r>
            <a:endParaRPr lang="en-US" altLang="zh-CN" sz="2400">
              <a:solidFill>
                <a:schemeClr val="folHlink"/>
              </a:solidFill>
            </a:endParaRPr>
          </a:p>
          <a:p>
            <a:pPr lvl="0"/>
            <a:r>
              <a:rPr lang="zh-CN" altLang="en-US" sz="2400" dirty="0"/>
              <a:t>多个指针可能同时指向同一变量。变量相等是值相等，两个指针变量相等说明它们指向程序里同一东西。</a:t>
            </a:r>
            <a:endParaRPr lang="zh-CN" altLang="en-US" sz="2400" dirty="0"/>
          </a:p>
        </p:txBody>
      </p:sp>
      <p:sp>
        <p:nvSpPr>
          <p:cNvPr id="22532" name="矩形 15377"/>
          <p:cNvSpPr/>
          <p:nvPr/>
        </p:nvSpPr>
        <p:spPr>
          <a:xfrm>
            <a:off x="6003925" y="5356225"/>
            <a:ext cx="942340" cy="478155"/>
          </a:xfrm>
          <a:prstGeom prst="rect">
            <a:avLst/>
          </a:prstGeom>
          <a:noFill/>
          <a:ln w="38100" cap="flat" cmpd="sng">
            <a:solidFill>
              <a:schemeClr val="tx1"/>
            </a:solidFill>
            <a:prstDash val="solid"/>
            <a:miter/>
            <a:headEnd type="none" w="med" len="med"/>
            <a:tailEnd type="none" w="med" len="med"/>
          </a:ln>
        </p:spPr>
        <p:txBody>
          <a:bodyPr/>
          <a:p>
            <a:pPr hangingPunct="1"/>
            <a:endParaRPr lang="zh-CN" altLang="en-US" sz="2800" dirty="0">
              <a:latin typeface="Cambria" panose="02040503050406030204" pitchFamily="18" charset="0"/>
            </a:endParaRPr>
          </a:p>
        </p:txBody>
      </p:sp>
      <p:sp>
        <p:nvSpPr>
          <p:cNvPr id="22533" name="矩形 15378"/>
          <p:cNvSpPr/>
          <p:nvPr/>
        </p:nvSpPr>
        <p:spPr>
          <a:xfrm>
            <a:off x="3554095" y="5876925"/>
            <a:ext cx="827405" cy="450850"/>
          </a:xfrm>
          <a:prstGeom prst="rect">
            <a:avLst/>
          </a:prstGeom>
          <a:noFill/>
          <a:ln w="38100" cap="flat" cmpd="sng">
            <a:solidFill>
              <a:schemeClr val="tx1"/>
            </a:solidFill>
            <a:prstDash val="solid"/>
            <a:miter/>
            <a:headEnd type="none" w="med" len="med"/>
            <a:tailEnd type="none" w="med" len="med"/>
          </a:ln>
        </p:spPr>
        <p:txBody>
          <a:bodyPr/>
          <a:p>
            <a:pPr hangingPunct="1"/>
            <a:endParaRPr lang="zh-CN" altLang="en-US" sz="2800" dirty="0">
              <a:latin typeface="Cambria" panose="02040503050406030204" pitchFamily="18" charset="0"/>
            </a:endParaRPr>
          </a:p>
        </p:txBody>
      </p:sp>
      <p:sp>
        <p:nvSpPr>
          <p:cNvPr id="22534" name="矩形 15379"/>
          <p:cNvSpPr/>
          <p:nvPr/>
        </p:nvSpPr>
        <p:spPr>
          <a:xfrm>
            <a:off x="3554095" y="4843780"/>
            <a:ext cx="797560" cy="450850"/>
          </a:xfrm>
          <a:prstGeom prst="rect">
            <a:avLst/>
          </a:prstGeom>
          <a:noFill/>
          <a:ln w="38100" cap="flat" cmpd="sng">
            <a:solidFill>
              <a:schemeClr val="tx1"/>
            </a:solidFill>
            <a:prstDash val="solid"/>
            <a:miter/>
            <a:headEnd type="none" w="med" len="med"/>
            <a:tailEnd type="none" w="med" len="med"/>
          </a:ln>
        </p:spPr>
        <p:txBody>
          <a:bodyPr/>
          <a:p>
            <a:pPr hangingPunct="1"/>
            <a:endParaRPr lang="zh-CN" altLang="en-US" sz="2800" dirty="0">
              <a:latin typeface="Cambria" panose="02040503050406030204" pitchFamily="18" charset="0"/>
            </a:endParaRPr>
          </a:p>
        </p:txBody>
      </p:sp>
      <p:sp>
        <p:nvSpPr>
          <p:cNvPr id="22535" name="直接连接符 15380"/>
          <p:cNvSpPr/>
          <p:nvPr/>
        </p:nvSpPr>
        <p:spPr>
          <a:xfrm>
            <a:off x="4392613" y="5091113"/>
            <a:ext cx="1547812" cy="425450"/>
          </a:xfrm>
          <a:prstGeom prst="line">
            <a:avLst/>
          </a:prstGeom>
          <a:ln w="19050" cap="flat" cmpd="sng">
            <a:solidFill>
              <a:schemeClr val="tx1"/>
            </a:solidFill>
            <a:prstDash val="solid"/>
            <a:headEnd type="none" w="med" len="med"/>
            <a:tailEnd type="triangle" w="med" len="lg"/>
          </a:ln>
        </p:spPr>
      </p:sp>
      <p:sp>
        <p:nvSpPr>
          <p:cNvPr id="22536" name="直接连接符 15381"/>
          <p:cNvSpPr/>
          <p:nvPr/>
        </p:nvSpPr>
        <p:spPr>
          <a:xfrm flipV="1">
            <a:off x="4371975" y="5732463"/>
            <a:ext cx="1624013" cy="373062"/>
          </a:xfrm>
          <a:prstGeom prst="line">
            <a:avLst/>
          </a:prstGeom>
          <a:ln w="19050" cap="flat" cmpd="sng">
            <a:solidFill>
              <a:schemeClr val="tx1"/>
            </a:solidFill>
            <a:prstDash val="solid"/>
            <a:headEnd type="none" w="med" len="med"/>
            <a:tailEnd type="triangle" w="med" len="lg"/>
          </a:ln>
        </p:spPr>
      </p:sp>
      <p:sp>
        <p:nvSpPr>
          <p:cNvPr id="22537" name="文本框 15382"/>
          <p:cNvSpPr txBox="1"/>
          <p:nvPr/>
        </p:nvSpPr>
        <p:spPr>
          <a:xfrm>
            <a:off x="5940425" y="4843780"/>
            <a:ext cx="1183640" cy="460375"/>
          </a:xfrm>
          <a:prstGeom prst="rect">
            <a:avLst/>
          </a:prstGeom>
          <a:noFill/>
          <a:ln w="9525">
            <a:noFill/>
          </a:ln>
        </p:spPr>
        <p:txBody>
          <a:bodyPr wrap="square" lIns="92075" tIns="46038" rIns="92075" bIns="46038">
            <a:spAutoFit/>
          </a:bodyPr>
          <a:p>
            <a:pPr hangingPunct="1"/>
            <a:r>
              <a:rPr lang="zh-CN" altLang="en-US" dirty="0">
                <a:latin typeface="Times New Roman" panose="02020603050405020304" pitchFamily="18" charset="0"/>
              </a:rPr>
              <a:t>变量 </a:t>
            </a:r>
            <a:r>
              <a:rPr lang="en-US" altLang="zh-CN">
                <a:latin typeface="Times New Roman" panose="02020603050405020304" pitchFamily="18" charset="0"/>
              </a:rPr>
              <a:t>n</a:t>
            </a:r>
            <a:endParaRPr lang="en-US" altLang="zh-CN">
              <a:latin typeface="Times New Roman" panose="02020603050405020304" pitchFamily="18" charset="0"/>
            </a:endParaRPr>
          </a:p>
        </p:txBody>
      </p:sp>
      <p:sp>
        <p:nvSpPr>
          <p:cNvPr id="22538" name="文本框 15383"/>
          <p:cNvSpPr txBox="1"/>
          <p:nvPr/>
        </p:nvSpPr>
        <p:spPr>
          <a:xfrm>
            <a:off x="1753553" y="5834063"/>
            <a:ext cx="1800225" cy="460375"/>
          </a:xfrm>
          <a:prstGeom prst="rect">
            <a:avLst/>
          </a:prstGeom>
          <a:noFill/>
          <a:ln w="9525">
            <a:noFill/>
          </a:ln>
        </p:spPr>
        <p:txBody>
          <a:bodyPr lIns="92075" tIns="46038" rIns="92075" bIns="46038">
            <a:spAutoFit/>
          </a:bodyPr>
          <a:p>
            <a:pPr hangingPunct="1"/>
            <a:r>
              <a:rPr lang="zh-CN" altLang="en-US" dirty="0">
                <a:latin typeface="Times New Roman" panose="02020603050405020304" pitchFamily="18" charset="0"/>
              </a:rPr>
              <a:t>指针变量 </a:t>
            </a:r>
            <a:r>
              <a:rPr lang="en-US" altLang="zh-CN">
                <a:latin typeface="Times New Roman" panose="02020603050405020304" pitchFamily="18" charset="0"/>
              </a:rPr>
              <a:t>q</a:t>
            </a:r>
            <a:endParaRPr lang="en-US" altLang="zh-CN">
              <a:latin typeface="Times New Roman" panose="02020603050405020304" pitchFamily="18" charset="0"/>
            </a:endParaRPr>
          </a:p>
        </p:txBody>
      </p:sp>
      <p:sp>
        <p:nvSpPr>
          <p:cNvPr id="22539" name="文本框 15384"/>
          <p:cNvSpPr txBox="1"/>
          <p:nvPr/>
        </p:nvSpPr>
        <p:spPr>
          <a:xfrm>
            <a:off x="1506220" y="4834255"/>
            <a:ext cx="2047875" cy="460375"/>
          </a:xfrm>
          <a:prstGeom prst="rect">
            <a:avLst/>
          </a:prstGeom>
          <a:noFill/>
          <a:ln w="9525">
            <a:noFill/>
          </a:ln>
        </p:spPr>
        <p:txBody>
          <a:bodyPr lIns="92075" tIns="46038" rIns="92075" bIns="46038">
            <a:spAutoFit/>
          </a:bodyPr>
          <a:p>
            <a:pPr hangingPunct="1"/>
            <a:r>
              <a:rPr lang="zh-CN" altLang="en-US" dirty="0">
                <a:latin typeface="Times New Roman" panose="02020603050405020304" pitchFamily="18" charset="0"/>
              </a:rPr>
              <a:t>指针变量 </a:t>
            </a:r>
            <a:r>
              <a:rPr lang="en-US" altLang="zh-CN">
                <a:latin typeface="Times New Roman" panose="02020603050405020304" pitchFamily="18" charset="0"/>
              </a:rPr>
              <a:t>p</a:t>
            </a:r>
            <a:endParaRPr lang="en-US" altLang="zh-CN">
              <a:latin typeface="Times New Roman" panose="02020603050405020304" pitchFamily="18" charset="0"/>
            </a:endParaRPr>
          </a:p>
        </p:txBody>
      </p:sp>
      <p:sp>
        <p:nvSpPr>
          <p:cNvPr id="2" name="灯片编号占位符 1"/>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0467" name="内容占位符 190466"/>
          <p:cNvSpPr>
            <a:spLocks noGrp="1"/>
          </p:cNvSpPr>
          <p:nvPr>
            <p:ph idx="1"/>
          </p:nvPr>
        </p:nvSpPr>
        <p:spPr/>
        <p:txBody>
          <a:bodyPr/>
          <a:p>
            <a:pPr marL="0" indent="0">
              <a:buNone/>
            </a:pPr>
            <a:r>
              <a:rPr lang="zh-CN" altLang="en-US" dirty="0"/>
              <a:t>在定义指针变量时可以用合法的指针值初始化。</a:t>
            </a:r>
            <a:endParaRPr lang="zh-CN" altLang="en-US" dirty="0"/>
          </a:p>
          <a:p>
            <a:pPr marL="0" indent="0">
              <a:buNone/>
            </a:pPr>
            <a:r>
              <a:rPr lang="en-US" altLang="zh-CN" err="1">
                <a:solidFill>
                  <a:schemeClr val="folHlink"/>
                </a:solidFill>
              </a:rPr>
              <a:t>int</a:t>
            </a:r>
            <a:r>
              <a:rPr lang="en-US" altLang="zh-CN">
                <a:solidFill>
                  <a:schemeClr val="folHlink"/>
                </a:solidFill>
              </a:rPr>
              <a:t> n, *p = &amp;n;</a:t>
            </a:r>
            <a:endParaRPr lang="en-US" altLang="zh-CN">
              <a:solidFill>
                <a:schemeClr val="folHlink"/>
              </a:solidFill>
            </a:endParaRPr>
          </a:p>
          <a:p>
            <a:pPr marL="0" indent="0">
              <a:buNone/>
            </a:pPr>
            <a:r>
              <a:rPr lang="en-US" altLang="zh-CN">
                <a:solidFill>
                  <a:schemeClr val="folHlink"/>
                </a:solidFill>
              </a:rPr>
              <a:t>double x, y, *</a:t>
            </a:r>
            <a:r>
              <a:rPr lang="en-US" altLang="zh-CN" err="1">
                <a:solidFill>
                  <a:schemeClr val="folHlink"/>
                </a:solidFill>
              </a:rPr>
              <a:t>px</a:t>
            </a:r>
            <a:r>
              <a:rPr lang="en-US" altLang="zh-CN">
                <a:solidFill>
                  <a:schemeClr val="folHlink"/>
                </a:solidFill>
              </a:rPr>
              <a:t> = &amp;x, *</a:t>
            </a:r>
            <a:r>
              <a:rPr lang="en-US" altLang="zh-CN" err="1">
                <a:solidFill>
                  <a:schemeClr val="folHlink"/>
                </a:solidFill>
              </a:rPr>
              <a:t>py</a:t>
            </a:r>
            <a:r>
              <a:rPr lang="en-US" altLang="zh-CN">
                <a:solidFill>
                  <a:schemeClr val="folHlink"/>
                </a:solidFill>
              </a:rPr>
              <a:t> = &amp;y;</a:t>
            </a:r>
            <a:endParaRPr lang="en-US" altLang="zh-CN">
              <a:solidFill>
                <a:schemeClr val="folHlink"/>
              </a:solidFill>
            </a:endParaRPr>
          </a:p>
          <a:p>
            <a:pPr marL="0" indent="0">
              <a:buNone/>
            </a:pPr>
            <a:endParaRPr lang="zh-CN" altLang="en-US" sz="2400">
              <a:solidFill>
                <a:srgbClr val="FF0000"/>
              </a:solidFill>
            </a:endParaRPr>
          </a:p>
          <a:p>
            <a:pPr marL="0" indent="0">
              <a:buNone/>
            </a:pPr>
            <a:r>
              <a:rPr lang="zh-CN" altLang="en-US">
                <a:solidFill>
                  <a:schemeClr val="tx1"/>
                </a:solidFill>
              </a:rPr>
              <a:t>注意：</a:t>
            </a:r>
            <a:endParaRPr lang="zh-CN" altLang="en-US">
              <a:solidFill>
                <a:schemeClr val="tx1"/>
              </a:solidFill>
            </a:endParaRPr>
          </a:p>
          <a:p>
            <a:pPr marL="0" indent="0">
              <a:buNone/>
            </a:pPr>
            <a:r>
              <a:rPr lang="zh-CN" altLang="en-US">
                <a:solidFill>
                  <a:schemeClr val="tx1"/>
                </a:solidFill>
              </a:rPr>
              <a:t>指针类型与变量类型如果不匹配，就不能赋值：</a:t>
            </a:r>
            <a:endParaRPr lang="zh-CN" altLang="en-US">
              <a:solidFill>
                <a:schemeClr val="tx1"/>
              </a:solidFill>
            </a:endParaRPr>
          </a:p>
          <a:p>
            <a:pPr marL="0" indent="0">
              <a:buNone/>
            </a:pPr>
            <a:r>
              <a:rPr lang="en-US" altLang="zh-CN">
                <a:solidFill>
                  <a:schemeClr val="tx1"/>
                </a:solidFill>
              </a:rPr>
              <a:t>p = &amp;x;  px = &amp;n; //</a:t>
            </a:r>
            <a:r>
              <a:rPr lang="zh-CN" altLang="en-US">
                <a:solidFill>
                  <a:schemeClr val="tx1"/>
                </a:solidFill>
              </a:rPr>
              <a:t>不允许！</a:t>
            </a:r>
            <a:endParaRPr lang="zh-CN" altLang="en-US">
              <a:solidFill>
                <a:schemeClr val="tx1"/>
              </a:solidFill>
            </a:endParaRPr>
          </a:p>
          <a:p>
            <a:pPr marL="0" indent="0">
              <a:buNone/>
            </a:pPr>
            <a:r>
              <a:rPr lang="zh-CN" altLang="en-US">
                <a:solidFill>
                  <a:schemeClr val="tx1"/>
                </a:solidFill>
              </a:rPr>
              <a:t>原因：</a:t>
            </a:r>
            <a:endParaRPr lang="zh-CN" altLang="en-US">
              <a:solidFill>
                <a:schemeClr val="tx1"/>
              </a:solidFill>
            </a:endParaRPr>
          </a:p>
          <a:p>
            <a:pPr marL="0" indent="0">
              <a:buNone/>
            </a:pPr>
            <a:r>
              <a:rPr lang="en-US" altLang="zh-CN">
                <a:solidFill>
                  <a:schemeClr val="tx1"/>
                </a:solidFill>
              </a:rPr>
              <a:t>x </a:t>
            </a:r>
            <a:r>
              <a:rPr lang="zh-CN" altLang="en-US">
                <a:solidFill>
                  <a:schemeClr val="tx1"/>
                </a:solidFill>
              </a:rPr>
              <a:t>是 </a:t>
            </a:r>
            <a:r>
              <a:rPr lang="en-US" altLang="zh-CN">
                <a:solidFill>
                  <a:schemeClr val="tx1"/>
                </a:solidFill>
              </a:rPr>
              <a:t>double </a:t>
            </a:r>
            <a:r>
              <a:rPr lang="zh-CN" altLang="en-US">
                <a:solidFill>
                  <a:schemeClr val="tx1"/>
                </a:solidFill>
              </a:rPr>
              <a:t>类型，</a:t>
            </a:r>
            <a:r>
              <a:rPr lang="en-US" altLang="zh-CN">
                <a:solidFill>
                  <a:schemeClr val="tx1"/>
                </a:solidFill>
              </a:rPr>
              <a:t>&amp;x </a:t>
            </a:r>
            <a:r>
              <a:rPr lang="zh-CN" altLang="en-US">
                <a:solidFill>
                  <a:schemeClr val="tx1"/>
                </a:solidFill>
              </a:rPr>
              <a:t>是 </a:t>
            </a:r>
            <a:r>
              <a:rPr lang="en-US" altLang="zh-CN">
                <a:solidFill>
                  <a:schemeClr val="accent2"/>
                </a:solidFill>
              </a:rPr>
              <a:t>double * </a:t>
            </a:r>
            <a:r>
              <a:rPr lang="zh-CN" altLang="en-US">
                <a:solidFill>
                  <a:schemeClr val="tx1"/>
                </a:solidFill>
              </a:rPr>
              <a:t>类型，不能赋给 </a:t>
            </a:r>
            <a:r>
              <a:rPr lang="en-US" altLang="zh-CN">
                <a:solidFill>
                  <a:schemeClr val="accent2"/>
                </a:solidFill>
              </a:rPr>
              <a:t>int * </a:t>
            </a:r>
            <a:r>
              <a:rPr lang="zh-CN" altLang="en-US">
                <a:solidFill>
                  <a:schemeClr val="tx1"/>
                </a:solidFill>
              </a:rPr>
              <a:t>类型的变量 </a:t>
            </a:r>
            <a:r>
              <a:rPr lang="en-US" altLang="zh-CN">
                <a:solidFill>
                  <a:schemeClr val="tx1"/>
                </a:solidFill>
              </a:rPr>
              <a:t>p</a:t>
            </a:r>
            <a:r>
              <a:rPr lang="zh-CN" altLang="en-US">
                <a:solidFill>
                  <a:schemeClr val="tx1"/>
                </a:solidFill>
              </a:rPr>
              <a:t>。</a:t>
            </a:r>
            <a:r>
              <a:rPr lang="zh-CN" altLang="en-US">
                <a:sym typeface="+mn-ea"/>
              </a:rPr>
              <a:t>（不会有自动类型转换）</a:t>
            </a:r>
            <a:endParaRPr lang="en-US" altLang="zh-CN">
              <a:solidFill>
                <a:schemeClr val="tx1"/>
              </a:solidFill>
            </a:endParaRPr>
          </a:p>
          <a:p>
            <a:pPr marL="0" indent="0">
              <a:buNone/>
            </a:pPr>
            <a:endParaRPr lang="en-US" altLang="zh-CN" dirty="0">
              <a:solidFill>
                <a:schemeClr val="tx1"/>
              </a:solidFill>
            </a:endParaRPr>
          </a:p>
        </p:txBody>
      </p:sp>
      <p:sp>
        <p:nvSpPr>
          <p:cNvPr id="2" name="灯片编号占位符 1"/>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39750" y="517525"/>
            <a:ext cx="8136255" cy="5864225"/>
          </a:xfrm>
        </p:spPr>
        <p:txBody>
          <a:bodyPr/>
          <a:p>
            <a:pPr marL="0" indent="0">
              <a:buNone/>
            </a:pPr>
            <a:r>
              <a:rPr lang="zh-CN" altLang="en-US" dirty="0">
                <a:solidFill>
                  <a:schemeClr val="accent2"/>
                </a:solidFill>
                <a:sym typeface="+mn-ea"/>
              </a:rPr>
              <a:t>空指针值：</a:t>
            </a:r>
            <a:r>
              <a:rPr lang="zh-CN" altLang="en-US" dirty="0">
                <a:sym typeface="+mn-ea"/>
              </a:rPr>
              <a:t>一个特殊指针值，表示指针变量闲置（未指向任何变量）。</a:t>
            </a:r>
            <a:endParaRPr lang="zh-CN" altLang="en-US" dirty="0">
              <a:sym typeface="+mn-ea"/>
            </a:endParaRPr>
          </a:p>
          <a:p>
            <a:pPr marL="0" indent="0">
              <a:buNone/>
            </a:pPr>
            <a:r>
              <a:rPr lang="zh-CN" altLang="en-US" dirty="0">
                <a:sym typeface="+mn-ea"/>
              </a:rPr>
              <a:t>唯一对任何指针类型都合法的值。</a:t>
            </a:r>
            <a:endParaRPr lang="zh-CN" altLang="en-US" dirty="0"/>
          </a:p>
          <a:p>
            <a:pPr marL="0" indent="0">
              <a:buNone/>
            </a:pPr>
            <a:r>
              <a:rPr lang="zh-CN" altLang="en-US" dirty="0">
                <a:sym typeface="+mn-ea"/>
              </a:rPr>
              <a:t>空指针值用</a:t>
            </a:r>
            <a:r>
              <a:rPr lang="en-US" altLang="zh-CN">
                <a:sym typeface="+mn-ea"/>
              </a:rPr>
              <a:t>0</a:t>
            </a:r>
            <a:r>
              <a:rPr lang="zh-CN" altLang="en-US" dirty="0">
                <a:sym typeface="+mn-ea"/>
              </a:rPr>
              <a:t>表示，标准库定义了符号常量 </a:t>
            </a:r>
            <a:r>
              <a:rPr lang="en-US" altLang="zh-CN">
                <a:solidFill>
                  <a:schemeClr val="hlink"/>
                </a:solidFill>
                <a:sym typeface="+mn-ea"/>
              </a:rPr>
              <a:t>NULL</a:t>
            </a:r>
            <a:r>
              <a:rPr lang="zh-CN" altLang="en-US">
                <a:solidFill>
                  <a:schemeClr val="hlink"/>
                </a:solidFill>
                <a:sym typeface="+mn-ea"/>
              </a:rPr>
              <a:t>：</a:t>
            </a:r>
            <a:endParaRPr lang="en-US" altLang="zh-CN">
              <a:solidFill>
                <a:schemeClr val="hlink"/>
              </a:solidFill>
            </a:endParaRPr>
          </a:p>
          <a:p>
            <a:pPr marL="0" indent="0">
              <a:buNone/>
            </a:pPr>
            <a:r>
              <a:rPr lang="zh-CN" altLang="en-US" dirty="0">
                <a:sym typeface="+mn-ea"/>
              </a:rPr>
              <a:t>　　</a:t>
            </a:r>
            <a:r>
              <a:rPr lang="en-US" altLang="zh-CN">
                <a:solidFill>
                  <a:schemeClr val="folHlink"/>
                </a:solidFill>
                <a:sym typeface="+mn-ea"/>
              </a:rPr>
              <a:t>p = NULL;</a:t>
            </a:r>
            <a:r>
              <a:rPr lang="en-US" altLang="zh-CN">
                <a:sym typeface="+mn-ea"/>
              </a:rPr>
              <a:t>  </a:t>
            </a:r>
            <a:r>
              <a:rPr lang="zh-CN" altLang="en-US" dirty="0">
                <a:sym typeface="+mn-ea"/>
              </a:rPr>
              <a:t>和　</a:t>
            </a:r>
            <a:r>
              <a:rPr lang="en-US" altLang="zh-CN">
                <a:solidFill>
                  <a:schemeClr val="folHlink"/>
                </a:solidFill>
                <a:sym typeface="+mn-ea"/>
              </a:rPr>
              <a:t>p = 0;</a:t>
            </a:r>
            <a:r>
              <a:rPr lang="en-US" altLang="zh-CN">
                <a:sym typeface="+mn-ea"/>
              </a:rPr>
              <a:t>  </a:t>
            </a:r>
            <a:r>
              <a:rPr lang="zh-CN" altLang="en-US" dirty="0">
                <a:sym typeface="+mn-ea"/>
              </a:rPr>
              <a:t>相同</a:t>
            </a:r>
            <a:endParaRPr lang="zh-CN" altLang="en-US" dirty="0"/>
          </a:p>
          <a:p>
            <a:pPr marL="0" indent="0">
              <a:buNone/>
            </a:pPr>
            <a:r>
              <a:rPr lang="zh-CN" altLang="en-US" dirty="0">
                <a:sym typeface="+mn-ea"/>
              </a:rPr>
              <a:t>前一写法易看到是指针。</a:t>
            </a:r>
            <a:endParaRPr lang="zh-CN" altLang="en-US" dirty="0">
              <a:sym typeface="+mn-ea"/>
            </a:endParaRPr>
          </a:p>
          <a:p>
            <a:pPr marL="0" indent="0">
              <a:buNone/>
            </a:pPr>
            <a:endParaRPr lang="zh-CN" altLang="en-US" dirty="0"/>
          </a:p>
          <a:p>
            <a:pPr marL="0" indent="0">
              <a:buNone/>
            </a:pPr>
            <a:r>
              <a:rPr lang="zh-CN" altLang="en-US" dirty="0">
                <a:sym typeface="+mn-ea"/>
              </a:rPr>
              <a:t>如果定义指针变量时没做初始化，外部变量和局部静态变量将自动初始化为空指针（</a:t>
            </a:r>
            <a:r>
              <a:rPr lang="en-US" altLang="zh-CN">
                <a:sym typeface="+mn-ea"/>
              </a:rPr>
              <a:t>0</a:t>
            </a:r>
            <a:r>
              <a:rPr lang="zh-CN" altLang="en-US" dirty="0">
                <a:sym typeface="+mn-ea"/>
              </a:rPr>
              <a:t>值），局部自动变量不自动初始化，建立后的值不确定。</a:t>
            </a:r>
            <a:endParaRPr lang="zh-CN" altLang="en-US" dirty="0"/>
          </a:p>
          <a:p>
            <a:endParaRPr lang="zh-CN" altLang="en-US"/>
          </a:p>
        </p:txBody>
      </p:sp>
      <p:sp>
        <p:nvSpPr>
          <p:cNvPr id="2" name="灯片编号占位符 1"/>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39750" y="2009775"/>
            <a:ext cx="8136255" cy="4371975"/>
          </a:xfrm>
        </p:spPr>
        <p:txBody>
          <a:bodyPr/>
          <a:p>
            <a:pPr marL="0" indent="0">
              <a:buNone/>
            </a:pPr>
            <a:r>
              <a:rPr lang="zh-CN" altLang="en-US" sz="2400">
                <a:solidFill>
                  <a:schemeClr val="accent2"/>
                </a:solidFill>
              </a:rPr>
              <a:t>指针可以做相等判断</a:t>
            </a:r>
            <a:r>
              <a:rPr lang="zh-CN" altLang="en-US" sz="2400"/>
              <a:t>。两个指针的值相等说明它们指向同一个变量（如图7-2里的p和q），或者都为空指针。</a:t>
            </a:r>
            <a:endParaRPr lang="zh-CN" altLang="en-US" sz="2400"/>
          </a:p>
          <a:p>
            <a:pPr marL="0" indent="0">
              <a:buNone/>
            </a:pPr>
            <a:r>
              <a:rPr lang="zh-CN" altLang="en-US" sz="2400"/>
              <a:t>指针也可以与空指针比较。</a:t>
            </a:r>
            <a:endParaRPr lang="zh-CN" altLang="en-US" sz="2400"/>
          </a:p>
          <a:p>
            <a:pPr marL="0" indent="0">
              <a:buNone/>
            </a:pPr>
            <a:r>
              <a:rPr lang="zh-CN" altLang="en-US" sz="2400"/>
              <a:t>可以用这种比较操作控制程序流程。例如：</a:t>
            </a:r>
            <a:endParaRPr lang="zh-CN" altLang="en-US" sz="2400"/>
          </a:p>
          <a:p>
            <a:pPr marL="0" indent="0">
              <a:spcBef>
                <a:spcPts val="0"/>
              </a:spcBef>
              <a:buNone/>
            </a:pPr>
            <a:r>
              <a:rPr lang="zh-CN" altLang="en-US" sz="2400"/>
              <a:t>if (</a:t>
            </a:r>
            <a:r>
              <a:rPr lang="zh-CN" altLang="en-US" sz="2400">
                <a:solidFill>
                  <a:schemeClr val="accent2"/>
                </a:solidFill>
              </a:rPr>
              <a:t>p == q</a:t>
            </a:r>
            <a:r>
              <a:rPr lang="zh-CN" altLang="en-US" sz="2400"/>
              <a:t>)</a:t>
            </a:r>
            <a:endParaRPr lang="zh-CN" altLang="en-US" sz="2400"/>
          </a:p>
          <a:p>
            <a:pPr marL="0" indent="0">
              <a:spcBef>
                <a:spcPts val="0"/>
              </a:spcBef>
              <a:buNone/>
            </a:pPr>
            <a:r>
              <a:rPr lang="zh-CN" altLang="en-US" sz="2400"/>
              <a:t>    cout &lt;&lt; "p is equal to q." &lt;&lt; endl;</a:t>
            </a:r>
            <a:endParaRPr lang="zh-CN" altLang="en-US" sz="2400"/>
          </a:p>
          <a:p>
            <a:pPr marL="0" indent="0">
              <a:spcBef>
                <a:spcPts val="0"/>
              </a:spcBef>
              <a:buNone/>
            </a:pPr>
            <a:r>
              <a:rPr lang="zh-CN" altLang="en-US" sz="2400"/>
              <a:t>else</a:t>
            </a:r>
            <a:endParaRPr lang="zh-CN" altLang="en-US" sz="2400"/>
          </a:p>
          <a:p>
            <a:pPr marL="0" indent="0">
              <a:spcBef>
                <a:spcPts val="0"/>
              </a:spcBef>
              <a:buNone/>
            </a:pPr>
            <a:r>
              <a:rPr lang="zh-CN" altLang="en-US" sz="2400"/>
              <a:t>    cout &lt;&lt; "p is not equal to q." &lt;&lt; endl;</a:t>
            </a:r>
            <a:endParaRPr lang="zh-CN" altLang="en-US" sz="2400"/>
          </a:p>
          <a:p>
            <a:pPr marL="0" indent="0">
              <a:spcBef>
                <a:spcPts val="0"/>
              </a:spcBef>
              <a:buNone/>
            </a:pPr>
            <a:r>
              <a:rPr lang="zh-CN" altLang="en-US" sz="2400"/>
              <a:t>cout &lt;&lt; (</a:t>
            </a:r>
            <a:r>
              <a:rPr lang="zh-CN" altLang="en-US" sz="2400">
                <a:solidFill>
                  <a:srgbClr val="FF0000"/>
                </a:solidFill>
              </a:rPr>
              <a:t>p</a:t>
            </a:r>
            <a:r>
              <a:rPr lang="en-US" altLang="zh-CN" sz="2400">
                <a:solidFill>
                  <a:srgbClr val="FF0000"/>
                </a:solidFill>
              </a:rPr>
              <a:t> </a:t>
            </a:r>
            <a:r>
              <a:rPr lang="zh-CN" altLang="en-US" sz="2400">
                <a:solidFill>
                  <a:srgbClr val="FF0000"/>
                </a:solidFill>
              </a:rPr>
              <a:t>== NULL</a:t>
            </a:r>
            <a:r>
              <a:rPr lang="zh-CN" altLang="en-US" sz="2400"/>
              <a:t> ? "p is NULL." : "p is not NULL.") &lt;&lt; endl;</a:t>
            </a:r>
            <a:endParaRPr lang="zh-CN" altLang="en-US" sz="2400"/>
          </a:p>
        </p:txBody>
      </p:sp>
      <p:sp>
        <p:nvSpPr>
          <p:cNvPr id="22532" name="矩形 15377"/>
          <p:cNvSpPr/>
          <p:nvPr/>
        </p:nvSpPr>
        <p:spPr>
          <a:xfrm>
            <a:off x="6543040" y="813435"/>
            <a:ext cx="942340" cy="478155"/>
          </a:xfrm>
          <a:prstGeom prst="rect">
            <a:avLst/>
          </a:prstGeom>
          <a:noFill/>
          <a:ln w="38100" cap="flat" cmpd="sng">
            <a:solidFill>
              <a:schemeClr val="tx1"/>
            </a:solidFill>
            <a:prstDash val="solid"/>
            <a:miter/>
            <a:headEnd type="none" w="med" len="med"/>
            <a:tailEnd type="none" w="med" len="med"/>
          </a:ln>
        </p:spPr>
        <p:txBody>
          <a:bodyPr/>
          <a:p>
            <a:pPr hangingPunct="1"/>
            <a:endParaRPr lang="zh-CN" altLang="en-US" sz="2800" dirty="0">
              <a:latin typeface="Cambria" panose="02040503050406030204" pitchFamily="18" charset="0"/>
            </a:endParaRPr>
          </a:p>
        </p:txBody>
      </p:sp>
      <p:sp>
        <p:nvSpPr>
          <p:cNvPr id="22533" name="矩形 15378"/>
          <p:cNvSpPr/>
          <p:nvPr/>
        </p:nvSpPr>
        <p:spPr>
          <a:xfrm>
            <a:off x="4093210" y="1334135"/>
            <a:ext cx="827405" cy="450850"/>
          </a:xfrm>
          <a:prstGeom prst="rect">
            <a:avLst/>
          </a:prstGeom>
          <a:noFill/>
          <a:ln w="38100" cap="flat" cmpd="sng">
            <a:solidFill>
              <a:schemeClr val="tx1"/>
            </a:solidFill>
            <a:prstDash val="solid"/>
            <a:miter/>
            <a:headEnd type="none" w="med" len="med"/>
            <a:tailEnd type="none" w="med" len="med"/>
          </a:ln>
        </p:spPr>
        <p:txBody>
          <a:bodyPr/>
          <a:p>
            <a:pPr hangingPunct="1"/>
            <a:endParaRPr lang="zh-CN" altLang="en-US" sz="2800" dirty="0">
              <a:latin typeface="Cambria" panose="02040503050406030204" pitchFamily="18" charset="0"/>
            </a:endParaRPr>
          </a:p>
        </p:txBody>
      </p:sp>
      <p:sp>
        <p:nvSpPr>
          <p:cNvPr id="22534" name="矩形 15379"/>
          <p:cNvSpPr/>
          <p:nvPr/>
        </p:nvSpPr>
        <p:spPr>
          <a:xfrm>
            <a:off x="4093210" y="300990"/>
            <a:ext cx="797560" cy="450850"/>
          </a:xfrm>
          <a:prstGeom prst="rect">
            <a:avLst/>
          </a:prstGeom>
          <a:noFill/>
          <a:ln w="38100" cap="flat" cmpd="sng">
            <a:solidFill>
              <a:schemeClr val="tx1"/>
            </a:solidFill>
            <a:prstDash val="solid"/>
            <a:miter/>
            <a:headEnd type="none" w="med" len="med"/>
            <a:tailEnd type="none" w="med" len="med"/>
          </a:ln>
        </p:spPr>
        <p:txBody>
          <a:bodyPr/>
          <a:p>
            <a:pPr hangingPunct="1"/>
            <a:endParaRPr lang="zh-CN" altLang="en-US" sz="2800" dirty="0">
              <a:latin typeface="Cambria" panose="02040503050406030204" pitchFamily="18" charset="0"/>
            </a:endParaRPr>
          </a:p>
        </p:txBody>
      </p:sp>
      <p:sp>
        <p:nvSpPr>
          <p:cNvPr id="22535" name="直接连接符 15380"/>
          <p:cNvSpPr/>
          <p:nvPr/>
        </p:nvSpPr>
        <p:spPr>
          <a:xfrm>
            <a:off x="4931728" y="548323"/>
            <a:ext cx="1547812" cy="425450"/>
          </a:xfrm>
          <a:prstGeom prst="line">
            <a:avLst/>
          </a:prstGeom>
          <a:ln w="19050" cap="flat" cmpd="sng">
            <a:solidFill>
              <a:schemeClr val="tx1"/>
            </a:solidFill>
            <a:prstDash val="solid"/>
            <a:headEnd type="none" w="med" len="med"/>
            <a:tailEnd type="triangle" w="med" len="lg"/>
          </a:ln>
        </p:spPr>
      </p:sp>
      <p:sp>
        <p:nvSpPr>
          <p:cNvPr id="22536" name="直接连接符 15381"/>
          <p:cNvSpPr/>
          <p:nvPr/>
        </p:nvSpPr>
        <p:spPr>
          <a:xfrm flipV="1">
            <a:off x="4911090" y="1189673"/>
            <a:ext cx="1624013" cy="373062"/>
          </a:xfrm>
          <a:prstGeom prst="line">
            <a:avLst/>
          </a:prstGeom>
          <a:ln w="19050" cap="flat" cmpd="sng">
            <a:solidFill>
              <a:schemeClr val="tx1"/>
            </a:solidFill>
            <a:prstDash val="solid"/>
            <a:headEnd type="none" w="med" len="med"/>
            <a:tailEnd type="triangle" w="med" len="lg"/>
          </a:ln>
        </p:spPr>
      </p:sp>
      <p:sp>
        <p:nvSpPr>
          <p:cNvPr id="22537" name="文本框 15382"/>
          <p:cNvSpPr txBox="1"/>
          <p:nvPr/>
        </p:nvSpPr>
        <p:spPr>
          <a:xfrm>
            <a:off x="6479540" y="300990"/>
            <a:ext cx="1183640" cy="460375"/>
          </a:xfrm>
          <a:prstGeom prst="rect">
            <a:avLst/>
          </a:prstGeom>
          <a:noFill/>
          <a:ln w="9525">
            <a:noFill/>
          </a:ln>
        </p:spPr>
        <p:txBody>
          <a:bodyPr wrap="square" lIns="92075" tIns="46038" rIns="92075" bIns="46038">
            <a:spAutoFit/>
          </a:bodyPr>
          <a:p>
            <a:pPr hangingPunct="1"/>
            <a:r>
              <a:rPr lang="zh-CN" altLang="en-US" dirty="0">
                <a:latin typeface="Times New Roman" panose="02020603050405020304" pitchFamily="18" charset="0"/>
              </a:rPr>
              <a:t>变量 </a:t>
            </a:r>
            <a:r>
              <a:rPr lang="en-US" altLang="zh-CN">
                <a:latin typeface="Times New Roman" panose="02020603050405020304" pitchFamily="18" charset="0"/>
              </a:rPr>
              <a:t>n</a:t>
            </a:r>
            <a:endParaRPr lang="en-US" altLang="zh-CN">
              <a:latin typeface="Times New Roman" panose="02020603050405020304" pitchFamily="18" charset="0"/>
            </a:endParaRPr>
          </a:p>
        </p:txBody>
      </p:sp>
      <p:sp>
        <p:nvSpPr>
          <p:cNvPr id="22538" name="文本框 15383"/>
          <p:cNvSpPr txBox="1"/>
          <p:nvPr/>
        </p:nvSpPr>
        <p:spPr>
          <a:xfrm>
            <a:off x="2292668" y="1291273"/>
            <a:ext cx="1800225" cy="460375"/>
          </a:xfrm>
          <a:prstGeom prst="rect">
            <a:avLst/>
          </a:prstGeom>
          <a:noFill/>
          <a:ln w="9525">
            <a:noFill/>
          </a:ln>
        </p:spPr>
        <p:txBody>
          <a:bodyPr lIns="92075" tIns="46038" rIns="92075" bIns="46038">
            <a:spAutoFit/>
          </a:bodyPr>
          <a:p>
            <a:pPr hangingPunct="1"/>
            <a:r>
              <a:rPr lang="zh-CN" altLang="en-US" dirty="0">
                <a:latin typeface="Times New Roman" panose="02020603050405020304" pitchFamily="18" charset="0"/>
              </a:rPr>
              <a:t>指针变量 </a:t>
            </a:r>
            <a:r>
              <a:rPr lang="en-US" altLang="zh-CN">
                <a:latin typeface="Times New Roman" panose="02020603050405020304" pitchFamily="18" charset="0"/>
              </a:rPr>
              <a:t>q</a:t>
            </a:r>
            <a:endParaRPr lang="en-US" altLang="zh-CN">
              <a:latin typeface="Times New Roman" panose="02020603050405020304" pitchFamily="18" charset="0"/>
            </a:endParaRPr>
          </a:p>
        </p:txBody>
      </p:sp>
      <p:sp>
        <p:nvSpPr>
          <p:cNvPr id="22539" name="文本框 15384"/>
          <p:cNvSpPr txBox="1"/>
          <p:nvPr/>
        </p:nvSpPr>
        <p:spPr>
          <a:xfrm>
            <a:off x="2045335" y="291465"/>
            <a:ext cx="2047875" cy="460375"/>
          </a:xfrm>
          <a:prstGeom prst="rect">
            <a:avLst/>
          </a:prstGeom>
          <a:noFill/>
          <a:ln w="9525">
            <a:noFill/>
          </a:ln>
        </p:spPr>
        <p:txBody>
          <a:bodyPr lIns="92075" tIns="46038" rIns="92075" bIns="46038">
            <a:spAutoFit/>
          </a:bodyPr>
          <a:p>
            <a:pPr hangingPunct="1"/>
            <a:r>
              <a:rPr lang="zh-CN" altLang="en-US" dirty="0">
                <a:latin typeface="Times New Roman" panose="02020603050405020304" pitchFamily="18" charset="0"/>
              </a:rPr>
              <a:t>指针变量 </a:t>
            </a:r>
            <a:r>
              <a:rPr lang="en-US" altLang="zh-CN">
                <a:latin typeface="Times New Roman" panose="02020603050405020304" pitchFamily="18" charset="0"/>
              </a:rPr>
              <a:t>p</a:t>
            </a:r>
            <a:endParaRPr lang="en-US" altLang="zh-CN">
              <a:latin typeface="Times New Roman" panose="02020603050405020304" pitchFamily="18" charset="0"/>
            </a:endParaRPr>
          </a:p>
        </p:txBody>
      </p:sp>
      <p:sp>
        <p:nvSpPr>
          <p:cNvPr id="2" name="灯片编号占位符 1"/>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211969"/>
          <p:cNvSpPr>
            <a:spLocks noGrp="1"/>
          </p:cNvSpPr>
          <p:nvPr>
            <p:ph type="title"/>
          </p:nvPr>
        </p:nvSpPr>
        <p:spPr>
          <a:solidFill>
            <a:schemeClr val="accent1"/>
          </a:solidFill>
        </p:spPr>
        <p:txBody>
          <a:bodyPr vert="horz" wrap="square" lIns="91440" tIns="45720" rIns="91440" bIns="45720" anchor="ctr"/>
          <a:p>
            <a:r>
              <a:rPr lang="zh-CN" altLang="en-US" dirty="0"/>
              <a:t>第</a:t>
            </a:r>
            <a:r>
              <a:rPr lang="en-US" altLang="zh-CN"/>
              <a:t>7</a:t>
            </a:r>
            <a:r>
              <a:rPr lang="zh-CN" altLang="en-US" dirty="0"/>
              <a:t>章  指针</a:t>
            </a:r>
            <a:endParaRPr lang="zh-CN" altLang="en-US" dirty="0"/>
          </a:p>
        </p:txBody>
      </p:sp>
      <p:sp>
        <p:nvSpPr>
          <p:cNvPr id="6146" name="文本占位符 211970"/>
          <p:cNvSpPr>
            <a:spLocks noGrp="1"/>
          </p:cNvSpPr>
          <p:nvPr>
            <p:ph idx="1"/>
          </p:nvPr>
        </p:nvSpPr>
        <p:spPr/>
        <p:txBody>
          <a:bodyPr vert="horz" wrap="square" lIns="91440" tIns="45720" rIns="91440" bIns="45720" anchor="t"/>
          <a:p>
            <a:pPr>
              <a:buNone/>
            </a:pPr>
            <a:r>
              <a:rPr lang="en-US" altLang="zh-CN" sz="3200">
                <a:solidFill>
                  <a:srgbClr val="FF0000"/>
                </a:solidFill>
              </a:rPr>
              <a:t>7.1 </a:t>
            </a:r>
            <a:r>
              <a:rPr lang="zh-CN" altLang="en-US" sz="3200" dirty="0">
                <a:solidFill>
                  <a:srgbClr val="FF0000"/>
                </a:solidFill>
              </a:rPr>
              <a:t>地址与指针</a:t>
            </a:r>
            <a:endParaRPr lang="zh-CN" altLang="en-US" sz="3200" dirty="0">
              <a:solidFill>
                <a:srgbClr val="FF0000"/>
              </a:solidFill>
            </a:endParaRPr>
          </a:p>
          <a:p>
            <a:pPr>
              <a:buNone/>
            </a:pPr>
            <a:r>
              <a:rPr lang="en-US" altLang="zh-CN" sz="3200"/>
              <a:t>7.2 </a:t>
            </a:r>
            <a:r>
              <a:rPr lang="zh-CN" altLang="en-US" sz="3200" dirty="0"/>
              <a:t>指针变量的定义和使用</a:t>
            </a:r>
            <a:endParaRPr lang="zh-CN" altLang="en-US" sz="3200" dirty="0"/>
          </a:p>
          <a:p>
            <a:pPr>
              <a:buNone/>
            </a:pPr>
            <a:r>
              <a:rPr lang="en-US" altLang="zh-CN" sz="3200"/>
              <a:t>7.3 </a:t>
            </a:r>
            <a:r>
              <a:rPr lang="zh-CN" altLang="en-US" sz="3200" dirty="0"/>
              <a:t>指针与数组</a:t>
            </a:r>
            <a:endParaRPr lang="zh-CN" altLang="en-US" sz="3200" dirty="0"/>
          </a:p>
          <a:p>
            <a:pPr>
              <a:buNone/>
            </a:pPr>
            <a:r>
              <a:rPr lang="en-US" altLang="zh-CN" sz="3200"/>
              <a:t>*7.4  </a:t>
            </a:r>
            <a:r>
              <a:rPr lang="zh-CN" altLang="en-US" sz="3200" dirty="0"/>
              <a:t>指针数组</a:t>
            </a:r>
            <a:endParaRPr lang="zh-CN" altLang="en-US" sz="3200" dirty="0"/>
          </a:p>
          <a:p>
            <a:pPr>
              <a:buNone/>
            </a:pPr>
            <a:r>
              <a:rPr lang="en-US" altLang="zh-CN" sz="3200"/>
              <a:t>7.5 </a:t>
            </a:r>
            <a:r>
              <a:rPr lang="zh-CN" altLang="en-US" sz="3200" dirty="0"/>
              <a:t>动态存储管理</a:t>
            </a:r>
            <a:endParaRPr lang="zh-CN" altLang="en-US" sz="3200" dirty="0"/>
          </a:p>
          <a:p>
            <a:pPr>
              <a:buNone/>
            </a:pPr>
            <a:r>
              <a:rPr lang="en-US" altLang="zh-CN" sz="3200"/>
              <a:t>7.6  </a:t>
            </a:r>
            <a:r>
              <a:rPr lang="zh-CN" altLang="en-US" sz="3200" dirty="0"/>
              <a:t>指向函数的指针</a:t>
            </a:r>
            <a:endParaRPr lang="zh-CN" altLang="en-US" sz="3200" dirty="0"/>
          </a:p>
        </p:txBody>
      </p:sp>
      <p:sp>
        <p:nvSpPr>
          <p:cNvPr id="2" name="灯片编号占位符 1"/>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文本占位符 20487"/>
          <p:cNvSpPr>
            <a:spLocks noGrp="1"/>
          </p:cNvSpPr>
          <p:nvPr>
            <p:ph idx="1"/>
          </p:nvPr>
        </p:nvSpPr>
        <p:spPr>
          <a:xfrm>
            <a:off x="539750" y="452120"/>
            <a:ext cx="8136255" cy="5967095"/>
          </a:xfrm>
        </p:spPr>
        <p:txBody>
          <a:bodyPr vert="horz" wrap="square" lIns="91440" tIns="45720" rIns="91440" bIns="45720" anchor="t"/>
          <a:p>
            <a:pPr>
              <a:buNone/>
            </a:pPr>
            <a:r>
              <a:rPr lang="zh-CN" altLang="en-US" dirty="0">
                <a:solidFill>
                  <a:schemeClr val="accent2"/>
                </a:solidFill>
              </a:rPr>
              <a:t>间接</a:t>
            </a:r>
            <a:r>
              <a:rPr lang="zh-CN" altLang="en-US" dirty="0">
                <a:solidFill>
                  <a:schemeClr val="accent2"/>
                </a:solidFill>
                <a:sym typeface="+mn-ea"/>
              </a:rPr>
              <a:t>访问</a:t>
            </a:r>
            <a:endParaRPr lang="zh-CN" altLang="en-US" dirty="0">
              <a:solidFill>
                <a:schemeClr val="accent2"/>
              </a:solidFill>
            </a:endParaRPr>
          </a:p>
          <a:p>
            <a:r>
              <a:rPr lang="zh-CN" altLang="en-US" dirty="0"/>
              <a:t>把间接访问操作符 </a:t>
            </a:r>
            <a:r>
              <a:rPr lang="en-US" altLang="zh-CN">
                <a:solidFill>
                  <a:schemeClr val="accent2"/>
                </a:solidFill>
              </a:rPr>
              <a:t>*</a:t>
            </a:r>
            <a:r>
              <a:rPr lang="en-US" altLang="zh-CN"/>
              <a:t> </a:t>
            </a:r>
            <a:r>
              <a:rPr lang="zh-CN" altLang="en-US"/>
              <a:t>写在指针前面，</a:t>
            </a:r>
            <a:r>
              <a:rPr lang="zh-CN" altLang="en-US" dirty="0"/>
              <a:t>得到被指针所指的变量，可以像普通变量一样使用。</a:t>
            </a:r>
            <a:endParaRPr lang="zh-CN" altLang="en-US" dirty="0"/>
          </a:p>
          <a:p>
            <a:r>
              <a:rPr lang="zh-CN" altLang="en-US" dirty="0"/>
              <a:t>设 </a:t>
            </a:r>
            <a:r>
              <a:rPr lang="en-US" altLang="zh-CN"/>
              <a:t>p </a:t>
            </a:r>
            <a:r>
              <a:rPr lang="zh-CN" altLang="en-US"/>
              <a:t>和 </a:t>
            </a:r>
            <a:r>
              <a:rPr lang="en-US" altLang="zh-CN"/>
              <a:t>q</a:t>
            </a:r>
            <a:r>
              <a:rPr lang="en-US" altLang="zh-CN"/>
              <a:t> </a:t>
            </a:r>
            <a:r>
              <a:rPr lang="zh-CN" altLang="en-US" dirty="0"/>
              <a:t>指向 </a:t>
            </a:r>
            <a:r>
              <a:rPr lang="en-US" altLang="zh-CN"/>
              <a:t>n</a:t>
            </a:r>
            <a:r>
              <a:rPr lang="zh-CN" altLang="en-US" dirty="0"/>
              <a:t>，间接赋值：</a:t>
            </a:r>
            <a:endParaRPr lang="zh-CN" altLang="en-US" dirty="0"/>
          </a:p>
          <a:p>
            <a:pPr>
              <a:buNone/>
            </a:pPr>
            <a:r>
              <a:rPr lang="zh-CN" altLang="en-US" dirty="0">
                <a:solidFill>
                  <a:schemeClr val="folHlink"/>
                </a:solidFill>
              </a:rPr>
              <a:t>　　</a:t>
            </a:r>
            <a:r>
              <a:rPr lang="en-US" altLang="zh-CN">
                <a:solidFill>
                  <a:schemeClr val="folHlink"/>
                </a:solidFill>
              </a:rPr>
              <a:t>*p = 17;</a:t>
            </a:r>
            <a:endParaRPr lang="en-US" altLang="zh-CN">
              <a:solidFill>
                <a:schemeClr val="folHlink"/>
              </a:solidFill>
            </a:endParaRPr>
          </a:p>
          <a:p>
            <a:pPr>
              <a:buNone/>
            </a:pPr>
            <a:r>
              <a:rPr lang="zh-CN" altLang="en-US" dirty="0"/>
              <a:t>这里写 </a:t>
            </a:r>
            <a:r>
              <a:rPr lang="en-US" altLang="zh-CN"/>
              <a:t>*p </a:t>
            </a:r>
            <a:r>
              <a:rPr lang="zh-CN" altLang="en-US" dirty="0"/>
              <a:t>相当于直接写 </a:t>
            </a:r>
            <a:r>
              <a:rPr lang="en-US" altLang="zh-CN"/>
              <a:t>n </a:t>
            </a:r>
            <a:r>
              <a:rPr lang="zh-CN" altLang="en-US" dirty="0"/>
              <a:t>。另一个赋值：</a:t>
            </a:r>
            <a:endParaRPr lang="zh-CN" altLang="en-US" dirty="0"/>
          </a:p>
          <a:p>
            <a:pPr>
              <a:buNone/>
            </a:pPr>
            <a:r>
              <a:rPr lang="zh-CN" altLang="en-US" dirty="0">
                <a:solidFill>
                  <a:schemeClr val="folHlink"/>
                </a:solidFill>
              </a:rPr>
              <a:t>　　</a:t>
            </a:r>
            <a:r>
              <a:rPr lang="en-US" altLang="zh-CN">
                <a:solidFill>
                  <a:schemeClr val="folHlink"/>
                </a:solidFill>
              </a:rPr>
              <a:t>m = </a:t>
            </a:r>
            <a:r>
              <a:rPr lang="en-US" altLang="zh-CN">
                <a:solidFill>
                  <a:schemeClr val="accent2"/>
                </a:solidFill>
              </a:rPr>
              <a:t>*p</a:t>
            </a:r>
            <a:r>
              <a:rPr lang="en-US" altLang="zh-CN">
                <a:solidFill>
                  <a:schemeClr val="folHlink"/>
                </a:solidFill>
              </a:rPr>
              <a:t> + </a:t>
            </a:r>
            <a:r>
              <a:rPr lang="en-US" altLang="zh-CN">
                <a:solidFill>
                  <a:schemeClr val="accent2"/>
                </a:solidFill>
              </a:rPr>
              <a:t>*q </a:t>
            </a:r>
            <a:r>
              <a:rPr lang="en-US" altLang="zh-CN">
                <a:solidFill>
                  <a:schemeClr val="folHlink"/>
                </a:solidFill>
              </a:rPr>
              <a:t>* n;     // </a:t>
            </a:r>
            <a:r>
              <a:rPr lang="zh-CN" altLang="en-US" dirty="0">
                <a:solidFill>
                  <a:schemeClr val="folHlink"/>
                </a:solidFill>
              </a:rPr>
              <a:t>访问</a:t>
            </a:r>
            <a:r>
              <a:rPr lang="en-US" altLang="zh-CN">
                <a:solidFill>
                  <a:schemeClr val="folHlink"/>
                </a:solidFill>
              </a:rPr>
              <a:t>n</a:t>
            </a:r>
            <a:r>
              <a:rPr lang="zh-CN" altLang="en-US" dirty="0">
                <a:solidFill>
                  <a:schemeClr val="folHlink"/>
                </a:solidFill>
              </a:rPr>
              <a:t>三次</a:t>
            </a:r>
            <a:endParaRPr lang="en-US" altLang="zh-CN">
              <a:solidFill>
                <a:schemeClr val="folHlink"/>
              </a:solidFill>
            </a:endParaRPr>
          </a:p>
          <a:p>
            <a:pPr>
              <a:buNone/>
            </a:pPr>
            <a:endParaRPr lang="en-US" altLang="zh-CN" sz="2400">
              <a:solidFill>
                <a:schemeClr val="folHlink"/>
              </a:solidFill>
            </a:endParaRPr>
          </a:p>
          <a:p>
            <a:pPr>
              <a:buNone/>
            </a:pPr>
            <a:r>
              <a:rPr lang="en-US" altLang="zh-CN" sz="2400">
                <a:solidFill>
                  <a:schemeClr val="folHlink"/>
                </a:solidFill>
              </a:rPr>
              <a:t>	++</a:t>
            </a:r>
            <a:r>
              <a:rPr lang="en-US" altLang="zh-CN" sz="2400">
                <a:solidFill>
                  <a:schemeClr val="accent2"/>
                </a:solidFill>
              </a:rPr>
              <a:t>*p</a:t>
            </a:r>
            <a:r>
              <a:rPr lang="en-US" altLang="zh-CN" sz="2400">
                <a:solidFill>
                  <a:schemeClr val="folHlink"/>
                </a:solidFill>
              </a:rPr>
              <a:t>;     // </a:t>
            </a:r>
            <a:r>
              <a:rPr lang="zh-CN" altLang="en-US" sz="2400" dirty="0">
                <a:solidFill>
                  <a:schemeClr val="folHlink"/>
                </a:solidFill>
              </a:rPr>
              <a:t>使变量</a:t>
            </a:r>
            <a:r>
              <a:rPr lang="en-US" altLang="zh-CN" sz="2400" dirty="0">
                <a:solidFill>
                  <a:schemeClr val="folHlink"/>
                </a:solidFill>
              </a:rPr>
              <a:t> </a:t>
            </a:r>
            <a:r>
              <a:rPr lang="en-US" altLang="zh-CN" sz="2400">
                <a:solidFill>
                  <a:schemeClr val="folHlink"/>
                </a:solidFill>
              </a:rPr>
              <a:t>n </a:t>
            </a:r>
            <a:r>
              <a:rPr lang="zh-CN" altLang="en-US" sz="2400" dirty="0">
                <a:solidFill>
                  <a:schemeClr val="folHlink"/>
                </a:solidFill>
              </a:rPr>
              <a:t>的值加</a:t>
            </a:r>
            <a:r>
              <a:rPr lang="en-US" altLang="zh-CN" sz="2400" dirty="0">
                <a:solidFill>
                  <a:schemeClr val="folHlink"/>
                </a:solidFill>
              </a:rPr>
              <a:t> </a:t>
            </a:r>
            <a:r>
              <a:rPr lang="en-US" altLang="zh-CN" sz="2400">
                <a:solidFill>
                  <a:schemeClr val="folHlink"/>
                </a:solidFill>
              </a:rPr>
              <a:t>1</a:t>
            </a:r>
            <a:r>
              <a:rPr lang="zh-CN" altLang="en-US" sz="2400" dirty="0">
                <a:solidFill>
                  <a:schemeClr val="folHlink"/>
                </a:solidFill>
              </a:rPr>
              <a:t>，变成</a:t>
            </a:r>
            <a:r>
              <a:rPr lang="en-US" altLang="zh-CN" sz="2400" dirty="0">
                <a:solidFill>
                  <a:schemeClr val="folHlink"/>
                </a:solidFill>
              </a:rPr>
              <a:t> </a:t>
            </a:r>
            <a:r>
              <a:rPr lang="en-US" altLang="zh-CN" sz="2400">
                <a:solidFill>
                  <a:schemeClr val="folHlink"/>
                </a:solidFill>
              </a:rPr>
              <a:t>18 </a:t>
            </a:r>
            <a:endParaRPr lang="en-US" altLang="zh-CN" sz="2400">
              <a:solidFill>
                <a:schemeClr val="folHlink"/>
              </a:solidFill>
            </a:endParaRPr>
          </a:p>
          <a:p>
            <a:pPr>
              <a:buNone/>
            </a:pPr>
            <a:r>
              <a:rPr lang="en-US" altLang="zh-CN" sz="2400">
                <a:solidFill>
                  <a:schemeClr val="folHlink"/>
                </a:solidFill>
              </a:rPr>
              <a:t>	(</a:t>
            </a:r>
            <a:r>
              <a:rPr lang="en-US" altLang="zh-CN" sz="2400">
                <a:solidFill>
                  <a:schemeClr val="accent2"/>
                </a:solidFill>
              </a:rPr>
              <a:t>*p</a:t>
            </a:r>
            <a:r>
              <a:rPr lang="en-US" altLang="zh-CN" sz="2400">
                <a:solidFill>
                  <a:schemeClr val="folHlink"/>
                </a:solidFill>
              </a:rPr>
              <a:t>)++;   // </a:t>
            </a:r>
            <a:r>
              <a:rPr lang="zh-CN" altLang="en-US" sz="2400" dirty="0">
                <a:solidFill>
                  <a:schemeClr val="folHlink"/>
                </a:solidFill>
              </a:rPr>
              <a:t>使变量</a:t>
            </a:r>
            <a:r>
              <a:rPr lang="en-US" altLang="zh-CN" sz="2400" dirty="0">
                <a:solidFill>
                  <a:schemeClr val="folHlink"/>
                </a:solidFill>
              </a:rPr>
              <a:t> </a:t>
            </a:r>
            <a:r>
              <a:rPr lang="en-US" altLang="zh-CN" sz="2400">
                <a:solidFill>
                  <a:schemeClr val="folHlink"/>
                </a:solidFill>
              </a:rPr>
              <a:t>n </a:t>
            </a:r>
            <a:r>
              <a:rPr lang="zh-CN" altLang="en-US" sz="2400" dirty="0">
                <a:solidFill>
                  <a:schemeClr val="folHlink"/>
                </a:solidFill>
              </a:rPr>
              <a:t>的值再加</a:t>
            </a:r>
            <a:r>
              <a:rPr lang="en-US" altLang="zh-CN" sz="2400" dirty="0">
                <a:solidFill>
                  <a:schemeClr val="folHlink"/>
                </a:solidFill>
              </a:rPr>
              <a:t> </a:t>
            </a:r>
            <a:r>
              <a:rPr lang="en-US" altLang="zh-CN" sz="2400">
                <a:solidFill>
                  <a:schemeClr val="folHlink"/>
                </a:solidFill>
              </a:rPr>
              <a:t>1</a:t>
            </a:r>
            <a:r>
              <a:rPr lang="zh-CN" altLang="en-US" sz="2400" dirty="0">
                <a:solidFill>
                  <a:schemeClr val="folHlink"/>
                </a:solidFill>
              </a:rPr>
              <a:t>，变成</a:t>
            </a:r>
            <a:r>
              <a:rPr lang="en-US" altLang="zh-CN" sz="2400" dirty="0">
                <a:solidFill>
                  <a:schemeClr val="folHlink"/>
                </a:solidFill>
              </a:rPr>
              <a:t> </a:t>
            </a:r>
            <a:r>
              <a:rPr lang="en-US" altLang="zh-CN" sz="2400">
                <a:solidFill>
                  <a:schemeClr val="folHlink"/>
                </a:solidFill>
              </a:rPr>
              <a:t>19</a:t>
            </a:r>
            <a:endParaRPr lang="en-US" altLang="zh-CN" sz="2400">
              <a:solidFill>
                <a:schemeClr val="folHlink"/>
              </a:solidFill>
            </a:endParaRPr>
          </a:p>
          <a:p>
            <a:pPr>
              <a:buNone/>
            </a:pPr>
            <a:r>
              <a:rPr lang="zh-CN" altLang="en-US" sz="2000">
                <a:solidFill>
                  <a:schemeClr val="accent6"/>
                </a:solidFill>
                <a:sym typeface="+mn-ea"/>
              </a:rPr>
              <a:t>//注意：由于结合性的规定，*p++的意义为*(p++)，与此不同 </a:t>
            </a:r>
            <a:endParaRPr lang="zh-CN" altLang="en-US" sz="2000">
              <a:solidFill>
                <a:schemeClr val="accent6"/>
              </a:solidFill>
            </a:endParaRPr>
          </a:p>
          <a:p>
            <a:pPr>
              <a:buNone/>
            </a:pPr>
            <a:r>
              <a:rPr lang="en-US" altLang="zh-CN" sz="2400">
                <a:solidFill>
                  <a:schemeClr val="folHlink"/>
                </a:solidFill>
              </a:rPr>
              <a:t>	</a:t>
            </a:r>
            <a:r>
              <a:rPr lang="en-US" altLang="zh-CN" sz="2400">
                <a:solidFill>
                  <a:schemeClr val="accent2"/>
                </a:solidFill>
              </a:rPr>
              <a:t>*p</a:t>
            </a:r>
            <a:r>
              <a:rPr lang="en-US" altLang="zh-CN" sz="2400">
                <a:solidFill>
                  <a:schemeClr val="folHlink"/>
                </a:solidFill>
              </a:rPr>
              <a:t> += </a:t>
            </a:r>
            <a:r>
              <a:rPr lang="en-US" altLang="zh-CN" sz="2400">
                <a:solidFill>
                  <a:schemeClr val="accent2"/>
                </a:solidFill>
              </a:rPr>
              <a:t>*q</a:t>
            </a:r>
            <a:r>
              <a:rPr lang="en-US" altLang="zh-CN" sz="2400">
                <a:solidFill>
                  <a:schemeClr val="folHlink"/>
                </a:solidFill>
              </a:rPr>
              <a:t> + n;    // </a:t>
            </a:r>
            <a:r>
              <a:rPr lang="zh-CN" altLang="en-US" sz="2400" dirty="0">
                <a:solidFill>
                  <a:schemeClr val="folHlink"/>
                </a:solidFill>
              </a:rPr>
              <a:t>变量</a:t>
            </a:r>
            <a:r>
              <a:rPr lang="en-US" altLang="zh-CN" sz="2400">
                <a:solidFill>
                  <a:schemeClr val="folHlink"/>
                </a:solidFill>
              </a:rPr>
              <a:t>n</a:t>
            </a:r>
            <a:r>
              <a:rPr lang="zh-CN" altLang="en-US" sz="2400" dirty="0">
                <a:solidFill>
                  <a:schemeClr val="folHlink"/>
                </a:solidFill>
              </a:rPr>
              <a:t>被赋以新值</a:t>
            </a:r>
            <a:r>
              <a:rPr lang="en-US" altLang="zh-CN" sz="2400" dirty="0">
                <a:solidFill>
                  <a:schemeClr val="folHlink"/>
                </a:solidFill>
              </a:rPr>
              <a:t> </a:t>
            </a:r>
            <a:r>
              <a:rPr lang="en-US" altLang="zh-CN" sz="2400">
                <a:solidFill>
                  <a:schemeClr val="folHlink"/>
                </a:solidFill>
              </a:rPr>
              <a:t>57</a:t>
            </a:r>
            <a:endParaRPr lang="en-US" altLang="zh-CN" sz="2400">
              <a:solidFill>
                <a:schemeClr val="folHlink"/>
              </a:solidFill>
            </a:endParaRPr>
          </a:p>
        </p:txBody>
      </p:sp>
      <p:grpSp>
        <p:nvGrpSpPr>
          <p:cNvPr id="23565" name="组合 23564"/>
          <p:cNvGrpSpPr/>
          <p:nvPr/>
        </p:nvGrpSpPr>
        <p:grpSpPr>
          <a:xfrm>
            <a:off x="6269722" y="1988503"/>
            <a:ext cx="2718448" cy="894101"/>
            <a:chOff x="-376" y="3044"/>
            <a:chExt cx="5548" cy="951"/>
          </a:xfrm>
        </p:grpSpPr>
        <p:sp>
          <p:nvSpPr>
            <p:cNvPr id="23557" name="矩形 15377"/>
            <p:cNvSpPr/>
            <p:nvPr/>
          </p:nvSpPr>
          <p:spPr>
            <a:xfrm>
              <a:off x="3782" y="3374"/>
              <a:ext cx="1189" cy="301"/>
            </a:xfrm>
            <a:prstGeom prst="rect">
              <a:avLst/>
            </a:prstGeom>
            <a:noFill/>
            <a:ln w="19050" cap="flat" cmpd="sng">
              <a:solidFill>
                <a:schemeClr val="tx1"/>
              </a:solidFill>
              <a:prstDash val="solid"/>
              <a:miter/>
              <a:headEnd type="none" w="med" len="med"/>
              <a:tailEnd type="none" w="med" len="med"/>
            </a:ln>
          </p:spPr>
          <p:txBody>
            <a:bodyPr/>
            <a:p>
              <a:pPr hangingPunct="1"/>
              <a:endParaRPr lang="zh-CN" altLang="en-US" sz="2800" dirty="0">
                <a:latin typeface="Cambria" panose="02040503050406030204" pitchFamily="18" charset="0"/>
              </a:endParaRPr>
            </a:p>
          </p:txBody>
        </p:sp>
        <p:sp>
          <p:nvSpPr>
            <p:cNvPr id="23558" name="矩形 15378"/>
            <p:cNvSpPr/>
            <p:nvPr/>
          </p:nvSpPr>
          <p:spPr>
            <a:xfrm>
              <a:off x="1822" y="3702"/>
              <a:ext cx="938" cy="284"/>
            </a:xfrm>
            <a:prstGeom prst="rect">
              <a:avLst/>
            </a:prstGeom>
            <a:noFill/>
            <a:ln w="19050" cap="flat" cmpd="sng">
              <a:solidFill>
                <a:schemeClr val="tx1"/>
              </a:solidFill>
              <a:prstDash val="solid"/>
              <a:miter/>
              <a:headEnd type="none" w="med" len="med"/>
              <a:tailEnd type="none" w="med" len="med"/>
            </a:ln>
          </p:spPr>
          <p:txBody>
            <a:bodyPr/>
            <a:p>
              <a:pPr hangingPunct="1"/>
              <a:endParaRPr lang="zh-CN" altLang="en-US" sz="2800" dirty="0">
                <a:latin typeface="Cambria" panose="02040503050406030204" pitchFamily="18" charset="0"/>
              </a:endParaRPr>
            </a:p>
          </p:txBody>
        </p:sp>
        <p:sp>
          <p:nvSpPr>
            <p:cNvPr id="23559" name="矩形 15379"/>
            <p:cNvSpPr/>
            <p:nvPr/>
          </p:nvSpPr>
          <p:spPr>
            <a:xfrm>
              <a:off x="1803" y="3051"/>
              <a:ext cx="938" cy="284"/>
            </a:xfrm>
            <a:prstGeom prst="rect">
              <a:avLst/>
            </a:prstGeom>
            <a:noFill/>
            <a:ln w="19050" cap="flat" cmpd="sng">
              <a:solidFill>
                <a:schemeClr val="tx1"/>
              </a:solidFill>
              <a:prstDash val="solid"/>
              <a:miter/>
              <a:headEnd type="none" w="med" len="med"/>
              <a:tailEnd type="none" w="med" len="med"/>
            </a:ln>
          </p:spPr>
          <p:txBody>
            <a:bodyPr/>
            <a:p>
              <a:pPr hangingPunct="1"/>
              <a:endParaRPr lang="zh-CN" altLang="en-US" sz="2800" dirty="0">
                <a:latin typeface="Cambria" panose="02040503050406030204" pitchFamily="18" charset="0"/>
              </a:endParaRPr>
            </a:p>
          </p:txBody>
        </p:sp>
        <p:sp>
          <p:nvSpPr>
            <p:cNvPr id="23560" name="直接连接符 15380"/>
            <p:cNvSpPr/>
            <p:nvPr/>
          </p:nvSpPr>
          <p:spPr>
            <a:xfrm>
              <a:off x="2767" y="3207"/>
              <a:ext cx="975" cy="268"/>
            </a:xfrm>
            <a:prstGeom prst="line">
              <a:avLst/>
            </a:prstGeom>
            <a:ln w="19050" cap="flat" cmpd="sng">
              <a:solidFill>
                <a:schemeClr val="tx1"/>
              </a:solidFill>
              <a:prstDash val="solid"/>
              <a:headEnd type="none" w="med" len="med"/>
              <a:tailEnd type="triangle" w="med" len="lg"/>
            </a:ln>
          </p:spPr>
        </p:sp>
        <p:sp>
          <p:nvSpPr>
            <p:cNvPr id="23561" name="直接连接符 15381"/>
            <p:cNvSpPr/>
            <p:nvPr/>
          </p:nvSpPr>
          <p:spPr>
            <a:xfrm flipV="1">
              <a:off x="2754" y="3611"/>
              <a:ext cx="1023" cy="235"/>
            </a:xfrm>
            <a:prstGeom prst="line">
              <a:avLst/>
            </a:prstGeom>
            <a:ln w="19050" cap="flat" cmpd="sng">
              <a:solidFill>
                <a:schemeClr val="tx1"/>
              </a:solidFill>
              <a:prstDash val="solid"/>
              <a:headEnd type="none" w="med" len="med"/>
              <a:tailEnd type="triangle" w="med" len="lg"/>
            </a:ln>
          </p:spPr>
        </p:sp>
        <p:sp>
          <p:nvSpPr>
            <p:cNvPr id="23562" name="文本框 15382"/>
            <p:cNvSpPr txBox="1"/>
            <p:nvPr/>
          </p:nvSpPr>
          <p:spPr>
            <a:xfrm>
              <a:off x="3444" y="3066"/>
              <a:ext cx="1728" cy="326"/>
            </a:xfrm>
            <a:prstGeom prst="rect">
              <a:avLst/>
            </a:prstGeom>
            <a:noFill/>
            <a:ln w="9525">
              <a:noFill/>
            </a:ln>
          </p:spPr>
          <p:txBody>
            <a:bodyPr wrap="square" lIns="92075" tIns="46038" rIns="92075" bIns="46038">
              <a:spAutoFit/>
            </a:bodyPr>
            <a:p>
              <a:pPr hangingPunct="1"/>
              <a:r>
                <a:rPr lang="zh-CN" altLang="en-US" sz="1400" b="1" dirty="0">
                  <a:latin typeface="Times New Roman" panose="02020603050405020304" pitchFamily="18" charset="0"/>
                </a:rPr>
                <a:t>变量 </a:t>
              </a:r>
              <a:r>
                <a:rPr lang="en-US" altLang="zh-CN" sz="1400" b="1">
                  <a:latin typeface="Times New Roman" panose="02020603050405020304" pitchFamily="18" charset="0"/>
                </a:rPr>
                <a:t>n</a:t>
              </a:r>
              <a:endParaRPr lang="en-US" altLang="zh-CN" sz="1400" b="1">
                <a:latin typeface="Times New Roman" panose="02020603050405020304" pitchFamily="18" charset="0"/>
              </a:endParaRPr>
            </a:p>
          </p:txBody>
        </p:sp>
        <p:sp>
          <p:nvSpPr>
            <p:cNvPr id="23563" name="文本框 15383"/>
            <p:cNvSpPr txBox="1"/>
            <p:nvPr/>
          </p:nvSpPr>
          <p:spPr>
            <a:xfrm>
              <a:off x="-376" y="3702"/>
              <a:ext cx="2188" cy="293"/>
            </a:xfrm>
            <a:prstGeom prst="rect">
              <a:avLst/>
            </a:prstGeom>
            <a:noFill/>
            <a:ln w="9525">
              <a:noFill/>
            </a:ln>
          </p:spPr>
          <p:txBody>
            <a:bodyPr wrap="square" lIns="92075" tIns="46038" rIns="92075" bIns="46038">
              <a:spAutoFit/>
            </a:bodyPr>
            <a:p>
              <a:pPr hangingPunct="1"/>
              <a:r>
                <a:rPr lang="zh-CN" altLang="en-US" sz="1200" b="1" dirty="0">
                  <a:latin typeface="Times New Roman" panose="02020603050405020304" pitchFamily="18" charset="0"/>
                </a:rPr>
                <a:t>指针变量 </a:t>
              </a:r>
              <a:r>
                <a:rPr lang="en-US" altLang="zh-CN" sz="1200" b="1">
                  <a:latin typeface="Times New Roman" panose="02020603050405020304" pitchFamily="18" charset="0"/>
                </a:rPr>
                <a:t>q</a:t>
              </a:r>
              <a:endParaRPr lang="en-US" altLang="zh-CN" sz="1200" b="1">
                <a:latin typeface="Times New Roman" panose="02020603050405020304" pitchFamily="18" charset="0"/>
              </a:endParaRPr>
            </a:p>
          </p:txBody>
        </p:sp>
        <p:sp>
          <p:nvSpPr>
            <p:cNvPr id="23564" name="文本框 15384"/>
            <p:cNvSpPr txBox="1"/>
            <p:nvPr/>
          </p:nvSpPr>
          <p:spPr>
            <a:xfrm>
              <a:off x="-73" y="3044"/>
              <a:ext cx="1930" cy="293"/>
            </a:xfrm>
            <a:prstGeom prst="rect">
              <a:avLst/>
            </a:prstGeom>
            <a:noFill/>
            <a:ln w="9525">
              <a:noFill/>
            </a:ln>
          </p:spPr>
          <p:txBody>
            <a:bodyPr wrap="square" lIns="92075" tIns="46038" rIns="92075" bIns="46038">
              <a:spAutoFit/>
            </a:bodyPr>
            <a:p>
              <a:pPr hangingPunct="1"/>
              <a:r>
                <a:rPr lang="zh-CN" altLang="en-US" sz="1200" b="1" dirty="0">
                  <a:latin typeface="Times New Roman" panose="02020603050405020304" pitchFamily="18" charset="0"/>
                </a:rPr>
                <a:t>指针变量 </a:t>
              </a:r>
              <a:r>
                <a:rPr lang="en-US" altLang="zh-CN" sz="1200" b="1">
                  <a:latin typeface="Times New Roman" panose="02020603050405020304" pitchFamily="18" charset="0"/>
                </a:rPr>
                <a:t>p</a:t>
              </a:r>
              <a:endParaRPr lang="en-US" altLang="zh-CN" sz="1200" b="1">
                <a:latin typeface="Times New Roman" panose="02020603050405020304" pitchFamily="18" charset="0"/>
              </a:endParaRPr>
            </a:p>
          </p:txBody>
        </p:sp>
      </p:grpSp>
      <p:sp>
        <p:nvSpPr>
          <p:cNvPr id="2" name="灯片编号占位符 1"/>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39750" y="270510"/>
            <a:ext cx="8136255" cy="6111240"/>
          </a:xfrm>
        </p:spPr>
        <p:txBody>
          <a:bodyPr/>
          <a:p>
            <a:pPr marL="0" indent="0">
              <a:buNone/>
            </a:pPr>
            <a:r>
              <a:rPr lang="zh-CN" altLang="en-US" sz="2400"/>
              <a:t>另一些指针使用的例子及其解释（续）：</a:t>
            </a:r>
            <a:endParaRPr lang="zh-CN" altLang="en-US" sz="2400"/>
          </a:p>
          <a:p>
            <a:r>
              <a:rPr lang="zh-CN" altLang="en-US" sz="2400">
                <a:solidFill>
                  <a:schemeClr val="tx2"/>
                </a:solidFill>
              </a:rPr>
              <a:t>q</a:t>
            </a:r>
            <a:r>
              <a:rPr lang="zh-CN" altLang="en-US" sz="2400">
                <a:solidFill>
                  <a:schemeClr val="accent6"/>
                </a:solidFill>
              </a:rPr>
              <a:t> = </a:t>
            </a:r>
            <a:r>
              <a:rPr lang="zh-CN" altLang="en-US" sz="2400">
                <a:solidFill>
                  <a:schemeClr val="tx2"/>
                </a:solidFill>
              </a:rPr>
              <a:t>&amp;</a:t>
            </a:r>
            <a:r>
              <a:rPr lang="zh-CN" altLang="en-US" sz="2400">
                <a:solidFill>
                  <a:schemeClr val="accent6"/>
                </a:solidFill>
              </a:rPr>
              <a:t>a[0];      //指针q指向了数组a的元素a[0]</a:t>
            </a:r>
            <a:endParaRPr lang="zh-CN" altLang="en-US" sz="2400">
              <a:solidFill>
                <a:schemeClr val="accent6"/>
              </a:solidFill>
            </a:endParaRPr>
          </a:p>
          <a:p>
            <a:r>
              <a:rPr lang="zh-CN" altLang="en-US" sz="2400">
                <a:solidFill>
                  <a:schemeClr val="tx2"/>
                </a:solidFill>
              </a:rPr>
              <a:t>*q</a:t>
            </a:r>
            <a:r>
              <a:rPr lang="zh-CN" altLang="en-US" sz="2400">
                <a:solidFill>
                  <a:schemeClr val="accent6"/>
                </a:solidFill>
              </a:rPr>
              <a:t> = </a:t>
            </a:r>
            <a:r>
              <a:rPr lang="zh-CN" altLang="en-US" sz="2400">
                <a:solidFill>
                  <a:schemeClr val="tx2"/>
                </a:solidFill>
              </a:rPr>
              <a:t>*p</a:t>
            </a:r>
            <a:r>
              <a:rPr lang="zh-CN" altLang="en-US" sz="2400">
                <a:solidFill>
                  <a:schemeClr val="accent6"/>
                </a:solidFill>
              </a:rPr>
              <a:t> / 16;   //a[0]被赋值3</a:t>
            </a:r>
            <a:endParaRPr lang="zh-CN" altLang="en-US" sz="2400">
              <a:solidFill>
                <a:schemeClr val="accent6"/>
              </a:solidFill>
            </a:endParaRPr>
          </a:p>
          <a:p>
            <a:r>
              <a:rPr lang="zh-CN" altLang="en-US" sz="2400">
                <a:solidFill>
                  <a:schemeClr val="accent6"/>
                </a:solidFill>
              </a:rPr>
              <a:t>cout &lt;&lt; "p = " &lt;&lt; </a:t>
            </a:r>
            <a:r>
              <a:rPr lang="zh-CN" altLang="en-US" sz="2400">
                <a:solidFill>
                  <a:schemeClr val="tx2"/>
                </a:solidFill>
              </a:rPr>
              <a:t>p</a:t>
            </a:r>
            <a:r>
              <a:rPr lang="zh-CN" altLang="en-US" sz="2400">
                <a:solidFill>
                  <a:schemeClr val="accent6"/>
                </a:solidFill>
              </a:rPr>
              <a:t> &lt;&lt; "  q = " &lt;&lt; </a:t>
            </a:r>
            <a:r>
              <a:rPr lang="zh-CN" altLang="en-US" sz="2400">
                <a:solidFill>
                  <a:schemeClr val="tx2"/>
                </a:solidFill>
              </a:rPr>
              <a:t>q</a:t>
            </a:r>
            <a:r>
              <a:rPr lang="zh-CN" altLang="en-US" sz="2400">
                <a:solidFill>
                  <a:schemeClr val="accent6"/>
                </a:solidFill>
              </a:rPr>
              <a:t> &lt;&lt; endl;</a:t>
            </a:r>
            <a:endParaRPr lang="zh-CN" altLang="en-US" sz="2400">
              <a:solidFill>
                <a:schemeClr val="accent6"/>
              </a:solidFill>
            </a:endParaRPr>
          </a:p>
          <a:p>
            <a:r>
              <a:rPr lang="zh-CN" altLang="en-US" sz="2400">
                <a:solidFill>
                  <a:schemeClr val="accent6"/>
                </a:solidFill>
              </a:rPr>
              <a:t>cout &lt;&lt; (</a:t>
            </a:r>
            <a:r>
              <a:rPr lang="zh-CN" altLang="en-US" sz="2400">
                <a:solidFill>
                  <a:schemeClr val="tx2"/>
                </a:solidFill>
              </a:rPr>
              <a:t>p</a:t>
            </a:r>
            <a:r>
              <a:rPr lang="zh-CN" altLang="en-US" sz="2400">
                <a:solidFill>
                  <a:schemeClr val="accent6"/>
                </a:solidFill>
              </a:rPr>
              <a:t> == </a:t>
            </a:r>
            <a:r>
              <a:rPr lang="zh-CN" altLang="en-US" sz="2400">
                <a:solidFill>
                  <a:schemeClr val="tx2"/>
                </a:solidFill>
              </a:rPr>
              <a:t>q</a:t>
            </a:r>
            <a:r>
              <a:rPr lang="zh-CN" altLang="en-US" sz="2400">
                <a:solidFill>
                  <a:schemeClr val="accent6"/>
                </a:solidFill>
              </a:rPr>
              <a:t> ? "p equal to q." : "p is not equal to q.") &lt;&lt; endl;</a:t>
            </a:r>
            <a:endParaRPr lang="zh-CN" altLang="en-US" sz="2400">
              <a:solidFill>
                <a:schemeClr val="accent6"/>
              </a:solidFill>
            </a:endParaRPr>
          </a:p>
          <a:p>
            <a:r>
              <a:rPr lang="zh-CN" altLang="en-US" sz="2400">
                <a:solidFill>
                  <a:schemeClr val="accent6"/>
                </a:solidFill>
              </a:rPr>
              <a:t>cout &lt;&lt; "*p = " &lt;&lt; </a:t>
            </a:r>
            <a:r>
              <a:rPr lang="zh-CN" altLang="en-US" sz="2400">
                <a:solidFill>
                  <a:schemeClr val="tx2"/>
                </a:solidFill>
              </a:rPr>
              <a:t>*p</a:t>
            </a:r>
            <a:r>
              <a:rPr lang="zh-CN" altLang="en-US" sz="2400">
                <a:solidFill>
                  <a:schemeClr val="accent6"/>
                </a:solidFill>
              </a:rPr>
              <a:t> &lt;&lt; "  n = " &lt;&lt; n &lt;&lt; endl;</a:t>
            </a:r>
            <a:endParaRPr lang="zh-CN" altLang="en-US" sz="2400">
              <a:solidFill>
                <a:schemeClr val="accent6"/>
              </a:solidFill>
            </a:endParaRPr>
          </a:p>
          <a:p>
            <a:r>
              <a:rPr lang="zh-CN" altLang="en-US" sz="2400">
                <a:solidFill>
                  <a:schemeClr val="accent6"/>
                </a:solidFill>
              </a:rPr>
              <a:t>cout &lt;&lt; "*q = " &lt;&lt; </a:t>
            </a:r>
            <a:r>
              <a:rPr lang="zh-CN" altLang="en-US" sz="2400">
                <a:solidFill>
                  <a:schemeClr val="tx2"/>
                </a:solidFill>
              </a:rPr>
              <a:t>*q</a:t>
            </a:r>
            <a:r>
              <a:rPr lang="zh-CN" altLang="en-US" sz="2400">
                <a:solidFill>
                  <a:schemeClr val="accent6"/>
                </a:solidFill>
              </a:rPr>
              <a:t> &lt;&lt; "  a[0] = " &lt;&lt; a[0] &lt;&lt; endl;</a:t>
            </a:r>
            <a:endParaRPr lang="zh-CN" altLang="en-US" sz="2400">
              <a:solidFill>
                <a:schemeClr val="accent6"/>
              </a:solidFill>
            </a:endParaRPr>
          </a:p>
          <a:p>
            <a:r>
              <a:rPr lang="zh-CN" altLang="en-US" sz="2400">
                <a:solidFill>
                  <a:schemeClr val="accent6"/>
                </a:solidFill>
              </a:rPr>
              <a:t>cout &lt;&lt; (</a:t>
            </a:r>
            <a:r>
              <a:rPr lang="zh-CN" altLang="en-US" sz="2400">
                <a:solidFill>
                  <a:schemeClr val="tx2"/>
                </a:solidFill>
              </a:rPr>
              <a:t>*p </a:t>
            </a:r>
            <a:r>
              <a:rPr lang="zh-CN" altLang="en-US" sz="2400">
                <a:solidFill>
                  <a:schemeClr val="accent2"/>
                </a:solidFill>
              </a:rPr>
              <a:t>==</a:t>
            </a:r>
            <a:r>
              <a:rPr lang="zh-CN" altLang="en-US" sz="2400">
                <a:solidFill>
                  <a:schemeClr val="tx2"/>
                </a:solidFill>
              </a:rPr>
              <a:t> *q</a:t>
            </a:r>
            <a:r>
              <a:rPr lang="zh-CN" altLang="en-US" sz="2400">
                <a:solidFill>
                  <a:schemeClr val="accent6"/>
                </a:solidFill>
              </a:rPr>
              <a:t> ? "*p equal to *q." : "*p is not equal to *q.") &lt;&lt; endl;</a:t>
            </a:r>
            <a:endParaRPr lang="zh-CN" altLang="en-US" sz="2400">
              <a:solidFill>
                <a:schemeClr val="accent6"/>
              </a:solidFill>
            </a:endParaRPr>
          </a:p>
          <a:p>
            <a:pPr marL="0" indent="0">
              <a:buNone/>
            </a:pPr>
            <a:r>
              <a:rPr lang="zh-CN" altLang="en-US" sz="2000">
                <a:sym typeface="+mn-ea"/>
              </a:rPr>
              <a:t>使用指针时需要注意区分</a:t>
            </a:r>
            <a:r>
              <a:rPr lang="zh-CN" altLang="en-US" sz="2000">
                <a:solidFill>
                  <a:schemeClr val="accent2"/>
                </a:solidFill>
                <a:sym typeface="+mn-ea"/>
              </a:rPr>
              <a:t>指针的值</a:t>
            </a:r>
            <a:r>
              <a:rPr lang="zh-CN" altLang="en-US" sz="2000">
                <a:sym typeface="+mn-ea"/>
              </a:rPr>
              <a:t>和</a:t>
            </a:r>
            <a:r>
              <a:rPr lang="zh-CN" altLang="en-US" sz="2000">
                <a:solidFill>
                  <a:schemeClr val="accent2"/>
                </a:solidFill>
                <a:sym typeface="+mn-ea"/>
              </a:rPr>
              <a:t>被指对象的值</a:t>
            </a:r>
            <a:r>
              <a:rPr lang="zh-CN" altLang="en-US" sz="2000">
                <a:sym typeface="+mn-ea"/>
              </a:rPr>
              <a:t>。</a:t>
            </a:r>
            <a:endParaRPr lang="zh-CN" altLang="en-US" sz="2000"/>
          </a:p>
          <a:p>
            <a:pPr marL="0" indent="0">
              <a:buNone/>
            </a:pPr>
            <a:r>
              <a:rPr lang="zh-CN" altLang="en-US" sz="2000">
                <a:solidFill>
                  <a:schemeClr val="accent2"/>
                </a:solidFill>
                <a:sym typeface="+mn-ea"/>
              </a:rPr>
              <a:t>指针的值</a:t>
            </a:r>
            <a:r>
              <a:rPr lang="zh-CN" altLang="en-US" sz="2000">
                <a:sym typeface="+mn-ea"/>
              </a:rPr>
              <a:t>是指针作为变量储存的值，或为NULL，或为某个内存地址（任何非</a:t>
            </a:r>
            <a:r>
              <a:rPr lang="en-US" altLang="zh-CN" sz="2000">
                <a:sym typeface="+mn-ea"/>
              </a:rPr>
              <a:t> </a:t>
            </a:r>
            <a:r>
              <a:rPr lang="zh-CN" altLang="en-US" sz="2000">
                <a:sym typeface="+mn-ea"/>
              </a:rPr>
              <a:t>0</a:t>
            </a:r>
            <a:r>
              <a:rPr lang="en-US" altLang="zh-CN" sz="2000">
                <a:sym typeface="+mn-ea"/>
              </a:rPr>
              <a:t> </a:t>
            </a:r>
            <a:r>
              <a:rPr lang="zh-CN" altLang="en-US" sz="2000">
                <a:sym typeface="+mn-ea"/>
              </a:rPr>
              <a:t>值都被当作内存地址看待）。</a:t>
            </a:r>
            <a:endParaRPr lang="zh-CN" altLang="en-US" sz="2000"/>
          </a:p>
          <a:p>
            <a:pPr marL="0" indent="0">
              <a:buNone/>
            </a:pPr>
            <a:r>
              <a:rPr lang="zh-CN" altLang="en-US" sz="2000">
                <a:sym typeface="+mn-ea"/>
              </a:rPr>
              <a:t>当指针存储了某个内存地址（通常是指向该变量，从而存储了该变量的地址）时，可以用间接访问方式获得</a:t>
            </a:r>
            <a:r>
              <a:rPr lang="zh-CN" altLang="en-US" sz="2000">
                <a:solidFill>
                  <a:schemeClr val="accent2"/>
                </a:solidFill>
                <a:sym typeface="+mn-ea"/>
              </a:rPr>
              <a:t>被指对象的值</a:t>
            </a:r>
            <a:r>
              <a:rPr lang="zh-CN" altLang="en-US" sz="2000">
                <a:sym typeface="+mn-ea"/>
              </a:rPr>
              <a:t>。</a:t>
            </a:r>
            <a:endParaRPr lang="zh-CN" altLang="en-US" sz="2000">
              <a:solidFill>
                <a:schemeClr val="accent6"/>
              </a:solidFill>
            </a:endParaRPr>
          </a:p>
        </p:txBody>
      </p:sp>
      <p:sp>
        <p:nvSpPr>
          <p:cNvPr id="2" name="灯片编号占位符 1"/>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39750" y="608330"/>
            <a:ext cx="8136255" cy="5773420"/>
          </a:xfrm>
        </p:spPr>
        <p:txBody>
          <a:bodyPr/>
          <a:p>
            <a:pPr marL="0" indent="0">
              <a:buNone/>
            </a:pPr>
            <a:r>
              <a:rPr lang="zh-CN" altLang="en-US">
                <a:ea typeface="楷体" panose="02010609060101010101" charset="-122"/>
                <a:cs typeface="+mn-lt"/>
              </a:rPr>
              <a:t>问：上文在定义指针并初始化时写有示例语句</a:t>
            </a:r>
            <a:br>
              <a:rPr lang="zh-CN" altLang="en-US">
                <a:ea typeface="楷体" panose="02010609060101010101" charset="-122"/>
                <a:cs typeface="+mn-lt"/>
              </a:rPr>
            </a:br>
            <a:r>
              <a:rPr lang="zh-CN" altLang="en-US">
                <a:ea typeface="楷体" panose="02010609060101010101" charset="-122"/>
                <a:cs typeface="+mn-lt"/>
              </a:rPr>
              <a:t>“</a:t>
            </a:r>
            <a:r>
              <a:rPr lang="zh-CN" altLang="en-US">
                <a:solidFill>
                  <a:schemeClr val="accent2"/>
                </a:solidFill>
                <a:ea typeface="楷体" panose="02010609060101010101" charset="-122"/>
                <a:cs typeface="+mn-lt"/>
              </a:rPr>
              <a:t>int n = 10, *p = &amp;n, *q = &amp;n;</a:t>
            </a:r>
            <a:r>
              <a:rPr lang="zh-CN" altLang="en-US">
                <a:ea typeface="楷体" panose="02010609060101010101" charset="-122"/>
                <a:cs typeface="+mn-lt"/>
              </a:rPr>
              <a:t>”，里面的“</a:t>
            </a:r>
            <a:r>
              <a:rPr lang="zh-CN" altLang="en-US">
                <a:solidFill>
                  <a:schemeClr val="accent2"/>
                </a:solidFill>
                <a:ea typeface="楷体" panose="02010609060101010101" charset="-122"/>
                <a:cs typeface="+mn-lt"/>
              </a:rPr>
              <a:t>*p = &amp;n</a:t>
            </a:r>
            <a:r>
              <a:rPr lang="zh-CN" altLang="en-US">
                <a:ea typeface="楷体" panose="02010609060101010101" charset="-122"/>
                <a:cs typeface="+mn-lt"/>
              </a:rPr>
              <a:t>”和“</a:t>
            </a:r>
            <a:r>
              <a:rPr lang="zh-CN" altLang="en-US">
                <a:solidFill>
                  <a:schemeClr val="accent2"/>
                </a:solidFill>
                <a:ea typeface="楷体" panose="02010609060101010101" charset="-122"/>
                <a:cs typeface="+mn-lt"/>
              </a:rPr>
              <a:t>*q = &amp;n</a:t>
            </a:r>
            <a:r>
              <a:rPr lang="zh-CN" altLang="en-US">
                <a:ea typeface="楷体" panose="02010609060101010101" charset="-122"/>
                <a:cs typeface="+mn-lt"/>
              </a:rPr>
              <a:t>”如何理解？</a:t>
            </a:r>
            <a:endParaRPr lang="zh-CN" altLang="en-US">
              <a:ea typeface="楷体" panose="02010609060101010101" charset="-122"/>
              <a:cs typeface="+mn-lt"/>
            </a:endParaRPr>
          </a:p>
          <a:p>
            <a:pPr marL="0" indent="0">
              <a:buNone/>
            </a:pPr>
            <a:r>
              <a:rPr lang="zh-CN" altLang="en-US">
                <a:ea typeface="楷体" panose="02010609060101010101" charset="-122"/>
                <a:cs typeface="+mn-lt"/>
              </a:rPr>
              <a:t>该语句中同时定义了 int 类型变量 n 和指向 int 类型的指针变量 p 与 q，并且用 n 的地址初始化了这两个指针变量。</a:t>
            </a:r>
            <a:endParaRPr lang="zh-CN" altLang="en-US">
              <a:ea typeface="楷体" panose="02010609060101010101" charset="-122"/>
              <a:cs typeface="+mn-lt"/>
            </a:endParaRPr>
          </a:p>
          <a:p>
            <a:pPr marL="0" indent="0">
              <a:buNone/>
            </a:pPr>
            <a:r>
              <a:rPr lang="zh-CN" altLang="en-US">
                <a:ea typeface="楷体" panose="02010609060101010101" charset="-122"/>
                <a:cs typeface="+mn-lt"/>
              </a:rPr>
              <a:t>它的实际含义相当于如下四条语句：</a:t>
            </a:r>
            <a:endParaRPr lang="zh-CN" altLang="en-US">
              <a:ea typeface="楷体" panose="02010609060101010101" charset="-122"/>
              <a:cs typeface="+mn-lt"/>
            </a:endParaRPr>
          </a:p>
          <a:p>
            <a:pPr marL="0" indent="0">
              <a:buNone/>
            </a:pPr>
            <a:r>
              <a:rPr lang="zh-CN" altLang="en-US">
                <a:solidFill>
                  <a:schemeClr val="accent2"/>
                </a:solidFill>
                <a:ea typeface="楷体" panose="02010609060101010101" charset="-122"/>
                <a:cs typeface="+mn-lt"/>
              </a:rPr>
              <a:t>int n = 10;   int *p, *q;   p = &amp;n;   q = &amp;n</a:t>
            </a:r>
            <a:r>
              <a:rPr lang="en-US" altLang="zh-CN">
                <a:solidFill>
                  <a:schemeClr val="accent2"/>
                </a:solidFill>
                <a:ea typeface="楷体" panose="02010609060101010101" charset="-122"/>
                <a:cs typeface="+mn-lt"/>
              </a:rPr>
              <a:t>;</a:t>
            </a:r>
            <a:endParaRPr lang="zh-CN" altLang="en-US">
              <a:solidFill>
                <a:schemeClr val="accent2"/>
              </a:solidFill>
              <a:ea typeface="楷体" panose="02010609060101010101" charset="-122"/>
              <a:cs typeface="+mn-lt"/>
            </a:endParaRPr>
          </a:p>
          <a:p>
            <a:pPr marL="0" indent="0">
              <a:buNone/>
            </a:pPr>
            <a:r>
              <a:rPr lang="zh-CN" altLang="en-US">
                <a:ea typeface="楷体" panose="02010609060101010101" charset="-122"/>
                <a:cs typeface="+mn-lt"/>
              </a:rPr>
              <a:t>或者下面两个定义语句：</a:t>
            </a:r>
            <a:endParaRPr lang="zh-CN" altLang="en-US">
              <a:ea typeface="楷体" panose="02010609060101010101" charset="-122"/>
              <a:cs typeface="+mn-lt"/>
            </a:endParaRPr>
          </a:p>
          <a:p>
            <a:pPr marL="0" indent="0">
              <a:buNone/>
            </a:pPr>
            <a:r>
              <a:rPr lang="zh-CN" altLang="en-US">
                <a:solidFill>
                  <a:schemeClr val="accent2"/>
                </a:solidFill>
                <a:ea typeface="楷体" panose="02010609060101010101" charset="-122"/>
                <a:cs typeface="+mn-lt"/>
              </a:rPr>
              <a:t>int n = 10;   int *p = &amp;n, *q = &amp;n;</a:t>
            </a:r>
            <a:endParaRPr lang="zh-CN" altLang="en-US">
              <a:solidFill>
                <a:schemeClr val="accent2"/>
              </a:solidFill>
              <a:ea typeface="楷体" panose="02010609060101010101" charset="-122"/>
              <a:cs typeface="+mn-lt"/>
            </a:endParaRPr>
          </a:p>
          <a:p>
            <a:pPr marL="0" indent="0">
              <a:buNone/>
            </a:pPr>
            <a:r>
              <a:rPr lang="zh-CN" altLang="en-US">
                <a:ea typeface="楷体" panose="02010609060101010101" charset="-122"/>
                <a:cs typeface="+mn-lt"/>
              </a:rPr>
              <a:t>可见，混和定义形式不太好，拆分之后更易理解。</a:t>
            </a:r>
            <a:endParaRPr lang="zh-CN" altLang="en-US">
              <a:ea typeface="楷体" panose="02010609060101010101" charset="-122"/>
              <a:cs typeface="+mn-lt"/>
            </a:endParaRPr>
          </a:p>
        </p:txBody>
      </p:sp>
      <p:sp>
        <p:nvSpPr>
          <p:cNvPr id="2" name="灯片编号占位符 1"/>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3" name="内容占位符 2"/>
          <p:cNvSpPr>
            <a:spLocks noGrp="1"/>
          </p:cNvSpPr>
          <p:nvPr>
            <p:ph idx="1"/>
          </p:nvPr>
        </p:nvSpPr>
        <p:spPr/>
        <p:txBody>
          <a:bodyPr/>
          <a:p>
            <a:pPr marL="0" indent="0">
              <a:buNone/>
            </a:pPr>
            <a:r>
              <a:rPr lang="zh-CN" altLang="en-US" sz="2400"/>
              <a:t>明确一些术语的含义：</a:t>
            </a:r>
            <a:endParaRPr lang="zh-CN" altLang="en-US" sz="2400"/>
          </a:p>
          <a:p>
            <a:r>
              <a:rPr lang="zh-CN" altLang="en-US" sz="2400">
                <a:solidFill>
                  <a:schemeClr val="accent2"/>
                </a:solidFill>
              </a:rPr>
              <a:t>指针变量</a:t>
            </a:r>
            <a:r>
              <a:rPr lang="zh-CN" altLang="en-US" sz="2400"/>
              <a:t>简称为</a:t>
            </a:r>
            <a:r>
              <a:rPr lang="zh-CN" altLang="en-US" sz="2400">
                <a:solidFill>
                  <a:schemeClr val="accent2"/>
                </a:solidFill>
              </a:rPr>
              <a:t>指针</a:t>
            </a:r>
            <a:r>
              <a:rPr lang="zh-CN" altLang="en-US" sz="2400"/>
              <a:t>（就象</a:t>
            </a:r>
            <a:r>
              <a:rPr lang="en-US" altLang="zh-CN" sz="2400"/>
              <a:t> </a:t>
            </a:r>
            <a:r>
              <a:rPr lang="zh-CN" altLang="en-US" sz="2400"/>
              <a:t>数组变量</a:t>
            </a:r>
            <a:r>
              <a:rPr lang="en-US" altLang="zh-CN" sz="2400"/>
              <a:t> </a:t>
            </a:r>
            <a:r>
              <a:rPr lang="zh-CN" altLang="en-US" sz="2400"/>
              <a:t>简称为</a:t>
            </a:r>
            <a:r>
              <a:rPr lang="en-US" altLang="zh-CN" sz="2400"/>
              <a:t> </a:t>
            </a:r>
            <a:r>
              <a:rPr lang="zh-CN" altLang="en-US" sz="2400"/>
              <a:t>数组）</a:t>
            </a:r>
            <a:endParaRPr lang="zh-CN" altLang="en-US" sz="2400"/>
          </a:p>
          <a:p>
            <a:r>
              <a:rPr lang="zh-CN" altLang="en-US" sz="2400"/>
              <a:t>指针变量（指针）的值称为</a:t>
            </a:r>
            <a:r>
              <a:rPr lang="zh-CN" altLang="en-US" sz="2400">
                <a:solidFill>
                  <a:schemeClr val="accent2"/>
                </a:solidFill>
                <a:sym typeface="+mn-ea"/>
              </a:rPr>
              <a:t>指针值</a:t>
            </a:r>
            <a:r>
              <a:rPr lang="zh-CN" altLang="en-US" sz="2400">
                <a:solidFill>
                  <a:schemeClr val="tx1"/>
                </a:solidFill>
                <a:sym typeface="+mn-ea"/>
              </a:rPr>
              <a:t>或</a:t>
            </a:r>
            <a:r>
              <a:rPr lang="zh-CN" altLang="en-US" sz="2400">
                <a:solidFill>
                  <a:schemeClr val="accent2"/>
                </a:solidFill>
              </a:rPr>
              <a:t>地址值</a:t>
            </a:r>
            <a:r>
              <a:rPr lang="zh-CN" altLang="en-US" sz="2400"/>
              <a:t>（</a:t>
            </a:r>
            <a:r>
              <a:rPr lang="zh-CN" altLang="en-US" sz="2400">
                <a:solidFill>
                  <a:schemeClr val="accent2"/>
                </a:solidFill>
                <a:sym typeface="+mn-ea"/>
              </a:rPr>
              <a:t>地址</a:t>
            </a:r>
            <a:r>
              <a:rPr lang="zh-CN" altLang="en-US" sz="2400">
                <a:sym typeface="+mn-ea"/>
              </a:rPr>
              <a:t>）</a:t>
            </a:r>
            <a:endParaRPr lang="zh-CN" altLang="en-US" sz="2400"/>
          </a:p>
          <a:p>
            <a:pPr marL="0" indent="0">
              <a:buNone/>
            </a:pPr>
            <a:endParaRPr lang="zh-CN" altLang="en-US" sz="2000">
              <a:latin typeface="Cambria" panose="02040503050406030204" pitchFamily="18" charset="0"/>
              <a:ea typeface="楷体" panose="02010609060101010101" charset="-122"/>
            </a:endParaRPr>
          </a:p>
          <a:p>
            <a:pPr marL="0" indent="0">
              <a:buNone/>
            </a:pPr>
            <a:r>
              <a:rPr lang="zh-CN" altLang="en-US" sz="2000">
                <a:latin typeface="Cambria" panose="02040503050406030204" pitchFamily="18" charset="0"/>
                <a:ea typeface="楷体" panose="02010609060101010101" charset="-122"/>
              </a:rPr>
              <a:t>以上定义或说法来源于权威著作：</a:t>
            </a:r>
            <a:endParaRPr lang="zh-CN" altLang="en-US" sz="2000">
              <a:latin typeface="Cambria" panose="02040503050406030204" pitchFamily="18" charset="0"/>
              <a:ea typeface="楷体" panose="02010609060101010101" charset="-122"/>
            </a:endParaRPr>
          </a:p>
          <a:p>
            <a:pPr marL="0" indent="0">
              <a:buNone/>
            </a:pPr>
            <a:r>
              <a:rPr lang="en-US" altLang="zh-CN" sz="2000" dirty="0">
                <a:latin typeface="Cambria" panose="02040503050406030204" pitchFamily="18" charset="0"/>
                <a:ea typeface="楷体" panose="02010609060101010101" charset="-122"/>
                <a:sym typeface="+mn-ea"/>
              </a:rPr>
              <a:t>B. W. </a:t>
            </a:r>
            <a:r>
              <a:rPr lang="en-US" altLang="zh-CN" sz="2000" b="1" dirty="0">
                <a:solidFill>
                  <a:schemeClr val="accent2"/>
                </a:solidFill>
                <a:latin typeface="Cambria" panose="02040503050406030204" pitchFamily="18" charset="0"/>
                <a:ea typeface="楷体" panose="02010609060101010101" charset="-122"/>
                <a:sym typeface="+mn-ea"/>
              </a:rPr>
              <a:t>K</a:t>
            </a:r>
            <a:r>
              <a:rPr lang="en-US" altLang="zh-CN" sz="2000" dirty="0">
                <a:latin typeface="Cambria" panose="02040503050406030204" pitchFamily="18" charset="0"/>
                <a:ea typeface="楷体" panose="02010609060101010101" charset="-122"/>
                <a:sym typeface="+mn-ea"/>
              </a:rPr>
              <a:t>ernighan </a:t>
            </a:r>
            <a:r>
              <a:rPr lang="zh-CN" altLang="en-US" sz="2000" dirty="0">
                <a:latin typeface="Cambria" panose="02040503050406030204" pitchFamily="18" charset="0"/>
                <a:ea typeface="楷体" panose="02010609060101010101" charset="-122"/>
                <a:sym typeface="+mn-ea"/>
              </a:rPr>
              <a:t> </a:t>
            </a:r>
            <a:r>
              <a:rPr lang="en-US" altLang="zh-CN" sz="2000" dirty="0">
                <a:latin typeface="Cambria" panose="02040503050406030204" pitchFamily="18" charset="0"/>
                <a:ea typeface="楷体" panose="02010609060101010101" charset="-122"/>
                <a:sym typeface="+mn-ea"/>
              </a:rPr>
              <a:t>D. M.</a:t>
            </a:r>
            <a:r>
              <a:rPr lang="en-US" altLang="zh-CN" sz="2000" dirty="0">
                <a:solidFill>
                  <a:schemeClr val="accent2"/>
                </a:solidFill>
                <a:latin typeface="Cambria" panose="02040503050406030204" pitchFamily="18" charset="0"/>
                <a:ea typeface="楷体" panose="02010609060101010101" charset="-122"/>
                <a:sym typeface="+mn-ea"/>
              </a:rPr>
              <a:t> </a:t>
            </a:r>
            <a:r>
              <a:rPr lang="en-US" altLang="zh-CN" sz="2000" b="1" dirty="0">
                <a:solidFill>
                  <a:schemeClr val="accent2"/>
                </a:solidFill>
                <a:latin typeface="Cambria" panose="02040503050406030204" pitchFamily="18" charset="0"/>
                <a:ea typeface="楷体" panose="02010609060101010101" charset="-122"/>
                <a:sym typeface="+mn-ea"/>
              </a:rPr>
              <a:t>R</a:t>
            </a:r>
            <a:r>
              <a:rPr lang="en-US" altLang="zh-CN" sz="2000" dirty="0">
                <a:latin typeface="Cambria" panose="02040503050406030204" pitchFamily="18" charset="0"/>
                <a:ea typeface="楷体" panose="02010609060101010101" charset="-122"/>
                <a:sym typeface="+mn-ea"/>
              </a:rPr>
              <a:t>itchie </a:t>
            </a:r>
            <a:r>
              <a:rPr lang="zh-CN" altLang="en-US" sz="2000" dirty="0">
                <a:latin typeface="Cambria" panose="02040503050406030204" pitchFamily="18" charset="0"/>
                <a:ea typeface="楷体" panose="02010609060101010101" charset="-122"/>
                <a:sym typeface="+mn-ea"/>
              </a:rPr>
              <a:t>合著</a:t>
            </a:r>
            <a:r>
              <a:rPr lang="en-US" altLang="zh-CN" sz="2000" dirty="0">
                <a:latin typeface="Cambria" panose="02040503050406030204" pitchFamily="18" charset="0"/>
                <a:ea typeface="楷体" panose="02010609060101010101" charset="-122"/>
                <a:sym typeface="+mn-ea"/>
              </a:rPr>
              <a:t>, </a:t>
            </a:r>
            <a:r>
              <a:rPr lang="zh-CN" altLang="en-US" sz="2000" dirty="0">
                <a:latin typeface="Cambria" panose="02040503050406030204" pitchFamily="18" charset="0"/>
                <a:ea typeface="楷体" panose="02010609060101010101" charset="-122"/>
                <a:sym typeface="+mn-ea"/>
              </a:rPr>
              <a:t>徐宝文</a:t>
            </a:r>
            <a:r>
              <a:rPr lang="en-US" altLang="zh-CN" sz="2000" dirty="0">
                <a:latin typeface="Cambria" panose="02040503050406030204" pitchFamily="18" charset="0"/>
                <a:ea typeface="楷体" panose="02010609060101010101" charset="-122"/>
                <a:sym typeface="+mn-ea"/>
              </a:rPr>
              <a:t> </a:t>
            </a:r>
            <a:r>
              <a:rPr lang="zh-CN" altLang="en-US" sz="2000" dirty="0">
                <a:latin typeface="Cambria" panose="02040503050406030204" pitchFamily="18" charset="0"/>
                <a:ea typeface="楷体" panose="02010609060101010101" charset="-122"/>
                <a:sym typeface="+mn-ea"/>
              </a:rPr>
              <a:t>李志</a:t>
            </a:r>
            <a:r>
              <a:rPr lang="en-US" altLang="zh-CN" sz="2000" dirty="0">
                <a:latin typeface="Cambria" panose="02040503050406030204" pitchFamily="18" charset="0"/>
                <a:ea typeface="楷体" panose="02010609060101010101" charset="-122"/>
                <a:sym typeface="+mn-ea"/>
              </a:rPr>
              <a:t> </a:t>
            </a:r>
            <a:r>
              <a:rPr lang="zh-CN" altLang="en-US" sz="2000" dirty="0">
                <a:latin typeface="Cambria" panose="02040503050406030204" pitchFamily="18" charset="0"/>
                <a:ea typeface="楷体" panose="02010609060101010101" charset="-122"/>
                <a:sym typeface="+mn-ea"/>
              </a:rPr>
              <a:t>译，</a:t>
            </a:r>
            <a:r>
              <a:rPr lang="en-US" altLang="zh-CN" sz="2000" b="1">
                <a:latin typeface="Cambria" panose="02040503050406030204" pitchFamily="18" charset="0"/>
                <a:ea typeface="楷体" panose="02010609060101010101" charset="-122"/>
                <a:sym typeface="+mn-ea"/>
              </a:rPr>
              <a:t>C </a:t>
            </a:r>
            <a:r>
              <a:rPr lang="zh-CN" altLang="en-US" sz="2000" b="1">
                <a:latin typeface="Cambria" panose="02040503050406030204" pitchFamily="18" charset="0"/>
                <a:ea typeface="楷体" panose="02010609060101010101" charset="-122"/>
                <a:sym typeface="+mn-ea"/>
              </a:rPr>
              <a:t>程序设计语言（</a:t>
            </a:r>
            <a:r>
              <a:rPr lang="en-US" altLang="zh-CN" sz="2000" b="1" dirty="0">
                <a:latin typeface="Cambria" panose="02040503050406030204" pitchFamily="18" charset="0"/>
                <a:ea typeface="楷体" panose="02010609060101010101" charset="-122"/>
                <a:sym typeface="+mn-ea"/>
              </a:rPr>
              <a:t>The C Programming Language</a:t>
            </a:r>
            <a:r>
              <a:rPr lang="zh-CN" altLang="en-US" sz="2000" b="1" dirty="0">
                <a:latin typeface="Cambria" panose="02040503050406030204" pitchFamily="18" charset="0"/>
                <a:ea typeface="楷体" panose="02010609060101010101" charset="-122"/>
                <a:sym typeface="+mn-ea"/>
              </a:rPr>
              <a:t>）</a:t>
            </a:r>
            <a:r>
              <a:rPr lang="zh-CN" altLang="en-US" sz="2000" dirty="0">
                <a:latin typeface="Cambria" panose="02040503050406030204" pitchFamily="18" charset="0"/>
                <a:ea typeface="楷体" panose="02010609060101010101" charset="-122"/>
                <a:sym typeface="+mn-ea"/>
              </a:rPr>
              <a:t>第二版</a:t>
            </a:r>
            <a:r>
              <a:rPr lang="en-US" altLang="zh-CN" sz="2000" dirty="0">
                <a:latin typeface="Cambria" panose="02040503050406030204" pitchFamily="18" charset="0"/>
                <a:ea typeface="楷体" panose="02010609060101010101" charset="-122"/>
                <a:sym typeface="+mn-ea"/>
              </a:rPr>
              <a:t> </a:t>
            </a:r>
            <a:r>
              <a:rPr lang="zh-CN" altLang="en-US" sz="2000" dirty="0">
                <a:latin typeface="Cambria" panose="02040503050406030204" pitchFamily="18" charset="0"/>
                <a:ea typeface="楷体" panose="02010609060101010101" charset="-122"/>
                <a:sym typeface="+mn-ea"/>
              </a:rPr>
              <a:t>，机械工业出版社，</a:t>
            </a:r>
            <a:r>
              <a:rPr lang="en-US" altLang="zh-CN" sz="2000" dirty="0">
                <a:latin typeface="Cambria" panose="02040503050406030204" pitchFamily="18" charset="0"/>
                <a:ea typeface="楷体" panose="02010609060101010101" charset="-122"/>
                <a:sym typeface="+mn-ea"/>
              </a:rPr>
              <a:t>2004</a:t>
            </a:r>
            <a:endParaRPr lang="zh-CN" altLang="en-US" sz="2000" dirty="0">
              <a:latin typeface="Cambria" panose="02040503050406030204" pitchFamily="18" charset="0"/>
              <a:ea typeface="楷体" panose="02010609060101010101" charset="-122"/>
              <a:sym typeface="+mn-ea"/>
            </a:endParaRPr>
          </a:p>
          <a:p>
            <a:pPr marL="0" indent="0">
              <a:buNone/>
            </a:pPr>
            <a:r>
              <a:rPr lang="zh-CN" altLang="en-US" sz="2000" dirty="0">
                <a:latin typeface="Cambria" panose="02040503050406030204" pitchFamily="18" charset="0"/>
                <a:ea typeface="楷体" panose="02010609060101010101" charset="-122"/>
                <a:sym typeface="+mn-ea"/>
              </a:rPr>
              <a:t>第五章</a:t>
            </a:r>
            <a:r>
              <a:rPr lang="en-US" altLang="zh-CN" sz="2000" dirty="0">
                <a:latin typeface="楷体" panose="02010609060101010101" charset="-122"/>
                <a:ea typeface="楷体" panose="02010609060101010101" charset="-122"/>
                <a:sym typeface="+mn-ea"/>
              </a:rPr>
              <a:t>“</a:t>
            </a:r>
            <a:r>
              <a:rPr lang="zh-CN" altLang="en-US" sz="2000" dirty="0">
                <a:latin typeface="Cambria" panose="02040503050406030204" pitchFamily="18" charset="0"/>
                <a:ea typeface="楷体" panose="02010609060101010101" charset="-122"/>
                <a:sym typeface="+mn-ea"/>
              </a:rPr>
              <a:t>指针与数组</a:t>
            </a:r>
            <a:r>
              <a:rPr lang="en-US" altLang="zh-CN" sz="2000" dirty="0">
                <a:latin typeface="楷体" panose="02010609060101010101" charset="-122"/>
                <a:ea typeface="楷体" panose="02010609060101010101" charset="-122"/>
                <a:sym typeface="+mn-ea"/>
              </a:rPr>
              <a:t>”</a:t>
            </a:r>
            <a:r>
              <a:rPr lang="zh-CN" altLang="en-US" sz="2000" dirty="0">
                <a:latin typeface="Cambria" panose="02040503050406030204" pitchFamily="18" charset="0"/>
                <a:ea typeface="楷体" panose="02010609060101010101" charset="-122"/>
                <a:sym typeface="+mn-ea"/>
              </a:rPr>
              <a:t>第一句话是</a:t>
            </a:r>
            <a:r>
              <a:rPr lang="en-US" altLang="zh-CN" sz="2000" dirty="0">
                <a:latin typeface="楷体" panose="02010609060101010101" charset="-122"/>
                <a:ea typeface="楷体" panose="02010609060101010101" charset="-122"/>
                <a:sym typeface="+mn-ea"/>
              </a:rPr>
              <a:t>“</a:t>
            </a:r>
            <a:r>
              <a:rPr lang="en-US" altLang="zh-CN" sz="2000" dirty="0">
                <a:highlight>
                  <a:srgbClr val="FFFF00"/>
                </a:highlight>
                <a:latin typeface="Cambria" panose="02040503050406030204" pitchFamily="18" charset="0"/>
                <a:ea typeface="楷体" panose="02010609060101010101" charset="-122"/>
                <a:sym typeface="+mn-ea"/>
              </a:rPr>
              <a:t>指针是一种保存变量地址的变量</a:t>
            </a:r>
            <a:r>
              <a:rPr lang="en-US" altLang="zh-CN" sz="2000" dirty="0">
                <a:latin typeface="楷体" panose="02010609060101010101" charset="-122"/>
                <a:ea typeface="楷体" panose="02010609060101010101" charset="-122"/>
                <a:sym typeface="+mn-ea"/>
              </a:rPr>
              <a:t>”</a:t>
            </a:r>
            <a:r>
              <a:rPr lang="zh-CN" altLang="en-US" sz="2000" dirty="0">
                <a:latin typeface="楷体" panose="02010609060101010101" charset="-122"/>
                <a:ea typeface="楷体" panose="02010609060101010101" charset="-122"/>
                <a:sym typeface="+mn-ea"/>
              </a:rPr>
              <a:t>。</a:t>
            </a:r>
            <a:endParaRPr lang="en-US" altLang="zh-CN" sz="2000" dirty="0">
              <a:latin typeface="Cambria" panose="02040503050406030204" pitchFamily="18" charset="0"/>
              <a:ea typeface="楷体" panose="02010609060101010101" charset="-122"/>
              <a:sym typeface="+mn-ea"/>
            </a:endParaRPr>
          </a:p>
          <a:p>
            <a:pPr marL="0" indent="0">
              <a:buNone/>
            </a:pPr>
            <a:endParaRPr lang="zh-CN" altLang="en-US" sz="2000">
              <a:latin typeface="Cambria" panose="02040503050406030204" pitchFamily="18" charset="0"/>
              <a:ea typeface="楷体" panose="02010609060101010101" charset="-122"/>
            </a:endParaRPr>
          </a:p>
          <a:p>
            <a:pPr marL="0" indent="0">
              <a:buNone/>
            </a:pPr>
            <a:r>
              <a:rPr lang="zh-CN" altLang="en-US" sz="2000">
                <a:latin typeface="Cambria" panose="02040503050406030204" pitchFamily="18" charset="0"/>
                <a:ea typeface="楷体" panose="02010609060101010101" charset="-122"/>
              </a:rPr>
              <a:t>国内某些教材对</a:t>
            </a:r>
            <a:r>
              <a:rPr lang="en-US" altLang="zh-CN" sz="2000">
                <a:latin typeface="Cambria" panose="02040503050406030204" pitchFamily="18" charset="0"/>
                <a:ea typeface="楷体" panose="02010609060101010101" charset="-122"/>
              </a:rPr>
              <a:t> </a:t>
            </a:r>
            <a:r>
              <a:rPr lang="en-US" altLang="zh-CN" sz="2000">
                <a:latin typeface="楷体" panose="02010609060101010101" charset="-122"/>
                <a:ea typeface="楷体" panose="02010609060101010101" charset="-122"/>
              </a:rPr>
              <a:t>“</a:t>
            </a:r>
            <a:r>
              <a:rPr lang="zh-CN" altLang="en-US" sz="2000">
                <a:latin typeface="Cambria" panose="02040503050406030204" pitchFamily="18" charset="0"/>
                <a:ea typeface="楷体" panose="02010609060101010101" charset="-122"/>
              </a:rPr>
              <a:t>指针</a:t>
            </a:r>
            <a:r>
              <a:rPr lang="en-US" altLang="zh-CN" sz="2000">
                <a:latin typeface="楷体" panose="02010609060101010101" charset="-122"/>
                <a:ea typeface="楷体" panose="02010609060101010101" charset="-122"/>
              </a:rPr>
              <a:t>”</a:t>
            </a:r>
            <a:r>
              <a:rPr lang="zh-CN" altLang="en-US" sz="2000">
                <a:latin typeface="Cambria" panose="02040503050406030204" pitchFamily="18" charset="0"/>
                <a:ea typeface="楷体" panose="02010609060101010101" charset="-122"/>
              </a:rPr>
              <a:t>一词有“地址就是指针”、“指针变量也简称为指针”的混乱说法，然后又不断强调</a:t>
            </a:r>
            <a:r>
              <a:rPr lang="zh-CN" altLang="en-US" sz="2000">
                <a:latin typeface="Cambria" panose="02040503050406030204" pitchFamily="18" charset="0"/>
                <a:ea typeface="楷体" panose="02010609060101010101" charset="-122"/>
                <a:sym typeface="+mn-ea"/>
              </a:rPr>
              <a:t>“</a:t>
            </a:r>
            <a:r>
              <a:rPr lang="zh-CN" altLang="en-US" sz="2000">
                <a:latin typeface="Cambria" panose="02040503050406030204" pitchFamily="18" charset="0"/>
                <a:ea typeface="楷体" panose="02010609060101010101" charset="-122"/>
              </a:rPr>
              <a:t>指针</a:t>
            </a:r>
            <a:r>
              <a:rPr lang="zh-CN" altLang="en-US" sz="2000">
                <a:latin typeface="Cambria" panose="02040503050406030204" pitchFamily="18" charset="0"/>
                <a:ea typeface="楷体" panose="02010609060101010101" charset="-122"/>
                <a:sym typeface="+mn-ea"/>
              </a:rPr>
              <a:t>”</a:t>
            </a:r>
            <a:r>
              <a:rPr lang="zh-CN" altLang="en-US" sz="2000">
                <a:latin typeface="Cambria" panose="02040503050406030204" pitchFamily="18" charset="0"/>
                <a:ea typeface="楷体" panose="02010609060101010101" charset="-122"/>
              </a:rPr>
              <a:t>与</a:t>
            </a:r>
            <a:r>
              <a:rPr lang="zh-CN" altLang="en-US" sz="2000">
                <a:latin typeface="Cambria" panose="02040503050406030204" pitchFamily="18" charset="0"/>
                <a:ea typeface="楷体" panose="02010609060101010101" charset="-122"/>
                <a:sym typeface="+mn-ea"/>
              </a:rPr>
              <a:t>“</a:t>
            </a:r>
            <a:r>
              <a:rPr lang="zh-CN" altLang="en-US" sz="2000">
                <a:latin typeface="Cambria" panose="02040503050406030204" pitchFamily="18" charset="0"/>
                <a:ea typeface="楷体" panose="02010609060101010101" charset="-122"/>
              </a:rPr>
              <a:t>指针变量</a:t>
            </a:r>
            <a:r>
              <a:rPr lang="zh-CN" altLang="en-US" sz="2000">
                <a:latin typeface="Cambria" panose="02040503050406030204" pitchFamily="18" charset="0"/>
                <a:ea typeface="楷体" panose="02010609060101010101" charset="-122"/>
                <a:sym typeface="+mn-ea"/>
              </a:rPr>
              <a:t>”两词</a:t>
            </a:r>
            <a:r>
              <a:rPr lang="zh-CN" altLang="en-US" sz="2000">
                <a:latin typeface="Cambria" panose="02040503050406030204" pitchFamily="18" charset="0"/>
                <a:ea typeface="楷体" panose="02010609060101010101" charset="-122"/>
              </a:rPr>
              <a:t>的区别。这种混乱说法流传很广，甚至有网络文章讨论</a:t>
            </a:r>
            <a:r>
              <a:rPr lang="en-US" altLang="zh-CN" sz="2000">
                <a:latin typeface="楷体" panose="02010609060101010101" charset="-122"/>
                <a:ea typeface="楷体" panose="02010609060101010101" charset="-122"/>
              </a:rPr>
              <a:t>“</a:t>
            </a:r>
            <a:r>
              <a:rPr lang="zh-CN" altLang="en-US" sz="2000">
                <a:latin typeface="Cambria" panose="02040503050406030204" pitchFamily="18" charset="0"/>
                <a:ea typeface="楷体" panose="02010609060101010101" charset="-122"/>
              </a:rPr>
              <a:t>变量指针与指针变量的区别</a:t>
            </a:r>
            <a:r>
              <a:rPr lang="en-US" altLang="zh-CN" sz="2000">
                <a:latin typeface="楷体" panose="02010609060101010101" charset="-122"/>
                <a:ea typeface="楷体" panose="02010609060101010101" charset="-122"/>
              </a:rPr>
              <a:t>”</a:t>
            </a:r>
            <a:r>
              <a:rPr lang="zh-CN" altLang="en-US" sz="2000">
                <a:latin typeface="Cambria" panose="02040503050406030204" pitchFamily="18" charset="0"/>
                <a:ea typeface="楷体" panose="02010609060101010101" charset="-122"/>
              </a:rPr>
              <a:t>。这些说法并不符合《C</a:t>
            </a:r>
            <a:r>
              <a:rPr lang="en-US" altLang="zh-CN" sz="2000">
                <a:latin typeface="Cambria" panose="02040503050406030204" pitchFamily="18" charset="0"/>
                <a:ea typeface="楷体" panose="02010609060101010101" charset="-122"/>
              </a:rPr>
              <a:t> </a:t>
            </a:r>
            <a:r>
              <a:rPr lang="zh-CN" altLang="en-US" sz="2000">
                <a:latin typeface="Cambria" panose="02040503050406030204" pitchFamily="18" charset="0"/>
                <a:ea typeface="楷体" panose="02010609060101010101" charset="-122"/>
              </a:rPr>
              <a:t>程序设计语言》中的说明。</a:t>
            </a:r>
            <a:endParaRPr lang="zh-CN" altLang="en-US" sz="2000">
              <a:latin typeface="Cambria" panose="02040503050406030204" pitchFamily="18" charset="0"/>
              <a:ea typeface="楷体" panose="02010609060101010101" charset="-122"/>
            </a:endParaRPr>
          </a:p>
        </p:txBody>
      </p:sp>
      <p:sp>
        <p:nvSpPr>
          <p:cNvPr id="4" name="灯片编号占位符 3"/>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
        <p:nvSpPr>
          <p:cNvPr id="5" name="文本框 4"/>
          <p:cNvSpPr txBox="1"/>
          <p:nvPr/>
        </p:nvSpPr>
        <p:spPr>
          <a:xfrm>
            <a:off x="3275965" y="6287770"/>
            <a:ext cx="2736215" cy="460375"/>
          </a:xfrm>
          <a:prstGeom prst="rect">
            <a:avLst/>
          </a:prstGeom>
          <a:noFill/>
        </p:spPr>
        <p:txBody>
          <a:bodyPr wrap="square" rtlCol="0">
            <a:spAutoFit/>
          </a:bodyPr>
          <a:p>
            <a:r>
              <a:rPr lang="zh-CN" altLang="en-US"/>
              <a:t>本页隐藏，不播放</a:t>
            </a:r>
            <a:endParaRPr lang="zh-CN" altLang="en-US"/>
          </a:p>
        </p:txBody>
      </p:sp>
    </p:spTree>
  </p:cSld>
  <p:clrMapOvr>
    <a:masterClrMapping/>
  </p:clrMapOvr>
  <p:transition spd="med">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标题 19459"/>
          <p:cNvSpPr>
            <a:spLocks noGrp="1"/>
          </p:cNvSpPr>
          <p:nvPr>
            <p:ph type="title"/>
          </p:nvPr>
        </p:nvSpPr>
        <p:spPr>
          <a:solidFill>
            <a:schemeClr val="accent1"/>
          </a:solidFill>
        </p:spPr>
        <p:txBody>
          <a:bodyPr vert="horz" wrap="square" lIns="91440" tIns="45720" rIns="91440" bIns="45720" anchor="ctr"/>
          <a:p>
            <a:r>
              <a:rPr lang="en-US" altLang="zh-CN" sz="3600">
                <a:solidFill>
                  <a:schemeClr val="accent2"/>
                </a:solidFill>
              </a:rPr>
              <a:t>7.2.3  </a:t>
            </a:r>
            <a:r>
              <a:rPr lang="zh-CN" altLang="en-US" sz="3600" dirty="0">
                <a:solidFill>
                  <a:schemeClr val="accent2"/>
                </a:solidFill>
              </a:rPr>
              <a:t>指针作为函数参数</a:t>
            </a:r>
            <a:endParaRPr lang="zh-CN" altLang="en-US" sz="3600" dirty="0">
              <a:solidFill>
                <a:schemeClr val="accent2"/>
              </a:solidFill>
            </a:endParaRPr>
          </a:p>
        </p:txBody>
      </p:sp>
      <p:sp>
        <p:nvSpPr>
          <p:cNvPr id="24578" name="文本占位符 111619"/>
          <p:cNvSpPr>
            <a:spLocks noGrp="1"/>
          </p:cNvSpPr>
          <p:nvPr>
            <p:ph idx="1"/>
          </p:nvPr>
        </p:nvSpPr>
        <p:spPr/>
        <p:txBody>
          <a:bodyPr vert="horz" wrap="square" lIns="91440" tIns="45720" rIns="91440" bIns="45720" anchor="t"/>
          <a:p>
            <a:r>
              <a:rPr lang="zh-CN" altLang="en-US" dirty="0"/>
              <a:t>指针作为函数参数有特殊意义，利用这种参数可写出能修改</a:t>
            </a:r>
            <a:r>
              <a:rPr lang="zh-CN" altLang="en-US" dirty="0">
                <a:solidFill>
                  <a:schemeClr val="accent2"/>
                </a:solidFill>
              </a:rPr>
              <a:t>函数调用处的环境（</a:t>
            </a:r>
            <a:r>
              <a:rPr lang="zh-CN" altLang="en-US" dirty="0"/>
              <a:t>在调用函数的位置能访问的变量全体</a:t>
            </a:r>
            <a:r>
              <a:rPr lang="zh-CN" altLang="en-US" dirty="0">
                <a:solidFill>
                  <a:schemeClr val="accent2"/>
                </a:solidFill>
              </a:rPr>
              <a:t>）</a:t>
            </a:r>
            <a:r>
              <a:rPr lang="zh-CN" altLang="en-US" dirty="0"/>
              <a:t>的函数。</a:t>
            </a:r>
            <a:endParaRPr lang="zh-CN" altLang="en-US" dirty="0"/>
          </a:p>
          <a:p>
            <a:r>
              <a:rPr lang="zh-CN" altLang="en-US" dirty="0"/>
              <a:t>前面函数的参数机制：</a:t>
            </a:r>
            <a:endParaRPr lang="zh-CN" altLang="en-US" dirty="0"/>
          </a:p>
          <a:p>
            <a:pPr lvl="1"/>
            <a:r>
              <a:rPr lang="zh-CN" altLang="en-US" dirty="0"/>
              <a:t>在使用值参数时，函数中对形参的更改不会反映到实参。</a:t>
            </a:r>
            <a:endParaRPr lang="zh-CN" altLang="en-US" dirty="0"/>
          </a:p>
          <a:p>
            <a:pPr lvl="1"/>
            <a:r>
              <a:rPr lang="zh-CN" altLang="en-US" dirty="0"/>
              <a:t>在使用数组作为参数时，可以修改数组元素的值，为什么？</a:t>
            </a:r>
            <a:endParaRPr lang="zh-CN" altLang="en-US" dirty="0"/>
          </a:p>
          <a:p>
            <a:pPr lvl="1"/>
            <a:r>
              <a:rPr lang="en-US" altLang="zh-CN"/>
              <a:t>C++ </a:t>
            </a:r>
            <a:r>
              <a:rPr lang="zh-CN" altLang="en-US" dirty="0"/>
              <a:t>中的引用型参数可以改变函数中的引用型参数的值。（但不能在 </a:t>
            </a:r>
            <a:r>
              <a:rPr lang="en-US" altLang="zh-CN"/>
              <a:t>C </a:t>
            </a:r>
            <a:r>
              <a:rPr lang="zh-CN" altLang="en-US" dirty="0"/>
              <a:t>语言中使用）</a:t>
            </a:r>
            <a:endParaRPr lang="zh-CN" altLang="en-US" dirty="0"/>
          </a:p>
        </p:txBody>
      </p:sp>
      <p:sp>
        <p:nvSpPr>
          <p:cNvPr id="2" name="灯片编号占位符 1"/>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7" name="右箭头 22534"/>
          <p:cNvSpPr/>
          <p:nvPr/>
        </p:nvSpPr>
        <p:spPr>
          <a:xfrm>
            <a:off x="7234238" y="6053138"/>
            <a:ext cx="439737" cy="242887"/>
          </a:xfrm>
          <a:prstGeom prst="rightArrow">
            <a:avLst>
              <a:gd name="adj1" fmla="val 50000"/>
              <a:gd name="adj2" fmla="val 45244"/>
            </a:avLst>
          </a:prstGeom>
          <a:gradFill rotWithShape="0">
            <a:gsLst>
              <a:gs pos="0">
                <a:schemeClr val="accent1"/>
              </a:gs>
              <a:gs pos="100000">
                <a:schemeClr val="bg1"/>
              </a:gs>
            </a:gsLst>
            <a:path path="rect">
              <a:fillToRect l="50000" t="50000" r="50000" b="50000"/>
            </a:path>
            <a:tileRect/>
          </a:gradFill>
          <a:ln w="9525" cap="flat" cmpd="sng">
            <a:solidFill>
              <a:schemeClr val="tx1"/>
            </a:solidFill>
            <a:prstDash val="solid"/>
            <a:miter/>
            <a:headEnd type="none" w="med" len="med"/>
            <a:tailEnd type="none" w="med" len="med"/>
          </a:ln>
        </p:spPr>
        <p:txBody>
          <a:bodyPr/>
          <a:p>
            <a:pPr hangingPunct="1"/>
            <a:endParaRPr lang="zh-CN" altLang="en-US" sz="2800" dirty="0">
              <a:latin typeface="Cambria" panose="02040503050406030204" pitchFamily="18" charset="0"/>
            </a:endParaRPr>
          </a:p>
        </p:txBody>
      </p:sp>
      <p:sp>
        <p:nvSpPr>
          <p:cNvPr id="25611" name="内容占位符 25610"/>
          <p:cNvSpPr>
            <a:spLocks noGrp="1"/>
          </p:cNvSpPr>
          <p:nvPr>
            <p:ph idx="1"/>
          </p:nvPr>
        </p:nvSpPr>
        <p:spPr>
          <a:xfrm>
            <a:off x="539750" y="294005"/>
            <a:ext cx="8136255" cy="6087745"/>
          </a:xfrm>
        </p:spPr>
        <p:txBody>
          <a:bodyPr/>
          <a:p>
            <a:pPr marL="0" indent="0">
              <a:spcBef>
                <a:spcPct val="50000"/>
              </a:spcBef>
              <a:buClrTx/>
              <a:buSzTx/>
              <a:buFont typeface="Arial" panose="020B0604020202020204" pitchFamily="34" charset="0"/>
              <a:buNone/>
            </a:pPr>
            <a:r>
              <a:rPr lang="zh-CN" altLang="en-US" dirty="0"/>
              <a:t>要想让函数内部能改变</a:t>
            </a:r>
            <a:r>
              <a:rPr lang="zh-CN" altLang="en-US" dirty="0">
                <a:solidFill>
                  <a:schemeClr val="accent2"/>
                </a:solidFill>
              </a:rPr>
              <a:t>调用处的变量</a:t>
            </a:r>
            <a:r>
              <a:rPr lang="zh-CN" altLang="en-US" dirty="0"/>
              <a:t>（如局部变量），必须在函数里</a:t>
            </a:r>
            <a:r>
              <a:rPr lang="zh-CN" altLang="en-US" dirty="0">
                <a:solidFill>
                  <a:schemeClr val="accent2"/>
                </a:solidFill>
              </a:rPr>
              <a:t>掌握（</a:t>
            </a:r>
            <a:r>
              <a:rPr lang="en-US" altLang="zh-CN">
                <a:solidFill>
                  <a:schemeClr val="accent2"/>
                </a:solidFill>
              </a:rPr>
              <a:t>Hold</a:t>
            </a:r>
            <a:r>
              <a:rPr lang="zh-CN" altLang="en-US" dirty="0">
                <a:solidFill>
                  <a:schemeClr val="accent2"/>
                </a:solidFill>
              </a:rPr>
              <a:t>）</a:t>
            </a:r>
            <a:r>
              <a:rPr lang="zh-CN" altLang="en-US" dirty="0"/>
              <a:t>这个变量。</a:t>
            </a:r>
            <a:endParaRPr lang="zh-CN" altLang="en-US" dirty="0"/>
          </a:p>
          <a:p>
            <a:pPr marL="0" indent="0">
              <a:buNone/>
            </a:pPr>
            <a:r>
              <a:rPr lang="en-US" altLang="zh-CN"/>
              <a:t>C++ </a:t>
            </a:r>
            <a:r>
              <a:rPr lang="zh-CN" altLang="en-US" dirty="0"/>
              <a:t>中的引用型参数能实现这一功能，</a:t>
            </a:r>
            <a:endParaRPr lang="zh-CN" altLang="en-US" dirty="0"/>
          </a:p>
          <a:p>
            <a:pPr marL="0" indent="0">
              <a:buNone/>
            </a:pPr>
            <a:r>
              <a:rPr lang="zh-CN" altLang="en-US" u="sng" dirty="0"/>
              <a:t>利用指针机制也可以实现</a:t>
            </a:r>
            <a:r>
              <a:rPr lang="zh-CN" altLang="en-US" dirty="0">
                <a:solidFill>
                  <a:schemeClr val="accent2"/>
                </a:solidFill>
                <a:sym typeface="+mn-ea"/>
              </a:rPr>
              <a:t>改变调用处的变量</a:t>
            </a:r>
            <a:r>
              <a:rPr lang="zh-CN" altLang="en-US" dirty="0"/>
              <a:t>：</a:t>
            </a:r>
            <a:br>
              <a:rPr lang="zh-CN" altLang="en-US" dirty="0"/>
            </a:br>
            <a:r>
              <a:rPr lang="zh-CN" altLang="en-US" dirty="0"/>
              <a:t>在调用时</a:t>
            </a:r>
            <a:r>
              <a:rPr lang="zh-CN" altLang="en-US" dirty="0">
                <a:solidFill>
                  <a:schemeClr val="accent2"/>
                </a:solidFill>
              </a:rPr>
              <a:t>把变量的地址（地址值）通过指针参数传进函数</a:t>
            </a:r>
            <a:r>
              <a:rPr lang="zh-CN" altLang="en-US" dirty="0"/>
              <a:t> ，在函数内部</a:t>
            </a:r>
            <a:r>
              <a:rPr lang="zh-CN" altLang="en-US" dirty="0">
                <a:solidFill>
                  <a:schemeClr val="accent2"/>
                </a:solidFill>
              </a:rPr>
              <a:t>对参数指针进行间接访问</a:t>
            </a:r>
            <a:r>
              <a:rPr lang="zh-CN" altLang="en-US" dirty="0"/>
              <a:t>，就能完成对调用处的变量的各种操作（包括赋值）。</a:t>
            </a:r>
            <a:endParaRPr lang="zh-CN" altLang="en-US" dirty="0"/>
          </a:p>
          <a:p>
            <a:pPr marL="0" indent="0">
              <a:buNone/>
            </a:pPr>
            <a:endParaRPr lang="zh-CN" altLang="en-US" dirty="0"/>
          </a:p>
          <a:p>
            <a:pPr marL="0" indent="0">
              <a:buNone/>
            </a:pPr>
            <a:r>
              <a:rPr lang="zh-CN" altLang="en-US" dirty="0"/>
              <a:t>通过参数改变调用环境的方案包括三方面：</a:t>
            </a:r>
            <a:endParaRPr lang="zh-CN" altLang="en-US" dirty="0"/>
          </a:p>
          <a:p>
            <a:pPr marL="0" indent="0">
              <a:buChar char="l"/>
            </a:pPr>
            <a:r>
              <a:rPr lang="zh-CN" altLang="en-US" dirty="0"/>
              <a:t>函数</a:t>
            </a:r>
            <a:r>
              <a:rPr lang="zh-CN" altLang="en-US" dirty="0">
                <a:solidFill>
                  <a:schemeClr val="accent2"/>
                </a:solidFill>
              </a:rPr>
              <a:t>定义</a:t>
            </a:r>
            <a:r>
              <a:rPr lang="zh-CN" altLang="en-US" dirty="0"/>
              <a:t>中用指针参数；</a:t>
            </a:r>
            <a:endParaRPr lang="zh-CN" altLang="en-US" dirty="0"/>
          </a:p>
          <a:p>
            <a:pPr marL="0" indent="0">
              <a:buChar char="l"/>
            </a:pPr>
            <a:r>
              <a:rPr lang="zh-CN" altLang="en-US" dirty="0"/>
              <a:t>函数</a:t>
            </a:r>
            <a:r>
              <a:rPr lang="zh-CN" altLang="en-US" dirty="0">
                <a:solidFill>
                  <a:schemeClr val="accent2"/>
                </a:solidFill>
              </a:rPr>
              <a:t>内部</a:t>
            </a:r>
            <a:r>
              <a:rPr lang="zh-CN" altLang="en-US" dirty="0"/>
              <a:t>通过指针间接访问被指变量；</a:t>
            </a:r>
            <a:endParaRPr lang="zh-CN" altLang="en-US" dirty="0"/>
          </a:p>
          <a:p>
            <a:pPr marL="0" indent="0">
              <a:buChar char="l"/>
            </a:pPr>
            <a:r>
              <a:rPr lang="zh-CN" altLang="en-US" dirty="0">
                <a:solidFill>
                  <a:schemeClr val="accent2"/>
                </a:solidFill>
              </a:rPr>
              <a:t>调用</a:t>
            </a:r>
            <a:r>
              <a:rPr lang="zh-CN" altLang="en-US" dirty="0"/>
              <a:t>时以被操作变量的地址作为实参。</a:t>
            </a:r>
            <a:endParaRPr lang="zh-CN" altLang="en-US" dirty="0"/>
          </a:p>
        </p:txBody>
      </p:sp>
      <p:sp>
        <p:nvSpPr>
          <p:cNvPr id="2" name="灯片编号占位符 1"/>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2515" name="内容占位符 192514"/>
          <p:cNvSpPr>
            <a:spLocks noGrp="1"/>
          </p:cNvSpPr>
          <p:nvPr>
            <p:ph idx="1"/>
          </p:nvPr>
        </p:nvSpPr>
        <p:spPr>
          <a:xfrm>
            <a:off x="504190" y="337185"/>
            <a:ext cx="8135938" cy="5400675"/>
          </a:xfrm>
        </p:spPr>
        <p:txBody>
          <a:bodyPr/>
          <a:p>
            <a:pPr>
              <a:buNone/>
            </a:pPr>
            <a:r>
              <a:rPr lang="zh-CN" altLang="en-US" sz="2400" dirty="0"/>
              <a:t>假设有某函数</a:t>
            </a:r>
            <a:r>
              <a:rPr lang="en-US" altLang="zh-CN" sz="2400" dirty="0"/>
              <a:t> </a:t>
            </a:r>
            <a:r>
              <a:rPr lang="en-US" altLang="zh-CN" sz="2400" err="1"/>
              <a:t>func </a:t>
            </a:r>
            <a:r>
              <a:rPr lang="zh-CN" altLang="en-US" sz="2400" dirty="0"/>
              <a:t>的原型说明：</a:t>
            </a:r>
            <a:endParaRPr lang="zh-CN" altLang="en-US" sz="2400" dirty="0"/>
          </a:p>
          <a:p>
            <a:pPr>
              <a:buNone/>
            </a:pPr>
            <a:r>
              <a:rPr lang="en-US" altLang="zh-CN" sz="2400"/>
              <a:t>	</a:t>
            </a:r>
            <a:r>
              <a:rPr lang="en-US" altLang="zh-CN" sz="2400">
                <a:solidFill>
                  <a:srgbClr val="7030A0"/>
                </a:solidFill>
              </a:rPr>
              <a:t>int </a:t>
            </a:r>
            <a:r>
              <a:rPr lang="en-US" altLang="zh-CN" sz="2400" err="1">
                <a:solidFill>
                  <a:srgbClr val="7030A0"/>
                </a:solidFill>
              </a:rPr>
              <a:t>func(</a:t>
            </a:r>
            <a:r>
              <a:rPr lang="en-US" altLang="zh-CN" sz="2400" err="1">
                <a:solidFill>
                  <a:schemeClr val="accent2"/>
                </a:solidFill>
              </a:rPr>
              <a:t>int</a:t>
            </a:r>
            <a:r>
              <a:rPr lang="en-US" altLang="zh-CN" sz="2400">
                <a:solidFill>
                  <a:schemeClr val="accent2"/>
                </a:solidFill>
              </a:rPr>
              <a:t> *p, </a:t>
            </a:r>
            <a:r>
              <a:rPr lang="en-US" altLang="zh-CN" sz="2400" err="1">
                <a:solidFill>
                  <a:schemeClr val="accent2"/>
                </a:solidFill>
              </a:rPr>
              <a:t>int</a:t>
            </a:r>
            <a:r>
              <a:rPr lang="en-US" altLang="zh-CN" sz="2400">
                <a:solidFill>
                  <a:schemeClr val="accent2"/>
                </a:solidFill>
              </a:rPr>
              <a:t> *q</a:t>
            </a:r>
            <a:r>
              <a:rPr lang="en-US" altLang="zh-CN" sz="2400">
                <a:solidFill>
                  <a:srgbClr val="7030A0"/>
                </a:solidFill>
              </a:rPr>
              <a:t>);</a:t>
            </a:r>
            <a:r>
              <a:rPr lang="en-US" altLang="zh-CN" sz="2400"/>
              <a:t>    //</a:t>
            </a:r>
            <a:r>
              <a:rPr lang="zh-CN" altLang="en-US" sz="2400" dirty="0"/>
              <a:t>函数定义时用指针参数；</a:t>
            </a:r>
            <a:endParaRPr lang="zh-CN" altLang="en-US" sz="2400" dirty="0"/>
          </a:p>
          <a:p>
            <a:pPr>
              <a:buNone/>
            </a:pPr>
            <a:r>
              <a:rPr lang="zh-CN" altLang="en-US" sz="2400" dirty="0"/>
              <a:t>调用该函数的语句如下：</a:t>
            </a:r>
            <a:endParaRPr lang="zh-CN" altLang="en-US" sz="2400" dirty="0"/>
          </a:p>
          <a:p>
            <a:pPr>
              <a:buNone/>
            </a:pPr>
            <a:r>
              <a:rPr lang="en-US" altLang="zh-CN" sz="2400"/>
              <a:t>	</a:t>
            </a:r>
            <a:r>
              <a:rPr lang="en-US" altLang="zh-CN" sz="2400" err="1">
                <a:solidFill>
                  <a:srgbClr val="7030A0"/>
                </a:solidFill>
              </a:rPr>
              <a:t>func</a:t>
            </a:r>
            <a:r>
              <a:rPr lang="en-US" altLang="zh-CN" sz="2400">
                <a:solidFill>
                  <a:srgbClr val="7030A0"/>
                </a:solidFill>
              </a:rPr>
              <a:t> (</a:t>
            </a:r>
            <a:r>
              <a:rPr lang="en-US" altLang="zh-CN" sz="2400">
                <a:solidFill>
                  <a:schemeClr val="accent2"/>
                </a:solidFill>
              </a:rPr>
              <a:t>&amp;</a:t>
            </a:r>
            <a:r>
              <a:rPr lang="en-US" altLang="zh-CN" sz="2400">
                <a:solidFill>
                  <a:schemeClr val="tx1"/>
                </a:solidFill>
              </a:rPr>
              <a:t>m, </a:t>
            </a:r>
            <a:r>
              <a:rPr lang="en-US" altLang="zh-CN" sz="2400">
                <a:solidFill>
                  <a:schemeClr val="accent2"/>
                </a:solidFill>
              </a:rPr>
              <a:t>&amp;</a:t>
            </a:r>
            <a:r>
              <a:rPr lang="en-US" altLang="zh-CN" sz="2400">
                <a:solidFill>
                  <a:schemeClr val="tx1"/>
                </a:solidFill>
              </a:rPr>
              <a:t>n</a:t>
            </a:r>
            <a:r>
              <a:rPr lang="en-US" altLang="zh-CN" sz="2400">
                <a:solidFill>
                  <a:srgbClr val="7030A0"/>
                </a:solidFill>
              </a:rPr>
              <a:t>); </a:t>
            </a:r>
            <a:r>
              <a:rPr lang="en-US" altLang="zh-CN" sz="2400"/>
              <a:t>   //</a:t>
            </a:r>
            <a:r>
              <a:rPr lang="zh-CN" altLang="en-US" sz="2400" dirty="0"/>
              <a:t>函数调用时把变量地址传给函数。</a:t>
            </a:r>
            <a:endParaRPr lang="zh-CN" altLang="en-US" sz="2400" dirty="0"/>
          </a:p>
          <a:p>
            <a:pPr>
              <a:buNone/>
            </a:pPr>
            <a:r>
              <a:rPr lang="zh-CN" altLang="en-US" sz="2400" dirty="0"/>
              <a:t>则执行上面语句时的现场情况：</a:t>
            </a:r>
            <a:endParaRPr lang="zh-CN" altLang="en-US" sz="2400" dirty="0"/>
          </a:p>
        </p:txBody>
      </p:sp>
      <p:sp>
        <p:nvSpPr>
          <p:cNvPr id="192518" name="文本框 192517"/>
          <p:cNvSpPr txBox="1"/>
          <p:nvPr/>
        </p:nvSpPr>
        <p:spPr>
          <a:xfrm>
            <a:off x="3851275" y="3644900"/>
            <a:ext cx="1184275" cy="336550"/>
          </a:xfrm>
          <a:prstGeom prst="rect">
            <a:avLst/>
          </a:prstGeom>
          <a:noFill/>
          <a:ln w="12700">
            <a:noFill/>
          </a:ln>
        </p:spPr>
        <p:txBody>
          <a:bodyPr tIns="18000" bIns="18000"/>
          <a:p>
            <a:pPr algn="just" hangingPunct="1"/>
            <a:r>
              <a:rPr lang="zh-CN" altLang="en-US" dirty="0">
                <a:latin typeface="Times New Roman" panose="02020603050405020304" pitchFamily="18" charset="0"/>
              </a:rPr>
              <a:t>变量</a:t>
            </a:r>
            <a:r>
              <a:rPr lang="en-US" altLang="zh-CN" dirty="0">
                <a:latin typeface="Times New Roman" panose="02020603050405020304" pitchFamily="18" charset="0"/>
              </a:rPr>
              <a:t> </a:t>
            </a:r>
            <a:r>
              <a:rPr lang="en-US" altLang="zh-CN">
                <a:latin typeface="Times New Roman" panose="02020603050405020304" pitchFamily="18" charset="0"/>
              </a:rPr>
              <a:t>m</a:t>
            </a:r>
            <a:endParaRPr lang="en-US" altLang="zh-CN" b="1">
              <a:latin typeface="Cambria" panose="02040503050406030204" pitchFamily="18" charset="0"/>
            </a:endParaRPr>
          </a:p>
        </p:txBody>
      </p:sp>
      <p:sp>
        <p:nvSpPr>
          <p:cNvPr id="192520" name="矩形 192519"/>
          <p:cNvSpPr/>
          <p:nvPr/>
        </p:nvSpPr>
        <p:spPr>
          <a:xfrm>
            <a:off x="5702300" y="3502025"/>
            <a:ext cx="2686050" cy="2376488"/>
          </a:xfrm>
          <a:prstGeom prst="rect">
            <a:avLst/>
          </a:prstGeom>
          <a:noFill/>
          <a:ln w="28575" cap="flat" cmpd="sng">
            <a:solidFill>
              <a:srgbClr val="000000"/>
            </a:solidFill>
            <a:prstDash val="solid"/>
            <a:miter/>
            <a:headEnd type="none" w="med" len="med"/>
            <a:tailEnd type="none" w="med" len="med"/>
          </a:ln>
        </p:spPr>
        <p:txBody>
          <a:bodyPr/>
          <a:p>
            <a:endParaRPr lang="zh-CN" altLang="en-US"/>
          </a:p>
        </p:txBody>
      </p:sp>
      <p:grpSp>
        <p:nvGrpSpPr>
          <p:cNvPr id="192528" name="组合 192527"/>
          <p:cNvGrpSpPr/>
          <p:nvPr/>
        </p:nvGrpSpPr>
        <p:grpSpPr>
          <a:xfrm>
            <a:off x="4067175" y="4054475"/>
            <a:ext cx="1901825" cy="311150"/>
            <a:chOff x="2836" y="2871"/>
            <a:chExt cx="924" cy="124"/>
          </a:xfrm>
        </p:grpSpPr>
        <p:sp>
          <p:nvSpPr>
            <p:cNvPr id="192519" name="矩形 192518"/>
            <p:cNvSpPr/>
            <p:nvPr/>
          </p:nvSpPr>
          <p:spPr>
            <a:xfrm>
              <a:off x="2836" y="2871"/>
              <a:ext cx="336" cy="124"/>
            </a:xfrm>
            <a:prstGeom prst="rect">
              <a:avLst/>
            </a:prstGeom>
            <a:noFill/>
            <a:ln w="12700" cap="flat" cmpd="sng">
              <a:solidFill>
                <a:srgbClr val="000000"/>
              </a:solidFill>
              <a:prstDash val="solid"/>
              <a:miter/>
              <a:headEnd type="none" w="med" len="med"/>
              <a:tailEnd type="none" w="med" len="med"/>
            </a:ln>
          </p:spPr>
          <p:txBody>
            <a:bodyPr/>
            <a:p>
              <a:endParaRPr lang="zh-CN" altLang="en-US"/>
            </a:p>
          </p:txBody>
        </p:sp>
        <p:sp>
          <p:nvSpPr>
            <p:cNvPr id="192521" name="矩形 192520"/>
            <p:cNvSpPr/>
            <p:nvPr/>
          </p:nvSpPr>
          <p:spPr>
            <a:xfrm>
              <a:off x="3424" y="2871"/>
              <a:ext cx="336" cy="124"/>
            </a:xfrm>
            <a:prstGeom prst="rect">
              <a:avLst/>
            </a:prstGeom>
            <a:solidFill>
              <a:schemeClr val="accent1"/>
            </a:solidFill>
            <a:ln w="12700" cap="flat" cmpd="sng">
              <a:solidFill>
                <a:srgbClr val="000000"/>
              </a:solidFill>
              <a:prstDash val="solid"/>
              <a:miter/>
              <a:headEnd type="none" w="med" len="med"/>
              <a:tailEnd type="none" w="med" len="med"/>
            </a:ln>
          </p:spPr>
          <p:txBody>
            <a:bodyPr/>
            <a:p>
              <a:endParaRPr lang="zh-CN" altLang="en-US"/>
            </a:p>
          </p:txBody>
        </p:sp>
        <p:sp>
          <p:nvSpPr>
            <p:cNvPr id="192522" name="直接连接符 192521"/>
            <p:cNvSpPr/>
            <p:nvPr/>
          </p:nvSpPr>
          <p:spPr>
            <a:xfrm flipH="1">
              <a:off x="3172" y="2933"/>
              <a:ext cx="420" cy="0"/>
            </a:xfrm>
            <a:prstGeom prst="line">
              <a:avLst/>
            </a:prstGeom>
            <a:ln w="12700" cap="flat" cmpd="sng">
              <a:solidFill>
                <a:srgbClr val="000000"/>
              </a:solidFill>
              <a:prstDash val="solid"/>
              <a:headEnd type="none" w="med" len="med"/>
              <a:tailEnd type="triangle" w="med" len="med"/>
            </a:ln>
          </p:spPr>
        </p:sp>
      </p:grpSp>
      <p:sp>
        <p:nvSpPr>
          <p:cNvPr id="192523" name="文本框 192522"/>
          <p:cNvSpPr txBox="1"/>
          <p:nvPr/>
        </p:nvSpPr>
        <p:spPr>
          <a:xfrm>
            <a:off x="5724525" y="3717925"/>
            <a:ext cx="1050925" cy="317500"/>
          </a:xfrm>
          <a:prstGeom prst="rect">
            <a:avLst/>
          </a:prstGeom>
          <a:noFill/>
          <a:ln w="12700">
            <a:noFill/>
          </a:ln>
        </p:spPr>
        <p:txBody>
          <a:bodyPr tIns="18000" bIns="18000"/>
          <a:p>
            <a:pPr algn="just" hangingPunct="1"/>
            <a:r>
              <a:rPr lang="zh-CN" altLang="en-US" dirty="0">
                <a:latin typeface="Times New Roman" panose="02020603050405020304" pitchFamily="18" charset="0"/>
              </a:rPr>
              <a:t>参数</a:t>
            </a:r>
            <a:r>
              <a:rPr lang="en-US" altLang="zh-CN">
                <a:latin typeface="Times New Roman" panose="02020603050405020304" pitchFamily="18" charset="0"/>
              </a:rPr>
              <a:t>p</a:t>
            </a:r>
            <a:endParaRPr lang="en-US" altLang="zh-CN" b="1">
              <a:latin typeface="Cambria" panose="02040503050406030204" pitchFamily="18" charset="0"/>
            </a:endParaRPr>
          </a:p>
        </p:txBody>
      </p:sp>
      <p:sp>
        <p:nvSpPr>
          <p:cNvPr id="192524" name="文本框 192523"/>
          <p:cNvSpPr txBox="1"/>
          <p:nvPr/>
        </p:nvSpPr>
        <p:spPr>
          <a:xfrm>
            <a:off x="6084888" y="3284538"/>
            <a:ext cx="2016125" cy="430212"/>
          </a:xfrm>
          <a:prstGeom prst="rect">
            <a:avLst/>
          </a:prstGeom>
          <a:solidFill>
            <a:schemeClr val="accent1"/>
          </a:solidFill>
          <a:ln w="12700">
            <a:noFill/>
          </a:ln>
        </p:spPr>
        <p:txBody>
          <a:bodyPr tIns="18000" bIns="18000"/>
          <a:p>
            <a:pPr hangingPunct="1"/>
            <a:r>
              <a:rPr lang="en-US" altLang="zh-CN" err="1">
                <a:latin typeface="Times New Roman" panose="02020603050405020304" pitchFamily="18" charset="0"/>
              </a:rPr>
              <a:t>func</a:t>
            </a:r>
            <a:r>
              <a:rPr lang="zh-CN" altLang="en-US" dirty="0">
                <a:latin typeface="Times New Roman" panose="02020603050405020304" pitchFamily="18" charset="0"/>
              </a:rPr>
              <a:t>的函数体</a:t>
            </a:r>
            <a:endParaRPr lang="zh-CN" altLang="en-US" b="1" dirty="0">
              <a:latin typeface="Cambria" panose="02040503050406030204" pitchFamily="18" charset="0"/>
            </a:endParaRPr>
          </a:p>
        </p:txBody>
      </p:sp>
      <p:sp>
        <p:nvSpPr>
          <p:cNvPr id="192525" name="文本框 192524"/>
          <p:cNvSpPr txBox="1"/>
          <p:nvPr/>
        </p:nvSpPr>
        <p:spPr>
          <a:xfrm>
            <a:off x="5724525" y="4365625"/>
            <a:ext cx="2735263" cy="935038"/>
          </a:xfrm>
          <a:prstGeom prst="rect">
            <a:avLst/>
          </a:prstGeom>
          <a:noFill/>
          <a:ln w="12700">
            <a:noFill/>
          </a:ln>
        </p:spPr>
        <p:txBody>
          <a:bodyPr tIns="18000" bIns="18000"/>
          <a:p>
            <a:pPr hangingPunct="1"/>
            <a:r>
              <a:rPr lang="zh-CN" altLang="en-US" sz="2000" dirty="0">
                <a:latin typeface="Times New Roman" panose="02020603050405020304" pitchFamily="18" charset="0"/>
              </a:rPr>
              <a:t>在函数体内用 *</a:t>
            </a:r>
            <a:r>
              <a:rPr lang="en-US" altLang="zh-CN" sz="2000">
                <a:latin typeface="Times New Roman" panose="02020603050405020304" pitchFamily="18" charset="0"/>
              </a:rPr>
              <a:t>p </a:t>
            </a:r>
            <a:r>
              <a:rPr lang="zh-CN" altLang="en-US" sz="2000" dirty="0">
                <a:latin typeface="Times New Roman" panose="02020603050405020304" pitchFamily="18" charset="0"/>
              </a:rPr>
              <a:t>和 *</a:t>
            </a:r>
            <a:r>
              <a:rPr lang="en-US" altLang="zh-CN" sz="2000">
                <a:latin typeface="Times New Roman" panose="02020603050405020304" pitchFamily="18" charset="0"/>
              </a:rPr>
              <a:t>q </a:t>
            </a:r>
            <a:r>
              <a:rPr lang="zh-CN" altLang="en-US" sz="2000" dirty="0">
                <a:solidFill>
                  <a:schemeClr val="accent2"/>
                </a:solidFill>
                <a:latin typeface="Times New Roman" panose="02020603050405020304" pitchFamily="18" charset="0"/>
              </a:rPr>
              <a:t>间接访问</a:t>
            </a:r>
            <a:r>
              <a:rPr lang="zh-CN" altLang="en-US" sz="2000" dirty="0">
                <a:latin typeface="Times New Roman" panose="02020603050405020304" pitchFamily="18" charset="0"/>
              </a:rPr>
              <a:t>和改变函数</a:t>
            </a:r>
            <a:br>
              <a:rPr lang="zh-CN" altLang="en-US" sz="2000" dirty="0">
                <a:latin typeface="Times New Roman" panose="02020603050405020304" pitchFamily="18" charset="0"/>
              </a:rPr>
            </a:br>
            <a:r>
              <a:rPr lang="zh-CN" altLang="en-US" sz="2000" dirty="0">
                <a:latin typeface="Times New Roman" panose="02020603050405020304" pitchFamily="18" charset="0"/>
              </a:rPr>
              <a:t>外部的变量 </a:t>
            </a:r>
            <a:r>
              <a:rPr lang="en-US" altLang="zh-CN" sz="2000">
                <a:latin typeface="Times New Roman" panose="02020603050405020304" pitchFamily="18" charset="0"/>
              </a:rPr>
              <a:t>m </a:t>
            </a:r>
            <a:r>
              <a:rPr lang="zh-CN" altLang="en-US" sz="2000" dirty="0">
                <a:latin typeface="Times New Roman" panose="02020603050405020304" pitchFamily="18" charset="0"/>
              </a:rPr>
              <a:t>和 </a:t>
            </a:r>
            <a:r>
              <a:rPr lang="en-US" altLang="zh-CN" sz="2000">
                <a:latin typeface="Times New Roman" panose="02020603050405020304" pitchFamily="18" charset="0"/>
              </a:rPr>
              <a:t>n</a:t>
            </a:r>
            <a:endParaRPr lang="en-US" altLang="zh-CN" sz="2000" b="1">
              <a:latin typeface="Cambria" panose="02040503050406030204" pitchFamily="18" charset="0"/>
            </a:endParaRPr>
          </a:p>
        </p:txBody>
      </p:sp>
      <p:sp>
        <p:nvSpPr>
          <p:cNvPr id="192526" name="文本框 192525"/>
          <p:cNvSpPr txBox="1"/>
          <p:nvPr/>
        </p:nvSpPr>
        <p:spPr>
          <a:xfrm>
            <a:off x="250825" y="3357563"/>
            <a:ext cx="3600450" cy="2808287"/>
          </a:xfrm>
          <a:prstGeom prst="rect">
            <a:avLst/>
          </a:prstGeom>
          <a:noFill/>
          <a:ln w="12700">
            <a:noFill/>
          </a:ln>
        </p:spPr>
        <p:txBody>
          <a:bodyPr/>
          <a:p>
            <a:pPr algn="just" hangingPunct="1"/>
            <a:r>
              <a:rPr lang="zh-CN" altLang="en-US" dirty="0">
                <a:solidFill>
                  <a:schemeClr val="folHlink"/>
                </a:solidFill>
                <a:latin typeface="Times New Roman" panose="02020603050405020304" pitchFamily="18" charset="0"/>
              </a:rPr>
              <a:t>函数定义：</a:t>
            </a:r>
            <a:endParaRPr lang="zh-CN" altLang="en-US" dirty="0">
              <a:solidFill>
                <a:schemeClr val="folHlink"/>
              </a:solidFill>
              <a:latin typeface="Times New Roman" panose="02020603050405020304" pitchFamily="18" charset="0"/>
            </a:endParaRPr>
          </a:p>
          <a:p>
            <a:pPr algn="just" hangingPunct="1">
              <a:spcBef>
                <a:spcPts val="175"/>
              </a:spcBef>
            </a:pPr>
            <a:r>
              <a:rPr lang="en-US" altLang="zh-CN" err="1">
                <a:solidFill>
                  <a:schemeClr val="folHlink"/>
                </a:solidFill>
                <a:latin typeface="Times New Roman" panose="02020603050405020304" pitchFamily="18" charset="0"/>
              </a:rPr>
              <a:t>int</a:t>
            </a:r>
            <a:r>
              <a:rPr lang="en-US" altLang="zh-CN">
                <a:solidFill>
                  <a:schemeClr val="folHlink"/>
                </a:solidFill>
                <a:latin typeface="Times New Roman" panose="02020603050405020304" pitchFamily="18" charset="0"/>
              </a:rPr>
              <a:t> </a:t>
            </a:r>
            <a:r>
              <a:rPr lang="en-US" altLang="zh-CN" err="1">
                <a:solidFill>
                  <a:schemeClr val="folHlink"/>
                </a:solidFill>
                <a:latin typeface="Times New Roman" panose="02020603050405020304" pitchFamily="18" charset="0"/>
              </a:rPr>
              <a:t>func(int</a:t>
            </a:r>
            <a:r>
              <a:rPr lang="en-US" altLang="zh-CN">
                <a:solidFill>
                  <a:schemeClr val="folHlink"/>
                </a:solidFill>
                <a:latin typeface="Times New Roman" panose="02020603050405020304" pitchFamily="18" charset="0"/>
              </a:rPr>
              <a:t> *p, </a:t>
            </a:r>
            <a:r>
              <a:rPr lang="en-US" altLang="zh-CN" err="1">
                <a:solidFill>
                  <a:schemeClr val="folHlink"/>
                </a:solidFill>
                <a:latin typeface="Times New Roman" panose="02020603050405020304" pitchFamily="18" charset="0"/>
              </a:rPr>
              <a:t>int</a:t>
            </a:r>
            <a:r>
              <a:rPr lang="en-US" altLang="zh-CN">
                <a:solidFill>
                  <a:schemeClr val="folHlink"/>
                </a:solidFill>
                <a:latin typeface="Times New Roman" panose="02020603050405020304" pitchFamily="18" charset="0"/>
              </a:rPr>
              <a:t> *q) {</a:t>
            </a:r>
            <a:endParaRPr lang="en-US" altLang="zh-CN">
              <a:solidFill>
                <a:schemeClr val="folHlink"/>
              </a:solidFill>
              <a:latin typeface="Times New Roman" panose="02020603050405020304" pitchFamily="18" charset="0"/>
            </a:endParaRPr>
          </a:p>
          <a:p>
            <a:pPr algn="just" hangingPunct="1"/>
            <a:r>
              <a:rPr lang="en-US" altLang="zh-CN">
                <a:solidFill>
                  <a:schemeClr val="folHlink"/>
                </a:solidFill>
                <a:latin typeface="Consolas" panose="020B0609020204030204" pitchFamily="49" charset="0"/>
              </a:rPr>
              <a:t>    … …</a:t>
            </a:r>
            <a:endParaRPr lang="en-US" altLang="zh-CN">
              <a:solidFill>
                <a:schemeClr val="folHlink"/>
              </a:solidFill>
              <a:latin typeface="Consolas" panose="020B0609020204030204" pitchFamily="49" charset="0"/>
            </a:endParaRPr>
          </a:p>
          <a:p>
            <a:pPr algn="just" hangingPunct="1">
              <a:spcBef>
                <a:spcPts val="175"/>
              </a:spcBef>
            </a:pPr>
            <a:r>
              <a:rPr lang="en-US" altLang="zh-CN">
                <a:solidFill>
                  <a:schemeClr val="folHlink"/>
                </a:solidFill>
                <a:latin typeface="Times New Roman" panose="02020603050405020304" pitchFamily="18" charset="0"/>
              </a:rPr>
              <a:t>}</a:t>
            </a:r>
            <a:endParaRPr lang="en-US" altLang="zh-CN">
              <a:solidFill>
                <a:schemeClr val="folHlink"/>
              </a:solidFill>
              <a:latin typeface="Times New Roman" panose="02020603050405020304" pitchFamily="18" charset="0"/>
            </a:endParaRPr>
          </a:p>
          <a:p>
            <a:pPr algn="just" hangingPunct="1"/>
            <a:r>
              <a:rPr lang="zh-CN" altLang="en-US" dirty="0">
                <a:solidFill>
                  <a:schemeClr val="folHlink"/>
                </a:solidFill>
                <a:latin typeface="Times New Roman" panose="02020603050405020304" pitchFamily="18" charset="0"/>
              </a:rPr>
              <a:t>函数调用：</a:t>
            </a:r>
            <a:endParaRPr lang="zh-CN" altLang="en-US" dirty="0">
              <a:solidFill>
                <a:schemeClr val="folHlink"/>
              </a:solidFill>
              <a:latin typeface="Times New Roman" panose="02020603050405020304" pitchFamily="18" charset="0"/>
            </a:endParaRPr>
          </a:p>
          <a:p>
            <a:pPr algn="just" hangingPunct="1">
              <a:spcBef>
                <a:spcPts val="190"/>
              </a:spcBef>
            </a:pPr>
            <a:r>
              <a:rPr lang="en-US" altLang="zh-CN" err="1">
                <a:solidFill>
                  <a:schemeClr val="folHlink"/>
                </a:solidFill>
                <a:latin typeface="Times New Roman" panose="02020603050405020304" pitchFamily="18" charset="0"/>
              </a:rPr>
              <a:t>func(&amp;m</a:t>
            </a:r>
            <a:r>
              <a:rPr lang="en-US" altLang="zh-CN">
                <a:solidFill>
                  <a:schemeClr val="folHlink"/>
                </a:solidFill>
                <a:latin typeface="Times New Roman" panose="02020603050405020304" pitchFamily="18" charset="0"/>
              </a:rPr>
              <a:t>, &amp;n);</a:t>
            </a:r>
            <a:endParaRPr lang="en-US" altLang="zh-CN" b="1">
              <a:solidFill>
                <a:schemeClr val="folHlink"/>
              </a:solidFill>
              <a:latin typeface="Cambria" panose="02040503050406030204" pitchFamily="18" charset="0"/>
            </a:endParaRPr>
          </a:p>
        </p:txBody>
      </p:sp>
      <p:sp>
        <p:nvSpPr>
          <p:cNvPr id="192527" name="文本框 192526"/>
          <p:cNvSpPr txBox="1"/>
          <p:nvPr/>
        </p:nvSpPr>
        <p:spPr>
          <a:xfrm>
            <a:off x="2268538" y="2854325"/>
            <a:ext cx="3346450" cy="366713"/>
          </a:xfrm>
          <a:prstGeom prst="rect">
            <a:avLst/>
          </a:prstGeom>
          <a:noFill/>
          <a:ln w="12700">
            <a:noFill/>
          </a:ln>
        </p:spPr>
        <p:txBody>
          <a:bodyPr tIns="18000" bIns="18000"/>
          <a:p>
            <a:pPr algn="just" hangingPunct="1">
              <a:spcBef>
                <a:spcPts val="390"/>
              </a:spcBef>
            </a:pPr>
            <a:r>
              <a:rPr lang="zh-CN" altLang="en-US" dirty="0">
                <a:latin typeface="Times New Roman" panose="02020603050405020304" pitchFamily="18" charset="0"/>
              </a:rPr>
              <a:t>函数 </a:t>
            </a:r>
            <a:r>
              <a:rPr lang="en-US" altLang="zh-CN" err="1">
                <a:latin typeface="Times New Roman" panose="02020603050405020304" pitchFamily="18" charset="0"/>
              </a:rPr>
              <a:t>func</a:t>
            </a:r>
            <a:r>
              <a:rPr lang="en-US" altLang="zh-CN">
                <a:latin typeface="Times New Roman" panose="02020603050405020304" pitchFamily="18" charset="0"/>
              </a:rPr>
              <a:t> </a:t>
            </a:r>
            <a:r>
              <a:rPr lang="zh-CN" altLang="en-US" dirty="0">
                <a:latin typeface="Times New Roman" panose="02020603050405020304" pitchFamily="18" charset="0"/>
              </a:rPr>
              <a:t>的调用环境</a:t>
            </a:r>
            <a:endParaRPr lang="zh-CN" altLang="en-US" b="1" dirty="0">
              <a:latin typeface="Cambria" panose="02040503050406030204" pitchFamily="18" charset="0"/>
            </a:endParaRPr>
          </a:p>
        </p:txBody>
      </p:sp>
      <p:grpSp>
        <p:nvGrpSpPr>
          <p:cNvPr id="192529" name="组合 192528"/>
          <p:cNvGrpSpPr/>
          <p:nvPr/>
        </p:nvGrpSpPr>
        <p:grpSpPr>
          <a:xfrm>
            <a:off x="4067175" y="5086350"/>
            <a:ext cx="1901825" cy="311150"/>
            <a:chOff x="2836" y="2871"/>
            <a:chExt cx="924" cy="124"/>
          </a:xfrm>
        </p:grpSpPr>
        <p:sp>
          <p:nvSpPr>
            <p:cNvPr id="192530" name="矩形 192529"/>
            <p:cNvSpPr/>
            <p:nvPr/>
          </p:nvSpPr>
          <p:spPr>
            <a:xfrm>
              <a:off x="2836" y="2871"/>
              <a:ext cx="336" cy="124"/>
            </a:xfrm>
            <a:prstGeom prst="rect">
              <a:avLst/>
            </a:prstGeom>
            <a:noFill/>
            <a:ln w="12700" cap="flat" cmpd="sng">
              <a:solidFill>
                <a:srgbClr val="000000"/>
              </a:solidFill>
              <a:prstDash val="solid"/>
              <a:miter/>
              <a:headEnd type="none" w="med" len="med"/>
              <a:tailEnd type="none" w="med" len="med"/>
            </a:ln>
          </p:spPr>
          <p:txBody>
            <a:bodyPr/>
            <a:p>
              <a:endParaRPr lang="zh-CN" altLang="en-US"/>
            </a:p>
          </p:txBody>
        </p:sp>
        <p:sp>
          <p:nvSpPr>
            <p:cNvPr id="192531" name="矩形 192530"/>
            <p:cNvSpPr/>
            <p:nvPr/>
          </p:nvSpPr>
          <p:spPr>
            <a:xfrm>
              <a:off x="3424" y="2871"/>
              <a:ext cx="336" cy="124"/>
            </a:xfrm>
            <a:prstGeom prst="rect">
              <a:avLst/>
            </a:prstGeom>
            <a:solidFill>
              <a:schemeClr val="accent1"/>
            </a:solidFill>
            <a:ln w="12700" cap="flat" cmpd="sng">
              <a:solidFill>
                <a:srgbClr val="000000"/>
              </a:solidFill>
              <a:prstDash val="solid"/>
              <a:miter/>
              <a:headEnd type="none" w="med" len="med"/>
              <a:tailEnd type="none" w="med" len="med"/>
            </a:ln>
          </p:spPr>
          <p:txBody>
            <a:bodyPr/>
            <a:p>
              <a:endParaRPr lang="zh-CN" altLang="en-US"/>
            </a:p>
          </p:txBody>
        </p:sp>
        <p:sp>
          <p:nvSpPr>
            <p:cNvPr id="192532" name="直接连接符 192531"/>
            <p:cNvSpPr/>
            <p:nvPr/>
          </p:nvSpPr>
          <p:spPr>
            <a:xfrm flipH="1">
              <a:off x="3172" y="2933"/>
              <a:ext cx="420" cy="0"/>
            </a:xfrm>
            <a:prstGeom prst="line">
              <a:avLst/>
            </a:prstGeom>
            <a:ln w="12700" cap="flat" cmpd="sng">
              <a:solidFill>
                <a:srgbClr val="000000"/>
              </a:solidFill>
              <a:prstDash val="solid"/>
              <a:headEnd type="none" w="med" len="med"/>
              <a:tailEnd type="triangle" w="med" len="med"/>
            </a:ln>
          </p:spPr>
        </p:sp>
      </p:grpSp>
      <p:sp>
        <p:nvSpPr>
          <p:cNvPr id="192533" name="文本框 192532"/>
          <p:cNvSpPr txBox="1"/>
          <p:nvPr/>
        </p:nvSpPr>
        <p:spPr>
          <a:xfrm>
            <a:off x="5724525" y="5446713"/>
            <a:ext cx="1050925" cy="317500"/>
          </a:xfrm>
          <a:prstGeom prst="rect">
            <a:avLst/>
          </a:prstGeom>
          <a:noFill/>
          <a:ln w="12700">
            <a:noFill/>
          </a:ln>
        </p:spPr>
        <p:txBody>
          <a:bodyPr tIns="18000" bIns="18000"/>
          <a:p>
            <a:pPr algn="just" hangingPunct="1"/>
            <a:r>
              <a:rPr lang="zh-CN" altLang="en-US" dirty="0">
                <a:latin typeface="Times New Roman" panose="02020603050405020304" pitchFamily="18" charset="0"/>
              </a:rPr>
              <a:t>参数</a:t>
            </a:r>
            <a:r>
              <a:rPr lang="en-US" altLang="zh-CN">
                <a:latin typeface="Times New Roman" panose="02020603050405020304" pitchFamily="18" charset="0"/>
              </a:rPr>
              <a:t>q</a:t>
            </a:r>
            <a:endParaRPr lang="en-US" altLang="zh-CN" b="1">
              <a:latin typeface="Cambria" panose="02040503050406030204" pitchFamily="18" charset="0"/>
            </a:endParaRPr>
          </a:p>
        </p:txBody>
      </p:sp>
      <p:sp>
        <p:nvSpPr>
          <p:cNvPr id="192534" name="文本框 192533"/>
          <p:cNvSpPr txBox="1"/>
          <p:nvPr/>
        </p:nvSpPr>
        <p:spPr>
          <a:xfrm>
            <a:off x="3779838" y="4724400"/>
            <a:ext cx="1184275" cy="336550"/>
          </a:xfrm>
          <a:prstGeom prst="rect">
            <a:avLst/>
          </a:prstGeom>
          <a:noFill/>
          <a:ln w="12700">
            <a:noFill/>
          </a:ln>
        </p:spPr>
        <p:txBody>
          <a:bodyPr tIns="18000" bIns="18000"/>
          <a:p>
            <a:pPr algn="just" hangingPunct="1"/>
            <a:r>
              <a:rPr lang="zh-CN" altLang="en-US" dirty="0">
                <a:latin typeface="Times New Roman" panose="02020603050405020304" pitchFamily="18" charset="0"/>
              </a:rPr>
              <a:t>变量</a:t>
            </a:r>
            <a:r>
              <a:rPr lang="en-US" altLang="zh-CN" dirty="0">
                <a:latin typeface="Times New Roman" panose="02020603050405020304" pitchFamily="18" charset="0"/>
              </a:rPr>
              <a:t> </a:t>
            </a:r>
            <a:r>
              <a:rPr lang="en-US" altLang="zh-CN">
                <a:latin typeface="Times New Roman" panose="02020603050405020304" pitchFamily="18" charset="0"/>
              </a:rPr>
              <a:t>n</a:t>
            </a:r>
            <a:endParaRPr lang="en-US" altLang="zh-CN" b="1">
              <a:latin typeface="Cambria" panose="02040503050406030204" pitchFamily="18" charset="0"/>
            </a:endParaRPr>
          </a:p>
        </p:txBody>
      </p:sp>
      <p:sp>
        <p:nvSpPr>
          <p:cNvPr id="192535" name="直接连接符 192534"/>
          <p:cNvSpPr/>
          <p:nvPr/>
        </p:nvSpPr>
        <p:spPr>
          <a:xfrm>
            <a:off x="4572000" y="3500438"/>
            <a:ext cx="863600" cy="360362"/>
          </a:xfrm>
          <a:prstGeom prst="line">
            <a:avLst/>
          </a:prstGeom>
          <a:ln w="19050" cap="flat" cmpd="sng">
            <a:solidFill>
              <a:schemeClr val="accent2"/>
            </a:solidFill>
            <a:prstDash val="solid"/>
            <a:headEnd type="none" w="med" len="med"/>
            <a:tailEnd type="triangle" w="med" len="med"/>
          </a:ln>
        </p:spPr>
      </p:sp>
      <p:sp>
        <p:nvSpPr>
          <p:cNvPr id="192536" name="直接连接符 192535"/>
          <p:cNvSpPr/>
          <p:nvPr/>
        </p:nvSpPr>
        <p:spPr>
          <a:xfrm flipV="1">
            <a:off x="4572000" y="5516563"/>
            <a:ext cx="1008063" cy="360362"/>
          </a:xfrm>
          <a:prstGeom prst="line">
            <a:avLst/>
          </a:prstGeom>
          <a:ln w="19050" cap="flat" cmpd="sng">
            <a:solidFill>
              <a:schemeClr val="accent2"/>
            </a:solidFill>
            <a:prstDash val="solid"/>
            <a:headEnd type="none" w="med" len="med"/>
            <a:tailEnd type="triangle" w="med" len="med"/>
          </a:ln>
        </p:spPr>
      </p:sp>
      <p:sp>
        <p:nvSpPr>
          <p:cNvPr id="192537" name="文本框 192536"/>
          <p:cNvSpPr txBox="1"/>
          <p:nvPr/>
        </p:nvSpPr>
        <p:spPr>
          <a:xfrm>
            <a:off x="4140200" y="5876925"/>
            <a:ext cx="576263" cy="457200"/>
          </a:xfrm>
          <a:prstGeom prst="rect">
            <a:avLst/>
          </a:prstGeom>
          <a:noFill/>
          <a:ln w="19050">
            <a:noFill/>
          </a:ln>
        </p:spPr>
        <p:txBody>
          <a:bodyPr>
            <a:spAutoFit/>
          </a:bodyPr>
          <a:p>
            <a:pPr>
              <a:buClr>
                <a:schemeClr val="hlink"/>
              </a:buClr>
              <a:buSzPct val="85000"/>
              <a:buFont typeface="Wingdings" panose="05000000000000000000" pitchFamily="2" charset="2"/>
            </a:pPr>
            <a:r>
              <a:rPr lang="en-US" altLang="zh-CN">
                <a:latin typeface="Cambria" panose="02040503050406030204" pitchFamily="18" charset="0"/>
                <a:ea typeface="华文中宋" panose="02010600040101010101" pitchFamily="2" charset="-122"/>
              </a:rPr>
              <a:t>&amp;n</a:t>
            </a:r>
            <a:endParaRPr lang="en-US" altLang="zh-CN">
              <a:latin typeface="Cambria" panose="02040503050406030204" pitchFamily="18" charset="0"/>
              <a:ea typeface="华文中宋" panose="02010600040101010101" pitchFamily="2" charset="-122"/>
            </a:endParaRPr>
          </a:p>
        </p:txBody>
      </p:sp>
      <p:sp>
        <p:nvSpPr>
          <p:cNvPr id="192538" name="文本框 192537"/>
          <p:cNvSpPr txBox="1"/>
          <p:nvPr/>
        </p:nvSpPr>
        <p:spPr>
          <a:xfrm>
            <a:off x="3995738" y="3213100"/>
            <a:ext cx="647700" cy="457200"/>
          </a:xfrm>
          <a:prstGeom prst="rect">
            <a:avLst/>
          </a:prstGeom>
          <a:noFill/>
          <a:ln w="19050">
            <a:noFill/>
          </a:ln>
        </p:spPr>
        <p:txBody>
          <a:bodyPr>
            <a:spAutoFit/>
          </a:bodyPr>
          <a:p>
            <a:pPr>
              <a:buClr>
                <a:schemeClr val="hlink"/>
              </a:buClr>
              <a:buSzPct val="85000"/>
              <a:buFont typeface="Wingdings" panose="05000000000000000000" pitchFamily="2" charset="2"/>
            </a:pPr>
            <a:r>
              <a:rPr lang="en-US" altLang="zh-CN">
                <a:latin typeface="Cambria" panose="02040503050406030204" pitchFamily="18" charset="0"/>
                <a:ea typeface="华文中宋" panose="02010600040101010101" pitchFamily="2" charset="-122"/>
              </a:rPr>
              <a:t>&amp;m</a:t>
            </a:r>
            <a:endParaRPr lang="en-US" altLang="zh-CN">
              <a:latin typeface="Cambria" panose="02040503050406030204" pitchFamily="18" charset="0"/>
              <a:ea typeface="华文中宋" panose="02010600040101010101" pitchFamily="2" charset="-122"/>
            </a:endParaRPr>
          </a:p>
        </p:txBody>
      </p:sp>
      <p:sp>
        <p:nvSpPr>
          <p:cNvPr id="2" name="灯片编号占位符 1"/>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3539" name="内容占位符 193538"/>
          <p:cNvSpPr>
            <a:spLocks noGrp="1"/>
          </p:cNvSpPr>
          <p:nvPr>
            <p:ph idx="1"/>
          </p:nvPr>
        </p:nvSpPr>
        <p:spPr>
          <a:xfrm>
            <a:off x="539750" y="383540"/>
            <a:ext cx="8136255" cy="5998210"/>
          </a:xfrm>
        </p:spPr>
        <p:txBody>
          <a:bodyPr/>
          <a:p>
            <a:pPr marL="0" indent="0">
              <a:buNone/>
            </a:pPr>
            <a:r>
              <a:rPr lang="en-US" altLang="zh-CN" sz="2400"/>
              <a:t>【</a:t>
            </a:r>
            <a:r>
              <a:rPr lang="zh-CN" altLang="en-US" sz="2400" dirty="0"/>
              <a:t>例</a:t>
            </a:r>
            <a:r>
              <a:rPr lang="en-US" altLang="zh-CN" sz="2400"/>
              <a:t>7-1】</a:t>
            </a:r>
            <a:r>
              <a:rPr lang="zh-CN" altLang="en-US" sz="2400" dirty="0"/>
              <a:t>使用指针作为函数参数，编写函数 </a:t>
            </a:r>
            <a:r>
              <a:rPr lang="en-US" altLang="zh-CN" sz="2400" err="1"/>
              <a:t>swapptr</a:t>
            </a:r>
            <a:r>
              <a:rPr lang="zh-CN" altLang="en-US" sz="2400" dirty="0"/>
              <a:t>，实现交换调用处的两个实参的值。</a:t>
            </a:r>
            <a:endParaRPr lang="zh-CN" altLang="en-US" sz="2400" dirty="0"/>
          </a:p>
          <a:p>
            <a:pPr marL="0" indent="0">
              <a:spcBef>
                <a:spcPts val="0"/>
              </a:spcBef>
              <a:buNone/>
            </a:pPr>
            <a:r>
              <a:rPr lang="en-US" altLang="zh-CN" sz="2400">
                <a:solidFill>
                  <a:schemeClr val="folHlink"/>
                </a:solidFill>
              </a:rPr>
              <a:t>void </a:t>
            </a:r>
            <a:r>
              <a:rPr lang="en-US" altLang="zh-CN" sz="2400" err="1">
                <a:solidFill>
                  <a:schemeClr val="folHlink"/>
                </a:solidFill>
              </a:rPr>
              <a:t>swapptr(int</a:t>
            </a:r>
            <a:r>
              <a:rPr lang="en-US" altLang="zh-CN" sz="2400">
                <a:solidFill>
                  <a:schemeClr val="folHlink"/>
                </a:solidFill>
              </a:rPr>
              <a:t> </a:t>
            </a:r>
            <a:r>
              <a:rPr lang="en-US" altLang="zh-CN" sz="2400">
                <a:solidFill>
                  <a:srgbClr val="FF0000"/>
                </a:solidFill>
              </a:rPr>
              <a:t>*p</a:t>
            </a:r>
            <a:r>
              <a:rPr lang="en-US" altLang="zh-CN" sz="2400">
                <a:solidFill>
                  <a:schemeClr val="folHlink"/>
                </a:solidFill>
              </a:rPr>
              <a:t>, </a:t>
            </a:r>
            <a:r>
              <a:rPr lang="en-US" altLang="zh-CN" sz="2400" err="1">
                <a:solidFill>
                  <a:schemeClr val="folHlink"/>
                </a:solidFill>
              </a:rPr>
              <a:t>int</a:t>
            </a:r>
            <a:r>
              <a:rPr lang="en-US" altLang="zh-CN" sz="2400">
                <a:solidFill>
                  <a:schemeClr val="folHlink"/>
                </a:solidFill>
              </a:rPr>
              <a:t> </a:t>
            </a:r>
            <a:r>
              <a:rPr lang="en-US" altLang="zh-CN" sz="2400">
                <a:solidFill>
                  <a:srgbClr val="FF0000"/>
                </a:solidFill>
              </a:rPr>
              <a:t>*q</a:t>
            </a:r>
            <a:r>
              <a:rPr lang="en-US" altLang="zh-CN" sz="2400">
                <a:solidFill>
                  <a:schemeClr val="folHlink"/>
                </a:solidFill>
              </a:rPr>
              <a:t>) { </a:t>
            </a:r>
            <a:endParaRPr lang="en-US" altLang="zh-CN" sz="2400">
              <a:solidFill>
                <a:schemeClr val="folHlink"/>
              </a:solidFill>
            </a:endParaRPr>
          </a:p>
          <a:p>
            <a:pPr marL="0" indent="0">
              <a:spcBef>
                <a:spcPts val="0"/>
              </a:spcBef>
              <a:buNone/>
            </a:pPr>
            <a:r>
              <a:rPr lang="en-US" altLang="zh-CN" sz="2400">
                <a:solidFill>
                  <a:schemeClr val="folHlink"/>
                </a:solidFill>
              </a:rPr>
              <a:t>    </a:t>
            </a:r>
            <a:r>
              <a:rPr lang="en-US" altLang="zh-CN" sz="2400" err="1">
                <a:solidFill>
                  <a:schemeClr val="folHlink"/>
                </a:solidFill>
              </a:rPr>
              <a:t>int</a:t>
            </a:r>
            <a:r>
              <a:rPr lang="en-US" altLang="zh-CN" sz="2400">
                <a:solidFill>
                  <a:schemeClr val="folHlink"/>
                </a:solidFill>
              </a:rPr>
              <a:t> t = </a:t>
            </a:r>
            <a:r>
              <a:rPr lang="en-US" altLang="zh-CN" sz="2400">
                <a:solidFill>
                  <a:srgbClr val="FF0000"/>
                </a:solidFill>
              </a:rPr>
              <a:t>*p</a:t>
            </a:r>
            <a:r>
              <a:rPr lang="en-US" altLang="zh-CN" sz="2400">
                <a:solidFill>
                  <a:schemeClr val="folHlink"/>
                </a:solidFill>
              </a:rPr>
              <a:t>;</a:t>
            </a:r>
            <a:endParaRPr lang="en-US" altLang="zh-CN" sz="2400">
              <a:solidFill>
                <a:schemeClr val="folHlink"/>
              </a:solidFill>
            </a:endParaRPr>
          </a:p>
          <a:p>
            <a:pPr marL="0" indent="0">
              <a:spcBef>
                <a:spcPts val="0"/>
              </a:spcBef>
              <a:buNone/>
            </a:pPr>
            <a:r>
              <a:rPr lang="en-US" altLang="zh-CN" sz="2400">
                <a:solidFill>
                  <a:schemeClr val="folHlink"/>
                </a:solidFill>
              </a:rPr>
              <a:t>    </a:t>
            </a:r>
            <a:r>
              <a:rPr lang="en-US" altLang="zh-CN" sz="2400">
                <a:solidFill>
                  <a:srgbClr val="FF0000"/>
                </a:solidFill>
              </a:rPr>
              <a:t>*p</a:t>
            </a:r>
            <a:r>
              <a:rPr lang="en-US" altLang="zh-CN" sz="2400">
                <a:solidFill>
                  <a:schemeClr val="folHlink"/>
                </a:solidFill>
              </a:rPr>
              <a:t> = </a:t>
            </a:r>
            <a:r>
              <a:rPr lang="en-US" altLang="zh-CN" sz="2400">
                <a:solidFill>
                  <a:srgbClr val="FF0000"/>
                </a:solidFill>
              </a:rPr>
              <a:t>*q</a:t>
            </a:r>
            <a:r>
              <a:rPr lang="en-US" altLang="zh-CN" sz="2400">
                <a:solidFill>
                  <a:schemeClr val="folHlink"/>
                </a:solidFill>
              </a:rPr>
              <a:t>;</a:t>
            </a:r>
            <a:endParaRPr lang="en-US" altLang="zh-CN" sz="2400">
              <a:solidFill>
                <a:schemeClr val="folHlink"/>
              </a:solidFill>
            </a:endParaRPr>
          </a:p>
          <a:p>
            <a:pPr marL="0" indent="0">
              <a:spcBef>
                <a:spcPts val="0"/>
              </a:spcBef>
              <a:buNone/>
            </a:pPr>
            <a:r>
              <a:rPr lang="en-US" altLang="zh-CN" sz="2400">
                <a:solidFill>
                  <a:schemeClr val="folHlink"/>
                </a:solidFill>
              </a:rPr>
              <a:t>    </a:t>
            </a:r>
            <a:r>
              <a:rPr lang="en-US" altLang="zh-CN" sz="2400">
                <a:solidFill>
                  <a:srgbClr val="FF0000"/>
                </a:solidFill>
              </a:rPr>
              <a:t>*q</a:t>
            </a:r>
            <a:r>
              <a:rPr lang="en-US" altLang="zh-CN" sz="2400">
                <a:solidFill>
                  <a:schemeClr val="folHlink"/>
                </a:solidFill>
              </a:rPr>
              <a:t> = t;</a:t>
            </a:r>
            <a:endParaRPr lang="en-US" altLang="zh-CN" sz="2400">
              <a:solidFill>
                <a:schemeClr val="folHlink"/>
              </a:solidFill>
            </a:endParaRPr>
          </a:p>
          <a:p>
            <a:pPr marL="0" indent="0">
              <a:spcBef>
                <a:spcPts val="0"/>
              </a:spcBef>
              <a:buNone/>
            </a:pPr>
            <a:r>
              <a:rPr lang="en-US" altLang="zh-CN" sz="2400">
                <a:solidFill>
                  <a:schemeClr val="folHlink"/>
                </a:solidFill>
              </a:rPr>
              <a:t>    return;</a:t>
            </a:r>
            <a:endParaRPr lang="en-US" altLang="zh-CN" sz="2400">
              <a:solidFill>
                <a:schemeClr val="folHlink"/>
              </a:solidFill>
            </a:endParaRPr>
          </a:p>
          <a:p>
            <a:pPr marL="0" indent="0">
              <a:spcBef>
                <a:spcPts val="0"/>
              </a:spcBef>
              <a:buNone/>
            </a:pPr>
            <a:r>
              <a:rPr lang="en-US" altLang="zh-CN" sz="2400">
                <a:solidFill>
                  <a:schemeClr val="folHlink"/>
                </a:solidFill>
              </a:rPr>
              <a:t>}</a:t>
            </a:r>
            <a:endParaRPr lang="en-US" altLang="zh-CN" sz="2400">
              <a:solidFill>
                <a:schemeClr val="folHlink"/>
              </a:solidFill>
            </a:endParaRPr>
          </a:p>
          <a:p>
            <a:pPr marL="0" indent="0">
              <a:buNone/>
            </a:pPr>
            <a:r>
              <a:rPr lang="zh-CN" altLang="en-US" sz="2400" dirty="0"/>
              <a:t>两个参数的类型都是</a:t>
            </a:r>
            <a:r>
              <a:rPr lang="en-US" altLang="zh-CN" sz="2400"/>
              <a:t>(</a:t>
            </a:r>
            <a:r>
              <a:rPr lang="en-US" altLang="zh-CN" sz="2400" err="1"/>
              <a:t>int</a:t>
            </a:r>
            <a:r>
              <a:rPr lang="en-US" altLang="zh-CN" sz="2400"/>
              <a:t> *)</a:t>
            </a:r>
            <a:r>
              <a:rPr lang="zh-CN" altLang="en-US" sz="2400" dirty="0"/>
              <a:t>，调用时的实参必须是合法的整型变量地址。假设已有变量定义：</a:t>
            </a:r>
            <a:r>
              <a:rPr lang="en-US" altLang="zh-CN" sz="2400" err="1">
                <a:solidFill>
                  <a:schemeClr val="folHlink"/>
                </a:solidFill>
              </a:rPr>
              <a:t>int</a:t>
            </a:r>
            <a:r>
              <a:rPr lang="en-US" altLang="zh-CN" sz="2400">
                <a:solidFill>
                  <a:schemeClr val="folHlink"/>
                </a:solidFill>
              </a:rPr>
              <a:t> a[10], k;</a:t>
            </a:r>
            <a:endParaRPr lang="en-US" altLang="zh-CN" sz="2400">
              <a:solidFill>
                <a:schemeClr val="folHlink"/>
              </a:solidFill>
            </a:endParaRPr>
          </a:p>
          <a:p>
            <a:pPr marL="0" indent="0">
              <a:buNone/>
            </a:pPr>
            <a:r>
              <a:rPr lang="zh-CN" altLang="en-US" sz="2400" dirty="0"/>
              <a:t>则下面两个调用都是合法的：</a:t>
            </a:r>
            <a:endParaRPr lang="zh-CN" altLang="en-US" sz="2400" dirty="0"/>
          </a:p>
          <a:p>
            <a:pPr marL="828675" lvl="1">
              <a:buNone/>
            </a:pPr>
            <a:r>
              <a:rPr lang="en-US" altLang="zh-CN" sz="2400">
                <a:solidFill>
                  <a:schemeClr val="folHlink"/>
                </a:solidFill>
              </a:rPr>
              <a:t>swapptr(&amp;a[0], &amp;a[5]);</a:t>
            </a:r>
            <a:endParaRPr lang="en-US" altLang="zh-CN" sz="2400">
              <a:solidFill>
                <a:schemeClr val="folHlink"/>
              </a:solidFill>
            </a:endParaRPr>
          </a:p>
          <a:p>
            <a:pPr marL="828675" lvl="1">
              <a:buNone/>
            </a:pPr>
            <a:r>
              <a:rPr lang="en-US" altLang="zh-CN" sz="2400">
                <a:solidFill>
                  <a:schemeClr val="folHlink"/>
                </a:solidFill>
              </a:rPr>
              <a:t>swapptr(&amp;a[1], &amp;k);</a:t>
            </a:r>
            <a:endParaRPr lang="en-US" altLang="zh-CN" sz="2400">
              <a:solidFill>
                <a:schemeClr val="folHlink"/>
              </a:solidFill>
            </a:endParaRPr>
          </a:p>
        </p:txBody>
      </p:sp>
      <p:sp>
        <p:nvSpPr>
          <p:cNvPr id="2" name="灯片编号占位符 1"/>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
        <p:nvSpPr>
          <p:cNvPr id="3" name="文本框 2"/>
          <p:cNvSpPr txBox="1"/>
          <p:nvPr/>
        </p:nvSpPr>
        <p:spPr>
          <a:xfrm>
            <a:off x="4860290" y="1124585"/>
            <a:ext cx="3230880" cy="460375"/>
          </a:xfrm>
          <a:prstGeom prst="rect">
            <a:avLst/>
          </a:prstGeom>
          <a:noFill/>
          <a:ln>
            <a:solidFill>
              <a:schemeClr val="accent2"/>
            </a:solidFill>
          </a:ln>
        </p:spPr>
        <p:txBody>
          <a:bodyPr wrap="none" rtlCol="0" anchor="t">
            <a:spAutoFit/>
          </a:bodyPr>
          <a:p>
            <a:r>
              <a:rPr lang="zh-CN" altLang="en-US" dirty="0">
                <a:sym typeface="+mn-ea"/>
              </a:rPr>
              <a:t>函数</a:t>
            </a:r>
            <a:r>
              <a:rPr lang="zh-CN" altLang="en-US" dirty="0">
                <a:solidFill>
                  <a:schemeClr val="accent2"/>
                </a:solidFill>
                <a:sym typeface="+mn-ea"/>
              </a:rPr>
              <a:t>定义</a:t>
            </a:r>
            <a:r>
              <a:rPr lang="zh-CN" altLang="en-US" dirty="0">
                <a:sym typeface="+mn-ea"/>
              </a:rPr>
              <a:t>中用指针参数</a:t>
            </a:r>
            <a:endParaRPr lang="zh-CN" altLang="en-US"/>
          </a:p>
        </p:txBody>
      </p:sp>
      <p:sp>
        <p:nvSpPr>
          <p:cNvPr id="4" name="文本框 3"/>
          <p:cNvSpPr txBox="1"/>
          <p:nvPr/>
        </p:nvSpPr>
        <p:spPr>
          <a:xfrm>
            <a:off x="3428048" y="2348865"/>
            <a:ext cx="5059680" cy="460375"/>
          </a:xfrm>
          <a:prstGeom prst="rect">
            <a:avLst/>
          </a:prstGeom>
          <a:noFill/>
          <a:ln>
            <a:solidFill>
              <a:schemeClr val="accent2"/>
            </a:solidFill>
          </a:ln>
        </p:spPr>
        <p:txBody>
          <a:bodyPr wrap="none" rtlCol="0" anchor="t">
            <a:spAutoFit/>
          </a:bodyPr>
          <a:p>
            <a:pPr marL="0"/>
            <a:r>
              <a:rPr lang="zh-CN" altLang="en-US" dirty="0">
                <a:sym typeface="+mn-ea"/>
              </a:rPr>
              <a:t>函数</a:t>
            </a:r>
            <a:r>
              <a:rPr lang="zh-CN" altLang="en-US" dirty="0">
                <a:solidFill>
                  <a:schemeClr val="accent2"/>
                </a:solidFill>
                <a:sym typeface="+mn-ea"/>
              </a:rPr>
              <a:t>内部</a:t>
            </a:r>
            <a:r>
              <a:rPr lang="zh-CN" altLang="en-US" dirty="0">
                <a:sym typeface="+mn-ea"/>
              </a:rPr>
              <a:t>通过指针间接访问被指变量</a:t>
            </a:r>
            <a:endParaRPr lang="zh-CN" altLang="en-US"/>
          </a:p>
        </p:txBody>
      </p:sp>
      <p:sp>
        <p:nvSpPr>
          <p:cNvPr id="5" name="文本框 4"/>
          <p:cNvSpPr txBox="1"/>
          <p:nvPr/>
        </p:nvSpPr>
        <p:spPr>
          <a:xfrm>
            <a:off x="2771775" y="5949315"/>
            <a:ext cx="5088890" cy="460375"/>
          </a:xfrm>
          <a:prstGeom prst="rect">
            <a:avLst/>
          </a:prstGeom>
          <a:noFill/>
          <a:ln>
            <a:solidFill>
              <a:schemeClr val="accent2"/>
            </a:solidFill>
          </a:ln>
        </p:spPr>
        <p:txBody>
          <a:bodyPr wrap="square" rtlCol="0" anchor="t">
            <a:spAutoFit/>
          </a:bodyPr>
          <a:p>
            <a:r>
              <a:rPr lang="zh-CN" altLang="en-US" dirty="0">
                <a:solidFill>
                  <a:schemeClr val="accent2"/>
                </a:solidFill>
                <a:sym typeface="+mn-ea"/>
              </a:rPr>
              <a:t>调用</a:t>
            </a:r>
            <a:r>
              <a:rPr lang="zh-CN" altLang="en-US" dirty="0">
                <a:sym typeface="+mn-ea"/>
              </a:rPr>
              <a:t>时以被操作变量的地址作为实参</a:t>
            </a:r>
            <a:endParaRPr lang="zh-CN" altLang="en-US"/>
          </a:p>
        </p:txBody>
      </p:sp>
    </p:spTree>
  </p:cSld>
  <p:clrMapOvr>
    <a:masterClrMapping/>
  </p:clrMapOvr>
  <p:transition spd="med">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表格 3"/>
          <p:cNvGraphicFramePr/>
          <p:nvPr>
            <p:custDataLst>
              <p:tags r:id="rId1"/>
            </p:custDataLst>
          </p:nvPr>
        </p:nvGraphicFramePr>
        <p:xfrm>
          <a:off x="179705" y="1022350"/>
          <a:ext cx="8724265" cy="4813300"/>
        </p:xfrm>
        <a:graphic>
          <a:graphicData uri="http://schemas.openxmlformats.org/drawingml/2006/table">
            <a:tbl>
              <a:tblPr firstRow="1" bandRow="1">
                <a:tableStyleId>{5940675A-B579-460E-94D1-54222C63F5DA}</a:tableStyleId>
              </a:tblPr>
              <a:tblGrid>
                <a:gridCol w="1017905"/>
                <a:gridCol w="2927985"/>
                <a:gridCol w="2484120"/>
                <a:gridCol w="2294255"/>
              </a:tblGrid>
              <a:tr h="746125">
                <a:tc gridSpan="4">
                  <a:txBody>
                    <a:bodyPr/>
                    <a:p>
                      <a:pPr algn="ctr">
                        <a:buNone/>
                      </a:pPr>
                      <a:r>
                        <a:rPr lang="en-US" sz="2400">
                          <a:cs typeface="+mn-lt"/>
                        </a:rPr>
                        <a:t>表7-1  值参数、引用参数和指针参数的异同</a:t>
                      </a:r>
                      <a:endParaRPr lang="en-US" altLang="en-US" sz="2400">
                        <a:cs typeface="+mn-lt"/>
                      </a:endParaRPr>
                    </a:p>
                  </a:txBody>
                  <a:tcPr marL="68580" marR="68580" marT="0" marB="0" vert="horz" anchor="ctr">
                    <a:lnL>
                      <a:noFill/>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c hMerge="1">
                  <a:tcPr>
                    <a:lnT cap="flat">
                      <a:noFill/>
                    </a:lnT>
                    <a:lnB w="12700" cap="flat" cmpd="sng">
                      <a:solidFill>
                        <a:srgbClr val="080000"/>
                      </a:solidFill>
                      <a:prstDash val="solid"/>
                      <a:headEnd type="none" w="med" len="med"/>
                      <a:tailEnd type="none" w="med" len="med"/>
                    </a:lnB>
                  </a:tcPr>
                </a:tc>
                <a:tc hMerge="1">
                  <a:tcPr>
                    <a:lnT cap="flat">
                      <a:noFill/>
                    </a:lnT>
                    <a:lnB w="12700" cap="flat" cmpd="sng">
                      <a:solidFill>
                        <a:srgbClr val="080000"/>
                      </a:solidFill>
                      <a:prstDash val="solid"/>
                      <a:headEnd type="none" w="med" len="med"/>
                      <a:tailEnd type="none" w="med" len="med"/>
                    </a:lnB>
                  </a:tcPr>
                </a:tc>
                <a:tc hMerge="1">
                  <a:tcPr>
                    <a:lnR cap="flat">
                      <a:noFill/>
                    </a:lnR>
                    <a:lnT cap="flat">
                      <a:noFill/>
                    </a:lnT>
                    <a:lnB w="12700" cap="flat" cmpd="sng">
                      <a:solidFill>
                        <a:srgbClr val="080000"/>
                      </a:solidFill>
                      <a:prstDash val="solid"/>
                      <a:headEnd type="none" w="med" len="med"/>
                      <a:tailEnd type="none" w="med" len="med"/>
                    </a:lnB>
                  </a:tcPr>
                </a:tc>
              </a:tr>
              <a:tr h="406400">
                <a:tc>
                  <a:txBody>
                    <a:bodyPr/>
                    <a:p>
                      <a:pPr algn="ctr">
                        <a:buNone/>
                      </a:pPr>
                      <a:r>
                        <a:rPr lang="en-US" sz="2400">
                          <a:cs typeface="+mn-lt"/>
                        </a:rPr>
                        <a:t> </a:t>
                      </a:r>
                      <a:endParaRPr lang="en-US" altLang="en-US" sz="2400">
                        <a:cs typeface="+mn-lt"/>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b="1">
                          <a:cs typeface="宋体" panose="02010600030101010101" pitchFamily="2" charset="-122"/>
                        </a:rPr>
                        <a:t>函数定义</a:t>
                      </a:r>
                      <a:endParaRPr lang="en-US" altLang="en-US" sz="2400" b="1">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b="1">
                          <a:cs typeface="宋体" panose="02010600030101010101" pitchFamily="2" charset="-122"/>
                        </a:rPr>
                        <a:t>函数调用</a:t>
                      </a:r>
                      <a:endParaRPr lang="en-US" altLang="en-US" sz="2400" b="1">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b="1">
                          <a:cs typeface="宋体" panose="02010600030101010101" pitchFamily="2" charset="-122"/>
                        </a:rPr>
                        <a:t>调用效果</a:t>
                      </a:r>
                      <a:endParaRPr lang="en-US" altLang="en-US" sz="2400" b="1">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13435">
                <a:tc>
                  <a:txBody>
                    <a:bodyPr/>
                    <a:p>
                      <a:pPr algn="ctr">
                        <a:buNone/>
                      </a:pPr>
                      <a:r>
                        <a:rPr lang="en-US" sz="2400">
                          <a:cs typeface="宋体" panose="02010600030101010101" pitchFamily="2" charset="-122"/>
                        </a:rPr>
                        <a:t>值参数</a:t>
                      </a:r>
                      <a:endParaRPr lang="en-US" altLang="en-US" sz="2400">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cs typeface="+mn-lt"/>
                        </a:rPr>
                        <a:t>int swap(int a, int b)</a:t>
                      </a:r>
                      <a:endParaRPr lang="en-US" altLang="en-US" sz="2400">
                        <a:cs typeface="+mn-lt"/>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cs typeface="+mn-lt"/>
                        </a:rPr>
                        <a:t>swap(m, n)</a:t>
                      </a:r>
                      <a:endParaRPr lang="en-US" altLang="en-US" sz="2400">
                        <a:cs typeface="+mn-lt"/>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cs typeface="宋体" panose="02010600030101010101" pitchFamily="2" charset="-122"/>
                        </a:rPr>
                        <a:t>不改变实参的值</a:t>
                      </a:r>
                      <a:endParaRPr lang="en-US" altLang="en-US" sz="2400">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20470">
                <a:tc>
                  <a:txBody>
                    <a:bodyPr/>
                    <a:p>
                      <a:pPr algn="ctr">
                        <a:buNone/>
                      </a:pPr>
                      <a:r>
                        <a:rPr lang="en-US" sz="2400">
                          <a:cs typeface="宋体" panose="02010600030101010101" pitchFamily="2" charset="-122"/>
                        </a:rPr>
                        <a:t>引用参数</a:t>
                      </a:r>
                      <a:endParaRPr lang="en-US" altLang="en-US" sz="2400">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cs typeface="+mn-lt"/>
                        </a:rPr>
                        <a:t>int swapref(int </a:t>
                      </a:r>
                      <a:r>
                        <a:rPr lang="en-US" sz="2400" b="1">
                          <a:solidFill>
                            <a:srgbClr val="FF0000"/>
                          </a:solidFill>
                          <a:cs typeface="+mn-lt"/>
                        </a:rPr>
                        <a:t>&amp;</a:t>
                      </a:r>
                      <a:r>
                        <a:rPr lang="en-US" sz="2400">
                          <a:cs typeface="+mn-lt"/>
                        </a:rPr>
                        <a:t>a, int </a:t>
                      </a:r>
                      <a:r>
                        <a:rPr lang="en-US" sz="2400" b="1">
                          <a:solidFill>
                            <a:srgbClr val="FF0000"/>
                          </a:solidFill>
                          <a:cs typeface="+mn-lt"/>
                        </a:rPr>
                        <a:t>&amp;</a:t>
                      </a:r>
                      <a:r>
                        <a:rPr lang="en-US" sz="2400">
                          <a:cs typeface="+mn-lt"/>
                        </a:rPr>
                        <a:t>b)</a:t>
                      </a:r>
                      <a:endParaRPr lang="en-US" sz="2400">
                        <a:cs typeface="+mn-lt"/>
                      </a:endParaRPr>
                    </a:p>
                    <a:p>
                      <a:pPr algn="ctr">
                        <a:buNone/>
                      </a:pPr>
                      <a:r>
                        <a:rPr lang="en-US" sz="2400">
                          <a:cs typeface="+mn-lt"/>
                        </a:rPr>
                        <a:t>（&amp; 字符表示引用）</a:t>
                      </a:r>
                      <a:endParaRPr lang="en-US" altLang="en-US" sz="2400">
                        <a:cs typeface="+mn-lt"/>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cs typeface="+mn-lt"/>
                        </a:rPr>
                        <a:t>swapref(m, n)</a:t>
                      </a:r>
                      <a:endParaRPr lang="en-US" altLang="en-US" sz="2400">
                        <a:cs typeface="+mn-lt"/>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cs typeface="宋体" panose="02010600030101010101" pitchFamily="2" charset="-122"/>
                        </a:rPr>
                        <a:t>改变实参的值</a:t>
                      </a:r>
                      <a:endParaRPr lang="en-US" altLang="en-US" sz="2400">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26870">
                <a:tc>
                  <a:txBody>
                    <a:bodyPr/>
                    <a:p>
                      <a:pPr algn="ctr">
                        <a:buNone/>
                      </a:pPr>
                      <a:r>
                        <a:rPr lang="en-US" sz="2400">
                          <a:cs typeface="宋体" panose="02010600030101010101" pitchFamily="2" charset="-122"/>
                        </a:rPr>
                        <a:t>指针参数</a:t>
                      </a:r>
                      <a:endParaRPr lang="en-US" altLang="en-US" sz="2400">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cs typeface="+mn-lt"/>
                        </a:rPr>
                        <a:t>int swapptr(int </a:t>
                      </a:r>
                      <a:r>
                        <a:rPr lang="en-US" sz="2400" b="1">
                          <a:solidFill>
                            <a:srgbClr val="FF0000"/>
                          </a:solidFill>
                          <a:cs typeface="+mn-lt"/>
                        </a:rPr>
                        <a:t>*</a:t>
                      </a:r>
                      <a:r>
                        <a:rPr lang="en-US" sz="2400">
                          <a:cs typeface="+mn-lt"/>
                        </a:rPr>
                        <a:t>p, int</a:t>
                      </a:r>
                      <a:r>
                        <a:rPr lang="en-US" sz="2400">
                          <a:solidFill>
                            <a:srgbClr val="FF0000"/>
                          </a:solidFill>
                          <a:cs typeface="+mn-lt"/>
                        </a:rPr>
                        <a:t> </a:t>
                      </a:r>
                      <a:r>
                        <a:rPr lang="en-US" sz="2400" b="1">
                          <a:solidFill>
                            <a:srgbClr val="FF0000"/>
                          </a:solidFill>
                          <a:cs typeface="+mn-lt"/>
                        </a:rPr>
                        <a:t>*</a:t>
                      </a:r>
                      <a:r>
                        <a:rPr lang="en-US" sz="2400">
                          <a:cs typeface="+mn-lt"/>
                        </a:rPr>
                        <a:t>q)</a:t>
                      </a:r>
                      <a:endParaRPr lang="en-US" altLang="en-US" sz="2400">
                        <a:cs typeface="+mn-lt"/>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cs typeface="+mn-lt"/>
                        </a:rPr>
                        <a:t>swapptr(</a:t>
                      </a:r>
                      <a:r>
                        <a:rPr lang="en-US" sz="2400" b="1">
                          <a:solidFill>
                            <a:srgbClr val="FF0000"/>
                          </a:solidFill>
                          <a:cs typeface="+mn-lt"/>
                        </a:rPr>
                        <a:t>&amp;</a:t>
                      </a:r>
                      <a:r>
                        <a:rPr lang="en-US" sz="2400">
                          <a:cs typeface="+mn-lt"/>
                        </a:rPr>
                        <a:t>m, </a:t>
                      </a:r>
                      <a:r>
                        <a:rPr lang="en-US" sz="2400" b="1">
                          <a:solidFill>
                            <a:srgbClr val="FF0000"/>
                          </a:solidFill>
                          <a:cs typeface="+mn-lt"/>
                        </a:rPr>
                        <a:t>&amp;</a:t>
                      </a:r>
                      <a:r>
                        <a:rPr lang="en-US" sz="2400">
                          <a:cs typeface="+mn-lt"/>
                        </a:rPr>
                        <a:t>n)（&amp; 字符表示</a:t>
                      </a:r>
                      <a:endParaRPr lang="en-US" sz="2400">
                        <a:cs typeface="+mn-lt"/>
                      </a:endParaRPr>
                    </a:p>
                    <a:p>
                      <a:pPr algn="ctr">
                        <a:buNone/>
                      </a:pPr>
                      <a:r>
                        <a:rPr lang="en-US" sz="2400">
                          <a:cs typeface="+mn-lt"/>
                        </a:rPr>
                        <a:t>取地址）</a:t>
                      </a:r>
                      <a:endParaRPr lang="en-US" altLang="en-US" sz="2400">
                        <a:cs typeface="+mn-lt"/>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2400">
                          <a:cs typeface="宋体" panose="02010600030101010101" pitchFamily="2" charset="-122"/>
                        </a:rPr>
                        <a:t>改变指针实参</a:t>
                      </a:r>
                      <a:endParaRPr lang="en-US" sz="2400">
                        <a:cs typeface="宋体" panose="02010600030101010101" pitchFamily="2" charset="-122"/>
                      </a:endParaRPr>
                    </a:p>
                    <a:p>
                      <a:pPr algn="ctr">
                        <a:buNone/>
                      </a:pPr>
                      <a:r>
                        <a:rPr lang="en-US" sz="2400">
                          <a:cs typeface="宋体" panose="02010600030101010101" pitchFamily="2" charset="-122"/>
                        </a:rPr>
                        <a:t>所指变量的值</a:t>
                      </a:r>
                      <a:endParaRPr lang="en-US" altLang="en-US" sz="2400">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2" name="灯片编号占位符 1"/>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63" name="内容占位符 194562"/>
          <p:cNvSpPr>
            <a:spLocks noGrp="1"/>
          </p:cNvSpPr>
          <p:nvPr>
            <p:ph idx="1"/>
          </p:nvPr>
        </p:nvSpPr>
        <p:spPr>
          <a:xfrm>
            <a:off x="539750" y="325120"/>
            <a:ext cx="8136255" cy="6056630"/>
          </a:xfrm>
        </p:spPr>
        <p:txBody>
          <a:bodyPr/>
          <a:p>
            <a:pPr marL="0" indent="0">
              <a:buNone/>
            </a:pPr>
            <a:r>
              <a:rPr lang="zh-CN" altLang="en-US" sz="2400" dirty="0">
                <a:solidFill>
                  <a:schemeClr val="tx1"/>
                </a:solidFill>
                <a:latin typeface="Cambria" panose="02040503050406030204" pitchFamily="18" charset="0"/>
                <a:ea typeface="楷体" panose="02010609060101010101" charset="-122"/>
              </a:rPr>
              <a:t>复习：</a:t>
            </a:r>
            <a:r>
              <a:rPr lang="zh-CN" altLang="en-US" sz="2400" dirty="0">
                <a:solidFill>
                  <a:schemeClr val="accent2"/>
                </a:solidFill>
                <a:latin typeface="Cambria" panose="02040503050406030204" pitchFamily="18" charset="0"/>
                <a:ea typeface="楷体" panose="02010609060101010101" charset="-122"/>
              </a:rPr>
              <a:t>函数可以有常参数</a:t>
            </a:r>
            <a:r>
              <a:rPr lang="zh-CN" altLang="en-US" sz="2400" dirty="0">
                <a:latin typeface="Cambria" panose="02040503050406030204" pitchFamily="18" charset="0"/>
                <a:ea typeface="楷体" panose="02010609060101010101" charset="-122"/>
              </a:rPr>
              <a:t>。这种参数同样由实参提供初值，但在函数体里不允许对它们重新赋值。值参数本来就不会被修改原始值，所以</a:t>
            </a:r>
            <a:r>
              <a:rPr lang="zh-CN" altLang="en-US" sz="2400" dirty="0">
                <a:solidFill>
                  <a:schemeClr val="accent2"/>
                </a:solidFill>
                <a:latin typeface="Cambria" panose="02040503050406030204" pitchFamily="18" charset="0"/>
                <a:ea typeface="楷体" panose="02010609060101010101" charset="-122"/>
              </a:rPr>
              <a:t>常参数通常只用于引用参数</a:t>
            </a:r>
            <a:r>
              <a:rPr lang="en-US" altLang="zh-CN" sz="2400" dirty="0">
                <a:solidFill>
                  <a:schemeClr val="accent2"/>
                </a:solidFill>
                <a:latin typeface="Cambria" panose="02040503050406030204" pitchFamily="18" charset="0"/>
                <a:ea typeface="楷体" panose="02010609060101010101" charset="-122"/>
              </a:rPr>
              <a:t> </a:t>
            </a:r>
            <a:r>
              <a:rPr lang="zh-CN" altLang="en-US" sz="2400" dirty="0">
                <a:solidFill>
                  <a:schemeClr val="accent2"/>
                </a:solidFill>
                <a:latin typeface="Cambria" panose="02040503050406030204" pitchFamily="18" charset="0"/>
                <a:ea typeface="楷体" panose="02010609060101010101" charset="-122"/>
              </a:rPr>
              <a:t>或</a:t>
            </a:r>
            <a:r>
              <a:rPr lang="en-US" altLang="zh-CN" sz="2400" dirty="0">
                <a:solidFill>
                  <a:schemeClr val="accent2"/>
                </a:solidFill>
                <a:latin typeface="Cambria" panose="02040503050406030204" pitchFamily="18" charset="0"/>
                <a:ea typeface="楷体" panose="02010609060101010101" charset="-122"/>
              </a:rPr>
              <a:t> </a:t>
            </a:r>
            <a:r>
              <a:rPr lang="zh-CN" altLang="en-US" sz="2400" dirty="0">
                <a:solidFill>
                  <a:schemeClr val="accent2"/>
                </a:solidFill>
                <a:latin typeface="Cambria" panose="02040503050406030204" pitchFamily="18" charset="0"/>
                <a:ea typeface="楷体" panose="02010609060101010101" charset="-122"/>
              </a:rPr>
              <a:t>指针参数</a:t>
            </a:r>
            <a:r>
              <a:rPr lang="zh-CN" altLang="en-US" sz="2400" dirty="0">
                <a:latin typeface="Cambria" panose="02040503050406030204" pitchFamily="18" charset="0"/>
                <a:ea typeface="楷体" panose="02010609060101010101" charset="-122"/>
              </a:rPr>
              <a:t>。</a:t>
            </a:r>
            <a:endParaRPr lang="zh-CN" altLang="en-US" sz="2400" dirty="0">
              <a:latin typeface="Cambria" panose="02040503050406030204" pitchFamily="18" charset="0"/>
              <a:ea typeface="楷体" panose="02010609060101010101" charset="-122"/>
            </a:endParaRPr>
          </a:p>
          <a:p>
            <a:pPr marL="0" indent="0">
              <a:buNone/>
            </a:pPr>
            <a:r>
              <a:rPr lang="zh-CN" altLang="en-US" dirty="0"/>
              <a:t>常参数的定义形式是在函数参数描述中加上</a:t>
            </a:r>
            <a:r>
              <a:rPr lang="en-US" altLang="zh-CN" dirty="0"/>
              <a:t> </a:t>
            </a:r>
            <a:r>
              <a:rPr lang="en-US" altLang="zh-CN"/>
              <a:t>const </a:t>
            </a:r>
            <a:r>
              <a:rPr lang="zh-CN" altLang="en-US" dirty="0"/>
              <a:t>关键</a:t>
            </a:r>
            <a:r>
              <a:rPr lang="zh-CN" altLang="en-US" dirty="0">
                <a:sym typeface="+mn-ea"/>
              </a:rPr>
              <a:t>词</a:t>
            </a:r>
            <a:r>
              <a:rPr lang="zh-CN" altLang="en-US" dirty="0"/>
              <a:t>，作用于指针参数时有两种用法：</a:t>
            </a:r>
            <a:endParaRPr lang="zh-CN" altLang="en-US" dirty="0"/>
          </a:p>
          <a:p>
            <a:pPr marL="0" indent="0">
              <a:buNone/>
            </a:pPr>
            <a:r>
              <a:rPr lang="zh-CN" altLang="en-US" dirty="0"/>
              <a:t>（</a:t>
            </a:r>
            <a:r>
              <a:rPr lang="en-US" altLang="zh-CN"/>
              <a:t>1</a:t>
            </a:r>
            <a:r>
              <a:rPr lang="zh-CN" altLang="en-US" dirty="0"/>
              <a:t>）</a:t>
            </a:r>
            <a:r>
              <a:rPr lang="en-US" altLang="zh-CN"/>
              <a:t>const </a:t>
            </a:r>
            <a:r>
              <a:rPr lang="zh-CN" altLang="en-US" dirty="0"/>
              <a:t>关键词写在指针的类型之前：</a:t>
            </a:r>
            <a:endParaRPr lang="zh-CN" altLang="en-US" dirty="0"/>
          </a:p>
          <a:p>
            <a:pPr marL="0" indent="0">
              <a:buNone/>
            </a:pPr>
            <a:r>
              <a:rPr lang="zh-CN" altLang="en-US" dirty="0"/>
              <a:t>    </a:t>
            </a:r>
            <a:r>
              <a:rPr lang="en-US" altLang="zh-CN" u="sng">
                <a:solidFill>
                  <a:schemeClr val="accent2"/>
                </a:solidFill>
              </a:rPr>
              <a:t>const </a:t>
            </a:r>
            <a:r>
              <a:rPr lang="zh-CN" altLang="en-US" u="sng" dirty="0">
                <a:solidFill>
                  <a:schemeClr val="accent2"/>
                </a:solidFill>
              </a:rPr>
              <a:t>类型</a:t>
            </a:r>
            <a:r>
              <a:rPr lang="zh-CN" altLang="en-US" dirty="0">
                <a:solidFill>
                  <a:schemeClr val="accent2"/>
                </a:solidFill>
              </a:rPr>
              <a:t> *指针</a:t>
            </a:r>
            <a:endParaRPr lang="zh-CN" altLang="en-US" dirty="0">
              <a:solidFill>
                <a:schemeClr val="accent2"/>
              </a:solidFill>
            </a:endParaRPr>
          </a:p>
          <a:p>
            <a:pPr marL="0" indent="0">
              <a:buNone/>
            </a:pPr>
            <a:r>
              <a:rPr lang="zh-CN" altLang="en-US" dirty="0"/>
              <a:t>这种用法将限制修改指针所指对象的值。</a:t>
            </a:r>
            <a:endParaRPr lang="zh-CN" altLang="en-US" dirty="0"/>
          </a:p>
          <a:p>
            <a:pPr marL="0" indent="0">
              <a:buNone/>
            </a:pPr>
            <a:r>
              <a:rPr lang="zh-CN" altLang="en-US" dirty="0"/>
              <a:t>（</a:t>
            </a:r>
            <a:r>
              <a:rPr lang="en-US" altLang="zh-CN"/>
              <a:t>2</a:t>
            </a:r>
            <a:r>
              <a:rPr lang="zh-CN" altLang="en-US" dirty="0"/>
              <a:t>） </a:t>
            </a:r>
            <a:r>
              <a:rPr lang="en-US" altLang="zh-CN"/>
              <a:t>const </a:t>
            </a:r>
            <a:r>
              <a:rPr lang="zh-CN" altLang="en-US" dirty="0"/>
              <a:t>关键词写在变量类型与变量名之间：</a:t>
            </a:r>
            <a:endParaRPr lang="zh-CN" altLang="en-US" dirty="0"/>
          </a:p>
          <a:p>
            <a:pPr marL="0" indent="0">
              <a:buNone/>
            </a:pPr>
            <a:r>
              <a:rPr lang="zh-CN" altLang="en-US" dirty="0"/>
              <a:t>    </a:t>
            </a:r>
            <a:r>
              <a:rPr lang="zh-CN" altLang="en-US" dirty="0">
                <a:solidFill>
                  <a:schemeClr val="accent2"/>
                </a:solidFill>
              </a:rPr>
              <a:t>类型 *</a:t>
            </a:r>
            <a:r>
              <a:rPr lang="en-US" altLang="zh-CN" u="sng">
                <a:solidFill>
                  <a:schemeClr val="accent2"/>
                </a:solidFill>
              </a:rPr>
              <a:t>const </a:t>
            </a:r>
            <a:r>
              <a:rPr lang="zh-CN" altLang="en-US" u="sng">
                <a:solidFill>
                  <a:schemeClr val="accent2"/>
                </a:solidFill>
              </a:rPr>
              <a:t>指针</a:t>
            </a:r>
            <a:endParaRPr lang="zh-CN" altLang="en-US" dirty="0"/>
          </a:p>
          <a:p>
            <a:pPr marL="0" indent="0">
              <a:buNone/>
            </a:pPr>
            <a:r>
              <a:rPr lang="zh-CN" altLang="en-US" dirty="0"/>
              <a:t>这种用法将限制指针的指向。</a:t>
            </a:r>
            <a:endParaRPr lang="zh-CN" altLang="en-US" dirty="0"/>
          </a:p>
        </p:txBody>
      </p:sp>
      <p:sp>
        <p:nvSpPr>
          <p:cNvPr id="2" name="灯片编号占位符 1"/>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79202" name="组合 179201"/>
          <p:cNvGrpSpPr/>
          <p:nvPr/>
        </p:nvGrpSpPr>
        <p:grpSpPr>
          <a:xfrm>
            <a:off x="1042988" y="3213100"/>
            <a:ext cx="6481762" cy="2667000"/>
            <a:chOff x="884" y="1392"/>
            <a:chExt cx="4083" cy="1680"/>
          </a:xfrm>
        </p:grpSpPr>
        <p:sp>
          <p:nvSpPr>
            <p:cNvPr id="179203" name="矩形 179202"/>
            <p:cNvSpPr/>
            <p:nvPr/>
          </p:nvSpPr>
          <p:spPr>
            <a:xfrm>
              <a:off x="2448" y="1392"/>
              <a:ext cx="931" cy="336"/>
            </a:xfrm>
            <a:prstGeom prst="rect">
              <a:avLst/>
            </a:prstGeom>
            <a:solidFill>
              <a:schemeClr val="accent1"/>
            </a:solidFill>
            <a:ln w="12700" cap="sq" cmpd="sng">
              <a:solidFill>
                <a:schemeClr val="tx1"/>
              </a:solidFill>
              <a:prstDash val="solid"/>
              <a:miter/>
              <a:headEnd type="none" w="sm" len="sm"/>
              <a:tailEnd type="none" w="sm" len="sm"/>
            </a:ln>
            <a:effectLst>
              <a:prstShdw prst="shdw17" dist="17961" dir="2699999">
                <a:schemeClr val="tx1">
                  <a:gamma/>
                  <a:shade val="60000"/>
                  <a:invGamma/>
                </a:schemeClr>
              </a:prstShdw>
            </a:effectLst>
          </p:spPr>
          <p:txBody>
            <a:bodyPr wrap="none" anchor="ctr"/>
            <a:p>
              <a:pPr hangingPunct="1">
                <a:spcBef>
                  <a:spcPct val="0"/>
                </a:spcBef>
                <a:buFontTx/>
              </a:pPr>
              <a:r>
                <a:rPr lang="zh-CN" altLang="en-US" sz="2800" dirty="0">
                  <a:latin typeface="Times New Roman" panose="02020603050405020304" pitchFamily="18" charset="0"/>
                </a:rPr>
                <a:t>运算器</a:t>
              </a:r>
              <a:endParaRPr lang="zh-CN" altLang="en-US" sz="2800" dirty="0">
                <a:latin typeface="Times New Roman" panose="02020603050405020304" pitchFamily="18" charset="0"/>
              </a:endParaRPr>
            </a:p>
          </p:txBody>
        </p:sp>
        <p:sp>
          <p:nvSpPr>
            <p:cNvPr id="179204" name="矩形 179203"/>
            <p:cNvSpPr/>
            <p:nvPr/>
          </p:nvSpPr>
          <p:spPr>
            <a:xfrm>
              <a:off x="2448" y="2064"/>
              <a:ext cx="931" cy="336"/>
            </a:xfrm>
            <a:prstGeom prst="rect">
              <a:avLst/>
            </a:prstGeom>
            <a:solidFill>
              <a:schemeClr val="accent1"/>
            </a:solidFill>
            <a:ln w="12700" cap="sq" cmpd="sng">
              <a:solidFill>
                <a:schemeClr val="tx1"/>
              </a:solidFill>
              <a:prstDash val="solid"/>
              <a:miter/>
              <a:headEnd type="none" w="sm" len="sm"/>
              <a:tailEnd type="none" w="sm" len="sm"/>
            </a:ln>
            <a:effectLst>
              <a:prstShdw prst="shdw17" dist="17961" dir="2699999">
                <a:schemeClr val="tx1">
                  <a:gamma/>
                  <a:shade val="60000"/>
                  <a:invGamma/>
                </a:schemeClr>
              </a:prstShdw>
            </a:effectLst>
          </p:spPr>
          <p:txBody>
            <a:bodyPr wrap="none" anchor="ctr"/>
            <a:p>
              <a:pPr hangingPunct="1">
                <a:spcBef>
                  <a:spcPct val="0"/>
                </a:spcBef>
                <a:buFontTx/>
              </a:pPr>
              <a:r>
                <a:rPr lang="zh-CN" altLang="en-US" sz="2800" dirty="0">
                  <a:latin typeface="Times New Roman" panose="02020603050405020304" pitchFamily="18" charset="0"/>
                </a:rPr>
                <a:t>控制器</a:t>
              </a:r>
              <a:endParaRPr lang="zh-CN" altLang="en-US" sz="2800" dirty="0">
                <a:latin typeface="Times New Roman" panose="02020603050405020304" pitchFamily="18" charset="0"/>
              </a:endParaRPr>
            </a:p>
          </p:txBody>
        </p:sp>
        <p:sp>
          <p:nvSpPr>
            <p:cNvPr id="179205" name="矩形 179204"/>
            <p:cNvSpPr/>
            <p:nvPr/>
          </p:nvSpPr>
          <p:spPr>
            <a:xfrm>
              <a:off x="2448" y="2736"/>
              <a:ext cx="976" cy="336"/>
            </a:xfrm>
            <a:prstGeom prst="rect">
              <a:avLst/>
            </a:prstGeom>
            <a:solidFill>
              <a:schemeClr val="accent1"/>
            </a:solidFill>
            <a:ln w="12700" cap="sq" cmpd="sng">
              <a:solidFill>
                <a:schemeClr val="tx1"/>
              </a:solidFill>
              <a:prstDash val="solid"/>
              <a:miter/>
              <a:headEnd type="none" w="sm" len="sm"/>
              <a:tailEnd type="none" w="sm" len="sm"/>
            </a:ln>
            <a:effectLst>
              <a:prstShdw prst="shdw17" dist="17961" dir="2699999">
                <a:schemeClr val="tx1">
                  <a:gamma/>
                  <a:shade val="60000"/>
                  <a:invGamma/>
                </a:schemeClr>
              </a:prstShdw>
            </a:effectLst>
          </p:spPr>
          <p:txBody>
            <a:bodyPr wrap="none" anchor="ctr"/>
            <a:p>
              <a:pPr hangingPunct="1">
                <a:spcBef>
                  <a:spcPct val="0"/>
                </a:spcBef>
                <a:buFontTx/>
              </a:pPr>
              <a:r>
                <a:rPr lang="zh-CN" altLang="en-US" sz="2800" dirty="0">
                  <a:latin typeface="Times New Roman" panose="02020603050405020304" pitchFamily="18" charset="0"/>
                </a:rPr>
                <a:t>存储器</a:t>
              </a:r>
              <a:endParaRPr lang="zh-CN" altLang="en-US" sz="2800" dirty="0">
                <a:latin typeface="Times New Roman" panose="02020603050405020304" pitchFamily="18" charset="0"/>
              </a:endParaRPr>
            </a:p>
          </p:txBody>
        </p:sp>
        <p:sp>
          <p:nvSpPr>
            <p:cNvPr id="179206" name="矩形 179205"/>
            <p:cNvSpPr/>
            <p:nvPr/>
          </p:nvSpPr>
          <p:spPr>
            <a:xfrm>
              <a:off x="3969" y="2069"/>
              <a:ext cx="998" cy="336"/>
            </a:xfrm>
            <a:prstGeom prst="rect">
              <a:avLst/>
            </a:prstGeom>
            <a:solidFill>
              <a:schemeClr val="accent1"/>
            </a:solidFill>
            <a:ln w="12700" cap="sq" cmpd="sng">
              <a:solidFill>
                <a:schemeClr val="tx1"/>
              </a:solidFill>
              <a:prstDash val="solid"/>
              <a:miter/>
              <a:headEnd type="none" w="sm" len="sm"/>
              <a:tailEnd type="none" w="sm" len="sm"/>
            </a:ln>
            <a:effectLst>
              <a:prstShdw prst="shdw17" dist="17961" dir="2699999">
                <a:schemeClr val="tx1">
                  <a:gamma/>
                  <a:shade val="60000"/>
                  <a:invGamma/>
                </a:schemeClr>
              </a:prstShdw>
            </a:effectLst>
          </p:spPr>
          <p:txBody>
            <a:bodyPr wrap="none" anchor="ctr"/>
            <a:p>
              <a:pPr hangingPunct="1">
                <a:spcBef>
                  <a:spcPct val="0"/>
                </a:spcBef>
                <a:buFontTx/>
              </a:pPr>
              <a:r>
                <a:rPr lang="zh-CN" altLang="en-US" sz="2800" dirty="0">
                  <a:latin typeface="Times New Roman" panose="02020603050405020304" pitchFamily="18" charset="0"/>
                </a:rPr>
                <a:t>输出设备</a:t>
              </a:r>
              <a:endParaRPr lang="zh-CN" altLang="en-US" sz="2800">
                <a:latin typeface="Times New Roman" panose="02020603050405020304" pitchFamily="18" charset="0"/>
              </a:endParaRPr>
            </a:p>
          </p:txBody>
        </p:sp>
        <p:sp>
          <p:nvSpPr>
            <p:cNvPr id="179207" name="矩形 179206"/>
            <p:cNvSpPr/>
            <p:nvPr/>
          </p:nvSpPr>
          <p:spPr>
            <a:xfrm>
              <a:off x="884" y="2069"/>
              <a:ext cx="1033" cy="336"/>
            </a:xfrm>
            <a:prstGeom prst="rect">
              <a:avLst/>
            </a:prstGeom>
            <a:solidFill>
              <a:schemeClr val="accent1"/>
            </a:solidFill>
            <a:ln w="12700" cap="sq" cmpd="sng">
              <a:solidFill>
                <a:schemeClr val="tx1"/>
              </a:solidFill>
              <a:prstDash val="solid"/>
              <a:miter/>
              <a:headEnd type="none" w="sm" len="sm"/>
              <a:tailEnd type="none" w="sm" len="sm"/>
            </a:ln>
            <a:effectLst>
              <a:prstShdw prst="shdw17" dist="17961" dir="2699999">
                <a:schemeClr val="tx1">
                  <a:gamma/>
                  <a:shade val="60000"/>
                  <a:invGamma/>
                </a:schemeClr>
              </a:prstShdw>
            </a:effectLst>
          </p:spPr>
          <p:txBody>
            <a:bodyPr wrap="none" anchor="ctr"/>
            <a:p>
              <a:pPr hangingPunct="1">
                <a:spcBef>
                  <a:spcPct val="0"/>
                </a:spcBef>
                <a:buFontTx/>
              </a:pPr>
              <a:r>
                <a:rPr lang="zh-CN" altLang="en-US" sz="2800" dirty="0">
                  <a:latin typeface="Times New Roman" panose="02020603050405020304" pitchFamily="18" charset="0"/>
                </a:rPr>
                <a:t>输入设备</a:t>
              </a:r>
              <a:endParaRPr lang="zh-CN" altLang="en-US" sz="2800">
                <a:latin typeface="Times New Roman" panose="02020603050405020304" pitchFamily="18" charset="0"/>
              </a:endParaRPr>
            </a:p>
          </p:txBody>
        </p:sp>
        <p:sp>
          <p:nvSpPr>
            <p:cNvPr id="179208" name="右箭头 179207"/>
            <p:cNvSpPr/>
            <p:nvPr/>
          </p:nvSpPr>
          <p:spPr>
            <a:xfrm>
              <a:off x="1927" y="2160"/>
              <a:ext cx="528" cy="144"/>
            </a:xfrm>
            <a:prstGeom prst="rightArrow">
              <a:avLst>
                <a:gd name="adj1" fmla="val 50000"/>
                <a:gd name="adj2" fmla="val 91666"/>
              </a:avLst>
            </a:prstGeom>
            <a:solidFill>
              <a:schemeClr val="accent2"/>
            </a:solidFill>
            <a:ln w="12700" cap="sq" cmpd="sng">
              <a:solidFill>
                <a:schemeClr val="tx1"/>
              </a:solidFill>
              <a:prstDash val="solid"/>
              <a:miter/>
              <a:headEnd type="none" w="sm" len="sm"/>
              <a:tailEnd type="none" w="sm" len="sm"/>
            </a:ln>
          </p:spPr>
          <p:txBody>
            <a:bodyPr/>
            <a:p>
              <a:endParaRPr lang="zh-CN" altLang="en-US"/>
            </a:p>
          </p:txBody>
        </p:sp>
        <p:sp>
          <p:nvSpPr>
            <p:cNvPr id="179209" name="右箭头 179208"/>
            <p:cNvSpPr/>
            <p:nvPr/>
          </p:nvSpPr>
          <p:spPr>
            <a:xfrm>
              <a:off x="3424" y="2160"/>
              <a:ext cx="528" cy="144"/>
            </a:xfrm>
            <a:prstGeom prst="rightArrow">
              <a:avLst>
                <a:gd name="adj1" fmla="val 50000"/>
                <a:gd name="adj2" fmla="val 91666"/>
              </a:avLst>
            </a:prstGeom>
            <a:solidFill>
              <a:schemeClr val="accent2"/>
            </a:solidFill>
            <a:ln w="12700" cap="sq" cmpd="sng">
              <a:solidFill>
                <a:schemeClr val="tx1"/>
              </a:solidFill>
              <a:prstDash val="solid"/>
              <a:miter/>
              <a:headEnd type="none" w="sm" len="sm"/>
              <a:tailEnd type="none" w="sm" len="sm"/>
            </a:ln>
          </p:spPr>
          <p:txBody>
            <a:bodyPr/>
            <a:p>
              <a:endParaRPr lang="zh-CN" altLang="en-US"/>
            </a:p>
          </p:txBody>
        </p:sp>
        <p:sp>
          <p:nvSpPr>
            <p:cNvPr id="179210" name="上下箭头 179209"/>
            <p:cNvSpPr/>
            <p:nvPr/>
          </p:nvSpPr>
          <p:spPr>
            <a:xfrm>
              <a:off x="2976" y="1728"/>
              <a:ext cx="192" cy="336"/>
            </a:xfrm>
            <a:prstGeom prst="upDownArrow">
              <a:avLst>
                <a:gd name="adj1" fmla="val 50000"/>
                <a:gd name="adj2" fmla="val 35000"/>
              </a:avLst>
            </a:prstGeom>
            <a:solidFill>
              <a:schemeClr val="accent2"/>
            </a:solidFill>
            <a:ln w="12700" cap="sq" cmpd="sng">
              <a:solidFill>
                <a:schemeClr val="tx1"/>
              </a:solidFill>
              <a:prstDash val="solid"/>
              <a:miter/>
              <a:headEnd type="none" w="sm" len="sm"/>
              <a:tailEnd type="none" w="sm" len="sm"/>
            </a:ln>
          </p:spPr>
          <p:txBody>
            <a:bodyPr/>
            <a:p>
              <a:endParaRPr lang="zh-CN" altLang="en-US"/>
            </a:p>
          </p:txBody>
        </p:sp>
        <p:sp>
          <p:nvSpPr>
            <p:cNvPr id="179211" name="上下箭头 179210"/>
            <p:cNvSpPr/>
            <p:nvPr/>
          </p:nvSpPr>
          <p:spPr>
            <a:xfrm>
              <a:off x="2976" y="2400"/>
              <a:ext cx="192" cy="336"/>
            </a:xfrm>
            <a:prstGeom prst="upDownArrow">
              <a:avLst>
                <a:gd name="adj1" fmla="val 50000"/>
                <a:gd name="adj2" fmla="val 35000"/>
              </a:avLst>
            </a:prstGeom>
            <a:solidFill>
              <a:schemeClr val="accent2"/>
            </a:solidFill>
            <a:ln w="12700" cap="sq" cmpd="sng">
              <a:solidFill>
                <a:schemeClr val="tx1"/>
              </a:solidFill>
              <a:prstDash val="solid"/>
              <a:miter/>
              <a:headEnd type="none" w="sm" len="sm"/>
              <a:tailEnd type="none" w="sm" len="sm"/>
            </a:ln>
          </p:spPr>
          <p:txBody>
            <a:bodyPr/>
            <a:p>
              <a:endParaRPr lang="zh-CN" altLang="en-US"/>
            </a:p>
          </p:txBody>
        </p:sp>
        <p:cxnSp>
          <p:nvCxnSpPr>
            <p:cNvPr id="179212" name="肘形连接符 179211"/>
            <p:cNvCxnSpPr/>
            <p:nvPr/>
          </p:nvCxnSpPr>
          <p:spPr>
            <a:xfrm>
              <a:off x="1383" y="2432"/>
              <a:ext cx="1041" cy="544"/>
            </a:xfrm>
            <a:prstGeom prst="bentConnector3">
              <a:avLst>
                <a:gd name="adj1" fmla="val 0"/>
              </a:avLst>
            </a:prstGeom>
            <a:ln w="38100" cap="sq" cmpd="sng">
              <a:solidFill>
                <a:schemeClr val="tx1"/>
              </a:solidFill>
              <a:prstDash val="solid"/>
              <a:miter/>
              <a:headEnd type="triangle" w="lg" len="lg"/>
              <a:tailEnd type="triangle" w="lg" len="lg"/>
            </a:ln>
          </p:spPr>
        </p:cxnSp>
        <p:cxnSp>
          <p:nvCxnSpPr>
            <p:cNvPr id="179213" name="肘形连接符 179212"/>
            <p:cNvCxnSpPr/>
            <p:nvPr/>
          </p:nvCxnSpPr>
          <p:spPr>
            <a:xfrm flipV="1">
              <a:off x="3470" y="2432"/>
              <a:ext cx="952" cy="544"/>
            </a:xfrm>
            <a:prstGeom prst="bentConnector3">
              <a:avLst>
                <a:gd name="adj1" fmla="val 99681"/>
              </a:avLst>
            </a:prstGeom>
            <a:ln w="38100" cap="sq" cmpd="sng">
              <a:solidFill>
                <a:schemeClr val="tx1"/>
              </a:solidFill>
              <a:prstDash val="solid"/>
              <a:miter/>
              <a:headEnd type="triangle" w="lg" len="lg"/>
              <a:tailEnd type="triangle" w="lg" len="lg"/>
            </a:ln>
          </p:spPr>
        </p:cxnSp>
        <p:cxnSp>
          <p:nvCxnSpPr>
            <p:cNvPr id="179214" name="肘形连接符 179213"/>
            <p:cNvCxnSpPr/>
            <p:nvPr/>
          </p:nvCxnSpPr>
          <p:spPr>
            <a:xfrm rot="10800000" flipH="1" flipV="1">
              <a:off x="2447" y="1488"/>
              <a:ext cx="1" cy="1344"/>
            </a:xfrm>
            <a:prstGeom prst="bentConnector3">
              <a:avLst>
                <a:gd name="adj1" fmla="val -20800000"/>
              </a:avLst>
            </a:prstGeom>
            <a:ln w="38100" cap="sq" cmpd="sng">
              <a:solidFill>
                <a:schemeClr val="tx1"/>
              </a:solidFill>
              <a:prstDash val="solid"/>
              <a:miter/>
              <a:headEnd type="none" w="sm" len="sm"/>
              <a:tailEnd type="triangle" w="lg" len="lg"/>
            </a:ln>
          </p:spPr>
        </p:cxnSp>
        <p:cxnSp>
          <p:nvCxnSpPr>
            <p:cNvPr id="179215" name="肘形连接符 179214"/>
            <p:cNvCxnSpPr>
              <a:stCxn id="179205" idx="3"/>
              <a:endCxn id="179203" idx="3"/>
            </p:cNvCxnSpPr>
            <p:nvPr/>
          </p:nvCxnSpPr>
          <p:spPr>
            <a:xfrm flipH="1" flipV="1">
              <a:off x="3379" y="1560"/>
              <a:ext cx="45" cy="1344"/>
            </a:xfrm>
            <a:prstGeom prst="bentConnector3">
              <a:avLst>
                <a:gd name="adj1" fmla="val -320000"/>
              </a:avLst>
            </a:prstGeom>
            <a:ln w="38100" cap="sq" cmpd="sng">
              <a:solidFill>
                <a:schemeClr val="tx1"/>
              </a:solidFill>
              <a:prstDash val="solid"/>
              <a:miter/>
              <a:headEnd type="none" w="sm" len="sm"/>
              <a:tailEnd type="triangle" w="lg" len="lg"/>
            </a:ln>
          </p:spPr>
        </p:cxnSp>
      </p:grpSp>
      <p:sp>
        <p:nvSpPr>
          <p:cNvPr id="179216" name="标题 179215"/>
          <p:cNvSpPr>
            <a:spLocks noGrp="1"/>
          </p:cNvSpPr>
          <p:nvPr>
            <p:ph type="title"/>
          </p:nvPr>
        </p:nvSpPr>
        <p:spPr/>
        <p:txBody>
          <a:bodyPr anchor="ctr"/>
          <a:p>
            <a:r>
              <a:rPr lang="zh-CN" altLang="en-US" dirty="0"/>
              <a:t>计算机硬件系统</a:t>
            </a:r>
            <a:endParaRPr lang="zh-CN" altLang="en-US" dirty="0"/>
          </a:p>
        </p:txBody>
      </p:sp>
      <p:sp>
        <p:nvSpPr>
          <p:cNvPr id="179217" name="矩形 179216"/>
          <p:cNvSpPr/>
          <p:nvPr/>
        </p:nvSpPr>
        <p:spPr>
          <a:xfrm>
            <a:off x="335280" y="1038225"/>
            <a:ext cx="8362950" cy="1038860"/>
          </a:xfrm>
          <a:prstGeom prst="rect">
            <a:avLst/>
          </a:prstGeom>
          <a:noFill/>
          <a:ln w="38100">
            <a:noFill/>
          </a:ln>
        </p:spPr>
        <p:txBody>
          <a:bodyPr wrap="square">
            <a:spAutoFit/>
          </a:bodyPr>
          <a:p>
            <a:pPr algn="l" hangingPunct="1">
              <a:lnSpc>
                <a:spcPct val="110000"/>
              </a:lnSpc>
              <a:spcBef>
                <a:spcPct val="0"/>
              </a:spcBef>
              <a:buFontTx/>
            </a:pPr>
            <a:r>
              <a:rPr lang="zh-CN" altLang="en-US" sz="2800" dirty="0">
                <a:latin typeface="Times New Roman" panose="02020603050405020304" pitchFamily="18" charset="0"/>
              </a:rPr>
              <a:t>计算机由</a:t>
            </a:r>
            <a:r>
              <a:rPr lang="zh-CN" altLang="en-US" sz="2800" dirty="0">
                <a:solidFill>
                  <a:schemeClr val="hlink"/>
                </a:solidFill>
                <a:latin typeface="Times New Roman" panose="02020603050405020304" pitchFamily="18" charset="0"/>
              </a:rPr>
              <a:t>运算器</a:t>
            </a:r>
            <a:r>
              <a:rPr lang="zh-CN" altLang="en-US" sz="2800" dirty="0">
                <a:latin typeface="Times New Roman" panose="02020603050405020304" pitchFamily="18" charset="0"/>
              </a:rPr>
              <a:t>、</a:t>
            </a:r>
            <a:r>
              <a:rPr lang="zh-CN" altLang="en-US" sz="2800" dirty="0">
                <a:solidFill>
                  <a:schemeClr val="hlink"/>
                </a:solidFill>
                <a:latin typeface="Times New Roman" panose="02020603050405020304" pitchFamily="18" charset="0"/>
              </a:rPr>
              <a:t>控制器</a:t>
            </a:r>
            <a:r>
              <a:rPr lang="zh-CN" altLang="en-US" sz="2800" dirty="0">
                <a:latin typeface="Times New Roman" panose="02020603050405020304" pitchFamily="18" charset="0"/>
              </a:rPr>
              <a:t>、</a:t>
            </a:r>
            <a:r>
              <a:rPr lang="zh-CN" altLang="en-US" sz="2800" dirty="0">
                <a:solidFill>
                  <a:schemeClr val="hlink"/>
                </a:solidFill>
                <a:latin typeface="Times New Roman" panose="02020603050405020304" pitchFamily="18" charset="0"/>
              </a:rPr>
              <a:t>存储器</a:t>
            </a:r>
            <a:r>
              <a:rPr lang="zh-CN" altLang="en-US" sz="2800" dirty="0">
                <a:latin typeface="Times New Roman" panose="02020603050405020304" pitchFamily="18" charset="0"/>
              </a:rPr>
              <a:t>、</a:t>
            </a:r>
            <a:r>
              <a:rPr lang="zh-CN" altLang="en-US" sz="2800" dirty="0">
                <a:solidFill>
                  <a:schemeClr val="hlink"/>
                </a:solidFill>
                <a:latin typeface="Times New Roman" panose="02020603050405020304" pitchFamily="18" charset="0"/>
              </a:rPr>
              <a:t>输入设备</a:t>
            </a:r>
            <a:r>
              <a:rPr lang="zh-CN" altLang="en-US" sz="2800" dirty="0">
                <a:latin typeface="Times New Roman" panose="02020603050405020304" pitchFamily="18" charset="0"/>
              </a:rPr>
              <a:t>和</a:t>
            </a:r>
            <a:r>
              <a:rPr lang="zh-CN" altLang="en-US" sz="2800" dirty="0">
                <a:solidFill>
                  <a:schemeClr val="hlink"/>
                </a:solidFill>
                <a:latin typeface="Times New Roman" panose="02020603050405020304" pitchFamily="18" charset="0"/>
              </a:rPr>
              <a:t>输出设备</a:t>
            </a:r>
            <a:r>
              <a:rPr lang="zh-CN" altLang="en-US" sz="2800" dirty="0">
                <a:latin typeface="Times New Roman" panose="02020603050405020304" pitchFamily="18" charset="0"/>
              </a:rPr>
              <a:t>五个基本部分组成。它们通过</a:t>
            </a:r>
            <a:r>
              <a:rPr lang="zh-CN" altLang="en-US" sz="2800" dirty="0">
                <a:solidFill>
                  <a:schemeClr val="hlink"/>
                </a:solidFill>
                <a:latin typeface="Times New Roman" panose="02020603050405020304" pitchFamily="18" charset="0"/>
              </a:rPr>
              <a:t>总线</a:t>
            </a:r>
            <a:r>
              <a:rPr lang="zh-CN" altLang="en-US" sz="2800" dirty="0">
                <a:latin typeface="Times New Roman" panose="02020603050405020304" pitchFamily="18" charset="0"/>
              </a:rPr>
              <a:t>连接。</a:t>
            </a:r>
            <a:endParaRPr lang="zh-CN" altLang="en-US" sz="2800" dirty="0">
              <a:latin typeface="Times New Roman" panose="02020603050405020304" pitchFamily="18" charset="0"/>
            </a:endParaRPr>
          </a:p>
        </p:txBody>
      </p:sp>
      <p:sp>
        <p:nvSpPr>
          <p:cNvPr id="179218" name="文本框 179217"/>
          <p:cNvSpPr txBox="1"/>
          <p:nvPr/>
        </p:nvSpPr>
        <p:spPr>
          <a:xfrm>
            <a:off x="611188" y="2276475"/>
            <a:ext cx="2303462" cy="561975"/>
          </a:xfrm>
          <a:prstGeom prst="rect">
            <a:avLst/>
          </a:prstGeom>
          <a:noFill/>
          <a:ln w="38100">
            <a:noFill/>
          </a:ln>
        </p:spPr>
        <p:txBody>
          <a:bodyPr>
            <a:spAutoFit/>
          </a:bodyPr>
          <a:p>
            <a:pPr algn="l" hangingPunct="1">
              <a:lnSpc>
                <a:spcPct val="110000"/>
              </a:lnSpc>
              <a:buFontTx/>
            </a:pPr>
            <a:r>
              <a:rPr lang="zh-CN" altLang="en-US" sz="2800" dirty="0">
                <a:latin typeface="Times New Roman" panose="02020603050405020304" pitchFamily="18" charset="0"/>
              </a:rPr>
              <a:t>逻辑结构：</a:t>
            </a:r>
            <a:endParaRPr lang="zh-CN" altLang="en-US" sz="2800" dirty="0">
              <a:latin typeface="Times New Roman" panose="02020603050405020304" pitchFamily="18" charset="0"/>
            </a:endParaRPr>
          </a:p>
        </p:txBody>
      </p:sp>
      <p:sp>
        <p:nvSpPr>
          <p:cNvPr id="179219" name="文本框 179218"/>
          <p:cNvSpPr txBox="1"/>
          <p:nvPr/>
        </p:nvSpPr>
        <p:spPr>
          <a:xfrm>
            <a:off x="5724525" y="2492375"/>
            <a:ext cx="2879725" cy="1096963"/>
          </a:xfrm>
          <a:prstGeom prst="rect">
            <a:avLst/>
          </a:prstGeom>
          <a:noFill/>
          <a:ln w="38100">
            <a:noFill/>
          </a:ln>
        </p:spPr>
        <p:txBody>
          <a:bodyPr>
            <a:spAutoFit/>
          </a:bodyPr>
          <a:p>
            <a:pPr algn="l" hangingPunct="1">
              <a:lnSpc>
                <a:spcPct val="110000"/>
              </a:lnSpc>
              <a:spcBef>
                <a:spcPct val="0"/>
              </a:spcBef>
              <a:buFontTx/>
            </a:pPr>
            <a:r>
              <a:rPr lang="zh-CN" altLang="en-US" sz="2000" b="1" dirty="0">
                <a:latin typeface="Times New Roman" panose="02020603050405020304" pitchFamily="18" charset="0"/>
                <a:ea typeface="楷体" panose="02010609060101010101" charset="-122"/>
              </a:rPr>
              <a:t>分析输入的指令，统一控制计算机的各个部件以完成规定的任务。</a:t>
            </a:r>
            <a:endParaRPr lang="zh-CN" altLang="en-US" sz="2000" b="1" dirty="0">
              <a:latin typeface="Times New Roman" panose="02020603050405020304" pitchFamily="18" charset="0"/>
              <a:ea typeface="楷体" panose="02010609060101010101" charset="-122"/>
            </a:endParaRPr>
          </a:p>
        </p:txBody>
      </p:sp>
      <p:sp>
        <p:nvSpPr>
          <p:cNvPr id="179220" name="直接连接符 179219"/>
          <p:cNvSpPr/>
          <p:nvPr/>
        </p:nvSpPr>
        <p:spPr>
          <a:xfrm flipV="1">
            <a:off x="4787900" y="3644900"/>
            <a:ext cx="1079500" cy="792163"/>
          </a:xfrm>
          <a:prstGeom prst="line">
            <a:avLst/>
          </a:prstGeom>
          <a:ln w="38100" cap="flat" cmpd="sng">
            <a:solidFill>
              <a:schemeClr val="tx1"/>
            </a:solidFill>
            <a:prstDash val="sysDot"/>
            <a:headEnd type="none" w="med" len="med"/>
            <a:tailEnd type="triangle" w="lg" len="lg"/>
          </a:ln>
        </p:spPr>
      </p:sp>
      <p:sp>
        <p:nvSpPr>
          <p:cNvPr id="179221" name="矩形 179220"/>
          <p:cNvSpPr/>
          <p:nvPr/>
        </p:nvSpPr>
        <p:spPr>
          <a:xfrm>
            <a:off x="2916238" y="2205038"/>
            <a:ext cx="2232025" cy="762000"/>
          </a:xfrm>
          <a:prstGeom prst="rect">
            <a:avLst/>
          </a:prstGeom>
          <a:noFill/>
          <a:ln w="38100">
            <a:noFill/>
          </a:ln>
        </p:spPr>
        <p:txBody>
          <a:bodyPr>
            <a:spAutoFit/>
          </a:bodyPr>
          <a:p>
            <a:pPr hangingPunct="1">
              <a:lnSpc>
                <a:spcPct val="110000"/>
              </a:lnSpc>
              <a:spcBef>
                <a:spcPct val="0"/>
              </a:spcBef>
              <a:buFontTx/>
            </a:pPr>
            <a:r>
              <a:rPr lang="zh-CN" altLang="en-US" sz="2000" b="1" dirty="0">
                <a:latin typeface="Times New Roman" panose="02020603050405020304" pitchFamily="18" charset="0"/>
                <a:ea typeface="楷体" panose="02010609060101010101" charset="-122"/>
              </a:rPr>
              <a:t>执行各种算术运算和逻辑运算</a:t>
            </a:r>
            <a:endParaRPr lang="zh-CN" altLang="en-US" sz="2000" b="1" dirty="0">
              <a:latin typeface="Times New Roman" panose="02020603050405020304" pitchFamily="18" charset="0"/>
              <a:ea typeface="楷体" panose="02010609060101010101" charset="-122"/>
            </a:endParaRPr>
          </a:p>
        </p:txBody>
      </p:sp>
      <p:sp>
        <p:nvSpPr>
          <p:cNvPr id="179222" name="直接连接符 179221"/>
          <p:cNvSpPr/>
          <p:nvPr/>
        </p:nvSpPr>
        <p:spPr>
          <a:xfrm flipV="1">
            <a:off x="4284663" y="2997200"/>
            <a:ext cx="0" cy="287338"/>
          </a:xfrm>
          <a:prstGeom prst="line">
            <a:avLst/>
          </a:prstGeom>
          <a:ln w="38100" cap="flat" cmpd="sng">
            <a:solidFill>
              <a:schemeClr val="tx1"/>
            </a:solidFill>
            <a:prstDash val="sysDot"/>
            <a:headEnd type="none" w="med" len="med"/>
            <a:tailEnd type="triangle" w="lg" len="lg"/>
          </a:ln>
        </p:spPr>
      </p:sp>
      <p:sp>
        <p:nvSpPr>
          <p:cNvPr id="179223" name="文本框 179222"/>
          <p:cNvSpPr txBox="1"/>
          <p:nvPr/>
        </p:nvSpPr>
        <p:spPr>
          <a:xfrm>
            <a:off x="2987675" y="6021388"/>
            <a:ext cx="3168650" cy="701675"/>
          </a:xfrm>
          <a:prstGeom prst="rect">
            <a:avLst/>
          </a:prstGeom>
          <a:noFill/>
          <a:ln w="38100">
            <a:noFill/>
          </a:ln>
        </p:spPr>
        <p:txBody>
          <a:bodyPr>
            <a:spAutoFit/>
          </a:bodyPr>
          <a:p>
            <a:pPr algn="l" hangingPunct="1">
              <a:spcBef>
                <a:spcPct val="0"/>
              </a:spcBef>
              <a:buFontTx/>
            </a:pPr>
            <a:r>
              <a:rPr lang="zh-CN" altLang="en-US" sz="2000" b="1" dirty="0">
                <a:latin typeface="Times New Roman" panose="02020603050405020304" pitchFamily="18" charset="0"/>
                <a:ea typeface="楷体" panose="02010609060101010101" charset="-122"/>
              </a:rPr>
              <a:t>计算机的记忆装置，分为内部存储器和外部存储器</a:t>
            </a:r>
            <a:endParaRPr lang="zh-CN" altLang="en-US" sz="2000" dirty="0">
              <a:latin typeface="Times New Roman" panose="02020603050405020304" pitchFamily="18" charset="0"/>
              <a:ea typeface="楷体" panose="02010609060101010101" charset="-122"/>
            </a:endParaRPr>
          </a:p>
        </p:txBody>
      </p:sp>
      <p:sp>
        <p:nvSpPr>
          <p:cNvPr id="2" name="灯片编号占位符 1"/>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7.2.4  指针作为函数的返回值</a:t>
            </a:r>
            <a:endParaRPr lang="zh-CN" altLang="en-US"/>
          </a:p>
        </p:txBody>
      </p:sp>
      <p:sp>
        <p:nvSpPr>
          <p:cNvPr id="3" name="内容占位符 2"/>
          <p:cNvSpPr>
            <a:spLocks noGrp="1"/>
          </p:cNvSpPr>
          <p:nvPr>
            <p:ph idx="1"/>
          </p:nvPr>
        </p:nvSpPr>
        <p:spPr/>
        <p:txBody>
          <a:bodyPr/>
          <a:p>
            <a:pPr marL="0" indent="0">
              <a:buNone/>
            </a:pPr>
            <a:r>
              <a:rPr lang="zh-CN" altLang="en-US"/>
              <a:t>函数的返回值也可以是指针（地址），这样的函数称为</a:t>
            </a:r>
            <a:r>
              <a:rPr lang="zh-CN" altLang="en-US">
                <a:solidFill>
                  <a:schemeClr val="accent2"/>
                </a:solidFill>
              </a:rPr>
              <a:t>返回指针的函数</a:t>
            </a:r>
            <a:r>
              <a:rPr lang="zh-CN" altLang="en-US"/>
              <a:t>，定义时把函数的返回值类型描述为相应的指针类型。</a:t>
            </a:r>
            <a:endParaRPr lang="zh-CN" altLang="en-US"/>
          </a:p>
          <a:p>
            <a:pPr marL="0" indent="0">
              <a:buNone/>
            </a:pPr>
            <a:r>
              <a:rPr lang="zh-CN" altLang="en-US" sz="2400"/>
              <a:t>【例7-2】写一个函数，求出三个整数参数中的数值最大那个参数的地址值。</a:t>
            </a:r>
            <a:endParaRPr lang="zh-CN" altLang="en-US" sz="2400"/>
          </a:p>
          <a:p>
            <a:pPr marL="0" indent="0">
              <a:buNone/>
            </a:pPr>
            <a:r>
              <a:rPr lang="zh-CN" altLang="en-US" sz="2400" b="1">
                <a:solidFill>
                  <a:schemeClr val="accent2"/>
                </a:solidFill>
              </a:rPr>
              <a:t>int *</a:t>
            </a:r>
            <a:r>
              <a:rPr lang="zh-CN" altLang="en-US" sz="2400">
                <a:solidFill>
                  <a:srgbClr val="7030A0"/>
                </a:solidFill>
              </a:rPr>
              <a:t> pmax3(int *</a:t>
            </a:r>
            <a:r>
              <a:rPr lang="en-US" altLang="zh-CN" sz="2400">
                <a:solidFill>
                  <a:srgbClr val="7030A0"/>
                </a:solidFill>
              </a:rPr>
              <a:t>p</a:t>
            </a:r>
            <a:r>
              <a:rPr lang="zh-CN" altLang="en-US" sz="2400">
                <a:solidFill>
                  <a:srgbClr val="7030A0"/>
                </a:solidFill>
              </a:rPr>
              <a:t>a, int *</a:t>
            </a:r>
            <a:r>
              <a:rPr lang="en-US" altLang="zh-CN" sz="2400">
                <a:solidFill>
                  <a:srgbClr val="7030A0"/>
                </a:solidFill>
              </a:rPr>
              <a:t>p</a:t>
            </a:r>
            <a:r>
              <a:rPr lang="zh-CN" altLang="en-US" sz="2400">
                <a:solidFill>
                  <a:srgbClr val="7030A0"/>
                </a:solidFill>
              </a:rPr>
              <a:t>b, int *</a:t>
            </a:r>
            <a:r>
              <a:rPr lang="en-US" altLang="zh-CN" sz="2400">
                <a:solidFill>
                  <a:srgbClr val="7030A0"/>
                </a:solidFill>
              </a:rPr>
              <a:t>p</a:t>
            </a:r>
            <a:r>
              <a:rPr lang="zh-CN" altLang="en-US" sz="2400">
                <a:solidFill>
                  <a:srgbClr val="7030A0"/>
                </a:solidFill>
              </a:rPr>
              <a:t>c) {</a:t>
            </a:r>
            <a:endParaRPr lang="zh-CN" altLang="en-US" sz="2400">
              <a:solidFill>
                <a:srgbClr val="7030A0"/>
              </a:solidFill>
            </a:endParaRPr>
          </a:p>
          <a:p>
            <a:pPr marL="0" indent="0">
              <a:buNone/>
            </a:pPr>
            <a:r>
              <a:rPr lang="zh-CN" altLang="en-US" sz="2400">
                <a:solidFill>
                  <a:srgbClr val="7030A0"/>
                </a:solidFill>
              </a:rPr>
              <a:t>    int *p = </a:t>
            </a:r>
            <a:r>
              <a:rPr lang="en-US" altLang="zh-CN" sz="2400">
                <a:solidFill>
                  <a:srgbClr val="7030A0"/>
                </a:solidFill>
              </a:rPr>
              <a:t>p</a:t>
            </a:r>
            <a:r>
              <a:rPr lang="zh-CN" altLang="en-US" sz="2400">
                <a:solidFill>
                  <a:srgbClr val="7030A0"/>
                </a:solidFill>
              </a:rPr>
              <a:t>a;    //定义局部指针变量并赋值为形参 </a:t>
            </a:r>
            <a:r>
              <a:rPr lang="en-US" altLang="zh-CN" sz="2400">
                <a:solidFill>
                  <a:srgbClr val="7030A0"/>
                </a:solidFill>
              </a:rPr>
              <a:t>p</a:t>
            </a:r>
            <a:r>
              <a:rPr lang="zh-CN" altLang="en-US" sz="2400">
                <a:solidFill>
                  <a:srgbClr val="7030A0"/>
                </a:solidFill>
              </a:rPr>
              <a:t>a所指向的变量地址值</a:t>
            </a:r>
            <a:endParaRPr lang="zh-CN" altLang="en-US" sz="2400">
              <a:solidFill>
                <a:srgbClr val="7030A0"/>
              </a:solidFill>
            </a:endParaRPr>
          </a:p>
          <a:p>
            <a:pPr marL="0" indent="0">
              <a:buNone/>
            </a:pPr>
            <a:r>
              <a:rPr lang="zh-CN" altLang="en-US" sz="2400">
                <a:solidFill>
                  <a:srgbClr val="7030A0"/>
                </a:solidFill>
              </a:rPr>
              <a:t>    if (*p &lt; *</a:t>
            </a:r>
            <a:r>
              <a:rPr lang="en-US" altLang="zh-CN" sz="2400">
                <a:solidFill>
                  <a:srgbClr val="7030A0"/>
                </a:solidFill>
              </a:rPr>
              <a:t>p</a:t>
            </a:r>
            <a:r>
              <a:rPr lang="zh-CN" altLang="en-US" sz="2400">
                <a:solidFill>
                  <a:srgbClr val="7030A0"/>
                </a:solidFill>
              </a:rPr>
              <a:t>b)    p = </a:t>
            </a:r>
            <a:r>
              <a:rPr lang="en-US" altLang="zh-CN" sz="2400">
                <a:solidFill>
                  <a:srgbClr val="7030A0"/>
                </a:solidFill>
              </a:rPr>
              <a:t>p</a:t>
            </a:r>
            <a:r>
              <a:rPr lang="zh-CN" altLang="en-US" sz="2400">
                <a:solidFill>
                  <a:srgbClr val="7030A0"/>
                </a:solidFill>
              </a:rPr>
              <a:t>b;</a:t>
            </a:r>
            <a:endParaRPr lang="zh-CN" altLang="en-US" sz="2400">
              <a:solidFill>
                <a:srgbClr val="7030A0"/>
              </a:solidFill>
            </a:endParaRPr>
          </a:p>
          <a:p>
            <a:pPr marL="0" indent="0">
              <a:buNone/>
            </a:pPr>
            <a:r>
              <a:rPr lang="zh-CN" altLang="en-US" sz="2400">
                <a:solidFill>
                  <a:srgbClr val="7030A0"/>
                </a:solidFill>
              </a:rPr>
              <a:t>    if (*p &lt; *</a:t>
            </a:r>
            <a:r>
              <a:rPr lang="en-US" altLang="zh-CN" sz="2400">
                <a:solidFill>
                  <a:srgbClr val="7030A0"/>
                </a:solidFill>
              </a:rPr>
              <a:t>p</a:t>
            </a:r>
            <a:r>
              <a:rPr lang="zh-CN" altLang="en-US" sz="2400">
                <a:solidFill>
                  <a:srgbClr val="7030A0"/>
                </a:solidFill>
              </a:rPr>
              <a:t>c)    p = </a:t>
            </a:r>
            <a:r>
              <a:rPr lang="en-US" altLang="zh-CN" sz="2400">
                <a:solidFill>
                  <a:srgbClr val="7030A0"/>
                </a:solidFill>
              </a:rPr>
              <a:t>p</a:t>
            </a:r>
            <a:r>
              <a:rPr lang="zh-CN" altLang="en-US" sz="2400">
                <a:solidFill>
                  <a:srgbClr val="7030A0"/>
                </a:solidFill>
              </a:rPr>
              <a:t>c;</a:t>
            </a:r>
            <a:endParaRPr lang="zh-CN" altLang="en-US" sz="2400">
              <a:solidFill>
                <a:srgbClr val="7030A0"/>
              </a:solidFill>
            </a:endParaRPr>
          </a:p>
          <a:p>
            <a:pPr marL="0" indent="0">
              <a:buNone/>
            </a:pPr>
            <a:r>
              <a:rPr lang="zh-CN" altLang="en-US" sz="2400">
                <a:solidFill>
                  <a:srgbClr val="7030A0"/>
                </a:solidFill>
              </a:rPr>
              <a:t>    return p;</a:t>
            </a:r>
            <a:endParaRPr lang="zh-CN" altLang="en-US" sz="2400">
              <a:solidFill>
                <a:srgbClr val="7030A0"/>
              </a:solidFill>
            </a:endParaRPr>
          </a:p>
          <a:p>
            <a:pPr marL="0" indent="0">
              <a:buNone/>
            </a:pPr>
            <a:r>
              <a:rPr lang="zh-CN" altLang="en-US" sz="2400">
                <a:solidFill>
                  <a:srgbClr val="7030A0"/>
                </a:solidFill>
              </a:rPr>
              <a:t>}</a:t>
            </a:r>
            <a:endParaRPr lang="zh-CN" altLang="en-US" sz="2400">
              <a:solidFill>
                <a:srgbClr val="7030A0"/>
              </a:solidFill>
            </a:endParaRPr>
          </a:p>
        </p:txBody>
      </p:sp>
      <p:sp>
        <p:nvSpPr>
          <p:cNvPr id="4" name="内容占位符 2"/>
          <p:cNvSpPr>
            <a:spLocks noGrp="1"/>
          </p:cNvSpPr>
          <p:nvPr/>
        </p:nvSpPr>
        <p:spPr>
          <a:xfrm>
            <a:off x="3946525" y="4176395"/>
            <a:ext cx="5103495" cy="2681605"/>
          </a:xfrm>
          <a:prstGeom prst="rect">
            <a:avLst/>
          </a:prstGeom>
          <a:noFill/>
          <a:ln w="9525">
            <a:solidFill>
              <a:schemeClr val="tx1"/>
            </a:solidFill>
            <a:prstDash val="dash"/>
          </a:ln>
        </p:spPr>
        <p:txBody>
          <a:bodyPr anchor="t"/>
          <a:lstStyle>
            <a:lvl1pPr marL="342900" lvl="0" indent="-342900" algn="l" defTabSz="914400" rtl="0" eaLnBrk="1" fontAlgn="base" latinLnBrk="0" hangingPunct="1">
              <a:lnSpc>
                <a:spcPct val="100000"/>
              </a:lnSpc>
              <a:spcBef>
                <a:spcPct val="30000"/>
              </a:spcBef>
              <a:spcAft>
                <a:spcPct val="0"/>
              </a:spcAft>
              <a:buClr>
                <a:schemeClr val="hlink"/>
              </a:buClr>
              <a:buSzPct val="85000"/>
              <a:buFont typeface="Wingdings" panose="05000000000000000000" pitchFamily="2" charset="2"/>
              <a:buChar char="l"/>
              <a:defRPr sz="2800" b="0" i="0" u="none" kern="1200" baseline="0">
                <a:solidFill>
                  <a:schemeClr val="tx1"/>
                </a:solidFill>
                <a:latin typeface="+mn-lt"/>
                <a:ea typeface="+mn-ea"/>
                <a:cs typeface="Cambria" panose="02040503050406030204" pitchFamily="18" charset="0"/>
              </a:defRPr>
            </a:lvl1pPr>
            <a:lvl2pPr marL="742950" lvl="1" indent="-285750" algn="l" defTabSz="914400" rtl="0" eaLnBrk="1" fontAlgn="base" latinLnBrk="0" hangingPunct="1">
              <a:lnSpc>
                <a:spcPct val="100000"/>
              </a:lnSpc>
              <a:spcBef>
                <a:spcPct val="30000"/>
              </a:spcBef>
              <a:spcAft>
                <a:spcPct val="0"/>
              </a:spcAft>
              <a:buClr>
                <a:schemeClr val="accent2"/>
              </a:buClr>
              <a:buSzPct val="85000"/>
              <a:buFont typeface="Wingdings" panose="05000000000000000000" pitchFamily="2" charset="2"/>
              <a:buChar char="n"/>
              <a:defRPr sz="2800" b="0" i="0" u="none" kern="1200" baseline="0">
                <a:solidFill>
                  <a:schemeClr val="tx1"/>
                </a:solidFill>
                <a:latin typeface="+mn-lt"/>
                <a:ea typeface="+mn-ea"/>
                <a:cs typeface="Cambria" panose="02040503050406030204" pitchFamily="18" charset="0"/>
              </a:defRPr>
            </a:lvl2pPr>
            <a:lvl3pPr marL="1143000" lvl="2" indent="-228600" algn="l" defTabSz="914400" rtl="0" eaLnBrk="1" fontAlgn="base" latinLnBrk="0" hangingPunct="1">
              <a:lnSpc>
                <a:spcPct val="100000"/>
              </a:lnSpc>
              <a:spcBef>
                <a:spcPct val="30000"/>
              </a:spcBef>
              <a:spcAft>
                <a:spcPct val="0"/>
              </a:spcAft>
              <a:buSzTx/>
              <a:buFontTx/>
              <a:buChar char="•"/>
              <a:defRPr sz="2400" b="0" i="0" u="none" kern="1200" baseline="0">
                <a:solidFill>
                  <a:schemeClr val="tx1"/>
                </a:solidFill>
                <a:latin typeface="+mn-lt"/>
                <a:ea typeface="+mn-ea"/>
                <a:cs typeface="Cambria" panose="02040503050406030204" pitchFamily="18" charset="0"/>
              </a:defRPr>
            </a:lvl3pPr>
            <a:lvl4pPr marL="1600200" lvl="3" indent="-228600" algn="l" defTabSz="914400" rtl="0" eaLnBrk="1" fontAlgn="base" latinLnBrk="0" hangingPunct="1">
              <a:lnSpc>
                <a:spcPct val="100000"/>
              </a:lnSpc>
              <a:spcBef>
                <a:spcPct val="30000"/>
              </a:spcBef>
              <a:spcAft>
                <a:spcPct val="0"/>
              </a:spcAft>
              <a:buSzTx/>
              <a:buFontTx/>
              <a:buChar char="–"/>
              <a:defRPr sz="2000" b="0" i="0" u="none" kern="1200" baseline="0">
                <a:solidFill>
                  <a:schemeClr val="tx1"/>
                </a:solidFill>
                <a:latin typeface="+mn-lt"/>
                <a:ea typeface="+mn-ea"/>
                <a:cs typeface="Cambria" panose="02040503050406030204" pitchFamily="18" charset="0"/>
              </a:defRPr>
            </a:lvl4pPr>
            <a:lvl5pPr marL="2057400" lvl="4" indent="-228600" algn="l" defTabSz="914400" rtl="0" eaLnBrk="1" fontAlgn="base" latinLnBrk="0" hangingPunct="1">
              <a:lnSpc>
                <a:spcPct val="100000"/>
              </a:lnSpc>
              <a:spcBef>
                <a:spcPct val="30000"/>
              </a:spcBef>
              <a:spcAft>
                <a:spcPct val="0"/>
              </a:spcAft>
              <a:buSzTx/>
              <a:buFontTx/>
              <a:buChar char="»"/>
              <a:defRPr sz="2000" b="0" i="0" u="none" kern="1200" baseline="0">
                <a:solidFill>
                  <a:schemeClr val="tx1"/>
                </a:solidFill>
                <a:latin typeface="+mn-lt"/>
                <a:ea typeface="+mn-ea"/>
                <a:cs typeface="Cambria" panose="02040503050406030204" pitchFamily="18" charset="0"/>
              </a:defRPr>
            </a:lvl5pPr>
            <a:lvl6pPr marL="2514600" lvl="5" indent="-228600" algn="l" defTabSz="914400" rtl="0" eaLnBrk="1" fontAlgn="base" latinLnBrk="0" hangingPunct="1">
              <a:lnSpc>
                <a:spcPct val="100000"/>
              </a:lnSpc>
              <a:spcBef>
                <a:spcPct val="30000"/>
              </a:spcBef>
              <a:spcAft>
                <a:spcPct val="0"/>
              </a:spcAft>
              <a:buSzTx/>
              <a:buFontTx/>
              <a:buChar char="»"/>
              <a:defRPr sz="20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30000"/>
              </a:spcBef>
              <a:spcAft>
                <a:spcPct val="0"/>
              </a:spcAft>
              <a:buSzTx/>
              <a:buFontTx/>
              <a:buChar char="»"/>
              <a:defRPr sz="20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30000"/>
              </a:spcBef>
              <a:spcAft>
                <a:spcPct val="0"/>
              </a:spcAft>
              <a:buSzTx/>
              <a:buFontTx/>
              <a:buChar char="»"/>
              <a:defRPr sz="20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30000"/>
              </a:spcBef>
              <a:spcAft>
                <a:spcPct val="0"/>
              </a:spcAft>
              <a:buSzTx/>
              <a:buFontTx/>
              <a:buChar char="»"/>
              <a:defRPr sz="2000" b="1" i="0" u="none" kern="1200" baseline="0">
                <a:solidFill>
                  <a:schemeClr val="tx1"/>
                </a:solidFill>
                <a:latin typeface="+mn-lt"/>
                <a:ea typeface="+mn-ea"/>
                <a:cs typeface="+mn-cs"/>
              </a:defRPr>
            </a:lvl9pPr>
          </a:lstStyle>
          <a:p>
            <a:pPr marL="0" indent="0">
              <a:lnSpc>
                <a:spcPct val="100000"/>
              </a:lnSpc>
              <a:spcBef>
                <a:spcPts val="0"/>
              </a:spcBef>
              <a:spcAft>
                <a:spcPts val="0"/>
              </a:spcAft>
              <a:buNone/>
            </a:pPr>
            <a:r>
              <a:rPr lang="zh-CN" altLang="en-US" sz="2400">
                <a:solidFill>
                  <a:srgbClr val="7030A0"/>
                </a:solidFill>
              </a:rPr>
              <a:t>int main() {</a:t>
            </a:r>
            <a:endParaRPr lang="zh-CN" altLang="en-US" sz="2400">
              <a:solidFill>
                <a:srgbClr val="7030A0"/>
              </a:solidFill>
            </a:endParaRPr>
          </a:p>
          <a:p>
            <a:pPr marL="0" indent="0">
              <a:lnSpc>
                <a:spcPct val="100000"/>
              </a:lnSpc>
              <a:spcBef>
                <a:spcPts val="0"/>
              </a:spcBef>
              <a:spcAft>
                <a:spcPts val="0"/>
              </a:spcAft>
              <a:buNone/>
            </a:pPr>
            <a:r>
              <a:rPr lang="zh-CN" altLang="en-US" sz="2400">
                <a:solidFill>
                  <a:srgbClr val="7030A0"/>
                </a:solidFill>
              </a:rPr>
              <a:t>    int a = 5, b = 10, c = 3;</a:t>
            </a:r>
            <a:endParaRPr lang="zh-CN" altLang="en-US" sz="2400">
              <a:solidFill>
                <a:srgbClr val="7030A0"/>
              </a:solidFill>
            </a:endParaRPr>
          </a:p>
          <a:p>
            <a:pPr marL="0" indent="0">
              <a:lnSpc>
                <a:spcPct val="100000"/>
              </a:lnSpc>
              <a:spcBef>
                <a:spcPts val="0"/>
              </a:spcBef>
              <a:spcAft>
                <a:spcPts val="0"/>
              </a:spcAft>
              <a:buNone/>
            </a:pPr>
            <a:r>
              <a:rPr lang="zh-CN" altLang="en-US" sz="2000">
                <a:solidFill>
                  <a:schemeClr val="accent2"/>
                </a:solidFill>
                <a:sym typeface="+mn-ea"/>
              </a:rPr>
              <a:t>  </a:t>
            </a:r>
            <a:r>
              <a:rPr lang="zh-CN" altLang="en-US" sz="2000">
                <a:solidFill>
                  <a:srgbClr val="7030A0"/>
                </a:solidFill>
                <a:sym typeface="+mn-ea"/>
              </a:rPr>
              <a:t>//调用 pmax3，返回值赋给局部变量</a:t>
            </a:r>
            <a:r>
              <a:rPr lang="en-US" altLang="zh-CN" sz="2000">
                <a:solidFill>
                  <a:srgbClr val="7030A0"/>
                </a:solidFill>
                <a:sym typeface="+mn-ea"/>
              </a:rPr>
              <a:t>p</a:t>
            </a:r>
            <a:r>
              <a:rPr lang="zh-CN" altLang="en-US" sz="2000">
                <a:solidFill>
                  <a:srgbClr val="7030A0"/>
                </a:solidFill>
                <a:sym typeface="+mn-ea"/>
              </a:rPr>
              <a:t>m</a:t>
            </a:r>
            <a:endParaRPr lang="zh-CN" altLang="en-US" sz="2000">
              <a:solidFill>
                <a:srgbClr val="7030A0"/>
              </a:solidFill>
            </a:endParaRPr>
          </a:p>
          <a:p>
            <a:pPr marL="0" indent="0">
              <a:lnSpc>
                <a:spcPct val="100000"/>
              </a:lnSpc>
              <a:spcBef>
                <a:spcPts val="0"/>
              </a:spcBef>
              <a:spcAft>
                <a:spcPts val="0"/>
              </a:spcAft>
              <a:buNone/>
            </a:pPr>
            <a:r>
              <a:rPr lang="zh-CN" altLang="en-US" sz="2400">
                <a:solidFill>
                  <a:srgbClr val="7030A0"/>
                </a:solidFill>
              </a:rPr>
              <a:t>    </a:t>
            </a:r>
            <a:r>
              <a:rPr lang="zh-CN" altLang="en-US" sz="2400">
                <a:solidFill>
                  <a:schemeClr val="accent2"/>
                </a:solidFill>
              </a:rPr>
              <a:t>int *pm = pmax3(&amp;a, &amp;b, &amp;c);</a:t>
            </a:r>
            <a:endParaRPr lang="zh-CN" altLang="en-US" sz="2400">
              <a:solidFill>
                <a:schemeClr val="accent2"/>
              </a:solidFill>
            </a:endParaRPr>
          </a:p>
          <a:p>
            <a:pPr marL="0" indent="0">
              <a:lnSpc>
                <a:spcPct val="100000"/>
              </a:lnSpc>
              <a:spcBef>
                <a:spcPts val="0"/>
              </a:spcBef>
              <a:spcAft>
                <a:spcPts val="0"/>
              </a:spcAft>
              <a:buNone/>
            </a:pPr>
            <a:r>
              <a:rPr lang="zh-CN" altLang="en-US" sz="2400">
                <a:solidFill>
                  <a:srgbClr val="7030A0"/>
                </a:solidFill>
              </a:rPr>
              <a:t>    cout &lt;&lt; "Max= " &lt;&lt; *pm &lt;&lt; endl;</a:t>
            </a:r>
            <a:endParaRPr lang="zh-CN" altLang="en-US" sz="2400">
              <a:solidFill>
                <a:srgbClr val="7030A0"/>
              </a:solidFill>
            </a:endParaRPr>
          </a:p>
          <a:p>
            <a:pPr marL="0" indent="0">
              <a:lnSpc>
                <a:spcPct val="100000"/>
              </a:lnSpc>
              <a:spcBef>
                <a:spcPts val="0"/>
              </a:spcBef>
              <a:spcAft>
                <a:spcPts val="0"/>
              </a:spcAft>
              <a:buNone/>
            </a:pPr>
            <a:r>
              <a:rPr lang="zh-CN" altLang="en-US" sz="2400">
                <a:solidFill>
                  <a:srgbClr val="7030A0"/>
                </a:solidFill>
              </a:rPr>
              <a:t>    return 0;</a:t>
            </a:r>
            <a:endParaRPr lang="zh-CN" altLang="en-US" sz="2400">
              <a:solidFill>
                <a:srgbClr val="7030A0"/>
              </a:solidFill>
            </a:endParaRPr>
          </a:p>
          <a:p>
            <a:pPr marL="0" indent="0">
              <a:lnSpc>
                <a:spcPct val="100000"/>
              </a:lnSpc>
              <a:spcBef>
                <a:spcPts val="0"/>
              </a:spcBef>
              <a:spcAft>
                <a:spcPts val="0"/>
              </a:spcAft>
              <a:buNone/>
            </a:pPr>
            <a:r>
              <a:rPr lang="zh-CN" altLang="en-US" sz="2400">
                <a:solidFill>
                  <a:srgbClr val="7030A0"/>
                </a:solidFill>
              </a:rPr>
              <a:t>}</a:t>
            </a:r>
            <a:endParaRPr lang="zh-CN" altLang="en-US" sz="2400">
              <a:solidFill>
                <a:srgbClr val="7030A0"/>
              </a:solidFill>
            </a:endParaRPr>
          </a:p>
        </p:txBody>
      </p:sp>
      <p:sp>
        <p:nvSpPr>
          <p:cNvPr id="5" name="灯片编号占位符 4"/>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39750" y="504190"/>
            <a:ext cx="8136255" cy="5877560"/>
          </a:xfrm>
        </p:spPr>
        <p:txBody>
          <a:bodyPr/>
          <a:p>
            <a:pPr marL="0" indent="0">
              <a:lnSpc>
                <a:spcPct val="100000"/>
              </a:lnSpc>
              <a:spcBef>
                <a:spcPts val="600"/>
              </a:spcBef>
              <a:spcAft>
                <a:spcPts val="0"/>
              </a:spcAft>
              <a:buNone/>
            </a:pPr>
            <a:r>
              <a:rPr lang="zh-CN" altLang="en-US" sz="2400"/>
              <a:t>用指针作为函数返回值时需要特别注意：</a:t>
            </a:r>
            <a:endParaRPr lang="zh-CN" altLang="en-US" sz="2400"/>
          </a:p>
          <a:p>
            <a:pPr marL="0" indent="0">
              <a:lnSpc>
                <a:spcPct val="100000"/>
              </a:lnSpc>
              <a:spcBef>
                <a:spcPts val="600"/>
              </a:spcBef>
              <a:spcAft>
                <a:spcPts val="0"/>
              </a:spcAft>
              <a:buNone/>
            </a:pPr>
            <a:r>
              <a:rPr lang="zh-CN" altLang="en-US" sz="2400"/>
              <a:t>函数运行结束时将销毁</a:t>
            </a:r>
            <a:r>
              <a:rPr lang="zh-CN" altLang="en-US" sz="2400">
                <a:solidFill>
                  <a:srgbClr val="FF0000"/>
                </a:solidFill>
              </a:rPr>
              <a:t>内部定义的局部对象</a:t>
            </a:r>
            <a:r>
              <a:rPr lang="zh-CN" altLang="en-US" sz="2400"/>
              <a:t>（包括局部变量和形参），</a:t>
            </a:r>
            <a:r>
              <a:rPr lang="zh-CN" altLang="en-US" sz="2400">
                <a:solidFill>
                  <a:schemeClr val="accent2"/>
                </a:solidFill>
              </a:rPr>
              <a:t>函数返回的指针绝不能指向这些对象</a:t>
            </a:r>
            <a:r>
              <a:rPr lang="zh-CN" altLang="en-US" sz="2400"/>
              <a:t>。</a:t>
            </a:r>
            <a:endParaRPr lang="zh-CN" altLang="en-US" sz="2400"/>
          </a:p>
          <a:p>
            <a:pPr marL="0" indent="0">
              <a:lnSpc>
                <a:spcPct val="100000"/>
              </a:lnSpc>
              <a:spcBef>
                <a:spcPts val="600"/>
              </a:spcBef>
              <a:spcAft>
                <a:spcPts val="0"/>
              </a:spcAft>
              <a:buNone/>
            </a:pPr>
            <a:r>
              <a:rPr lang="zh-CN" altLang="en-US" sz="2400"/>
              <a:t>系统不保证这些对象会一直有效，使用被销毁的对象可能会引发运行时错误，后果无法预料。</a:t>
            </a:r>
            <a:endParaRPr lang="zh-CN" altLang="en-US" sz="2400"/>
          </a:p>
          <a:p>
            <a:pPr marL="0" indent="0">
              <a:lnSpc>
                <a:spcPct val="100000"/>
              </a:lnSpc>
              <a:spcBef>
                <a:spcPts val="0"/>
              </a:spcBef>
              <a:spcAft>
                <a:spcPts val="0"/>
              </a:spcAft>
              <a:buNone/>
            </a:pPr>
            <a:endParaRPr lang="zh-CN" altLang="en-US"/>
          </a:p>
          <a:p>
            <a:pPr marL="0" indent="0">
              <a:lnSpc>
                <a:spcPct val="100000"/>
              </a:lnSpc>
              <a:spcBef>
                <a:spcPts val="0"/>
              </a:spcBef>
              <a:spcAft>
                <a:spcPts val="0"/>
              </a:spcAft>
              <a:buNone/>
            </a:pPr>
            <a:r>
              <a:rPr lang="zh-CN" altLang="en-US" sz="2400">
                <a:solidFill>
                  <a:srgbClr val="7030A0"/>
                </a:solidFill>
              </a:rPr>
              <a:t>int * pmax</a:t>
            </a:r>
            <a:r>
              <a:rPr lang="en-US" altLang="zh-CN" sz="2400">
                <a:solidFill>
                  <a:srgbClr val="7030A0"/>
                </a:solidFill>
              </a:rPr>
              <a:t>3</a:t>
            </a:r>
            <a:r>
              <a:rPr lang="zh-CN" altLang="en-US" sz="2400">
                <a:solidFill>
                  <a:srgbClr val="7030A0"/>
                </a:solidFill>
              </a:rPr>
              <a:t>err(int a, int b</a:t>
            </a:r>
            <a:r>
              <a:rPr lang="en-US" altLang="zh-CN" sz="2400">
                <a:solidFill>
                  <a:srgbClr val="7030A0"/>
                </a:solidFill>
              </a:rPr>
              <a:t>, int c</a:t>
            </a:r>
            <a:r>
              <a:rPr lang="zh-CN" altLang="en-US" sz="2400">
                <a:solidFill>
                  <a:srgbClr val="7030A0"/>
                </a:solidFill>
              </a:rPr>
              <a:t>) {</a:t>
            </a:r>
            <a:endParaRPr lang="zh-CN" altLang="en-US" sz="2400">
              <a:solidFill>
                <a:srgbClr val="7030A0"/>
              </a:solidFill>
            </a:endParaRPr>
          </a:p>
          <a:p>
            <a:pPr marL="0" indent="0">
              <a:lnSpc>
                <a:spcPct val="100000"/>
              </a:lnSpc>
              <a:spcBef>
                <a:spcPts val="0"/>
              </a:spcBef>
              <a:spcAft>
                <a:spcPts val="0"/>
              </a:spcAft>
              <a:buNone/>
            </a:pPr>
            <a:r>
              <a:rPr lang="zh-CN" altLang="en-US" sz="2400">
                <a:solidFill>
                  <a:srgbClr val="7030A0"/>
                </a:solidFill>
              </a:rPr>
              <a:t>    int *p = </a:t>
            </a:r>
            <a:r>
              <a:rPr lang="zh-CN" altLang="en-US" sz="2400">
                <a:solidFill>
                  <a:schemeClr val="accent2"/>
                </a:solidFill>
              </a:rPr>
              <a:t>&amp;a</a:t>
            </a:r>
            <a:r>
              <a:rPr lang="zh-CN" altLang="en-US" sz="2400">
                <a:solidFill>
                  <a:srgbClr val="7030A0"/>
                </a:solidFill>
              </a:rPr>
              <a:t>;    //定义局部指针变量并指向形参a</a:t>
            </a:r>
            <a:endParaRPr lang="zh-CN" altLang="en-US" sz="2400">
              <a:solidFill>
                <a:srgbClr val="7030A0"/>
              </a:solidFill>
            </a:endParaRPr>
          </a:p>
          <a:p>
            <a:pPr marL="0" indent="0">
              <a:lnSpc>
                <a:spcPct val="100000"/>
              </a:lnSpc>
              <a:spcBef>
                <a:spcPts val="0"/>
              </a:spcBef>
              <a:spcAft>
                <a:spcPts val="0"/>
              </a:spcAft>
              <a:buNone/>
            </a:pPr>
            <a:r>
              <a:rPr lang="zh-CN" altLang="en-US" sz="2400">
                <a:solidFill>
                  <a:srgbClr val="7030A0"/>
                </a:solidFill>
              </a:rPr>
              <a:t>    if (*p &lt; b)  p = </a:t>
            </a:r>
            <a:r>
              <a:rPr lang="zh-CN" altLang="en-US" sz="2400">
                <a:solidFill>
                  <a:schemeClr val="accent2"/>
                </a:solidFill>
              </a:rPr>
              <a:t>&amp;b</a:t>
            </a:r>
            <a:r>
              <a:rPr lang="zh-CN" altLang="en-US" sz="2400">
                <a:solidFill>
                  <a:srgbClr val="7030A0"/>
                </a:solidFill>
              </a:rPr>
              <a:t>;</a:t>
            </a:r>
            <a:endParaRPr lang="zh-CN" altLang="en-US" sz="2400">
              <a:solidFill>
                <a:srgbClr val="7030A0"/>
              </a:solidFill>
            </a:endParaRPr>
          </a:p>
          <a:p>
            <a:pPr marL="0" indent="0">
              <a:lnSpc>
                <a:spcPct val="100000"/>
              </a:lnSpc>
              <a:spcBef>
                <a:spcPts val="0"/>
              </a:spcBef>
              <a:spcAft>
                <a:spcPts val="0"/>
              </a:spcAft>
              <a:buNone/>
            </a:pPr>
            <a:r>
              <a:rPr lang="zh-CN" altLang="en-US" sz="2400">
                <a:solidFill>
                  <a:srgbClr val="7030A0"/>
                </a:solidFill>
              </a:rPr>
              <a:t>    </a:t>
            </a:r>
            <a:r>
              <a:rPr lang="en-US" altLang="zh-CN" sz="2400">
                <a:solidFill>
                  <a:srgbClr val="7030A0"/>
                </a:solidFill>
              </a:rPr>
              <a:t>if (*p &lt; c)  p = </a:t>
            </a:r>
            <a:r>
              <a:rPr lang="en-US" altLang="zh-CN" sz="2400">
                <a:solidFill>
                  <a:schemeClr val="accent2"/>
                </a:solidFill>
              </a:rPr>
              <a:t>&amp;c</a:t>
            </a:r>
            <a:endParaRPr lang="zh-CN" altLang="en-US" sz="2400">
              <a:solidFill>
                <a:srgbClr val="7030A0"/>
              </a:solidFill>
            </a:endParaRPr>
          </a:p>
          <a:p>
            <a:pPr marL="0" indent="0">
              <a:lnSpc>
                <a:spcPct val="100000"/>
              </a:lnSpc>
              <a:spcBef>
                <a:spcPts val="0"/>
              </a:spcBef>
              <a:spcAft>
                <a:spcPts val="0"/>
              </a:spcAft>
              <a:buNone/>
            </a:pPr>
            <a:r>
              <a:rPr lang="zh-CN" altLang="en-US" sz="2400">
                <a:solidFill>
                  <a:srgbClr val="7030A0"/>
                </a:solidFill>
              </a:rPr>
              <a:t>    return p;    </a:t>
            </a:r>
            <a:r>
              <a:rPr lang="en-US" altLang="zh-CN" sz="2400">
                <a:solidFill>
                  <a:srgbClr val="7030A0"/>
                </a:solidFill>
              </a:rPr>
              <a:t>//</a:t>
            </a:r>
            <a:r>
              <a:rPr lang="zh-CN" altLang="en-US" sz="2400">
                <a:solidFill>
                  <a:srgbClr val="7030A0"/>
                </a:solidFill>
              </a:rPr>
              <a:t>是其中一个形参的地址</a:t>
            </a:r>
            <a:endParaRPr lang="zh-CN" altLang="en-US" sz="2400">
              <a:solidFill>
                <a:srgbClr val="7030A0"/>
              </a:solidFill>
            </a:endParaRPr>
          </a:p>
          <a:p>
            <a:pPr marL="0" indent="0">
              <a:lnSpc>
                <a:spcPct val="100000"/>
              </a:lnSpc>
              <a:spcBef>
                <a:spcPts val="0"/>
              </a:spcBef>
              <a:spcAft>
                <a:spcPts val="0"/>
              </a:spcAft>
              <a:buNone/>
            </a:pPr>
            <a:r>
              <a:rPr lang="zh-CN" altLang="en-US" sz="2400">
                <a:solidFill>
                  <a:srgbClr val="7030A0"/>
                </a:solidFill>
              </a:rPr>
              <a:t>}</a:t>
            </a:r>
            <a:endParaRPr lang="zh-CN" altLang="en-US" sz="2400">
              <a:solidFill>
                <a:srgbClr val="7030A0"/>
              </a:solidFill>
            </a:endParaRPr>
          </a:p>
        </p:txBody>
      </p:sp>
      <p:sp>
        <p:nvSpPr>
          <p:cNvPr id="61442" name="矩形 508929"/>
          <p:cNvSpPr/>
          <p:nvPr/>
        </p:nvSpPr>
        <p:spPr>
          <a:xfrm>
            <a:off x="6717665" y="3697605"/>
            <a:ext cx="2120900" cy="2684145"/>
          </a:xfrm>
          <a:prstGeom prst="rect">
            <a:avLst/>
          </a:prstGeom>
          <a:gradFill rotWithShape="0">
            <a:gsLst>
              <a:gs pos="0">
                <a:schemeClr val="accent1"/>
              </a:gs>
              <a:gs pos="100000">
                <a:schemeClr val="bg1"/>
              </a:gs>
            </a:gsLst>
            <a:path path="shape">
              <a:fillToRect l="50000" t="50000" r="50000" b="50000"/>
            </a:path>
            <a:tileRect/>
          </a:gradFill>
          <a:ln w="9525" cap="flat" cmpd="sng">
            <a:solidFill>
              <a:schemeClr val="tx1"/>
            </a:solidFill>
            <a:prstDash val="solid"/>
            <a:miter/>
            <a:headEnd type="none" w="med" len="med"/>
            <a:tailEnd type="none" w="med" len="med"/>
          </a:ln>
        </p:spPr>
        <p:txBody>
          <a:bodyPr anchor="t"/>
          <a:p>
            <a:endParaRPr lang="zh-CN" altLang="en-US">
              <a:latin typeface="Times New Roman" panose="02020603050405020304" pitchFamily="18" charset="0"/>
              <a:ea typeface="宋体" panose="02010600030101010101" pitchFamily="2" charset="-122"/>
            </a:endParaRPr>
          </a:p>
        </p:txBody>
      </p:sp>
      <p:sp>
        <p:nvSpPr>
          <p:cNvPr id="61449" name="矩形 508936"/>
          <p:cNvSpPr/>
          <p:nvPr/>
        </p:nvSpPr>
        <p:spPr>
          <a:xfrm>
            <a:off x="6456680" y="4758055"/>
            <a:ext cx="526415" cy="422275"/>
          </a:xfrm>
          <a:prstGeom prst="rect">
            <a:avLst/>
          </a:prstGeom>
          <a:solidFill>
            <a:srgbClr val="FFFFFF"/>
          </a:solidFill>
          <a:ln w="9525" cap="flat" cmpd="sng">
            <a:solidFill>
              <a:srgbClr val="000000"/>
            </a:solidFill>
            <a:prstDash val="solid"/>
            <a:miter/>
            <a:headEnd type="none" w="med" len="med"/>
            <a:tailEnd type="none" w="med" len="med"/>
          </a:ln>
        </p:spPr>
        <p:txBody>
          <a:bodyPr anchor="t"/>
          <a:p>
            <a:r>
              <a:rPr lang="en-US" altLang="zh-CN">
                <a:latin typeface="Times New Roman" panose="02020603050405020304" pitchFamily="18" charset="0"/>
                <a:ea typeface="宋体" panose="02010600030101010101" pitchFamily="2" charset="-122"/>
              </a:rPr>
              <a:t>b</a:t>
            </a:r>
            <a:endParaRPr lang="en-US" altLang="zh-CN">
              <a:latin typeface="Times New Roman" panose="02020603050405020304" pitchFamily="18" charset="0"/>
              <a:ea typeface="宋体" panose="02010600030101010101" pitchFamily="2" charset="-122"/>
            </a:endParaRPr>
          </a:p>
        </p:txBody>
      </p:sp>
      <p:sp>
        <p:nvSpPr>
          <p:cNvPr id="61453" name="文本框 508941"/>
          <p:cNvSpPr txBox="1"/>
          <p:nvPr/>
        </p:nvSpPr>
        <p:spPr>
          <a:xfrm>
            <a:off x="7075805" y="4370705"/>
            <a:ext cx="1600200" cy="809625"/>
          </a:xfrm>
          <a:prstGeom prst="rect">
            <a:avLst/>
          </a:prstGeom>
          <a:noFill/>
          <a:ln w="9525">
            <a:noFill/>
          </a:ln>
        </p:spPr>
        <p:txBody>
          <a:bodyPr anchor="t"/>
          <a:p>
            <a:pPr algn="just"/>
            <a:r>
              <a:rPr lang="zh-CN" altLang="en-US" b="1" dirty="0">
                <a:latin typeface="Cambria" panose="02040503050406030204" pitchFamily="18" charset="0"/>
                <a:ea typeface="宋体" panose="02010600030101010101" pitchFamily="2" charset="-122"/>
              </a:rPr>
              <a:t>函数</a:t>
            </a:r>
            <a:r>
              <a:rPr lang="en-US" altLang="zh-CN" b="1" err="1">
                <a:latin typeface="Cambria" panose="02040503050406030204" pitchFamily="18" charset="0"/>
              </a:rPr>
              <a:t>func</a:t>
            </a:r>
            <a:endParaRPr lang="en-US" altLang="zh-CN" b="1">
              <a:latin typeface="Cambria" panose="02040503050406030204" pitchFamily="18" charset="0"/>
            </a:endParaRPr>
          </a:p>
          <a:p>
            <a:pPr algn="just"/>
            <a:r>
              <a:rPr lang="zh-CN" altLang="en-US" b="1" dirty="0">
                <a:latin typeface="Cambria" panose="02040503050406030204" pitchFamily="18" charset="0"/>
                <a:ea typeface="宋体" panose="02010600030101010101" pitchFamily="2" charset="-122"/>
              </a:rPr>
              <a:t>的内部</a:t>
            </a:r>
            <a:endParaRPr lang="zh-CN" altLang="en-US" sz="5400" dirty="0">
              <a:latin typeface="Cambria" panose="02040503050406030204" pitchFamily="18" charset="0"/>
              <a:ea typeface="宋体" panose="02010600030101010101" pitchFamily="2" charset="-122"/>
            </a:endParaRPr>
          </a:p>
        </p:txBody>
      </p:sp>
      <p:sp>
        <p:nvSpPr>
          <p:cNvPr id="61460" name="文本框 508948"/>
          <p:cNvSpPr txBox="1"/>
          <p:nvPr/>
        </p:nvSpPr>
        <p:spPr>
          <a:xfrm>
            <a:off x="7238365" y="3411855"/>
            <a:ext cx="1223963" cy="460375"/>
          </a:xfrm>
          <a:prstGeom prst="rect">
            <a:avLst/>
          </a:prstGeom>
          <a:solidFill>
            <a:schemeClr val="bg1"/>
          </a:solidFill>
          <a:ln w="9525" cap="flat" cmpd="sng">
            <a:solidFill>
              <a:schemeClr val="accent2"/>
            </a:solidFill>
            <a:prstDash val="solid"/>
            <a:miter/>
            <a:headEnd type="none" w="med" len="med"/>
            <a:tailEnd type="none" w="med" len="med"/>
          </a:ln>
        </p:spPr>
        <p:txBody>
          <a:bodyPr lIns="92075" tIns="46038" rIns="92075" bIns="46038" anchor="t">
            <a:spAutoFit/>
          </a:bodyPr>
          <a:p>
            <a:pPr>
              <a:spcBef>
                <a:spcPct val="50000"/>
              </a:spcBef>
              <a:buFont typeface="Arial" panose="020B0604020202020204" pitchFamily="34" charset="0"/>
            </a:pPr>
            <a:r>
              <a:rPr lang="zh-CN" altLang="en-US" dirty="0">
                <a:latin typeface="+mn-ea"/>
                <a:ea typeface="+mn-ea"/>
              </a:rPr>
              <a:t>返回值</a:t>
            </a:r>
            <a:endParaRPr lang="zh-CN" altLang="en-US" dirty="0">
              <a:latin typeface="+mn-ea"/>
              <a:ea typeface="+mn-ea"/>
            </a:endParaRPr>
          </a:p>
        </p:txBody>
      </p:sp>
      <p:sp>
        <p:nvSpPr>
          <p:cNvPr id="61462" name="文本框 508950"/>
          <p:cNvSpPr txBox="1"/>
          <p:nvPr/>
        </p:nvSpPr>
        <p:spPr>
          <a:xfrm>
            <a:off x="6760210" y="5820410"/>
            <a:ext cx="2231390" cy="561340"/>
          </a:xfrm>
          <a:prstGeom prst="rect">
            <a:avLst/>
          </a:prstGeom>
          <a:noFill/>
          <a:ln w="9525">
            <a:noFill/>
          </a:ln>
        </p:spPr>
        <p:txBody>
          <a:bodyPr anchor="t"/>
          <a:p>
            <a:pPr algn="just"/>
            <a:r>
              <a:rPr lang="en-US" altLang="zh-CN" dirty="0">
                <a:latin typeface="+mn-lt"/>
                <a:ea typeface="+mn-ea"/>
                <a:cs typeface="+mn-lt"/>
              </a:rPr>
              <a:t>return </a:t>
            </a:r>
            <a:r>
              <a:rPr lang="zh-CN" altLang="en-US" dirty="0">
                <a:latin typeface="+mn-lt"/>
                <a:ea typeface="+mn-ea"/>
                <a:cs typeface="+mn-lt"/>
              </a:rPr>
              <a:t>表达式</a:t>
            </a:r>
            <a:r>
              <a:rPr lang="en-US" altLang="zh-CN">
                <a:latin typeface="+mn-lt"/>
                <a:ea typeface="+mn-ea"/>
                <a:cs typeface="+mn-lt"/>
              </a:rPr>
              <a:t>;</a:t>
            </a:r>
            <a:endParaRPr lang="en-US" altLang="zh-CN" sz="5400">
              <a:latin typeface="+mn-lt"/>
              <a:ea typeface="+mn-ea"/>
              <a:cs typeface="+mn-lt"/>
            </a:endParaRPr>
          </a:p>
        </p:txBody>
      </p:sp>
      <p:sp>
        <p:nvSpPr>
          <p:cNvPr id="61463" name="任意多边形 508951"/>
          <p:cNvSpPr/>
          <p:nvPr/>
        </p:nvSpPr>
        <p:spPr>
          <a:xfrm>
            <a:off x="8246428" y="3772218"/>
            <a:ext cx="431800" cy="2303462"/>
          </a:xfrm>
          <a:custGeom>
            <a:avLst/>
            <a:gdLst/>
            <a:ahLst/>
            <a:cxnLst/>
            <a:pathLst>
              <a:path w="317" h="1451">
                <a:moveTo>
                  <a:pt x="136" y="1451"/>
                </a:moveTo>
                <a:cubicBezTo>
                  <a:pt x="162" y="1324"/>
                  <a:pt x="317" y="931"/>
                  <a:pt x="294" y="689"/>
                </a:cubicBezTo>
                <a:cubicBezTo>
                  <a:pt x="271" y="447"/>
                  <a:pt x="61" y="144"/>
                  <a:pt x="0" y="0"/>
                </a:cubicBezTo>
              </a:path>
            </a:pathLst>
          </a:custGeom>
          <a:noFill/>
          <a:ln w="9525" cap="flat" cmpd="sng">
            <a:solidFill>
              <a:schemeClr val="tx1"/>
            </a:solidFill>
            <a:prstDash val="solid"/>
            <a:round/>
            <a:headEnd type="none" w="med" len="med"/>
            <a:tailEnd type="triangle" w="med" len="med"/>
          </a:ln>
        </p:spPr>
        <p:txBody>
          <a:bodyPr/>
          <a:p>
            <a:endParaRPr lang="zh-CN" altLang="en-US"/>
          </a:p>
        </p:txBody>
      </p:sp>
      <p:sp>
        <p:nvSpPr>
          <p:cNvPr id="2" name="矩形 508936"/>
          <p:cNvSpPr/>
          <p:nvPr/>
        </p:nvSpPr>
        <p:spPr>
          <a:xfrm>
            <a:off x="6456680" y="4098290"/>
            <a:ext cx="526415" cy="422275"/>
          </a:xfrm>
          <a:prstGeom prst="rect">
            <a:avLst/>
          </a:prstGeom>
          <a:solidFill>
            <a:srgbClr val="FFFFFF"/>
          </a:solidFill>
          <a:ln w="9525" cap="flat" cmpd="sng">
            <a:solidFill>
              <a:srgbClr val="000000"/>
            </a:solidFill>
            <a:prstDash val="solid"/>
            <a:miter/>
            <a:headEnd type="none" w="med" len="med"/>
            <a:tailEnd type="none" w="med" len="med"/>
          </a:ln>
        </p:spPr>
        <p:txBody>
          <a:bodyPr anchor="t"/>
          <a:p>
            <a:r>
              <a:rPr lang="en-US" altLang="zh-CN">
                <a:latin typeface="Times New Roman" panose="02020603050405020304" pitchFamily="18" charset="0"/>
                <a:ea typeface="宋体" panose="02010600030101010101" pitchFamily="2" charset="-122"/>
              </a:rPr>
              <a:t>a</a:t>
            </a:r>
            <a:endParaRPr lang="en-US" altLang="zh-CN">
              <a:latin typeface="Times New Roman" panose="02020603050405020304" pitchFamily="18" charset="0"/>
              <a:ea typeface="宋体" panose="02010600030101010101" pitchFamily="2" charset="-122"/>
            </a:endParaRPr>
          </a:p>
        </p:txBody>
      </p:sp>
      <p:sp>
        <p:nvSpPr>
          <p:cNvPr id="4" name="矩形 508936"/>
          <p:cNvSpPr/>
          <p:nvPr/>
        </p:nvSpPr>
        <p:spPr>
          <a:xfrm>
            <a:off x="6456680" y="5374005"/>
            <a:ext cx="526415" cy="422275"/>
          </a:xfrm>
          <a:prstGeom prst="rect">
            <a:avLst/>
          </a:prstGeom>
          <a:solidFill>
            <a:srgbClr val="FFFFFF"/>
          </a:solidFill>
          <a:ln w="9525" cap="flat" cmpd="sng">
            <a:solidFill>
              <a:srgbClr val="000000"/>
            </a:solidFill>
            <a:prstDash val="solid"/>
            <a:miter/>
            <a:headEnd type="none" w="med" len="med"/>
            <a:tailEnd type="none" w="med" len="med"/>
          </a:ln>
        </p:spPr>
        <p:txBody>
          <a:bodyPr anchor="t"/>
          <a:p>
            <a:r>
              <a:rPr lang="en-US" altLang="zh-CN">
                <a:latin typeface="Times New Roman" panose="02020603050405020304" pitchFamily="18" charset="0"/>
                <a:ea typeface="宋体" panose="02010600030101010101" pitchFamily="2" charset="-122"/>
              </a:rPr>
              <a:t>c</a:t>
            </a:r>
            <a:endParaRPr lang="en-US" altLang="zh-CN">
              <a:latin typeface="Times New Roman" panose="02020603050405020304" pitchFamily="18" charset="0"/>
              <a:ea typeface="宋体" panose="02010600030101010101" pitchFamily="2" charset="-122"/>
            </a:endParaRPr>
          </a:p>
        </p:txBody>
      </p:sp>
      <p:sp>
        <p:nvSpPr>
          <p:cNvPr id="5" name="灯片编号占位符 4"/>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40" name="标题 39939"/>
          <p:cNvSpPr>
            <a:spLocks noGrp="1"/>
          </p:cNvSpPr>
          <p:nvPr>
            <p:ph type="title" idx="4294967295"/>
          </p:nvPr>
        </p:nvSpPr>
        <p:spPr>
          <a:xfrm>
            <a:off x="504190" y="203835"/>
            <a:ext cx="8136255" cy="648970"/>
          </a:xfrm>
        </p:spPr>
        <p:txBody>
          <a:bodyPr anchor="ctr"/>
          <a:p>
            <a:r>
              <a:rPr lang="en-US" altLang="zh-CN" sz="3600"/>
              <a:t>7.2.5  </a:t>
            </a:r>
            <a:r>
              <a:rPr lang="zh-CN" altLang="en-US" sz="3600" dirty="0"/>
              <a:t>与指针有关的一些问题</a:t>
            </a:r>
            <a:endParaRPr lang="zh-CN" altLang="en-US" sz="3600" dirty="0"/>
          </a:p>
        </p:txBody>
      </p:sp>
      <p:sp>
        <p:nvSpPr>
          <p:cNvPr id="29705" name="文本占位符 29704"/>
          <p:cNvSpPr>
            <a:spLocks noGrp="1"/>
          </p:cNvSpPr>
          <p:nvPr>
            <p:ph type="body" idx="4294967295"/>
          </p:nvPr>
        </p:nvSpPr>
        <p:spPr>
          <a:xfrm>
            <a:off x="504190" y="1021080"/>
            <a:ext cx="8135620" cy="5576570"/>
          </a:xfrm>
        </p:spPr>
        <p:txBody>
          <a:bodyPr vert="horz" wrap="square" lIns="91440" tIns="45720" rIns="91440" bIns="45720" numCol="1" anchor="t" anchorCtr="0" compatLnSpc="1"/>
          <a:p>
            <a:pPr marL="0" indent="0">
              <a:buNone/>
            </a:pPr>
            <a:r>
              <a:rPr lang="zh-CN" altLang="en-US" dirty="0">
                <a:solidFill>
                  <a:schemeClr val="accent2"/>
                </a:solidFill>
                <a:effectLst/>
              </a:rPr>
              <a:t>一、指针使用中的常见错误</a:t>
            </a:r>
            <a:endParaRPr lang="zh-CN" altLang="en-US" dirty="0">
              <a:solidFill>
                <a:schemeClr val="accent2"/>
              </a:solidFill>
              <a:effectLst/>
            </a:endParaRPr>
          </a:p>
          <a:p>
            <a:pPr marL="0" indent="0">
              <a:buNone/>
            </a:pPr>
            <a:r>
              <a:rPr lang="zh-CN" altLang="en-US" dirty="0">
                <a:solidFill>
                  <a:schemeClr val="accent2"/>
                </a:solidFill>
              </a:rPr>
              <a:t>（</a:t>
            </a:r>
            <a:r>
              <a:rPr lang="en-US" altLang="zh-CN" dirty="0">
                <a:solidFill>
                  <a:schemeClr val="accent2"/>
                </a:solidFill>
              </a:rPr>
              <a:t>1</a:t>
            </a:r>
            <a:r>
              <a:rPr lang="zh-CN" altLang="en-US" dirty="0">
                <a:solidFill>
                  <a:schemeClr val="accent2"/>
                </a:solidFill>
              </a:rPr>
              <a:t>）对悬空指针进行间接访问</a:t>
            </a:r>
            <a:endParaRPr lang="zh-CN" altLang="en-US" dirty="0"/>
          </a:p>
          <a:p>
            <a:pPr marL="0" indent="0">
              <a:buNone/>
            </a:pPr>
            <a:r>
              <a:rPr lang="zh-CN" altLang="en-US" dirty="0"/>
              <a:t>使用指针变量时，最重要的问题就是保证在对指针做间接访问（取值或赋值）之时，相应的指针已经指向了合法的变量。</a:t>
            </a:r>
            <a:endParaRPr lang="zh-CN" altLang="en-US" dirty="0"/>
          </a:p>
          <a:p>
            <a:pPr marL="0" indent="0">
              <a:buNone/>
            </a:pPr>
            <a:r>
              <a:rPr lang="zh-CN" altLang="en-US" dirty="0"/>
              <a:t>当一个指针并没有保存当时合法的变量地址时，人们称它是</a:t>
            </a:r>
            <a:r>
              <a:rPr lang="zh-CN" altLang="en-US" dirty="0">
                <a:solidFill>
                  <a:schemeClr val="accent2"/>
                </a:solidFill>
              </a:rPr>
              <a:t>悬空指针</a:t>
            </a:r>
            <a:r>
              <a:rPr lang="zh-CN" altLang="en-US" dirty="0"/>
              <a:t>或者</a:t>
            </a:r>
            <a:r>
              <a:rPr lang="zh-CN" altLang="en-US" dirty="0">
                <a:solidFill>
                  <a:schemeClr val="accent2"/>
                </a:solidFill>
              </a:rPr>
              <a:t>野指针</a:t>
            </a:r>
            <a:r>
              <a:rPr lang="zh-CN" altLang="en-US" dirty="0"/>
              <a:t>。</a:t>
            </a:r>
            <a:endParaRPr lang="zh-CN" altLang="en-US" dirty="0"/>
          </a:p>
          <a:p>
            <a:pPr marL="0" indent="0">
              <a:buNone/>
            </a:pPr>
            <a:r>
              <a:rPr lang="zh-CN" altLang="en-US" dirty="0"/>
              <a:t>使用指针时最常见的错误就是</a:t>
            </a:r>
            <a:r>
              <a:rPr lang="zh-CN" altLang="en-US" dirty="0">
                <a:solidFill>
                  <a:schemeClr val="accent2"/>
                </a:solidFill>
              </a:rPr>
              <a:t>对悬空指针进行间接访问</a:t>
            </a:r>
            <a:r>
              <a:rPr lang="zh-CN" altLang="en-US" dirty="0"/>
              <a:t>，即</a:t>
            </a:r>
            <a:r>
              <a:rPr lang="zh-CN" altLang="en-US" dirty="0">
                <a:solidFill>
                  <a:schemeClr val="accent2"/>
                </a:solidFill>
              </a:rPr>
              <a:t>在一个指针并没有指向合法变量的情况下对它做间接访问</a:t>
            </a:r>
            <a:r>
              <a:rPr lang="zh-CN" altLang="en-US" dirty="0"/>
              <a:t>。</a:t>
            </a:r>
            <a:endParaRPr lang="zh-CN" altLang="en-US" dirty="0"/>
          </a:p>
          <a:p>
            <a:pPr marL="0" indent="0">
              <a:buNone/>
            </a:pPr>
            <a:endParaRPr lang="zh-CN" altLang="en-US" dirty="0"/>
          </a:p>
        </p:txBody>
      </p:sp>
      <p:sp>
        <p:nvSpPr>
          <p:cNvPr id="2" name="灯片编号占位符 1"/>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文本占位符 30726"/>
          <p:cNvSpPr>
            <a:spLocks noGrp="1"/>
          </p:cNvSpPr>
          <p:nvPr>
            <p:ph type="body" idx="4294967295"/>
          </p:nvPr>
        </p:nvSpPr>
        <p:spPr>
          <a:xfrm>
            <a:off x="410210" y="309880"/>
            <a:ext cx="8136255" cy="6102985"/>
          </a:xfrm>
        </p:spPr>
        <p:txBody>
          <a:bodyPr vert="horz" wrap="square" lIns="91440" tIns="45720" rIns="91440" bIns="45720" anchor="t"/>
          <a:p>
            <a:pPr marL="0" indent="0">
              <a:buNone/>
            </a:pPr>
            <a:r>
              <a:rPr lang="zh-CN" altLang="en-US" sz="2400" dirty="0"/>
              <a:t>常见错误写法：</a:t>
            </a:r>
            <a:endParaRPr lang="zh-CN" altLang="en-US" sz="2400" dirty="0"/>
          </a:p>
          <a:p>
            <a:pPr marL="825500" lvl="1">
              <a:lnSpc>
                <a:spcPct val="100000"/>
              </a:lnSpc>
              <a:spcBef>
                <a:spcPts val="0"/>
              </a:spcBef>
              <a:spcAft>
                <a:spcPts val="0"/>
              </a:spcAft>
              <a:buNone/>
            </a:pPr>
            <a:r>
              <a:rPr lang="pt-BR" altLang="zh-CN" sz="2400" dirty="0">
                <a:solidFill>
                  <a:schemeClr val="folHlink"/>
                </a:solidFill>
              </a:rPr>
              <a:t>int *p, n = 3; </a:t>
            </a:r>
            <a:r>
              <a:rPr lang="en-US" altLang="pt-BR" sz="2400" dirty="0">
                <a:solidFill>
                  <a:schemeClr val="folHlink"/>
                </a:solidFill>
              </a:rPr>
              <a:t>// p</a:t>
            </a:r>
            <a:r>
              <a:rPr lang="zh-CN" altLang="en-US" sz="2400" dirty="0">
                <a:solidFill>
                  <a:schemeClr val="folHlink"/>
                </a:solidFill>
              </a:rPr>
              <a:t>是悬空指针</a:t>
            </a:r>
            <a:endParaRPr lang="pt-BR" altLang="zh-CN" sz="2400" dirty="0">
              <a:solidFill>
                <a:schemeClr val="folHlink"/>
              </a:solidFill>
            </a:endParaRPr>
          </a:p>
          <a:p>
            <a:pPr marL="825500" lvl="1">
              <a:lnSpc>
                <a:spcPct val="100000"/>
              </a:lnSpc>
              <a:spcBef>
                <a:spcPts val="0"/>
              </a:spcBef>
              <a:spcAft>
                <a:spcPts val="0"/>
              </a:spcAft>
              <a:buNone/>
            </a:pPr>
            <a:r>
              <a:rPr lang="en-US" altLang="pt-BR" sz="2400" dirty="0">
                <a:solidFill>
                  <a:schemeClr val="folHlink"/>
                </a:solidFill>
              </a:rPr>
              <a:t>cout &lt;&lt; *p;  //</a:t>
            </a:r>
            <a:r>
              <a:rPr lang="zh-CN" altLang="en-US" sz="2400" dirty="0">
                <a:solidFill>
                  <a:schemeClr val="folHlink"/>
                </a:solidFill>
              </a:rPr>
              <a:t>错误：对悬空指针取值</a:t>
            </a:r>
            <a:endParaRPr lang="zh-CN" altLang="en-US" sz="2400" dirty="0">
              <a:solidFill>
                <a:schemeClr val="folHlink"/>
              </a:solidFill>
            </a:endParaRPr>
          </a:p>
          <a:p>
            <a:pPr marL="825500" lvl="1">
              <a:lnSpc>
                <a:spcPct val="100000"/>
              </a:lnSpc>
              <a:spcBef>
                <a:spcPts val="0"/>
              </a:spcBef>
              <a:spcAft>
                <a:spcPts val="0"/>
              </a:spcAft>
              <a:buNone/>
            </a:pPr>
            <a:r>
              <a:rPr lang="en-US" altLang="zh-CN" sz="2400" dirty="0">
                <a:solidFill>
                  <a:schemeClr val="folHlink"/>
                </a:solidFill>
              </a:rPr>
              <a:t>*p = 2; //</a:t>
            </a:r>
            <a:r>
              <a:rPr lang="zh-CN" altLang="en-US" sz="2400" dirty="0">
                <a:solidFill>
                  <a:schemeClr val="folHlink"/>
                </a:solidFill>
              </a:rPr>
              <a:t>错误：对悬空指针赋值</a:t>
            </a:r>
            <a:endParaRPr lang="pt-BR" altLang="zh-CN" sz="2400" dirty="0">
              <a:solidFill>
                <a:schemeClr val="folHlink"/>
              </a:solidFill>
            </a:endParaRPr>
          </a:p>
          <a:p>
            <a:pPr marL="0" indent="0">
              <a:buNone/>
            </a:pPr>
            <a:r>
              <a:rPr lang="zh-CN" altLang="en-US" sz="2400" dirty="0">
                <a:solidFill>
                  <a:schemeClr val="accent2"/>
                </a:solidFill>
              </a:rPr>
              <a:t>编译程序不能发现这类错误</a:t>
            </a:r>
            <a:r>
              <a:rPr lang="zh-CN" altLang="en-US" sz="2400" dirty="0"/>
              <a:t>。</a:t>
            </a:r>
            <a:endParaRPr lang="zh-CN" altLang="en-US" sz="2400" dirty="0"/>
          </a:p>
          <a:p>
            <a:pPr marL="0" indent="0">
              <a:buNone/>
            </a:pPr>
            <a:r>
              <a:rPr lang="zh-CN" altLang="en-US" sz="2400" dirty="0">
                <a:solidFill>
                  <a:schemeClr val="accent2"/>
                </a:solidFill>
              </a:rPr>
              <a:t>在运行时</a:t>
            </a:r>
            <a:r>
              <a:rPr lang="zh-CN" altLang="en-US" sz="2400" dirty="0"/>
              <a:t>，</a:t>
            </a:r>
            <a:r>
              <a:rPr lang="zh-CN" altLang="en-US" sz="2400" dirty="0">
                <a:sym typeface="+mn-ea"/>
              </a:rPr>
              <a:t>间接访问悬空指针是严重错误，后果可能很严重。</a:t>
            </a:r>
            <a:endParaRPr lang="zh-CN" altLang="en-US" sz="2400" dirty="0">
              <a:sym typeface="+mn-ea"/>
            </a:endParaRPr>
          </a:p>
          <a:p>
            <a:pPr marL="0" indent="0">
              <a:buNone/>
            </a:pPr>
            <a:r>
              <a:rPr lang="zh-CN" altLang="en-US" sz="2400" dirty="0"/>
              <a:t>需要编程者在使用指针时格外小心。</a:t>
            </a:r>
            <a:endParaRPr lang="zh-CN" altLang="en-US" sz="2400" dirty="0"/>
          </a:p>
          <a:p>
            <a:pPr marL="0" indent="0">
              <a:lnSpc>
                <a:spcPct val="100000"/>
              </a:lnSpc>
              <a:spcBef>
                <a:spcPts val="2400"/>
              </a:spcBef>
              <a:spcAft>
                <a:spcPts val="0"/>
              </a:spcAft>
              <a:buNone/>
            </a:pPr>
            <a:r>
              <a:rPr lang="zh-CN" altLang="en-US" dirty="0">
                <a:solidFill>
                  <a:srgbClr val="FF0000"/>
                </a:solidFill>
              </a:rPr>
              <a:t>（</a:t>
            </a:r>
            <a:r>
              <a:rPr lang="en-US" altLang="zh-CN" dirty="0">
                <a:solidFill>
                  <a:srgbClr val="FF0000"/>
                </a:solidFill>
              </a:rPr>
              <a:t>2</a:t>
            </a:r>
            <a:r>
              <a:rPr lang="zh-CN" altLang="en-US" dirty="0">
                <a:solidFill>
                  <a:srgbClr val="FF0000"/>
                </a:solidFill>
              </a:rPr>
              <a:t>）</a:t>
            </a:r>
            <a:r>
              <a:rPr lang="zh-CN" altLang="en-US" dirty="0">
                <a:solidFill>
                  <a:srgbClr val="FF0000"/>
                </a:solidFill>
              </a:rPr>
              <a:t>间接访问空指针也同样是非法的</a:t>
            </a:r>
            <a:endParaRPr lang="zh-CN" altLang="en-US" dirty="0"/>
          </a:p>
          <a:p>
            <a:pPr marL="0" indent="0">
              <a:lnSpc>
                <a:spcPct val="100000"/>
              </a:lnSpc>
              <a:spcBef>
                <a:spcPts val="0"/>
              </a:spcBef>
              <a:spcAft>
                <a:spcPts val="0"/>
              </a:spcAft>
              <a:buNone/>
            </a:pPr>
            <a:r>
              <a:rPr lang="en-US" dirty="0">
                <a:solidFill>
                  <a:srgbClr val="7030A0"/>
                </a:solidFill>
              </a:rPr>
              <a:t>int *p= NULL;</a:t>
            </a:r>
            <a:endParaRPr lang="en-US" dirty="0">
              <a:solidFill>
                <a:srgbClr val="7030A0"/>
              </a:solidFill>
            </a:endParaRPr>
          </a:p>
          <a:p>
            <a:pPr marL="0" indent="0">
              <a:lnSpc>
                <a:spcPct val="100000"/>
              </a:lnSpc>
              <a:spcBef>
                <a:spcPts val="0"/>
              </a:spcBef>
              <a:spcAft>
                <a:spcPts val="0"/>
              </a:spcAft>
              <a:buNone/>
            </a:pPr>
            <a:r>
              <a:rPr altLang="zh-CN" dirty="0">
                <a:solidFill>
                  <a:srgbClr val="7030A0"/>
                </a:solidFill>
              </a:rPr>
              <a:t>cout &lt;&lt; "*p = " &lt;&lt; *p &lt;&lt; endl;    </a:t>
            </a:r>
            <a:r>
              <a:rPr altLang="zh-CN" sz="2400" dirty="0">
                <a:solidFill>
                  <a:srgbClr val="7030A0"/>
                </a:solidFill>
              </a:rPr>
              <a:t>//错误：对空指针取值</a:t>
            </a:r>
            <a:endParaRPr altLang="zh-CN" dirty="0">
              <a:solidFill>
                <a:srgbClr val="7030A0"/>
              </a:solidFill>
            </a:endParaRPr>
          </a:p>
          <a:p>
            <a:pPr marL="0" indent="0">
              <a:lnSpc>
                <a:spcPct val="100000"/>
              </a:lnSpc>
              <a:spcBef>
                <a:spcPts val="0"/>
              </a:spcBef>
              <a:spcAft>
                <a:spcPts val="0"/>
              </a:spcAft>
              <a:buNone/>
            </a:pPr>
            <a:r>
              <a:rPr altLang="zh-CN" dirty="0">
                <a:solidFill>
                  <a:srgbClr val="7030A0"/>
                </a:solidFill>
              </a:rPr>
              <a:t>*p = 10;    </a:t>
            </a:r>
            <a:r>
              <a:rPr altLang="zh-CN" sz="2400" dirty="0">
                <a:solidFill>
                  <a:srgbClr val="7030A0"/>
                </a:solidFill>
              </a:rPr>
              <a:t>//错误：对空指针赋值</a:t>
            </a:r>
            <a:endParaRPr altLang="zh-CN" sz="2400" dirty="0">
              <a:solidFill>
                <a:srgbClr val="7030A0"/>
              </a:solidFill>
            </a:endParaRPr>
          </a:p>
          <a:p>
            <a:pPr marL="0" indent="0">
              <a:buNone/>
            </a:pPr>
            <a:r>
              <a:rPr lang="zh-CN" sz="2400" dirty="0">
                <a:solidFill>
                  <a:schemeClr val="tx1"/>
                </a:solidFill>
              </a:rPr>
              <a:t>编译时不报错，运行时报错（比悬空指针稍微安全一些）。</a:t>
            </a:r>
            <a:endParaRPr lang="zh-CN" sz="2400" dirty="0">
              <a:solidFill>
                <a:schemeClr val="tx1"/>
              </a:solidFill>
            </a:endParaRPr>
          </a:p>
          <a:p>
            <a:pPr marL="0" indent="0">
              <a:buNone/>
            </a:pPr>
            <a:r>
              <a:rPr lang="zh-CN" dirty="0">
                <a:solidFill>
                  <a:srgbClr val="FF0000"/>
                </a:solidFill>
              </a:rPr>
              <a:t>建议：在定义指针时总是把它初始化为空指针。</a:t>
            </a:r>
            <a:endParaRPr altLang="zh-CN" dirty="0">
              <a:solidFill>
                <a:srgbClr val="FF0000"/>
              </a:solidFill>
            </a:endParaRPr>
          </a:p>
          <a:p>
            <a:pPr marL="0" indent="0">
              <a:buNone/>
            </a:pPr>
            <a:endParaRPr lang="en-US" altLang="zh-CN" dirty="0">
              <a:solidFill>
                <a:srgbClr val="FF0000"/>
              </a:solidFill>
            </a:endParaRPr>
          </a:p>
        </p:txBody>
      </p:sp>
      <p:sp>
        <p:nvSpPr>
          <p:cNvPr id="2" name="灯片编号占位符 1"/>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39750" y="368300"/>
            <a:ext cx="8136255" cy="6013450"/>
          </a:xfrm>
        </p:spPr>
        <p:txBody>
          <a:bodyPr/>
          <a:p>
            <a:pPr marL="0" indent="0">
              <a:buNone/>
            </a:pPr>
            <a:r>
              <a:rPr lang="zh-CN" altLang="en-US">
                <a:solidFill>
                  <a:schemeClr val="accent2"/>
                </a:solidFill>
              </a:rPr>
              <a:t>（</a:t>
            </a:r>
            <a:r>
              <a:rPr lang="en-US" altLang="zh-CN">
                <a:solidFill>
                  <a:schemeClr val="accent2"/>
                </a:solidFill>
              </a:rPr>
              <a:t>3</a:t>
            </a:r>
            <a:r>
              <a:rPr lang="zh-CN" altLang="en-US">
                <a:solidFill>
                  <a:schemeClr val="accent2"/>
                </a:solidFill>
              </a:rPr>
              <a:t>）对指针参数提供非指针值或悬空指针</a:t>
            </a:r>
            <a:endParaRPr lang="zh-CN" altLang="en-US">
              <a:solidFill>
                <a:schemeClr val="accent2"/>
              </a:solidFill>
            </a:endParaRPr>
          </a:p>
          <a:p>
            <a:pPr marL="0" indent="0">
              <a:buNone/>
            </a:pPr>
            <a:r>
              <a:rPr lang="zh-CN" altLang="en-US" sz="2400">
                <a:solidFill>
                  <a:schemeClr val="tx1"/>
                </a:solidFill>
              </a:rPr>
              <a:t>在调用包含指针参数的函数时，与之对应的实参必须指向合法变量。</a:t>
            </a:r>
            <a:r>
              <a:rPr lang="zh-CN" altLang="en-US" sz="2400"/>
              <a:t>常见错误：</a:t>
            </a:r>
            <a:r>
              <a:rPr lang="zh-CN" altLang="en-US" sz="2400">
                <a:solidFill>
                  <a:schemeClr val="accent2"/>
                </a:solidFill>
              </a:rPr>
              <a:t>把非指针值（常数或普通变量）或悬空指针作为函数的实参。</a:t>
            </a:r>
            <a:endParaRPr lang="zh-CN" altLang="en-US" sz="2400"/>
          </a:p>
          <a:p>
            <a:pPr marL="0" indent="0">
              <a:buNone/>
            </a:pPr>
            <a:r>
              <a:rPr lang="zh-CN" altLang="en-US" sz="2400"/>
              <a:t>例如在调用 swapptr 时，应该提供已指向合法变量的实参。</a:t>
            </a:r>
            <a:endParaRPr lang="zh-CN" altLang="en-US" sz="2400"/>
          </a:p>
          <a:p>
            <a:pPr marL="0" indent="0">
              <a:buNone/>
            </a:pPr>
            <a:r>
              <a:rPr lang="zh-CN" altLang="en-US" sz="2400">
                <a:solidFill>
                  <a:schemeClr val="accent2"/>
                </a:solidFill>
              </a:rPr>
              <a:t>swapptr(3, 5);  </a:t>
            </a:r>
            <a:r>
              <a:rPr lang="zh-CN" altLang="en-US" sz="2400"/>
              <a:t>  </a:t>
            </a:r>
            <a:r>
              <a:rPr lang="zh-CN" altLang="en-US" sz="2000"/>
              <a:t>//错误：以常数值作为地址值提供给函数做实参</a:t>
            </a:r>
            <a:endParaRPr lang="zh-CN" altLang="en-US" sz="2400"/>
          </a:p>
          <a:p>
            <a:pPr marL="0" indent="0">
              <a:buNone/>
            </a:pPr>
            <a:r>
              <a:rPr lang="zh-CN" altLang="en-US" sz="2400">
                <a:solidFill>
                  <a:schemeClr val="accent2"/>
                </a:solidFill>
              </a:rPr>
              <a:t>swapptr(m, n); </a:t>
            </a:r>
            <a:r>
              <a:rPr lang="zh-CN" altLang="en-US" sz="2400"/>
              <a:t>   </a:t>
            </a:r>
            <a:r>
              <a:rPr lang="zh-CN" altLang="en-US" sz="2000"/>
              <a:t>//错误：以变量m和n的数值作为实参</a:t>
            </a:r>
            <a:endParaRPr lang="zh-CN" altLang="en-US" sz="2400"/>
          </a:p>
          <a:p>
            <a:pPr marL="0" indent="0">
              <a:buNone/>
            </a:pPr>
            <a:r>
              <a:rPr lang="zh-CN" altLang="en-US" sz="2400"/>
              <a:t>由于类型不对，编译器能发现这些错误。</a:t>
            </a:r>
            <a:endParaRPr lang="zh-CN" altLang="en-US" sz="2400"/>
          </a:p>
          <a:p>
            <a:pPr marL="0" indent="0">
              <a:buNone/>
            </a:pPr>
            <a:r>
              <a:rPr lang="zh-CN" altLang="en-US" sz="2400"/>
              <a:t>int *p1, n = 5;</a:t>
            </a:r>
            <a:endParaRPr lang="zh-CN" altLang="en-US" sz="2400"/>
          </a:p>
          <a:p>
            <a:pPr marL="0" indent="0">
              <a:buNone/>
            </a:pPr>
            <a:r>
              <a:rPr lang="zh-CN" altLang="en-US" sz="2400"/>
              <a:t>swapptr(p1, &amp;n);  </a:t>
            </a:r>
            <a:r>
              <a:rPr lang="en-US" altLang="zh-CN" sz="2400"/>
              <a:t>//</a:t>
            </a:r>
            <a:r>
              <a:rPr lang="zh-CN" altLang="en-US" sz="2400"/>
              <a:t>悬空指针 </a:t>
            </a:r>
            <a:r>
              <a:rPr lang="zh-CN" altLang="en-US" sz="2400"/>
              <a:t>p1 作为参数。运行错误！</a:t>
            </a:r>
            <a:endParaRPr lang="zh-CN" altLang="en-US" sz="2400"/>
          </a:p>
          <a:p>
            <a:pPr marL="0" indent="0">
              <a:buNone/>
            </a:pPr>
            <a:endParaRPr lang="zh-CN" altLang="en-US" sz="2400" dirty="0">
              <a:sym typeface="+mn-ea"/>
            </a:endParaRPr>
          </a:p>
          <a:p>
            <a:pPr marL="0" indent="0">
              <a:buNone/>
            </a:pPr>
            <a:r>
              <a:rPr lang="zh-CN" altLang="en-US" sz="2400" dirty="0">
                <a:sym typeface="+mn-ea"/>
              </a:rPr>
              <a:t>格式化输入函数 </a:t>
            </a:r>
            <a:r>
              <a:rPr lang="en-US" altLang="zh-CN" sz="2400" err="1">
                <a:sym typeface="+mn-ea"/>
              </a:rPr>
              <a:t>scanf</a:t>
            </a:r>
            <a:r>
              <a:rPr lang="en-US" altLang="zh-CN" sz="2400">
                <a:sym typeface="+mn-ea"/>
              </a:rPr>
              <a:t> </a:t>
            </a:r>
            <a:r>
              <a:rPr lang="zh-CN" altLang="en-US" sz="2400" dirty="0">
                <a:sym typeface="+mn-ea"/>
              </a:rPr>
              <a:t>，对于待输入数值的变量前面一定要写 </a:t>
            </a:r>
            <a:r>
              <a:rPr lang="en-US" altLang="zh-CN" sz="2400">
                <a:sym typeface="+mn-ea"/>
              </a:rPr>
              <a:t>&amp; </a:t>
            </a:r>
            <a:r>
              <a:rPr lang="zh-CN" altLang="en-US" sz="2400" dirty="0">
                <a:sym typeface="+mn-ea"/>
              </a:rPr>
              <a:t>字符。</a:t>
            </a:r>
            <a:endParaRPr lang="en-US" altLang="zh-CN" sz="2400"/>
          </a:p>
          <a:p>
            <a:pPr marL="0" indent="0">
              <a:buNone/>
            </a:pPr>
            <a:endParaRPr lang="en-US" altLang="zh-CN" sz="2400"/>
          </a:p>
        </p:txBody>
      </p:sp>
      <p:sp>
        <p:nvSpPr>
          <p:cNvPr id="2" name="灯片编号占位符 1"/>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文本框 29699"/>
          <p:cNvSpPr txBox="1"/>
          <p:nvPr/>
        </p:nvSpPr>
        <p:spPr>
          <a:xfrm>
            <a:off x="400050" y="449263"/>
            <a:ext cx="8402638" cy="5415915"/>
          </a:xfrm>
          <a:prstGeom prst="rect">
            <a:avLst/>
          </a:prstGeom>
          <a:noFill/>
          <a:ln w="9525">
            <a:noFill/>
          </a:ln>
        </p:spPr>
        <p:txBody>
          <a:bodyPr>
            <a:spAutoFit/>
          </a:bodyPr>
          <a:p>
            <a:pPr algn="l" hangingPunct="1"/>
            <a:r>
              <a:rPr lang="zh-CN" altLang="en-US" sz="2800" dirty="0">
                <a:solidFill>
                  <a:schemeClr val="accent2"/>
                </a:solidFill>
                <a:latin typeface="Cambria" panose="02040503050406030204" pitchFamily="18" charset="0"/>
              </a:rPr>
              <a:t>二、通用指针  </a:t>
            </a:r>
            <a:endParaRPr lang="zh-CN" altLang="en-US" sz="2800" dirty="0">
              <a:solidFill>
                <a:schemeClr val="accent2"/>
              </a:solidFill>
              <a:latin typeface="Cambria" panose="02040503050406030204" pitchFamily="18" charset="0"/>
            </a:endParaRPr>
          </a:p>
          <a:p>
            <a:pPr algn="l" hangingPunct="1">
              <a:lnSpc>
                <a:spcPct val="100000"/>
              </a:lnSpc>
              <a:spcBef>
                <a:spcPts val="600"/>
              </a:spcBef>
              <a:spcAft>
                <a:spcPts val="0"/>
              </a:spcAft>
            </a:pPr>
            <a:r>
              <a:rPr lang="zh-CN" altLang="en-US" sz="2800" dirty="0">
                <a:latin typeface="Cambria" panose="02040503050406030204" pitchFamily="18" charset="0"/>
              </a:rPr>
              <a:t>类型</a:t>
            </a:r>
            <a:r>
              <a:rPr lang="en-US" altLang="zh-CN" sz="2800" dirty="0">
                <a:latin typeface="Cambria" panose="02040503050406030204" pitchFamily="18" charset="0"/>
              </a:rPr>
              <a:t> </a:t>
            </a:r>
            <a:r>
              <a:rPr lang="en-US" altLang="zh-CN" sz="2800">
                <a:solidFill>
                  <a:schemeClr val="accent2"/>
                </a:solidFill>
                <a:latin typeface="Cambria" panose="02040503050406030204" pitchFamily="18" charset="0"/>
              </a:rPr>
              <a:t>(void *)</a:t>
            </a:r>
            <a:r>
              <a:rPr lang="zh-CN" altLang="en-US" sz="2800" dirty="0">
                <a:latin typeface="Cambria" panose="02040503050406030204" pitchFamily="18" charset="0"/>
              </a:rPr>
              <a:t>，可以指向任何变量。</a:t>
            </a:r>
            <a:endParaRPr lang="zh-CN" altLang="en-US" sz="2800" dirty="0">
              <a:latin typeface="Cambria" panose="02040503050406030204" pitchFamily="18" charset="0"/>
            </a:endParaRPr>
          </a:p>
          <a:p>
            <a:pPr algn="just" eaLnBrk="0" hangingPunct="1">
              <a:lnSpc>
                <a:spcPct val="100000"/>
              </a:lnSpc>
              <a:spcBef>
                <a:spcPts val="600"/>
              </a:spcBef>
              <a:spcAft>
                <a:spcPts val="0"/>
              </a:spcAft>
            </a:pPr>
            <a:r>
              <a:rPr lang="en-US" altLang="zh-CN">
                <a:solidFill>
                  <a:schemeClr val="folHlink"/>
                </a:solidFill>
                <a:latin typeface="Cambria" panose="02040503050406030204" pitchFamily="18" charset="0"/>
              </a:rPr>
              <a:t>void *gp1,*gp2;</a:t>
            </a:r>
            <a:endParaRPr lang="en-US" altLang="zh-CN">
              <a:solidFill>
                <a:schemeClr val="folHlink"/>
              </a:solidFill>
              <a:latin typeface="Cambria" panose="02040503050406030204" pitchFamily="18" charset="0"/>
            </a:endParaRPr>
          </a:p>
          <a:p>
            <a:pPr algn="just" eaLnBrk="0" hangingPunct="1">
              <a:lnSpc>
                <a:spcPct val="100000"/>
              </a:lnSpc>
              <a:spcBef>
                <a:spcPts val="600"/>
              </a:spcBef>
              <a:spcAft>
                <a:spcPts val="0"/>
              </a:spcAft>
            </a:pPr>
            <a:r>
              <a:rPr lang="zh-CN" altLang="en-US" dirty="0">
                <a:sym typeface="+mn-ea"/>
              </a:rPr>
              <a:t>任何指针值可以赋给通用指针（不必转换）。例：</a:t>
            </a:r>
            <a:endParaRPr lang="zh-CN" altLang="en-US" dirty="0">
              <a:latin typeface="Cambria" panose="02040503050406030204" pitchFamily="18" charset="0"/>
            </a:endParaRPr>
          </a:p>
          <a:p>
            <a:pPr algn="l" hangingPunct="1">
              <a:lnSpc>
                <a:spcPct val="100000"/>
              </a:lnSpc>
              <a:spcBef>
                <a:spcPts val="600"/>
              </a:spcBef>
              <a:spcAft>
                <a:spcPts val="0"/>
              </a:spcAft>
            </a:pPr>
            <a:r>
              <a:rPr lang="en-US" altLang="zh-CN" err="1">
                <a:solidFill>
                  <a:schemeClr val="folHlink"/>
                </a:solidFill>
                <a:sym typeface="+mn-ea"/>
              </a:rPr>
              <a:t>int</a:t>
            </a:r>
            <a:r>
              <a:rPr lang="en-US" altLang="zh-CN">
                <a:solidFill>
                  <a:schemeClr val="folHlink"/>
                </a:solidFill>
                <a:sym typeface="+mn-ea"/>
              </a:rPr>
              <a:t> n, *p;</a:t>
            </a:r>
            <a:endParaRPr lang="en-US" altLang="zh-CN">
              <a:solidFill>
                <a:schemeClr val="folHlink"/>
              </a:solidFill>
              <a:latin typeface="Cambria" panose="02040503050406030204" pitchFamily="18" charset="0"/>
            </a:endParaRPr>
          </a:p>
          <a:p>
            <a:pPr algn="just" eaLnBrk="0" hangingPunct="1">
              <a:lnSpc>
                <a:spcPct val="100000"/>
              </a:lnSpc>
              <a:spcBef>
                <a:spcPts val="600"/>
              </a:spcBef>
              <a:spcAft>
                <a:spcPts val="0"/>
              </a:spcAft>
            </a:pPr>
            <a:r>
              <a:rPr lang="en-US" altLang="zh-CN">
                <a:solidFill>
                  <a:schemeClr val="folHlink"/>
                </a:solidFill>
                <a:sym typeface="+mn-ea"/>
              </a:rPr>
              <a:t>double x, *q; </a:t>
            </a:r>
            <a:endParaRPr lang="en-US" altLang="zh-CN">
              <a:solidFill>
                <a:schemeClr val="folHlink"/>
              </a:solidFill>
              <a:sym typeface="+mn-ea"/>
            </a:endParaRPr>
          </a:p>
          <a:p>
            <a:pPr algn="just" eaLnBrk="0" hangingPunct="1">
              <a:lnSpc>
                <a:spcPct val="100000"/>
              </a:lnSpc>
              <a:spcBef>
                <a:spcPts val="600"/>
              </a:spcBef>
              <a:spcAft>
                <a:spcPts val="0"/>
              </a:spcAft>
            </a:pPr>
            <a:r>
              <a:rPr lang="en-US" altLang="zh-CN">
                <a:solidFill>
                  <a:schemeClr val="folHlink"/>
                </a:solidFill>
                <a:sym typeface="+mn-ea"/>
              </a:rPr>
              <a:t>gp1 = &amp;n;</a:t>
            </a:r>
            <a:r>
              <a:rPr lang="en-US" altLang="zh-CN">
                <a:sym typeface="+mn-ea"/>
              </a:rPr>
              <a:t>     // gp1</a:t>
            </a:r>
            <a:r>
              <a:rPr lang="zh-CN" altLang="en-US" dirty="0">
                <a:sym typeface="+mn-ea"/>
              </a:rPr>
              <a:t>指向</a:t>
            </a:r>
            <a:r>
              <a:rPr lang="en-US" altLang="zh-CN">
                <a:sym typeface="+mn-ea"/>
              </a:rPr>
              <a:t>n</a:t>
            </a:r>
            <a:r>
              <a:rPr lang="zh-CN" altLang="en-US" dirty="0">
                <a:sym typeface="+mn-ea"/>
              </a:rPr>
              <a:t>（值是</a:t>
            </a:r>
            <a:r>
              <a:rPr lang="en-US" altLang="zh-CN">
                <a:sym typeface="+mn-ea"/>
              </a:rPr>
              <a:t>n</a:t>
            </a:r>
            <a:r>
              <a:rPr lang="zh-CN" altLang="en-US" dirty="0">
                <a:sym typeface="+mn-ea"/>
              </a:rPr>
              <a:t>的地址）</a:t>
            </a:r>
            <a:endParaRPr lang="zh-CN" altLang="en-US" dirty="0">
              <a:latin typeface="Cambria" panose="02040503050406030204" pitchFamily="18" charset="0"/>
            </a:endParaRPr>
          </a:p>
          <a:p>
            <a:pPr algn="just" eaLnBrk="0" hangingPunct="1">
              <a:lnSpc>
                <a:spcPct val="100000"/>
              </a:lnSpc>
              <a:spcBef>
                <a:spcPts val="600"/>
              </a:spcBef>
              <a:spcAft>
                <a:spcPts val="0"/>
              </a:spcAft>
            </a:pPr>
            <a:r>
              <a:rPr lang="en-US" altLang="zh-CN">
                <a:solidFill>
                  <a:schemeClr val="folHlink"/>
                </a:solidFill>
                <a:sym typeface="+mn-ea"/>
              </a:rPr>
              <a:t>gp2 = &amp;x;     </a:t>
            </a:r>
            <a:r>
              <a:rPr lang="en-US" altLang="zh-CN">
                <a:sym typeface="+mn-ea"/>
              </a:rPr>
              <a:t>// gp2</a:t>
            </a:r>
            <a:r>
              <a:rPr lang="zh-CN" altLang="en-US" dirty="0">
                <a:sym typeface="+mn-ea"/>
              </a:rPr>
              <a:t>指向</a:t>
            </a:r>
            <a:r>
              <a:rPr lang="en-US" altLang="zh-CN">
                <a:sym typeface="+mn-ea"/>
              </a:rPr>
              <a:t>x</a:t>
            </a:r>
            <a:endParaRPr lang="en-US" altLang="zh-CN">
              <a:sym typeface="+mn-ea"/>
            </a:endParaRPr>
          </a:p>
          <a:p>
            <a:pPr algn="just" eaLnBrk="0" hangingPunct="1">
              <a:lnSpc>
                <a:spcPct val="100000"/>
              </a:lnSpc>
              <a:spcBef>
                <a:spcPts val="600"/>
              </a:spcBef>
              <a:spcAft>
                <a:spcPts val="0"/>
              </a:spcAft>
            </a:pPr>
            <a:endParaRPr lang="en-US" altLang="zh-CN">
              <a:solidFill>
                <a:schemeClr val="folHlink"/>
              </a:solidFill>
              <a:latin typeface="Cambria" panose="02040503050406030204" pitchFamily="18" charset="0"/>
            </a:endParaRPr>
          </a:p>
          <a:p>
            <a:pPr algn="just" eaLnBrk="0" hangingPunct="1">
              <a:lnSpc>
                <a:spcPct val="100000"/>
              </a:lnSpc>
              <a:spcBef>
                <a:spcPts val="600"/>
              </a:spcBef>
              <a:spcAft>
                <a:spcPts val="0"/>
              </a:spcAft>
            </a:pPr>
            <a:r>
              <a:rPr lang="zh-CN" altLang="zh-CN" dirty="0">
                <a:sym typeface="+mn-ea"/>
              </a:rPr>
              <a:t>通用指针只取得了地址信息，并没有保存类型信息。</a:t>
            </a:r>
            <a:endParaRPr lang="zh-CN" altLang="zh-CN" dirty="0">
              <a:sym typeface="+mn-ea"/>
            </a:endParaRPr>
          </a:p>
          <a:p>
            <a:pPr algn="just" eaLnBrk="0" hangingPunct="1">
              <a:lnSpc>
                <a:spcPct val="100000"/>
              </a:lnSpc>
              <a:spcBef>
                <a:spcPts val="600"/>
              </a:spcBef>
              <a:spcAft>
                <a:spcPts val="0"/>
              </a:spcAft>
            </a:pPr>
            <a:r>
              <a:rPr lang="zh-CN" altLang="zh-CN" dirty="0">
                <a:sym typeface="+mn-ea"/>
              </a:rPr>
              <a:t>所以</a:t>
            </a:r>
            <a:r>
              <a:rPr lang="zh-CN" altLang="zh-CN" dirty="0">
                <a:solidFill>
                  <a:schemeClr val="accent2"/>
                </a:solidFill>
                <a:sym typeface="+mn-ea"/>
              </a:rPr>
              <a:t>不能对通用指针进行做间接运算</a:t>
            </a:r>
            <a:r>
              <a:rPr lang="zh-CN" altLang="zh-CN" dirty="0">
                <a:sym typeface="+mn-ea"/>
              </a:rPr>
              <a:t>以取得被指对象的值。</a:t>
            </a:r>
            <a:endParaRPr lang="zh-CN" altLang="zh-CN" dirty="0">
              <a:latin typeface="Cambria" panose="02040503050406030204" pitchFamily="18" charset="0"/>
            </a:endParaRPr>
          </a:p>
          <a:p>
            <a:pPr algn="just" eaLnBrk="0">
              <a:spcBef>
                <a:spcPct val="0"/>
              </a:spcBef>
            </a:pPr>
            <a:endParaRPr lang="en-US" altLang="zh-CN">
              <a:solidFill>
                <a:schemeClr val="folHlink"/>
              </a:solidFill>
              <a:latin typeface="Cambria" panose="02040503050406030204" pitchFamily="18" charset="0"/>
            </a:endParaRPr>
          </a:p>
        </p:txBody>
      </p:sp>
      <p:sp>
        <p:nvSpPr>
          <p:cNvPr id="2" name="灯片编号占位符 1"/>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2755" name="内容占位符 202754"/>
          <p:cNvSpPr>
            <a:spLocks noGrp="1"/>
          </p:cNvSpPr>
          <p:nvPr>
            <p:ph idx="1"/>
          </p:nvPr>
        </p:nvSpPr>
        <p:spPr>
          <a:xfrm>
            <a:off x="539750" y="398145"/>
            <a:ext cx="8136255" cy="5983605"/>
          </a:xfrm>
        </p:spPr>
        <p:txBody>
          <a:bodyPr/>
          <a:p>
            <a:pPr marL="0" indent="0">
              <a:buNone/>
            </a:pPr>
            <a:r>
              <a:rPr lang="zh-CN" altLang="en-US" dirty="0">
                <a:solidFill>
                  <a:schemeClr val="accent2"/>
                </a:solidFill>
              </a:rPr>
              <a:t>通用指针唯一用途是作为中介，保存和提供指针值。</a:t>
            </a:r>
            <a:endParaRPr lang="zh-CN" altLang="en-US" dirty="0">
              <a:solidFill>
                <a:schemeClr val="accent2"/>
              </a:solidFill>
            </a:endParaRPr>
          </a:p>
          <a:p>
            <a:pPr marL="0" indent="0">
              <a:buNone/>
            </a:pPr>
            <a:endParaRPr lang="zh-CN" altLang="en-US" dirty="0"/>
          </a:p>
          <a:p>
            <a:pPr marL="0" indent="0">
              <a:buNone/>
            </a:pPr>
            <a:r>
              <a:rPr lang="zh-CN" altLang="en-US" dirty="0"/>
              <a:t>当一个通用指针已经通过赋值从一个特定类型的指针获得一个合法的地址值之后，可以把该通用指针的值赋给另一个同样类型普通的指针，而且在赋值时要进行强制类型转换：</a:t>
            </a:r>
            <a:endParaRPr lang="zh-CN" altLang="en-US" dirty="0"/>
          </a:p>
          <a:p>
            <a:pPr marL="0" indent="0">
              <a:buNone/>
            </a:pPr>
            <a:r>
              <a:rPr lang="en-US" altLang="zh-CN">
                <a:solidFill>
                  <a:schemeClr val="folHlink"/>
                </a:solidFill>
              </a:rPr>
              <a:t>p = (</a:t>
            </a:r>
            <a:r>
              <a:rPr lang="en-US" altLang="zh-CN" err="1">
                <a:solidFill>
                  <a:schemeClr val="folHlink"/>
                </a:solidFill>
              </a:rPr>
              <a:t>int</a:t>
            </a:r>
            <a:r>
              <a:rPr lang="en-US" altLang="zh-CN">
                <a:solidFill>
                  <a:schemeClr val="folHlink"/>
                </a:solidFill>
              </a:rPr>
              <a:t> *)gp1;</a:t>
            </a:r>
            <a:endParaRPr lang="en-US" altLang="zh-CN">
              <a:solidFill>
                <a:schemeClr val="folHlink"/>
              </a:solidFill>
            </a:endParaRPr>
          </a:p>
          <a:p>
            <a:pPr marL="0" indent="0">
              <a:buNone/>
            </a:pPr>
            <a:r>
              <a:rPr lang="en-US" altLang="zh-CN">
                <a:solidFill>
                  <a:schemeClr val="folHlink"/>
                </a:solidFill>
              </a:rPr>
              <a:t>q = (double *) gp2;</a:t>
            </a:r>
            <a:endParaRPr lang="en-US" altLang="zh-CN">
              <a:solidFill>
                <a:schemeClr val="folHlink"/>
              </a:solidFill>
            </a:endParaRPr>
          </a:p>
          <a:p>
            <a:pPr marL="0" indent="0">
              <a:buNone/>
            </a:pPr>
            <a:endParaRPr lang="zh-CN" altLang="en-US" dirty="0">
              <a:solidFill>
                <a:schemeClr val="folHlink"/>
              </a:solidFill>
            </a:endParaRPr>
          </a:p>
          <a:p>
            <a:pPr marL="0" indent="0">
              <a:buNone/>
            </a:pPr>
            <a:r>
              <a:rPr lang="zh-CN" altLang="en-US" dirty="0"/>
              <a:t>下面赋值不合法：</a:t>
            </a:r>
            <a:endParaRPr lang="zh-CN" altLang="en-US" dirty="0"/>
          </a:p>
          <a:p>
            <a:pPr marL="0" indent="0">
              <a:buNone/>
            </a:pPr>
            <a:r>
              <a:rPr lang="en-US" altLang="zh-CN"/>
              <a:t>q = (double *) gp1;	//wrong!</a:t>
            </a:r>
            <a:endParaRPr lang="zh-CN" altLang="en-US" dirty="0"/>
          </a:p>
        </p:txBody>
      </p:sp>
      <p:sp>
        <p:nvSpPr>
          <p:cNvPr id="2" name="文本框 1"/>
          <p:cNvSpPr txBox="1"/>
          <p:nvPr/>
        </p:nvSpPr>
        <p:spPr>
          <a:xfrm>
            <a:off x="4483100" y="3394075"/>
            <a:ext cx="4462780" cy="1753235"/>
          </a:xfrm>
          <a:prstGeom prst="rect">
            <a:avLst/>
          </a:prstGeom>
          <a:noFill/>
          <a:ln w="12700">
            <a:solidFill>
              <a:schemeClr val="tx1"/>
            </a:solidFill>
            <a:prstDash val="dash"/>
          </a:ln>
        </p:spPr>
        <p:txBody>
          <a:bodyPr wrap="square" rtlCol="0">
            <a:spAutoFit/>
          </a:bodyPr>
          <a:p>
            <a:pPr algn="just"/>
            <a:r>
              <a:rPr lang="zh-CN" altLang="en-US"/>
              <a:t>学习 </a:t>
            </a:r>
            <a:r>
              <a:rPr lang="en-US" altLang="zh-CN"/>
              <a:t>C </a:t>
            </a:r>
            <a:r>
              <a:rPr lang="zh-CN" altLang="en-US"/>
              <a:t>语言的动态分配存储时，将会使用通用指针。</a:t>
            </a:r>
            <a:endParaRPr lang="zh-CN" altLang="en-US"/>
          </a:p>
          <a:p>
            <a:pPr algn="just"/>
            <a:r>
              <a:rPr lang="zh-CN" altLang="en-US"/>
              <a:t>学习 </a:t>
            </a:r>
            <a:r>
              <a:rPr lang="en-US" altLang="zh-CN">
                <a:solidFill>
                  <a:schemeClr val="accent2"/>
                </a:solidFill>
              </a:rPr>
              <a:t>C++</a:t>
            </a:r>
            <a:r>
              <a:rPr lang="en-US" altLang="zh-CN"/>
              <a:t> </a:t>
            </a:r>
            <a:r>
              <a:rPr lang="zh-CN" altLang="en-US"/>
              <a:t>的</a:t>
            </a:r>
            <a:r>
              <a:rPr lang="zh-CN" altLang="en-US">
                <a:sym typeface="+mn-ea"/>
              </a:rPr>
              <a:t>动态分配存储时</a:t>
            </a:r>
            <a:r>
              <a:rPr lang="zh-CN" altLang="en-US"/>
              <a:t>，</a:t>
            </a:r>
            <a:r>
              <a:rPr lang="zh-CN" altLang="en-US">
                <a:solidFill>
                  <a:schemeClr val="accent2"/>
                </a:solidFill>
              </a:rPr>
              <a:t>不</a:t>
            </a:r>
            <a:r>
              <a:rPr lang="zh-CN" altLang="en-US"/>
              <a:t>需要使用通用指针。</a:t>
            </a:r>
            <a:r>
              <a:rPr lang="en-US" altLang="zh-CN"/>
              <a:t>:)</a:t>
            </a:r>
            <a:endParaRPr lang="en-US" altLang="zh-CN"/>
          </a:p>
        </p:txBody>
      </p:sp>
      <p:sp>
        <p:nvSpPr>
          <p:cNvPr id="3" name="灯片编号占位符 2"/>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小结（</a:t>
            </a:r>
            <a:r>
              <a:rPr lang="en-US" altLang="zh-CN"/>
              <a:t>7.1 ~ 7.2</a:t>
            </a:r>
            <a:r>
              <a:rPr lang="zh-CN" altLang="en-US"/>
              <a:t>）</a:t>
            </a:r>
            <a:endParaRPr lang="zh-CN" altLang="en-US"/>
          </a:p>
        </p:txBody>
      </p:sp>
      <p:sp>
        <p:nvSpPr>
          <p:cNvPr id="3" name="内容占位符 2"/>
          <p:cNvSpPr>
            <a:spLocks noGrp="1"/>
          </p:cNvSpPr>
          <p:nvPr>
            <p:ph idx="1"/>
          </p:nvPr>
        </p:nvSpPr>
        <p:spPr/>
        <p:txBody>
          <a:bodyPr/>
          <a:p>
            <a:endParaRPr lang="zh-CN" altLang="en-US"/>
          </a:p>
        </p:txBody>
      </p:sp>
      <p:sp>
        <p:nvSpPr>
          <p:cNvPr id="4" name="灯片编号占位符 3"/>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0" name="标题 211969"/>
          <p:cNvSpPr>
            <a:spLocks noGrp="1"/>
          </p:cNvSpPr>
          <p:nvPr>
            <p:ph type="title"/>
          </p:nvPr>
        </p:nvSpPr>
        <p:spPr>
          <a:solidFill>
            <a:schemeClr val="accent1"/>
          </a:solidFill>
        </p:spPr>
        <p:txBody>
          <a:bodyPr vert="horz" wrap="square" lIns="91440" tIns="45720" rIns="91440" bIns="45720" anchor="ctr"/>
          <a:p>
            <a:r>
              <a:rPr lang="zh-CN" altLang="en-US" sz="4400" dirty="0"/>
              <a:t>第</a:t>
            </a:r>
            <a:r>
              <a:rPr lang="en-US" altLang="zh-CN" sz="4400"/>
              <a:t>7</a:t>
            </a:r>
            <a:r>
              <a:rPr lang="zh-CN" altLang="en-US" sz="4400" dirty="0"/>
              <a:t>章  指针</a:t>
            </a:r>
            <a:endParaRPr lang="zh-CN" altLang="en-US" sz="4400" dirty="0"/>
          </a:p>
        </p:txBody>
      </p:sp>
      <p:sp>
        <p:nvSpPr>
          <p:cNvPr id="160771" name="文本占位符 211970"/>
          <p:cNvSpPr>
            <a:spLocks noGrp="1"/>
          </p:cNvSpPr>
          <p:nvPr>
            <p:ph idx="1"/>
          </p:nvPr>
        </p:nvSpPr>
        <p:spPr/>
        <p:txBody>
          <a:bodyPr vert="horz" wrap="square" lIns="91440" tIns="45720" rIns="91440" bIns="45720" anchor="t"/>
          <a:p>
            <a:pPr>
              <a:spcBef>
                <a:spcPct val="10000"/>
              </a:spcBef>
              <a:buNone/>
            </a:pPr>
            <a:r>
              <a:rPr lang="en-US" altLang="zh-CN" sz="2400"/>
              <a:t>7.1 </a:t>
            </a:r>
            <a:r>
              <a:rPr lang="zh-CN" altLang="en-US" sz="2400" dirty="0"/>
              <a:t>地址与指针</a:t>
            </a:r>
            <a:endParaRPr lang="zh-CN" altLang="en-US" sz="2400" dirty="0"/>
          </a:p>
          <a:p>
            <a:pPr>
              <a:spcBef>
                <a:spcPct val="10000"/>
              </a:spcBef>
              <a:buNone/>
            </a:pPr>
            <a:r>
              <a:rPr lang="en-US" altLang="zh-CN" sz="2400"/>
              <a:t>7.2 </a:t>
            </a:r>
            <a:r>
              <a:rPr lang="zh-CN" altLang="en-US" sz="2400" dirty="0"/>
              <a:t>指针变量的定义和使用</a:t>
            </a:r>
            <a:endParaRPr lang="zh-CN" altLang="en-US" sz="2400" dirty="0"/>
          </a:p>
          <a:p>
            <a:pPr>
              <a:spcBef>
                <a:spcPct val="10000"/>
              </a:spcBef>
              <a:buNone/>
            </a:pPr>
            <a:r>
              <a:rPr lang="en-US" altLang="zh-CN" sz="2400">
                <a:solidFill>
                  <a:schemeClr val="accent2"/>
                </a:solidFill>
              </a:rPr>
              <a:t>7.3 </a:t>
            </a:r>
            <a:r>
              <a:rPr lang="zh-CN" altLang="en-US" sz="2400" dirty="0">
                <a:solidFill>
                  <a:schemeClr val="accent2"/>
                </a:solidFill>
              </a:rPr>
              <a:t>指针与数组</a:t>
            </a:r>
            <a:endParaRPr lang="zh-CN" altLang="en-US" sz="2400" dirty="0">
              <a:solidFill>
                <a:schemeClr val="accent2"/>
              </a:solidFill>
            </a:endParaRPr>
          </a:p>
          <a:p>
            <a:pPr lvl="1">
              <a:spcBef>
                <a:spcPct val="10000"/>
              </a:spcBef>
              <a:buNone/>
            </a:pPr>
            <a:r>
              <a:rPr lang="en-US" altLang="zh-CN" sz="2400">
                <a:solidFill>
                  <a:schemeClr val="accent2"/>
                </a:solidFill>
              </a:rPr>
              <a:t>7.3.1  </a:t>
            </a:r>
            <a:r>
              <a:rPr lang="zh-CN" altLang="en-US" sz="2400" dirty="0">
                <a:solidFill>
                  <a:schemeClr val="accent2"/>
                </a:solidFill>
              </a:rPr>
              <a:t>指向数组元素的指针</a:t>
            </a:r>
            <a:endParaRPr lang="zh-CN" altLang="en-US" sz="2400" dirty="0">
              <a:solidFill>
                <a:schemeClr val="accent2"/>
              </a:solidFill>
            </a:endParaRPr>
          </a:p>
          <a:p>
            <a:pPr lvl="1">
              <a:spcBef>
                <a:spcPct val="10000"/>
              </a:spcBef>
              <a:buNone/>
            </a:pPr>
            <a:r>
              <a:rPr lang="en-US" altLang="zh-CN" sz="2400">
                <a:solidFill>
                  <a:schemeClr val="accent2"/>
                </a:solidFill>
              </a:rPr>
              <a:t>7.3.2  </a:t>
            </a:r>
            <a:r>
              <a:rPr lang="zh-CN" altLang="en-US" sz="2400" dirty="0">
                <a:solidFill>
                  <a:schemeClr val="accent2"/>
                </a:solidFill>
              </a:rPr>
              <a:t>数组写法与指针写法</a:t>
            </a:r>
            <a:endParaRPr lang="zh-CN" altLang="en-US" sz="2400" dirty="0">
              <a:solidFill>
                <a:schemeClr val="accent2"/>
              </a:solidFill>
            </a:endParaRPr>
          </a:p>
          <a:p>
            <a:pPr lvl="1">
              <a:spcBef>
                <a:spcPct val="10000"/>
              </a:spcBef>
              <a:buNone/>
            </a:pPr>
            <a:r>
              <a:rPr lang="en-US" altLang="zh-CN" sz="2400">
                <a:solidFill>
                  <a:schemeClr val="accent2"/>
                </a:solidFill>
              </a:rPr>
              <a:t>7.3.3  </a:t>
            </a:r>
            <a:r>
              <a:rPr lang="zh-CN" altLang="en-US" sz="2400" dirty="0">
                <a:solidFill>
                  <a:schemeClr val="accent2"/>
                </a:solidFill>
              </a:rPr>
              <a:t>基于指针运算的数组程序设计</a:t>
            </a:r>
            <a:endParaRPr lang="zh-CN" altLang="en-US" sz="2400" dirty="0">
              <a:solidFill>
                <a:schemeClr val="accent2"/>
              </a:solidFill>
            </a:endParaRPr>
          </a:p>
          <a:p>
            <a:pPr lvl="1">
              <a:spcBef>
                <a:spcPct val="10000"/>
              </a:spcBef>
              <a:buNone/>
            </a:pPr>
            <a:r>
              <a:rPr lang="en-US" altLang="zh-CN" sz="2400">
                <a:solidFill>
                  <a:schemeClr val="accent2"/>
                </a:solidFill>
              </a:rPr>
              <a:t>7.3.4  </a:t>
            </a:r>
            <a:r>
              <a:rPr lang="zh-CN" altLang="en-US" sz="2400" dirty="0">
                <a:solidFill>
                  <a:schemeClr val="accent2"/>
                </a:solidFill>
              </a:rPr>
              <a:t>数组参数与指针</a:t>
            </a:r>
            <a:endParaRPr lang="zh-CN" altLang="en-US" sz="2400" dirty="0">
              <a:solidFill>
                <a:schemeClr val="accent2"/>
              </a:solidFill>
            </a:endParaRPr>
          </a:p>
          <a:p>
            <a:pPr lvl="1">
              <a:spcBef>
                <a:spcPct val="10000"/>
              </a:spcBef>
              <a:buNone/>
            </a:pPr>
            <a:r>
              <a:rPr lang="zh-CN" altLang="en-US" sz="2400" dirty="0">
                <a:solidFill>
                  <a:schemeClr val="accent2"/>
                </a:solidFill>
              </a:rPr>
              <a:t>*</a:t>
            </a:r>
            <a:r>
              <a:rPr lang="en-US" altLang="zh-CN" sz="2400">
                <a:solidFill>
                  <a:schemeClr val="accent2"/>
                </a:solidFill>
              </a:rPr>
              <a:t>7.3.5 </a:t>
            </a:r>
            <a:r>
              <a:rPr lang="zh-CN" altLang="en-US" sz="2400" dirty="0">
                <a:solidFill>
                  <a:schemeClr val="accent2"/>
                </a:solidFill>
              </a:rPr>
              <a:t>多维数组作为参数的通用函数</a:t>
            </a:r>
            <a:endParaRPr lang="zh-CN" altLang="en-US" sz="2400" dirty="0">
              <a:solidFill>
                <a:schemeClr val="accent2"/>
              </a:solidFill>
            </a:endParaRPr>
          </a:p>
          <a:p>
            <a:pPr lvl="1">
              <a:spcBef>
                <a:spcPct val="10000"/>
              </a:spcBef>
              <a:buNone/>
            </a:pPr>
            <a:r>
              <a:rPr lang="en-US" altLang="zh-CN" sz="2400">
                <a:solidFill>
                  <a:schemeClr val="accent2"/>
                </a:solidFill>
              </a:rPr>
              <a:t>7.3.6  </a:t>
            </a:r>
            <a:r>
              <a:rPr lang="zh-CN" altLang="en-US" sz="2400" dirty="0">
                <a:solidFill>
                  <a:schemeClr val="accent2"/>
                </a:solidFill>
              </a:rPr>
              <a:t>指针与数组操作的程序实例</a:t>
            </a:r>
            <a:endParaRPr lang="zh-CN" altLang="en-US" sz="2400" dirty="0">
              <a:solidFill>
                <a:schemeClr val="accent2"/>
              </a:solidFill>
            </a:endParaRPr>
          </a:p>
          <a:p>
            <a:pPr lvl="1">
              <a:spcBef>
                <a:spcPct val="10000"/>
              </a:spcBef>
              <a:buNone/>
            </a:pPr>
            <a:r>
              <a:rPr lang="en-US" altLang="zh-CN" sz="2400">
                <a:solidFill>
                  <a:schemeClr val="accent2"/>
                </a:solidFill>
              </a:rPr>
              <a:t>7.3.7  </a:t>
            </a:r>
            <a:r>
              <a:rPr lang="zh-CN" altLang="en-US" sz="2400" dirty="0">
                <a:solidFill>
                  <a:schemeClr val="accent2"/>
                </a:solidFill>
              </a:rPr>
              <a:t>字符指针与字符数组</a:t>
            </a:r>
            <a:endParaRPr lang="zh-CN" altLang="en-US" sz="2400" dirty="0">
              <a:solidFill>
                <a:schemeClr val="accent2"/>
              </a:solidFill>
            </a:endParaRPr>
          </a:p>
          <a:p>
            <a:pPr>
              <a:spcBef>
                <a:spcPct val="10000"/>
              </a:spcBef>
              <a:buNone/>
            </a:pPr>
            <a:r>
              <a:rPr lang="en-US" altLang="zh-CN" sz="2400"/>
              <a:t>7.4  </a:t>
            </a:r>
            <a:r>
              <a:rPr lang="zh-CN" altLang="en-US" sz="2400" dirty="0"/>
              <a:t>指针数组</a:t>
            </a:r>
            <a:endParaRPr lang="zh-CN" altLang="en-US" sz="2400" dirty="0"/>
          </a:p>
          <a:p>
            <a:pPr>
              <a:spcBef>
                <a:spcPct val="10000"/>
              </a:spcBef>
              <a:buNone/>
            </a:pPr>
            <a:r>
              <a:rPr lang="en-US" altLang="zh-CN" sz="2400"/>
              <a:t>7.5 </a:t>
            </a:r>
            <a:r>
              <a:rPr lang="zh-CN" altLang="en-US" sz="2400" dirty="0"/>
              <a:t>动态存储管理</a:t>
            </a:r>
            <a:endParaRPr lang="zh-CN" altLang="en-US" sz="2400" dirty="0"/>
          </a:p>
          <a:p>
            <a:pPr>
              <a:spcBef>
                <a:spcPct val="10000"/>
              </a:spcBef>
              <a:buNone/>
            </a:pPr>
            <a:r>
              <a:rPr lang="en-US" altLang="zh-CN" sz="2400"/>
              <a:t>7.6  </a:t>
            </a:r>
            <a:r>
              <a:rPr lang="zh-CN" altLang="en-US" sz="2400" dirty="0"/>
              <a:t>指向函数的指针</a:t>
            </a:r>
            <a:endParaRPr lang="zh-CN" altLang="en-US" sz="2400" dirty="0"/>
          </a:p>
        </p:txBody>
      </p:sp>
      <p:sp>
        <p:nvSpPr>
          <p:cNvPr id="2" name="灯片编号占位符 1"/>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标题 32772"/>
          <p:cNvSpPr>
            <a:spLocks noGrp="1"/>
          </p:cNvSpPr>
          <p:nvPr>
            <p:ph type="title"/>
          </p:nvPr>
        </p:nvSpPr>
        <p:spPr>
          <a:solidFill>
            <a:schemeClr val="accent1"/>
          </a:solidFill>
        </p:spPr>
        <p:txBody>
          <a:bodyPr vert="horz" wrap="square" lIns="91440" tIns="45720" rIns="91440" bIns="45720" anchor="ctr"/>
          <a:p>
            <a:r>
              <a:rPr lang="en-US" altLang="zh-CN" sz="3600"/>
              <a:t>7.3  </a:t>
            </a:r>
            <a:r>
              <a:rPr lang="zh-CN" altLang="en-US" sz="3600" dirty="0"/>
              <a:t>指针与数组</a:t>
            </a:r>
            <a:endParaRPr lang="zh-CN" altLang="en-US" sz="3600" dirty="0"/>
          </a:p>
        </p:txBody>
      </p:sp>
      <p:sp>
        <p:nvSpPr>
          <p:cNvPr id="46082" name="文本占位符 209922"/>
          <p:cNvSpPr>
            <a:spLocks noGrp="1"/>
          </p:cNvSpPr>
          <p:nvPr>
            <p:ph idx="1"/>
          </p:nvPr>
        </p:nvSpPr>
        <p:spPr/>
        <p:txBody>
          <a:bodyPr vert="horz" wrap="square" lIns="91440" tIns="45720" rIns="91440" bIns="45720" anchor="t"/>
          <a:lstStyle>
            <a:lvl1pPr lvl="0">
              <a:buClr>
                <a:schemeClr val="hlink"/>
              </a:buClr>
              <a:buSzPct val="85000"/>
              <a:buFont typeface="Wingdings" panose="05000000000000000000" pitchFamily="2" charset="2"/>
              <a:defRPr/>
            </a:lvl1pPr>
            <a:lvl2pPr lvl="1">
              <a:buClr>
                <a:schemeClr val="hlink"/>
              </a:buClr>
              <a:buSzPct val="85000"/>
              <a:buFont typeface="Wingdings" panose="05000000000000000000" pitchFamily="2" charset="2"/>
              <a:defRPr sz="2400"/>
            </a:lvl2pPr>
            <a:lvl3pPr lvl="2">
              <a:buClrTx/>
              <a:buSzPct val="85000"/>
              <a:buFont typeface="Wingdings" panose="05000000000000000000" pitchFamily="2" charset="2"/>
              <a:defRPr sz="2000"/>
            </a:lvl3pPr>
            <a:lvl4pPr lvl="3">
              <a:buClrTx/>
              <a:buSzTx/>
              <a:buFont typeface="Wingdings" panose="05000000000000000000" pitchFamily="2" charset="2"/>
              <a:defRPr sz="1800"/>
            </a:lvl4pPr>
            <a:lvl5pPr lvl="4">
              <a:buClrTx/>
              <a:buSzTx/>
              <a:buFont typeface="Wingdings" panose="05000000000000000000" pitchFamily="2" charset="2"/>
              <a:defRPr sz="1800"/>
            </a:lvl5pPr>
          </a:lstStyle>
          <a:p>
            <a:pPr marL="0" lvl="0" indent="0">
              <a:spcBef>
                <a:spcPct val="50000"/>
              </a:spcBef>
              <a:buNone/>
            </a:pPr>
            <a:r>
              <a:rPr lang="en-US" altLang="zh-CN"/>
              <a:t>C/C++ </a:t>
            </a:r>
            <a:r>
              <a:rPr lang="zh-CN" altLang="en-US" dirty="0"/>
              <a:t>指针与数组关系密切，以指针为媒介可以完成各种数组操作。常能使程序更加简洁有效。</a:t>
            </a:r>
            <a:endParaRPr lang="zh-CN" altLang="en-US" dirty="0"/>
          </a:p>
          <a:p>
            <a:pPr marL="0" lvl="0" indent="0">
              <a:spcBef>
                <a:spcPct val="50000"/>
              </a:spcBef>
              <a:buNone/>
            </a:pPr>
            <a:r>
              <a:rPr lang="zh-CN" altLang="en-US" dirty="0"/>
              <a:t>用指针做数组操作同样要</a:t>
            </a:r>
            <a:r>
              <a:rPr lang="zh-CN" altLang="en-US" dirty="0">
                <a:solidFill>
                  <a:schemeClr val="accent2"/>
                </a:solidFill>
              </a:rPr>
              <a:t>特别注意</a:t>
            </a:r>
            <a:r>
              <a:rPr lang="zh-CN" altLang="en-US" dirty="0"/>
              <a:t>越界错误。</a:t>
            </a:r>
            <a:endParaRPr lang="zh-CN" altLang="en-US" dirty="0"/>
          </a:p>
          <a:p>
            <a:pPr marL="0" lvl="0" indent="0">
              <a:spcBef>
                <a:spcPct val="50000"/>
              </a:spcBef>
              <a:buNone/>
            </a:pPr>
            <a:r>
              <a:rPr lang="zh-CN" altLang="en-US" dirty="0"/>
              <a:t>指针和数组的关系是</a:t>
            </a:r>
            <a:r>
              <a:rPr lang="en-US" altLang="zh-CN" dirty="0"/>
              <a:t> </a:t>
            </a:r>
            <a:r>
              <a:rPr lang="en-US" altLang="zh-CN"/>
              <a:t>C/C++ </a:t>
            </a:r>
            <a:r>
              <a:rPr lang="zh-CN" altLang="en-US" dirty="0"/>
              <a:t>语言特有的，一般语言中没有这种关系。</a:t>
            </a:r>
            <a:endParaRPr lang="zh-CN" altLang="en-US" dirty="0"/>
          </a:p>
        </p:txBody>
      </p:sp>
      <p:sp>
        <p:nvSpPr>
          <p:cNvPr id="2" name="灯片编号占位符 1"/>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46" name="矩形 180245"/>
          <p:cNvSpPr/>
          <p:nvPr/>
        </p:nvSpPr>
        <p:spPr>
          <a:xfrm>
            <a:off x="2843213" y="982663"/>
            <a:ext cx="2592387" cy="5184775"/>
          </a:xfrm>
          <a:prstGeom prst="rect">
            <a:avLst/>
          </a:prstGeom>
          <a:blipFill rotWithShape="1">
            <a:blip r:embed="rId1"/>
            <a:tile tx="0" ty="0" sx="100000" sy="100000" flip="none" algn="tl"/>
          </a:blipFill>
          <a:ln w="57150" cap="flat" cmpd="sng">
            <a:solidFill>
              <a:schemeClr val="tx1"/>
            </a:solidFill>
            <a:prstDash val="solid"/>
            <a:miter/>
            <a:headEnd type="none" w="med" len="med"/>
            <a:tailEnd type="none" w="med" len="med"/>
          </a:ln>
          <a:effectLst>
            <a:outerShdw blurRad="50800" dist="38100" dir="2700000" algn="tl" rotWithShape="0">
              <a:prstClr val="black">
                <a:alpha val="40000"/>
              </a:prstClr>
            </a:outerShdw>
          </a:effectLst>
        </p:spPr>
        <p:txBody>
          <a:bodyPr/>
          <a:p>
            <a:endParaRPr lang="zh-CN" altLang="en-US"/>
          </a:p>
        </p:txBody>
      </p:sp>
      <p:sp>
        <p:nvSpPr>
          <p:cNvPr id="180226" name="矩形 180225" descr="画布"/>
          <p:cNvSpPr/>
          <p:nvPr/>
        </p:nvSpPr>
        <p:spPr>
          <a:xfrm>
            <a:off x="2987675" y="1198563"/>
            <a:ext cx="2303463" cy="3673475"/>
          </a:xfrm>
          <a:prstGeom prst="rect">
            <a:avLst/>
          </a:prstGeom>
          <a:blipFill rotWithShape="0">
            <a:blip r:embed="rId2"/>
          </a:blipFill>
          <a:ln w="9525" cap="flat" cmpd="sng">
            <a:solidFill>
              <a:schemeClr val="tx1"/>
            </a:solidFill>
            <a:prstDash val="solid"/>
            <a:miter/>
            <a:headEnd type="none" w="med" len="med"/>
            <a:tailEnd type="none" w="med" len="med"/>
          </a:ln>
        </p:spPr>
        <p:txBody>
          <a:bodyPr/>
          <a:p>
            <a:endParaRPr lang="zh-CN" altLang="en-US"/>
          </a:p>
        </p:txBody>
      </p:sp>
      <p:grpSp>
        <p:nvGrpSpPr>
          <p:cNvPr id="180227" name="组合 180226"/>
          <p:cNvGrpSpPr/>
          <p:nvPr/>
        </p:nvGrpSpPr>
        <p:grpSpPr>
          <a:xfrm>
            <a:off x="3275013" y="1703388"/>
            <a:ext cx="1657350" cy="1871662"/>
            <a:chOff x="1791" y="890"/>
            <a:chExt cx="1044" cy="1179"/>
          </a:xfrm>
        </p:grpSpPr>
        <p:sp>
          <p:nvSpPr>
            <p:cNvPr id="180228" name="矩形 180227"/>
            <p:cNvSpPr/>
            <p:nvPr/>
          </p:nvSpPr>
          <p:spPr>
            <a:xfrm>
              <a:off x="1791" y="890"/>
              <a:ext cx="1044" cy="1179"/>
            </a:xfrm>
            <a:prstGeom prst="rect">
              <a:avLst/>
            </a:prstGeom>
            <a:solidFill>
              <a:schemeClr val="bg2"/>
            </a:solidFill>
            <a:ln w="28575" cap="flat" cmpd="sng">
              <a:solidFill>
                <a:schemeClr val="tx1"/>
              </a:solidFill>
              <a:prstDash val="solid"/>
              <a:miter/>
              <a:headEnd type="none" w="med" len="med"/>
              <a:tailEnd type="none" w="med" len="med"/>
            </a:ln>
          </p:spPr>
          <p:txBody>
            <a:bodyPr/>
            <a:p>
              <a:endParaRPr lang="zh-CN" altLang="en-US"/>
            </a:p>
          </p:txBody>
        </p:sp>
        <p:sp>
          <p:nvSpPr>
            <p:cNvPr id="180229" name="文本框 180228"/>
            <p:cNvSpPr txBox="1"/>
            <p:nvPr/>
          </p:nvSpPr>
          <p:spPr>
            <a:xfrm>
              <a:off x="1791" y="890"/>
              <a:ext cx="998" cy="404"/>
            </a:xfrm>
            <a:prstGeom prst="rect">
              <a:avLst/>
            </a:prstGeom>
            <a:noFill/>
            <a:ln w="9525">
              <a:noFill/>
            </a:ln>
          </p:spPr>
          <p:txBody>
            <a:bodyPr lIns="92075" tIns="46038" rIns="92075" bIns="46038">
              <a:spAutoFit/>
            </a:bodyPr>
            <a:p>
              <a:pPr hangingPunct="1">
                <a:buFontTx/>
              </a:pPr>
              <a:r>
                <a:rPr lang="zh-CN" altLang="en-US" sz="1800" b="1" dirty="0">
                  <a:latin typeface="Cambria" panose="02040503050406030204" pitchFamily="18" charset="0"/>
                </a:rPr>
                <a:t>中央处理单元（</a:t>
              </a:r>
              <a:r>
                <a:rPr lang="en-US" altLang="zh-CN" sz="1800" b="1">
                  <a:latin typeface="Cambria" panose="02040503050406030204" pitchFamily="18" charset="0"/>
                </a:rPr>
                <a:t>CPU</a:t>
              </a:r>
              <a:r>
                <a:rPr lang="zh-CN" altLang="en-US" sz="1800" b="1" dirty="0">
                  <a:latin typeface="Cambria" panose="02040503050406030204" pitchFamily="18" charset="0"/>
                </a:rPr>
                <a:t>）</a:t>
              </a:r>
              <a:endParaRPr lang="zh-CN" altLang="en-US" sz="1800" b="1" dirty="0">
                <a:latin typeface="Cambria" panose="02040503050406030204" pitchFamily="18" charset="0"/>
              </a:endParaRPr>
            </a:p>
          </p:txBody>
        </p:sp>
      </p:grpSp>
      <p:sp>
        <p:nvSpPr>
          <p:cNvPr id="180230" name="矩形 180229"/>
          <p:cNvSpPr/>
          <p:nvPr/>
        </p:nvSpPr>
        <p:spPr>
          <a:xfrm>
            <a:off x="3348038" y="2279650"/>
            <a:ext cx="1477962" cy="390525"/>
          </a:xfrm>
          <a:prstGeom prst="rect">
            <a:avLst/>
          </a:prstGeom>
          <a:solidFill>
            <a:schemeClr val="accent1"/>
          </a:solidFill>
          <a:ln w="12700" cap="sq" cmpd="sng">
            <a:solidFill>
              <a:schemeClr val="tx1"/>
            </a:solidFill>
            <a:prstDash val="solid"/>
            <a:miter/>
            <a:headEnd type="none" w="sm" len="sm"/>
            <a:tailEnd type="none" w="sm" len="sm"/>
          </a:ln>
          <a:effectLst>
            <a:prstShdw prst="shdw17" dist="17961" dir="2699999">
              <a:schemeClr val="tx1">
                <a:gamma/>
                <a:shade val="60000"/>
                <a:invGamma/>
              </a:schemeClr>
            </a:prstShdw>
          </a:effectLst>
        </p:spPr>
        <p:txBody>
          <a:bodyPr wrap="none" anchor="ctr"/>
          <a:p>
            <a:pPr hangingPunct="1">
              <a:spcBef>
                <a:spcPct val="0"/>
              </a:spcBef>
              <a:buFontTx/>
            </a:pPr>
            <a:r>
              <a:rPr lang="zh-CN" altLang="en-US" dirty="0">
                <a:latin typeface="Times New Roman" panose="02020603050405020304" pitchFamily="18" charset="0"/>
              </a:rPr>
              <a:t>运算器</a:t>
            </a:r>
            <a:endParaRPr lang="zh-CN" altLang="en-US" dirty="0">
              <a:latin typeface="Times New Roman" panose="02020603050405020304" pitchFamily="18" charset="0"/>
            </a:endParaRPr>
          </a:p>
        </p:txBody>
      </p:sp>
      <p:sp>
        <p:nvSpPr>
          <p:cNvPr id="180231" name="矩形 180230"/>
          <p:cNvSpPr/>
          <p:nvPr/>
        </p:nvSpPr>
        <p:spPr>
          <a:xfrm>
            <a:off x="3348038" y="3143250"/>
            <a:ext cx="1477962" cy="376238"/>
          </a:xfrm>
          <a:prstGeom prst="rect">
            <a:avLst/>
          </a:prstGeom>
          <a:solidFill>
            <a:schemeClr val="accent1"/>
          </a:solidFill>
          <a:ln w="12700" cap="sq" cmpd="sng">
            <a:solidFill>
              <a:schemeClr val="tx1"/>
            </a:solidFill>
            <a:prstDash val="solid"/>
            <a:miter/>
            <a:headEnd type="none" w="sm" len="sm"/>
            <a:tailEnd type="none" w="sm" len="sm"/>
          </a:ln>
          <a:effectLst>
            <a:prstShdw prst="shdw17" dist="17961" dir="2699999">
              <a:schemeClr val="tx1">
                <a:gamma/>
                <a:shade val="60000"/>
                <a:invGamma/>
              </a:schemeClr>
            </a:prstShdw>
          </a:effectLst>
        </p:spPr>
        <p:txBody>
          <a:bodyPr wrap="none" anchor="ctr"/>
          <a:p>
            <a:pPr hangingPunct="1">
              <a:spcBef>
                <a:spcPct val="0"/>
              </a:spcBef>
              <a:buFontTx/>
            </a:pPr>
            <a:r>
              <a:rPr lang="zh-CN" altLang="en-US" dirty="0">
                <a:latin typeface="Times New Roman" panose="02020603050405020304" pitchFamily="18" charset="0"/>
              </a:rPr>
              <a:t>控制器</a:t>
            </a:r>
            <a:endParaRPr lang="zh-CN" altLang="en-US" dirty="0">
              <a:latin typeface="Times New Roman" panose="02020603050405020304" pitchFamily="18" charset="0"/>
            </a:endParaRPr>
          </a:p>
        </p:txBody>
      </p:sp>
      <p:sp>
        <p:nvSpPr>
          <p:cNvPr id="180232" name="矩形 180231"/>
          <p:cNvSpPr/>
          <p:nvPr/>
        </p:nvSpPr>
        <p:spPr>
          <a:xfrm>
            <a:off x="3348038" y="4197350"/>
            <a:ext cx="1549400" cy="533400"/>
          </a:xfrm>
          <a:prstGeom prst="rect">
            <a:avLst/>
          </a:prstGeom>
          <a:solidFill>
            <a:schemeClr val="accent1"/>
          </a:solidFill>
          <a:ln w="12700">
            <a:noFill/>
          </a:ln>
          <a:effectLst>
            <a:prstShdw prst="shdw17" dist="17961" dir="2699999">
              <a:schemeClr val="accent1">
                <a:gamma/>
                <a:shade val="60000"/>
                <a:invGamma/>
              </a:schemeClr>
            </a:prstShdw>
          </a:effectLst>
        </p:spPr>
        <p:txBody>
          <a:bodyPr wrap="none" anchor="ctr"/>
          <a:p>
            <a:pPr hangingPunct="1">
              <a:spcBef>
                <a:spcPct val="0"/>
              </a:spcBef>
              <a:buFontTx/>
            </a:pPr>
            <a:r>
              <a:rPr lang="zh-CN" altLang="en-US" sz="2800" dirty="0">
                <a:latin typeface="Times New Roman" panose="02020603050405020304" pitchFamily="18" charset="0"/>
              </a:rPr>
              <a:t>存储器</a:t>
            </a:r>
            <a:endParaRPr lang="zh-CN" altLang="en-US" sz="2800" dirty="0">
              <a:latin typeface="Times New Roman" panose="02020603050405020304" pitchFamily="18" charset="0"/>
            </a:endParaRPr>
          </a:p>
        </p:txBody>
      </p:sp>
      <p:sp>
        <p:nvSpPr>
          <p:cNvPr id="180233" name="矩形 180232"/>
          <p:cNvSpPr/>
          <p:nvPr/>
        </p:nvSpPr>
        <p:spPr>
          <a:xfrm>
            <a:off x="5762625" y="3138488"/>
            <a:ext cx="1584325" cy="533400"/>
          </a:xfrm>
          <a:prstGeom prst="rect">
            <a:avLst/>
          </a:prstGeom>
          <a:solidFill>
            <a:schemeClr val="accent1"/>
          </a:solidFill>
          <a:ln w="12700">
            <a:noFill/>
          </a:ln>
          <a:effectLst>
            <a:prstShdw prst="shdw17" dist="17961" dir="2699999">
              <a:schemeClr val="accent1">
                <a:gamma/>
                <a:shade val="60000"/>
                <a:invGamma/>
              </a:schemeClr>
            </a:prstShdw>
          </a:effectLst>
        </p:spPr>
        <p:txBody>
          <a:bodyPr wrap="none" anchor="ctr"/>
          <a:p>
            <a:pPr hangingPunct="1">
              <a:spcBef>
                <a:spcPct val="0"/>
              </a:spcBef>
              <a:buFontTx/>
            </a:pPr>
            <a:r>
              <a:rPr lang="zh-CN" altLang="en-US" sz="2800" dirty="0">
                <a:latin typeface="Times New Roman" panose="02020603050405020304" pitchFamily="18" charset="0"/>
              </a:rPr>
              <a:t>输出设备</a:t>
            </a:r>
            <a:endParaRPr lang="zh-CN" altLang="en-US" sz="2800">
              <a:latin typeface="Times New Roman" panose="02020603050405020304" pitchFamily="18" charset="0"/>
            </a:endParaRPr>
          </a:p>
        </p:txBody>
      </p:sp>
      <p:sp>
        <p:nvSpPr>
          <p:cNvPr id="180234" name="矩形 180233"/>
          <p:cNvSpPr/>
          <p:nvPr/>
        </p:nvSpPr>
        <p:spPr>
          <a:xfrm>
            <a:off x="865188" y="3138488"/>
            <a:ext cx="1639887" cy="533400"/>
          </a:xfrm>
          <a:prstGeom prst="rect">
            <a:avLst/>
          </a:prstGeom>
          <a:solidFill>
            <a:schemeClr val="accent1"/>
          </a:solidFill>
          <a:ln w="12700">
            <a:noFill/>
          </a:ln>
          <a:effectLst>
            <a:prstShdw prst="shdw17" dist="17961" dir="2699999">
              <a:schemeClr val="accent1">
                <a:gamma/>
                <a:shade val="60000"/>
                <a:invGamma/>
              </a:schemeClr>
            </a:prstShdw>
          </a:effectLst>
        </p:spPr>
        <p:txBody>
          <a:bodyPr wrap="none" anchor="ctr"/>
          <a:p>
            <a:pPr hangingPunct="1">
              <a:spcBef>
                <a:spcPct val="0"/>
              </a:spcBef>
              <a:buFontTx/>
            </a:pPr>
            <a:r>
              <a:rPr lang="zh-CN" altLang="en-US" sz="2800" dirty="0">
                <a:latin typeface="Times New Roman" panose="02020603050405020304" pitchFamily="18" charset="0"/>
              </a:rPr>
              <a:t>输入设备</a:t>
            </a:r>
            <a:endParaRPr lang="zh-CN" altLang="en-US" sz="2800">
              <a:latin typeface="Times New Roman" panose="02020603050405020304" pitchFamily="18" charset="0"/>
            </a:endParaRPr>
          </a:p>
        </p:txBody>
      </p:sp>
      <p:sp>
        <p:nvSpPr>
          <p:cNvPr id="180235" name="右箭头 180234"/>
          <p:cNvSpPr/>
          <p:nvPr/>
        </p:nvSpPr>
        <p:spPr>
          <a:xfrm>
            <a:off x="2520950" y="3282950"/>
            <a:ext cx="838200" cy="228600"/>
          </a:xfrm>
          <a:prstGeom prst="rightArrow">
            <a:avLst>
              <a:gd name="adj1" fmla="val 50000"/>
              <a:gd name="adj2" fmla="val 91666"/>
            </a:avLst>
          </a:prstGeom>
          <a:solidFill>
            <a:schemeClr val="accent2"/>
          </a:solidFill>
          <a:ln w="12700" cap="sq" cmpd="sng">
            <a:solidFill>
              <a:schemeClr val="tx1"/>
            </a:solidFill>
            <a:prstDash val="solid"/>
            <a:miter/>
            <a:headEnd type="none" w="sm" len="sm"/>
            <a:tailEnd type="none" w="sm" len="sm"/>
          </a:ln>
        </p:spPr>
        <p:txBody>
          <a:bodyPr/>
          <a:p>
            <a:endParaRPr lang="zh-CN" altLang="en-US"/>
          </a:p>
        </p:txBody>
      </p:sp>
      <p:sp>
        <p:nvSpPr>
          <p:cNvPr id="180236" name="右箭头 180235"/>
          <p:cNvSpPr/>
          <p:nvPr/>
        </p:nvSpPr>
        <p:spPr>
          <a:xfrm>
            <a:off x="4897438" y="3282950"/>
            <a:ext cx="838200" cy="228600"/>
          </a:xfrm>
          <a:prstGeom prst="rightArrow">
            <a:avLst>
              <a:gd name="adj1" fmla="val 50000"/>
              <a:gd name="adj2" fmla="val 91666"/>
            </a:avLst>
          </a:prstGeom>
          <a:solidFill>
            <a:schemeClr val="accent2"/>
          </a:solidFill>
          <a:ln w="12700" cap="sq" cmpd="sng">
            <a:solidFill>
              <a:schemeClr val="tx1"/>
            </a:solidFill>
            <a:prstDash val="solid"/>
            <a:miter/>
            <a:headEnd type="none" w="sm" len="sm"/>
            <a:tailEnd type="none" w="sm" len="sm"/>
          </a:ln>
        </p:spPr>
        <p:txBody>
          <a:bodyPr/>
          <a:p>
            <a:endParaRPr lang="zh-CN" altLang="en-US"/>
          </a:p>
        </p:txBody>
      </p:sp>
      <p:sp>
        <p:nvSpPr>
          <p:cNvPr id="180237" name="上下箭头 180236"/>
          <p:cNvSpPr/>
          <p:nvPr/>
        </p:nvSpPr>
        <p:spPr>
          <a:xfrm>
            <a:off x="4140200" y="2711450"/>
            <a:ext cx="304800" cy="388938"/>
          </a:xfrm>
          <a:prstGeom prst="upDownArrow">
            <a:avLst>
              <a:gd name="adj1" fmla="val 50000"/>
              <a:gd name="adj2" fmla="val 25520"/>
            </a:avLst>
          </a:prstGeom>
          <a:solidFill>
            <a:schemeClr val="accent2"/>
          </a:solidFill>
          <a:ln w="12700" cap="sq" cmpd="sng">
            <a:solidFill>
              <a:schemeClr val="tx1"/>
            </a:solidFill>
            <a:prstDash val="solid"/>
            <a:miter/>
            <a:headEnd type="none" w="sm" len="sm"/>
            <a:tailEnd type="none" w="sm" len="sm"/>
          </a:ln>
        </p:spPr>
        <p:txBody>
          <a:bodyPr/>
          <a:p>
            <a:endParaRPr lang="zh-CN" altLang="en-US"/>
          </a:p>
        </p:txBody>
      </p:sp>
      <p:sp>
        <p:nvSpPr>
          <p:cNvPr id="180238" name="上下箭头 180237"/>
          <p:cNvSpPr/>
          <p:nvPr/>
        </p:nvSpPr>
        <p:spPr>
          <a:xfrm>
            <a:off x="4186238" y="3663950"/>
            <a:ext cx="304800" cy="533400"/>
          </a:xfrm>
          <a:prstGeom prst="upDownArrow">
            <a:avLst>
              <a:gd name="adj1" fmla="val 50000"/>
              <a:gd name="adj2" fmla="val 35000"/>
            </a:avLst>
          </a:prstGeom>
          <a:solidFill>
            <a:schemeClr val="accent2"/>
          </a:solidFill>
          <a:ln w="12700" cap="sq" cmpd="sng">
            <a:solidFill>
              <a:schemeClr val="tx1"/>
            </a:solidFill>
            <a:prstDash val="solid"/>
            <a:miter/>
            <a:headEnd type="none" w="sm" len="sm"/>
            <a:tailEnd type="none" w="sm" len="sm"/>
          </a:ln>
        </p:spPr>
        <p:txBody>
          <a:bodyPr/>
          <a:p>
            <a:endParaRPr lang="zh-CN" altLang="en-US"/>
          </a:p>
        </p:txBody>
      </p:sp>
      <p:sp>
        <p:nvSpPr>
          <p:cNvPr id="180239" name="文本框 180238"/>
          <p:cNvSpPr txBox="1"/>
          <p:nvPr/>
        </p:nvSpPr>
        <p:spPr>
          <a:xfrm>
            <a:off x="431800" y="2640013"/>
            <a:ext cx="2195513" cy="1198880"/>
          </a:xfrm>
          <a:prstGeom prst="rect">
            <a:avLst/>
          </a:prstGeom>
          <a:solidFill>
            <a:schemeClr val="accent1"/>
          </a:solidFill>
          <a:ln w="12700" cap="flat" cmpd="sng">
            <a:solidFill>
              <a:schemeClr val="tx1"/>
            </a:solidFill>
            <a:prstDash val="solid"/>
            <a:miter/>
            <a:headEnd type="none" w="med" len="med"/>
            <a:tailEnd type="none" w="med" len="med"/>
          </a:ln>
        </p:spPr>
        <p:txBody>
          <a:bodyPr lIns="92075" tIns="46038" rIns="92075" bIns="46038">
            <a:spAutoFit/>
          </a:bodyPr>
          <a:p>
            <a:pPr hangingPunct="1">
              <a:spcBef>
                <a:spcPct val="20000"/>
              </a:spcBef>
              <a:buFontTx/>
            </a:pPr>
            <a:r>
              <a:rPr lang="zh-CN" altLang="en-US" sz="2800" dirty="0">
                <a:latin typeface="Cambria" panose="02040503050406030204" pitchFamily="18" charset="0"/>
              </a:rPr>
              <a:t>输入设备</a:t>
            </a:r>
            <a:endParaRPr lang="zh-CN" altLang="en-US" sz="2800" dirty="0">
              <a:latin typeface="Cambria" panose="02040503050406030204" pitchFamily="18" charset="0"/>
            </a:endParaRPr>
          </a:p>
          <a:p>
            <a:pPr hangingPunct="1">
              <a:spcBef>
                <a:spcPct val="20000"/>
              </a:spcBef>
              <a:buFontTx/>
            </a:pPr>
            <a:r>
              <a:rPr lang="zh-CN" altLang="en-US" sz="2000" dirty="0">
                <a:latin typeface="Cambria" panose="02040503050406030204" pitchFamily="18" charset="0"/>
              </a:rPr>
              <a:t>（键盘、鼠标、光电输入笔）</a:t>
            </a:r>
            <a:endParaRPr lang="zh-CN" altLang="en-US" sz="2000" dirty="0">
              <a:latin typeface="Cambria" panose="02040503050406030204" pitchFamily="18" charset="0"/>
            </a:endParaRPr>
          </a:p>
        </p:txBody>
      </p:sp>
      <p:grpSp>
        <p:nvGrpSpPr>
          <p:cNvPr id="180240" name="组合 180239"/>
          <p:cNvGrpSpPr/>
          <p:nvPr/>
        </p:nvGrpSpPr>
        <p:grpSpPr>
          <a:xfrm>
            <a:off x="3275013" y="4151313"/>
            <a:ext cx="1730375" cy="1439862"/>
            <a:chOff x="1791" y="2432"/>
            <a:chExt cx="1090" cy="907"/>
          </a:xfrm>
        </p:grpSpPr>
        <p:sp>
          <p:nvSpPr>
            <p:cNvPr id="180241" name="矩形 180240"/>
            <p:cNvSpPr/>
            <p:nvPr/>
          </p:nvSpPr>
          <p:spPr>
            <a:xfrm>
              <a:off x="1791" y="2432"/>
              <a:ext cx="1090" cy="907"/>
            </a:xfrm>
            <a:prstGeom prst="rect">
              <a:avLst/>
            </a:prstGeom>
            <a:solidFill>
              <a:schemeClr val="bg2"/>
            </a:solidFill>
            <a:ln w="28575" cap="flat" cmpd="sng">
              <a:solidFill>
                <a:schemeClr val="tx1"/>
              </a:solidFill>
              <a:prstDash val="solid"/>
              <a:miter/>
              <a:headEnd type="none" w="med" len="med"/>
              <a:tailEnd type="none" w="med" len="med"/>
            </a:ln>
          </p:spPr>
          <p:txBody>
            <a:bodyPr/>
            <a:p>
              <a:endParaRPr lang="zh-CN" altLang="en-US"/>
            </a:p>
          </p:txBody>
        </p:sp>
        <p:sp>
          <p:nvSpPr>
            <p:cNvPr id="180242" name="矩形 180241"/>
            <p:cNvSpPr/>
            <p:nvPr/>
          </p:nvSpPr>
          <p:spPr>
            <a:xfrm>
              <a:off x="1837" y="2478"/>
              <a:ext cx="976" cy="336"/>
            </a:xfrm>
            <a:prstGeom prst="rect">
              <a:avLst/>
            </a:prstGeom>
            <a:solidFill>
              <a:schemeClr val="accent1"/>
            </a:solidFill>
            <a:ln w="12700" cap="sq" cmpd="sng">
              <a:solidFill>
                <a:schemeClr val="tx1"/>
              </a:solidFill>
              <a:prstDash val="solid"/>
              <a:miter/>
              <a:headEnd type="none" w="sm" len="sm"/>
              <a:tailEnd type="none" w="sm" len="sm"/>
            </a:ln>
            <a:effectLst>
              <a:prstShdw prst="shdw17" dist="17961" dir="2699999">
                <a:schemeClr val="tx1">
                  <a:gamma/>
                  <a:shade val="60000"/>
                  <a:invGamma/>
                </a:schemeClr>
              </a:prstShdw>
            </a:effectLst>
          </p:spPr>
          <p:txBody>
            <a:bodyPr wrap="none" anchor="ctr"/>
            <a:p>
              <a:pPr hangingPunct="1">
                <a:spcBef>
                  <a:spcPct val="0"/>
                </a:spcBef>
                <a:buFontTx/>
              </a:pPr>
              <a:r>
                <a:rPr lang="zh-CN" altLang="en-US" sz="2000" dirty="0">
                  <a:latin typeface="Times New Roman" panose="02020603050405020304" pitchFamily="18" charset="0"/>
                </a:rPr>
                <a:t>内部存储器</a:t>
              </a:r>
              <a:endParaRPr lang="zh-CN" altLang="en-US" sz="2000" dirty="0">
                <a:latin typeface="Times New Roman" panose="02020603050405020304" pitchFamily="18" charset="0"/>
              </a:endParaRPr>
            </a:p>
          </p:txBody>
        </p:sp>
        <p:sp>
          <p:nvSpPr>
            <p:cNvPr id="180243" name="矩形 180242"/>
            <p:cNvSpPr/>
            <p:nvPr/>
          </p:nvSpPr>
          <p:spPr>
            <a:xfrm>
              <a:off x="1837" y="2931"/>
              <a:ext cx="976" cy="336"/>
            </a:xfrm>
            <a:prstGeom prst="rect">
              <a:avLst/>
            </a:prstGeom>
            <a:solidFill>
              <a:schemeClr val="accent1"/>
            </a:solidFill>
            <a:ln w="12700" cap="sq" cmpd="sng">
              <a:solidFill>
                <a:schemeClr val="tx1"/>
              </a:solidFill>
              <a:prstDash val="solid"/>
              <a:miter/>
              <a:headEnd type="none" w="sm" len="sm"/>
              <a:tailEnd type="none" w="sm" len="sm"/>
            </a:ln>
            <a:effectLst>
              <a:prstShdw prst="shdw17" dist="17961" dir="2699999">
                <a:schemeClr val="tx1">
                  <a:gamma/>
                  <a:shade val="60000"/>
                  <a:invGamma/>
                </a:schemeClr>
              </a:prstShdw>
            </a:effectLst>
          </p:spPr>
          <p:txBody>
            <a:bodyPr wrap="none" anchor="ctr"/>
            <a:p>
              <a:pPr hangingPunct="1">
                <a:spcBef>
                  <a:spcPct val="0"/>
                </a:spcBef>
                <a:buFontTx/>
              </a:pPr>
              <a:r>
                <a:rPr lang="zh-CN" altLang="en-US" sz="2000" dirty="0">
                  <a:latin typeface="Times New Roman" panose="02020603050405020304" pitchFamily="18" charset="0"/>
                </a:rPr>
                <a:t>外部存储器</a:t>
              </a:r>
              <a:endParaRPr lang="zh-CN" altLang="en-US" sz="2000" dirty="0">
                <a:latin typeface="Times New Roman" panose="02020603050405020304" pitchFamily="18" charset="0"/>
              </a:endParaRPr>
            </a:p>
          </p:txBody>
        </p:sp>
      </p:grpSp>
      <p:sp>
        <p:nvSpPr>
          <p:cNvPr id="180244" name="矩形 180243"/>
          <p:cNvSpPr/>
          <p:nvPr/>
        </p:nvSpPr>
        <p:spPr>
          <a:xfrm>
            <a:off x="395288" y="188913"/>
            <a:ext cx="3889375" cy="583565"/>
          </a:xfrm>
          <a:prstGeom prst="rect">
            <a:avLst/>
          </a:prstGeom>
          <a:noFill/>
          <a:ln w="9525">
            <a:noFill/>
          </a:ln>
        </p:spPr>
        <p:txBody>
          <a:bodyPr lIns="92075" tIns="46038" rIns="92075" bIns="46038">
            <a:spAutoFit/>
          </a:bodyPr>
          <a:p>
            <a:pPr hangingPunct="1">
              <a:buFontTx/>
            </a:pPr>
            <a:r>
              <a:rPr lang="zh-CN" altLang="en-US" sz="3200" dirty="0">
                <a:latin typeface="Cambria" panose="02040503050406030204" pitchFamily="18" charset="0"/>
              </a:rPr>
              <a:t>计算机物理结构：</a:t>
            </a:r>
            <a:endParaRPr lang="zh-CN" altLang="en-US" sz="3200" dirty="0">
              <a:latin typeface="Cambria" panose="02040503050406030204" pitchFamily="18" charset="0"/>
            </a:endParaRPr>
          </a:p>
        </p:txBody>
      </p:sp>
      <p:sp>
        <p:nvSpPr>
          <p:cNvPr id="180245" name="文本框 180244"/>
          <p:cNvSpPr txBox="1"/>
          <p:nvPr/>
        </p:nvSpPr>
        <p:spPr>
          <a:xfrm>
            <a:off x="3276600" y="1127125"/>
            <a:ext cx="1008063" cy="579438"/>
          </a:xfrm>
          <a:prstGeom prst="rect">
            <a:avLst/>
          </a:prstGeom>
          <a:noFill/>
          <a:ln w="9525">
            <a:noFill/>
          </a:ln>
        </p:spPr>
        <p:txBody>
          <a:bodyPr lIns="92075" tIns="46038" rIns="92075" bIns="46038">
            <a:spAutoFit/>
          </a:bodyPr>
          <a:p>
            <a:pPr hangingPunct="1">
              <a:buFontTx/>
            </a:pPr>
            <a:r>
              <a:rPr lang="zh-CN" altLang="en-US" sz="3200" b="1" dirty="0">
                <a:latin typeface="Cambria" panose="02040503050406030204" pitchFamily="18" charset="0"/>
              </a:rPr>
              <a:t>主板</a:t>
            </a:r>
            <a:endParaRPr lang="zh-CN" altLang="en-US" sz="3200" b="1" dirty="0">
              <a:latin typeface="Cambria" panose="02040503050406030204" pitchFamily="18" charset="0"/>
            </a:endParaRPr>
          </a:p>
        </p:txBody>
      </p:sp>
      <p:sp>
        <p:nvSpPr>
          <p:cNvPr id="180247" name="文本框 180246"/>
          <p:cNvSpPr txBox="1"/>
          <p:nvPr/>
        </p:nvSpPr>
        <p:spPr>
          <a:xfrm>
            <a:off x="4356100" y="5589588"/>
            <a:ext cx="1008063" cy="579437"/>
          </a:xfrm>
          <a:prstGeom prst="rect">
            <a:avLst/>
          </a:prstGeom>
          <a:noFill/>
          <a:ln w="9525">
            <a:noFill/>
          </a:ln>
        </p:spPr>
        <p:txBody>
          <a:bodyPr lIns="92075" tIns="46038" rIns="92075" bIns="46038">
            <a:spAutoFit/>
          </a:bodyPr>
          <a:p>
            <a:pPr hangingPunct="1">
              <a:buFontTx/>
            </a:pPr>
            <a:r>
              <a:rPr lang="zh-CN" altLang="en-US" sz="3200" b="1" dirty="0">
                <a:solidFill>
                  <a:srgbClr val="FFFF00"/>
                </a:solidFill>
                <a:latin typeface="Cambria" panose="02040503050406030204" pitchFamily="18" charset="0"/>
              </a:rPr>
              <a:t>主机</a:t>
            </a:r>
            <a:endParaRPr lang="zh-CN" altLang="en-US" sz="3200" b="1" dirty="0">
              <a:solidFill>
                <a:srgbClr val="FFFF00"/>
              </a:solidFill>
              <a:latin typeface="Cambria" panose="02040503050406030204" pitchFamily="18" charset="0"/>
            </a:endParaRPr>
          </a:p>
        </p:txBody>
      </p:sp>
      <p:sp>
        <p:nvSpPr>
          <p:cNvPr id="180248" name="文本框 180247"/>
          <p:cNvSpPr txBox="1"/>
          <p:nvPr/>
        </p:nvSpPr>
        <p:spPr>
          <a:xfrm>
            <a:off x="5795963" y="2782888"/>
            <a:ext cx="2519362" cy="1076325"/>
          </a:xfrm>
          <a:prstGeom prst="rect">
            <a:avLst/>
          </a:prstGeom>
          <a:solidFill>
            <a:schemeClr val="accent1"/>
          </a:solidFill>
          <a:ln w="12700" cap="flat" cmpd="sng">
            <a:solidFill>
              <a:schemeClr val="tx1"/>
            </a:solidFill>
            <a:prstDash val="solid"/>
            <a:miter/>
            <a:headEnd type="none" w="med" len="med"/>
            <a:tailEnd type="none" w="med" len="med"/>
          </a:ln>
        </p:spPr>
        <p:txBody>
          <a:bodyPr lIns="92075" tIns="46038" rIns="92075" bIns="46038">
            <a:spAutoFit/>
          </a:bodyPr>
          <a:p>
            <a:pPr hangingPunct="1">
              <a:buFontTx/>
            </a:pPr>
            <a:r>
              <a:rPr lang="zh-CN" altLang="en-US" sz="2800" dirty="0">
                <a:latin typeface="Cambria" panose="02040503050406030204" pitchFamily="18" charset="0"/>
              </a:rPr>
              <a:t>输出设备</a:t>
            </a:r>
            <a:endParaRPr lang="zh-CN" altLang="en-US" sz="2800" dirty="0">
              <a:latin typeface="Cambria" panose="02040503050406030204" pitchFamily="18" charset="0"/>
            </a:endParaRPr>
          </a:p>
          <a:p>
            <a:pPr hangingPunct="1">
              <a:buFontTx/>
            </a:pPr>
            <a:r>
              <a:rPr lang="en-US" altLang="zh-CN">
                <a:latin typeface="Cambria" panose="02040503050406030204" pitchFamily="18" charset="0"/>
              </a:rPr>
              <a:t>(</a:t>
            </a:r>
            <a:r>
              <a:rPr lang="zh-CN" altLang="en-US" dirty="0">
                <a:latin typeface="Cambria" panose="02040503050406030204" pitchFamily="18" charset="0"/>
              </a:rPr>
              <a:t>显示器、打印机</a:t>
            </a:r>
            <a:r>
              <a:rPr lang="en-US" altLang="zh-CN">
                <a:latin typeface="Cambria" panose="02040503050406030204" pitchFamily="18" charset="0"/>
              </a:rPr>
              <a:t>)</a:t>
            </a:r>
            <a:endParaRPr lang="en-US" altLang="zh-CN">
              <a:latin typeface="Cambria" panose="02040503050406030204" pitchFamily="18" charset="0"/>
            </a:endParaRPr>
          </a:p>
        </p:txBody>
      </p:sp>
      <p:sp>
        <p:nvSpPr>
          <p:cNvPr id="180257" name="直接连接符 180256"/>
          <p:cNvSpPr/>
          <p:nvPr/>
        </p:nvSpPr>
        <p:spPr>
          <a:xfrm flipV="1">
            <a:off x="4787900" y="1125538"/>
            <a:ext cx="1008063" cy="1008062"/>
          </a:xfrm>
          <a:prstGeom prst="line">
            <a:avLst/>
          </a:prstGeom>
          <a:ln w="19050" cap="flat" cmpd="sng">
            <a:solidFill>
              <a:srgbClr val="CC0000"/>
            </a:solidFill>
            <a:prstDash val="dash"/>
            <a:headEnd type="none" w="med" len="med"/>
            <a:tailEnd type="triangle" w="med" len="med"/>
          </a:ln>
        </p:spPr>
      </p:sp>
      <p:pic>
        <p:nvPicPr>
          <p:cNvPr id="180259" name="图片 180258"/>
          <p:cNvPicPr>
            <a:picLocks noChangeAspect="1"/>
          </p:cNvPicPr>
          <p:nvPr/>
        </p:nvPicPr>
        <p:blipFill>
          <a:blip r:embed="rId3">
            <a:clrChange>
              <a:clrFrom>
                <a:srgbClr val="FFFFFF"/>
              </a:clrFrom>
              <a:clrTo>
                <a:srgbClr val="FFFFFF">
                  <a:alpha val="0"/>
                </a:srgbClr>
              </a:clrTo>
            </a:clrChange>
          </a:blip>
          <a:stretch>
            <a:fillRect/>
          </a:stretch>
        </p:blipFill>
        <p:spPr>
          <a:xfrm>
            <a:off x="1476375" y="3789363"/>
            <a:ext cx="1800225" cy="1120775"/>
          </a:xfrm>
          <a:prstGeom prst="rect">
            <a:avLst/>
          </a:prstGeom>
          <a:noFill/>
          <a:ln w="19050">
            <a:noFill/>
          </a:ln>
        </p:spPr>
      </p:pic>
      <p:pic>
        <p:nvPicPr>
          <p:cNvPr id="180261" name="图片 180260"/>
          <p:cNvPicPr>
            <a:picLocks noChangeAspect="1"/>
          </p:cNvPicPr>
          <p:nvPr/>
        </p:nvPicPr>
        <p:blipFill>
          <a:blip r:embed="rId4">
            <a:clrChange>
              <a:clrFrom>
                <a:srgbClr val="FFFFFF"/>
              </a:clrFrom>
              <a:clrTo>
                <a:srgbClr val="FFFFFF">
                  <a:alpha val="0"/>
                </a:srgbClr>
              </a:clrTo>
            </a:clrChange>
          </a:blip>
          <a:stretch>
            <a:fillRect/>
          </a:stretch>
        </p:blipFill>
        <p:spPr>
          <a:xfrm>
            <a:off x="250825" y="5084763"/>
            <a:ext cx="1331913" cy="727075"/>
          </a:xfrm>
          <a:prstGeom prst="rect">
            <a:avLst/>
          </a:prstGeom>
          <a:noFill/>
          <a:ln w="19050">
            <a:noFill/>
          </a:ln>
        </p:spPr>
      </p:pic>
      <p:pic>
        <p:nvPicPr>
          <p:cNvPr id="180263" name="图片 180262"/>
          <p:cNvPicPr>
            <a:picLocks noChangeAspect="1"/>
          </p:cNvPicPr>
          <p:nvPr/>
        </p:nvPicPr>
        <p:blipFill>
          <a:blip r:embed="rId5">
            <a:clrChange>
              <a:clrFrom>
                <a:srgbClr val="FFFFFF"/>
              </a:clrFrom>
              <a:clrTo>
                <a:srgbClr val="FFFFFF">
                  <a:alpha val="0"/>
                </a:srgbClr>
              </a:clrTo>
            </a:clrChange>
          </a:blip>
          <a:stretch>
            <a:fillRect/>
          </a:stretch>
        </p:blipFill>
        <p:spPr>
          <a:xfrm>
            <a:off x="1619250" y="4868863"/>
            <a:ext cx="1990725" cy="1666875"/>
          </a:xfrm>
          <a:prstGeom prst="rect">
            <a:avLst/>
          </a:prstGeom>
          <a:noFill/>
          <a:ln w="19050">
            <a:noFill/>
          </a:ln>
        </p:spPr>
      </p:pic>
      <p:pic>
        <p:nvPicPr>
          <p:cNvPr id="180266" name="图片 180265"/>
          <p:cNvPicPr>
            <a:picLocks noChangeAspect="1"/>
          </p:cNvPicPr>
          <p:nvPr/>
        </p:nvPicPr>
        <p:blipFill>
          <a:blip r:embed="rId6">
            <a:clrChange>
              <a:clrFrom>
                <a:srgbClr val="FFFFFF"/>
              </a:clrFrom>
              <a:clrTo>
                <a:srgbClr val="FFFFFF">
                  <a:alpha val="0"/>
                </a:srgbClr>
              </a:clrTo>
            </a:clrChange>
          </a:blip>
          <a:stretch>
            <a:fillRect/>
          </a:stretch>
        </p:blipFill>
        <p:spPr>
          <a:xfrm>
            <a:off x="5940425" y="1557338"/>
            <a:ext cx="1152525" cy="914400"/>
          </a:xfrm>
          <a:prstGeom prst="rect">
            <a:avLst/>
          </a:prstGeom>
          <a:noFill/>
          <a:ln w="19050">
            <a:noFill/>
          </a:ln>
        </p:spPr>
      </p:pic>
      <p:pic>
        <p:nvPicPr>
          <p:cNvPr id="180267" name="图片 180266"/>
          <p:cNvPicPr>
            <a:picLocks noChangeAspect="1"/>
          </p:cNvPicPr>
          <p:nvPr/>
        </p:nvPicPr>
        <p:blipFill>
          <a:blip r:embed="rId7">
            <a:clrChange>
              <a:clrFrom>
                <a:srgbClr val="F8F8F8"/>
              </a:clrFrom>
              <a:clrTo>
                <a:srgbClr val="F8F8F8">
                  <a:alpha val="0"/>
                </a:srgbClr>
              </a:clrTo>
            </a:clrChange>
          </a:blip>
          <a:stretch>
            <a:fillRect/>
          </a:stretch>
        </p:blipFill>
        <p:spPr>
          <a:xfrm>
            <a:off x="7308850" y="1484313"/>
            <a:ext cx="1196975" cy="1016000"/>
          </a:xfrm>
          <a:prstGeom prst="rect">
            <a:avLst/>
          </a:prstGeom>
          <a:noFill/>
          <a:ln w="19050">
            <a:noFill/>
          </a:ln>
        </p:spPr>
      </p:pic>
      <p:pic>
        <p:nvPicPr>
          <p:cNvPr id="180268" name="图片 180267"/>
          <p:cNvPicPr>
            <a:picLocks noChangeAspect="1"/>
          </p:cNvPicPr>
          <p:nvPr/>
        </p:nvPicPr>
        <p:blipFill>
          <a:blip r:embed="rId8">
            <a:clrChange>
              <a:clrFrom>
                <a:srgbClr val="FFFFFF"/>
              </a:clrFrom>
              <a:clrTo>
                <a:srgbClr val="FFFFFF">
                  <a:alpha val="0"/>
                </a:srgbClr>
              </a:clrTo>
            </a:clrChange>
          </a:blip>
          <a:stretch>
            <a:fillRect/>
          </a:stretch>
        </p:blipFill>
        <p:spPr>
          <a:xfrm>
            <a:off x="5580063" y="4221163"/>
            <a:ext cx="1257300" cy="1943100"/>
          </a:xfrm>
          <a:prstGeom prst="rect">
            <a:avLst/>
          </a:prstGeom>
          <a:noFill/>
          <a:ln w="19050">
            <a:noFill/>
          </a:ln>
        </p:spPr>
      </p:pic>
      <p:pic>
        <p:nvPicPr>
          <p:cNvPr id="180271" name="图片 180270"/>
          <p:cNvPicPr>
            <a:picLocks noChangeAspect="1"/>
          </p:cNvPicPr>
          <p:nvPr/>
        </p:nvPicPr>
        <p:blipFill>
          <a:blip r:embed="rId9"/>
          <a:stretch>
            <a:fillRect/>
          </a:stretch>
        </p:blipFill>
        <p:spPr>
          <a:xfrm>
            <a:off x="6011863" y="404813"/>
            <a:ext cx="1008062" cy="992187"/>
          </a:xfrm>
          <a:prstGeom prst="rect">
            <a:avLst/>
          </a:prstGeom>
          <a:noFill/>
          <a:ln w="19050">
            <a:noFill/>
          </a:ln>
        </p:spPr>
      </p:pic>
      <p:pic>
        <p:nvPicPr>
          <p:cNvPr id="180273" name="图片 180272"/>
          <p:cNvPicPr>
            <a:picLocks noChangeAspect="1"/>
          </p:cNvPicPr>
          <p:nvPr/>
        </p:nvPicPr>
        <p:blipFill>
          <a:blip r:embed="rId10">
            <a:clrChange>
              <a:clrFrom>
                <a:srgbClr val="FCFEFC"/>
              </a:clrFrom>
              <a:clrTo>
                <a:srgbClr val="FCFEFC">
                  <a:alpha val="0"/>
                </a:srgbClr>
              </a:clrTo>
            </a:clrChange>
          </a:blip>
          <a:stretch>
            <a:fillRect/>
          </a:stretch>
        </p:blipFill>
        <p:spPr>
          <a:xfrm>
            <a:off x="468313" y="1412875"/>
            <a:ext cx="2286000" cy="1190625"/>
          </a:xfrm>
          <a:prstGeom prst="rect">
            <a:avLst/>
          </a:prstGeom>
          <a:noFill/>
          <a:ln w="19050">
            <a:noFill/>
          </a:ln>
        </p:spPr>
      </p:pic>
      <p:sp>
        <p:nvSpPr>
          <p:cNvPr id="2" name="灯片编号占位符 1"/>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2"/>
          <p:cNvSpPr>
            <a:spLocks noGrp="1"/>
          </p:cNvSpPr>
          <p:nvPr>
            <p:ph type="title"/>
          </p:nvPr>
        </p:nvSpPr>
        <p:spPr>
          <a:solidFill>
            <a:schemeClr val="accent1"/>
          </a:solidFill>
        </p:spPr>
        <p:txBody>
          <a:bodyPr vert="horz" wrap="square" lIns="91440" tIns="45720" rIns="91440" bIns="45720" anchor="ctr"/>
          <a:p>
            <a:r>
              <a:rPr lang="zh-CN" altLang="en-US" sz="3600" dirty="0"/>
              <a:t>回顾数组的知识</a:t>
            </a:r>
            <a:endParaRPr lang="zh-CN" altLang="en-US" sz="3600" dirty="0"/>
          </a:p>
        </p:txBody>
      </p:sp>
      <p:sp>
        <p:nvSpPr>
          <p:cNvPr id="47106" name="Rectangle 3"/>
          <p:cNvSpPr>
            <a:spLocks noGrp="1"/>
          </p:cNvSpPr>
          <p:nvPr>
            <p:ph idx="1"/>
          </p:nvPr>
        </p:nvSpPr>
        <p:spPr/>
        <p:txBody>
          <a:bodyPr vert="horz" wrap="square" lIns="91440" tIns="45720" rIns="91440" bIns="45720" anchor="t"/>
          <a:p>
            <a:pPr marL="0" indent="0">
              <a:buNone/>
            </a:pPr>
            <a:r>
              <a:rPr lang="zh-CN" altLang="en-US" dirty="0">
                <a:solidFill>
                  <a:schemeClr val="hlink"/>
                </a:solidFill>
                <a:ea typeface="华文中宋" panose="02010600040101010101" pitchFamily="2" charset="-122"/>
              </a:rPr>
              <a:t>数组（</a:t>
            </a:r>
            <a:r>
              <a:rPr lang="en-US" altLang="zh-CN">
                <a:solidFill>
                  <a:schemeClr val="hlink"/>
                </a:solidFill>
                <a:ea typeface="华文中宋" panose="02010600040101010101" pitchFamily="2" charset="-122"/>
              </a:rPr>
              <a:t>array</a:t>
            </a:r>
            <a:r>
              <a:rPr lang="zh-CN" altLang="en-US" dirty="0">
                <a:solidFill>
                  <a:schemeClr val="hlink"/>
                </a:solidFill>
                <a:ea typeface="华文中宋" panose="02010600040101010101" pitchFamily="2" charset="-122"/>
              </a:rPr>
              <a:t>）</a:t>
            </a:r>
            <a:r>
              <a:rPr lang="zh-CN" altLang="en-US" dirty="0">
                <a:ea typeface="华文中宋" panose="02010600040101010101" pitchFamily="2" charset="-122"/>
              </a:rPr>
              <a:t>是多个</a:t>
            </a:r>
            <a:r>
              <a:rPr lang="zh-CN" altLang="en-US" u="sng" dirty="0">
                <a:ea typeface="华文中宋" panose="02010600040101010101" pitchFamily="2" charset="-122"/>
              </a:rPr>
              <a:t>同类型</a:t>
            </a:r>
            <a:r>
              <a:rPr lang="zh-CN" altLang="en-US" dirty="0">
                <a:ea typeface="华文中宋" panose="02010600040101010101" pitchFamily="2" charset="-122"/>
              </a:rPr>
              <a:t>数据对象的组合。</a:t>
            </a:r>
            <a:endParaRPr lang="zh-CN" altLang="en-US" dirty="0">
              <a:ea typeface="华文中宋" panose="02010600040101010101" pitchFamily="2" charset="-122"/>
            </a:endParaRPr>
          </a:p>
          <a:p>
            <a:pPr marL="0" indent="0">
              <a:buNone/>
            </a:pPr>
            <a:r>
              <a:rPr lang="zh-CN" altLang="en-US" dirty="0">
                <a:ea typeface="华文中宋" panose="02010600040101010101" pitchFamily="2" charset="-122"/>
              </a:rPr>
              <a:t>定义数组变量（</a:t>
            </a:r>
            <a:r>
              <a:rPr lang="zh-CN" altLang="en-US" dirty="0">
                <a:solidFill>
                  <a:schemeClr val="accent2"/>
                </a:solidFill>
                <a:ea typeface="华文中宋" panose="02010600040101010101" pitchFamily="2" charset="-122"/>
              </a:rPr>
              <a:t>定义数组</a:t>
            </a:r>
            <a:r>
              <a:rPr lang="zh-CN" altLang="en-US" dirty="0">
                <a:ea typeface="华文中宋" panose="02010600040101010101" pitchFamily="2" charset="-122"/>
              </a:rPr>
              <a:t>）时需说明：</a:t>
            </a:r>
            <a:endParaRPr lang="zh-CN" altLang="en-US" dirty="0">
              <a:ea typeface="华文中宋" panose="02010600040101010101" pitchFamily="2" charset="-122"/>
            </a:endParaRPr>
          </a:p>
          <a:p>
            <a:pPr lvl="1">
              <a:buSzPct val="80000"/>
              <a:buFont typeface="Wingdings" panose="05000000000000000000" pitchFamily="2" charset="2"/>
              <a:buChar char="u"/>
            </a:pPr>
            <a:r>
              <a:rPr lang="zh-CN" altLang="en-US" dirty="0">
                <a:ea typeface="华文中宋" panose="02010600040101010101" pitchFamily="2" charset="-122"/>
              </a:rPr>
              <a:t>数组元素类型，数组名</a:t>
            </a:r>
            <a:endParaRPr lang="zh-CN" altLang="en-US" dirty="0">
              <a:ea typeface="华文中宋" panose="02010600040101010101" pitchFamily="2" charset="-122"/>
            </a:endParaRPr>
          </a:p>
          <a:p>
            <a:pPr lvl="1">
              <a:buSzPct val="80000"/>
              <a:buFont typeface="Wingdings" panose="05000000000000000000" pitchFamily="2" charset="2"/>
              <a:buChar char="u"/>
            </a:pPr>
            <a:r>
              <a:rPr lang="zh-CN" altLang="en-US" dirty="0">
                <a:ea typeface="华文中宋" panose="02010600040101010101" pitchFamily="2" charset="-122"/>
              </a:rPr>
              <a:t>数组（变量）的元素个数（数组</a:t>
            </a:r>
            <a:r>
              <a:rPr lang="zh-CN" altLang="en-US" u="sng" dirty="0">
                <a:ea typeface="华文中宋" panose="02010600040101010101" pitchFamily="2" charset="-122"/>
              </a:rPr>
              <a:t>大小</a:t>
            </a:r>
            <a:r>
              <a:rPr lang="zh-CN" altLang="en-US" dirty="0">
                <a:ea typeface="华文中宋" panose="02010600040101010101" pitchFamily="2" charset="-122"/>
              </a:rPr>
              <a:t>或</a:t>
            </a:r>
            <a:r>
              <a:rPr lang="zh-CN" altLang="en-US" u="sng" dirty="0">
                <a:ea typeface="华文中宋" panose="02010600040101010101" pitchFamily="2" charset="-122"/>
              </a:rPr>
              <a:t>长度</a:t>
            </a:r>
            <a:r>
              <a:rPr lang="zh-CN" altLang="en-US" dirty="0">
                <a:ea typeface="华文中宋" panose="02010600040101010101" pitchFamily="2" charset="-122"/>
              </a:rPr>
              <a:t>）。</a:t>
            </a:r>
            <a:br>
              <a:rPr lang="zh-CN" altLang="en-US" dirty="0">
                <a:ea typeface="华文中宋" panose="02010600040101010101" pitchFamily="2" charset="-122"/>
              </a:rPr>
            </a:br>
            <a:r>
              <a:rPr lang="zh-CN" altLang="en-US" dirty="0">
                <a:ea typeface="华文中宋" panose="02010600040101010101" pitchFamily="2" charset="-122"/>
              </a:rPr>
              <a:t>用方括号内整型表达式说明元素个数，表达式应能静态确定值，可用</a:t>
            </a:r>
            <a:r>
              <a:rPr lang="zh-CN" altLang="en-US" dirty="0">
                <a:solidFill>
                  <a:schemeClr val="accent2"/>
                </a:solidFill>
                <a:ea typeface="华文中宋" panose="02010600040101010101" pitchFamily="2" charset="-122"/>
              </a:rPr>
              <a:t>字面量</a:t>
            </a:r>
            <a:r>
              <a:rPr lang="zh-CN" altLang="en-US" dirty="0">
                <a:ea typeface="华文中宋" panose="02010600040101010101" pitchFamily="2" charset="-122"/>
              </a:rPr>
              <a:t>或</a:t>
            </a:r>
            <a:r>
              <a:rPr lang="zh-CN" altLang="en-US" dirty="0">
                <a:solidFill>
                  <a:schemeClr val="accent2"/>
                </a:solidFill>
                <a:ea typeface="华文中宋" panose="02010600040101010101" pitchFamily="2" charset="-122"/>
              </a:rPr>
              <a:t>常量。</a:t>
            </a:r>
            <a:endParaRPr lang="zh-CN" altLang="en-US" dirty="0">
              <a:solidFill>
                <a:schemeClr val="accent2"/>
              </a:solidFill>
              <a:ea typeface="华文中宋" panose="02010600040101010101" pitchFamily="2" charset="-122"/>
            </a:endParaRPr>
          </a:p>
          <a:p>
            <a:pPr algn="just">
              <a:spcBef>
                <a:spcPct val="50000"/>
              </a:spcBef>
              <a:buClrTx/>
              <a:buSzTx/>
              <a:buNone/>
            </a:pPr>
            <a:r>
              <a:rPr lang="zh-CN" altLang="en-US" dirty="0">
                <a:ea typeface="华文中宋" panose="02010600040101010101" pitchFamily="2" charset="-122"/>
              </a:rPr>
              <a:t>例：</a:t>
            </a:r>
            <a:r>
              <a:rPr lang="en-US" altLang="zh-CN" err="1">
                <a:solidFill>
                  <a:schemeClr val="folHlink"/>
                </a:solidFill>
                <a:ea typeface="华文中宋" panose="02010600040101010101" pitchFamily="2" charset="-122"/>
              </a:rPr>
              <a:t>int</a:t>
            </a:r>
            <a:r>
              <a:rPr lang="en-US" altLang="zh-CN">
                <a:solidFill>
                  <a:schemeClr val="folHlink"/>
                </a:solidFill>
                <a:ea typeface="华文中宋" panose="02010600040101010101" pitchFamily="2" charset="-122"/>
              </a:rPr>
              <a:t> a[10];  double a1[100];  </a:t>
            </a:r>
            <a:endParaRPr lang="en-US" altLang="zh-CN">
              <a:solidFill>
                <a:schemeClr val="folHlink"/>
              </a:solidFill>
              <a:ea typeface="华文中宋" panose="02010600040101010101" pitchFamily="2" charset="-122"/>
            </a:endParaRPr>
          </a:p>
          <a:p>
            <a:pPr algn="just">
              <a:spcBef>
                <a:spcPct val="50000"/>
              </a:spcBef>
              <a:buClrTx/>
              <a:buSzTx/>
              <a:buNone/>
            </a:pPr>
            <a:r>
              <a:rPr lang="en-US" altLang="zh-CN">
                <a:solidFill>
                  <a:schemeClr val="folHlink"/>
                </a:solidFill>
                <a:ea typeface="华文中宋" panose="02010600040101010101" pitchFamily="2" charset="-122"/>
              </a:rPr>
              <a:t>	</a:t>
            </a:r>
            <a:r>
              <a:rPr lang="en-US" altLang="zh-CN" err="1">
                <a:solidFill>
                  <a:schemeClr val="folHlink"/>
                </a:solidFill>
                <a:ea typeface="华文中宋" panose="02010600040101010101" pitchFamily="2" charset="-122"/>
              </a:rPr>
              <a:t>enum</a:t>
            </a:r>
            <a:r>
              <a:rPr lang="en-US" altLang="zh-CN">
                <a:solidFill>
                  <a:schemeClr val="folHlink"/>
                </a:solidFill>
                <a:ea typeface="华文中宋" panose="02010600040101010101" pitchFamily="2" charset="-122"/>
              </a:rPr>
              <a:t> {NUM = 200};  char </a:t>
            </a:r>
            <a:r>
              <a:rPr lang="en-US" altLang="zh-CN" err="1">
                <a:solidFill>
                  <a:schemeClr val="folHlink"/>
                </a:solidFill>
                <a:ea typeface="华文中宋" panose="02010600040101010101" pitchFamily="2" charset="-122"/>
              </a:rPr>
              <a:t>str</a:t>
            </a:r>
            <a:r>
              <a:rPr lang="en-US" altLang="zh-CN" err="1">
                <a:solidFill>
                  <a:schemeClr val="folHlink"/>
                </a:solidFill>
                <a:ea typeface="华文中宋" panose="02010600040101010101" pitchFamily="2" charset="-122"/>
              </a:rPr>
              <a:t>[NUM</a:t>
            </a:r>
            <a:r>
              <a:rPr lang="en-US" altLang="zh-CN">
                <a:solidFill>
                  <a:schemeClr val="folHlink"/>
                </a:solidFill>
                <a:ea typeface="华文中宋" panose="02010600040101010101" pitchFamily="2" charset="-122"/>
              </a:rPr>
              <a:t>];</a:t>
            </a:r>
            <a:endParaRPr lang="en-US" altLang="zh-CN">
              <a:solidFill>
                <a:schemeClr val="folHlink"/>
              </a:solidFill>
              <a:ea typeface="华文中宋" panose="02010600040101010101" pitchFamily="2" charset="-122"/>
            </a:endParaRPr>
          </a:p>
          <a:p>
            <a:pPr marL="0" indent="0" algn="just">
              <a:spcBef>
                <a:spcPct val="40000"/>
              </a:spcBef>
              <a:buNone/>
            </a:pPr>
            <a:r>
              <a:rPr lang="zh-CN" altLang="en-US" dirty="0">
                <a:ea typeface="华文中宋" panose="02010600040101010101" pitchFamily="2" charset="-122"/>
              </a:rPr>
              <a:t>可定义</a:t>
            </a:r>
            <a:r>
              <a:rPr lang="zh-CN" altLang="en-US" dirty="0">
                <a:solidFill>
                  <a:schemeClr val="hlink"/>
                </a:solidFill>
                <a:ea typeface="华文中宋" panose="02010600040101010101" pitchFamily="2" charset="-122"/>
              </a:rPr>
              <a:t>外部数组</a:t>
            </a:r>
            <a:r>
              <a:rPr lang="zh-CN" altLang="en-US" dirty="0">
                <a:ea typeface="华文中宋" panose="02010600040101010101" pitchFamily="2" charset="-122"/>
              </a:rPr>
              <a:t>和</a:t>
            </a:r>
            <a:r>
              <a:rPr lang="zh-CN" altLang="en-US" dirty="0">
                <a:solidFill>
                  <a:schemeClr val="hlink"/>
                </a:solidFill>
                <a:ea typeface="华文中宋" panose="02010600040101010101" pitchFamily="2" charset="-122"/>
              </a:rPr>
              <a:t>局部数组</a:t>
            </a:r>
            <a:r>
              <a:rPr lang="zh-CN" altLang="en-US" dirty="0">
                <a:ea typeface="华文中宋" panose="02010600040101010101" pitchFamily="2" charset="-122"/>
              </a:rPr>
              <a:t>，包括</a:t>
            </a:r>
            <a:r>
              <a:rPr lang="zh-CN" altLang="en-US" dirty="0">
                <a:solidFill>
                  <a:schemeClr val="hlink"/>
                </a:solidFill>
                <a:ea typeface="华文中宋" panose="02010600040101010101" pitchFamily="2" charset="-122"/>
              </a:rPr>
              <a:t>局部静态数组</a:t>
            </a:r>
            <a:r>
              <a:rPr lang="en-US" altLang="zh-CN">
                <a:ea typeface="华文中宋" panose="02010600040101010101" pitchFamily="2" charset="-122"/>
              </a:rPr>
              <a:t>(</a:t>
            </a:r>
            <a:r>
              <a:rPr lang="zh-CN" altLang="en-US" dirty="0">
                <a:ea typeface="华文中宋" panose="02010600040101010101" pitchFamily="2" charset="-122"/>
              </a:rPr>
              <a:t>用</a:t>
            </a:r>
            <a:r>
              <a:rPr lang="en-US" altLang="zh-CN">
                <a:ea typeface="华文中宋" panose="02010600040101010101" pitchFamily="2" charset="-122"/>
              </a:rPr>
              <a:t>static)</a:t>
            </a:r>
            <a:r>
              <a:rPr lang="zh-CN" altLang="en-US" dirty="0">
                <a:ea typeface="华文中宋" panose="02010600040101010101" pitchFamily="2" charset="-122"/>
              </a:rPr>
              <a:t>。作用域与存在期与简单变量相同。</a:t>
            </a:r>
            <a:endParaRPr lang="en-US" altLang="zh-CN">
              <a:ea typeface="华文中宋" panose="02010600040101010101" pitchFamily="2" charset="-122"/>
            </a:endParaRPr>
          </a:p>
        </p:txBody>
      </p:sp>
      <p:sp>
        <p:nvSpPr>
          <p:cNvPr id="2" name="灯片编号占位符 1"/>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2" name="标题 48131"/>
          <p:cNvSpPr>
            <a:spLocks noGrp="1"/>
          </p:cNvSpPr>
          <p:nvPr>
            <p:ph type="title"/>
          </p:nvPr>
        </p:nvSpPr>
        <p:spPr/>
        <p:txBody>
          <a:bodyPr anchor="ctr"/>
          <a:p>
            <a:r>
              <a:rPr lang="zh-CN" altLang="en-US" sz="3600" dirty="0"/>
              <a:t>回顾数组的知识</a:t>
            </a:r>
            <a:r>
              <a:rPr lang="en-US" altLang="zh-CN" sz="3600"/>
              <a:t>(</a:t>
            </a:r>
            <a:r>
              <a:rPr lang="zh-CN" altLang="en-US" sz="3600" dirty="0"/>
              <a:t>续</a:t>
            </a:r>
            <a:r>
              <a:rPr lang="en-US" altLang="zh-CN" sz="3600"/>
              <a:t>)</a:t>
            </a:r>
            <a:endParaRPr lang="en-US" altLang="zh-CN" sz="3600"/>
          </a:p>
        </p:txBody>
      </p:sp>
      <p:sp>
        <p:nvSpPr>
          <p:cNvPr id="48129" name="Rectangle 3"/>
          <p:cNvSpPr>
            <a:spLocks noGrp="1"/>
          </p:cNvSpPr>
          <p:nvPr>
            <p:ph idx="1"/>
          </p:nvPr>
        </p:nvSpPr>
        <p:spPr/>
        <p:txBody>
          <a:bodyPr vert="horz" wrap="square" lIns="91440" tIns="45720" rIns="91440" bIns="45720" anchor="t"/>
          <a:p>
            <a:pPr marL="0" indent="0">
              <a:spcBef>
                <a:spcPct val="50000"/>
              </a:spcBef>
              <a:buNone/>
            </a:pPr>
            <a:r>
              <a:rPr lang="zh-CN" altLang="en-US" dirty="0">
                <a:ea typeface="华文中宋" panose="02010600040101010101" pitchFamily="2" charset="-122"/>
              </a:rPr>
              <a:t>数组元素按顺序编号，首元素序号 </a:t>
            </a:r>
            <a:r>
              <a:rPr lang="en-US" altLang="zh-CN">
                <a:ea typeface="华文中宋" panose="02010600040101010101" pitchFamily="2" charset="-122"/>
              </a:rPr>
              <a:t>0</a:t>
            </a:r>
            <a:r>
              <a:rPr lang="zh-CN" altLang="en-US" dirty="0">
                <a:ea typeface="华文中宋" panose="02010600040101010101" pitchFamily="2" charset="-122"/>
              </a:rPr>
              <a:t>，其余顺序编号。</a:t>
            </a:r>
            <a:r>
              <a:rPr lang="en-US" altLang="zh-CN">
                <a:solidFill>
                  <a:schemeClr val="hlink"/>
                </a:solidFill>
                <a:ea typeface="华文中宋" panose="02010600040101010101" pitchFamily="2" charset="-122"/>
              </a:rPr>
              <a:t>n </a:t>
            </a:r>
            <a:r>
              <a:rPr lang="zh-CN" altLang="en-US" dirty="0">
                <a:solidFill>
                  <a:schemeClr val="hlink"/>
                </a:solidFill>
                <a:ea typeface="华文中宋" panose="02010600040101010101" pitchFamily="2" charset="-122"/>
              </a:rPr>
              <a:t>元数组的元素编号是 </a:t>
            </a:r>
            <a:r>
              <a:rPr lang="en-US" altLang="zh-CN">
                <a:solidFill>
                  <a:schemeClr val="hlink"/>
                </a:solidFill>
                <a:ea typeface="华文中宋" panose="02010600040101010101" pitchFamily="2" charset="-122"/>
              </a:rPr>
              <a:t>0 </a:t>
            </a:r>
            <a:r>
              <a:rPr lang="zh-CN" altLang="en-US" dirty="0">
                <a:solidFill>
                  <a:schemeClr val="hlink"/>
                </a:solidFill>
                <a:ea typeface="华文中宋" panose="02010600040101010101" pitchFamily="2" charset="-122"/>
              </a:rPr>
              <a:t>到 </a:t>
            </a:r>
            <a:r>
              <a:rPr lang="en-US" altLang="zh-CN">
                <a:solidFill>
                  <a:schemeClr val="hlink"/>
                </a:solidFill>
                <a:ea typeface="华文中宋" panose="02010600040101010101" pitchFamily="2" charset="-122"/>
              </a:rPr>
              <a:t>n-1</a:t>
            </a:r>
            <a:r>
              <a:rPr lang="zh-CN" altLang="en-US" dirty="0">
                <a:ea typeface="华文中宋" panose="02010600040101010101" pitchFamily="2" charset="-122"/>
              </a:rPr>
              <a:t>。</a:t>
            </a:r>
            <a:endParaRPr lang="zh-CN" altLang="en-US" dirty="0">
              <a:ea typeface="华文中宋" panose="02010600040101010101" pitchFamily="2" charset="-122"/>
            </a:endParaRPr>
          </a:p>
          <a:p>
            <a:pPr>
              <a:spcBef>
                <a:spcPct val="50000"/>
              </a:spcBef>
              <a:buClrTx/>
              <a:buSzTx/>
              <a:buNone/>
            </a:pPr>
            <a:r>
              <a:rPr lang="en-US" altLang="zh-CN" dirty="0">
                <a:ea typeface="华文中宋" panose="02010600040101010101" pitchFamily="2" charset="-122"/>
              </a:rPr>
              <a:t>	</a:t>
            </a:r>
            <a:r>
              <a:rPr lang="zh-CN" altLang="en-US" dirty="0">
                <a:ea typeface="华文中宋" panose="02010600040101010101" pitchFamily="2" charset="-122"/>
              </a:rPr>
              <a:t>例如定义：</a:t>
            </a:r>
            <a:r>
              <a:rPr lang="en-US" altLang="zh-CN" err="1">
                <a:ea typeface="华文中宋" panose="02010600040101010101" pitchFamily="2" charset="-122"/>
              </a:rPr>
              <a:t>int</a:t>
            </a:r>
            <a:r>
              <a:rPr lang="en-US" altLang="zh-CN">
                <a:ea typeface="华文中宋" panose="02010600040101010101" pitchFamily="2" charset="-122"/>
              </a:rPr>
              <a:t> a[10];  </a:t>
            </a:r>
            <a:endParaRPr lang="en-US" altLang="zh-CN">
              <a:ea typeface="华文中宋" panose="02010600040101010101" pitchFamily="2" charset="-122"/>
            </a:endParaRPr>
          </a:p>
          <a:p>
            <a:pPr algn="just">
              <a:spcBef>
                <a:spcPct val="40000"/>
              </a:spcBef>
              <a:buClrTx/>
              <a:buSzTx/>
              <a:buNone/>
            </a:pPr>
            <a:r>
              <a:rPr lang="en-US" altLang="zh-CN" dirty="0">
                <a:ea typeface="华文中宋" panose="02010600040101010101" pitchFamily="2" charset="-122"/>
              </a:rPr>
              <a:t>	</a:t>
            </a:r>
            <a:r>
              <a:rPr lang="zh-CN" altLang="en-US" dirty="0">
                <a:ea typeface="华文中宋" panose="02010600040101010101" pitchFamily="2" charset="-122"/>
              </a:rPr>
              <a:t>元素编号为 </a:t>
            </a:r>
            <a:r>
              <a:rPr lang="en-US" altLang="zh-CN">
                <a:ea typeface="华文中宋" panose="02010600040101010101" pitchFamily="2" charset="-122"/>
              </a:rPr>
              <a:t>0</a:t>
            </a:r>
            <a:r>
              <a:rPr lang="zh-CN" altLang="en-US" dirty="0">
                <a:ea typeface="华文中宋" panose="02010600040101010101" pitchFamily="2" charset="-122"/>
              </a:rPr>
              <a:t>、</a:t>
            </a:r>
            <a:r>
              <a:rPr lang="en-US" altLang="zh-CN">
                <a:ea typeface="华文中宋" panose="02010600040101010101" pitchFamily="2" charset="-122"/>
              </a:rPr>
              <a:t>1</a:t>
            </a:r>
            <a:r>
              <a:rPr lang="zh-CN" altLang="en-US" dirty="0">
                <a:ea typeface="华文中宋" panose="02010600040101010101" pitchFamily="2" charset="-122"/>
              </a:rPr>
              <a:t>、</a:t>
            </a:r>
            <a:r>
              <a:rPr lang="en-US" altLang="zh-CN">
                <a:ea typeface="华文中宋" panose="02010600040101010101" pitchFamily="2" charset="-122"/>
              </a:rPr>
              <a:t>2</a:t>
            </a:r>
            <a:r>
              <a:rPr lang="zh-CN" altLang="en-US" dirty="0">
                <a:ea typeface="华文中宋" panose="02010600040101010101" pitchFamily="2" charset="-122"/>
              </a:rPr>
              <a:t>、</a:t>
            </a:r>
            <a:r>
              <a:rPr lang="en-US" altLang="zh-CN">
                <a:ea typeface="华文中宋" panose="02010600040101010101" pitchFamily="2" charset="-122"/>
              </a:rPr>
              <a:t>…</a:t>
            </a:r>
            <a:r>
              <a:rPr lang="zh-CN" altLang="en-US" dirty="0">
                <a:ea typeface="华文中宋" panose="02010600040101010101" pitchFamily="2" charset="-122"/>
              </a:rPr>
              <a:t>、</a:t>
            </a:r>
            <a:r>
              <a:rPr lang="en-US" altLang="zh-CN">
                <a:ea typeface="华文中宋" panose="02010600040101010101" pitchFamily="2" charset="-122"/>
              </a:rPr>
              <a:t>9</a:t>
            </a:r>
            <a:r>
              <a:rPr lang="zh-CN" altLang="en-US" dirty="0">
                <a:ea typeface="华文中宋" panose="02010600040101010101" pitchFamily="2" charset="-122"/>
              </a:rPr>
              <a:t>。称为</a:t>
            </a:r>
            <a:r>
              <a:rPr lang="zh-CN" altLang="en-US" u="sng" dirty="0">
                <a:solidFill>
                  <a:schemeClr val="hlink"/>
                </a:solidFill>
                <a:ea typeface="华文中宋" panose="02010600040101010101" pitchFamily="2" charset="-122"/>
              </a:rPr>
              <a:t>下标</a:t>
            </a:r>
            <a:r>
              <a:rPr lang="zh-CN" altLang="en-US" dirty="0">
                <a:ea typeface="华文中宋" panose="02010600040101010101" pitchFamily="2" charset="-122"/>
              </a:rPr>
              <a:t>或</a:t>
            </a:r>
            <a:r>
              <a:rPr lang="zh-CN" altLang="en-US" u="sng" dirty="0">
                <a:solidFill>
                  <a:schemeClr val="hlink"/>
                </a:solidFill>
                <a:ea typeface="华文中宋" panose="02010600040101010101" pitchFamily="2" charset="-122"/>
              </a:rPr>
              <a:t>指标</a:t>
            </a:r>
            <a:r>
              <a:rPr lang="zh-CN" altLang="en-US" dirty="0">
                <a:ea typeface="华文中宋" panose="02010600040101010101" pitchFamily="2" charset="-122"/>
              </a:rPr>
              <a:t>。</a:t>
            </a:r>
            <a:endParaRPr lang="zh-CN" altLang="en-US" dirty="0">
              <a:ea typeface="华文中宋" panose="02010600040101010101" pitchFamily="2" charset="-122"/>
            </a:endParaRPr>
          </a:p>
          <a:p>
            <a:pPr marL="0" indent="0" algn="just">
              <a:spcBef>
                <a:spcPct val="40000"/>
              </a:spcBef>
              <a:buNone/>
            </a:pPr>
            <a:r>
              <a:rPr lang="zh-CN" altLang="en-US" dirty="0">
                <a:solidFill>
                  <a:schemeClr val="hlink"/>
                </a:solidFill>
                <a:ea typeface="华文中宋" panose="02010600040101010101" pitchFamily="2" charset="-122"/>
              </a:rPr>
              <a:t>元素访问</a:t>
            </a:r>
            <a:r>
              <a:rPr lang="zh-CN" altLang="en-US" dirty="0">
                <a:ea typeface="华文中宋" panose="02010600040101010101" pitchFamily="2" charset="-122"/>
              </a:rPr>
              <a:t>通过</a:t>
            </a:r>
            <a:r>
              <a:rPr lang="en-US" altLang="zh-CN">
                <a:solidFill>
                  <a:schemeClr val="hlink"/>
                </a:solidFill>
                <a:ea typeface="华文中宋" panose="02010600040101010101" pitchFamily="2" charset="-122"/>
              </a:rPr>
              <a:t>[ ]</a:t>
            </a:r>
            <a:r>
              <a:rPr lang="zh-CN" altLang="en-US" dirty="0">
                <a:ea typeface="华文中宋" panose="02010600040101010101" pitchFamily="2" charset="-122"/>
              </a:rPr>
              <a:t>运算符，优先级最高，运算对象是数组名和括号里表示下标的表达式。</a:t>
            </a:r>
            <a:endParaRPr lang="zh-CN" altLang="en-US" dirty="0">
              <a:ea typeface="华文中宋" panose="02010600040101010101" pitchFamily="2" charset="-122"/>
            </a:endParaRPr>
          </a:p>
          <a:p>
            <a:pPr marL="0" indent="0" algn="just">
              <a:spcBef>
                <a:spcPct val="40000"/>
              </a:spcBef>
              <a:buNone/>
            </a:pPr>
            <a:r>
              <a:rPr lang="zh-CN" altLang="en-US" dirty="0">
                <a:ea typeface="华文中宋" panose="02010600040101010101" pitchFamily="2" charset="-122"/>
              </a:rPr>
              <a:t>表达式、语句里的“</a:t>
            </a:r>
            <a:r>
              <a:rPr lang="en-US" altLang="zh-CN">
                <a:solidFill>
                  <a:schemeClr val="hlink"/>
                </a:solidFill>
                <a:ea typeface="华文中宋" panose="02010600040101010101" pitchFamily="2" charset="-122"/>
              </a:rPr>
              <a:t>[ ]</a:t>
            </a:r>
            <a:r>
              <a:rPr lang="en-US" altLang="zh-CN">
                <a:ea typeface="华文中宋" panose="02010600040101010101" pitchFamily="2" charset="-122"/>
              </a:rPr>
              <a:t>”</a:t>
            </a:r>
            <a:r>
              <a:rPr lang="zh-CN" altLang="en-US" dirty="0">
                <a:ea typeface="华文中宋" panose="02010600040101010101" pitchFamily="2" charset="-122"/>
              </a:rPr>
              <a:t>写法称为</a:t>
            </a:r>
            <a:r>
              <a:rPr lang="zh-CN" altLang="en-US" dirty="0">
                <a:solidFill>
                  <a:schemeClr val="hlink"/>
                </a:solidFill>
                <a:ea typeface="华文中宋" panose="02010600040101010101" pitchFamily="2" charset="-122"/>
              </a:rPr>
              <a:t>下标表达式</a:t>
            </a:r>
            <a:r>
              <a:rPr lang="zh-CN" altLang="en-US" dirty="0">
                <a:ea typeface="华文中宋" panose="02010600040101010101" pitchFamily="2" charset="-122"/>
              </a:rPr>
              <a:t>。</a:t>
            </a:r>
            <a:endParaRPr lang="zh-CN" altLang="en-US" dirty="0">
              <a:ea typeface="华文中宋" panose="02010600040101010101" pitchFamily="2" charset="-122"/>
            </a:endParaRPr>
          </a:p>
          <a:p>
            <a:pPr algn="just">
              <a:spcBef>
                <a:spcPct val="0"/>
              </a:spcBef>
              <a:buClrTx/>
              <a:buSzTx/>
              <a:buNone/>
            </a:pPr>
            <a:r>
              <a:rPr lang="en-US" altLang="zh-CN" dirty="0">
                <a:ea typeface="华文中宋" panose="02010600040101010101" pitchFamily="2" charset="-122"/>
              </a:rPr>
              <a:t>	</a:t>
            </a:r>
            <a:r>
              <a:rPr lang="zh-CN" altLang="en-US" dirty="0">
                <a:ea typeface="华文中宋" panose="02010600040101010101" pitchFamily="2" charset="-122"/>
              </a:rPr>
              <a:t>例：有上面定义后，可写：</a:t>
            </a:r>
            <a:endParaRPr lang="zh-CN" altLang="en-US" dirty="0">
              <a:ea typeface="华文中宋" panose="02010600040101010101" pitchFamily="2" charset="-122"/>
            </a:endParaRPr>
          </a:p>
          <a:p>
            <a:pPr algn="just">
              <a:spcBef>
                <a:spcPct val="0"/>
              </a:spcBef>
              <a:buClrTx/>
              <a:buSzTx/>
              <a:buNone/>
            </a:pPr>
            <a:r>
              <a:rPr lang="zh-CN" altLang="en-US" dirty="0">
                <a:solidFill>
                  <a:schemeClr val="folHlink"/>
                </a:solidFill>
                <a:ea typeface="华文中宋" panose="02010600040101010101" pitchFamily="2" charset="-122"/>
              </a:rPr>
              <a:t>	</a:t>
            </a:r>
            <a:r>
              <a:rPr lang="en-US" altLang="zh-CN">
                <a:solidFill>
                  <a:schemeClr val="folHlink"/>
                </a:solidFill>
                <a:ea typeface="华文中宋" panose="02010600040101010101" pitchFamily="2" charset="-122"/>
              </a:rPr>
              <a:t>a[0] = 1; a[1] = 1;</a:t>
            </a:r>
            <a:endParaRPr lang="en-US" altLang="zh-CN">
              <a:solidFill>
                <a:schemeClr val="folHlink"/>
              </a:solidFill>
              <a:ea typeface="华文中宋" panose="02010600040101010101" pitchFamily="2" charset="-122"/>
            </a:endParaRPr>
          </a:p>
          <a:p>
            <a:pPr algn="just">
              <a:spcBef>
                <a:spcPct val="0"/>
              </a:spcBef>
              <a:buClrTx/>
              <a:buSzTx/>
              <a:buNone/>
            </a:pPr>
            <a:r>
              <a:rPr lang="en-US" altLang="zh-CN">
                <a:solidFill>
                  <a:schemeClr val="folHlink"/>
                </a:solidFill>
                <a:ea typeface="华文中宋" panose="02010600040101010101" pitchFamily="2" charset="-122"/>
              </a:rPr>
              <a:t>	a[2] = a[0] + a[1];</a:t>
            </a:r>
            <a:endParaRPr lang="en-US" altLang="zh-CN">
              <a:solidFill>
                <a:schemeClr val="folHlink"/>
              </a:solidFill>
              <a:ea typeface="华文中宋" panose="02010600040101010101" pitchFamily="2" charset="-122"/>
            </a:endParaRPr>
          </a:p>
          <a:p>
            <a:pPr>
              <a:spcBef>
                <a:spcPct val="0"/>
              </a:spcBef>
              <a:buClrTx/>
              <a:buSzTx/>
              <a:buNone/>
            </a:pPr>
            <a:r>
              <a:rPr lang="en-US" altLang="zh-CN">
                <a:solidFill>
                  <a:schemeClr val="folHlink"/>
                </a:solidFill>
                <a:ea typeface="华文中宋" panose="02010600040101010101" pitchFamily="2" charset="-122"/>
              </a:rPr>
              <a:t>	a[3] = a[1] + a[2];</a:t>
            </a:r>
            <a:endParaRPr lang="zh-CN" altLang="en-US" dirty="0"/>
          </a:p>
        </p:txBody>
      </p:sp>
      <p:sp>
        <p:nvSpPr>
          <p:cNvPr id="2" name="灯片编号占位符 1"/>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8" name="文本框 33797"/>
          <p:cNvSpPr txBox="1"/>
          <p:nvPr/>
        </p:nvSpPr>
        <p:spPr>
          <a:xfrm>
            <a:off x="831850" y="5472113"/>
            <a:ext cx="7821613" cy="1014730"/>
          </a:xfrm>
          <a:prstGeom prst="rect">
            <a:avLst/>
          </a:prstGeom>
          <a:noFill/>
          <a:ln w="9525">
            <a:noFill/>
          </a:ln>
        </p:spPr>
        <p:txBody>
          <a:bodyPr>
            <a:spAutoFit/>
          </a:bodyPr>
          <a:p>
            <a:pPr algn="l" eaLnBrk="0"/>
            <a:r>
              <a:rPr lang="en-US" altLang="zh-CN">
                <a:latin typeface="Cambria" panose="02040503050406030204" pitchFamily="18" charset="0"/>
              </a:rPr>
              <a:t>p4 </a:t>
            </a:r>
            <a:r>
              <a:rPr lang="zh-CN" altLang="en-US" dirty="0">
                <a:latin typeface="Cambria" panose="02040503050406030204" pitchFamily="18" charset="0"/>
              </a:rPr>
              <a:t>没</a:t>
            </a:r>
            <a:r>
              <a:rPr lang="zh-CN" altLang="en-US" dirty="0">
                <a:latin typeface="华文中宋" panose="02010600040101010101" pitchFamily="2" charset="-122"/>
              </a:rPr>
              <a:t>指向 </a:t>
            </a:r>
            <a:r>
              <a:rPr lang="en-US" altLang="zh-CN">
                <a:latin typeface="Cambria" panose="02040503050406030204" pitchFamily="18" charset="0"/>
              </a:rPr>
              <a:t>a </a:t>
            </a:r>
            <a:r>
              <a:rPr lang="zh-CN" altLang="en-US" dirty="0">
                <a:latin typeface="华文中宋" panose="02010600040101010101" pitchFamily="2" charset="-122"/>
              </a:rPr>
              <a:t>的元素，是指向 </a:t>
            </a:r>
            <a:r>
              <a:rPr lang="en-US" altLang="zh-CN">
                <a:latin typeface="Cambria" panose="02040503050406030204" pitchFamily="18" charset="0"/>
              </a:rPr>
              <a:t>a </a:t>
            </a:r>
            <a:r>
              <a:rPr lang="zh-CN" altLang="en-US" dirty="0">
                <a:latin typeface="华文中宋" panose="02010600040101010101" pitchFamily="2" charset="-122"/>
              </a:rPr>
              <a:t>最后元素向后一个位置。</a:t>
            </a:r>
            <a:endParaRPr lang="zh-CN" altLang="en-US" dirty="0">
              <a:latin typeface="华文中宋" panose="02010600040101010101" pitchFamily="2" charset="-122"/>
            </a:endParaRPr>
          </a:p>
          <a:p>
            <a:pPr algn="l" eaLnBrk="0"/>
            <a:r>
              <a:rPr lang="en-US" altLang="zh-CN">
                <a:latin typeface="Cambria" panose="02040503050406030204" pitchFamily="18" charset="0"/>
              </a:rPr>
              <a:t>C/C++ </a:t>
            </a:r>
            <a:r>
              <a:rPr lang="zh-CN" altLang="en-US" dirty="0">
                <a:latin typeface="华文中宋" panose="02010600040101010101" pitchFamily="2" charset="-122"/>
              </a:rPr>
              <a:t>语言保证这个地址存在，但</a:t>
            </a:r>
            <a:r>
              <a:rPr lang="zh-CN" altLang="en-US" dirty="0">
                <a:solidFill>
                  <a:schemeClr val="accent2"/>
                </a:solidFill>
                <a:latin typeface="华文中宋" panose="02010600040101010101" pitchFamily="2" charset="-122"/>
              </a:rPr>
              <a:t>写 </a:t>
            </a:r>
            <a:r>
              <a:rPr lang="en-US" altLang="zh-CN">
                <a:solidFill>
                  <a:schemeClr val="accent2"/>
                </a:solidFill>
                <a:latin typeface="华文中宋" panose="02010600040101010101" pitchFamily="2" charset="-122"/>
              </a:rPr>
              <a:t>*</a:t>
            </a:r>
            <a:r>
              <a:rPr lang="en-US" altLang="zh-CN">
                <a:solidFill>
                  <a:schemeClr val="accent2"/>
                </a:solidFill>
                <a:latin typeface="Cambria" panose="02040503050406030204" pitchFamily="18" charset="0"/>
              </a:rPr>
              <a:t>p4 </a:t>
            </a:r>
            <a:r>
              <a:rPr lang="zh-CN" altLang="en-US" dirty="0">
                <a:solidFill>
                  <a:schemeClr val="accent2"/>
                </a:solidFill>
                <a:latin typeface="华文中宋" panose="02010600040101010101" pitchFamily="2" charset="-122"/>
              </a:rPr>
              <a:t>是错误的</a:t>
            </a:r>
            <a:r>
              <a:rPr lang="zh-CN" altLang="en-US" dirty="0">
                <a:latin typeface="华文中宋" panose="02010600040101010101" pitchFamily="2" charset="-122"/>
              </a:rPr>
              <a:t>。 </a:t>
            </a:r>
            <a:endParaRPr lang="zh-CN" altLang="en-US" dirty="0">
              <a:latin typeface="华文中宋" panose="02010600040101010101" pitchFamily="2" charset="-122"/>
            </a:endParaRPr>
          </a:p>
        </p:txBody>
      </p:sp>
      <p:sp>
        <p:nvSpPr>
          <p:cNvPr id="49154" name="矩形 36868"/>
          <p:cNvSpPr/>
          <p:nvPr/>
        </p:nvSpPr>
        <p:spPr>
          <a:xfrm>
            <a:off x="323850" y="981075"/>
            <a:ext cx="8107363" cy="2592388"/>
          </a:xfrm>
          <a:prstGeom prst="rect">
            <a:avLst/>
          </a:prstGeom>
          <a:noFill/>
          <a:ln w="9525">
            <a:noFill/>
          </a:ln>
        </p:spPr>
        <p:txBody>
          <a:bodyPr/>
          <a:p>
            <a:pPr marL="342900" indent="-342900" algn="l">
              <a:spcBef>
                <a:spcPct val="15000"/>
              </a:spcBef>
              <a:buClr>
                <a:schemeClr val="accent2"/>
              </a:buClr>
              <a:buSzPct val="85000"/>
              <a:buFont typeface="Wingdings" panose="05000000000000000000" pitchFamily="2" charset="2"/>
            </a:pPr>
            <a:r>
              <a:rPr lang="zh-CN" altLang="en-US" sz="2800" dirty="0">
                <a:solidFill>
                  <a:schemeClr val="accent2"/>
                </a:solidFill>
                <a:latin typeface="Cambria" panose="02040503050406030204" pitchFamily="18" charset="0"/>
              </a:rPr>
              <a:t>类型合适的指针可以指向数组元素</a:t>
            </a:r>
            <a:r>
              <a:rPr lang="zh-CN" altLang="en-US" sz="2800" dirty="0">
                <a:latin typeface="Cambria" panose="02040503050406030204" pitchFamily="18" charset="0"/>
              </a:rPr>
              <a:t>。假定有定义：</a:t>
            </a:r>
            <a:endParaRPr lang="zh-CN" altLang="en-US" sz="2800" dirty="0">
              <a:latin typeface="Cambria" panose="02040503050406030204" pitchFamily="18" charset="0"/>
            </a:endParaRPr>
          </a:p>
          <a:p>
            <a:pPr marL="742950" lvl="1" indent="-285750" algn="l" hangingPunct="1">
              <a:spcBef>
                <a:spcPct val="15000"/>
              </a:spcBef>
            </a:pPr>
            <a:r>
              <a:rPr lang="en-US" altLang="zh-CN" sz="2800" err="1">
                <a:solidFill>
                  <a:schemeClr val="folHlink"/>
                </a:solidFill>
                <a:latin typeface="Cambria" panose="02040503050406030204" pitchFamily="18" charset="0"/>
              </a:rPr>
              <a:t>int</a:t>
            </a:r>
            <a:r>
              <a:rPr lang="en-US" altLang="zh-CN" sz="2800">
                <a:solidFill>
                  <a:schemeClr val="folHlink"/>
                </a:solidFill>
                <a:latin typeface="Cambria" panose="02040503050406030204" pitchFamily="18" charset="0"/>
              </a:rPr>
              <a:t> *p1, *p2, *p3, *p4;</a:t>
            </a:r>
            <a:endParaRPr lang="en-US" altLang="zh-CN" sz="2800">
              <a:solidFill>
                <a:schemeClr val="folHlink"/>
              </a:solidFill>
              <a:latin typeface="Cambria" panose="02040503050406030204" pitchFamily="18" charset="0"/>
            </a:endParaRPr>
          </a:p>
          <a:p>
            <a:pPr marL="742950" lvl="1" indent="-285750" algn="l" hangingPunct="1">
              <a:spcBef>
                <a:spcPct val="15000"/>
              </a:spcBef>
            </a:pPr>
            <a:r>
              <a:rPr lang="en-US" altLang="zh-CN" sz="2800" err="1">
                <a:solidFill>
                  <a:schemeClr val="folHlink"/>
                </a:solidFill>
                <a:latin typeface="Cambria" panose="02040503050406030204" pitchFamily="18" charset="0"/>
              </a:rPr>
              <a:t>int</a:t>
            </a:r>
            <a:r>
              <a:rPr lang="en-US" altLang="zh-CN" sz="2800">
                <a:solidFill>
                  <a:schemeClr val="folHlink"/>
                </a:solidFill>
                <a:latin typeface="Cambria" panose="02040503050406030204" pitchFamily="18" charset="0"/>
              </a:rPr>
              <a:t> a[10] = {1, 2, 3, 4, 5, 6, 7, 8, 9, 10}; </a:t>
            </a:r>
            <a:endParaRPr lang="en-US" altLang="zh-CN" sz="2800">
              <a:solidFill>
                <a:schemeClr val="folHlink"/>
              </a:solidFill>
              <a:latin typeface="Cambria" panose="02040503050406030204" pitchFamily="18" charset="0"/>
            </a:endParaRPr>
          </a:p>
          <a:p>
            <a:pPr marL="342900" indent="-342900" algn="just" eaLnBrk="0">
              <a:spcBef>
                <a:spcPct val="15000"/>
              </a:spcBef>
            </a:pPr>
            <a:r>
              <a:rPr lang="zh-CN" altLang="en-US" sz="2800" dirty="0">
                <a:latin typeface="Cambria" panose="02040503050406030204" pitchFamily="18" charset="0"/>
              </a:rPr>
              <a:t>则可以写：    </a:t>
            </a:r>
            <a:r>
              <a:rPr lang="en-US" altLang="zh-CN" sz="2800">
                <a:solidFill>
                  <a:schemeClr val="hlink"/>
                </a:solidFill>
                <a:latin typeface="Cambria" panose="02040503050406030204" pitchFamily="18" charset="0"/>
              </a:rPr>
              <a:t>(</a:t>
            </a:r>
            <a:r>
              <a:rPr lang="zh-CN" altLang="en-US" dirty="0">
                <a:solidFill>
                  <a:schemeClr val="hlink"/>
                </a:solidFill>
                <a:latin typeface="Cambria" panose="02040503050406030204" pitchFamily="18" charset="0"/>
              </a:rPr>
              <a:t>直接写数组名得到数组首元素地址</a:t>
            </a:r>
            <a:r>
              <a:rPr lang="en-US" altLang="zh-CN" sz="2800">
                <a:solidFill>
                  <a:schemeClr val="hlink"/>
                </a:solidFill>
                <a:latin typeface="Cambria" panose="02040503050406030204" pitchFamily="18" charset="0"/>
              </a:rPr>
              <a:t>)</a:t>
            </a:r>
            <a:endParaRPr lang="en-US" altLang="zh-CN" sz="2800">
              <a:solidFill>
                <a:schemeClr val="hlink"/>
              </a:solidFill>
              <a:latin typeface="Cambria" panose="02040503050406030204" pitchFamily="18" charset="0"/>
            </a:endParaRPr>
          </a:p>
          <a:p>
            <a:pPr marL="342900" indent="-342900" algn="just" eaLnBrk="0">
              <a:spcBef>
                <a:spcPct val="15000"/>
              </a:spcBef>
            </a:pPr>
            <a:r>
              <a:rPr lang="en-US" altLang="zh-CN" sz="2800">
                <a:solidFill>
                  <a:schemeClr val="folHlink"/>
                </a:solidFill>
                <a:latin typeface="Cambria" panose="02040503050406030204" pitchFamily="18" charset="0"/>
              </a:rPr>
              <a:t>p1 = &amp;a[0];  </a:t>
            </a:r>
            <a:r>
              <a:rPr lang="en-US" altLang="zh-CN" sz="2800">
                <a:solidFill>
                  <a:schemeClr val="hlink"/>
                </a:solidFill>
                <a:latin typeface="Cambria" panose="02040503050406030204" pitchFamily="18" charset="0"/>
              </a:rPr>
              <a:t>p2 = a</a:t>
            </a:r>
            <a:r>
              <a:rPr lang="en-US" altLang="zh-CN" sz="2800">
                <a:solidFill>
                  <a:schemeClr val="folHlink"/>
                </a:solidFill>
                <a:latin typeface="Cambria" panose="02040503050406030204" pitchFamily="18" charset="0"/>
              </a:rPr>
              <a:t>;    p3 = &amp;a[5];  p4 = &amp;a[10];</a:t>
            </a:r>
            <a:r>
              <a:rPr lang="en-US" altLang="zh-CN" sz="2800">
                <a:solidFill>
                  <a:schemeClr val="folHlink"/>
                </a:solidFill>
                <a:latin typeface="华文中宋" panose="02010600040101010101" pitchFamily="2" charset="-122"/>
              </a:rPr>
              <a:t> </a:t>
            </a:r>
            <a:endParaRPr lang="en-US" altLang="zh-CN" sz="2800">
              <a:solidFill>
                <a:schemeClr val="folHlink"/>
              </a:solidFill>
              <a:latin typeface="华文中宋" panose="02010600040101010101" pitchFamily="2" charset="-122"/>
            </a:endParaRPr>
          </a:p>
        </p:txBody>
      </p:sp>
      <p:graphicFrame>
        <p:nvGraphicFramePr>
          <p:cNvPr id="40965" name="表格 40964"/>
          <p:cNvGraphicFramePr/>
          <p:nvPr/>
        </p:nvGraphicFramePr>
        <p:xfrm>
          <a:off x="1722438" y="4711700"/>
          <a:ext cx="6426200" cy="485775"/>
        </p:xfrm>
        <a:graphic>
          <a:graphicData uri="http://schemas.openxmlformats.org/drawingml/2006/table">
            <a:tbl>
              <a:tblPr/>
              <a:tblGrid>
                <a:gridCol w="584200"/>
                <a:gridCol w="584200"/>
                <a:gridCol w="584200"/>
                <a:gridCol w="584200"/>
                <a:gridCol w="584200"/>
                <a:gridCol w="584200"/>
                <a:gridCol w="584200"/>
                <a:gridCol w="584200"/>
                <a:gridCol w="584200"/>
                <a:gridCol w="584200"/>
                <a:gridCol w="584200"/>
              </a:tblGrid>
              <a:tr h="485775">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28575" cap="flat" cmpd="sng">
                      <a:solidFill>
                        <a:schemeClr val="tx1"/>
                      </a:solidFill>
                      <a:prstDash val="solid"/>
                      <a:headEnd type="none" w="med" len="med"/>
                      <a:tailEnd type="none" w="med" len="med"/>
                    </a:lnL>
                    <a:lnR w="12700" cap="flat" cmpd="sng">
                      <a:solidFill>
                        <a:schemeClr val="tx1"/>
                      </a:solidFill>
                      <a:prstDash val="sysDash"/>
                      <a:headEnd type="none" w="med" len="med"/>
                      <a:tailEnd type="none" w="med" len="med"/>
                    </a:lnR>
                    <a:lnT w="12700" cap="flat" cmpd="sng">
                      <a:solidFill>
                        <a:schemeClr val="tx1"/>
                      </a:solidFill>
                      <a:prstDash val="sysDash"/>
                      <a:headEnd type="none" w="med" len="med"/>
                      <a:tailEnd type="none" w="med" len="med"/>
                    </a:lnT>
                    <a:lnB w="12700" cap="flat" cmpd="sng">
                      <a:solidFill>
                        <a:schemeClr val="tx1"/>
                      </a:solidFill>
                      <a:prstDash val="sysDash"/>
                      <a:headEnd type="none" w="med" len="med"/>
                      <a:tailEnd type="none" w="med" len="med"/>
                    </a:lnB>
                    <a:lnTlToBr>
                      <a:noFill/>
                    </a:lnTlToBr>
                    <a:lnBlToTr>
                      <a:noFill/>
                    </a:lnBlToTr>
                    <a:noFill/>
                  </a:tcPr>
                </a:tc>
              </a:tr>
            </a:tbl>
          </a:graphicData>
        </a:graphic>
      </p:graphicFrame>
      <p:sp>
        <p:nvSpPr>
          <p:cNvPr id="49183" name="文本框 36911"/>
          <p:cNvSpPr txBox="1"/>
          <p:nvPr/>
        </p:nvSpPr>
        <p:spPr>
          <a:xfrm>
            <a:off x="184150" y="4703763"/>
            <a:ext cx="1431925" cy="460375"/>
          </a:xfrm>
          <a:prstGeom prst="rect">
            <a:avLst/>
          </a:prstGeom>
          <a:noFill/>
          <a:ln w="9525">
            <a:noFill/>
          </a:ln>
        </p:spPr>
        <p:txBody>
          <a:bodyPr lIns="92075" tIns="46038" rIns="92075" bIns="46038">
            <a:spAutoFit/>
          </a:bodyPr>
          <a:p>
            <a:pPr hangingPunct="1"/>
            <a:r>
              <a:rPr lang="zh-CN" altLang="en-US" dirty="0">
                <a:latin typeface="Cambria" panose="02040503050406030204" pitchFamily="18" charset="0"/>
              </a:rPr>
              <a:t>数组 </a:t>
            </a:r>
            <a:r>
              <a:rPr lang="en-US" altLang="zh-CN">
                <a:latin typeface="Cambria" panose="02040503050406030204" pitchFamily="18" charset="0"/>
              </a:rPr>
              <a:t>a</a:t>
            </a:r>
            <a:endParaRPr lang="en-US" altLang="zh-CN">
              <a:latin typeface="Cambria" panose="02040503050406030204" pitchFamily="18" charset="0"/>
            </a:endParaRPr>
          </a:p>
        </p:txBody>
      </p:sp>
      <p:sp>
        <p:nvSpPr>
          <p:cNvPr id="49184" name="直接连接符 36912"/>
          <p:cNvSpPr/>
          <p:nvPr/>
        </p:nvSpPr>
        <p:spPr>
          <a:xfrm>
            <a:off x="1443038" y="4106863"/>
            <a:ext cx="263525" cy="557212"/>
          </a:xfrm>
          <a:prstGeom prst="line">
            <a:avLst/>
          </a:prstGeom>
          <a:ln w="28575" cap="flat" cmpd="sng">
            <a:solidFill>
              <a:schemeClr val="tx1"/>
            </a:solidFill>
            <a:prstDash val="solid"/>
            <a:headEnd type="oval" w="lg" len="lg"/>
            <a:tailEnd type="triangle" w="med" len="lg"/>
          </a:ln>
        </p:spPr>
      </p:sp>
      <p:sp>
        <p:nvSpPr>
          <p:cNvPr id="49185" name="直接连接符 36913"/>
          <p:cNvSpPr/>
          <p:nvPr/>
        </p:nvSpPr>
        <p:spPr>
          <a:xfrm flipH="1">
            <a:off x="1735138" y="4108450"/>
            <a:ext cx="369887" cy="582613"/>
          </a:xfrm>
          <a:prstGeom prst="line">
            <a:avLst/>
          </a:prstGeom>
          <a:ln w="28575" cap="flat" cmpd="sng">
            <a:solidFill>
              <a:schemeClr val="tx1"/>
            </a:solidFill>
            <a:prstDash val="solid"/>
            <a:headEnd type="oval" w="lg" len="lg"/>
            <a:tailEnd type="triangle" w="med" len="lg"/>
          </a:ln>
        </p:spPr>
      </p:sp>
      <p:sp>
        <p:nvSpPr>
          <p:cNvPr id="49186" name="直接连接符 36914"/>
          <p:cNvSpPr/>
          <p:nvPr/>
        </p:nvSpPr>
        <p:spPr>
          <a:xfrm>
            <a:off x="4392613" y="4110038"/>
            <a:ext cx="252412" cy="595312"/>
          </a:xfrm>
          <a:prstGeom prst="line">
            <a:avLst/>
          </a:prstGeom>
          <a:ln w="28575" cap="flat" cmpd="sng">
            <a:solidFill>
              <a:schemeClr val="tx1"/>
            </a:solidFill>
            <a:prstDash val="solid"/>
            <a:headEnd type="oval" w="lg" len="lg"/>
            <a:tailEnd type="triangle" w="med" len="lg"/>
          </a:ln>
        </p:spPr>
      </p:sp>
      <p:sp>
        <p:nvSpPr>
          <p:cNvPr id="49187" name="直接连接符 36915"/>
          <p:cNvSpPr/>
          <p:nvPr/>
        </p:nvSpPr>
        <p:spPr>
          <a:xfrm>
            <a:off x="7294563" y="4133850"/>
            <a:ext cx="250825" cy="609600"/>
          </a:xfrm>
          <a:prstGeom prst="line">
            <a:avLst/>
          </a:prstGeom>
          <a:ln w="28575" cap="flat" cmpd="sng">
            <a:solidFill>
              <a:schemeClr val="tx1"/>
            </a:solidFill>
            <a:prstDash val="solid"/>
            <a:headEnd type="oval" w="lg" len="lg"/>
            <a:tailEnd type="triangle" w="med" len="lg"/>
          </a:ln>
        </p:spPr>
      </p:sp>
      <p:sp>
        <p:nvSpPr>
          <p:cNvPr id="49188" name="文本框 36916"/>
          <p:cNvSpPr txBox="1"/>
          <p:nvPr/>
        </p:nvSpPr>
        <p:spPr>
          <a:xfrm>
            <a:off x="1257300" y="3576638"/>
            <a:ext cx="688975" cy="460375"/>
          </a:xfrm>
          <a:prstGeom prst="rect">
            <a:avLst/>
          </a:prstGeom>
          <a:noFill/>
          <a:ln w="9525">
            <a:noFill/>
          </a:ln>
        </p:spPr>
        <p:txBody>
          <a:bodyPr lIns="92075" tIns="46038" rIns="92075" bIns="46038">
            <a:spAutoFit/>
          </a:bodyPr>
          <a:p>
            <a:pPr hangingPunct="1"/>
            <a:r>
              <a:rPr lang="en-US" altLang="zh-CN">
                <a:latin typeface="Cambria" panose="02040503050406030204" pitchFamily="18" charset="0"/>
              </a:rPr>
              <a:t>p1</a:t>
            </a:r>
            <a:endParaRPr lang="en-US" altLang="zh-CN">
              <a:latin typeface="Cambria" panose="02040503050406030204" pitchFamily="18" charset="0"/>
            </a:endParaRPr>
          </a:p>
        </p:txBody>
      </p:sp>
      <p:sp>
        <p:nvSpPr>
          <p:cNvPr id="49189" name="文本框 36917"/>
          <p:cNvSpPr txBox="1"/>
          <p:nvPr/>
        </p:nvSpPr>
        <p:spPr>
          <a:xfrm>
            <a:off x="2039938" y="3563938"/>
            <a:ext cx="688975" cy="460375"/>
          </a:xfrm>
          <a:prstGeom prst="rect">
            <a:avLst/>
          </a:prstGeom>
          <a:noFill/>
          <a:ln w="9525">
            <a:noFill/>
          </a:ln>
        </p:spPr>
        <p:txBody>
          <a:bodyPr lIns="92075" tIns="46038" rIns="92075" bIns="46038">
            <a:spAutoFit/>
          </a:bodyPr>
          <a:p>
            <a:pPr hangingPunct="1"/>
            <a:r>
              <a:rPr lang="en-US" altLang="zh-CN">
                <a:latin typeface="Cambria" panose="02040503050406030204" pitchFamily="18" charset="0"/>
              </a:rPr>
              <a:t>p2</a:t>
            </a:r>
            <a:endParaRPr lang="en-US" altLang="zh-CN">
              <a:latin typeface="Cambria" panose="02040503050406030204" pitchFamily="18" charset="0"/>
            </a:endParaRPr>
          </a:p>
        </p:txBody>
      </p:sp>
      <p:sp>
        <p:nvSpPr>
          <p:cNvPr id="49190" name="文本框 36918"/>
          <p:cNvSpPr txBox="1"/>
          <p:nvPr/>
        </p:nvSpPr>
        <p:spPr>
          <a:xfrm>
            <a:off x="4019550" y="3617913"/>
            <a:ext cx="688975" cy="460375"/>
          </a:xfrm>
          <a:prstGeom prst="rect">
            <a:avLst/>
          </a:prstGeom>
          <a:noFill/>
          <a:ln w="9525">
            <a:noFill/>
          </a:ln>
        </p:spPr>
        <p:txBody>
          <a:bodyPr lIns="92075" tIns="46038" rIns="92075" bIns="46038">
            <a:spAutoFit/>
          </a:bodyPr>
          <a:p>
            <a:pPr hangingPunct="1"/>
            <a:r>
              <a:rPr lang="en-US" altLang="zh-CN">
                <a:latin typeface="Cambria" panose="02040503050406030204" pitchFamily="18" charset="0"/>
              </a:rPr>
              <a:t>p3</a:t>
            </a:r>
            <a:endParaRPr lang="en-US" altLang="zh-CN">
              <a:latin typeface="Cambria" panose="02040503050406030204" pitchFamily="18" charset="0"/>
            </a:endParaRPr>
          </a:p>
        </p:txBody>
      </p:sp>
      <p:sp>
        <p:nvSpPr>
          <p:cNvPr id="49191" name="文本框 36919"/>
          <p:cNvSpPr txBox="1"/>
          <p:nvPr/>
        </p:nvSpPr>
        <p:spPr>
          <a:xfrm>
            <a:off x="6931025" y="3617913"/>
            <a:ext cx="688975" cy="460375"/>
          </a:xfrm>
          <a:prstGeom prst="rect">
            <a:avLst/>
          </a:prstGeom>
          <a:noFill/>
          <a:ln w="9525">
            <a:noFill/>
          </a:ln>
        </p:spPr>
        <p:txBody>
          <a:bodyPr lIns="92075" tIns="46038" rIns="92075" bIns="46038">
            <a:spAutoFit/>
          </a:bodyPr>
          <a:p>
            <a:pPr hangingPunct="1"/>
            <a:r>
              <a:rPr lang="en-US" altLang="zh-CN">
                <a:latin typeface="Cambria" panose="02040503050406030204" pitchFamily="18" charset="0"/>
              </a:rPr>
              <a:t>p4</a:t>
            </a:r>
            <a:endParaRPr lang="en-US" altLang="zh-CN">
              <a:latin typeface="Cambria" panose="02040503050406030204" pitchFamily="18" charset="0"/>
            </a:endParaRPr>
          </a:p>
        </p:txBody>
      </p:sp>
      <p:sp>
        <p:nvSpPr>
          <p:cNvPr id="49194" name="标题 49193"/>
          <p:cNvSpPr>
            <a:spLocks noGrp="1"/>
          </p:cNvSpPr>
          <p:nvPr>
            <p:ph type="title" idx="4294967295"/>
          </p:nvPr>
        </p:nvSpPr>
        <p:spPr>
          <a:xfrm>
            <a:off x="323850" y="203835"/>
            <a:ext cx="8136255" cy="648970"/>
          </a:xfrm>
        </p:spPr>
        <p:txBody>
          <a:bodyPr anchor="ctr"/>
          <a:p>
            <a:r>
              <a:rPr lang="en-US" altLang="zh-CN" sz="3600"/>
              <a:t>7.3.1 </a:t>
            </a:r>
            <a:r>
              <a:rPr lang="zh-CN" altLang="en-US" sz="3600" dirty="0"/>
              <a:t>指向数组元素的指针</a:t>
            </a:r>
            <a:endParaRPr lang="zh-CN" altLang="en-US" sz="3600" dirty="0"/>
          </a:p>
        </p:txBody>
      </p:sp>
      <p:sp>
        <p:nvSpPr>
          <p:cNvPr id="49195" name="直接连接符 49194"/>
          <p:cNvSpPr/>
          <p:nvPr/>
        </p:nvSpPr>
        <p:spPr>
          <a:xfrm flipV="1">
            <a:off x="3348038" y="2924175"/>
            <a:ext cx="71437" cy="144463"/>
          </a:xfrm>
          <a:prstGeom prst="line">
            <a:avLst/>
          </a:prstGeom>
          <a:ln w="9525" cap="flat" cmpd="sng">
            <a:solidFill>
              <a:schemeClr val="tx1"/>
            </a:solidFill>
            <a:prstDash val="solid"/>
            <a:headEnd type="none" w="med" len="med"/>
            <a:tailEnd type="triangle" w="med" len="med"/>
          </a:ln>
        </p:spPr>
      </p:sp>
      <p:sp>
        <p:nvSpPr>
          <p:cNvPr id="2" name="灯片编号占位符 1"/>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3798"/>
                                        </p:tgtEl>
                                        <p:attrNameLst>
                                          <p:attrName>style.visibility</p:attrName>
                                        </p:attrNameLst>
                                      </p:cBhvr>
                                      <p:to>
                                        <p:strVal val="visible"/>
                                      </p:to>
                                    </p:set>
                                    <p:animEffect transition="in" filter="box(in)">
                                      <p:cBhvr>
                                        <p:cTn id="7" dur="500"/>
                                        <p:tgtEl>
                                          <p:spTgt spid="33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54" name="内容占位符 51253"/>
          <p:cNvSpPr>
            <a:spLocks noGrp="1"/>
          </p:cNvSpPr>
          <p:nvPr>
            <p:ph idx="1"/>
          </p:nvPr>
        </p:nvSpPr>
        <p:spPr>
          <a:xfrm>
            <a:off x="504190" y="261620"/>
            <a:ext cx="8135938" cy="5400675"/>
          </a:xfrm>
        </p:spPr>
        <p:txBody>
          <a:bodyPr/>
          <a:p>
            <a:pPr marL="0" indent="0">
              <a:buNone/>
            </a:pPr>
            <a:r>
              <a:rPr lang="zh-CN" altLang="en-US" dirty="0"/>
              <a:t>当指针 </a:t>
            </a:r>
            <a:r>
              <a:rPr lang="en-US" altLang="zh-CN"/>
              <a:t>p </a:t>
            </a:r>
            <a:r>
              <a:rPr lang="zh-CN" altLang="en-US" dirty="0"/>
              <a:t>指向数组元素时说 </a:t>
            </a:r>
            <a:r>
              <a:rPr lang="en-US" altLang="zh-CN"/>
              <a:t>p </a:t>
            </a:r>
            <a:r>
              <a:rPr lang="zh-CN" altLang="en-US" dirty="0">
                <a:solidFill>
                  <a:schemeClr val="accent2"/>
                </a:solidFill>
              </a:rPr>
              <a:t>指到了数组里</a:t>
            </a:r>
            <a:r>
              <a:rPr lang="zh-CN" altLang="en-US" dirty="0"/>
              <a:t>。</a:t>
            </a:r>
            <a:endParaRPr lang="zh-CN" altLang="en-US" dirty="0"/>
          </a:p>
          <a:p>
            <a:pPr marL="0" indent="0">
              <a:buNone/>
            </a:pPr>
            <a:r>
              <a:rPr lang="zh-CN" altLang="en-US" dirty="0"/>
              <a:t>这时由 </a:t>
            </a:r>
            <a:r>
              <a:rPr lang="en-US" altLang="zh-CN"/>
              <a:t>p </a:t>
            </a:r>
            <a:r>
              <a:rPr lang="zh-CN" altLang="en-US" dirty="0"/>
              <a:t>可以访问被 </a:t>
            </a:r>
            <a:r>
              <a:rPr lang="en-US" altLang="zh-CN"/>
              <a:t>p </a:t>
            </a:r>
            <a:r>
              <a:rPr lang="zh-CN" altLang="en-US" dirty="0"/>
              <a:t>指的元素（ </a:t>
            </a:r>
            <a:r>
              <a:rPr lang="en-US" altLang="zh-CN" dirty="0"/>
              <a:t>*p</a:t>
            </a:r>
            <a:r>
              <a:rPr lang="zh-CN" altLang="en-US" dirty="0"/>
              <a:t> </a:t>
            </a:r>
            <a:r>
              <a:rPr lang="zh-CN" altLang="en-US" dirty="0"/>
              <a:t>等价于访问被指元素</a:t>
            </a:r>
            <a:r>
              <a:rPr lang="zh-CN" altLang="en-US" dirty="0"/>
              <a:t>）</a:t>
            </a:r>
            <a:r>
              <a:rPr lang="zh-CN" altLang="en-US" dirty="0"/>
              <a:t>，还可访问</a:t>
            </a:r>
            <a:r>
              <a:rPr lang="zh-CN" altLang="en-US" dirty="0">
                <a:solidFill>
                  <a:schemeClr val="hlink"/>
                </a:solidFill>
              </a:rPr>
              <a:t>数组的其他元素</a:t>
            </a:r>
            <a:r>
              <a:rPr lang="zh-CN" altLang="en-US" dirty="0"/>
              <a:t>。</a:t>
            </a:r>
            <a:endParaRPr lang="zh-CN" altLang="en-US" dirty="0"/>
          </a:p>
          <a:p>
            <a:pPr marL="0" indent="0">
              <a:buNone/>
            </a:pPr>
            <a:r>
              <a:rPr lang="en-US" altLang="zh-CN" dirty="0"/>
              <a:t>1</a:t>
            </a:r>
            <a:r>
              <a:rPr lang="zh-CN" altLang="zh-CN" dirty="0"/>
              <a:t>、</a:t>
            </a:r>
            <a:r>
              <a:rPr lang="zh-CN" altLang="en-US" dirty="0"/>
              <a:t>可以对指针</a:t>
            </a:r>
            <a:r>
              <a:rPr lang="zh-CN" altLang="en-US" dirty="0">
                <a:solidFill>
                  <a:schemeClr val="accent2"/>
                </a:solidFill>
              </a:rPr>
              <a:t>加上一个整数值</a:t>
            </a:r>
            <a:r>
              <a:rPr lang="zh-CN" altLang="en-US" dirty="0"/>
              <a:t>，所得表达式也是一个合法指针。</a:t>
            </a:r>
            <a:r>
              <a:rPr lang="zh-CN" altLang="en-US" sz="2400" dirty="0"/>
              <a:t>（该地址是向后移若干个元素的空间）</a:t>
            </a:r>
            <a:endParaRPr lang="zh-CN" altLang="en-US" sz="2400" dirty="0"/>
          </a:p>
        </p:txBody>
      </p:sp>
      <p:graphicFrame>
        <p:nvGraphicFramePr>
          <p:cNvPr id="43013" name="表格 43012"/>
          <p:cNvGraphicFramePr/>
          <p:nvPr>
            <p:custDataLst>
              <p:tags r:id="rId1"/>
            </p:custDataLst>
          </p:nvPr>
        </p:nvGraphicFramePr>
        <p:xfrm>
          <a:off x="1954213" y="3786823"/>
          <a:ext cx="6426200" cy="485775"/>
        </p:xfrm>
        <a:graphic>
          <a:graphicData uri="http://schemas.openxmlformats.org/drawingml/2006/table">
            <a:tbl>
              <a:tblPr/>
              <a:tblGrid>
                <a:gridCol w="584200"/>
                <a:gridCol w="584200"/>
                <a:gridCol w="584200"/>
                <a:gridCol w="584200"/>
                <a:gridCol w="584200"/>
                <a:gridCol w="584200"/>
                <a:gridCol w="584200"/>
                <a:gridCol w="584200"/>
                <a:gridCol w="584200"/>
                <a:gridCol w="584200"/>
                <a:gridCol w="584200"/>
              </a:tblGrid>
              <a:tr h="485775">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28575" cap="flat" cmpd="sng">
                      <a:solidFill>
                        <a:schemeClr val="tx1"/>
                      </a:solidFill>
                      <a:prstDash val="solid"/>
                      <a:headEnd type="none" w="med" len="med"/>
                      <a:tailEnd type="none" w="med" len="med"/>
                    </a:lnL>
                    <a:lnR w="12700" cap="flat" cmpd="sng">
                      <a:solidFill>
                        <a:schemeClr val="tx1"/>
                      </a:solidFill>
                      <a:prstDash val="sysDash"/>
                      <a:headEnd type="none" w="med" len="med"/>
                      <a:tailEnd type="none" w="med" len="med"/>
                    </a:lnR>
                    <a:lnT w="12700" cap="flat" cmpd="sng">
                      <a:solidFill>
                        <a:schemeClr val="tx1"/>
                      </a:solidFill>
                      <a:prstDash val="sysDash"/>
                      <a:headEnd type="none" w="med" len="med"/>
                      <a:tailEnd type="none" w="med" len="med"/>
                    </a:lnT>
                    <a:lnB w="12700" cap="flat" cmpd="sng">
                      <a:solidFill>
                        <a:schemeClr val="tx1"/>
                      </a:solidFill>
                      <a:prstDash val="sysDash"/>
                      <a:headEnd type="none" w="med" len="med"/>
                      <a:tailEnd type="none" w="med" len="med"/>
                    </a:lnB>
                    <a:lnTlToBr>
                      <a:noFill/>
                    </a:lnTlToBr>
                    <a:lnBlToTr>
                      <a:noFill/>
                    </a:lnBlToTr>
                    <a:noFill/>
                  </a:tcPr>
                </a:tc>
              </a:tr>
            </a:tbl>
          </a:graphicData>
        </a:graphic>
      </p:graphicFrame>
      <p:sp>
        <p:nvSpPr>
          <p:cNvPr id="51231" name="文本框 37919"/>
          <p:cNvSpPr txBox="1"/>
          <p:nvPr/>
        </p:nvSpPr>
        <p:spPr>
          <a:xfrm>
            <a:off x="415925" y="3778885"/>
            <a:ext cx="1431925" cy="460375"/>
          </a:xfrm>
          <a:prstGeom prst="rect">
            <a:avLst/>
          </a:prstGeom>
          <a:noFill/>
          <a:ln w="9525">
            <a:noFill/>
          </a:ln>
        </p:spPr>
        <p:txBody>
          <a:bodyPr lIns="92075" tIns="46038" rIns="92075" bIns="46038">
            <a:spAutoFit/>
          </a:bodyPr>
          <a:p>
            <a:pPr hangingPunct="1"/>
            <a:r>
              <a:rPr lang="zh-CN" altLang="en-US" dirty="0">
                <a:latin typeface="Cambria" panose="02040503050406030204" pitchFamily="18" charset="0"/>
              </a:rPr>
              <a:t>数组 </a:t>
            </a:r>
            <a:r>
              <a:rPr lang="en-US" altLang="zh-CN">
                <a:latin typeface="Cambria" panose="02040503050406030204" pitchFamily="18" charset="0"/>
              </a:rPr>
              <a:t>a</a:t>
            </a:r>
            <a:endParaRPr lang="en-US" altLang="zh-CN">
              <a:latin typeface="Cambria" panose="02040503050406030204" pitchFamily="18" charset="0"/>
            </a:endParaRPr>
          </a:p>
        </p:txBody>
      </p:sp>
      <p:sp>
        <p:nvSpPr>
          <p:cNvPr id="51232" name="直接连接符 37920"/>
          <p:cNvSpPr/>
          <p:nvPr/>
        </p:nvSpPr>
        <p:spPr>
          <a:xfrm>
            <a:off x="1674813" y="3181985"/>
            <a:ext cx="263525" cy="569913"/>
          </a:xfrm>
          <a:prstGeom prst="line">
            <a:avLst/>
          </a:prstGeom>
          <a:ln w="28575" cap="flat" cmpd="sng">
            <a:solidFill>
              <a:schemeClr val="tx1"/>
            </a:solidFill>
            <a:prstDash val="solid"/>
            <a:headEnd type="oval" w="lg" len="lg"/>
            <a:tailEnd type="triangle" w="med" len="lg"/>
          </a:ln>
        </p:spPr>
      </p:sp>
      <p:sp>
        <p:nvSpPr>
          <p:cNvPr id="51233" name="文本框 37924"/>
          <p:cNvSpPr txBox="1"/>
          <p:nvPr/>
        </p:nvSpPr>
        <p:spPr>
          <a:xfrm>
            <a:off x="1296988" y="2651760"/>
            <a:ext cx="688975" cy="460375"/>
          </a:xfrm>
          <a:prstGeom prst="rect">
            <a:avLst/>
          </a:prstGeom>
          <a:noFill/>
          <a:ln w="9525">
            <a:noFill/>
          </a:ln>
        </p:spPr>
        <p:txBody>
          <a:bodyPr lIns="92075" tIns="46038" rIns="92075" bIns="46038">
            <a:spAutoFit/>
          </a:bodyPr>
          <a:p>
            <a:pPr hangingPunct="1"/>
            <a:r>
              <a:rPr lang="en-US" altLang="zh-CN">
                <a:latin typeface="Cambria" panose="02040503050406030204" pitchFamily="18" charset="0"/>
              </a:rPr>
              <a:t>p1</a:t>
            </a:r>
            <a:endParaRPr lang="en-US" altLang="zh-CN">
              <a:latin typeface="Cambria" panose="02040503050406030204" pitchFamily="18" charset="0"/>
            </a:endParaRPr>
          </a:p>
        </p:txBody>
      </p:sp>
      <p:grpSp>
        <p:nvGrpSpPr>
          <p:cNvPr id="37941" name="组合 37940"/>
          <p:cNvGrpSpPr/>
          <p:nvPr/>
        </p:nvGrpSpPr>
        <p:grpSpPr>
          <a:xfrm>
            <a:off x="1901825" y="2666048"/>
            <a:ext cx="920750" cy="1100137"/>
            <a:chOff x="1285" y="2810"/>
            <a:chExt cx="580" cy="693"/>
          </a:xfrm>
        </p:grpSpPr>
        <p:sp>
          <p:nvSpPr>
            <p:cNvPr id="51235" name="直接连接符 37934"/>
            <p:cNvSpPr/>
            <p:nvPr/>
          </p:nvSpPr>
          <p:spPr>
            <a:xfrm>
              <a:off x="1523" y="3144"/>
              <a:ext cx="166" cy="359"/>
            </a:xfrm>
            <a:prstGeom prst="line">
              <a:avLst/>
            </a:prstGeom>
            <a:ln w="28575" cap="flat" cmpd="sng">
              <a:solidFill>
                <a:schemeClr val="tx1"/>
              </a:solidFill>
              <a:prstDash val="solid"/>
              <a:headEnd type="oval" w="lg" len="lg"/>
              <a:tailEnd type="triangle" w="med" len="lg"/>
            </a:ln>
          </p:spPr>
        </p:sp>
        <p:sp>
          <p:nvSpPr>
            <p:cNvPr id="51236" name="文本框 37935"/>
            <p:cNvSpPr txBox="1"/>
            <p:nvPr/>
          </p:nvSpPr>
          <p:spPr>
            <a:xfrm>
              <a:off x="1285" y="2810"/>
              <a:ext cx="580" cy="290"/>
            </a:xfrm>
            <a:prstGeom prst="rect">
              <a:avLst/>
            </a:prstGeom>
            <a:noFill/>
            <a:ln w="9525">
              <a:noFill/>
            </a:ln>
          </p:spPr>
          <p:txBody>
            <a:bodyPr lIns="92075" tIns="46038" rIns="92075" bIns="46038">
              <a:spAutoFit/>
            </a:bodyPr>
            <a:p>
              <a:pPr hangingPunct="1"/>
              <a:r>
                <a:rPr lang="en-US" altLang="zh-CN">
                  <a:latin typeface="Cambria" panose="02040503050406030204" pitchFamily="18" charset="0"/>
                </a:rPr>
                <a:t>p1+1</a:t>
              </a:r>
              <a:endParaRPr lang="en-US" altLang="zh-CN">
                <a:latin typeface="Cambria" panose="02040503050406030204" pitchFamily="18" charset="0"/>
              </a:endParaRPr>
            </a:p>
          </p:txBody>
        </p:sp>
      </p:grpSp>
      <p:grpSp>
        <p:nvGrpSpPr>
          <p:cNvPr id="37942" name="组合 37941"/>
          <p:cNvGrpSpPr/>
          <p:nvPr/>
        </p:nvGrpSpPr>
        <p:grpSpPr>
          <a:xfrm>
            <a:off x="2457450" y="2937510"/>
            <a:ext cx="920750" cy="803275"/>
            <a:chOff x="1635" y="2981"/>
            <a:chExt cx="580" cy="506"/>
          </a:xfrm>
        </p:grpSpPr>
        <p:sp>
          <p:nvSpPr>
            <p:cNvPr id="51238" name="直接连接符 37938"/>
            <p:cNvSpPr/>
            <p:nvPr/>
          </p:nvSpPr>
          <p:spPr>
            <a:xfrm>
              <a:off x="1937" y="3274"/>
              <a:ext cx="93" cy="213"/>
            </a:xfrm>
            <a:prstGeom prst="line">
              <a:avLst/>
            </a:prstGeom>
            <a:ln w="28575" cap="flat" cmpd="sng">
              <a:solidFill>
                <a:schemeClr val="tx1"/>
              </a:solidFill>
              <a:prstDash val="solid"/>
              <a:headEnd type="oval" w="lg" len="lg"/>
              <a:tailEnd type="triangle" w="med" len="lg"/>
            </a:ln>
          </p:spPr>
        </p:sp>
        <p:sp>
          <p:nvSpPr>
            <p:cNvPr id="51239" name="文本框 37939"/>
            <p:cNvSpPr txBox="1"/>
            <p:nvPr/>
          </p:nvSpPr>
          <p:spPr>
            <a:xfrm>
              <a:off x="1635" y="2981"/>
              <a:ext cx="580" cy="290"/>
            </a:xfrm>
            <a:prstGeom prst="rect">
              <a:avLst/>
            </a:prstGeom>
            <a:noFill/>
            <a:ln w="9525">
              <a:noFill/>
            </a:ln>
          </p:spPr>
          <p:txBody>
            <a:bodyPr lIns="92075" tIns="46038" rIns="92075" bIns="46038">
              <a:spAutoFit/>
            </a:bodyPr>
            <a:p>
              <a:pPr hangingPunct="1"/>
              <a:r>
                <a:rPr lang="en-US" altLang="zh-CN">
                  <a:latin typeface="Cambria" panose="02040503050406030204" pitchFamily="18" charset="0"/>
                </a:rPr>
                <a:t>p1+2</a:t>
              </a:r>
              <a:endParaRPr lang="en-US" altLang="zh-CN">
                <a:latin typeface="Cambria" panose="02040503050406030204" pitchFamily="18" charset="0"/>
              </a:endParaRPr>
            </a:p>
          </p:txBody>
        </p:sp>
      </p:grpSp>
      <p:grpSp>
        <p:nvGrpSpPr>
          <p:cNvPr id="37943" name="组合 37942"/>
          <p:cNvGrpSpPr/>
          <p:nvPr/>
        </p:nvGrpSpPr>
        <p:grpSpPr>
          <a:xfrm>
            <a:off x="3035300" y="2688273"/>
            <a:ext cx="920750" cy="1100137"/>
            <a:chOff x="1285" y="2810"/>
            <a:chExt cx="580" cy="693"/>
          </a:xfrm>
        </p:grpSpPr>
        <p:sp>
          <p:nvSpPr>
            <p:cNvPr id="51241" name="直接连接符 37943"/>
            <p:cNvSpPr/>
            <p:nvPr/>
          </p:nvSpPr>
          <p:spPr>
            <a:xfrm>
              <a:off x="1523" y="3144"/>
              <a:ext cx="166" cy="359"/>
            </a:xfrm>
            <a:prstGeom prst="line">
              <a:avLst/>
            </a:prstGeom>
            <a:ln w="28575" cap="flat" cmpd="sng">
              <a:solidFill>
                <a:schemeClr val="tx1"/>
              </a:solidFill>
              <a:prstDash val="solid"/>
              <a:headEnd type="oval" w="lg" len="lg"/>
              <a:tailEnd type="triangle" w="med" len="lg"/>
            </a:ln>
          </p:spPr>
        </p:sp>
        <p:sp>
          <p:nvSpPr>
            <p:cNvPr id="51242" name="文本框 37944"/>
            <p:cNvSpPr txBox="1"/>
            <p:nvPr/>
          </p:nvSpPr>
          <p:spPr>
            <a:xfrm>
              <a:off x="1285" y="2810"/>
              <a:ext cx="580" cy="290"/>
            </a:xfrm>
            <a:prstGeom prst="rect">
              <a:avLst/>
            </a:prstGeom>
            <a:noFill/>
            <a:ln w="9525">
              <a:noFill/>
            </a:ln>
          </p:spPr>
          <p:txBody>
            <a:bodyPr lIns="92075" tIns="46038" rIns="92075" bIns="46038">
              <a:spAutoFit/>
            </a:bodyPr>
            <a:p>
              <a:pPr hangingPunct="1"/>
              <a:r>
                <a:rPr lang="en-US" altLang="zh-CN">
                  <a:latin typeface="Cambria" panose="02040503050406030204" pitchFamily="18" charset="0"/>
                </a:rPr>
                <a:t>p1+3</a:t>
              </a:r>
              <a:endParaRPr lang="en-US" altLang="zh-CN">
                <a:latin typeface="Cambria" panose="02040503050406030204" pitchFamily="18" charset="0"/>
              </a:endParaRPr>
            </a:p>
          </p:txBody>
        </p:sp>
      </p:grpSp>
      <p:grpSp>
        <p:nvGrpSpPr>
          <p:cNvPr id="37946" name="组合 37945"/>
          <p:cNvGrpSpPr/>
          <p:nvPr/>
        </p:nvGrpSpPr>
        <p:grpSpPr>
          <a:xfrm>
            <a:off x="3590925" y="2959735"/>
            <a:ext cx="920750" cy="803275"/>
            <a:chOff x="1635" y="2981"/>
            <a:chExt cx="580" cy="506"/>
          </a:xfrm>
        </p:grpSpPr>
        <p:sp>
          <p:nvSpPr>
            <p:cNvPr id="51244" name="直接连接符 37946"/>
            <p:cNvSpPr/>
            <p:nvPr/>
          </p:nvSpPr>
          <p:spPr>
            <a:xfrm>
              <a:off x="1937" y="3274"/>
              <a:ext cx="93" cy="213"/>
            </a:xfrm>
            <a:prstGeom prst="line">
              <a:avLst/>
            </a:prstGeom>
            <a:ln w="28575" cap="flat" cmpd="sng">
              <a:solidFill>
                <a:schemeClr val="tx1"/>
              </a:solidFill>
              <a:prstDash val="solid"/>
              <a:headEnd type="oval" w="lg" len="lg"/>
              <a:tailEnd type="triangle" w="med" len="lg"/>
            </a:ln>
          </p:spPr>
        </p:sp>
        <p:sp>
          <p:nvSpPr>
            <p:cNvPr id="51245" name="文本框 37947"/>
            <p:cNvSpPr txBox="1"/>
            <p:nvPr/>
          </p:nvSpPr>
          <p:spPr>
            <a:xfrm>
              <a:off x="1635" y="2981"/>
              <a:ext cx="580" cy="290"/>
            </a:xfrm>
            <a:prstGeom prst="rect">
              <a:avLst/>
            </a:prstGeom>
            <a:noFill/>
            <a:ln w="9525">
              <a:noFill/>
            </a:ln>
          </p:spPr>
          <p:txBody>
            <a:bodyPr lIns="92075" tIns="46038" rIns="92075" bIns="46038">
              <a:spAutoFit/>
            </a:bodyPr>
            <a:p>
              <a:pPr hangingPunct="1"/>
              <a:r>
                <a:rPr lang="en-US" altLang="zh-CN">
                  <a:latin typeface="Cambria" panose="02040503050406030204" pitchFamily="18" charset="0"/>
                </a:rPr>
                <a:t>p1+4</a:t>
              </a:r>
              <a:endParaRPr lang="en-US" altLang="zh-CN">
                <a:latin typeface="Cambria" panose="02040503050406030204" pitchFamily="18" charset="0"/>
              </a:endParaRPr>
            </a:p>
          </p:txBody>
        </p:sp>
      </p:grpSp>
      <p:grpSp>
        <p:nvGrpSpPr>
          <p:cNvPr id="37949" name="组合 37948"/>
          <p:cNvGrpSpPr/>
          <p:nvPr/>
        </p:nvGrpSpPr>
        <p:grpSpPr>
          <a:xfrm>
            <a:off x="6589713" y="2688273"/>
            <a:ext cx="920750" cy="1100137"/>
            <a:chOff x="1285" y="2810"/>
            <a:chExt cx="580" cy="693"/>
          </a:xfrm>
        </p:grpSpPr>
        <p:sp>
          <p:nvSpPr>
            <p:cNvPr id="51247" name="直接连接符 37949"/>
            <p:cNvSpPr/>
            <p:nvPr/>
          </p:nvSpPr>
          <p:spPr>
            <a:xfrm>
              <a:off x="1523" y="3144"/>
              <a:ext cx="166" cy="359"/>
            </a:xfrm>
            <a:prstGeom prst="line">
              <a:avLst/>
            </a:prstGeom>
            <a:ln w="28575" cap="flat" cmpd="sng">
              <a:solidFill>
                <a:schemeClr val="tx1"/>
              </a:solidFill>
              <a:prstDash val="solid"/>
              <a:headEnd type="oval" w="lg" len="lg"/>
              <a:tailEnd type="triangle" w="med" len="lg"/>
            </a:ln>
          </p:spPr>
        </p:sp>
        <p:sp>
          <p:nvSpPr>
            <p:cNvPr id="51248" name="文本框 37950"/>
            <p:cNvSpPr txBox="1"/>
            <p:nvPr/>
          </p:nvSpPr>
          <p:spPr>
            <a:xfrm>
              <a:off x="1285" y="2810"/>
              <a:ext cx="580" cy="290"/>
            </a:xfrm>
            <a:prstGeom prst="rect">
              <a:avLst/>
            </a:prstGeom>
            <a:noFill/>
            <a:ln w="9525">
              <a:noFill/>
            </a:ln>
          </p:spPr>
          <p:txBody>
            <a:bodyPr lIns="92075" tIns="46038" rIns="92075" bIns="46038">
              <a:spAutoFit/>
            </a:bodyPr>
            <a:p>
              <a:pPr hangingPunct="1"/>
              <a:r>
                <a:rPr lang="en-US" altLang="zh-CN">
                  <a:latin typeface="Cambria" panose="02040503050406030204" pitchFamily="18" charset="0"/>
                </a:rPr>
                <a:t>p1+9</a:t>
              </a:r>
              <a:endParaRPr lang="en-US" altLang="zh-CN">
                <a:latin typeface="Cambria" panose="02040503050406030204" pitchFamily="18" charset="0"/>
              </a:endParaRPr>
            </a:p>
          </p:txBody>
        </p:sp>
      </p:grpSp>
      <p:grpSp>
        <p:nvGrpSpPr>
          <p:cNvPr id="37955" name="组合 37954"/>
          <p:cNvGrpSpPr/>
          <p:nvPr/>
        </p:nvGrpSpPr>
        <p:grpSpPr>
          <a:xfrm>
            <a:off x="7145338" y="2959735"/>
            <a:ext cx="1150937" cy="803275"/>
            <a:chOff x="4588" y="2995"/>
            <a:chExt cx="725" cy="506"/>
          </a:xfrm>
        </p:grpSpPr>
        <p:sp>
          <p:nvSpPr>
            <p:cNvPr id="51250" name="直接连接符 37952"/>
            <p:cNvSpPr/>
            <p:nvPr/>
          </p:nvSpPr>
          <p:spPr>
            <a:xfrm>
              <a:off x="4890" y="3288"/>
              <a:ext cx="93" cy="213"/>
            </a:xfrm>
            <a:prstGeom prst="line">
              <a:avLst/>
            </a:prstGeom>
            <a:ln w="28575" cap="flat" cmpd="sng">
              <a:solidFill>
                <a:schemeClr val="tx1"/>
              </a:solidFill>
              <a:prstDash val="solid"/>
              <a:headEnd type="oval" w="lg" len="lg"/>
              <a:tailEnd type="triangle" w="med" len="lg"/>
            </a:ln>
          </p:spPr>
        </p:sp>
        <p:sp>
          <p:nvSpPr>
            <p:cNvPr id="51251" name="文本框 37953"/>
            <p:cNvSpPr txBox="1"/>
            <p:nvPr/>
          </p:nvSpPr>
          <p:spPr>
            <a:xfrm>
              <a:off x="4588" y="2995"/>
              <a:ext cx="725" cy="290"/>
            </a:xfrm>
            <a:prstGeom prst="rect">
              <a:avLst/>
            </a:prstGeom>
            <a:noFill/>
            <a:ln w="9525">
              <a:noFill/>
            </a:ln>
          </p:spPr>
          <p:txBody>
            <a:bodyPr lIns="92075" tIns="46038" rIns="92075" bIns="46038">
              <a:spAutoFit/>
            </a:bodyPr>
            <a:p>
              <a:pPr hangingPunct="1"/>
              <a:r>
                <a:rPr lang="en-US" altLang="zh-CN">
                  <a:latin typeface="Cambria" panose="02040503050406030204" pitchFamily="18" charset="0"/>
                </a:rPr>
                <a:t>p1+10</a:t>
              </a:r>
              <a:endParaRPr lang="en-US" altLang="zh-CN">
                <a:latin typeface="Cambria" panose="02040503050406030204" pitchFamily="18" charset="0"/>
              </a:endParaRPr>
            </a:p>
          </p:txBody>
        </p:sp>
      </p:grpSp>
      <p:sp>
        <p:nvSpPr>
          <p:cNvPr id="51255" name="矩形 51254"/>
          <p:cNvSpPr/>
          <p:nvPr/>
        </p:nvSpPr>
        <p:spPr>
          <a:xfrm>
            <a:off x="325438" y="4488498"/>
            <a:ext cx="8351837" cy="706755"/>
          </a:xfrm>
          <a:prstGeom prst="rect">
            <a:avLst/>
          </a:prstGeom>
          <a:noFill/>
          <a:ln w="9525">
            <a:noFill/>
          </a:ln>
        </p:spPr>
        <p:txBody>
          <a:bodyPr>
            <a:spAutoFit/>
          </a:bodyPr>
          <a:p>
            <a:pPr algn="l" hangingPunct="1"/>
            <a:r>
              <a:rPr lang="zh-CN" altLang="en-US" sz="2000" dirty="0">
                <a:latin typeface="Cambria" panose="02040503050406030204" pitchFamily="18" charset="0"/>
              </a:rPr>
              <a:t>例：</a:t>
            </a:r>
            <a:r>
              <a:rPr lang="en-US" altLang="zh-CN" sz="2000">
                <a:latin typeface="Cambria" panose="02040503050406030204" pitchFamily="18" charset="0"/>
              </a:rPr>
              <a:t>p1 </a:t>
            </a:r>
            <a:r>
              <a:rPr lang="zh-CN" altLang="en-US" sz="2000" dirty="0">
                <a:latin typeface="Cambria" panose="02040503050406030204" pitchFamily="18" charset="0"/>
              </a:rPr>
              <a:t>指向 </a:t>
            </a:r>
            <a:r>
              <a:rPr lang="en-US" altLang="zh-CN" sz="2000">
                <a:latin typeface="Cambria" panose="02040503050406030204" pitchFamily="18" charset="0"/>
              </a:rPr>
              <a:t>a </a:t>
            </a:r>
            <a:r>
              <a:rPr lang="zh-CN" altLang="en-US" sz="2000" dirty="0">
                <a:latin typeface="Cambria" panose="02040503050406030204" pitchFamily="18" charset="0"/>
              </a:rPr>
              <a:t>首元素，值合法（</a:t>
            </a:r>
            <a:r>
              <a:rPr lang="en-US" altLang="zh-CN" sz="2000">
                <a:latin typeface="Cambria" panose="02040503050406030204" pitchFamily="18" charset="0"/>
              </a:rPr>
              <a:t>a[0]</a:t>
            </a:r>
            <a:r>
              <a:rPr lang="zh-CN" altLang="en-US" sz="2000" dirty="0">
                <a:latin typeface="Cambria" panose="02040503050406030204" pitchFamily="18" charset="0"/>
              </a:rPr>
              <a:t>的地址），</a:t>
            </a:r>
            <a:r>
              <a:rPr lang="en-US" altLang="zh-CN" sz="2000">
                <a:latin typeface="Cambria" panose="02040503050406030204" pitchFamily="18" charset="0"/>
              </a:rPr>
              <a:t>p1+1</a:t>
            </a:r>
            <a:r>
              <a:rPr lang="zh-CN" altLang="en-US" sz="2000" dirty="0">
                <a:latin typeface="Cambria" panose="02040503050406030204" pitchFamily="18" charset="0"/>
              </a:rPr>
              <a:t>也合法（</a:t>
            </a:r>
            <a:r>
              <a:rPr lang="en-US" altLang="zh-CN" sz="2000">
                <a:latin typeface="Cambria" panose="02040503050406030204" pitchFamily="18" charset="0"/>
              </a:rPr>
              <a:t>a[1]</a:t>
            </a:r>
            <a:r>
              <a:rPr lang="zh-CN" altLang="en-US" sz="2000" dirty="0">
                <a:latin typeface="Cambria" panose="02040503050406030204" pitchFamily="18" charset="0"/>
              </a:rPr>
              <a:t>的地址）。</a:t>
            </a:r>
            <a:r>
              <a:rPr lang="en-US" altLang="zh-CN" sz="2000">
                <a:latin typeface="Cambria" panose="02040503050406030204" pitchFamily="18" charset="0"/>
              </a:rPr>
              <a:t>p1+2</a:t>
            </a:r>
            <a:r>
              <a:rPr lang="zh-CN" altLang="en-US" sz="2000" dirty="0">
                <a:latin typeface="Cambria" panose="02040503050406030204" pitchFamily="18" charset="0"/>
              </a:rPr>
              <a:t>、</a:t>
            </a:r>
            <a:r>
              <a:rPr lang="en-US" altLang="zh-CN" sz="2000">
                <a:latin typeface="Cambria" panose="02040503050406030204" pitchFamily="18" charset="0"/>
              </a:rPr>
              <a:t>p1+3</a:t>
            </a:r>
            <a:r>
              <a:rPr lang="zh-CN" altLang="en-US" sz="2000" dirty="0">
                <a:latin typeface="Cambria" panose="02040503050406030204" pitchFamily="18" charset="0"/>
              </a:rPr>
              <a:t>、</a:t>
            </a:r>
            <a:r>
              <a:rPr lang="en-US" altLang="zh-CN" sz="2000">
                <a:latin typeface="Cambria" panose="02040503050406030204" pitchFamily="18" charset="0"/>
              </a:rPr>
              <a:t>…</a:t>
            </a:r>
            <a:r>
              <a:rPr lang="zh-CN" altLang="en-US" sz="2000" dirty="0">
                <a:latin typeface="Cambria" panose="02040503050406030204" pitchFamily="18" charset="0"/>
              </a:rPr>
              <a:t>也合法，分别为 </a:t>
            </a:r>
            <a:r>
              <a:rPr lang="en-US" altLang="zh-CN" sz="2000">
                <a:latin typeface="Cambria" panose="02040503050406030204" pitchFamily="18" charset="0"/>
              </a:rPr>
              <a:t>a </a:t>
            </a:r>
            <a:r>
              <a:rPr lang="zh-CN" altLang="en-US" sz="2000" dirty="0">
                <a:latin typeface="Cambria" panose="02040503050406030204" pitchFamily="18" charset="0"/>
              </a:rPr>
              <a:t>其他元素的地址。</a:t>
            </a:r>
            <a:endParaRPr lang="zh-CN" altLang="en-US" sz="2000" dirty="0">
              <a:latin typeface="Cambria" panose="02040503050406030204" pitchFamily="18" charset="0"/>
            </a:endParaRPr>
          </a:p>
        </p:txBody>
      </p:sp>
      <p:sp>
        <p:nvSpPr>
          <p:cNvPr id="2" name="文本框 1"/>
          <p:cNvSpPr txBox="1"/>
          <p:nvPr/>
        </p:nvSpPr>
        <p:spPr>
          <a:xfrm>
            <a:off x="730250" y="5195570"/>
            <a:ext cx="7910195" cy="1408430"/>
          </a:xfrm>
          <a:prstGeom prst="rect">
            <a:avLst/>
          </a:prstGeom>
          <a:noFill/>
        </p:spPr>
        <p:txBody>
          <a:bodyPr wrap="square" rtlCol="0" anchor="t">
            <a:spAutoFit/>
          </a:bodyPr>
          <a:p>
            <a:pPr lvl="0" algn="l">
              <a:spcBef>
                <a:spcPct val="40000"/>
              </a:spcBef>
              <a:buClrTx/>
              <a:buSzTx/>
              <a:buNone/>
            </a:pPr>
            <a:r>
              <a:rPr lang="zh-CN" altLang="en-US" sz="2800" dirty="0">
                <a:sym typeface="+mn-ea"/>
              </a:rPr>
              <a:t>由这些指针值可以间接访问 </a:t>
            </a:r>
            <a:r>
              <a:rPr lang="en-US" altLang="zh-CN" sz="2800">
                <a:sym typeface="+mn-ea"/>
              </a:rPr>
              <a:t>a </a:t>
            </a:r>
            <a:r>
              <a:rPr lang="zh-CN" altLang="en-US" sz="2800" dirty="0">
                <a:sym typeface="+mn-ea"/>
              </a:rPr>
              <a:t>各元素。</a:t>
            </a:r>
            <a:endParaRPr lang="zh-CN" altLang="en-US" sz="2800" dirty="0"/>
          </a:p>
          <a:p>
            <a:pPr lvl="0" algn="l">
              <a:spcBef>
                <a:spcPct val="40000"/>
              </a:spcBef>
              <a:buClrTx/>
              <a:buSzTx/>
              <a:buNone/>
            </a:pPr>
            <a:r>
              <a:rPr lang="zh-CN" altLang="en-US" dirty="0">
                <a:sym typeface="+mn-ea"/>
              </a:rPr>
              <a:t>例：	</a:t>
            </a:r>
            <a:r>
              <a:rPr lang="en-US" altLang="zh-CN">
                <a:solidFill>
                  <a:schemeClr val="hlink"/>
                </a:solidFill>
                <a:sym typeface="+mn-ea"/>
              </a:rPr>
              <a:t>*(p1 + 2)</a:t>
            </a:r>
            <a:r>
              <a:rPr lang="en-US" altLang="zh-CN">
                <a:solidFill>
                  <a:schemeClr val="folHlink"/>
                </a:solidFill>
                <a:sym typeface="+mn-ea"/>
              </a:rPr>
              <a:t> = 3;  // </a:t>
            </a:r>
            <a:r>
              <a:rPr lang="zh-CN" altLang="en-US" dirty="0">
                <a:solidFill>
                  <a:schemeClr val="folHlink"/>
                </a:solidFill>
                <a:sym typeface="+mn-ea"/>
              </a:rPr>
              <a:t>给</a:t>
            </a:r>
            <a:r>
              <a:rPr lang="en-US" altLang="zh-CN">
                <a:solidFill>
                  <a:schemeClr val="folHlink"/>
                </a:solidFill>
                <a:sym typeface="+mn-ea"/>
              </a:rPr>
              <a:t>a[2]</a:t>
            </a:r>
            <a:r>
              <a:rPr lang="zh-CN" altLang="en-US" dirty="0">
                <a:solidFill>
                  <a:schemeClr val="folHlink"/>
                </a:solidFill>
                <a:sym typeface="+mn-ea"/>
              </a:rPr>
              <a:t>赋值</a:t>
            </a:r>
            <a:endParaRPr lang="en-US" altLang="zh-CN">
              <a:solidFill>
                <a:schemeClr val="folHlink"/>
              </a:solidFill>
              <a:ea typeface="华文中宋" panose="02010600040101010101" pitchFamily="2" charset="-122"/>
            </a:endParaRPr>
          </a:p>
          <a:p>
            <a:pPr lvl="0" algn="l">
              <a:spcBef>
                <a:spcPct val="0"/>
              </a:spcBef>
              <a:buClrTx/>
              <a:buSzTx/>
              <a:buNone/>
            </a:pPr>
            <a:r>
              <a:rPr lang="en-US" altLang="zh-CN">
                <a:solidFill>
                  <a:schemeClr val="folHlink"/>
                </a:solidFill>
                <a:sym typeface="+mn-ea"/>
              </a:rPr>
              <a:t>	p2 = </a:t>
            </a:r>
            <a:r>
              <a:rPr lang="en-US" altLang="zh-CN">
                <a:solidFill>
                  <a:schemeClr val="hlink"/>
                </a:solidFill>
                <a:sym typeface="+mn-ea"/>
              </a:rPr>
              <a:t>p1 + 5</a:t>
            </a:r>
            <a:r>
              <a:rPr lang="en-US" altLang="zh-CN">
                <a:solidFill>
                  <a:schemeClr val="folHlink"/>
                </a:solidFill>
                <a:sym typeface="+mn-ea"/>
              </a:rPr>
              <a:t>;  // </a:t>
            </a:r>
            <a:r>
              <a:rPr lang="zh-CN" altLang="en-US" dirty="0">
                <a:solidFill>
                  <a:schemeClr val="folHlink"/>
                </a:solidFill>
                <a:sym typeface="+mn-ea"/>
              </a:rPr>
              <a:t>使</a:t>
            </a:r>
            <a:r>
              <a:rPr lang="en-US" altLang="zh-CN">
                <a:solidFill>
                  <a:schemeClr val="folHlink"/>
                </a:solidFill>
                <a:sym typeface="+mn-ea"/>
              </a:rPr>
              <a:t>p2</a:t>
            </a:r>
            <a:r>
              <a:rPr lang="zh-CN" altLang="en-US" dirty="0">
                <a:solidFill>
                  <a:schemeClr val="folHlink"/>
                </a:solidFill>
                <a:sym typeface="+mn-ea"/>
              </a:rPr>
              <a:t>指向</a:t>
            </a:r>
            <a:r>
              <a:rPr lang="en-US" altLang="zh-CN">
                <a:solidFill>
                  <a:schemeClr val="folHlink"/>
                </a:solidFill>
                <a:sym typeface="+mn-ea"/>
              </a:rPr>
              <a:t>a[5] </a:t>
            </a:r>
            <a:endParaRPr lang="zh-CN" altLang="en-US"/>
          </a:p>
        </p:txBody>
      </p:sp>
      <p:sp>
        <p:nvSpPr>
          <p:cNvPr id="3" name="灯片编号占位符 2"/>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7941"/>
                                        </p:tgtEl>
                                        <p:attrNameLst>
                                          <p:attrName>style.visibility</p:attrName>
                                        </p:attrNameLst>
                                      </p:cBhvr>
                                      <p:to>
                                        <p:strVal val="visible"/>
                                      </p:to>
                                    </p:set>
                                    <p:animEffect transition="in" filter="wipe(up)">
                                      <p:cBhvr>
                                        <p:cTn id="7" dur="500"/>
                                        <p:tgtEl>
                                          <p:spTgt spid="37941"/>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7942"/>
                                        </p:tgtEl>
                                        <p:attrNameLst>
                                          <p:attrName>style.visibility</p:attrName>
                                        </p:attrNameLst>
                                      </p:cBhvr>
                                      <p:to>
                                        <p:strVal val="visible"/>
                                      </p:to>
                                    </p:set>
                                    <p:animEffect transition="in" filter="wipe(up)">
                                      <p:cBhvr>
                                        <p:cTn id="11" dur="500"/>
                                        <p:tgtEl>
                                          <p:spTgt spid="37942"/>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7943"/>
                                        </p:tgtEl>
                                        <p:attrNameLst>
                                          <p:attrName>style.visibility</p:attrName>
                                        </p:attrNameLst>
                                      </p:cBhvr>
                                      <p:to>
                                        <p:strVal val="visible"/>
                                      </p:to>
                                    </p:set>
                                    <p:animEffect transition="in" filter="wipe(up)">
                                      <p:cBhvr>
                                        <p:cTn id="15" dur="500"/>
                                        <p:tgtEl>
                                          <p:spTgt spid="37943"/>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37946"/>
                                        </p:tgtEl>
                                        <p:attrNameLst>
                                          <p:attrName>style.visibility</p:attrName>
                                        </p:attrNameLst>
                                      </p:cBhvr>
                                      <p:to>
                                        <p:strVal val="visible"/>
                                      </p:to>
                                    </p:set>
                                    <p:animEffect transition="in" filter="wipe(up)">
                                      <p:cBhvr>
                                        <p:cTn id="19" dur="500"/>
                                        <p:tgtEl>
                                          <p:spTgt spid="37946"/>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37949"/>
                                        </p:tgtEl>
                                        <p:attrNameLst>
                                          <p:attrName>style.visibility</p:attrName>
                                        </p:attrNameLst>
                                      </p:cBhvr>
                                      <p:to>
                                        <p:strVal val="visible"/>
                                      </p:to>
                                    </p:set>
                                    <p:animEffect transition="in" filter="wipe(up)">
                                      <p:cBhvr>
                                        <p:cTn id="23" dur="500"/>
                                        <p:tgtEl>
                                          <p:spTgt spid="37949"/>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37955"/>
                                        </p:tgtEl>
                                        <p:attrNameLst>
                                          <p:attrName>style.visibility</p:attrName>
                                        </p:attrNameLst>
                                      </p:cBhvr>
                                      <p:to>
                                        <p:strVal val="visible"/>
                                      </p:to>
                                    </p:set>
                                    <p:animEffect transition="in" filter="wipe(up)">
                                      <p:cBhvr>
                                        <p:cTn id="27" dur="500"/>
                                        <p:tgtEl>
                                          <p:spTgt spid="379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文本占位符 247810"/>
          <p:cNvSpPr>
            <a:spLocks noGrp="1"/>
          </p:cNvSpPr>
          <p:nvPr>
            <p:ph idx="1"/>
          </p:nvPr>
        </p:nvSpPr>
        <p:spPr>
          <a:xfrm>
            <a:off x="539750" y="383540"/>
            <a:ext cx="8136255" cy="5998210"/>
          </a:xfrm>
        </p:spPr>
        <p:txBody>
          <a:bodyPr vert="horz" wrap="square" lIns="91440" tIns="45720" rIns="91440" bIns="45720" anchor="t"/>
          <a:lstStyle>
            <a:lvl1pPr lvl="0">
              <a:buClr>
                <a:schemeClr val="hlink"/>
              </a:buClr>
              <a:buSzPct val="85000"/>
              <a:buFont typeface="Wingdings" panose="05000000000000000000" pitchFamily="2" charset="2"/>
              <a:defRPr/>
            </a:lvl1pPr>
            <a:lvl2pPr lvl="1">
              <a:buClr>
                <a:schemeClr val="hlink"/>
              </a:buClr>
              <a:buSzPct val="85000"/>
              <a:buFont typeface="Wingdings" panose="05000000000000000000" pitchFamily="2" charset="2"/>
              <a:defRPr sz="2400"/>
            </a:lvl2pPr>
            <a:lvl3pPr lvl="2">
              <a:buClrTx/>
              <a:buSzPct val="85000"/>
              <a:buFont typeface="Wingdings" panose="05000000000000000000" pitchFamily="2" charset="2"/>
              <a:defRPr sz="2000"/>
            </a:lvl3pPr>
            <a:lvl4pPr lvl="3">
              <a:buClrTx/>
              <a:buSzTx/>
              <a:buFont typeface="Wingdings" panose="05000000000000000000" pitchFamily="2" charset="2"/>
              <a:defRPr sz="1800"/>
            </a:lvl4pPr>
            <a:lvl5pPr lvl="4">
              <a:buClrTx/>
              <a:buSzTx/>
              <a:buFont typeface="Wingdings" panose="05000000000000000000" pitchFamily="2" charset="2"/>
              <a:defRPr sz="1800"/>
            </a:lvl5pPr>
          </a:lstStyle>
          <a:p>
            <a:pPr marL="0" lvl="0" indent="0" algn="just">
              <a:spcBef>
                <a:spcPct val="40000"/>
              </a:spcBef>
              <a:buClrTx/>
              <a:buSzTx/>
              <a:buNone/>
            </a:pPr>
            <a:r>
              <a:rPr lang="en-US" altLang="zh-CN" dirty="0">
                <a:sym typeface="+mn-ea"/>
              </a:rPr>
              <a:t>2</a:t>
            </a:r>
            <a:r>
              <a:rPr lang="zh-CN" altLang="en-US" dirty="0">
                <a:sym typeface="+mn-ea"/>
              </a:rPr>
              <a:t>、</a:t>
            </a:r>
            <a:r>
              <a:rPr lang="zh-CN" altLang="en-US" dirty="0">
                <a:sym typeface="+mn-ea"/>
              </a:rPr>
              <a:t>当指针</a:t>
            </a:r>
            <a:r>
              <a:rPr lang="zh-CN" altLang="en-US" dirty="0">
                <a:solidFill>
                  <a:schemeClr val="accent2"/>
                </a:solidFill>
                <a:sym typeface="+mn-ea"/>
              </a:rPr>
              <a:t>指向数组中间的元素</a:t>
            </a:r>
            <a:r>
              <a:rPr lang="zh-CN" altLang="en-US" dirty="0">
                <a:sym typeface="+mn-ea"/>
              </a:rPr>
              <a:t>时，同样可用加法访</a:t>
            </a:r>
            <a:r>
              <a:rPr lang="zh-CN" altLang="en-US" dirty="0">
                <a:ea typeface="华文中宋" panose="02010600040101010101" pitchFamily="2" charset="-122"/>
                <a:sym typeface="+mn-ea"/>
              </a:rPr>
              <a:t>问该位置之后的其他元素：</a:t>
            </a:r>
            <a:endParaRPr lang="zh-CN" altLang="en-US" dirty="0">
              <a:ea typeface="华文中宋" panose="02010600040101010101" pitchFamily="2" charset="-122"/>
            </a:endParaRPr>
          </a:p>
          <a:p>
            <a:pPr marL="0" lvl="0" indent="0" algn="just">
              <a:spcBef>
                <a:spcPct val="25000"/>
              </a:spcBef>
              <a:buClrTx/>
              <a:buSzTx/>
              <a:buNone/>
            </a:pPr>
            <a:r>
              <a:rPr lang="zh-CN" altLang="en-US" dirty="0">
                <a:solidFill>
                  <a:schemeClr val="folHlink"/>
                </a:solidFill>
                <a:ea typeface="华文中宋" panose="02010600040101010101" pitchFamily="2" charset="-122"/>
                <a:sym typeface="+mn-ea"/>
              </a:rPr>
              <a:t>  </a:t>
            </a:r>
            <a:r>
              <a:rPr lang="en-US" altLang="zh-CN">
                <a:solidFill>
                  <a:schemeClr val="folHlink"/>
                </a:solidFill>
                <a:ea typeface="华文中宋" panose="02010600040101010101" pitchFamily="2" charset="-122"/>
                <a:sym typeface="+mn-ea"/>
              </a:rPr>
              <a:t>*(p2 + 2) = 5; 	// </a:t>
            </a:r>
            <a:r>
              <a:rPr lang="zh-CN" altLang="en-US" dirty="0">
                <a:solidFill>
                  <a:schemeClr val="folHlink"/>
                </a:solidFill>
                <a:ea typeface="华文中宋" panose="02010600040101010101" pitchFamily="2" charset="-122"/>
                <a:sym typeface="+mn-ea"/>
              </a:rPr>
              <a:t>给</a:t>
            </a:r>
            <a:r>
              <a:rPr lang="en-US" altLang="zh-CN">
                <a:solidFill>
                  <a:schemeClr val="folHlink"/>
                </a:solidFill>
                <a:ea typeface="华文中宋" panose="02010600040101010101" pitchFamily="2" charset="-122"/>
                <a:sym typeface="+mn-ea"/>
              </a:rPr>
              <a:t>a[7]</a:t>
            </a:r>
            <a:r>
              <a:rPr lang="zh-CN" altLang="en-US" dirty="0">
                <a:solidFill>
                  <a:schemeClr val="folHlink"/>
                </a:solidFill>
                <a:ea typeface="华文中宋" panose="02010600040101010101" pitchFamily="2" charset="-122"/>
                <a:sym typeface="+mn-ea"/>
              </a:rPr>
              <a:t>赋值</a:t>
            </a:r>
            <a:endParaRPr lang="en-US" altLang="zh-CN">
              <a:solidFill>
                <a:schemeClr val="folHlink"/>
              </a:solidFill>
              <a:ea typeface="华文中宋" panose="02010600040101010101" pitchFamily="2" charset="-122"/>
            </a:endParaRPr>
          </a:p>
          <a:p>
            <a:pPr marL="0" lvl="0" indent="0" algn="just">
              <a:spcBef>
                <a:spcPct val="25000"/>
              </a:spcBef>
              <a:buClrTx/>
              <a:buSzTx/>
              <a:buNone/>
            </a:pPr>
            <a:r>
              <a:rPr lang="zh-CN" altLang="en-US" dirty="0">
                <a:ea typeface="华文中宋" panose="02010600040101010101" pitchFamily="2" charset="-122"/>
                <a:sym typeface="+mn-ea"/>
              </a:rPr>
              <a:t>还可</a:t>
            </a:r>
            <a:r>
              <a:rPr lang="zh-CN" altLang="en-US" dirty="0">
                <a:solidFill>
                  <a:schemeClr val="accent2"/>
                </a:solidFill>
                <a:ea typeface="华文中宋" panose="02010600040101010101" pitchFamily="2" charset="-122"/>
                <a:sym typeface="+mn-ea"/>
              </a:rPr>
              <a:t>用减法</a:t>
            </a:r>
            <a:r>
              <a:rPr lang="zh-CN" altLang="en-US" dirty="0">
                <a:ea typeface="华文中宋" panose="02010600040101010101" pitchFamily="2" charset="-122"/>
                <a:sym typeface="+mn-ea"/>
              </a:rPr>
              <a:t>访问所指位置之前的元素：</a:t>
            </a:r>
            <a:endParaRPr lang="zh-CN" altLang="en-US" dirty="0">
              <a:ea typeface="华文中宋" panose="02010600040101010101" pitchFamily="2" charset="-122"/>
            </a:endParaRPr>
          </a:p>
          <a:p>
            <a:pPr marL="0" lvl="0" indent="0" algn="just">
              <a:spcBef>
                <a:spcPct val="25000"/>
              </a:spcBef>
              <a:buClrTx/>
              <a:buSzTx/>
              <a:buNone/>
            </a:pPr>
            <a:r>
              <a:rPr lang="zh-CN" altLang="en-US" dirty="0">
                <a:solidFill>
                  <a:schemeClr val="folHlink"/>
                </a:solidFill>
                <a:ea typeface="华文中宋" panose="02010600040101010101" pitchFamily="2" charset="-122"/>
                <a:sym typeface="+mn-ea"/>
              </a:rPr>
              <a:t>  </a:t>
            </a:r>
            <a:r>
              <a:rPr lang="en-US" altLang="zh-CN">
                <a:solidFill>
                  <a:schemeClr val="folHlink"/>
                </a:solidFill>
                <a:ea typeface="华文中宋" panose="02010600040101010101" pitchFamily="2" charset="-122"/>
                <a:sym typeface="+mn-ea"/>
              </a:rPr>
              <a:t>*(p2 - 2) = 4; /* </a:t>
            </a:r>
            <a:r>
              <a:rPr lang="zh-CN" altLang="en-US" dirty="0">
                <a:solidFill>
                  <a:schemeClr val="folHlink"/>
                </a:solidFill>
                <a:ea typeface="华文中宋" panose="02010600040101010101" pitchFamily="2" charset="-122"/>
                <a:sym typeface="+mn-ea"/>
              </a:rPr>
              <a:t>给</a:t>
            </a:r>
            <a:r>
              <a:rPr lang="en-US" altLang="zh-CN">
                <a:solidFill>
                  <a:schemeClr val="folHlink"/>
                </a:solidFill>
                <a:ea typeface="华文中宋" panose="02010600040101010101" pitchFamily="2" charset="-122"/>
                <a:sym typeface="+mn-ea"/>
              </a:rPr>
              <a:t>a[3]</a:t>
            </a:r>
            <a:r>
              <a:rPr lang="zh-CN" altLang="en-US" dirty="0">
                <a:solidFill>
                  <a:schemeClr val="folHlink"/>
                </a:solidFill>
                <a:ea typeface="华文中宋" panose="02010600040101010101" pitchFamily="2" charset="-122"/>
                <a:sym typeface="+mn-ea"/>
              </a:rPr>
              <a:t>赋值 </a:t>
            </a:r>
            <a:r>
              <a:rPr lang="en-US" altLang="zh-CN">
                <a:solidFill>
                  <a:schemeClr val="folHlink"/>
                </a:solidFill>
                <a:ea typeface="华文中宋" panose="02010600040101010101" pitchFamily="2" charset="-122"/>
                <a:sym typeface="+mn-ea"/>
              </a:rPr>
              <a:t>*/</a:t>
            </a:r>
            <a:endParaRPr lang="en-US" altLang="zh-CN">
              <a:solidFill>
                <a:schemeClr val="folHlink"/>
              </a:solidFill>
            </a:endParaRPr>
          </a:p>
          <a:p>
            <a:pPr lvl="0">
              <a:spcBef>
                <a:spcPct val="40000"/>
              </a:spcBef>
              <a:buClrTx/>
              <a:buSzTx/>
              <a:buNone/>
            </a:pPr>
            <a:endParaRPr lang="en-US" altLang="zh-CN">
              <a:solidFill>
                <a:schemeClr val="folHlink"/>
              </a:solidFill>
            </a:endParaRPr>
          </a:p>
        </p:txBody>
      </p:sp>
      <p:sp>
        <p:nvSpPr>
          <p:cNvPr id="52226" name="文本占位符 247814"/>
          <p:cNvSpPr>
            <a:spLocks noGrp="1"/>
          </p:cNvSpPr>
          <p:nvPr>
            <p:ph type="body" sz="half" idx="4294967295"/>
          </p:nvPr>
        </p:nvSpPr>
        <p:spPr>
          <a:xfrm>
            <a:off x="539750" y="4707255"/>
            <a:ext cx="8275320" cy="1477010"/>
          </a:xfrm>
        </p:spPr>
        <p:txBody>
          <a:bodyPr vert="horz" wrap="square" lIns="91440" tIns="45720" rIns="91440" bIns="45720" anchor="t"/>
          <a:lstStyle>
            <a:lvl1pPr lvl="0">
              <a:buClr>
                <a:schemeClr val="hlink"/>
              </a:buClr>
              <a:buSzPct val="85000"/>
              <a:buFont typeface="Wingdings" panose="05000000000000000000" pitchFamily="2" charset="2"/>
              <a:defRPr/>
            </a:lvl1pPr>
            <a:lvl2pPr lvl="1">
              <a:buClr>
                <a:schemeClr val="hlink"/>
              </a:buClr>
              <a:buSzPct val="85000"/>
              <a:buFont typeface="Wingdings" panose="05000000000000000000" pitchFamily="2" charset="2"/>
              <a:defRPr sz="2400"/>
            </a:lvl2pPr>
            <a:lvl3pPr lvl="2">
              <a:buClrTx/>
              <a:buSzPct val="85000"/>
              <a:buFont typeface="Wingdings" panose="05000000000000000000" pitchFamily="2" charset="2"/>
              <a:defRPr sz="2000"/>
            </a:lvl3pPr>
            <a:lvl4pPr lvl="3">
              <a:buClrTx/>
              <a:buSzTx/>
              <a:buFont typeface="Wingdings" panose="05000000000000000000" pitchFamily="2" charset="2"/>
              <a:defRPr sz="1800"/>
            </a:lvl4pPr>
            <a:lvl5pPr lvl="4">
              <a:buClrTx/>
              <a:buSzTx/>
              <a:buFont typeface="Wingdings" panose="05000000000000000000" pitchFamily="2" charset="2"/>
              <a:defRPr sz="1800"/>
            </a:lvl5pPr>
          </a:lstStyle>
          <a:p>
            <a:pPr marL="0" indent="0" algn="l">
              <a:spcBef>
                <a:spcPct val="20000"/>
              </a:spcBef>
              <a:buClr>
                <a:schemeClr val="hlink"/>
              </a:buClr>
              <a:buSzPct val="85000"/>
              <a:buFont typeface="Wingdings" panose="05000000000000000000" pitchFamily="2" charset="2"/>
              <a:buNone/>
            </a:pPr>
            <a:r>
              <a:rPr lang="zh-CN" altLang="en-US" dirty="0">
                <a:latin typeface="Cambria" panose="02040503050406030204" pitchFamily="18" charset="0"/>
                <a:sym typeface="+mn-ea"/>
              </a:rPr>
              <a:t>这类</a:t>
            </a:r>
            <a:r>
              <a:rPr lang="zh-CN" altLang="en-US" dirty="0">
                <a:solidFill>
                  <a:srgbClr val="FF0000"/>
                </a:solidFill>
                <a:latin typeface="Cambria" panose="02040503050406030204" pitchFamily="18" charset="0"/>
                <a:sym typeface="+mn-ea"/>
              </a:rPr>
              <a:t>由指针值出发进行的运算</a:t>
            </a:r>
            <a:r>
              <a:rPr lang="zh-CN" altLang="en-US" dirty="0">
                <a:latin typeface="Cambria" panose="02040503050406030204" pitchFamily="18" charset="0"/>
                <a:sym typeface="+mn-ea"/>
              </a:rPr>
              <a:t>称为</a:t>
            </a:r>
            <a:r>
              <a:rPr lang="zh-CN" altLang="en-US" dirty="0">
                <a:solidFill>
                  <a:schemeClr val="hlink"/>
                </a:solidFill>
                <a:latin typeface="Cambria" panose="02040503050406030204" pitchFamily="18" charset="0"/>
                <a:sym typeface="+mn-ea"/>
              </a:rPr>
              <a:t>指针运算</a:t>
            </a:r>
            <a:r>
              <a:rPr lang="zh-CN" altLang="en-US" dirty="0">
                <a:latin typeface="Cambria" panose="02040503050406030204" pitchFamily="18" charset="0"/>
                <a:sym typeface="+mn-ea"/>
              </a:rPr>
              <a:t>。</a:t>
            </a:r>
            <a:endParaRPr lang="zh-CN" altLang="en-US" dirty="0">
              <a:latin typeface="Cambria" panose="02040503050406030204" pitchFamily="18" charset="0"/>
            </a:endParaRPr>
          </a:p>
          <a:p>
            <a:pPr marL="0" indent="0" algn="just" eaLnBrk="0">
              <a:spcBef>
                <a:spcPct val="30000"/>
              </a:spcBef>
              <a:buNone/>
            </a:pPr>
            <a:r>
              <a:rPr lang="zh-CN" altLang="en-US" dirty="0">
                <a:latin typeface="Cambria" panose="02040503050406030204" pitchFamily="18" charset="0"/>
                <a:sym typeface="+mn-ea"/>
              </a:rPr>
              <a:t>通过指针访问数组元素时</a:t>
            </a:r>
            <a:r>
              <a:rPr lang="zh-CN" altLang="en-US" dirty="0">
                <a:solidFill>
                  <a:schemeClr val="accent2"/>
                </a:solidFill>
                <a:latin typeface="Cambria" panose="02040503050406030204" pitchFamily="18" charset="0"/>
                <a:sym typeface="+mn-ea"/>
              </a:rPr>
              <a:t>必须保证不越界</a:t>
            </a:r>
            <a:r>
              <a:rPr lang="zh-CN" altLang="en-US" dirty="0">
                <a:latin typeface="Cambria" panose="02040503050406030204" pitchFamily="18" charset="0"/>
                <a:sym typeface="+mn-ea"/>
              </a:rPr>
              <a:t>。</a:t>
            </a:r>
            <a:endParaRPr lang="zh-CN" altLang="en-US" dirty="0">
              <a:latin typeface="Cambria" panose="02040503050406030204" pitchFamily="18" charset="0"/>
            </a:endParaRPr>
          </a:p>
          <a:p>
            <a:pPr marL="0" indent="0" algn="just" eaLnBrk="0">
              <a:spcBef>
                <a:spcPct val="30000"/>
              </a:spcBef>
              <a:buNone/>
            </a:pPr>
            <a:r>
              <a:rPr lang="zh-CN" altLang="en-US" sz="2400" dirty="0">
                <a:latin typeface="Cambria" panose="02040503050406030204" pitchFamily="18" charset="0"/>
                <a:sym typeface="+mn-ea"/>
              </a:rPr>
              <a:t>运算取得的指针值（即使不间接访问）必须在数组范围内（可过末元素一位置），否则无定义。</a:t>
            </a:r>
            <a:endParaRPr lang="zh-CN" altLang="en-US" sz="2400" dirty="0">
              <a:solidFill>
                <a:schemeClr val="folHlink"/>
              </a:solidFill>
              <a:latin typeface="Cambria" panose="02040503050406030204" pitchFamily="18" charset="0"/>
              <a:sym typeface="+mn-ea"/>
            </a:endParaRPr>
          </a:p>
        </p:txBody>
      </p:sp>
      <p:graphicFrame>
        <p:nvGraphicFramePr>
          <p:cNvPr id="44037" name="表格 44036"/>
          <p:cNvGraphicFramePr/>
          <p:nvPr/>
        </p:nvGraphicFramePr>
        <p:xfrm>
          <a:off x="1976438" y="4069398"/>
          <a:ext cx="6426200" cy="485775"/>
        </p:xfrm>
        <a:graphic>
          <a:graphicData uri="http://schemas.openxmlformats.org/drawingml/2006/table">
            <a:tbl>
              <a:tblPr/>
              <a:tblGrid>
                <a:gridCol w="584200"/>
                <a:gridCol w="584200"/>
                <a:gridCol w="584200"/>
                <a:gridCol w="584200"/>
                <a:gridCol w="584200"/>
                <a:gridCol w="584200"/>
                <a:gridCol w="584200"/>
                <a:gridCol w="584200"/>
                <a:gridCol w="584200"/>
                <a:gridCol w="584200"/>
                <a:gridCol w="584200"/>
              </a:tblGrid>
              <a:tr h="485775">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28575" cap="flat" cmpd="sng">
                      <a:solidFill>
                        <a:schemeClr val="tx1"/>
                      </a:solidFill>
                      <a:prstDash val="solid"/>
                      <a:headEnd type="none" w="med" len="med"/>
                      <a:tailEnd type="none" w="med" len="med"/>
                    </a:lnL>
                    <a:lnR w="12700" cap="flat" cmpd="sng">
                      <a:solidFill>
                        <a:schemeClr val="tx1"/>
                      </a:solidFill>
                      <a:prstDash val="sysDash"/>
                      <a:headEnd type="none" w="med" len="med"/>
                      <a:tailEnd type="none" w="med" len="med"/>
                    </a:lnR>
                    <a:lnT w="12700" cap="flat" cmpd="sng">
                      <a:solidFill>
                        <a:schemeClr val="tx1"/>
                      </a:solidFill>
                      <a:prstDash val="sysDash"/>
                      <a:headEnd type="none" w="med" len="med"/>
                      <a:tailEnd type="none" w="med" len="med"/>
                    </a:lnT>
                    <a:lnB w="12700" cap="flat" cmpd="sng">
                      <a:solidFill>
                        <a:schemeClr val="tx1"/>
                      </a:solidFill>
                      <a:prstDash val="sysDash"/>
                      <a:headEnd type="none" w="med" len="med"/>
                      <a:tailEnd type="none" w="med" len="med"/>
                    </a:lnB>
                    <a:lnTlToBr>
                      <a:noFill/>
                    </a:lnTlToBr>
                    <a:lnBlToTr>
                      <a:noFill/>
                    </a:lnBlToTr>
                    <a:noFill/>
                  </a:tcPr>
                </a:tc>
              </a:tr>
            </a:tbl>
          </a:graphicData>
        </a:graphic>
      </p:graphicFrame>
      <p:sp>
        <p:nvSpPr>
          <p:cNvPr id="52255" name="文本框 247843"/>
          <p:cNvSpPr txBox="1"/>
          <p:nvPr/>
        </p:nvSpPr>
        <p:spPr>
          <a:xfrm>
            <a:off x="438150" y="4061460"/>
            <a:ext cx="1431925" cy="460375"/>
          </a:xfrm>
          <a:prstGeom prst="rect">
            <a:avLst/>
          </a:prstGeom>
          <a:noFill/>
          <a:ln w="9525">
            <a:noFill/>
          </a:ln>
        </p:spPr>
        <p:txBody>
          <a:bodyPr lIns="92075" tIns="46038" rIns="92075" bIns="46038">
            <a:spAutoFit/>
          </a:bodyPr>
          <a:p>
            <a:pPr hangingPunct="1"/>
            <a:r>
              <a:rPr lang="zh-CN" altLang="en-US" dirty="0">
                <a:latin typeface="Cambria" panose="02040503050406030204" pitchFamily="18" charset="0"/>
              </a:rPr>
              <a:t>数组 </a:t>
            </a:r>
            <a:r>
              <a:rPr lang="en-US" altLang="zh-CN">
                <a:latin typeface="Cambria" panose="02040503050406030204" pitchFamily="18" charset="0"/>
              </a:rPr>
              <a:t>a</a:t>
            </a:r>
            <a:endParaRPr lang="en-US" altLang="zh-CN">
              <a:latin typeface="Cambria" panose="02040503050406030204" pitchFamily="18" charset="0"/>
            </a:endParaRPr>
          </a:p>
        </p:txBody>
      </p:sp>
      <p:sp>
        <p:nvSpPr>
          <p:cNvPr id="52256" name="直接连接符 247844"/>
          <p:cNvSpPr/>
          <p:nvPr/>
        </p:nvSpPr>
        <p:spPr>
          <a:xfrm>
            <a:off x="1697355" y="3502025"/>
            <a:ext cx="263525" cy="532765"/>
          </a:xfrm>
          <a:prstGeom prst="line">
            <a:avLst/>
          </a:prstGeom>
          <a:ln w="28575" cap="flat" cmpd="sng">
            <a:solidFill>
              <a:schemeClr val="tx1"/>
            </a:solidFill>
            <a:prstDash val="solid"/>
            <a:headEnd type="oval" w="lg" len="lg"/>
            <a:tailEnd type="triangle" w="med" len="lg"/>
          </a:ln>
        </p:spPr>
      </p:sp>
      <p:sp>
        <p:nvSpPr>
          <p:cNvPr id="52257" name="文本框 247845"/>
          <p:cNvSpPr txBox="1"/>
          <p:nvPr/>
        </p:nvSpPr>
        <p:spPr>
          <a:xfrm>
            <a:off x="1319213" y="2934335"/>
            <a:ext cx="688975" cy="460375"/>
          </a:xfrm>
          <a:prstGeom prst="rect">
            <a:avLst/>
          </a:prstGeom>
          <a:noFill/>
          <a:ln w="9525">
            <a:noFill/>
          </a:ln>
        </p:spPr>
        <p:txBody>
          <a:bodyPr lIns="92075" tIns="46038" rIns="92075" bIns="46038">
            <a:spAutoFit/>
          </a:bodyPr>
          <a:p>
            <a:pPr hangingPunct="1"/>
            <a:r>
              <a:rPr lang="en-US" altLang="zh-CN">
                <a:latin typeface="Cambria" panose="02040503050406030204" pitchFamily="18" charset="0"/>
              </a:rPr>
              <a:t>p1</a:t>
            </a:r>
            <a:endParaRPr lang="en-US" altLang="zh-CN">
              <a:latin typeface="Cambria" panose="02040503050406030204" pitchFamily="18" charset="0"/>
            </a:endParaRPr>
          </a:p>
        </p:txBody>
      </p:sp>
      <p:grpSp>
        <p:nvGrpSpPr>
          <p:cNvPr id="247847" name="组合 247846"/>
          <p:cNvGrpSpPr/>
          <p:nvPr/>
        </p:nvGrpSpPr>
        <p:grpSpPr>
          <a:xfrm>
            <a:off x="3115945" y="2969578"/>
            <a:ext cx="920750" cy="1100137"/>
            <a:chOff x="1285" y="2810"/>
            <a:chExt cx="580" cy="693"/>
          </a:xfrm>
        </p:grpSpPr>
        <p:sp>
          <p:nvSpPr>
            <p:cNvPr id="52259" name="直接连接符 247847"/>
            <p:cNvSpPr/>
            <p:nvPr/>
          </p:nvSpPr>
          <p:spPr>
            <a:xfrm>
              <a:off x="1532" y="3158"/>
              <a:ext cx="157" cy="345"/>
            </a:xfrm>
            <a:prstGeom prst="line">
              <a:avLst/>
            </a:prstGeom>
            <a:ln w="28575" cap="flat" cmpd="sng">
              <a:solidFill>
                <a:schemeClr val="tx1"/>
              </a:solidFill>
              <a:prstDash val="solid"/>
              <a:headEnd type="oval" w="lg" len="lg"/>
              <a:tailEnd type="triangle" w="med" len="lg"/>
            </a:ln>
          </p:spPr>
        </p:sp>
        <p:sp>
          <p:nvSpPr>
            <p:cNvPr id="52260" name="文本框 247848"/>
            <p:cNvSpPr txBox="1"/>
            <p:nvPr/>
          </p:nvSpPr>
          <p:spPr>
            <a:xfrm>
              <a:off x="1285" y="2810"/>
              <a:ext cx="580" cy="290"/>
            </a:xfrm>
            <a:prstGeom prst="rect">
              <a:avLst/>
            </a:prstGeom>
            <a:noFill/>
            <a:ln w="9525">
              <a:noFill/>
            </a:ln>
          </p:spPr>
          <p:txBody>
            <a:bodyPr lIns="92075" tIns="46038" rIns="92075" bIns="46038">
              <a:spAutoFit/>
            </a:bodyPr>
            <a:p>
              <a:pPr hangingPunct="1"/>
              <a:r>
                <a:rPr lang="en-US" altLang="zh-CN">
                  <a:latin typeface="Cambria" panose="02040503050406030204" pitchFamily="18" charset="0"/>
                </a:rPr>
                <a:t>p2-2</a:t>
              </a:r>
              <a:endParaRPr lang="en-US" altLang="zh-CN">
                <a:latin typeface="Cambria" panose="02040503050406030204" pitchFamily="18" charset="0"/>
              </a:endParaRPr>
            </a:p>
          </p:txBody>
        </p:sp>
      </p:grpSp>
      <p:grpSp>
        <p:nvGrpSpPr>
          <p:cNvPr id="247853" name="组合 247852"/>
          <p:cNvGrpSpPr/>
          <p:nvPr/>
        </p:nvGrpSpPr>
        <p:grpSpPr>
          <a:xfrm>
            <a:off x="5428298" y="2953703"/>
            <a:ext cx="920750" cy="1098550"/>
            <a:chOff x="1285" y="2810"/>
            <a:chExt cx="580" cy="692"/>
          </a:xfrm>
        </p:grpSpPr>
        <p:sp>
          <p:nvSpPr>
            <p:cNvPr id="52262" name="直接连接符 247853"/>
            <p:cNvSpPr/>
            <p:nvPr/>
          </p:nvSpPr>
          <p:spPr>
            <a:xfrm>
              <a:off x="1532" y="3144"/>
              <a:ext cx="157" cy="358"/>
            </a:xfrm>
            <a:prstGeom prst="line">
              <a:avLst/>
            </a:prstGeom>
            <a:ln w="28575" cap="flat" cmpd="sng">
              <a:solidFill>
                <a:schemeClr val="tx1"/>
              </a:solidFill>
              <a:prstDash val="solid"/>
              <a:headEnd type="oval" w="lg" len="lg"/>
              <a:tailEnd type="triangle" w="med" len="lg"/>
            </a:ln>
          </p:spPr>
        </p:sp>
        <p:sp>
          <p:nvSpPr>
            <p:cNvPr id="52263" name="文本框 247854"/>
            <p:cNvSpPr txBox="1"/>
            <p:nvPr/>
          </p:nvSpPr>
          <p:spPr>
            <a:xfrm>
              <a:off x="1285" y="2810"/>
              <a:ext cx="580" cy="290"/>
            </a:xfrm>
            <a:prstGeom prst="rect">
              <a:avLst/>
            </a:prstGeom>
            <a:noFill/>
            <a:ln w="9525">
              <a:noFill/>
            </a:ln>
          </p:spPr>
          <p:txBody>
            <a:bodyPr lIns="92075" tIns="46038" rIns="92075" bIns="46038">
              <a:spAutoFit/>
            </a:bodyPr>
            <a:p>
              <a:pPr hangingPunct="1"/>
              <a:r>
                <a:rPr lang="en-US" altLang="zh-CN">
                  <a:latin typeface="Cambria" panose="02040503050406030204" pitchFamily="18" charset="0"/>
                </a:rPr>
                <a:t>p2+2</a:t>
              </a:r>
              <a:endParaRPr lang="en-US" altLang="zh-CN">
                <a:latin typeface="Cambria" panose="02040503050406030204" pitchFamily="18" charset="0"/>
              </a:endParaRPr>
            </a:p>
          </p:txBody>
        </p:sp>
      </p:grpSp>
      <p:sp>
        <p:nvSpPr>
          <p:cNvPr id="52269" name="直接连接符 36913"/>
          <p:cNvSpPr/>
          <p:nvPr/>
        </p:nvSpPr>
        <p:spPr>
          <a:xfrm>
            <a:off x="4895215" y="3502025"/>
            <a:ext cx="19685" cy="546735"/>
          </a:xfrm>
          <a:prstGeom prst="line">
            <a:avLst/>
          </a:prstGeom>
          <a:ln w="28575" cap="flat" cmpd="sng">
            <a:solidFill>
              <a:schemeClr val="tx1"/>
            </a:solidFill>
            <a:prstDash val="solid"/>
            <a:headEnd type="oval" w="lg" len="lg"/>
            <a:tailEnd type="triangle" w="med" len="lg"/>
          </a:ln>
        </p:spPr>
      </p:sp>
      <p:sp>
        <p:nvSpPr>
          <p:cNvPr id="52270" name="文本框 36917"/>
          <p:cNvSpPr txBox="1"/>
          <p:nvPr/>
        </p:nvSpPr>
        <p:spPr>
          <a:xfrm>
            <a:off x="4627245" y="2934335"/>
            <a:ext cx="688975" cy="460375"/>
          </a:xfrm>
          <a:prstGeom prst="rect">
            <a:avLst/>
          </a:prstGeom>
          <a:noFill/>
          <a:ln w="9525">
            <a:noFill/>
          </a:ln>
        </p:spPr>
        <p:txBody>
          <a:bodyPr lIns="92075" tIns="46038" rIns="92075" bIns="46038">
            <a:spAutoFit/>
          </a:bodyPr>
          <a:p>
            <a:pPr hangingPunct="1"/>
            <a:r>
              <a:rPr lang="en-US" altLang="zh-CN">
                <a:latin typeface="Cambria" panose="02040503050406030204" pitchFamily="18" charset="0"/>
              </a:rPr>
              <a:t>p2</a:t>
            </a:r>
            <a:endParaRPr lang="en-US" altLang="zh-CN">
              <a:latin typeface="Cambria" panose="02040503050406030204" pitchFamily="18" charset="0"/>
            </a:endParaRPr>
          </a:p>
        </p:txBody>
      </p:sp>
      <p:sp>
        <p:nvSpPr>
          <p:cNvPr id="2" name="灯片编号占位符 1"/>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文本占位符 249858"/>
          <p:cNvSpPr>
            <a:spLocks noGrp="1"/>
          </p:cNvSpPr>
          <p:nvPr>
            <p:ph idx="1"/>
          </p:nvPr>
        </p:nvSpPr>
        <p:spPr>
          <a:xfrm>
            <a:off x="539750" y="488950"/>
            <a:ext cx="8136255" cy="5892800"/>
          </a:xfrm>
        </p:spPr>
        <p:txBody>
          <a:bodyPr vert="horz" wrap="square" lIns="91440" tIns="45720" rIns="91440" bIns="45720" anchor="t"/>
          <a:p>
            <a:pPr marL="0" indent="0">
              <a:spcBef>
                <a:spcPct val="30000"/>
              </a:spcBef>
              <a:buClrTx/>
              <a:buSzTx/>
              <a:buNone/>
            </a:pPr>
            <a:r>
              <a:rPr lang="en-US" altLang="zh-CN" dirty="0"/>
              <a:t>3</a:t>
            </a:r>
            <a:r>
              <a:rPr lang="zh-CN" altLang="en-US" dirty="0"/>
              <a:t>、</a:t>
            </a:r>
            <a:r>
              <a:rPr lang="zh-CN" altLang="en-US" dirty="0"/>
              <a:t>可以</a:t>
            </a:r>
            <a:r>
              <a:rPr lang="zh-CN" altLang="en-US" dirty="0">
                <a:solidFill>
                  <a:schemeClr val="accent2"/>
                </a:solidFill>
              </a:rPr>
              <a:t>对指针加减整数</a:t>
            </a:r>
            <a:r>
              <a:rPr lang="zh-CN" altLang="en-US" dirty="0"/>
              <a:t>，进行指针更新：</a:t>
            </a:r>
            <a:endParaRPr lang="en-US" altLang="zh-CN"/>
          </a:p>
          <a:p>
            <a:pPr marL="0" indent="0" algn="just">
              <a:spcBef>
                <a:spcPct val="30000"/>
              </a:spcBef>
              <a:buNone/>
            </a:pPr>
            <a:r>
              <a:rPr lang="zh-CN" altLang="en-US" dirty="0"/>
              <a:t>用指针运算得到的值做指针更新：</a:t>
            </a:r>
            <a:endParaRPr lang="zh-CN" altLang="en-US" dirty="0"/>
          </a:p>
          <a:p>
            <a:pPr marL="0" indent="0" algn="just">
              <a:spcBef>
                <a:spcPct val="30000"/>
              </a:spcBef>
              <a:buClrTx/>
              <a:buSzTx/>
              <a:buNone/>
            </a:pPr>
            <a:r>
              <a:rPr lang="zh-CN" altLang="en-US" dirty="0">
                <a:solidFill>
                  <a:schemeClr val="folHlink"/>
                </a:solidFill>
              </a:rPr>
              <a:t>  </a:t>
            </a:r>
            <a:r>
              <a:rPr lang="en-US" altLang="zh-CN">
                <a:solidFill>
                  <a:schemeClr val="folHlink"/>
                </a:solidFill>
              </a:rPr>
              <a:t>p2 = </a:t>
            </a:r>
            <a:r>
              <a:rPr lang="en-US" altLang="zh-CN" err="1">
                <a:solidFill>
                  <a:schemeClr val="folHlink"/>
                </a:solidFill>
              </a:rPr>
              <a:t>p2</a:t>
            </a:r>
            <a:r>
              <a:rPr lang="en-US" altLang="zh-CN">
                <a:solidFill>
                  <a:schemeClr val="folHlink"/>
                </a:solidFill>
              </a:rPr>
              <a:t> - 2; /* </a:t>
            </a:r>
            <a:r>
              <a:rPr lang="zh-CN" altLang="en-US" dirty="0">
                <a:solidFill>
                  <a:schemeClr val="folHlink"/>
                </a:solidFill>
              </a:rPr>
              <a:t>这使</a:t>
            </a:r>
            <a:r>
              <a:rPr lang="en-US" altLang="zh-CN">
                <a:solidFill>
                  <a:schemeClr val="folHlink"/>
                </a:solidFill>
              </a:rPr>
              <a:t>p2</a:t>
            </a:r>
            <a:r>
              <a:rPr lang="zh-CN" altLang="en-US" dirty="0">
                <a:solidFill>
                  <a:schemeClr val="folHlink"/>
                </a:solidFill>
              </a:rPr>
              <a:t>改指向</a:t>
            </a:r>
            <a:r>
              <a:rPr lang="en-US" altLang="zh-CN">
                <a:solidFill>
                  <a:schemeClr val="folHlink"/>
                </a:solidFill>
              </a:rPr>
              <a:t>a[3] */</a:t>
            </a:r>
            <a:endParaRPr lang="en-US" altLang="zh-CN">
              <a:solidFill>
                <a:schemeClr val="folHlink"/>
              </a:solidFill>
            </a:endParaRPr>
          </a:p>
          <a:p>
            <a:pPr marL="0" indent="0" algn="just">
              <a:spcBef>
                <a:spcPct val="30000"/>
              </a:spcBef>
              <a:buNone/>
            </a:pPr>
            <a:r>
              <a:rPr lang="zh-CN" altLang="en-US" dirty="0"/>
              <a:t>用</a:t>
            </a:r>
            <a:r>
              <a:rPr lang="zh-CN" altLang="en-US" dirty="0">
                <a:solidFill>
                  <a:schemeClr val="hlink"/>
                </a:solidFill>
              </a:rPr>
              <a:t>增</a:t>
            </a:r>
            <a:r>
              <a:rPr lang="en-US" altLang="zh-CN">
                <a:solidFill>
                  <a:schemeClr val="hlink"/>
                </a:solidFill>
              </a:rPr>
              <a:t>/</a:t>
            </a:r>
            <a:r>
              <a:rPr lang="zh-CN" altLang="en-US" dirty="0">
                <a:solidFill>
                  <a:schemeClr val="hlink"/>
                </a:solidFill>
              </a:rPr>
              <a:t>减量</a:t>
            </a:r>
            <a:r>
              <a:rPr lang="zh-CN" altLang="en-US" dirty="0"/>
              <a:t>操作做指针更新：</a:t>
            </a:r>
            <a:endParaRPr lang="zh-CN" altLang="en-US" dirty="0"/>
          </a:p>
          <a:p>
            <a:pPr marL="0" indent="0" algn="just">
              <a:spcBef>
                <a:spcPct val="30000"/>
              </a:spcBef>
              <a:buClrTx/>
              <a:buSzTx/>
              <a:buNone/>
            </a:pPr>
            <a:r>
              <a:rPr lang="zh-CN" altLang="en-US" dirty="0">
                <a:solidFill>
                  <a:schemeClr val="folHlink"/>
                </a:solidFill>
              </a:rPr>
              <a:t>  </a:t>
            </a:r>
            <a:r>
              <a:rPr lang="en-US" altLang="zh-CN">
                <a:solidFill>
                  <a:schemeClr val="folHlink"/>
                </a:solidFill>
              </a:rPr>
              <a:t>p3 = p2;  ++p3;</a:t>
            </a:r>
            <a:endParaRPr lang="en-US" altLang="zh-CN">
              <a:solidFill>
                <a:schemeClr val="folHlink"/>
              </a:solidFill>
            </a:endParaRPr>
          </a:p>
          <a:p>
            <a:pPr marL="0" indent="0" algn="just">
              <a:spcBef>
                <a:spcPct val="30000"/>
              </a:spcBef>
              <a:buClrTx/>
              <a:buSzTx/>
              <a:buNone/>
            </a:pPr>
            <a:r>
              <a:rPr lang="en-US" altLang="zh-CN">
                <a:solidFill>
                  <a:schemeClr val="folHlink"/>
                </a:solidFill>
              </a:rPr>
              <a:t>  --p2;    p3 += 2;</a:t>
            </a:r>
            <a:endParaRPr lang="en-US" altLang="zh-CN">
              <a:solidFill>
                <a:schemeClr val="folHlink"/>
              </a:solidFill>
            </a:endParaRPr>
          </a:p>
          <a:p>
            <a:pPr marL="0" indent="0" algn="just">
              <a:spcBef>
                <a:spcPct val="30000"/>
              </a:spcBef>
              <a:buClrTx/>
              <a:buSzTx/>
              <a:buNone/>
            </a:pPr>
            <a:endParaRPr lang="en-US" altLang="zh-CN">
              <a:solidFill>
                <a:schemeClr val="folHlink"/>
              </a:solidFill>
            </a:endParaRPr>
          </a:p>
          <a:p>
            <a:pPr marL="0" indent="0" algn="just">
              <a:spcBef>
                <a:spcPct val="30000"/>
              </a:spcBef>
              <a:buClrTx/>
              <a:buSzTx/>
              <a:buNone/>
            </a:pPr>
            <a:r>
              <a:rPr lang="zh-CN" altLang="en-US" dirty="0"/>
              <a:t>通过指向数组的指针访问数组元素，必须</a:t>
            </a:r>
            <a:r>
              <a:rPr lang="zh-CN" altLang="en-US" dirty="0">
                <a:solidFill>
                  <a:schemeClr val="accent2"/>
                </a:solidFill>
              </a:rPr>
              <a:t>保证所有间接访问都在数组合法范围之内</a:t>
            </a:r>
            <a:r>
              <a:rPr lang="zh-CN" altLang="en-US" dirty="0"/>
              <a:t>。</a:t>
            </a:r>
            <a:endParaRPr lang="en-US" altLang="zh-CN"/>
          </a:p>
        </p:txBody>
      </p:sp>
      <p:sp>
        <p:nvSpPr>
          <p:cNvPr id="2" name="灯片编号占位符 1"/>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文本框 36866"/>
          <p:cNvSpPr txBox="1"/>
          <p:nvPr/>
        </p:nvSpPr>
        <p:spPr>
          <a:xfrm>
            <a:off x="250825" y="908050"/>
            <a:ext cx="8582025" cy="2804795"/>
          </a:xfrm>
          <a:prstGeom prst="rect">
            <a:avLst/>
          </a:prstGeom>
          <a:noFill/>
          <a:ln w="9525">
            <a:noFill/>
          </a:ln>
        </p:spPr>
        <p:txBody>
          <a:bodyPr>
            <a:spAutoFit/>
          </a:bodyPr>
          <a:p>
            <a:pPr algn="l" hangingPunct="1"/>
            <a:r>
              <a:rPr lang="en-US" altLang="zh-CN" sz="2800" dirty="0">
                <a:latin typeface="Cambria" panose="02040503050406030204" pitchFamily="18" charset="0"/>
              </a:rPr>
              <a:t>4</a:t>
            </a:r>
            <a:r>
              <a:rPr lang="zh-CN" altLang="en-US" sz="2800" dirty="0">
                <a:latin typeface="Cambria" panose="02040503050406030204" pitchFamily="18" charset="0"/>
              </a:rPr>
              <a:t>、</a:t>
            </a:r>
            <a:r>
              <a:rPr lang="zh-CN" altLang="en-US" sz="2800" dirty="0">
                <a:latin typeface="Cambria" panose="02040503050406030204" pitchFamily="18" charset="0"/>
              </a:rPr>
              <a:t>如果</a:t>
            </a:r>
            <a:r>
              <a:rPr lang="zh-CN" altLang="en-US" sz="2800" dirty="0">
                <a:solidFill>
                  <a:schemeClr val="accent2"/>
                </a:solidFill>
                <a:latin typeface="Cambria" panose="02040503050406030204" pitchFamily="18" charset="0"/>
              </a:rPr>
              <a:t>两个指针指在同一个数组里</a:t>
            </a:r>
            <a:r>
              <a:rPr lang="zh-CN" altLang="en-US" sz="2800" dirty="0">
                <a:latin typeface="Cambria" panose="02040503050406030204" pitchFamily="18" charset="0"/>
              </a:rPr>
              <a:t>，可以</a:t>
            </a:r>
            <a:r>
              <a:rPr lang="zh-CN" altLang="en-US" sz="2800" dirty="0">
                <a:solidFill>
                  <a:schemeClr val="hlink"/>
                </a:solidFill>
                <a:latin typeface="Cambria" panose="02040503050406030204" pitchFamily="18" charset="0"/>
              </a:rPr>
              <a:t>求差</a:t>
            </a:r>
            <a:r>
              <a:rPr lang="zh-CN" altLang="en-US" sz="2800" dirty="0">
                <a:latin typeface="Cambria" panose="02040503050406030204" pitchFamily="18" charset="0"/>
              </a:rPr>
              <a:t>，得到它们间的数组元素个数（带符号整数）。</a:t>
            </a:r>
            <a:endParaRPr lang="zh-CN" altLang="en-US" sz="2800" dirty="0">
              <a:latin typeface="Cambria" panose="02040503050406030204" pitchFamily="18" charset="0"/>
            </a:endParaRPr>
          </a:p>
          <a:p>
            <a:pPr algn="l" hangingPunct="1"/>
            <a:r>
              <a:rPr lang="zh-CN" altLang="en-US" sz="2800" dirty="0">
                <a:solidFill>
                  <a:schemeClr val="folHlink"/>
                </a:solidFill>
                <a:latin typeface="Cambria" panose="02040503050406030204" pitchFamily="18" charset="0"/>
              </a:rPr>
              <a:t>	</a:t>
            </a:r>
            <a:r>
              <a:rPr lang="zh-CN" altLang="zh-CN" sz="2800" dirty="0">
                <a:solidFill>
                  <a:schemeClr val="folHlink"/>
                </a:solidFill>
                <a:latin typeface="Cambria" panose="02040503050406030204" pitchFamily="18" charset="0"/>
              </a:rPr>
              <a:t>n = p3 – p2; /</a:t>
            </a:r>
            <a:r>
              <a:rPr lang="zh-CN" altLang="en-US" sz="2800" dirty="0">
                <a:solidFill>
                  <a:schemeClr val="folHlink"/>
                </a:solidFill>
                <a:latin typeface="Cambria" panose="02040503050406030204" pitchFamily="18" charset="0"/>
              </a:rPr>
              <a:t>/</a:t>
            </a:r>
            <a:r>
              <a:rPr lang="zh-CN" altLang="zh-CN" sz="2800" dirty="0">
                <a:solidFill>
                  <a:schemeClr val="folHlink"/>
                </a:solidFill>
                <a:latin typeface="Cambria" panose="02040503050406030204" pitchFamily="18" charset="0"/>
              </a:rPr>
              <a:t> 也可以求 </a:t>
            </a:r>
            <a:r>
              <a:rPr lang="en-US" altLang="zh-CN" sz="2800">
                <a:solidFill>
                  <a:schemeClr val="folHlink"/>
                </a:solidFill>
                <a:latin typeface="Cambria" panose="02040503050406030204" pitchFamily="18" charset="0"/>
              </a:rPr>
              <a:t>p2 – p3 </a:t>
            </a:r>
            <a:endParaRPr lang="en-US" altLang="zh-CN" sz="2800">
              <a:solidFill>
                <a:schemeClr val="folHlink"/>
              </a:solidFill>
              <a:latin typeface="Cambria" panose="02040503050406030204" pitchFamily="18" charset="0"/>
            </a:endParaRPr>
          </a:p>
          <a:p>
            <a:pPr algn="just" eaLnBrk="0">
              <a:spcBef>
                <a:spcPct val="40000"/>
              </a:spcBef>
            </a:pPr>
            <a:r>
              <a:rPr lang="en-US" altLang="zh-CN" sz="2800" dirty="0">
                <a:latin typeface="Cambria" panose="02040503050406030204" pitchFamily="18" charset="0"/>
              </a:rPr>
              <a:t>5</a:t>
            </a:r>
            <a:r>
              <a:rPr lang="zh-CN" altLang="en-US" sz="2800" dirty="0">
                <a:latin typeface="Cambria" panose="02040503050406030204" pitchFamily="18" charset="0"/>
              </a:rPr>
              <a:t>、</a:t>
            </a:r>
            <a:r>
              <a:rPr lang="zh-CN" altLang="en-US" sz="2800" dirty="0">
                <a:latin typeface="Cambria" panose="02040503050406030204" pitchFamily="18" charset="0"/>
              </a:rPr>
              <a:t>指在</a:t>
            </a:r>
            <a:r>
              <a:rPr lang="zh-CN" altLang="en-US" sz="2800" dirty="0">
                <a:solidFill>
                  <a:schemeClr val="hlink"/>
                </a:solidFill>
                <a:latin typeface="Cambria" panose="02040503050406030204" pitchFamily="18" charset="0"/>
              </a:rPr>
              <a:t>同一个数组</a:t>
            </a:r>
            <a:r>
              <a:rPr lang="zh-CN" altLang="en-US" sz="2800" dirty="0">
                <a:latin typeface="Cambria" panose="02040503050406030204" pitchFamily="18" charset="0"/>
              </a:rPr>
              <a:t>里的指针可以</a:t>
            </a:r>
            <a:r>
              <a:rPr lang="zh-CN" altLang="en-US" sz="2800" dirty="0">
                <a:solidFill>
                  <a:schemeClr val="hlink"/>
                </a:solidFill>
                <a:latin typeface="Cambria" panose="02040503050406030204" pitchFamily="18" charset="0"/>
              </a:rPr>
              <a:t>比较大小（前后）</a:t>
            </a:r>
            <a:r>
              <a:rPr lang="zh-CN" altLang="en-US" sz="2800" dirty="0">
                <a:latin typeface="Cambria" panose="02040503050406030204" pitchFamily="18" charset="0"/>
              </a:rPr>
              <a:t>：</a:t>
            </a:r>
            <a:endParaRPr lang="zh-CN" altLang="en-US" sz="2800" dirty="0">
              <a:latin typeface="Cambria" panose="02040503050406030204" pitchFamily="18" charset="0"/>
            </a:endParaRPr>
          </a:p>
          <a:p>
            <a:pPr algn="just" eaLnBrk="0">
              <a:spcBef>
                <a:spcPct val="40000"/>
              </a:spcBef>
            </a:pPr>
            <a:r>
              <a:rPr lang="en-US" altLang="zh-CN" sz="2800">
                <a:latin typeface="Cambria" panose="02040503050406030204" pitchFamily="18" charset="0"/>
              </a:rPr>
              <a:t>	</a:t>
            </a:r>
            <a:r>
              <a:rPr lang="en-US" altLang="zh-CN" sz="2800">
                <a:solidFill>
                  <a:schemeClr val="folHlink"/>
                </a:solidFill>
                <a:latin typeface="Cambria" panose="02040503050406030204" pitchFamily="18" charset="0"/>
              </a:rPr>
              <a:t>if ( </a:t>
            </a:r>
            <a:r>
              <a:rPr lang="en-US" altLang="zh-CN" sz="2800">
                <a:solidFill>
                  <a:schemeClr val="hlink"/>
                </a:solidFill>
                <a:latin typeface="Cambria" panose="02040503050406030204" pitchFamily="18" charset="0"/>
              </a:rPr>
              <a:t>p3 &gt; p2</a:t>
            </a:r>
            <a:r>
              <a:rPr lang="en-US" altLang="zh-CN" sz="2800">
                <a:solidFill>
                  <a:schemeClr val="folHlink"/>
                </a:solidFill>
                <a:latin typeface="Cambria" panose="02040503050406030204" pitchFamily="18" charset="0"/>
              </a:rPr>
              <a:t>) ....</a:t>
            </a:r>
            <a:endParaRPr lang="zh-CN" altLang="en-US" sz="2800" dirty="0">
              <a:latin typeface="Cambria" panose="02040503050406030204" pitchFamily="18" charset="0"/>
            </a:endParaRPr>
          </a:p>
        </p:txBody>
      </p:sp>
      <p:sp>
        <p:nvSpPr>
          <p:cNvPr id="36868" name="文本框 36867"/>
          <p:cNvSpPr txBox="1"/>
          <p:nvPr/>
        </p:nvSpPr>
        <p:spPr>
          <a:xfrm>
            <a:off x="323850" y="4292600"/>
            <a:ext cx="8477250" cy="1900555"/>
          </a:xfrm>
          <a:prstGeom prst="rect">
            <a:avLst/>
          </a:prstGeom>
          <a:noFill/>
          <a:ln w="9525">
            <a:noFill/>
          </a:ln>
        </p:spPr>
        <p:txBody>
          <a:bodyPr>
            <a:spAutoFit/>
          </a:bodyPr>
          <a:p>
            <a:pPr algn="just" eaLnBrk="0">
              <a:spcBef>
                <a:spcPct val="40000"/>
              </a:spcBef>
            </a:pPr>
            <a:r>
              <a:rPr lang="en-US" altLang="zh-CN" sz="2800" dirty="0">
                <a:solidFill>
                  <a:schemeClr val="hlink"/>
                </a:solidFill>
                <a:latin typeface="Cambria" panose="02040503050406030204" pitchFamily="18" charset="0"/>
              </a:rPr>
              <a:t>6</a:t>
            </a:r>
            <a:r>
              <a:rPr lang="zh-CN" altLang="en-US" sz="2800" dirty="0">
                <a:solidFill>
                  <a:schemeClr val="hlink"/>
                </a:solidFill>
                <a:latin typeface="Cambria" panose="02040503050406030204" pitchFamily="18" charset="0"/>
              </a:rPr>
              <a:t>、</a:t>
            </a:r>
            <a:r>
              <a:rPr lang="zh-CN" altLang="en-US" sz="2800" dirty="0">
                <a:solidFill>
                  <a:schemeClr val="hlink"/>
                </a:solidFill>
                <a:latin typeface="Cambria" panose="02040503050406030204" pitchFamily="18" charset="0"/>
              </a:rPr>
              <a:t>两个同类型指针可用 </a:t>
            </a:r>
            <a:r>
              <a:rPr lang="en-US" altLang="zh-CN" sz="2800">
                <a:solidFill>
                  <a:schemeClr val="hlink"/>
                </a:solidFill>
                <a:latin typeface="Cambria" panose="02040503050406030204" pitchFamily="18" charset="0"/>
              </a:rPr>
              <a:t>== </a:t>
            </a:r>
            <a:r>
              <a:rPr lang="zh-CN" altLang="en-US" sz="2800" dirty="0">
                <a:solidFill>
                  <a:schemeClr val="hlink"/>
                </a:solidFill>
                <a:latin typeface="Cambria" panose="02040503050406030204" pitchFamily="18" charset="0"/>
              </a:rPr>
              <a:t>和 </a:t>
            </a:r>
            <a:r>
              <a:rPr lang="en-US" altLang="zh-CN" sz="2800">
                <a:solidFill>
                  <a:schemeClr val="hlink"/>
                </a:solidFill>
                <a:latin typeface="Cambria" panose="02040503050406030204" pitchFamily="18" charset="0"/>
              </a:rPr>
              <a:t>!= </a:t>
            </a:r>
            <a:r>
              <a:rPr lang="zh-CN" altLang="en-US" sz="2800" dirty="0">
                <a:solidFill>
                  <a:schemeClr val="hlink"/>
                </a:solidFill>
                <a:latin typeface="Cambria" panose="02040503050406030204" pitchFamily="18" charset="0"/>
              </a:rPr>
              <a:t>比较相等或不等</a:t>
            </a:r>
            <a:r>
              <a:rPr lang="zh-CN" altLang="en-US" sz="2800" dirty="0">
                <a:latin typeface="Cambria" panose="02040503050406030204" pitchFamily="18" charset="0"/>
              </a:rPr>
              <a:t>；任何指针都能与通用指针比较相等或不等，任何指针可与空指针值（</a:t>
            </a:r>
            <a:r>
              <a:rPr lang="en-US" altLang="zh-CN" sz="2800">
                <a:latin typeface="Cambria" panose="02040503050406030204" pitchFamily="18" charset="0"/>
              </a:rPr>
              <a:t>0 </a:t>
            </a:r>
            <a:r>
              <a:rPr lang="zh-CN" altLang="en-US" sz="2800" dirty="0">
                <a:latin typeface="Cambria" panose="02040503050406030204" pitchFamily="18" charset="0"/>
              </a:rPr>
              <a:t>或 </a:t>
            </a:r>
            <a:r>
              <a:rPr lang="en-US" altLang="zh-CN" sz="2800">
                <a:latin typeface="Cambria" panose="02040503050406030204" pitchFamily="18" charset="0"/>
              </a:rPr>
              <a:t>NULL</a:t>
            </a:r>
            <a:r>
              <a:rPr lang="zh-CN" altLang="en-US" sz="2800" dirty="0">
                <a:latin typeface="Cambria" panose="02040503050406030204" pitchFamily="18" charset="0"/>
              </a:rPr>
              <a:t>）比较相等或不等。</a:t>
            </a:r>
            <a:endParaRPr lang="zh-CN" altLang="en-US" sz="2800" dirty="0">
              <a:latin typeface="Cambria" panose="02040503050406030204" pitchFamily="18" charset="0"/>
            </a:endParaRPr>
          </a:p>
          <a:p>
            <a:pPr algn="just" eaLnBrk="0">
              <a:spcBef>
                <a:spcPct val="20000"/>
              </a:spcBef>
            </a:pPr>
            <a:r>
              <a:rPr lang="zh-CN" altLang="en-US" sz="2800" dirty="0">
                <a:solidFill>
                  <a:schemeClr val="hlink"/>
                </a:solidFill>
                <a:latin typeface="Cambria" panose="02040503050406030204" pitchFamily="18" charset="0"/>
              </a:rPr>
              <a:t>两指针指向同一数据元素，或同为空值时它们相等</a:t>
            </a:r>
            <a:r>
              <a:rPr lang="zh-CN" altLang="en-US" sz="2800" dirty="0">
                <a:solidFill>
                  <a:srgbClr val="003366"/>
                </a:solidFill>
                <a:latin typeface="Cambria" panose="02040503050406030204" pitchFamily="18" charset="0"/>
              </a:rPr>
              <a:t>。</a:t>
            </a:r>
            <a:endParaRPr lang="zh-CN" altLang="en-US" sz="2800" dirty="0">
              <a:solidFill>
                <a:srgbClr val="003366"/>
              </a:solidFill>
              <a:latin typeface="Cambria" panose="02040503050406030204" pitchFamily="18" charset="0"/>
            </a:endParaRPr>
          </a:p>
        </p:txBody>
      </p:sp>
      <p:sp>
        <p:nvSpPr>
          <p:cNvPr id="55301" name="矩形 55300"/>
          <p:cNvSpPr/>
          <p:nvPr/>
        </p:nvSpPr>
        <p:spPr>
          <a:xfrm>
            <a:off x="2339975" y="404813"/>
            <a:ext cx="5770880" cy="398780"/>
          </a:xfrm>
          <a:prstGeom prst="rect">
            <a:avLst/>
          </a:prstGeom>
          <a:noFill/>
          <a:ln w="9525">
            <a:noFill/>
          </a:ln>
        </p:spPr>
        <p:txBody>
          <a:bodyPr wrap="none" anchor="t">
            <a:spAutoFit/>
          </a:bodyPr>
          <a:p>
            <a:pPr algn="l" hangingPunct="1"/>
            <a:r>
              <a:rPr lang="zh-CN" altLang="en-US" sz="2000" dirty="0">
                <a:solidFill>
                  <a:schemeClr val="accent2"/>
                </a:solidFill>
                <a:latin typeface="Cambria" panose="02040503050406030204" pitchFamily="18" charset="0"/>
              </a:rPr>
              <a:t>不</a:t>
            </a:r>
            <a:r>
              <a:rPr lang="zh-CN" altLang="en-US" sz="2000" dirty="0">
                <a:latin typeface="Cambria" panose="02040503050406030204" pitchFamily="18" charset="0"/>
              </a:rPr>
              <a:t>指在同一数组里时，求差和比较大小没有意义。</a:t>
            </a:r>
            <a:endParaRPr lang="zh-CN" altLang="en-US" sz="2000" dirty="0">
              <a:latin typeface="Cambria" panose="02040503050406030204" pitchFamily="18" charset="0"/>
            </a:endParaRPr>
          </a:p>
        </p:txBody>
      </p:sp>
      <p:sp>
        <p:nvSpPr>
          <p:cNvPr id="2" name="灯片编号占位符 1"/>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文本占位符 250882"/>
          <p:cNvSpPr>
            <a:spLocks noGrp="1"/>
          </p:cNvSpPr>
          <p:nvPr>
            <p:ph idx="1"/>
          </p:nvPr>
        </p:nvSpPr>
        <p:spPr>
          <a:xfrm>
            <a:off x="539750" y="323850"/>
            <a:ext cx="8136255" cy="6057900"/>
          </a:xfrm>
        </p:spPr>
        <p:txBody>
          <a:bodyPr vert="horz" wrap="square" lIns="91440" tIns="45720" rIns="91440" bIns="45720" anchor="t"/>
          <a:p>
            <a:pPr>
              <a:buNone/>
            </a:pPr>
            <a:r>
              <a:rPr lang="zh-CN" altLang="en-US" u="sng" dirty="0">
                <a:solidFill>
                  <a:schemeClr val="accent2"/>
                </a:solidFill>
              </a:rPr>
              <a:t>指针运算</a:t>
            </a:r>
            <a:r>
              <a:rPr lang="zh-CN" altLang="en-US" u="sng" dirty="0"/>
              <a:t>小结</a:t>
            </a:r>
            <a:endParaRPr lang="zh-CN" altLang="en-US" u="sng" dirty="0"/>
          </a:p>
          <a:p>
            <a:pPr>
              <a:buNone/>
            </a:pPr>
            <a:endParaRPr lang="zh-CN" altLang="en-US" u="sng" dirty="0"/>
          </a:p>
          <a:p>
            <a:pPr>
              <a:buNone/>
            </a:pPr>
            <a:r>
              <a:rPr lang="zh-CN" altLang="en-US" dirty="0"/>
              <a:t>一个指针指在数组里，可以：</a:t>
            </a:r>
            <a:endParaRPr lang="zh-CN" altLang="en-US" dirty="0"/>
          </a:p>
          <a:p>
            <a:r>
              <a:rPr lang="zh-CN" altLang="en-US" dirty="0"/>
              <a:t>普通加减法，然后做间接访问    </a:t>
            </a:r>
            <a:r>
              <a:rPr lang="en-US" altLang="zh-CN" dirty="0">
                <a:solidFill>
                  <a:srgbClr val="FF0000"/>
                </a:solidFill>
              </a:rPr>
              <a:t>*(p1+2)    *(p2-1)</a:t>
            </a:r>
            <a:endParaRPr lang="zh-CN" altLang="en-US" dirty="0"/>
          </a:p>
          <a:p>
            <a:r>
              <a:rPr lang="zh-CN" altLang="en-US" dirty="0"/>
              <a:t>自增、自减     </a:t>
            </a:r>
            <a:r>
              <a:rPr lang="en-US" altLang="zh-CN" dirty="0"/>
              <a:t>p1++;    p2--</a:t>
            </a:r>
            <a:endParaRPr lang="zh-CN" altLang="en-US" dirty="0"/>
          </a:p>
          <a:p>
            <a:pPr marL="0" indent="0">
              <a:buNone/>
            </a:pPr>
            <a:endParaRPr lang="zh-CN" altLang="en-US" sz="1800" dirty="0"/>
          </a:p>
          <a:p>
            <a:pPr marL="0" indent="0">
              <a:buNone/>
            </a:pPr>
            <a:r>
              <a:rPr lang="zh-CN" altLang="en-US" dirty="0"/>
              <a:t>两个指针指在同一数组里，可以：</a:t>
            </a:r>
            <a:endParaRPr lang="zh-CN" altLang="en-US" dirty="0"/>
          </a:p>
          <a:p>
            <a:r>
              <a:rPr lang="zh-CN" altLang="en-US" dirty="0"/>
              <a:t>两个指针相减，求相差个数           </a:t>
            </a:r>
            <a:r>
              <a:rPr lang="en-US" altLang="zh-CN" dirty="0">
                <a:solidFill>
                  <a:srgbClr val="FF0000"/>
                </a:solidFill>
              </a:rPr>
              <a:t>p1-p2</a:t>
            </a:r>
            <a:endParaRPr lang="zh-CN" altLang="en-US" dirty="0"/>
          </a:p>
          <a:p>
            <a:r>
              <a:rPr lang="zh-CN" altLang="en-US" dirty="0"/>
              <a:t>两个指针比较大小，求前后关系     </a:t>
            </a:r>
            <a:r>
              <a:rPr lang="zh-CN" altLang="en-US" dirty="0">
                <a:solidFill>
                  <a:srgbClr val="FF0000"/>
                </a:solidFill>
              </a:rPr>
              <a:t> </a:t>
            </a:r>
            <a:r>
              <a:rPr lang="en-US" altLang="zh-CN" dirty="0">
                <a:solidFill>
                  <a:srgbClr val="FF0000"/>
                </a:solidFill>
              </a:rPr>
              <a:t>p1 &gt; p2</a:t>
            </a:r>
            <a:endParaRPr lang="zh-CN" altLang="en-US" dirty="0"/>
          </a:p>
          <a:p>
            <a:pPr marL="0" indent="0">
              <a:buNone/>
            </a:pPr>
            <a:endParaRPr lang="zh-CN" altLang="en-US" sz="1800" dirty="0"/>
          </a:p>
          <a:p>
            <a:pPr>
              <a:buNone/>
            </a:pPr>
            <a:r>
              <a:rPr lang="zh-CN" altLang="en-US" dirty="0"/>
              <a:t>同一类型的两个指针，可以：比较是否相等</a:t>
            </a:r>
            <a:endParaRPr lang="zh-CN" altLang="en-US" dirty="0"/>
          </a:p>
          <a:p>
            <a:pPr>
              <a:buNone/>
            </a:pPr>
            <a:r>
              <a:rPr lang="zh-CN" altLang="en-US" dirty="0"/>
              <a:t>任何指针都可以与通用指针或空指针比较是否相等。</a:t>
            </a:r>
            <a:endParaRPr lang="zh-CN" altLang="en-US" dirty="0"/>
          </a:p>
        </p:txBody>
      </p:sp>
      <p:sp>
        <p:nvSpPr>
          <p:cNvPr id="2" name="灯片编号占位符 1"/>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文本框 38913"/>
          <p:cNvSpPr txBox="1"/>
          <p:nvPr/>
        </p:nvSpPr>
        <p:spPr>
          <a:xfrm>
            <a:off x="323850" y="404813"/>
            <a:ext cx="8496300" cy="3180715"/>
          </a:xfrm>
          <a:prstGeom prst="rect">
            <a:avLst/>
          </a:prstGeom>
          <a:noFill/>
          <a:ln w="9525">
            <a:noFill/>
          </a:ln>
        </p:spPr>
        <p:txBody>
          <a:bodyPr>
            <a:spAutoFit/>
          </a:bodyPr>
          <a:p>
            <a:pPr algn="l" hangingPunct="1"/>
            <a:r>
              <a:rPr lang="zh-CN" altLang="en-US" sz="2800">
                <a:solidFill>
                  <a:schemeClr val="tx2"/>
                </a:solidFill>
                <a:effectLst/>
                <a:latin typeface="Cambria" panose="02040503050406030204" pitchFamily="18" charset="0"/>
              </a:rPr>
              <a:t>指针运算原理</a:t>
            </a:r>
            <a:endParaRPr lang="zh-CN" altLang="en-US" sz="2800">
              <a:solidFill>
                <a:schemeClr val="tx2"/>
              </a:solidFill>
              <a:effectLst/>
              <a:latin typeface="Cambria" panose="02040503050406030204" pitchFamily="18" charset="0"/>
            </a:endParaRPr>
          </a:p>
          <a:p>
            <a:pPr algn="just" eaLnBrk="0">
              <a:spcBef>
                <a:spcPct val="40000"/>
              </a:spcBef>
            </a:pPr>
            <a:r>
              <a:rPr lang="zh-CN" altLang="en-US">
                <a:latin typeface="Cambria" panose="02040503050406030204" pitchFamily="18" charset="0"/>
              </a:rPr>
              <a:t>当一个指针指向某数组里的元素时，为什么能计算出下一元素位置？（这是指针运算的基础）</a:t>
            </a:r>
            <a:endParaRPr lang="zh-CN" altLang="en-US">
              <a:latin typeface="Cambria" panose="02040503050406030204" pitchFamily="18" charset="0"/>
            </a:endParaRPr>
          </a:p>
          <a:p>
            <a:pPr algn="just" eaLnBrk="0">
              <a:spcBef>
                <a:spcPct val="40000"/>
              </a:spcBef>
            </a:pPr>
            <a:r>
              <a:rPr lang="zh-CN" altLang="en-US">
                <a:solidFill>
                  <a:schemeClr val="accent2"/>
                </a:solidFill>
                <a:latin typeface="Cambria" panose="02040503050406030204" pitchFamily="18" charset="0"/>
              </a:rPr>
              <a:t>指针有</a:t>
            </a:r>
            <a:r>
              <a:rPr lang="zh-CN" altLang="en-US" u="sng">
                <a:solidFill>
                  <a:schemeClr val="accent2"/>
                </a:solidFill>
                <a:latin typeface="Cambria" panose="02040503050406030204" pitchFamily="18" charset="0"/>
              </a:rPr>
              <a:t>指向类型</a:t>
            </a:r>
            <a:r>
              <a:rPr lang="zh-CN" altLang="en-US" dirty="0">
                <a:latin typeface="Cambria" panose="02040503050406030204" pitchFamily="18" charset="0"/>
              </a:rPr>
              <a:t>，</a:t>
            </a:r>
            <a:r>
              <a:rPr lang="en-US" altLang="zh-CN">
                <a:latin typeface="Cambria" panose="02040503050406030204" pitchFamily="18" charset="0"/>
              </a:rPr>
              <a:t>p </a:t>
            </a:r>
            <a:r>
              <a:rPr lang="zh-CN" altLang="en-US" dirty="0">
                <a:latin typeface="Cambria" panose="02040503050406030204" pitchFamily="18" charset="0"/>
              </a:rPr>
              <a:t>指向数组 </a:t>
            </a:r>
            <a:r>
              <a:rPr lang="en-US" altLang="zh-CN">
                <a:latin typeface="Cambria" panose="02040503050406030204" pitchFamily="18" charset="0"/>
              </a:rPr>
              <a:t>a </a:t>
            </a:r>
            <a:r>
              <a:rPr lang="zh-CN" altLang="en-US" dirty="0">
                <a:latin typeface="Cambria" panose="02040503050406030204" pitchFamily="18" charset="0"/>
              </a:rPr>
              <a:t>时，由于 </a:t>
            </a:r>
            <a:r>
              <a:rPr lang="en-US" altLang="zh-CN">
                <a:latin typeface="Cambria" panose="02040503050406030204" pitchFamily="18" charset="0"/>
              </a:rPr>
              <a:t>p </a:t>
            </a:r>
            <a:r>
              <a:rPr lang="zh-CN" altLang="en-US" dirty="0">
                <a:latin typeface="Cambria" panose="02040503050406030204" pitchFamily="18" charset="0"/>
              </a:rPr>
              <a:t>的</a:t>
            </a:r>
            <a:r>
              <a:rPr lang="zh-CN" altLang="en-US">
                <a:latin typeface="Cambria" panose="02040503050406030204" pitchFamily="18" charset="0"/>
              </a:rPr>
              <a:t>指向</a:t>
            </a:r>
            <a:r>
              <a:rPr lang="zh-CN" altLang="en-US" dirty="0">
                <a:latin typeface="Cambria" panose="02040503050406030204" pitchFamily="18" charset="0"/>
              </a:rPr>
              <a:t>类型与 </a:t>
            </a:r>
            <a:r>
              <a:rPr lang="en-US" altLang="zh-CN">
                <a:latin typeface="Cambria" panose="02040503050406030204" pitchFamily="18" charset="0"/>
              </a:rPr>
              <a:t>a </a:t>
            </a:r>
            <a:r>
              <a:rPr lang="zh-CN" altLang="en-US" dirty="0">
                <a:latin typeface="Cambria" panose="02040503050406030204" pitchFamily="18" charset="0"/>
              </a:rPr>
              <a:t>的</a:t>
            </a:r>
            <a:r>
              <a:rPr lang="zh-CN" altLang="en-US">
                <a:latin typeface="Cambria" panose="02040503050406030204" pitchFamily="18" charset="0"/>
              </a:rPr>
              <a:t>元素类型一致，数据对象的大小</a:t>
            </a:r>
            <a:r>
              <a:rPr lang="zh-CN" altLang="en-US" sz="2000">
                <a:latin typeface="Cambria" panose="02040503050406030204" pitchFamily="18" charset="0"/>
              </a:rPr>
              <a:t>（存储空间字节数）</a:t>
            </a:r>
            <a:r>
              <a:rPr lang="zh-CN" altLang="en-US">
                <a:latin typeface="Cambria" panose="02040503050406030204" pitchFamily="18" charset="0"/>
              </a:rPr>
              <a:t>可以确定。</a:t>
            </a:r>
            <a:endParaRPr lang="zh-CN" altLang="en-US">
              <a:latin typeface="Cambria" panose="02040503050406030204" pitchFamily="18" charset="0"/>
            </a:endParaRPr>
          </a:p>
          <a:p>
            <a:pPr algn="just" eaLnBrk="0">
              <a:spcBef>
                <a:spcPct val="40000"/>
              </a:spcBef>
            </a:pPr>
            <a:r>
              <a:rPr lang="en-US" altLang="zh-CN">
                <a:latin typeface="Cambria" panose="02040503050406030204" pitchFamily="18" charset="0"/>
              </a:rPr>
              <a:t>p+1 </a:t>
            </a:r>
            <a:r>
              <a:rPr lang="zh-CN" altLang="en-US" dirty="0">
                <a:latin typeface="Cambria" panose="02040503050406030204" pitchFamily="18" charset="0"/>
              </a:rPr>
              <a:t>的</a:t>
            </a:r>
            <a:r>
              <a:rPr lang="zh-CN" altLang="en-US">
                <a:latin typeface="Cambria" panose="02040503050406030204" pitchFamily="18" charset="0"/>
              </a:rPr>
              <a:t>值</a:t>
            </a:r>
            <a:r>
              <a:rPr lang="zh-CN" altLang="en-US" dirty="0">
                <a:latin typeface="Cambria" panose="02040503050406030204" pitchFamily="18" charset="0"/>
              </a:rPr>
              <a:t>可根据 </a:t>
            </a:r>
            <a:r>
              <a:rPr lang="en-US" altLang="zh-CN">
                <a:solidFill>
                  <a:schemeClr val="hlink"/>
                </a:solidFill>
                <a:latin typeface="Cambria" panose="02040503050406030204" pitchFamily="18" charset="0"/>
              </a:rPr>
              <a:t>p </a:t>
            </a:r>
            <a:r>
              <a:rPr lang="zh-CN" altLang="en-US" dirty="0">
                <a:solidFill>
                  <a:schemeClr val="hlink"/>
                </a:solidFill>
                <a:latin typeface="Cambria" panose="02040503050406030204" pitchFamily="18" charset="0"/>
              </a:rPr>
              <a:t>的</a:t>
            </a:r>
            <a:r>
              <a:rPr lang="zh-CN" altLang="en-US">
                <a:solidFill>
                  <a:schemeClr val="hlink"/>
                </a:solidFill>
                <a:latin typeface="Cambria" panose="02040503050406030204" pitchFamily="18" charset="0"/>
              </a:rPr>
              <a:t>值</a:t>
            </a:r>
            <a:r>
              <a:rPr lang="zh-CN" altLang="en-US">
                <a:latin typeface="Cambria" panose="02040503050406030204" pitchFamily="18" charset="0"/>
              </a:rPr>
              <a:t>和</a:t>
            </a:r>
            <a:r>
              <a:rPr lang="zh-CN" altLang="en-US">
                <a:solidFill>
                  <a:schemeClr val="hlink"/>
                </a:solidFill>
                <a:latin typeface="Cambria" panose="02040503050406030204" pitchFamily="18" charset="0"/>
              </a:rPr>
              <a:t>数组元素大小</a:t>
            </a:r>
            <a:r>
              <a:rPr lang="zh-CN" altLang="en-US">
                <a:latin typeface="Cambria" panose="02040503050406030204" pitchFamily="18" charset="0"/>
              </a:rPr>
              <a:t>算出。由一个数组元素位置可以算出下一元素位置，或几个元素之后的元素位置。</a:t>
            </a:r>
            <a:endParaRPr lang="zh-CN" altLang="en-US">
              <a:latin typeface="Cambria" panose="02040503050406030204" pitchFamily="18" charset="0"/>
            </a:endParaRPr>
          </a:p>
        </p:txBody>
      </p:sp>
      <p:sp>
        <p:nvSpPr>
          <p:cNvPr id="226307" name="文本框 38914"/>
          <p:cNvSpPr txBox="1"/>
          <p:nvPr/>
        </p:nvSpPr>
        <p:spPr>
          <a:xfrm>
            <a:off x="323850" y="5589588"/>
            <a:ext cx="8353425" cy="829945"/>
          </a:xfrm>
          <a:prstGeom prst="rect">
            <a:avLst/>
          </a:prstGeom>
          <a:noFill/>
          <a:ln w="9525">
            <a:noFill/>
          </a:ln>
        </p:spPr>
        <p:txBody>
          <a:bodyPr>
            <a:spAutoFit/>
          </a:bodyPr>
          <a:p>
            <a:pPr algn="just" eaLnBrk="0">
              <a:spcBef>
                <a:spcPct val="40000"/>
              </a:spcBef>
            </a:pPr>
            <a:r>
              <a:rPr lang="zh-CN" altLang="en-US" dirty="0">
                <a:latin typeface="Cambria" panose="02040503050406030204" pitchFamily="18" charset="0"/>
              </a:rPr>
              <a:t>通用指针即使指到数组里，因没有确定指向类型，因此不能做一般指针计算，只能做指针比较。</a:t>
            </a:r>
            <a:endParaRPr lang="zh-CN" altLang="en-US" dirty="0">
              <a:latin typeface="Cambria" panose="02040503050406030204" pitchFamily="18" charset="0"/>
            </a:endParaRPr>
          </a:p>
        </p:txBody>
      </p:sp>
      <p:graphicFrame>
        <p:nvGraphicFramePr>
          <p:cNvPr id="44037" name="表格 44036"/>
          <p:cNvGraphicFramePr/>
          <p:nvPr>
            <p:custDataLst>
              <p:tags r:id="rId1"/>
            </p:custDataLst>
          </p:nvPr>
        </p:nvGraphicFramePr>
        <p:xfrm>
          <a:off x="2051050" y="4797425"/>
          <a:ext cx="6426200" cy="485775"/>
        </p:xfrm>
        <a:graphic>
          <a:graphicData uri="http://schemas.openxmlformats.org/drawingml/2006/table">
            <a:tbl>
              <a:tblPr/>
              <a:tblGrid>
                <a:gridCol w="584200"/>
                <a:gridCol w="584200"/>
                <a:gridCol w="584200"/>
                <a:gridCol w="584200"/>
                <a:gridCol w="584200"/>
                <a:gridCol w="584200"/>
                <a:gridCol w="584200"/>
                <a:gridCol w="584200"/>
                <a:gridCol w="584200"/>
                <a:gridCol w="584200"/>
                <a:gridCol w="584200"/>
              </a:tblGrid>
              <a:tr h="485775">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28575" cap="flat" cmpd="sng">
                      <a:solidFill>
                        <a:schemeClr val="tx1"/>
                      </a:solidFill>
                      <a:prstDash val="solid"/>
                      <a:headEnd type="none" w="med" len="med"/>
                      <a:tailEnd type="none" w="med" len="med"/>
                    </a:lnL>
                    <a:lnR w="12700" cap="flat" cmpd="sng">
                      <a:solidFill>
                        <a:schemeClr val="tx1"/>
                      </a:solidFill>
                      <a:prstDash val="sysDash"/>
                      <a:headEnd type="none" w="med" len="med"/>
                      <a:tailEnd type="none" w="med" len="med"/>
                    </a:lnR>
                    <a:lnT w="12700" cap="flat" cmpd="sng">
                      <a:solidFill>
                        <a:schemeClr val="tx1"/>
                      </a:solidFill>
                      <a:prstDash val="sysDash"/>
                      <a:headEnd type="none" w="med" len="med"/>
                      <a:tailEnd type="none" w="med" len="med"/>
                    </a:lnT>
                    <a:lnB w="12700" cap="flat" cmpd="sng">
                      <a:solidFill>
                        <a:schemeClr val="tx1"/>
                      </a:solidFill>
                      <a:prstDash val="sysDash"/>
                      <a:headEnd type="none" w="med" len="med"/>
                      <a:tailEnd type="none" w="med" len="med"/>
                    </a:lnB>
                    <a:lnTlToBr>
                      <a:noFill/>
                    </a:lnTlToBr>
                    <a:lnBlToTr>
                      <a:noFill/>
                    </a:lnBlToTr>
                    <a:noFill/>
                  </a:tcPr>
                </a:tc>
              </a:tr>
            </a:tbl>
          </a:graphicData>
        </a:graphic>
      </p:graphicFrame>
      <p:sp>
        <p:nvSpPr>
          <p:cNvPr id="226336" name="文本框 247843"/>
          <p:cNvSpPr txBox="1"/>
          <p:nvPr/>
        </p:nvSpPr>
        <p:spPr>
          <a:xfrm>
            <a:off x="512763" y="4789488"/>
            <a:ext cx="1431925" cy="460375"/>
          </a:xfrm>
          <a:prstGeom prst="rect">
            <a:avLst/>
          </a:prstGeom>
          <a:noFill/>
          <a:ln w="9525">
            <a:noFill/>
          </a:ln>
        </p:spPr>
        <p:txBody>
          <a:bodyPr lIns="92075" tIns="46038" rIns="92075" bIns="46038">
            <a:spAutoFit/>
          </a:bodyPr>
          <a:p>
            <a:pPr hangingPunct="1"/>
            <a:r>
              <a:rPr lang="zh-CN" altLang="en-US" dirty="0">
                <a:latin typeface="Cambria" panose="02040503050406030204" pitchFamily="18" charset="0"/>
              </a:rPr>
              <a:t>数组 </a:t>
            </a:r>
            <a:r>
              <a:rPr lang="en-US" altLang="zh-CN">
                <a:latin typeface="Cambria" panose="02040503050406030204" pitchFamily="18" charset="0"/>
              </a:rPr>
              <a:t>a</a:t>
            </a:r>
            <a:endParaRPr lang="en-US" altLang="zh-CN">
              <a:latin typeface="Cambria" panose="02040503050406030204" pitchFamily="18" charset="0"/>
            </a:endParaRPr>
          </a:p>
        </p:txBody>
      </p:sp>
      <p:sp>
        <p:nvSpPr>
          <p:cNvPr id="226337" name="直接连接符 247844"/>
          <p:cNvSpPr/>
          <p:nvPr/>
        </p:nvSpPr>
        <p:spPr>
          <a:xfrm>
            <a:off x="1771650" y="4192588"/>
            <a:ext cx="263525" cy="569912"/>
          </a:xfrm>
          <a:prstGeom prst="line">
            <a:avLst/>
          </a:prstGeom>
          <a:ln w="28575" cap="flat" cmpd="sng">
            <a:solidFill>
              <a:schemeClr val="tx1"/>
            </a:solidFill>
            <a:prstDash val="solid"/>
            <a:headEnd type="oval" w="lg" len="lg"/>
            <a:tailEnd type="triangle" w="med" len="lg"/>
          </a:ln>
        </p:spPr>
      </p:sp>
      <p:sp>
        <p:nvSpPr>
          <p:cNvPr id="226338" name="文本框 247845"/>
          <p:cNvSpPr txBox="1"/>
          <p:nvPr/>
        </p:nvSpPr>
        <p:spPr>
          <a:xfrm>
            <a:off x="1393825" y="3662363"/>
            <a:ext cx="688975" cy="460375"/>
          </a:xfrm>
          <a:prstGeom prst="rect">
            <a:avLst/>
          </a:prstGeom>
          <a:noFill/>
          <a:ln w="9525">
            <a:noFill/>
          </a:ln>
        </p:spPr>
        <p:txBody>
          <a:bodyPr lIns="92075" tIns="46038" rIns="92075" bIns="46038">
            <a:spAutoFit/>
          </a:bodyPr>
          <a:p>
            <a:pPr hangingPunct="1"/>
            <a:r>
              <a:rPr lang="en-US" altLang="zh-CN">
                <a:latin typeface="Cambria" panose="02040503050406030204" pitchFamily="18" charset="0"/>
              </a:rPr>
              <a:t>p1</a:t>
            </a:r>
            <a:endParaRPr lang="en-US" altLang="zh-CN">
              <a:latin typeface="Cambria" panose="02040503050406030204" pitchFamily="18" charset="0"/>
            </a:endParaRPr>
          </a:p>
        </p:txBody>
      </p:sp>
      <p:grpSp>
        <p:nvGrpSpPr>
          <p:cNvPr id="247847" name="组合 247846"/>
          <p:cNvGrpSpPr/>
          <p:nvPr/>
        </p:nvGrpSpPr>
        <p:grpSpPr>
          <a:xfrm>
            <a:off x="2541588" y="3676650"/>
            <a:ext cx="920750" cy="1100138"/>
            <a:chOff x="1285" y="2810"/>
            <a:chExt cx="580" cy="693"/>
          </a:xfrm>
        </p:grpSpPr>
        <p:sp>
          <p:nvSpPr>
            <p:cNvPr id="226340" name="直接连接符 247847"/>
            <p:cNvSpPr/>
            <p:nvPr/>
          </p:nvSpPr>
          <p:spPr>
            <a:xfrm>
              <a:off x="1523" y="3144"/>
              <a:ext cx="166" cy="359"/>
            </a:xfrm>
            <a:prstGeom prst="line">
              <a:avLst/>
            </a:prstGeom>
            <a:ln w="28575" cap="flat" cmpd="sng">
              <a:solidFill>
                <a:schemeClr val="tx1"/>
              </a:solidFill>
              <a:prstDash val="solid"/>
              <a:headEnd type="oval" w="lg" len="lg"/>
              <a:tailEnd type="triangle" w="med" len="lg"/>
            </a:ln>
          </p:spPr>
        </p:sp>
        <p:sp>
          <p:nvSpPr>
            <p:cNvPr id="226341" name="文本框 247848"/>
            <p:cNvSpPr txBox="1"/>
            <p:nvPr/>
          </p:nvSpPr>
          <p:spPr>
            <a:xfrm>
              <a:off x="1285" y="2810"/>
              <a:ext cx="580" cy="290"/>
            </a:xfrm>
            <a:prstGeom prst="rect">
              <a:avLst/>
            </a:prstGeom>
            <a:noFill/>
            <a:ln w="9525">
              <a:noFill/>
            </a:ln>
          </p:spPr>
          <p:txBody>
            <a:bodyPr lIns="92075" tIns="46038" rIns="92075" bIns="46038">
              <a:spAutoFit/>
            </a:bodyPr>
            <a:p>
              <a:pPr hangingPunct="1"/>
              <a:r>
                <a:rPr lang="en-US" altLang="zh-CN">
                  <a:latin typeface="Cambria" panose="02040503050406030204" pitchFamily="18" charset="0"/>
                </a:rPr>
                <a:t>p1+2</a:t>
              </a:r>
              <a:endParaRPr lang="en-US" altLang="zh-CN">
                <a:latin typeface="Cambria" panose="02040503050406030204" pitchFamily="18" charset="0"/>
              </a:endParaRPr>
            </a:p>
          </p:txBody>
        </p:sp>
      </p:grpSp>
      <p:grpSp>
        <p:nvGrpSpPr>
          <p:cNvPr id="247853" name="组合 247852"/>
          <p:cNvGrpSpPr/>
          <p:nvPr/>
        </p:nvGrpSpPr>
        <p:grpSpPr>
          <a:xfrm>
            <a:off x="4289425" y="3698875"/>
            <a:ext cx="920750" cy="1100138"/>
            <a:chOff x="1285" y="2810"/>
            <a:chExt cx="580" cy="693"/>
          </a:xfrm>
        </p:grpSpPr>
        <p:sp>
          <p:nvSpPr>
            <p:cNvPr id="226343" name="直接连接符 247853"/>
            <p:cNvSpPr/>
            <p:nvPr/>
          </p:nvSpPr>
          <p:spPr>
            <a:xfrm>
              <a:off x="1523" y="3144"/>
              <a:ext cx="166" cy="359"/>
            </a:xfrm>
            <a:prstGeom prst="line">
              <a:avLst/>
            </a:prstGeom>
            <a:ln w="28575" cap="flat" cmpd="sng">
              <a:solidFill>
                <a:schemeClr val="tx1"/>
              </a:solidFill>
              <a:prstDash val="solid"/>
              <a:headEnd type="oval" w="lg" len="lg"/>
              <a:tailEnd type="triangle" w="med" len="lg"/>
            </a:ln>
          </p:spPr>
        </p:sp>
        <p:sp>
          <p:nvSpPr>
            <p:cNvPr id="226344" name="文本框 247854"/>
            <p:cNvSpPr txBox="1"/>
            <p:nvPr/>
          </p:nvSpPr>
          <p:spPr>
            <a:xfrm>
              <a:off x="1285" y="2810"/>
              <a:ext cx="580" cy="290"/>
            </a:xfrm>
            <a:prstGeom prst="rect">
              <a:avLst/>
            </a:prstGeom>
            <a:noFill/>
            <a:ln w="9525">
              <a:noFill/>
            </a:ln>
          </p:spPr>
          <p:txBody>
            <a:bodyPr lIns="92075" tIns="46038" rIns="92075" bIns="46038">
              <a:spAutoFit/>
            </a:bodyPr>
            <a:p>
              <a:pPr hangingPunct="1"/>
              <a:r>
                <a:rPr lang="en-US" altLang="zh-CN">
                  <a:latin typeface="Cambria" panose="02040503050406030204" pitchFamily="18" charset="0"/>
                </a:rPr>
                <a:t>p2</a:t>
              </a:r>
              <a:endParaRPr lang="en-US" altLang="zh-CN">
                <a:latin typeface="Cambria" panose="02040503050406030204" pitchFamily="18" charset="0"/>
              </a:endParaRPr>
            </a:p>
          </p:txBody>
        </p:sp>
      </p:grpSp>
      <p:sp>
        <p:nvSpPr>
          <p:cNvPr id="2" name="灯片编号占位符 1"/>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47847"/>
                                        </p:tgtEl>
                                        <p:attrNameLst>
                                          <p:attrName>style.visibility</p:attrName>
                                        </p:attrNameLst>
                                      </p:cBhvr>
                                      <p:to>
                                        <p:strVal val="visible"/>
                                      </p:to>
                                    </p:set>
                                    <p:animEffect transition="in" filter="wipe(up)">
                                      <p:cBhvr>
                                        <p:cTn id="7" dur="500"/>
                                        <p:tgtEl>
                                          <p:spTgt spid="24784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47853"/>
                                        </p:tgtEl>
                                        <p:attrNameLst>
                                          <p:attrName>style.visibility</p:attrName>
                                        </p:attrNameLst>
                                      </p:cBhvr>
                                      <p:to>
                                        <p:strVal val="visible"/>
                                      </p:to>
                                    </p:set>
                                    <p:animEffect transition="in" filter="wipe(up)">
                                      <p:cBhvr>
                                        <p:cTn id="11" dur="500"/>
                                        <p:tgtEl>
                                          <p:spTgt spid="247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1" name="文本框 37890"/>
          <p:cNvSpPr txBox="1"/>
          <p:nvPr/>
        </p:nvSpPr>
        <p:spPr>
          <a:xfrm>
            <a:off x="467995" y="1052830"/>
            <a:ext cx="8208010" cy="4397375"/>
          </a:xfrm>
          <a:prstGeom prst="rect">
            <a:avLst/>
          </a:prstGeom>
          <a:noFill/>
          <a:ln w="9525">
            <a:noFill/>
          </a:ln>
        </p:spPr>
        <p:txBody>
          <a:bodyPr wrap="square">
            <a:spAutoFit/>
          </a:bodyPr>
          <a:p>
            <a:pPr algn="l" hangingPunct="1">
              <a:spcBef>
                <a:spcPct val="40000"/>
              </a:spcBef>
            </a:pPr>
            <a:r>
              <a:rPr lang="zh-CN" altLang="en-US" sz="2800" dirty="0">
                <a:latin typeface="Cambria" panose="02040503050406030204" pitchFamily="18" charset="0"/>
              </a:rPr>
              <a:t>如果一个指针指在一个数组里，通过指针访问数组元素的操作</a:t>
            </a:r>
            <a:r>
              <a:rPr lang="zh-CN" altLang="en-US" sz="2800" dirty="0">
                <a:solidFill>
                  <a:schemeClr val="accent2"/>
                </a:solidFill>
                <a:latin typeface="Cambria" panose="02040503050406030204" pitchFamily="18" charset="0"/>
              </a:rPr>
              <a:t>也可用下标形式</a:t>
            </a:r>
            <a:r>
              <a:rPr lang="zh-CN" altLang="en-US" sz="2800" dirty="0">
                <a:latin typeface="Cambria" panose="02040503050406030204" pitchFamily="18" charset="0"/>
              </a:rPr>
              <a:t>书写。可以</a:t>
            </a:r>
            <a:r>
              <a:rPr lang="zh-CN" altLang="en-US" sz="2800" dirty="0">
                <a:solidFill>
                  <a:schemeClr val="accent2"/>
                </a:solidFill>
                <a:latin typeface="Cambria" panose="02040503050406030204" pitchFamily="18" charset="0"/>
              </a:rPr>
              <a:t>把该指针所指位置视为一个数组的首元素</a:t>
            </a:r>
            <a:r>
              <a:rPr lang="zh-CN" altLang="en-US" sz="2800" dirty="0">
                <a:latin typeface="Cambria" panose="02040503050406030204" pitchFamily="18" charset="0"/>
              </a:rPr>
              <a:t>。</a:t>
            </a:r>
            <a:endParaRPr lang="zh-CN" altLang="en-US" sz="2800" dirty="0">
              <a:latin typeface="Cambria" panose="02040503050406030204" pitchFamily="18" charset="0"/>
            </a:endParaRPr>
          </a:p>
          <a:p>
            <a:pPr algn="l" hangingPunct="1">
              <a:spcBef>
                <a:spcPct val="40000"/>
              </a:spcBef>
            </a:pPr>
            <a:r>
              <a:rPr lang="zh-CN" altLang="en-US" sz="2800" dirty="0">
                <a:latin typeface="Cambria" panose="02040503050406030204" pitchFamily="18" charset="0"/>
              </a:rPr>
              <a:t>设 </a:t>
            </a:r>
            <a:r>
              <a:rPr lang="en-US" altLang="zh-CN" sz="2800">
                <a:latin typeface="Cambria" panose="02040503050406030204" pitchFamily="18" charset="0"/>
              </a:rPr>
              <a:t>p </a:t>
            </a:r>
            <a:r>
              <a:rPr lang="zh-CN" altLang="en-US" sz="2800" dirty="0">
                <a:latin typeface="Cambria" panose="02040503050406030204" pitchFamily="18" charset="0"/>
              </a:rPr>
              <a:t>指向数组 </a:t>
            </a:r>
            <a:r>
              <a:rPr lang="en-US" altLang="zh-CN" sz="2800">
                <a:latin typeface="Cambria" panose="02040503050406030204" pitchFamily="18" charset="0"/>
              </a:rPr>
              <a:t>a[0]</a:t>
            </a:r>
            <a:r>
              <a:rPr lang="zh-CN" altLang="en-US" sz="2800" dirty="0">
                <a:latin typeface="Cambria" panose="02040503050406030204" pitchFamily="18" charset="0"/>
              </a:rPr>
              <a:t>，</a:t>
            </a:r>
            <a:r>
              <a:rPr lang="en-US" altLang="zh-CN" sz="2800">
                <a:latin typeface="Cambria" panose="02040503050406030204" pitchFamily="18" charset="0"/>
              </a:rPr>
              <a:t>q </a:t>
            </a:r>
            <a:r>
              <a:rPr lang="zh-CN" altLang="en-US" sz="2800" dirty="0">
                <a:latin typeface="Cambria" panose="02040503050406030204" pitchFamily="18" charset="0"/>
              </a:rPr>
              <a:t>指向 </a:t>
            </a:r>
            <a:r>
              <a:rPr lang="en-US" altLang="zh-CN" sz="2800">
                <a:latin typeface="Cambria" panose="02040503050406030204" pitchFamily="18" charset="0"/>
              </a:rPr>
              <a:t>a[5]</a:t>
            </a:r>
            <a:r>
              <a:rPr lang="zh-CN" altLang="en-US" sz="2800" dirty="0">
                <a:latin typeface="Cambria" panose="02040503050406030204" pitchFamily="18" charset="0"/>
              </a:rPr>
              <a:t>。可写： 	</a:t>
            </a:r>
            <a:endParaRPr lang="zh-CN" altLang="en-US" sz="2800" dirty="0">
              <a:latin typeface="Cambria" panose="02040503050406030204" pitchFamily="18" charset="0"/>
            </a:endParaRPr>
          </a:p>
          <a:p>
            <a:pPr algn="l" hangingPunct="1">
              <a:spcBef>
                <a:spcPct val="40000"/>
              </a:spcBef>
            </a:pPr>
            <a:r>
              <a:rPr lang="en-US" altLang="zh-CN" sz="2800">
                <a:latin typeface="Cambria" panose="02040503050406030204" pitchFamily="18" charset="0"/>
              </a:rPr>
              <a:t>p[0] = 4;  p [3] = 5;    q[0]= 6;    q[2] = 8;</a:t>
            </a:r>
            <a:endParaRPr lang="en-US" altLang="zh-CN" sz="2800">
              <a:latin typeface="Cambria" panose="02040503050406030204" pitchFamily="18" charset="0"/>
            </a:endParaRPr>
          </a:p>
          <a:p>
            <a:pPr algn="just" eaLnBrk="0">
              <a:spcBef>
                <a:spcPct val="40000"/>
              </a:spcBef>
            </a:pPr>
            <a:r>
              <a:rPr lang="en-US" altLang="zh-CN" sz="2800">
                <a:solidFill>
                  <a:schemeClr val="accent2"/>
                </a:solidFill>
                <a:latin typeface="Cambria" panose="02040503050406030204" pitchFamily="18" charset="0"/>
              </a:rPr>
              <a:t>p[3] </a:t>
            </a:r>
            <a:r>
              <a:rPr lang="zh-CN" altLang="en-US" sz="2800" dirty="0">
                <a:latin typeface="Cambria" panose="02040503050406030204" pitchFamily="18" charset="0"/>
              </a:rPr>
              <a:t>和 </a:t>
            </a:r>
            <a:r>
              <a:rPr lang="en-US" altLang="zh-CN" sz="2800">
                <a:solidFill>
                  <a:schemeClr val="accent2"/>
                </a:solidFill>
                <a:latin typeface="Cambria" panose="02040503050406030204" pitchFamily="18" charset="0"/>
              </a:rPr>
              <a:t>q[2]</a:t>
            </a:r>
            <a:r>
              <a:rPr lang="en-US" altLang="zh-CN" sz="2800">
                <a:latin typeface="Cambria" panose="02040503050406030204" pitchFamily="18" charset="0"/>
              </a:rPr>
              <a:t> </a:t>
            </a:r>
            <a:r>
              <a:rPr lang="zh-CN" altLang="en-US" sz="2800" dirty="0">
                <a:latin typeface="Cambria" panose="02040503050406030204" pitchFamily="18" charset="0"/>
              </a:rPr>
              <a:t>这类写法称为</a:t>
            </a:r>
            <a:r>
              <a:rPr lang="zh-CN" altLang="en-US" sz="2800" u="sng" dirty="0">
                <a:solidFill>
                  <a:schemeClr val="hlink"/>
                </a:solidFill>
                <a:latin typeface="Cambria" panose="02040503050406030204" pitchFamily="18" charset="0"/>
              </a:rPr>
              <a:t>数组写法</a:t>
            </a:r>
            <a:r>
              <a:rPr lang="zh-CN" altLang="en-US" sz="2800" dirty="0">
                <a:latin typeface="Cambria" panose="02040503050406030204" pitchFamily="18" charset="0"/>
              </a:rPr>
              <a:t>，</a:t>
            </a:r>
            <a:endParaRPr lang="zh-CN" altLang="en-US" sz="2800" dirty="0">
              <a:latin typeface="Cambria" panose="02040503050406030204" pitchFamily="18" charset="0"/>
            </a:endParaRPr>
          </a:p>
          <a:p>
            <a:pPr algn="just" eaLnBrk="0">
              <a:spcBef>
                <a:spcPct val="40000"/>
              </a:spcBef>
            </a:pPr>
            <a:r>
              <a:rPr lang="zh-CN" altLang="en-US" sz="2800">
                <a:latin typeface="Cambria" panose="02040503050406030204" pitchFamily="18" charset="0"/>
              </a:rPr>
              <a:t>前面说的</a:t>
            </a:r>
            <a:r>
              <a:rPr lang="en-US" altLang="zh-CN" sz="2800">
                <a:solidFill>
                  <a:schemeClr val="tx2"/>
                </a:solidFill>
                <a:latin typeface="Cambria" panose="02040503050406030204" pitchFamily="18" charset="0"/>
              </a:rPr>
              <a:t>*(p+3)</a:t>
            </a:r>
            <a:r>
              <a:rPr lang="en-US" altLang="zh-CN" sz="2800">
                <a:latin typeface="Cambria" panose="02040503050406030204" pitchFamily="18" charset="0"/>
              </a:rPr>
              <a:t> </a:t>
            </a:r>
            <a:r>
              <a:rPr lang="zh-CN" altLang="en-US" sz="2800" dirty="0">
                <a:latin typeface="Cambria" panose="02040503050406030204" pitchFamily="18" charset="0"/>
              </a:rPr>
              <a:t>和 </a:t>
            </a:r>
            <a:r>
              <a:rPr lang="zh-CN" altLang="en-US" sz="2800" dirty="0">
                <a:solidFill>
                  <a:schemeClr val="tx2"/>
                </a:solidFill>
                <a:latin typeface="Cambria" panose="02040503050406030204" pitchFamily="18" charset="0"/>
              </a:rPr>
              <a:t>*</a:t>
            </a:r>
            <a:r>
              <a:rPr lang="en-US" altLang="zh-CN" sz="2800">
                <a:solidFill>
                  <a:schemeClr val="tx2"/>
                </a:solidFill>
                <a:latin typeface="Cambria" panose="02040503050406030204" pitchFamily="18" charset="0"/>
              </a:rPr>
              <a:t>(q+2) </a:t>
            </a:r>
            <a:r>
              <a:rPr lang="zh-CN" altLang="en-US" sz="2800" dirty="0">
                <a:latin typeface="Cambria" panose="02040503050406030204" pitchFamily="18" charset="0"/>
              </a:rPr>
              <a:t>这类写法称为</a:t>
            </a:r>
            <a:r>
              <a:rPr lang="zh-CN" altLang="en-US" sz="2800" u="sng" dirty="0">
                <a:solidFill>
                  <a:schemeClr val="hlink"/>
                </a:solidFill>
                <a:latin typeface="Cambria" panose="02040503050406030204" pitchFamily="18" charset="0"/>
              </a:rPr>
              <a:t>指针写法</a:t>
            </a:r>
            <a:r>
              <a:rPr lang="zh-CN" altLang="en-US" sz="2800" dirty="0">
                <a:latin typeface="Cambria" panose="02040503050406030204" pitchFamily="18" charset="0"/>
              </a:rPr>
              <a:t>。</a:t>
            </a:r>
            <a:endParaRPr lang="zh-CN" altLang="en-US" sz="2800" dirty="0">
              <a:latin typeface="Cambria" panose="02040503050406030204" pitchFamily="18" charset="0"/>
            </a:endParaRPr>
          </a:p>
          <a:p>
            <a:pPr algn="just" eaLnBrk="0">
              <a:spcBef>
                <a:spcPct val="40000"/>
              </a:spcBef>
            </a:pPr>
            <a:r>
              <a:rPr lang="zh-CN" altLang="en-US" sz="2800" dirty="0">
                <a:latin typeface="Cambria" panose="02040503050406030204" pitchFamily="18" charset="0"/>
              </a:rPr>
              <a:t>两类写法有等价效力，可以自由选用。</a:t>
            </a:r>
            <a:endParaRPr lang="zh-CN" altLang="en-US" sz="2800" dirty="0">
              <a:latin typeface="Cambria" panose="02040503050406030204" pitchFamily="18" charset="0"/>
            </a:endParaRPr>
          </a:p>
        </p:txBody>
      </p:sp>
      <p:sp>
        <p:nvSpPr>
          <p:cNvPr id="57348" name="标题 57347"/>
          <p:cNvSpPr>
            <a:spLocks noGrp="1"/>
          </p:cNvSpPr>
          <p:nvPr>
            <p:ph type="title"/>
          </p:nvPr>
        </p:nvSpPr>
        <p:spPr/>
        <p:txBody>
          <a:bodyPr anchor="ctr"/>
          <a:p>
            <a:r>
              <a:rPr lang="en-US" altLang="zh-CN" sz="3600">
                <a:latin typeface="华文中宋" panose="02010600040101010101" pitchFamily="2" charset="-122"/>
                <a:ea typeface="华文中宋" panose="02010600040101010101" pitchFamily="2" charset="-122"/>
              </a:rPr>
              <a:t>7.3.2 </a:t>
            </a:r>
            <a:r>
              <a:rPr lang="zh-CN" altLang="en-US" sz="3600" dirty="0">
                <a:latin typeface="华文中宋" panose="02010600040101010101" pitchFamily="2" charset="-122"/>
                <a:ea typeface="华文中宋" panose="02010600040101010101" pitchFamily="2" charset="-122"/>
              </a:rPr>
              <a:t>数组写法与指针写法</a:t>
            </a:r>
            <a:endParaRPr lang="zh-CN" altLang="en-US" sz="3600" dirty="0">
              <a:latin typeface="华文中宋" panose="02010600040101010101" pitchFamily="2" charset="-122"/>
              <a:ea typeface="华文中宋" panose="02010600040101010101" pitchFamily="2" charset="-122"/>
            </a:endParaRPr>
          </a:p>
        </p:txBody>
      </p:sp>
      <p:graphicFrame>
        <p:nvGraphicFramePr>
          <p:cNvPr id="44037" name="表格 44036"/>
          <p:cNvGraphicFramePr/>
          <p:nvPr>
            <p:custDataLst>
              <p:tags r:id="rId1"/>
            </p:custDataLst>
          </p:nvPr>
        </p:nvGraphicFramePr>
        <p:xfrm>
          <a:off x="2006600" y="6004243"/>
          <a:ext cx="6426200" cy="485775"/>
        </p:xfrm>
        <a:graphic>
          <a:graphicData uri="http://schemas.openxmlformats.org/drawingml/2006/table">
            <a:tbl>
              <a:tblPr/>
              <a:tblGrid>
                <a:gridCol w="584200"/>
                <a:gridCol w="584200"/>
                <a:gridCol w="584200"/>
                <a:gridCol w="584200"/>
                <a:gridCol w="584200"/>
                <a:gridCol w="584200"/>
                <a:gridCol w="584200"/>
                <a:gridCol w="584200"/>
                <a:gridCol w="584200"/>
                <a:gridCol w="584200"/>
                <a:gridCol w="584200"/>
              </a:tblGrid>
              <a:tr h="485775">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28575" cap="flat" cmpd="sng">
                      <a:solidFill>
                        <a:schemeClr val="tx1"/>
                      </a:solidFill>
                      <a:prstDash val="solid"/>
                      <a:headEnd type="none" w="med" len="med"/>
                      <a:tailEnd type="none" w="med" len="med"/>
                    </a:lnL>
                    <a:lnR w="12700" cap="flat" cmpd="sng">
                      <a:solidFill>
                        <a:schemeClr val="tx1"/>
                      </a:solidFill>
                      <a:prstDash val="sysDash"/>
                      <a:headEnd type="none" w="med" len="med"/>
                      <a:tailEnd type="none" w="med" len="med"/>
                    </a:lnR>
                    <a:lnT w="12700" cap="flat" cmpd="sng">
                      <a:solidFill>
                        <a:schemeClr val="tx1"/>
                      </a:solidFill>
                      <a:prstDash val="sysDash"/>
                      <a:headEnd type="none" w="med" len="med"/>
                      <a:tailEnd type="none" w="med" len="med"/>
                    </a:lnT>
                    <a:lnB w="12700" cap="flat" cmpd="sng">
                      <a:solidFill>
                        <a:schemeClr val="tx1"/>
                      </a:solidFill>
                      <a:prstDash val="sysDash"/>
                      <a:headEnd type="none" w="med" len="med"/>
                      <a:tailEnd type="none" w="med" len="med"/>
                    </a:lnB>
                    <a:lnTlToBr>
                      <a:noFill/>
                    </a:lnTlToBr>
                    <a:lnBlToTr>
                      <a:noFill/>
                    </a:lnBlToTr>
                    <a:noFill/>
                  </a:tcPr>
                </a:tc>
              </a:tr>
            </a:tbl>
          </a:graphicData>
        </a:graphic>
      </p:graphicFrame>
      <p:sp>
        <p:nvSpPr>
          <p:cNvPr id="57377" name="文本框 247843"/>
          <p:cNvSpPr txBox="1"/>
          <p:nvPr/>
        </p:nvSpPr>
        <p:spPr>
          <a:xfrm>
            <a:off x="468313" y="5996305"/>
            <a:ext cx="1431925" cy="460375"/>
          </a:xfrm>
          <a:prstGeom prst="rect">
            <a:avLst/>
          </a:prstGeom>
          <a:noFill/>
          <a:ln w="9525">
            <a:noFill/>
          </a:ln>
        </p:spPr>
        <p:txBody>
          <a:bodyPr lIns="92075" tIns="46038" rIns="92075" bIns="46038">
            <a:spAutoFit/>
          </a:bodyPr>
          <a:p>
            <a:pPr hangingPunct="1"/>
            <a:r>
              <a:rPr lang="zh-CN" altLang="en-US" b="1" dirty="0">
                <a:latin typeface="Cambria" panose="02040503050406030204" pitchFamily="18" charset="0"/>
              </a:rPr>
              <a:t>数组 </a:t>
            </a:r>
            <a:r>
              <a:rPr lang="en-US" altLang="zh-CN" b="1">
                <a:latin typeface="Cambria" panose="02040503050406030204" pitchFamily="18" charset="0"/>
              </a:rPr>
              <a:t>a</a:t>
            </a:r>
            <a:endParaRPr lang="en-US" altLang="zh-CN" b="1">
              <a:latin typeface="Cambria" panose="02040503050406030204" pitchFamily="18" charset="0"/>
            </a:endParaRPr>
          </a:p>
        </p:txBody>
      </p:sp>
      <p:sp>
        <p:nvSpPr>
          <p:cNvPr id="57379" name="文本框 247845"/>
          <p:cNvSpPr txBox="1"/>
          <p:nvPr/>
        </p:nvSpPr>
        <p:spPr>
          <a:xfrm>
            <a:off x="1330008" y="5279390"/>
            <a:ext cx="431800" cy="460375"/>
          </a:xfrm>
          <a:prstGeom prst="rect">
            <a:avLst/>
          </a:prstGeom>
          <a:noFill/>
          <a:ln w="9525">
            <a:noFill/>
          </a:ln>
        </p:spPr>
        <p:txBody>
          <a:bodyPr lIns="92075" tIns="46038" rIns="92075" bIns="46038">
            <a:spAutoFit/>
          </a:bodyPr>
          <a:p>
            <a:pPr hangingPunct="1"/>
            <a:r>
              <a:rPr lang="en-US" altLang="zh-CN" b="1">
                <a:latin typeface="Cambria" panose="02040503050406030204" pitchFamily="18" charset="0"/>
              </a:rPr>
              <a:t>p</a:t>
            </a:r>
            <a:endParaRPr lang="en-US" altLang="zh-CN" b="1">
              <a:latin typeface="Cambria" panose="02040503050406030204" pitchFamily="18" charset="0"/>
            </a:endParaRPr>
          </a:p>
        </p:txBody>
      </p:sp>
      <p:sp>
        <p:nvSpPr>
          <p:cNvPr id="57384" name="直接连接符 247853"/>
          <p:cNvSpPr/>
          <p:nvPr/>
        </p:nvSpPr>
        <p:spPr>
          <a:xfrm>
            <a:off x="4733925" y="5589905"/>
            <a:ext cx="152400" cy="415925"/>
          </a:xfrm>
          <a:prstGeom prst="line">
            <a:avLst/>
          </a:prstGeom>
          <a:ln w="28575" cap="flat" cmpd="sng">
            <a:solidFill>
              <a:schemeClr val="tx1"/>
            </a:solidFill>
            <a:prstDash val="solid"/>
            <a:headEnd type="oval" w="lg" len="lg"/>
            <a:tailEnd type="triangle" w="med" len="lg"/>
          </a:ln>
        </p:spPr>
      </p:sp>
      <p:sp>
        <p:nvSpPr>
          <p:cNvPr id="57385" name="文本框 247854"/>
          <p:cNvSpPr txBox="1"/>
          <p:nvPr/>
        </p:nvSpPr>
        <p:spPr>
          <a:xfrm>
            <a:off x="4235450" y="5279390"/>
            <a:ext cx="498475" cy="460375"/>
          </a:xfrm>
          <a:prstGeom prst="rect">
            <a:avLst/>
          </a:prstGeom>
          <a:noFill/>
          <a:ln w="9525">
            <a:noFill/>
          </a:ln>
        </p:spPr>
        <p:txBody>
          <a:bodyPr lIns="92075" tIns="46038" rIns="92075" bIns="46038">
            <a:spAutoFit/>
          </a:bodyPr>
          <a:p>
            <a:pPr hangingPunct="1"/>
            <a:r>
              <a:rPr lang="en-US" altLang="zh-CN" b="1">
                <a:latin typeface="Cambria" panose="02040503050406030204" pitchFamily="18" charset="0"/>
              </a:rPr>
              <a:t>q</a:t>
            </a:r>
            <a:endParaRPr lang="en-US" altLang="zh-CN" b="1">
              <a:latin typeface="Cambria" panose="02040503050406030204" pitchFamily="18" charset="0"/>
            </a:endParaRPr>
          </a:p>
        </p:txBody>
      </p:sp>
      <p:sp>
        <p:nvSpPr>
          <p:cNvPr id="57386" name="直接连接符 247853"/>
          <p:cNvSpPr/>
          <p:nvPr/>
        </p:nvSpPr>
        <p:spPr>
          <a:xfrm>
            <a:off x="1854200" y="5589905"/>
            <a:ext cx="152400" cy="415925"/>
          </a:xfrm>
          <a:prstGeom prst="line">
            <a:avLst/>
          </a:prstGeom>
          <a:ln w="28575" cap="flat" cmpd="sng">
            <a:solidFill>
              <a:schemeClr val="tx1"/>
            </a:solidFill>
            <a:prstDash val="solid"/>
            <a:headEnd type="oval" w="lg" len="lg"/>
            <a:tailEnd type="triangle" w="med" len="lg"/>
          </a:ln>
        </p:spPr>
      </p:sp>
      <p:sp>
        <p:nvSpPr>
          <p:cNvPr id="57387" name="爆炸形 1 57386"/>
          <p:cNvSpPr/>
          <p:nvPr/>
        </p:nvSpPr>
        <p:spPr>
          <a:xfrm>
            <a:off x="7812088" y="2060575"/>
            <a:ext cx="720725" cy="576263"/>
          </a:xfrm>
          <a:prstGeom prst="irregularSeal1">
            <a:avLst/>
          </a:prstGeom>
          <a:solidFill>
            <a:schemeClr val="accent1"/>
          </a:solidFill>
          <a:ln w="19050" cap="flat" cmpd="sng">
            <a:solidFill>
              <a:schemeClr val="accent2"/>
            </a:solidFill>
            <a:prstDash val="solid"/>
            <a:miter/>
            <a:headEnd type="none" w="med" len="med"/>
            <a:tailEnd type="none" w="med" len="med"/>
          </a:ln>
        </p:spPr>
        <p:txBody>
          <a:bodyPr/>
          <a:p>
            <a:endParaRPr lang="zh-CN" altLang="en-US"/>
          </a:p>
        </p:txBody>
      </p:sp>
      <p:sp>
        <p:nvSpPr>
          <p:cNvPr id="2" name="灯片编号占位符 1"/>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76179" name="组合 176178"/>
          <p:cNvGrpSpPr/>
          <p:nvPr/>
        </p:nvGrpSpPr>
        <p:grpSpPr>
          <a:xfrm>
            <a:off x="1324928" y="2088515"/>
            <a:ext cx="5976937" cy="3779838"/>
            <a:chOff x="657" y="1298"/>
            <a:chExt cx="3311" cy="1924"/>
          </a:xfrm>
        </p:grpSpPr>
        <p:sp>
          <p:nvSpPr>
            <p:cNvPr id="176133" name="文本框 176132"/>
            <p:cNvSpPr txBox="1"/>
            <p:nvPr/>
          </p:nvSpPr>
          <p:spPr>
            <a:xfrm>
              <a:off x="2336" y="1298"/>
              <a:ext cx="589" cy="213"/>
            </a:xfrm>
            <a:prstGeom prst="rect">
              <a:avLst/>
            </a:prstGeom>
            <a:solidFill>
              <a:schemeClr val="accent1"/>
            </a:solidFill>
            <a:ln w="9525" cap="flat" cmpd="sng">
              <a:solidFill>
                <a:schemeClr val="tx1"/>
              </a:solidFill>
              <a:prstDash val="solid"/>
              <a:miter/>
              <a:headEnd type="none" w="med" len="med"/>
              <a:tailEnd type="none" w="med" len="med"/>
            </a:ln>
          </p:spPr>
          <p:txBody>
            <a:bodyPr tIns="82800" bIns="82800">
              <a:spAutoFit/>
            </a:bodyPr>
            <a:p>
              <a:pPr hangingPunct="1">
                <a:buFontTx/>
              </a:pPr>
              <a:r>
                <a:rPr lang="zh-CN" altLang="en-US" sz="1600" b="1" dirty="0">
                  <a:latin typeface="Arial" panose="020B0604020202020204" pitchFamily="34" charset="0"/>
                </a:rPr>
                <a:t>外存储器</a:t>
              </a:r>
              <a:endParaRPr lang="zh-CN" altLang="en-US" sz="1600" b="1" dirty="0">
                <a:latin typeface="Arial" panose="020B0604020202020204" pitchFamily="34" charset="0"/>
              </a:endParaRPr>
            </a:p>
          </p:txBody>
        </p:sp>
        <p:sp>
          <p:nvSpPr>
            <p:cNvPr id="176134" name="文本框 176133"/>
            <p:cNvSpPr txBox="1"/>
            <p:nvPr/>
          </p:nvSpPr>
          <p:spPr>
            <a:xfrm>
              <a:off x="2336" y="1797"/>
              <a:ext cx="589" cy="209"/>
            </a:xfrm>
            <a:prstGeom prst="rect">
              <a:avLst/>
            </a:prstGeom>
            <a:solidFill>
              <a:schemeClr val="accent1"/>
            </a:solidFill>
            <a:ln w="9525" cap="flat" cmpd="sng">
              <a:solidFill>
                <a:srgbClr val="CC0000"/>
              </a:solidFill>
              <a:prstDash val="solid"/>
              <a:miter/>
              <a:headEnd type="none" w="med" len="med"/>
              <a:tailEnd type="none" w="med" len="med"/>
            </a:ln>
          </p:spPr>
          <p:txBody>
            <a:bodyPr tIns="82800" bIns="82800">
              <a:spAutoFit/>
            </a:bodyPr>
            <a:p>
              <a:pPr hangingPunct="1">
                <a:buFontTx/>
              </a:pPr>
              <a:r>
                <a:rPr lang="zh-CN" altLang="en-US" sz="1600" b="1" dirty="0">
                  <a:solidFill>
                    <a:schemeClr val="accent2"/>
                  </a:solidFill>
                  <a:latin typeface="Arial" panose="020B0604020202020204" pitchFamily="34" charset="0"/>
                </a:rPr>
                <a:t>内存储器</a:t>
              </a:r>
              <a:endParaRPr lang="zh-CN" altLang="en-US" sz="1600" b="1" dirty="0">
                <a:solidFill>
                  <a:schemeClr val="accent2"/>
                </a:solidFill>
                <a:latin typeface="Arial" panose="020B0604020202020204" pitchFamily="34" charset="0"/>
              </a:endParaRPr>
            </a:p>
          </p:txBody>
        </p:sp>
        <p:sp>
          <p:nvSpPr>
            <p:cNvPr id="176135" name="文本框 176134"/>
            <p:cNvSpPr txBox="1"/>
            <p:nvPr/>
          </p:nvSpPr>
          <p:spPr>
            <a:xfrm>
              <a:off x="3379" y="1797"/>
              <a:ext cx="589" cy="214"/>
            </a:xfrm>
            <a:prstGeom prst="rect">
              <a:avLst/>
            </a:prstGeom>
            <a:solidFill>
              <a:schemeClr val="accent1"/>
            </a:solidFill>
            <a:ln w="9525" cap="flat" cmpd="sng">
              <a:solidFill>
                <a:schemeClr val="tx1"/>
              </a:solidFill>
              <a:prstDash val="solid"/>
              <a:miter/>
              <a:headEnd type="none" w="med" len="med"/>
              <a:tailEnd type="none" w="med" len="med"/>
            </a:ln>
          </p:spPr>
          <p:txBody>
            <a:bodyPr tIns="82800" bIns="82800">
              <a:spAutoFit/>
            </a:bodyPr>
            <a:p>
              <a:pPr hangingPunct="1">
                <a:buFontTx/>
              </a:pPr>
              <a:r>
                <a:rPr lang="zh-CN" altLang="en-US" sz="1600" b="1" dirty="0">
                  <a:latin typeface="Arial" panose="020B0604020202020204" pitchFamily="34" charset="0"/>
                </a:rPr>
                <a:t>运算器</a:t>
              </a:r>
              <a:endParaRPr lang="zh-CN" altLang="en-US" sz="1600" b="1" dirty="0">
                <a:latin typeface="Arial" panose="020B0604020202020204" pitchFamily="34" charset="0"/>
              </a:endParaRPr>
            </a:p>
          </p:txBody>
        </p:sp>
        <p:sp>
          <p:nvSpPr>
            <p:cNvPr id="176136" name="文本框 176135"/>
            <p:cNvSpPr txBox="1"/>
            <p:nvPr/>
          </p:nvSpPr>
          <p:spPr>
            <a:xfrm>
              <a:off x="1247" y="1797"/>
              <a:ext cx="589" cy="214"/>
            </a:xfrm>
            <a:prstGeom prst="rect">
              <a:avLst/>
            </a:prstGeom>
            <a:solidFill>
              <a:schemeClr val="accent1"/>
            </a:solidFill>
            <a:ln w="9525" cap="flat" cmpd="sng">
              <a:solidFill>
                <a:schemeClr val="tx1"/>
              </a:solidFill>
              <a:prstDash val="solid"/>
              <a:miter/>
              <a:headEnd type="none" w="med" len="med"/>
              <a:tailEnd type="none" w="med" len="med"/>
            </a:ln>
          </p:spPr>
          <p:txBody>
            <a:bodyPr tIns="82800" bIns="82800">
              <a:spAutoFit/>
            </a:bodyPr>
            <a:p>
              <a:pPr hangingPunct="1">
                <a:buFontTx/>
              </a:pPr>
              <a:r>
                <a:rPr lang="zh-CN" altLang="en-US" sz="1600" b="1" dirty="0">
                  <a:latin typeface="Arial" panose="020B0604020202020204" pitchFamily="34" charset="0"/>
                </a:rPr>
                <a:t>输入设备</a:t>
              </a:r>
              <a:endParaRPr lang="zh-CN" altLang="en-US" sz="1600" b="1" dirty="0">
                <a:latin typeface="Arial" panose="020B0604020202020204" pitchFamily="34" charset="0"/>
              </a:endParaRPr>
            </a:p>
          </p:txBody>
        </p:sp>
        <p:sp>
          <p:nvSpPr>
            <p:cNvPr id="176137" name="文本框 176136"/>
            <p:cNvSpPr txBox="1"/>
            <p:nvPr/>
          </p:nvSpPr>
          <p:spPr>
            <a:xfrm>
              <a:off x="1247" y="2885"/>
              <a:ext cx="589" cy="213"/>
            </a:xfrm>
            <a:prstGeom prst="rect">
              <a:avLst/>
            </a:prstGeom>
            <a:solidFill>
              <a:schemeClr val="accent1"/>
            </a:solidFill>
            <a:ln w="9525" cap="flat" cmpd="sng">
              <a:solidFill>
                <a:schemeClr val="tx1"/>
              </a:solidFill>
              <a:prstDash val="solid"/>
              <a:miter/>
              <a:headEnd type="none" w="med" len="med"/>
              <a:tailEnd type="none" w="med" len="med"/>
            </a:ln>
          </p:spPr>
          <p:txBody>
            <a:bodyPr tIns="82800" bIns="82800">
              <a:spAutoFit/>
            </a:bodyPr>
            <a:p>
              <a:pPr hangingPunct="1">
                <a:buFontTx/>
              </a:pPr>
              <a:r>
                <a:rPr lang="zh-CN" altLang="en-US" sz="1600" b="1" dirty="0">
                  <a:latin typeface="Arial" panose="020B0604020202020204" pitchFamily="34" charset="0"/>
                </a:rPr>
                <a:t>输出设备</a:t>
              </a:r>
              <a:endParaRPr lang="zh-CN" altLang="en-US" sz="1600" b="1" dirty="0">
                <a:latin typeface="Arial" panose="020B0604020202020204" pitchFamily="34" charset="0"/>
              </a:endParaRPr>
            </a:p>
          </p:txBody>
        </p:sp>
        <p:sp>
          <p:nvSpPr>
            <p:cNvPr id="176138" name="文本框 176137"/>
            <p:cNvSpPr txBox="1"/>
            <p:nvPr/>
          </p:nvSpPr>
          <p:spPr>
            <a:xfrm>
              <a:off x="2381" y="2886"/>
              <a:ext cx="589" cy="214"/>
            </a:xfrm>
            <a:prstGeom prst="rect">
              <a:avLst/>
            </a:prstGeom>
            <a:solidFill>
              <a:schemeClr val="accent1"/>
            </a:solidFill>
            <a:ln w="9525" cap="flat" cmpd="sng">
              <a:solidFill>
                <a:schemeClr val="tx1"/>
              </a:solidFill>
              <a:prstDash val="solid"/>
              <a:miter/>
              <a:headEnd type="none" w="med" len="med"/>
              <a:tailEnd type="none" w="med" len="med"/>
            </a:ln>
          </p:spPr>
          <p:txBody>
            <a:bodyPr tIns="82800" bIns="82800">
              <a:spAutoFit/>
            </a:bodyPr>
            <a:p>
              <a:pPr hangingPunct="1">
                <a:buFontTx/>
              </a:pPr>
              <a:r>
                <a:rPr lang="zh-CN" altLang="en-US" sz="1600" b="1" dirty="0">
                  <a:latin typeface="Arial" panose="020B0604020202020204" pitchFamily="34" charset="0"/>
                </a:rPr>
                <a:t>控制器</a:t>
              </a:r>
              <a:endParaRPr lang="zh-CN" altLang="en-US" sz="1600" b="1" dirty="0">
                <a:latin typeface="Arial" panose="020B0604020202020204" pitchFamily="34" charset="0"/>
              </a:endParaRPr>
            </a:p>
          </p:txBody>
        </p:sp>
        <p:sp>
          <p:nvSpPr>
            <p:cNvPr id="176139" name="直接连接符 176138"/>
            <p:cNvSpPr/>
            <p:nvPr/>
          </p:nvSpPr>
          <p:spPr>
            <a:xfrm>
              <a:off x="748" y="1933"/>
              <a:ext cx="499" cy="0"/>
            </a:xfrm>
            <a:prstGeom prst="line">
              <a:avLst/>
            </a:prstGeom>
            <a:ln w="28575" cap="flat" cmpd="sng">
              <a:solidFill>
                <a:schemeClr val="tx1"/>
              </a:solidFill>
              <a:prstDash val="solid"/>
              <a:headEnd type="none" w="med" len="med"/>
              <a:tailEnd type="triangle" w="med" len="med"/>
            </a:ln>
          </p:spPr>
        </p:sp>
        <p:sp>
          <p:nvSpPr>
            <p:cNvPr id="176140" name="文本框 176139"/>
            <p:cNvSpPr txBox="1"/>
            <p:nvPr/>
          </p:nvSpPr>
          <p:spPr>
            <a:xfrm>
              <a:off x="702" y="1752"/>
              <a:ext cx="544" cy="155"/>
            </a:xfrm>
            <a:prstGeom prst="rect">
              <a:avLst/>
            </a:prstGeom>
            <a:noFill/>
            <a:ln w="9525">
              <a:noFill/>
            </a:ln>
          </p:spPr>
          <p:txBody>
            <a:bodyPr>
              <a:spAutoFit/>
            </a:bodyPr>
            <a:p>
              <a:pPr hangingPunct="1">
                <a:buFontTx/>
              </a:pPr>
              <a:r>
                <a:rPr lang="zh-CN" altLang="en-US" sz="1400" b="1" dirty="0">
                  <a:latin typeface="Arial" panose="020B0604020202020204" pitchFamily="34" charset="0"/>
                </a:rPr>
                <a:t>输入信息</a:t>
              </a:r>
              <a:endParaRPr lang="zh-CN" altLang="en-US" sz="1400" b="1" dirty="0">
                <a:latin typeface="Arial" panose="020B0604020202020204" pitchFamily="34" charset="0"/>
              </a:endParaRPr>
            </a:p>
          </p:txBody>
        </p:sp>
        <p:sp>
          <p:nvSpPr>
            <p:cNvPr id="176141" name="文本框 176140"/>
            <p:cNvSpPr txBox="1"/>
            <p:nvPr/>
          </p:nvSpPr>
          <p:spPr>
            <a:xfrm>
              <a:off x="657" y="1978"/>
              <a:ext cx="544" cy="372"/>
            </a:xfrm>
            <a:prstGeom prst="rect">
              <a:avLst/>
            </a:prstGeom>
            <a:noFill/>
            <a:ln w="9525">
              <a:noFill/>
            </a:ln>
          </p:spPr>
          <p:txBody>
            <a:bodyPr>
              <a:spAutoFit/>
            </a:bodyPr>
            <a:p>
              <a:pPr hangingPunct="1">
                <a:buFontTx/>
              </a:pPr>
              <a:r>
                <a:rPr lang="zh-CN" altLang="en-US" sz="1400" b="1" dirty="0">
                  <a:latin typeface="Arial" panose="020B0604020202020204" pitchFamily="34" charset="0"/>
                </a:rPr>
                <a:t>（如程序、原始数据）</a:t>
              </a:r>
              <a:endParaRPr lang="zh-CN" altLang="en-US" sz="1400" b="1" dirty="0">
                <a:latin typeface="Arial" panose="020B0604020202020204" pitchFamily="34" charset="0"/>
              </a:endParaRPr>
            </a:p>
          </p:txBody>
        </p:sp>
        <p:sp>
          <p:nvSpPr>
            <p:cNvPr id="176142" name="直接连接符 176141"/>
            <p:cNvSpPr/>
            <p:nvPr/>
          </p:nvSpPr>
          <p:spPr>
            <a:xfrm flipH="1">
              <a:off x="794" y="3021"/>
              <a:ext cx="454" cy="0"/>
            </a:xfrm>
            <a:prstGeom prst="line">
              <a:avLst/>
            </a:prstGeom>
            <a:ln w="28575" cap="flat" cmpd="sng">
              <a:solidFill>
                <a:schemeClr val="tx1"/>
              </a:solidFill>
              <a:prstDash val="solid"/>
              <a:headEnd type="none" w="med" len="med"/>
              <a:tailEnd type="triangle" w="med" len="med"/>
            </a:ln>
          </p:spPr>
        </p:sp>
        <p:sp>
          <p:nvSpPr>
            <p:cNvPr id="176143" name="文本框 176142"/>
            <p:cNvSpPr txBox="1"/>
            <p:nvPr/>
          </p:nvSpPr>
          <p:spPr>
            <a:xfrm>
              <a:off x="703" y="2840"/>
              <a:ext cx="544" cy="155"/>
            </a:xfrm>
            <a:prstGeom prst="rect">
              <a:avLst/>
            </a:prstGeom>
            <a:noFill/>
            <a:ln w="9525">
              <a:noFill/>
            </a:ln>
          </p:spPr>
          <p:txBody>
            <a:bodyPr>
              <a:spAutoFit/>
            </a:bodyPr>
            <a:p>
              <a:pPr hangingPunct="1">
                <a:buFontTx/>
              </a:pPr>
              <a:r>
                <a:rPr lang="zh-CN" altLang="en-US" sz="1400" b="1" dirty="0">
                  <a:latin typeface="Arial" panose="020B0604020202020204" pitchFamily="34" charset="0"/>
                </a:rPr>
                <a:t>输出信息</a:t>
              </a:r>
              <a:endParaRPr lang="zh-CN" altLang="en-US" sz="1400" b="1" dirty="0">
                <a:latin typeface="Arial" panose="020B0604020202020204" pitchFamily="34" charset="0"/>
              </a:endParaRPr>
            </a:p>
          </p:txBody>
        </p:sp>
        <p:sp>
          <p:nvSpPr>
            <p:cNvPr id="176144" name="直接连接符 176143"/>
            <p:cNvSpPr/>
            <p:nvPr/>
          </p:nvSpPr>
          <p:spPr>
            <a:xfrm>
              <a:off x="1837" y="1887"/>
              <a:ext cx="499" cy="1"/>
            </a:xfrm>
            <a:prstGeom prst="line">
              <a:avLst/>
            </a:prstGeom>
            <a:ln w="28575" cap="flat" cmpd="sng">
              <a:solidFill>
                <a:schemeClr val="tx1"/>
              </a:solidFill>
              <a:prstDash val="solid"/>
              <a:headEnd type="none" w="med" len="med"/>
              <a:tailEnd type="triangle" w="med" len="med"/>
            </a:ln>
          </p:spPr>
        </p:sp>
        <p:sp>
          <p:nvSpPr>
            <p:cNvPr id="176145" name="文本框 176144"/>
            <p:cNvSpPr txBox="1"/>
            <p:nvPr/>
          </p:nvSpPr>
          <p:spPr>
            <a:xfrm>
              <a:off x="1791" y="1706"/>
              <a:ext cx="499" cy="155"/>
            </a:xfrm>
            <a:prstGeom prst="rect">
              <a:avLst/>
            </a:prstGeom>
            <a:noFill/>
            <a:ln w="9525">
              <a:noFill/>
            </a:ln>
          </p:spPr>
          <p:txBody>
            <a:bodyPr>
              <a:spAutoFit/>
            </a:bodyPr>
            <a:p>
              <a:pPr hangingPunct="1">
                <a:buFontTx/>
              </a:pPr>
              <a:r>
                <a:rPr lang="en-US" altLang="zh-CN" sz="1400" b="1">
                  <a:latin typeface="Arial" panose="020B0604020202020204" pitchFamily="34" charset="0"/>
                </a:rPr>
                <a:t>(</a:t>
              </a:r>
              <a:r>
                <a:rPr lang="zh-CN" altLang="en-US" sz="1400" b="1" dirty="0">
                  <a:latin typeface="Arial" panose="020B0604020202020204" pitchFamily="34" charset="0"/>
                </a:rPr>
                <a:t>存</a:t>
              </a:r>
              <a:r>
                <a:rPr lang="en-US" altLang="zh-CN" sz="1400" b="1">
                  <a:latin typeface="Arial" panose="020B0604020202020204" pitchFamily="34" charset="0"/>
                </a:rPr>
                <a:t>)</a:t>
              </a:r>
              <a:r>
                <a:rPr lang="zh-CN" altLang="en-US" sz="1400" b="1" dirty="0">
                  <a:latin typeface="Arial" panose="020B0604020202020204" pitchFamily="34" charset="0"/>
                </a:rPr>
                <a:t>数据</a:t>
              </a:r>
              <a:endParaRPr lang="zh-CN" altLang="en-US" sz="1400" b="1" dirty="0">
                <a:latin typeface="Arial" panose="020B0604020202020204" pitchFamily="34" charset="0"/>
              </a:endParaRPr>
            </a:p>
          </p:txBody>
        </p:sp>
        <p:sp>
          <p:nvSpPr>
            <p:cNvPr id="176146" name="直接连接符 176145"/>
            <p:cNvSpPr/>
            <p:nvPr/>
          </p:nvSpPr>
          <p:spPr>
            <a:xfrm>
              <a:off x="2925" y="1888"/>
              <a:ext cx="454" cy="0"/>
            </a:xfrm>
            <a:prstGeom prst="line">
              <a:avLst/>
            </a:prstGeom>
            <a:ln w="28575" cap="flat" cmpd="sng">
              <a:solidFill>
                <a:schemeClr val="tx1"/>
              </a:solidFill>
              <a:prstDash val="solid"/>
              <a:headEnd type="none" w="med" len="med"/>
              <a:tailEnd type="triangle" w="med" len="med"/>
            </a:ln>
          </p:spPr>
        </p:sp>
        <p:sp>
          <p:nvSpPr>
            <p:cNvPr id="176147" name="文本框 176146"/>
            <p:cNvSpPr txBox="1"/>
            <p:nvPr/>
          </p:nvSpPr>
          <p:spPr>
            <a:xfrm>
              <a:off x="2880" y="1706"/>
              <a:ext cx="499" cy="155"/>
            </a:xfrm>
            <a:prstGeom prst="rect">
              <a:avLst/>
            </a:prstGeom>
            <a:noFill/>
            <a:ln w="9525">
              <a:noFill/>
            </a:ln>
          </p:spPr>
          <p:txBody>
            <a:bodyPr>
              <a:spAutoFit/>
            </a:bodyPr>
            <a:p>
              <a:pPr hangingPunct="1">
                <a:buFontTx/>
              </a:pPr>
              <a:r>
                <a:rPr lang="en-US" altLang="zh-CN" sz="1400" b="1">
                  <a:latin typeface="Arial" panose="020B0604020202020204" pitchFamily="34" charset="0"/>
                </a:rPr>
                <a:t>(</a:t>
              </a:r>
              <a:r>
                <a:rPr lang="zh-CN" altLang="en-US" sz="1400" b="1" dirty="0">
                  <a:latin typeface="Arial" panose="020B0604020202020204" pitchFamily="34" charset="0"/>
                </a:rPr>
                <a:t>取</a:t>
              </a:r>
              <a:r>
                <a:rPr lang="en-US" altLang="zh-CN" sz="1400" b="1">
                  <a:latin typeface="Arial" panose="020B0604020202020204" pitchFamily="34" charset="0"/>
                </a:rPr>
                <a:t>)</a:t>
              </a:r>
              <a:r>
                <a:rPr lang="zh-CN" altLang="en-US" sz="1400" b="1" dirty="0">
                  <a:latin typeface="Arial" panose="020B0604020202020204" pitchFamily="34" charset="0"/>
                </a:rPr>
                <a:t>数据</a:t>
              </a:r>
              <a:endParaRPr lang="zh-CN" altLang="en-US" sz="1400" b="1" dirty="0">
                <a:latin typeface="Arial" panose="020B0604020202020204" pitchFamily="34" charset="0"/>
              </a:endParaRPr>
            </a:p>
          </p:txBody>
        </p:sp>
        <p:sp>
          <p:nvSpPr>
            <p:cNvPr id="176148" name="直接连接符 176147"/>
            <p:cNvSpPr/>
            <p:nvPr/>
          </p:nvSpPr>
          <p:spPr>
            <a:xfrm flipH="1">
              <a:off x="2926" y="1978"/>
              <a:ext cx="454" cy="0"/>
            </a:xfrm>
            <a:prstGeom prst="line">
              <a:avLst/>
            </a:prstGeom>
            <a:ln w="28575" cap="flat" cmpd="sng">
              <a:solidFill>
                <a:schemeClr val="tx1"/>
              </a:solidFill>
              <a:prstDash val="solid"/>
              <a:headEnd type="none" w="med" len="med"/>
              <a:tailEnd type="triangle" w="med" len="med"/>
            </a:ln>
          </p:spPr>
        </p:sp>
        <p:sp>
          <p:nvSpPr>
            <p:cNvPr id="176149" name="文本框 176148"/>
            <p:cNvSpPr txBox="1"/>
            <p:nvPr/>
          </p:nvSpPr>
          <p:spPr>
            <a:xfrm>
              <a:off x="2926" y="1978"/>
              <a:ext cx="499" cy="155"/>
            </a:xfrm>
            <a:prstGeom prst="rect">
              <a:avLst/>
            </a:prstGeom>
            <a:noFill/>
            <a:ln w="9525">
              <a:noFill/>
            </a:ln>
          </p:spPr>
          <p:txBody>
            <a:bodyPr>
              <a:spAutoFit/>
            </a:bodyPr>
            <a:p>
              <a:pPr hangingPunct="1">
                <a:buFontTx/>
              </a:pPr>
              <a:r>
                <a:rPr lang="en-US" altLang="zh-CN" sz="1400" b="1">
                  <a:latin typeface="Arial" panose="020B0604020202020204" pitchFamily="34" charset="0"/>
                </a:rPr>
                <a:t>(</a:t>
              </a:r>
              <a:r>
                <a:rPr lang="zh-CN" altLang="en-US" sz="1400" b="1" dirty="0">
                  <a:latin typeface="Arial" panose="020B0604020202020204" pitchFamily="34" charset="0"/>
                </a:rPr>
                <a:t>存</a:t>
              </a:r>
              <a:r>
                <a:rPr lang="en-US" altLang="zh-CN" sz="1400" b="1">
                  <a:latin typeface="Arial" panose="020B0604020202020204" pitchFamily="34" charset="0"/>
                </a:rPr>
                <a:t>)</a:t>
              </a:r>
              <a:r>
                <a:rPr lang="zh-CN" altLang="en-US" sz="1400" b="1" dirty="0">
                  <a:latin typeface="Arial" panose="020B0604020202020204" pitchFamily="34" charset="0"/>
                </a:rPr>
                <a:t>数据</a:t>
              </a:r>
              <a:endParaRPr lang="zh-CN" altLang="en-US" sz="1400" b="1" dirty="0">
                <a:latin typeface="Arial" panose="020B0604020202020204" pitchFamily="34" charset="0"/>
              </a:endParaRPr>
            </a:p>
          </p:txBody>
        </p:sp>
        <p:sp>
          <p:nvSpPr>
            <p:cNvPr id="176150" name="直接连接符 176149"/>
            <p:cNvSpPr/>
            <p:nvPr/>
          </p:nvSpPr>
          <p:spPr>
            <a:xfrm>
              <a:off x="2563" y="2069"/>
              <a:ext cx="0" cy="817"/>
            </a:xfrm>
            <a:prstGeom prst="line">
              <a:avLst/>
            </a:prstGeom>
            <a:ln w="9525" cap="flat" cmpd="sng">
              <a:solidFill>
                <a:schemeClr val="tx1"/>
              </a:solidFill>
              <a:prstDash val="solid"/>
              <a:headEnd type="none" w="med" len="med"/>
              <a:tailEnd type="triangle" w="med" len="med"/>
            </a:ln>
          </p:spPr>
        </p:sp>
        <p:sp>
          <p:nvSpPr>
            <p:cNvPr id="176151" name="文本框 176150"/>
            <p:cNvSpPr txBox="1"/>
            <p:nvPr/>
          </p:nvSpPr>
          <p:spPr>
            <a:xfrm>
              <a:off x="2381" y="2160"/>
              <a:ext cx="182" cy="480"/>
            </a:xfrm>
            <a:prstGeom prst="rect">
              <a:avLst/>
            </a:prstGeom>
            <a:noFill/>
            <a:ln w="9525">
              <a:noFill/>
            </a:ln>
          </p:spPr>
          <p:txBody>
            <a:bodyPr>
              <a:spAutoFit/>
            </a:bodyPr>
            <a:p>
              <a:pPr hangingPunct="1">
                <a:buFontTx/>
              </a:pPr>
              <a:r>
                <a:rPr lang="zh-CN" altLang="en-US" sz="1400" b="1" dirty="0">
                  <a:latin typeface="Arial" panose="020B0604020202020204" pitchFamily="34" charset="0"/>
                </a:rPr>
                <a:t>程序指令</a:t>
              </a:r>
              <a:endParaRPr lang="zh-CN" altLang="en-US" sz="1400" b="1" dirty="0">
                <a:latin typeface="Arial" panose="020B0604020202020204" pitchFamily="34" charset="0"/>
              </a:endParaRPr>
            </a:p>
          </p:txBody>
        </p:sp>
        <p:sp>
          <p:nvSpPr>
            <p:cNvPr id="176152" name="直接连接符 176151"/>
            <p:cNvSpPr/>
            <p:nvPr/>
          </p:nvSpPr>
          <p:spPr>
            <a:xfrm flipH="1">
              <a:off x="1837" y="2956"/>
              <a:ext cx="317" cy="0"/>
            </a:xfrm>
            <a:prstGeom prst="line">
              <a:avLst/>
            </a:prstGeom>
            <a:ln w="28575" cap="flat" cmpd="sng">
              <a:solidFill>
                <a:schemeClr val="tx1"/>
              </a:solidFill>
              <a:prstDash val="solid"/>
              <a:headEnd type="none" w="med" len="med"/>
              <a:tailEnd type="triangle" w="med" len="med"/>
            </a:ln>
          </p:spPr>
        </p:sp>
        <p:sp>
          <p:nvSpPr>
            <p:cNvPr id="176153" name="直接连接符 176152"/>
            <p:cNvSpPr/>
            <p:nvPr/>
          </p:nvSpPr>
          <p:spPr>
            <a:xfrm>
              <a:off x="2154" y="1978"/>
              <a:ext cx="182" cy="0"/>
            </a:xfrm>
            <a:prstGeom prst="line">
              <a:avLst/>
            </a:prstGeom>
            <a:ln w="28575" cap="flat" cmpd="sng">
              <a:solidFill>
                <a:schemeClr val="tx1"/>
              </a:solidFill>
              <a:prstDash val="solid"/>
              <a:headEnd type="none" w="med" len="med"/>
              <a:tailEnd type="none" w="med" len="med"/>
            </a:ln>
          </p:spPr>
        </p:sp>
        <p:sp>
          <p:nvSpPr>
            <p:cNvPr id="176154" name="直接连接符 176153"/>
            <p:cNvSpPr/>
            <p:nvPr/>
          </p:nvSpPr>
          <p:spPr>
            <a:xfrm flipV="1">
              <a:off x="2153" y="1978"/>
              <a:ext cx="2" cy="984"/>
            </a:xfrm>
            <a:prstGeom prst="line">
              <a:avLst/>
            </a:prstGeom>
            <a:ln w="28575" cap="flat" cmpd="sng">
              <a:solidFill>
                <a:schemeClr val="tx1"/>
              </a:solidFill>
              <a:prstDash val="solid"/>
              <a:headEnd type="none" w="med" len="med"/>
              <a:tailEnd type="none" w="med" len="med"/>
            </a:ln>
          </p:spPr>
        </p:sp>
        <p:sp>
          <p:nvSpPr>
            <p:cNvPr id="176155" name="文本框 176154"/>
            <p:cNvSpPr txBox="1"/>
            <p:nvPr/>
          </p:nvSpPr>
          <p:spPr>
            <a:xfrm>
              <a:off x="2154" y="2160"/>
              <a:ext cx="227" cy="263"/>
            </a:xfrm>
            <a:prstGeom prst="rect">
              <a:avLst/>
            </a:prstGeom>
            <a:noFill/>
            <a:ln w="9525">
              <a:noFill/>
            </a:ln>
          </p:spPr>
          <p:txBody>
            <a:bodyPr>
              <a:spAutoFit/>
            </a:bodyPr>
            <a:p>
              <a:pPr hangingPunct="1">
                <a:buFontTx/>
              </a:pPr>
              <a:r>
                <a:rPr lang="zh-CN" altLang="en-US" sz="1400" b="1" dirty="0">
                  <a:latin typeface="Arial" panose="020B0604020202020204" pitchFamily="34" charset="0"/>
                </a:rPr>
                <a:t>数据</a:t>
              </a:r>
              <a:endParaRPr lang="zh-CN" altLang="en-US" sz="1400" b="1" dirty="0">
                <a:latin typeface="Arial" panose="020B0604020202020204" pitchFamily="34" charset="0"/>
              </a:endParaRPr>
            </a:p>
          </p:txBody>
        </p:sp>
        <p:sp>
          <p:nvSpPr>
            <p:cNvPr id="176156" name="直接连接符 176155"/>
            <p:cNvSpPr/>
            <p:nvPr/>
          </p:nvSpPr>
          <p:spPr>
            <a:xfrm flipV="1">
              <a:off x="2744" y="2069"/>
              <a:ext cx="0" cy="817"/>
            </a:xfrm>
            <a:prstGeom prst="line">
              <a:avLst/>
            </a:prstGeom>
            <a:ln w="19050" cap="flat" cmpd="sng">
              <a:solidFill>
                <a:schemeClr val="tx1"/>
              </a:solidFill>
              <a:prstDash val="dash"/>
              <a:headEnd type="none" w="med" len="med"/>
              <a:tailEnd type="triangle" w="med" len="med"/>
            </a:ln>
          </p:spPr>
        </p:sp>
        <p:sp>
          <p:nvSpPr>
            <p:cNvPr id="176157" name="直接连接符 176156"/>
            <p:cNvSpPr/>
            <p:nvPr/>
          </p:nvSpPr>
          <p:spPr>
            <a:xfrm flipV="1">
              <a:off x="2971" y="3021"/>
              <a:ext cx="726" cy="1"/>
            </a:xfrm>
            <a:prstGeom prst="line">
              <a:avLst/>
            </a:prstGeom>
            <a:ln w="19050" cap="flat" cmpd="sng">
              <a:solidFill>
                <a:schemeClr val="tx1"/>
              </a:solidFill>
              <a:prstDash val="dash"/>
              <a:headEnd type="none" w="med" len="med"/>
              <a:tailEnd type="none" w="med" len="med"/>
            </a:ln>
          </p:spPr>
        </p:sp>
        <p:sp>
          <p:nvSpPr>
            <p:cNvPr id="176158" name="直接连接符 176157"/>
            <p:cNvSpPr/>
            <p:nvPr/>
          </p:nvSpPr>
          <p:spPr>
            <a:xfrm flipV="1">
              <a:off x="3697" y="2069"/>
              <a:ext cx="0" cy="952"/>
            </a:xfrm>
            <a:prstGeom prst="line">
              <a:avLst/>
            </a:prstGeom>
            <a:ln w="19050" cap="flat" cmpd="sng">
              <a:solidFill>
                <a:schemeClr val="tx1"/>
              </a:solidFill>
              <a:prstDash val="dash"/>
              <a:headEnd type="none" w="med" len="med"/>
              <a:tailEnd type="triangle" w="med" len="med"/>
            </a:ln>
          </p:spPr>
        </p:sp>
        <p:sp>
          <p:nvSpPr>
            <p:cNvPr id="176159" name="直接连接符 176158"/>
            <p:cNvSpPr/>
            <p:nvPr/>
          </p:nvSpPr>
          <p:spPr>
            <a:xfrm flipH="1">
              <a:off x="1837" y="3067"/>
              <a:ext cx="544" cy="0"/>
            </a:xfrm>
            <a:prstGeom prst="line">
              <a:avLst/>
            </a:prstGeom>
            <a:ln w="19050" cap="flat" cmpd="sng">
              <a:solidFill>
                <a:schemeClr val="tx1"/>
              </a:solidFill>
              <a:prstDash val="dash"/>
              <a:headEnd type="none" w="med" len="med"/>
              <a:tailEnd type="triangle" w="med" len="med"/>
            </a:ln>
          </p:spPr>
        </p:sp>
        <p:sp>
          <p:nvSpPr>
            <p:cNvPr id="176160" name="文本框 176159"/>
            <p:cNvSpPr txBox="1"/>
            <p:nvPr/>
          </p:nvSpPr>
          <p:spPr>
            <a:xfrm>
              <a:off x="2744" y="2205"/>
              <a:ext cx="182" cy="480"/>
            </a:xfrm>
            <a:prstGeom prst="rect">
              <a:avLst/>
            </a:prstGeom>
            <a:noFill/>
            <a:ln w="9525">
              <a:noFill/>
            </a:ln>
          </p:spPr>
          <p:txBody>
            <a:bodyPr>
              <a:spAutoFit/>
            </a:bodyPr>
            <a:p>
              <a:pPr hangingPunct="1">
                <a:buFontTx/>
              </a:pPr>
              <a:r>
                <a:rPr lang="zh-CN" altLang="en-US" sz="1400" b="1" dirty="0">
                  <a:latin typeface="Arial" panose="020B0604020202020204" pitchFamily="34" charset="0"/>
                </a:rPr>
                <a:t>存取指令</a:t>
              </a:r>
              <a:endParaRPr lang="zh-CN" altLang="en-US" sz="1400" b="1" dirty="0">
                <a:latin typeface="Arial" panose="020B0604020202020204" pitchFamily="34" charset="0"/>
              </a:endParaRPr>
            </a:p>
          </p:txBody>
        </p:sp>
        <p:sp>
          <p:nvSpPr>
            <p:cNvPr id="176161" name="文本框 176160"/>
            <p:cNvSpPr txBox="1"/>
            <p:nvPr/>
          </p:nvSpPr>
          <p:spPr>
            <a:xfrm>
              <a:off x="3062" y="2840"/>
              <a:ext cx="544" cy="155"/>
            </a:xfrm>
            <a:prstGeom prst="rect">
              <a:avLst/>
            </a:prstGeom>
            <a:noFill/>
            <a:ln w="9525">
              <a:noFill/>
            </a:ln>
          </p:spPr>
          <p:txBody>
            <a:bodyPr>
              <a:spAutoFit/>
            </a:bodyPr>
            <a:p>
              <a:pPr hangingPunct="1">
                <a:buFontTx/>
              </a:pPr>
              <a:r>
                <a:rPr lang="zh-CN" altLang="en-US" sz="1400" b="1" dirty="0">
                  <a:latin typeface="Arial" panose="020B0604020202020204" pitchFamily="34" charset="0"/>
                </a:rPr>
                <a:t>运算命令</a:t>
              </a:r>
              <a:endParaRPr lang="zh-CN" altLang="en-US" sz="1400" b="1" dirty="0">
                <a:latin typeface="Arial" panose="020B0604020202020204" pitchFamily="34" charset="0"/>
              </a:endParaRPr>
            </a:p>
          </p:txBody>
        </p:sp>
        <p:sp>
          <p:nvSpPr>
            <p:cNvPr id="176162" name="文本框 176161"/>
            <p:cNvSpPr txBox="1"/>
            <p:nvPr/>
          </p:nvSpPr>
          <p:spPr>
            <a:xfrm>
              <a:off x="1837" y="3067"/>
              <a:ext cx="545" cy="155"/>
            </a:xfrm>
            <a:prstGeom prst="rect">
              <a:avLst/>
            </a:prstGeom>
            <a:noFill/>
            <a:ln w="9525">
              <a:noFill/>
            </a:ln>
          </p:spPr>
          <p:txBody>
            <a:bodyPr>
              <a:spAutoFit/>
            </a:bodyPr>
            <a:p>
              <a:pPr hangingPunct="1">
                <a:buFontTx/>
              </a:pPr>
              <a:r>
                <a:rPr lang="zh-CN" altLang="en-US" sz="1400" b="1" dirty="0">
                  <a:latin typeface="Arial" panose="020B0604020202020204" pitchFamily="34" charset="0"/>
                </a:rPr>
                <a:t>输出命令</a:t>
              </a:r>
              <a:endParaRPr lang="zh-CN" altLang="en-US" sz="1400" b="1" dirty="0">
                <a:latin typeface="Arial" panose="020B0604020202020204" pitchFamily="34" charset="0"/>
              </a:endParaRPr>
            </a:p>
          </p:txBody>
        </p:sp>
        <p:sp>
          <p:nvSpPr>
            <p:cNvPr id="176163" name="直接连接符 176162"/>
            <p:cNvSpPr/>
            <p:nvPr/>
          </p:nvSpPr>
          <p:spPr>
            <a:xfrm flipH="1" flipV="1">
              <a:off x="2064" y="3021"/>
              <a:ext cx="317" cy="1"/>
            </a:xfrm>
            <a:prstGeom prst="line">
              <a:avLst/>
            </a:prstGeom>
            <a:ln w="19050" cap="flat" cmpd="sng">
              <a:solidFill>
                <a:schemeClr val="tx1"/>
              </a:solidFill>
              <a:prstDash val="dash"/>
              <a:headEnd type="none" w="med" len="med"/>
              <a:tailEnd type="none" w="med" len="med"/>
            </a:ln>
          </p:spPr>
        </p:sp>
        <p:sp>
          <p:nvSpPr>
            <p:cNvPr id="176164" name="直接连接符 176163"/>
            <p:cNvSpPr/>
            <p:nvPr/>
          </p:nvSpPr>
          <p:spPr>
            <a:xfrm flipV="1">
              <a:off x="2064" y="1933"/>
              <a:ext cx="0" cy="1089"/>
            </a:xfrm>
            <a:prstGeom prst="line">
              <a:avLst/>
            </a:prstGeom>
            <a:ln w="19050" cap="flat" cmpd="sng">
              <a:solidFill>
                <a:schemeClr val="tx1"/>
              </a:solidFill>
              <a:prstDash val="dash"/>
              <a:headEnd type="none" w="med" len="med"/>
              <a:tailEnd type="none" w="med" len="med"/>
            </a:ln>
          </p:spPr>
        </p:sp>
        <p:sp>
          <p:nvSpPr>
            <p:cNvPr id="176165" name="直接连接符 176164"/>
            <p:cNvSpPr/>
            <p:nvPr/>
          </p:nvSpPr>
          <p:spPr>
            <a:xfrm flipH="1">
              <a:off x="1837" y="1978"/>
              <a:ext cx="227" cy="0"/>
            </a:xfrm>
            <a:prstGeom prst="line">
              <a:avLst/>
            </a:prstGeom>
            <a:ln w="19050" cap="flat" cmpd="sng">
              <a:solidFill>
                <a:schemeClr val="tx1"/>
              </a:solidFill>
              <a:prstDash val="dash"/>
              <a:headEnd type="none" w="med" len="med"/>
              <a:tailEnd type="triangle" w="med" len="med"/>
            </a:ln>
          </p:spPr>
        </p:sp>
        <p:sp>
          <p:nvSpPr>
            <p:cNvPr id="176166" name="文本框 176165"/>
            <p:cNvSpPr txBox="1"/>
            <p:nvPr/>
          </p:nvSpPr>
          <p:spPr>
            <a:xfrm>
              <a:off x="1882" y="2250"/>
              <a:ext cx="182" cy="480"/>
            </a:xfrm>
            <a:prstGeom prst="rect">
              <a:avLst/>
            </a:prstGeom>
            <a:noFill/>
            <a:ln w="9525">
              <a:noFill/>
            </a:ln>
          </p:spPr>
          <p:txBody>
            <a:bodyPr>
              <a:spAutoFit/>
            </a:bodyPr>
            <a:p>
              <a:pPr hangingPunct="1">
                <a:buFontTx/>
              </a:pPr>
              <a:r>
                <a:rPr lang="zh-CN" altLang="en-US" sz="1400" b="1" dirty="0">
                  <a:latin typeface="Arial" panose="020B0604020202020204" pitchFamily="34" charset="0"/>
                </a:rPr>
                <a:t>输入指令</a:t>
              </a:r>
              <a:endParaRPr lang="zh-CN" altLang="en-US" sz="1400" b="1" dirty="0">
                <a:latin typeface="Arial" panose="020B0604020202020204" pitchFamily="34" charset="0"/>
              </a:endParaRPr>
            </a:p>
          </p:txBody>
        </p:sp>
        <p:sp>
          <p:nvSpPr>
            <p:cNvPr id="176167" name="直接连接符 176166"/>
            <p:cNvSpPr/>
            <p:nvPr/>
          </p:nvSpPr>
          <p:spPr>
            <a:xfrm flipV="1">
              <a:off x="2608" y="1524"/>
              <a:ext cx="0" cy="273"/>
            </a:xfrm>
            <a:prstGeom prst="line">
              <a:avLst/>
            </a:prstGeom>
            <a:ln w="28575" cap="flat" cmpd="sng">
              <a:solidFill>
                <a:schemeClr val="tx1"/>
              </a:solidFill>
              <a:prstDash val="solid"/>
              <a:headEnd type="triangle" w="med" len="med"/>
              <a:tailEnd type="triangle" w="med" len="med"/>
            </a:ln>
          </p:spPr>
        </p:sp>
      </p:grpSp>
      <p:sp>
        <p:nvSpPr>
          <p:cNvPr id="176175" name="矩形 176174"/>
          <p:cNvSpPr/>
          <p:nvPr/>
        </p:nvSpPr>
        <p:spPr>
          <a:xfrm>
            <a:off x="250825" y="1341438"/>
            <a:ext cx="4392613" cy="457200"/>
          </a:xfrm>
          <a:prstGeom prst="rect">
            <a:avLst/>
          </a:prstGeom>
          <a:noFill/>
          <a:ln w="9525">
            <a:noFill/>
          </a:ln>
        </p:spPr>
        <p:txBody>
          <a:bodyPr anchor="ctr">
            <a:spAutoFit/>
          </a:bodyPr>
          <a:p>
            <a:pPr algn="l" hangingPunct="1"/>
            <a:r>
              <a:rPr lang="zh-CN" altLang="en-US" dirty="0">
                <a:latin typeface="Cambria" panose="02040503050406030204" pitchFamily="18" charset="0"/>
                <a:ea typeface="华文中宋" panose="02010600040101010101" pitchFamily="2" charset="-122"/>
              </a:rPr>
              <a:t>计算机硬件系统中的数据流：</a:t>
            </a:r>
            <a:endParaRPr lang="zh-CN" altLang="en-US" dirty="0">
              <a:latin typeface="Cambria" panose="02040503050406030204" pitchFamily="18" charset="0"/>
              <a:ea typeface="华文中宋" panose="02010600040101010101" pitchFamily="2" charset="-122"/>
            </a:endParaRPr>
          </a:p>
        </p:txBody>
      </p:sp>
      <p:sp>
        <p:nvSpPr>
          <p:cNvPr id="176176" name="矩形 176175"/>
          <p:cNvSpPr/>
          <p:nvPr/>
        </p:nvSpPr>
        <p:spPr>
          <a:xfrm>
            <a:off x="1619250" y="6092825"/>
            <a:ext cx="5295900" cy="396875"/>
          </a:xfrm>
          <a:prstGeom prst="rect">
            <a:avLst/>
          </a:prstGeom>
          <a:noFill/>
          <a:ln w="9525">
            <a:noFill/>
          </a:ln>
        </p:spPr>
        <p:txBody>
          <a:bodyPr wrap="none" anchor="t">
            <a:spAutoFit/>
          </a:bodyPr>
          <a:p>
            <a:pPr algn="l" hangingPunct="1"/>
            <a:r>
              <a:rPr lang="zh-CN" altLang="en-US" sz="2000" b="1" dirty="0">
                <a:latin typeface="Cambria" panose="02040503050406030204" pitchFamily="18" charset="0"/>
                <a:ea typeface="楷体" panose="02010609060101010101" charset="-122"/>
              </a:rPr>
              <a:t>实线箭头：数据信息；虚线箭头：控制信息。</a:t>
            </a:r>
            <a:endParaRPr lang="zh-CN" altLang="en-US" sz="2000" b="1" dirty="0">
              <a:latin typeface="Cambria" panose="02040503050406030204" pitchFamily="18" charset="0"/>
              <a:ea typeface="楷体" panose="02010609060101010101" charset="-122"/>
            </a:endParaRPr>
          </a:p>
        </p:txBody>
      </p:sp>
      <p:sp>
        <p:nvSpPr>
          <p:cNvPr id="176177" name="文本框 176176"/>
          <p:cNvSpPr txBox="1"/>
          <p:nvPr/>
        </p:nvSpPr>
        <p:spPr>
          <a:xfrm>
            <a:off x="1800225" y="404813"/>
            <a:ext cx="6372225" cy="583565"/>
          </a:xfrm>
          <a:prstGeom prst="rect">
            <a:avLst/>
          </a:prstGeom>
          <a:solidFill>
            <a:schemeClr val="accent1"/>
          </a:solidFill>
          <a:ln w="9525">
            <a:noFill/>
          </a:ln>
        </p:spPr>
        <p:txBody>
          <a:bodyPr>
            <a:spAutoFit/>
          </a:bodyPr>
          <a:p>
            <a:pPr hangingPunct="1"/>
            <a:r>
              <a:rPr lang="zh-CN" altLang="en-US" sz="3200" dirty="0">
                <a:latin typeface="Cambria" panose="02040503050406030204" pitchFamily="18" charset="0"/>
              </a:rPr>
              <a:t>内存储器处于数据信息流的中心</a:t>
            </a:r>
            <a:endParaRPr lang="zh-CN" altLang="en-US" sz="3200" dirty="0">
              <a:latin typeface="Cambria" panose="02040503050406030204" pitchFamily="18" charset="0"/>
            </a:endParaRPr>
          </a:p>
        </p:txBody>
      </p:sp>
      <p:pic>
        <p:nvPicPr>
          <p:cNvPr id="176178" name="图片 176177"/>
          <p:cNvPicPr>
            <a:picLocks noChangeAspect="1"/>
          </p:cNvPicPr>
          <p:nvPr/>
        </p:nvPicPr>
        <p:blipFill>
          <a:blip r:embed="rId1">
            <a:clrChange>
              <a:clrFrom>
                <a:srgbClr val="FFFFFF"/>
              </a:clrFrom>
              <a:clrTo>
                <a:srgbClr val="FFFFFF">
                  <a:alpha val="0"/>
                </a:srgbClr>
              </a:clrTo>
            </a:clrChange>
          </a:blip>
          <a:stretch>
            <a:fillRect/>
          </a:stretch>
        </p:blipFill>
        <p:spPr>
          <a:xfrm>
            <a:off x="6011863" y="1289050"/>
            <a:ext cx="2089150" cy="1300163"/>
          </a:xfrm>
          <a:prstGeom prst="rect">
            <a:avLst/>
          </a:prstGeom>
          <a:noFill/>
          <a:ln w="19050">
            <a:noFill/>
          </a:ln>
        </p:spPr>
      </p:pic>
      <p:sp>
        <p:nvSpPr>
          <p:cNvPr id="2" name="灯片编号占位符 1"/>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
        <p:nvSpPr>
          <p:cNvPr id="3" name="文本框 2"/>
          <p:cNvSpPr txBox="1"/>
          <p:nvPr/>
        </p:nvSpPr>
        <p:spPr>
          <a:xfrm>
            <a:off x="7164070" y="2061210"/>
            <a:ext cx="1176655" cy="460375"/>
          </a:xfrm>
          <a:prstGeom prst="rect">
            <a:avLst/>
          </a:prstGeom>
          <a:noFill/>
        </p:spPr>
        <p:txBody>
          <a:bodyPr wrap="square" rtlCol="0">
            <a:spAutoFit/>
          </a:bodyPr>
          <a:p>
            <a:r>
              <a:rPr lang="zh-CN" altLang="en-US"/>
              <a:t>内存条</a:t>
            </a:r>
            <a:endParaRPr lang="zh-CN" altLang="en-US"/>
          </a:p>
        </p:txBody>
      </p:sp>
    </p:spTree>
  </p:cSld>
  <p:clrMapOvr>
    <a:masterClrMapping/>
  </p:clrMapOvr>
  <p:transition spd="med">
    <p:rand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3" name="文本占位符 58372"/>
          <p:cNvSpPr>
            <a:spLocks noGrp="1"/>
          </p:cNvSpPr>
          <p:nvPr>
            <p:ph type="body" idx="4294967295"/>
          </p:nvPr>
        </p:nvSpPr>
        <p:spPr>
          <a:xfrm>
            <a:off x="605155" y="444500"/>
            <a:ext cx="8136255" cy="5400675"/>
          </a:xfrm>
        </p:spPr>
        <p:txBody>
          <a:bodyPr/>
          <a:p>
            <a:pPr marL="0" indent="0">
              <a:spcBef>
                <a:spcPct val="50000"/>
              </a:spcBef>
              <a:buNone/>
            </a:pPr>
            <a:r>
              <a:rPr lang="en-US" altLang="en-US" dirty="0">
                <a:solidFill>
                  <a:schemeClr val="accent2"/>
                </a:solidFill>
              </a:rPr>
              <a:t>对数组名 </a:t>
            </a:r>
            <a:r>
              <a:rPr lang="en-US" altLang="en-US" dirty="0">
                <a:solidFill>
                  <a:schemeClr val="accent2"/>
                </a:solidFill>
                <a:sym typeface="+mn-ea"/>
              </a:rPr>
              <a:t>a </a:t>
            </a:r>
            <a:r>
              <a:rPr lang="en-US" altLang="en-US" dirty="0">
                <a:solidFill>
                  <a:schemeClr val="accent2"/>
                </a:solidFill>
              </a:rPr>
              <a:t>求值 得到指向数组首元素的指针值</a:t>
            </a:r>
            <a:r>
              <a:rPr lang="zh-CN" altLang="en-US" dirty="0">
                <a:solidFill>
                  <a:schemeClr val="accent2"/>
                </a:solidFill>
              </a:rPr>
              <a:t>。</a:t>
            </a:r>
            <a:endParaRPr lang="en-US" altLang="en-US" dirty="0">
              <a:solidFill>
                <a:schemeClr val="accent2"/>
              </a:solidFill>
            </a:endParaRPr>
          </a:p>
          <a:p>
            <a:pPr marL="0" indent="0">
              <a:spcBef>
                <a:spcPct val="50000"/>
              </a:spcBef>
              <a:buNone/>
            </a:pPr>
            <a:r>
              <a:rPr lang="en-US" altLang="en-US" dirty="0">
                <a:solidFill>
                  <a:schemeClr val="accent2"/>
                </a:solidFill>
              </a:rPr>
              <a:t>数组名可以</a:t>
            </a:r>
            <a:r>
              <a:rPr lang="zh-CN" altLang="en-US" dirty="0">
                <a:solidFill>
                  <a:schemeClr val="accent2"/>
                </a:solidFill>
              </a:rPr>
              <a:t>视为</a:t>
            </a:r>
            <a:r>
              <a:rPr lang="en-US" altLang="en-US" dirty="0">
                <a:solidFill>
                  <a:schemeClr val="accent2"/>
                </a:solidFill>
              </a:rPr>
              <a:t>常量指针</a:t>
            </a:r>
            <a:r>
              <a:rPr lang="en-US" altLang="en-US" dirty="0"/>
              <a:t>，可参与一些指针运算，与其他指针比大小，比较相等与不相等。</a:t>
            </a:r>
            <a:endParaRPr lang="zh-CN" altLang="en-US" dirty="0"/>
          </a:p>
        </p:txBody>
      </p:sp>
      <p:graphicFrame>
        <p:nvGraphicFramePr>
          <p:cNvPr id="44037" name="表格 44036"/>
          <p:cNvGraphicFramePr/>
          <p:nvPr>
            <p:custDataLst>
              <p:tags r:id="rId1"/>
            </p:custDataLst>
          </p:nvPr>
        </p:nvGraphicFramePr>
        <p:xfrm>
          <a:off x="1908175" y="3432175"/>
          <a:ext cx="6426200" cy="485775"/>
        </p:xfrm>
        <a:graphic>
          <a:graphicData uri="http://schemas.openxmlformats.org/drawingml/2006/table">
            <a:tbl>
              <a:tblPr/>
              <a:tblGrid>
                <a:gridCol w="584200"/>
                <a:gridCol w="584200"/>
                <a:gridCol w="584200"/>
                <a:gridCol w="584200"/>
                <a:gridCol w="584200"/>
                <a:gridCol w="584200"/>
                <a:gridCol w="584200"/>
                <a:gridCol w="584200"/>
                <a:gridCol w="584200"/>
                <a:gridCol w="584200"/>
                <a:gridCol w="584200"/>
              </a:tblGrid>
              <a:tr h="485775">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28575" cap="flat" cmpd="sng">
                      <a:solidFill>
                        <a:schemeClr val="tx1"/>
                      </a:solidFill>
                      <a:prstDash val="solid"/>
                      <a:headEnd type="none" w="med" len="med"/>
                      <a:tailEnd type="none" w="med" len="med"/>
                    </a:lnL>
                    <a:lnR w="12700" cap="flat" cmpd="sng">
                      <a:solidFill>
                        <a:schemeClr val="tx1"/>
                      </a:solidFill>
                      <a:prstDash val="sysDash"/>
                      <a:headEnd type="none" w="med" len="med"/>
                      <a:tailEnd type="none" w="med" len="med"/>
                    </a:lnR>
                    <a:lnT w="12700" cap="flat" cmpd="sng">
                      <a:solidFill>
                        <a:schemeClr val="tx1"/>
                      </a:solidFill>
                      <a:prstDash val="sysDash"/>
                      <a:headEnd type="none" w="med" len="med"/>
                      <a:tailEnd type="none" w="med" len="med"/>
                    </a:lnT>
                    <a:lnB w="12700" cap="flat" cmpd="sng">
                      <a:solidFill>
                        <a:schemeClr val="tx1"/>
                      </a:solidFill>
                      <a:prstDash val="sysDash"/>
                      <a:headEnd type="none" w="med" len="med"/>
                      <a:tailEnd type="none" w="med" len="med"/>
                    </a:lnB>
                    <a:lnTlToBr>
                      <a:noFill/>
                    </a:lnTlToBr>
                    <a:lnBlToTr>
                      <a:noFill/>
                    </a:lnBlToTr>
                    <a:noFill/>
                  </a:tcPr>
                </a:tc>
              </a:tr>
            </a:tbl>
          </a:graphicData>
        </a:graphic>
      </p:graphicFrame>
      <p:sp>
        <p:nvSpPr>
          <p:cNvPr id="58402" name="文本框 247843"/>
          <p:cNvSpPr txBox="1"/>
          <p:nvPr/>
        </p:nvSpPr>
        <p:spPr>
          <a:xfrm>
            <a:off x="369888" y="3424238"/>
            <a:ext cx="1431925" cy="457200"/>
          </a:xfrm>
          <a:prstGeom prst="rect">
            <a:avLst/>
          </a:prstGeom>
          <a:noFill/>
          <a:ln w="9525">
            <a:noFill/>
          </a:ln>
        </p:spPr>
        <p:txBody>
          <a:bodyPr lIns="92075" tIns="46038" rIns="92075" bIns="46038">
            <a:spAutoFit/>
          </a:bodyPr>
          <a:p>
            <a:pPr hangingPunct="1"/>
            <a:r>
              <a:rPr lang="zh-CN" altLang="en-US" b="1" dirty="0">
                <a:latin typeface="Cambria" panose="02040503050406030204" pitchFamily="18" charset="0"/>
              </a:rPr>
              <a:t>数组 </a:t>
            </a:r>
            <a:r>
              <a:rPr lang="en-US" altLang="zh-CN" b="1">
                <a:latin typeface="Cambria" panose="02040503050406030204" pitchFamily="18" charset="0"/>
              </a:rPr>
              <a:t>a</a:t>
            </a:r>
            <a:endParaRPr lang="en-US" altLang="zh-CN" b="1">
              <a:latin typeface="Cambria" panose="02040503050406030204" pitchFamily="18" charset="0"/>
            </a:endParaRPr>
          </a:p>
        </p:txBody>
      </p:sp>
      <p:sp>
        <p:nvSpPr>
          <p:cNvPr id="58403" name="文本框 247845"/>
          <p:cNvSpPr txBox="1"/>
          <p:nvPr/>
        </p:nvSpPr>
        <p:spPr>
          <a:xfrm>
            <a:off x="1395413" y="2513013"/>
            <a:ext cx="431800" cy="519112"/>
          </a:xfrm>
          <a:prstGeom prst="rect">
            <a:avLst/>
          </a:prstGeom>
          <a:noFill/>
          <a:ln w="9525">
            <a:noFill/>
          </a:ln>
        </p:spPr>
        <p:txBody>
          <a:bodyPr lIns="92075" tIns="46038" rIns="92075" bIns="46038">
            <a:spAutoFit/>
          </a:bodyPr>
          <a:p>
            <a:pPr hangingPunct="1"/>
            <a:r>
              <a:rPr lang="en-US" altLang="zh-CN" sz="2800" b="1">
                <a:solidFill>
                  <a:schemeClr val="accent2"/>
                </a:solidFill>
                <a:latin typeface="Cambria" panose="02040503050406030204" pitchFamily="18" charset="0"/>
              </a:rPr>
              <a:t>a</a:t>
            </a:r>
            <a:endParaRPr lang="en-US" altLang="zh-CN" sz="2800" b="1">
              <a:solidFill>
                <a:schemeClr val="accent2"/>
              </a:solidFill>
              <a:latin typeface="Cambria" panose="02040503050406030204" pitchFamily="18" charset="0"/>
            </a:endParaRPr>
          </a:p>
        </p:txBody>
      </p:sp>
      <p:sp>
        <p:nvSpPr>
          <p:cNvPr id="58406" name="直接连接符 247853"/>
          <p:cNvSpPr/>
          <p:nvPr/>
        </p:nvSpPr>
        <p:spPr>
          <a:xfrm>
            <a:off x="1755775" y="3017838"/>
            <a:ext cx="152400" cy="415925"/>
          </a:xfrm>
          <a:prstGeom prst="line">
            <a:avLst/>
          </a:prstGeom>
          <a:ln w="28575" cap="flat" cmpd="sng">
            <a:solidFill>
              <a:schemeClr val="tx1"/>
            </a:solidFill>
            <a:prstDash val="solid"/>
            <a:headEnd type="oval" w="lg" len="lg"/>
            <a:tailEnd type="triangle" w="med" len="lg"/>
          </a:ln>
        </p:spPr>
      </p:sp>
      <p:sp>
        <p:nvSpPr>
          <p:cNvPr id="58407" name="矩形 58406"/>
          <p:cNvSpPr/>
          <p:nvPr/>
        </p:nvSpPr>
        <p:spPr>
          <a:xfrm>
            <a:off x="2268538" y="2015808"/>
            <a:ext cx="6661150" cy="903605"/>
          </a:xfrm>
          <a:prstGeom prst="rect">
            <a:avLst/>
          </a:prstGeom>
          <a:noFill/>
          <a:ln w="9525">
            <a:noFill/>
          </a:ln>
        </p:spPr>
        <p:txBody>
          <a:bodyPr>
            <a:spAutoFit/>
          </a:bodyPr>
          <a:p>
            <a:pPr algn="l">
              <a:spcBef>
                <a:spcPct val="20000"/>
              </a:spcBef>
              <a:buClr>
                <a:schemeClr val="hlink"/>
              </a:buClr>
              <a:buSzPct val="85000"/>
              <a:buFont typeface="Wingdings" panose="05000000000000000000" pitchFamily="2" charset="2"/>
            </a:pPr>
            <a:r>
              <a:rPr lang="en-US" altLang="en-US" dirty="0">
                <a:latin typeface="Cambria" panose="02040503050406030204" pitchFamily="18" charset="0"/>
              </a:rPr>
              <a:t>通过数组名的元素访问也可以采用</a:t>
            </a:r>
            <a:r>
              <a:rPr lang="en-US" altLang="en-US" dirty="0">
                <a:solidFill>
                  <a:schemeClr val="accent2"/>
                </a:solidFill>
                <a:latin typeface="Cambria" panose="02040503050406030204" pitchFamily="18" charset="0"/>
              </a:rPr>
              <a:t>指针写法</a:t>
            </a:r>
            <a:r>
              <a:rPr lang="en-US" altLang="en-US" dirty="0">
                <a:latin typeface="Cambria" panose="02040503050406030204" pitchFamily="18" charset="0"/>
              </a:rPr>
              <a:t>。</a:t>
            </a:r>
            <a:endParaRPr lang="en-US" altLang="zh-CN">
              <a:latin typeface="Cambria" panose="02040503050406030204" pitchFamily="18" charset="0"/>
            </a:endParaRPr>
          </a:p>
          <a:p>
            <a:pPr algn="l">
              <a:spcBef>
                <a:spcPct val="20000"/>
              </a:spcBef>
              <a:buClr>
                <a:schemeClr val="hlink"/>
              </a:buClr>
              <a:buSzPct val="85000"/>
              <a:buFont typeface="Wingdings" panose="05000000000000000000" pitchFamily="2" charset="2"/>
            </a:pPr>
            <a:r>
              <a:rPr lang="en-US" altLang="zh-CN" dirty="0">
                <a:latin typeface="Cambria" panose="02040503050406030204" pitchFamily="18" charset="0"/>
              </a:rPr>
              <a:t>a[3]</a:t>
            </a:r>
            <a:r>
              <a:rPr lang="en-US" altLang="zh-CN">
                <a:latin typeface="Cambria" panose="02040503050406030204" pitchFamily="18" charset="0"/>
              </a:rPr>
              <a:t> </a:t>
            </a:r>
            <a:r>
              <a:rPr lang="en-US" altLang="en-US" dirty="0">
                <a:latin typeface="Cambria" panose="02040503050406030204" pitchFamily="18" charset="0"/>
              </a:rPr>
              <a:t>可写为</a:t>
            </a:r>
            <a:r>
              <a:rPr lang="en-US" altLang="zh-CN">
                <a:latin typeface="Cambria" panose="02040503050406030204" pitchFamily="18" charset="0"/>
              </a:rPr>
              <a:t> </a:t>
            </a:r>
            <a:r>
              <a:rPr lang="en-US" altLang="zh-CN" dirty="0">
                <a:solidFill>
                  <a:schemeClr val="accent2"/>
                </a:solidFill>
                <a:latin typeface="Cambria" panose="02040503050406030204" pitchFamily="18" charset="0"/>
              </a:rPr>
              <a:t>*(a+3)</a:t>
            </a:r>
            <a:r>
              <a:rPr lang="en-US" altLang="en-US" dirty="0">
                <a:latin typeface="Cambria" panose="02040503050406030204" pitchFamily="18" charset="0"/>
              </a:rPr>
              <a:t>。</a:t>
            </a:r>
            <a:endParaRPr lang="en-US" altLang="en-US" dirty="0">
              <a:latin typeface="Cambria" panose="02040503050406030204" pitchFamily="18" charset="0"/>
            </a:endParaRPr>
          </a:p>
        </p:txBody>
      </p:sp>
      <p:sp>
        <p:nvSpPr>
          <p:cNvPr id="58409" name="直接连接符 247853"/>
          <p:cNvSpPr/>
          <p:nvPr/>
        </p:nvSpPr>
        <p:spPr>
          <a:xfrm flipH="1">
            <a:off x="3708400" y="3018155"/>
            <a:ext cx="208915" cy="414020"/>
          </a:xfrm>
          <a:prstGeom prst="line">
            <a:avLst/>
          </a:prstGeom>
          <a:ln w="28575" cap="flat" cmpd="sng">
            <a:solidFill>
              <a:schemeClr val="tx1"/>
            </a:solidFill>
            <a:prstDash val="solid"/>
            <a:headEnd type="oval" w="lg" len="lg"/>
            <a:tailEnd type="triangle" w="med" len="lg"/>
          </a:ln>
        </p:spPr>
      </p:sp>
      <p:sp>
        <p:nvSpPr>
          <p:cNvPr id="2" name="文本框 1"/>
          <p:cNvSpPr txBox="1"/>
          <p:nvPr/>
        </p:nvSpPr>
        <p:spPr>
          <a:xfrm>
            <a:off x="605155" y="4118610"/>
            <a:ext cx="8135620" cy="2306955"/>
          </a:xfrm>
          <a:prstGeom prst="rect">
            <a:avLst/>
          </a:prstGeom>
          <a:noFill/>
        </p:spPr>
        <p:txBody>
          <a:bodyPr wrap="square" rtlCol="0" anchor="t">
            <a:spAutoFit/>
          </a:bodyPr>
          <a:p>
            <a:pPr marL="0" indent="0" algn="l">
              <a:buNone/>
            </a:pPr>
            <a:r>
              <a:rPr lang="en-US" altLang="en-US" dirty="0">
                <a:sym typeface="+mn-ea"/>
              </a:rPr>
              <a:t>注意：</a:t>
            </a:r>
            <a:r>
              <a:rPr lang="en-US" altLang="en-US" dirty="0">
                <a:solidFill>
                  <a:schemeClr val="accent2"/>
                </a:solidFill>
                <a:sym typeface="+mn-ea"/>
              </a:rPr>
              <a:t>数组名不是指针变量</a:t>
            </a:r>
            <a:r>
              <a:rPr lang="en-US" altLang="en-US" dirty="0">
                <a:sym typeface="+mn-ea"/>
              </a:rPr>
              <a:t>，特别是不能赋值，不能更改。下面操作都是错误的：</a:t>
            </a:r>
            <a:endParaRPr lang="en-US" altLang="en-US" dirty="0"/>
          </a:p>
          <a:p>
            <a:pPr marL="0" indent="0">
              <a:buNone/>
            </a:pPr>
            <a:r>
              <a:rPr lang="en-US" altLang="en-US" dirty="0">
                <a:sym typeface="+mn-ea"/>
              </a:rPr>
              <a:t>	</a:t>
            </a:r>
            <a:r>
              <a:rPr lang="en-US" altLang="zh-CN" dirty="0">
                <a:sym typeface="+mn-ea"/>
              </a:rPr>
              <a:t>a++;    a += 3;        a = p;</a:t>
            </a:r>
            <a:endParaRPr lang="en-US" altLang="zh-CN" dirty="0"/>
          </a:p>
          <a:p>
            <a:pPr marL="0" indent="0" algn="l">
              <a:buNone/>
            </a:pPr>
            <a:r>
              <a:rPr lang="en-US" altLang="en-US" dirty="0">
                <a:sym typeface="+mn-ea"/>
              </a:rPr>
              <a:t>有些运算虽不赋值但也可能没意义。如 </a:t>
            </a:r>
            <a:r>
              <a:rPr lang="en-US" altLang="zh-CN" dirty="0">
                <a:sym typeface="+mn-ea"/>
              </a:rPr>
              <a:t>a–3 </a:t>
            </a:r>
            <a:r>
              <a:rPr lang="en-US" altLang="en-US" u="sng" dirty="0">
                <a:sym typeface="+mn-ea"/>
              </a:rPr>
              <a:t>不可能</a:t>
            </a:r>
            <a:r>
              <a:rPr lang="en-US" altLang="en-US" dirty="0">
                <a:sym typeface="+mn-ea"/>
              </a:rPr>
              <a:t>得到合法指针值，因其</a:t>
            </a:r>
            <a:r>
              <a:rPr lang="en-US" altLang="en-US" dirty="0">
                <a:solidFill>
                  <a:schemeClr val="accent2"/>
                </a:solidFill>
                <a:sym typeface="+mn-ea"/>
              </a:rPr>
              <a:t>结果超出数组界限</a:t>
            </a:r>
            <a:r>
              <a:rPr lang="zh-CN" altLang="en-US" dirty="0">
                <a:solidFill>
                  <a:schemeClr val="accent2"/>
                </a:solidFill>
                <a:sym typeface="+mn-ea"/>
              </a:rPr>
              <a:t>。</a:t>
            </a:r>
            <a:endParaRPr lang="zh-CN" altLang="en-US"/>
          </a:p>
        </p:txBody>
      </p:sp>
      <p:sp>
        <p:nvSpPr>
          <p:cNvPr id="3" name="灯片编号占位符 2"/>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文本框 117761"/>
          <p:cNvSpPr txBox="1"/>
          <p:nvPr/>
        </p:nvSpPr>
        <p:spPr>
          <a:xfrm>
            <a:off x="179705" y="260668"/>
            <a:ext cx="8613775" cy="1814830"/>
          </a:xfrm>
          <a:prstGeom prst="rect">
            <a:avLst/>
          </a:prstGeom>
          <a:noFill/>
          <a:ln w="9525">
            <a:noFill/>
          </a:ln>
        </p:spPr>
        <p:txBody>
          <a:bodyPr wrap="square">
            <a:spAutoFit/>
          </a:bodyPr>
          <a:p>
            <a:pPr algn="l" eaLnBrk="0"/>
            <a:r>
              <a:rPr lang="en-US" altLang="en-US" sz="2800" dirty="0">
                <a:latin typeface="华文中宋" panose="02010600040101010101" pitchFamily="2" charset="-122"/>
              </a:rPr>
              <a:t>指针运算是处理数组元素的另一方式，有时很方便。</a:t>
            </a:r>
            <a:endParaRPr lang="en-US" altLang="zh-CN" sz="2800">
              <a:latin typeface="华文中宋" panose="02010600040101010101" pitchFamily="2" charset="-122"/>
            </a:endParaRPr>
          </a:p>
          <a:p>
            <a:pPr algn="l" eaLnBrk="0"/>
            <a:r>
              <a:rPr lang="en-US" altLang="en-US" sz="2800" dirty="0">
                <a:latin typeface="华文中宋" panose="02010600040101010101" pitchFamily="2" charset="-122"/>
              </a:rPr>
              <a:t>设有</a:t>
            </a:r>
            <a:r>
              <a:rPr lang="en-US" altLang="zh-CN" sz="2800">
                <a:latin typeface="华文中宋" panose="02010600040101010101" pitchFamily="2" charset="-122"/>
              </a:rPr>
              <a:t> </a:t>
            </a:r>
            <a:r>
              <a:rPr lang="en-US" altLang="zh-CN" sz="2800" dirty="0">
                <a:latin typeface="Cambria" panose="02040503050406030204" pitchFamily="18" charset="0"/>
              </a:rPr>
              <a:t>int</a:t>
            </a:r>
            <a:r>
              <a:rPr lang="en-US" altLang="zh-CN" sz="2800">
                <a:latin typeface="Cambria" panose="02040503050406030204" pitchFamily="18" charset="0"/>
              </a:rPr>
              <a:t> </a:t>
            </a:r>
            <a:r>
              <a:rPr lang="en-US" altLang="en-US" sz="2800" dirty="0">
                <a:latin typeface="Cambria" panose="02040503050406030204" pitchFamily="18" charset="0"/>
              </a:rPr>
              <a:t>数组</a:t>
            </a:r>
            <a:r>
              <a:rPr lang="en-US" altLang="zh-CN" sz="2800">
                <a:latin typeface="Cambria" panose="02040503050406030204" pitchFamily="18" charset="0"/>
              </a:rPr>
              <a:t> </a:t>
            </a:r>
            <a:r>
              <a:rPr lang="en-US" altLang="zh-CN" sz="2800" dirty="0">
                <a:latin typeface="Cambria" panose="02040503050406030204" pitchFamily="18" charset="0"/>
              </a:rPr>
              <a:t>a</a:t>
            </a:r>
            <a:r>
              <a:rPr lang="en-US" altLang="zh-CN" sz="2800">
                <a:latin typeface="Cambria" panose="02040503050406030204" pitchFamily="18" charset="0"/>
              </a:rPr>
              <a:t> </a:t>
            </a:r>
            <a:r>
              <a:rPr lang="en-US" altLang="en-US" sz="2800" dirty="0">
                <a:latin typeface="Cambria" panose="02040503050406030204" pitchFamily="18" charset="0"/>
              </a:rPr>
              <a:t>和指针</a:t>
            </a:r>
            <a:r>
              <a:rPr lang="en-US" altLang="zh-CN" sz="2800">
                <a:latin typeface="Cambria" panose="02040503050406030204" pitchFamily="18" charset="0"/>
              </a:rPr>
              <a:t> </a:t>
            </a:r>
            <a:r>
              <a:rPr lang="en-US" altLang="zh-CN" sz="2800" dirty="0">
                <a:latin typeface="Cambria" panose="02040503050406030204" pitchFamily="18" charset="0"/>
              </a:rPr>
              <a:t>p1, p2</a:t>
            </a:r>
            <a:r>
              <a:rPr lang="en-US" altLang="en-US" sz="2800" dirty="0">
                <a:latin typeface="华文中宋" panose="02010600040101010101" pitchFamily="2" charset="-122"/>
              </a:rPr>
              <a:t>，打印</a:t>
            </a:r>
            <a:r>
              <a:rPr lang="en-US" altLang="zh-CN" sz="2800">
                <a:latin typeface="华文中宋" panose="02010600040101010101" pitchFamily="2" charset="-122"/>
              </a:rPr>
              <a:t> </a:t>
            </a:r>
            <a:r>
              <a:rPr lang="en-US" altLang="zh-CN" sz="2800" dirty="0">
                <a:latin typeface="Cambria" panose="02040503050406030204" pitchFamily="18" charset="0"/>
              </a:rPr>
              <a:t>a</a:t>
            </a:r>
            <a:r>
              <a:rPr lang="en-US" altLang="zh-CN" sz="2800">
                <a:latin typeface="Cambria" panose="02040503050406030204" pitchFamily="18" charset="0"/>
              </a:rPr>
              <a:t>  </a:t>
            </a:r>
            <a:r>
              <a:rPr lang="en-US" altLang="en-US" sz="2800" dirty="0">
                <a:latin typeface="华文中宋" panose="02010600040101010101" pitchFamily="2" charset="-122"/>
              </a:rPr>
              <a:t>的元素：</a:t>
            </a:r>
            <a:endParaRPr lang="en-US" altLang="en-US" sz="2800" dirty="0">
              <a:latin typeface="华文中宋" panose="02010600040101010101" pitchFamily="2" charset="-122"/>
            </a:endParaRPr>
          </a:p>
          <a:p>
            <a:pPr algn="l" eaLnBrk="0"/>
            <a:r>
              <a:rPr lang="en-US" altLang="en-US" sz="2800" dirty="0">
                <a:latin typeface="华文中宋" panose="02010600040101010101" pitchFamily="2" charset="-122"/>
              </a:rPr>
              <a:t>for (int i = 0; i&lt; 10; i++)  cout &lt;&lt; a[i] &lt;&lt; endl; </a:t>
            </a:r>
            <a:endParaRPr lang="en-US" altLang="en-US" sz="2800" dirty="0">
              <a:latin typeface="华文中宋" panose="02010600040101010101" pitchFamily="2" charset="-122"/>
            </a:endParaRPr>
          </a:p>
        </p:txBody>
      </p:sp>
      <p:sp>
        <p:nvSpPr>
          <p:cNvPr id="117763" name="文本框 117762"/>
          <p:cNvSpPr txBox="1"/>
          <p:nvPr/>
        </p:nvSpPr>
        <p:spPr>
          <a:xfrm>
            <a:off x="215900" y="2137093"/>
            <a:ext cx="8467725" cy="4184650"/>
          </a:xfrm>
          <a:prstGeom prst="rect">
            <a:avLst/>
          </a:prstGeom>
          <a:noFill/>
          <a:ln w="9525">
            <a:noFill/>
          </a:ln>
        </p:spPr>
        <p:txBody>
          <a:bodyPr>
            <a:spAutoFit/>
          </a:bodyPr>
          <a:p>
            <a:pPr algn="just" eaLnBrk="0"/>
            <a:r>
              <a:rPr lang="en-US" altLang="zh-CN" sz="2800">
                <a:solidFill>
                  <a:schemeClr val="folHlink"/>
                </a:solidFill>
                <a:latin typeface="Cambria" panose="02040503050406030204" pitchFamily="18" charset="0"/>
              </a:rPr>
              <a:t>for (p1 = a, </a:t>
            </a:r>
            <a:r>
              <a:rPr lang="en-US" altLang="zh-CN" sz="2800">
                <a:solidFill>
                  <a:schemeClr val="hlink"/>
                </a:solidFill>
                <a:latin typeface="Cambria" panose="02040503050406030204" pitchFamily="18" charset="0"/>
              </a:rPr>
              <a:t>p2 = a+10; p1 &lt; p2; ++p1</a:t>
            </a:r>
            <a:r>
              <a:rPr lang="en-US" altLang="zh-CN" sz="2800">
                <a:solidFill>
                  <a:schemeClr val="folHlink"/>
                </a:solidFill>
                <a:latin typeface="Cambria" panose="02040503050406030204" pitchFamily="18" charset="0"/>
              </a:rPr>
              <a:t>)</a:t>
            </a:r>
            <a:endParaRPr lang="en-US" altLang="zh-CN" sz="2800">
              <a:solidFill>
                <a:schemeClr val="folHlink"/>
              </a:solidFill>
              <a:latin typeface="Cambria" panose="02040503050406030204" pitchFamily="18" charset="0"/>
            </a:endParaRPr>
          </a:p>
          <a:p>
            <a:pPr algn="just" eaLnBrk="0">
              <a:spcBef>
                <a:spcPct val="0"/>
              </a:spcBef>
            </a:pPr>
            <a:r>
              <a:rPr lang="en-US" altLang="zh-CN" sz="2800">
                <a:solidFill>
                  <a:schemeClr val="folHlink"/>
                </a:solidFill>
                <a:latin typeface="Cambria" panose="02040503050406030204" pitchFamily="18" charset="0"/>
              </a:rPr>
              <a:t>    </a:t>
            </a:r>
            <a:r>
              <a:rPr lang="en-US" altLang="zh-CN" sz="2800" err="1">
                <a:solidFill>
                  <a:schemeClr val="folHlink"/>
                </a:solidFill>
                <a:latin typeface="Cambria" panose="02040503050406030204" pitchFamily="18" charset="0"/>
              </a:rPr>
              <a:t>cout</a:t>
            </a:r>
            <a:r>
              <a:rPr lang="en-US" altLang="zh-CN" sz="2800">
                <a:solidFill>
                  <a:schemeClr val="folHlink"/>
                </a:solidFill>
                <a:latin typeface="Cambria" panose="02040503050406030204" pitchFamily="18" charset="0"/>
              </a:rPr>
              <a:t> &lt;&lt; *p1 &lt;&lt;</a:t>
            </a:r>
            <a:r>
              <a:rPr lang="en-US" altLang="zh-CN" sz="2800" err="1">
                <a:solidFill>
                  <a:schemeClr val="folHlink"/>
                </a:solidFill>
                <a:latin typeface="Cambria" panose="02040503050406030204" pitchFamily="18" charset="0"/>
              </a:rPr>
              <a:t>endl</a:t>
            </a:r>
            <a:r>
              <a:rPr lang="en-US" altLang="zh-CN" sz="2800">
                <a:solidFill>
                  <a:schemeClr val="folHlink"/>
                </a:solidFill>
                <a:latin typeface="Cambria" panose="02040503050406030204" pitchFamily="18" charset="0"/>
              </a:rPr>
              <a:t>;</a:t>
            </a:r>
            <a:endParaRPr lang="en-US" altLang="zh-CN" sz="2800">
              <a:solidFill>
                <a:schemeClr val="folHlink"/>
              </a:solidFill>
              <a:latin typeface="Cambria" panose="02040503050406030204" pitchFamily="18" charset="0"/>
            </a:endParaRPr>
          </a:p>
          <a:p>
            <a:pPr algn="just" eaLnBrk="0"/>
            <a:r>
              <a:rPr lang="en-US" altLang="zh-CN" sz="2800">
                <a:solidFill>
                  <a:schemeClr val="folHlink"/>
                </a:solidFill>
                <a:latin typeface="Cambria" panose="02040503050406030204" pitchFamily="18" charset="0"/>
              </a:rPr>
              <a:t>for (p1 = a; </a:t>
            </a:r>
            <a:r>
              <a:rPr lang="en-US" altLang="zh-CN" sz="2800">
                <a:solidFill>
                  <a:schemeClr val="hlink"/>
                </a:solidFill>
                <a:latin typeface="Cambria" panose="02040503050406030204" pitchFamily="18" charset="0"/>
              </a:rPr>
              <a:t>p1 &lt; a+10; ++p1</a:t>
            </a:r>
            <a:r>
              <a:rPr lang="en-US" altLang="zh-CN" sz="2800">
                <a:solidFill>
                  <a:schemeClr val="folHlink"/>
                </a:solidFill>
                <a:latin typeface="Cambria" panose="02040503050406030204" pitchFamily="18" charset="0"/>
              </a:rPr>
              <a:t>)</a:t>
            </a:r>
            <a:endParaRPr lang="en-US" altLang="zh-CN" sz="2800">
              <a:solidFill>
                <a:schemeClr val="folHlink"/>
              </a:solidFill>
              <a:latin typeface="Cambria" panose="02040503050406030204" pitchFamily="18" charset="0"/>
            </a:endParaRPr>
          </a:p>
          <a:p>
            <a:pPr algn="just" eaLnBrk="0">
              <a:spcBef>
                <a:spcPct val="0"/>
              </a:spcBef>
            </a:pPr>
            <a:r>
              <a:rPr lang="en-US" altLang="zh-CN" sz="2800">
                <a:latin typeface="Cambria" panose="02040503050406030204" pitchFamily="18" charset="0"/>
              </a:rPr>
              <a:t>    </a:t>
            </a:r>
            <a:r>
              <a:rPr lang="en-US" altLang="zh-CN" sz="2800" err="1">
                <a:solidFill>
                  <a:schemeClr val="folHlink"/>
                </a:solidFill>
                <a:latin typeface="Cambria" panose="02040503050406030204" pitchFamily="18" charset="0"/>
              </a:rPr>
              <a:t>cout</a:t>
            </a:r>
            <a:r>
              <a:rPr lang="en-US" altLang="zh-CN" sz="2800">
                <a:solidFill>
                  <a:schemeClr val="folHlink"/>
                </a:solidFill>
                <a:latin typeface="Cambria" panose="02040503050406030204" pitchFamily="18" charset="0"/>
              </a:rPr>
              <a:t> &lt;&lt; *p1 &lt;&lt;</a:t>
            </a:r>
            <a:r>
              <a:rPr lang="en-US" altLang="zh-CN" sz="2800" err="1">
                <a:solidFill>
                  <a:schemeClr val="folHlink"/>
                </a:solidFill>
                <a:latin typeface="Cambria" panose="02040503050406030204" pitchFamily="18" charset="0"/>
              </a:rPr>
              <a:t>endl</a:t>
            </a:r>
            <a:r>
              <a:rPr lang="en-US" altLang="zh-CN" sz="2800">
                <a:solidFill>
                  <a:schemeClr val="folHlink"/>
                </a:solidFill>
                <a:latin typeface="Cambria" panose="02040503050406030204" pitchFamily="18" charset="0"/>
              </a:rPr>
              <a:t>;</a:t>
            </a:r>
            <a:endParaRPr lang="en-US" altLang="zh-CN" sz="2800">
              <a:solidFill>
                <a:schemeClr val="folHlink"/>
              </a:solidFill>
              <a:latin typeface="Cambria" panose="02040503050406030204" pitchFamily="18" charset="0"/>
            </a:endParaRPr>
          </a:p>
          <a:p>
            <a:pPr algn="just" eaLnBrk="0"/>
            <a:r>
              <a:rPr lang="en-US" altLang="zh-CN" sz="2800">
                <a:solidFill>
                  <a:schemeClr val="folHlink"/>
                </a:solidFill>
                <a:latin typeface="Cambria" panose="02040503050406030204" pitchFamily="18" charset="0"/>
              </a:rPr>
              <a:t>for (p1 = p2 = a; </a:t>
            </a:r>
            <a:r>
              <a:rPr lang="en-US" altLang="zh-CN" sz="2800">
                <a:solidFill>
                  <a:schemeClr val="hlink"/>
                </a:solidFill>
                <a:latin typeface="Cambria" panose="02040503050406030204" pitchFamily="18" charset="0"/>
              </a:rPr>
              <a:t>p1 - p2 &lt; 10; ++p1</a:t>
            </a:r>
            <a:r>
              <a:rPr lang="en-US" altLang="zh-CN" sz="2800">
                <a:solidFill>
                  <a:schemeClr val="folHlink"/>
                </a:solidFill>
                <a:latin typeface="Cambria" panose="02040503050406030204" pitchFamily="18" charset="0"/>
              </a:rPr>
              <a:t>)</a:t>
            </a:r>
            <a:endParaRPr lang="en-US" altLang="zh-CN" sz="2800">
              <a:solidFill>
                <a:schemeClr val="folHlink"/>
              </a:solidFill>
              <a:latin typeface="Cambria" panose="02040503050406030204" pitchFamily="18" charset="0"/>
            </a:endParaRPr>
          </a:p>
          <a:p>
            <a:pPr algn="just" eaLnBrk="0">
              <a:spcBef>
                <a:spcPct val="0"/>
              </a:spcBef>
            </a:pPr>
            <a:r>
              <a:rPr lang="en-US" altLang="zh-CN" sz="2800">
                <a:solidFill>
                  <a:schemeClr val="folHlink"/>
                </a:solidFill>
                <a:latin typeface="Cambria" panose="02040503050406030204" pitchFamily="18" charset="0"/>
              </a:rPr>
              <a:t>    </a:t>
            </a:r>
            <a:r>
              <a:rPr lang="en-US" altLang="zh-CN" sz="2800">
                <a:latin typeface="Cambria" panose="02040503050406030204" pitchFamily="18" charset="0"/>
              </a:rPr>
              <a:t> </a:t>
            </a:r>
            <a:r>
              <a:rPr lang="en-US" altLang="zh-CN" sz="2800" err="1">
                <a:solidFill>
                  <a:schemeClr val="folHlink"/>
                </a:solidFill>
                <a:latin typeface="Cambria" panose="02040503050406030204" pitchFamily="18" charset="0"/>
              </a:rPr>
              <a:t>cout</a:t>
            </a:r>
            <a:r>
              <a:rPr lang="en-US" altLang="zh-CN" sz="2800">
                <a:solidFill>
                  <a:schemeClr val="folHlink"/>
                </a:solidFill>
                <a:latin typeface="Cambria" panose="02040503050406030204" pitchFamily="18" charset="0"/>
              </a:rPr>
              <a:t> &lt;&lt; *p1 &lt;&lt;</a:t>
            </a:r>
            <a:r>
              <a:rPr lang="en-US" altLang="zh-CN" sz="2800" err="1">
                <a:solidFill>
                  <a:schemeClr val="folHlink"/>
                </a:solidFill>
                <a:latin typeface="Cambria" panose="02040503050406030204" pitchFamily="18" charset="0"/>
              </a:rPr>
              <a:t>endl</a:t>
            </a:r>
            <a:r>
              <a:rPr lang="en-US" altLang="zh-CN" sz="2800">
                <a:solidFill>
                  <a:schemeClr val="folHlink"/>
                </a:solidFill>
                <a:latin typeface="Cambria" panose="02040503050406030204" pitchFamily="18" charset="0"/>
              </a:rPr>
              <a:t>;</a:t>
            </a:r>
            <a:endParaRPr lang="en-US" altLang="zh-CN" sz="2800">
              <a:solidFill>
                <a:schemeClr val="folHlink"/>
              </a:solidFill>
              <a:latin typeface="Cambria" panose="02040503050406030204" pitchFamily="18" charset="0"/>
            </a:endParaRPr>
          </a:p>
          <a:p>
            <a:pPr algn="just" eaLnBrk="0"/>
            <a:r>
              <a:rPr lang="en-US" altLang="zh-CN" sz="2800">
                <a:solidFill>
                  <a:schemeClr val="folHlink"/>
                </a:solidFill>
                <a:latin typeface="Cambria" panose="02040503050406030204" pitchFamily="18" charset="0"/>
              </a:rPr>
              <a:t>for (p1 = a; </a:t>
            </a:r>
            <a:r>
              <a:rPr lang="en-US" altLang="zh-CN" sz="2800">
                <a:solidFill>
                  <a:schemeClr val="hlink"/>
                </a:solidFill>
                <a:latin typeface="Cambria" panose="02040503050406030204" pitchFamily="18" charset="0"/>
              </a:rPr>
              <a:t>p1 - a &lt; 10; ++p1</a:t>
            </a:r>
            <a:r>
              <a:rPr lang="en-US" altLang="zh-CN" sz="2800">
                <a:solidFill>
                  <a:schemeClr val="folHlink"/>
                </a:solidFill>
                <a:latin typeface="Cambria" panose="02040503050406030204" pitchFamily="18" charset="0"/>
              </a:rPr>
              <a:t>)</a:t>
            </a:r>
            <a:endParaRPr lang="en-US" altLang="zh-CN" sz="2800">
              <a:solidFill>
                <a:schemeClr val="folHlink"/>
              </a:solidFill>
              <a:latin typeface="Cambria" panose="02040503050406030204" pitchFamily="18" charset="0"/>
            </a:endParaRPr>
          </a:p>
          <a:p>
            <a:pPr algn="just" eaLnBrk="0">
              <a:spcBef>
                <a:spcPct val="0"/>
              </a:spcBef>
            </a:pPr>
            <a:r>
              <a:rPr lang="en-US" altLang="zh-CN" sz="2800">
                <a:solidFill>
                  <a:schemeClr val="folHlink"/>
                </a:solidFill>
                <a:latin typeface="Cambria" panose="02040503050406030204" pitchFamily="18" charset="0"/>
              </a:rPr>
              <a:t>    </a:t>
            </a:r>
            <a:r>
              <a:rPr lang="en-US" altLang="zh-CN" sz="2800">
                <a:latin typeface="Cambria" panose="02040503050406030204" pitchFamily="18" charset="0"/>
              </a:rPr>
              <a:t> </a:t>
            </a:r>
            <a:r>
              <a:rPr lang="en-US" altLang="zh-CN" sz="2800" err="1">
                <a:solidFill>
                  <a:schemeClr val="folHlink"/>
                </a:solidFill>
                <a:latin typeface="Cambria" panose="02040503050406030204" pitchFamily="18" charset="0"/>
              </a:rPr>
              <a:t>cout</a:t>
            </a:r>
            <a:r>
              <a:rPr lang="en-US" altLang="zh-CN" sz="2800">
                <a:solidFill>
                  <a:schemeClr val="folHlink"/>
                </a:solidFill>
                <a:latin typeface="Cambria" panose="02040503050406030204" pitchFamily="18" charset="0"/>
              </a:rPr>
              <a:t> &lt;&lt; *p1 &lt;&lt;</a:t>
            </a:r>
            <a:r>
              <a:rPr lang="en-US" altLang="zh-CN" sz="2800" err="1">
                <a:solidFill>
                  <a:schemeClr val="folHlink"/>
                </a:solidFill>
                <a:latin typeface="Cambria" panose="02040503050406030204" pitchFamily="18" charset="0"/>
              </a:rPr>
              <a:t>endl</a:t>
            </a:r>
            <a:r>
              <a:rPr lang="en-US" altLang="zh-CN" sz="2800">
                <a:solidFill>
                  <a:schemeClr val="folHlink"/>
                </a:solidFill>
                <a:latin typeface="Cambria" panose="02040503050406030204" pitchFamily="18" charset="0"/>
              </a:rPr>
              <a:t>;</a:t>
            </a:r>
            <a:endParaRPr lang="en-US" altLang="zh-CN" sz="2800">
              <a:solidFill>
                <a:schemeClr val="folHlink"/>
              </a:solidFill>
              <a:latin typeface="Cambria" panose="02040503050406030204" pitchFamily="18" charset="0"/>
            </a:endParaRPr>
          </a:p>
        </p:txBody>
      </p:sp>
      <p:graphicFrame>
        <p:nvGraphicFramePr>
          <p:cNvPr id="60510" name="内容占位符 60509"/>
          <p:cNvGraphicFramePr/>
          <p:nvPr>
            <p:ph idx="4294967295"/>
          </p:nvPr>
        </p:nvGraphicFramePr>
        <p:xfrm>
          <a:off x="5864225" y="2926080"/>
          <a:ext cx="3279775" cy="335280"/>
        </p:xfrm>
        <a:graphic>
          <a:graphicData uri="http://schemas.openxmlformats.org/drawingml/2006/table">
            <a:tbl>
              <a:tblPr/>
              <a:tblGrid>
                <a:gridCol w="273050"/>
                <a:gridCol w="274638"/>
                <a:gridCol w="273050"/>
                <a:gridCol w="274637"/>
                <a:gridCol w="273050"/>
                <a:gridCol w="273050"/>
                <a:gridCol w="273050"/>
                <a:gridCol w="273050"/>
                <a:gridCol w="273050"/>
                <a:gridCol w="273050"/>
                <a:gridCol w="273050"/>
                <a:gridCol w="273050"/>
              </a:tblGrid>
              <a:tr h="334963">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buNone/>
                      </a:pPr>
                      <a:endParaRPr lang="zh-CN" altLang="en-US" sz="16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buNone/>
                      </a:pPr>
                      <a:endParaRPr lang="zh-CN" altLang="en-US" sz="16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buNone/>
                      </a:pPr>
                      <a:endParaRPr lang="zh-CN" altLang="en-US" sz="16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buNone/>
                      </a:pPr>
                      <a:endParaRPr lang="zh-CN" altLang="en-US" sz="16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buNone/>
                      </a:pPr>
                      <a:endParaRPr lang="zh-CN" altLang="en-US" sz="16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buNone/>
                      </a:pPr>
                      <a:endParaRPr lang="zh-CN" altLang="en-US" sz="16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buNone/>
                      </a:pPr>
                      <a:endParaRPr lang="zh-CN" altLang="en-US" sz="16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buNone/>
                      </a:pPr>
                      <a:endParaRPr lang="zh-CN" altLang="en-US" sz="16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buNone/>
                      </a:pPr>
                      <a:endParaRPr lang="zh-CN" altLang="en-US" sz="16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buNone/>
                      </a:pPr>
                      <a:endParaRPr lang="zh-CN" altLang="en-US" sz="16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buNone/>
                      </a:pPr>
                      <a:endParaRPr lang="zh-CN" altLang="en-US" sz="16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buNone/>
                      </a:pPr>
                      <a:endParaRPr lang="zh-CN" altLang="en-US" sz="1600" dirty="0"/>
                    </a:p>
                  </a:txBody>
                  <a:tcPr>
                    <a:lnL w="28575" cap="flat" cmpd="sng">
                      <a:solidFill>
                        <a:schemeClr val="tx1"/>
                      </a:solidFill>
                      <a:prstDash val="solid"/>
                      <a:headEnd type="none" w="med" len="med"/>
                      <a:tailEnd type="none" w="med" len="med"/>
                    </a:lnL>
                    <a:lnR w="12700" cap="flat" cmpd="sng">
                      <a:solidFill>
                        <a:schemeClr val="tx1"/>
                      </a:solidFill>
                      <a:prstDash val="sysDash"/>
                      <a:headEnd type="none" w="med" len="med"/>
                      <a:tailEnd type="none" w="med" len="med"/>
                    </a:lnR>
                    <a:lnT w="12700" cap="flat" cmpd="sng">
                      <a:solidFill>
                        <a:schemeClr val="tx1"/>
                      </a:solidFill>
                      <a:prstDash val="sysDash"/>
                      <a:headEnd type="none" w="med" len="med"/>
                      <a:tailEnd type="none" w="med" len="med"/>
                    </a:lnT>
                    <a:lnB w="12700" cap="flat" cmpd="sng">
                      <a:solidFill>
                        <a:schemeClr val="tx1"/>
                      </a:solidFill>
                      <a:prstDash val="sysDash"/>
                      <a:headEnd type="none" w="med" len="med"/>
                      <a:tailEnd type="none" w="med" len="med"/>
                    </a:lnB>
                    <a:lnTlToBr>
                      <a:noFill/>
                    </a:lnTlToBr>
                    <a:lnBlToTr>
                      <a:noFill/>
                    </a:lnBlToTr>
                    <a:noFill/>
                  </a:tcPr>
                </a:tc>
              </a:tr>
            </a:tbl>
          </a:graphicData>
        </a:graphic>
      </p:graphicFrame>
      <p:sp>
        <p:nvSpPr>
          <p:cNvPr id="60471" name="直接连接符 60470"/>
          <p:cNvSpPr/>
          <p:nvPr/>
        </p:nvSpPr>
        <p:spPr>
          <a:xfrm>
            <a:off x="5508625" y="2926080"/>
            <a:ext cx="288925" cy="215900"/>
          </a:xfrm>
          <a:prstGeom prst="line">
            <a:avLst/>
          </a:prstGeom>
          <a:ln w="19050" cap="flat" cmpd="sng">
            <a:solidFill>
              <a:schemeClr val="accent2"/>
            </a:solidFill>
            <a:prstDash val="solid"/>
            <a:headEnd type="none" w="med" len="med"/>
            <a:tailEnd type="triangle" w="med" len="med"/>
          </a:ln>
        </p:spPr>
      </p:sp>
      <p:sp>
        <p:nvSpPr>
          <p:cNvPr id="60472" name="直接连接符 60471"/>
          <p:cNvSpPr/>
          <p:nvPr/>
        </p:nvSpPr>
        <p:spPr>
          <a:xfrm>
            <a:off x="8748713" y="2781618"/>
            <a:ext cx="144462" cy="288925"/>
          </a:xfrm>
          <a:prstGeom prst="line">
            <a:avLst/>
          </a:prstGeom>
          <a:ln w="19050" cap="flat" cmpd="sng">
            <a:solidFill>
              <a:schemeClr val="hlink"/>
            </a:solidFill>
            <a:prstDash val="solid"/>
            <a:headEnd type="none" w="med" len="med"/>
            <a:tailEnd type="triangle" w="med" len="med"/>
          </a:ln>
        </p:spPr>
      </p:sp>
      <p:sp>
        <p:nvSpPr>
          <p:cNvPr id="60499" name="直接连接符 60498"/>
          <p:cNvSpPr/>
          <p:nvPr/>
        </p:nvSpPr>
        <p:spPr>
          <a:xfrm>
            <a:off x="5507038" y="5015230"/>
            <a:ext cx="288925" cy="214313"/>
          </a:xfrm>
          <a:prstGeom prst="line">
            <a:avLst/>
          </a:prstGeom>
          <a:ln w="19050" cap="flat" cmpd="sng">
            <a:solidFill>
              <a:schemeClr val="accent2"/>
            </a:solidFill>
            <a:prstDash val="solid"/>
            <a:headEnd type="none" w="med" len="med"/>
            <a:tailEnd type="triangle" w="med" len="med"/>
          </a:ln>
        </p:spPr>
      </p:sp>
      <p:sp>
        <p:nvSpPr>
          <p:cNvPr id="60501" name="文本框 60500"/>
          <p:cNvSpPr txBox="1"/>
          <p:nvPr/>
        </p:nvSpPr>
        <p:spPr>
          <a:xfrm>
            <a:off x="5219700" y="2710180"/>
            <a:ext cx="288925" cy="396875"/>
          </a:xfrm>
          <a:prstGeom prst="rect">
            <a:avLst/>
          </a:prstGeom>
          <a:noFill/>
          <a:ln w="19050">
            <a:noFill/>
          </a:ln>
        </p:spPr>
        <p:txBody>
          <a:bodyPr lIns="0" rIns="0">
            <a:spAutoFit/>
          </a:bodyPr>
          <a:p>
            <a:pPr>
              <a:buClr>
                <a:schemeClr val="hlink"/>
              </a:buClr>
              <a:buSzPct val="85000"/>
              <a:buFont typeface="Wingdings" panose="05000000000000000000" pitchFamily="2" charset="2"/>
            </a:pPr>
            <a:r>
              <a:rPr lang="en-US" altLang="zh-CN" sz="2000">
                <a:latin typeface="Cambria" panose="02040503050406030204" pitchFamily="18" charset="0"/>
                <a:ea typeface="华文中宋" panose="02010600040101010101" pitchFamily="2" charset="-122"/>
              </a:rPr>
              <a:t>p1</a:t>
            </a:r>
            <a:endParaRPr lang="en-US" altLang="zh-CN" sz="2000">
              <a:latin typeface="Cambria" panose="02040503050406030204" pitchFamily="18" charset="0"/>
              <a:ea typeface="华文中宋" panose="02010600040101010101" pitchFamily="2" charset="-122"/>
            </a:endParaRPr>
          </a:p>
        </p:txBody>
      </p:sp>
      <p:graphicFrame>
        <p:nvGraphicFramePr>
          <p:cNvPr id="60511" name="表格 60510"/>
          <p:cNvGraphicFramePr/>
          <p:nvPr>
            <p:custDataLst>
              <p:tags r:id="rId1"/>
            </p:custDataLst>
          </p:nvPr>
        </p:nvGraphicFramePr>
        <p:xfrm>
          <a:off x="5719763" y="5086668"/>
          <a:ext cx="3279775" cy="334963"/>
        </p:xfrm>
        <a:graphic>
          <a:graphicData uri="http://schemas.openxmlformats.org/drawingml/2006/table">
            <a:tbl>
              <a:tblPr/>
              <a:tblGrid>
                <a:gridCol w="273050"/>
                <a:gridCol w="274638"/>
                <a:gridCol w="273050"/>
                <a:gridCol w="274637"/>
                <a:gridCol w="273050"/>
                <a:gridCol w="273050"/>
                <a:gridCol w="273050"/>
                <a:gridCol w="273050"/>
                <a:gridCol w="273050"/>
                <a:gridCol w="273050"/>
                <a:gridCol w="273050"/>
                <a:gridCol w="273050"/>
              </a:tblGrid>
              <a:tr h="334963">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buNone/>
                      </a:pPr>
                      <a:endParaRPr lang="zh-CN" altLang="en-US" sz="1600" dirty="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buNone/>
                      </a:pPr>
                      <a:endParaRPr lang="zh-CN" altLang="en-US" sz="16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buNone/>
                      </a:pPr>
                      <a:endParaRPr lang="zh-CN" altLang="en-US" sz="16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buNone/>
                      </a:pPr>
                      <a:endParaRPr lang="zh-CN" altLang="en-US" sz="16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buNone/>
                      </a:pPr>
                      <a:endParaRPr lang="zh-CN" altLang="en-US" sz="16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buNone/>
                      </a:pPr>
                      <a:endParaRPr lang="zh-CN" altLang="en-US" sz="16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buNone/>
                      </a:pPr>
                      <a:endParaRPr lang="zh-CN" altLang="en-US" sz="16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buNone/>
                      </a:pPr>
                      <a:endParaRPr lang="zh-CN" altLang="en-US" sz="16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buNone/>
                      </a:pPr>
                      <a:endParaRPr lang="zh-CN" altLang="en-US" sz="16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buNone/>
                      </a:pPr>
                      <a:endParaRPr lang="zh-CN" altLang="en-US" sz="1600" dirty="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buNone/>
                      </a:pPr>
                      <a:endParaRPr lang="zh-CN" altLang="en-US" sz="1600" dirty="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buNone/>
                      </a:pPr>
                      <a:endParaRPr lang="zh-CN" altLang="en-US" sz="1600" dirty="0"/>
                    </a:p>
                  </a:txBody>
                  <a:tcPr>
                    <a:lnL w="28575" cap="flat" cmpd="sng">
                      <a:solidFill>
                        <a:schemeClr val="tx1"/>
                      </a:solidFill>
                      <a:prstDash val="solid"/>
                      <a:headEnd type="none" w="med" len="med"/>
                      <a:tailEnd type="none" w="med" len="med"/>
                    </a:lnL>
                    <a:lnR w="12700" cap="flat" cmpd="sng">
                      <a:solidFill>
                        <a:schemeClr val="tx1"/>
                      </a:solidFill>
                      <a:prstDash val="sysDash"/>
                      <a:headEnd type="none" w="med" len="med"/>
                      <a:tailEnd type="none" w="med" len="med"/>
                    </a:lnR>
                    <a:lnT w="12700" cap="flat" cmpd="sng">
                      <a:solidFill>
                        <a:schemeClr val="tx1"/>
                      </a:solidFill>
                      <a:prstDash val="sysDash"/>
                      <a:headEnd type="none" w="med" len="med"/>
                      <a:tailEnd type="none" w="med" len="med"/>
                    </a:lnT>
                    <a:lnB w="12700" cap="flat" cmpd="sng">
                      <a:solidFill>
                        <a:schemeClr val="tx1"/>
                      </a:solidFill>
                      <a:prstDash val="sysDash"/>
                      <a:headEnd type="none" w="med" len="med"/>
                      <a:tailEnd type="none" w="med" len="med"/>
                    </a:lnB>
                    <a:lnTlToBr>
                      <a:noFill/>
                    </a:lnTlToBr>
                    <a:lnBlToTr>
                      <a:noFill/>
                    </a:lnBlToTr>
                    <a:noFill/>
                  </a:tcPr>
                </a:tc>
              </a:tr>
            </a:tbl>
          </a:graphicData>
        </a:graphic>
      </p:graphicFrame>
      <p:sp>
        <p:nvSpPr>
          <p:cNvPr id="60541" name="文本框 60540"/>
          <p:cNvSpPr txBox="1"/>
          <p:nvPr/>
        </p:nvSpPr>
        <p:spPr>
          <a:xfrm>
            <a:off x="5219700" y="4870768"/>
            <a:ext cx="288925" cy="396875"/>
          </a:xfrm>
          <a:prstGeom prst="rect">
            <a:avLst/>
          </a:prstGeom>
          <a:noFill/>
          <a:ln w="19050">
            <a:noFill/>
          </a:ln>
        </p:spPr>
        <p:txBody>
          <a:bodyPr lIns="0" rIns="0">
            <a:spAutoFit/>
          </a:bodyPr>
          <a:p>
            <a:pPr>
              <a:buClr>
                <a:schemeClr val="hlink"/>
              </a:buClr>
              <a:buSzPct val="85000"/>
              <a:buFont typeface="Wingdings" panose="05000000000000000000" pitchFamily="2" charset="2"/>
            </a:pPr>
            <a:r>
              <a:rPr lang="en-US" altLang="zh-CN" sz="2000">
                <a:latin typeface="Cambria" panose="02040503050406030204" pitchFamily="18" charset="0"/>
                <a:ea typeface="华文中宋" panose="02010600040101010101" pitchFamily="2" charset="-122"/>
              </a:rPr>
              <a:t>p1</a:t>
            </a:r>
            <a:endParaRPr lang="en-US" altLang="zh-CN" sz="2000">
              <a:latin typeface="Cambria" panose="02040503050406030204" pitchFamily="18" charset="0"/>
              <a:ea typeface="华文中宋" panose="02010600040101010101" pitchFamily="2" charset="-122"/>
            </a:endParaRPr>
          </a:p>
        </p:txBody>
      </p:sp>
      <p:sp>
        <p:nvSpPr>
          <p:cNvPr id="60542" name="文本框 60541"/>
          <p:cNvSpPr txBox="1"/>
          <p:nvPr/>
        </p:nvSpPr>
        <p:spPr>
          <a:xfrm>
            <a:off x="8604250" y="2421255"/>
            <a:ext cx="288925" cy="396875"/>
          </a:xfrm>
          <a:prstGeom prst="rect">
            <a:avLst/>
          </a:prstGeom>
          <a:noFill/>
          <a:ln w="19050">
            <a:noFill/>
          </a:ln>
        </p:spPr>
        <p:txBody>
          <a:bodyPr lIns="0" rIns="0">
            <a:spAutoFit/>
          </a:bodyPr>
          <a:p>
            <a:pPr>
              <a:buClr>
                <a:schemeClr val="hlink"/>
              </a:buClr>
              <a:buSzPct val="85000"/>
              <a:buFont typeface="Wingdings" panose="05000000000000000000" pitchFamily="2" charset="2"/>
            </a:pPr>
            <a:r>
              <a:rPr lang="en-US" altLang="zh-CN" sz="2000">
                <a:latin typeface="Cambria" panose="02040503050406030204" pitchFamily="18" charset="0"/>
                <a:ea typeface="华文中宋" panose="02010600040101010101" pitchFamily="2" charset="-122"/>
              </a:rPr>
              <a:t>p2</a:t>
            </a:r>
            <a:endParaRPr lang="en-US" altLang="zh-CN" sz="2000">
              <a:latin typeface="Cambria" panose="02040503050406030204" pitchFamily="18" charset="0"/>
              <a:ea typeface="华文中宋" panose="02010600040101010101" pitchFamily="2" charset="-122"/>
            </a:endParaRPr>
          </a:p>
        </p:txBody>
      </p:sp>
      <p:sp>
        <p:nvSpPr>
          <p:cNvPr id="60543" name="直接连接符 60542"/>
          <p:cNvSpPr/>
          <p:nvPr/>
        </p:nvSpPr>
        <p:spPr>
          <a:xfrm flipV="1">
            <a:off x="8675688" y="3213418"/>
            <a:ext cx="144462" cy="215900"/>
          </a:xfrm>
          <a:prstGeom prst="line">
            <a:avLst/>
          </a:prstGeom>
          <a:ln w="19050" cap="flat" cmpd="sng">
            <a:solidFill>
              <a:schemeClr val="hlink"/>
            </a:solidFill>
            <a:prstDash val="solid"/>
            <a:headEnd type="none" w="med" len="med"/>
            <a:tailEnd type="triangle" w="med" len="med"/>
          </a:ln>
        </p:spPr>
      </p:sp>
      <p:sp>
        <p:nvSpPr>
          <p:cNvPr id="60544" name="文本框 60543"/>
          <p:cNvSpPr txBox="1"/>
          <p:nvPr/>
        </p:nvSpPr>
        <p:spPr>
          <a:xfrm>
            <a:off x="8243888" y="3357880"/>
            <a:ext cx="720725" cy="396875"/>
          </a:xfrm>
          <a:prstGeom prst="rect">
            <a:avLst/>
          </a:prstGeom>
          <a:noFill/>
          <a:ln w="19050">
            <a:noFill/>
          </a:ln>
        </p:spPr>
        <p:txBody>
          <a:bodyPr lIns="0" rIns="0">
            <a:spAutoFit/>
          </a:bodyPr>
          <a:p>
            <a:pPr>
              <a:buClr>
                <a:schemeClr val="hlink"/>
              </a:buClr>
              <a:buSzPct val="85000"/>
              <a:buFont typeface="Wingdings" panose="05000000000000000000" pitchFamily="2" charset="2"/>
            </a:pPr>
            <a:r>
              <a:rPr lang="en-US" altLang="zh-CN" sz="2000">
                <a:latin typeface="Cambria" panose="02040503050406030204" pitchFamily="18" charset="0"/>
                <a:ea typeface="华文中宋" panose="02010600040101010101" pitchFamily="2" charset="-122"/>
              </a:rPr>
              <a:t>a+10</a:t>
            </a:r>
            <a:endParaRPr lang="en-US" altLang="zh-CN" sz="2000">
              <a:latin typeface="Cambria" panose="02040503050406030204" pitchFamily="18" charset="0"/>
              <a:ea typeface="华文中宋" panose="02010600040101010101" pitchFamily="2" charset="-122"/>
            </a:endParaRPr>
          </a:p>
        </p:txBody>
      </p:sp>
      <p:sp>
        <p:nvSpPr>
          <p:cNvPr id="60545" name="直接连接符 60544"/>
          <p:cNvSpPr/>
          <p:nvPr/>
        </p:nvSpPr>
        <p:spPr>
          <a:xfrm>
            <a:off x="5507038" y="5302568"/>
            <a:ext cx="360362" cy="0"/>
          </a:xfrm>
          <a:prstGeom prst="line">
            <a:avLst/>
          </a:prstGeom>
          <a:ln w="19050" cap="flat" cmpd="sng">
            <a:solidFill>
              <a:schemeClr val="hlink"/>
            </a:solidFill>
            <a:prstDash val="solid"/>
            <a:headEnd type="none" w="med" len="med"/>
            <a:tailEnd type="triangle" w="med" len="lg"/>
          </a:ln>
        </p:spPr>
      </p:sp>
      <p:sp>
        <p:nvSpPr>
          <p:cNvPr id="60546" name="文本框 60545"/>
          <p:cNvSpPr txBox="1"/>
          <p:nvPr/>
        </p:nvSpPr>
        <p:spPr>
          <a:xfrm>
            <a:off x="5219700" y="5158105"/>
            <a:ext cx="288925" cy="396875"/>
          </a:xfrm>
          <a:prstGeom prst="rect">
            <a:avLst/>
          </a:prstGeom>
          <a:noFill/>
          <a:ln w="19050">
            <a:noFill/>
          </a:ln>
        </p:spPr>
        <p:txBody>
          <a:bodyPr lIns="0" rIns="0">
            <a:spAutoFit/>
          </a:bodyPr>
          <a:p>
            <a:pPr>
              <a:buClr>
                <a:schemeClr val="hlink"/>
              </a:buClr>
              <a:buSzPct val="85000"/>
              <a:buFont typeface="Wingdings" panose="05000000000000000000" pitchFamily="2" charset="2"/>
            </a:pPr>
            <a:r>
              <a:rPr lang="en-US" altLang="zh-CN" sz="2000">
                <a:latin typeface="Cambria" panose="02040503050406030204" pitchFamily="18" charset="0"/>
                <a:ea typeface="华文中宋" panose="02010600040101010101" pitchFamily="2" charset="-122"/>
              </a:rPr>
              <a:t>a</a:t>
            </a:r>
            <a:endParaRPr lang="en-US" altLang="zh-CN" sz="2000">
              <a:latin typeface="Cambria" panose="02040503050406030204" pitchFamily="18" charset="0"/>
              <a:ea typeface="华文中宋" panose="02010600040101010101" pitchFamily="2" charset="-122"/>
            </a:endParaRPr>
          </a:p>
        </p:txBody>
      </p:sp>
      <p:sp>
        <p:nvSpPr>
          <p:cNvPr id="60547" name="文本框 60546"/>
          <p:cNvSpPr txBox="1"/>
          <p:nvPr/>
        </p:nvSpPr>
        <p:spPr>
          <a:xfrm>
            <a:off x="5580063" y="5518468"/>
            <a:ext cx="288925" cy="396875"/>
          </a:xfrm>
          <a:prstGeom prst="rect">
            <a:avLst/>
          </a:prstGeom>
          <a:noFill/>
          <a:ln w="19050">
            <a:noFill/>
          </a:ln>
        </p:spPr>
        <p:txBody>
          <a:bodyPr lIns="0" rIns="0">
            <a:spAutoFit/>
          </a:bodyPr>
          <a:p>
            <a:pPr>
              <a:buClr>
                <a:schemeClr val="hlink"/>
              </a:buClr>
              <a:buSzPct val="85000"/>
              <a:buFont typeface="Wingdings" panose="05000000000000000000" pitchFamily="2" charset="2"/>
            </a:pPr>
            <a:r>
              <a:rPr lang="en-US" altLang="zh-CN" sz="2000">
                <a:latin typeface="Cambria" panose="02040503050406030204" pitchFamily="18" charset="0"/>
                <a:ea typeface="华文中宋" panose="02010600040101010101" pitchFamily="2" charset="-122"/>
              </a:rPr>
              <a:t>p2</a:t>
            </a:r>
            <a:endParaRPr lang="en-US" altLang="zh-CN" sz="2000">
              <a:latin typeface="Cambria" panose="02040503050406030204" pitchFamily="18" charset="0"/>
              <a:ea typeface="华文中宋" panose="02010600040101010101" pitchFamily="2" charset="-122"/>
            </a:endParaRPr>
          </a:p>
        </p:txBody>
      </p:sp>
      <p:sp>
        <p:nvSpPr>
          <p:cNvPr id="60548" name="直接连接符 60547"/>
          <p:cNvSpPr/>
          <p:nvPr/>
        </p:nvSpPr>
        <p:spPr>
          <a:xfrm flipV="1">
            <a:off x="5651500" y="5302568"/>
            <a:ext cx="215900" cy="287337"/>
          </a:xfrm>
          <a:prstGeom prst="line">
            <a:avLst/>
          </a:prstGeom>
          <a:ln w="19050" cap="flat" cmpd="sng">
            <a:solidFill>
              <a:schemeClr val="hlink"/>
            </a:solidFill>
            <a:prstDash val="solid"/>
            <a:headEnd type="none" w="med" len="med"/>
            <a:tailEnd type="triangle" w="med" len="lg"/>
          </a:ln>
        </p:spPr>
      </p:sp>
      <p:sp>
        <p:nvSpPr>
          <p:cNvPr id="2" name="灯片编号占位符 1"/>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5" name="标题 61444"/>
          <p:cNvSpPr>
            <a:spLocks noGrp="1"/>
          </p:cNvSpPr>
          <p:nvPr>
            <p:ph type="title"/>
          </p:nvPr>
        </p:nvSpPr>
        <p:spPr/>
        <p:txBody>
          <a:bodyPr anchor="ctr"/>
          <a:p>
            <a:r>
              <a:rPr lang="en-US" altLang="zh-CN" sz="3600"/>
              <a:t>7.3.3  </a:t>
            </a:r>
            <a:r>
              <a:rPr lang="zh-CN" altLang="en-US" sz="3600" dirty="0"/>
              <a:t>数组参数与指针</a:t>
            </a:r>
            <a:endParaRPr lang="zh-CN" altLang="en-US" sz="3600" dirty="0"/>
          </a:p>
        </p:txBody>
      </p:sp>
      <p:sp>
        <p:nvSpPr>
          <p:cNvPr id="61446" name="内容占位符 61445"/>
          <p:cNvSpPr>
            <a:spLocks noGrp="1"/>
          </p:cNvSpPr>
          <p:nvPr>
            <p:ph idx="1"/>
          </p:nvPr>
        </p:nvSpPr>
        <p:spPr/>
        <p:txBody>
          <a:bodyPr/>
          <a:p>
            <a:pPr marL="0" indent="0">
              <a:spcBef>
                <a:spcPct val="50000"/>
              </a:spcBef>
              <a:buNone/>
            </a:pPr>
            <a:r>
              <a:rPr lang="zh-CN" altLang="en-US" dirty="0"/>
              <a:t>前面讲到：在执行有数组参数的函数时，对形参数组的元素操作就是直接对函数调用时的实参数组的元素操作。为什么？解释如下：</a:t>
            </a:r>
            <a:endParaRPr lang="zh-CN" altLang="en-US" dirty="0"/>
          </a:p>
          <a:p>
            <a:pPr marL="0" indent="0">
              <a:spcBef>
                <a:spcPct val="50000"/>
              </a:spcBef>
              <a:buNone/>
            </a:pPr>
            <a:r>
              <a:rPr lang="zh-CN" altLang="en-US" dirty="0">
                <a:solidFill>
                  <a:schemeClr val="accent2"/>
                </a:solidFill>
              </a:rPr>
              <a:t>函数的数组参数就是相应的指针参数。</a:t>
            </a:r>
            <a:r>
              <a:rPr lang="zh-CN" altLang="en-US" dirty="0"/>
              <a:t>例如：</a:t>
            </a:r>
            <a:endParaRPr lang="zh-CN" altLang="en-US" dirty="0"/>
          </a:p>
          <a:p>
            <a:pPr marL="0" indent="0">
              <a:spcBef>
                <a:spcPct val="50000"/>
              </a:spcBef>
              <a:buNone/>
            </a:pPr>
            <a:r>
              <a:rPr lang="en-US" altLang="zh-CN" err="1">
                <a:solidFill>
                  <a:schemeClr val="folHlink"/>
                </a:solidFill>
              </a:rPr>
              <a:t>int</a:t>
            </a:r>
            <a:r>
              <a:rPr lang="en-US" altLang="zh-CN">
                <a:solidFill>
                  <a:schemeClr val="folHlink"/>
                </a:solidFill>
              </a:rPr>
              <a:t> </a:t>
            </a:r>
            <a:r>
              <a:rPr lang="en-US" altLang="zh-CN" err="1">
                <a:solidFill>
                  <a:schemeClr val="folHlink"/>
                </a:solidFill>
              </a:rPr>
              <a:t>func(int</a:t>
            </a:r>
            <a:r>
              <a:rPr lang="en-US" altLang="zh-CN">
                <a:solidFill>
                  <a:schemeClr val="folHlink"/>
                </a:solidFill>
              </a:rPr>
              <a:t> n, </a:t>
            </a:r>
            <a:r>
              <a:rPr lang="en-US" altLang="zh-CN" b="1" u="sng" err="1">
                <a:solidFill>
                  <a:schemeClr val="folHlink"/>
                </a:solidFill>
              </a:rPr>
              <a:t>int</a:t>
            </a:r>
            <a:r>
              <a:rPr lang="en-US" altLang="zh-CN" b="1" u="sng">
                <a:solidFill>
                  <a:schemeClr val="folHlink"/>
                </a:solidFill>
              </a:rPr>
              <a:t> </a:t>
            </a:r>
            <a:r>
              <a:rPr lang="en-US" altLang="zh-CN" b="1" u="sng">
                <a:solidFill>
                  <a:schemeClr val="hlink"/>
                </a:solidFill>
              </a:rPr>
              <a:t>a[]</a:t>
            </a:r>
            <a:r>
              <a:rPr lang="en-US" altLang="zh-CN">
                <a:solidFill>
                  <a:schemeClr val="folHlink"/>
                </a:solidFill>
              </a:rPr>
              <a:t>) {...} </a:t>
            </a:r>
            <a:r>
              <a:rPr lang="zh-CN" altLang="en-US" dirty="0"/>
              <a:t>与</a:t>
            </a:r>
            <a:br>
              <a:rPr lang="zh-CN" altLang="en-US" dirty="0">
                <a:solidFill>
                  <a:schemeClr val="folHlink"/>
                </a:solidFill>
              </a:rPr>
            </a:br>
            <a:r>
              <a:rPr lang="en-US" altLang="zh-CN" err="1">
                <a:solidFill>
                  <a:schemeClr val="folHlink"/>
                </a:solidFill>
              </a:rPr>
              <a:t>int</a:t>
            </a:r>
            <a:r>
              <a:rPr lang="en-US" altLang="zh-CN">
                <a:solidFill>
                  <a:schemeClr val="folHlink"/>
                </a:solidFill>
              </a:rPr>
              <a:t> </a:t>
            </a:r>
            <a:r>
              <a:rPr lang="en-US" altLang="zh-CN" err="1">
                <a:solidFill>
                  <a:schemeClr val="folHlink"/>
                </a:solidFill>
              </a:rPr>
              <a:t>func(int</a:t>
            </a:r>
            <a:r>
              <a:rPr lang="en-US" altLang="zh-CN">
                <a:solidFill>
                  <a:schemeClr val="folHlink"/>
                </a:solidFill>
              </a:rPr>
              <a:t> n, </a:t>
            </a:r>
            <a:r>
              <a:rPr lang="en-US" altLang="zh-CN" b="1" u="sng" err="1">
                <a:solidFill>
                  <a:schemeClr val="folHlink"/>
                </a:solidFill>
              </a:rPr>
              <a:t>int</a:t>
            </a:r>
            <a:r>
              <a:rPr lang="en-US" altLang="zh-CN" b="1" u="sng">
                <a:solidFill>
                  <a:schemeClr val="folHlink"/>
                </a:solidFill>
              </a:rPr>
              <a:t> </a:t>
            </a:r>
            <a:r>
              <a:rPr lang="en-US" altLang="zh-CN" b="1" u="sng">
                <a:solidFill>
                  <a:schemeClr val="hlink"/>
                </a:solidFill>
              </a:rPr>
              <a:t>*a</a:t>
            </a:r>
            <a:r>
              <a:rPr lang="en-US" altLang="zh-CN">
                <a:solidFill>
                  <a:schemeClr val="folHlink"/>
                </a:solidFill>
              </a:rPr>
              <a:t>) {...} </a:t>
            </a:r>
            <a:r>
              <a:rPr lang="zh-CN" altLang="en-US" dirty="0"/>
              <a:t>意义相同。</a:t>
            </a:r>
            <a:endParaRPr lang="zh-CN" altLang="en-US" dirty="0"/>
          </a:p>
          <a:p>
            <a:pPr marL="0" indent="0">
              <a:spcBef>
                <a:spcPct val="100000"/>
              </a:spcBef>
              <a:buNone/>
            </a:pPr>
            <a:r>
              <a:rPr lang="zh-CN" altLang="en-US" dirty="0">
                <a:solidFill>
                  <a:schemeClr val="accent2"/>
                </a:solidFill>
              </a:rPr>
              <a:t>实参中的数组名传递给形参的是指向该数组 “首元素” 的指针。函数内部通过指针间接访问相应实参数组里的各元素。从而可以修改实参数组。</a:t>
            </a:r>
            <a:endParaRPr lang="zh-CN" altLang="en-US" dirty="0">
              <a:solidFill>
                <a:schemeClr val="accent2"/>
              </a:solidFill>
            </a:endParaRPr>
          </a:p>
        </p:txBody>
      </p:sp>
      <p:sp>
        <p:nvSpPr>
          <p:cNvPr id="61448" name="直接连接符 61447"/>
          <p:cNvSpPr/>
          <p:nvPr/>
        </p:nvSpPr>
        <p:spPr>
          <a:xfrm flipV="1">
            <a:off x="2916238" y="4005263"/>
            <a:ext cx="287337" cy="431800"/>
          </a:xfrm>
          <a:prstGeom prst="line">
            <a:avLst/>
          </a:prstGeom>
          <a:ln w="9525" cap="flat" cmpd="sng">
            <a:solidFill>
              <a:srgbClr val="CC0000"/>
            </a:solidFill>
            <a:prstDash val="solid"/>
            <a:headEnd type="none" w="med" len="med"/>
            <a:tailEnd type="triangle" w="med" len="med"/>
          </a:ln>
        </p:spPr>
      </p:sp>
      <p:sp>
        <p:nvSpPr>
          <p:cNvPr id="61449" name="圆角矩形 61448"/>
          <p:cNvSpPr/>
          <p:nvPr/>
        </p:nvSpPr>
        <p:spPr>
          <a:xfrm>
            <a:off x="2701925" y="3141980"/>
            <a:ext cx="1149350" cy="863600"/>
          </a:xfrm>
          <a:prstGeom prst="roundRect">
            <a:avLst>
              <a:gd name="adj" fmla="val 16667"/>
            </a:avLst>
          </a:prstGeom>
          <a:noFill/>
          <a:ln w="9525" cap="flat" cmpd="sng">
            <a:solidFill>
              <a:srgbClr val="CC0000"/>
            </a:solidFill>
            <a:prstDash val="solid"/>
            <a:headEnd type="none" w="med" len="med"/>
            <a:tailEnd type="none" w="med" len="med"/>
          </a:ln>
        </p:spPr>
        <p:txBody>
          <a:bodyPr/>
          <a:p>
            <a:endParaRPr lang="zh-CN" altLang="en-US"/>
          </a:p>
        </p:txBody>
      </p:sp>
      <p:sp>
        <p:nvSpPr>
          <p:cNvPr id="2" name="灯片编号占位符 1"/>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1" name="文本框 43010"/>
          <p:cNvSpPr txBox="1"/>
          <p:nvPr/>
        </p:nvSpPr>
        <p:spPr>
          <a:xfrm>
            <a:off x="323850" y="3068638"/>
            <a:ext cx="8496300" cy="3107690"/>
          </a:xfrm>
          <a:prstGeom prst="rect">
            <a:avLst/>
          </a:prstGeom>
          <a:noFill/>
          <a:ln w="9525">
            <a:noFill/>
          </a:ln>
        </p:spPr>
        <p:txBody>
          <a:bodyPr>
            <a:spAutoFit/>
          </a:bodyPr>
          <a:p>
            <a:pPr algn="l" hangingPunct="1"/>
            <a:r>
              <a:rPr lang="zh-CN" altLang="en-US" sz="2800" dirty="0">
                <a:solidFill>
                  <a:schemeClr val="accent2"/>
                </a:solidFill>
                <a:latin typeface="Cambria" panose="02040503050406030204" pitchFamily="18" charset="0"/>
              </a:rPr>
              <a:t>函数里不能用 </a:t>
            </a:r>
            <a:r>
              <a:rPr lang="en-US" altLang="zh-CN" sz="2800" err="1">
                <a:solidFill>
                  <a:schemeClr val="accent2"/>
                </a:solidFill>
                <a:latin typeface="Cambria" panose="02040503050406030204" pitchFamily="18" charset="0"/>
              </a:rPr>
              <a:t>sizeof</a:t>
            </a:r>
            <a:r>
              <a:rPr lang="en-US" altLang="zh-CN" sz="2800">
                <a:solidFill>
                  <a:schemeClr val="accent2"/>
                </a:solidFill>
                <a:latin typeface="Cambria" panose="02040503050406030204" pitchFamily="18" charset="0"/>
              </a:rPr>
              <a:t>  </a:t>
            </a:r>
            <a:r>
              <a:rPr lang="zh-CN" altLang="en-US" sz="2800" dirty="0">
                <a:solidFill>
                  <a:schemeClr val="accent2"/>
                </a:solidFill>
                <a:latin typeface="Cambria" panose="02040503050406030204" pitchFamily="18" charset="0"/>
              </a:rPr>
              <a:t>确定数组实参大小</a:t>
            </a:r>
            <a:r>
              <a:rPr lang="zh-CN" altLang="en-US" sz="2800" dirty="0">
                <a:latin typeface="Cambria" panose="02040503050406030204" pitchFamily="18" charset="0"/>
              </a:rPr>
              <a:t>：函数的数组形参实际是指针，求 </a:t>
            </a:r>
            <a:r>
              <a:rPr lang="en-US" altLang="zh-CN" sz="2800" err="1">
                <a:latin typeface="Cambria" panose="02040503050406030204" pitchFamily="18" charset="0"/>
              </a:rPr>
              <a:t>sizeof</a:t>
            </a:r>
            <a:r>
              <a:rPr lang="en-US" altLang="zh-CN" sz="2800">
                <a:latin typeface="Cambria" panose="02040503050406030204" pitchFamily="18" charset="0"/>
              </a:rPr>
              <a:t> </a:t>
            </a:r>
            <a:r>
              <a:rPr lang="zh-CN" altLang="en-US" sz="2800" dirty="0">
                <a:latin typeface="Cambria" panose="02040503050406030204" pitchFamily="18" charset="0"/>
              </a:rPr>
              <a:t>算出的是指针的大小。</a:t>
            </a:r>
            <a:endParaRPr lang="zh-CN" altLang="en-US" sz="2800" dirty="0">
              <a:latin typeface="Cambria" panose="02040503050406030204" pitchFamily="18" charset="0"/>
            </a:endParaRPr>
          </a:p>
          <a:p>
            <a:pPr algn="l" hangingPunct="1"/>
            <a:r>
              <a:rPr lang="zh-CN" altLang="en-US" sz="2800" dirty="0">
                <a:latin typeface="Cambria" panose="02040503050406030204" pitchFamily="18" charset="0"/>
              </a:rPr>
              <a:t>所有指针大小都一样，它们保存的都是地址值，各种类型的地址值采用同样表示方式。</a:t>
            </a:r>
            <a:endParaRPr lang="zh-CN" altLang="en-US" sz="2800" dirty="0">
              <a:latin typeface="Cambria" panose="02040503050406030204" pitchFamily="18" charset="0"/>
            </a:endParaRPr>
          </a:p>
          <a:p>
            <a:pPr algn="l" hangingPunct="1"/>
            <a:r>
              <a:rPr lang="zh-CN" altLang="en-US" sz="2800" dirty="0">
                <a:latin typeface="Cambria" panose="02040503050406030204" pitchFamily="18" charset="0"/>
              </a:rPr>
              <a:t>另一方面，</a:t>
            </a:r>
            <a:r>
              <a:rPr lang="en-US" altLang="zh-CN" sz="2800" err="1">
                <a:latin typeface="Cambria" panose="02040503050406030204" pitchFamily="18" charset="0"/>
              </a:rPr>
              <a:t>sizeof</a:t>
            </a:r>
            <a:r>
              <a:rPr lang="en-US" altLang="zh-CN" sz="2800">
                <a:latin typeface="Cambria" panose="02040503050406030204" pitchFamily="18" charset="0"/>
              </a:rPr>
              <a:t>  </a:t>
            </a:r>
            <a:r>
              <a:rPr lang="zh-CN" altLang="en-US" sz="2800" dirty="0">
                <a:latin typeface="Cambria" panose="02040503050406030204" pitchFamily="18" charset="0"/>
              </a:rPr>
              <a:t>的计算是在编译中完成的。实参是动态运行中确定的东西。</a:t>
            </a:r>
            <a:endParaRPr lang="zh-CN" altLang="en-US" sz="2800" dirty="0">
              <a:latin typeface="Cambria" panose="02040503050406030204" pitchFamily="18" charset="0"/>
            </a:endParaRPr>
          </a:p>
        </p:txBody>
      </p:sp>
      <p:sp>
        <p:nvSpPr>
          <p:cNvPr id="62470" name="矩形 62469"/>
          <p:cNvSpPr/>
          <p:nvPr/>
        </p:nvSpPr>
        <p:spPr>
          <a:xfrm>
            <a:off x="539750" y="765175"/>
            <a:ext cx="5688013" cy="1031875"/>
          </a:xfrm>
          <a:prstGeom prst="rect">
            <a:avLst/>
          </a:prstGeom>
          <a:noFill/>
          <a:ln w="9525">
            <a:noFill/>
          </a:ln>
        </p:spPr>
        <p:txBody>
          <a:bodyPr>
            <a:spAutoFit/>
          </a:bodyPr>
          <a:p>
            <a:pPr algn="l">
              <a:spcBef>
                <a:spcPct val="20000"/>
              </a:spcBef>
              <a:buClr>
                <a:schemeClr val="hlink"/>
              </a:buClr>
              <a:buSzPct val="85000"/>
              <a:buFont typeface="Wingdings" panose="05000000000000000000" pitchFamily="2" charset="2"/>
            </a:pPr>
            <a:r>
              <a:rPr lang="en-US" altLang="zh-CN" sz="2800" b="1" err="1">
                <a:solidFill>
                  <a:schemeClr val="folHlink"/>
                </a:solidFill>
                <a:latin typeface="Cambria" panose="02040503050406030204" pitchFamily="18" charset="0"/>
              </a:rPr>
              <a:t>int</a:t>
            </a:r>
            <a:r>
              <a:rPr lang="en-US" altLang="zh-CN" sz="2800" b="1">
                <a:solidFill>
                  <a:schemeClr val="folHlink"/>
                </a:solidFill>
                <a:latin typeface="Cambria" panose="02040503050406030204" pitchFamily="18" charset="0"/>
              </a:rPr>
              <a:t> </a:t>
            </a:r>
            <a:r>
              <a:rPr lang="en-US" altLang="zh-CN" sz="2800" b="1" err="1">
                <a:solidFill>
                  <a:schemeClr val="folHlink"/>
                </a:solidFill>
                <a:latin typeface="Cambria" panose="02040503050406030204" pitchFamily="18" charset="0"/>
              </a:rPr>
              <a:t>func(int</a:t>
            </a:r>
            <a:r>
              <a:rPr lang="en-US" altLang="zh-CN" sz="2800" b="1">
                <a:solidFill>
                  <a:schemeClr val="folHlink"/>
                </a:solidFill>
                <a:latin typeface="Cambria" panose="02040503050406030204" pitchFamily="18" charset="0"/>
              </a:rPr>
              <a:t> n, </a:t>
            </a:r>
            <a:r>
              <a:rPr lang="en-US" altLang="zh-CN" sz="2800" b="1" u="sng" err="1">
                <a:solidFill>
                  <a:schemeClr val="folHlink"/>
                </a:solidFill>
                <a:latin typeface="Cambria" panose="02040503050406030204" pitchFamily="18" charset="0"/>
              </a:rPr>
              <a:t>int</a:t>
            </a:r>
            <a:r>
              <a:rPr lang="en-US" altLang="zh-CN" sz="2800" b="1" u="sng">
                <a:solidFill>
                  <a:schemeClr val="folHlink"/>
                </a:solidFill>
                <a:latin typeface="Cambria" panose="02040503050406030204" pitchFamily="18" charset="0"/>
              </a:rPr>
              <a:t> </a:t>
            </a:r>
            <a:r>
              <a:rPr lang="en-US" altLang="zh-CN" sz="2800" b="1" u="sng">
                <a:solidFill>
                  <a:schemeClr val="hlink"/>
                </a:solidFill>
                <a:latin typeface="Cambria" panose="02040503050406030204" pitchFamily="18" charset="0"/>
              </a:rPr>
              <a:t>a[]</a:t>
            </a:r>
            <a:r>
              <a:rPr lang="en-US" altLang="zh-CN" sz="2800" b="1">
                <a:solidFill>
                  <a:schemeClr val="folHlink"/>
                </a:solidFill>
                <a:latin typeface="Cambria" panose="02040503050406030204" pitchFamily="18" charset="0"/>
              </a:rPr>
              <a:t>) {...}</a:t>
            </a:r>
            <a:r>
              <a:rPr lang="zh-CN" altLang="en-US" sz="2800" b="1" dirty="0">
                <a:latin typeface="Cambria" panose="02040503050406030204" pitchFamily="18" charset="0"/>
              </a:rPr>
              <a:t> </a:t>
            </a:r>
            <a:endParaRPr lang="zh-CN" altLang="en-US" sz="2800" b="1" dirty="0">
              <a:latin typeface="Cambria" panose="02040503050406030204" pitchFamily="18" charset="0"/>
            </a:endParaRPr>
          </a:p>
          <a:p>
            <a:pPr algn="l">
              <a:spcBef>
                <a:spcPct val="20000"/>
              </a:spcBef>
              <a:buClr>
                <a:schemeClr val="hlink"/>
              </a:buClr>
              <a:buSzPct val="85000"/>
              <a:buFont typeface="Wingdings" panose="05000000000000000000" pitchFamily="2" charset="2"/>
            </a:pPr>
            <a:r>
              <a:rPr lang="en-US" altLang="zh-CN" sz="2800" b="1" err="1">
                <a:solidFill>
                  <a:schemeClr val="folHlink"/>
                </a:solidFill>
                <a:latin typeface="Cambria" panose="02040503050406030204" pitchFamily="18" charset="0"/>
              </a:rPr>
              <a:t>int</a:t>
            </a:r>
            <a:r>
              <a:rPr lang="en-US" altLang="zh-CN" sz="2800" b="1">
                <a:solidFill>
                  <a:schemeClr val="folHlink"/>
                </a:solidFill>
                <a:latin typeface="Cambria" panose="02040503050406030204" pitchFamily="18" charset="0"/>
              </a:rPr>
              <a:t> </a:t>
            </a:r>
            <a:r>
              <a:rPr lang="en-US" altLang="zh-CN" sz="2800" b="1" err="1">
                <a:solidFill>
                  <a:schemeClr val="folHlink"/>
                </a:solidFill>
                <a:latin typeface="Cambria" panose="02040503050406030204" pitchFamily="18" charset="0"/>
              </a:rPr>
              <a:t>func(int</a:t>
            </a:r>
            <a:r>
              <a:rPr lang="en-US" altLang="zh-CN" sz="2800" b="1">
                <a:solidFill>
                  <a:schemeClr val="folHlink"/>
                </a:solidFill>
                <a:latin typeface="Cambria" panose="02040503050406030204" pitchFamily="18" charset="0"/>
              </a:rPr>
              <a:t> n, </a:t>
            </a:r>
            <a:r>
              <a:rPr lang="en-US" altLang="zh-CN" sz="2800" b="1" u="sng" err="1">
                <a:solidFill>
                  <a:schemeClr val="folHlink"/>
                </a:solidFill>
                <a:latin typeface="Cambria" panose="02040503050406030204" pitchFamily="18" charset="0"/>
              </a:rPr>
              <a:t>int</a:t>
            </a:r>
            <a:r>
              <a:rPr lang="en-US" altLang="zh-CN" sz="2800" b="1" u="sng">
                <a:solidFill>
                  <a:schemeClr val="folHlink"/>
                </a:solidFill>
                <a:latin typeface="Cambria" panose="02040503050406030204" pitchFamily="18" charset="0"/>
              </a:rPr>
              <a:t> </a:t>
            </a:r>
            <a:r>
              <a:rPr lang="en-US" altLang="zh-CN" sz="2800" b="1" u="sng">
                <a:solidFill>
                  <a:schemeClr val="hlink"/>
                </a:solidFill>
                <a:latin typeface="Cambria" panose="02040503050406030204" pitchFamily="18" charset="0"/>
              </a:rPr>
              <a:t>*a</a:t>
            </a:r>
            <a:r>
              <a:rPr lang="en-US" altLang="zh-CN" sz="2800" b="1">
                <a:solidFill>
                  <a:schemeClr val="folHlink"/>
                </a:solidFill>
                <a:latin typeface="Cambria" panose="02040503050406030204" pitchFamily="18" charset="0"/>
              </a:rPr>
              <a:t>)</a:t>
            </a:r>
            <a:r>
              <a:rPr lang="en-US" altLang="zh-CN" sz="2800" b="1">
                <a:latin typeface="Cambria" panose="02040503050406030204" pitchFamily="18" charset="0"/>
              </a:rPr>
              <a:t> </a:t>
            </a:r>
            <a:r>
              <a:rPr lang="en-US" altLang="zh-CN" sz="2800" b="1">
                <a:solidFill>
                  <a:schemeClr val="folHlink"/>
                </a:solidFill>
                <a:latin typeface="Cambria" panose="02040503050406030204" pitchFamily="18" charset="0"/>
              </a:rPr>
              <a:t>{...}</a:t>
            </a:r>
            <a:r>
              <a:rPr lang="zh-CN" altLang="en-US" sz="2800" b="1" dirty="0">
                <a:latin typeface="Cambria" panose="02040503050406030204" pitchFamily="18" charset="0"/>
              </a:rPr>
              <a:t> </a:t>
            </a:r>
            <a:endParaRPr lang="zh-CN" altLang="en-US" sz="2800" b="1" dirty="0">
              <a:latin typeface="Cambria" panose="02040503050406030204" pitchFamily="18" charset="0"/>
            </a:endParaRPr>
          </a:p>
        </p:txBody>
      </p:sp>
      <p:sp>
        <p:nvSpPr>
          <p:cNvPr id="62471" name="圆角矩形 62470"/>
          <p:cNvSpPr/>
          <p:nvPr/>
        </p:nvSpPr>
        <p:spPr>
          <a:xfrm>
            <a:off x="2843213" y="765175"/>
            <a:ext cx="1152525" cy="1008063"/>
          </a:xfrm>
          <a:prstGeom prst="roundRect">
            <a:avLst>
              <a:gd name="adj" fmla="val 16667"/>
            </a:avLst>
          </a:prstGeom>
          <a:noFill/>
          <a:ln w="9525" cap="flat" cmpd="sng">
            <a:solidFill>
              <a:srgbClr val="CC0000"/>
            </a:solidFill>
            <a:prstDash val="solid"/>
            <a:headEnd type="none" w="med" len="med"/>
            <a:tailEnd type="none" w="med" len="med"/>
          </a:ln>
        </p:spPr>
        <p:txBody>
          <a:bodyPr/>
          <a:p>
            <a:endParaRPr lang="zh-CN" altLang="en-US"/>
          </a:p>
        </p:txBody>
      </p:sp>
      <p:sp>
        <p:nvSpPr>
          <p:cNvPr id="62472" name="矩形 62471"/>
          <p:cNvSpPr/>
          <p:nvPr/>
        </p:nvSpPr>
        <p:spPr>
          <a:xfrm>
            <a:off x="2311241" y="1989138"/>
            <a:ext cx="1960880" cy="521970"/>
          </a:xfrm>
          <a:prstGeom prst="rect">
            <a:avLst/>
          </a:prstGeom>
          <a:noFill/>
          <a:ln w="9525">
            <a:noFill/>
          </a:ln>
        </p:spPr>
        <p:txBody>
          <a:bodyPr wrap="none" anchor="t">
            <a:spAutoFit/>
          </a:bodyPr>
          <a:p>
            <a:pPr>
              <a:spcBef>
                <a:spcPct val="20000"/>
              </a:spcBef>
              <a:buClr>
                <a:schemeClr val="hlink"/>
              </a:buClr>
              <a:buSzPct val="85000"/>
              <a:buFont typeface="Wingdings" panose="05000000000000000000" pitchFamily="2" charset="2"/>
            </a:pPr>
            <a:r>
              <a:rPr lang="zh-CN" altLang="en-US" sz="2800" dirty="0">
                <a:latin typeface="Cambria" panose="02040503050406030204" pitchFamily="18" charset="0"/>
              </a:rPr>
              <a:t>这是指针！</a:t>
            </a:r>
            <a:endParaRPr lang="zh-CN" altLang="en-US" sz="2800" dirty="0">
              <a:latin typeface="Cambria" panose="02040503050406030204" pitchFamily="18" charset="0"/>
            </a:endParaRPr>
          </a:p>
        </p:txBody>
      </p:sp>
      <p:sp>
        <p:nvSpPr>
          <p:cNvPr id="2" name="灯片编号占位符 1"/>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0404" name="文本框 43009"/>
          <p:cNvSpPr txBox="1"/>
          <p:nvPr>
            <p:ph idx="1"/>
          </p:nvPr>
        </p:nvSpPr>
        <p:spPr>
          <a:xfrm>
            <a:off x="539750" y="353060"/>
            <a:ext cx="8136255" cy="6626860"/>
          </a:xfrm>
        </p:spPr>
        <p:txBody>
          <a:bodyPr vert="horz" wrap="square" lIns="91440" tIns="45720" rIns="91440" bIns="45720" anchor="t"/>
          <a:p>
            <a:pPr marL="0" indent="0">
              <a:spcBef>
                <a:spcPts val="0"/>
              </a:spcBef>
              <a:spcAft>
                <a:spcPts val="1200"/>
              </a:spcAft>
              <a:buClrTx/>
              <a:buSzTx/>
              <a:buFont typeface="Arial" panose="020B0604020202020204" pitchFamily="34" charset="0"/>
              <a:buNone/>
            </a:pPr>
            <a:r>
              <a:rPr lang="en-US" altLang="zh-CN"/>
              <a:t>因</a:t>
            </a:r>
            <a:r>
              <a:rPr lang="zh-CN" altLang="en-US" dirty="0"/>
              <a:t>为数组参数实际上传递的是指针，所以</a:t>
            </a:r>
            <a:r>
              <a:rPr lang="zh-CN" altLang="en-US" dirty="0">
                <a:solidFill>
                  <a:schemeClr val="accent2"/>
                </a:solidFill>
              </a:rPr>
              <a:t>含有数组参数的函数可以有多种灵活的用法</a:t>
            </a:r>
            <a:r>
              <a:rPr lang="zh-CN" altLang="en-US" dirty="0"/>
              <a:t>。</a:t>
            </a:r>
            <a:endParaRPr lang="zh-CN" altLang="en-US" dirty="0"/>
          </a:p>
          <a:p>
            <a:pPr marL="0" indent="0">
              <a:spcBef>
                <a:spcPts val="0"/>
              </a:spcBef>
              <a:buClrTx/>
              <a:buSzTx/>
              <a:buFont typeface="Arial" panose="020B0604020202020204" pitchFamily="34" charset="0"/>
              <a:buNone/>
            </a:pPr>
            <a:r>
              <a:rPr lang="zh-CN" altLang="en-US" sz="2400" dirty="0"/>
              <a:t>【例7-3】采用指针写法改写例6-7：写一个求数组元素的平均值的函数，该函数需要从参数中获得数组名和数组长度。</a:t>
            </a:r>
            <a:endParaRPr lang="zh-CN" altLang="en-US" sz="2400" dirty="0"/>
          </a:p>
          <a:p>
            <a:pPr marL="0" indent="0">
              <a:spcBef>
                <a:spcPts val="0"/>
              </a:spcBef>
              <a:buClrTx/>
              <a:buSzTx/>
              <a:buFont typeface="Arial" panose="020B0604020202020204" pitchFamily="34" charset="0"/>
              <a:buNone/>
            </a:pPr>
            <a:r>
              <a:rPr lang="zh-CN" altLang="en-US" sz="2400" dirty="0">
                <a:solidFill>
                  <a:schemeClr val="accent6"/>
                </a:solidFill>
              </a:rPr>
              <a:t>double avrg(int len, </a:t>
            </a:r>
            <a:r>
              <a:rPr lang="zh-CN" altLang="en-US" sz="2400" dirty="0">
                <a:solidFill>
                  <a:schemeClr val="tx2"/>
                </a:solidFill>
              </a:rPr>
              <a:t>double a[]</a:t>
            </a:r>
            <a:r>
              <a:rPr lang="zh-CN" altLang="en-US" sz="2400" dirty="0">
                <a:solidFill>
                  <a:schemeClr val="accent6"/>
                </a:solidFill>
              </a:rPr>
              <a:t>) {</a:t>
            </a:r>
            <a:endParaRPr lang="zh-CN" altLang="en-US" sz="2400" dirty="0">
              <a:solidFill>
                <a:schemeClr val="accent6"/>
              </a:solidFill>
            </a:endParaRPr>
          </a:p>
          <a:p>
            <a:pPr marL="0" indent="0">
              <a:spcBef>
                <a:spcPts val="0"/>
              </a:spcBef>
              <a:buClrTx/>
              <a:buSzTx/>
              <a:buFont typeface="Arial" panose="020B0604020202020204" pitchFamily="34" charset="0"/>
              <a:buNone/>
            </a:pPr>
            <a:r>
              <a:rPr lang="zh-CN" altLang="en-US" sz="2400" dirty="0">
                <a:solidFill>
                  <a:schemeClr val="accent6"/>
                </a:solidFill>
              </a:rPr>
              <a:t>    double sum = 0.0;</a:t>
            </a:r>
            <a:endParaRPr lang="zh-CN" altLang="en-US" sz="2400" dirty="0">
              <a:solidFill>
                <a:schemeClr val="accent6"/>
              </a:solidFill>
            </a:endParaRPr>
          </a:p>
          <a:p>
            <a:pPr marL="0" indent="0">
              <a:spcBef>
                <a:spcPts val="0"/>
              </a:spcBef>
              <a:buClrTx/>
              <a:buSzTx/>
              <a:buFont typeface="Arial" panose="020B0604020202020204" pitchFamily="34" charset="0"/>
              <a:buNone/>
            </a:pPr>
            <a:r>
              <a:rPr lang="zh-CN" altLang="en-US" sz="2400" dirty="0">
                <a:solidFill>
                  <a:schemeClr val="accent6"/>
                </a:solidFill>
              </a:rPr>
              <a:t>    for (int i = 0; i &lt; len; ++i)</a:t>
            </a:r>
            <a:endParaRPr lang="zh-CN" altLang="en-US" sz="2400" dirty="0">
              <a:solidFill>
                <a:schemeClr val="accent6"/>
              </a:solidFill>
            </a:endParaRPr>
          </a:p>
          <a:p>
            <a:pPr marL="0" indent="0">
              <a:spcBef>
                <a:spcPts val="0"/>
              </a:spcBef>
              <a:buClrTx/>
              <a:buSzTx/>
              <a:buFont typeface="Arial" panose="020B0604020202020204" pitchFamily="34" charset="0"/>
              <a:buNone/>
            </a:pPr>
            <a:r>
              <a:rPr lang="zh-CN" altLang="en-US" sz="2400" dirty="0">
                <a:solidFill>
                  <a:schemeClr val="accent6"/>
                </a:solidFill>
              </a:rPr>
              <a:t>        sum += </a:t>
            </a:r>
            <a:r>
              <a:rPr lang="zh-CN" altLang="en-US" sz="2400" dirty="0">
                <a:solidFill>
                  <a:schemeClr val="tx2"/>
                </a:solidFill>
              </a:rPr>
              <a:t>a[i]</a:t>
            </a:r>
            <a:r>
              <a:rPr lang="zh-CN" altLang="en-US" sz="2400" dirty="0">
                <a:solidFill>
                  <a:schemeClr val="accent6"/>
                </a:solidFill>
              </a:rPr>
              <a:t>;</a:t>
            </a:r>
            <a:endParaRPr lang="zh-CN" altLang="en-US" sz="2400" dirty="0">
              <a:solidFill>
                <a:schemeClr val="accent6"/>
              </a:solidFill>
            </a:endParaRPr>
          </a:p>
          <a:p>
            <a:pPr marL="0" indent="0">
              <a:spcBef>
                <a:spcPts val="0"/>
              </a:spcBef>
              <a:buClrTx/>
              <a:buSzTx/>
              <a:buFont typeface="Arial" panose="020B0604020202020204" pitchFamily="34" charset="0"/>
              <a:buNone/>
            </a:pPr>
            <a:r>
              <a:rPr lang="zh-CN" altLang="en-US" sz="2400" dirty="0">
                <a:solidFill>
                  <a:schemeClr val="accent6"/>
                </a:solidFill>
              </a:rPr>
              <a:t>    return sum / len;</a:t>
            </a:r>
            <a:endParaRPr lang="zh-CN" altLang="en-US" sz="2400" dirty="0">
              <a:solidFill>
                <a:schemeClr val="accent6"/>
              </a:solidFill>
            </a:endParaRPr>
          </a:p>
          <a:p>
            <a:pPr marL="0" indent="0">
              <a:spcBef>
                <a:spcPts val="0"/>
              </a:spcBef>
              <a:buClrTx/>
              <a:buSzTx/>
              <a:buFont typeface="Arial" panose="020B0604020202020204" pitchFamily="34" charset="0"/>
              <a:buNone/>
            </a:pPr>
            <a:r>
              <a:rPr lang="zh-CN" altLang="en-US" sz="2400" dirty="0">
                <a:solidFill>
                  <a:schemeClr val="accent6"/>
                </a:solidFill>
              </a:rPr>
              <a:t>}</a:t>
            </a:r>
            <a:endParaRPr lang="zh-CN" altLang="en-US" sz="2400" dirty="0">
              <a:solidFill>
                <a:schemeClr val="accent6"/>
              </a:solidFill>
            </a:endParaRPr>
          </a:p>
          <a:p>
            <a:pPr marL="0" indent="0">
              <a:spcBef>
                <a:spcPts val="0"/>
              </a:spcBef>
              <a:buClrTx/>
              <a:buSzTx/>
              <a:buFont typeface="Arial" panose="020B0604020202020204" pitchFamily="34" charset="0"/>
              <a:buNone/>
            </a:pPr>
            <a:r>
              <a:rPr lang="zh-CN" altLang="en-US" sz="2400" dirty="0">
                <a:solidFill>
                  <a:schemeClr val="accent6"/>
                </a:solidFill>
              </a:rPr>
              <a:t>double avrg(int len, </a:t>
            </a:r>
            <a:r>
              <a:rPr lang="zh-CN" altLang="en-US" sz="2400" dirty="0">
                <a:solidFill>
                  <a:schemeClr val="tx2"/>
                </a:solidFill>
              </a:rPr>
              <a:t>double *a</a:t>
            </a:r>
            <a:r>
              <a:rPr lang="zh-CN" altLang="en-US" sz="2400" dirty="0">
                <a:solidFill>
                  <a:schemeClr val="accent6"/>
                </a:solidFill>
              </a:rPr>
              <a:t>) {//数组参数a改写成指针参数</a:t>
            </a:r>
            <a:endParaRPr lang="zh-CN" altLang="en-US" sz="2400" dirty="0">
              <a:solidFill>
                <a:schemeClr val="accent6"/>
              </a:solidFill>
            </a:endParaRPr>
          </a:p>
          <a:p>
            <a:pPr marL="0" indent="0">
              <a:spcBef>
                <a:spcPts val="0"/>
              </a:spcBef>
              <a:buClrTx/>
              <a:buSzTx/>
              <a:buFont typeface="Arial" panose="020B0604020202020204" pitchFamily="34" charset="0"/>
              <a:buNone/>
            </a:pPr>
            <a:r>
              <a:rPr lang="zh-CN" altLang="en-US" sz="2400" dirty="0">
                <a:solidFill>
                  <a:schemeClr val="accent6"/>
                </a:solidFill>
              </a:rPr>
              <a:t>    double sum = 0.0;</a:t>
            </a:r>
            <a:endParaRPr lang="zh-CN" altLang="en-US" sz="2400" dirty="0">
              <a:solidFill>
                <a:schemeClr val="accent6"/>
              </a:solidFill>
            </a:endParaRPr>
          </a:p>
          <a:p>
            <a:pPr marL="0" indent="0">
              <a:spcBef>
                <a:spcPts val="0"/>
              </a:spcBef>
              <a:buClrTx/>
              <a:buSzTx/>
              <a:buFont typeface="Arial" panose="020B0604020202020204" pitchFamily="34" charset="0"/>
              <a:buNone/>
            </a:pPr>
            <a:r>
              <a:rPr lang="zh-CN" altLang="en-US" sz="2400" dirty="0">
                <a:solidFill>
                  <a:schemeClr val="accent6"/>
                </a:solidFill>
              </a:rPr>
              <a:t>    for (int i = 0; i &lt; len; ++i)</a:t>
            </a:r>
            <a:endParaRPr lang="zh-CN" altLang="en-US" sz="2400" dirty="0">
              <a:solidFill>
                <a:schemeClr val="accent6"/>
              </a:solidFill>
            </a:endParaRPr>
          </a:p>
          <a:p>
            <a:pPr marL="0" indent="0">
              <a:spcBef>
                <a:spcPts val="0"/>
              </a:spcBef>
              <a:buClrTx/>
              <a:buSzTx/>
              <a:buFont typeface="Arial" panose="020B0604020202020204" pitchFamily="34" charset="0"/>
              <a:buNone/>
            </a:pPr>
            <a:r>
              <a:rPr lang="zh-CN" altLang="en-US" sz="2400" dirty="0">
                <a:solidFill>
                  <a:schemeClr val="accent6"/>
                </a:solidFill>
              </a:rPr>
              <a:t>        sum += </a:t>
            </a:r>
            <a:r>
              <a:rPr lang="zh-CN" altLang="en-US" sz="2400" dirty="0">
                <a:solidFill>
                  <a:schemeClr val="tx2"/>
                </a:solidFill>
              </a:rPr>
              <a:t>*(a + i)</a:t>
            </a:r>
            <a:r>
              <a:rPr lang="zh-CN" altLang="en-US" sz="2400" dirty="0">
                <a:solidFill>
                  <a:schemeClr val="accent6"/>
                </a:solidFill>
              </a:rPr>
              <a:t>;    </a:t>
            </a:r>
            <a:r>
              <a:rPr lang="zh-CN" altLang="en-US" sz="1800" dirty="0">
                <a:solidFill>
                  <a:schemeClr val="accent6"/>
                </a:solidFill>
              </a:rPr>
              <a:t>//用指针写法访问数组元素。</a:t>
            </a:r>
            <a:endParaRPr lang="zh-CN" altLang="en-US" sz="1800" dirty="0">
              <a:solidFill>
                <a:schemeClr val="accent6"/>
              </a:solidFill>
            </a:endParaRPr>
          </a:p>
          <a:p>
            <a:pPr marL="0" indent="0">
              <a:spcBef>
                <a:spcPts val="0"/>
              </a:spcBef>
              <a:buClrTx/>
              <a:buSzTx/>
              <a:buFont typeface="Arial" panose="020B0604020202020204" pitchFamily="34" charset="0"/>
              <a:buNone/>
            </a:pPr>
            <a:r>
              <a:rPr lang="zh-CN" altLang="en-US" sz="2400" dirty="0">
                <a:solidFill>
                  <a:schemeClr val="accent6"/>
                </a:solidFill>
                <a:sym typeface="+mn-ea"/>
              </a:rPr>
              <a:t>        </a:t>
            </a:r>
            <a:r>
              <a:rPr lang="en-US" altLang="zh-CN" sz="2400" dirty="0">
                <a:solidFill>
                  <a:schemeClr val="accent6"/>
                </a:solidFill>
              </a:rPr>
              <a:t>//</a:t>
            </a:r>
            <a:r>
              <a:rPr lang="zh-CN" altLang="en-US" sz="2400" dirty="0">
                <a:solidFill>
                  <a:schemeClr val="accent6"/>
                </a:solidFill>
              </a:rPr>
              <a:t>或写为：sum += </a:t>
            </a:r>
            <a:r>
              <a:rPr lang="zh-CN" altLang="en-US" sz="2400" dirty="0">
                <a:solidFill>
                  <a:schemeClr val="tx2"/>
                </a:solidFill>
              </a:rPr>
              <a:t>*a++</a:t>
            </a:r>
            <a:r>
              <a:rPr lang="zh-CN" altLang="en-US" sz="2400" dirty="0">
                <a:solidFill>
                  <a:schemeClr val="accent6"/>
                </a:solidFill>
              </a:rPr>
              <a:t>;</a:t>
            </a:r>
            <a:r>
              <a:rPr lang="en-US" altLang="zh-CN" sz="2400" dirty="0">
                <a:solidFill>
                  <a:schemeClr val="accent6"/>
                </a:solidFill>
              </a:rPr>
              <a:t>    //</a:t>
            </a:r>
            <a:r>
              <a:rPr lang="zh-CN" altLang="en-US" sz="2400" dirty="0">
                <a:solidFill>
                  <a:schemeClr val="accent6"/>
                </a:solidFill>
              </a:rPr>
              <a:t>等价于：</a:t>
            </a:r>
            <a:r>
              <a:rPr lang="en-US" altLang="zh-CN" sz="2400" dirty="0">
                <a:solidFill>
                  <a:schemeClr val="accent6"/>
                </a:solidFill>
              </a:rPr>
              <a:t>sum +=*a;  a++;</a:t>
            </a:r>
            <a:endParaRPr lang="zh-CN" altLang="en-US" sz="3200" dirty="0">
              <a:solidFill>
                <a:schemeClr val="accent6"/>
              </a:solidFill>
            </a:endParaRPr>
          </a:p>
          <a:p>
            <a:pPr marL="0" indent="0">
              <a:spcBef>
                <a:spcPts val="0"/>
              </a:spcBef>
              <a:buClrTx/>
              <a:buSzTx/>
              <a:buFont typeface="Arial" panose="020B0604020202020204" pitchFamily="34" charset="0"/>
              <a:buNone/>
            </a:pPr>
            <a:r>
              <a:rPr lang="zh-CN" altLang="en-US" sz="2400" dirty="0">
                <a:solidFill>
                  <a:schemeClr val="accent6"/>
                </a:solidFill>
              </a:rPr>
              <a:t>    return sum / len;</a:t>
            </a:r>
            <a:endParaRPr lang="zh-CN" altLang="en-US" sz="2400" dirty="0">
              <a:solidFill>
                <a:schemeClr val="accent6"/>
              </a:solidFill>
            </a:endParaRPr>
          </a:p>
          <a:p>
            <a:pPr marL="0" indent="0">
              <a:spcBef>
                <a:spcPts val="0"/>
              </a:spcBef>
              <a:buClrTx/>
              <a:buSzTx/>
              <a:buFont typeface="Arial" panose="020B0604020202020204" pitchFamily="34" charset="0"/>
              <a:buNone/>
            </a:pPr>
            <a:r>
              <a:rPr lang="zh-CN" altLang="en-US" sz="2400" dirty="0">
                <a:solidFill>
                  <a:schemeClr val="accent6"/>
                </a:solidFill>
              </a:rPr>
              <a:t>}</a:t>
            </a:r>
            <a:endParaRPr lang="zh-CN" altLang="en-US" sz="2400" dirty="0">
              <a:solidFill>
                <a:schemeClr val="accent6"/>
              </a:solidFill>
            </a:endParaRPr>
          </a:p>
        </p:txBody>
      </p:sp>
      <p:sp>
        <p:nvSpPr>
          <p:cNvPr id="2" name="灯片编号占位符 1"/>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39750" y="405130"/>
            <a:ext cx="8136255" cy="5976620"/>
          </a:xfrm>
        </p:spPr>
        <p:txBody>
          <a:bodyPr/>
          <a:p>
            <a:pPr marL="0" indent="0">
              <a:spcBef>
                <a:spcPts val="0"/>
              </a:spcBef>
              <a:buClrTx/>
              <a:buSzTx/>
              <a:buFont typeface="Arial" panose="020B0604020202020204" pitchFamily="34" charset="0"/>
              <a:buNone/>
            </a:pPr>
            <a:r>
              <a:rPr lang="zh-CN" altLang="en-US" sz="2400" dirty="0"/>
              <a:t>设有双精度数组</a:t>
            </a:r>
            <a:r>
              <a:rPr lang="en-US" altLang="zh-CN" sz="2400" dirty="0"/>
              <a:t> </a:t>
            </a:r>
            <a:r>
              <a:rPr lang="zh-CN" altLang="en-US" sz="2400" dirty="0"/>
              <a:t>double b[40];</a:t>
            </a:r>
            <a:r>
              <a:rPr lang="en-US" altLang="zh-CN" sz="2400" dirty="0"/>
              <a:t> </a:t>
            </a:r>
            <a:r>
              <a:rPr lang="zh-CN" altLang="en-US" sz="2400" dirty="0"/>
              <a:t>且元素已经有值，求该数组所有元素或前一段元素的平均值：</a:t>
            </a:r>
            <a:endParaRPr lang="zh-CN" altLang="en-US" sz="2400" dirty="0"/>
          </a:p>
          <a:p>
            <a:pPr marL="457200" lvl="1" indent="0">
              <a:spcBef>
                <a:spcPts val="0"/>
              </a:spcBef>
              <a:buClrTx/>
              <a:buSzTx/>
              <a:buFont typeface="Arial" panose="020B0604020202020204" pitchFamily="34" charset="0"/>
              <a:buNone/>
            </a:pPr>
            <a:r>
              <a:rPr lang="zh-CN" altLang="en-US" sz="2400" dirty="0">
                <a:solidFill>
                  <a:srgbClr val="7030A0"/>
                </a:solidFill>
              </a:rPr>
              <a:t>x = avrg(40, b);    //求数组b所有40个元素的平均值</a:t>
            </a:r>
            <a:endParaRPr lang="zh-CN" altLang="en-US" sz="2400" dirty="0">
              <a:solidFill>
                <a:srgbClr val="7030A0"/>
              </a:solidFill>
            </a:endParaRPr>
          </a:p>
          <a:p>
            <a:pPr marL="457200" lvl="1" indent="0">
              <a:spcBef>
                <a:spcPts val="0"/>
              </a:spcBef>
              <a:buClrTx/>
              <a:buSzTx/>
              <a:buFont typeface="Arial" panose="020B0604020202020204" pitchFamily="34" charset="0"/>
              <a:buNone/>
            </a:pPr>
            <a:r>
              <a:rPr lang="zh-CN" altLang="en-US" sz="2400" dirty="0">
                <a:solidFill>
                  <a:srgbClr val="7030A0"/>
                </a:solidFill>
              </a:rPr>
              <a:t>y = avrg(20, b);    //求数组b前20个元素的平均值</a:t>
            </a:r>
            <a:endParaRPr lang="zh-CN" altLang="en-US" sz="2400" dirty="0">
              <a:solidFill>
                <a:srgbClr val="7030A0"/>
              </a:solidFill>
            </a:endParaRPr>
          </a:p>
          <a:p>
            <a:pPr marL="0" indent="0">
              <a:spcBef>
                <a:spcPts val="0"/>
              </a:spcBef>
              <a:buClrTx/>
              <a:buSzTx/>
              <a:buFont typeface="Arial" panose="020B0604020202020204" pitchFamily="34" charset="0"/>
              <a:buNone/>
            </a:pPr>
            <a:r>
              <a:rPr lang="zh-CN" altLang="en-US" sz="2400" dirty="0"/>
              <a:t>在执行中，函数</a:t>
            </a:r>
            <a:r>
              <a:rPr lang="en-US" altLang="zh-CN" sz="2400" dirty="0"/>
              <a:t> </a:t>
            </a:r>
            <a:r>
              <a:rPr lang="zh-CN" altLang="en-US" sz="2400" dirty="0"/>
              <a:t>avrg</a:t>
            </a:r>
            <a:r>
              <a:rPr lang="en-US" altLang="zh-CN" sz="2400" dirty="0"/>
              <a:t> </a:t>
            </a:r>
            <a:r>
              <a:rPr lang="zh-CN" altLang="en-US" sz="2400" dirty="0"/>
              <a:t>根本不知道数组</a:t>
            </a:r>
            <a:r>
              <a:rPr lang="en-US" altLang="zh-CN" sz="2400" dirty="0"/>
              <a:t> </a:t>
            </a:r>
            <a:r>
              <a:rPr lang="zh-CN" altLang="en-US" sz="2400" dirty="0"/>
              <a:t>b</a:t>
            </a:r>
            <a:r>
              <a:rPr lang="en-US" altLang="zh-CN" sz="2400" dirty="0"/>
              <a:t> </a:t>
            </a:r>
            <a:r>
              <a:rPr lang="zh-CN" altLang="en-US" sz="2400" dirty="0"/>
              <a:t>的大小，只知道由第二个参数得到</a:t>
            </a:r>
            <a:r>
              <a:rPr lang="zh-CN" altLang="en-US" sz="2400" dirty="0">
                <a:solidFill>
                  <a:srgbClr val="FF0000"/>
                </a:solidFill>
              </a:rPr>
              <a:t>数组首元素地址</a:t>
            </a:r>
            <a:r>
              <a:rPr lang="zh-CN" altLang="en-US" sz="2400" dirty="0"/>
              <a:t>，从这里开始求出连续一些元素的和。</a:t>
            </a:r>
            <a:endParaRPr lang="zh-CN" altLang="en-US" sz="2400" dirty="0"/>
          </a:p>
          <a:p>
            <a:pPr marL="0" indent="0">
              <a:spcBef>
                <a:spcPts val="0"/>
              </a:spcBef>
              <a:buClrTx/>
              <a:buSzTx/>
              <a:buFont typeface="Arial" panose="020B0604020202020204" pitchFamily="34" charset="0"/>
              <a:buNone/>
            </a:pPr>
            <a:endParaRPr lang="zh-CN" altLang="en-US" sz="2400" dirty="0"/>
          </a:p>
          <a:p>
            <a:pPr marL="0" indent="0">
              <a:spcBef>
                <a:spcPts val="0"/>
              </a:spcBef>
              <a:buClrTx/>
              <a:buSzTx/>
              <a:buFont typeface="Arial" panose="020B0604020202020204" pitchFamily="34" charset="0"/>
              <a:buNone/>
            </a:pPr>
            <a:r>
              <a:rPr lang="zh-CN" altLang="en-US" sz="2400" dirty="0"/>
              <a:t>上一节里说过，</a:t>
            </a:r>
            <a:r>
              <a:rPr lang="zh-CN" altLang="en-US" sz="2400" dirty="0">
                <a:solidFill>
                  <a:schemeClr val="accent2"/>
                </a:solidFill>
              </a:rPr>
              <a:t>当一个指针指向数组中间的某个元素时，同样可以把这个指针当作一个数组（的首元素地址）来使用。</a:t>
            </a:r>
            <a:r>
              <a:rPr lang="zh-CN" altLang="en-US" sz="2400" dirty="0"/>
              <a:t>求数组中任意子序列的平均值：</a:t>
            </a:r>
            <a:endParaRPr lang="zh-CN" altLang="en-US" sz="2400" dirty="0"/>
          </a:p>
          <a:p>
            <a:pPr marL="457200" lvl="1" indent="0">
              <a:spcBef>
                <a:spcPts val="0"/>
              </a:spcBef>
              <a:buClrTx/>
              <a:buSzTx/>
              <a:buFont typeface="Arial" panose="020B0604020202020204" pitchFamily="34" charset="0"/>
              <a:buNone/>
            </a:pPr>
            <a:r>
              <a:rPr lang="zh-CN" altLang="en-US" sz="2400" dirty="0">
                <a:solidFill>
                  <a:srgbClr val="7030A0"/>
                </a:solidFill>
              </a:rPr>
              <a:t>double *</a:t>
            </a:r>
            <a:r>
              <a:rPr lang="zh-CN" altLang="en-US" sz="2400" dirty="0">
                <a:solidFill>
                  <a:schemeClr val="accent2"/>
                </a:solidFill>
              </a:rPr>
              <a:t>pb = &amp;b[17]</a:t>
            </a:r>
            <a:r>
              <a:rPr lang="zh-CN" altLang="en-US" sz="2400" dirty="0">
                <a:solidFill>
                  <a:srgbClr val="7030A0"/>
                </a:solidFill>
              </a:rPr>
              <a:t>;  //定义指针并指向数组中的元素</a:t>
            </a:r>
            <a:endParaRPr lang="zh-CN" altLang="en-US" sz="2400" dirty="0">
              <a:solidFill>
                <a:srgbClr val="7030A0"/>
              </a:solidFill>
            </a:endParaRPr>
          </a:p>
          <a:p>
            <a:pPr marL="457200" lvl="1" indent="0">
              <a:spcBef>
                <a:spcPts val="0"/>
              </a:spcBef>
              <a:buClrTx/>
              <a:buSzTx/>
              <a:buFont typeface="Arial" panose="020B0604020202020204" pitchFamily="34" charset="0"/>
              <a:buNone/>
            </a:pPr>
            <a:r>
              <a:rPr lang="zh-CN" altLang="en-US" sz="2400" dirty="0">
                <a:solidFill>
                  <a:srgbClr val="7030A0"/>
                </a:solidFill>
              </a:rPr>
              <a:t>y = avrg(11, </a:t>
            </a:r>
            <a:r>
              <a:rPr lang="zh-CN" altLang="en-US" sz="2400" dirty="0">
                <a:solidFill>
                  <a:schemeClr val="accent2"/>
                </a:solidFill>
              </a:rPr>
              <a:t>pb</a:t>
            </a:r>
            <a:r>
              <a:rPr lang="zh-CN" altLang="en-US" sz="2400" dirty="0">
                <a:solidFill>
                  <a:srgbClr val="7030A0"/>
                </a:solidFill>
              </a:rPr>
              <a:t>);     //把指向数组的指针作为实参</a:t>
            </a:r>
            <a:endParaRPr lang="zh-CN" altLang="en-US" sz="2400" dirty="0">
              <a:solidFill>
                <a:srgbClr val="7030A0"/>
              </a:solidFill>
            </a:endParaRPr>
          </a:p>
          <a:p>
            <a:pPr marL="0" indent="0">
              <a:spcBef>
                <a:spcPts val="0"/>
              </a:spcBef>
              <a:buClrTx/>
              <a:buSzTx/>
              <a:buFont typeface="Arial" panose="020B0604020202020204" pitchFamily="34" charset="0"/>
              <a:buNone/>
            </a:pPr>
            <a:r>
              <a:rPr lang="zh-CN" altLang="en-US" sz="2400" dirty="0"/>
              <a:t>也可以利用指针运算，不必引入新指针变量，直接写出调用：</a:t>
            </a:r>
            <a:endParaRPr lang="zh-CN" altLang="en-US" sz="2400" dirty="0"/>
          </a:p>
          <a:p>
            <a:pPr marL="457200" lvl="1" indent="0">
              <a:spcBef>
                <a:spcPts val="0"/>
              </a:spcBef>
              <a:buClrTx/>
              <a:buSzTx/>
              <a:buFont typeface="Arial" panose="020B0604020202020204" pitchFamily="34" charset="0"/>
              <a:buNone/>
            </a:pPr>
            <a:r>
              <a:rPr lang="zh-CN" altLang="en-US" sz="2400" dirty="0">
                <a:solidFill>
                  <a:srgbClr val="7030A0"/>
                </a:solidFill>
              </a:rPr>
              <a:t>y = avrg(11, </a:t>
            </a:r>
            <a:r>
              <a:rPr lang="zh-CN" altLang="en-US" sz="2400" dirty="0">
                <a:solidFill>
                  <a:schemeClr val="accent2"/>
                </a:solidFill>
              </a:rPr>
              <a:t>b + 17</a:t>
            </a:r>
            <a:r>
              <a:rPr lang="zh-CN" altLang="en-US" sz="2400" dirty="0">
                <a:solidFill>
                  <a:srgbClr val="7030A0"/>
                </a:solidFill>
              </a:rPr>
              <a:t>); </a:t>
            </a:r>
            <a:r>
              <a:rPr lang="zh-CN" altLang="en-US" sz="2000" dirty="0">
                <a:solidFill>
                  <a:srgbClr val="7030A0"/>
                </a:solidFill>
              </a:rPr>
              <a:t>//用指针运算直接描述元素段开始位置</a:t>
            </a:r>
            <a:endParaRPr lang="zh-CN" altLang="en-US" sz="2400" dirty="0">
              <a:solidFill>
                <a:srgbClr val="7030A0"/>
              </a:solidFill>
            </a:endParaRPr>
          </a:p>
          <a:p>
            <a:pPr marL="457200" lvl="1" indent="0">
              <a:spcBef>
                <a:spcPts val="0"/>
              </a:spcBef>
              <a:buClrTx/>
              <a:buSzTx/>
              <a:buFont typeface="Arial" panose="020B0604020202020204" pitchFamily="34" charset="0"/>
              <a:buNone/>
            </a:pPr>
            <a:r>
              <a:rPr lang="en-US" altLang="zh-CN" sz="2400" dirty="0">
                <a:solidFill>
                  <a:srgbClr val="7030A0"/>
                </a:solidFill>
              </a:rPr>
              <a:t>y = avrg(11, </a:t>
            </a:r>
            <a:r>
              <a:rPr lang="zh-CN" altLang="en-US" sz="2400" dirty="0">
                <a:solidFill>
                  <a:schemeClr val="accent2"/>
                </a:solidFill>
              </a:rPr>
              <a:t>&amp;b[17]</a:t>
            </a:r>
            <a:r>
              <a:rPr lang="en-US" altLang="zh-CN" sz="2400" dirty="0">
                <a:solidFill>
                  <a:srgbClr val="7030A0"/>
                </a:solidFill>
              </a:rPr>
              <a:t>);	//</a:t>
            </a:r>
            <a:r>
              <a:rPr lang="zh-CN" altLang="en-US" sz="2400" dirty="0">
                <a:solidFill>
                  <a:srgbClr val="7030A0"/>
                </a:solidFill>
              </a:rPr>
              <a:t>直接取址</a:t>
            </a:r>
            <a:endParaRPr lang="zh-CN" altLang="en-US" sz="2400" dirty="0">
              <a:solidFill>
                <a:srgbClr val="7030A0"/>
              </a:solidFill>
            </a:endParaRPr>
          </a:p>
          <a:p>
            <a:pPr marL="0" indent="0">
              <a:spcBef>
                <a:spcPts val="0"/>
              </a:spcBef>
              <a:buClrTx/>
              <a:buSzTx/>
              <a:buFont typeface="Arial" panose="020B0604020202020204" pitchFamily="34" charset="0"/>
              <a:buNone/>
            </a:pPr>
            <a:endParaRPr lang="zh-CN" altLang="en-US" sz="2400" dirty="0">
              <a:solidFill>
                <a:srgbClr val="7030A0"/>
              </a:solidFill>
            </a:endParaRPr>
          </a:p>
        </p:txBody>
      </p:sp>
      <p:sp>
        <p:nvSpPr>
          <p:cNvPr id="2" name="灯片编号占位符 1"/>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39750" y="241300"/>
            <a:ext cx="8136255" cy="6140450"/>
          </a:xfrm>
        </p:spPr>
        <p:txBody>
          <a:bodyPr/>
          <a:p>
            <a:pPr marL="0" indent="0">
              <a:buNone/>
            </a:pPr>
            <a:r>
              <a:rPr lang="zh-CN" altLang="en-US" sz="2400" dirty="0">
                <a:sym typeface="+mn-ea"/>
              </a:rPr>
              <a:t>上面的</a:t>
            </a:r>
            <a:r>
              <a:rPr lang="en-US" altLang="zh-CN" sz="2400" dirty="0">
                <a:sym typeface="+mn-ea"/>
              </a:rPr>
              <a:t> </a:t>
            </a:r>
            <a:r>
              <a:rPr lang="zh-CN" altLang="en-US" sz="2400" dirty="0">
                <a:sym typeface="+mn-ea"/>
              </a:rPr>
              <a:t>avrg</a:t>
            </a:r>
            <a:r>
              <a:rPr lang="en-US" altLang="zh-CN" sz="2400" dirty="0">
                <a:sym typeface="+mn-ea"/>
              </a:rPr>
              <a:t> </a:t>
            </a:r>
            <a:r>
              <a:rPr lang="zh-CN" altLang="en-US" sz="2400" dirty="0">
                <a:sym typeface="+mn-ea"/>
              </a:rPr>
              <a:t>函数用了一个长度参数和一个指针参数，实现对数组中任意子序列的操作。也可以换一种方法，采用</a:t>
            </a:r>
            <a:r>
              <a:rPr lang="zh-CN" altLang="en-US" sz="2400" dirty="0">
                <a:solidFill>
                  <a:schemeClr val="accent2"/>
                </a:solidFill>
                <a:sym typeface="+mn-ea"/>
              </a:rPr>
              <a:t>两个指向数组的指针参数</a:t>
            </a:r>
            <a:r>
              <a:rPr lang="zh-CN" altLang="en-US" sz="2400" dirty="0">
                <a:sym typeface="+mn-ea"/>
              </a:rPr>
              <a:t>实现同样的功能。</a:t>
            </a:r>
            <a:endParaRPr lang="zh-CN" altLang="en-US" sz="2400" dirty="0">
              <a:sym typeface="+mn-ea"/>
            </a:endParaRPr>
          </a:p>
          <a:p>
            <a:pPr marL="0" indent="0">
              <a:buNone/>
            </a:pPr>
            <a:r>
              <a:rPr lang="zh-CN" altLang="en-US" sz="2400"/>
              <a:t>【例7-4】写一个求数组的元素子序列的平均值的函数，使用两个指向数组的指针参数。</a:t>
            </a:r>
            <a:endParaRPr lang="zh-CN" altLang="en-US" sz="2400"/>
          </a:p>
          <a:p>
            <a:pPr marL="0" indent="0">
              <a:buNone/>
            </a:pPr>
            <a:r>
              <a:rPr lang="zh-CN" altLang="en-US" sz="2400"/>
              <a:t>根据“7.3.2  数组写法与指针写法”中的说明并参照上例，写出函数如下：</a:t>
            </a:r>
            <a:endParaRPr lang="zh-CN" altLang="en-US" sz="2400"/>
          </a:p>
          <a:p>
            <a:pPr marL="0" indent="0">
              <a:buNone/>
            </a:pPr>
            <a:r>
              <a:rPr lang="zh-CN" altLang="en-US" sz="2400">
                <a:solidFill>
                  <a:srgbClr val="7030A0"/>
                </a:solidFill>
              </a:rPr>
              <a:t>double avrgSeq(</a:t>
            </a:r>
            <a:r>
              <a:rPr lang="zh-CN" altLang="en-US" sz="2400">
                <a:solidFill>
                  <a:schemeClr val="accent2"/>
                </a:solidFill>
              </a:rPr>
              <a:t>double *begin</a:t>
            </a:r>
            <a:r>
              <a:rPr lang="zh-CN" altLang="en-US" sz="2400">
                <a:solidFill>
                  <a:srgbClr val="7030A0"/>
                </a:solidFill>
              </a:rPr>
              <a:t>, </a:t>
            </a:r>
            <a:r>
              <a:rPr lang="zh-CN" altLang="en-US" sz="2400">
                <a:solidFill>
                  <a:schemeClr val="accent2"/>
                </a:solidFill>
              </a:rPr>
              <a:t>double *end</a:t>
            </a:r>
            <a:r>
              <a:rPr lang="zh-CN" altLang="en-US" sz="2400">
                <a:solidFill>
                  <a:srgbClr val="7030A0"/>
                </a:solidFill>
              </a:rPr>
              <a:t>) {</a:t>
            </a:r>
            <a:endParaRPr lang="zh-CN" altLang="en-US" sz="2400">
              <a:solidFill>
                <a:srgbClr val="7030A0"/>
              </a:solidFill>
            </a:endParaRPr>
          </a:p>
          <a:p>
            <a:pPr marL="0" indent="0">
              <a:buNone/>
            </a:pPr>
            <a:r>
              <a:rPr lang="zh-CN" altLang="en-US" sz="2400">
                <a:solidFill>
                  <a:srgbClr val="7030A0"/>
                </a:solidFill>
              </a:rPr>
              <a:t>    double sum = 0.0;</a:t>
            </a:r>
            <a:endParaRPr lang="zh-CN" altLang="en-US" sz="2400">
              <a:solidFill>
                <a:srgbClr val="7030A0"/>
              </a:solidFill>
            </a:endParaRPr>
          </a:p>
          <a:p>
            <a:pPr marL="0" indent="0">
              <a:buNone/>
            </a:pPr>
            <a:r>
              <a:rPr lang="zh-CN" altLang="en-US" sz="2400">
                <a:solidFill>
                  <a:srgbClr val="7030A0"/>
                </a:solidFill>
              </a:rPr>
              <a:t>    for (double *p = </a:t>
            </a:r>
            <a:r>
              <a:rPr lang="zh-CN" altLang="en-US" sz="2400">
                <a:solidFill>
                  <a:schemeClr val="accent2"/>
                </a:solidFill>
              </a:rPr>
              <a:t>begin</a:t>
            </a:r>
            <a:r>
              <a:rPr lang="zh-CN" altLang="en-US" sz="2400">
                <a:solidFill>
                  <a:srgbClr val="7030A0"/>
                </a:solidFill>
              </a:rPr>
              <a:t>; p != </a:t>
            </a:r>
            <a:r>
              <a:rPr lang="zh-CN" altLang="en-US" sz="2400">
                <a:solidFill>
                  <a:schemeClr val="accent2"/>
                </a:solidFill>
              </a:rPr>
              <a:t>end</a:t>
            </a:r>
            <a:r>
              <a:rPr lang="zh-CN" altLang="en-US" sz="2400">
                <a:solidFill>
                  <a:srgbClr val="7030A0"/>
                </a:solidFill>
              </a:rPr>
              <a:t>; ++p)</a:t>
            </a:r>
            <a:endParaRPr lang="zh-CN" altLang="en-US" sz="2400">
              <a:solidFill>
                <a:srgbClr val="7030A0"/>
              </a:solidFill>
            </a:endParaRPr>
          </a:p>
          <a:p>
            <a:pPr marL="0" indent="0">
              <a:buNone/>
            </a:pPr>
            <a:r>
              <a:rPr lang="zh-CN" altLang="en-US" sz="2400">
                <a:solidFill>
                  <a:srgbClr val="7030A0"/>
                </a:solidFill>
              </a:rPr>
              <a:t>        sum += *p;</a:t>
            </a:r>
            <a:endParaRPr lang="zh-CN" altLang="en-US" sz="2400">
              <a:solidFill>
                <a:srgbClr val="7030A0"/>
              </a:solidFill>
            </a:endParaRPr>
          </a:p>
          <a:p>
            <a:pPr marL="0" indent="0">
              <a:buNone/>
            </a:pPr>
            <a:r>
              <a:rPr lang="zh-CN" altLang="en-US" sz="2400">
                <a:solidFill>
                  <a:srgbClr val="7030A0"/>
                </a:solidFill>
              </a:rPr>
              <a:t>    return (</a:t>
            </a:r>
            <a:r>
              <a:rPr lang="zh-CN" altLang="en-US" sz="2400" u="sng">
                <a:solidFill>
                  <a:schemeClr val="accent2"/>
                </a:solidFill>
              </a:rPr>
              <a:t>begin </a:t>
            </a:r>
            <a:r>
              <a:rPr lang="zh-CN" altLang="en-US" sz="2400" u="sng">
                <a:solidFill>
                  <a:srgbClr val="7030A0"/>
                </a:solidFill>
              </a:rPr>
              <a:t>== </a:t>
            </a:r>
            <a:r>
              <a:rPr lang="zh-CN" altLang="en-US" sz="2400" u="sng">
                <a:solidFill>
                  <a:schemeClr val="accent2"/>
                </a:solidFill>
              </a:rPr>
              <a:t>end </a:t>
            </a:r>
            <a:r>
              <a:rPr lang="zh-CN" altLang="en-US" sz="2400" u="sng">
                <a:solidFill>
                  <a:srgbClr val="7030A0"/>
                </a:solidFill>
              </a:rPr>
              <a:t>? 0 : sum / (</a:t>
            </a:r>
            <a:r>
              <a:rPr lang="zh-CN" altLang="en-US" sz="2400" u="sng">
                <a:solidFill>
                  <a:schemeClr val="accent2"/>
                </a:solidFill>
              </a:rPr>
              <a:t>end - begin</a:t>
            </a:r>
            <a:r>
              <a:rPr lang="zh-CN" altLang="en-US" sz="2400" u="sng">
                <a:solidFill>
                  <a:srgbClr val="7030A0"/>
                </a:solidFill>
              </a:rPr>
              <a:t>)</a:t>
            </a:r>
            <a:r>
              <a:rPr lang="zh-CN" altLang="en-US" sz="2400">
                <a:solidFill>
                  <a:srgbClr val="7030A0"/>
                </a:solidFill>
              </a:rPr>
              <a:t>);</a:t>
            </a:r>
            <a:endParaRPr lang="zh-CN" altLang="en-US" sz="2400">
              <a:solidFill>
                <a:srgbClr val="7030A0"/>
              </a:solidFill>
            </a:endParaRPr>
          </a:p>
          <a:p>
            <a:pPr marL="0" indent="0">
              <a:buNone/>
            </a:pPr>
            <a:r>
              <a:rPr lang="zh-CN" altLang="en-US" sz="2400">
                <a:solidFill>
                  <a:srgbClr val="7030A0"/>
                </a:solidFill>
              </a:rPr>
              <a:t>}</a:t>
            </a:r>
            <a:endParaRPr lang="zh-CN" altLang="en-US" sz="2400">
              <a:solidFill>
                <a:srgbClr val="7030A0"/>
              </a:solidFill>
            </a:endParaRPr>
          </a:p>
          <a:p>
            <a:pPr marL="0" indent="0">
              <a:buNone/>
            </a:pPr>
            <a:endParaRPr lang="zh-CN" altLang="en-US" sz="2400">
              <a:solidFill>
                <a:srgbClr val="7030A0"/>
              </a:solidFill>
            </a:endParaRPr>
          </a:p>
        </p:txBody>
      </p:sp>
      <p:sp>
        <p:nvSpPr>
          <p:cNvPr id="2" name="灯片编号占位符 1"/>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
        <p:nvSpPr>
          <p:cNvPr id="4" name="文本框 3"/>
          <p:cNvSpPr txBox="1"/>
          <p:nvPr/>
        </p:nvSpPr>
        <p:spPr>
          <a:xfrm>
            <a:off x="2771775" y="5589270"/>
            <a:ext cx="4279900" cy="829945"/>
          </a:xfrm>
          <a:prstGeom prst="rect">
            <a:avLst/>
          </a:prstGeom>
          <a:noFill/>
        </p:spPr>
        <p:txBody>
          <a:bodyPr wrap="square" rtlCol="0" anchor="t">
            <a:spAutoFit/>
          </a:bodyPr>
          <a:p>
            <a:r>
              <a:rPr lang="zh-CN" altLang="en-US">
                <a:sym typeface="+mn-ea"/>
              </a:rPr>
              <a:t>用子序列中元素个数作除法，要注意元素个数是否为</a:t>
            </a:r>
            <a:r>
              <a:rPr lang="en-US" altLang="zh-CN">
                <a:sym typeface="+mn-ea"/>
              </a:rPr>
              <a:t> </a:t>
            </a:r>
            <a:r>
              <a:rPr lang="zh-CN" altLang="en-US">
                <a:sym typeface="+mn-ea"/>
              </a:rPr>
              <a:t>0。</a:t>
            </a:r>
            <a:endParaRPr lang="zh-CN" altLang="en-US"/>
          </a:p>
        </p:txBody>
      </p:sp>
    </p:spTree>
  </p:cSld>
  <p:clrMapOvr>
    <a:masterClrMapping/>
  </p:clrMapOvr>
  <p:transition spd="med">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39750" y="193675"/>
            <a:ext cx="8136255" cy="6188075"/>
          </a:xfrm>
        </p:spPr>
        <p:txBody>
          <a:bodyPr/>
          <a:p>
            <a:pPr marL="0" indent="0">
              <a:buNone/>
            </a:pPr>
            <a:r>
              <a:rPr lang="zh-CN" altLang="en-US" sz="2400">
                <a:sym typeface="+mn-ea"/>
              </a:rPr>
              <a:t>在调用这一函数时，必须保证对应begin和end的两个实参指向同一个数组，而且begin的实参不在end的实参之后（也就是说，保证它们确实描述了某数组的一个子序列，允许是空序列），这个函数就能求出该子序列的平均值。</a:t>
            </a:r>
            <a:endParaRPr lang="zh-CN" altLang="en-US" sz="2400">
              <a:sym typeface="+mn-ea"/>
            </a:endParaRPr>
          </a:p>
          <a:p>
            <a:pPr marL="0" indent="0">
              <a:buNone/>
            </a:pPr>
            <a:r>
              <a:rPr lang="zh-CN" altLang="en-US" sz="2400">
                <a:sym typeface="+mn-ea"/>
              </a:rPr>
              <a:t>使用实例：</a:t>
            </a:r>
            <a:endParaRPr lang="zh-CN" altLang="en-US" sz="2400"/>
          </a:p>
          <a:p>
            <a:pPr marL="0" indent="0">
              <a:buNone/>
            </a:pPr>
            <a:r>
              <a:rPr lang="zh-CN" altLang="en-US" sz="2400">
                <a:solidFill>
                  <a:srgbClr val="7030A0"/>
                </a:solidFill>
                <a:sym typeface="+mn-ea"/>
              </a:rPr>
              <a:t>cout &lt;&lt; avrgSeq(b, b + 40) &lt;&lt; endl;</a:t>
            </a:r>
            <a:endParaRPr lang="zh-CN" altLang="en-US" sz="2400">
              <a:solidFill>
                <a:srgbClr val="7030A0"/>
              </a:solidFill>
            </a:endParaRPr>
          </a:p>
          <a:p>
            <a:pPr marL="0" indent="0">
              <a:buNone/>
            </a:pPr>
            <a:r>
              <a:rPr lang="zh-CN" altLang="en-US" sz="2400">
                <a:solidFill>
                  <a:srgbClr val="7030A0"/>
                </a:solidFill>
                <a:sym typeface="+mn-ea"/>
              </a:rPr>
              <a:t>cout &lt;&lt; avrgSeq(b, b + 20) &lt;&lt; endl;</a:t>
            </a:r>
            <a:endParaRPr lang="zh-CN" altLang="en-US" sz="2400">
              <a:solidFill>
                <a:srgbClr val="7030A0"/>
              </a:solidFill>
            </a:endParaRPr>
          </a:p>
          <a:p>
            <a:pPr marL="0" indent="0">
              <a:buNone/>
            </a:pPr>
            <a:r>
              <a:rPr lang="zh-CN" altLang="en-US" sz="2400">
                <a:solidFill>
                  <a:srgbClr val="7030A0"/>
                </a:solidFill>
                <a:sym typeface="+mn-ea"/>
              </a:rPr>
              <a:t>cout &lt;&lt; avrgSeq(b + 11, b + 17) &lt;&lt; endl;</a:t>
            </a:r>
            <a:endParaRPr lang="zh-CN" altLang="en-US" sz="2400">
              <a:solidFill>
                <a:srgbClr val="7030A0"/>
              </a:solidFill>
            </a:endParaRPr>
          </a:p>
          <a:p>
            <a:pPr marL="0" indent="0">
              <a:buNone/>
            </a:pPr>
            <a:r>
              <a:rPr lang="zh-CN" altLang="en-US" sz="2400">
                <a:solidFill>
                  <a:srgbClr val="7030A0"/>
                </a:solidFill>
                <a:sym typeface="+mn-ea"/>
              </a:rPr>
              <a:t>cout &lt;&lt; avrgSeq(b + 20, b + 20) &lt;&lt; endl;</a:t>
            </a:r>
            <a:endParaRPr lang="zh-CN" altLang="en-US" sz="2400">
              <a:solidFill>
                <a:srgbClr val="7030A0"/>
              </a:solidFill>
            </a:endParaRPr>
          </a:p>
          <a:p>
            <a:pPr marL="0" indent="0">
              <a:buNone/>
            </a:pPr>
            <a:r>
              <a:rPr lang="zh-CN" altLang="en-US" sz="2400">
                <a:solidFill>
                  <a:srgbClr val="7030A0"/>
                </a:solidFill>
                <a:sym typeface="+mn-ea"/>
              </a:rPr>
              <a:t>cout &lt;&lt; avrgSeq(b + 40, b + 40) &lt;&lt; endl;</a:t>
            </a:r>
            <a:endParaRPr lang="zh-CN" altLang="en-US" sz="2400">
              <a:solidFill>
                <a:srgbClr val="7030A0"/>
              </a:solidFill>
            </a:endParaRPr>
          </a:p>
          <a:p>
            <a:pPr marL="0" indent="0">
              <a:buNone/>
            </a:pPr>
            <a:r>
              <a:rPr lang="zh-CN" altLang="en-US" sz="2400">
                <a:sym typeface="+mn-ea"/>
              </a:rPr>
              <a:t>最后一个调用处理的是空序列，循环将在第一次检测时失败，函数结束并返回</a:t>
            </a:r>
            <a:r>
              <a:rPr lang="en-US" altLang="zh-CN" sz="2400">
                <a:sym typeface="+mn-ea"/>
              </a:rPr>
              <a:t> </a:t>
            </a:r>
            <a:r>
              <a:rPr lang="zh-CN" altLang="en-US" sz="2400">
                <a:sym typeface="+mn-ea"/>
              </a:rPr>
              <a:t>0。注意，被</a:t>
            </a:r>
            <a:r>
              <a:rPr lang="en-US" altLang="zh-CN" sz="2400">
                <a:sym typeface="+mn-ea"/>
              </a:rPr>
              <a:t> </a:t>
            </a:r>
            <a:r>
              <a:rPr lang="zh-CN" altLang="en-US" sz="2400">
                <a:sym typeface="+mn-ea"/>
              </a:rPr>
              <a:t>end</a:t>
            </a:r>
            <a:r>
              <a:rPr lang="en-US" altLang="zh-CN" sz="2400">
                <a:sym typeface="+mn-ea"/>
              </a:rPr>
              <a:t> </a:t>
            </a:r>
            <a:r>
              <a:rPr lang="zh-CN" altLang="en-US" sz="2400">
                <a:sym typeface="+mn-ea"/>
              </a:rPr>
              <a:t>所指的元素（可能并不存在）不在打印之列，这是通行做法。人们常说这样两个指针描述了一个“</a:t>
            </a:r>
            <a:r>
              <a:rPr lang="zh-CN" altLang="en-US" sz="2400">
                <a:solidFill>
                  <a:schemeClr val="accent2"/>
                </a:solidFill>
                <a:sym typeface="+mn-ea"/>
              </a:rPr>
              <a:t>半闭半开</a:t>
            </a:r>
            <a:r>
              <a:rPr lang="zh-CN" altLang="en-US" sz="2400">
                <a:sym typeface="+mn-ea"/>
              </a:rPr>
              <a:t>”的序列，因为它不包含最后指针所指的那个元素（也可能并没有真正的元素）。</a:t>
            </a:r>
            <a:endParaRPr lang="zh-CN" altLang="en-US" sz="2400">
              <a:sym typeface="+mn-ea"/>
            </a:endParaRPr>
          </a:p>
        </p:txBody>
      </p:sp>
      <p:sp>
        <p:nvSpPr>
          <p:cNvPr id="4" name="灯片编号占位符 3"/>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39750" y="335915"/>
            <a:ext cx="8136255" cy="6045835"/>
          </a:xfrm>
        </p:spPr>
        <p:txBody>
          <a:bodyPr/>
          <a:p>
            <a:pPr marL="0" indent="0">
              <a:buNone/>
            </a:pPr>
            <a:r>
              <a:rPr lang="zh-CN" altLang="en-US" sz="2400"/>
              <a:t>采用同样思想，可以写出许多通过指针操作数组中的元素序列的函数。</a:t>
            </a:r>
            <a:endParaRPr lang="zh-CN" altLang="en-US" sz="2400"/>
          </a:p>
          <a:p>
            <a:pPr marL="0" indent="0">
              <a:spcBef>
                <a:spcPts val="0"/>
              </a:spcBef>
              <a:buNone/>
            </a:pPr>
            <a:r>
              <a:rPr lang="zh-CN" altLang="en-US" sz="2400">
                <a:solidFill>
                  <a:srgbClr val="7030A0"/>
                </a:solidFill>
              </a:rPr>
              <a:t>void prtSeq(int *begin, int *end) {  </a:t>
            </a:r>
            <a:r>
              <a:rPr lang="zh-CN" altLang="en-US" sz="1800">
                <a:solidFill>
                  <a:srgbClr val="7030A0"/>
                </a:solidFill>
              </a:rPr>
              <a:t>//输出整型数组子序列的元素值</a:t>
            </a:r>
            <a:endParaRPr lang="zh-CN" altLang="en-US" sz="1800">
              <a:solidFill>
                <a:srgbClr val="7030A0"/>
              </a:solidFill>
            </a:endParaRPr>
          </a:p>
          <a:p>
            <a:pPr marL="0" indent="0">
              <a:spcBef>
                <a:spcPts val="0"/>
              </a:spcBef>
              <a:buNone/>
            </a:pPr>
            <a:r>
              <a:rPr lang="zh-CN" altLang="en-US" sz="2400">
                <a:solidFill>
                  <a:srgbClr val="7030A0"/>
                </a:solidFill>
              </a:rPr>
              <a:t>    for (; begin != end; ++begin)</a:t>
            </a:r>
            <a:endParaRPr lang="zh-CN" altLang="en-US" sz="2400">
              <a:solidFill>
                <a:srgbClr val="7030A0"/>
              </a:solidFill>
            </a:endParaRPr>
          </a:p>
          <a:p>
            <a:pPr marL="0" indent="0">
              <a:spcBef>
                <a:spcPts val="0"/>
              </a:spcBef>
              <a:buNone/>
            </a:pPr>
            <a:r>
              <a:rPr lang="zh-CN" altLang="en-US" sz="2400">
                <a:solidFill>
                  <a:srgbClr val="7030A0"/>
                </a:solidFill>
              </a:rPr>
              <a:t>        cout &lt;&lt; *begin &lt;&lt; endl;</a:t>
            </a:r>
            <a:endParaRPr lang="zh-CN" altLang="en-US" sz="2400">
              <a:solidFill>
                <a:srgbClr val="7030A0"/>
              </a:solidFill>
            </a:endParaRPr>
          </a:p>
          <a:p>
            <a:pPr marL="0" indent="0">
              <a:spcBef>
                <a:spcPts val="0"/>
              </a:spcBef>
              <a:buNone/>
            </a:pPr>
            <a:r>
              <a:rPr lang="zh-CN" altLang="en-US" sz="2400">
                <a:solidFill>
                  <a:srgbClr val="7030A0"/>
                </a:solidFill>
              </a:rPr>
              <a:t>}</a:t>
            </a:r>
            <a:endParaRPr lang="zh-CN" altLang="en-US" sz="2400">
              <a:solidFill>
                <a:srgbClr val="7030A0"/>
              </a:solidFill>
            </a:endParaRPr>
          </a:p>
          <a:p>
            <a:pPr marL="0" indent="0">
              <a:spcBef>
                <a:spcPts val="0"/>
              </a:spcBef>
              <a:buNone/>
            </a:pPr>
            <a:r>
              <a:rPr lang="zh-CN" altLang="en-US" sz="2400">
                <a:solidFill>
                  <a:srgbClr val="7030A0"/>
                </a:solidFill>
              </a:rPr>
              <a:t>void sqrtSeq(double *begin, double *end) {  </a:t>
            </a:r>
            <a:endParaRPr lang="zh-CN" altLang="en-US" sz="2400">
              <a:solidFill>
                <a:srgbClr val="7030A0"/>
              </a:solidFill>
            </a:endParaRPr>
          </a:p>
          <a:p>
            <a:pPr marL="0" indent="0">
              <a:spcBef>
                <a:spcPts val="0"/>
              </a:spcBef>
              <a:buNone/>
            </a:pPr>
            <a:r>
              <a:rPr lang="zh-CN" altLang="en-US" sz="2400">
                <a:solidFill>
                  <a:srgbClr val="7030A0"/>
                </a:solidFill>
              </a:rPr>
              <a:t>//设定双精度型数组子序列的元素值</a:t>
            </a:r>
            <a:endParaRPr lang="zh-CN" altLang="en-US" sz="2400">
              <a:solidFill>
                <a:srgbClr val="7030A0"/>
              </a:solidFill>
            </a:endParaRPr>
          </a:p>
          <a:p>
            <a:pPr marL="0" indent="0">
              <a:spcBef>
                <a:spcPts val="0"/>
              </a:spcBef>
              <a:buNone/>
            </a:pPr>
            <a:r>
              <a:rPr lang="zh-CN" altLang="en-US" sz="2400">
                <a:solidFill>
                  <a:srgbClr val="7030A0"/>
                </a:solidFill>
              </a:rPr>
              <a:t>    for (; begin != end; ++begin)</a:t>
            </a:r>
            <a:endParaRPr lang="zh-CN" altLang="en-US" sz="2400">
              <a:solidFill>
                <a:srgbClr val="7030A0"/>
              </a:solidFill>
            </a:endParaRPr>
          </a:p>
          <a:p>
            <a:pPr marL="0" indent="0">
              <a:spcBef>
                <a:spcPts val="0"/>
              </a:spcBef>
              <a:buNone/>
            </a:pPr>
            <a:r>
              <a:rPr lang="zh-CN" altLang="en-US" sz="2400">
                <a:solidFill>
                  <a:srgbClr val="7030A0"/>
                </a:solidFill>
              </a:rPr>
              <a:t>        *begin = sqrt(*begin);</a:t>
            </a:r>
            <a:endParaRPr lang="zh-CN" altLang="en-US" sz="2400">
              <a:solidFill>
                <a:srgbClr val="7030A0"/>
              </a:solidFill>
            </a:endParaRPr>
          </a:p>
          <a:p>
            <a:pPr marL="0" indent="0">
              <a:spcBef>
                <a:spcPts val="0"/>
              </a:spcBef>
              <a:buNone/>
            </a:pPr>
            <a:r>
              <a:rPr lang="zh-CN" altLang="en-US" sz="2400">
                <a:solidFill>
                  <a:srgbClr val="7030A0"/>
                </a:solidFill>
              </a:rPr>
              <a:t>}</a:t>
            </a:r>
            <a:endParaRPr lang="zh-CN" altLang="en-US" sz="2400">
              <a:solidFill>
                <a:srgbClr val="7030A0"/>
              </a:solidFill>
            </a:endParaRPr>
          </a:p>
          <a:p>
            <a:pPr marL="0" indent="0">
              <a:buNone/>
            </a:pPr>
            <a:r>
              <a:rPr lang="zh-CN" altLang="en-US" sz="2400"/>
              <a:t>注意细节：</a:t>
            </a:r>
            <a:endParaRPr lang="zh-CN" altLang="en-US" sz="2400"/>
          </a:p>
          <a:p>
            <a:pPr marL="0" indent="0">
              <a:buNone/>
            </a:pPr>
            <a:r>
              <a:rPr lang="zh-CN" altLang="en-US" sz="2400"/>
              <a:t>(1) prtSeq</a:t>
            </a:r>
            <a:r>
              <a:rPr lang="en-US" altLang="zh-CN" sz="2400"/>
              <a:t> </a:t>
            </a:r>
            <a:r>
              <a:rPr lang="zh-CN" altLang="en-US" sz="2400"/>
              <a:t>和</a:t>
            </a:r>
            <a:r>
              <a:rPr lang="en-US" altLang="zh-CN" sz="2400"/>
              <a:t> </a:t>
            </a:r>
            <a:r>
              <a:rPr lang="zh-CN" altLang="en-US" sz="2400"/>
              <a:t>sqrtSeq都不需要考虑</a:t>
            </a:r>
            <a:r>
              <a:rPr lang="zh-CN" altLang="en-US" sz="2400">
                <a:sym typeface="+mn-ea"/>
              </a:rPr>
              <a:t>元素个数是否为0</a:t>
            </a:r>
            <a:r>
              <a:rPr lang="zh-CN" altLang="en-US" sz="2400"/>
              <a:t>；</a:t>
            </a:r>
            <a:endParaRPr lang="zh-CN" altLang="en-US" sz="2400"/>
          </a:p>
          <a:p>
            <a:pPr marL="0" indent="0">
              <a:buNone/>
            </a:pPr>
            <a:r>
              <a:rPr lang="zh-CN" altLang="en-US" sz="2400"/>
              <a:t>(2) 形参begin</a:t>
            </a:r>
            <a:r>
              <a:rPr lang="en-US" altLang="zh-CN" sz="2400"/>
              <a:t> </a:t>
            </a:r>
            <a:r>
              <a:rPr lang="zh-CN" altLang="en-US" sz="2400"/>
              <a:t>和</a:t>
            </a:r>
            <a:r>
              <a:rPr lang="en-US" altLang="zh-CN" sz="2400"/>
              <a:t> </a:t>
            </a:r>
            <a:r>
              <a:rPr lang="zh-CN" altLang="en-US" sz="2400"/>
              <a:t>end</a:t>
            </a:r>
            <a:r>
              <a:rPr lang="en-US" altLang="zh-CN" sz="2400"/>
              <a:t> </a:t>
            </a:r>
            <a:r>
              <a:rPr lang="zh-CN" altLang="en-US" sz="2400"/>
              <a:t>都是指针参数，通过它们进行间接操作，可以改变被指元素的值，但这两个参数本身的值并不会返回到主调处，因此在函数中赋值并无额外影响。</a:t>
            </a:r>
            <a:endParaRPr lang="zh-CN" altLang="en-US" sz="2400"/>
          </a:p>
        </p:txBody>
      </p:sp>
      <p:sp>
        <p:nvSpPr>
          <p:cNvPr id="2" name="灯片编号占位符 1"/>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8898" name="文本框 68610"/>
          <p:cNvSpPr txBox="1"/>
          <p:nvPr/>
        </p:nvSpPr>
        <p:spPr>
          <a:xfrm>
            <a:off x="323850" y="1252538"/>
            <a:ext cx="8543925" cy="4699635"/>
          </a:xfrm>
          <a:prstGeom prst="rect">
            <a:avLst/>
          </a:prstGeom>
          <a:noFill/>
          <a:ln w="9525">
            <a:noFill/>
          </a:ln>
        </p:spPr>
        <p:txBody>
          <a:bodyPr wrap="square">
            <a:spAutoFit/>
          </a:bodyPr>
          <a:p>
            <a:pPr algn="l" hangingPunct="1">
              <a:spcBef>
                <a:spcPct val="30000"/>
              </a:spcBef>
            </a:pPr>
            <a:r>
              <a:rPr lang="zh-CN" altLang="en-US" sz="2800" dirty="0">
                <a:latin typeface="Cambria" panose="02040503050406030204" pitchFamily="18" charset="0"/>
              </a:rPr>
              <a:t>函数的两维或多维数组参数必须说明除第一维外各维的大小，这使函数失去了一般通用性。</a:t>
            </a:r>
            <a:endParaRPr lang="zh-CN" altLang="en-US" sz="2800" dirty="0">
              <a:latin typeface="Cambria" panose="02040503050406030204" pitchFamily="18" charset="0"/>
            </a:endParaRPr>
          </a:p>
          <a:p>
            <a:pPr algn="l" hangingPunct="1">
              <a:spcBef>
                <a:spcPct val="30000"/>
              </a:spcBef>
            </a:pPr>
            <a:r>
              <a:rPr lang="en-US" altLang="zh-CN" sz="2800">
                <a:latin typeface="Cambria" panose="02040503050406030204" pitchFamily="18" charset="0"/>
              </a:rPr>
              <a:t>ANSI C </a:t>
            </a:r>
            <a:r>
              <a:rPr lang="zh-CN" altLang="en-US" sz="2800" dirty="0">
                <a:latin typeface="Cambria" panose="02040503050406030204" pitchFamily="18" charset="0"/>
              </a:rPr>
              <a:t>没提供定义处理多维数组的通用函数的标准方法。可以通过技术解决。（</a:t>
            </a:r>
            <a:r>
              <a:rPr lang="en-US" altLang="zh-CN" sz="2800">
                <a:latin typeface="Cambria" panose="02040503050406030204" pitchFamily="18" charset="0"/>
              </a:rPr>
              <a:t>C99 </a:t>
            </a:r>
            <a:r>
              <a:rPr lang="zh-CN" altLang="en-US" sz="2800" dirty="0">
                <a:latin typeface="Cambria" panose="02040503050406030204" pitchFamily="18" charset="0"/>
              </a:rPr>
              <a:t>提供了标准方式）</a:t>
            </a:r>
            <a:endParaRPr lang="zh-CN" altLang="en-US" sz="2800" dirty="0">
              <a:latin typeface="Cambria" panose="02040503050406030204" pitchFamily="18" charset="0"/>
            </a:endParaRPr>
          </a:p>
          <a:p>
            <a:pPr algn="l" hangingPunct="1">
              <a:spcBef>
                <a:spcPct val="30000"/>
              </a:spcBef>
            </a:pPr>
            <a:r>
              <a:rPr lang="zh-CN" altLang="en-US" sz="2800" dirty="0">
                <a:latin typeface="Cambria" panose="02040503050406030204" pitchFamily="18" charset="0"/>
              </a:rPr>
              <a:t>下面以两维数组为例，多维数组可以类似处理。</a:t>
            </a:r>
            <a:endParaRPr lang="zh-CN" altLang="en-US" sz="2800" dirty="0">
              <a:latin typeface="Cambria" panose="02040503050406030204" pitchFamily="18" charset="0"/>
            </a:endParaRPr>
          </a:p>
          <a:p>
            <a:pPr algn="l" hangingPunct="1">
              <a:spcBef>
                <a:spcPct val="30000"/>
              </a:spcBef>
            </a:pPr>
            <a:r>
              <a:rPr lang="zh-CN" altLang="en-US" sz="2800" dirty="0">
                <a:latin typeface="Cambria" panose="02040503050406030204" pitchFamily="18" charset="0"/>
              </a:rPr>
              <a:t>考虑：</a:t>
            </a:r>
            <a:endParaRPr lang="zh-CN" altLang="en-US" sz="2800" dirty="0">
              <a:latin typeface="Cambria" panose="02040503050406030204" pitchFamily="18" charset="0"/>
            </a:endParaRPr>
          </a:p>
          <a:p>
            <a:pPr algn="just" eaLnBrk="0">
              <a:spcBef>
                <a:spcPct val="40000"/>
              </a:spcBef>
            </a:pPr>
            <a:r>
              <a:rPr lang="en-US" altLang="zh-CN" sz="2800" err="1">
                <a:solidFill>
                  <a:schemeClr val="folHlink"/>
                </a:solidFill>
                <a:latin typeface="Cambria" panose="02040503050406030204" pitchFamily="18" charset="0"/>
              </a:rPr>
              <a:t>int</a:t>
            </a:r>
            <a:r>
              <a:rPr lang="en-US" altLang="zh-CN" sz="2800">
                <a:solidFill>
                  <a:schemeClr val="folHlink"/>
                </a:solidFill>
                <a:latin typeface="Cambria" panose="02040503050406030204" pitchFamily="18" charset="0"/>
              </a:rPr>
              <a:t> fun1(int n, </a:t>
            </a:r>
            <a:r>
              <a:rPr lang="en-US" altLang="zh-CN" sz="2800" err="1">
                <a:solidFill>
                  <a:schemeClr val="folHlink"/>
                </a:solidFill>
                <a:latin typeface="Cambria" panose="02040503050406030204" pitchFamily="18" charset="0"/>
              </a:rPr>
              <a:t>int</a:t>
            </a:r>
            <a:r>
              <a:rPr lang="en-US" altLang="zh-CN" sz="2800">
                <a:solidFill>
                  <a:schemeClr val="folHlink"/>
                </a:solidFill>
                <a:latin typeface="Cambria" panose="02040503050406030204" pitchFamily="18" charset="0"/>
              </a:rPr>
              <a:t> mat[][10])</a:t>
            </a:r>
            <a:endParaRPr lang="en-US" altLang="zh-CN" sz="2800">
              <a:solidFill>
                <a:schemeClr val="folHlink"/>
              </a:solidFill>
              <a:latin typeface="Cambria" panose="02040503050406030204" pitchFamily="18" charset="0"/>
            </a:endParaRPr>
          </a:p>
          <a:p>
            <a:pPr algn="just" eaLnBrk="0">
              <a:spcBef>
                <a:spcPct val="0"/>
              </a:spcBef>
            </a:pPr>
            <a:r>
              <a:rPr lang="en-US" altLang="zh-CN" sz="2800">
                <a:solidFill>
                  <a:schemeClr val="folHlink"/>
                </a:solidFill>
                <a:latin typeface="Cambria" panose="02040503050406030204" pitchFamily="18" charset="0"/>
              </a:rPr>
              <a:t>{   ... ... </a:t>
            </a:r>
            <a:r>
              <a:rPr lang="en-US" altLang="zh-CN" sz="2800" err="1">
                <a:solidFill>
                  <a:schemeClr val="folHlink"/>
                </a:solidFill>
                <a:latin typeface="Cambria" panose="02040503050406030204" pitchFamily="18" charset="0"/>
              </a:rPr>
              <a:t>mat[i][j</a:t>
            </a:r>
            <a:r>
              <a:rPr lang="en-US" altLang="zh-CN" sz="2800">
                <a:solidFill>
                  <a:schemeClr val="folHlink"/>
                </a:solidFill>
                <a:latin typeface="Cambria" panose="02040503050406030204" pitchFamily="18" charset="0"/>
              </a:rPr>
              <a:t>] ... ...  }</a:t>
            </a:r>
            <a:endParaRPr lang="en-US" altLang="zh-CN" sz="2800">
              <a:solidFill>
                <a:schemeClr val="folHlink"/>
              </a:solidFill>
              <a:latin typeface="Cambria" panose="02040503050406030204" pitchFamily="18" charset="0"/>
            </a:endParaRPr>
          </a:p>
          <a:p>
            <a:pPr algn="just" eaLnBrk="0">
              <a:spcBef>
                <a:spcPct val="40000"/>
              </a:spcBef>
            </a:pPr>
            <a:r>
              <a:rPr lang="zh-CN" altLang="en-US" sz="2800" dirty="0">
                <a:latin typeface="Cambria" panose="02040503050406030204" pitchFamily="18" charset="0"/>
              </a:rPr>
              <a:t>只能对第二维长</a:t>
            </a:r>
            <a:r>
              <a:rPr lang="en-US" altLang="zh-CN" sz="2800">
                <a:latin typeface="Cambria" panose="02040503050406030204" pitchFamily="18" charset="0"/>
              </a:rPr>
              <a:t>10</a:t>
            </a:r>
            <a:r>
              <a:rPr lang="zh-CN" altLang="en-US" sz="2800" dirty="0">
                <a:latin typeface="Cambria" panose="02040503050406030204" pitchFamily="18" charset="0"/>
              </a:rPr>
              <a:t>的数组使用。不能处理其他数组。</a:t>
            </a:r>
            <a:endParaRPr lang="en-US" altLang="zh-CN" sz="2800">
              <a:latin typeface="Cambria" panose="02040503050406030204" pitchFamily="18" charset="0"/>
            </a:endParaRPr>
          </a:p>
        </p:txBody>
      </p:sp>
      <p:sp>
        <p:nvSpPr>
          <p:cNvPr id="208899" name="标题 68612"/>
          <p:cNvSpPr>
            <a:spLocks noGrp="1"/>
          </p:cNvSpPr>
          <p:nvPr>
            <p:ph type="title"/>
          </p:nvPr>
        </p:nvSpPr>
        <p:spPr>
          <a:solidFill>
            <a:schemeClr val="accent1"/>
          </a:solidFill>
        </p:spPr>
        <p:txBody>
          <a:bodyPr vert="horz" wrap="square" lIns="91440" tIns="45720" rIns="91440" bIns="45720" anchor="ctr"/>
          <a:p>
            <a:r>
              <a:rPr lang="en-US" altLang="zh-CN" sz="3600"/>
              <a:t>7.3.4  </a:t>
            </a:r>
            <a:r>
              <a:rPr lang="zh-CN" altLang="en-US" sz="3600" dirty="0"/>
              <a:t>多维数组作为参数的通用函数</a:t>
            </a:r>
            <a:endParaRPr lang="zh-CN" altLang="en-US" sz="3600" dirty="0"/>
          </a:p>
        </p:txBody>
      </p:sp>
      <p:sp>
        <p:nvSpPr>
          <p:cNvPr id="2" name="灯片编号占位符 1"/>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8197"/>
          <p:cNvSpPr>
            <a:spLocks noGrp="1"/>
          </p:cNvSpPr>
          <p:nvPr>
            <p:ph type="title"/>
          </p:nvPr>
        </p:nvSpPr>
        <p:spPr/>
        <p:txBody>
          <a:bodyPr vert="horz" wrap="square" lIns="91440" tIns="45720" rIns="91440" bIns="45720" anchor="ctr"/>
          <a:p>
            <a:r>
              <a:rPr lang="zh-CN" altLang="en-US" sz="3600" dirty="0"/>
              <a:t>地址与指针</a:t>
            </a:r>
            <a:endParaRPr lang="zh-CN" altLang="en-US" sz="3600" dirty="0"/>
          </a:p>
        </p:txBody>
      </p:sp>
      <p:sp>
        <p:nvSpPr>
          <p:cNvPr id="8194" name="文本占位符 8386"/>
          <p:cNvSpPr>
            <a:spLocks noGrp="1"/>
          </p:cNvSpPr>
          <p:nvPr>
            <p:ph idx="1"/>
          </p:nvPr>
        </p:nvSpPr>
        <p:spPr/>
        <p:txBody>
          <a:bodyPr vert="horz" wrap="square" lIns="91440" tIns="45720" rIns="91440" bIns="45720" anchor="t"/>
          <a:p>
            <a:r>
              <a:rPr lang="zh-CN" altLang="en-US" sz="2400" dirty="0">
                <a:sym typeface="+mn-ea"/>
              </a:rPr>
              <a:t>在高级语言程序中，</a:t>
            </a:r>
            <a:r>
              <a:rPr lang="zh-CN" altLang="en-US" sz="2400" dirty="0">
                <a:solidFill>
                  <a:schemeClr val="hlink"/>
                </a:solidFill>
                <a:sym typeface="+mn-ea"/>
              </a:rPr>
              <a:t>变量（</a:t>
            </a:r>
            <a:r>
              <a:rPr lang="en-US" altLang="zh-CN" sz="2400" dirty="0">
                <a:solidFill>
                  <a:schemeClr val="hlink"/>
                </a:solidFill>
                <a:sym typeface="+mn-ea"/>
              </a:rPr>
              <a:t>variables</a:t>
            </a:r>
            <a:r>
              <a:rPr lang="zh-CN" altLang="en-US" sz="2400" dirty="0">
                <a:solidFill>
                  <a:schemeClr val="hlink"/>
                </a:solidFill>
                <a:sym typeface="+mn-ea"/>
              </a:rPr>
              <a:t>）</a:t>
            </a:r>
            <a:r>
              <a:rPr lang="zh-CN" altLang="en-US" sz="2400" dirty="0">
                <a:sym typeface="+mn-ea"/>
              </a:rPr>
              <a:t>是存储数据的命名对象。可以看作是可以存储和读取数据的容器。</a:t>
            </a:r>
            <a:endParaRPr lang="zh-CN" altLang="en-US" sz="2400" dirty="0"/>
          </a:p>
          <a:p>
            <a:r>
              <a:rPr lang="zh-CN" altLang="en-US" sz="2400" dirty="0">
                <a:solidFill>
                  <a:schemeClr val="accent2"/>
                </a:solidFill>
              </a:rPr>
              <a:t>程序执行中数据存于</a:t>
            </a:r>
            <a:r>
              <a:rPr lang="zh-CN" altLang="en-US" sz="2400" dirty="0">
                <a:solidFill>
                  <a:schemeClr val="hlink"/>
                </a:solidFill>
              </a:rPr>
              <a:t>内存</a:t>
            </a:r>
            <a:r>
              <a:rPr lang="zh-CN" altLang="en-US" sz="2400" dirty="0"/>
              <a:t>。</a:t>
            </a:r>
            <a:r>
              <a:rPr lang="zh-CN" altLang="zh-CN" sz="2400" dirty="0"/>
              <a:t>在可用期间数据有确定存储位置，占据一些存储单元。</a:t>
            </a:r>
            <a:endParaRPr lang="zh-CN" altLang="en-US" dirty="0"/>
          </a:p>
          <a:p>
            <a:r>
              <a:rPr lang="zh-CN" altLang="en-US" sz="2400" dirty="0"/>
              <a:t>内存每个单元（字节）都有一个编号：</a:t>
            </a:r>
            <a:r>
              <a:rPr lang="zh-CN" altLang="en-US" sz="2400" dirty="0">
                <a:solidFill>
                  <a:schemeClr val="hlink"/>
                </a:solidFill>
              </a:rPr>
              <a:t>地址</a:t>
            </a:r>
            <a:endParaRPr lang="zh-CN" altLang="en-US" sz="2400" dirty="0">
              <a:solidFill>
                <a:schemeClr val="hlink"/>
              </a:solidFill>
            </a:endParaRPr>
          </a:p>
        </p:txBody>
      </p:sp>
      <p:graphicFrame>
        <p:nvGraphicFramePr>
          <p:cNvPr id="8293" name="表格 8292"/>
          <p:cNvGraphicFramePr/>
          <p:nvPr/>
        </p:nvGraphicFramePr>
        <p:xfrm>
          <a:off x="1763713" y="4219893"/>
          <a:ext cx="5832475" cy="2432050"/>
        </p:xfrm>
        <a:graphic>
          <a:graphicData uri="http://schemas.openxmlformats.org/drawingml/2006/table">
            <a:tbl>
              <a:tblPr/>
              <a:tblGrid>
                <a:gridCol w="485775"/>
                <a:gridCol w="487363"/>
                <a:gridCol w="485775"/>
                <a:gridCol w="485775"/>
                <a:gridCol w="485775"/>
                <a:gridCol w="485775"/>
                <a:gridCol w="485775"/>
                <a:gridCol w="485775"/>
                <a:gridCol w="485775"/>
                <a:gridCol w="487362"/>
                <a:gridCol w="485775"/>
                <a:gridCol w="485775"/>
              </a:tblGrid>
              <a:tr h="404813">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2857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28575" cap="flat" cmpd="sng">
                      <a:solidFill>
                        <a:srgbClr val="000000"/>
                      </a:solidFill>
                      <a:prstDash val="solid"/>
                      <a:headEnd type="none" w="med" len="med"/>
                      <a:tailEnd type="none" w="med" len="med"/>
                    </a:lnR>
                    <a:lnT w="2857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06400">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2857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2857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04812">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2857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2857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04813">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2857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2857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06400">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2857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2857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04812">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2857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spcBef>
                          <a:spcPct val="0"/>
                        </a:spcBef>
                        <a:buFont typeface="Wingdings" panose="05000000000000000000" pitchFamily="2" charset="2"/>
                        <a:buNone/>
                      </a:pPr>
                      <a:endParaRPr lang="zh-CN" altLang="en-US" sz="1400" b="1" dirty="0"/>
                    </a:p>
                  </a:txBody>
                  <a:tcPr marL="92075" marR="92075" marT="48794" marB="48794">
                    <a:lnL w="12700" cap="flat" cmpd="sng">
                      <a:solidFill>
                        <a:srgbClr val="000000"/>
                      </a:solidFill>
                      <a:prstDash val="solid"/>
                      <a:headEnd type="none" w="med" len="med"/>
                      <a:tailEnd type="none" w="med" len="med"/>
                    </a:lnL>
                    <a:lnR w="2857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8575"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8288" name="文本框 8385"/>
          <p:cNvSpPr txBox="1"/>
          <p:nvPr/>
        </p:nvSpPr>
        <p:spPr>
          <a:xfrm>
            <a:off x="898525" y="3141345"/>
            <a:ext cx="7346950" cy="903605"/>
          </a:xfrm>
          <a:prstGeom prst="rect">
            <a:avLst/>
          </a:prstGeom>
          <a:noFill/>
          <a:ln w="9525">
            <a:noFill/>
          </a:ln>
        </p:spPr>
        <p:txBody>
          <a:bodyPr lIns="92075" tIns="46038" rIns="92075" bIns="46038">
            <a:spAutoFit/>
          </a:bodyPr>
          <a:p>
            <a:pPr algn="l" hangingPunct="1">
              <a:spcBef>
                <a:spcPct val="20000"/>
              </a:spcBef>
            </a:pPr>
            <a:r>
              <a:rPr lang="en-US" altLang="zh-CN">
                <a:latin typeface="Cambria" panose="02040503050406030204" pitchFamily="18" charset="0"/>
              </a:rPr>
              <a:t>2G</a:t>
            </a:r>
            <a:r>
              <a:rPr lang="zh-CN" altLang="en-US" dirty="0">
                <a:latin typeface="Cambria" panose="02040503050406030204" pitchFamily="18" charset="0"/>
              </a:rPr>
              <a:t>内存，就是 </a:t>
            </a:r>
            <a:r>
              <a:rPr lang="en-US" altLang="zh-CN">
                <a:latin typeface="Cambria" panose="02040503050406030204" pitchFamily="18" charset="0"/>
              </a:rPr>
              <a:t>2</a:t>
            </a:r>
            <a:r>
              <a:rPr lang="en-US" altLang="zh-CN" baseline="30000">
                <a:latin typeface="Cambria" panose="02040503050406030204" pitchFamily="18" charset="0"/>
              </a:rPr>
              <a:t>20 </a:t>
            </a:r>
            <a:r>
              <a:rPr lang="zh-CN" altLang="en-US" dirty="0">
                <a:latin typeface="Cambria" panose="02040503050406030204" pitchFamily="18" charset="0"/>
              </a:rPr>
              <a:t>个字节。</a:t>
            </a:r>
            <a:endParaRPr lang="zh-CN" altLang="en-US" dirty="0">
              <a:latin typeface="Cambria" panose="02040503050406030204" pitchFamily="18" charset="0"/>
            </a:endParaRPr>
          </a:p>
          <a:p>
            <a:pPr algn="l" hangingPunct="1">
              <a:spcBef>
                <a:spcPct val="20000"/>
              </a:spcBef>
            </a:pPr>
            <a:r>
              <a:rPr lang="zh-CN" altLang="en-US" dirty="0">
                <a:latin typeface="Cambria" panose="02040503050406030204" pitchFamily="18" charset="0"/>
              </a:rPr>
              <a:t>给每个字节编号（地址）：</a:t>
            </a:r>
            <a:r>
              <a:rPr lang="en-US" altLang="zh-CN">
                <a:latin typeface="Cambria" panose="02040503050406030204" pitchFamily="18" charset="0"/>
              </a:rPr>
              <a:t>0</a:t>
            </a:r>
            <a:r>
              <a:rPr lang="zh-CN" altLang="en-US" dirty="0">
                <a:latin typeface="Cambria" panose="02040503050406030204" pitchFamily="18" charset="0"/>
              </a:rPr>
              <a:t>～</a:t>
            </a:r>
            <a:r>
              <a:rPr lang="en-US" altLang="zh-CN">
                <a:latin typeface="Cambria" panose="02040503050406030204" pitchFamily="18" charset="0"/>
              </a:rPr>
              <a:t>2</a:t>
            </a:r>
            <a:r>
              <a:rPr lang="en-US" altLang="zh-CN" baseline="30000">
                <a:latin typeface="Cambria" panose="02040503050406030204" pitchFamily="18" charset="0"/>
              </a:rPr>
              <a:t>20</a:t>
            </a:r>
            <a:r>
              <a:rPr lang="en-US" altLang="zh-CN">
                <a:latin typeface="Cambria" panose="02040503050406030204" pitchFamily="18" charset="0"/>
              </a:rPr>
              <a:t>-1</a:t>
            </a:r>
            <a:endParaRPr lang="en-US" altLang="zh-CN">
              <a:latin typeface="Cambria" panose="02040503050406030204" pitchFamily="18" charset="0"/>
            </a:endParaRPr>
          </a:p>
        </p:txBody>
      </p:sp>
      <p:sp>
        <p:nvSpPr>
          <p:cNvPr id="8291" name="文本框 8290"/>
          <p:cNvSpPr txBox="1"/>
          <p:nvPr/>
        </p:nvSpPr>
        <p:spPr>
          <a:xfrm>
            <a:off x="900113" y="4219893"/>
            <a:ext cx="792162" cy="2491740"/>
          </a:xfrm>
          <a:prstGeom prst="rect">
            <a:avLst/>
          </a:prstGeom>
          <a:noFill/>
          <a:ln w="9525">
            <a:noFill/>
          </a:ln>
        </p:spPr>
        <p:txBody>
          <a:bodyPr>
            <a:spAutoFit/>
          </a:bodyPr>
          <a:p>
            <a:pPr algn="r" hangingPunct="1">
              <a:lnSpc>
                <a:spcPct val="130000"/>
              </a:lnSpc>
              <a:spcBef>
                <a:spcPct val="0"/>
              </a:spcBef>
            </a:pPr>
            <a:r>
              <a:rPr lang="en-US" altLang="zh-CN" sz="2000" b="1" i="1">
                <a:solidFill>
                  <a:schemeClr val="hlink"/>
                </a:solidFill>
                <a:latin typeface="Cambria" panose="02040503050406030204" pitchFamily="18" charset="0"/>
              </a:rPr>
              <a:t>2000</a:t>
            </a:r>
            <a:endParaRPr lang="en-US" altLang="zh-CN" sz="2000" b="1" i="1">
              <a:solidFill>
                <a:schemeClr val="hlink"/>
              </a:solidFill>
              <a:latin typeface="Cambria" panose="02040503050406030204" pitchFamily="18" charset="0"/>
            </a:endParaRPr>
          </a:p>
          <a:p>
            <a:pPr algn="r" hangingPunct="1">
              <a:lnSpc>
                <a:spcPct val="130000"/>
              </a:lnSpc>
              <a:spcBef>
                <a:spcPct val="0"/>
              </a:spcBef>
            </a:pPr>
            <a:r>
              <a:rPr lang="en-US" altLang="zh-CN" sz="2000" b="1" i="1">
                <a:solidFill>
                  <a:schemeClr val="hlink"/>
                </a:solidFill>
                <a:latin typeface="Cambria" panose="02040503050406030204" pitchFamily="18" charset="0"/>
              </a:rPr>
              <a:t>2012</a:t>
            </a:r>
            <a:endParaRPr lang="en-US" altLang="zh-CN" sz="2000" b="1" i="1">
              <a:solidFill>
                <a:schemeClr val="hlink"/>
              </a:solidFill>
              <a:latin typeface="Cambria" panose="02040503050406030204" pitchFamily="18" charset="0"/>
            </a:endParaRPr>
          </a:p>
          <a:p>
            <a:pPr algn="r" hangingPunct="1">
              <a:lnSpc>
                <a:spcPct val="130000"/>
              </a:lnSpc>
              <a:spcBef>
                <a:spcPct val="0"/>
              </a:spcBef>
            </a:pPr>
            <a:r>
              <a:rPr lang="en-US" altLang="zh-CN" sz="2000" b="1" i="1">
                <a:solidFill>
                  <a:schemeClr val="hlink"/>
                </a:solidFill>
                <a:latin typeface="Cambria" panose="02040503050406030204" pitchFamily="18" charset="0"/>
              </a:rPr>
              <a:t>2024</a:t>
            </a:r>
            <a:endParaRPr lang="en-US" altLang="zh-CN" sz="2000" b="1" i="1">
              <a:solidFill>
                <a:schemeClr val="hlink"/>
              </a:solidFill>
              <a:latin typeface="Cambria" panose="02040503050406030204" pitchFamily="18" charset="0"/>
            </a:endParaRPr>
          </a:p>
          <a:p>
            <a:pPr algn="r" hangingPunct="1">
              <a:lnSpc>
                <a:spcPct val="130000"/>
              </a:lnSpc>
              <a:spcBef>
                <a:spcPct val="0"/>
              </a:spcBef>
            </a:pPr>
            <a:r>
              <a:rPr lang="en-US" altLang="zh-CN" sz="2000" b="1" i="1">
                <a:solidFill>
                  <a:schemeClr val="hlink"/>
                </a:solidFill>
                <a:latin typeface="Cambria" panose="02040503050406030204" pitchFamily="18" charset="0"/>
              </a:rPr>
              <a:t>2036</a:t>
            </a:r>
            <a:endParaRPr lang="en-US" altLang="zh-CN" sz="2000" b="1" i="1">
              <a:solidFill>
                <a:schemeClr val="hlink"/>
              </a:solidFill>
              <a:latin typeface="Cambria" panose="02040503050406030204" pitchFamily="18" charset="0"/>
            </a:endParaRPr>
          </a:p>
          <a:p>
            <a:pPr algn="r" hangingPunct="1">
              <a:lnSpc>
                <a:spcPct val="130000"/>
              </a:lnSpc>
              <a:spcBef>
                <a:spcPct val="0"/>
              </a:spcBef>
            </a:pPr>
            <a:r>
              <a:rPr lang="en-US" altLang="zh-CN" sz="2000" b="1" i="1">
                <a:solidFill>
                  <a:schemeClr val="hlink"/>
                </a:solidFill>
                <a:latin typeface="Cambria" panose="02040503050406030204" pitchFamily="18" charset="0"/>
              </a:rPr>
              <a:t>2048</a:t>
            </a:r>
            <a:endParaRPr lang="en-US" altLang="zh-CN" sz="2000" b="1" i="1">
              <a:solidFill>
                <a:schemeClr val="hlink"/>
              </a:solidFill>
              <a:latin typeface="Cambria" panose="02040503050406030204" pitchFamily="18" charset="0"/>
            </a:endParaRPr>
          </a:p>
          <a:p>
            <a:pPr algn="r" hangingPunct="1">
              <a:lnSpc>
                <a:spcPct val="130000"/>
              </a:lnSpc>
              <a:spcBef>
                <a:spcPct val="0"/>
              </a:spcBef>
            </a:pPr>
            <a:r>
              <a:rPr lang="en-US" altLang="zh-CN" sz="2000" b="1" i="1">
                <a:solidFill>
                  <a:schemeClr val="hlink"/>
                </a:solidFill>
                <a:latin typeface="Cambria" panose="02040503050406030204" pitchFamily="18" charset="0"/>
              </a:rPr>
              <a:t>2060</a:t>
            </a:r>
            <a:endParaRPr lang="en-US" altLang="zh-CN" sz="2000" b="1" i="1">
              <a:solidFill>
                <a:schemeClr val="hlink"/>
              </a:solidFill>
              <a:latin typeface="Cambria" panose="02040503050406030204" pitchFamily="18" charset="0"/>
            </a:endParaRPr>
          </a:p>
        </p:txBody>
      </p:sp>
      <p:sp>
        <p:nvSpPr>
          <p:cNvPr id="2" name="灯片编号占位符 1"/>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文本框 69633"/>
          <p:cNvSpPr txBox="1"/>
          <p:nvPr/>
        </p:nvSpPr>
        <p:spPr>
          <a:xfrm>
            <a:off x="365125" y="3168650"/>
            <a:ext cx="8413750" cy="2319020"/>
          </a:xfrm>
          <a:prstGeom prst="rect">
            <a:avLst/>
          </a:prstGeom>
          <a:noFill/>
          <a:ln w="9525">
            <a:noFill/>
          </a:ln>
        </p:spPr>
        <p:txBody>
          <a:bodyPr>
            <a:spAutoFit/>
          </a:bodyPr>
          <a:p>
            <a:pPr algn="just" eaLnBrk="0">
              <a:spcBef>
                <a:spcPct val="40000"/>
              </a:spcBef>
            </a:pPr>
            <a:r>
              <a:rPr lang="en-US" altLang="zh-CN">
                <a:latin typeface="Cambria" panose="02040503050406030204" pitchFamily="18" charset="0"/>
              </a:rPr>
              <a:t>mat </a:t>
            </a:r>
            <a:r>
              <a:rPr lang="zh-CN" altLang="en-US" dirty="0">
                <a:latin typeface="Cambria" panose="02040503050406030204" pitchFamily="18" charset="0"/>
              </a:rPr>
              <a:t>的指向类型是 </a:t>
            </a:r>
            <a:r>
              <a:rPr lang="en-US" altLang="zh-CN" err="1">
                <a:latin typeface="Cambria" panose="02040503050406030204" pitchFamily="18" charset="0"/>
              </a:rPr>
              <a:t>int</a:t>
            </a:r>
            <a:r>
              <a:rPr lang="en-US" altLang="zh-CN">
                <a:latin typeface="Cambria" panose="02040503050406030204" pitchFamily="18" charset="0"/>
              </a:rPr>
              <a:t> </a:t>
            </a:r>
            <a:r>
              <a:rPr lang="zh-CN" altLang="en-US" dirty="0">
                <a:latin typeface="Cambria" panose="02040503050406030204" pitchFamily="18" charset="0"/>
              </a:rPr>
              <a:t>数组（两维数组的元素是一维数组）。定义没给出一维数组大小，指针定义不完全。</a:t>
            </a:r>
            <a:endParaRPr lang="zh-CN" altLang="en-US" dirty="0">
              <a:latin typeface="Cambria" panose="02040503050406030204" pitchFamily="18" charset="0"/>
            </a:endParaRPr>
          </a:p>
          <a:p>
            <a:pPr algn="just" eaLnBrk="0">
              <a:spcBef>
                <a:spcPct val="40000"/>
              </a:spcBef>
            </a:pPr>
            <a:r>
              <a:rPr lang="zh-CN" altLang="en-US" dirty="0">
                <a:latin typeface="Cambria" panose="02040503050406030204" pitchFamily="18" charset="0"/>
              </a:rPr>
              <a:t>编译程序虽然知道 </a:t>
            </a:r>
            <a:r>
              <a:rPr lang="en-US" altLang="zh-CN">
                <a:latin typeface="Cambria" panose="02040503050406030204" pitchFamily="18" charset="0"/>
              </a:rPr>
              <a:t>mat[0] </a:t>
            </a:r>
            <a:r>
              <a:rPr lang="zh-CN" altLang="en-US" dirty="0">
                <a:latin typeface="Cambria" panose="02040503050406030204" pitchFamily="18" charset="0"/>
              </a:rPr>
              <a:t>的位置，但却无法计算出</a:t>
            </a:r>
            <a:r>
              <a:rPr lang="en-US" altLang="zh-CN">
                <a:latin typeface="Cambria" panose="02040503050406030204" pitchFamily="18" charset="0"/>
              </a:rPr>
              <a:t>mat[1] </a:t>
            </a:r>
            <a:r>
              <a:rPr lang="zh-CN" altLang="en-US" dirty="0">
                <a:latin typeface="Cambria" panose="02040503050406030204" pitchFamily="18" charset="0"/>
              </a:rPr>
              <a:t>等子数组位置以及 </a:t>
            </a:r>
            <a:r>
              <a:rPr lang="en-US" altLang="zh-CN" err="1">
                <a:latin typeface="Cambria" panose="02040503050406030204" pitchFamily="18" charset="0"/>
              </a:rPr>
              <a:t>mat[i][j</a:t>
            </a:r>
            <a:r>
              <a:rPr lang="en-US" altLang="zh-CN">
                <a:latin typeface="Cambria" panose="02040503050406030204" pitchFamily="18" charset="0"/>
              </a:rPr>
              <a:t>] </a:t>
            </a:r>
            <a:r>
              <a:rPr lang="zh-CN" altLang="en-US" dirty="0">
                <a:latin typeface="Cambria" panose="02040503050406030204" pitchFamily="18" charset="0"/>
              </a:rPr>
              <a:t>位置。因此编译工作无法完成。</a:t>
            </a:r>
            <a:endParaRPr lang="zh-CN" altLang="en-US" dirty="0">
              <a:latin typeface="Cambria" panose="02040503050406030204" pitchFamily="18" charset="0"/>
            </a:endParaRPr>
          </a:p>
          <a:p>
            <a:pPr algn="just" eaLnBrk="0">
              <a:spcBef>
                <a:spcPct val="40000"/>
              </a:spcBef>
            </a:pPr>
            <a:r>
              <a:rPr lang="zh-CN" altLang="en-US" sz="2800" dirty="0">
                <a:latin typeface="Cambria" panose="02040503050406030204" pitchFamily="18" charset="0"/>
              </a:rPr>
              <a:t>实际中确实需定义处理多维数组的通用函数。</a:t>
            </a:r>
            <a:endParaRPr lang="zh-CN" altLang="en-US" sz="2800" dirty="0">
              <a:latin typeface="Cambria" panose="02040503050406030204" pitchFamily="18" charset="0"/>
            </a:endParaRPr>
          </a:p>
        </p:txBody>
      </p:sp>
      <p:sp>
        <p:nvSpPr>
          <p:cNvPr id="209923" name="文本框 69635"/>
          <p:cNvSpPr txBox="1"/>
          <p:nvPr/>
        </p:nvSpPr>
        <p:spPr>
          <a:xfrm>
            <a:off x="411163" y="792163"/>
            <a:ext cx="8439150" cy="2158365"/>
          </a:xfrm>
          <a:prstGeom prst="rect">
            <a:avLst/>
          </a:prstGeom>
          <a:noFill/>
          <a:ln w="9525">
            <a:noFill/>
          </a:ln>
        </p:spPr>
        <p:txBody>
          <a:bodyPr>
            <a:spAutoFit/>
          </a:bodyPr>
          <a:p>
            <a:pPr algn="l" eaLnBrk="0">
              <a:spcBef>
                <a:spcPct val="40000"/>
              </a:spcBef>
            </a:pPr>
            <a:r>
              <a:rPr lang="zh-CN" altLang="en-US" sz="2800" dirty="0">
                <a:latin typeface="Cambria" panose="02040503050406030204" pitchFamily="18" charset="0"/>
              </a:rPr>
              <a:t>改写为：</a:t>
            </a:r>
            <a:endParaRPr lang="zh-CN" altLang="en-US" sz="2800" dirty="0">
              <a:latin typeface="Cambria" panose="02040503050406030204" pitchFamily="18" charset="0"/>
            </a:endParaRPr>
          </a:p>
          <a:p>
            <a:pPr algn="l" eaLnBrk="0">
              <a:spcBef>
                <a:spcPct val="40000"/>
              </a:spcBef>
            </a:pPr>
            <a:r>
              <a:rPr lang="en-US" altLang="zh-CN" sz="2800" err="1">
                <a:solidFill>
                  <a:schemeClr val="folHlink"/>
                </a:solidFill>
                <a:latin typeface="Cambria" panose="02040503050406030204" pitchFamily="18" charset="0"/>
              </a:rPr>
              <a:t>int</a:t>
            </a:r>
            <a:r>
              <a:rPr lang="en-US" altLang="zh-CN" sz="2800">
                <a:solidFill>
                  <a:schemeClr val="folHlink"/>
                </a:solidFill>
                <a:latin typeface="Cambria" panose="02040503050406030204" pitchFamily="18" charset="0"/>
              </a:rPr>
              <a:t> fun2(int n, </a:t>
            </a:r>
            <a:r>
              <a:rPr lang="en-US" altLang="zh-CN" sz="2800" err="1">
                <a:solidFill>
                  <a:schemeClr val="folHlink"/>
                </a:solidFill>
                <a:latin typeface="Cambria" panose="02040503050406030204" pitchFamily="18" charset="0"/>
              </a:rPr>
              <a:t>int</a:t>
            </a:r>
            <a:r>
              <a:rPr lang="en-US" altLang="zh-CN" sz="2800">
                <a:solidFill>
                  <a:schemeClr val="folHlink"/>
                </a:solidFill>
                <a:latin typeface="Cambria" panose="02040503050406030204" pitchFamily="18" charset="0"/>
              </a:rPr>
              <a:t> m, </a:t>
            </a:r>
            <a:r>
              <a:rPr lang="en-US" altLang="zh-CN" sz="2800" err="1">
                <a:solidFill>
                  <a:schemeClr val="folHlink"/>
                </a:solidFill>
                <a:latin typeface="Cambria" panose="02040503050406030204" pitchFamily="18" charset="0"/>
              </a:rPr>
              <a:t>int</a:t>
            </a:r>
            <a:r>
              <a:rPr lang="en-US" altLang="zh-CN" sz="2800">
                <a:solidFill>
                  <a:schemeClr val="folHlink"/>
                </a:solidFill>
                <a:latin typeface="Cambria" panose="02040503050406030204" pitchFamily="18" charset="0"/>
              </a:rPr>
              <a:t> mat[][])</a:t>
            </a:r>
            <a:endParaRPr lang="en-US" altLang="zh-CN" sz="2800">
              <a:solidFill>
                <a:schemeClr val="folHlink"/>
              </a:solidFill>
              <a:latin typeface="Cambria" panose="02040503050406030204" pitchFamily="18" charset="0"/>
            </a:endParaRPr>
          </a:p>
          <a:p>
            <a:pPr algn="l" eaLnBrk="0">
              <a:spcBef>
                <a:spcPct val="0"/>
              </a:spcBef>
            </a:pPr>
            <a:r>
              <a:rPr lang="en-US" altLang="zh-CN" sz="2800">
                <a:solidFill>
                  <a:schemeClr val="folHlink"/>
                </a:solidFill>
                <a:latin typeface="Cambria" panose="02040503050406030204" pitchFamily="18" charset="0"/>
              </a:rPr>
              <a:t>{   ... ... </a:t>
            </a:r>
            <a:r>
              <a:rPr lang="en-US" altLang="zh-CN" sz="2800" err="1">
                <a:solidFill>
                  <a:schemeClr val="folHlink"/>
                </a:solidFill>
                <a:latin typeface="Cambria" panose="02040503050406030204" pitchFamily="18" charset="0"/>
              </a:rPr>
              <a:t>mat[i][j</a:t>
            </a:r>
            <a:r>
              <a:rPr lang="en-US" altLang="zh-CN" sz="2800">
                <a:solidFill>
                  <a:schemeClr val="folHlink"/>
                </a:solidFill>
                <a:latin typeface="Cambria" panose="02040503050406030204" pitchFamily="18" charset="0"/>
              </a:rPr>
              <a:t>] ... ...  }</a:t>
            </a:r>
            <a:endParaRPr lang="en-US" altLang="zh-CN" sz="2800">
              <a:solidFill>
                <a:schemeClr val="folHlink"/>
              </a:solidFill>
              <a:latin typeface="Cambria" panose="02040503050406030204" pitchFamily="18" charset="0"/>
            </a:endParaRPr>
          </a:p>
          <a:p>
            <a:pPr algn="just" eaLnBrk="0">
              <a:spcBef>
                <a:spcPct val="40000"/>
              </a:spcBef>
            </a:pPr>
            <a:r>
              <a:rPr lang="zh-CN" altLang="en-US" sz="2800" dirty="0">
                <a:latin typeface="Cambria" panose="02040503050406030204" pitchFamily="18" charset="0"/>
              </a:rPr>
              <a:t>这个定义错误，无法通过编译。为什么？</a:t>
            </a:r>
            <a:endParaRPr lang="zh-CN" altLang="en-US" sz="2800" dirty="0">
              <a:latin typeface="Cambria" panose="02040503050406030204" pitchFamily="18" charset="0"/>
            </a:endParaRPr>
          </a:p>
        </p:txBody>
      </p:sp>
      <p:sp>
        <p:nvSpPr>
          <p:cNvPr id="2" name="灯片编号占位符 1"/>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1970" name="文本框 70657"/>
          <p:cNvSpPr txBox="1"/>
          <p:nvPr/>
        </p:nvSpPr>
        <p:spPr>
          <a:xfrm>
            <a:off x="179705" y="220980"/>
            <a:ext cx="8218170" cy="3463925"/>
          </a:xfrm>
          <a:prstGeom prst="rect">
            <a:avLst/>
          </a:prstGeom>
          <a:noFill/>
          <a:ln w="9525">
            <a:noFill/>
          </a:ln>
        </p:spPr>
        <p:txBody>
          <a:bodyPr wrap="square">
            <a:spAutoFit/>
          </a:bodyPr>
          <a:p>
            <a:pPr algn="l" hangingPunct="1"/>
            <a:r>
              <a:rPr lang="zh-CN" altLang="en-US" dirty="0">
                <a:latin typeface="Cambria" panose="02040503050406030204" pitchFamily="18" charset="0"/>
              </a:rPr>
              <a:t>处理两维数组所需信息：（</a:t>
            </a:r>
            <a:r>
              <a:rPr lang="en-US" altLang="zh-CN">
                <a:latin typeface="Cambria" panose="02040503050406030204" pitchFamily="18" charset="0"/>
              </a:rPr>
              <a:t>1</a:t>
            </a:r>
            <a:r>
              <a:rPr lang="zh-CN" altLang="en-US" dirty="0">
                <a:latin typeface="Cambria" panose="02040503050406030204" pitchFamily="18" charset="0"/>
              </a:rPr>
              <a:t>）基本元素类型；（</a:t>
            </a:r>
            <a:r>
              <a:rPr lang="en-US" altLang="zh-CN">
                <a:latin typeface="Cambria" panose="02040503050406030204" pitchFamily="18" charset="0"/>
              </a:rPr>
              <a:t>2</a:t>
            </a:r>
            <a:r>
              <a:rPr lang="zh-CN" altLang="en-US" dirty="0">
                <a:latin typeface="Cambria" panose="02040503050406030204" pitchFamily="18" charset="0"/>
              </a:rPr>
              <a:t>）数组两个维的长度；（</a:t>
            </a:r>
            <a:r>
              <a:rPr lang="en-US" altLang="zh-CN">
                <a:latin typeface="Cambria" panose="02040503050406030204" pitchFamily="18" charset="0"/>
              </a:rPr>
              <a:t>3</a:t>
            </a:r>
            <a:r>
              <a:rPr lang="zh-CN" altLang="en-US" dirty="0">
                <a:latin typeface="Cambria" panose="02040503050406030204" pitchFamily="18" charset="0"/>
              </a:rPr>
              <a:t>）数组开始位置。</a:t>
            </a:r>
            <a:endParaRPr lang="zh-CN" altLang="en-US" dirty="0">
              <a:latin typeface="Cambria" panose="02040503050406030204" pitchFamily="18" charset="0"/>
            </a:endParaRPr>
          </a:p>
          <a:p>
            <a:pPr algn="l" hangingPunct="1">
              <a:spcBef>
                <a:spcPct val="30000"/>
              </a:spcBef>
            </a:pPr>
            <a:r>
              <a:rPr lang="zh-CN" altLang="en-US" dirty="0">
                <a:latin typeface="Cambria" panose="02040503050406030204" pitchFamily="18" charset="0"/>
              </a:rPr>
              <a:t>主要的障碍如上所述，完整描述的数组形参需要给出除最高一维之外的</a:t>
            </a:r>
            <a:r>
              <a:rPr lang="zh-CN" altLang="en-US" dirty="0">
                <a:solidFill>
                  <a:schemeClr val="accent2"/>
                </a:solidFill>
                <a:latin typeface="Cambria" panose="02040503050406030204" pitchFamily="18" charset="0"/>
              </a:rPr>
              <a:t>其它各维的具体维数</a:t>
            </a:r>
            <a:r>
              <a:rPr lang="zh-CN" altLang="en-US" dirty="0">
                <a:latin typeface="Cambria" panose="02040503050406030204" pitchFamily="18" charset="0"/>
              </a:rPr>
              <a:t>；而要实现矩阵操作的</a:t>
            </a:r>
            <a:r>
              <a:rPr lang="zh-CN" altLang="en-US" dirty="0">
                <a:solidFill>
                  <a:schemeClr val="tx2"/>
                </a:solidFill>
                <a:latin typeface="Cambria" panose="02040503050406030204" pitchFamily="18" charset="0"/>
              </a:rPr>
              <a:t>通用</a:t>
            </a:r>
            <a:r>
              <a:rPr lang="zh-CN" altLang="en-US" dirty="0">
                <a:latin typeface="Cambria" panose="02040503050406030204" pitchFamily="18" charset="0"/>
              </a:rPr>
              <a:t>函数，就</a:t>
            </a:r>
            <a:r>
              <a:rPr lang="zh-CN" altLang="en-US" dirty="0">
                <a:solidFill>
                  <a:schemeClr val="accent2"/>
                </a:solidFill>
                <a:latin typeface="Cambria" panose="02040503050406030204" pitchFamily="18" charset="0"/>
              </a:rPr>
              <a:t>要求两个维都可以是任意的整数</a:t>
            </a:r>
            <a:r>
              <a:rPr lang="zh-CN" altLang="en-US" dirty="0">
                <a:latin typeface="Cambria" panose="02040503050406030204" pitchFamily="18" charset="0"/>
              </a:rPr>
              <a:t>，具体的维数值通过参数传递。两者是矛盾的。</a:t>
            </a:r>
            <a:endParaRPr lang="zh-CN" altLang="en-US" dirty="0">
              <a:latin typeface="Cambria" panose="02040503050406030204" pitchFamily="18" charset="0"/>
            </a:endParaRPr>
          </a:p>
          <a:p>
            <a:pPr algn="l" hangingPunct="1">
              <a:spcBef>
                <a:spcPts val="2400"/>
              </a:spcBef>
            </a:pPr>
            <a:r>
              <a:rPr lang="zh-CN" altLang="en-US" dirty="0">
                <a:solidFill>
                  <a:schemeClr val="accent2"/>
                </a:solidFill>
                <a:sym typeface="+mn-ea"/>
              </a:rPr>
              <a:t>解决方案：以指针写法访问数据元素。</a:t>
            </a:r>
            <a:r>
              <a:rPr lang="zh-CN" altLang="en-US" dirty="0">
                <a:latin typeface="Cambria" panose="02040503050406030204" pitchFamily="18" charset="0"/>
              </a:rPr>
              <a:t>通过参数可得到数组的首元素位置和各维长度，然后计算各个元素的地址。</a:t>
            </a:r>
            <a:endParaRPr lang="zh-CN" altLang="en-US" dirty="0">
              <a:latin typeface="Cambria" panose="02040503050406030204" pitchFamily="18" charset="0"/>
            </a:endParaRPr>
          </a:p>
        </p:txBody>
      </p:sp>
      <p:sp>
        <p:nvSpPr>
          <p:cNvPr id="210946" name="文本框 144385"/>
          <p:cNvSpPr txBox="1"/>
          <p:nvPr/>
        </p:nvSpPr>
        <p:spPr>
          <a:xfrm>
            <a:off x="251460" y="3718560"/>
            <a:ext cx="5544820" cy="2611120"/>
          </a:xfrm>
          <a:prstGeom prst="rect">
            <a:avLst/>
          </a:prstGeom>
          <a:noFill/>
          <a:ln w="9525">
            <a:noFill/>
          </a:ln>
        </p:spPr>
        <p:txBody>
          <a:bodyPr wrap="square">
            <a:spAutoFit/>
          </a:bodyPr>
          <a:p>
            <a:pPr algn="l" hangingPunct="1">
              <a:spcBef>
                <a:spcPct val="0"/>
              </a:spcBef>
              <a:spcAft>
                <a:spcPct val="50000"/>
              </a:spcAft>
            </a:pPr>
            <a:r>
              <a:rPr lang="zh-CN" altLang="en-US" dirty="0">
                <a:latin typeface="Cambria" panose="02040503050406030204" pitchFamily="18" charset="0"/>
              </a:rPr>
              <a:t>考虑数组 </a:t>
            </a:r>
            <a:r>
              <a:rPr lang="en-US" altLang="zh-CN" err="1">
                <a:solidFill>
                  <a:schemeClr val="accent2"/>
                </a:solidFill>
                <a:latin typeface="Cambria" panose="02040503050406030204" pitchFamily="18" charset="0"/>
              </a:rPr>
              <a:t>int</a:t>
            </a:r>
            <a:r>
              <a:rPr lang="en-US" altLang="zh-CN">
                <a:solidFill>
                  <a:schemeClr val="accent2"/>
                </a:solidFill>
                <a:latin typeface="Cambria" panose="02040503050406030204" pitchFamily="18" charset="0"/>
              </a:rPr>
              <a:t> mat[m][n]</a:t>
            </a:r>
            <a:r>
              <a:rPr lang="zh-CN" altLang="en-US">
                <a:latin typeface="Cambria" panose="02040503050406030204" pitchFamily="18" charset="0"/>
              </a:rPr>
              <a:t>：</a:t>
            </a:r>
            <a:endParaRPr lang="zh-CN" altLang="en-US">
              <a:latin typeface="Cambria" panose="02040503050406030204" pitchFamily="18" charset="0"/>
            </a:endParaRPr>
          </a:p>
          <a:p>
            <a:pPr algn="l" hangingPunct="1">
              <a:spcBef>
                <a:spcPct val="0"/>
              </a:spcBef>
              <a:spcAft>
                <a:spcPct val="50000"/>
              </a:spcAft>
            </a:pPr>
            <a:r>
              <a:rPr lang="zh-CN" altLang="en-US" dirty="0">
                <a:latin typeface="Cambria" panose="02040503050406030204" pitchFamily="18" charset="0"/>
              </a:rPr>
              <a:t>首元位置</a:t>
            </a:r>
            <a:r>
              <a:rPr lang="en-US" altLang="zh-CN" dirty="0">
                <a:latin typeface="Cambria" panose="02040503050406030204" pitchFamily="18" charset="0"/>
              </a:rPr>
              <a:t> </a:t>
            </a:r>
            <a:r>
              <a:rPr lang="en-US" altLang="zh-CN">
                <a:solidFill>
                  <a:schemeClr val="accent2"/>
                </a:solidFill>
                <a:latin typeface="Cambria" panose="02040503050406030204" pitchFamily="18" charset="0"/>
              </a:rPr>
              <a:t>&amp;mat[0][0]</a:t>
            </a:r>
            <a:r>
              <a:rPr lang="zh-CN" altLang="en-US">
                <a:latin typeface="Cambria" panose="02040503050406030204" pitchFamily="18" charset="0"/>
              </a:rPr>
              <a:t>；</a:t>
            </a:r>
            <a:endParaRPr lang="zh-CN" altLang="en-US" dirty="0">
              <a:latin typeface="Cambria" panose="02040503050406030204" pitchFamily="18" charset="0"/>
            </a:endParaRPr>
          </a:p>
          <a:p>
            <a:pPr algn="just" eaLnBrk="0">
              <a:spcBef>
                <a:spcPct val="0"/>
              </a:spcBef>
              <a:spcAft>
                <a:spcPct val="50000"/>
              </a:spcAft>
            </a:pPr>
            <a:r>
              <a:rPr lang="zh-CN" altLang="en-US" dirty="0">
                <a:latin typeface="Cambria" panose="02040503050406030204" pitchFamily="18" charset="0"/>
              </a:rPr>
              <a:t>每行 </a:t>
            </a:r>
            <a:r>
              <a:rPr lang="en-US" altLang="zh-CN">
                <a:latin typeface="Cambria" panose="02040503050406030204" pitchFamily="18" charset="0"/>
              </a:rPr>
              <a:t>n </a:t>
            </a:r>
            <a:r>
              <a:rPr lang="zh-CN" altLang="zh-CN">
                <a:latin typeface="Cambria" panose="02040503050406030204" pitchFamily="18" charset="0"/>
              </a:rPr>
              <a:t>个</a:t>
            </a:r>
            <a:r>
              <a:rPr lang="zh-CN" altLang="en-US" dirty="0">
                <a:latin typeface="Cambria" panose="02040503050406030204" pitchFamily="18" charset="0"/>
              </a:rPr>
              <a:t>元素，第 </a:t>
            </a:r>
            <a:r>
              <a:rPr lang="en-US" altLang="zh-CN" dirty="0">
                <a:latin typeface="Cambria" panose="02040503050406030204" pitchFamily="18" charset="0"/>
              </a:rPr>
              <a:t>i</a:t>
            </a:r>
            <a:r>
              <a:rPr lang="en-US" altLang="zh-CN">
                <a:latin typeface="Cambria" panose="02040503050406030204" pitchFamily="18" charset="0"/>
              </a:rPr>
              <a:t> </a:t>
            </a:r>
            <a:r>
              <a:rPr lang="zh-CN" altLang="en-US" dirty="0">
                <a:latin typeface="Cambria" panose="02040503050406030204" pitchFamily="18" charset="0"/>
              </a:rPr>
              <a:t>行首元素地址：</a:t>
            </a:r>
            <a:r>
              <a:rPr lang="en-US" altLang="zh-CN">
                <a:solidFill>
                  <a:schemeClr val="tx2"/>
                </a:solidFill>
                <a:latin typeface="Cambria" panose="02040503050406030204" pitchFamily="18" charset="0"/>
              </a:rPr>
              <a:t>&amp;mat[0][0] + i * n</a:t>
            </a:r>
            <a:r>
              <a:rPr lang="zh-CN" altLang="en-US">
                <a:latin typeface="Cambria" panose="02040503050406030204" pitchFamily="18" charset="0"/>
              </a:rPr>
              <a:t>；</a:t>
            </a:r>
            <a:endParaRPr lang="en-US" altLang="zh-CN">
              <a:latin typeface="Cambria" panose="02040503050406030204" pitchFamily="18" charset="0"/>
            </a:endParaRPr>
          </a:p>
          <a:p>
            <a:pPr algn="just" eaLnBrk="0">
              <a:spcBef>
                <a:spcPct val="0"/>
              </a:spcBef>
              <a:spcAft>
                <a:spcPct val="50000"/>
              </a:spcAft>
            </a:pPr>
            <a:r>
              <a:rPr lang="en-US" altLang="zh-CN" err="1">
                <a:latin typeface="Cambria" panose="02040503050406030204" pitchFamily="18" charset="0"/>
              </a:rPr>
              <a:t>a[i][j</a:t>
            </a:r>
            <a:r>
              <a:rPr lang="en-US" altLang="zh-CN">
                <a:latin typeface="Cambria" panose="02040503050406030204" pitchFamily="18" charset="0"/>
              </a:rPr>
              <a:t>] </a:t>
            </a:r>
            <a:r>
              <a:rPr lang="zh-CN" altLang="en-US">
                <a:latin typeface="Cambria" panose="02040503050406030204" pitchFamily="18" charset="0"/>
              </a:rPr>
              <a:t>的地址</a:t>
            </a:r>
            <a:r>
              <a:rPr lang="zh-CN" altLang="en-US" dirty="0">
                <a:latin typeface="Cambria" panose="02040503050406030204" pitchFamily="18" charset="0"/>
              </a:rPr>
              <a:t>：</a:t>
            </a:r>
            <a:r>
              <a:rPr lang="en-US" altLang="zh-CN">
                <a:solidFill>
                  <a:schemeClr val="tx2"/>
                </a:solidFill>
                <a:latin typeface="Cambria" panose="02040503050406030204" pitchFamily="18" charset="0"/>
              </a:rPr>
              <a:t>&amp;mat[0][0] + i * n + j</a:t>
            </a:r>
            <a:endParaRPr lang="en-US" altLang="zh-CN">
              <a:solidFill>
                <a:schemeClr val="tx2"/>
              </a:solidFill>
              <a:latin typeface="Cambria" panose="02040503050406030204" pitchFamily="18" charset="0"/>
            </a:endParaRPr>
          </a:p>
        </p:txBody>
      </p:sp>
      <p:graphicFrame>
        <p:nvGraphicFramePr>
          <p:cNvPr id="2" name="表格 1"/>
          <p:cNvGraphicFramePr/>
          <p:nvPr>
            <p:custDataLst>
              <p:tags r:id="rId1"/>
            </p:custDataLst>
          </p:nvPr>
        </p:nvGraphicFramePr>
        <p:xfrm>
          <a:off x="5796280" y="3789045"/>
          <a:ext cx="2740025" cy="2317750"/>
        </p:xfrm>
        <a:graphic>
          <a:graphicData uri="http://schemas.openxmlformats.org/drawingml/2006/table">
            <a:tbl>
              <a:tblPr firstRow="1" bandRow="1">
                <a:tableStyleId>{5C22544A-7EE6-4342-B048-85BDC9FD1C3A}</a:tableStyleId>
              </a:tblPr>
              <a:tblGrid>
                <a:gridCol w="342503"/>
                <a:gridCol w="342503"/>
                <a:gridCol w="342503"/>
                <a:gridCol w="342265"/>
                <a:gridCol w="342741"/>
                <a:gridCol w="342503"/>
                <a:gridCol w="342503"/>
                <a:gridCol w="342503"/>
              </a:tblGrid>
              <a:tr h="231775">
                <a:tc>
                  <a:txBody>
                    <a:bodyPr/>
                    <a:p>
                      <a:pPr>
                        <a:buNone/>
                      </a:pPr>
                      <a:endParaRPr lang="zh-CN" altLang="en-US" sz="900">
                        <a:solidFill>
                          <a:srgbClr val="646464"/>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FFFFF"/>
                    </a:solidFill>
                  </a:tcPr>
                </a:tc>
                <a:tc>
                  <a:txBody>
                    <a:bodyPr/>
                    <a:p>
                      <a:pPr>
                        <a:buNone/>
                      </a:pPr>
                      <a:endParaRPr lang="zh-CN" altLang="en-US" sz="900">
                        <a:solidFill>
                          <a:srgbClr val="646464"/>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FFFFF"/>
                    </a:solidFill>
                  </a:tcPr>
                </a:tc>
                <a:tc>
                  <a:txBody>
                    <a:bodyPr/>
                    <a:p>
                      <a:pPr>
                        <a:buNone/>
                      </a:pPr>
                      <a:endParaRPr lang="zh-CN" altLang="en-US" sz="900">
                        <a:solidFill>
                          <a:srgbClr val="646464"/>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FFFFF"/>
                    </a:solidFill>
                  </a:tcPr>
                </a:tc>
                <a:tc>
                  <a:txBody>
                    <a:bodyPr/>
                    <a:p>
                      <a:pPr>
                        <a:buNone/>
                      </a:pPr>
                      <a:endParaRPr lang="zh-CN" altLang="en-US" sz="900">
                        <a:solidFill>
                          <a:srgbClr val="646464"/>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FFFFF"/>
                    </a:solidFill>
                  </a:tcPr>
                </a:tc>
                <a:tc>
                  <a:txBody>
                    <a:bodyPr/>
                    <a:p>
                      <a:pPr>
                        <a:buNone/>
                      </a:pPr>
                      <a:endParaRPr lang="zh-CN" altLang="en-US" sz="900">
                        <a:solidFill>
                          <a:srgbClr val="646464"/>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FFFFF"/>
                    </a:solidFill>
                  </a:tcPr>
                </a:tc>
                <a:tc>
                  <a:txBody>
                    <a:bodyPr/>
                    <a:p>
                      <a:pPr>
                        <a:buNone/>
                      </a:pPr>
                      <a:endParaRPr lang="zh-CN" altLang="en-US" sz="900">
                        <a:solidFill>
                          <a:srgbClr val="646464"/>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FFFFF"/>
                    </a:solidFill>
                  </a:tcPr>
                </a:tc>
                <a:tc>
                  <a:txBody>
                    <a:bodyPr/>
                    <a:p>
                      <a:pPr>
                        <a:buNone/>
                      </a:pPr>
                      <a:endParaRPr lang="zh-CN" altLang="en-US" sz="900">
                        <a:solidFill>
                          <a:srgbClr val="646464"/>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FFFFF"/>
                    </a:solidFill>
                  </a:tcPr>
                </a:tc>
                <a:tc>
                  <a:txBody>
                    <a:bodyPr/>
                    <a:p>
                      <a:pPr>
                        <a:buNone/>
                      </a:pPr>
                      <a:endParaRPr lang="zh-CN" altLang="en-US" sz="900">
                        <a:solidFill>
                          <a:srgbClr val="646464"/>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FFFFF"/>
                    </a:solidFill>
                  </a:tcPr>
                </a:tc>
              </a:tr>
              <a:tr h="231775">
                <a:tc>
                  <a:txBody>
                    <a:bodyPr/>
                    <a:p>
                      <a:pPr>
                        <a:buNone/>
                      </a:pPr>
                      <a:endParaRPr lang="zh-CN" altLang="en-US" sz="900">
                        <a:solidFill>
                          <a:srgbClr val="646464"/>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FFFFF"/>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FFFFF"/>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FFFFF"/>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FFFFF"/>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FFFFF"/>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FFFFF"/>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FFFFF"/>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FFFFF"/>
                    </a:solidFill>
                  </a:tcPr>
                </a:tc>
              </a:tr>
              <a:tr h="231775">
                <a:tc>
                  <a:txBody>
                    <a:bodyPr/>
                    <a:p>
                      <a:pPr>
                        <a:buNone/>
                      </a:pPr>
                      <a:endParaRPr lang="zh-CN" altLang="en-US" sz="900">
                        <a:solidFill>
                          <a:srgbClr val="646464"/>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2F2F2"/>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2F2F2"/>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2F2F2"/>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2F2F2"/>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2F2F2"/>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2F2F2"/>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2F2F2"/>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2F2F2"/>
                    </a:solidFill>
                  </a:tcPr>
                </a:tc>
              </a:tr>
              <a:tr h="231775">
                <a:tc>
                  <a:txBody>
                    <a:bodyPr/>
                    <a:p>
                      <a:pPr>
                        <a:buNone/>
                      </a:pPr>
                      <a:endParaRPr lang="zh-CN" altLang="en-US" sz="900">
                        <a:solidFill>
                          <a:srgbClr val="646464"/>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FFFFF"/>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FFFFF"/>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FFFFF"/>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FFFFF"/>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FFFFF"/>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FFFFF"/>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FFFFF"/>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FFFFF"/>
                    </a:solidFill>
                  </a:tcPr>
                </a:tc>
              </a:tr>
              <a:tr h="231775">
                <a:tc>
                  <a:txBody>
                    <a:bodyPr/>
                    <a:p>
                      <a:pPr>
                        <a:buNone/>
                      </a:pPr>
                      <a:endParaRPr lang="zh-CN" altLang="en-US" sz="900">
                        <a:solidFill>
                          <a:srgbClr val="646464"/>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2F2F2"/>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2F2F2"/>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2F2F2"/>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2F2F2"/>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2F2F2"/>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2F2F2"/>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2F2F2"/>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2F2F2"/>
                    </a:solidFill>
                  </a:tcPr>
                </a:tc>
              </a:tr>
              <a:tr h="231775">
                <a:tc>
                  <a:txBody>
                    <a:bodyPr/>
                    <a:p>
                      <a:pPr>
                        <a:buNone/>
                      </a:pPr>
                      <a:endParaRPr lang="zh-CN" altLang="en-US" sz="900">
                        <a:solidFill>
                          <a:srgbClr val="646464"/>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FFFFF"/>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FFFFF"/>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FFFFF"/>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FFFFF"/>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FFFFF"/>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FFFFF"/>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FFFFF"/>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FFFFF"/>
                    </a:solidFill>
                  </a:tcPr>
                </a:tc>
              </a:tr>
              <a:tr h="231775">
                <a:tc>
                  <a:txBody>
                    <a:bodyPr/>
                    <a:p>
                      <a:pPr>
                        <a:buNone/>
                      </a:pPr>
                      <a:endParaRPr lang="zh-CN" altLang="en-US" sz="900">
                        <a:solidFill>
                          <a:srgbClr val="646464"/>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2F2F2"/>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2F2F2"/>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2F2F2"/>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2F2F2"/>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2F2F2"/>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2F2F2"/>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2F2F2"/>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2F2F2"/>
                    </a:solidFill>
                  </a:tcPr>
                </a:tc>
              </a:tr>
              <a:tr h="231775">
                <a:tc>
                  <a:txBody>
                    <a:bodyPr/>
                    <a:p>
                      <a:pPr>
                        <a:buNone/>
                      </a:pPr>
                      <a:endParaRPr lang="zh-CN" altLang="en-US" sz="900">
                        <a:solidFill>
                          <a:srgbClr val="646464"/>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FFFFF"/>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FFFFF"/>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FFFFF"/>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FFFFF"/>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FFFFF"/>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FFFFF"/>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FFFFF"/>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FFFFF"/>
                    </a:solidFill>
                  </a:tcPr>
                </a:tc>
              </a:tr>
              <a:tr h="231775">
                <a:tc>
                  <a:txBody>
                    <a:bodyPr/>
                    <a:p>
                      <a:pPr>
                        <a:buNone/>
                      </a:pPr>
                      <a:endParaRPr lang="zh-CN" altLang="en-US" sz="900">
                        <a:solidFill>
                          <a:srgbClr val="646464"/>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2F2F2"/>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2F2F2"/>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2F2F2"/>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2F2F2"/>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2F2F2"/>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2F2F2"/>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2F2F2"/>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2F2F2"/>
                    </a:solidFill>
                  </a:tcPr>
                </a:tc>
              </a:tr>
              <a:tr h="231775">
                <a:tc>
                  <a:txBody>
                    <a:bodyPr/>
                    <a:p>
                      <a:pPr>
                        <a:buNone/>
                      </a:pPr>
                      <a:endParaRPr lang="zh-CN" altLang="en-US" sz="900">
                        <a:solidFill>
                          <a:srgbClr val="646464"/>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FFFFF"/>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FFFFF"/>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FFFFF"/>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FFFFF"/>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FFFFF"/>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FFFFF"/>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FFFFF"/>
                    </a:solidFill>
                  </a:tcPr>
                </a:tc>
                <a:tc>
                  <a:txBody>
                    <a:bodyPr/>
                    <a:p>
                      <a:pPr>
                        <a:buNone/>
                      </a:pPr>
                      <a:endParaRPr lang="zh-CN" altLang="en-US" sz="900">
                        <a:solidFill>
                          <a:srgbClr val="404040"/>
                        </a:solidFill>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solidFill>
                      <a:srgbClr val="FFFFFF"/>
                    </a:solidFill>
                  </a:tcPr>
                </a:tc>
              </a:tr>
            </a:tbl>
          </a:graphicData>
        </a:graphic>
      </p:graphicFrame>
      <p:sp>
        <p:nvSpPr>
          <p:cNvPr id="3" name="灯片编号占位符 2"/>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9" name="文本框 70658"/>
          <p:cNvSpPr txBox="1"/>
          <p:nvPr/>
        </p:nvSpPr>
        <p:spPr>
          <a:xfrm>
            <a:off x="251460" y="732155"/>
            <a:ext cx="8870950" cy="4791075"/>
          </a:xfrm>
          <a:prstGeom prst="rect">
            <a:avLst/>
          </a:prstGeom>
          <a:noFill/>
          <a:ln w="9525">
            <a:noFill/>
          </a:ln>
        </p:spPr>
        <p:txBody>
          <a:bodyPr wrap="square">
            <a:noAutofit/>
          </a:bodyPr>
          <a:p>
            <a:pPr algn="l" hangingPunct="1"/>
            <a:r>
              <a:rPr lang="zh-CN" altLang="en-US" dirty="0">
                <a:latin typeface="Cambria" panose="02040503050406030204" pitchFamily="18" charset="0"/>
              </a:rPr>
              <a:t>【例7-5】定义一个输出两维双精度型数组的函数，它把每一行的元素打印在一个字符行里。</a:t>
            </a:r>
            <a:endParaRPr lang="zh-CN" altLang="en-US" dirty="0">
              <a:latin typeface="Cambria" panose="02040503050406030204" pitchFamily="18" charset="0"/>
            </a:endParaRPr>
          </a:p>
          <a:p>
            <a:pPr algn="l" hangingPunct="1"/>
            <a:r>
              <a:rPr lang="zh-CN" altLang="en-US" dirty="0">
                <a:latin typeface="Cambria" panose="02040503050406030204" pitchFamily="18" charset="0"/>
              </a:rPr>
              <a:t>函数通过两个整型参数得到数组两个维的长度，并以指向数组基本数据类型的指针作为第三个参数：</a:t>
            </a:r>
            <a:endParaRPr lang="zh-CN" altLang="en-US" dirty="0">
              <a:latin typeface="Cambria" panose="02040503050406030204" pitchFamily="18" charset="0"/>
            </a:endParaRPr>
          </a:p>
          <a:p>
            <a:pPr algn="l" hangingPunct="1"/>
            <a:r>
              <a:rPr lang="en-US" altLang="zh-CN">
                <a:solidFill>
                  <a:schemeClr val="folHlink"/>
                </a:solidFill>
                <a:latin typeface="Cambria" panose="02040503050406030204" pitchFamily="18" charset="0"/>
              </a:rPr>
              <a:t>void </a:t>
            </a:r>
            <a:r>
              <a:rPr lang="en-US" altLang="zh-CN" err="1">
                <a:solidFill>
                  <a:schemeClr val="folHlink"/>
                </a:solidFill>
                <a:latin typeface="Cambria" panose="02040503050406030204" pitchFamily="18" charset="0"/>
              </a:rPr>
              <a:t>prtMatrix</a:t>
            </a:r>
            <a:r>
              <a:rPr lang="en-US" altLang="zh-CN">
                <a:solidFill>
                  <a:schemeClr val="folHlink"/>
                </a:solidFill>
                <a:latin typeface="Cambria" panose="02040503050406030204" pitchFamily="18" charset="0"/>
              </a:rPr>
              <a:t> (</a:t>
            </a:r>
            <a:r>
              <a:rPr lang="en-US" altLang="zh-CN" err="1">
                <a:solidFill>
                  <a:schemeClr val="folHlink"/>
                </a:solidFill>
                <a:latin typeface="Cambria" panose="02040503050406030204" pitchFamily="18" charset="0"/>
              </a:rPr>
              <a:t>int</a:t>
            </a:r>
            <a:r>
              <a:rPr lang="en-US" altLang="zh-CN">
                <a:solidFill>
                  <a:schemeClr val="folHlink"/>
                </a:solidFill>
                <a:latin typeface="Cambria" panose="02040503050406030204" pitchFamily="18" charset="0"/>
              </a:rPr>
              <a:t> m, </a:t>
            </a:r>
            <a:r>
              <a:rPr lang="en-US" altLang="zh-CN" err="1">
                <a:solidFill>
                  <a:schemeClr val="folHlink"/>
                </a:solidFill>
                <a:latin typeface="Cambria" panose="02040503050406030204" pitchFamily="18" charset="0"/>
              </a:rPr>
              <a:t>int</a:t>
            </a:r>
            <a:r>
              <a:rPr lang="en-US" altLang="zh-CN">
                <a:solidFill>
                  <a:schemeClr val="folHlink"/>
                </a:solidFill>
                <a:latin typeface="Cambria" panose="02040503050406030204" pitchFamily="18" charset="0"/>
              </a:rPr>
              <a:t> n, </a:t>
            </a:r>
            <a:r>
              <a:rPr lang="en-US" altLang="zh-CN" err="1">
                <a:solidFill>
                  <a:schemeClr val="hlink"/>
                </a:solidFill>
                <a:latin typeface="Cambria" panose="02040503050406030204" pitchFamily="18" charset="0"/>
              </a:rPr>
              <a:t>int</a:t>
            </a:r>
            <a:r>
              <a:rPr lang="en-US" altLang="zh-CN">
                <a:solidFill>
                  <a:schemeClr val="hlink"/>
                </a:solidFill>
                <a:latin typeface="Cambria" panose="02040503050406030204" pitchFamily="18" charset="0"/>
              </a:rPr>
              <a:t> *mat</a:t>
            </a:r>
            <a:r>
              <a:rPr lang="en-US" altLang="zh-CN">
                <a:solidFill>
                  <a:schemeClr val="folHlink"/>
                </a:solidFill>
                <a:latin typeface="Cambria" panose="02040503050406030204" pitchFamily="18" charset="0"/>
              </a:rPr>
              <a:t>){</a:t>
            </a:r>
            <a:endParaRPr lang="en-US" altLang="zh-CN">
              <a:solidFill>
                <a:schemeClr val="folHlink"/>
              </a:solidFill>
              <a:latin typeface="Cambria" panose="02040503050406030204" pitchFamily="18" charset="0"/>
            </a:endParaRPr>
          </a:p>
          <a:p>
            <a:pPr algn="just" eaLnBrk="0">
              <a:spcBef>
                <a:spcPct val="0"/>
              </a:spcBef>
            </a:pPr>
            <a:r>
              <a:rPr lang="en-US" altLang="zh-CN">
                <a:solidFill>
                  <a:schemeClr val="folHlink"/>
                </a:solidFill>
                <a:latin typeface="Cambria" panose="02040503050406030204" pitchFamily="18" charset="0"/>
              </a:rPr>
              <a:t>    </a:t>
            </a:r>
            <a:r>
              <a:rPr lang="en-US" altLang="zh-CN" err="1">
                <a:solidFill>
                  <a:schemeClr val="folHlink"/>
                </a:solidFill>
                <a:latin typeface="Cambria" panose="02040503050406030204" pitchFamily="18" charset="0"/>
              </a:rPr>
              <a:t>int</a:t>
            </a:r>
            <a:r>
              <a:rPr lang="en-US" altLang="zh-CN">
                <a:solidFill>
                  <a:schemeClr val="folHlink"/>
                </a:solidFill>
                <a:latin typeface="Cambria" panose="02040503050406030204" pitchFamily="18" charset="0"/>
              </a:rPr>
              <a:t> i, j;</a:t>
            </a:r>
            <a:endParaRPr lang="en-US" altLang="zh-CN">
              <a:solidFill>
                <a:schemeClr val="folHlink"/>
              </a:solidFill>
              <a:latin typeface="Cambria" panose="02040503050406030204" pitchFamily="18" charset="0"/>
            </a:endParaRPr>
          </a:p>
          <a:p>
            <a:pPr algn="just" eaLnBrk="0">
              <a:spcBef>
                <a:spcPct val="0"/>
              </a:spcBef>
            </a:pPr>
            <a:r>
              <a:rPr lang="en-US" altLang="zh-CN">
                <a:solidFill>
                  <a:schemeClr val="folHlink"/>
                </a:solidFill>
                <a:latin typeface="Cambria" panose="02040503050406030204" pitchFamily="18" charset="0"/>
              </a:rPr>
              <a:t>    for (i = 0; i &lt; m; ++i) {</a:t>
            </a:r>
            <a:endParaRPr lang="en-US" altLang="zh-CN">
              <a:solidFill>
                <a:schemeClr val="folHlink"/>
              </a:solidFill>
              <a:latin typeface="Cambria" panose="02040503050406030204" pitchFamily="18" charset="0"/>
            </a:endParaRPr>
          </a:p>
          <a:p>
            <a:pPr algn="just" eaLnBrk="0">
              <a:spcBef>
                <a:spcPct val="0"/>
              </a:spcBef>
            </a:pPr>
            <a:r>
              <a:rPr lang="en-US" altLang="zh-CN">
                <a:solidFill>
                  <a:schemeClr val="folHlink"/>
                </a:solidFill>
                <a:latin typeface="Cambria" panose="02040503050406030204" pitchFamily="18" charset="0"/>
              </a:rPr>
              <a:t>        for (j = 0; j &lt; n; ++j)</a:t>
            </a:r>
            <a:endParaRPr lang="en-US" altLang="zh-CN">
              <a:solidFill>
                <a:schemeClr val="folHlink"/>
              </a:solidFill>
              <a:latin typeface="Cambria" panose="02040503050406030204" pitchFamily="18" charset="0"/>
            </a:endParaRPr>
          </a:p>
          <a:p>
            <a:pPr algn="just" eaLnBrk="0">
              <a:spcBef>
                <a:spcPct val="0"/>
              </a:spcBef>
            </a:pPr>
            <a:r>
              <a:rPr lang="en-US" altLang="zh-CN">
                <a:solidFill>
                  <a:schemeClr val="folHlink"/>
                </a:solidFill>
                <a:latin typeface="Cambria" panose="02040503050406030204" pitchFamily="18" charset="0"/>
              </a:rPr>
              <a:t>            </a:t>
            </a:r>
            <a:r>
              <a:rPr lang="en-US" altLang="zh-CN" err="1">
                <a:solidFill>
                  <a:schemeClr val="folHlink"/>
                </a:solidFill>
                <a:latin typeface="Cambria" panose="02040503050406030204" pitchFamily="18" charset="0"/>
              </a:rPr>
              <a:t>cout</a:t>
            </a:r>
            <a:r>
              <a:rPr lang="en-US" altLang="zh-CN">
                <a:solidFill>
                  <a:schemeClr val="folHlink"/>
                </a:solidFill>
                <a:latin typeface="Cambria" panose="02040503050406030204" pitchFamily="18" charset="0"/>
              </a:rPr>
              <a:t> &lt;&lt; *(</a:t>
            </a:r>
            <a:r>
              <a:rPr lang="en-US" altLang="zh-CN">
                <a:solidFill>
                  <a:schemeClr val="hlink"/>
                </a:solidFill>
                <a:latin typeface="Cambria" panose="02040503050406030204" pitchFamily="18" charset="0"/>
              </a:rPr>
              <a:t>mat + i * n + j</a:t>
            </a:r>
            <a:r>
              <a:rPr lang="en-US" altLang="zh-CN">
                <a:solidFill>
                  <a:schemeClr val="folHlink"/>
                </a:solidFill>
                <a:latin typeface="Cambria" panose="02040503050406030204" pitchFamily="18" charset="0"/>
              </a:rPr>
              <a:t>) &lt;&lt;“\t";</a:t>
            </a:r>
            <a:endParaRPr lang="en-US" altLang="zh-CN">
              <a:solidFill>
                <a:schemeClr val="folHlink"/>
              </a:solidFill>
              <a:latin typeface="Cambria" panose="02040503050406030204" pitchFamily="18" charset="0"/>
            </a:endParaRPr>
          </a:p>
          <a:p>
            <a:pPr algn="just" eaLnBrk="0">
              <a:spcBef>
                <a:spcPct val="0"/>
              </a:spcBef>
            </a:pPr>
            <a:r>
              <a:rPr lang="en-US" altLang="zh-CN">
                <a:solidFill>
                  <a:schemeClr val="folHlink"/>
                </a:solidFill>
                <a:latin typeface="Cambria" panose="02040503050406030204" pitchFamily="18" charset="0"/>
              </a:rPr>
              <a:t>        </a:t>
            </a:r>
            <a:r>
              <a:rPr lang="en-US" altLang="zh-CN" err="1">
                <a:solidFill>
                  <a:schemeClr val="folHlink"/>
                </a:solidFill>
                <a:latin typeface="Cambria" panose="02040503050406030204" pitchFamily="18" charset="0"/>
              </a:rPr>
              <a:t>putchar('\n</a:t>
            </a:r>
            <a:r>
              <a:rPr lang="en-US" altLang="zh-CN">
                <a:solidFill>
                  <a:schemeClr val="folHlink"/>
                </a:solidFill>
                <a:latin typeface="Cambria" panose="02040503050406030204" pitchFamily="18" charset="0"/>
              </a:rPr>
              <a:t>');</a:t>
            </a:r>
            <a:endParaRPr lang="en-US" altLang="zh-CN">
              <a:solidFill>
                <a:schemeClr val="folHlink"/>
              </a:solidFill>
              <a:latin typeface="Cambria" panose="02040503050406030204" pitchFamily="18" charset="0"/>
            </a:endParaRPr>
          </a:p>
          <a:p>
            <a:pPr algn="just" eaLnBrk="0">
              <a:spcBef>
                <a:spcPct val="0"/>
              </a:spcBef>
            </a:pPr>
            <a:r>
              <a:rPr lang="en-US" altLang="zh-CN">
                <a:solidFill>
                  <a:schemeClr val="folHlink"/>
                </a:solidFill>
                <a:latin typeface="Cambria" panose="02040503050406030204" pitchFamily="18" charset="0"/>
              </a:rPr>
              <a:t>    }</a:t>
            </a:r>
            <a:endParaRPr lang="en-US" altLang="zh-CN">
              <a:solidFill>
                <a:schemeClr val="folHlink"/>
              </a:solidFill>
              <a:latin typeface="Cambria" panose="02040503050406030204" pitchFamily="18" charset="0"/>
            </a:endParaRPr>
          </a:p>
          <a:p>
            <a:pPr algn="just" eaLnBrk="0">
              <a:spcBef>
                <a:spcPct val="0"/>
              </a:spcBef>
            </a:pPr>
            <a:r>
              <a:rPr lang="en-US" altLang="zh-CN">
                <a:solidFill>
                  <a:schemeClr val="folHlink"/>
                </a:solidFill>
                <a:latin typeface="Cambria" panose="02040503050406030204" pitchFamily="18" charset="0"/>
              </a:rPr>
              <a:t>}</a:t>
            </a:r>
            <a:endParaRPr lang="en-US" altLang="zh-CN">
              <a:solidFill>
                <a:schemeClr val="folHlink"/>
              </a:solidFill>
              <a:latin typeface="Cambria" panose="02040503050406030204" pitchFamily="18" charset="0"/>
            </a:endParaRPr>
          </a:p>
          <a:p>
            <a:pPr algn="just" eaLnBrk="0">
              <a:spcBef>
                <a:spcPct val="0"/>
              </a:spcBef>
            </a:pPr>
            <a:endParaRPr lang="en-US" altLang="zh-CN">
              <a:solidFill>
                <a:schemeClr val="folHlink"/>
              </a:solidFill>
              <a:latin typeface="Cambria" panose="02040503050406030204" pitchFamily="18" charset="0"/>
            </a:endParaRPr>
          </a:p>
        </p:txBody>
      </p:sp>
      <p:sp>
        <p:nvSpPr>
          <p:cNvPr id="2" name="灯片编号占位符 1"/>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0659"/>
                                        </p:tgtEl>
                                        <p:attrNameLst>
                                          <p:attrName>style.visibility</p:attrName>
                                        </p:attrNameLst>
                                      </p:cBhvr>
                                      <p:to>
                                        <p:strVal val="visible"/>
                                      </p:to>
                                    </p:set>
                                    <p:animEffect transition="in" filter="dissolve">
                                      <p:cBhvr>
                                        <p:cTn id="7" dur="500"/>
                                        <p:tgtEl>
                                          <p:spTgt spid="70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pPr marL="0" indent="0">
              <a:buNone/>
            </a:pPr>
            <a:r>
              <a:rPr lang="zh-CN" altLang="en-US" sz="2000"/>
              <a:t>测试函数</a:t>
            </a:r>
            <a:r>
              <a:rPr lang="en-US" altLang="zh-CN" sz="2000"/>
              <a:t> </a:t>
            </a:r>
            <a:r>
              <a:rPr lang="zh-CN" altLang="en-US" sz="2000"/>
              <a:t>prtMatrix</a:t>
            </a:r>
            <a:r>
              <a:rPr lang="en-US" altLang="zh-CN" sz="2000"/>
              <a:t> </a:t>
            </a:r>
            <a:r>
              <a:rPr lang="zh-CN" altLang="en-US" sz="2000"/>
              <a:t>的主函数：</a:t>
            </a:r>
            <a:endParaRPr lang="zh-CN" altLang="en-US" sz="2000"/>
          </a:p>
          <a:p>
            <a:pPr marL="0" indent="0">
              <a:buNone/>
            </a:pPr>
            <a:r>
              <a:rPr lang="zh-CN" altLang="en-US" sz="2000">
                <a:solidFill>
                  <a:srgbClr val="7030A0"/>
                </a:solidFill>
              </a:rPr>
              <a:t>int main() {</a:t>
            </a:r>
            <a:endParaRPr lang="zh-CN" altLang="en-US" sz="2000">
              <a:solidFill>
                <a:srgbClr val="7030A0"/>
              </a:solidFill>
            </a:endParaRPr>
          </a:p>
          <a:p>
            <a:pPr marL="0" indent="0">
              <a:buNone/>
            </a:pPr>
            <a:r>
              <a:rPr lang="zh-CN" altLang="en-US" sz="2000">
                <a:solidFill>
                  <a:srgbClr val="7030A0"/>
                </a:solidFill>
              </a:rPr>
              <a:t>    const int M = 10, N = 8; </a:t>
            </a:r>
            <a:endParaRPr lang="zh-CN" altLang="en-US" sz="2000">
              <a:solidFill>
                <a:srgbClr val="7030A0"/>
              </a:solidFill>
            </a:endParaRPr>
          </a:p>
          <a:p>
            <a:pPr marL="0" indent="0">
              <a:buNone/>
            </a:pPr>
            <a:r>
              <a:rPr lang="zh-CN" altLang="en-US" sz="2000">
                <a:solidFill>
                  <a:srgbClr val="7030A0"/>
                </a:solidFill>
              </a:rPr>
              <a:t>    double t[M][N] = {0};    //定义局部数组t并全部初始化为0 </a:t>
            </a:r>
            <a:endParaRPr lang="zh-CN" altLang="en-US" sz="2000">
              <a:solidFill>
                <a:srgbClr val="7030A0"/>
              </a:solidFill>
            </a:endParaRPr>
          </a:p>
          <a:p>
            <a:pPr marL="0" indent="0">
              <a:buNone/>
            </a:pPr>
            <a:r>
              <a:rPr lang="zh-CN" altLang="en-US" sz="2000">
                <a:solidFill>
                  <a:srgbClr val="7030A0"/>
                </a:solidFill>
              </a:rPr>
              <a:t>    // 这里可以写所需的任意计算代码</a:t>
            </a:r>
            <a:endParaRPr lang="zh-CN" altLang="en-US" sz="2000">
              <a:solidFill>
                <a:srgbClr val="7030A0"/>
              </a:solidFill>
            </a:endParaRPr>
          </a:p>
          <a:p>
            <a:pPr marL="0" indent="0">
              <a:buNone/>
            </a:pPr>
            <a:r>
              <a:rPr lang="zh-CN" altLang="en-US" sz="2000">
                <a:solidFill>
                  <a:srgbClr val="7030A0"/>
                </a:solidFill>
              </a:rPr>
              <a:t>    </a:t>
            </a:r>
            <a:r>
              <a:rPr lang="zh-CN" altLang="en-US" sz="2000">
                <a:solidFill>
                  <a:schemeClr val="accent2"/>
                </a:solidFill>
              </a:rPr>
              <a:t>prtMatrix</a:t>
            </a:r>
            <a:r>
              <a:rPr lang="zh-CN" altLang="en-US" sz="2000">
                <a:solidFill>
                  <a:srgbClr val="7030A0"/>
                </a:solidFill>
              </a:rPr>
              <a:t>(M, N, </a:t>
            </a:r>
            <a:r>
              <a:rPr lang="zh-CN" altLang="en-US" sz="2000">
                <a:solidFill>
                  <a:schemeClr val="accent2"/>
                </a:solidFill>
              </a:rPr>
              <a:t>&amp;</a:t>
            </a:r>
            <a:r>
              <a:rPr lang="zh-CN" altLang="en-US" sz="2000">
                <a:solidFill>
                  <a:srgbClr val="7030A0"/>
                </a:solidFill>
              </a:rPr>
              <a:t>t[0][0]);    //打印输出</a:t>
            </a:r>
            <a:endParaRPr lang="zh-CN" altLang="en-US" sz="2000">
              <a:solidFill>
                <a:srgbClr val="7030A0"/>
              </a:solidFill>
            </a:endParaRPr>
          </a:p>
          <a:p>
            <a:pPr marL="0" indent="0">
              <a:buNone/>
            </a:pPr>
            <a:r>
              <a:rPr lang="zh-CN" altLang="en-US" sz="2000">
                <a:solidFill>
                  <a:srgbClr val="7030A0"/>
                </a:solidFill>
              </a:rPr>
              <a:t>    return 0;</a:t>
            </a:r>
            <a:endParaRPr lang="zh-CN" altLang="en-US" sz="2000">
              <a:solidFill>
                <a:srgbClr val="7030A0"/>
              </a:solidFill>
            </a:endParaRPr>
          </a:p>
          <a:p>
            <a:pPr marL="0" indent="0">
              <a:buNone/>
            </a:pPr>
            <a:r>
              <a:rPr lang="zh-CN" altLang="en-US" sz="2000">
                <a:solidFill>
                  <a:srgbClr val="7030A0"/>
                </a:solidFill>
              </a:rPr>
              <a:t>}</a:t>
            </a:r>
            <a:endParaRPr lang="zh-CN" altLang="en-US" sz="2000">
              <a:solidFill>
                <a:srgbClr val="7030A0"/>
              </a:solidFill>
            </a:endParaRPr>
          </a:p>
          <a:p>
            <a:pPr marL="0" indent="0">
              <a:buNone/>
            </a:pPr>
            <a:r>
              <a:rPr lang="zh-CN" altLang="en-US" sz="2000"/>
              <a:t>注意：第三个实参用的是数组首元素地址 &amp;t[0][0]，在类型上是指向该数组基本数据类型的指针，这也就是函数形参</a:t>
            </a:r>
            <a:r>
              <a:rPr lang="en-US" altLang="zh-CN" sz="2000"/>
              <a:t> </a:t>
            </a:r>
            <a:r>
              <a:rPr lang="zh-CN" altLang="en-US" sz="2000"/>
              <a:t>mat</a:t>
            </a:r>
            <a:r>
              <a:rPr lang="en-US" altLang="zh-CN" sz="2000"/>
              <a:t> </a:t>
            </a:r>
            <a:r>
              <a:rPr lang="zh-CN" altLang="en-US" sz="2000"/>
              <a:t>所要求的参数类型。调用这个函数时</a:t>
            </a:r>
            <a:r>
              <a:rPr lang="zh-CN" altLang="en-US" sz="2000">
                <a:solidFill>
                  <a:schemeClr val="accent2"/>
                </a:solidFill>
              </a:rPr>
              <a:t>不能直接用数组</a:t>
            </a:r>
            <a:r>
              <a:rPr lang="en-US" altLang="zh-CN" sz="2000">
                <a:solidFill>
                  <a:schemeClr val="accent2"/>
                </a:solidFill>
              </a:rPr>
              <a:t> </a:t>
            </a:r>
            <a:r>
              <a:rPr lang="zh-CN" altLang="en-US" sz="2000">
                <a:solidFill>
                  <a:schemeClr val="accent2"/>
                </a:solidFill>
              </a:rPr>
              <a:t>t</a:t>
            </a:r>
            <a:r>
              <a:rPr lang="en-US" altLang="zh-CN" sz="2000">
                <a:solidFill>
                  <a:schemeClr val="accent2"/>
                </a:solidFill>
              </a:rPr>
              <a:t> </a:t>
            </a:r>
            <a:r>
              <a:rPr lang="zh-CN" altLang="en-US" sz="2000">
                <a:solidFill>
                  <a:schemeClr val="accent2"/>
                </a:solidFill>
              </a:rPr>
              <a:t>作为实参</a:t>
            </a:r>
            <a:r>
              <a:rPr lang="zh-CN" altLang="en-US" sz="2000"/>
              <a:t>。虽然用</a:t>
            </a:r>
            <a:r>
              <a:rPr lang="en-US" altLang="zh-CN" sz="2000"/>
              <a:t> </a:t>
            </a:r>
            <a:r>
              <a:rPr lang="zh-CN" altLang="en-US" sz="2000"/>
              <a:t>t</a:t>
            </a:r>
            <a:r>
              <a:rPr lang="en-US" altLang="zh-CN" sz="2000"/>
              <a:t> </a:t>
            </a:r>
            <a:r>
              <a:rPr lang="zh-CN" altLang="en-US" sz="2000"/>
              <a:t>时得到的地址值与 &amp;t[0][0] 相同，但其类型是</a:t>
            </a:r>
            <a:r>
              <a:rPr lang="en-US" altLang="zh-CN" sz="2000"/>
              <a:t> </a:t>
            </a:r>
            <a:r>
              <a:rPr lang="zh-CN" altLang="en-US" sz="2000"/>
              <a:t>double[N]，不是函数形参</a:t>
            </a:r>
            <a:r>
              <a:rPr lang="en-US" altLang="zh-CN" sz="2000"/>
              <a:t> </a:t>
            </a:r>
            <a:r>
              <a:rPr lang="zh-CN" altLang="en-US" sz="2000"/>
              <a:t>mat</a:t>
            </a:r>
            <a:r>
              <a:rPr lang="en-US" altLang="zh-CN" sz="2000"/>
              <a:t> </a:t>
            </a:r>
            <a:r>
              <a:rPr lang="zh-CN" altLang="en-US" sz="2000"/>
              <a:t>所要求的类型，编译时将会报错。</a:t>
            </a:r>
            <a:endParaRPr lang="zh-CN" altLang="en-US" sz="2000"/>
          </a:p>
          <a:p>
            <a:pPr marL="0" indent="0">
              <a:buNone/>
            </a:pPr>
            <a:r>
              <a:rPr lang="zh-CN" altLang="en-US" sz="2000"/>
              <a:t>处理二维数组的通用函数都可以这样定义，定义处理更多维数组的通用函数也可以类似地定义。</a:t>
            </a:r>
            <a:endParaRPr lang="zh-CN" altLang="en-US" sz="2000"/>
          </a:p>
        </p:txBody>
      </p:sp>
      <p:sp>
        <p:nvSpPr>
          <p:cNvPr id="3" name="灯片编号占位符 2"/>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1426" name="标题 231425"/>
          <p:cNvSpPr>
            <a:spLocks noGrp="1"/>
          </p:cNvSpPr>
          <p:nvPr>
            <p:ph type="title"/>
          </p:nvPr>
        </p:nvSpPr>
        <p:spPr/>
        <p:txBody>
          <a:bodyPr anchor="ctr"/>
          <a:p>
            <a:r>
              <a:rPr lang="en-US" altLang="zh-CN" sz="3600"/>
              <a:t>7.3.5  </a:t>
            </a:r>
            <a:r>
              <a:rPr lang="zh-CN" altLang="en-US" sz="3600" dirty="0"/>
              <a:t>字符指针与字符串</a:t>
            </a:r>
            <a:endParaRPr lang="zh-CN" altLang="en-US" sz="3600" dirty="0"/>
          </a:p>
        </p:txBody>
      </p:sp>
      <p:sp>
        <p:nvSpPr>
          <p:cNvPr id="231427" name="内容占位符 231426"/>
          <p:cNvSpPr>
            <a:spLocks noGrp="1"/>
          </p:cNvSpPr>
          <p:nvPr>
            <p:ph idx="1"/>
          </p:nvPr>
        </p:nvSpPr>
        <p:spPr/>
        <p:txBody>
          <a:bodyPr/>
          <a:p>
            <a:pPr marL="0" indent="0">
              <a:buNone/>
            </a:pPr>
            <a:r>
              <a:rPr lang="zh-CN" altLang="en-US" dirty="0"/>
              <a:t>字符指针（</a:t>
            </a:r>
            <a:r>
              <a:rPr lang="en-US" altLang="zh-CN">
                <a:solidFill>
                  <a:schemeClr val="accent2"/>
                </a:solidFill>
              </a:rPr>
              <a:t>char *</a:t>
            </a:r>
            <a:r>
              <a:rPr lang="zh-CN" altLang="en-US" dirty="0"/>
              <a:t>）应是指向字符变量。</a:t>
            </a:r>
            <a:endParaRPr lang="zh-CN" altLang="en-US" dirty="0"/>
          </a:p>
          <a:p>
            <a:pPr marL="0" indent="0">
              <a:buNone/>
            </a:pPr>
            <a:r>
              <a:rPr lang="en-US" altLang="zh-CN"/>
              <a:t>	</a:t>
            </a:r>
            <a:r>
              <a:rPr lang="en-US" altLang="zh-CN">
                <a:solidFill>
                  <a:schemeClr val="accent2"/>
                </a:solidFill>
              </a:rPr>
              <a:t>char</a:t>
            </a:r>
            <a:r>
              <a:rPr lang="en-US" altLang="zh-CN"/>
              <a:t> </a:t>
            </a:r>
            <a:r>
              <a:rPr lang="en-US" altLang="zh-CN" err="1"/>
              <a:t>ch</a:t>
            </a:r>
            <a:r>
              <a:rPr lang="en-US" altLang="zh-CN"/>
              <a:t>='a', </a:t>
            </a:r>
            <a:r>
              <a:rPr lang="en-US" altLang="zh-CN">
                <a:solidFill>
                  <a:schemeClr val="accent2"/>
                </a:solidFill>
              </a:rPr>
              <a:t>*</a:t>
            </a:r>
            <a:r>
              <a:rPr lang="en-US" altLang="zh-CN" err="1"/>
              <a:t>pch</a:t>
            </a:r>
            <a:r>
              <a:rPr lang="en-US" altLang="zh-CN"/>
              <a:t> = &amp;</a:t>
            </a:r>
            <a:r>
              <a:rPr lang="en-US" altLang="zh-CN" err="1"/>
              <a:t>ch</a:t>
            </a:r>
            <a:r>
              <a:rPr lang="en-US" altLang="zh-CN"/>
              <a:t>; </a:t>
            </a:r>
            <a:endParaRPr lang="en-US" altLang="zh-CN"/>
          </a:p>
          <a:p>
            <a:pPr marL="0" indent="0">
              <a:buNone/>
            </a:pPr>
            <a:r>
              <a:rPr lang="zh-CN" altLang="en-US" sz="2400" dirty="0"/>
              <a:t>但在实际应用中，由于一个字符变量仅能存储一个字符，所发挥的作用及其有限，所以这种用法并不常见。</a:t>
            </a:r>
            <a:endParaRPr lang="zh-CN" altLang="en-US" sz="2400" dirty="0"/>
          </a:p>
          <a:p>
            <a:pPr marL="0" indent="0">
              <a:buNone/>
            </a:pPr>
            <a:endParaRPr lang="zh-CN" altLang="en-US" sz="2400" dirty="0"/>
          </a:p>
          <a:p>
            <a:pPr marL="0" indent="0">
              <a:buNone/>
            </a:pPr>
            <a:r>
              <a:rPr lang="zh-CN" altLang="en-US" sz="2400" dirty="0"/>
              <a:t>人们常常</a:t>
            </a:r>
            <a:r>
              <a:rPr lang="zh-CN" altLang="en-US" sz="2400" dirty="0">
                <a:solidFill>
                  <a:schemeClr val="accent2"/>
                </a:solidFill>
              </a:rPr>
              <a:t>用字符指针指向字符数组的元素</a:t>
            </a:r>
            <a:r>
              <a:rPr lang="zh-CN" altLang="en-US" sz="2400" dirty="0"/>
              <a:t>，以便通过这种指针来</a:t>
            </a:r>
            <a:r>
              <a:rPr lang="zh-CN" altLang="en-US" sz="2400" dirty="0">
                <a:solidFill>
                  <a:schemeClr val="accent2"/>
                </a:solidFill>
              </a:rPr>
              <a:t>操作字符数组的元素</a:t>
            </a:r>
            <a:r>
              <a:rPr lang="zh-CN" altLang="en-US" sz="2400" dirty="0"/>
              <a:t>，或者</a:t>
            </a:r>
            <a:r>
              <a:rPr lang="zh-CN" altLang="en-US" sz="2400" dirty="0">
                <a:solidFill>
                  <a:schemeClr val="accent2"/>
                </a:solidFill>
              </a:rPr>
              <a:t>作为一个整体操作被指向的字符串</a:t>
            </a:r>
            <a:r>
              <a:rPr lang="zh-CN" altLang="en-US" sz="2400" dirty="0"/>
              <a:t>（例如定义操作字符串的函数）。</a:t>
            </a:r>
            <a:endParaRPr lang="zh-CN" altLang="en-US" sz="2400" dirty="0"/>
          </a:p>
          <a:p>
            <a:pPr marL="0" indent="0">
              <a:buNone/>
            </a:pPr>
            <a:endParaRPr lang="zh-CN" altLang="en-US" sz="2400" dirty="0"/>
          </a:p>
        </p:txBody>
      </p:sp>
      <p:graphicFrame>
        <p:nvGraphicFramePr>
          <p:cNvPr id="44037" name="表格 44036"/>
          <p:cNvGraphicFramePr/>
          <p:nvPr>
            <p:custDataLst>
              <p:tags r:id="rId1"/>
            </p:custDataLst>
          </p:nvPr>
        </p:nvGraphicFramePr>
        <p:xfrm>
          <a:off x="2322513" y="5661025"/>
          <a:ext cx="6426200" cy="485775"/>
        </p:xfrm>
        <a:graphic>
          <a:graphicData uri="http://schemas.openxmlformats.org/drawingml/2006/table">
            <a:tbl>
              <a:tblPr/>
              <a:tblGrid>
                <a:gridCol w="584200"/>
                <a:gridCol w="584200"/>
                <a:gridCol w="584200"/>
                <a:gridCol w="584200"/>
                <a:gridCol w="584200"/>
                <a:gridCol w="584200"/>
                <a:gridCol w="584200"/>
                <a:gridCol w="584200"/>
                <a:gridCol w="584200"/>
                <a:gridCol w="584200"/>
                <a:gridCol w="584200"/>
              </a:tblGrid>
              <a:tr h="485775">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847" marB="48847">
                    <a:lnL w="28575" cap="flat" cmpd="sng">
                      <a:solidFill>
                        <a:schemeClr val="tx1"/>
                      </a:solidFill>
                      <a:prstDash val="solid"/>
                      <a:headEnd type="none" w="med" len="med"/>
                      <a:tailEnd type="none" w="med" len="med"/>
                    </a:lnL>
                    <a:lnR w="12700" cap="flat" cmpd="sng">
                      <a:solidFill>
                        <a:schemeClr val="tx1"/>
                      </a:solidFill>
                      <a:prstDash val="sysDash"/>
                      <a:headEnd type="none" w="med" len="med"/>
                      <a:tailEnd type="none" w="med" len="med"/>
                    </a:lnR>
                    <a:lnT w="12700" cap="flat" cmpd="sng">
                      <a:solidFill>
                        <a:schemeClr val="tx1"/>
                      </a:solidFill>
                      <a:prstDash val="sysDash"/>
                      <a:headEnd type="none" w="med" len="med"/>
                      <a:tailEnd type="none" w="med" len="med"/>
                    </a:lnT>
                    <a:lnB w="12700" cap="flat" cmpd="sng">
                      <a:solidFill>
                        <a:schemeClr val="tx1"/>
                      </a:solidFill>
                      <a:prstDash val="sysDash"/>
                      <a:headEnd type="none" w="med" len="med"/>
                      <a:tailEnd type="none" w="med" len="med"/>
                    </a:lnB>
                    <a:lnTlToBr>
                      <a:noFill/>
                    </a:lnTlToBr>
                    <a:lnBlToTr>
                      <a:noFill/>
                    </a:lnBlToTr>
                    <a:noFill/>
                  </a:tcPr>
                </a:tc>
              </a:tr>
            </a:tbl>
          </a:graphicData>
        </a:graphic>
      </p:graphicFrame>
      <p:sp>
        <p:nvSpPr>
          <p:cNvPr id="231456" name="文本框 247843"/>
          <p:cNvSpPr txBox="1"/>
          <p:nvPr/>
        </p:nvSpPr>
        <p:spPr>
          <a:xfrm>
            <a:off x="784225" y="5653088"/>
            <a:ext cx="1431925" cy="457200"/>
          </a:xfrm>
          <a:prstGeom prst="rect">
            <a:avLst/>
          </a:prstGeom>
          <a:noFill/>
          <a:ln w="9525">
            <a:noFill/>
          </a:ln>
        </p:spPr>
        <p:txBody>
          <a:bodyPr lIns="92075" tIns="46038" rIns="92075" bIns="46038">
            <a:spAutoFit/>
          </a:bodyPr>
          <a:p>
            <a:pPr hangingPunct="1"/>
            <a:r>
              <a:rPr lang="zh-CN" altLang="en-US" b="1" dirty="0">
                <a:latin typeface="Cambria" panose="02040503050406030204" pitchFamily="18" charset="0"/>
              </a:rPr>
              <a:t>数组 </a:t>
            </a:r>
            <a:r>
              <a:rPr lang="en-US" altLang="zh-CN" b="1">
                <a:latin typeface="Cambria" panose="02040503050406030204" pitchFamily="18" charset="0"/>
              </a:rPr>
              <a:t>a</a:t>
            </a:r>
            <a:endParaRPr lang="en-US" altLang="zh-CN" b="1">
              <a:latin typeface="Cambria" panose="02040503050406030204" pitchFamily="18" charset="0"/>
            </a:endParaRPr>
          </a:p>
        </p:txBody>
      </p:sp>
      <p:sp>
        <p:nvSpPr>
          <p:cNvPr id="231457" name="文本框 247845"/>
          <p:cNvSpPr txBox="1"/>
          <p:nvPr/>
        </p:nvSpPr>
        <p:spPr>
          <a:xfrm>
            <a:off x="1809750" y="4741863"/>
            <a:ext cx="431800" cy="457200"/>
          </a:xfrm>
          <a:prstGeom prst="rect">
            <a:avLst/>
          </a:prstGeom>
          <a:noFill/>
          <a:ln w="9525">
            <a:noFill/>
          </a:ln>
        </p:spPr>
        <p:txBody>
          <a:bodyPr lIns="92075" tIns="46038" rIns="92075" bIns="46038">
            <a:spAutoFit/>
          </a:bodyPr>
          <a:p>
            <a:pPr hangingPunct="1"/>
            <a:r>
              <a:rPr lang="en-US" altLang="zh-CN" b="1">
                <a:latin typeface="Cambria" panose="02040503050406030204" pitchFamily="18" charset="0"/>
              </a:rPr>
              <a:t>p</a:t>
            </a:r>
            <a:endParaRPr lang="en-US" altLang="zh-CN" b="1">
              <a:latin typeface="Cambria" panose="02040503050406030204" pitchFamily="18" charset="0"/>
            </a:endParaRPr>
          </a:p>
        </p:txBody>
      </p:sp>
      <p:sp>
        <p:nvSpPr>
          <p:cNvPr id="231458" name="直接连接符 247853"/>
          <p:cNvSpPr/>
          <p:nvPr/>
        </p:nvSpPr>
        <p:spPr>
          <a:xfrm>
            <a:off x="5049838" y="5246688"/>
            <a:ext cx="152400" cy="415925"/>
          </a:xfrm>
          <a:prstGeom prst="line">
            <a:avLst/>
          </a:prstGeom>
          <a:ln w="28575" cap="flat" cmpd="sng">
            <a:solidFill>
              <a:schemeClr val="tx1"/>
            </a:solidFill>
            <a:prstDash val="solid"/>
            <a:headEnd type="oval" w="lg" len="lg"/>
            <a:tailEnd type="triangle" w="med" len="lg"/>
          </a:ln>
        </p:spPr>
      </p:sp>
      <p:sp>
        <p:nvSpPr>
          <p:cNvPr id="231459" name="文本框 247854"/>
          <p:cNvSpPr txBox="1"/>
          <p:nvPr/>
        </p:nvSpPr>
        <p:spPr>
          <a:xfrm>
            <a:off x="4618038" y="4741863"/>
            <a:ext cx="498475" cy="457200"/>
          </a:xfrm>
          <a:prstGeom prst="rect">
            <a:avLst/>
          </a:prstGeom>
          <a:noFill/>
          <a:ln w="9525">
            <a:noFill/>
          </a:ln>
        </p:spPr>
        <p:txBody>
          <a:bodyPr lIns="92075" tIns="46038" rIns="92075" bIns="46038">
            <a:spAutoFit/>
          </a:bodyPr>
          <a:p>
            <a:pPr hangingPunct="1"/>
            <a:r>
              <a:rPr lang="en-US" altLang="zh-CN" b="1">
                <a:latin typeface="Cambria" panose="02040503050406030204" pitchFamily="18" charset="0"/>
              </a:rPr>
              <a:t>q</a:t>
            </a:r>
            <a:endParaRPr lang="en-US" altLang="zh-CN" b="1">
              <a:latin typeface="Cambria" panose="02040503050406030204" pitchFamily="18" charset="0"/>
            </a:endParaRPr>
          </a:p>
        </p:txBody>
      </p:sp>
      <p:sp>
        <p:nvSpPr>
          <p:cNvPr id="231460" name="直接连接符 247853"/>
          <p:cNvSpPr/>
          <p:nvPr/>
        </p:nvSpPr>
        <p:spPr>
          <a:xfrm>
            <a:off x="2170113" y="5246688"/>
            <a:ext cx="152400" cy="415925"/>
          </a:xfrm>
          <a:prstGeom prst="line">
            <a:avLst/>
          </a:prstGeom>
          <a:ln w="28575" cap="flat" cmpd="sng">
            <a:solidFill>
              <a:schemeClr val="tx1"/>
            </a:solidFill>
            <a:prstDash val="solid"/>
            <a:headEnd type="oval" w="lg" len="lg"/>
            <a:tailEnd type="triangle" w="med" len="lg"/>
          </a:ln>
        </p:spPr>
      </p:sp>
      <p:sp>
        <p:nvSpPr>
          <p:cNvPr id="2" name="灯片编号占位符 1"/>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文本框 45057"/>
          <p:cNvSpPr txBox="1"/>
          <p:nvPr/>
        </p:nvSpPr>
        <p:spPr>
          <a:xfrm>
            <a:off x="251460" y="260985"/>
            <a:ext cx="8448675" cy="1845310"/>
          </a:xfrm>
          <a:prstGeom prst="rect">
            <a:avLst/>
          </a:prstGeom>
          <a:noFill/>
          <a:ln w="9525">
            <a:noFill/>
          </a:ln>
        </p:spPr>
        <p:txBody>
          <a:bodyPr wrap="square">
            <a:spAutoFit/>
          </a:bodyPr>
          <a:p>
            <a:pPr algn="just" hangingPunct="1">
              <a:spcBef>
                <a:spcPts val="0"/>
              </a:spcBef>
            </a:pPr>
            <a:r>
              <a:rPr lang="en-US" altLang="zh-CN" sz="2800">
                <a:latin typeface="Cambria" panose="02040503050406030204" pitchFamily="18" charset="0"/>
              </a:rPr>
              <a:t>第一种情况：用字符指针指向字符串，然后</a:t>
            </a:r>
            <a:r>
              <a:rPr lang="en-US" altLang="zh-CN" sz="2800">
                <a:solidFill>
                  <a:schemeClr val="accent2"/>
                </a:solidFill>
                <a:latin typeface="Cambria" panose="02040503050406030204" pitchFamily="18" charset="0"/>
              </a:rPr>
              <a:t>通过指针来操作字符串中的元素</a:t>
            </a:r>
            <a:r>
              <a:rPr lang="en-US" altLang="zh-CN" sz="2800">
                <a:latin typeface="Cambria" panose="02040503050406030204" pitchFamily="18" charset="0"/>
              </a:rPr>
              <a:t>。</a:t>
            </a:r>
            <a:endParaRPr lang="en-US" altLang="zh-CN" sz="2800">
              <a:latin typeface="Cambria" panose="02040503050406030204" pitchFamily="18" charset="0"/>
            </a:endParaRPr>
          </a:p>
          <a:p>
            <a:pPr algn="just" hangingPunct="1">
              <a:spcBef>
                <a:spcPts val="1200"/>
              </a:spcBef>
              <a:spcAft>
                <a:spcPts val="0"/>
              </a:spcAft>
            </a:pPr>
            <a:r>
              <a:rPr lang="en-US" altLang="zh-CN">
                <a:sym typeface="+mn-ea"/>
              </a:rPr>
              <a:t>用几个函数实例进行说明</a:t>
            </a:r>
            <a:r>
              <a:rPr lang="zh-CN" altLang="en-US">
                <a:sym typeface="+mn-ea"/>
              </a:rPr>
              <a:t>。字符串</a:t>
            </a:r>
            <a:r>
              <a:rPr lang="zh-CN" altLang="en-US">
                <a:latin typeface="Cambria" panose="02040503050406030204" pitchFamily="18" charset="0"/>
              </a:rPr>
              <a:t>末尾有空</a:t>
            </a:r>
            <a:r>
              <a:rPr lang="en-US" altLang="zh-CN">
                <a:latin typeface="Cambria" panose="02040503050406030204" pitchFamily="18" charset="0"/>
              </a:rPr>
              <a:t>字符作为结束标志，所以</a:t>
            </a:r>
            <a:r>
              <a:rPr lang="zh-CN" altLang="en-US">
                <a:latin typeface="Cambria" panose="02040503050406030204" pitchFamily="18" charset="0"/>
              </a:rPr>
              <a:t>函数</a:t>
            </a:r>
            <a:r>
              <a:rPr lang="en-US" altLang="zh-CN">
                <a:latin typeface="Cambria" panose="02040503050406030204" pitchFamily="18" charset="0"/>
              </a:rPr>
              <a:t>不</a:t>
            </a:r>
            <a:r>
              <a:rPr lang="zh-CN" altLang="en-US">
                <a:latin typeface="Cambria" panose="02040503050406030204" pitchFamily="18" charset="0"/>
              </a:rPr>
              <a:t>用</a:t>
            </a:r>
            <a:r>
              <a:rPr lang="en-US" altLang="zh-CN">
                <a:latin typeface="Cambria" panose="02040503050406030204" pitchFamily="18" charset="0"/>
              </a:rPr>
              <a:t>表征字符数组长度的参数。</a:t>
            </a:r>
            <a:endParaRPr lang="zh-CN" altLang="en-US">
              <a:solidFill>
                <a:schemeClr val="folHlink"/>
              </a:solidFill>
              <a:latin typeface="Cambria" panose="02040503050406030204" pitchFamily="18" charset="0"/>
            </a:endParaRPr>
          </a:p>
        </p:txBody>
      </p:sp>
      <p:graphicFrame>
        <p:nvGraphicFramePr>
          <p:cNvPr id="65656" name="表格 65655"/>
          <p:cNvGraphicFramePr/>
          <p:nvPr>
            <p:custDataLst>
              <p:tags r:id="rId1"/>
            </p:custDataLst>
          </p:nvPr>
        </p:nvGraphicFramePr>
        <p:xfrm>
          <a:off x="5711825" y="4438650"/>
          <a:ext cx="2973070" cy="396240"/>
        </p:xfrm>
        <a:graphic>
          <a:graphicData uri="http://schemas.openxmlformats.org/drawingml/2006/table">
            <a:tbl>
              <a:tblPr/>
              <a:tblGrid>
                <a:gridCol w="371633"/>
                <a:gridCol w="371633"/>
                <a:gridCol w="371633"/>
                <a:gridCol w="371633"/>
                <a:gridCol w="371633"/>
                <a:gridCol w="495935"/>
                <a:gridCol w="319563"/>
                <a:gridCol w="299401"/>
              </a:tblGrid>
              <a:tr h="395288">
                <a:tc>
                  <a:txBody>
                    <a:bodyPr/>
                    <a:p>
                      <a:pPr marL="0" lvl="0" indent="0">
                        <a:buNone/>
                      </a:pPr>
                      <a:r>
                        <a:rPr lang="en-US" altLang="zh-CN" sz="2000" b="0"/>
                        <a:t>H</a:t>
                      </a:r>
                      <a:endParaRPr lang="en-US" altLang="zh-CN" sz="2000" b="0"/>
                    </a:p>
                  </a:txBody>
                  <a:tcPr>
                    <a:lnL w="19050" cap="flat" cmpd="sng">
                      <a:solidFill>
                        <a:schemeClr val="accent2"/>
                      </a:solidFill>
                      <a:prstDash val="solid"/>
                      <a:headEnd type="none" w="med" len="med"/>
                      <a:tailEnd type="none" w="med" len="med"/>
                    </a:lnL>
                    <a:lnR w="19050" cap="flat" cmpd="sng">
                      <a:solidFill>
                        <a:schemeClr val="accent2"/>
                      </a:solidFill>
                      <a:prstDash val="solid"/>
                      <a:headEnd type="none" w="med" len="med"/>
                      <a:tailEnd type="none" w="med" len="med"/>
                    </a:lnR>
                    <a:lnT w="19050" cap="flat" cmpd="sng">
                      <a:solidFill>
                        <a:schemeClr val="accent2"/>
                      </a:solidFill>
                      <a:prstDash val="solid"/>
                      <a:headEnd type="none" w="med" len="med"/>
                      <a:tailEnd type="none" w="med" len="med"/>
                    </a:lnT>
                    <a:lnB w="19050" cap="flat" cmpd="sng">
                      <a:solidFill>
                        <a:schemeClr val="accent2"/>
                      </a:solidFill>
                      <a:prstDash val="solid"/>
                      <a:headEnd type="none" w="med" len="med"/>
                      <a:tailEnd type="none" w="med" len="med"/>
                    </a:lnB>
                    <a:lnTlToBr>
                      <a:noFill/>
                    </a:lnTlToBr>
                    <a:lnBlToTr>
                      <a:noFill/>
                    </a:lnBlToTr>
                    <a:noFill/>
                  </a:tcPr>
                </a:tc>
                <a:tc>
                  <a:txBody>
                    <a:bodyPr/>
                    <a:p>
                      <a:pPr marL="0" lvl="0" indent="0">
                        <a:buNone/>
                      </a:pPr>
                      <a:r>
                        <a:rPr lang="en-US" altLang="zh-CN" sz="2000" b="0"/>
                        <a:t>e</a:t>
                      </a:r>
                      <a:endParaRPr lang="en-US" altLang="zh-CN" sz="2000" b="0"/>
                    </a:p>
                  </a:txBody>
                  <a:tcPr>
                    <a:lnL w="19050" cap="flat" cmpd="sng">
                      <a:solidFill>
                        <a:schemeClr val="accent2"/>
                      </a:solidFill>
                      <a:prstDash val="solid"/>
                      <a:headEnd type="none" w="med" len="med"/>
                      <a:tailEnd type="none" w="med" len="med"/>
                    </a:lnL>
                    <a:lnR w="19050" cap="flat" cmpd="sng">
                      <a:solidFill>
                        <a:schemeClr val="accent2"/>
                      </a:solidFill>
                      <a:prstDash val="solid"/>
                      <a:headEnd type="none" w="med" len="med"/>
                      <a:tailEnd type="none" w="med" len="med"/>
                    </a:lnR>
                    <a:lnT w="19050" cap="flat" cmpd="sng">
                      <a:solidFill>
                        <a:schemeClr val="accent2"/>
                      </a:solidFill>
                      <a:prstDash val="solid"/>
                      <a:headEnd type="none" w="med" len="med"/>
                      <a:tailEnd type="none" w="med" len="med"/>
                    </a:lnT>
                    <a:lnB w="19050" cap="flat" cmpd="sng">
                      <a:solidFill>
                        <a:schemeClr val="accent2"/>
                      </a:solidFill>
                      <a:prstDash val="solid"/>
                      <a:headEnd type="none" w="med" len="med"/>
                      <a:tailEnd type="none" w="med" len="med"/>
                    </a:lnB>
                    <a:lnTlToBr>
                      <a:noFill/>
                    </a:lnTlToBr>
                    <a:lnBlToTr>
                      <a:noFill/>
                    </a:lnBlToTr>
                    <a:noFill/>
                  </a:tcPr>
                </a:tc>
                <a:tc>
                  <a:txBody>
                    <a:bodyPr/>
                    <a:p>
                      <a:pPr marL="0" lvl="0" indent="0">
                        <a:buNone/>
                      </a:pPr>
                      <a:r>
                        <a:rPr lang="en-US" altLang="zh-CN" sz="2000" b="0"/>
                        <a:t>l</a:t>
                      </a:r>
                      <a:endParaRPr lang="en-US" altLang="zh-CN" sz="2000" b="0"/>
                    </a:p>
                  </a:txBody>
                  <a:tcPr>
                    <a:lnL w="19050" cap="flat" cmpd="sng">
                      <a:solidFill>
                        <a:schemeClr val="accent2"/>
                      </a:solidFill>
                      <a:prstDash val="solid"/>
                      <a:headEnd type="none" w="med" len="med"/>
                      <a:tailEnd type="none" w="med" len="med"/>
                    </a:lnL>
                    <a:lnR w="19050" cap="flat" cmpd="sng">
                      <a:solidFill>
                        <a:schemeClr val="accent2"/>
                      </a:solidFill>
                      <a:prstDash val="solid"/>
                      <a:headEnd type="none" w="med" len="med"/>
                      <a:tailEnd type="none" w="med" len="med"/>
                    </a:lnR>
                    <a:lnT w="19050" cap="flat" cmpd="sng">
                      <a:solidFill>
                        <a:schemeClr val="accent2"/>
                      </a:solidFill>
                      <a:prstDash val="solid"/>
                      <a:headEnd type="none" w="med" len="med"/>
                      <a:tailEnd type="none" w="med" len="med"/>
                    </a:lnT>
                    <a:lnB w="19050" cap="flat" cmpd="sng">
                      <a:solidFill>
                        <a:schemeClr val="accent2"/>
                      </a:solidFill>
                      <a:prstDash val="solid"/>
                      <a:headEnd type="none" w="med" len="med"/>
                      <a:tailEnd type="none" w="med" len="med"/>
                    </a:lnB>
                    <a:lnTlToBr>
                      <a:noFill/>
                    </a:lnTlToBr>
                    <a:lnBlToTr>
                      <a:noFill/>
                    </a:lnBlToTr>
                    <a:noFill/>
                  </a:tcPr>
                </a:tc>
                <a:tc>
                  <a:txBody>
                    <a:bodyPr/>
                    <a:p>
                      <a:pPr marL="0" lvl="0" indent="0">
                        <a:buNone/>
                      </a:pPr>
                      <a:r>
                        <a:rPr lang="en-US" altLang="zh-CN" sz="2000" b="0"/>
                        <a:t>l</a:t>
                      </a:r>
                      <a:endParaRPr lang="en-US" altLang="zh-CN" sz="2000" b="0"/>
                    </a:p>
                  </a:txBody>
                  <a:tcPr>
                    <a:lnL w="19050" cap="flat" cmpd="sng">
                      <a:solidFill>
                        <a:schemeClr val="accent2"/>
                      </a:solidFill>
                      <a:prstDash val="solid"/>
                      <a:headEnd type="none" w="med" len="med"/>
                      <a:tailEnd type="none" w="med" len="med"/>
                    </a:lnL>
                    <a:lnR w="19050" cap="flat" cmpd="sng">
                      <a:solidFill>
                        <a:schemeClr val="accent2"/>
                      </a:solidFill>
                      <a:prstDash val="solid"/>
                      <a:headEnd type="none" w="med" len="med"/>
                      <a:tailEnd type="none" w="med" len="med"/>
                    </a:lnR>
                    <a:lnT w="19050" cap="flat" cmpd="sng">
                      <a:solidFill>
                        <a:schemeClr val="accent2"/>
                      </a:solidFill>
                      <a:prstDash val="solid"/>
                      <a:headEnd type="none" w="med" len="med"/>
                      <a:tailEnd type="none" w="med" len="med"/>
                    </a:lnT>
                    <a:lnB w="19050" cap="flat" cmpd="sng">
                      <a:solidFill>
                        <a:schemeClr val="accent2"/>
                      </a:solidFill>
                      <a:prstDash val="solid"/>
                      <a:headEnd type="none" w="med" len="med"/>
                      <a:tailEnd type="none" w="med" len="med"/>
                    </a:lnB>
                    <a:lnTlToBr>
                      <a:noFill/>
                    </a:lnTlToBr>
                    <a:lnBlToTr>
                      <a:noFill/>
                    </a:lnBlToTr>
                    <a:noFill/>
                  </a:tcPr>
                </a:tc>
                <a:tc>
                  <a:txBody>
                    <a:bodyPr/>
                    <a:p>
                      <a:pPr marL="0" lvl="0" indent="0">
                        <a:buNone/>
                      </a:pPr>
                      <a:r>
                        <a:rPr lang="en-US" altLang="zh-CN" sz="2000" b="0"/>
                        <a:t>0</a:t>
                      </a:r>
                      <a:endParaRPr lang="en-US" altLang="zh-CN" sz="2000" b="0"/>
                    </a:p>
                  </a:txBody>
                  <a:tcPr>
                    <a:lnL w="19050" cap="flat" cmpd="sng">
                      <a:solidFill>
                        <a:schemeClr val="accent2"/>
                      </a:solidFill>
                      <a:prstDash val="solid"/>
                      <a:headEnd type="none" w="med" len="med"/>
                      <a:tailEnd type="none" w="med" len="med"/>
                    </a:lnL>
                    <a:lnR w="19050" cap="flat" cmpd="sng">
                      <a:solidFill>
                        <a:schemeClr val="accent2"/>
                      </a:solidFill>
                      <a:prstDash val="solid"/>
                      <a:headEnd type="none" w="med" len="med"/>
                      <a:tailEnd type="none" w="med" len="med"/>
                    </a:lnR>
                    <a:lnT w="19050" cap="flat" cmpd="sng">
                      <a:solidFill>
                        <a:schemeClr val="accent2"/>
                      </a:solidFill>
                      <a:prstDash val="solid"/>
                      <a:headEnd type="none" w="med" len="med"/>
                      <a:tailEnd type="none" w="med" len="med"/>
                    </a:lnT>
                    <a:lnB w="19050" cap="flat" cmpd="sng">
                      <a:solidFill>
                        <a:schemeClr val="accent2"/>
                      </a:solidFill>
                      <a:prstDash val="solid"/>
                      <a:headEnd type="none" w="med" len="med"/>
                      <a:tailEnd type="none" w="med" len="med"/>
                    </a:lnB>
                    <a:lnTlToBr>
                      <a:noFill/>
                    </a:lnTlToBr>
                    <a:lnBlToTr>
                      <a:noFill/>
                    </a:lnBlToTr>
                    <a:noFill/>
                  </a:tcPr>
                </a:tc>
                <a:tc>
                  <a:txBody>
                    <a:bodyPr/>
                    <a:p>
                      <a:pPr marL="0" lvl="0" indent="0">
                        <a:buNone/>
                      </a:pPr>
                      <a:r>
                        <a:rPr lang="en-US" altLang="zh-CN" sz="2000" b="0">
                          <a:solidFill>
                            <a:srgbClr val="FF0000"/>
                          </a:solidFill>
                        </a:rPr>
                        <a:t>\0</a:t>
                      </a:r>
                      <a:endParaRPr lang="en-US" altLang="zh-CN" sz="2000" b="0">
                        <a:solidFill>
                          <a:srgbClr val="FF0000"/>
                        </a:solidFill>
                      </a:endParaRPr>
                    </a:p>
                  </a:txBody>
                  <a:tcPr>
                    <a:lnL w="19050" cap="flat" cmpd="sng">
                      <a:solidFill>
                        <a:schemeClr val="accent2"/>
                      </a:solidFill>
                      <a:prstDash val="solid"/>
                      <a:headEnd type="none" w="med" len="med"/>
                      <a:tailEnd type="none" w="med" len="med"/>
                    </a:lnL>
                    <a:lnR w="19050" cap="flat" cmpd="sng">
                      <a:solidFill>
                        <a:schemeClr val="accent2"/>
                      </a:solidFill>
                      <a:prstDash val="solid"/>
                      <a:headEnd type="none" w="med" len="med"/>
                      <a:tailEnd type="none" w="med" len="med"/>
                    </a:lnR>
                    <a:lnT w="19050" cap="flat" cmpd="sng">
                      <a:solidFill>
                        <a:schemeClr val="accent2"/>
                      </a:solidFill>
                      <a:prstDash val="solid"/>
                      <a:headEnd type="none" w="med" len="med"/>
                      <a:tailEnd type="none" w="med" len="med"/>
                    </a:lnT>
                    <a:lnB w="19050" cap="flat" cmpd="sng">
                      <a:solidFill>
                        <a:schemeClr val="accent2"/>
                      </a:solidFill>
                      <a:prstDash val="solid"/>
                      <a:headEnd type="none" w="med" len="med"/>
                      <a:tailEnd type="none" w="med" len="med"/>
                    </a:lnB>
                    <a:lnTlToBr>
                      <a:noFill/>
                    </a:lnTlToBr>
                    <a:lnBlToTr>
                      <a:noFill/>
                    </a:lnBlToTr>
                    <a:noFill/>
                  </a:tcPr>
                </a:tc>
                <a:tc>
                  <a:txBody>
                    <a:bodyPr/>
                    <a:p>
                      <a:pPr marL="0" lvl="0" indent="0">
                        <a:buNone/>
                      </a:pPr>
                      <a:endParaRPr lang="en-US" altLang="zh-CN" sz="1800" b="0"/>
                    </a:p>
                  </a:txBody>
                  <a:tcPr>
                    <a:lnL w="19050" cap="flat" cmpd="sng">
                      <a:solidFill>
                        <a:schemeClr val="accent2"/>
                      </a:solidFill>
                      <a:prstDash val="solid"/>
                      <a:headEnd type="none" w="med" len="med"/>
                      <a:tailEnd type="none" w="med" len="med"/>
                    </a:lnL>
                    <a:lnR w="19050" cap="flat" cmpd="sng">
                      <a:solidFill>
                        <a:schemeClr val="accent2"/>
                      </a:solidFill>
                      <a:prstDash val="solid"/>
                      <a:headEnd type="none" w="med" len="med"/>
                      <a:tailEnd type="none" w="med" len="med"/>
                    </a:lnR>
                    <a:lnT w="19050" cap="flat" cmpd="sng">
                      <a:solidFill>
                        <a:schemeClr val="accent2"/>
                      </a:solidFill>
                      <a:prstDash val="solid"/>
                      <a:headEnd type="none" w="med" len="med"/>
                      <a:tailEnd type="none" w="med" len="med"/>
                    </a:lnT>
                    <a:lnB w="19050" cap="flat" cmpd="sng">
                      <a:solidFill>
                        <a:schemeClr val="accent2"/>
                      </a:solidFill>
                      <a:prstDash val="solid"/>
                      <a:headEnd type="none" w="med" len="med"/>
                      <a:tailEnd type="none" w="med" len="med"/>
                    </a:lnB>
                    <a:lnTlToBr>
                      <a:noFill/>
                    </a:lnTlToBr>
                    <a:lnBlToTr>
                      <a:noFill/>
                    </a:lnBlToTr>
                    <a:noFill/>
                  </a:tcPr>
                </a:tc>
                <a:tc>
                  <a:txBody>
                    <a:bodyPr/>
                    <a:p>
                      <a:pPr marL="0" lvl="0" indent="0">
                        <a:buNone/>
                      </a:pPr>
                      <a:endParaRPr lang="en-US" altLang="zh-CN" sz="1600" b="0"/>
                    </a:p>
                  </a:txBody>
                  <a:tcPr>
                    <a:lnL w="19050" cap="flat" cmpd="sng">
                      <a:solidFill>
                        <a:schemeClr val="accent2"/>
                      </a:solidFill>
                      <a:prstDash val="solid"/>
                      <a:headEnd type="none" w="med" len="med"/>
                      <a:tailEnd type="none" w="med" len="med"/>
                    </a:lnL>
                    <a:lnR w="19050" cap="flat" cmpd="sng">
                      <a:solidFill>
                        <a:schemeClr val="accent2"/>
                      </a:solidFill>
                      <a:prstDash val="solid"/>
                      <a:headEnd type="none" w="med" len="med"/>
                      <a:tailEnd type="none" w="med" len="med"/>
                    </a:lnR>
                    <a:lnT w="19050" cap="flat" cmpd="sng">
                      <a:solidFill>
                        <a:schemeClr val="accent2"/>
                      </a:solidFill>
                      <a:prstDash val="solid"/>
                      <a:headEnd type="none" w="med" len="med"/>
                      <a:tailEnd type="none" w="med" len="med"/>
                    </a:lnT>
                    <a:lnB w="19050" cap="flat" cmpd="sng">
                      <a:solidFill>
                        <a:schemeClr val="accent2"/>
                      </a:solidFill>
                      <a:prstDash val="solid"/>
                      <a:headEnd type="none" w="med" len="med"/>
                      <a:tailEnd type="none" w="med" len="med"/>
                    </a:lnB>
                    <a:lnTlToBr>
                      <a:noFill/>
                    </a:lnTlToBr>
                    <a:lnBlToTr>
                      <a:noFill/>
                    </a:lnBlToTr>
                    <a:noFill/>
                  </a:tcPr>
                </a:tc>
              </a:tr>
            </a:tbl>
          </a:graphicData>
        </a:graphic>
      </p:graphicFrame>
      <p:sp>
        <p:nvSpPr>
          <p:cNvPr id="65672" name="直接连接符 65671"/>
          <p:cNvSpPr/>
          <p:nvPr/>
        </p:nvSpPr>
        <p:spPr>
          <a:xfrm>
            <a:off x="5855970" y="4222750"/>
            <a:ext cx="0" cy="215900"/>
          </a:xfrm>
          <a:prstGeom prst="line">
            <a:avLst/>
          </a:prstGeom>
          <a:ln w="19050" cap="flat" cmpd="sng">
            <a:solidFill>
              <a:schemeClr val="accent2"/>
            </a:solidFill>
            <a:prstDash val="solid"/>
            <a:headEnd type="none" w="med" len="med"/>
            <a:tailEnd type="triangle" w="med" len="med"/>
          </a:ln>
        </p:spPr>
      </p:sp>
      <p:sp>
        <p:nvSpPr>
          <p:cNvPr id="65674" name="文本框 65673"/>
          <p:cNvSpPr txBox="1"/>
          <p:nvPr/>
        </p:nvSpPr>
        <p:spPr>
          <a:xfrm>
            <a:off x="5675630" y="3853815"/>
            <a:ext cx="360363" cy="368935"/>
          </a:xfrm>
          <a:prstGeom prst="rect">
            <a:avLst/>
          </a:prstGeom>
          <a:noFill/>
          <a:ln w="19050">
            <a:noFill/>
          </a:ln>
        </p:spPr>
        <p:txBody>
          <a:bodyPr lIns="0" tIns="0" rIns="0" bIns="0">
            <a:spAutoFit/>
          </a:bodyPr>
          <a:p>
            <a:pPr>
              <a:buClr>
                <a:schemeClr val="hlink"/>
              </a:buClr>
              <a:buSzPct val="85000"/>
              <a:buFont typeface="Wingdings" panose="05000000000000000000" pitchFamily="2" charset="2"/>
            </a:pPr>
            <a:r>
              <a:rPr lang="en-US" altLang="zh-CN">
                <a:solidFill>
                  <a:schemeClr val="accent2"/>
                </a:solidFill>
                <a:latin typeface="Cambria" panose="02040503050406030204" pitchFamily="18" charset="0"/>
                <a:ea typeface="华文中宋" panose="02010600040101010101" pitchFamily="2" charset="-122"/>
              </a:rPr>
              <a:t>s</a:t>
            </a:r>
            <a:endParaRPr lang="en-US" altLang="zh-CN">
              <a:solidFill>
                <a:schemeClr val="accent2"/>
              </a:solidFill>
              <a:latin typeface="Cambria" panose="02040503050406030204" pitchFamily="18" charset="0"/>
              <a:ea typeface="华文中宋" panose="02010600040101010101" pitchFamily="2" charset="-122"/>
            </a:endParaRPr>
          </a:p>
        </p:txBody>
      </p:sp>
      <p:sp>
        <p:nvSpPr>
          <p:cNvPr id="2" name="文本框 1"/>
          <p:cNvSpPr txBox="1"/>
          <p:nvPr/>
        </p:nvSpPr>
        <p:spPr>
          <a:xfrm>
            <a:off x="683895" y="5525770"/>
            <a:ext cx="8079740" cy="983615"/>
          </a:xfrm>
          <a:prstGeom prst="rect">
            <a:avLst/>
          </a:prstGeom>
          <a:noFill/>
        </p:spPr>
        <p:txBody>
          <a:bodyPr wrap="square" rtlCol="0" anchor="t">
            <a:spAutoFit/>
          </a:bodyPr>
          <a:p>
            <a:pPr marL="0" indent="0" algn="just">
              <a:spcBef>
                <a:spcPts val="1200"/>
              </a:spcBef>
              <a:buNone/>
            </a:pPr>
            <a:r>
              <a:rPr lang="en-US" altLang="zh-CN" dirty="0">
                <a:sym typeface="+mn-ea"/>
              </a:rPr>
              <a:t>“</a:t>
            </a:r>
            <a:r>
              <a:rPr lang="zh-CN" altLang="en-US" dirty="0">
                <a:sym typeface="+mn-ea"/>
              </a:rPr>
              <a:t> </a:t>
            </a:r>
            <a:r>
              <a:rPr lang="en-US" altLang="zh-CN">
                <a:solidFill>
                  <a:schemeClr val="accent2"/>
                </a:solidFill>
                <a:sym typeface="+mn-ea"/>
              </a:rPr>
              <a:t>const </a:t>
            </a:r>
            <a:r>
              <a:rPr lang="zh-CN" altLang="en-US" dirty="0">
                <a:solidFill>
                  <a:schemeClr val="accent2"/>
                </a:solidFill>
                <a:sym typeface="+mn-ea"/>
              </a:rPr>
              <a:t>类型 *变量</a:t>
            </a:r>
            <a:r>
              <a:rPr lang="en-US" altLang="zh-CN" dirty="0">
                <a:solidFill>
                  <a:schemeClr val="accent2"/>
                </a:solidFill>
                <a:sym typeface="+mn-ea"/>
              </a:rPr>
              <a:t> </a:t>
            </a:r>
            <a:r>
              <a:rPr lang="en-US" altLang="zh-CN" dirty="0">
                <a:sym typeface="+mn-ea"/>
              </a:rPr>
              <a:t>”</a:t>
            </a:r>
            <a:r>
              <a:rPr lang="zh-CN" altLang="en-US" dirty="0">
                <a:sym typeface="+mn-ea"/>
              </a:rPr>
              <a:t>用法限制修改指针指向的值。</a:t>
            </a:r>
            <a:endParaRPr lang="zh-CN" altLang="en-US" dirty="0">
              <a:sym typeface="+mn-ea"/>
            </a:endParaRPr>
          </a:p>
          <a:p>
            <a:pPr marL="0" indent="0" algn="just">
              <a:spcBef>
                <a:spcPts val="1200"/>
              </a:spcBef>
              <a:buNone/>
            </a:pPr>
            <a:r>
              <a:rPr lang="zh-CN" altLang="en-US"/>
              <a:t>参数</a:t>
            </a:r>
            <a:r>
              <a:rPr lang="en-US" altLang="zh-CN"/>
              <a:t> s </a:t>
            </a:r>
            <a:r>
              <a:rPr lang="zh-CN" altLang="en-US"/>
              <a:t>的值在函数内可以变化，其值不会返回到调用处。</a:t>
            </a:r>
            <a:endParaRPr lang="zh-CN" altLang="en-US"/>
          </a:p>
        </p:txBody>
      </p:sp>
      <p:sp>
        <p:nvSpPr>
          <p:cNvPr id="3" name="文本框 2"/>
          <p:cNvSpPr txBox="1"/>
          <p:nvPr/>
        </p:nvSpPr>
        <p:spPr>
          <a:xfrm>
            <a:off x="323850" y="2306320"/>
            <a:ext cx="6739890" cy="3193415"/>
          </a:xfrm>
          <a:prstGeom prst="rect">
            <a:avLst/>
          </a:prstGeom>
          <a:noFill/>
        </p:spPr>
        <p:txBody>
          <a:bodyPr wrap="none" rtlCol="0">
            <a:spAutoFit/>
          </a:bodyPr>
          <a:p>
            <a:pPr algn="just" eaLnBrk="0">
              <a:spcBef>
                <a:spcPct val="40000"/>
              </a:spcBef>
            </a:pPr>
            <a:r>
              <a:rPr lang="en-US" altLang="zh-CN">
                <a:sym typeface="+mn-ea"/>
              </a:rPr>
              <a:t>【</a:t>
            </a:r>
            <a:r>
              <a:rPr lang="zh-CN" altLang="en-US" dirty="0">
                <a:sym typeface="+mn-ea"/>
              </a:rPr>
              <a:t>例</a:t>
            </a:r>
            <a:r>
              <a:rPr lang="en-US" altLang="zh-CN">
                <a:sym typeface="+mn-ea"/>
              </a:rPr>
              <a:t>7-3】</a:t>
            </a:r>
            <a:r>
              <a:rPr lang="zh-CN" altLang="en-US" dirty="0">
                <a:sym typeface="+mn-ea"/>
              </a:rPr>
              <a:t>用指针方式实现字符串长度函数。</a:t>
            </a:r>
            <a:endParaRPr lang="zh-CN" altLang="en-US" dirty="0">
              <a:latin typeface="Cambria" panose="02040503050406030204" pitchFamily="18" charset="0"/>
            </a:endParaRPr>
          </a:p>
          <a:p>
            <a:pPr algn="just" eaLnBrk="0">
              <a:spcBef>
                <a:spcPct val="40000"/>
              </a:spcBef>
            </a:pPr>
            <a:r>
              <a:rPr lang="en-US" altLang="zh-CN" err="1">
                <a:solidFill>
                  <a:schemeClr val="folHlink"/>
                </a:solidFill>
                <a:sym typeface="+mn-ea"/>
              </a:rPr>
              <a:t>int</a:t>
            </a:r>
            <a:r>
              <a:rPr lang="en-US" altLang="zh-CN">
                <a:solidFill>
                  <a:schemeClr val="folHlink"/>
                </a:solidFill>
                <a:sym typeface="+mn-ea"/>
              </a:rPr>
              <a:t> </a:t>
            </a:r>
            <a:r>
              <a:rPr lang="en-US" altLang="zh-CN" err="1">
                <a:solidFill>
                  <a:schemeClr val="folHlink"/>
                </a:solidFill>
                <a:sym typeface="+mn-ea"/>
              </a:rPr>
              <a:t>stringlen</a:t>
            </a:r>
            <a:r>
              <a:rPr lang="en-US" altLang="zh-CN">
                <a:solidFill>
                  <a:schemeClr val="folHlink"/>
                </a:solidFill>
                <a:sym typeface="+mn-ea"/>
              </a:rPr>
              <a:t> (</a:t>
            </a:r>
            <a:r>
              <a:rPr lang="en-US" altLang="zh-CN">
                <a:solidFill>
                  <a:schemeClr val="accent2"/>
                </a:solidFill>
                <a:sym typeface="+mn-ea"/>
              </a:rPr>
              <a:t>const char *s</a:t>
            </a:r>
            <a:r>
              <a:rPr lang="en-US" altLang="zh-CN">
                <a:solidFill>
                  <a:schemeClr val="folHlink"/>
                </a:solidFill>
                <a:sym typeface="+mn-ea"/>
              </a:rPr>
              <a:t>) {  //</a:t>
            </a:r>
            <a:r>
              <a:rPr lang="zh-CN" altLang="en-US">
                <a:solidFill>
                  <a:schemeClr val="folHlink"/>
                </a:solidFill>
                <a:sym typeface="+mn-ea"/>
              </a:rPr>
              <a:t>版本</a:t>
            </a:r>
            <a:r>
              <a:rPr lang="en-US" altLang="zh-CN">
                <a:solidFill>
                  <a:schemeClr val="folHlink"/>
                </a:solidFill>
                <a:sym typeface="+mn-ea"/>
              </a:rPr>
              <a:t>1</a:t>
            </a:r>
            <a:endParaRPr lang="en-US" altLang="zh-CN">
              <a:solidFill>
                <a:schemeClr val="folHlink"/>
              </a:solidFill>
              <a:latin typeface="Cambria" panose="02040503050406030204" pitchFamily="18" charset="0"/>
            </a:endParaRPr>
          </a:p>
          <a:p>
            <a:pPr algn="just" eaLnBrk="0">
              <a:spcBef>
                <a:spcPct val="0"/>
              </a:spcBef>
            </a:pPr>
            <a:r>
              <a:rPr lang="en-US" altLang="zh-CN">
                <a:solidFill>
                  <a:schemeClr val="folHlink"/>
                </a:solidFill>
                <a:sym typeface="+mn-ea"/>
              </a:rPr>
              <a:t>    </a:t>
            </a:r>
            <a:r>
              <a:rPr lang="en-US" altLang="zh-CN" err="1">
                <a:solidFill>
                  <a:schemeClr val="folHlink"/>
                </a:solidFill>
                <a:sym typeface="+mn-ea"/>
              </a:rPr>
              <a:t>int</a:t>
            </a:r>
            <a:r>
              <a:rPr lang="en-US" altLang="zh-CN">
                <a:solidFill>
                  <a:schemeClr val="folHlink"/>
                </a:solidFill>
                <a:sym typeface="+mn-ea"/>
              </a:rPr>
              <a:t> n = 0;    </a:t>
            </a:r>
            <a:r>
              <a:rPr lang="en-US" altLang="zh-CN">
                <a:solidFill>
                  <a:schemeClr val="folHlink"/>
                </a:solidFill>
                <a:sym typeface="+mn-ea"/>
              </a:rPr>
              <a:t>//</a:t>
            </a:r>
            <a:r>
              <a:rPr lang="zh-CN" altLang="en-US" dirty="0">
                <a:solidFill>
                  <a:schemeClr val="folHlink"/>
                </a:solidFill>
                <a:sym typeface="+mn-ea"/>
              </a:rPr>
              <a:t>通过局部指针扫描串中字符并计数</a:t>
            </a:r>
            <a:endParaRPr lang="en-US" altLang="zh-CN">
              <a:solidFill>
                <a:schemeClr val="folHlink"/>
              </a:solidFill>
              <a:latin typeface="Cambria" panose="02040503050406030204" pitchFamily="18" charset="0"/>
            </a:endParaRPr>
          </a:p>
          <a:p>
            <a:pPr algn="just" eaLnBrk="0">
              <a:spcBef>
                <a:spcPct val="0"/>
              </a:spcBef>
            </a:pPr>
            <a:r>
              <a:rPr lang="en-US" altLang="zh-CN">
                <a:solidFill>
                  <a:schemeClr val="folHlink"/>
                </a:solidFill>
                <a:sym typeface="+mn-ea"/>
              </a:rPr>
              <a:t>    while (*s != '\0') {</a:t>
            </a:r>
            <a:endParaRPr lang="en-US" altLang="zh-CN">
              <a:solidFill>
                <a:schemeClr val="folHlink"/>
              </a:solidFill>
              <a:sym typeface="+mn-ea"/>
            </a:endParaRPr>
          </a:p>
          <a:p>
            <a:pPr algn="just" eaLnBrk="0">
              <a:spcBef>
                <a:spcPct val="0"/>
              </a:spcBef>
            </a:pPr>
            <a:r>
              <a:rPr lang="en-US" altLang="zh-CN">
                <a:solidFill>
                  <a:schemeClr val="folHlink"/>
                </a:solidFill>
                <a:sym typeface="+mn-ea"/>
              </a:rPr>
              <a:t>        s++;  n++; </a:t>
            </a:r>
            <a:endParaRPr lang="en-US" altLang="zh-CN">
              <a:solidFill>
                <a:schemeClr val="folHlink"/>
              </a:solidFill>
              <a:sym typeface="+mn-ea"/>
            </a:endParaRPr>
          </a:p>
          <a:p>
            <a:pPr algn="just" eaLnBrk="0">
              <a:spcBef>
                <a:spcPct val="0"/>
              </a:spcBef>
            </a:pPr>
            <a:r>
              <a:rPr lang="en-US" altLang="zh-CN">
                <a:solidFill>
                  <a:schemeClr val="folHlink"/>
                </a:solidFill>
                <a:sym typeface="+mn-ea"/>
              </a:rPr>
              <a:t>    }</a:t>
            </a:r>
            <a:endParaRPr lang="en-US" altLang="zh-CN">
              <a:solidFill>
                <a:schemeClr val="folHlink"/>
              </a:solidFill>
              <a:latin typeface="Cambria" panose="02040503050406030204" pitchFamily="18" charset="0"/>
            </a:endParaRPr>
          </a:p>
          <a:p>
            <a:pPr algn="just" eaLnBrk="0">
              <a:spcBef>
                <a:spcPct val="0"/>
              </a:spcBef>
            </a:pPr>
            <a:r>
              <a:rPr lang="en-US" altLang="zh-CN">
                <a:solidFill>
                  <a:schemeClr val="folHlink"/>
                </a:solidFill>
                <a:sym typeface="+mn-ea"/>
              </a:rPr>
              <a:t>    return n;</a:t>
            </a:r>
            <a:endParaRPr lang="en-US" altLang="zh-CN">
              <a:solidFill>
                <a:schemeClr val="folHlink"/>
              </a:solidFill>
              <a:latin typeface="Cambria" panose="02040503050406030204" pitchFamily="18" charset="0"/>
            </a:endParaRPr>
          </a:p>
          <a:p>
            <a:pPr algn="just" eaLnBrk="0">
              <a:spcBef>
                <a:spcPct val="0"/>
              </a:spcBef>
            </a:pPr>
            <a:r>
              <a:rPr lang="en-US" altLang="zh-CN">
                <a:solidFill>
                  <a:schemeClr val="folHlink"/>
                </a:solidFill>
                <a:sym typeface="+mn-ea"/>
              </a:rPr>
              <a:t>} </a:t>
            </a:r>
            <a:endParaRPr lang="en-US" altLang="zh-CN" dirty="0">
              <a:solidFill>
                <a:schemeClr val="folHlink"/>
              </a:solidFill>
              <a:latin typeface="Cambria" panose="02040503050406030204" pitchFamily="18" charset="0"/>
            </a:endParaRPr>
          </a:p>
        </p:txBody>
      </p:sp>
      <p:sp>
        <p:nvSpPr>
          <p:cNvPr id="4" name="灯片编号占位符 3"/>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539750" y="452120"/>
            <a:ext cx="8136255" cy="2153920"/>
          </a:xfrm>
        </p:spPr>
        <p:txBody>
          <a:bodyPr/>
          <a:p>
            <a:pPr marL="0" indent="0" algn="just" eaLnBrk="0">
              <a:spcBef>
                <a:spcPct val="40000"/>
              </a:spcBef>
              <a:buNone/>
            </a:pPr>
            <a:r>
              <a:rPr lang="en-US" altLang="zh-CN" sz="2400" err="1">
                <a:solidFill>
                  <a:schemeClr val="folHlink"/>
                </a:solidFill>
                <a:latin typeface="Cambria" panose="02040503050406030204" pitchFamily="18" charset="0"/>
                <a:sym typeface="+mn-ea"/>
              </a:rPr>
              <a:t>int</a:t>
            </a:r>
            <a:r>
              <a:rPr lang="en-US" altLang="zh-CN" sz="2400">
                <a:solidFill>
                  <a:schemeClr val="folHlink"/>
                </a:solidFill>
                <a:latin typeface="Cambria" panose="02040503050406030204" pitchFamily="18" charset="0"/>
                <a:sym typeface="+mn-ea"/>
              </a:rPr>
              <a:t> </a:t>
            </a:r>
            <a:r>
              <a:rPr lang="en-US" altLang="zh-CN" sz="2400" err="1">
                <a:solidFill>
                  <a:schemeClr val="folHlink"/>
                </a:solidFill>
                <a:sym typeface="+mn-ea"/>
              </a:rPr>
              <a:t>stringlen</a:t>
            </a:r>
            <a:r>
              <a:rPr lang="en-US" altLang="zh-CN" sz="2400">
                <a:solidFill>
                  <a:schemeClr val="folHlink"/>
                </a:solidFill>
                <a:sym typeface="+mn-ea"/>
              </a:rPr>
              <a:t> </a:t>
            </a:r>
            <a:r>
              <a:rPr lang="en-US" altLang="zh-CN" sz="2400">
                <a:solidFill>
                  <a:schemeClr val="folHlink"/>
                </a:solidFill>
                <a:latin typeface="Cambria" panose="02040503050406030204" pitchFamily="18" charset="0"/>
                <a:sym typeface="+mn-ea"/>
              </a:rPr>
              <a:t>(</a:t>
            </a:r>
            <a:r>
              <a:rPr lang="en-US" altLang="zh-CN" sz="2400">
                <a:solidFill>
                  <a:schemeClr val="accent2"/>
                </a:solidFill>
                <a:latin typeface="Cambria" panose="02040503050406030204" pitchFamily="18" charset="0"/>
                <a:sym typeface="+mn-ea"/>
              </a:rPr>
              <a:t>const char *s</a:t>
            </a:r>
            <a:r>
              <a:rPr lang="en-US" altLang="zh-CN" sz="2400">
                <a:solidFill>
                  <a:schemeClr val="folHlink"/>
                </a:solidFill>
                <a:latin typeface="Cambria" panose="02040503050406030204" pitchFamily="18" charset="0"/>
                <a:sym typeface="+mn-ea"/>
              </a:rPr>
              <a:t>) {</a:t>
            </a:r>
            <a:r>
              <a:rPr lang="en-US" altLang="zh-CN" sz="2400">
                <a:solidFill>
                  <a:schemeClr val="folHlink"/>
                </a:solidFill>
                <a:sym typeface="+mn-ea"/>
              </a:rPr>
              <a:t> //</a:t>
            </a:r>
            <a:r>
              <a:rPr lang="zh-CN" altLang="en-US" sz="2400">
                <a:solidFill>
                  <a:schemeClr val="folHlink"/>
                </a:solidFill>
                <a:sym typeface="+mn-ea"/>
              </a:rPr>
              <a:t>版本</a:t>
            </a:r>
            <a:r>
              <a:rPr lang="en-US" altLang="zh-CN" sz="2400">
                <a:solidFill>
                  <a:schemeClr val="folHlink"/>
                </a:solidFill>
                <a:sym typeface="+mn-ea"/>
              </a:rPr>
              <a:t>2</a:t>
            </a:r>
            <a:endParaRPr lang="en-US" altLang="zh-CN" sz="2400">
              <a:solidFill>
                <a:schemeClr val="folHlink"/>
              </a:solidFill>
              <a:latin typeface="Cambria" panose="02040503050406030204" pitchFamily="18" charset="0"/>
            </a:endParaRPr>
          </a:p>
          <a:p>
            <a:pPr marL="0" indent="0" algn="just" eaLnBrk="0">
              <a:spcBef>
                <a:spcPct val="0"/>
              </a:spcBef>
              <a:buNone/>
            </a:pPr>
            <a:r>
              <a:rPr lang="en-US" altLang="zh-CN" sz="2400">
                <a:solidFill>
                  <a:schemeClr val="folHlink"/>
                </a:solidFill>
                <a:latin typeface="Cambria" panose="02040503050406030204" pitchFamily="18" charset="0"/>
                <a:sym typeface="+mn-ea"/>
              </a:rPr>
              <a:t>    const char *p = s;</a:t>
            </a:r>
            <a:endParaRPr lang="en-US" altLang="zh-CN" sz="2400">
              <a:solidFill>
                <a:schemeClr val="folHlink"/>
              </a:solidFill>
              <a:latin typeface="Cambria" panose="02040503050406030204" pitchFamily="18" charset="0"/>
            </a:endParaRPr>
          </a:p>
          <a:p>
            <a:pPr marL="0" indent="0" algn="just" eaLnBrk="0">
              <a:spcBef>
                <a:spcPct val="0"/>
              </a:spcBef>
              <a:buNone/>
            </a:pPr>
            <a:r>
              <a:rPr lang="en-US" altLang="zh-CN" sz="2400">
                <a:solidFill>
                  <a:schemeClr val="folHlink"/>
                </a:solidFill>
                <a:latin typeface="Cambria" panose="02040503050406030204" pitchFamily="18" charset="0"/>
                <a:sym typeface="+mn-ea"/>
              </a:rPr>
              <a:t>    while (*p != '\0')</a:t>
            </a:r>
            <a:endParaRPr lang="en-US" altLang="zh-CN" sz="2400">
              <a:solidFill>
                <a:schemeClr val="folHlink"/>
              </a:solidFill>
              <a:latin typeface="Cambria" panose="02040503050406030204" pitchFamily="18" charset="0"/>
              <a:sym typeface="+mn-ea"/>
            </a:endParaRPr>
          </a:p>
          <a:p>
            <a:pPr marL="0" indent="0" algn="just" eaLnBrk="0">
              <a:spcBef>
                <a:spcPct val="0"/>
              </a:spcBef>
              <a:buNone/>
            </a:pPr>
            <a:r>
              <a:rPr lang="en-US" altLang="zh-CN" sz="2400">
                <a:solidFill>
                  <a:schemeClr val="folHlink"/>
                </a:solidFill>
                <a:latin typeface="Cambria" panose="02040503050406030204" pitchFamily="18" charset="0"/>
                <a:sym typeface="+mn-ea"/>
              </a:rPr>
              <a:t>         p++;</a:t>
            </a:r>
            <a:endParaRPr lang="en-US" altLang="zh-CN" sz="2400">
              <a:solidFill>
                <a:schemeClr val="folHlink"/>
              </a:solidFill>
              <a:latin typeface="Cambria" panose="02040503050406030204" pitchFamily="18" charset="0"/>
            </a:endParaRPr>
          </a:p>
          <a:p>
            <a:pPr marL="0" indent="0" algn="just" eaLnBrk="0">
              <a:spcBef>
                <a:spcPct val="0"/>
              </a:spcBef>
              <a:buNone/>
            </a:pPr>
            <a:r>
              <a:rPr lang="en-US" altLang="zh-CN" sz="2400">
                <a:solidFill>
                  <a:schemeClr val="folHlink"/>
                </a:solidFill>
                <a:latin typeface="Cambria" panose="02040503050406030204" pitchFamily="18" charset="0"/>
                <a:sym typeface="+mn-ea"/>
              </a:rPr>
              <a:t>    return p - s;  </a:t>
            </a:r>
            <a:r>
              <a:rPr lang="en-US" altLang="zh-CN" sz="2400">
                <a:solidFill>
                  <a:schemeClr val="folHlink"/>
                </a:solidFill>
                <a:sym typeface="+mn-ea"/>
              </a:rPr>
              <a:t>//</a:t>
            </a:r>
            <a:r>
              <a:rPr lang="zh-CN" altLang="en-US" sz="2400" dirty="0">
                <a:solidFill>
                  <a:schemeClr val="folHlink"/>
                </a:solidFill>
                <a:sym typeface="+mn-ea"/>
              </a:rPr>
              <a:t>通过局部指针扫描到串尾，计算指针之差</a:t>
            </a:r>
            <a:endParaRPr lang="en-US" altLang="zh-CN" sz="2400">
              <a:solidFill>
                <a:schemeClr val="folHlink"/>
              </a:solidFill>
              <a:latin typeface="Cambria" panose="02040503050406030204" pitchFamily="18" charset="0"/>
            </a:endParaRPr>
          </a:p>
          <a:p>
            <a:pPr marL="0" indent="0" algn="just" eaLnBrk="0">
              <a:spcBef>
                <a:spcPct val="0"/>
              </a:spcBef>
              <a:buNone/>
            </a:pPr>
            <a:r>
              <a:rPr lang="en-US" altLang="zh-CN" sz="2400">
                <a:solidFill>
                  <a:schemeClr val="folHlink"/>
                </a:solidFill>
                <a:latin typeface="Cambria" panose="02040503050406030204" pitchFamily="18" charset="0"/>
                <a:sym typeface="+mn-ea"/>
              </a:rPr>
              <a:t>}</a:t>
            </a:r>
            <a:endParaRPr lang="en-US" altLang="zh-CN" sz="2400">
              <a:solidFill>
                <a:schemeClr val="folHlink"/>
              </a:solidFill>
              <a:latin typeface="Cambria" panose="02040503050406030204" pitchFamily="18" charset="0"/>
            </a:endParaRPr>
          </a:p>
        </p:txBody>
      </p:sp>
      <p:sp>
        <p:nvSpPr>
          <p:cNvPr id="3" name="灯片编号占位符 2"/>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graphicFrame>
        <p:nvGraphicFramePr>
          <p:cNvPr id="65656" name="表格 65655"/>
          <p:cNvGraphicFramePr/>
          <p:nvPr>
            <p:custDataLst>
              <p:tags r:id="rId1"/>
            </p:custDataLst>
          </p:nvPr>
        </p:nvGraphicFramePr>
        <p:xfrm>
          <a:off x="5868035" y="908685"/>
          <a:ext cx="2973070" cy="396240"/>
        </p:xfrm>
        <a:graphic>
          <a:graphicData uri="http://schemas.openxmlformats.org/drawingml/2006/table">
            <a:tbl>
              <a:tblPr/>
              <a:tblGrid>
                <a:gridCol w="371633"/>
                <a:gridCol w="371633"/>
                <a:gridCol w="371633"/>
                <a:gridCol w="371633"/>
                <a:gridCol w="371633"/>
                <a:gridCol w="495935"/>
                <a:gridCol w="319563"/>
                <a:gridCol w="299401"/>
              </a:tblGrid>
              <a:tr h="395288">
                <a:tc>
                  <a:txBody>
                    <a:bodyPr/>
                    <a:p>
                      <a:pPr marL="0" lvl="0" indent="0">
                        <a:buNone/>
                      </a:pPr>
                      <a:r>
                        <a:rPr lang="en-US" altLang="zh-CN" sz="2000" b="0"/>
                        <a:t>H</a:t>
                      </a:r>
                      <a:endParaRPr lang="en-US" altLang="zh-CN" sz="2000" b="0"/>
                    </a:p>
                  </a:txBody>
                  <a:tcPr>
                    <a:lnL w="19050" cap="flat" cmpd="sng">
                      <a:solidFill>
                        <a:schemeClr val="accent2"/>
                      </a:solidFill>
                      <a:prstDash val="solid"/>
                      <a:headEnd type="none" w="med" len="med"/>
                      <a:tailEnd type="none" w="med" len="med"/>
                    </a:lnL>
                    <a:lnR w="19050" cap="flat" cmpd="sng">
                      <a:solidFill>
                        <a:schemeClr val="accent2"/>
                      </a:solidFill>
                      <a:prstDash val="solid"/>
                      <a:headEnd type="none" w="med" len="med"/>
                      <a:tailEnd type="none" w="med" len="med"/>
                    </a:lnR>
                    <a:lnT w="19050" cap="flat" cmpd="sng">
                      <a:solidFill>
                        <a:schemeClr val="accent2"/>
                      </a:solidFill>
                      <a:prstDash val="solid"/>
                      <a:headEnd type="none" w="med" len="med"/>
                      <a:tailEnd type="none" w="med" len="med"/>
                    </a:lnT>
                    <a:lnB w="19050" cap="flat" cmpd="sng">
                      <a:solidFill>
                        <a:schemeClr val="accent2"/>
                      </a:solidFill>
                      <a:prstDash val="solid"/>
                      <a:headEnd type="none" w="med" len="med"/>
                      <a:tailEnd type="none" w="med" len="med"/>
                    </a:lnB>
                    <a:lnTlToBr>
                      <a:noFill/>
                    </a:lnTlToBr>
                    <a:lnBlToTr>
                      <a:noFill/>
                    </a:lnBlToTr>
                    <a:noFill/>
                  </a:tcPr>
                </a:tc>
                <a:tc>
                  <a:txBody>
                    <a:bodyPr/>
                    <a:p>
                      <a:pPr marL="0" lvl="0" indent="0">
                        <a:buNone/>
                      </a:pPr>
                      <a:r>
                        <a:rPr lang="en-US" altLang="zh-CN" sz="2000" b="0"/>
                        <a:t>e</a:t>
                      </a:r>
                      <a:endParaRPr lang="en-US" altLang="zh-CN" sz="2000" b="0"/>
                    </a:p>
                  </a:txBody>
                  <a:tcPr>
                    <a:lnL w="19050" cap="flat" cmpd="sng">
                      <a:solidFill>
                        <a:schemeClr val="accent2"/>
                      </a:solidFill>
                      <a:prstDash val="solid"/>
                      <a:headEnd type="none" w="med" len="med"/>
                      <a:tailEnd type="none" w="med" len="med"/>
                    </a:lnL>
                    <a:lnR w="19050" cap="flat" cmpd="sng">
                      <a:solidFill>
                        <a:schemeClr val="accent2"/>
                      </a:solidFill>
                      <a:prstDash val="solid"/>
                      <a:headEnd type="none" w="med" len="med"/>
                      <a:tailEnd type="none" w="med" len="med"/>
                    </a:lnR>
                    <a:lnT w="19050" cap="flat" cmpd="sng">
                      <a:solidFill>
                        <a:schemeClr val="accent2"/>
                      </a:solidFill>
                      <a:prstDash val="solid"/>
                      <a:headEnd type="none" w="med" len="med"/>
                      <a:tailEnd type="none" w="med" len="med"/>
                    </a:lnT>
                    <a:lnB w="19050" cap="flat" cmpd="sng">
                      <a:solidFill>
                        <a:schemeClr val="accent2"/>
                      </a:solidFill>
                      <a:prstDash val="solid"/>
                      <a:headEnd type="none" w="med" len="med"/>
                      <a:tailEnd type="none" w="med" len="med"/>
                    </a:lnB>
                    <a:lnTlToBr>
                      <a:noFill/>
                    </a:lnTlToBr>
                    <a:lnBlToTr>
                      <a:noFill/>
                    </a:lnBlToTr>
                    <a:noFill/>
                  </a:tcPr>
                </a:tc>
                <a:tc>
                  <a:txBody>
                    <a:bodyPr/>
                    <a:p>
                      <a:pPr marL="0" lvl="0" indent="0">
                        <a:buNone/>
                      </a:pPr>
                      <a:r>
                        <a:rPr lang="en-US" altLang="zh-CN" sz="2000" b="0"/>
                        <a:t>l</a:t>
                      </a:r>
                      <a:endParaRPr lang="en-US" altLang="zh-CN" sz="2000" b="0"/>
                    </a:p>
                  </a:txBody>
                  <a:tcPr>
                    <a:lnL w="19050" cap="flat" cmpd="sng">
                      <a:solidFill>
                        <a:schemeClr val="accent2"/>
                      </a:solidFill>
                      <a:prstDash val="solid"/>
                      <a:headEnd type="none" w="med" len="med"/>
                      <a:tailEnd type="none" w="med" len="med"/>
                    </a:lnL>
                    <a:lnR w="19050" cap="flat" cmpd="sng">
                      <a:solidFill>
                        <a:schemeClr val="accent2"/>
                      </a:solidFill>
                      <a:prstDash val="solid"/>
                      <a:headEnd type="none" w="med" len="med"/>
                      <a:tailEnd type="none" w="med" len="med"/>
                    </a:lnR>
                    <a:lnT w="19050" cap="flat" cmpd="sng">
                      <a:solidFill>
                        <a:schemeClr val="accent2"/>
                      </a:solidFill>
                      <a:prstDash val="solid"/>
                      <a:headEnd type="none" w="med" len="med"/>
                      <a:tailEnd type="none" w="med" len="med"/>
                    </a:lnT>
                    <a:lnB w="19050" cap="flat" cmpd="sng">
                      <a:solidFill>
                        <a:schemeClr val="accent2"/>
                      </a:solidFill>
                      <a:prstDash val="solid"/>
                      <a:headEnd type="none" w="med" len="med"/>
                      <a:tailEnd type="none" w="med" len="med"/>
                    </a:lnB>
                    <a:lnTlToBr>
                      <a:noFill/>
                    </a:lnTlToBr>
                    <a:lnBlToTr>
                      <a:noFill/>
                    </a:lnBlToTr>
                    <a:noFill/>
                  </a:tcPr>
                </a:tc>
                <a:tc>
                  <a:txBody>
                    <a:bodyPr/>
                    <a:p>
                      <a:pPr marL="0" lvl="0" indent="0">
                        <a:buNone/>
                      </a:pPr>
                      <a:r>
                        <a:rPr lang="en-US" altLang="zh-CN" sz="2000" b="0"/>
                        <a:t>l</a:t>
                      </a:r>
                      <a:endParaRPr lang="en-US" altLang="zh-CN" sz="2000" b="0"/>
                    </a:p>
                  </a:txBody>
                  <a:tcPr>
                    <a:lnL w="19050" cap="flat" cmpd="sng">
                      <a:solidFill>
                        <a:schemeClr val="accent2"/>
                      </a:solidFill>
                      <a:prstDash val="solid"/>
                      <a:headEnd type="none" w="med" len="med"/>
                      <a:tailEnd type="none" w="med" len="med"/>
                    </a:lnL>
                    <a:lnR w="19050" cap="flat" cmpd="sng">
                      <a:solidFill>
                        <a:schemeClr val="accent2"/>
                      </a:solidFill>
                      <a:prstDash val="solid"/>
                      <a:headEnd type="none" w="med" len="med"/>
                      <a:tailEnd type="none" w="med" len="med"/>
                    </a:lnR>
                    <a:lnT w="19050" cap="flat" cmpd="sng">
                      <a:solidFill>
                        <a:schemeClr val="accent2"/>
                      </a:solidFill>
                      <a:prstDash val="solid"/>
                      <a:headEnd type="none" w="med" len="med"/>
                      <a:tailEnd type="none" w="med" len="med"/>
                    </a:lnT>
                    <a:lnB w="19050" cap="flat" cmpd="sng">
                      <a:solidFill>
                        <a:schemeClr val="accent2"/>
                      </a:solidFill>
                      <a:prstDash val="solid"/>
                      <a:headEnd type="none" w="med" len="med"/>
                      <a:tailEnd type="none" w="med" len="med"/>
                    </a:lnB>
                    <a:lnTlToBr>
                      <a:noFill/>
                    </a:lnTlToBr>
                    <a:lnBlToTr>
                      <a:noFill/>
                    </a:lnBlToTr>
                    <a:noFill/>
                  </a:tcPr>
                </a:tc>
                <a:tc>
                  <a:txBody>
                    <a:bodyPr/>
                    <a:p>
                      <a:pPr marL="0" lvl="0" indent="0">
                        <a:buNone/>
                      </a:pPr>
                      <a:r>
                        <a:rPr lang="en-US" altLang="zh-CN" sz="2000" b="0"/>
                        <a:t>0</a:t>
                      </a:r>
                      <a:endParaRPr lang="en-US" altLang="zh-CN" sz="2000" b="0"/>
                    </a:p>
                  </a:txBody>
                  <a:tcPr>
                    <a:lnL w="19050" cap="flat" cmpd="sng">
                      <a:solidFill>
                        <a:schemeClr val="accent2"/>
                      </a:solidFill>
                      <a:prstDash val="solid"/>
                      <a:headEnd type="none" w="med" len="med"/>
                      <a:tailEnd type="none" w="med" len="med"/>
                    </a:lnL>
                    <a:lnR w="19050" cap="flat" cmpd="sng">
                      <a:solidFill>
                        <a:schemeClr val="accent2"/>
                      </a:solidFill>
                      <a:prstDash val="solid"/>
                      <a:headEnd type="none" w="med" len="med"/>
                      <a:tailEnd type="none" w="med" len="med"/>
                    </a:lnR>
                    <a:lnT w="19050" cap="flat" cmpd="sng">
                      <a:solidFill>
                        <a:schemeClr val="accent2"/>
                      </a:solidFill>
                      <a:prstDash val="solid"/>
                      <a:headEnd type="none" w="med" len="med"/>
                      <a:tailEnd type="none" w="med" len="med"/>
                    </a:lnT>
                    <a:lnB w="19050" cap="flat" cmpd="sng">
                      <a:solidFill>
                        <a:schemeClr val="accent2"/>
                      </a:solidFill>
                      <a:prstDash val="solid"/>
                      <a:headEnd type="none" w="med" len="med"/>
                      <a:tailEnd type="none" w="med" len="med"/>
                    </a:lnB>
                    <a:lnTlToBr>
                      <a:noFill/>
                    </a:lnTlToBr>
                    <a:lnBlToTr>
                      <a:noFill/>
                    </a:lnBlToTr>
                    <a:noFill/>
                  </a:tcPr>
                </a:tc>
                <a:tc>
                  <a:txBody>
                    <a:bodyPr/>
                    <a:p>
                      <a:pPr marL="0" lvl="0" indent="0">
                        <a:buNone/>
                      </a:pPr>
                      <a:r>
                        <a:rPr lang="en-US" altLang="zh-CN" sz="2000" b="0">
                          <a:solidFill>
                            <a:srgbClr val="FF0000"/>
                          </a:solidFill>
                        </a:rPr>
                        <a:t>\0</a:t>
                      </a:r>
                      <a:endParaRPr lang="en-US" altLang="zh-CN" sz="2000" b="0">
                        <a:solidFill>
                          <a:srgbClr val="FF0000"/>
                        </a:solidFill>
                      </a:endParaRPr>
                    </a:p>
                  </a:txBody>
                  <a:tcPr>
                    <a:lnL w="19050" cap="flat" cmpd="sng">
                      <a:solidFill>
                        <a:schemeClr val="accent2"/>
                      </a:solidFill>
                      <a:prstDash val="solid"/>
                      <a:headEnd type="none" w="med" len="med"/>
                      <a:tailEnd type="none" w="med" len="med"/>
                    </a:lnL>
                    <a:lnR w="19050" cap="flat" cmpd="sng">
                      <a:solidFill>
                        <a:schemeClr val="accent2"/>
                      </a:solidFill>
                      <a:prstDash val="solid"/>
                      <a:headEnd type="none" w="med" len="med"/>
                      <a:tailEnd type="none" w="med" len="med"/>
                    </a:lnR>
                    <a:lnT w="19050" cap="flat" cmpd="sng">
                      <a:solidFill>
                        <a:schemeClr val="accent2"/>
                      </a:solidFill>
                      <a:prstDash val="solid"/>
                      <a:headEnd type="none" w="med" len="med"/>
                      <a:tailEnd type="none" w="med" len="med"/>
                    </a:lnT>
                    <a:lnB w="19050" cap="flat" cmpd="sng">
                      <a:solidFill>
                        <a:schemeClr val="accent2"/>
                      </a:solidFill>
                      <a:prstDash val="solid"/>
                      <a:headEnd type="none" w="med" len="med"/>
                      <a:tailEnd type="none" w="med" len="med"/>
                    </a:lnB>
                    <a:lnTlToBr>
                      <a:noFill/>
                    </a:lnTlToBr>
                    <a:lnBlToTr>
                      <a:noFill/>
                    </a:lnBlToTr>
                    <a:noFill/>
                  </a:tcPr>
                </a:tc>
                <a:tc>
                  <a:txBody>
                    <a:bodyPr/>
                    <a:p>
                      <a:pPr marL="0" lvl="0" indent="0">
                        <a:buNone/>
                      </a:pPr>
                      <a:endParaRPr lang="en-US" altLang="zh-CN" sz="1800" b="0"/>
                    </a:p>
                  </a:txBody>
                  <a:tcPr>
                    <a:lnL w="19050" cap="flat" cmpd="sng">
                      <a:solidFill>
                        <a:schemeClr val="accent2"/>
                      </a:solidFill>
                      <a:prstDash val="solid"/>
                      <a:headEnd type="none" w="med" len="med"/>
                      <a:tailEnd type="none" w="med" len="med"/>
                    </a:lnL>
                    <a:lnR w="19050" cap="flat" cmpd="sng">
                      <a:solidFill>
                        <a:schemeClr val="accent2"/>
                      </a:solidFill>
                      <a:prstDash val="solid"/>
                      <a:headEnd type="none" w="med" len="med"/>
                      <a:tailEnd type="none" w="med" len="med"/>
                    </a:lnR>
                    <a:lnT w="19050" cap="flat" cmpd="sng">
                      <a:solidFill>
                        <a:schemeClr val="accent2"/>
                      </a:solidFill>
                      <a:prstDash val="solid"/>
                      <a:headEnd type="none" w="med" len="med"/>
                      <a:tailEnd type="none" w="med" len="med"/>
                    </a:lnT>
                    <a:lnB w="19050" cap="flat" cmpd="sng">
                      <a:solidFill>
                        <a:schemeClr val="accent2"/>
                      </a:solidFill>
                      <a:prstDash val="solid"/>
                      <a:headEnd type="none" w="med" len="med"/>
                      <a:tailEnd type="none" w="med" len="med"/>
                    </a:lnB>
                    <a:lnTlToBr>
                      <a:noFill/>
                    </a:lnTlToBr>
                    <a:lnBlToTr>
                      <a:noFill/>
                    </a:lnBlToTr>
                    <a:noFill/>
                  </a:tcPr>
                </a:tc>
                <a:tc>
                  <a:txBody>
                    <a:bodyPr/>
                    <a:p>
                      <a:pPr marL="0" lvl="0" indent="0">
                        <a:buNone/>
                      </a:pPr>
                      <a:endParaRPr lang="en-US" altLang="zh-CN" sz="1600" b="0"/>
                    </a:p>
                  </a:txBody>
                  <a:tcPr>
                    <a:lnL w="19050" cap="flat" cmpd="sng">
                      <a:solidFill>
                        <a:schemeClr val="accent2"/>
                      </a:solidFill>
                      <a:prstDash val="solid"/>
                      <a:headEnd type="none" w="med" len="med"/>
                      <a:tailEnd type="none" w="med" len="med"/>
                    </a:lnL>
                    <a:lnR w="19050" cap="flat" cmpd="sng">
                      <a:solidFill>
                        <a:schemeClr val="accent2"/>
                      </a:solidFill>
                      <a:prstDash val="solid"/>
                      <a:headEnd type="none" w="med" len="med"/>
                      <a:tailEnd type="none" w="med" len="med"/>
                    </a:lnR>
                    <a:lnT w="19050" cap="flat" cmpd="sng">
                      <a:solidFill>
                        <a:schemeClr val="accent2"/>
                      </a:solidFill>
                      <a:prstDash val="solid"/>
                      <a:headEnd type="none" w="med" len="med"/>
                      <a:tailEnd type="none" w="med" len="med"/>
                    </a:lnT>
                    <a:lnB w="19050" cap="flat" cmpd="sng">
                      <a:solidFill>
                        <a:schemeClr val="accent2"/>
                      </a:solidFill>
                      <a:prstDash val="solid"/>
                      <a:headEnd type="none" w="med" len="med"/>
                      <a:tailEnd type="none" w="med" len="med"/>
                    </a:lnB>
                    <a:lnTlToBr>
                      <a:noFill/>
                    </a:lnTlToBr>
                    <a:lnBlToTr>
                      <a:noFill/>
                    </a:lnBlToTr>
                    <a:noFill/>
                  </a:tcPr>
                </a:tc>
              </a:tr>
            </a:tbl>
          </a:graphicData>
        </a:graphic>
      </p:graphicFrame>
      <p:sp>
        <p:nvSpPr>
          <p:cNvPr id="65672" name="直接连接符 65671"/>
          <p:cNvSpPr/>
          <p:nvPr/>
        </p:nvSpPr>
        <p:spPr>
          <a:xfrm>
            <a:off x="6012180" y="692785"/>
            <a:ext cx="0" cy="215900"/>
          </a:xfrm>
          <a:prstGeom prst="line">
            <a:avLst/>
          </a:prstGeom>
          <a:ln w="19050" cap="flat" cmpd="sng">
            <a:solidFill>
              <a:schemeClr val="accent2"/>
            </a:solidFill>
            <a:prstDash val="solid"/>
            <a:headEnd type="none" w="med" len="med"/>
            <a:tailEnd type="triangle" w="med" len="med"/>
          </a:ln>
        </p:spPr>
      </p:sp>
      <p:sp>
        <p:nvSpPr>
          <p:cNvPr id="65674" name="文本框 65673"/>
          <p:cNvSpPr txBox="1"/>
          <p:nvPr/>
        </p:nvSpPr>
        <p:spPr>
          <a:xfrm>
            <a:off x="5831840" y="323850"/>
            <a:ext cx="360363" cy="368935"/>
          </a:xfrm>
          <a:prstGeom prst="rect">
            <a:avLst/>
          </a:prstGeom>
          <a:noFill/>
          <a:ln w="19050">
            <a:noFill/>
          </a:ln>
        </p:spPr>
        <p:txBody>
          <a:bodyPr lIns="0" tIns="0" rIns="0" bIns="0">
            <a:spAutoFit/>
          </a:bodyPr>
          <a:p>
            <a:pPr>
              <a:buClr>
                <a:schemeClr val="hlink"/>
              </a:buClr>
              <a:buSzPct val="85000"/>
              <a:buFont typeface="Wingdings" panose="05000000000000000000" pitchFamily="2" charset="2"/>
            </a:pPr>
            <a:r>
              <a:rPr lang="en-US" altLang="zh-CN">
                <a:solidFill>
                  <a:schemeClr val="accent2"/>
                </a:solidFill>
                <a:latin typeface="Cambria" panose="02040503050406030204" pitchFamily="18" charset="0"/>
                <a:ea typeface="华文中宋" panose="02010600040101010101" pitchFamily="2" charset="-122"/>
              </a:rPr>
              <a:t>s</a:t>
            </a:r>
            <a:endParaRPr lang="en-US" altLang="zh-CN">
              <a:solidFill>
                <a:schemeClr val="accent2"/>
              </a:solidFill>
              <a:latin typeface="Cambria" panose="02040503050406030204" pitchFamily="18" charset="0"/>
              <a:ea typeface="华文中宋" panose="02010600040101010101" pitchFamily="2" charset="-122"/>
            </a:endParaRPr>
          </a:p>
        </p:txBody>
      </p:sp>
      <p:sp>
        <p:nvSpPr>
          <p:cNvPr id="4" name="文本框 3"/>
          <p:cNvSpPr txBox="1"/>
          <p:nvPr/>
        </p:nvSpPr>
        <p:spPr>
          <a:xfrm>
            <a:off x="323215" y="3213100"/>
            <a:ext cx="8605520" cy="3446145"/>
          </a:xfrm>
          <a:prstGeom prst="rect">
            <a:avLst/>
          </a:prstGeom>
          <a:noFill/>
        </p:spPr>
        <p:txBody>
          <a:bodyPr wrap="square" rtlCol="0">
            <a:spAutoFit/>
          </a:bodyPr>
          <a:p>
            <a:pPr marL="0" indent="0" algn="just" eaLnBrk="0">
              <a:lnSpc>
                <a:spcPct val="100000"/>
              </a:lnSpc>
              <a:spcBef>
                <a:spcPts val="1200"/>
              </a:spcBef>
              <a:spcAft>
                <a:spcPts val="0"/>
              </a:spcAft>
              <a:buNone/>
            </a:pPr>
            <a:r>
              <a:rPr lang="zh-CN" altLang="en-US" dirty="0">
                <a:sym typeface="+mn-ea"/>
              </a:rPr>
              <a:t>形参的类型是</a:t>
            </a:r>
            <a:r>
              <a:rPr lang="en-US" altLang="zh-CN" dirty="0">
                <a:sym typeface="+mn-ea"/>
              </a:rPr>
              <a:t> </a:t>
            </a:r>
            <a:r>
              <a:rPr lang="en-US" altLang="zh-CN" dirty="0">
                <a:solidFill>
                  <a:srgbClr val="FF0000"/>
                </a:solidFill>
                <a:sym typeface="+mn-ea"/>
              </a:rPr>
              <a:t>const </a:t>
            </a:r>
            <a:r>
              <a:rPr lang="en-US" altLang="zh-CN">
                <a:solidFill>
                  <a:srgbClr val="FF0000"/>
                </a:solidFill>
                <a:sym typeface="+mn-ea"/>
              </a:rPr>
              <a:t>char *</a:t>
            </a:r>
            <a:r>
              <a:rPr lang="zh-CN" altLang="en-US" dirty="0">
                <a:sym typeface="+mn-ea"/>
              </a:rPr>
              <a:t>，实参应该是指向字符类型的指针。</a:t>
            </a:r>
            <a:endParaRPr lang="zh-CN" altLang="en-US" dirty="0">
              <a:sym typeface="+mn-ea"/>
            </a:endParaRPr>
          </a:p>
          <a:p>
            <a:pPr marL="0" indent="0" algn="just" eaLnBrk="0">
              <a:lnSpc>
                <a:spcPct val="100000"/>
              </a:lnSpc>
              <a:spcBef>
                <a:spcPts val="1200"/>
              </a:spcBef>
              <a:spcAft>
                <a:spcPts val="0"/>
              </a:spcAft>
              <a:buNone/>
            </a:pPr>
            <a:r>
              <a:rPr lang="zh-CN" altLang="en-US" dirty="0">
                <a:sym typeface="+mn-ea"/>
              </a:rPr>
              <a:t>例：</a:t>
            </a:r>
            <a:endParaRPr lang="zh-CN" altLang="en-US" dirty="0">
              <a:sym typeface="+mn-ea"/>
            </a:endParaRPr>
          </a:p>
          <a:p>
            <a:pPr marL="0" indent="0" algn="just" eaLnBrk="0">
              <a:lnSpc>
                <a:spcPct val="100000"/>
              </a:lnSpc>
              <a:spcBef>
                <a:spcPts val="1200"/>
              </a:spcBef>
              <a:spcAft>
                <a:spcPts val="0"/>
              </a:spcAft>
              <a:buNone/>
            </a:pPr>
            <a:r>
              <a:rPr lang="zh-CN" altLang="en-US" sz="2400" dirty="0">
                <a:solidFill>
                  <a:schemeClr val="accent6"/>
                </a:solidFill>
                <a:latin typeface="Cambria" panose="02040503050406030204" pitchFamily="18" charset="0"/>
              </a:rPr>
              <a:t>cout &lt;&lt; stringlen("</a:t>
            </a:r>
            <a:r>
              <a:rPr lang="zh-CN" altLang="en-US" sz="2400" dirty="0">
                <a:solidFill>
                  <a:schemeClr val="tx2"/>
                </a:solidFill>
                <a:latin typeface="Cambria" panose="02040503050406030204" pitchFamily="18" charset="0"/>
              </a:rPr>
              <a:t>Hello, world!</a:t>
            </a:r>
            <a:r>
              <a:rPr lang="zh-CN" altLang="en-US" sz="2400" dirty="0">
                <a:solidFill>
                  <a:schemeClr val="accent6"/>
                </a:solidFill>
                <a:latin typeface="Cambria" panose="02040503050406030204" pitchFamily="18" charset="0"/>
              </a:rPr>
              <a:t>") &lt;&lt; endl;  //</a:t>
            </a:r>
            <a:r>
              <a:rPr lang="zh-CN" altLang="en-US" sz="2400" dirty="0">
                <a:solidFill>
                  <a:schemeClr val="tx2"/>
                </a:solidFill>
                <a:latin typeface="Cambria" panose="02040503050406030204" pitchFamily="18" charset="0"/>
              </a:rPr>
              <a:t>常量字符串</a:t>
            </a:r>
            <a:endParaRPr lang="zh-CN" altLang="en-US" sz="2400" dirty="0">
              <a:solidFill>
                <a:schemeClr val="accent6"/>
              </a:solidFill>
              <a:latin typeface="Cambria" panose="02040503050406030204" pitchFamily="18" charset="0"/>
            </a:endParaRPr>
          </a:p>
          <a:p>
            <a:pPr marL="0" indent="0" algn="just" eaLnBrk="0">
              <a:lnSpc>
                <a:spcPct val="100000"/>
              </a:lnSpc>
              <a:spcBef>
                <a:spcPts val="1200"/>
              </a:spcBef>
              <a:spcAft>
                <a:spcPts val="0"/>
              </a:spcAft>
              <a:buNone/>
            </a:pPr>
            <a:r>
              <a:rPr lang="zh-CN" altLang="en-US" sz="2400" dirty="0">
                <a:solidFill>
                  <a:schemeClr val="accent6"/>
                </a:solidFill>
                <a:latin typeface="Cambria" panose="02040503050406030204" pitchFamily="18" charset="0"/>
              </a:rPr>
              <a:t>char line[] = "Hello, my friends!" ;  //定义字符数组并初始化</a:t>
            </a:r>
            <a:endParaRPr lang="zh-CN" altLang="en-US" sz="2400" dirty="0">
              <a:solidFill>
                <a:schemeClr val="accent6"/>
              </a:solidFill>
              <a:latin typeface="Cambria" panose="02040503050406030204" pitchFamily="18" charset="0"/>
            </a:endParaRPr>
          </a:p>
          <a:p>
            <a:pPr marL="0" indent="0" algn="just" eaLnBrk="0">
              <a:lnSpc>
                <a:spcPct val="100000"/>
              </a:lnSpc>
              <a:spcBef>
                <a:spcPts val="1200"/>
              </a:spcBef>
              <a:spcAft>
                <a:spcPts val="0"/>
              </a:spcAft>
              <a:buNone/>
            </a:pPr>
            <a:r>
              <a:rPr lang="zh-CN" altLang="en-US" sz="2400" dirty="0">
                <a:solidFill>
                  <a:schemeClr val="accent6"/>
                </a:solidFill>
                <a:latin typeface="Cambria" panose="02040503050406030204" pitchFamily="18" charset="0"/>
              </a:rPr>
              <a:t>cout &lt;&lt; stringlen(</a:t>
            </a:r>
            <a:r>
              <a:rPr lang="zh-CN" altLang="en-US" sz="2400" dirty="0">
                <a:solidFill>
                  <a:schemeClr val="tx2"/>
                </a:solidFill>
                <a:latin typeface="Cambria" panose="02040503050406030204" pitchFamily="18" charset="0"/>
              </a:rPr>
              <a:t>line</a:t>
            </a:r>
            <a:r>
              <a:rPr lang="zh-CN" altLang="en-US" sz="2400" dirty="0">
                <a:solidFill>
                  <a:schemeClr val="accent6"/>
                </a:solidFill>
                <a:latin typeface="Cambria" panose="02040503050406030204" pitchFamily="18" charset="0"/>
              </a:rPr>
              <a:t>) &lt;&lt; endl;  //</a:t>
            </a:r>
            <a:r>
              <a:rPr lang="zh-CN" altLang="en-US" sz="2400" dirty="0">
                <a:solidFill>
                  <a:schemeClr val="tx2"/>
                </a:solidFill>
                <a:latin typeface="Cambria" panose="02040503050406030204" pitchFamily="18" charset="0"/>
              </a:rPr>
              <a:t>存储了字符串的字符数组</a:t>
            </a:r>
            <a:endParaRPr lang="zh-CN" altLang="en-US" sz="2400" dirty="0">
              <a:solidFill>
                <a:schemeClr val="tx2"/>
              </a:solidFill>
              <a:latin typeface="Cambria" panose="02040503050406030204" pitchFamily="18" charset="0"/>
            </a:endParaRPr>
          </a:p>
          <a:p>
            <a:pPr marL="0" indent="0" algn="just" eaLnBrk="0">
              <a:lnSpc>
                <a:spcPct val="100000"/>
              </a:lnSpc>
              <a:spcBef>
                <a:spcPts val="1200"/>
              </a:spcBef>
              <a:spcAft>
                <a:spcPts val="0"/>
              </a:spcAft>
              <a:buNone/>
            </a:pPr>
            <a:r>
              <a:rPr lang="zh-CN" altLang="en-US" dirty="0">
                <a:solidFill>
                  <a:schemeClr val="accent6"/>
                </a:solidFill>
                <a:sym typeface="+mn-ea"/>
              </a:rPr>
              <a:t>cout &lt;&lt; stringlen(</a:t>
            </a:r>
            <a:r>
              <a:rPr lang="zh-CN" altLang="en-US" dirty="0">
                <a:solidFill>
                  <a:schemeClr val="tx2"/>
                </a:solidFill>
                <a:sym typeface="+mn-ea"/>
              </a:rPr>
              <a:t>line</a:t>
            </a:r>
            <a:r>
              <a:rPr lang="en-US" altLang="zh-CN" dirty="0">
                <a:solidFill>
                  <a:schemeClr val="tx2"/>
                </a:solidFill>
                <a:sym typeface="+mn-ea"/>
              </a:rPr>
              <a:t>+2</a:t>
            </a:r>
            <a:r>
              <a:rPr lang="zh-CN" altLang="en-US" dirty="0">
                <a:solidFill>
                  <a:schemeClr val="accent6"/>
                </a:solidFill>
                <a:sym typeface="+mn-ea"/>
              </a:rPr>
              <a:t>) &lt;&lt; endl;  //</a:t>
            </a:r>
            <a:r>
              <a:rPr lang="zh-CN" altLang="en-US" dirty="0">
                <a:solidFill>
                  <a:schemeClr val="tx2"/>
                </a:solidFill>
                <a:sym typeface="+mn-ea"/>
              </a:rPr>
              <a:t>指针值</a:t>
            </a:r>
            <a:endParaRPr lang="zh-CN" altLang="en-US" dirty="0">
              <a:solidFill>
                <a:schemeClr val="tx2"/>
              </a:solidFill>
              <a:latin typeface="Cambria" panose="02040503050406030204" pitchFamily="18" charset="0"/>
            </a:endParaRPr>
          </a:p>
          <a:p>
            <a:pPr marL="0" indent="0" algn="just" eaLnBrk="0">
              <a:spcBef>
                <a:spcPct val="0"/>
              </a:spcBef>
              <a:buNone/>
            </a:pPr>
            <a:endParaRPr lang="zh-CN" altLang="en-US" sz="2400" dirty="0">
              <a:solidFill>
                <a:schemeClr val="tx2"/>
              </a:solidFill>
              <a:latin typeface="Cambria" panose="02040503050406030204" pitchFamily="18" charset="0"/>
            </a:endParaRPr>
          </a:p>
        </p:txBody>
      </p:sp>
      <p:sp>
        <p:nvSpPr>
          <p:cNvPr id="6" name="文本框 5"/>
          <p:cNvSpPr txBox="1"/>
          <p:nvPr/>
        </p:nvSpPr>
        <p:spPr>
          <a:xfrm>
            <a:off x="5887085" y="1484630"/>
            <a:ext cx="360363" cy="368935"/>
          </a:xfrm>
          <a:prstGeom prst="rect">
            <a:avLst/>
          </a:prstGeom>
          <a:noFill/>
          <a:ln w="19050">
            <a:noFill/>
          </a:ln>
        </p:spPr>
        <p:txBody>
          <a:bodyPr lIns="0" tIns="0" rIns="0" bIns="0">
            <a:spAutoFit/>
          </a:bodyPr>
          <a:p>
            <a:pPr>
              <a:buClr>
                <a:schemeClr val="hlink"/>
              </a:buClr>
              <a:buSzPct val="85000"/>
              <a:buFont typeface="Wingdings" panose="05000000000000000000" pitchFamily="2" charset="2"/>
            </a:pPr>
            <a:r>
              <a:rPr lang="en-US" altLang="zh-CN">
                <a:solidFill>
                  <a:schemeClr val="accent2"/>
                </a:solidFill>
                <a:latin typeface="Cambria" panose="02040503050406030204" pitchFamily="18" charset="0"/>
                <a:ea typeface="华文中宋" panose="02010600040101010101" pitchFamily="2" charset="-122"/>
              </a:rPr>
              <a:t>p</a:t>
            </a:r>
            <a:endParaRPr lang="en-US" altLang="zh-CN">
              <a:solidFill>
                <a:schemeClr val="accent2"/>
              </a:solidFill>
              <a:latin typeface="Cambria" panose="02040503050406030204" pitchFamily="18" charset="0"/>
              <a:ea typeface="华文中宋" panose="02010600040101010101" pitchFamily="2" charset="-122"/>
            </a:endParaRPr>
          </a:p>
        </p:txBody>
      </p:sp>
      <p:sp>
        <p:nvSpPr>
          <p:cNvPr id="7" name="直接连接符 6"/>
          <p:cNvSpPr/>
          <p:nvPr/>
        </p:nvSpPr>
        <p:spPr>
          <a:xfrm flipV="1">
            <a:off x="6067425" y="1322070"/>
            <a:ext cx="0" cy="215900"/>
          </a:xfrm>
          <a:prstGeom prst="line">
            <a:avLst/>
          </a:prstGeom>
          <a:ln w="19050" cap="flat" cmpd="sng">
            <a:solidFill>
              <a:schemeClr val="accent2"/>
            </a:solidFill>
            <a:prstDash val="solid"/>
            <a:headEnd type="none" w="med" len="med"/>
            <a:tailEnd type="triangle" w="med" len="med"/>
          </a:ln>
        </p:spPr>
      </p:sp>
      <p:sp>
        <p:nvSpPr>
          <p:cNvPr id="8" name="文本框 7"/>
          <p:cNvSpPr txBox="1"/>
          <p:nvPr/>
        </p:nvSpPr>
        <p:spPr>
          <a:xfrm>
            <a:off x="7740015" y="1484630"/>
            <a:ext cx="360363" cy="368935"/>
          </a:xfrm>
          <a:prstGeom prst="rect">
            <a:avLst/>
          </a:prstGeom>
          <a:noFill/>
          <a:ln w="19050">
            <a:noFill/>
          </a:ln>
        </p:spPr>
        <p:txBody>
          <a:bodyPr lIns="0" tIns="0" rIns="0" bIns="0">
            <a:spAutoFit/>
          </a:bodyPr>
          <a:p>
            <a:pPr>
              <a:buClr>
                <a:schemeClr val="hlink"/>
              </a:buClr>
              <a:buSzPct val="85000"/>
              <a:buFont typeface="Wingdings" panose="05000000000000000000" pitchFamily="2" charset="2"/>
            </a:pPr>
            <a:r>
              <a:rPr lang="en-US" altLang="zh-CN">
                <a:solidFill>
                  <a:schemeClr val="tx2"/>
                </a:solidFill>
                <a:latin typeface="Cambria" panose="02040503050406030204" pitchFamily="18" charset="0"/>
                <a:ea typeface="华文中宋" panose="02010600040101010101" pitchFamily="2" charset="-122"/>
              </a:rPr>
              <a:t>p</a:t>
            </a:r>
            <a:endParaRPr lang="en-US" altLang="zh-CN">
              <a:solidFill>
                <a:schemeClr val="tx2"/>
              </a:solidFill>
              <a:latin typeface="Cambria" panose="02040503050406030204" pitchFamily="18" charset="0"/>
              <a:ea typeface="华文中宋" panose="02010600040101010101" pitchFamily="2" charset="-122"/>
            </a:endParaRPr>
          </a:p>
        </p:txBody>
      </p:sp>
      <p:sp>
        <p:nvSpPr>
          <p:cNvPr id="9" name="直接连接符 8"/>
          <p:cNvSpPr/>
          <p:nvPr/>
        </p:nvSpPr>
        <p:spPr>
          <a:xfrm flipV="1">
            <a:off x="7920355" y="1357630"/>
            <a:ext cx="0" cy="215900"/>
          </a:xfrm>
          <a:prstGeom prst="line">
            <a:avLst/>
          </a:prstGeom>
          <a:ln w="19050" cap="flat" cmpd="sng">
            <a:solidFill>
              <a:schemeClr val="accent2"/>
            </a:solidFill>
            <a:prstDash val="sysDot"/>
            <a:headEnd type="none" w="med" len="med"/>
            <a:tailEnd type="triangle" w="med" len="med"/>
          </a:ln>
        </p:spPr>
      </p:sp>
    </p:spTree>
  </p:cSld>
  <p:clrMapOvr>
    <a:masterClrMapping/>
  </p:clrMapOvr>
  <p:transition spd="med">
    <p:rand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文本框 46082"/>
          <p:cNvSpPr txBox="1"/>
          <p:nvPr/>
        </p:nvSpPr>
        <p:spPr>
          <a:xfrm>
            <a:off x="425450" y="335280"/>
            <a:ext cx="8568055" cy="4214495"/>
          </a:xfrm>
          <a:prstGeom prst="rect">
            <a:avLst/>
          </a:prstGeom>
          <a:noFill/>
          <a:ln w="9525">
            <a:noFill/>
          </a:ln>
        </p:spPr>
        <p:txBody>
          <a:bodyPr wrap="square">
            <a:spAutoFit/>
          </a:bodyPr>
          <a:p>
            <a:pPr algn="just" eaLnBrk="0">
              <a:spcBef>
                <a:spcPct val="0"/>
              </a:spcBef>
            </a:pPr>
            <a:r>
              <a:rPr lang="en-US" altLang="zh-CN" sz="2800">
                <a:latin typeface="Cambria" panose="02040503050406030204" pitchFamily="18" charset="0"/>
              </a:rPr>
              <a:t>【</a:t>
            </a:r>
            <a:r>
              <a:rPr lang="zh-CN" altLang="en-US" sz="2800" dirty="0">
                <a:latin typeface="Cambria" panose="02040503050406030204" pitchFamily="18" charset="0"/>
              </a:rPr>
              <a:t>例</a:t>
            </a:r>
            <a:r>
              <a:rPr lang="en-US" altLang="zh-CN" sz="2800">
                <a:latin typeface="Cambria" panose="02040503050406030204" pitchFamily="18" charset="0"/>
              </a:rPr>
              <a:t>7-7】</a:t>
            </a:r>
            <a:r>
              <a:rPr lang="zh-CN" altLang="en-US" sz="2800" dirty="0">
                <a:latin typeface="Cambria" panose="02040503050406030204" pitchFamily="18" charset="0"/>
              </a:rPr>
              <a:t>用指针实现字符串复制函数。直接定义：</a:t>
            </a:r>
            <a:endParaRPr lang="zh-CN" altLang="en-US" sz="2800" dirty="0">
              <a:latin typeface="Cambria" panose="02040503050406030204" pitchFamily="18" charset="0"/>
            </a:endParaRPr>
          </a:p>
          <a:p>
            <a:pPr algn="just" eaLnBrk="0">
              <a:spcBef>
                <a:spcPct val="30000"/>
              </a:spcBef>
            </a:pPr>
            <a:r>
              <a:rPr lang="en-US" altLang="zh-CN">
                <a:solidFill>
                  <a:schemeClr val="folHlink"/>
                </a:solidFill>
                <a:latin typeface="Cambria" panose="02040503050406030204" pitchFamily="18" charset="0"/>
              </a:rPr>
              <a:t>void </a:t>
            </a:r>
            <a:r>
              <a:rPr lang="en-US" altLang="zh-CN" err="1">
                <a:solidFill>
                  <a:schemeClr val="folHlink"/>
                </a:solidFill>
                <a:latin typeface="Cambria" panose="02040503050406030204" pitchFamily="18" charset="0"/>
              </a:rPr>
              <a:t>stringcopy</a:t>
            </a:r>
            <a:r>
              <a:rPr lang="en-US" altLang="zh-CN">
                <a:solidFill>
                  <a:schemeClr val="folHlink"/>
                </a:solidFill>
                <a:latin typeface="Cambria" panose="02040503050406030204" pitchFamily="18" charset="0"/>
              </a:rPr>
              <a:t> (</a:t>
            </a:r>
            <a:r>
              <a:rPr lang="en-US" altLang="zh-CN">
                <a:solidFill>
                  <a:schemeClr val="accent2"/>
                </a:solidFill>
                <a:latin typeface="Cambria" panose="02040503050406030204" pitchFamily="18" charset="0"/>
              </a:rPr>
              <a:t>char *s</a:t>
            </a:r>
            <a:r>
              <a:rPr lang="en-US" altLang="zh-CN">
                <a:solidFill>
                  <a:schemeClr val="folHlink"/>
                </a:solidFill>
                <a:latin typeface="Cambria" panose="02040503050406030204" pitchFamily="18" charset="0"/>
              </a:rPr>
              <a:t>, </a:t>
            </a:r>
            <a:r>
              <a:rPr lang="en-US" altLang="zh-CN">
                <a:solidFill>
                  <a:schemeClr val="accent2"/>
                </a:solidFill>
                <a:latin typeface="Cambria" panose="02040503050406030204" pitchFamily="18" charset="0"/>
              </a:rPr>
              <a:t>const char *t</a:t>
            </a:r>
            <a:r>
              <a:rPr lang="en-US" altLang="zh-CN">
                <a:solidFill>
                  <a:schemeClr val="folHlink"/>
                </a:solidFill>
                <a:latin typeface="Cambria" panose="02040503050406030204" pitchFamily="18" charset="0"/>
              </a:rPr>
              <a:t>) {</a:t>
            </a:r>
            <a:endParaRPr lang="en-US" altLang="zh-CN">
              <a:solidFill>
                <a:schemeClr val="folHlink"/>
              </a:solidFill>
              <a:latin typeface="Cambria" panose="02040503050406030204" pitchFamily="18" charset="0"/>
            </a:endParaRPr>
          </a:p>
          <a:p>
            <a:pPr algn="just" eaLnBrk="0">
              <a:spcBef>
                <a:spcPct val="0"/>
              </a:spcBef>
            </a:pPr>
            <a:r>
              <a:rPr lang="en-US" altLang="zh-CN">
                <a:solidFill>
                  <a:schemeClr val="folHlink"/>
                </a:solidFill>
                <a:latin typeface="Cambria" panose="02040503050406030204" pitchFamily="18" charset="0"/>
              </a:rPr>
              <a:t>    while </a:t>
            </a:r>
            <a:r>
              <a:rPr lang="en-US" altLang="zh-CN">
                <a:solidFill>
                  <a:schemeClr val="hlink"/>
                </a:solidFill>
                <a:latin typeface="Cambria" panose="02040503050406030204" pitchFamily="18" charset="0"/>
              </a:rPr>
              <a:t>((*s = *t)</a:t>
            </a:r>
            <a:r>
              <a:rPr lang="en-US" altLang="zh-CN">
                <a:solidFill>
                  <a:schemeClr val="folHlink"/>
                </a:solidFill>
                <a:latin typeface="Cambria" panose="02040503050406030204" pitchFamily="18" charset="0"/>
              </a:rPr>
              <a:t> != '\0') {</a:t>
            </a:r>
            <a:endParaRPr lang="en-US" altLang="zh-CN">
              <a:solidFill>
                <a:schemeClr val="folHlink"/>
              </a:solidFill>
              <a:latin typeface="Cambria" panose="02040503050406030204" pitchFamily="18" charset="0"/>
            </a:endParaRPr>
          </a:p>
          <a:p>
            <a:pPr algn="just" eaLnBrk="0">
              <a:spcBef>
                <a:spcPct val="0"/>
              </a:spcBef>
            </a:pPr>
            <a:r>
              <a:rPr lang="en-US" altLang="zh-CN">
                <a:solidFill>
                  <a:schemeClr val="folHlink"/>
                </a:solidFill>
                <a:latin typeface="Cambria" panose="02040503050406030204" pitchFamily="18" charset="0"/>
              </a:rPr>
              <a:t>        s++;  t++;</a:t>
            </a:r>
            <a:endParaRPr lang="en-US" altLang="zh-CN">
              <a:solidFill>
                <a:schemeClr val="folHlink"/>
              </a:solidFill>
              <a:latin typeface="Cambria" panose="02040503050406030204" pitchFamily="18" charset="0"/>
            </a:endParaRPr>
          </a:p>
          <a:p>
            <a:pPr algn="just" eaLnBrk="0">
              <a:spcBef>
                <a:spcPct val="0"/>
              </a:spcBef>
            </a:pPr>
            <a:r>
              <a:rPr lang="en-US" altLang="zh-CN">
                <a:solidFill>
                  <a:schemeClr val="folHlink"/>
                </a:solidFill>
                <a:latin typeface="Cambria" panose="02040503050406030204" pitchFamily="18" charset="0"/>
              </a:rPr>
              <a:t>    }</a:t>
            </a:r>
            <a:endParaRPr lang="en-US" altLang="zh-CN">
              <a:solidFill>
                <a:schemeClr val="folHlink"/>
              </a:solidFill>
              <a:latin typeface="Cambria" panose="02040503050406030204" pitchFamily="18" charset="0"/>
            </a:endParaRPr>
          </a:p>
          <a:p>
            <a:pPr algn="just" eaLnBrk="0">
              <a:spcBef>
                <a:spcPct val="0"/>
              </a:spcBef>
            </a:pPr>
            <a:r>
              <a:rPr lang="en-US" altLang="zh-CN">
                <a:solidFill>
                  <a:schemeClr val="folHlink"/>
                </a:solidFill>
                <a:latin typeface="Cambria" panose="02040503050406030204" pitchFamily="18" charset="0"/>
              </a:rPr>
              <a:t>}</a:t>
            </a:r>
            <a:endParaRPr lang="en-US" altLang="zh-CN">
              <a:solidFill>
                <a:schemeClr val="folHlink"/>
              </a:solidFill>
              <a:latin typeface="Cambria" panose="02040503050406030204" pitchFamily="18" charset="0"/>
            </a:endParaRPr>
          </a:p>
          <a:p>
            <a:pPr algn="just" eaLnBrk="0">
              <a:spcBef>
                <a:spcPct val="40000"/>
              </a:spcBef>
            </a:pPr>
            <a:r>
              <a:rPr lang="zh-CN" altLang="en-US" dirty="0">
                <a:latin typeface="Cambria" panose="02040503050406030204" pitchFamily="18" charset="0"/>
              </a:rPr>
              <a:t>赋值表达式有值，</a:t>
            </a:r>
            <a:r>
              <a:rPr lang="en-US" altLang="zh-CN">
                <a:latin typeface="Cambria" panose="02040503050406030204" pitchFamily="18" charset="0"/>
              </a:rPr>
              <a:t>'\0'</a:t>
            </a:r>
            <a:r>
              <a:rPr lang="zh-CN" altLang="en-US" dirty="0">
                <a:latin typeface="Cambria" panose="02040503050406030204" pitchFamily="18" charset="0"/>
              </a:rPr>
              <a:t>就是</a:t>
            </a:r>
            <a:r>
              <a:rPr lang="en-US" altLang="zh-CN">
                <a:latin typeface="Cambria" panose="02040503050406030204" pitchFamily="18" charset="0"/>
              </a:rPr>
              <a:t>0</a:t>
            </a:r>
            <a:r>
              <a:rPr lang="zh-CN" altLang="en-US" dirty="0">
                <a:latin typeface="Cambria" panose="02040503050406030204" pitchFamily="18" charset="0"/>
              </a:rPr>
              <a:t>，函数可简化：</a:t>
            </a:r>
            <a:endParaRPr lang="zh-CN" altLang="en-US" dirty="0">
              <a:latin typeface="Cambria" panose="02040503050406030204" pitchFamily="18" charset="0"/>
            </a:endParaRPr>
          </a:p>
          <a:p>
            <a:pPr algn="just" eaLnBrk="0">
              <a:spcBef>
                <a:spcPct val="30000"/>
              </a:spcBef>
            </a:pPr>
            <a:r>
              <a:rPr lang="en-US" altLang="zh-CN">
                <a:solidFill>
                  <a:schemeClr val="folHlink"/>
                </a:solidFill>
                <a:latin typeface="Cambria" panose="02040503050406030204" pitchFamily="18" charset="0"/>
              </a:rPr>
              <a:t>void </a:t>
            </a:r>
            <a:r>
              <a:rPr lang="en-US" altLang="zh-CN" err="1">
                <a:solidFill>
                  <a:schemeClr val="folHlink"/>
                </a:solidFill>
                <a:sym typeface="+mn-ea"/>
              </a:rPr>
              <a:t>stringcopy</a:t>
            </a:r>
            <a:r>
              <a:rPr lang="en-US" altLang="zh-CN">
                <a:solidFill>
                  <a:schemeClr val="folHlink"/>
                </a:solidFill>
                <a:sym typeface="+mn-ea"/>
              </a:rPr>
              <a:t> </a:t>
            </a:r>
            <a:r>
              <a:rPr lang="en-US" altLang="zh-CN">
                <a:solidFill>
                  <a:schemeClr val="folHlink"/>
                </a:solidFill>
                <a:latin typeface="Cambria" panose="02040503050406030204" pitchFamily="18" charset="0"/>
              </a:rPr>
              <a:t>(char *s, const char *t) {</a:t>
            </a:r>
            <a:endParaRPr lang="en-US" altLang="zh-CN">
              <a:solidFill>
                <a:schemeClr val="folHlink"/>
              </a:solidFill>
              <a:latin typeface="Cambria" panose="02040503050406030204" pitchFamily="18" charset="0"/>
            </a:endParaRPr>
          </a:p>
          <a:p>
            <a:pPr algn="just" eaLnBrk="0">
              <a:spcBef>
                <a:spcPct val="0"/>
              </a:spcBef>
            </a:pPr>
            <a:r>
              <a:rPr lang="en-US" altLang="zh-CN">
                <a:solidFill>
                  <a:schemeClr val="folHlink"/>
                </a:solidFill>
                <a:latin typeface="Cambria" panose="02040503050406030204" pitchFamily="18" charset="0"/>
              </a:rPr>
              <a:t>    while (</a:t>
            </a:r>
            <a:r>
              <a:rPr lang="en-US" altLang="zh-CN">
                <a:solidFill>
                  <a:schemeClr val="hlink"/>
                </a:solidFill>
                <a:latin typeface="Cambria" panose="02040503050406030204" pitchFamily="18" charset="0"/>
              </a:rPr>
              <a:t>*s = *t</a:t>
            </a:r>
            <a:r>
              <a:rPr lang="en-US" altLang="zh-CN">
                <a:solidFill>
                  <a:schemeClr val="folHlink"/>
                </a:solidFill>
                <a:latin typeface="Cambria" panose="02040503050406030204" pitchFamily="18" charset="0"/>
              </a:rPr>
              <a:t>) {  s++;  t++;  }</a:t>
            </a:r>
            <a:endParaRPr lang="en-US" altLang="zh-CN">
              <a:solidFill>
                <a:schemeClr val="folHlink"/>
              </a:solidFill>
              <a:latin typeface="Cambria" panose="02040503050406030204" pitchFamily="18" charset="0"/>
            </a:endParaRPr>
          </a:p>
          <a:p>
            <a:pPr algn="just" eaLnBrk="0">
              <a:spcBef>
                <a:spcPct val="0"/>
              </a:spcBef>
            </a:pPr>
            <a:r>
              <a:rPr lang="en-US" altLang="zh-CN">
                <a:solidFill>
                  <a:schemeClr val="folHlink"/>
                </a:solidFill>
                <a:latin typeface="Cambria" panose="02040503050406030204" pitchFamily="18" charset="0"/>
              </a:rPr>
              <a:t>}</a:t>
            </a:r>
            <a:endParaRPr lang="en-US" altLang="zh-CN">
              <a:solidFill>
                <a:schemeClr val="folHlink"/>
              </a:solidFill>
              <a:latin typeface="Cambria" panose="02040503050406030204" pitchFamily="18" charset="0"/>
            </a:endParaRPr>
          </a:p>
        </p:txBody>
      </p:sp>
      <p:sp>
        <p:nvSpPr>
          <p:cNvPr id="46084" name="文本框 46083"/>
          <p:cNvSpPr txBox="1"/>
          <p:nvPr/>
        </p:nvSpPr>
        <p:spPr>
          <a:xfrm>
            <a:off x="425450" y="4469130"/>
            <a:ext cx="8489950" cy="2122805"/>
          </a:xfrm>
          <a:prstGeom prst="rect">
            <a:avLst/>
          </a:prstGeom>
          <a:noFill/>
          <a:ln w="9525">
            <a:noFill/>
          </a:ln>
        </p:spPr>
        <p:txBody>
          <a:bodyPr wrap="square">
            <a:spAutoFit/>
          </a:bodyPr>
          <a:p>
            <a:pPr algn="just" eaLnBrk="0">
              <a:spcBef>
                <a:spcPct val="0"/>
              </a:spcBef>
            </a:pPr>
            <a:r>
              <a:rPr lang="zh-CN" altLang="en-US" dirty="0">
                <a:latin typeface="Cambria" panose="02040503050406030204" pitchFamily="18" charset="0"/>
              </a:rPr>
              <a:t>把指针更新操作也写在循环测试条件里：</a:t>
            </a:r>
            <a:endParaRPr lang="zh-CN" altLang="en-US" dirty="0">
              <a:latin typeface="Cambria" panose="02040503050406030204" pitchFamily="18" charset="0"/>
            </a:endParaRPr>
          </a:p>
          <a:p>
            <a:pPr algn="just" eaLnBrk="0">
              <a:spcBef>
                <a:spcPct val="25000"/>
              </a:spcBef>
            </a:pPr>
            <a:r>
              <a:rPr lang="en-US" altLang="zh-CN">
                <a:solidFill>
                  <a:schemeClr val="folHlink"/>
                </a:solidFill>
                <a:latin typeface="Cambria" panose="02040503050406030204" pitchFamily="18" charset="0"/>
              </a:rPr>
              <a:t>void </a:t>
            </a:r>
            <a:r>
              <a:rPr lang="en-US" altLang="zh-CN" err="1">
                <a:solidFill>
                  <a:schemeClr val="folHlink"/>
                </a:solidFill>
                <a:sym typeface="+mn-ea"/>
              </a:rPr>
              <a:t>stringcopy</a:t>
            </a:r>
            <a:r>
              <a:rPr lang="en-US" altLang="zh-CN">
                <a:solidFill>
                  <a:schemeClr val="folHlink"/>
                </a:solidFill>
                <a:sym typeface="+mn-ea"/>
              </a:rPr>
              <a:t> </a:t>
            </a:r>
            <a:r>
              <a:rPr lang="en-US" altLang="zh-CN">
                <a:solidFill>
                  <a:schemeClr val="folHlink"/>
                </a:solidFill>
                <a:latin typeface="Cambria" panose="02040503050406030204" pitchFamily="18" charset="0"/>
              </a:rPr>
              <a:t>(char *s, const char *t) {</a:t>
            </a:r>
            <a:endParaRPr lang="en-US" altLang="zh-CN">
              <a:solidFill>
                <a:schemeClr val="folHlink"/>
              </a:solidFill>
              <a:latin typeface="Cambria" panose="02040503050406030204" pitchFamily="18" charset="0"/>
            </a:endParaRPr>
          </a:p>
          <a:p>
            <a:pPr algn="just" eaLnBrk="0">
              <a:spcBef>
                <a:spcPct val="0"/>
              </a:spcBef>
            </a:pPr>
            <a:r>
              <a:rPr lang="en-US" altLang="zh-CN">
                <a:solidFill>
                  <a:schemeClr val="folHlink"/>
                </a:solidFill>
                <a:latin typeface="Cambria" panose="02040503050406030204" pitchFamily="18" charset="0"/>
              </a:rPr>
              <a:t>    while (</a:t>
            </a:r>
            <a:r>
              <a:rPr lang="en-US" altLang="zh-CN">
                <a:solidFill>
                  <a:schemeClr val="hlink"/>
                </a:solidFill>
                <a:latin typeface="Cambria" panose="02040503050406030204" pitchFamily="18" charset="0"/>
              </a:rPr>
              <a:t>*s++ = *t++) </a:t>
            </a:r>
            <a:r>
              <a:rPr lang="en-US" altLang="zh-CN">
                <a:solidFill>
                  <a:schemeClr val="folHlink"/>
                </a:solidFill>
                <a:latin typeface="Cambria" panose="02040503050406030204" pitchFamily="18" charset="0"/>
              </a:rPr>
              <a:t>; // </a:t>
            </a:r>
            <a:r>
              <a:rPr lang="zh-CN" altLang="en-US">
                <a:solidFill>
                  <a:schemeClr val="folHlink"/>
                </a:solidFill>
                <a:latin typeface="Cambria" panose="02040503050406030204" pitchFamily="18" charset="0"/>
              </a:rPr>
              <a:t>循环体为</a:t>
            </a:r>
            <a:r>
              <a:rPr lang="zh-CN" altLang="en-US" dirty="0">
                <a:solidFill>
                  <a:schemeClr val="folHlink"/>
                </a:solidFill>
                <a:latin typeface="Cambria" panose="02040503050406030204" pitchFamily="18" charset="0"/>
              </a:rPr>
              <a:t>空语句</a:t>
            </a:r>
            <a:endParaRPr lang="zh-CN" altLang="en-US" dirty="0">
              <a:solidFill>
                <a:schemeClr val="folHlink"/>
              </a:solidFill>
              <a:latin typeface="Cambria" panose="02040503050406030204" pitchFamily="18" charset="0"/>
            </a:endParaRPr>
          </a:p>
          <a:p>
            <a:pPr algn="just" eaLnBrk="0">
              <a:spcBef>
                <a:spcPct val="0"/>
              </a:spcBef>
            </a:pPr>
            <a:r>
              <a:rPr lang="en-US" altLang="zh-CN">
                <a:solidFill>
                  <a:schemeClr val="folHlink"/>
                </a:solidFill>
                <a:latin typeface="Cambria" panose="02040503050406030204" pitchFamily="18" charset="0"/>
              </a:rPr>
              <a:t>}</a:t>
            </a:r>
            <a:endParaRPr lang="en-US" altLang="zh-CN">
              <a:solidFill>
                <a:schemeClr val="folHlink"/>
              </a:solidFill>
              <a:latin typeface="Cambria" panose="02040503050406030204" pitchFamily="18" charset="0"/>
            </a:endParaRPr>
          </a:p>
          <a:p>
            <a:pPr algn="just" eaLnBrk="0">
              <a:spcBef>
                <a:spcPct val="25000"/>
              </a:spcBef>
            </a:pPr>
            <a:r>
              <a:rPr lang="zh-CN" altLang="en-US" dirty="0">
                <a:latin typeface="Cambria" panose="02040503050406030204" pitchFamily="18" charset="0"/>
              </a:rPr>
              <a:t>注意优先级与结合性，增量运算的作用与值等。</a:t>
            </a:r>
            <a:endParaRPr lang="zh-CN" altLang="en-US" dirty="0">
              <a:latin typeface="Cambria" panose="02040503050406030204" pitchFamily="18" charset="0"/>
            </a:endParaRPr>
          </a:p>
        </p:txBody>
      </p:sp>
      <p:graphicFrame>
        <p:nvGraphicFramePr>
          <p:cNvPr id="65671" name="表格 65670"/>
          <p:cNvGraphicFramePr/>
          <p:nvPr>
            <p:custDataLst>
              <p:tags r:id="rId1"/>
            </p:custDataLst>
          </p:nvPr>
        </p:nvGraphicFramePr>
        <p:xfrm>
          <a:off x="5795963" y="2060575"/>
          <a:ext cx="3168650" cy="395288"/>
        </p:xfrm>
        <a:graphic>
          <a:graphicData uri="http://schemas.openxmlformats.org/drawingml/2006/table">
            <a:tbl>
              <a:tblPr/>
              <a:tblGrid>
                <a:gridCol w="368300"/>
                <a:gridCol w="369888"/>
                <a:gridCol w="368300"/>
                <a:gridCol w="371475"/>
                <a:gridCol w="368300"/>
                <a:gridCol w="385762"/>
                <a:gridCol w="504825"/>
                <a:gridCol w="431800"/>
              </a:tblGrid>
              <a:tr h="395288">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buNone/>
                      </a:pPr>
                      <a:r>
                        <a:rPr lang="en-US" altLang="zh-CN" sz="2000" b="0"/>
                        <a:t>H</a:t>
                      </a:r>
                      <a:endParaRPr lang="en-US" altLang="zh-CN" sz="2000" b="0"/>
                    </a:p>
                  </a:txBody>
                  <a:tcPr>
                    <a:lnL w="19050" cap="flat" cmpd="sng">
                      <a:solidFill>
                        <a:schemeClr val="hlink"/>
                      </a:solidFill>
                      <a:prstDash val="solid"/>
                      <a:headEnd type="none" w="med" len="med"/>
                      <a:tailEnd type="none" w="med" len="med"/>
                    </a:lnL>
                    <a:lnR w="19050" cap="flat" cmpd="sng">
                      <a:solidFill>
                        <a:schemeClr val="hlink"/>
                      </a:solidFill>
                      <a:prstDash val="solid"/>
                      <a:headEnd type="none" w="med" len="med"/>
                      <a:tailEnd type="none" w="med" len="med"/>
                    </a:lnR>
                    <a:lnT w="19050" cap="flat" cmpd="sng">
                      <a:solidFill>
                        <a:schemeClr val="hlink"/>
                      </a:solidFill>
                      <a:prstDash val="solid"/>
                      <a:headEnd type="none" w="med" len="med"/>
                      <a:tailEnd type="none" w="med" len="med"/>
                    </a:lnT>
                    <a:lnB w="19050" cap="flat" cmpd="sng">
                      <a:solidFill>
                        <a:schemeClr val="hlink"/>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buNone/>
                      </a:pPr>
                      <a:r>
                        <a:rPr lang="en-US" altLang="zh-CN" sz="2000" b="0"/>
                        <a:t>E</a:t>
                      </a:r>
                      <a:endParaRPr lang="en-US" altLang="zh-CN" sz="2000" b="0"/>
                    </a:p>
                  </a:txBody>
                  <a:tcPr>
                    <a:lnL w="19050" cap="flat" cmpd="sng">
                      <a:solidFill>
                        <a:schemeClr val="hlink"/>
                      </a:solidFill>
                      <a:prstDash val="solid"/>
                      <a:headEnd type="none" w="med" len="med"/>
                      <a:tailEnd type="none" w="med" len="med"/>
                    </a:lnL>
                    <a:lnR w="19050" cap="flat" cmpd="sng">
                      <a:solidFill>
                        <a:schemeClr val="hlink"/>
                      </a:solidFill>
                      <a:prstDash val="solid"/>
                      <a:headEnd type="none" w="med" len="med"/>
                      <a:tailEnd type="none" w="med" len="med"/>
                    </a:lnR>
                    <a:lnT w="19050" cap="flat" cmpd="sng">
                      <a:solidFill>
                        <a:schemeClr val="hlink"/>
                      </a:solidFill>
                      <a:prstDash val="solid"/>
                      <a:headEnd type="none" w="med" len="med"/>
                      <a:tailEnd type="none" w="med" len="med"/>
                    </a:lnT>
                    <a:lnB w="19050" cap="flat" cmpd="sng">
                      <a:solidFill>
                        <a:schemeClr val="hlink"/>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buNone/>
                      </a:pPr>
                      <a:r>
                        <a:rPr lang="en-US" altLang="zh-CN" sz="2000" b="0"/>
                        <a:t>L</a:t>
                      </a:r>
                      <a:endParaRPr lang="en-US" altLang="zh-CN" sz="2000" b="0"/>
                    </a:p>
                  </a:txBody>
                  <a:tcPr>
                    <a:lnL w="19050" cap="flat" cmpd="sng">
                      <a:solidFill>
                        <a:schemeClr val="hlink"/>
                      </a:solidFill>
                      <a:prstDash val="solid"/>
                      <a:headEnd type="none" w="med" len="med"/>
                      <a:tailEnd type="none" w="med" len="med"/>
                    </a:lnL>
                    <a:lnR w="19050" cap="flat" cmpd="sng">
                      <a:solidFill>
                        <a:schemeClr val="hlink"/>
                      </a:solidFill>
                      <a:prstDash val="solid"/>
                      <a:headEnd type="none" w="med" len="med"/>
                      <a:tailEnd type="none" w="med" len="med"/>
                    </a:lnR>
                    <a:lnT w="19050" cap="flat" cmpd="sng">
                      <a:solidFill>
                        <a:schemeClr val="hlink"/>
                      </a:solidFill>
                      <a:prstDash val="solid"/>
                      <a:headEnd type="none" w="med" len="med"/>
                      <a:tailEnd type="none" w="med" len="med"/>
                    </a:lnT>
                    <a:lnB w="19050" cap="flat" cmpd="sng">
                      <a:solidFill>
                        <a:schemeClr val="hlink"/>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buNone/>
                      </a:pPr>
                      <a:r>
                        <a:rPr lang="en-US" altLang="zh-CN" sz="2000" b="0"/>
                        <a:t>L</a:t>
                      </a:r>
                      <a:endParaRPr lang="en-US" altLang="zh-CN" sz="2000" b="0"/>
                    </a:p>
                  </a:txBody>
                  <a:tcPr>
                    <a:lnL w="19050" cap="flat" cmpd="sng">
                      <a:solidFill>
                        <a:schemeClr val="hlink"/>
                      </a:solidFill>
                      <a:prstDash val="solid"/>
                      <a:headEnd type="none" w="med" len="med"/>
                      <a:tailEnd type="none" w="med" len="med"/>
                    </a:lnL>
                    <a:lnR w="19050" cap="flat" cmpd="sng">
                      <a:solidFill>
                        <a:schemeClr val="hlink"/>
                      </a:solidFill>
                      <a:prstDash val="solid"/>
                      <a:headEnd type="none" w="med" len="med"/>
                      <a:tailEnd type="none" w="med" len="med"/>
                    </a:lnR>
                    <a:lnT w="19050" cap="flat" cmpd="sng">
                      <a:solidFill>
                        <a:schemeClr val="hlink"/>
                      </a:solidFill>
                      <a:prstDash val="solid"/>
                      <a:headEnd type="none" w="med" len="med"/>
                      <a:tailEnd type="none" w="med" len="med"/>
                    </a:lnT>
                    <a:lnB w="19050" cap="flat" cmpd="sng">
                      <a:solidFill>
                        <a:schemeClr val="hlink"/>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buNone/>
                      </a:pPr>
                      <a:r>
                        <a:rPr lang="en-US" altLang="zh-CN" sz="2000" b="0"/>
                        <a:t>0</a:t>
                      </a:r>
                      <a:endParaRPr lang="en-US" altLang="zh-CN" sz="2000" b="0"/>
                    </a:p>
                  </a:txBody>
                  <a:tcPr>
                    <a:lnL w="19050" cap="flat" cmpd="sng">
                      <a:solidFill>
                        <a:schemeClr val="hlink"/>
                      </a:solidFill>
                      <a:prstDash val="solid"/>
                      <a:headEnd type="none" w="med" len="med"/>
                      <a:tailEnd type="none" w="med" len="med"/>
                    </a:lnL>
                    <a:lnR w="19050" cap="flat" cmpd="sng">
                      <a:solidFill>
                        <a:schemeClr val="hlink"/>
                      </a:solidFill>
                      <a:prstDash val="solid"/>
                      <a:headEnd type="none" w="med" len="med"/>
                      <a:tailEnd type="none" w="med" len="med"/>
                    </a:lnR>
                    <a:lnT w="19050" cap="flat" cmpd="sng">
                      <a:solidFill>
                        <a:schemeClr val="hlink"/>
                      </a:solidFill>
                      <a:prstDash val="solid"/>
                      <a:headEnd type="none" w="med" len="med"/>
                      <a:tailEnd type="none" w="med" len="med"/>
                    </a:lnT>
                    <a:lnB w="19050" cap="flat" cmpd="sng">
                      <a:solidFill>
                        <a:schemeClr val="hlink"/>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buNone/>
                      </a:pPr>
                      <a:r>
                        <a:rPr lang="en-US" altLang="zh-CN" sz="2000" b="0"/>
                        <a:t>!</a:t>
                      </a:r>
                      <a:endParaRPr lang="en-US" altLang="zh-CN" sz="2000" b="0"/>
                    </a:p>
                  </a:txBody>
                  <a:tcPr>
                    <a:lnL w="19050" cap="flat" cmpd="sng">
                      <a:solidFill>
                        <a:schemeClr val="hlink"/>
                      </a:solidFill>
                      <a:prstDash val="solid"/>
                      <a:headEnd type="none" w="med" len="med"/>
                      <a:tailEnd type="none" w="med" len="med"/>
                    </a:lnL>
                    <a:lnR w="19050" cap="flat" cmpd="sng">
                      <a:solidFill>
                        <a:schemeClr val="hlink"/>
                      </a:solidFill>
                      <a:prstDash val="solid"/>
                      <a:headEnd type="none" w="med" len="med"/>
                      <a:tailEnd type="none" w="med" len="med"/>
                    </a:lnR>
                    <a:lnT w="19050" cap="flat" cmpd="sng">
                      <a:solidFill>
                        <a:schemeClr val="hlink"/>
                      </a:solidFill>
                      <a:prstDash val="solid"/>
                      <a:headEnd type="none" w="med" len="med"/>
                      <a:tailEnd type="none" w="med" len="med"/>
                    </a:lnT>
                    <a:lnB w="19050" cap="flat" cmpd="sng">
                      <a:solidFill>
                        <a:schemeClr val="hlink"/>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buNone/>
                      </a:pPr>
                      <a:r>
                        <a:rPr lang="en-US" altLang="zh-CN" sz="1800" b="0"/>
                        <a:t>\0</a:t>
                      </a:r>
                      <a:endParaRPr lang="en-US" altLang="zh-CN" sz="1800" b="0"/>
                    </a:p>
                  </a:txBody>
                  <a:tcPr>
                    <a:lnL w="19050" cap="flat" cmpd="sng">
                      <a:solidFill>
                        <a:schemeClr val="hlink"/>
                      </a:solidFill>
                      <a:prstDash val="solid"/>
                      <a:headEnd type="none" w="med" len="med"/>
                      <a:tailEnd type="none" w="med" len="med"/>
                    </a:lnL>
                    <a:lnR w="19050" cap="flat" cmpd="sng">
                      <a:solidFill>
                        <a:schemeClr val="hlink"/>
                      </a:solidFill>
                      <a:prstDash val="solid"/>
                      <a:headEnd type="none" w="med" len="med"/>
                      <a:tailEnd type="none" w="med" len="med"/>
                    </a:lnR>
                    <a:lnT w="19050" cap="flat" cmpd="sng">
                      <a:solidFill>
                        <a:schemeClr val="hlink"/>
                      </a:solidFill>
                      <a:prstDash val="solid"/>
                      <a:headEnd type="none" w="med" len="med"/>
                      <a:tailEnd type="none" w="med" len="med"/>
                    </a:lnT>
                    <a:lnB w="19050" cap="flat" cmpd="sng">
                      <a:solidFill>
                        <a:schemeClr val="hlink"/>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buNone/>
                      </a:pPr>
                      <a:endParaRPr lang="en-US" altLang="zh-CN" sz="1600" b="0"/>
                    </a:p>
                  </a:txBody>
                  <a:tcPr>
                    <a:lnL w="19050" cap="flat" cmpd="sng">
                      <a:solidFill>
                        <a:schemeClr val="hlink"/>
                      </a:solidFill>
                      <a:prstDash val="solid"/>
                      <a:headEnd type="none" w="med" len="med"/>
                      <a:tailEnd type="none" w="med" len="med"/>
                    </a:lnL>
                    <a:lnR w="19050" cap="flat" cmpd="sng">
                      <a:solidFill>
                        <a:schemeClr val="hlink"/>
                      </a:solidFill>
                      <a:prstDash val="solid"/>
                      <a:headEnd type="none" w="med" len="med"/>
                      <a:tailEnd type="none" w="med" len="med"/>
                    </a:lnR>
                    <a:lnT w="19050" cap="flat" cmpd="sng">
                      <a:solidFill>
                        <a:schemeClr val="hlink"/>
                      </a:solidFill>
                      <a:prstDash val="solid"/>
                      <a:headEnd type="none" w="med" len="med"/>
                      <a:tailEnd type="none" w="med" len="med"/>
                    </a:lnT>
                    <a:lnB w="19050" cap="flat" cmpd="sng">
                      <a:solidFill>
                        <a:schemeClr val="hlink"/>
                      </a:solidFill>
                      <a:prstDash val="solid"/>
                      <a:headEnd type="none" w="med" len="med"/>
                      <a:tailEnd type="none" w="med" len="med"/>
                    </a:lnB>
                    <a:lnTlToBr>
                      <a:noFill/>
                    </a:lnTlToBr>
                    <a:lnBlToTr>
                      <a:noFill/>
                    </a:lnBlToTr>
                    <a:noFill/>
                  </a:tcPr>
                </a:tc>
              </a:tr>
            </a:tbl>
          </a:graphicData>
        </a:graphic>
      </p:graphicFrame>
      <p:graphicFrame>
        <p:nvGraphicFramePr>
          <p:cNvPr id="65656" name="表格 65655"/>
          <p:cNvGraphicFramePr/>
          <p:nvPr>
            <p:custDataLst>
              <p:tags r:id="rId2"/>
            </p:custDataLst>
          </p:nvPr>
        </p:nvGraphicFramePr>
        <p:xfrm>
          <a:off x="5795963" y="1412875"/>
          <a:ext cx="3168650" cy="395288"/>
        </p:xfrm>
        <a:graphic>
          <a:graphicData uri="http://schemas.openxmlformats.org/drawingml/2006/table">
            <a:tbl>
              <a:tblPr/>
              <a:tblGrid>
                <a:gridCol w="368300"/>
                <a:gridCol w="369888"/>
                <a:gridCol w="368300"/>
                <a:gridCol w="371475"/>
                <a:gridCol w="368300"/>
                <a:gridCol w="385762"/>
                <a:gridCol w="504825"/>
                <a:gridCol w="431800"/>
              </a:tblGrid>
              <a:tr h="395288">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buNone/>
                      </a:pPr>
                      <a:endParaRPr lang="en-US" altLang="zh-CN" sz="2000" b="0"/>
                    </a:p>
                  </a:txBody>
                  <a:tcPr>
                    <a:lnL w="19050" cap="flat" cmpd="sng">
                      <a:solidFill>
                        <a:schemeClr val="accent2"/>
                      </a:solidFill>
                      <a:prstDash val="solid"/>
                      <a:headEnd type="none" w="med" len="med"/>
                      <a:tailEnd type="none" w="med" len="med"/>
                    </a:lnL>
                    <a:lnR w="19050" cap="flat" cmpd="sng">
                      <a:solidFill>
                        <a:schemeClr val="accent2"/>
                      </a:solidFill>
                      <a:prstDash val="solid"/>
                      <a:headEnd type="none" w="med" len="med"/>
                      <a:tailEnd type="none" w="med" len="med"/>
                    </a:lnR>
                    <a:lnT w="19050" cap="flat" cmpd="sng">
                      <a:solidFill>
                        <a:schemeClr val="accent2"/>
                      </a:solidFill>
                      <a:prstDash val="solid"/>
                      <a:headEnd type="none" w="med" len="med"/>
                      <a:tailEnd type="none" w="med" len="med"/>
                    </a:lnT>
                    <a:lnB w="19050" cap="flat" cmpd="sng">
                      <a:solidFill>
                        <a:schemeClr val="accent2"/>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buNone/>
                      </a:pPr>
                      <a:endParaRPr lang="en-US" altLang="zh-CN" sz="2000" b="0"/>
                    </a:p>
                  </a:txBody>
                  <a:tcPr>
                    <a:lnL w="19050" cap="flat" cmpd="sng">
                      <a:solidFill>
                        <a:schemeClr val="accent2"/>
                      </a:solidFill>
                      <a:prstDash val="solid"/>
                      <a:headEnd type="none" w="med" len="med"/>
                      <a:tailEnd type="none" w="med" len="med"/>
                    </a:lnL>
                    <a:lnR w="19050" cap="flat" cmpd="sng">
                      <a:solidFill>
                        <a:schemeClr val="accent2"/>
                      </a:solidFill>
                      <a:prstDash val="solid"/>
                      <a:headEnd type="none" w="med" len="med"/>
                      <a:tailEnd type="none" w="med" len="med"/>
                    </a:lnR>
                    <a:lnT w="19050" cap="flat" cmpd="sng">
                      <a:solidFill>
                        <a:schemeClr val="accent2"/>
                      </a:solidFill>
                      <a:prstDash val="solid"/>
                      <a:headEnd type="none" w="med" len="med"/>
                      <a:tailEnd type="none" w="med" len="med"/>
                    </a:lnT>
                    <a:lnB w="19050" cap="flat" cmpd="sng">
                      <a:solidFill>
                        <a:schemeClr val="accent2"/>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buNone/>
                      </a:pPr>
                      <a:endParaRPr lang="en-US" altLang="zh-CN" sz="2000" b="0"/>
                    </a:p>
                  </a:txBody>
                  <a:tcPr>
                    <a:lnL w="19050" cap="flat" cmpd="sng">
                      <a:solidFill>
                        <a:schemeClr val="accent2"/>
                      </a:solidFill>
                      <a:prstDash val="solid"/>
                      <a:headEnd type="none" w="med" len="med"/>
                      <a:tailEnd type="none" w="med" len="med"/>
                    </a:lnL>
                    <a:lnR w="19050" cap="flat" cmpd="sng">
                      <a:solidFill>
                        <a:schemeClr val="accent2"/>
                      </a:solidFill>
                      <a:prstDash val="solid"/>
                      <a:headEnd type="none" w="med" len="med"/>
                      <a:tailEnd type="none" w="med" len="med"/>
                    </a:lnR>
                    <a:lnT w="19050" cap="flat" cmpd="sng">
                      <a:solidFill>
                        <a:schemeClr val="accent2"/>
                      </a:solidFill>
                      <a:prstDash val="solid"/>
                      <a:headEnd type="none" w="med" len="med"/>
                      <a:tailEnd type="none" w="med" len="med"/>
                    </a:lnT>
                    <a:lnB w="19050" cap="flat" cmpd="sng">
                      <a:solidFill>
                        <a:schemeClr val="accent2"/>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buNone/>
                      </a:pPr>
                      <a:endParaRPr lang="en-US" altLang="zh-CN" sz="2000" b="0"/>
                    </a:p>
                  </a:txBody>
                  <a:tcPr>
                    <a:lnL w="19050" cap="flat" cmpd="sng">
                      <a:solidFill>
                        <a:schemeClr val="accent2"/>
                      </a:solidFill>
                      <a:prstDash val="solid"/>
                      <a:headEnd type="none" w="med" len="med"/>
                      <a:tailEnd type="none" w="med" len="med"/>
                    </a:lnL>
                    <a:lnR w="19050" cap="flat" cmpd="sng">
                      <a:solidFill>
                        <a:schemeClr val="accent2"/>
                      </a:solidFill>
                      <a:prstDash val="solid"/>
                      <a:headEnd type="none" w="med" len="med"/>
                      <a:tailEnd type="none" w="med" len="med"/>
                    </a:lnR>
                    <a:lnT w="19050" cap="flat" cmpd="sng">
                      <a:solidFill>
                        <a:schemeClr val="accent2"/>
                      </a:solidFill>
                      <a:prstDash val="solid"/>
                      <a:headEnd type="none" w="med" len="med"/>
                      <a:tailEnd type="none" w="med" len="med"/>
                    </a:lnT>
                    <a:lnB w="19050" cap="flat" cmpd="sng">
                      <a:solidFill>
                        <a:schemeClr val="accent2"/>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buNone/>
                      </a:pPr>
                      <a:endParaRPr lang="en-US" altLang="zh-CN" sz="2000" b="0"/>
                    </a:p>
                  </a:txBody>
                  <a:tcPr>
                    <a:lnL w="19050" cap="flat" cmpd="sng">
                      <a:solidFill>
                        <a:schemeClr val="accent2"/>
                      </a:solidFill>
                      <a:prstDash val="solid"/>
                      <a:headEnd type="none" w="med" len="med"/>
                      <a:tailEnd type="none" w="med" len="med"/>
                    </a:lnL>
                    <a:lnR w="19050" cap="flat" cmpd="sng">
                      <a:solidFill>
                        <a:schemeClr val="accent2"/>
                      </a:solidFill>
                      <a:prstDash val="solid"/>
                      <a:headEnd type="none" w="med" len="med"/>
                      <a:tailEnd type="none" w="med" len="med"/>
                    </a:lnR>
                    <a:lnT w="19050" cap="flat" cmpd="sng">
                      <a:solidFill>
                        <a:schemeClr val="accent2"/>
                      </a:solidFill>
                      <a:prstDash val="solid"/>
                      <a:headEnd type="none" w="med" len="med"/>
                      <a:tailEnd type="none" w="med" len="med"/>
                    </a:lnT>
                    <a:lnB w="19050" cap="flat" cmpd="sng">
                      <a:solidFill>
                        <a:schemeClr val="accent2"/>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buNone/>
                      </a:pPr>
                      <a:endParaRPr lang="en-US" altLang="zh-CN" sz="2000" b="0"/>
                    </a:p>
                  </a:txBody>
                  <a:tcPr>
                    <a:lnL w="19050" cap="flat" cmpd="sng">
                      <a:solidFill>
                        <a:schemeClr val="accent2"/>
                      </a:solidFill>
                      <a:prstDash val="solid"/>
                      <a:headEnd type="none" w="med" len="med"/>
                      <a:tailEnd type="none" w="med" len="med"/>
                    </a:lnL>
                    <a:lnR w="19050" cap="flat" cmpd="sng">
                      <a:solidFill>
                        <a:schemeClr val="accent2"/>
                      </a:solidFill>
                      <a:prstDash val="solid"/>
                      <a:headEnd type="none" w="med" len="med"/>
                      <a:tailEnd type="none" w="med" len="med"/>
                    </a:lnR>
                    <a:lnT w="19050" cap="flat" cmpd="sng">
                      <a:solidFill>
                        <a:schemeClr val="accent2"/>
                      </a:solidFill>
                      <a:prstDash val="solid"/>
                      <a:headEnd type="none" w="med" len="med"/>
                      <a:tailEnd type="none" w="med" len="med"/>
                    </a:lnT>
                    <a:lnB w="19050" cap="flat" cmpd="sng">
                      <a:solidFill>
                        <a:schemeClr val="accent2"/>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buNone/>
                      </a:pPr>
                      <a:endParaRPr lang="en-US" altLang="zh-CN" sz="1800" b="0"/>
                    </a:p>
                  </a:txBody>
                  <a:tcPr>
                    <a:lnL w="19050" cap="flat" cmpd="sng">
                      <a:solidFill>
                        <a:schemeClr val="accent2"/>
                      </a:solidFill>
                      <a:prstDash val="solid"/>
                      <a:headEnd type="none" w="med" len="med"/>
                      <a:tailEnd type="none" w="med" len="med"/>
                    </a:lnL>
                    <a:lnR w="19050" cap="flat" cmpd="sng">
                      <a:solidFill>
                        <a:schemeClr val="accent2"/>
                      </a:solidFill>
                      <a:prstDash val="solid"/>
                      <a:headEnd type="none" w="med" len="med"/>
                      <a:tailEnd type="none" w="med" len="med"/>
                    </a:lnR>
                    <a:lnT w="19050" cap="flat" cmpd="sng">
                      <a:solidFill>
                        <a:schemeClr val="accent2"/>
                      </a:solidFill>
                      <a:prstDash val="solid"/>
                      <a:headEnd type="none" w="med" len="med"/>
                      <a:tailEnd type="none" w="med" len="med"/>
                    </a:lnT>
                    <a:lnB w="19050" cap="flat" cmpd="sng">
                      <a:solidFill>
                        <a:schemeClr val="accent2"/>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800" b="1" u="none" kern="1200" baseline="0">
                          <a:solidFill>
                            <a:schemeClr val="tx1"/>
                          </a:solidFill>
                          <a:latin typeface="+mn-lt"/>
                          <a:ea typeface="+mn-ea"/>
                          <a:cs typeface="+mn-cs"/>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mn-lt"/>
                          <a:ea typeface="+mn-ea"/>
                          <a:cs typeface="+mn-cs"/>
                        </a:defRPr>
                      </a:lvl2pPr>
                      <a:lvl3pPr marL="1143000" lvl="2" indent="-228600" algn="l" defTabSz="914400" rtl="0" eaLnBrk="1" fontAlgn="base" latinLnBrk="0" hangingPunct="0">
                        <a:lnSpc>
                          <a:spcPct val="100000"/>
                        </a:lnSpc>
                        <a:spcBef>
                          <a:spcPct val="20000"/>
                        </a:spcBef>
                        <a:spcAft>
                          <a:spcPct val="0"/>
                        </a:spcAft>
                        <a:buClrTx/>
                        <a:buSzPct val="85000"/>
                        <a:buFont typeface="Wingdings" panose="05000000000000000000" pitchFamily="2" charset="2"/>
                        <a:buChar char="•"/>
                        <a:defRPr sz="2000" b="1" i="0" u="none" kern="1200" baseline="0">
                          <a:solidFill>
                            <a:schemeClr val="tx1"/>
                          </a:solidFill>
                          <a:latin typeface="+mn-lt"/>
                          <a:ea typeface="+mn-ea"/>
                          <a:cs typeface="+mn-cs"/>
                        </a:defRPr>
                      </a:lvl3pPr>
                      <a:lvl4pPr marL="1600200" lvl="3"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4pPr>
                      <a:lvl5pPr marL="2057400" lvl="4" indent="-228600" algn="l" defTabSz="914400" rtl="0" eaLnBrk="1" fontAlgn="base" latinLnBrk="0" hangingPunct="0">
                        <a:lnSpc>
                          <a:spcPct val="100000"/>
                        </a:lnSpc>
                        <a:spcBef>
                          <a:spcPct val="20000"/>
                        </a:spcBef>
                        <a:spcAft>
                          <a:spcPct val="0"/>
                        </a:spcAft>
                        <a:buClrTx/>
                        <a:buSzTx/>
                        <a:buFont typeface="Wingdings" panose="05000000000000000000" pitchFamily="2" charset="2"/>
                        <a:buChar char="»"/>
                        <a:defRPr sz="1800" b="1" i="0" u="none" kern="1200" baseline="0">
                          <a:solidFill>
                            <a:schemeClr val="tx1"/>
                          </a:solidFill>
                          <a:latin typeface="+mn-lt"/>
                          <a:ea typeface="+mn-ea"/>
                          <a:cs typeface="+mn-cs"/>
                        </a:defRPr>
                      </a:lvl5pPr>
                    </a:lstStyle>
                    <a:p>
                      <a:pPr marL="0" lvl="0" indent="0">
                        <a:buNone/>
                      </a:pPr>
                      <a:endParaRPr lang="en-US" altLang="zh-CN" sz="1600" b="0"/>
                    </a:p>
                  </a:txBody>
                  <a:tcPr>
                    <a:lnL w="19050" cap="flat" cmpd="sng">
                      <a:solidFill>
                        <a:schemeClr val="accent2"/>
                      </a:solidFill>
                      <a:prstDash val="solid"/>
                      <a:headEnd type="none" w="med" len="med"/>
                      <a:tailEnd type="none" w="med" len="med"/>
                    </a:lnL>
                    <a:lnR w="19050" cap="flat" cmpd="sng">
                      <a:solidFill>
                        <a:schemeClr val="accent2"/>
                      </a:solidFill>
                      <a:prstDash val="solid"/>
                      <a:headEnd type="none" w="med" len="med"/>
                      <a:tailEnd type="none" w="med" len="med"/>
                    </a:lnR>
                    <a:lnT w="19050" cap="flat" cmpd="sng">
                      <a:solidFill>
                        <a:schemeClr val="accent2"/>
                      </a:solidFill>
                      <a:prstDash val="solid"/>
                      <a:headEnd type="none" w="med" len="med"/>
                      <a:tailEnd type="none" w="med" len="med"/>
                    </a:lnT>
                    <a:lnB w="19050" cap="flat" cmpd="sng">
                      <a:solidFill>
                        <a:schemeClr val="accent2"/>
                      </a:solidFill>
                      <a:prstDash val="solid"/>
                      <a:headEnd type="none" w="med" len="med"/>
                      <a:tailEnd type="none" w="med" len="med"/>
                    </a:lnB>
                    <a:lnTlToBr>
                      <a:noFill/>
                    </a:lnTlToBr>
                    <a:lnBlToTr>
                      <a:noFill/>
                    </a:lnBlToTr>
                    <a:noFill/>
                  </a:tcPr>
                </a:tc>
              </a:tr>
            </a:tbl>
          </a:graphicData>
        </a:graphic>
      </p:graphicFrame>
      <p:sp>
        <p:nvSpPr>
          <p:cNvPr id="65672" name="直接连接符 65671"/>
          <p:cNvSpPr/>
          <p:nvPr/>
        </p:nvSpPr>
        <p:spPr>
          <a:xfrm>
            <a:off x="5940425" y="1196975"/>
            <a:ext cx="0" cy="215900"/>
          </a:xfrm>
          <a:prstGeom prst="line">
            <a:avLst/>
          </a:prstGeom>
          <a:ln w="19050" cap="flat" cmpd="sng">
            <a:solidFill>
              <a:schemeClr val="accent2"/>
            </a:solidFill>
            <a:prstDash val="solid"/>
            <a:headEnd type="none" w="med" len="med"/>
            <a:tailEnd type="triangle" w="med" len="med"/>
          </a:ln>
        </p:spPr>
      </p:sp>
      <p:sp>
        <p:nvSpPr>
          <p:cNvPr id="65673" name="直接连接符 65672"/>
          <p:cNvSpPr/>
          <p:nvPr/>
        </p:nvSpPr>
        <p:spPr>
          <a:xfrm flipV="1">
            <a:off x="5940425" y="2446338"/>
            <a:ext cx="0" cy="215900"/>
          </a:xfrm>
          <a:prstGeom prst="line">
            <a:avLst/>
          </a:prstGeom>
          <a:ln w="19050" cap="flat" cmpd="sng">
            <a:solidFill>
              <a:schemeClr val="hlink"/>
            </a:solidFill>
            <a:prstDash val="solid"/>
            <a:headEnd type="none" w="med" len="med"/>
            <a:tailEnd type="triangle" w="med" len="med"/>
          </a:ln>
        </p:spPr>
      </p:sp>
      <p:sp>
        <p:nvSpPr>
          <p:cNvPr id="65674" name="文本框 65673"/>
          <p:cNvSpPr txBox="1"/>
          <p:nvPr/>
        </p:nvSpPr>
        <p:spPr>
          <a:xfrm>
            <a:off x="5867400" y="981075"/>
            <a:ext cx="360363" cy="368935"/>
          </a:xfrm>
          <a:prstGeom prst="rect">
            <a:avLst/>
          </a:prstGeom>
          <a:noFill/>
          <a:ln w="19050">
            <a:noFill/>
          </a:ln>
        </p:spPr>
        <p:txBody>
          <a:bodyPr lIns="0" tIns="0" rIns="0" bIns="0">
            <a:spAutoFit/>
          </a:bodyPr>
          <a:p>
            <a:pPr>
              <a:buClr>
                <a:schemeClr val="hlink"/>
              </a:buClr>
              <a:buSzPct val="85000"/>
              <a:buFont typeface="Wingdings" panose="05000000000000000000" pitchFamily="2" charset="2"/>
            </a:pPr>
            <a:r>
              <a:rPr lang="en-US" altLang="zh-CN">
                <a:solidFill>
                  <a:schemeClr val="accent2"/>
                </a:solidFill>
                <a:latin typeface="Cambria" panose="02040503050406030204" pitchFamily="18" charset="0"/>
                <a:ea typeface="华文中宋" panose="02010600040101010101" pitchFamily="2" charset="-122"/>
              </a:rPr>
              <a:t>s</a:t>
            </a:r>
            <a:endParaRPr lang="en-US" altLang="zh-CN">
              <a:solidFill>
                <a:schemeClr val="accent2"/>
              </a:solidFill>
              <a:latin typeface="Cambria" panose="02040503050406030204" pitchFamily="18" charset="0"/>
              <a:ea typeface="华文中宋" panose="02010600040101010101" pitchFamily="2" charset="-122"/>
            </a:endParaRPr>
          </a:p>
        </p:txBody>
      </p:sp>
      <p:sp>
        <p:nvSpPr>
          <p:cNvPr id="65675" name="文本框 65674"/>
          <p:cNvSpPr txBox="1"/>
          <p:nvPr/>
        </p:nvSpPr>
        <p:spPr>
          <a:xfrm>
            <a:off x="5867400" y="2487613"/>
            <a:ext cx="360363" cy="368935"/>
          </a:xfrm>
          <a:prstGeom prst="rect">
            <a:avLst/>
          </a:prstGeom>
          <a:noFill/>
          <a:ln w="19050">
            <a:noFill/>
          </a:ln>
        </p:spPr>
        <p:txBody>
          <a:bodyPr lIns="0" tIns="0" rIns="0" bIns="0">
            <a:spAutoFit/>
          </a:bodyPr>
          <a:p>
            <a:pPr>
              <a:buClr>
                <a:schemeClr val="hlink"/>
              </a:buClr>
              <a:buSzPct val="85000"/>
              <a:buFont typeface="Wingdings" panose="05000000000000000000" pitchFamily="2" charset="2"/>
            </a:pPr>
            <a:r>
              <a:rPr lang="en-US" altLang="zh-CN">
                <a:solidFill>
                  <a:schemeClr val="hlink"/>
                </a:solidFill>
                <a:latin typeface="Cambria" panose="02040503050406030204" pitchFamily="18" charset="0"/>
                <a:ea typeface="华文中宋" panose="02010600040101010101" pitchFamily="2" charset="-122"/>
              </a:rPr>
              <a:t>t</a:t>
            </a:r>
            <a:endParaRPr lang="en-US" altLang="zh-CN">
              <a:solidFill>
                <a:schemeClr val="hlink"/>
              </a:solidFill>
              <a:latin typeface="Cambria" panose="02040503050406030204" pitchFamily="18" charset="0"/>
              <a:ea typeface="华文中宋" panose="02010600040101010101" pitchFamily="2" charset="-122"/>
            </a:endParaRPr>
          </a:p>
        </p:txBody>
      </p:sp>
      <p:sp>
        <p:nvSpPr>
          <p:cNvPr id="65676" name="任意多边形 65675"/>
          <p:cNvSpPr/>
          <p:nvPr/>
        </p:nvSpPr>
        <p:spPr>
          <a:xfrm>
            <a:off x="8243888" y="5373688"/>
            <a:ext cx="720725" cy="360362"/>
          </a:xfrm>
          <a:custGeom>
            <a:avLst/>
            <a:gdLst>
              <a:gd name="txL" fmla="*/ 3375 w 21600"/>
              <a:gd name="txT" fmla="*/ 5400 h 21600"/>
              <a:gd name="txR" fmla="*/ 18900 w 21600"/>
              <a:gd name="txB" fmla="*/ 16200 h 21600"/>
            </a:gdLst>
            <a:ahLst/>
            <a:cxnLst>
              <a:cxn ang="270">
                <a:pos x="16200" y="0"/>
              </a:cxn>
              <a:cxn ang="180">
                <a:pos x="0" y="10800"/>
              </a:cxn>
              <a:cxn ang="90">
                <a:pos x="16200" y="21600"/>
              </a:cxn>
              <a:cxn ang="0">
                <a:pos x="21600" y="10800"/>
              </a:cxn>
            </a:cxnLst>
            <a:rect l="txL" t="txT" r="txR" b="tx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noFill/>
          <a:ln w="12700" cap="flat" cmpd="sng">
            <a:solidFill>
              <a:schemeClr val="accent2"/>
            </a:solidFill>
            <a:prstDash val="solid"/>
            <a:miter/>
            <a:headEnd type="none" w="med" len="med"/>
            <a:tailEnd type="none" w="med" len="med"/>
          </a:ln>
        </p:spPr>
        <p:txBody>
          <a:bodyPr/>
          <a:p>
            <a:endParaRPr lang="zh-CN" altLang="en-US"/>
          </a:p>
        </p:txBody>
      </p:sp>
      <p:sp>
        <p:nvSpPr>
          <p:cNvPr id="2" name="灯片编号占位符 1"/>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1907" name="内容占位符 251906"/>
          <p:cNvSpPr>
            <a:spLocks noGrp="1"/>
          </p:cNvSpPr>
          <p:nvPr>
            <p:ph idx="1"/>
          </p:nvPr>
        </p:nvSpPr>
        <p:spPr/>
        <p:txBody>
          <a:bodyPr/>
          <a:p>
            <a:pPr>
              <a:buNone/>
            </a:pPr>
            <a:r>
              <a:rPr lang="zh-CN" altLang="en-US" sz="2400" dirty="0"/>
              <a:t>表达式 </a:t>
            </a:r>
            <a:r>
              <a:rPr lang="zh-CN" altLang="en-US" sz="2400" u="sng" dirty="0">
                <a:solidFill>
                  <a:schemeClr val="hlink"/>
                </a:solidFill>
              </a:rPr>
              <a:t>*</a:t>
            </a:r>
            <a:r>
              <a:rPr lang="en-US" altLang="zh-CN" sz="2400" u="sng">
                <a:solidFill>
                  <a:schemeClr val="hlink"/>
                </a:solidFill>
              </a:rPr>
              <a:t>s++ = *t++</a:t>
            </a:r>
            <a:r>
              <a:rPr lang="en-US" altLang="zh-CN" sz="2400">
                <a:solidFill>
                  <a:schemeClr val="hlink"/>
                </a:solidFill>
              </a:rPr>
              <a:t> </a:t>
            </a:r>
            <a:r>
              <a:rPr lang="zh-CN" altLang="en-US" sz="2400" dirty="0"/>
              <a:t>怎么理解？</a:t>
            </a:r>
            <a:endParaRPr lang="zh-CN" altLang="en-US" sz="2400" dirty="0"/>
          </a:p>
          <a:p>
            <a:pPr>
              <a:buNone/>
            </a:pPr>
            <a:r>
              <a:rPr lang="zh-CN" altLang="en-US" sz="2400" dirty="0">
                <a:solidFill>
                  <a:srgbClr val="FF0000"/>
                </a:solidFill>
              </a:rPr>
              <a:t>*</a:t>
            </a:r>
            <a:r>
              <a:rPr lang="zh-CN" altLang="en-US" sz="2400" dirty="0"/>
              <a:t> 运算符与 </a:t>
            </a:r>
            <a:r>
              <a:rPr lang="en-US" altLang="zh-CN" sz="2400">
                <a:solidFill>
                  <a:srgbClr val="FF0000"/>
                </a:solidFill>
              </a:rPr>
              <a:t>++</a:t>
            </a:r>
            <a:r>
              <a:rPr lang="en-US" altLang="zh-CN" sz="2400"/>
              <a:t> </a:t>
            </a:r>
            <a:r>
              <a:rPr lang="zh-CN" altLang="en-US" sz="2400" dirty="0"/>
              <a:t>运算符的优先级相同，结合性是从右向左。</a:t>
            </a:r>
            <a:endParaRPr lang="zh-CN" altLang="en-US" sz="2400" dirty="0"/>
          </a:p>
          <a:p>
            <a:pPr>
              <a:buNone/>
            </a:pPr>
            <a:r>
              <a:rPr lang="zh-CN" altLang="en-US" sz="2400" dirty="0"/>
              <a:t>据此分析，该表达式的语义是：</a:t>
            </a:r>
            <a:r>
              <a:rPr lang="en-US" altLang="zh-CN" sz="2400"/>
              <a:t> </a:t>
            </a:r>
            <a:r>
              <a:rPr lang="en-US" altLang="zh-CN" sz="2400">
                <a:solidFill>
                  <a:schemeClr val="hlink"/>
                </a:solidFill>
              </a:rPr>
              <a:t>*(s++) = *(t++)</a:t>
            </a:r>
            <a:endParaRPr lang="zh-CN" altLang="en-US" sz="2400" dirty="0"/>
          </a:p>
          <a:p>
            <a:endParaRPr lang="zh-CN" altLang="en-US" sz="2400" dirty="0"/>
          </a:p>
          <a:p>
            <a:pPr marL="0" indent="0">
              <a:buNone/>
            </a:pPr>
            <a:r>
              <a:rPr lang="zh-CN" altLang="en-US" sz="2400" dirty="0"/>
              <a:t>通俗地说（</a:t>
            </a:r>
            <a:r>
              <a:rPr lang="zh-CN" altLang="en-US" sz="2400" dirty="0">
                <a:ea typeface="楷体" panose="02010609060101010101" charset="-122"/>
              </a:rPr>
              <a:t>容易理解但含有知识性错误</a:t>
            </a:r>
            <a:r>
              <a:rPr lang="zh-CN" altLang="en-US" sz="2400" dirty="0"/>
              <a:t>），可以这样理解：</a:t>
            </a:r>
            <a:r>
              <a:rPr lang="zh-CN" altLang="en-US" sz="2400" dirty="0">
                <a:solidFill>
                  <a:schemeClr val="accent2"/>
                </a:solidFill>
              </a:rPr>
              <a:t>后置自增运算符是先做别的运算，然后再做自增</a:t>
            </a:r>
            <a:r>
              <a:rPr lang="zh-CN" altLang="en-US" sz="2400" dirty="0"/>
              <a:t>；</a:t>
            </a:r>
            <a:br>
              <a:rPr lang="zh-CN" altLang="en-US" sz="2400" dirty="0"/>
            </a:br>
            <a:r>
              <a:rPr lang="zh-CN" altLang="en-US" sz="2400" dirty="0"/>
              <a:t>所以该式等价于：</a:t>
            </a:r>
            <a:r>
              <a:rPr lang="zh-CN" altLang="en-US" dirty="0">
                <a:solidFill>
                  <a:schemeClr val="hlink"/>
                </a:solidFill>
              </a:rPr>
              <a:t>*</a:t>
            </a:r>
            <a:r>
              <a:rPr lang="en-US" altLang="zh-CN">
                <a:solidFill>
                  <a:schemeClr val="hlink"/>
                </a:solidFill>
              </a:rPr>
              <a:t>s=*t;  s++;  t++;</a:t>
            </a:r>
            <a:endParaRPr lang="en-US" altLang="zh-CN" sz="2400">
              <a:solidFill>
                <a:schemeClr val="hlink"/>
              </a:solidFill>
            </a:endParaRPr>
          </a:p>
          <a:p>
            <a:endParaRPr lang="zh-CN" altLang="en-US" sz="2400" dirty="0"/>
          </a:p>
          <a:p>
            <a:pPr marL="0" indent="0">
              <a:buNone/>
            </a:pPr>
            <a:r>
              <a:rPr lang="zh-CN" altLang="en-US" sz="2400" dirty="0"/>
              <a:t>准确地说（知识准确但不易理解），先对两个自增表达式 </a:t>
            </a:r>
            <a:r>
              <a:rPr lang="en-US" altLang="zh-CN" sz="2400">
                <a:solidFill>
                  <a:schemeClr val="hlink"/>
                </a:solidFill>
              </a:rPr>
              <a:t>(s++)</a:t>
            </a:r>
            <a:r>
              <a:rPr lang="en-US" altLang="zh-CN" sz="2400"/>
              <a:t> </a:t>
            </a:r>
            <a:r>
              <a:rPr lang="zh-CN" altLang="en-US" sz="2400" dirty="0"/>
              <a:t>和</a:t>
            </a:r>
            <a:r>
              <a:rPr lang="en-US" altLang="zh-CN" sz="2400"/>
              <a:t> </a:t>
            </a:r>
            <a:r>
              <a:rPr lang="en-US" altLang="zh-CN" sz="2400">
                <a:solidFill>
                  <a:schemeClr val="hlink"/>
                </a:solidFill>
              </a:rPr>
              <a:t>(t++)</a:t>
            </a:r>
            <a:r>
              <a:rPr lang="en-US" altLang="zh-CN" sz="2400"/>
              <a:t> </a:t>
            </a:r>
            <a:r>
              <a:rPr lang="zh-CN" altLang="en-US" sz="2400" dirty="0"/>
              <a:t>求值，则 </a:t>
            </a:r>
            <a:r>
              <a:rPr lang="en-US" altLang="zh-CN" sz="2400"/>
              <a:t>s </a:t>
            </a:r>
            <a:r>
              <a:rPr lang="zh-CN" altLang="en-US" sz="2400" dirty="0"/>
              <a:t>和 </a:t>
            </a:r>
            <a:r>
              <a:rPr lang="en-US" altLang="zh-CN" sz="2400"/>
              <a:t>t </a:t>
            </a:r>
            <a:r>
              <a:rPr lang="zh-CN" altLang="en-US" sz="2400" dirty="0"/>
              <a:t>的值增加了；同时这两个表达式分别返回 </a:t>
            </a:r>
            <a:r>
              <a:rPr lang="en-US" altLang="zh-CN" sz="2400"/>
              <a:t>s </a:t>
            </a:r>
            <a:r>
              <a:rPr lang="zh-CN" altLang="en-US" sz="2400" dirty="0"/>
              <a:t>和 </a:t>
            </a:r>
            <a:r>
              <a:rPr lang="en-US" altLang="zh-CN" sz="2400"/>
              <a:t>t </a:t>
            </a:r>
            <a:r>
              <a:rPr lang="zh-CN" altLang="en-US" sz="2400" dirty="0"/>
              <a:t>自增之前的值（假设以 </a:t>
            </a:r>
            <a:r>
              <a:rPr lang="en-US" altLang="zh-CN" sz="2400"/>
              <a:t>s0 </a:t>
            </a:r>
            <a:r>
              <a:rPr lang="zh-CN" altLang="en-US" sz="2400" dirty="0"/>
              <a:t>和 </a:t>
            </a:r>
            <a:r>
              <a:rPr lang="en-US" altLang="zh-CN" sz="2400"/>
              <a:t>t0 </a:t>
            </a:r>
            <a:r>
              <a:rPr lang="zh-CN" altLang="en-US" sz="2400" dirty="0"/>
              <a:t>表示），然后再作间接访问和赋值：</a:t>
            </a:r>
            <a:r>
              <a:rPr lang="zh-CN" altLang="en-US" sz="2400" dirty="0">
                <a:solidFill>
                  <a:schemeClr val="hlink"/>
                </a:solidFill>
              </a:rPr>
              <a:t>*</a:t>
            </a:r>
            <a:r>
              <a:rPr lang="en-US" altLang="zh-CN" sz="2400">
                <a:solidFill>
                  <a:schemeClr val="hlink"/>
                </a:solidFill>
              </a:rPr>
              <a:t>s0 = *t0</a:t>
            </a:r>
            <a:r>
              <a:rPr lang="zh-CN" altLang="en-US" sz="2400" dirty="0"/>
              <a:t>。</a:t>
            </a:r>
            <a:endParaRPr lang="zh-CN" altLang="en-US" sz="2400" dirty="0"/>
          </a:p>
        </p:txBody>
      </p:sp>
      <p:sp>
        <p:nvSpPr>
          <p:cNvPr id="2" name="灯片编号占位符 1"/>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lang="zh-CN" altLang="en-US" sz="2400"/>
              <a:t>函数</a:t>
            </a:r>
            <a:r>
              <a:rPr lang="en-US" altLang="zh-CN" sz="2400"/>
              <a:t> stringcopy </a:t>
            </a:r>
            <a:r>
              <a:rPr lang="zh-CN" altLang="en-US" sz="2400"/>
              <a:t>等价于标准库的</a:t>
            </a:r>
            <a:r>
              <a:rPr lang="en-US" altLang="zh-CN" sz="2400"/>
              <a:t> </a:t>
            </a:r>
            <a:r>
              <a:rPr lang="zh-CN" altLang="en-US" sz="2400"/>
              <a:t>strcpy。</a:t>
            </a:r>
            <a:endParaRPr lang="zh-CN" altLang="en-US" sz="2400"/>
          </a:p>
          <a:p>
            <a:pPr marL="0" indent="0">
              <a:buNone/>
            </a:pPr>
            <a:r>
              <a:rPr lang="zh-CN" altLang="en-US" sz="2400"/>
              <a:t>测试：</a:t>
            </a:r>
            <a:endParaRPr lang="zh-CN" altLang="en-US" sz="2400"/>
          </a:p>
          <a:p>
            <a:pPr marL="0" indent="0">
              <a:buNone/>
            </a:pPr>
            <a:r>
              <a:rPr lang="zh-CN" altLang="en-US" sz="2400">
                <a:solidFill>
                  <a:srgbClr val="7030A0"/>
                </a:solidFill>
              </a:rPr>
              <a:t>const int NUM = 100;</a:t>
            </a:r>
            <a:endParaRPr lang="zh-CN" altLang="en-US" sz="2400">
              <a:solidFill>
                <a:srgbClr val="7030A0"/>
              </a:solidFill>
            </a:endParaRPr>
          </a:p>
          <a:p>
            <a:pPr marL="0" indent="0">
              <a:buNone/>
            </a:pPr>
            <a:r>
              <a:rPr lang="zh-CN" altLang="en-US" sz="2400">
                <a:solidFill>
                  <a:srgbClr val="7030A0"/>
                </a:solidFill>
              </a:rPr>
              <a:t>char str[NUM] = "", dest[NUM] = "";  //定义字符数组并初始化为空串</a:t>
            </a:r>
            <a:endParaRPr lang="zh-CN" altLang="en-US" sz="2400">
              <a:solidFill>
                <a:srgbClr val="7030A0"/>
              </a:solidFill>
            </a:endParaRPr>
          </a:p>
          <a:p>
            <a:pPr marL="0" indent="0">
              <a:buNone/>
            </a:pPr>
            <a:r>
              <a:rPr lang="zh-CN" altLang="en-US" sz="2400">
                <a:solidFill>
                  <a:schemeClr val="accent2"/>
                </a:solidFill>
              </a:rPr>
              <a:t>stringcopy(str, "Welcome to China!"); </a:t>
            </a:r>
            <a:r>
              <a:rPr lang="zh-CN" altLang="en-US" sz="2400">
                <a:solidFill>
                  <a:srgbClr val="7030A0"/>
                </a:solidFill>
              </a:rPr>
              <a:t> //把常量字符串复制到字符数组src</a:t>
            </a:r>
            <a:endParaRPr lang="zh-CN" altLang="en-US" sz="2400">
              <a:solidFill>
                <a:srgbClr val="7030A0"/>
              </a:solidFill>
            </a:endParaRPr>
          </a:p>
          <a:p>
            <a:pPr marL="0" indent="0">
              <a:buNone/>
            </a:pPr>
            <a:r>
              <a:rPr lang="zh-CN" altLang="en-US" sz="2400">
                <a:solidFill>
                  <a:srgbClr val="7030A0"/>
                </a:solidFill>
              </a:rPr>
              <a:t>cout &lt;&lt; "str: " &lt;&lt; str &lt;&lt; endl;</a:t>
            </a:r>
            <a:endParaRPr lang="zh-CN" altLang="en-US" sz="2400">
              <a:solidFill>
                <a:srgbClr val="7030A0"/>
              </a:solidFill>
            </a:endParaRPr>
          </a:p>
          <a:p>
            <a:pPr marL="0" indent="0">
              <a:buNone/>
            </a:pPr>
            <a:r>
              <a:rPr lang="zh-CN" altLang="en-US" sz="2400">
                <a:solidFill>
                  <a:schemeClr val="accent2"/>
                </a:solidFill>
              </a:rPr>
              <a:t>stringcopy(dest, str); </a:t>
            </a:r>
            <a:r>
              <a:rPr lang="zh-CN" altLang="en-US" sz="2400">
                <a:solidFill>
                  <a:srgbClr val="7030A0"/>
                </a:solidFill>
              </a:rPr>
              <a:t> //从字符数组src中复制字符串到字符数组dest</a:t>
            </a:r>
            <a:endParaRPr lang="zh-CN" altLang="en-US" sz="2400">
              <a:solidFill>
                <a:srgbClr val="7030A0"/>
              </a:solidFill>
            </a:endParaRPr>
          </a:p>
          <a:p>
            <a:pPr marL="0" indent="0">
              <a:buNone/>
            </a:pPr>
            <a:r>
              <a:rPr lang="zh-CN" altLang="en-US" sz="2400">
                <a:solidFill>
                  <a:srgbClr val="7030A0"/>
                </a:solidFill>
              </a:rPr>
              <a:t>cout &lt;&lt; "dest: " &lt;&lt; dest &lt;&lt; endl;</a:t>
            </a:r>
            <a:endParaRPr lang="zh-CN" altLang="en-US" sz="2400">
              <a:solidFill>
                <a:srgbClr val="7030A0"/>
              </a:solidFill>
            </a:endParaRPr>
          </a:p>
        </p:txBody>
      </p:sp>
      <p:sp>
        <p:nvSpPr>
          <p:cNvPr id="4" name="灯片编号占位符 3"/>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232" name="表格 6231"/>
          <p:cNvGraphicFramePr/>
          <p:nvPr>
            <p:custDataLst>
              <p:tags r:id="rId1"/>
            </p:custDataLst>
          </p:nvPr>
        </p:nvGraphicFramePr>
        <p:xfrm>
          <a:off x="1388110" y="3708400"/>
          <a:ext cx="6484620" cy="2990850"/>
        </p:xfrm>
        <a:graphic>
          <a:graphicData uri="http://schemas.openxmlformats.org/drawingml/2006/table">
            <a:tbl>
              <a:tblPr/>
              <a:tblGrid>
                <a:gridCol w="540385"/>
                <a:gridCol w="540385"/>
                <a:gridCol w="540385"/>
                <a:gridCol w="540385"/>
                <a:gridCol w="540385"/>
                <a:gridCol w="540385"/>
                <a:gridCol w="540385"/>
                <a:gridCol w="540385"/>
                <a:gridCol w="540385"/>
                <a:gridCol w="540385"/>
                <a:gridCol w="540385"/>
                <a:gridCol w="540385"/>
              </a:tblGrid>
              <a:tr h="498475">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98475">
                <a:tc>
                  <a:txBody>
                    <a:bodyPr/>
                    <a:p>
                      <a:pPr marL="0" lvl="0" indent="0">
                        <a:spcBef>
                          <a:spcPct val="0"/>
                        </a:spcBef>
                        <a:buFont typeface="Wingdings" panose="05000000000000000000" pitchFamily="2" charset="2"/>
                        <a:buNone/>
                      </a:pPr>
                      <a:endParaRPr lang="zh-CN" altLang="en-US" sz="2500" b="0" dirty="0"/>
                    </a:p>
                  </a:txBody>
                  <a:tcPr marL="92075" marR="92075" marT="48794" marB="48794">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lvl="0" indent="0">
                        <a:spcBef>
                          <a:spcPct val="0"/>
                        </a:spcBef>
                        <a:buFont typeface="Wingdings" panose="05000000000000000000" pitchFamily="2" charset="2"/>
                        <a:buNone/>
                      </a:pPr>
                      <a:endParaRPr lang="zh-CN" altLang="en-US" sz="2500" b="0" dirty="0"/>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lvl="0" indent="0">
                        <a:spcBef>
                          <a:spcPct val="0"/>
                        </a:spcBef>
                        <a:buFont typeface="Wingdings" panose="05000000000000000000" pitchFamily="2" charset="2"/>
                        <a:buNone/>
                      </a:pPr>
                      <a:endParaRPr lang="zh-CN" altLang="en-US" sz="2500" b="0" dirty="0"/>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lvl="0" indent="0">
                        <a:spcBef>
                          <a:spcPct val="0"/>
                        </a:spcBef>
                        <a:buFont typeface="Wingdings" panose="05000000000000000000" pitchFamily="2" charset="2"/>
                        <a:buNone/>
                      </a:pPr>
                      <a:endParaRPr lang="zh-CN" altLang="en-US" sz="2500" b="0" dirty="0"/>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lvl="0" indent="0">
                        <a:spcBef>
                          <a:spcPct val="0"/>
                        </a:spcBef>
                        <a:buFont typeface="Wingdings" panose="05000000000000000000" pitchFamily="2" charset="2"/>
                        <a:buNone/>
                      </a:pPr>
                      <a:endParaRPr lang="zh-CN" altLang="en-US" sz="2500" b="0" dirty="0"/>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lvl="0" indent="0">
                        <a:spcBef>
                          <a:spcPct val="0"/>
                        </a:spcBef>
                        <a:buFont typeface="Wingdings" panose="05000000000000000000" pitchFamily="2" charset="2"/>
                        <a:buNone/>
                      </a:pPr>
                      <a:endParaRPr lang="zh-CN" altLang="en-US" sz="2500" b="0" dirty="0"/>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lvl="0" indent="0">
                        <a:spcBef>
                          <a:spcPct val="0"/>
                        </a:spcBef>
                        <a:buFont typeface="Wingdings" panose="05000000000000000000" pitchFamily="2" charset="2"/>
                        <a:buNone/>
                      </a:pPr>
                      <a:endParaRPr lang="zh-CN" altLang="en-US" sz="2500" b="0" dirty="0"/>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lvl="0" indent="0">
                        <a:spcBef>
                          <a:spcPct val="0"/>
                        </a:spcBef>
                        <a:buFont typeface="Wingdings" panose="05000000000000000000" pitchFamily="2" charset="2"/>
                        <a:buNone/>
                      </a:pPr>
                      <a:endParaRPr lang="zh-CN" altLang="en-US" sz="2500" b="0" dirty="0"/>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lvl="0" indent="0">
                        <a:spcBef>
                          <a:spcPct val="0"/>
                        </a:spcBef>
                        <a:buFont typeface="Wingdings" panose="05000000000000000000" pitchFamily="2" charset="2"/>
                        <a:buNone/>
                      </a:pPr>
                      <a:endParaRPr lang="zh-CN" altLang="en-US" sz="2500" b="0" dirty="0"/>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lvl="0" indent="0">
                        <a:spcBef>
                          <a:spcPct val="0"/>
                        </a:spcBef>
                        <a:buFont typeface="Wingdings" panose="05000000000000000000" pitchFamily="2" charset="2"/>
                        <a:buNone/>
                      </a:pPr>
                      <a:endParaRPr lang="zh-CN" altLang="en-US" sz="2500" b="0" dirty="0"/>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lvl="0" indent="0">
                        <a:spcBef>
                          <a:spcPct val="0"/>
                        </a:spcBef>
                        <a:buFont typeface="Wingdings" panose="05000000000000000000" pitchFamily="2" charset="2"/>
                        <a:buNone/>
                      </a:pPr>
                      <a:endParaRPr lang="zh-CN" altLang="en-US" sz="2500" b="0" dirty="0"/>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lvl="0" indent="0">
                        <a:spcBef>
                          <a:spcPct val="0"/>
                        </a:spcBef>
                        <a:buFont typeface="Wingdings" panose="05000000000000000000" pitchFamily="2" charset="2"/>
                        <a:buNone/>
                      </a:pPr>
                      <a:endParaRPr lang="zh-CN" altLang="en-US" sz="2500" b="0" dirty="0"/>
                    </a:p>
                  </a:txBody>
                  <a:tcPr marL="92075" marR="92075" marT="48794" marB="48794">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98475">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28575" cap="flat" cmpd="sng">
                      <a:solidFill>
                        <a:schemeClr val="tx1"/>
                      </a:solidFill>
                      <a:prstDash val="solid"/>
                      <a:headEnd type="none" w="med" len="med"/>
                      <a:tailEnd type="none" w="med" len="med"/>
                    </a:lnL>
                    <a:lnR w="12700">
                      <a:solidFill>
                        <a:schemeClr val="tx1"/>
                      </a:solidFill>
                      <a:prstDash val="sysDot"/>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a:solidFill>
                        <a:schemeClr val="tx1"/>
                      </a:solidFill>
                      <a:prstDash val="sysDot"/>
                    </a:lnL>
                    <a:lnR w="12700">
                      <a:solidFill>
                        <a:schemeClr val="tx1"/>
                      </a:solidFill>
                      <a:prstDash val="sysDot"/>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a:solidFill>
                        <a:schemeClr val="tx1"/>
                      </a:solidFill>
                      <a:prstDash val="sysDot"/>
                    </a:lnL>
                    <a:lnR w="12700">
                      <a:solidFill>
                        <a:schemeClr val="tx1"/>
                      </a:solidFill>
                      <a:prstDash val="sysDot"/>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a:solidFill>
                        <a:schemeClr val="tx1"/>
                      </a:solidFill>
                      <a:prstDash val="sysDot"/>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a:solidFill>
                        <a:schemeClr val="tx1"/>
                      </a:solidFill>
                      <a:prstDash val="sysDot"/>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2"/>
                    </a:solid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a:solidFill>
                        <a:schemeClr val="tx1"/>
                      </a:solidFill>
                      <a:prstDash val="sysDot"/>
                    </a:lnL>
                    <a:lnR w="12700">
                      <a:solidFill>
                        <a:schemeClr val="tx1"/>
                      </a:solidFill>
                      <a:prstDash val="sysDot"/>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2"/>
                    </a:solid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a:solidFill>
                        <a:schemeClr val="tx1"/>
                      </a:solidFill>
                      <a:prstDash val="sysDot"/>
                    </a:lnL>
                    <a:lnR w="12700">
                      <a:solidFill>
                        <a:schemeClr val="tx1"/>
                      </a:solidFill>
                      <a:prstDash val="sysDot"/>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2"/>
                    </a:solid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a:solidFill>
                        <a:schemeClr val="tx1"/>
                      </a:solidFill>
                      <a:prstDash val="sysDot"/>
                    </a:lnL>
                    <a:lnR w="12700">
                      <a:solidFill>
                        <a:schemeClr val="tx1"/>
                      </a:solidFill>
                      <a:prstDash val="sysDot"/>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2"/>
                    </a:solid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a:solidFill>
                        <a:schemeClr val="tx1"/>
                      </a:solidFill>
                      <a:prstDash val="sysDot"/>
                    </a:lnL>
                    <a:lnR w="12700">
                      <a:solidFill>
                        <a:schemeClr val="tx1"/>
                      </a:solidFill>
                      <a:prstDash val="sysDot"/>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2"/>
                    </a:solid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a:solidFill>
                        <a:schemeClr val="tx1"/>
                      </a:solidFill>
                      <a:prstDash val="sysDot"/>
                    </a:lnL>
                    <a:lnR w="12700">
                      <a:solidFill>
                        <a:schemeClr val="tx1"/>
                      </a:solidFill>
                      <a:prstDash val="sysDot"/>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2"/>
                    </a:solid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a:solidFill>
                        <a:schemeClr val="tx1"/>
                      </a:solidFill>
                      <a:prstDash val="sysDot"/>
                    </a:lnL>
                    <a:lnR w="12700">
                      <a:solidFill>
                        <a:schemeClr val="tx1"/>
                      </a:solidFill>
                      <a:prstDash val="sysDot"/>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2"/>
                    </a:solid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a:solidFill>
                        <a:schemeClr val="tx1"/>
                      </a:solidFill>
                      <a:prstDash val="sysDot"/>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2"/>
                    </a:solidFill>
                  </a:tcPr>
                </a:tc>
              </a:tr>
              <a:tr h="498475">
                <a:tc>
                  <a:txBody>
                    <a:bodyPr/>
                    <a:p>
                      <a:pPr marL="0" lvl="0" indent="0">
                        <a:spcBef>
                          <a:spcPct val="0"/>
                        </a:spcBef>
                        <a:buFont typeface="Wingdings" panose="05000000000000000000" pitchFamily="2" charset="2"/>
                        <a:buNone/>
                      </a:pPr>
                      <a:endParaRPr lang="zh-CN" altLang="en-US" sz="2500" b="0" dirty="0"/>
                    </a:p>
                  </a:txBody>
                  <a:tcPr marL="92075" marR="92075" marT="48794" marB="48794">
                    <a:lnL w="28575" cap="flat" cmpd="sng">
                      <a:solidFill>
                        <a:schemeClr val="tx1"/>
                      </a:solidFill>
                      <a:prstDash val="solid"/>
                      <a:headEnd type="none" w="med" len="med"/>
                      <a:tailEnd type="none" w="med" len="med"/>
                    </a:lnL>
                    <a:lnR w="12700">
                      <a:solidFill>
                        <a:schemeClr val="tx1"/>
                      </a:solidFill>
                      <a:prstDash val="sysDot"/>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6">
                        <a:lumMod val="40000"/>
                        <a:lumOff val="60000"/>
                      </a:schemeClr>
                    </a:solidFill>
                  </a:tcPr>
                </a:tc>
                <a:tc>
                  <a:txBody>
                    <a:bodyPr/>
                    <a:p>
                      <a:pPr marL="0" lvl="0" indent="0">
                        <a:spcBef>
                          <a:spcPct val="0"/>
                        </a:spcBef>
                        <a:buFont typeface="Wingdings" panose="05000000000000000000" pitchFamily="2" charset="2"/>
                        <a:buNone/>
                      </a:pPr>
                      <a:endParaRPr lang="zh-CN" altLang="en-US" sz="2500" b="0" dirty="0"/>
                    </a:p>
                  </a:txBody>
                  <a:tcPr marL="92075" marR="92075" marT="48794" marB="48794">
                    <a:lnL w="12700">
                      <a:solidFill>
                        <a:schemeClr val="tx1"/>
                      </a:solidFill>
                      <a:prstDash val="sysDot"/>
                    </a:lnL>
                    <a:lnR w="12700">
                      <a:solidFill>
                        <a:schemeClr val="tx1"/>
                      </a:solidFill>
                      <a:prstDash val="sysDot"/>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6">
                        <a:lumMod val="40000"/>
                        <a:lumOff val="60000"/>
                      </a:schemeClr>
                    </a:solidFill>
                  </a:tcPr>
                </a:tc>
                <a:tc>
                  <a:txBody>
                    <a:bodyPr/>
                    <a:p>
                      <a:pPr marL="0" lvl="0" indent="0">
                        <a:spcBef>
                          <a:spcPct val="0"/>
                        </a:spcBef>
                        <a:buFont typeface="Wingdings" panose="05000000000000000000" pitchFamily="2" charset="2"/>
                        <a:buNone/>
                      </a:pPr>
                      <a:endParaRPr lang="zh-CN" altLang="en-US" sz="2500" b="0" dirty="0"/>
                    </a:p>
                  </a:txBody>
                  <a:tcPr marL="92075" marR="92075" marT="48794" marB="48794">
                    <a:lnL w="12700">
                      <a:solidFill>
                        <a:schemeClr val="tx1"/>
                      </a:solidFill>
                      <a:prstDash val="sysDot"/>
                    </a:lnL>
                    <a:lnR w="12700">
                      <a:solidFill>
                        <a:schemeClr val="tx1"/>
                      </a:solidFill>
                      <a:prstDash val="sysDot"/>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6">
                        <a:lumMod val="40000"/>
                        <a:lumOff val="60000"/>
                      </a:schemeClr>
                    </a:solidFill>
                  </a:tcPr>
                </a:tc>
                <a:tc>
                  <a:txBody>
                    <a:bodyPr/>
                    <a:p>
                      <a:pPr marL="0" lvl="0" indent="0">
                        <a:spcBef>
                          <a:spcPct val="0"/>
                        </a:spcBef>
                        <a:buFont typeface="Wingdings" panose="05000000000000000000" pitchFamily="2" charset="2"/>
                        <a:buNone/>
                      </a:pPr>
                      <a:endParaRPr lang="zh-CN" altLang="en-US" sz="2500" b="0" dirty="0"/>
                    </a:p>
                  </a:txBody>
                  <a:tcPr marL="92075" marR="92075" marT="48794" marB="48794">
                    <a:lnL w="12700">
                      <a:solidFill>
                        <a:schemeClr val="tx1"/>
                      </a:solidFill>
                      <a:prstDash val="sysDot"/>
                    </a:lnL>
                    <a:lnR w="12700">
                      <a:solidFill>
                        <a:schemeClr val="tx1"/>
                      </a:solidFill>
                      <a:prstDash val="sysDot"/>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6">
                        <a:lumMod val="40000"/>
                        <a:lumOff val="60000"/>
                      </a:schemeClr>
                    </a:solidFill>
                  </a:tcPr>
                </a:tc>
                <a:tc>
                  <a:txBody>
                    <a:bodyPr/>
                    <a:p>
                      <a:pPr marL="0" lvl="0" indent="0">
                        <a:spcBef>
                          <a:spcPct val="0"/>
                        </a:spcBef>
                        <a:buFont typeface="Wingdings" panose="05000000000000000000" pitchFamily="2" charset="2"/>
                        <a:buNone/>
                      </a:pPr>
                      <a:endParaRPr lang="en-US" altLang="zh-CN" sz="2500" b="0" dirty="0"/>
                    </a:p>
                  </a:txBody>
                  <a:tcPr marL="92075" marR="92075" marT="48794" marB="48794">
                    <a:lnL w="12700">
                      <a:solidFill>
                        <a:schemeClr val="tx1"/>
                      </a:solidFill>
                      <a:prstDash val="sysDot"/>
                    </a:lnL>
                    <a:lnR w="12700">
                      <a:solidFill>
                        <a:schemeClr val="tx1"/>
                      </a:solidFill>
                      <a:prstDash val="sysDot"/>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6">
                        <a:lumMod val="40000"/>
                        <a:lumOff val="60000"/>
                      </a:schemeClr>
                    </a:solidFill>
                  </a:tcPr>
                </a:tc>
                <a:tc>
                  <a:txBody>
                    <a:bodyPr/>
                    <a:p>
                      <a:pPr marL="0" lvl="0" indent="0">
                        <a:spcBef>
                          <a:spcPct val="0"/>
                        </a:spcBef>
                        <a:buFont typeface="Wingdings" panose="05000000000000000000" pitchFamily="2" charset="2"/>
                        <a:buNone/>
                      </a:pPr>
                      <a:endParaRPr lang="zh-CN" altLang="en-US" sz="2500" b="0" dirty="0"/>
                    </a:p>
                  </a:txBody>
                  <a:tcPr marL="92075" marR="92075" marT="48794" marB="48794">
                    <a:lnL w="12700">
                      <a:solidFill>
                        <a:schemeClr val="tx1"/>
                      </a:solidFill>
                      <a:prstDash val="sysDot"/>
                    </a:lnL>
                    <a:lnR w="12700">
                      <a:solidFill>
                        <a:schemeClr val="tx1"/>
                      </a:solidFill>
                      <a:prstDash val="sysDot"/>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6">
                        <a:lumMod val="40000"/>
                        <a:lumOff val="60000"/>
                      </a:schemeClr>
                    </a:solidFill>
                  </a:tcPr>
                </a:tc>
                <a:tc>
                  <a:txBody>
                    <a:bodyPr/>
                    <a:p>
                      <a:pPr marL="0" lvl="0" indent="0">
                        <a:spcBef>
                          <a:spcPct val="0"/>
                        </a:spcBef>
                        <a:buFont typeface="Wingdings" panose="05000000000000000000" pitchFamily="2" charset="2"/>
                        <a:buNone/>
                      </a:pPr>
                      <a:endParaRPr lang="zh-CN" altLang="en-US" sz="2500" b="0" dirty="0"/>
                    </a:p>
                  </a:txBody>
                  <a:tcPr marL="92075" marR="92075" marT="48794" marB="48794">
                    <a:lnL w="12700">
                      <a:solidFill>
                        <a:schemeClr val="tx1"/>
                      </a:solidFill>
                      <a:prstDash val="sysDot"/>
                    </a:lnL>
                    <a:lnR w="12700">
                      <a:solidFill>
                        <a:schemeClr val="tx1"/>
                      </a:solidFill>
                      <a:prstDash val="sysDot"/>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6">
                        <a:lumMod val="40000"/>
                        <a:lumOff val="60000"/>
                      </a:schemeClr>
                    </a:solidFill>
                  </a:tcPr>
                </a:tc>
                <a:tc>
                  <a:txBody>
                    <a:bodyPr/>
                    <a:p>
                      <a:pPr marL="0" lvl="0" indent="0">
                        <a:spcBef>
                          <a:spcPct val="0"/>
                        </a:spcBef>
                        <a:buFont typeface="Wingdings" panose="05000000000000000000" pitchFamily="2" charset="2"/>
                        <a:buNone/>
                      </a:pPr>
                      <a:endParaRPr lang="zh-CN" altLang="en-US" sz="2500" b="0" dirty="0"/>
                    </a:p>
                  </a:txBody>
                  <a:tcPr marL="92075" marR="92075" marT="48794" marB="48794">
                    <a:lnL w="12700">
                      <a:solidFill>
                        <a:schemeClr val="tx1"/>
                      </a:solidFill>
                      <a:prstDash val="sysDot"/>
                    </a:lnL>
                    <a:lnR w="12700">
                      <a:solidFill>
                        <a:schemeClr val="tx1"/>
                      </a:solidFill>
                      <a:prstDash val="sysDot"/>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6">
                        <a:lumMod val="40000"/>
                        <a:lumOff val="60000"/>
                      </a:schemeClr>
                    </a:solidFill>
                  </a:tcPr>
                </a:tc>
                <a:tc>
                  <a:txBody>
                    <a:bodyPr/>
                    <a:p>
                      <a:pPr marL="0" lvl="0" indent="0">
                        <a:spcBef>
                          <a:spcPct val="0"/>
                        </a:spcBef>
                        <a:buFont typeface="Wingdings" panose="05000000000000000000" pitchFamily="2" charset="2"/>
                        <a:buNone/>
                      </a:pPr>
                      <a:endParaRPr lang="zh-CN" altLang="en-US" sz="2500" b="0" dirty="0"/>
                    </a:p>
                  </a:txBody>
                  <a:tcPr marL="92075" marR="92075" marT="48794" marB="48794">
                    <a:lnL w="12700">
                      <a:solidFill>
                        <a:schemeClr val="tx1"/>
                      </a:solidFill>
                      <a:prstDash val="sysDot"/>
                    </a:lnL>
                    <a:lnR w="12700">
                      <a:solidFill>
                        <a:schemeClr val="tx1"/>
                      </a:solidFill>
                      <a:prstDash val="sysDot"/>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6">
                        <a:lumMod val="40000"/>
                        <a:lumOff val="60000"/>
                      </a:schemeClr>
                    </a:solidFill>
                  </a:tcPr>
                </a:tc>
                <a:tc>
                  <a:txBody>
                    <a:bodyPr/>
                    <a:p>
                      <a:pPr marL="0" lvl="0" indent="0">
                        <a:spcBef>
                          <a:spcPct val="0"/>
                        </a:spcBef>
                        <a:buFont typeface="Wingdings" panose="05000000000000000000" pitchFamily="2" charset="2"/>
                        <a:buNone/>
                      </a:pPr>
                      <a:endParaRPr lang="zh-CN" altLang="en-US" sz="2500" b="0" dirty="0"/>
                    </a:p>
                  </a:txBody>
                  <a:tcPr marL="92075" marR="92075" marT="48794" marB="48794">
                    <a:lnL w="12700">
                      <a:solidFill>
                        <a:schemeClr val="tx1"/>
                      </a:solidFill>
                      <a:prstDash val="sysDot"/>
                    </a:lnL>
                    <a:lnR w="12700">
                      <a:solidFill>
                        <a:schemeClr val="tx1"/>
                      </a:solidFill>
                      <a:prstDash val="sysDot"/>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6">
                        <a:lumMod val="40000"/>
                        <a:lumOff val="60000"/>
                      </a:schemeClr>
                    </a:solidFill>
                  </a:tcPr>
                </a:tc>
                <a:tc>
                  <a:txBody>
                    <a:bodyPr/>
                    <a:p>
                      <a:pPr marL="0" lvl="0" indent="0">
                        <a:spcBef>
                          <a:spcPct val="0"/>
                        </a:spcBef>
                        <a:buFont typeface="Wingdings" panose="05000000000000000000" pitchFamily="2" charset="2"/>
                        <a:buNone/>
                      </a:pPr>
                      <a:endParaRPr lang="zh-CN" altLang="en-US" sz="2500" b="0" dirty="0"/>
                    </a:p>
                  </a:txBody>
                  <a:tcPr marL="92075" marR="92075" marT="48794" marB="48794">
                    <a:lnL w="12700">
                      <a:solidFill>
                        <a:schemeClr val="tx1"/>
                      </a:solidFill>
                      <a:prstDash val="sysDot"/>
                    </a:lnL>
                    <a:lnR w="12700">
                      <a:solidFill>
                        <a:schemeClr val="tx1"/>
                      </a:solidFill>
                      <a:prstDash val="sysDot"/>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6">
                        <a:lumMod val="40000"/>
                        <a:lumOff val="60000"/>
                      </a:schemeClr>
                    </a:solidFill>
                  </a:tcPr>
                </a:tc>
                <a:tc>
                  <a:txBody>
                    <a:bodyPr/>
                    <a:p>
                      <a:pPr marL="0" lvl="0" indent="0">
                        <a:spcBef>
                          <a:spcPct val="0"/>
                        </a:spcBef>
                        <a:buFont typeface="Wingdings" panose="05000000000000000000" pitchFamily="2" charset="2"/>
                        <a:buNone/>
                      </a:pPr>
                      <a:endParaRPr lang="zh-CN" altLang="en-US" sz="2500" b="0" dirty="0"/>
                    </a:p>
                  </a:txBody>
                  <a:tcPr marL="92075" marR="92075" marT="48794" marB="48794">
                    <a:lnL w="12700">
                      <a:solidFill>
                        <a:schemeClr val="tx1"/>
                      </a:solidFill>
                      <a:prstDash val="sysDot"/>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6">
                        <a:lumMod val="40000"/>
                        <a:lumOff val="60000"/>
                      </a:schemeClr>
                    </a:solidFill>
                  </a:tcPr>
                </a:tc>
              </a:tr>
              <a:tr h="498475">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98475">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9332" name="文本占位符 191641"/>
          <p:cNvSpPr>
            <a:spLocks noGrp="1"/>
          </p:cNvSpPr>
          <p:nvPr>
            <p:ph type="body" idx="4294967295"/>
          </p:nvPr>
        </p:nvSpPr>
        <p:spPr>
          <a:xfrm>
            <a:off x="873125" y="549275"/>
            <a:ext cx="8270875" cy="2837180"/>
          </a:xfrm>
        </p:spPr>
        <p:txBody>
          <a:bodyPr vert="horz" wrap="square" lIns="91440" tIns="45720" rIns="91440" bIns="45720" anchor="t"/>
          <a:p>
            <a:r>
              <a:rPr lang="zh-CN" altLang="zh-CN" sz="2400" dirty="0">
                <a:solidFill>
                  <a:schemeClr val="accent2"/>
                </a:solidFill>
              </a:rPr>
              <a:t>机器语言通过地址访问数据</a:t>
            </a:r>
            <a:r>
              <a:rPr lang="zh-CN" altLang="zh-CN" sz="2400" dirty="0"/>
              <a:t>。高级语言用变量等作为存储单元/地址的抽象。</a:t>
            </a:r>
            <a:endParaRPr lang="zh-CN" altLang="zh-CN" sz="2400" dirty="0"/>
          </a:p>
          <a:p>
            <a:r>
              <a:rPr lang="zh-CN" altLang="en-US" sz="2400" dirty="0">
                <a:solidFill>
                  <a:schemeClr val="accent2"/>
                </a:solidFill>
              </a:rPr>
              <a:t>建立变量就是安排存储。赋值时存入，用值时从中提取。</a:t>
            </a:r>
            <a:endParaRPr lang="zh-CN" altLang="en-US" sz="2400" dirty="0">
              <a:solidFill>
                <a:schemeClr val="accent2"/>
              </a:solidFill>
            </a:endParaRPr>
          </a:p>
          <a:p>
            <a:r>
              <a:rPr lang="zh-CN" altLang="en-US" sz="2400" dirty="0"/>
              <a:t>外部变量</a:t>
            </a:r>
            <a:r>
              <a:rPr lang="en-US" altLang="zh-CN" sz="2400"/>
              <a:t>/</a:t>
            </a:r>
            <a:r>
              <a:rPr lang="zh-CN" altLang="en-US" sz="2400" dirty="0"/>
              <a:t>静态变量有全局存在期，程序执行前安排存储位置，保持到程序结束。</a:t>
            </a:r>
            <a:endParaRPr lang="zh-CN" altLang="en-US" sz="2400" dirty="0"/>
          </a:p>
          <a:p>
            <a:r>
              <a:rPr lang="zh-CN" altLang="en-US" sz="2400" dirty="0"/>
              <a:t>自动变量在函数调用时安排存储，至函数结束。再调用时重新安排存储。</a:t>
            </a:r>
            <a:endParaRPr lang="zh-CN" altLang="en-US" sz="2400" dirty="0"/>
          </a:p>
        </p:txBody>
      </p:sp>
      <p:sp>
        <p:nvSpPr>
          <p:cNvPr id="9334" name="文本框 2"/>
          <p:cNvSpPr txBox="1"/>
          <p:nvPr/>
        </p:nvSpPr>
        <p:spPr>
          <a:xfrm>
            <a:off x="3890010" y="5165725"/>
            <a:ext cx="1930400" cy="522288"/>
          </a:xfrm>
          <a:prstGeom prst="rect">
            <a:avLst/>
          </a:prstGeom>
          <a:noFill/>
          <a:ln w="9525">
            <a:noFill/>
          </a:ln>
        </p:spPr>
        <p:txBody>
          <a:bodyPr wrap="none">
            <a:spAutoFit/>
          </a:bodyPr>
          <a:p>
            <a:pPr hangingPunct="1">
              <a:spcBef>
                <a:spcPct val="0"/>
              </a:spcBef>
              <a:buFont typeface="Wingdings" panose="05000000000000000000" pitchFamily="2" charset="2"/>
            </a:pPr>
            <a:r>
              <a:rPr lang="en-US" altLang="zh-CN" sz="2800">
                <a:latin typeface="Cambria" panose="02040503050406030204" pitchFamily="18" charset="0"/>
              </a:rPr>
              <a:t>char ch[12]</a:t>
            </a:r>
            <a:endParaRPr lang="en-US" altLang="zh-CN" sz="2800">
              <a:latin typeface="Cambria" panose="02040503050406030204" pitchFamily="18" charset="0"/>
            </a:endParaRPr>
          </a:p>
        </p:txBody>
      </p:sp>
      <p:sp>
        <p:nvSpPr>
          <p:cNvPr id="9335" name="文本框 3"/>
          <p:cNvSpPr txBox="1"/>
          <p:nvPr/>
        </p:nvSpPr>
        <p:spPr>
          <a:xfrm>
            <a:off x="2010410" y="4654550"/>
            <a:ext cx="942975" cy="522288"/>
          </a:xfrm>
          <a:prstGeom prst="rect">
            <a:avLst/>
          </a:prstGeom>
          <a:noFill/>
          <a:ln w="9525">
            <a:noFill/>
          </a:ln>
        </p:spPr>
        <p:txBody>
          <a:bodyPr wrap="none">
            <a:spAutoFit/>
          </a:bodyPr>
          <a:p>
            <a:pPr hangingPunct="1">
              <a:spcBef>
                <a:spcPct val="0"/>
              </a:spcBef>
              <a:buFont typeface="Wingdings" panose="05000000000000000000" pitchFamily="2" charset="2"/>
            </a:pPr>
            <a:r>
              <a:rPr lang="en-US" altLang="zh-CN" sz="2800" err="1">
                <a:latin typeface="Cambria" panose="02040503050406030204" pitchFamily="18" charset="0"/>
              </a:rPr>
              <a:t>int</a:t>
            </a:r>
            <a:r>
              <a:rPr lang="en-US" altLang="zh-CN" sz="2800">
                <a:latin typeface="Cambria" panose="02040503050406030204" pitchFamily="18" charset="0"/>
              </a:rPr>
              <a:t>  k</a:t>
            </a:r>
            <a:endParaRPr lang="en-US" altLang="zh-CN" sz="2800">
              <a:latin typeface="Cambria" panose="02040503050406030204" pitchFamily="18" charset="0"/>
            </a:endParaRPr>
          </a:p>
        </p:txBody>
      </p:sp>
      <p:sp>
        <p:nvSpPr>
          <p:cNvPr id="9336" name="文本框 4"/>
          <p:cNvSpPr txBox="1"/>
          <p:nvPr/>
        </p:nvSpPr>
        <p:spPr>
          <a:xfrm>
            <a:off x="5218748" y="4654550"/>
            <a:ext cx="1558925" cy="522288"/>
          </a:xfrm>
          <a:prstGeom prst="rect">
            <a:avLst/>
          </a:prstGeom>
          <a:noFill/>
          <a:ln w="9525">
            <a:noFill/>
          </a:ln>
        </p:spPr>
        <p:txBody>
          <a:bodyPr wrap="none">
            <a:spAutoFit/>
          </a:bodyPr>
          <a:p>
            <a:pPr hangingPunct="1">
              <a:spcBef>
                <a:spcPct val="0"/>
              </a:spcBef>
              <a:buFont typeface="Wingdings" panose="05000000000000000000" pitchFamily="2" charset="2"/>
            </a:pPr>
            <a:r>
              <a:rPr lang="en-US" altLang="zh-CN" sz="2800">
                <a:latin typeface="Cambria" panose="02040503050406030204" pitchFamily="18" charset="0"/>
              </a:rPr>
              <a:t>double  x</a:t>
            </a:r>
            <a:endParaRPr lang="en-US" altLang="zh-CN" sz="2800">
              <a:latin typeface="Cambria" panose="02040503050406030204" pitchFamily="18" charset="0"/>
            </a:endParaRPr>
          </a:p>
        </p:txBody>
      </p:sp>
      <p:sp>
        <p:nvSpPr>
          <p:cNvPr id="9338" name="文本框 9337"/>
          <p:cNvSpPr txBox="1"/>
          <p:nvPr/>
        </p:nvSpPr>
        <p:spPr>
          <a:xfrm>
            <a:off x="502285" y="3789363"/>
            <a:ext cx="792163" cy="2835275"/>
          </a:xfrm>
          <a:prstGeom prst="rect">
            <a:avLst/>
          </a:prstGeom>
          <a:noFill/>
          <a:ln w="9525">
            <a:noFill/>
          </a:ln>
        </p:spPr>
        <p:txBody>
          <a:bodyPr>
            <a:spAutoFit/>
          </a:bodyPr>
          <a:p>
            <a:pPr algn="r" hangingPunct="1">
              <a:lnSpc>
                <a:spcPct val="150000"/>
              </a:lnSpc>
              <a:spcBef>
                <a:spcPct val="0"/>
              </a:spcBef>
            </a:pPr>
            <a:r>
              <a:rPr lang="en-US" altLang="zh-CN" sz="2000" i="1">
                <a:latin typeface="Cambria" panose="02040503050406030204" pitchFamily="18" charset="0"/>
              </a:rPr>
              <a:t>2000</a:t>
            </a:r>
            <a:endParaRPr lang="en-US" altLang="zh-CN" sz="2000" i="1">
              <a:latin typeface="Cambria" panose="02040503050406030204" pitchFamily="18" charset="0"/>
            </a:endParaRPr>
          </a:p>
          <a:p>
            <a:pPr algn="r" hangingPunct="1">
              <a:lnSpc>
                <a:spcPct val="150000"/>
              </a:lnSpc>
              <a:spcBef>
                <a:spcPct val="0"/>
              </a:spcBef>
            </a:pPr>
            <a:r>
              <a:rPr lang="en-US" altLang="zh-CN" sz="2000" i="1">
                <a:latin typeface="Cambria" panose="02040503050406030204" pitchFamily="18" charset="0"/>
              </a:rPr>
              <a:t>2012</a:t>
            </a:r>
            <a:endParaRPr lang="en-US" altLang="zh-CN" sz="2000" i="1">
              <a:latin typeface="Cambria" panose="02040503050406030204" pitchFamily="18" charset="0"/>
            </a:endParaRPr>
          </a:p>
          <a:p>
            <a:pPr algn="r" hangingPunct="1">
              <a:lnSpc>
                <a:spcPct val="150000"/>
              </a:lnSpc>
              <a:spcBef>
                <a:spcPct val="0"/>
              </a:spcBef>
            </a:pPr>
            <a:r>
              <a:rPr lang="en-US" altLang="zh-CN" sz="2000" i="1">
                <a:latin typeface="Cambria" panose="02040503050406030204" pitchFamily="18" charset="0"/>
              </a:rPr>
              <a:t>2024</a:t>
            </a:r>
            <a:endParaRPr lang="en-US" altLang="zh-CN" sz="2000" i="1">
              <a:latin typeface="Cambria" panose="02040503050406030204" pitchFamily="18" charset="0"/>
            </a:endParaRPr>
          </a:p>
          <a:p>
            <a:pPr algn="r" hangingPunct="1">
              <a:lnSpc>
                <a:spcPct val="150000"/>
              </a:lnSpc>
              <a:spcBef>
                <a:spcPct val="0"/>
              </a:spcBef>
            </a:pPr>
            <a:r>
              <a:rPr lang="en-US" altLang="zh-CN" sz="2000" i="1">
                <a:latin typeface="Cambria" panose="02040503050406030204" pitchFamily="18" charset="0"/>
              </a:rPr>
              <a:t>2036</a:t>
            </a:r>
            <a:endParaRPr lang="en-US" altLang="zh-CN" sz="2000" i="1">
              <a:latin typeface="Cambria" panose="02040503050406030204" pitchFamily="18" charset="0"/>
            </a:endParaRPr>
          </a:p>
          <a:p>
            <a:pPr algn="r" hangingPunct="1">
              <a:lnSpc>
                <a:spcPct val="150000"/>
              </a:lnSpc>
              <a:spcBef>
                <a:spcPct val="0"/>
              </a:spcBef>
            </a:pPr>
            <a:r>
              <a:rPr lang="en-US" altLang="zh-CN" sz="2000" i="1">
                <a:latin typeface="Cambria" panose="02040503050406030204" pitchFamily="18" charset="0"/>
              </a:rPr>
              <a:t>2048</a:t>
            </a:r>
            <a:endParaRPr lang="en-US" altLang="zh-CN" sz="2000" i="1">
              <a:latin typeface="Cambria" panose="02040503050406030204" pitchFamily="18" charset="0"/>
            </a:endParaRPr>
          </a:p>
          <a:p>
            <a:pPr algn="r" hangingPunct="1">
              <a:lnSpc>
                <a:spcPct val="150000"/>
              </a:lnSpc>
              <a:spcBef>
                <a:spcPct val="0"/>
              </a:spcBef>
            </a:pPr>
            <a:r>
              <a:rPr lang="en-US" altLang="zh-CN" sz="2000" i="1">
                <a:latin typeface="Cambria" panose="02040503050406030204" pitchFamily="18" charset="0"/>
              </a:rPr>
              <a:t>2060</a:t>
            </a:r>
            <a:endParaRPr lang="en-US" altLang="zh-CN" sz="2000" i="1">
              <a:latin typeface="Cambria" panose="02040503050406030204" pitchFamily="18" charset="0"/>
            </a:endParaRPr>
          </a:p>
        </p:txBody>
      </p:sp>
      <p:sp>
        <p:nvSpPr>
          <p:cNvPr id="2" name="灯片编号占位符 1"/>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39750" y="372745"/>
            <a:ext cx="8136255" cy="6009005"/>
          </a:xfrm>
        </p:spPr>
        <p:txBody>
          <a:bodyPr/>
          <a:p>
            <a:pPr marL="0" indent="0">
              <a:buNone/>
            </a:pPr>
            <a:r>
              <a:rPr lang="zh-CN" altLang="en-US" sz="2400"/>
              <a:t>下面讨论第二种情况：</a:t>
            </a:r>
            <a:r>
              <a:rPr lang="zh-CN" altLang="en-US" sz="2400">
                <a:solidFill>
                  <a:schemeClr val="accent2"/>
                </a:solidFill>
              </a:rPr>
              <a:t>通过指向字符串的字符指针把字符串作为一个整体进行操作</a:t>
            </a:r>
            <a:r>
              <a:rPr lang="zh-CN" altLang="en-US" sz="2400"/>
              <a:t>。</a:t>
            </a:r>
            <a:endParaRPr lang="zh-CN" altLang="en-US" sz="2400"/>
          </a:p>
          <a:p>
            <a:pPr marL="0" indent="0">
              <a:spcBef>
                <a:spcPts val="0"/>
              </a:spcBef>
              <a:buNone/>
            </a:pPr>
            <a:r>
              <a:rPr lang="zh-CN" altLang="en-US" sz="2400"/>
              <a:t>字符指针可以指向字符串开始或中间，以便操作整个字符串或子字符串。</a:t>
            </a:r>
            <a:endParaRPr lang="zh-CN" altLang="en-US" sz="2400"/>
          </a:p>
          <a:p>
            <a:pPr marL="0" indent="0">
              <a:spcBef>
                <a:spcPts val="0"/>
              </a:spcBef>
              <a:buNone/>
            </a:pPr>
            <a:r>
              <a:rPr lang="zh-CN" altLang="en-US" sz="2400">
                <a:solidFill>
                  <a:srgbClr val="7030A0"/>
                </a:solidFill>
              </a:rPr>
              <a:t>char *</a:t>
            </a:r>
            <a:r>
              <a:rPr lang="zh-CN" altLang="en-US" sz="2400">
                <a:solidFill>
                  <a:schemeClr val="accent2"/>
                </a:solidFill>
              </a:rPr>
              <a:t>pch = str</a:t>
            </a:r>
            <a:r>
              <a:rPr lang="zh-CN" altLang="en-US" sz="2400">
                <a:solidFill>
                  <a:srgbClr val="7030A0"/>
                </a:solidFill>
              </a:rPr>
              <a:t>;  //定义字符指针并初始化为指向字符串头部</a:t>
            </a:r>
            <a:endParaRPr lang="zh-CN" altLang="en-US" sz="2400">
              <a:solidFill>
                <a:srgbClr val="7030A0"/>
              </a:solidFill>
            </a:endParaRPr>
          </a:p>
          <a:p>
            <a:pPr marL="0" indent="0">
              <a:spcBef>
                <a:spcPts val="0"/>
              </a:spcBef>
              <a:buNone/>
            </a:pPr>
            <a:r>
              <a:rPr lang="zh-CN" altLang="en-US" sz="2400">
                <a:solidFill>
                  <a:srgbClr val="7030A0"/>
                </a:solidFill>
              </a:rPr>
              <a:t>cout &lt;&lt; "pch: " &lt;&lt; </a:t>
            </a:r>
            <a:r>
              <a:rPr lang="zh-CN" altLang="en-US" sz="2400">
                <a:solidFill>
                  <a:schemeClr val="accent2"/>
                </a:solidFill>
              </a:rPr>
              <a:t>pch </a:t>
            </a:r>
            <a:r>
              <a:rPr lang="zh-CN" altLang="en-US" sz="2400">
                <a:solidFill>
                  <a:srgbClr val="7030A0"/>
                </a:solidFill>
              </a:rPr>
              <a:t>&lt;&lt; endl;  //打印输出整个字符串</a:t>
            </a:r>
            <a:endParaRPr lang="zh-CN" altLang="en-US" sz="2400">
              <a:solidFill>
                <a:srgbClr val="7030A0"/>
              </a:solidFill>
            </a:endParaRPr>
          </a:p>
          <a:p>
            <a:pPr marL="0" indent="0">
              <a:spcBef>
                <a:spcPts val="0"/>
              </a:spcBef>
              <a:buNone/>
            </a:pPr>
            <a:r>
              <a:rPr lang="zh-CN" altLang="en-US" sz="2400">
                <a:solidFill>
                  <a:srgbClr val="7030A0"/>
                </a:solidFill>
              </a:rPr>
              <a:t>cout &lt;&lt; stringlen(</a:t>
            </a:r>
            <a:r>
              <a:rPr lang="zh-CN" altLang="en-US" sz="2400">
                <a:solidFill>
                  <a:schemeClr val="accent2"/>
                </a:solidFill>
              </a:rPr>
              <a:t>pch</a:t>
            </a:r>
            <a:r>
              <a:rPr lang="zh-CN" altLang="en-US" sz="2400">
                <a:solidFill>
                  <a:srgbClr val="7030A0"/>
                </a:solidFill>
              </a:rPr>
              <a:t>) &lt;&lt; endl; //以字符指针为参数，传递整个字符串给函数</a:t>
            </a:r>
            <a:endParaRPr lang="zh-CN" altLang="en-US" sz="2400">
              <a:solidFill>
                <a:srgbClr val="7030A0"/>
              </a:solidFill>
            </a:endParaRPr>
          </a:p>
          <a:p>
            <a:pPr marL="0" indent="0">
              <a:spcBef>
                <a:spcPts val="0"/>
              </a:spcBef>
              <a:buNone/>
            </a:pPr>
            <a:endParaRPr lang="zh-CN" altLang="en-US" sz="2400">
              <a:solidFill>
                <a:srgbClr val="7030A0"/>
              </a:solidFill>
            </a:endParaRPr>
          </a:p>
          <a:p>
            <a:pPr marL="0" indent="0">
              <a:spcBef>
                <a:spcPts val="0"/>
              </a:spcBef>
              <a:buNone/>
            </a:pPr>
            <a:r>
              <a:rPr lang="zh-CN" altLang="en-US" sz="2400">
                <a:solidFill>
                  <a:schemeClr val="accent2"/>
                </a:solidFill>
              </a:rPr>
              <a:t>pch = str + 11; </a:t>
            </a:r>
            <a:r>
              <a:rPr lang="zh-CN" altLang="en-US" sz="2400">
                <a:solidFill>
                  <a:srgbClr val="7030A0"/>
                </a:solidFill>
              </a:rPr>
              <a:t>  //字符指针指向字符数组中部的元素</a:t>
            </a:r>
            <a:endParaRPr lang="zh-CN" altLang="en-US" sz="2400">
              <a:solidFill>
                <a:srgbClr val="7030A0"/>
              </a:solidFill>
            </a:endParaRPr>
          </a:p>
          <a:p>
            <a:pPr marL="0" indent="0">
              <a:spcBef>
                <a:spcPts val="0"/>
              </a:spcBef>
              <a:buNone/>
            </a:pPr>
            <a:r>
              <a:rPr lang="zh-CN" altLang="en-US" sz="2400">
                <a:solidFill>
                  <a:srgbClr val="7030A0"/>
                </a:solidFill>
              </a:rPr>
              <a:t>cout &lt;&lt; "pch: " &lt;&lt; </a:t>
            </a:r>
            <a:r>
              <a:rPr lang="zh-CN" altLang="en-US" sz="2400">
                <a:solidFill>
                  <a:srgbClr val="FF0000"/>
                </a:solidFill>
              </a:rPr>
              <a:t>pch </a:t>
            </a:r>
            <a:r>
              <a:rPr lang="zh-CN" altLang="en-US" sz="2400">
                <a:solidFill>
                  <a:srgbClr val="7030A0"/>
                </a:solidFill>
              </a:rPr>
              <a:t>&lt;&lt; endl;  //打印输出子字符串</a:t>
            </a:r>
            <a:endParaRPr lang="zh-CN" altLang="en-US" sz="2400">
              <a:solidFill>
                <a:srgbClr val="7030A0"/>
              </a:solidFill>
            </a:endParaRPr>
          </a:p>
          <a:p>
            <a:pPr marL="0" indent="0">
              <a:spcBef>
                <a:spcPts val="0"/>
              </a:spcBef>
              <a:buNone/>
            </a:pPr>
            <a:r>
              <a:rPr lang="zh-CN" altLang="en-US" sz="2400">
                <a:solidFill>
                  <a:srgbClr val="7030A0"/>
                </a:solidFill>
              </a:rPr>
              <a:t>cout &lt;&lt; "pch: " &lt;&lt; </a:t>
            </a:r>
            <a:r>
              <a:rPr lang="zh-CN" altLang="en-US" sz="2400">
                <a:solidFill>
                  <a:srgbClr val="FF0000"/>
                </a:solidFill>
              </a:rPr>
              <a:t>str + 11</a:t>
            </a:r>
            <a:r>
              <a:rPr lang="zh-CN" altLang="en-US" sz="2400">
                <a:solidFill>
                  <a:srgbClr val="7030A0"/>
                </a:solidFill>
              </a:rPr>
              <a:t> &lt;&lt; endl;  </a:t>
            </a:r>
            <a:r>
              <a:rPr lang="zh-CN" altLang="en-US" sz="2000">
                <a:solidFill>
                  <a:srgbClr val="7030A0"/>
                </a:solidFill>
              </a:rPr>
              <a:t>//直接利用字符运算的写法</a:t>
            </a:r>
            <a:endParaRPr lang="zh-CN" altLang="en-US" sz="2400">
              <a:solidFill>
                <a:srgbClr val="7030A0"/>
              </a:solidFill>
            </a:endParaRPr>
          </a:p>
          <a:p>
            <a:pPr marL="0" indent="0">
              <a:spcBef>
                <a:spcPts val="0"/>
              </a:spcBef>
              <a:buNone/>
            </a:pPr>
            <a:r>
              <a:rPr lang="zh-CN" altLang="en-US" sz="2400">
                <a:solidFill>
                  <a:srgbClr val="7030A0"/>
                </a:solidFill>
              </a:rPr>
              <a:t>cout &lt;&lt; stringlen(</a:t>
            </a:r>
            <a:r>
              <a:rPr lang="zh-CN" altLang="en-US" sz="2400">
                <a:solidFill>
                  <a:srgbClr val="FF0000"/>
                </a:solidFill>
              </a:rPr>
              <a:t>pch</a:t>
            </a:r>
            <a:r>
              <a:rPr lang="zh-CN" altLang="en-US" sz="2400">
                <a:solidFill>
                  <a:srgbClr val="7030A0"/>
                </a:solidFill>
              </a:rPr>
              <a:t>) &lt;&lt; endl; </a:t>
            </a:r>
            <a:r>
              <a:rPr lang="zh-CN" altLang="en-US" sz="1400">
                <a:solidFill>
                  <a:srgbClr val="7030A0"/>
                </a:solidFill>
              </a:rPr>
              <a:t>//以字符指针为参数，传递子字符串给函数</a:t>
            </a:r>
            <a:endParaRPr lang="zh-CN" altLang="en-US" sz="1400">
              <a:solidFill>
                <a:srgbClr val="7030A0"/>
              </a:solidFill>
            </a:endParaRPr>
          </a:p>
          <a:p>
            <a:pPr marL="0" indent="0">
              <a:spcBef>
                <a:spcPts val="0"/>
              </a:spcBef>
              <a:buNone/>
            </a:pPr>
            <a:r>
              <a:rPr lang="zh-CN" altLang="en-US" sz="2400">
                <a:solidFill>
                  <a:srgbClr val="7030A0"/>
                </a:solidFill>
              </a:rPr>
              <a:t>cout &lt;&lt; stringlen(</a:t>
            </a:r>
            <a:r>
              <a:rPr lang="zh-CN" altLang="en-US" sz="2400">
                <a:solidFill>
                  <a:srgbClr val="FF0000"/>
                </a:solidFill>
              </a:rPr>
              <a:t>str + 11</a:t>
            </a:r>
            <a:r>
              <a:rPr lang="zh-CN" altLang="en-US" sz="2400">
                <a:solidFill>
                  <a:srgbClr val="7030A0"/>
                </a:solidFill>
              </a:rPr>
              <a:t>) &lt;&lt; endl; </a:t>
            </a:r>
            <a:r>
              <a:rPr lang="zh-CN" altLang="en-US" sz="2000">
                <a:solidFill>
                  <a:srgbClr val="7030A0"/>
                </a:solidFill>
              </a:rPr>
              <a:t>//直接利用指针运算的写法</a:t>
            </a:r>
            <a:endParaRPr lang="zh-CN" altLang="en-US" sz="2000">
              <a:solidFill>
                <a:srgbClr val="7030A0"/>
              </a:solidFill>
            </a:endParaRPr>
          </a:p>
          <a:p>
            <a:pPr marL="0" indent="0">
              <a:spcBef>
                <a:spcPts val="0"/>
              </a:spcBef>
              <a:buNone/>
            </a:pPr>
            <a:r>
              <a:rPr lang="zh-CN" altLang="en-US" sz="2400">
                <a:solidFill>
                  <a:srgbClr val="7030A0"/>
                </a:solidFill>
              </a:rPr>
              <a:t>stringcopy(dest, </a:t>
            </a:r>
            <a:r>
              <a:rPr lang="zh-CN" altLang="en-US" sz="2400">
                <a:solidFill>
                  <a:schemeClr val="accent2"/>
                </a:solidFill>
              </a:rPr>
              <a:t>pch</a:t>
            </a:r>
            <a:r>
              <a:rPr lang="zh-CN" altLang="en-US" sz="2400">
                <a:solidFill>
                  <a:srgbClr val="7030A0"/>
                </a:solidFill>
              </a:rPr>
              <a:t>);  </a:t>
            </a:r>
            <a:r>
              <a:rPr lang="zh-CN" altLang="en-US" sz="2000">
                <a:solidFill>
                  <a:srgbClr val="7030A0"/>
                </a:solidFill>
              </a:rPr>
              <a:t>//以字符指针为参数，传递子字符串给函数</a:t>
            </a:r>
            <a:endParaRPr lang="zh-CN" altLang="en-US" sz="2000">
              <a:solidFill>
                <a:srgbClr val="7030A0"/>
              </a:solidFill>
            </a:endParaRPr>
          </a:p>
          <a:p>
            <a:pPr marL="0" indent="0">
              <a:spcBef>
                <a:spcPts val="0"/>
              </a:spcBef>
              <a:buNone/>
            </a:pPr>
            <a:r>
              <a:rPr lang="zh-CN" altLang="en-US" sz="2400">
                <a:solidFill>
                  <a:srgbClr val="7030A0"/>
                </a:solidFill>
              </a:rPr>
              <a:t>cout &lt;&lt; "dest: " &lt;&lt; </a:t>
            </a:r>
            <a:r>
              <a:rPr lang="zh-CN" altLang="en-US" sz="2400">
                <a:solidFill>
                  <a:schemeClr val="accent2"/>
                </a:solidFill>
              </a:rPr>
              <a:t>dest </a:t>
            </a:r>
            <a:r>
              <a:rPr lang="zh-CN" altLang="en-US" sz="2400">
                <a:solidFill>
                  <a:srgbClr val="7030A0"/>
                </a:solidFill>
              </a:rPr>
              <a:t>&lt;&lt; endl &lt;&lt; endl;</a:t>
            </a:r>
            <a:endParaRPr lang="zh-CN" altLang="en-US" sz="2400">
              <a:solidFill>
                <a:srgbClr val="7030A0"/>
              </a:solidFill>
            </a:endParaRPr>
          </a:p>
        </p:txBody>
      </p:sp>
      <p:sp>
        <p:nvSpPr>
          <p:cNvPr id="4" name="灯片编号占位符 3"/>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39750" y="264160"/>
            <a:ext cx="8136255" cy="6117590"/>
          </a:xfrm>
        </p:spPr>
        <p:txBody>
          <a:bodyPr/>
          <a:p>
            <a:pPr marL="0" indent="0">
              <a:buNone/>
            </a:pPr>
            <a:r>
              <a:rPr lang="zh-CN" altLang="en-US" sz="2000"/>
              <a:t>在此简单介绍标准库中的字符串函数</a:t>
            </a:r>
            <a:r>
              <a:rPr lang="en-US" altLang="zh-CN" sz="2000"/>
              <a:t> </a:t>
            </a:r>
            <a:r>
              <a:rPr lang="zh-CN" altLang="en-US" sz="2000"/>
              <a:t>strchr</a:t>
            </a:r>
            <a:r>
              <a:rPr lang="en-US" altLang="zh-CN" sz="2000"/>
              <a:t> </a:t>
            </a:r>
            <a:r>
              <a:rPr lang="zh-CN" altLang="en-US" sz="2000"/>
              <a:t>和</a:t>
            </a:r>
            <a:r>
              <a:rPr lang="en-US" altLang="zh-CN" sz="2000"/>
              <a:t> </a:t>
            </a:r>
            <a:r>
              <a:rPr lang="zh-CN" altLang="en-US" sz="2000"/>
              <a:t>strstr。</a:t>
            </a:r>
            <a:endParaRPr lang="zh-CN" altLang="en-US" sz="2000"/>
          </a:p>
          <a:p>
            <a:pPr marL="0" indent="0">
              <a:buNone/>
            </a:pPr>
            <a:r>
              <a:rPr lang="zh-CN" altLang="en-US" sz="2400"/>
              <a:t>函数</a:t>
            </a:r>
            <a:r>
              <a:rPr lang="en-US" altLang="zh-CN" sz="2400"/>
              <a:t> </a:t>
            </a:r>
            <a:r>
              <a:rPr lang="zh-CN" altLang="en-US" sz="2400">
                <a:solidFill>
                  <a:schemeClr val="accent2"/>
                </a:solidFill>
              </a:rPr>
              <a:t>strchr</a:t>
            </a:r>
            <a:r>
              <a:rPr lang="en-US" altLang="zh-CN" sz="2400">
                <a:solidFill>
                  <a:schemeClr val="accent2"/>
                </a:solidFill>
              </a:rPr>
              <a:t> </a:t>
            </a:r>
            <a:r>
              <a:rPr lang="zh-CN" altLang="en-US" sz="2400"/>
              <a:t>的原型是</a:t>
            </a:r>
            <a:r>
              <a:rPr lang="en-US" altLang="zh-CN" sz="2400"/>
              <a:t> </a:t>
            </a:r>
            <a:r>
              <a:rPr lang="zh-CN" altLang="en-US" sz="2400">
                <a:solidFill>
                  <a:schemeClr val="accent2"/>
                </a:solidFill>
              </a:rPr>
              <a:t>char *strchr(const char s[], int ch)</a:t>
            </a:r>
            <a:endParaRPr lang="zh-CN" altLang="en-US" sz="2400"/>
          </a:p>
          <a:p>
            <a:pPr marL="0" indent="0">
              <a:buNone/>
            </a:pPr>
            <a:r>
              <a:rPr lang="zh-CN" altLang="en-US" sz="2400"/>
              <a:t>该函数在字符串</a:t>
            </a:r>
            <a:r>
              <a:rPr lang="en-US" altLang="zh-CN" sz="2400"/>
              <a:t> </a:t>
            </a:r>
            <a:r>
              <a:rPr lang="zh-CN" altLang="en-US" sz="2400"/>
              <a:t>s</a:t>
            </a:r>
            <a:r>
              <a:rPr lang="en-US" altLang="zh-CN" sz="2400"/>
              <a:t> </a:t>
            </a:r>
            <a:r>
              <a:rPr lang="zh-CN" altLang="en-US" sz="2400"/>
              <a:t>中查找字符</a:t>
            </a:r>
            <a:r>
              <a:rPr lang="en-US" altLang="zh-CN" sz="2400"/>
              <a:t> </a:t>
            </a:r>
            <a:r>
              <a:rPr lang="zh-CN" altLang="en-US" sz="2400"/>
              <a:t>ch，找到时返回指向首次出现</a:t>
            </a:r>
            <a:r>
              <a:rPr lang="en-US" altLang="zh-CN" sz="2400"/>
              <a:t> </a:t>
            </a:r>
            <a:r>
              <a:rPr lang="zh-CN" altLang="en-US" sz="2400"/>
              <a:t>ch</a:t>
            </a:r>
            <a:r>
              <a:rPr lang="en-US" altLang="zh-CN" sz="2400"/>
              <a:t> </a:t>
            </a:r>
            <a:r>
              <a:rPr lang="zh-CN" altLang="en-US" sz="2400"/>
              <a:t>的位置的指针，否则返回</a:t>
            </a:r>
            <a:r>
              <a:rPr lang="en-US" altLang="zh-CN" sz="2400"/>
              <a:t> </a:t>
            </a:r>
            <a:r>
              <a:rPr lang="zh-CN" altLang="en-US" sz="2400"/>
              <a:t>NULL。</a:t>
            </a:r>
            <a:endParaRPr lang="zh-CN" altLang="en-US" sz="2400"/>
          </a:p>
          <a:p>
            <a:pPr marL="0" indent="0">
              <a:buNone/>
            </a:pPr>
            <a:r>
              <a:rPr lang="zh-CN" altLang="en-US" sz="2000"/>
              <a:t>查找成功得到的字符指针可用于操作从该位置开始的子字符串。</a:t>
            </a:r>
            <a:endParaRPr lang="zh-CN" altLang="en-US" sz="2000"/>
          </a:p>
          <a:p>
            <a:pPr marL="0" indent="0">
              <a:spcBef>
                <a:spcPts val="0"/>
              </a:spcBef>
              <a:buNone/>
            </a:pPr>
            <a:endParaRPr lang="zh-CN" altLang="en-US" sz="2000"/>
          </a:p>
          <a:p>
            <a:pPr marL="0" indent="0">
              <a:spcBef>
                <a:spcPts val="0"/>
              </a:spcBef>
              <a:buNone/>
            </a:pPr>
            <a:r>
              <a:rPr lang="zh-CN" altLang="en-US" sz="2400">
                <a:solidFill>
                  <a:srgbClr val="7030A0"/>
                </a:solidFill>
              </a:rPr>
              <a:t>    strcpy(str, </a:t>
            </a:r>
            <a:r>
              <a:rPr lang="zh-CN" altLang="en-US" sz="2000">
                <a:solidFill>
                  <a:srgbClr val="7030A0"/>
                </a:solidFill>
              </a:rPr>
              <a:t>"Almost#all#programmers#love#programming"</a:t>
            </a:r>
            <a:r>
              <a:rPr lang="zh-CN" altLang="en-US" sz="2400">
                <a:solidFill>
                  <a:srgbClr val="7030A0"/>
                </a:solidFill>
              </a:rPr>
              <a:t>);</a:t>
            </a:r>
            <a:endParaRPr lang="zh-CN" altLang="en-US" sz="2400">
              <a:solidFill>
                <a:srgbClr val="7030A0"/>
              </a:solidFill>
            </a:endParaRPr>
          </a:p>
          <a:p>
            <a:pPr marL="0" indent="0">
              <a:spcBef>
                <a:spcPts val="0"/>
              </a:spcBef>
              <a:buNone/>
            </a:pPr>
            <a:r>
              <a:rPr lang="zh-CN" altLang="en-US" sz="2400">
                <a:solidFill>
                  <a:srgbClr val="7030A0"/>
                </a:solidFill>
              </a:rPr>
              <a:t>    cout &lt;&lt; "str: " &lt;&lt; str &lt;&lt; endl;</a:t>
            </a:r>
            <a:endParaRPr lang="zh-CN" altLang="en-US" sz="2400">
              <a:solidFill>
                <a:srgbClr val="7030A0"/>
              </a:solidFill>
            </a:endParaRPr>
          </a:p>
          <a:p>
            <a:pPr marL="0" indent="0">
              <a:spcBef>
                <a:spcPts val="0"/>
              </a:spcBef>
              <a:buNone/>
            </a:pPr>
            <a:r>
              <a:rPr lang="zh-CN" altLang="en-US" sz="2400">
                <a:solidFill>
                  <a:srgbClr val="7030A0"/>
                </a:solidFill>
              </a:rPr>
              <a:t>    char ch = '#';</a:t>
            </a:r>
            <a:endParaRPr lang="zh-CN" altLang="en-US" sz="2400">
              <a:solidFill>
                <a:srgbClr val="7030A0"/>
              </a:solidFill>
            </a:endParaRPr>
          </a:p>
          <a:p>
            <a:pPr marL="0" indent="0">
              <a:spcBef>
                <a:spcPts val="0"/>
              </a:spcBef>
              <a:buNone/>
            </a:pPr>
            <a:r>
              <a:rPr lang="zh-CN" altLang="en-US" sz="2400">
                <a:solidFill>
                  <a:srgbClr val="7030A0"/>
                </a:solidFill>
              </a:rPr>
              <a:t>    pch = </a:t>
            </a:r>
            <a:r>
              <a:rPr lang="zh-CN" altLang="en-US" sz="2400">
                <a:solidFill>
                  <a:schemeClr val="accent2"/>
                </a:solidFill>
              </a:rPr>
              <a:t>strchr</a:t>
            </a:r>
            <a:r>
              <a:rPr lang="zh-CN" altLang="en-US" sz="2400">
                <a:solidFill>
                  <a:srgbClr val="7030A0"/>
                </a:solidFill>
              </a:rPr>
              <a:t>(str, ch);  //返回首次出现字符ch的位置</a:t>
            </a:r>
            <a:endParaRPr lang="zh-CN" altLang="en-US" sz="2400">
              <a:solidFill>
                <a:srgbClr val="7030A0"/>
              </a:solidFill>
            </a:endParaRPr>
          </a:p>
          <a:p>
            <a:pPr marL="0" indent="0">
              <a:spcBef>
                <a:spcPts val="0"/>
              </a:spcBef>
              <a:buNone/>
            </a:pPr>
            <a:r>
              <a:rPr lang="zh-CN" altLang="en-US" sz="2400">
                <a:solidFill>
                  <a:srgbClr val="7030A0"/>
                </a:solidFill>
              </a:rPr>
              <a:t>    if (pch != NULL) {</a:t>
            </a:r>
            <a:endParaRPr lang="zh-CN" altLang="en-US" sz="2400">
              <a:solidFill>
                <a:srgbClr val="7030A0"/>
              </a:solidFill>
            </a:endParaRPr>
          </a:p>
          <a:p>
            <a:pPr marL="0" indent="0">
              <a:spcBef>
                <a:spcPts val="0"/>
              </a:spcBef>
              <a:buNone/>
            </a:pPr>
            <a:r>
              <a:rPr lang="zh-CN" altLang="en-US" sz="2400">
                <a:solidFill>
                  <a:srgbClr val="7030A0"/>
                </a:solidFill>
              </a:rPr>
              <a:t>        cout &lt;&lt; "pch: " &lt;&lt; pch &lt;&lt; endl;</a:t>
            </a:r>
            <a:endParaRPr lang="zh-CN" altLang="en-US" sz="2400">
              <a:solidFill>
                <a:srgbClr val="7030A0"/>
              </a:solidFill>
            </a:endParaRPr>
          </a:p>
          <a:p>
            <a:pPr marL="0" indent="0">
              <a:spcBef>
                <a:spcPts val="0"/>
              </a:spcBef>
              <a:buNone/>
            </a:pPr>
            <a:r>
              <a:rPr lang="zh-CN" altLang="en-US" sz="2400">
                <a:solidFill>
                  <a:srgbClr val="7030A0"/>
                </a:solidFill>
              </a:rPr>
              <a:t>        cout &lt;&lt; ch &lt;&lt; " 首次出现位置: " &lt;&lt; pch - str &lt;&lt; endl;</a:t>
            </a:r>
            <a:endParaRPr lang="zh-CN" altLang="en-US" sz="2400">
              <a:solidFill>
                <a:srgbClr val="7030A0"/>
              </a:solidFill>
            </a:endParaRPr>
          </a:p>
          <a:p>
            <a:pPr marL="0" indent="0">
              <a:spcBef>
                <a:spcPts val="0"/>
              </a:spcBef>
              <a:buNone/>
            </a:pPr>
            <a:r>
              <a:rPr lang="zh-CN" altLang="en-US" sz="2400">
                <a:solidFill>
                  <a:srgbClr val="7030A0"/>
                </a:solidFill>
              </a:rPr>
              <a:t>    } else</a:t>
            </a:r>
            <a:endParaRPr lang="zh-CN" altLang="en-US" sz="2400">
              <a:solidFill>
                <a:srgbClr val="7030A0"/>
              </a:solidFill>
            </a:endParaRPr>
          </a:p>
          <a:p>
            <a:pPr marL="0" indent="0">
              <a:spcBef>
                <a:spcPts val="0"/>
              </a:spcBef>
              <a:buNone/>
            </a:pPr>
            <a:r>
              <a:rPr lang="zh-CN" altLang="en-US" sz="2400">
                <a:solidFill>
                  <a:srgbClr val="7030A0"/>
                </a:solidFill>
              </a:rPr>
              <a:t>        cout &lt;&lt; ch &lt;&lt; " 未出现在 " &lt;&lt; str &lt;&lt; endl;</a:t>
            </a:r>
            <a:endParaRPr lang="zh-CN" altLang="en-US" sz="2400">
              <a:solidFill>
                <a:srgbClr val="7030A0"/>
              </a:solidFill>
            </a:endParaRPr>
          </a:p>
          <a:p>
            <a:pPr marL="0" indent="0">
              <a:buNone/>
            </a:pPr>
            <a:endParaRPr lang="zh-CN" altLang="en-US" sz="2400">
              <a:solidFill>
                <a:srgbClr val="7030A0"/>
              </a:solidFill>
            </a:endParaRPr>
          </a:p>
        </p:txBody>
      </p:sp>
      <p:sp>
        <p:nvSpPr>
          <p:cNvPr id="4" name="灯片编号占位符 3"/>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39750" y="426085"/>
            <a:ext cx="8136255" cy="5955665"/>
          </a:xfrm>
        </p:spPr>
        <p:txBody>
          <a:bodyPr/>
          <a:p>
            <a:pPr marL="0" indent="0">
              <a:spcBef>
                <a:spcPts val="300"/>
              </a:spcBef>
              <a:buNone/>
            </a:pPr>
            <a:r>
              <a:rPr lang="zh-CN" altLang="en-US" sz="2400">
                <a:sym typeface="+mn-ea"/>
              </a:rPr>
              <a:t>（续：使用</a:t>
            </a:r>
            <a:r>
              <a:rPr lang="en-US" altLang="zh-CN" sz="2400">
                <a:sym typeface="+mn-ea"/>
              </a:rPr>
              <a:t> strchr</a:t>
            </a:r>
            <a:r>
              <a:rPr lang="zh-CN" altLang="en-US" sz="2400">
                <a:sym typeface="+mn-ea"/>
              </a:rPr>
              <a:t>）</a:t>
            </a:r>
            <a:endParaRPr lang="zh-CN" altLang="en-US" sz="2400">
              <a:sym typeface="+mn-ea"/>
            </a:endParaRPr>
          </a:p>
          <a:p>
            <a:pPr marL="0" indent="0">
              <a:spcBef>
                <a:spcPts val="300"/>
              </a:spcBef>
              <a:buNone/>
            </a:pPr>
            <a:r>
              <a:rPr lang="zh-CN" altLang="en-US" sz="2400">
                <a:solidFill>
                  <a:srgbClr val="7030A0"/>
                </a:solidFill>
                <a:sym typeface="+mn-ea"/>
              </a:rPr>
              <a:t>    //统计字符串中 # 出现的次数并将其都修改为' '</a:t>
            </a:r>
            <a:endParaRPr lang="zh-CN" altLang="en-US" sz="2400">
              <a:solidFill>
                <a:srgbClr val="7030A0"/>
              </a:solidFill>
            </a:endParaRPr>
          </a:p>
          <a:p>
            <a:pPr marL="0" indent="0">
              <a:spcBef>
                <a:spcPts val="300"/>
              </a:spcBef>
              <a:buNone/>
            </a:pPr>
            <a:r>
              <a:rPr lang="zh-CN" altLang="en-US" sz="2400">
                <a:solidFill>
                  <a:srgbClr val="7030A0"/>
                </a:solidFill>
                <a:sym typeface="+mn-ea"/>
              </a:rPr>
              <a:t>    </a:t>
            </a:r>
            <a:r>
              <a:rPr lang="zh-CN" altLang="en-US" sz="2400">
                <a:solidFill>
                  <a:schemeClr val="accent2"/>
                </a:solidFill>
                <a:sym typeface="+mn-ea"/>
              </a:rPr>
              <a:t>pch = str</a:t>
            </a:r>
            <a:r>
              <a:rPr lang="zh-CN" altLang="en-US" sz="2400">
                <a:solidFill>
                  <a:srgbClr val="7030A0"/>
                </a:solidFill>
                <a:sym typeface="+mn-ea"/>
              </a:rPr>
              <a:t>;  //pch 指向str头部</a:t>
            </a:r>
            <a:endParaRPr lang="zh-CN" altLang="en-US" sz="2400">
              <a:solidFill>
                <a:srgbClr val="7030A0"/>
              </a:solidFill>
            </a:endParaRPr>
          </a:p>
          <a:p>
            <a:pPr marL="0" indent="0">
              <a:spcBef>
                <a:spcPts val="300"/>
              </a:spcBef>
              <a:buNone/>
            </a:pPr>
            <a:r>
              <a:rPr lang="zh-CN" altLang="en-US" sz="2400">
                <a:solidFill>
                  <a:srgbClr val="7030A0"/>
                </a:solidFill>
                <a:sym typeface="+mn-ea"/>
              </a:rPr>
              <a:t>    int cnt = 0;</a:t>
            </a:r>
            <a:endParaRPr lang="zh-CN" altLang="en-US" sz="2400">
              <a:solidFill>
                <a:srgbClr val="7030A0"/>
              </a:solidFill>
            </a:endParaRPr>
          </a:p>
          <a:p>
            <a:pPr marL="0" indent="0">
              <a:spcBef>
                <a:spcPts val="300"/>
              </a:spcBef>
              <a:buNone/>
            </a:pPr>
            <a:r>
              <a:rPr lang="zh-CN" altLang="en-US" sz="2400">
                <a:solidFill>
                  <a:srgbClr val="7030A0"/>
                </a:solidFill>
                <a:sym typeface="+mn-ea"/>
              </a:rPr>
              <a:t>    while (pch != NULL &amp;&amp; *pch != '\0') { </a:t>
            </a:r>
            <a:r>
              <a:rPr lang="zh-CN" altLang="en-US" sz="1800">
                <a:solidFill>
                  <a:srgbClr val="7030A0"/>
                </a:solidFill>
                <a:sym typeface="+mn-ea"/>
              </a:rPr>
              <a:t>//两个条件的次序不能颠倒</a:t>
            </a:r>
            <a:endParaRPr lang="zh-CN" altLang="en-US" sz="2400">
              <a:solidFill>
                <a:srgbClr val="7030A0"/>
              </a:solidFill>
            </a:endParaRPr>
          </a:p>
          <a:p>
            <a:pPr marL="0" indent="0">
              <a:spcBef>
                <a:spcPts val="300"/>
              </a:spcBef>
              <a:buNone/>
            </a:pPr>
            <a:r>
              <a:rPr lang="zh-CN" altLang="en-US" sz="2400">
                <a:solidFill>
                  <a:srgbClr val="7030A0"/>
                </a:solidFill>
                <a:sym typeface="+mn-ea"/>
              </a:rPr>
              <a:t>        if (pch = </a:t>
            </a:r>
            <a:r>
              <a:rPr lang="zh-CN" altLang="en-US" sz="2400">
                <a:solidFill>
                  <a:schemeClr val="accent2"/>
                </a:solidFill>
                <a:sym typeface="+mn-ea"/>
              </a:rPr>
              <a:t>strchr</a:t>
            </a:r>
            <a:r>
              <a:rPr lang="zh-CN" altLang="en-US" sz="2400">
                <a:solidFill>
                  <a:srgbClr val="7030A0"/>
                </a:solidFill>
                <a:sym typeface="+mn-ea"/>
              </a:rPr>
              <a:t>(pch, ch)) {  </a:t>
            </a:r>
            <a:r>
              <a:rPr lang="zh-CN" altLang="en-US" sz="2000">
                <a:solidFill>
                  <a:srgbClr val="7030A0"/>
                </a:solidFill>
                <a:sym typeface="+mn-ea"/>
              </a:rPr>
              <a:t>//查找并把返回值当作逻辑值使用</a:t>
            </a:r>
            <a:endParaRPr lang="zh-CN" altLang="en-US" sz="2400">
              <a:solidFill>
                <a:srgbClr val="7030A0"/>
              </a:solidFill>
            </a:endParaRPr>
          </a:p>
          <a:p>
            <a:pPr marL="0" indent="0">
              <a:spcBef>
                <a:spcPts val="300"/>
              </a:spcBef>
              <a:buNone/>
            </a:pPr>
            <a:r>
              <a:rPr lang="zh-CN" altLang="en-US" sz="2400">
                <a:solidFill>
                  <a:srgbClr val="7030A0"/>
                </a:solidFill>
                <a:sym typeface="+mn-ea"/>
              </a:rPr>
              <a:t>            cout &lt;&lt; "pch: " &lt;&lt; pch &lt;&lt; endl;</a:t>
            </a:r>
            <a:endParaRPr lang="zh-CN" altLang="en-US" sz="2400">
              <a:solidFill>
                <a:srgbClr val="7030A0"/>
              </a:solidFill>
            </a:endParaRPr>
          </a:p>
          <a:p>
            <a:pPr marL="0" indent="0">
              <a:spcBef>
                <a:spcPts val="300"/>
              </a:spcBef>
              <a:buNone/>
            </a:pPr>
            <a:r>
              <a:rPr lang="zh-CN" altLang="en-US" sz="2400">
                <a:solidFill>
                  <a:srgbClr val="7030A0"/>
                </a:solidFill>
                <a:sym typeface="+mn-ea"/>
              </a:rPr>
              <a:t>            cnt++;  //出现次数加1</a:t>
            </a:r>
            <a:endParaRPr lang="zh-CN" altLang="en-US" sz="2400">
              <a:solidFill>
                <a:srgbClr val="7030A0"/>
              </a:solidFill>
            </a:endParaRPr>
          </a:p>
          <a:p>
            <a:pPr marL="0" indent="0">
              <a:spcBef>
                <a:spcPts val="300"/>
              </a:spcBef>
              <a:buNone/>
            </a:pPr>
            <a:r>
              <a:rPr lang="zh-CN" altLang="en-US" sz="2400">
                <a:solidFill>
                  <a:srgbClr val="7030A0"/>
                </a:solidFill>
                <a:sym typeface="+mn-ea"/>
              </a:rPr>
              <a:t>            *pch = ' ';</a:t>
            </a:r>
            <a:endParaRPr lang="zh-CN" altLang="en-US" sz="2400">
              <a:solidFill>
                <a:srgbClr val="7030A0"/>
              </a:solidFill>
            </a:endParaRPr>
          </a:p>
          <a:p>
            <a:pPr marL="0" indent="0">
              <a:spcBef>
                <a:spcPts val="300"/>
              </a:spcBef>
              <a:buNone/>
            </a:pPr>
            <a:r>
              <a:rPr lang="zh-CN" altLang="en-US" sz="2400">
                <a:solidFill>
                  <a:srgbClr val="7030A0"/>
                </a:solidFill>
                <a:sym typeface="+mn-ea"/>
              </a:rPr>
              <a:t>            pch++;  //字符指针后移1位</a:t>
            </a:r>
            <a:endParaRPr lang="zh-CN" altLang="en-US" sz="2400">
              <a:solidFill>
                <a:srgbClr val="7030A0"/>
              </a:solidFill>
            </a:endParaRPr>
          </a:p>
          <a:p>
            <a:pPr marL="0" indent="0">
              <a:spcBef>
                <a:spcPts val="300"/>
              </a:spcBef>
              <a:buNone/>
            </a:pPr>
            <a:r>
              <a:rPr lang="zh-CN" altLang="en-US" sz="2400">
                <a:solidFill>
                  <a:srgbClr val="7030A0"/>
                </a:solidFill>
                <a:sym typeface="+mn-ea"/>
              </a:rPr>
              <a:t>        }</a:t>
            </a:r>
            <a:endParaRPr lang="zh-CN" altLang="en-US" sz="2400">
              <a:solidFill>
                <a:srgbClr val="7030A0"/>
              </a:solidFill>
            </a:endParaRPr>
          </a:p>
          <a:p>
            <a:pPr marL="0" indent="0">
              <a:spcBef>
                <a:spcPts val="300"/>
              </a:spcBef>
              <a:buNone/>
            </a:pPr>
            <a:r>
              <a:rPr lang="zh-CN" altLang="en-US" sz="2400">
                <a:solidFill>
                  <a:srgbClr val="7030A0"/>
                </a:solidFill>
                <a:sym typeface="+mn-ea"/>
              </a:rPr>
              <a:t>    }</a:t>
            </a:r>
            <a:endParaRPr lang="zh-CN" altLang="en-US" sz="2400">
              <a:solidFill>
                <a:srgbClr val="7030A0"/>
              </a:solidFill>
            </a:endParaRPr>
          </a:p>
          <a:p>
            <a:pPr marL="0" indent="0">
              <a:spcBef>
                <a:spcPts val="300"/>
              </a:spcBef>
              <a:buNone/>
            </a:pPr>
            <a:r>
              <a:rPr lang="zh-CN" altLang="en-US" sz="2400">
                <a:solidFill>
                  <a:srgbClr val="7030A0"/>
                </a:solidFill>
                <a:sym typeface="+mn-ea"/>
              </a:rPr>
              <a:t>    cout &lt;&lt; ch &lt;&lt; " 字符共出现次数: " &lt;&lt; cnt &lt;&lt; endl;</a:t>
            </a:r>
            <a:endParaRPr lang="zh-CN" altLang="en-US" sz="2400">
              <a:solidFill>
                <a:srgbClr val="7030A0"/>
              </a:solidFill>
            </a:endParaRPr>
          </a:p>
          <a:p>
            <a:pPr marL="0" indent="0">
              <a:spcBef>
                <a:spcPts val="300"/>
              </a:spcBef>
              <a:buNone/>
            </a:pPr>
            <a:r>
              <a:rPr lang="zh-CN" altLang="en-US" sz="2400">
                <a:solidFill>
                  <a:srgbClr val="7030A0"/>
                </a:solidFill>
                <a:sym typeface="+mn-ea"/>
              </a:rPr>
              <a:t>    cout &lt;&lt; "修改后的字符串：" &lt;&lt; str &lt;&lt; endl &lt;&lt; endl;</a:t>
            </a:r>
            <a:endParaRPr lang="zh-CN" altLang="en-US" sz="2400">
              <a:solidFill>
                <a:srgbClr val="7030A0"/>
              </a:solidFill>
            </a:endParaRPr>
          </a:p>
        </p:txBody>
      </p:sp>
      <p:sp>
        <p:nvSpPr>
          <p:cNvPr id="4" name="灯片编号占位符 3"/>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39750" y="353695"/>
            <a:ext cx="8136255" cy="6028055"/>
          </a:xfrm>
        </p:spPr>
        <p:txBody>
          <a:bodyPr/>
          <a:p>
            <a:pPr marL="0" indent="0">
              <a:buNone/>
            </a:pPr>
            <a:r>
              <a:rPr lang="zh-CN" altLang="en-US" sz="2400">
                <a:solidFill>
                  <a:schemeClr val="accent2"/>
                </a:solidFill>
              </a:rPr>
              <a:t>strstr</a:t>
            </a:r>
            <a:r>
              <a:rPr lang="en-US" altLang="zh-CN" sz="2400"/>
              <a:t> </a:t>
            </a:r>
            <a:r>
              <a:rPr lang="zh-CN" altLang="en-US" sz="2400"/>
              <a:t>的原型是</a:t>
            </a:r>
            <a:r>
              <a:rPr lang="en-US" altLang="zh-CN" sz="2400"/>
              <a:t> </a:t>
            </a:r>
            <a:r>
              <a:rPr lang="zh-CN" altLang="en-US" sz="2400">
                <a:solidFill>
                  <a:schemeClr val="accent2"/>
                </a:solidFill>
              </a:rPr>
              <a:t>char *strstr(const char s1[], const char s2[]);</a:t>
            </a:r>
            <a:endParaRPr lang="zh-CN" altLang="en-US" sz="2400"/>
          </a:p>
          <a:p>
            <a:pPr marL="0" indent="0">
              <a:buNone/>
            </a:pPr>
            <a:r>
              <a:rPr lang="zh-CN" altLang="en-US" sz="2400"/>
              <a:t>在字符串</a:t>
            </a:r>
            <a:r>
              <a:rPr lang="en-US" altLang="zh-CN" sz="2400"/>
              <a:t> </a:t>
            </a:r>
            <a:r>
              <a:rPr lang="zh-CN" altLang="en-US" sz="2400"/>
              <a:t>s1</a:t>
            </a:r>
            <a:r>
              <a:rPr lang="en-US" altLang="zh-CN" sz="2400"/>
              <a:t> </a:t>
            </a:r>
            <a:r>
              <a:rPr lang="zh-CN" altLang="en-US" sz="2400"/>
              <a:t>中查找字符串</a:t>
            </a:r>
            <a:r>
              <a:rPr lang="en-US" altLang="zh-CN" sz="2400"/>
              <a:t> </a:t>
            </a:r>
            <a:r>
              <a:rPr lang="zh-CN" altLang="en-US" sz="2400"/>
              <a:t>s2，找到时返回指向</a:t>
            </a:r>
            <a:r>
              <a:rPr lang="en-US" altLang="zh-CN" sz="2400"/>
              <a:t> </a:t>
            </a:r>
            <a:r>
              <a:rPr lang="zh-CN" altLang="en-US" sz="2400"/>
              <a:t>s2</a:t>
            </a:r>
            <a:r>
              <a:rPr lang="en-US" altLang="zh-CN" sz="2400"/>
              <a:t> </a:t>
            </a:r>
            <a:r>
              <a:rPr lang="zh-CN" altLang="en-US" sz="2400"/>
              <a:t>首次出现位置的指针，否则返回</a:t>
            </a:r>
            <a:r>
              <a:rPr lang="en-US" altLang="zh-CN" sz="2400"/>
              <a:t> </a:t>
            </a:r>
            <a:r>
              <a:rPr lang="zh-CN" altLang="en-US" sz="2400"/>
              <a:t>NULL。</a:t>
            </a:r>
            <a:endParaRPr lang="zh-CN" altLang="en-US" sz="2400"/>
          </a:p>
          <a:p>
            <a:pPr marL="0" indent="0">
              <a:buNone/>
            </a:pPr>
            <a:r>
              <a:rPr lang="zh-CN" altLang="en-US" sz="2000"/>
              <a:t>可以利用查找成功时返回的字符指针，操作从该位置开始的子字符串。</a:t>
            </a:r>
            <a:endParaRPr lang="zh-CN" altLang="en-US" sz="2000"/>
          </a:p>
          <a:p>
            <a:pPr marL="0" indent="0">
              <a:buNone/>
            </a:pPr>
            <a:endParaRPr lang="zh-CN" altLang="en-US" sz="2000"/>
          </a:p>
          <a:p>
            <a:pPr marL="0" indent="0">
              <a:spcBef>
                <a:spcPts val="0"/>
              </a:spcBef>
              <a:buNone/>
            </a:pPr>
            <a:r>
              <a:rPr lang="zh-CN" altLang="en-US" sz="2000">
                <a:solidFill>
                  <a:srgbClr val="7030A0"/>
                </a:solidFill>
              </a:rPr>
              <a:t>    </a:t>
            </a:r>
            <a:r>
              <a:rPr lang="zh-CN" altLang="en-US" sz="2000">
                <a:solidFill>
                  <a:schemeClr val="tx2"/>
                </a:solidFill>
              </a:rPr>
              <a:t>char ss[] = "program"</a:t>
            </a:r>
            <a:r>
              <a:rPr lang="zh-CN" altLang="en-US" sz="2000">
                <a:solidFill>
                  <a:srgbClr val="7030A0"/>
                </a:solidFill>
              </a:rPr>
              <a:t>;  //定义字符数组并初始化为字符串</a:t>
            </a:r>
            <a:endParaRPr lang="zh-CN" altLang="en-US" sz="2000">
              <a:solidFill>
                <a:srgbClr val="7030A0"/>
              </a:solidFill>
            </a:endParaRPr>
          </a:p>
          <a:p>
            <a:pPr marL="0" indent="0">
              <a:spcBef>
                <a:spcPts val="0"/>
              </a:spcBef>
              <a:buNone/>
            </a:pPr>
            <a:r>
              <a:rPr lang="zh-CN" altLang="en-US" sz="2000">
                <a:solidFill>
                  <a:srgbClr val="7030A0"/>
                </a:solidFill>
              </a:rPr>
              <a:t>    if (pch =</a:t>
            </a:r>
            <a:r>
              <a:rPr lang="zh-CN" altLang="en-US" sz="2000">
                <a:solidFill>
                  <a:schemeClr val="tx2"/>
                </a:solidFill>
              </a:rPr>
              <a:t> strstr(str, ss)</a:t>
            </a:r>
            <a:r>
              <a:rPr lang="zh-CN" altLang="en-US" sz="2000">
                <a:solidFill>
                  <a:srgbClr val="7030A0"/>
                </a:solidFill>
              </a:rPr>
              <a:t>) {  //检查字符串ss是否出现在str中</a:t>
            </a:r>
            <a:endParaRPr lang="zh-CN" altLang="en-US" sz="2000">
              <a:solidFill>
                <a:srgbClr val="7030A0"/>
              </a:solidFill>
            </a:endParaRPr>
          </a:p>
          <a:p>
            <a:pPr marL="0" indent="0">
              <a:spcBef>
                <a:spcPts val="0"/>
              </a:spcBef>
              <a:buNone/>
            </a:pPr>
            <a:r>
              <a:rPr lang="zh-CN" altLang="en-US" sz="2000">
                <a:solidFill>
                  <a:srgbClr val="7030A0"/>
                </a:solidFill>
              </a:rPr>
              <a:t>        cout &lt;&lt; "pch: " &lt;&lt; pch &lt;&lt; endl;</a:t>
            </a:r>
            <a:endParaRPr lang="zh-CN" altLang="en-US" sz="2000">
              <a:solidFill>
                <a:srgbClr val="7030A0"/>
              </a:solidFill>
            </a:endParaRPr>
          </a:p>
          <a:p>
            <a:pPr marL="0" indent="0">
              <a:spcBef>
                <a:spcPts val="0"/>
              </a:spcBef>
              <a:buNone/>
            </a:pPr>
            <a:r>
              <a:rPr lang="zh-CN" altLang="en-US" sz="2000">
                <a:solidFill>
                  <a:srgbClr val="7030A0"/>
                </a:solidFill>
              </a:rPr>
              <a:t>        cout &lt;&lt; ss &lt;&lt; " 首次出现位置: " &lt;&lt; pch - str &lt;&lt; endl;</a:t>
            </a:r>
            <a:endParaRPr lang="zh-CN" altLang="en-US" sz="2000">
              <a:solidFill>
                <a:srgbClr val="7030A0"/>
              </a:solidFill>
            </a:endParaRPr>
          </a:p>
          <a:p>
            <a:pPr marL="0" indent="0">
              <a:spcBef>
                <a:spcPts val="0"/>
              </a:spcBef>
              <a:buNone/>
            </a:pPr>
            <a:r>
              <a:rPr lang="zh-CN" altLang="en-US" sz="2000">
                <a:solidFill>
                  <a:srgbClr val="7030A0"/>
                </a:solidFill>
              </a:rPr>
              <a:t>    } else</a:t>
            </a:r>
            <a:endParaRPr lang="zh-CN" altLang="en-US" sz="2000">
              <a:solidFill>
                <a:srgbClr val="7030A0"/>
              </a:solidFill>
            </a:endParaRPr>
          </a:p>
          <a:p>
            <a:pPr marL="0" indent="0">
              <a:spcBef>
                <a:spcPts val="0"/>
              </a:spcBef>
              <a:buNone/>
            </a:pPr>
            <a:r>
              <a:rPr lang="zh-CN" altLang="en-US" sz="2000">
                <a:solidFill>
                  <a:srgbClr val="7030A0"/>
                </a:solidFill>
              </a:rPr>
              <a:t>        cout &lt;&lt; ss &lt;&lt; " 未出现在 " &lt;&lt; str &lt;&lt; endl;</a:t>
            </a:r>
            <a:endParaRPr lang="zh-CN" altLang="en-US" sz="2000">
              <a:solidFill>
                <a:srgbClr val="7030A0"/>
              </a:solidFill>
            </a:endParaRPr>
          </a:p>
          <a:p>
            <a:pPr marL="0" indent="0">
              <a:spcBef>
                <a:spcPts val="0"/>
              </a:spcBef>
              <a:buNone/>
            </a:pPr>
            <a:endParaRPr lang="zh-CN" altLang="en-US" sz="2000">
              <a:solidFill>
                <a:srgbClr val="7030A0"/>
              </a:solidFill>
            </a:endParaRPr>
          </a:p>
          <a:p>
            <a:pPr marL="0" indent="0">
              <a:spcBef>
                <a:spcPts val="0"/>
              </a:spcBef>
              <a:buNone/>
            </a:pPr>
            <a:r>
              <a:rPr lang="zh-CN" altLang="en-US" sz="2000">
                <a:solidFill>
                  <a:srgbClr val="7030A0"/>
                </a:solidFill>
              </a:rPr>
              <a:t>    </a:t>
            </a:r>
            <a:r>
              <a:rPr lang="zh-CN" altLang="en-US" sz="2000">
                <a:solidFill>
                  <a:schemeClr val="tx2"/>
                </a:solidFill>
              </a:rPr>
              <a:t>const char *ps = "program";</a:t>
            </a:r>
            <a:r>
              <a:rPr lang="zh-CN" altLang="en-US" sz="2000">
                <a:solidFill>
                  <a:srgbClr val="7030A0"/>
                </a:solidFill>
              </a:rPr>
              <a:t>  //定义</a:t>
            </a:r>
            <a:r>
              <a:rPr lang="zh-CN" altLang="en-US" sz="2000">
                <a:solidFill>
                  <a:schemeClr val="tx2"/>
                </a:solidFill>
              </a:rPr>
              <a:t>常量字符指针</a:t>
            </a:r>
            <a:r>
              <a:rPr lang="zh-CN" altLang="en-US" sz="2000">
                <a:solidFill>
                  <a:srgbClr val="7030A0"/>
                </a:solidFill>
              </a:rPr>
              <a:t>，初始化指向一个字符串常量</a:t>
            </a:r>
            <a:endParaRPr lang="zh-CN" altLang="en-US" sz="2000">
              <a:solidFill>
                <a:srgbClr val="7030A0"/>
              </a:solidFill>
            </a:endParaRPr>
          </a:p>
          <a:p>
            <a:pPr marL="0" indent="0">
              <a:spcBef>
                <a:spcPts val="0"/>
              </a:spcBef>
              <a:buNone/>
            </a:pPr>
            <a:r>
              <a:rPr lang="zh-CN" altLang="en-US" sz="2000">
                <a:solidFill>
                  <a:srgbClr val="7030A0"/>
                </a:solidFill>
              </a:rPr>
              <a:t>    if (pch = </a:t>
            </a:r>
            <a:r>
              <a:rPr lang="zh-CN" altLang="en-US" sz="2000">
                <a:solidFill>
                  <a:schemeClr val="tx2"/>
                </a:solidFill>
              </a:rPr>
              <a:t>strstr(str, ps)</a:t>
            </a:r>
            <a:r>
              <a:rPr lang="zh-CN" altLang="en-US" sz="2000">
                <a:solidFill>
                  <a:srgbClr val="7030A0"/>
                </a:solidFill>
              </a:rPr>
              <a:t>) {  //检查字符串ps是否出现在str中</a:t>
            </a:r>
            <a:endParaRPr lang="zh-CN" altLang="en-US" sz="2000">
              <a:solidFill>
                <a:srgbClr val="7030A0"/>
              </a:solidFill>
            </a:endParaRPr>
          </a:p>
          <a:p>
            <a:pPr marL="0" indent="0">
              <a:spcBef>
                <a:spcPts val="0"/>
              </a:spcBef>
              <a:buNone/>
            </a:pPr>
            <a:r>
              <a:rPr lang="zh-CN" altLang="en-US" sz="2000">
                <a:solidFill>
                  <a:srgbClr val="7030A0"/>
                </a:solidFill>
              </a:rPr>
              <a:t>        cout &lt;&lt; "pch: " &lt;&lt; pch &lt;&lt; endl;</a:t>
            </a:r>
            <a:endParaRPr lang="zh-CN" altLang="en-US" sz="2000">
              <a:solidFill>
                <a:srgbClr val="7030A0"/>
              </a:solidFill>
            </a:endParaRPr>
          </a:p>
          <a:p>
            <a:pPr marL="0" indent="0">
              <a:spcBef>
                <a:spcPts val="0"/>
              </a:spcBef>
              <a:buNone/>
            </a:pPr>
            <a:r>
              <a:rPr lang="zh-CN" altLang="en-US" sz="2000">
                <a:solidFill>
                  <a:srgbClr val="7030A0"/>
                </a:solidFill>
              </a:rPr>
              <a:t>        cout &lt;&lt; ps &lt;&lt; " 首次出现位置: " &lt;&lt; pch - str &lt;&lt; endl;</a:t>
            </a:r>
            <a:endParaRPr lang="zh-CN" altLang="en-US" sz="2000">
              <a:solidFill>
                <a:srgbClr val="7030A0"/>
              </a:solidFill>
            </a:endParaRPr>
          </a:p>
          <a:p>
            <a:pPr marL="0" indent="0">
              <a:spcBef>
                <a:spcPts val="0"/>
              </a:spcBef>
              <a:buNone/>
            </a:pPr>
            <a:r>
              <a:rPr lang="zh-CN" altLang="en-US" sz="2000">
                <a:solidFill>
                  <a:srgbClr val="7030A0"/>
                </a:solidFill>
              </a:rPr>
              <a:t>    } else</a:t>
            </a:r>
            <a:endParaRPr lang="zh-CN" altLang="en-US" sz="2000">
              <a:solidFill>
                <a:srgbClr val="7030A0"/>
              </a:solidFill>
            </a:endParaRPr>
          </a:p>
          <a:p>
            <a:pPr marL="0" indent="0">
              <a:spcBef>
                <a:spcPts val="0"/>
              </a:spcBef>
              <a:buNone/>
            </a:pPr>
            <a:r>
              <a:rPr lang="zh-CN" altLang="en-US" sz="2000">
                <a:solidFill>
                  <a:srgbClr val="7030A0"/>
                </a:solidFill>
              </a:rPr>
              <a:t>        cout &lt;&lt; ps &lt;&lt; " 未出现在 " &lt;&lt; str &lt;&lt; endl;</a:t>
            </a:r>
            <a:endParaRPr lang="zh-CN" altLang="en-US" sz="2000">
              <a:solidFill>
                <a:srgbClr val="7030A0"/>
              </a:solidFill>
            </a:endParaRPr>
          </a:p>
        </p:txBody>
      </p:sp>
      <p:sp>
        <p:nvSpPr>
          <p:cNvPr id="4" name="灯片编号占位符 3"/>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39750" y="480060"/>
            <a:ext cx="8136255" cy="4458335"/>
          </a:xfrm>
        </p:spPr>
        <p:txBody>
          <a:bodyPr/>
          <a:p>
            <a:pPr marL="0" indent="0">
              <a:buNone/>
            </a:pPr>
            <a:r>
              <a:rPr lang="zh-CN" altLang="en-US" sz="2400"/>
              <a:t>请注意上面代码段中定义了常量字符指针</a:t>
            </a:r>
            <a:r>
              <a:rPr lang="en-US" altLang="zh-CN" sz="2400"/>
              <a:t> </a:t>
            </a:r>
            <a:r>
              <a:rPr lang="zh-CN" altLang="en-US" sz="2400"/>
              <a:t>ps，而且用字符串常量对其做初始化：</a:t>
            </a:r>
            <a:endParaRPr lang="zh-CN" altLang="en-US" sz="2400"/>
          </a:p>
          <a:p>
            <a:pPr marL="0" indent="0">
              <a:buNone/>
            </a:pPr>
            <a:r>
              <a:rPr lang="zh-CN" altLang="en-US" sz="2400">
                <a:solidFill>
                  <a:schemeClr val="tx2"/>
                </a:solidFill>
              </a:rPr>
              <a:t>const char *ps = "program";</a:t>
            </a:r>
            <a:r>
              <a:rPr lang="zh-CN" altLang="en-US" sz="2400"/>
              <a:t>  //定义常量字符指针，初始化指向一个字符串常量</a:t>
            </a:r>
            <a:endParaRPr lang="zh-CN" altLang="en-US" sz="2400"/>
          </a:p>
          <a:p>
            <a:pPr marL="0" indent="0">
              <a:buNone/>
            </a:pPr>
            <a:r>
              <a:rPr lang="zh-CN" altLang="en-US" sz="2400"/>
              <a:t>这个定义有很多意思，它实际上完成了三项工作：</a:t>
            </a:r>
            <a:endParaRPr lang="zh-CN" altLang="en-US" sz="2400"/>
          </a:p>
          <a:p>
            <a:pPr marL="0" indent="0">
              <a:buNone/>
            </a:pPr>
            <a:r>
              <a:rPr lang="zh-CN" altLang="en-US" sz="2400"/>
              <a:t>（1）定义了常量字符指针ps；</a:t>
            </a:r>
            <a:endParaRPr lang="zh-CN" altLang="en-US" sz="2400"/>
          </a:p>
          <a:p>
            <a:pPr marL="0" indent="0">
              <a:buNone/>
            </a:pPr>
            <a:r>
              <a:rPr lang="zh-CN" altLang="en-US" sz="2400"/>
              <a:t>（2）建立了字符串常量"program"，它以字符数组形式存储，最后有空字符结束；</a:t>
            </a:r>
            <a:endParaRPr lang="zh-CN" altLang="en-US" sz="2400"/>
          </a:p>
          <a:p>
            <a:pPr marL="0" indent="0">
              <a:buNone/>
            </a:pPr>
            <a:r>
              <a:rPr lang="zh-CN" altLang="en-US" sz="2400"/>
              <a:t>（3）给ps设定初值，使它指向刚建立的那个字符串常量的开始处。</a:t>
            </a:r>
            <a:endParaRPr lang="zh-CN" altLang="en-US" sz="2400"/>
          </a:p>
        </p:txBody>
      </p:sp>
      <p:sp>
        <p:nvSpPr>
          <p:cNvPr id="4" name="灯片编号占位符 3"/>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
        <p:nvSpPr>
          <p:cNvPr id="6" name="Text Box 7840"/>
          <p:cNvSpPr txBox="1">
            <a:spLocks noChangeArrowheads="1"/>
          </p:cNvSpPr>
          <p:nvPr/>
        </p:nvSpPr>
        <p:spPr bwMode="auto">
          <a:xfrm>
            <a:off x="1546225" y="5284470"/>
            <a:ext cx="2442210" cy="452120"/>
          </a:xfrm>
          <a:prstGeom prst="rect">
            <a:avLst/>
          </a:prstGeom>
          <a:noFill/>
          <a:ln w="12700" algn="ctr">
            <a:solidFill>
              <a:srgbClr val="000000"/>
            </a:solidFill>
            <a:miter lim="800000"/>
          </a:ln>
          <a:effectLst/>
        </p:spPr>
        <p:txBody>
          <a:bodyPr rot="0" vert="horz" wrap="square" lIns="91440" tIns="0" rIns="91440" bIns="0" anchor="t" anchorCtr="0" upright="1">
            <a:noAutofit/>
          </a:bodyPr>
          <a:lstStyle/>
          <a:p>
            <a:pPr algn="just">
              <a:lnSpc>
                <a:spcPct val="120000"/>
              </a:lnSpc>
            </a:pPr>
            <a:r>
              <a:rPr lang="en-US" altLang="zh-CN" sz="2000" kern="100">
                <a:latin typeface="Consolas" panose="020B0609020204030204"/>
                <a:ea typeface="宋体" panose="02010600030101010101" pitchFamily="2" charset="-122"/>
                <a:cs typeface="Consolas" panose="020B0609020204030204"/>
                <a:sym typeface="Times New Roman" panose="02020603050405020304"/>
              </a:rPr>
              <a:t>p r o g r a m \0</a:t>
            </a:r>
            <a:endParaRPr lang="en-US" altLang="zh-CN" sz="2000" kern="100">
              <a:latin typeface="Consolas" panose="020B0609020204030204"/>
              <a:ea typeface="宋体" panose="02010600030101010101" pitchFamily="2" charset="-122"/>
              <a:cs typeface="Consolas" panose="020B0609020204030204"/>
              <a:sym typeface="Times New Roman" panose="02020603050405020304"/>
            </a:endParaRPr>
          </a:p>
        </p:txBody>
      </p:sp>
      <p:cxnSp>
        <p:nvCxnSpPr>
          <p:cNvPr id="9" name="Line 7842"/>
          <p:cNvCxnSpPr>
            <a:cxnSpLocks noChangeShapeType="1"/>
          </p:cNvCxnSpPr>
          <p:nvPr/>
        </p:nvCxnSpPr>
        <p:spPr bwMode="auto">
          <a:xfrm>
            <a:off x="1240473" y="5510530"/>
            <a:ext cx="305435" cy="635"/>
          </a:xfrm>
          <a:prstGeom prst="line">
            <a:avLst/>
          </a:prstGeom>
          <a:noFill/>
          <a:ln w="12700">
            <a:solidFill>
              <a:srgbClr val="000000"/>
            </a:solidFill>
            <a:round/>
            <a:tailEnd type="triangle" w="med" len="med"/>
          </a:ln>
          <a:effectLst/>
        </p:spPr>
      </p:cxnSp>
      <p:sp>
        <p:nvSpPr>
          <p:cNvPr id="10" name="矩形 9"/>
          <p:cNvSpPr/>
          <p:nvPr/>
        </p:nvSpPr>
        <p:spPr>
          <a:xfrm>
            <a:off x="916305" y="5373370"/>
            <a:ext cx="287655" cy="288290"/>
          </a:xfrm>
          <a:prstGeom prst="rect">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11" name="文本框 10"/>
          <p:cNvSpPr txBox="1"/>
          <p:nvPr/>
        </p:nvSpPr>
        <p:spPr>
          <a:xfrm>
            <a:off x="577850" y="4941570"/>
            <a:ext cx="1057275" cy="398780"/>
          </a:xfrm>
          <a:prstGeom prst="rect">
            <a:avLst/>
          </a:prstGeom>
          <a:noFill/>
          <a:ln w="9525">
            <a:noFill/>
          </a:ln>
        </p:spPr>
        <p:txBody>
          <a:bodyPr wrap="square">
            <a:spAutoFit/>
          </a:bodyPr>
          <a:p>
            <a:pPr algn="l"/>
            <a:r>
              <a:rPr lang="zh-CN" sz="2000">
                <a:latin typeface="Consolas" panose="020B0609020204030204" pitchFamily="49" charset="0"/>
                <a:ea typeface="宋体" panose="02010600030101010101" pitchFamily="2" charset="-122"/>
              </a:rPr>
              <a:t>指针</a:t>
            </a:r>
            <a:r>
              <a:rPr lang="en-US" sz="2000">
                <a:latin typeface="Consolas" panose="020B0609020204030204" pitchFamily="49" charset="0"/>
                <a:ea typeface="宋体" panose="02010600030101010101" pitchFamily="2" charset="-122"/>
              </a:rPr>
              <a:t>ps</a:t>
            </a:r>
            <a:endParaRPr lang="en-US" altLang="en-US" sz="2000">
              <a:latin typeface="Consolas" panose="020B0609020204030204" pitchFamily="49" charset="0"/>
              <a:ea typeface="宋体" panose="02010600030101010101" pitchFamily="2" charset="-122"/>
            </a:endParaRPr>
          </a:p>
        </p:txBody>
      </p:sp>
      <p:sp>
        <p:nvSpPr>
          <p:cNvPr id="12" name="Text Box 7840"/>
          <p:cNvSpPr txBox="1">
            <a:spLocks noChangeArrowheads="1"/>
          </p:cNvSpPr>
          <p:nvPr/>
        </p:nvSpPr>
        <p:spPr bwMode="auto">
          <a:xfrm>
            <a:off x="5579745" y="5301615"/>
            <a:ext cx="2442210" cy="452120"/>
          </a:xfrm>
          <a:prstGeom prst="rect">
            <a:avLst/>
          </a:prstGeom>
          <a:noFill/>
          <a:ln w="12700" algn="ctr">
            <a:solidFill>
              <a:srgbClr val="000000"/>
            </a:solidFill>
            <a:miter lim="800000"/>
          </a:ln>
          <a:effectLst/>
        </p:spPr>
        <p:txBody>
          <a:bodyPr rot="0" vert="horz" wrap="square" lIns="91440" tIns="0" rIns="91440" bIns="0" anchor="t" anchorCtr="0" upright="1">
            <a:noAutofit/>
          </a:bodyPr>
          <a:p>
            <a:pPr algn="just">
              <a:lnSpc>
                <a:spcPct val="120000"/>
              </a:lnSpc>
            </a:pPr>
            <a:r>
              <a:rPr lang="en-US" altLang="zh-CN" sz="2000" kern="100">
                <a:latin typeface="Consolas" panose="020B0609020204030204"/>
                <a:ea typeface="宋体" panose="02010600030101010101" pitchFamily="2" charset="-122"/>
                <a:cs typeface="Consolas" panose="020B0609020204030204"/>
                <a:sym typeface="Times New Roman" panose="02020603050405020304"/>
              </a:rPr>
              <a:t>p r o g r a m \0</a:t>
            </a:r>
            <a:endParaRPr lang="en-US" altLang="zh-CN" sz="2000" kern="100">
              <a:latin typeface="Consolas" panose="020B0609020204030204"/>
              <a:ea typeface="宋体" panose="02010600030101010101" pitchFamily="2" charset="-122"/>
              <a:cs typeface="Consolas" panose="020B0609020204030204"/>
              <a:sym typeface="Times New Roman" panose="02020603050405020304"/>
            </a:endParaRPr>
          </a:p>
        </p:txBody>
      </p:sp>
      <p:sp>
        <p:nvSpPr>
          <p:cNvPr id="15" name="文本框 14"/>
          <p:cNvSpPr txBox="1"/>
          <p:nvPr/>
        </p:nvSpPr>
        <p:spPr>
          <a:xfrm>
            <a:off x="5579745" y="4885690"/>
            <a:ext cx="1057275" cy="398780"/>
          </a:xfrm>
          <a:prstGeom prst="rect">
            <a:avLst/>
          </a:prstGeom>
          <a:noFill/>
          <a:ln w="9525">
            <a:noFill/>
          </a:ln>
        </p:spPr>
        <p:txBody>
          <a:bodyPr wrap="square">
            <a:spAutoFit/>
          </a:bodyPr>
          <a:p>
            <a:pPr algn="l"/>
            <a:r>
              <a:rPr lang="zh-CN" altLang="en-US" sz="2000">
                <a:latin typeface="Consolas" panose="020B0609020204030204" pitchFamily="49" charset="0"/>
                <a:ea typeface="宋体" panose="02010600030101010101" pitchFamily="2" charset="-122"/>
              </a:rPr>
              <a:t>数组</a:t>
            </a:r>
            <a:r>
              <a:rPr lang="en-US" altLang="zh-CN" sz="2000">
                <a:latin typeface="Consolas" panose="020B0609020204030204" pitchFamily="49" charset="0"/>
                <a:ea typeface="宋体" panose="02010600030101010101" pitchFamily="2" charset="-122"/>
              </a:rPr>
              <a:t>s</a:t>
            </a:r>
            <a:r>
              <a:rPr lang="en-US" sz="2000">
                <a:latin typeface="Consolas" panose="020B0609020204030204" pitchFamily="49" charset="0"/>
                <a:ea typeface="宋体" panose="02010600030101010101" pitchFamily="2" charset="-122"/>
              </a:rPr>
              <a:t>s</a:t>
            </a:r>
            <a:endParaRPr lang="en-US" altLang="en-US" sz="2000">
              <a:latin typeface="Consolas" panose="020B0609020204030204" pitchFamily="49" charset="0"/>
              <a:ea typeface="宋体" panose="02010600030101010101" pitchFamily="2" charset="-122"/>
            </a:endParaRPr>
          </a:p>
        </p:txBody>
      </p:sp>
      <p:sp>
        <p:nvSpPr>
          <p:cNvPr id="16" name="文本框 15"/>
          <p:cNvSpPr txBox="1"/>
          <p:nvPr/>
        </p:nvSpPr>
        <p:spPr>
          <a:xfrm>
            <a:off x="748030" y="5949315"/>
            <a:ext cx="7273925" cy="460375"/>
          </a:xfrm>
          <a:prstGeom prst="rect">
            <a:avLst/>
          </a:prstGeom>
          <a:noFill/>
        </p:spPr>
        <p:txBody>
          <a:bodyPr wrap="square" rtlCol="0" anchor="t">
            <a:spAutoFit/>
          </a:bodyPr>
          <a:p>
            <a:r>
              <a:rPr lang="zh-CN" altLang="en-US">
                <a:sym typeface="+mn-ea"/>
              </a:rPr>
              <a:t>常量字符指针</a:t>
            </a:r>
            <a:r>
              <a:rPr lang="en-US" altLang="zh-CN">
                <a:sym typeface="+mn-ea"/>
              </a:rPr>
              <a:t> </a:t>
            </a:r>
            <a:r>
              <a:rPr lang="zh-CN" altLang="en-US">
                <a:sym typeface="+mn-ea"/>
              </a:rPr>
              <a:t>ps</a:t>
            </a:r>
            <a:r>
              <a:rPr lang="en-US" altLang="zh-CN">
                <a:sym typeface="+mn-ea"/>
              </a:rPr>
              <a:t> </a:t>
            </a:r>
            <a:r>
              <a:rPr lang="zh-CN" altLang="en-US">
                <a:sym typeface="+mn-ea"/>
              </a:rPr>
              <a:t>与</a:t>
            </a:r>
            <a:r>
              <a:rPr lang="en-US" altLang="zh-CN">
                <a:sym typeface="+mn-ea"/>
              </a:rPr>
              <a:t> </a:t>
            </a:r>
            <a:r>
              <a:rPr lang="zh-CN" altLang="en-US">
                <a:sym typeface="+mn-ea"/>
              </a:rPr>
              <a:t>数组</a:t>
            </a:r>
            <a:r>
              <a:rPr lang="en-US" altLang="zh-CN">
                <a:sym typeface="+mn-ea"/>
              </a:rPr>
              <a:t>ss </a:t>
            </a:r>
            <a:r>
              <a:rPr lang="zh-CN" altLang="en-US">
                <a:sym typeface="+mn-ea"/>
              </a:rPr>
              <a:t>有很大的差别</a:t>
            </a:r>
            <a:r>
              <a:rPr lang="en-US" altLang="zh-CN">
                <a:sym typeface="+mn-ea"/>
              </a:rPr>
              <a:t> ……</a:t>
            </a:r>
            <a:r>
              <a:rPr lang="zh-CN" altLang="en-US">
                <a:sym typeface="+mn-ea"/>
              </a:rPr>
              <a:t>（略）</a:t>
            </a:r>
            <a:endParaRPr lang="zh-CN" altLang="en-US">
              <a:sym typeface="+mn-ea"/>
            </a:endParaRPr>
          </a:p>
        </p:txBody>
      </p:sp>
    </p:spTree>
  </p:cSld>
  <p:clrMapOvr>
    <a:masterClrMapping/>
  </p:clrMapOvr>
  <p:transition spd="med">
    <p:rand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39750" y="212725"/>
            <a:ext cx="8136255" cy="3431540"/>
          </a:xfrm>
        </p:spPr>
        <p:txBody>
          <a:bodyPr/>
          <a:p>
            <a:pPr marL="0" indent="0">
              <a:buNone/>
            </a:pPr>
            <a:r>
              <a:rPr lang="zh-CN" altLang="en-US" sz="2000"/>
              <a:t>【例7-8】世界各国的结构生物学分子实验室测定了大量生物大分子（DNA、RNA、蛋白质及它们的复合体等）的三维空间结构，检测结果按规范的“PDB”格式存入纯文本文件，提交并存放于</a:t>
            </a:r>
            <a:r>
              <a:rPr lang="zh-CN" altLang="en-US" sz="2000">
                <a:solidFill>
                  <a:schemeClr val="accent2"/>
                </a:solidFill>
              </a:rPr>
              <a:t>RCSB PDB数据库</a:t>
            </a:r>
            <a:r>
              <a:rPr lang="zh-CN" altLang="en-US" sz="2000"/>
              <a:t>（http://www.rcsb.org）供同行参考（例如，某分子三维结构编号为2b4z，相应文件的链接是http://files.rcsb.org/download/2b4z.pdb）。</a:t>
            </a:r>
            <a:endParaRPr lang="zh-CN" altLang="en-US" sz="2000"/>
          </a:p>
          <a:p>
            <a:pPr marL="0" indent="0">
              <a:buNone/>
            </a:pPr>
            <a:r>
              <a:rPr lang="zh-CN" altLang="en-US" sz="2000">
                <a:solidFill>
                  <a:schemeClr val="accent2"/>
                </a:solidFill>
              </a:rPr>
              <a:t>PDB文件</a:t>
            </a:r>
            <a:r>
              <a:rPr lang="zh-CN" altLang="en-US" sz="2000"/>
              <a:t>中存储了丰富的信息，以标志串“ATOM  ”（6个字符）开始的每个文字行描述一个原子，用严格的字符位置（以空格分隔）说明该原子的序号，原子名（根据原子在分子结构中的位置而赋予的名称）、所属残基、所属分子链、残基编号、坐标X、坐标Y、坐标Z、占有率、温度因子和元素符号。字符位置和文本示例如下：</a:t>
            </a:r>
            <a:endParaRPr lang="zh-CN" altLang="en-US" sz="2000"/>
          </a:p>
        </p:txBody>
      </p:sp>
      <p:sp>
        <p:nvSpPr>
          <p:cNvPr id="4" name="灯片编号占位符 3"/>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graphicFrame>
        <p:nvGraphicFramePr>
          <p:cNvPr id="5" name="表格 4"/>
          <p:cNvGraphicFramePr/>
          <p:nvPr>
            <p:custDataLst>
              <p:tags r:id="rId1"/>
            </p:custDataLst>
          </p:nvPr>
        </p:nvGraphicFramePr>
        <p:xfrm>
          <a:off x="323215" y="3501390"/>
          <a:ext cx="8517890" cy="828675"/>
        </p:xfrm>
        <a:graphic>
          <a:graphicData uri="http://schemas.openxmlformats.org/drawingml/2006/table">
            <a:tbl>
              <a:tblPr firstRow="1" bandRow="1">
                <a:tableStyleId>{5940675A-B579-460E-94D1-54222C63F5DA}</a:tableStyleId>
              </a:tblPr>
              <a:tblGrid>
                <a:gridCol w="8517890"/>
              </a:tblGrid>
              <a:tr h="828675">
                <a:tc>
                  <a:txBody>
                    <a:bodyPr/>
                    <a:p>
                      <a:pPr>
                        <a:buNone/>
                      </a:pPr>
                      <a:r>
                        <a:rPr lang="en-US" sz="1600">
                          <a:solidFill>
                            <a:srgbClr val="7F7F7F"/>
                          </a:solidFill>
                          <a:latin typeface="宋体" panose="02010600030101010101" pitchFamily="2" charset="-122"/>
                          <a:ea typeface="宋体" panose="02010600030101010101" pitchFamily="2" charset="-122"/>
                          <a:cs typeface="宋体" panose="02010600030101010101" pitchFamily="2" charset="-122"/>
                        </a:rPr>
                        <a:t>12345678901234567890123456789012345678901234567890123456789012345678901234567890</a:t>
                      </a:r>
                      <a:endParaRPr lang="en-US" sz="1600">
                        <a:solidFill>
                          <a:srgbClr val="7F7F7F"/>
                        </a:solidFill>
                        <a:latin typeface="宋体" panose="02010600030101010101" pitchFamily="2" charset="-122"/>
                        <a:ea typeface="宋体" panose="02010600030101010101" pitchFamily="2" charset="-122"/>
                        <a:cs typeface="宋体" panose="02010600030101010101" pitchFamily="2" charset="-122"/>
                      </a:endParaRPr>
                    </a:p>
                    <a:p>
                      <a:pPr>
                        <a:buNone/>
                      </a:pPr>
                      <a:r>
                        <a:rPr lang="en-US" sz="1600">
                          <a:latin typeface="宋体" panose="02010600030101010101" pitchFamily="2" charset="-122"/>
                          <a:ea typeface="宋体" panose="02010600030101010101" pitchFamily="2" charset="-122"/>
                          <a:cs typeface="宋体" panose="02010600030101010101" pitchFamily="2" charset="-122"/>
                        </a:rPr>
                        <a:t>ATOM      1  N   GLY A   1      14.248   0.557 -16.470  1.00 15.50           N  </a:t>
                      </a:r>
                      <a:endParaRPr lang="en-US" sz="1600">
                        <a:latin typeface="宋体" panose="02010600030101010101" pitchFamily="2" charset="-122"/>
                        <a:ea typeface="宋体" panose="02010600030101010101" pitchFamily="2" charset="-122"/>
                        <a:cs typeface="宋体" panose="02010600030101010101" pitchFamily="2" charset="-122"/>
                      </a:endParaRPr>
                    </a:p>
                    <a:p>
                      <a:pPr>
                        <a:buNone/>
                      </a:pPr>
                      <a:r>
                        <a:rPr lang="en-US" sz="1600">
                          <a:latin typeface="宋体" panose="02010600030101010101" pitchFamily="2" charset="-122"/>
                          <a:ea typeface="宋体" panose="02010600030101010101" pitchFamily="2" charset="-122"/>
                          <a:cs typeface="宋体" panose="02010600030101010101" pitchFamily="2" charset="-122"/>
                        </a:rPr>
                        <a:t>ATOM      2  CA  GLY A   1      14.135   1.995 -16.831  1.00 12.93           C  </a:t>
                      </a:r>
                      <a:endParaRPr lang="en-US" altLang="en-US" sz="1600">
                        <a:solidFill>
                          <a:srgbClr val="7F7F7F"/>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 name="内容占位符 2"/>
          <p:cNvSpPr>
            <a:spLocks noGrp="1"/>
          </p:cNvSpPr>
          <p:nvPr/>
        </p:nvSpPr>
        <p:spPr>
          <a:xfrm>
            <a:off x="550545" y="4364990"/>
            <a:ext cx="8136255" cy="2332990"/>
          </a:xfrm>
          <a:prstGeom prst="rect">
            <a:avLst/>
          </a:prstGeom>
          <a:noFill/>
          <a:ln w="9525">
            <a:noFill/>
          </a:ln>
        </p:spPr>
        <p:txBody>
          <a:bodyPr anchor="t"/>
          <a:lstStyle>
            <a:lvl1pPr marL="342900" lvl="0" indent="-342900" algn="l" defTabSz="914400" rtl="0" eaLnBrk="1" fontAlgn="base" latinLnBrk="0" hangingPunct="1">
              <a:lnSpc>
                <a:spcPct val="100000"/>
              </a:lnSpc>
              <a:spcBef>
                <a:spcPct val="30000"/>
              </a:spcBef>
              <a:spcAft>
                <a:spcPct val="0"/>
              </a:spcAft>
              <a:buClr>
                <a:schemeClr val="hlink"/>
              </a:buClr>
              <a:buSzPct val="85000"/>
              <a:buFont typeface="Wingdings" panose="05000000000000000000" pitchFamily="2" charset="2"/>
              <a:buChar char="l"/>
              <a:defRPr sz="2800" b="0" i="0" u="none" kern="1200" baseline="0">
                <a:solidFill>
                  <a:schemeClr val="tx1"/>
                </a:solidFill>
                <a:latin typeface="+mn-lt"/>
                <a:ea typeface="+mn-ea"/>
                <a:cs typeface="Cambria" panose="02040503050406030204" pitchFamily="18" charset="0"/>
              </a:defRPr>
            </a:lvl1pPr>
            <a:lvl2pPr marL="742950" lvl="1" indent="-285750" algn="l" defTabSz="914400" rtl="0" eaLnBrk="1" fontAlgn="base" latinLnBrk="0" hangingPunct="1">
              <a:lnSpc>
                <a:spcPct val="100000"/>
              </a:lnSpc>
              <a:spcBef>
                <a:spcPct val="30000"/>
              </a:spcBef>
              <a:spcAft>
                <a:spcPct val="0"/>
              </a:spcAft>
              <a:buClr>
                <a:schemeClr val="accent2"/>
              </a:buClr>
              <a:buSzPct val="85000"/>
              <a:buFont typeface="Wingdings" panose="05000000000000000000" pitchFamily="2" charset="2"/>
              <a:buChar char="n"/>
              <a:defRPr sz="2800" b="0" i="0" u="none" kern="1200" baseline="0">
                <a:solidFill>
                  <a:schemeClr val="tx1"/>
                </a:solidFill>
                <a:latin typeface="+mn-lt"/>
                <a:ea typeface="+mn-ea"/>
                <a:cs typeface="Cambria" panose="02040503050406030204" pitchFamily="18" charset="0"/>
              </a:defRPr>
            </a:lvl2pPr>
            <a:lvl3pPr marL="1143000" lvl="2" indent="-228600" algn="l" defTabSz="914400" rtl="0" eaLnBrk="1" fontAlgn="base" latinLnBrk="0" hangingPunct="1">
              <a:lnSpc>
                <a:spcPct val="100000"/>
              </a:lnSpc>
              <a:spcBef>
                <a:spcPct val="30000"/>
              </a:spcBef>
              <a:spcAft>
                <a:spcPct val="0"/>
              </a:spcAft>
              <a:buSzTx/>
              <a:buFontTx/>
              <a:buChar char="•"/>
              <a:defRPr sz="2400" b="0" i="0" u="none" kern="1200" baseline="0">
                <a:solidFill>
                  <a:schemeClr val="tx1"/>
                </a:solidFill>
                <a:latin typeface="+mn-lt"/>
                <a:ea typeface="+mn-ea"/>
                <a:cs typeface="Cambria" panose="02040503050406030204" pitchFamily="18" charset="0"/>
              </a:defRPr>
            </a:lvl3pPr>
            <a:lvl4pPr marL="1600200" lvl="3" indent="-228600" algn="l" defTabSz="914400" rtl="0" eaLnBrk="1" fontAlgn="base" latinLnBrk="0" hangingPunct="1">
              <a:lnSpc>
                <a:spcPct val="100000"/>
              </a:lnSpc>
              <a:spcBef>
                <a:spcPct val="30000"/>
              </a:spcBef>
              <a:spcAft>
                <a:spcPct val="0"/>
              </a:spcAft>
              <a:buSzTx/>
              <a:buFontTx/>
              <a:buChar char="–"/>
              <a:defRPr sz="2000" b="0" i="0" u="none" kern="1200" baseline="0">
                <a:solidFill>
                  <a:schemeClr val="tx1"/>
                </a:solidFill>
                <a:latin typeface="+mn-lt"/>
                <a:ea typeface="+mn-ea"/>
                <a:cs typeface="Cambria" panose="02040503050406030204" pitchFamily="18" charset="0"/>
              </a:defRPr>
            </a:lvl4pPr>
            <a:lvl5pPr marL="2057400" lvl="4" indent="-228600" algn="l" defTabSz="914400" rtl="0" eaLnBrk="1" fontAlgn="base" latinLnBrk="0" hangingPunct="1">
              <a:lnSpc>
                <a:spcPct val="100000"/>
              </a:lnSpc>
              <a:spcBef>
                <a:spcPct val="30000"/>
              </a:spcBef>
              <a:spcAft>
                <a:spcPct val="0"/>
              </a:spcAft>
              <a:buSzTx/>
              <a:buFontTx/>
              <a:buChar char="»"/>
              <a:defRPr sz="2000" b="0" i="0" u="none" kern="1200" baseline="0">
                <a:solidFill>
                  <a:schemeClr val="tx1"/>
                </a:solidFill>
                <a:latin typeface="+mn-lt"/>
                <a:ea typeface="+mn-ea"/>
                <a:cs typeface="Cambria" panose="02040503050406030204" pitchFamily="18" charset="0"/>
              </a:defRPr>
            </a:lvl5pPr>
            <a:lvl6pPr marL="2514600" lvl="5" indent="-228600" algn="l" defTabSz="914400" rtl="0" eaLnBrk="1" fontAlgn="base" latinLnBrk="0" hangingPunct="1">
              <a:lnSpc>
                <a:spcPct val="100000"/>
              </a:lnSpc>
              <a:spcBef>
                <a:spcPct val="30000"/>
              </a:spcBef>
              <a:spcAft>
                <a:spcPct val="0"/>
              </a:spcAft>
              <a:buSzTx/>
              <a:buFontTx/>
              <a:buChar char="»"/>
              <a:defRPr sz="20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30000"/>
              </a:spcBef>
              <a:spcAft>
                <a:spcPct val="0"/>
              </a:spcAft>
              <a:buSzTx/>
              <a:buFontTx/>
              <a:buChar char="»"/>
              <a:defRPr sz="20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30000"/>
              </a:spcBef>
              <a:spcAft>
                <a:spcPct val="0"/>
              </a:spcAft>
              <a:buSzTx/>
              <a:buFontTx/>
              <a:buChar char="»"/>
              <a:defRPr sz="20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30000"/>
              </a:spcBef>
              <a:spcAft>
                <a:spcPct val="0"/>
              </a:spcAft>
              <a:buSzTx/>
              <a:buFontTx/>
              <a:buChar char="»"/>
              <a:defRPr sz="2000" b="1" i="0" u="none" kern="1200" baseline="0">
                <a:solidFill>
                  <a:schemeClr val="tx1"/>
                </a:solidFill>
                <a:latin typeface="+mn-lt"/>
                <a:ea typeface="+mn-ea"/>
                <a:cs typeface="+mn-cs"/>
              </a:defRPr>
            </a:lvl9pPr>
          </a:lstStyle>
          <a:p>
            <a:pPr marL="0" indent="0">
              <a:buNone/>
            </a:pPr>
            <a:r>
              <a:rPr lang="zh-CN" altLang="en-US" sz="2000"/>
              <a:t>可见原子名出现在</a:t>
            </a:r>
            <a:r>
              <a:rPr lang="en-US" altLang="zh-CN" sz="2000"/>
              <a:t> </a:t>
            </a:r>
            <a:r>
              <a:rPr lang="zh-CN" altLang="en-US" sz="2000"/>
              <a:t>14-17列，坐标</a:t>
            </a:r>
            <a:r>
              <a:rPr lang="en-US" altLang="zh-CN" sz="2000"/>
              <a:t> </a:t>
            </a:r>
            <a:r>
              <a:rPr lang="zh-CN" altLang="en-US" sz="2000"/>
              <a:t>X、Y和Z</a:t>
            </a:r>
            <a:r>
              <a:rPr lang="en-US" altLang="zh-CN" sz="2000"/>
              <a:t> </a:t>
            </a:r>
            <a:r>
              <a:rPr lang="zh-CN" altLang="en-US" sz="2000"/>
              <a:t>值出现在</a:t>
            </a:r>
            <a:r>
              <a:rPr lang="en-US" altLang="zh-CN" sz="2000"/>
              <a:t> </a:t>
            </a:r>
            <a:r>
              <a:rPr lang="zh-CN" altLang="en-US" sz="2000"/>
              <a:t>31-54</a:t>
            </a:r>
            <a:r>
              <a:rPr lang="en-US" altLang="zh-CN" sz="2000"/>
              <a:t> </a:t>
            </a:r>
            <a:r>
              <a:rPr lang="zh-CN" altLang="en-US" sz="2000"/>
              <a:t>列，元素符号出现在</a:t>
            </a:r>
            <a:r>
              <a:rPr lang="en-US" altLang="zh-CN" sz="2000"/>
              <a:t> </a:t>
            </a:r>
            <a:r>
              <a:rPr lang="zh-CN" altLang="en-US" sz="2000"/>
              <a:t>78-79</a:t>
            </a:r>
            <a:r>
              <a:rPr lang="en-US" altLang="zh-CN" sz="2000"/>
              <a:t> </a:t>
            </a:r>
            <a:r>
              <a:rPr lang="zh-CN" altLang="en-US" sz="2000"/>
              <a:t>列（每行最多</a:t>
            </a:r>
            <a:r>
              <a:rPr lang="en-US" altLang="zh-CN" sz="2000"/>
              <a:t> </a:t>
            </a:r>
            <a:r>
              <a:rPr lang="zh-CN" altLang="en-US" sz="2000"/>
              <a:t>80</a:t>
            </a:r>
            <a:r>
              <a:rPr lang="en-US" altLang="zh-CN" sz="2000"/>
              <a:t> </a:t>
            </a:r>
            <a:r>
              <a:rPr lang="zh-CN" altLang="en-US" sz="2000"/>
              <a:t>列）。</a:t>
            </a:r>
            <a:endParaRPr lang="zh-CN" altLang="en-US" sz="2000"/>
          </a:p>
          <a:p>
            <a:pPr marL="0" indent="0">
              <a:buNone/>
            </a:pPr>
            <a:r>
              <a:rPr lang="zh-CN" altLang="en-US" sz="2000"/>
              <a:t>请编写程序打开并读取一个文件名格式为“####.pdb”的PDB格式文件，挑选出原子名为C、N、O的原子（在挑选C时，为了排除Ca、Cl和Cu，应该检查"C "），把它们的相对原子质量（分别取为12、14和16）、坐标</a:t>
            </a:r>
            <a:r>
              <a:rPr lang="en-US" altLang="zh-CN" sz="2000"/>
              <a:t> </a:t>
            </a:r>
            <a:r>
              <a:rPr lang="zh-CN" altLang="en-US" sz="2000"/>
              <a:t>X、坐标</a:t>
            </a:r>
            <a:r>
              <a:rPr lang="en-US" altLang="zh-CN" sz="2000"/>
              <a:t> </a:t>
            </a:r>
            <a:r>
              <a:rPr lang="zh-CN" altLang="en-US" sz="2000"/>
              <a:t>Y</a:t>
            </a:r>
            <a:r>
              <a:rPr lang="en-US" altLang="zh-CN" sz="2000"/>
              <a:t> </a:t>
            </a:r>
            <a:r>
              <a:rPr lang="zh-CN" altLang="en-US" sz="2000"/>
              <a:t>和坐标</a:t>
            </a:r>
            <a:r>
              <a:rPr lang="en-US" altLang="zh-CN" sz="2000"/>
              <a:t> </a:t>
            </a:r>
            <a:r>
              <a:rPr lang="zh-CN" altLang="en-US" sz="2000"/>
              <a:t>Z</a:t>
            </a:r>
            <a:r>
              <a:rPr lang="en-US" altLang="zh-CN" sz="2000"/>
              <a:t> </a:t>
            </a:r>
            <a:r>
              <a:rPr lang="zh-CN" altLang="en-US" sz="2000"/>
              <a:t>写入到一个文件名格式为“####-mxyz.txt”的文件中，数据之间以空格分隔。</a:t>
            </a:r>
            <a:endParaRPr lang="zh-CN" altLang="en-US" sz="2000"/>
          </a:p>
        </p:txBody>
      </p:sp>
    </p:spTree>
  </p:cSld>
  <p:clrMapOvr>
    <a:masterClrMapping/>
  </p:clrMapOvr>
  <p:transition spd="med">
    <p:rand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39750" y="273050"/>
            <a:ext cx="8136255" cy="6108700"/>
          </a:xfrm>
        </p:spPr>
        <p:txBody>
          <a:bodyPr/>
          <a:p>
            <a:pPr marL="0" indent="0">
              <a:spcBef>
                <a:spcPts val="0"/>
              </a:spcBef>
              <a:buNone/>
            </a:pPr>
            <a:r>
              <a:rPr lang="zh-CN" altLang="en-US" sz="2000"/>
              <a:t>可以用文件流读取这种纯文本文件，然后逐行读入，</a:t>
            </a:r>
            <a:endParaRPr lang="zh-CN" altLang="en-US" sz="2000"/>
          </a:p>
          <a:p>
            <a:pPr marL="0" indent="0">
              <a:spcBef>
                <a:spcPts val="0"/>
              </a:spcBef>
              <a:buNone/>
            </a:pPr>
            <a:r>
              <a:rPr lang="zh-CN" altLang="en-US" sz="2000"/>
              <a:t>用</a:t>
            </a:r>
            <a:r>
              <a:rPr lang="en-US" altLang="zh-CN" sz="2000"/>
              <a:t> </a:t>
            </a:r>
            <a:r>
              <a:rPr lang="zh-CN" altLang="en-US" sz="2400">
                <a:solidFill>
                  <a:schemeClr val="accent2"/>
                </a:solidFill>
              </a:rPr>
              <a:t>strstr</a:t>
            </a:r>
            <a:r>
              <a:rPr lang="en-US" altLang="zh-CN" sz="2400">
                <a:solidFill>
                  <a:schemeClr val="accent2"/>
                </a:solidFill>
              </a:rPr>
              <a:t> </a:t>
            </a:r>
            <a:r>
              <a:rPr lang="zh-CN" altLang="en-US" sz="2000"/>
              <a:t>函数检查出前6个字符为“ATOM  ”时，即为储存了原子信息的文字行，需要处理。</a:t>
            </a:r>
            <a:endParaRPr lang="zh-CN" altLang="en-US" sz="2000"/>
          </a:p>
          <a:p>
            <a:pPr marL="0" indent="0">
              <a:spcBef>
                <a:spcPts val="0"/>
              </a:spcBef>
              <a:buNone/>
            </a:pPr>
            <a:r>
              <a:rPr lang="zh-CN" altLang="en-US" sz="2000"/>
              <a:t>先检测出元素符号并赋予质量，然后挑出坐标值（把坐标X、Y和Z值所在的多列视为一个子字符串），再一起输出到目标文件中——目标文件名需要事先根据源文件名来设定。</a:t>
            </a:r>
            <a:endParaRPr lang="zh-CN" altLang="en-US" sz="2000"/>
          </a:p>
          <a:p>
            <a:pPr marL="0" indent="0">
              <a:spcBef>
                <a:spcPts val="0"/>
              </a:spcBef>
              <a:buNone/>
            </a:pPr>
            <a:endParaRPr lang="zh-CN" altLang="en-US" sz="2000"/>
          </a:p>
          <a:p>
            <a:pPr marL="0" indent="0">
              <a:spcBef>
                <a:spcPts val="0"/>
              </a:spcBef>
              <a:buNone/>
            </a:pPr>
            <a:r>
              <a:rPr lang="zh-CN" altLang="en-US" sz="2000">
                <a:solidFill>
                  <a:srgbClr val="7030A0"/>
                </a:solidFill>
              </a:rPr>
              <a:t>int main () {</a:t>
            </a:r>
            <a:endParaRPr lang="zh-CN" altLang="en-US" sz="2000">
              <a:solidFill>
                <a:srgbClr val="7030A0"/>
              </a:solidFill>
            </a:endParaRPr>
          </a:p>
          <a:p>
            <a:pPr marL="0" indent="0">
              <a:spcBef>
                <a:spcPts val="0"/>
              </a:spcBef>
              <a:buNone/>
            </a:pPr>
            <a:r>
              <a:rPr lang="zh-CN" altLang="en-US" sz="2000">
                <a:solidFill>
                  <a:srgbClr val="7030A0"/>
                </a:solidFill>
              </a:rPr>
              <a:t>    const int MAXLEN = 80;</a:t>
            </a:r>
            <a:endParaRPr lang="zh-CN" altLang="en-US" sz="2000">
              <a:solidFill>
                <a:srgbClr val="7030A0"/>
              </a:solidFill>
            </a:endParaRPr>
          </a:p>
          <a:p>
            <a:pPr marL="0" indent="0">
              <a:spcBef>
                <a:spcPts val="0"/>
              </a:spcBef>
              <a:buNone/>
            </a:pPr>
            <a:r>
              <a:rPr lang="zh-CN" altLang="en-US" sz="2000">
                <a:solidFill>
                  <a:srgbClr val="7030A0"/>
                </a:solidFill>
              </a:rPr>
              <a:t>    char line[MAXLEN + 1];  //定义字符数组</a:t>
            </a:r>
            <a:endParaRPr lang="zh-CN" altLang="en-US" sz="2000">
              <a:solidFill>
                <a:srgbClr val="7030A0"/>
              </a:solidFill>
            </a:endParaRPr>
          </a:p>
          <a:p>
            <a:pPr marL="0" indent="0">
              <a:spcBef>
                <a:spcPts val="0"/>
              </a:spcBef>
              <a:buNone/>
            </a:pPr>
            <a:r>
              <a:rPr lang="zh-CN" altLang="en-US" sz="2000">
                <a:solidFill>
                  <a:srgbClr val="7030A0"/>
                </a:solidFill>
              </a:rPr>
              <a:t>    char *pch = NULL;  //定义字符指针</a:t>
            </a:r>
            <a:endParaRPr lang="zh-CN" altLang="en-US" sz="2000">
              <a:solidFill>
                <a:srgbClr val="7030A0"/>
              </a:solidFill>
            </a:endParaRPr>
          </a:p>
          <a:p>
            <a:pPr marL="0" indent="0">
              <a:spcBef>
                <a:spcPts val="0"/>
              </a:spcBef>
              <a:buNone/>
            </a:pPr>
            <a:r>
              <a:rPr lang="zh-CN" altLang="en-US" sz="2000">
                <a:solidFill>
                  <a:srgbClr val="7030A0"/>
                </a:solidFill>
              </a:rPr>
              <a:t>    double mass;</a:t>
            </a:r>
            <a:endParaRPr lang="zh-CN" altLang="en-US" sz="2000">
              <a:solidFill>
                <a:srgbClr val="7030A0"/>
              </a:solidFill>
            </a:endParaRPr>
          </a:p>
          <a:p>
            <a:pPr marL="0" indent="0">
              <a:spcBef>
                <a:spcPts val="0"/>
              </a:spcBef>
              <a:buNone/>
            </a:pPr>
            <a:endParaRPr lang="zh-CN" altLang="en-US" sz="2000">
              <a:solidFill>
                <a:srgbClr val="7030A0"/>
              </a:solidFill>
            </a:endParaRPr>
          </a:p>
          <a:p>
            <a:pPr marL="0" indent="0">
              <a:spcBef>
                <a:spcPts val="0"/>
              </a:spcBef>
              <a:buNone/>
            </a:pPr>
            <a:r>
              <a:rPr lang="zh-CN" altLang="en-US" sz="2000">
                <a:solidFill>
                  <a:srgbClr val="7030A0"/>
                </a:solidFill>
              </a:rPr>
              <a:t>    </a:t>
            </a:r>
            <a:r>
              <a:rPr lang="zh-CN" altLang="en-US" sz="2000">
                <a:solidFill>
                  <a:schemeClr val="accent2"/>
                </a:solidFill>
              </a:rPr>
              <a:t>char pdbname[20] = "2b4z.pdb";</a:t>
            </a:r>
            <a:r>
              <a:rPr lang="zh-CN" altLang="en-US" sz="2000">
                <a:solidFill>
                  <a:srgbClr val="7030A0"/>
                </a:solidFill>
              </a:rPr>
              <a:t>  //定义字符数组以存储输入文件名</a:t>
            </a:r>
            <a:endParaRPr lang="zh-CN" altLang="en-US" sz="2000">
              <a:solidFill>
                <a:srgbClr val="7030A0"/>
              </a:solidFill>
            </a:endParaRPr>
          </a:p>
          <a:p>
            <a:pPr marL="0" indent="0">
              <a:spcBef>
                <a:spcPts val="0"/>
              </a:spcBef>
              <a:buNone/>
            </a:pPr>
            <a:r>
              <a:rPr lang="zh-CN" altLang="en-US" sz="2000">
                <a:solidFill>
                  <a:srgbClr val="7030A0"/>
                </a:solidFill>
              </a:rPr>
              <a:t>    </a:t>
            </a:r>
            <a:r>
              <a:rPr lang="zh-CN" altLang="en-US" sz="2000">
                <a:solidFill>
                  <a:schemeClr val="accent2"/>
                </a:solidFill>
              </a:rPr>
              <a:t>ifstream infile (pdbname);</a:t>
            </a:r>
            <a:r>
              <a:rPr lang="zh-CN" altLang="en-US" sz="2000">
                <a:solidFill>
                  <a:srgbClr val="7030A0"/>
                </a:solidFill>
              </a:rPr>
              <a:t>      //定义输入文件流并绑定到文件</a:t>
            </a:r>
            <a:endParaRPr lang="zh-CN" altLang="en-US" sz="2000">
              <a:solidFill>
                <a:srgbClr val="7030A0"/>
              </a:solidFill>
            </a:endParaRPr>
          </a:p>
          <a:p>
            <a:pPr marL="0" indent="0">
              <a:spcBef>
                <a:spcPts val="0"/>
              </a:spcBef>
              <a:buNone/>
            </a:pPr>
            <a:r>
              <a:rPr lang="zh-CN" altLang="en-US" sz="2000">
                <a:solidFill>
                  <a:srgbClr val="7030A0"/>
                </a:solidFill>
              </a:rPr>
              <a:t>    if (!infile) { //如果打开文件失败，则 infile 得到一个零值（空指针）</a:t>
            </a:r>
            <a:endParaRPr lang="zh-CN" altLang="en-US" sz="2000">
              <a:solidFill>
                <a:srgbClr val="7030A0"/>
              </a:solidFill>
            </a:endParaRPr>
          </a:p>
          <a:p>
            <a:pPr marL="0" indent="0">
              <a:spcBef>
                <a:spcPts val="0"/>
              </a:spcBef>
              <a:buNone/>
            </a:pPr>
            <a:r>
              <a:rPr lang="zh-CN" altLang="en-US" sz="2000">
                <a:solidFill>
                  <a:srgbClr val="7030A0"/>
                </a:solidFill>
              </a:rPr>
              <a:t>        cout &lt;&lt; "错误：未找到数据文件 " &lt;&lt; pdbname &lt;&lt; " 。\n";</a:t>
            </a:r>
            <a:endParaRPr lang="zh-CN" altLang="en-US" sz="2000">
              <a:solidFill>
                <a:srgbClr val="7030A0"/>
              </a:solidFill>
            </a:endParaRPr>
          </a:p>
          <a:p>
            <a:pPr marL="0" indent="0">
              <a:spcBef>
                <a:spcPts val="0"/>
              </a:spcBef>
              <a:buNone/>
            </a:pPr>
            <a:r>
              <a:rPr lang="zh-CN" altLang="en-US" sz="2000">
                <a:solidFill>
                  <a:srgbClr val="7030A0"/>
                </a:solidFill>
              </a:rPr>
              <a:t>        cout &lt;&lt; "请制作此文件并把它存放在本程序同一文件夹下。\n\n" ;</a:t>
            </a:r>
            <a:endParaRPr lang="zh-CN" altLang="en-US" sz="2000">
              <a:solidFill>
                <a:srgbClr val="7030A0"/>
              </a:solidFill>
            </a:endParaRPr>
          </a:p>
          <a:p>
            <a:pPr marL="0" indent="0">
              <a:spcBef>
                <a:spcPts val="0"/>
              </a:spcBef>
              <a:buNone/>
            </a:pPr>
            <a:r>
              <a:rPr lang="zh-CN" altLang="en-US" sz="2000">
                <a:solidFill>
                  <a:srgbClr val="7030A0"/>
                </a:solidFill>
              </a:rPr>
              <a:t>        exit(1);    // 打开文件失败，则显示错误信息并退出程序。</a:t>
            </a:r>
            <a:endParaRPr lang="zh-CN" altLang="en-US" sz="2000">
              <a:solidFill>
                <a:srgbClr val="7030A0"/>
              </a:solidFill>
            </a:endParaRPr>
          </a:p>
          <a:p>
            <a:pPr marL="0" indent="0">
              <a:spcBef>
                <a:spcPts val="0"/>
              </a:spcBef>
              <a:buNone/>
            </a:pPr>
            <a:r>
              <a:rPr lang="zh-CN" altLang="en-US" sz="2000">
                <a:solidFill>
                  <a:srgbClr val="7030A0"/>
                </a:solidFill>
              </a:rPr>
              <a:t>    }</a:t>
            </a:r>
            <a:endParaRPr lang="zh-CN" altLang="en-US" sz="2000">
              <a:solidFill>
                <a:srgbClr val="7030A0"/>
              </a:solidFill>
            </a:endParaRPr>
          </a:p>
        </p:txBody>
      </p:sp>
      <p:sp>
        <p:nvSpPr>
          <p:cNvPr id="4" name="灯片编号占位符 3"/>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39750" y="337185"/>
            <a:ext cx="8136255" cy="6044565"/>
          </a:xfrm>
        </p:spPr>
        <p:txBody>
          <a:bodyPr/>
          <a:p>
            <a:pPr marL="0" indent="0">
              <a:spcBef>
                <a:spcPts val="0"/>
              </a:spcBef>
              <a:buNone/>
            </a:pPr>
            <a:r>
              <a:rPr lang="zh-CN" altLang="en-US" sz="2400">
                <a:solidFill>
                  <a:srgbClr val="7030A0"/>
                </a:solidFill>
              </a:rPr>
              <a:t>    char mxyzname[20] = "";  </a:t>
            </a:r>
            <a:r>
              <a:rPr lang="zh-CN" altLang="en-US" sz="2000">
                <a:solidFill>
                  <a:srgbClr val="7030A0"/>
                </a:solidFill>
              </a:rPr>
              <a:t>//定义字符数组以存储输出文件名</a:t>
            </a:r>
            <a:endParaRPr lang="zh-CN" altLang="en-US" sz="2000">
              <a:solidFill>
                <a:srgbClr val="7030A0"/>
              </a:solidFill>
            </a:endParaRPr>
          </a:p>
          <a:p>
            <a:pPr marL="0" indent="0">
              <a:spcBef>
                <a:spcPts val="0"/>
              </a:spcBef>
              <a:buNone/>
            </a:pPr>
            <a:r>
              <a:rPr lang="zh-CN" altLang="en-US" sz="2400">
                <a:solidFill>
                  <a:srgbClr val="7030A0"/>
                </a:solidFill>
              </a:rPr>
              <a:t>    </a:t>
            </a:r>
            <a:r>
              <a:rPr lang="zh-CN" altLang="en-US" sz="2400">
                <a:solidFill>
                  <a:schemeClr val="accent2"/>
                </a:solidFill>
              </a:rPr>
              <a:t>strcpy</a:t>
            </a:r>
            <a:r>
              <a:rPr lang="zh-CN" altLang="en-US" sz="2400">
                <a:solidFill>
                  <a:srgbClr val="7030A0"/>
                </a:solidFill>
              </a:rPr>
              <a:t>(mxyzname, pdbname);</a:t>
            </a:r>
            <a:endParaRPr lang="zh-CN" altLang="en-US" sz="2400">
              <a:solidFill>
                <a:srgbClr val="7030A0"/>
              </a:solidFill>
            </a:endParaRPr>
          </a:p>
          <a:p>
            <a:pPr marL="0" indent="0">
              <a:spcBef>
                <a:spcPts val="0"/>
              </a:spcBef>
              <a:buNone/>
            </a:pPr>
            <a:r>
              <a:rPr lang="zh-CN" altLang="en-US" sz="2400">
                <a:solidFill>
                  <a:srgbClr val="7030A0"/>
                </a:solidFill>
              </a:rPr>
              <a:t>    pch = </a:t>
            </a:r>
            <a:r>
              <a:rPr lang="zh-CN" altLang="en-US" sz="2400">
                <a:solidFill>
                  <a:schemeClr val="accent2"/>
                </a:solidFill>
              </a:rPr>
              <a:t>strstr</a:t>
            </a:r>
            <a:r>
              <a:rPr lang="zh-CN" altLang="en-US" sz="2400">
                <a:solidFill>
                  <a:srgbClr val="7030A0"/>
                </a:solidFill>
              </a:rPr>
              <a:t>(mxyzname, ".pdb");</a:t>
            </a:r>
            <a:endParaRPr lang="zh-CN" altLang="en-US" sz="2400">
              <a:solidFill>
                <a:srgbClr val="7030A0"/>
              </a:solidFill>
            </a:endParaRPr>
          </a:p>
          <a:p>
            <a:pPr marL="0" indent="0">
              <a:spcBef>
                <a:spcPts val="0"/>
              </a:spcBef>
              <a:buNone/>
            </a:pPr>
            <a:r>
              <a:rPr lang="zh-CN" altLang="en-US" sz="2400">
                <a:solidFill>
                  <a:srgbClr val="7030A0"/>
                </a:solidFill>
              </a:rPr>
              <a:t>    mxyzname[pch - mxyzname] </a:t>
            </a:r>
            <a:r>
              <a:rPr lang="zh-CN" altLang="en-US" sz="2400">
                <a:solidFill>
                  <a:schemeClr val="accent2"/>
                </a:solidFill>
              </a:rPr>
              <a:t>= '\0'</a:t>
            </a:r>
            <a:r>
              <a:rPr lang="zh-CN" altLang="en-US" sz="2400">
                <a:solidFill>
                  <a:srgbClr val="7030A0"/>
                </a:solidFill>
              </a:rPr>
              <a:t>;</a:t>
            </a:r>
            <a:endParaRPr lang="zh-CN" altLang="en-US" sz="2400">
              <a:solidFill>
                <a:srgbClr val="7030A0"/>
              </a:solidFill>
            </a:endParaRPr>
          </a:p>
          <a:p>
            <a:pPr marL="0" indent="0">
              <a:spcBef>
                <a:spcPts val="0"/>
              </a:spcBef>
              <a:buNone/>
            </a:pPr>
            <a:r>
              <a:rPr lang="zh-CN" altLang="en-US" sz="2400">
                <a:solidFill>
                  <a:srgbClr val="7030A0"/>
                </a:solidFill>
              </a:rPr>
              <a:t>    </a:t>
            </a:r>
            <a:r>
              <a:rPr lang="zh-CN" altLang="en-US" sz="2400">
                <a:solidFill>
                  <a:schemeClr val="accent2"/>
                </a:solidFill>
              </a:rPr>
              <a:t>strcat</a:t>
            </a:r>
            <a:r>
              <a:rPr lang="zh-CN" altLang="en-US" sz="2400">
                <a:solidFill>
                  <a:srgbClr val="7030A0"/>
                </a:solidFill>
              </a:rPr>
              <a:t>(mxyzname, "-mxyz.txt");</a:t>
            </a:r>
            <a:endParaRPr lang="zh-CN" altLang="en-US" sz="2400">
              <a:solidFill>
                <a:srgbClr val="7030A0"/>
              </a:solidFill>
            </a:endParaRPr>
          </a:p>
          <a:p>
            <a:pPr marL="0" indent="0">
              <a:spcBef>
                <a:spcPts val="0"/>
              </a:spcBef>
              <a:buNone/>
            </a:pPr>
            <a:r>
              <a:rPr lang="zh-CN" altLang="en-US" sz="2400">
                <a:solidFill>
                  <a:srgbClr val="7030A0"/>
                </a:solidFill>
              </a:rPr>
              <a:t>    ofstream outfile(mxyzname);  </a:t>
            </a:r>
            <a:r>
              <a:rPr lang="zh-CN" altLang="en-US" sz="2000">
                <a:solidFill>
                  <a:srgbClr val="7030A0"/>
                </a:solidFill>
              </a:rPr>
              <a:t>//定义输出文件流并绑定到文件</a:t>
            </a:r>
            <a:endParaRPr lang="zh-CN" altLang="en-US" sz="2000">
              <a:solidFill>
                <a:srgbClr val="7030A0"/>
              </a:solidFill>
            </a:endParaRPr>
          </a:p>
          <a:p>
            <a:pPr marL="0" indent="0">
              <a:spcBef>
                <a:spcPts val="0"/>
              </a:spcBef>
              <a:buNone/>
            </a:pPr>
            <a:r>
              <a:rPr lang="zh-CN" altLang="en-US" sz="2400">
                <a:solidFill>
                  <a:srgbClr val="7030A0"/>
                </a:solidFill>
              </a:rPr>
              <a:t>    if (!outfile) {</a:t>
            </a:r>
            <a:endParaRPr lang="zh-CN" altLang="en-US" sz="2400">
              <a:solidFill>
                <a:srgbClr val="7030A0"/>
              </a:solidFill>
            </a:endParaRPr>
          </a:p>
          <a:p>
            <a:pPr marL="0" indent="0">
              <a:spcBef>
                <a:spcPts val="0"/>
              </a:spcBef>
              <a:buNone/>
            </a:pPr>
            <a:r>
              <a:rPr lang="zh-CN" altLang="en-US" sz="2400">
                <a:solidFill>
                  <a:srgbClr val="7030A0"/>
                </a:solidFill>
              </a:rPr>
              <a:t>        cout &lt;&lt; "打开文件失败: " &lt;&lt; mxyzname &lt;&lt; endl;</a:t>
            </a:r>
            <a:endParaRPr lang="zh-CN" altLang="en-US" sz="2400">
              <a:solidFill>
                <a:srgbClr val="7030A0"/>
              </a:solidFill>
            </a:endParaRPr>
          </a:p>
          <a:p>
            <a:pPr marL="0" indent="0">
              <a:spcBef>
                <a:spcPts val="0"/>
              </a:spcBef>
              <a:buNone/>
            </a:pPr>
            <a:r>
              <a:rPr lang="zh-CN" altLang="en-US" sz="2400">
                <a:solidFill>
                  <a:srgbClr val="7030A0"/>
                </a:solidFill>
              </a:rPr>
              <a:t>        infile.close();</a:t>
            </a:r>
            <a:endParaRPr lang="zh-CN" altLang="en-US" sz="2400">
              <a:solidFill>
                <a:srgbClr val="7030A0"/>
              </a:solidFill>
            </a:endParaRPr>
          </a:p>
          <a:p>
            <a:pPr marL="0" indent="0">
              <a:spcBef>
                <a:spcPts val="0"/>
              </a:spcBef>
              <a:buNone/>
            </a:pPr>
            <a:r>
              <a:rPr lang="zh-CN" altLang="en-US" sz="2400">
                <a:solidFill>
                  <a:srgbClr val="7030A0"/>
                </a:solidFill>
              </a:rPr>
              <a:t>        exit(1);</a:t>
            </a:r>
            <a:endParaRPr lang="zh-CN" altLang="en-US" sz="2400">
              <a:solidFill>
                <a:srgbClr val="7030A0"/>
              </a:solidFill>
            </a:endParaRPr>
          </a:p>
          <a:p>
            <a:pPr marL="0" indent="0">
              <a:spcBef>
                <a:spcPts val="0"/>
              </a:spcBef>
              <a:buNone/>
            </a:pPr>
            <a:r>
              <a:rPr lang="zh-CN" altLang="en-US" sz="2400">
                <a:solidFill>
                  <a:srgbClr val="7030A0"/>
                </a:solidFill>
              </a:rPr>
              <a:t>    }</a:t>
            </a:r>
            <a:endParaRPr lang="zh-CN" altLang="en-US" sz="2400">
              <a:solidFill>
                <a:srgbClr val="7030A0"/>
              </a:solidFill>
            </a:endParaRPr>
          </a:p>
          <a:p>
            <a:pPr marL="0" indent="0">
              <a:spcBef>
                <a:spcPts val="0"/>
              </a:spcBef>
              <a:buNone/>
            </a:pPr>
            <a:r>
              <a:rPr lang="zh-CN" altLang="en-US" sz="2400">
                <a:solidFill>
                  <a:srgbClr val="7030A0"/>
                </a:solidFill>
              </a:rPr>
              <a:t>    outfile &lt;&lt; "mass    x       y       z" &lt;&lt; endl;  //输出标题行</a:t>
            </a:r>
            <a:endParaRPr lang="zh-CN" altLang="en-US" sz="2400">
              <a:solidFill>
                <a:srgbClr val="7030A0"/>
              </a:solidFill>
            </a:endParaRPr>
          </a:p>
          <a:p>
            <a:pPr marL="0" indent="0">
              <a:spcBef>
                <a:spcPts val="0"/>
              </a:spcBef>
              <a:buNone/>
            </a:pPr>
            <a:r>
              <a:rPr lang="zh-CN" altLang="en-US" sz="2400">
                <a:solidFill>
                  <a:srgbClr val="7030A0"/>
                </a:solidFill>
                <a:sym typeface="+mn-ea"/>
              </a:rPr>
              <a:t>    cout &lt;&lt; "Reading from file: " &lt;&lt; pdbname &lt;&lt; endl;</a:t>
            </a:r>
            <a:endParaRPr lang="zh-CN" altLang="en-US" sz="2400">
              <a:solidFill>
                <a:srgbClr val="7030A0"/>
              </a:solidFill>
            </a:endParaRPr>
          </a:p>
          <a:p>
            <a:pPr marL="0" indent="0">
              <a:spcBef>
                <a:spcPts val="0"/>
              </a:spcBef>
              <a:buNone/>
            </a:pPr>
            <a:endParaRPr lang="zh-CN" altLang="en-US" sz="2400">
              <a:solidFill>
                <a:srgbClr val="7030A0"/>
              </a:solidFill>
            </a:endParaRPr>
          </a:p>
          <a:p>
            <a:pPr marL="0" indent="0">
              <a:spcBef>
                <a:spcPts val="0"/>
              </a:spcBef>
              <a:buNone/>
            </a:pPr>
            <a:endParaRPr lang="zh-CN" altLang="en-US" sz="2400">
              <a:solidFill>
                <a:srgbClr val="7030A0"/>
              </a:solidFill>
            </a:endParaRPr>
          </a:p>
        </p:txBody>
      </p:sp>
      <p:sp>
        <p:nvSpPr>
          <p:cNvPr id="4" name="灯片编号占位符 3"/>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39750" y="255905"/>
            <a:ext cx="8549005" cy="6435725"/>
          </a:xfrm>
        </p:spPr>
        <p:txBody>
          <a:bodyPr/>
          <a:p>
            <a:pPr marL="0" indent="0">
              <a:spcBef>
                <a:spcPts val="0"/>
              </a:spcBef>
              <a:buNone/>
            </a:pPr>
            <a:r>
              <a:rPr lang="zh-CN" altLang="en-US" sz="2400">
                <a:solidFill>
                  <a:srgbClr val="7030A0"/>
                </a:solidFill>
                <a:sym typeface="+mn-ea"/>
              </a:rPr>
              <a:t>    while (infile.getline(line, MAXLEN)) {</a:t>
            </a:r>
            <a:endParaRPr lang="zh-CN" altLang="en-US" sz="2400">
              <a:solidFill>
                <a:srgbClr val="7030A0"/>
              </a:solidFill>
            </a:endParaRPr>
          </a:p>
          <a:p>
            <a:pPr marL="0" indent="0">
              <a:spcBef>
                <a:spcPts val="0"/>
              </a:spcBef>
              <a:buNone/>
            </a:pPr>
            <a:r>
              <a:rPr lang="zh-CN" altLang="en-US" sz="2400">
                <a:solidFill>
                  <a:srgbClr val="7030A0"/>
                </a:solidFill>
                <a:sym typeface="+mn-ea"/>
              </a:rPr>
              <a:t>        if (</a:t>
            </a:r>
            <a:r>
              <a:rPr lang="zh-CN" altLang="en-US" sz="2400">
                <a:solidFill>
                  <a:srgbClr val="FF0000"/>
                </a:solidFill>
                <a:sym typeface="+mn-ea"/>
              </a:rPr>
              <a:t>strstr</a:t>
            </a:r>
            <a:r>
              <a:rPr lang="zh-CN" altLang="en-US" sz="2400">
                <a:solidFill>
                  <a:srgbClr val="7030A0"/>
                </a:solidFill>
                <a:sym typeface="+mn-ea"/>
              </a:rPr>
              <a:t>(line, "ATOM  ") != line)</a:t>
            </a:r>
            <a:endParaRPr lang="zh-CN" altLang="en-US" sz="2400">
              <a:solidFill>
                <a:srgbClr val="7030A0"/>
              </a:solidFill>
            </a:endParaRPr>
          </a:p>
          <a:p>
            <a:pPr marL="0" indent="0">
              <a:spcBef>
                <a:spcPts val="0"/>
              </a:spcBef>
              <a:buNone/>
            </a:pPr>
            <a:r>
              <a:rPr lang="zh-CN" altLang="en-US" sz="2400">
                <a:solidFill>
                  <a:srgbClr val="7030A0"/>
                </a:solidFill>
                <a:sym typeface="+mn-ea"/>
              </a:rPr>
              <a:t>            continue;  //行首不是"ATOM  "的文字行跳过不作处理</a:t>
            </a:r>
            <a:endParaRPr lang="zh-CN" altLang="en-US" sz="2400">
              <a:solidFill>
                <a:srgbClr val="7030A0"/>
              </a:solidFill>
            </a:endParaRPr>
          </a:p>
          <a:p>
            <a:pPr marL="0" indent="0">
              <a:spcBef>
                <a:spcPts val="0"/>
              </a:spcBef>
              <a:buNone/>
            </a:pPr>
            <a:r>
              <a:rPr lang="zh-CN" altLang="en-US" sz="2400">
                <a:solidFill>
                  <a:srgbClr val="7030A0"/>
                </a:solidFill>
                <a:sym typeface="+mn-ea"/>
              </a:rPr>
              <a:t>        if (line[77] == '</a:t>
            </a:r>
            <a:r>
              <a:rPr lang="zh-CN" altLang="en-US" sz="2400">
                <a:solidFill>
                  <a:srgbClr val="FF0000"/>
                </a:solidFill>
                <a:sym typeface="+mn-ea"/>
              </a:rPr>
              <a:t>C</a:t>
            </a:r>
            <a:r>
              <a:rPr lang="zh-CN" altLang="en-US" sz="2400">
                <a:solidFill>
                  <a:srgbClr val="7030A0"/>
                </a:solidFill>
                <a:sym typeface="+mn-ea"/>
              </a:rPr>
              <a:t>' &amp;&amp; line[78] == ' ')  mass = 12.0;</a:t>
            </a:r>
            <a:r>
              <a:rPr lang="en-US" altLang="zh-CN" sz="2400">
                <a:solidFill>
                  <a:srgbClr val="7030A0"/>
                </a:solidFill>
                <a:sym typeface="+mn-ea"/>
              </a:rPr>
              <a:t> </a:t>
            </a:r>
            <a:r>
              <a:rPr lang="zh-CN" altLang="en-US" sz="2400">
                <a:solidFill>
                  <a:srgbClr val="7030A0"/>
                </a:solidFill>
                <a:sym typeface="+mn-ea"/>
              </a:rPr>
              <a:t>//检测"C "</a:t>
            </a:r>
            <a:endParaRPr lang="zh-CN" altLang="en-US" sz="2400">
              <a:solidFill>
                <a:srgbClr val="7030A0"/>
              </a:solidFill>
            </a:endParaRPr>
          </a:p>
          <a:p>
            <a:pPr marL="0" indent="0">
              <a:spcBef>
                <a:spcPts val="0"/>
              </a:spcBef>
              <a:buNone/>
            </a:pPr>
            <a:r>
              <a:rPr lang="zh-CN" altLang="en-US" sz="2400">
                <a:solidFill>
                  <a:srgbClr val="7030A0"/>
                </a:solidFill>
                <a:sym typeface="+mn-ea"/>
              </a:rPr>
              <a:t>        else if (line[77] == '</a:t>
            </a:r>
            <a:r>
              <a:rPr lang="zh-CN" altLang="en-US" sz="2400">
                <a:solidFill>
                  <a:srgbClr val="FF0000"/>
                </a:solidFill>
                <a:sym typeface="+mn-ea"/>
              </a:rPr>
              <a:t>N</a:t>
            </a:r>
            <a:r>
              <a:rPr lang="zh-CN" altLang="en-US" sz="2400">
                <a:solidFill>
                  <a:srgbClr val="7030A0"/>
                </a:solidFill>
                <a:sym typeface="+mn-ea"/>
              </a:rPr>
              <a:t>')</a:t>
            </a:r>
            <a:r>
              <a:rPr lang="en-US" altLang="zh-CN" sz="2400">
                <a:solidFill>
                  <a:srgbClr val="7030A0"/>
                </a:solidFill>
                <a:sym typeface="+mn-ea"/>
              </a:rPr>
              <a:t>  </a:t>
            </a:r>
            <a:r>
              <a:rPr lang="zh-CN" altLang="en-US" sz="2400">
                <a:solidFill>
                  <a:srgbClr val="7030A0"/>
                </a:solidFill>
                <a:sym typeface="+mn-ea"/>
              </a:rPr>
              <a:t>mass = 14.0;</a:t>
            </a:r>
            <a:endParaRPr lang="zh-CN" altLang="en-US" sz="2400">
              <a:solidFill>
                <a:srgbClr val="7030A0"/>
              </a:solidFill>
            </a:endParaRPr>
          </a:p>
          <a:p>
            <a:pPr marL="0" indent="0">
              <a:spcBef>
                <a:spcPts val="0"/>
              </a:spcBef>
              <a:buNone/>
            </a:pPr>
            <a:r>
              <a:rPr lang="zh-CN" altLang="en-US" sz="2400">
                <a:solidFill>
                  <a:srgbClr val="7030A0"/>
                </a:solidFill>
                <a:sym typeface="+mn-ea"/>
              </a:rPr>
              <a:t>        else if (line[77] == '</a:t>
            </a:r>
            <a:r>
              <a:rPr lang="zh-CN" altLang="en-US" sz="2400">
                <a:solidFill>
                  <a:srgbClr val="FF0000"/>
                </a:solidFill>
                <a:sym typeface="+mn-ea"/>
              </a:rPr>
              <a:t>O</a:t>
            </a:r>
            <a:r>
              <a:rPr lang="zh-CN" altLang="en-US" sz="2400">
                <a:solidFill>
                  <a:srgbClr val="7030A0"/>
                </a:solidFill>
                <a:sym typeface="+mn-ea"/>
              </a:rPr>
              <a:t>')</a:t>
            </a:r>
            <a:r>
              <a:rPr lang="en-US" altLang="zh-CN" sz="2400">
                <a:solidFill>
                  <a:srgbClr val="7030A0"/>
                </a:solidFill>
                <a:sym typeface="+mn-ea"/>
              </a:rPr>
              <a:t>  </a:t>
            </a:r>
            <a:r>
              <a:rPr lang="zh-CN" altLang="en-US" sz="2400">
                <a:solidFill>
                  <a:srgbClr val="7030A0"/>
                </a:solidFill>
                <a:sym typeface="+mn-ea"/>
              </a:rPr>
              <a:t>mass = 16.0;</a:t>
            </a:r>
            <a:endParaRPr lang="zh-CN" altLang="en-US" sz="2400">
              <a:solidFill>
                <a:srgbClr val="7030A0"/>
              </a:solidFill>
            </a:endParaRPr>
          </a:p>
          <a:p>
            <a:pPr marL="0" indent="0">
              <a:spcBef>
                <a:spcPts val="0"/>
              </a:spcBef>
              <a:buNone/>
            </a:pPr>
            <a:r>
              <a:rPr lang="zh-CN" altLang="en-US" sz="2400">
                <a:solidFill>
                  <a:srgbClr val="7030A0"/>
                </a:solidFill>
                <a:sym typeface="+mn-ea"/>
              </a:rPr>
              <a:t>        else</a:t>
            </a:r>
            <a:r>
              <a:rPr lang="en-US" altLang="zh-CN" sz="2400">
                <a:solidFill>
                  <a:srgbClr val="7030A0"/>
                </a:solidFill>
                <a:sym typeface="+mn-ea"/>
              </a:rPr>
              <a:t> </a:t>
            </a:r>
            <a:r>
              <a:rPr lang="zh-CN" altLang="en-US" sz="2400">
                <a:solidFill>
                  <a:srgbClr val="7030A0"/>
                </a:solidFill>
                <a:sym typeface="+mn-ea"/>
              </a:rPr>
              <a:t>continue;  //含有其它原子的文字行也跳过不作处理</a:t>
            </a:r>
            <a:endParaRPr lang="zh-CN" altLang="en-US" sz="2400">
              <a:solidFill>
                <a:srgbClr val="7030A0"/>
              </a:solidFill>
            </a:endParaRPr>
          </a:p>
          <a:p>
            <a:pPr marL="0" indent="0">
              <a:spcBef>
                <a:spcPts val="0"/>
              </a:spcBef>
              <a:buNone/>
            </a:pPr>
            <a:r>
              <a:rPr lang="zh-CN" altLang="en-US" sz="2400">
                <a:solidFill>
                  <a:srgbClr val="7030A0"/>
                </a:solidFill>
                <a:sym typeface="+mn-ea"/>
              </a:rPr>
              <a:t>        </a:t>
            </a:r>
            <a:r>
              <a:rPr lang="zh-CN" altLang="en-US" sz="2400">
                <a:solidFill>
                  <a:srgbClr val="FF0000"/>
                </a:solidFill>
                <a:sym typeface="+mn-ea"/>
              </a:rPr>
              <a:t>pch = &amp;line[30]; </a:t>
            </a:r>
            <a:r>
              <a:rPr lang="zh-CN" altLang="en-US" sz="2400">
                <a:solidFill>
                  <a:srgbClr val="7030A0"/>
                </a:solidFill>
                <a:sym typeface="+mn-ea"/>
              </a:rPr>
              <a:t> //pch指向坐标X起始位置</a:t>
            </a:r>
            <a:endParaRPr lang="zh-CN" altLang="en-US" sz="2400">
              <a:solidFill>
                <a:srgbClr val="7030A0"/>
              </a:solidFill>
            </a:endParaRPr>
          </a:p>
          <a:p>
            <a:pPr marL="0" indent="0">
              <a:spcBef>
                <a:spcPts val="0"/>
              </a:spcBef>
              <a:buNone/>
            </a:pPr>
            <a:r>
              <a:rPr lang="zh-CN" altLang="en-US" sz="2400">
                <a:solidFill>
                  <a:srgbClr val="7030A0"/>
                </a:solidFill>
                <a:sym typeface="+mn-ea"/>
              </a:rPr>
              <a:t>        line[54] = '\0';  //在坐标Z之后写入空字符</a:t>
            </a:r>
            <a:endParaRPr lang="zh-CN" altLang="en-US" sz="2400">
              <a:solidFill>
                <a:srgbClr val="7030A0"/>
              </a:solidFill>
            </a:endParaRPr>
          </a:p>
          <a:p>
            <a:pPr marL="0" indent="0">
              <a:spcBef>
                <a:spcPts val="0"/>
              </a:spcBef>
              <a:buNone/>
            </a:pPr>
            <a:r>
              <a:rPr lang="zh-CN" altLang="en-US" sz="2400">
                <a:solidFill>
                  <a:srgbClr val="7030A0"/>
                </a:solidFill>
                <a:sym typeface="+mn-ea"/>
              </a:rPr>
              <a:t>        cout &lt;&lt; mass &lt;&lt; "  " &lt;&lt; pch &lt;&lt; endl; //输出到屏幕供观察</a:t>
            </a:r>
            <a:endParaRPr lang="zh-CN" altLang="en-US" sz="2400">
              <a:solidFill>
                <a:srgbClr val="7030A0"/>
              </a:solidFill>
            </a:endParaRPr>
          </a:p>
          <a:p>
            <a:pPr marL="0" indent="0">
              <a:spcBef>
                <a:spcPts val="0"/>
              </a:spcBef>
              <a:buNone/>
            </a:pPr>
            <a:r>
              <a:rPr lang="zh-CN" altLang="en-US" sz="2400">
                <a:solidFill>
                  <a:srgbClr val="7030A0"/>
                </a:solidFill>
                <a:sym typeface="+mn-ea"/>
              </a:rPr>
              <a:t>        outfile &lt;&lt; mass &lt;&lt; "  " &lt;&lt; pch &lt;&lt; endl;  //输出到文件保存</a:t>
            </a:r>
            <a:endParaRPr lang="zh-CN" altLang="en-US" sz="2400">
              <a:solidFill>
                <a:srgbClr val="7030A0"/>
              </a:solidFill>
            </a:endParaRPr>
          </a:p>
          <a:p>
            <a:pPr marL="0" indent="0">
              <a:spcBef>
                <a:spcPts val="0"/>
              </a:spcBef>
              <a:buNone/>
            </a:pPr>
            <a:r>
              <a:rPr lang="zh-CN" altLang="en-US" sz="2400">
                <a:solidFill>
                  <a:srgbClr val="7030A0"/>
                </a:solidFill>
                <a:sym typeface="+mn-ea"/>
              </a:rPr>
              <a:t>    }</a:t>
            </a:r>
            <a:endParaRPr lang="zh-CN" altLang="en-US" sz="2400">
              <a:solidFill>
                <a:srgbClr val="7030A0"/>
              </a:solidFill>
            </a:endParaRPr>
          </a:p>
          <a:p>
            <a:pPr marL="0" indent="0">
              <a:spcBef>
                <a:spcPts val="0"/>
              </a:spcBef>
              <a:buNone/>
            </a:pPr>
            <a:r>
              <a:rPr lang="zh-CN" altLang="en-US" sz="2400">
                <a:solidFill>
                  <a:srgbClr val="7030A0"/>
                </a:solidFill>
                <a:sym typeface="+mn-ea"/>
              </a:rPr>
              <a:t>    cout &lt;&lt; "mxyz data saved in file: " &lt;&lt; mxyzname &lt;&lt; endl;</a:t>
            </a:r>
            <a:endParaRPr lang="zh-CN" altLang="en-US" sz="2400">
              <a:solidFill>
                <a:srgbClr val="7030A0"/>
              </a:solidFill>
            </a:endParaRPr>
          </a:p>
          <a:p>
            <a:pPr marL="0" indent="0">
              <a:spcBef>
                <a:spcPts val="0"/>
              </a:spcBef>
              <a:buNone/>
            </a:pPr>
            <a:r>
              <a:rPr lang="zh-CN" altLang="en-US" sz="2400">
                <a:solidFill>
                  <a:srgbClr val="7030A0"/>
                </a:solidFill>
                <a:sym typeface="+mn-ea"/>
              </a:rPr>
              <a:t>    infile.close();</a:t>
            </a:r>
            <a:endParaRPr lang="zh-CN" altLang="en-US" sz="2400">
              <a:solidFill>
                <a:srgbClr val="7030A0"/>
              </a:solidFill>
            </a:endParaRPr>
          </a:p>
          <a:p>
            <a:pPr marL="0" indent="0">
              <a:spcBef>
                <a:spcPts val="0"/>
              </a:spcBef>
              <a:buNone/>
            </a:pPr>
            <a:r>
              <a:rPr lang="zh-CN" altLang="en-US" sz="2400">
                <a:solidFill>
                  <a:srgbClr val="7030A0"/>
                </a:solidFill>
                <a:sym typeface="+mn-ea"/>
              </a:rPr>
              <a:t>    outfile.close();</a:t>
            </a:r>
            <a:endParaRPr lang="zh-CN" altLang="en-US" sz="2400">
              <a:solidFill>
                <a:srgbClr val="7030A0"/>
              </a:solidFill>
            </a:endParaRPr>
          </a:p>
          <a:p>
            <a:pPr marL="0" indent="0">
              <a:spcBef>
                <a:spcPts val="0"/>
              </a:spcBef>
              <a:buNone/>
            </a:pPr>
            <a:r>
              <a:rPr lang="zh-CN" altLang="en-US" sz="2400">
                <a:solidFill>
                  <a:srgbClr val="7030A0"/>
                </a:solidFill>
                <a:sym typeface="+mn-ea"/>
              </a:rPr>
              <a:t>    return 0;</a:t>
            </a:r>
            <a:endParaRPr lang="zh-CN" altLang="en-US" sz="2400">
              <a:solidFill>
                <a:srgbClr val="7030A0"/>
              </a:solidFill>
            </a:endParaRPr>
          </a:p>
          <a:p>
            <a:pPr marL="0" indent="0">
              <a:spcBef>
                <a:spcPts val="0"/>
              </a:spcBef>
              <a:buNone/>
            </a:pPr>
            <a:r>
              <a:rPr lang="zh-CN" altLang="en-US" sz="2400">
                <a:solidFill>
                  <a:srgbClr val="7030A0"/>
                </a:solidFill>
                <a:sym typeface="+mn-ea"/>
              </a:rPr>
              <a:t>}</a:t>
            </a:r>
            <a:endParaRPr lang="zh-CN" altLang="en-US" sz="2400">
              <a:solidFill>
                <a:srgbClr val="7030A0"/>
              </a:solidFill>
              <a:sym typeface="+mn-ea"/>
            </a:endParaRPr>
          </a:p>
        </p:txBody>
      </p:sp>
      <p:sp>
        <p:nvSpPr>
          <p:cNvPr id="4" name="灯片编号占位符 3"/>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04190" y="407670"/>
            <a:ext cx="8136255" cy="6042660"/>
          </a:xfrm>
        </p:spPr>
        <p:txBody>
          <a:bodyPr/>
          <a:p>
            <a:pPr marL="0" indent="0">
              <a:buNone/>
            </a:pPr>
            <a:r>
              <a:rPr lang="zh-CN" altLang="en-US" sz="2400" dirty="0">
                <a:solidFill>
                  <a:schemeClr val="accent2"/>
                </a:solidFill>
                <a:sym typeface="+mn-ea"/>
              </a:rPr>
              <a:t>小结</a:t>
            </a:r>
            <a:endParaRPr lang="zh-CN" altLang="en-US" sz="2400" dirty="0">
              <a:solidFill>
                <a:schemeClr val="accent2"/>
              </a:solidFill>
              <a:sym typeface="+mn-ea"/>
            </a:endParaRPr>
          </a:p>
          <a:p>
            <a:pPr marL="0" indent="0">
              <a:buNone/>
            </a:pPr>
            <a:r>
              <a:rPr lang="en-US" altLang="zh-CN" sz="2400" dirty="0">
                <a:solidFill>
                  <a:schemeClr val="accent2"/>
                </a:solidFill>
                <a:sym typeface="+mn-ea"/>
              </a:rPr>
              <a:t>1</a:t>
            </a:r>
            <a:r>
              <a:rPr lang="zh-CN" altLang="en-US" sz="2400" dirty="0">
                <a:solidFill>
                  <a:schemeClr val="accent2"/>
                </a:solidFill>
                <a:sym typeface="+mn-ea"/>
              </a:rPr>
              <a:t>、常用字符指针指向字符数组的元素</a:t>
            </a:r>
            <a:r>
              <a:rPr lang="zh-CN" altLang="en-US" sz="2400" dirty="0">
                <a:sym typeface="+mn-ea"/>
              </a:rPr>
              <a:t>，以便通过这种指针来操作字符数组的元素</a:t>
            </a:r>
            <a:r>
              <a:rPr lang="zh-CN" altLang="en-US" sz="2400" b="1"/>
              <a:t>。</a:t>
            </a:r>
            <a:endParaRPr lang="zh-CN" altLang="en-US" sz="2400"/>
          </a:p>
          <a:p>
            <a:pPr marL="0" indent="0">
              <a:buNone/>
            </a:pPr>
            <a:r>
              <a:rPr lang="en-US" altLang="zh-CN" sz="2400">
                <a:latin typeface="Cambria" panose="02040503050406030204" pitchFamily="18" charset="0"/>
                <a:sym typeface="+mn-ea"/>
              </a:rPr>
              <a:t>【</a:t>
            </a:r>
            <a:r>
              <a:rPr lang="zh-CN" altLang="en-US" sz="2400" dirty="0">
                <a:latin typeface="Cambria" panose="02040503050406030204" pitchFamily="18" charset="0"/>
                <a:sym typeface="+mn-ea"/>
              </a:rPr>
              <a:t>例</a:t>
            </a:r>
            <a:r>
              <a:rPr lang="en-US" altLang="zh-CN" sz="2400">
                <a:latin typeface="Cambria" panose="02040503050406030204" pitchFamily="18" charset="0"/>
                <a:sym typeface="+mn-ea"/>
              </a:rPr>
              <a:t>7-6】</a:t>
            </a:r>
            <a:r>
              <a:rPr lang="zh-CN" altLang="en-US" sz="2400" dirty="0">
                <a:latin typeface="Cambria" panose="02040503050406030204" pitchFamily="18" charset="0"/>
                <a:sym typeface="+mn-ea"/>
              </a:rPr>
              <a:t>用指针方式实现字符串长度函数</a:t>
            </a:r>
            <a:endParaRPr lang="zh-CN" altLang="en-US" sz="2400" dirty="0">
              <a:latin typeface="Cambria" panose="02040503050406030204" pitchFamily="18" charset="0"/>
              <a:sym typeface="+mn-ea"/>
            </a:endParaRPr>
          </a:p>
          <a:p>
            <a:pPr marL="0" indent="0">
              <a:buNone/>
            </a:pPr>
            <a:r>
              <a:rPr lang="en-US" altLang="zh-CN" sz="2400" dirty="0">
                <a:solidFill>
                  <a:schemeClr val="tx1"/>
                </a:solidFill>
                <a:sym typeface="+mn-ea"/>
              </a:rPr>
              <a:t>1</a:t>
            </a:r>
            <a:r>
              <a:rPr lang="zh-CN" altLang="en-US" sz="2400" dirty="0">
                <a:solidFill>
                  <a:schemeClr val="tx1"/>
                </a:solidFill>
                <a:sym typeface="+mn-ea"/>
              </a:rPr>
              <a:t>）通过局部指针扫描串中字符并计数</a:t>
            </a:r>
            <a:endParaRPr lang="zh-CN" altLang="en-US" sz="2400" dirty="0">
              <a:solidFill>
                <a:schemeClr val="tx1"/>
              </a:solidFill>
              <a:sym typeface="+mn-ea"/>
            </a:endParaRPr>
          </a:p>
          <a:p>
            <a:pPr marL="0" indent="0">
              <a:buNone/>
            </a:pPr>
            <a:r>
              <a:rPr lang="en-US" altLang="zh-CN" sz="2400">
                <a:solidFill>
                  <a:schemeClr val="tx1"/>
                </a:solidFill>
                <a:sym typeface="+mn-ea"/>
              </a:rPr>
              <a:t>2</a:t>
            </a:r>
            <a:r>
              <a:rPr lang="zh-CN" altLang="en-US" sz="2400">
                <a:solidFill>
                  <a:schemeClr val="tx1"/>
                </a:solidFill>
                <a:sym typeface="+mn-ea"/>
              </a:rPr>
              <a:t>）</a:t>
            </a:r>
            <a:r>
              <a:rPr lang="zh-CN" altLang="en-US" sz="2400" dirty="0">
                <a:solidFill>
                  <a:schemeClr val="tx1"/>
                </a:solidFill>
                <a:sym typeface="+mn-ea"/>
              </a:rPr>
              <a:t>通过局部指针扫描到串尾，计算指针之差</a:t>
            </a:r>
            <a:endParaRPr lang="zh-CN" altLang="en-US" sz="2400" dirty="0">
              <a:solidFill>
                <a:schemeClr val="tx1"/>
              </a:solidFill>
              <a:sym typeface="+mn-ea"/>
            </a:endParaRPr>
          </a:p>
          <a:p>
            <a:pPr marL="0" indent="0">
              <a:buNone/>
            </a:pPr>
            <a:r>
              <a:rPr lang="en-US" altLang="zh-CN" sz="2400">
                <a:latin typeface="Cambria" panose="02040503050406030204" pitchFamily="18" charset="0"/>
                <a:sym typeface="+mn-ea"/>
              </a:rPr>
              <a:t>【</a:t>
            </a:r>
            <a:r>
              <a:rPr lang="zh-CN" altLang="en-US" sz="2400" dirty="0">
                <a:latin typeface="Cambria" panose="02040503050406030204" pitchFamily="18" charset="0"/>
                <a:sym typeface="+mn-ea"/>
              </a:rPr>
              <a:t>例</a:t>
            </a:r>
            <a:r>
              <a:rPr lang="en-US" altLang="zh-CN" sz="2400">
                <a:latin typeface="Cambria" panose="02040503050406030204" pitchFamily="18" charset="0"/>
                <a:sym typeface="+mn-ea"/>
              </a:rPr>
              <a:t>7-7】</a:t>
            </a:r>
            <a:r>
              <a:rPr lang="zh-CN" altLang="en-US" sz="2400" dirty="0">
                <a:latin typeface="Cambria" panose="02040503050406030204" pitchFamily="18" charset="0"/>
                <a:sym typeface="+mn-ea"/>
              </a:rPr>
              <a:t>用指针实现字符串复制函数</a:t>
            </a:r>
            <a:endParaRPr lang="zh-CN" altLang="en-US" sz="2400" dirty="0">
              <a:latin typeface="Cambria" panose="02040503050406030204" pitchFamily="18" charset="0"/>
              <a:sym typeface="+mn-ea"/>
            </a:endParaRPr>
          </a:p>
          <a:p>
            <a:pPr marL="0" indent="0">
              <a:buNone/>
            </a:pPr>
            <a:r>
              <a:rPr lang="zh-CN" altLang="en-US" sz="2400" dirty="0">
                <a:latin typeface="Cambria" panose="02040503050406030204" pitchFamily="18" charset="0"/>
                <a:sym typeface="+mn-ea"/>
              </a:rPr>
              <a:t>在循环中做间接访问赋值和指针更新。可以有多种写法。尤其是 </a:t>
            </a:r>
            <a:r>
              <a:rPr lang="en-US" altLang="zh-CN" sz="2400" dirty="0">
                <a:latin typeface="Cambria" panose="02040503050406030204" pitchFamily="18" charset="0"/>
                <a:sym typeface="+mn-ea"/>
              </a:rPr>
              <a:t>*s++ = *t++ </a:t>
            </a:r>
            <a:r>
              <a:rPr lang="zh-CN" altLang="en-US" sz="2400" dirty="0">
                <a:latin typeface="Cambria" panose="02040503050406030204" pitchFamily="18" charset="0"/>
                <a:sym typeface="+mn-ea"/>
              </a:rPr>
              <a:t>，需要仔细体会其含义。</a:t>
            </a:r>
            <a:endParaRPr lang="zh-CN" altLang="en-US" sz="2400" dirty="0">
              <a:latin typeface="Cambria" panose="02040503050406030204" pitchFamily="18" charset="0"/>
              <a:sym typeface="+mn-ea"/>
            </a:endParaRPr>
          </a:p>
          <a:p>
            <a:pPr marL="0" indent="0">
              <a:buNone/>
            </a:pPr>
            <a:r>
              <a:rPr lang="en-US" altLang="zh-CN" sz="2400" dirty="0">
                <a:latin typeface="Cambria" panose="02040503050406030204" pitchFamily="18" charset="0"/>
                <a:sym typeface="+mn-ea"/>
              </a:rPr>
              <a:t>2</a:t>
            </a:r>
            <a:r>
              <a:rPr lang="zh-CN" altLang="en-US" sz="2400" dirty="0">
                <a:latin typeface="Cambria" panose="02040503050406030204" pitchFamily="18" charset="0"/>
                <a:sym typeface="+mn-ea"/>
              </a:rPr>
              <a:t>、通过指向字符串的字符指针</a:t>
            </a:r>
            <a:r>
              <a:rPr lang="zh-CN" altLang="en-US" sz="2400" dirty="0">
                <a:solidFill>
                  <a:schemeClr val="accent2"/>
                </a:solidFill>
                <a:latin typeface="Cambria" panose="02040503050406030204" pitchFamily="18" charset="0"/>
                <a:sym typeface="+mn-ea"/>
              </a:rPr>
              <a:t>把字符串作为一个整体进行操作</a:t>
            </a:r>
            <a:r>
              <a:rPr lang="zh-CN" altLang="en-US" sz="2400" dirty="0">
                <a:latin typeface="Cambria" panose="02040503050406030204" pitchFamily="18" charset="0"/>
                <a:sym typeface="+mn-ea"/>
              </a:rPr>
              <a:t>。最常见的情况是让字符指针指向字符串开始，以便操作整个字符串。如果让指针指在字符串的中间，就可以把当前所指字符当作一个子字符串的开头，操作这个子字符串。</a:t>
            </a:r>
            <a:endParaRPr lang="zh-CN" altLang="en-US" sz="2400" dirty="0">
              <a:latin typeface="Cambria" panose="02040503050406030204" pitchFamily="18" charset="0"/>
              <a:sym typeface="+mn-ea"/>
            </a:endParaRPr>
          </a:p>
          <a:p>
            <a:pPr marL="0" indent="0">
              <a:buNone/>
            </a:pPr>
            <a:r>
              <a:rPr lang="zh-CN" altLang="en-US" sz="2400" dirty="0">
                <a:latin typeface="Cambria" panose="02040503050406030204" pitchFamily="18" charset="0"/>
                <a:sym typeface="+mn-ea"/>
              </a:rPr>
              <a:t>使用广泛。</a:t>
            </a:r>
            <a:endParaRPr lang="zh-CN" altLang="en-US" sz="2400" dirty="0">
              <a:latin typeface="Cambria" panose="02040503050406030204" pitchFamily="18" charset="0"/>
              <a:sym typeface="+mn-ea"/>
            </a:endParaRPr>
          </a:p>
        </p:txBody>
      </p:sp>
      <p:sp>
        <p:nvSpPr>
          <p:cNvPr id="2" name="灯片编号占位符 1"/>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文本占位符 195586"/>
          <p:cNvSpPr>
            <a:spLocks noGrp="1"/>
          </p:cNvSpPr>
          <p:nvPr>
            <p:ph idx="1"/>
          </p:nvPr>
        </p:nvSpPr>
        <p:spPr>
          <a:xfrm>
            <a:off x="503555" y="532765"/>
            <a:ext cx="8135938" cy="5400675"/>
          </a:xfrm>
        </p:spPr>
        <p:txBody>
          <a:bodyPr vert="horz" wrap="square" lIns="91440" tIns="45720" rIns="91440" bIns="45720" anchor="t"/>
          <a:p>
            <a:r>
              <a:rPr lang="zh-CN" altLang="en-US" dirty="0"/>
              <a:t>变量</a:t>
            </a:r>
            <a:r>
              <a:rPr lang="zh-CN" altLang="en-US" dirty="0">
                <a:solidFill>
                  <a:schemeClr val="accent2"/>
                </a:solidFill>
              </a:rPr>
              <a:t>存在期</a:t>
            </a:r>
            <a:r>
              <a:rPr lang="zh-CN" altLang="en-US" dirty="0"/>
              <a:t>就是它占据所安排存储的期间。</a:t>
            </a:r>
            <a:endParaRPr lang="zh-CN" altLang="en-US" dirty="0"/>
          </a:p>
          <a:p>
            <a:r>
              <a:rPr lang="zh-CN" altLang="en-US" dirty="0"/>
              <a:t>任何变量在存在期间总有确定存储位置，有固定</a:t>
            </a:r>
            <a:r>
              <a:rPr lang="zh-CN" altLang="en-US" dirty="0">
                <a:solidFill>
                  <a:schemeClr val="accent2"/>
                </a:solidFill>
              </a:rPr>
              <a:t>地址</a:t>
            </a:r>
            <a:r>
              <a:rPr lang="zh-CN" altLang="en-US" dirty="0"/>
              <a:t>。</a:t>
            </a:r>
            <a:endParaRPr lang="zh-CN" altLang="en-US" dirty="0"/>
          </a:p>
          <a:p>
            <a:r>
              <a:rPr lang="zh-CN" altLang="en-US" dirty="0">
                <a:solidFill>
                  <a:schemeClr val="accent2"/>
                </a:solidFill>
              </a:rPr>
              <a:t>变量存在时有地址，地址用二进制编码，因此可能成为程序处理的</a:t>
            </a:r>
            <a:r>
              <a:rPr lang="zh-CN" altLang="en-US" dirty="0">
                <a:solidFill>
                  <a:srgbClr val="A50021"/>
                </a:solidFill>
              </a:rPr>
              <a:t>数据</a:t>
            </a:r>
            <a:r>
              <a:rPr lang="zh-CN" altLang="en-US" dirty="0">
                <a:solidFill>
                  <a:schemeClr val="accent2"/>
                </a:solidFill>
              </a:rPr>
              <a:t>。</a:t>
            </a:r>
            <a:endParaRPr lang="zh-CN" altLang="en-US" dirty="0"/>
          </a:p>
        </p:txBody>
      </p:sp>
      <p:graphicFrame>
        <p:nvGraphicFramePr>
          <p:cNvPr id="7259" name="表格 7258"/>
          <p:cNvGraphicFramePr/>
          <p:nvPr>
            <p:custDataLst>
              <p:tags r:id="rId1"/>
            </p:custDataLst>
          </p:nvPr>
        </p:nvGraphicFramePr>
        <p:xfrm>
          <a:off x="1043305" y="3429000"/>
          <a:ext cx="6743700" cy="2914650"/>
        </p:xfrm>
        <a:graphic>
          <a:graphicData uri="http://schemas.openxmlformats.org/drawingml/2006/table">
            <a:tbl>
              <a:tblPr/>
              <a:tblGrid>
                <a:gridCol w="561975"/>
                <a:gridCol w="561975"/>
                <a:gridCol w="561975"/>
                <a:gridCol w="561975"/>
                <a:gridCol w="561975"/>
                <a:gridCol w="561975"/>
                <a:gridCol w="561975"/>
                <a:gridCol w="561975"/>
                <a:gridCol w="561975"/>
                <a:gridCol w="561975"/>
                <a:gridCol w="561975"/>
                <a:gridCol w="561975"/>
              </a:tblGrid>
              <a:tr h="485775">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85775">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85775">
                <a:tc gridSpan="4">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spcBef>
                          <a:spcPct val="0"/>
                        </a:spcBef>
                        <a:buFont typeface="Wingdings" panose="05000000000000000000" pitchFamily="2" charset="2"/>
                        <a:buNone/>
                      </a:pPr>
                      <a:r>
                        <a:rPr lang="en-US" altLang="zh-CN" sz="2500" b="0" err="1">
                          <a:ea typeface="华文中宋" panose="02010600040101010101" pitchFamily="2" charset="-122"/>
                        </a:rPr>
                        <a:t>int</a:t>
                      </a:r>
                      <a:r>
                        <a:rPr lang="en-US" altLang="zh-CN" sz="2500" b="0">
                          <a:ea typeface="华文中宋" panose="02010600040101010101" pitchFamily="2" charset="-122"/>
                        </a:rPr>
                        <a:t> k</a:t>
                      </a:r>
                      <a:endParaRPr lang="zh-CN" altLang="en-US" sz="2500" b="0" dirty="0">
                        <a:ea typeface="华文中宋" panose="02010600040101010101" pitchFamily="2" charset="-122"/>
                      </a:endParaRPr>
                    </a:p>
                  </a:txBody>
                  <a:tcPr marL="92075" marR="92075" marT="48794" marB="48794">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8">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spcBef>
                          <a:spcPct val="0"/>
                        </a:spcBef>
                        <a:buFont typeface="Wingdings" panose="05000000000000000000" pitchFamily="2" charset="2"/>
                        <a:buNone/>
                      </a:pPr>
                      <a:r>
                        <a:rPr lang="en-US" altLang="zh-CN" sz="2500" b="0">
                          <a:ea typeface="华文中宋" panose="02010600040101010101" pitchFamily="2" charset="-122"/>
                        </a:rPr>
                        <a:t>double x</a:t>
                      </a: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2"/>
                    </a:solid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485775">
                <a:tc gridSpan="12">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lgn="ctr">
                        <a:spcBef>
                          <a:spcPct val="0"/>
                        </a:spcBef>
                        <a:buFont typeface="Wingdings" panose="05000000000000000000" pitchFamily="2" charset="2"/>
                        <a:buNone/>
                      </a:pPr>
                      <a:r>
                        <a:rPr lang="en-US" altLang="zh-CN" sz="2500" b="0">
                          <a:ea typeface="华文中宋" panose="02010600040101010101" pitchFamily="2" charset="-122"/>
                        </a:rPr>
                        <a:t>char ch[12]</a:t>
                      </a:r>
                      <a:endParaRPr lang="zh-CN" altLang="en-US" sz="2500" b="0" dirty="0">
                        <a:ea typeface="华文中宋" panose="02010600040101010101" pitchFamily="2" charset="-122"/>
                      </a:endParaRPr>
                    </a:p>
                  </a:txBody>
                  <a:tcPr marL="92075" marR="92075" marT="48794" marB="48794">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99CC"/>
                    </a:solidFill>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485775">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85775">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0">
                        <a:lnSpc>
                          <a:spcPct val="100000"/>
                        </a:lnSpc>
                        <a:spcBef>
                          <a:spcPct val="20000"/>
                        </a:spcBef>
                        <a:spcAft>
                          <a:spcPct val="0"/>
                        </a:spcAft>
                        <a:buClr>
                          <a:schemeClr val="hlink"/>
                        </a:buClr>
                        <a:buSzPct val="85000"/>
                        <a:buFont typeface="Wingdings" panose="05000000000000000000" pitchFamily="2" charset="2"/>
                        <a:buChar char="l"/>
                        <a:defRPr sz="2400" b="1" u="none" kern="1200" baseline="0">
                          <a:solidFill>
                            <a:schemeClr val="tx1"/>
                          </a:solidFill>
                          <a:latin typeface="Cambria" panose="02040503050406030204" pitchFamily="18" charset="0"/>
                          <a:ea typeface="新宋体" panose="02010609030101010101" pitchFamily="49" charset="-122"/>
                        </a:defRPr>
                      </a:lvl1pPr>
                      <a:lvl2pPr marL="742950" lvl="1" indent="-285750" algn="l" defTabSz="914400" rtl="0" eaLnBrk="1" fontAlgn="base" latinLnBrk="0" hangingPunct="0">
                        <a:lnSpc>
                          <a:spcPct val="100000"/>
                        </a:lnSpc>
                        <a:spcBef>
                          <a:spcPct val="20000"/>
                        </a:spcBef>
                        <a:spcAft>
                          <a:spcPct val="0"/>
                        </a:spcAft>
                        <a:buClr>
                          <a:schemeClr val="accent2"/>
                        </a:buClr>
                        <a:buSzPct val="85000"/>
                        <a:buFont typeface="Wingdings" panose="05000000000000000000" pitchFamily="2" charset="2"/>
                        <a:buChar char="n"/>
                        <a:defRPr sz="2400" b="1" i="0" u="none" kern="1200" baseline="0">
                          <a:solidFill>
                            <a:schemeClr val="tx1"/>
                          </a:solidFill>
                          <a:latin typeface="Cambria" panose="02040503050406030204" pitchFamily="18" charset="0"/>
                          <a:ea typeface="新宋体" panose="02010609030101010101" pitchFamily="49" charset="-122"/>
                        </a:defRPr>
                      </a:lvl2pPr>
                      <a:lvl3pPr marL="1143000" lvl="2"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2000" b="1" i="0" u="none" kern="1200" baseline="0">
                          <a:solidFill>
                            <a:schemeClr val="tx1"/>
                          </a:solidFill>
                          <a:latin typeface="Cambria" panose="02040503050406030204" pitchFamily="18" charset="0"/>
                          <a:ea typeface="新宋体" panose="02010609030101010101" pitchFamily="49" charset="-122"/>
                        </a:defRPr>
                      </a:lvl3pPr>
                      <a:lvl4pPr marL="1600200" lvl="3"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4pPr>
                      <a:lvl5pPr marL="2057400" lvl="4" indent="-228600" algn="l" defTabSz="914400" rtl="0" eaLnBrk="1" fontAlgn="base" latinLnBrk="0" hangingPunct="0">
                        <a:lnSpc>
                          <a:spcPct val="100000"/>
                        </a:lnSpc>
                        <a:spcBef>
                          <a:spcPct val="20000"/>
                        </a:spcBef>
                        <a:spcAft>
                          <a:spcPct val="0"/>
                        </a:spcAft>
                        <a:buFont typeface="Wingdings" panose="05000000000000000000" pitchFamily="2" charset="2"/>
                        <a:buChar char="»"/>
                        <a:defRPr sz="1800" b="1" i="0" u="none" kern="1200" baseline="0">
                          <a:solidFill>
                            <a:schemeClr val="tx1"/>
                          </a:solidFill>
                          <a:latin typeface="Cambria" panose="02040503050406030204" pitchFamily="18" charset="0"/>
                          <a:ea typeface="新宋体" panose="02010609030101010101" pitchFamily="49" charset="-122"/>
                        </a:defRPr>
                      </a:lvl5pPr>
                    </a:lstStyle>
                    <a:p>
                      <a:pPr marL="0" lvl="0" indent="0">
                        <a:spcBef>
                          <a:spcPct val="0"/>
                        </a:spcBef>
                        <a:buFont typeface="Wingdings" panose="05000000000000000000" pitchFamily="2" charset="2"/>
                        <a:buNone/>
                      </a:pPr>
                      <a:endParaRPr lang="zh-CN" altLang="en-US" sz="2500" b="0" dirty="0">
                        <a:ea typeface="华文中宋" panose="02010600040101010101" pitchFamily="2" charset="-122"/>
                      </a:endParaRPr>
                    </a:p>
                  </a:txBody>
                  <a:tcPr marL="92075" marR="92075" marT="48794" marB="48794">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1355" name="矩形 11354"/>
          <p:cNvSpPr>
            <a:spLocks noChangeAspect="1"/>
          </p:cNvSpPr>
          <p:nvPr/>
        </p:nvSpPr>
        <p:spPr>
          <a:xfrm>
            <a:off x="4419600" y="3276600"/>
            <a:ext cx="304800" cy="304800"/>
          </a:xfrm>
          <a:prstGeom prst="rect">
            <a:avLst/>
          </a:prstGeom>
          <a:noFill/>
          <a:ln w="9525">
            <a:noFill/>
          </a:ln>
        </p:spPr>
        <p:txBody>
          <a:bodyPr/>
          <a:p>
            <a:endParaRPr lang="zh-CN" altLang="en-US"/>
          </a:p>
        </p:txBody>
      </p:sp>
      <p:sp>
        <p:nvSpPr>
          <p:cNvPr id="11357" name="文本框 11356"/>
          <p:cNvSpPr txBox="1"/>
          <p:nvPr/>
        </p:nvSpPr>
        <p:spPr>
          <a:xfrm>
            <a:off x="179388" y="3500438"/>
            <a:ext cx="792162" cy="2861310"/>
          </a:xfrm>
          <a:prstGeom prst="rect">
            <a:avLst/>
          </a:prstGeom>
          <a:noFill/>
          <a:ln w="9525">
            <a:noFill/>
          </a:ln>
        </p:spPr>
        <p:txBody>
          <a:bodyPr>
            <a:spAutoFit/>
          </a:bodyPr>
          <a:p>
            <a:pPr algn="r" hangingPunct="1">
              <a:lnSpc>
                <a:spcPct val="150000"/>
              </a:lnSpc>
              <a:spcBef>
                <a:spcPct val="0"/>
              </a:spcBef>
            </a:pPr>
            <a:r>
              <a:rPr lang="en-US" altLang="zh-CN" sz="2000" i="1">
                <a:latin typeface="Cambria" panose="02040503050406030204" pitchFamily="18" charset="0"/>
              </a:rPr>
              <a:t>2000</a:t>
            </a:r>
            <a:endParaRPr lang="en-US" altLang="zh-CN" sz="2000" i="1">
              <a:latin typeface="Cambria" panose="02040503050406030204" pitchFamily="18" charset="0"/>
            </a:endParaRPr>
          </a:p>
          <a:p>
            <a:pPr algn="r" hangingPunct="1">
              <a:lnSpc>
                <a:spcPct val="150000"/>
              </a:lnSpc>
              <a:spcBef>
                <a:spcPct val="0"/>
              </a:spcBef>
            </a:pPr>
            <a:r>
              <a:rPr lang="en-US" altLang="zh-CN" sz="2000" i="1">
                <a:latin typeface="Cambria" panose="02040503050406030204" pitchFamily="18" charset="0"/>
              </a:rPr>
              <a:t>2012</a:t>
            </a:r>
            <a:endParaRPr lang="en-US" altLang="zh-CN" sz="2000" i="1">
              <a:latin typeface="Cambria" panose="02040503050406030204" pitchFamily="18" charset="0"/>
            </a:endParaRPr>
          </a:p>
          <a:p>
            <a:pPr algn="r" hangingPunct="1">
              <a:lnSpc>
                <a:spcPct val="150000"/>
              </a:lnSpc>
              <a:spcBef>
                <a:spcPct val="0"/>
              </a:spcBef>
            </a:pPr>
            <a:r>
              <a:rPr lang="en-US" altLang="zh-CN" sz="2000" i="1">
                <a:latin typeface="Cambria" panose="02040503050406030204" pitchFamily="18" charset="0"/>
              </a:rPr>
              <a:t>2024</a:t>
            </a:r>
            <a:endParaRPr lang="en-US" altLang="zh-CN" sz="2000" i="1">
              <a:latin typeface="Cambria" panose="02040503050406030204" pitchFamily="18" charset="0"/>
            </a:endParaRPr>
          </a:p>
          <a:p>
            <a:pPr algn="r" hangingPunct="1">
              <a:lnSpc>
                <a:spcPct val="150000"/>
              </a:lnSpc>
              <a:spcBef>
                <a:spcPct val="0"/>
              </a:spcBef>
            </a:pPr>
            <a:r>
              <a:rPr lang="en-US" altLang="zh-CN" sz="2000" i="1">
                <a:latin typeface="Cambria" panose="02040503050406030204" pitchFamily="18" charset="0"/>
              </a:rPr>
              <a:t>2036</a:t>
            </a:r>
            <a:endParaRPr lang="en-US" altLang="zh-CN" sz="2000" i="1">
              <a:latin typeface="Cambria" panose="02040503050406030204" pitchFamily="18" charset="0"/>
            </a:endParaRPr>
          </a:p>
          <a:p>
            <a:pPr algn="r" hangingPunct="1">
              <a:lnSpc>
                <a:spcPct val="150000"/>
              </a:lnSpc>
              <a:spcBef>
                <a:spcPct val="0"/>
              </a:spcBef>
            </a:pPr>
            <a:r>
              <a:rPr lang="en-US" altLang="zh-CN" sz="2000" i="1">
                <a:latin typeface="Cambria" panose="02040503050406030204" pitchFamily="18" charset="0"/>
              </a:rPr>
              <a:t>2048</a:t>
            </a:r>
            <a:endParaRPr lang="en-US" altLang="zh-CN" sz="2000" i="1">
              <a:latin typeface="Cambria" panose="02040503050406030204" pitchFamily="18" charset="0"/>
            </a:endParaRPr>
          </a:p>
          <a:p>
            <a:pPr algn="r" hangingPunct="1">
              <a:lnSpc>
                <a:spcPct val="150000"/>
              </a:lnSpc>
              <a:spcBef>
                <a:spcPct val="0"/>
              </a:spcBef>
            </a:pPr>
            <a:r>
              <a:rPr lang="en-US" altLang="zh-CN" sz="2000" i="1">
                <a:latin typeface="Cambria" panose="02040503050406030204" pitchFamily="18" charset="0"/>
              </a:rPr>
              <a:t>2060</a:t>
            </a:r>
            <a:endParaRPr lang="en-US" altLang="zh-CN" sz="2000" i="1">
              <a:latin typeface="Cambria" panose="02040503050406030204" pitchFamily="18" charset="0"/>
            </a:endParaRPr>
          </a:p>
        </p:txBody>
      </p:sp>
      <p:sp>
        <p:nvSpPr>
          <p:cNvPr id="2" name="灯片编号占位符 1"/>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文本框 9222"/>
          <p:cNvSpPr txBox="1"/>
          <p:nvPr/>
        </p:nvSpPr>
        <p:spPr>
          <a:xfrm>
            <a:off x="176213" y="222250"/>
            <a:ext cx="8780462" cy="521970"/>
          </a:xfrm>
          <a:prstGeom prst="rect">
            <a:avLst/>
          </a:prstGeom>
          <a:noFill/>
          <a:ln w="9525">
            <a:noFill/>
          </a:ln>
        </p:spPr>
        <p:txBody>
          <a:bodyPr>
            <a:spAutoFit/>
          </a:bodyPr>
          <a:p>
            <a:pPr algn="l" hangingPunct="1"/>
            <a:endParaRPr lang="zh-CN" altLang="en-US" sz="2800" b="1" dirty="0">
              <a:solidFill>
                <a:schemeClr val="accent2"/>
              </a:solidFill>
              <a:latin typeface="Cambria" panose="02040503050406030204" pitchFamily="18" charset="0"/>
            </a:endParaRPr>
          </a:p>
        </p:txBody>
      </p:sp>
      <p:sp>
        <p:nvSpPr>
          <p:cNvPr id="13314" name="文本占位符 9227"/>
          <p:cNvSpPr>
            <a:spLocks noGrp="1"/>
          </p:cNvSpPr>
          <p:nvPr>
            <p:ph idx="1"/>
          </p:nvPr>
        </p:nvSpPr>
        <p:spPr/>
        <p:txBody>
          <a:bodyPr vert="horz" wrap="square" lIns="91440" tIns="45720" rIns="91440" bIns="45720" anchor="t"/>
          <a:p>
            <a:pPr>
              <a:buNone/>
            </a:pPr>
            <a:r>
              <a:rPr lang="zh-CN" altLang="en-US" dirty="0"/>
              <a:t>问题：地址作为数据有什么用？</a:t>
            </a:r>
            <a:endParaRPr lang="zh-CN" altLang="en-US" dirty="0"/>
          </a:p>
          <a:p>
            <a:r>
              <a:rPr lang="zh-CN" altLang="en-US" dirty="0"/>
              <a:t>若程序可以处理对象地址，就可通过地址处理相关对象。</a:t>
            </a:r>
            <a:endParaRPr lang="zh-CN" altLang="en-US" dirty="0"/>
          </a:p>
          <a:p>
            <a:r>
              <a:rPr lang="zh-CN" altLang="en-US" dirty="0"/>
              <a:t>对象（例如变量）地址也被作为</a:t>
            </a:r>
            <a:r>
              <a:rPr lang="zh-CN" altLang="en-US" dirty="0">
                <a:solidFill>
                  <a:schemeClr val="accent2"/>
                </a:solidFill>
              </a:rPr>
              <a:t>数据</a:t>
            </a:r>
            <a:r>
              <a:rPr lang="zh-CN" altLang="en-US" dirty="0"/>
              <a:t>，</a:t>
            </a:r>
            <a:r>
              <a:rPr lang="zh-CN" altLang="en-US" u="sng" dirty="0">
                <a:solidFill>
                  <a:schemeClr val="accent2"/>
                </a:solidFill>
              </a:rPr>
              <a:t>地址值</a:t>
            </a:r>
            <a:r>
              <a:rPr lang="en-US" altLang="zh-CN">
                <a:solidFill>
                  <a:schemeClr val="accent2"/>
                </a:solidFill>
              </a:rPr>
              <a:t>/</a:t>
            </a:r>
            <a:r>
              <a:rPr lang="zh-CN" altLang="en-US" dirty="0">
                <a:solidFill>
                  <a:schemeClr val="accent2"/>
                </a:solidFill>
              </a:rPr>
              <a:t>指针值</a:t>
            </a:r>
            <a:r>
              <a:rPr lang="zh-CN" altLang="en-US" dirty="0"/>
              <a:t>。以地址为值的变量称为</a:t>
            </a:r>
            <a:r>
              <a:rPr lang="zh-CN" altLang="en-US" dirty="0">
                <a:solidFill>
                  <a:schemeClr val="accent2"/>
                </a:solidFill>
              </a:rPr>
              <a:t>指针变量</a:t>
            </a:r>
            <a:r>
              <a:rPr lang="en-US" altLang="zh-CN">
                <a:solidFill>
                  <a:schemeClr val="accent2"/>
                </a:solidFill>
              </a:rPr>
              <a:t>/</a:t>
            </a:r>
            <a:r>
              <a:rPr lang="zh-CN" altLang="en-US" dirty="0">
                <a:solidFill>
                  <a:schemeClr val="accent2"/>
                </a:solidFill>
              </a:rPr>
              <a:t>指针</a:t>
            </a:r>
            <a:r>
              <a:rPr lang="en-US" altLang="zh-CN"/>
              <a:t>(pointer)</a:t>
            </a:r>
            <a:r>
              <a:rPr lang="zh-CN" altLang="en-US" dirty="0"/>
              <a:t>。</a:t>
            </a:r>
            <a:endParaRPr lang="zh-CN" altLang="en-US" dirty="0"/>
          </a:p>
          <a:p>
            <a:endParaRPr lang="zh-CN" altLang="en-US" dirty="0"/>
          </a:p>
          <a:p>
            <a:r>
              <a:rPr lang="zh-CN" altLang="en-US" u="sng" dirty="0"/>
              <a:t>指针是一种访问其他对象的手段</a:t>
            </a:r>
            <a:r>
              <a:rPr lang="zh-CN" altLang="en-US" dirty="0"/>
              <a:t>，利用这种机制能更灵活方便地实施对各种对象的操作。</a:t>
            </a:r>
            <a:endParaRPr lang="zh-CN" altLang="en-US" dirty="0"/>
          </a:p>
        </p:txBody>
      </p:sp>
      <p:sp>
        <p:nvSpPr>
          <p:cNvPr id="2" name="灯片编号占位符 1"/>
          <p:cNvSpPr>
            <a:spLocks noGrp="1"/>
          </p:cNvSpPr>
          <p:nvPr>
            <p:ph type="sldNum" sz="quarter" idx="12"/>
          </p:nvPr>
        </p:nvSpPr>
        <p:spPr/>
        <p:txBody>
          <a:bodyPr/>
          <a:p>
            <a:pPr lvl="0" eaLnBrk="1" fontAlgn="base" hangingPunct="1">
              <a:spcBef>
                <a:spcPct val="0"/>
              </a:spcBef>
            </a:pPr>
            <a:fld id="{9A0DB2DC-4C9A-4742-B13C-FB6460FD3503}" type="slidenum">
              <a:rPr lang="zh-CN" altLang="en-US" strike="noStrike" noProof="1" dirty="0">
                <a:latin typeface="Arial" panose="020B0604020202020204" pitchFamily="34" charset="0"/>
                <a:cs typeface="+mn-cs"/>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tags/tag1.xml><?xml version="1.0" encoding="utf-8"?>
<p:tagLst xmlns:p="http://schemas.openxmlformats.org/presentationml/2006/main">
  <p:tag name="KSO_WM_BEAUTIFY_FLAG" val=""/>
  <p:tag name="KSO_WM_UNIT_PLACING_PICTURE_USER_VIEWPORT" val="{&quot;height&quot;:2984,&quot;width&quot;:2148}"/>
</p:tagLst>
</file>

<file path=ppt/tags/tag10.xml><?xml version="1.0" encoding="utf-8"?>
<p:tagLst xmlns:p="http://schemas.openxmlformats.org/presentationml/2006/main">
  <p:tag name="KSO_WM_UNIT_TABLE_BEAUTIFY" val="{31de979c-554d-47aa-a46e-7ecdcbddd33b}"/>
</p:tagLst>
</file>

<file path=ppt/tags/tag11.xml><?xml version="1.0" encoding="utf-8"?>
<p:tagLst xmlns:p="http://schemas.openxmlformats.org/presentationml/2006/main">
  <p:tag name="KSO_WM_UNIT_TABLE_BEAUTIFY" val="smartTable{a7affe47-f393-4b95-9630-febc5e7194df}"/>
  <p:tag name="TABLE_RECT" val="470.8*65.6*197.95*182.5"/>
  <p:tag name="TABLE_EMPHASIZE_COLOR" val="6579300"/>
  <p:tag name="TABLE_ONEKEY_SKIN_IDX" val="0"/>
  <p:tag name="TABLE_SKINIDX" val="-1"/>
  <p:tag name="TABLE_COLORIDX" val="l"/>
</p:tagLst>
</file>

<file path=ppt/tags/tag12.xml><?xml version="1.0" encoding="utf-8"?>
<p:tagLst xmlns:p="http://schemas.openxmlformats.org/presentationml/2006/main">
  <p:tag name="KSO_WM_UNIT_TABLE_BEAUTIFY" val="{622f7e65-fed2-4fb6-b2d5-d0d324ef7133}"/>
</p:tagLst>
</file>

<file path=ppt/tags/tag13.xml><?xml version="1.0" encoding="utf-8"?>
<p:tagLst xmlns:p="http://schemas.openxmlformats.org/presentationml/2006/main">
  <p:tag name="KSO_WM_UNIT_TABLE_BEAUTIFY" val="{aa5afa45-ff83-484d-8556-b6bfad9dc7c9}"/>
  <p:tag name="TABLE_ENDDRAG_ORIGIN_RECT" val="234*31"/>
  <p:tag name="TABLE_ENDDRAG_RECT" val="411*406*234*31"/>
</p:tagLst>
</file>

<file path=ppt/tags/tag14.xml><?xml version="1.0" encoding="utf-8"?>
<p:tagLst xmlns:p="http://schemas.openxmlformats.org/presentationml/2006/main">
  <p:tag name="KSO_WM_UNIT_TABLE_BEAUTIFY" val="{aa5afa45-ff83-484d-8556-b6bfad9dc7c9}"/>
  <p:tag name="TABLE_ENDDRAG_ORIGIN_RECT" val="234*31"/>
  <p:tag name="TABLE_ENDDRAG_RECT" val="411*406*234*31"/>
</p:tagLst>
</file>

<file path=ppt/tags/tag15.xml><?xml version="1.0" encoding="utf-8"?>
<p:tagLst xmlns:p="http://schemas.openxmlformats.org/presentationml/2006/main">
  <p:tag name="KSO_WM_UNIT_TABLE_BEAUTIFY" val="{0771d5d2-8611-42d8-b081-3eea2f6fec3c}"/>
</p:tagLst>
</file>

<file path=ppt/tags/tag16.xml><?xml version="1.0" encoding="utf-8"?>
<p:tagLst xmlns:p="http://schemas.openxmlformats.org/presentationml/2006/main">
  <p:tag name="KSO_WM_UNIT_TABLE_BEAUTIFY" val="{aed6f5e7-e3f8-45fa-9954-73516855967e}"/>
</p:tagLst>
</file>

<file path=ppt/tags/tag17.xml><?xml version="1.0" encoding="utf-8"?>
<p:tagLst xmlns:p="http://schemas.openxmlformats.org/presentationml/2006/main">
  <p:tag name="TABLE_ENDDRAG_ORIGIN_RECT" val="670*65"/>
  <p:tag name="TABLE_ENDDRAG_RECT" val="25*275*670*65"/>
</p:tagLst>
</file>

<file path=ppt/tags/tag18.xml><?xml version="1.0" encoding="utf-8"?>
<p:tagLst xmlns:p="http://schemas.openxmlformats.org/presentationml/2006/main">
  <p:tag name="COMMONDATA" val="eyJoZGlkIjoiYmRiNTE1MmEyZDhhZTMzNTJjZjBhMDU0NTAxYTI1YTMifQ=="/>
  <p:tag name="KSO_WPP_MARK_KEY" val="a2a2b6e7-4a6c-4bfe-a454-e73da4bec21b"/>
</p:tagLst>
</file>

<file path=ppt/tags/tag2.xml><?xml version="1.0" encoding="utf-8"?>
<p:tagLst xmlns:p="http://schemas.openxmlformats.org/presentationml/2006/main">
  <p:tag name="KSO_WM_UNIT_TABLE_BEAUTIFY" val="{1a62956d-aedb-4d05-8c9d-3f5a0abeec49}"/>
  <p:tag name="TABLE_ENDDRAG_ORIGIN_RECT" val="510*235"/>
  <p:tag name="TABLE_ENDDRAG_RECT" val="69*292*510*235"/>
</p:tagLst>
</file>

<file path=ppt/tags/tag3.xml><?xml version="1.0" encoding="utf-8"?>
<p:tagLst xmlns:p="http://schemas.openxmlformats.org/presentationml/2006/main">
  <p:tag name="KSO_WM_UNIT_TABLE_BEAUTIFY" val="{f7984a96-bdc7-47d8-bfb6-450b14c2e7f6}"/>
  <p:tag name="TABLE_ENDDRAG_ORIGIN_RECT" val="530*229"/>
  <p:tag name="TABLE_ENDDRAG_RECT" val="82*270*530*229"/>
</p:tagLst>
</file>

<file path=ppt/tags/tag4.xml><?xml version="1.0" encoding="utf-8"?>
<p:tagLst xmlns:p="http://schemas.openxmlformats.org/presentationml/2006/main">
  <p:tag name="KSO_WM_UNIT_TABLE_BEAUTIFY" val="smartTable{61e8569d-aedc-4c1a-8183-34c7455bc7e1}"/>
</p:tagLst>
</file>

<file path=ppt/tags/tag5.xml><?xml version="1.0" encoding="utf-8"?>
<p:tagLst xmlns:p="http://schemas.openxmlformats.org/presentationml/2006/main">
  <p:tag name="KSO_WM_UNIT_TABLE_BEAUTIFY" val="smartTable{1491059a-eaca-4a12-b689-efd41dbd1a61}"/>
  <p:tag name="REFSHAPE" val="747455236"/>
</p:tagLst>
</file>

<file path=ppt/tags/tag6.xml><?xml version="1.0" encoding="utf-8"?>
<p:tagLst xmlns:p="http://schemas.openxmlformats.org/presentationml/2006/main">
  <p:tag name="KSO_WM_UNIT_TABLE_BEAUTIFY" val="{ede04f16-62de-4830-acfe-fcfa2dd9d402}"/>
</p:tagLst>
</file>

<file path=ppt/tags/tag7.xml><?xml version="1.0" encoding="utf-8"?>
<p:tagLst xmlns:p="http://schemas.openxmlformats.org/presentationml/2006/main">
  <p:tag name="KSO_WM_UNIT_TABLE_BEAUTIFY" val="{4163d5bb-a378-4a7f-8e14-992df9cf7956}"/>
</p:tagLst>
</file>

<file path=ppt/tags/tag8.xml><?xml version="1.0" encoding="utf-8"?>
<p:tagLst xmlns:p="http://schemas.openxmlformats.org/presentationml/2006/main">
  <p:tag name="KSO_WM_UNIT_TABLE_BEAUTIFY" val="{ea8df41c-5817-4793-a056-9ee4c2e0287e}"/>
</p:tagLst>
</file>

<file path=ppt/tags/tag9.xml><?xml version="1.0" encoding="utf-8"?>
<p:tagLst xmlns:p="http://schemas.openxmlformats.org/presentationml/2006/main">
  <p:tag name="KSO_WM_UNIT_TABLE_BEAUTIFY" val="{64552d4b-2634-49b3-a9de-dd9e3c1a9311}"/>
</p:tagLst>
</file>

<file path=ppt/theme/theme1.xml><?xml version="1.0" encoding="utf-8"?>
<a:theme xmlns:a="http://schemas.openxmlformats.org/drawingml/2006/main" name="草色遥看">
  <a:themeElements>
    <a:clrScheme name="">
      <a:dk1>
        <a:srgbClr val="000000"/>
      </a:dk1>
      <a:lt1>
        <a:srgbClr val="CCFFCC"/>
      </a:lt1>
      <a:dk2>
        <a:srgbClr val="FF00FF"/>
      </a:dk2>
      <a:lt2>
        <a:srgbClr val="66FFCC"/>
      </a:lt2>
      <a:accent1>
        <a:srgbClr val="FFFF99"/>
      </a:accent1>
      <a:accent2>
        <a:srgbClr val="CC0000"/>
      </a:accent2>
      <a:accent3>
        <a:srgbClr val="E2FFE2"/>
      </a:accent3>
      <a:accent4>
        <a:srgbClr val="000000"/>
      </a:accent4>
      <a:accent5>
        <a:srgbClr val="FFFFCA"/>
      </a:accent5>
      <a:accent6>
        <a:srgbClr val="B70000"/>
      </a:accent6>
      <a:hlink>
        <a:srgbClr val="0000FF"/>
      </a:hlink>
      <a:folHlink>
        <a:srgbClr val="9900CC"/>
      </a:folHlink>
    </a:clrScheme>
    <a:fontScheme name="">
      <a:majorFont>
        <a:latin typeface="Cambria"/>
        <a:ea typeface="华文中宋"/>
        <a:cs typeface=""/>
      </a:majorFont>
      <a:minorFont>
        <a:latin typeface="Cambria"/>
        <a:ea typeface="华文中宋"/>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28575">
          <a:solidFill>
            <a:schemeClr val="accent2"/>
          </a:solidFill>
        </a:ln>
      </a:spPr>
      <a:bodyPr rtlCol="0" anchor="ctr"/>
      <a:lstStyle>
        <a:defPPr algn="ctr">
          <a:defRPr lang="zh-CN" altLang="en-US"/>
        </a:defPPr>
      </a:lstStyle>
      <a:style>
        <a:lnRef idx="1">
          <a:schemeClr val="accent1"/>
        </a:lnRef>
        <a:fillRef idx="0">
          <a:schemeClr val="accent1"/>
        </a:fillRef>
        <a:effectRef idx="0">
          <a:schemeClr val="accent1"/>
        </a:effectRef>
        <a:fontRef idx="minor">
          <a:schemeClr val="tx1"/>
        </a:fontRef>
      </a:style>
    </a:spDef>
    <a:lnDef>
      <a:spPr>
        <a:ln w="15875">
          <a:solidFill>
            <a:schemeClr val="accent2"/>
          </a:solidFill>
          <a:headEnd type="none"/>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CC3300"/>
        </a:dk2>
        <a:lt2>
          <a:srgbClr val="808080"/>
        </a:lt2>
        <a:accent1>
          <a:srgbClr val="00CC99"/>
        </a:accent1>
        <a:accent2>
          <a:srgbClr val="FF0000"/>
        </a:accent2>
        <a:accent3>
          <a:srgbClr val="FFFFFF"/>
        </a:accent3>
        <a:accent4>
          <a:srgbClr val="000000"/>
        </a:accent4>
        <a:accent5>
          <a:srgbClr val="AAE2CA"/>
        </a:accent5>
        <a:accent6>
          <a:srgbClr val="E50000"/>
        </a:accent6>
        <a:hlink>
          <a:srgbClr val="0000FF"/>
        </a:hlink>
        <a:folHlink>
          <a:srgbClr val="0066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CC3300"/>
        </a:dk2>
        <a:lt2>
          <a:srgbClr val="808080"/>
        </a:lt2>
        <a:accent1>
          <a:srgbClr val="00CC99"/>
        </a:accent1>
        <a:accent2>
          <a:srgbClr val="CC00CC"/>
        </a:accent2>
        <a:accent3>
          <a:srgbClr val="FFFFFF"/>
        </a:accent3>
        <a:accent4>
          <a:srgbClr val="000000"/>
        </a:accent4>
        <a:accent5>
          <a:srgbClr val="AAE2CA"/>
        </a:accent5>
        <a:accent6>
          <a:srgbClr val="B700B7"/>
        </a:accent6>
        <a:hlink>
          <a:srgbClr val="0000FF"/>
        </a:hlink>
        <a:folHlink>
          <a:srgbClr val="0066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CC00CC"/>
        </a:dk2>
        <a:lt2>
          <a:srgbClr val="808080"/>
        </a:lt2>
        <a:accent1>
          <a:srgbClr val="00CC99"/>
        </a:accent1>
        <a:accent2>
          <a:srgbClr val="FF0000"/>
        </a:accent2>
        <a:accent3>
          <a:srgbClr val="FFFFFF"/>
        </a:accent3>
        <a:accent4>
          <a:srgbClr val="000000"/>
        </a:accent4>
        <a:accent5>
          <a:srgbClr val="AAE2CA"/>
        </a:accent5>
        <a:accent6>
          <a:srgbClr val="E50000"/>
        </a:accent6>
        <a:hlink>
          <a:srgbClr val="0000FF"/>
        </a:hlink>
        <a:folHlink>
          <a:srgbClr val="0066CC"/>
        </a:folHlink>
      </a:clrScheme>
      <a:clrMap bg1="lt1" tx1="dk1" bg2="lt2" tx2="dk2" accent1="accent1" accent2="accent2" accent3="accent3" accent4="accent4" accent5="accent5" accent6="accent6" hlink="hlink" folHlink="folHlink"/>
    </a:extraClrScheme>
    <a:extraClrScheme>
      <a:clrScheme name="">
        <a:dk1>
          <a:srgbClr val="000000"/>
        </a:dk1>
        <a:lt1>
          <a:srgbClr val="CCFFCC"/>
        </a:lt1>
        <a:dk2>
          <a:srgbClr val="CC00CC"/>
        </a:dk2>
        <a:lt2>
          <a:srgbClr val="808080"/>
        </a:lt2>
        <a:accent1>
          <a:srgbClr val="00CC99"/>
        </a:accent1>
        <a:accent2>
          <a:srgbClr val="FF0000"/>
        </a:accent2>
        <a:accent3>
          <a:srgbClr val="E2FFE2"/>
        </a:accent3>
        <a:accent4>
          <a:srgbClr val="000000"/>
        </a:accent4>
        <a:accent5>
          <a:srgbClr val="AAE2CA"/>
        </a:accent5>
        <a:accent6>
          <a:srgbClr val="E50000"/>
        </a:accent6>
        <a:hlink>
          <a:srgbClr val="0000FF"/>
        </a:hlink>
        <a:folHlink>
          <a:srgbClr val="0066CC"/>
        </a:folHlink>
      </a:clrScheme>
      <a:clrMap bg1="lt1" tx1="dk1" bg2="lt2" tx2="dk2" accent1="accent1" accent2="accent2" accent3="accent3" accent4="accent4" accent5="accent5" accent6="accent6" hlink="hlink" folHlink="folHlink"/>
    </a:extraClrScheme>
    <a:extraClrScheme>
      <a:clrScheme name="">
        <a:dk1>
          <a:srgbClr val="000000"/>
        </a:dk1>
        <a:lt1>
          <a:srgbClr val="CCFFCC"/>
        </a:lt1>
        <a:dk2>
          <a:srgbClr val="CC00CC"/>
        </a:dk2>
        <a:lt2>
          <a:srgbClr val="808080"/>
        </a:lt2>
        <a:accent1>
          <a:srgbClr val="66CCFF"/>
        </a:accent1>
        <a:accent2>
          <a:srgbClr val="FF0000"/>
        </a:accent2>
        <a:accent3>
          <a:srgbClr val="E2FFE2"/>
        </a:accent3>
        <a:accent4>
          <a:srgbClr val="000000"/>
        </a:accent4>
        <a:accent5>
          <a:srgbClr val="B9E2FF"/>
        </a:accent5>
        <a:accent6>
          <a:srgbClr val="E50000"/>
        </a:accent6>
        <a:hlink>
          <a:srgbClr val="0000FF"/>
        </a:hlink>
        <a:folHlink>
          <a:srgbClr val="0066CC"/>
        </a:folHlink>
      </a:clrScheme>
      <a:clrMap bg1="lt1" tx1="dk1" bg2="lt2" tx2="dk2" accent1="accent1" accent2="accent2" accent3="accent3" accent4="accent4" accent5="accent5" accent6="accent6" hlink="hlink" folHlink="folHlink"/>
    </a:extraClrScheme>
    <a:extraClrScheme>
      <a:clrScheme name="">
        <a:dk1>
          <a:srgbClr val="000000"/>
        </a:dk1>
        <a:lt1>
          <a:srgbClr val="CCFFCC"/>
        </a:lt1>
        <a:dk2>
          <a:srgbClr val="CC00CC"/>
        </a:dk2>
        <a:lt2>
          <a:srgbClr val="808080"/>
        </a:lt2>
        <a:accent1>
          <a:srgbClr val="66CCFF"/>
        </a:accent1>
        <a:accent2>
          <a:srgbClr val="CC0000"/>
        </a:accent2>
        <a:accent3>
          <a:srgbClr val="E2FFE2"/>
        </a:accent3>
        <a:accent4>
          <a:srgbClr val="000000"/>
        </a:accent4>
        <a:accent5>
          <a:srgbClr val="B9E2FF"/>
        </a:accent5>
        <a:accent6>
          <a:srgbClr val="B70000"/>
        </a:accent6>
        <a:hlink>
          <a:srgbClr val="0000FF"/>
        </a:hlink>
        <a:folHlink>
          <a:srgbClr val="0066CC"/>
        </a:folHlink>
      </a:clrScheme>
      <a:clrMap bg1="lt1" tx1="dk1" bg2="lt2" tx2="dk2" accent1="accent1" accent2="accent2" accent3="accent3" accent4="accent4" accent5="accent5" accent6="accent6" hlink="hlink" folHlink="folHlink"/>
    </a:extraClrScheme>
    <a:extraClrScheme>
      <a:clrScheme name="">
        <a:dk1>
          <a:srgbClr val="000000"/>
        </a:dk1>
        <a:lt1>
          <a:srgbClr val="CCFFCC"/>
        </a:lt1>
        <a:dk2>
          <a:srgbClr val="CC00CC"/>
        </a:dk2>
        <a:lt2>
          <a:srgbClr val="808080"/>
        </a:lt2>
        <a:accent1>
          <a:srgbClr val="CCECFF"/>
        </a:accent1>
        <a:accent2>
          <a:srgbClr val="CC0000"/>
        </a:accent2>
        <a:accent3>
          <a:srgbClr val="E2FFE2"/>
        </a:accent3>
        <a:accent4>
          <a:srgbClr val="000000"/>
        </a:accent4>
        <a:accent5>
          <a:srgbClr val="E2F4FF"/>
        </a:accent5>
        <a:accent6>
          <a:srgbClr val="B70000"/>
        </a:accent6>
        <a:hlink>
          <a:srgbClr val="0000FF"/>
        </a:hlink>
        <a:folHlink>
          <a:srgbClr val="0066CC"/>
        </a:folHlink>
      </a:clrScheme>
      <a:clrMap bg1="lt1" tx1="dk1" bg2="lt2" tx2="dk2" accent1="accent1" accent2="accent2" accent3="accent3" accent4="accent4" accent5="accent5" accent6="accent6" hlink="hlink" folHlink="folHlink"/>
    </a:extraClrScheme>
    <a:extraClrScheme>
      <a:clrScheme name="">
        <a:dk1>
          <a:srgbClr val="000000"/>
        </a:dk1>
        <a:lt1>
          <a:srgbClr val="CCFFCC"/>
        </a:lt1>
        <a:dk2>
          <a:srgbClr val="A50021"/>
        </a:dk2>
        <a:lt2>
          <a:srgbClr val="808080"/>
        </a:lt2>
        <a:accent1>
          <a:srgbClr val="CCECFF"/>
        </a:accent1>
        <a:accent2>
          <a:srgbClr val="CC0000"/>
        </a:accent2>
        <a:accent3>
          <a:srgbClr val="E2FFE2"/>
        </a:accent3>
        <a:accent4>
          <a:srgbClr val="000000"/>
        </a:accent4>
        <a:accent5>
          <a:srgbClr val="E2F4FF"/>
        </a:accent5>
        <a:accent6>
          <a:srgbClr val="B70000"/>
        </a:accent6>
        <a:hlink>
          <a:srgbClr val="0000FF"/>
        </a:hlink>
        <a:folHlink>
          <a:srgbClr val="0066CC"/>
        </a:folHlink>
      </a:clrScheme>
      <a:clrMap bg1="lt1" tx1="dk1" bg2="lt2" tx2="dk2" accent1="accent1" accent2="accent2" accent3="accent3" accent4="accent4" accent5="accent5" accent6="accent6" hlink="hlink" folHlink="folHlink"/>
    </a:extraClrScheme>
    <a:extraClrScheme>
      <a:clrScheme name="">
        <a:dk1>
          <a:srgbClr val="000000"/>
        </a:dk1>
        <a:lt1>
          <a:srgbClr val="CCFFCC"/>
        </a:lt1>
        <a:dk2>
          <a:srgbClr val="A50021"/>
        </a:dk2>
        <a:lt2>
          <a:srgbClr val="808080"/>
        </a:lt2>
        <a:accent1>
          <a:srgbClr val="66FF66"/>
        </a:accent1>
        <a:accent2>
          <a:srgbClr val="CC0000"/>
        </a:accent2>
        <a:accent3>
          <a:srgbClr val="E2FFE2"/>
        </a:accent3>
        <a:accent4>
          <a:srgbClr val="000000"/>
        </a:accent4>
        <a:accent5>
          <a:srgbClr val="B9FFB9"/>
        </a:accent5>
        <a:accent6>
          <a:srgbClr val="B70000"/>
        </a:accent6>
        <a:hlink>
          <a:srgbClr val="0000FF"/>
        </a:hlink>
        <a:folHlink>
          <a:srgbClr val="CC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华文中宋"/>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华文中宋"/>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华文中宋"/>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华文中宋"/>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《从问题到程序》 6 数组</Template>
  <TotalTime>0</TotalTime>
  <Words>22280</Words>
  <Application>WPS 演示</Application>
  <PresentationFormat>在屏幕上显示</PresentationFormat>
  <Paragraphs>1534</Paragraphs>
  <Slides>79</Slides>
  <Notes>9</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79</vt:i4>
      </vt:variant>
    </vt:vector>
  </HeadingPairs>
  <TitlesOfParts>
    <vt:vector size="94" baseType="lpstr">
      <vt:lpstr>Arial</vt:lpstr>
      <vt:lpstr>宋体</vt:lpstr>
      <vt:lpstr>Wingdings</vt:lpstr>
      <vt:lpstr>Cambria</vt:lpstr>
      <vt:lpstr>华文中宋</vt:lpstr>
      <vt:lpstr>Times New Roman</vt:lpstr>
      <vt:lpstr>楷体</vt:lpstr>
      <vt:lpstr>新宋体</vt:lpstr>
      <vt:lpstr>Cambria Math</vt:lpstr>
      <vt:lpstr>微软雅黑</vt:lpstr>
      <vt:lpstr>Arial Unicode MS</vt:lpstr>
      <vt:lpstr>Consolas</vt:lpstr>
      <vt:lpstr>Consolas</vt:lpstr>
      <vt:lpstr>Times New Roman</vt:lpstr>
      <vt:lpstr>草色遥看</vt:lpstr>
      <vt:lpstr>第 7 章    指针 （1-3）</vt:lpstr>
      <vt:lpstr>第7章  指针</vt:lpstr>
      <vt:lpstr>计算机硬件系统</vt:lpstr>
      <vt:lpstr>PowerPoint 演示文稿</vt:lpstr>
      <vt:lpstr>PowerPoint 演示文稿</vt:lpstr>
      <vt:lpstr>地址与指针</vt:lpstr>
      <vt:lpstr>PowerPoint 演示文稿</vt:lpstr>
      <vt:lpstr>PowerPoint 演示文稿</vt:lpstr>
      <vt:lpstr>PowerPoint 演示文稿</vt:lpstr>
      <vt:lpstr>PowerPoint 演示文稿</vt:lpstr>
      <vt:lpstr>PowerPoint 演示文稿</vt:lpstr>
      <vt:lpstr>PowerPoint 演示文稿</vt:lpstr>
      <vt:lpstr>第7章  指针</vt:lpstr>
      <vt:lpstr>7.2  指针变量的定义和使用</vt:lpstr>
      <vt:lpstr>PowerPoint 演示文稿</vt:lpstr>
      <vt:lpstr>7.2.2  指针操作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7.2.3  指针作为函数参数</vt:lpstr>
      <vt:lpstr>PowerPoint 演示文稿</vt:lpstr>
      <vt:lpstr>PowerPoint 演示文稿</vt:lpstr>
      <vt:lpstr>PowerPoint 演示文稿</vt:lpstr>
      <vt:lpstr>PowerPoint 演示文稿</vt:lpstr>
      <vt:lpstr>PowerPoint 演示文稿</vt:lpstr>
      <vt:lpstr>7.2.4  指针作为函数的返回值</vt:lpstr>
      <vt:lpstr>PowerPoint 演示文稿</vt:lpstr>
      <vt:lpstr>7.2.5  与指针有关的一些问题</vt:lpstr>
      <vt:lpstr>PowerPoint 演示文稿</vt:lpstr>
      <vt:lpstr>PowerPoint 演示文稿</vt:lpstr>
      <vt:lpstr>PowerPoint 演示文稿</vt:lpstr>
      <vt:lpstr>PowerPoint 演示文稿</vt:lpstr>
      <vt:lpstr>PowerPoint 演示文稿</vt:lpstr>
      <vt:lpstr>第7章  指针</vt:lpstr>
      <vt:lpstr>7.3  指针与数组</vt:lpstr>
      <vt:lpstr>回顾数组的知识</vt:lpstr>
      <vt:lpstr>回顾数组的知识(续)</vt:lpstr>
      <vt:lpstr>7.3.1 指向数组元素的指针</vt:lpstr>
      <vt:lpstr>PowerPoint 演示文稿</vt:lpstr>
      <vt:lpstr>PowerPoint 演示文稿</vt:lpstr>
      <vt:lpstr>PowerPoint 演示文稿</vt:lpstr>
      <vt:lpstr>PowerPoint 演示文稿</vt:lpstr>
      <vt:lpstr>PowerPoint 演示文稿</vt:lpstr>
      <vt:lpstr>PowerPoint 演示文稿</vt:lpstr>
      <vt:lpstr>7.3.2 数组写法与指针写法</vt:lpstr>
      <vt:lpstr>PowerPoint 演示文稿</vt:lpstr>
      <vt:lpstr>PowerPoint 演示文稿</vt:lpstr>
      <vt:lpstr>7.3.3  数组参数与指针</vt:lpstr>
      <vt:lpstr>PowerPoint 演示文稿</vt:lpstr>
      <vt:lpstr>PowerPoint 演示文稿</vt:lpstr>
      <vt:lpstr>PowerPoint 演示文稿</vt:lpstr>
      <vt:lpstr>PowerPoint 演示文稿</vt:lpstr>
      <vt:lpstr>PowerPoint 演示文稿</vt:lpstr>
      <vt:lpstr>PowerPoint 演示文稿</vt:lpstr>
      <vt:lpstr>7.3.4  多维数组作为参数的通用函数</vt:lpstr>
      <vt:lpstr>PowerPoint 演示文稿</vt:lpstr>
      <vt:lpstr>PowerPoint 演示文稿</vt:lpstr>
      <vt:lpstr>PowerPoint 演示文稿</vt:lpstr>
      <vt:lpstr>PowerPoint 演示文稿</vt:lpstr>
      <vt:lpstr>7.3.5  字符指针与字符串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北京大学  华中师范大学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从问题到程序——指针</dc:title>
  <dc:creator>裘宗燕  李安邦</dc:creator>
  <cp:lastModifiedBy>安邦24</cp:lastModifiedBy>
  <cp:revision>222</cp:revision>
  <dcterms:created xsi:type="dcterms:W3CDTF">1999-06-05T07:57:00Z</dcterms:created>
  <dcterms:modified xsi:type="dcterms:W3CDTF">2023-07-08T03:49:04Z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r8>1</vt:r8>
  </property>
  <property fmtid="{D5CDD505-2E9C-101B-9397-08002B2CF9AE}" pid="3" name="GraphicType">
    <vt:r8>2</vt:r8>
  </property>
  <property fmtid="{D5CDD505-2E9C-101B-9397-08002B2CF9AE}" pid="4" name="Compression">
    <vt:r8>70</vt:r8>
  </property>
  <property fmtid="{D5CDD505-2E9C-101B-9397-08002B2CF9AE}" pid="5" name="ScreenSize">
    <vt:r8>1</vt:r8>
  </property>
  <property fmtid="{D5CDD505-2E9C-101B-9397-08002B2CF9AE}" pid="6" name="ScreenUsage">
    <vt:r8>2</vt:r8>
  </property>
  <property fmtid="{D5CDD505-2E9C-101B-9397-08002B2CF9AE}" pid="7" name="MailAddress">
    <vt:lpwstr>qzy@math.pku.edu.cn</vt:lpwstr>
  </property>
  <property fmtid="{D5CDD505-2E9C-101B-9397-08002B2CF9AE}" pid="8" name="HomePage">
    <vt:lpwstr>http://www.math.pku.edu.cn/teachers/qiuzy</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r8>15132390</vt:r8>
  </property>
  <property fmtid="{D5CDD505-2E9C-101B-9397-08002B2CF9AE}" pid="14" name="TextColor">
    <vt:r8>0</vt:r8>
  </property>
  <property fmtid="{D5CDD505-2E9C-101B-9397-08002B2CF9AE}" pid="15" name="LinkColor">
    <vt:r8>16711782</vt:r8>
  </property>
  <property fmtid="{D5CDD505-2E9C-101B-9397-08002B2CF9AE}" pid="16" name="VisitedColor">
    <vt:r8>10040268</vt:r8>
  </property>
  <property fmtid="{D5CDD505-2E9C-101B-9397-08002B2CF9AE}" pid="17" name="TransparentButton">
    <vt:r8>0</vt:r8>
  </property>
  <property fmtid="{D5CDD505-2E9C-101B-9397-08002B2CF9AE}" pid="18" name="ButtonType">
    <vt:r8>3</vt:r8>
  </property>
  <property fmtid="{D5CDD505-2E9C-101B-9397-08002B2CF9AE}" pid="19" name="ShowNotes">
    <vt:bool>false</vt:bool>
  </property>
  <property fmtid="{D5CDD505-2E9C-101B-9397-08002B2CF9AE}" pid="20" name="NavBtnPos">
    <vt:r8>3</vt:r8>
  </property>
  <property fmtid="{D5CDD505-2E9C-101B-9397-08002B2CF9AE}" pid="21" name="OutputDir">
    <vt:lpwstr>D:\qzyweb\c\slides2001</vt:lpwstr>
  </property>
  <property fmtid="{D5CDD505-2E9C-101B-9397-08002B2CF9AE}" pid="22" name="KSOProductBuildVer">
    <vt:lpwstr>2052-11.1.0.14309</vt:lpwstr>
  </property>
  <property fmtid="{D5CDD505-2E9C-101B-9397-08002B2CF9AE}" pid="23" name="ICV">
    <vt:lpwstr>064D8D8496C04F488F4D6786A16B6FB5</vt:lpwstr>
  </property>
</Properties>
</file>