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7"/>
  </p:handoutMasterIdLst>
  <p:sldIdLst>
    <p:sldId id="717" r:id="rId3"/>
    <p:sldId id="553" r:id="rId4"/>
    <p:sldId id="300" r:id="rId6"/>
    <p:sldId id="622" r:id="rId7"/>
    <p:sldId id="301" r:id="rId8"/>
    <p:sldId id="303" r:id="rId9"/>
    <p:sldId id="304" r:id="rId10"/>
    <p:sldId id="305" r:id="rId11"/>
    <p:sldId id="384" r:id="rId12"/>
    <p:sldId id="306" r:id="rId13"/>
    <p:sldId id="308" r:id="rId14"/>
    <p:sldId id="309" r:id="rId15"/>
    <p:sldId id="312" r:id="rId16"/>
    <p:sldId id="554" r:id="rId17"/>
    <p:sldId id="543" r:id="rId18"/>
    <p:sldId id="544" r:id="rId19"/>
    <p:sldId id="317" r:id="rId20"/>
    <p:sldId id="386" r:id="rId21"/>
    <p:sldId id="318" r:id="rId22"/>
    <p:sldId id="320" r:id="rId23"/>
    <p:sldId id="321" r:id="rId24"/>
    <p:sldId id="580" r:id="rId25"/>
    <p:sldId id="581" r:id="rId26"/>
    <p:sldId id="582" r:id="rId27"/>
    <p:sldId id="583" r:id="rId28"/>
    <p:sldId id="584" r:id="rId29"/>
    <p:sldId id="680" r:id="rId30"/>
    <p:sldId id="681" r:id="rId31"/>
    <p:sldId id="322" r:id="rId32"/>
    <p:sldId id="324" r:id="rId33"/>
    <p:sldId id="387" r:id="rId34"/>
    <p:sldId id="325" r:id="rId35"/>
    <p:sldId id="327" r:id="rId36"/>
    <p:sldId id="328" r:id="rId37"/>
    <p:sldId id="330" r:id="rId38"/>
    <p:sldId id="365" r:id="rId39"/>
    <p:sldId id="366" r:id="rId40"/>
    <p:sldId id="590" r:id="rId41"/>
    <p:sldId id="591" r:id="rId42"/>
    <p:sldId id="592" r:id="rId43"/>
    <p:sldId id="367" r:id="rId44"/>
    <p:sldId id="555" r:id="rId45"/>
    <p:sldId id="556" r:id="rId46"/>
    <p:sldId id="557" r:id="rId47"/>
    <p:sldId id="558" r:id="rId48"/>
    <p:sldId id="559" r:id="rId49"/>
    <p:sldId id="337" r:id="rId50"/>
    <p:sldId id="338" r:id="rId51"/>
    <p:sldId id="594" r:id="rId52"/>
    <p:sldId id="593" r:id="rId53"/>
    <p:sldId id="342" r:id="rId54"/>
    <p:sldId id="346" r:id="rId55"/>
    <p:sldId id="596" r:id="rId56"/>
    <p:sldId id="347" r:id="rId57"/>
    <p:sldId id="349" r:id="rId58"/>
    <p:sldId id="374" r:id="rId59"/>
    <p:sldId id="597" r:id="rId60"/>
    <p:sldId id="682" r:id="rId61"/>
    <p:sldId id="617" r:id="rId62"/>
    <p:sldId id="618" r:id="rId63"/>
    <p:sldId id="619" r:id="rId64"/>
    <p:sldId id="620" r:id="rId65"/>
    <p:sldId id="621" r:id="rId66"/>
  </p:sldIdLst>
  <p:sldSz cx="9144000" cy="6858000" type="screen4x3"/>
  <p:notesSz cx="7102475" cy="10233025"/>
  <p:custDataLst>
    <p:tags r:id="rId71"/>
  </p:custDataLst>
  <p:defaultTextStyle>
    <a:defPPr>
      <a:defRPr lang="zh-CN"/>
    </a:defPPr>
    <a:lvl1pPr marL="0" lvl="0" indent="0" algn="ctr" defTabSz="914400" rtl="0" eaLnBrk="1" fontAlgn="base" latinLnBrk="0" hangingPunct="0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  <a:cs typeface="+mn-cs"/>
      </a:defRPr>
    </a:lvl1pPr>
    <a:lvl2pPr marL="457200" lvl="1" indent="0" algn="ctr" defTabSz="914400" rtl="0" eaLnBrk="1" fontAlgn="base" latinLnBrk="0" hangingPunct="0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  <a:cs typeface="+mn-cs"/>
      </a:defRPr>
    </a:lvl2pPr>
    <a:lvl3pPr marL="914400" lvl="2" indent="0" algn="ctr" defTabSz="914400" rtl="0" eaLnBrk="1" fontAlgn="base" latinLnBrk="0" hangingPunct="0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  <a:cs typeface="+mn-cs"/>
      </a:defRPr>
    </a:lvl3pPr>
    <a:lvl4pPr marL="1371600" lvl="3" indent="0" algn="ctr" defTabSz="914400" rtl="0" eaLnBrk="1" fontAlgn="base" latinLnBrk="0" hangingPunct="0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  <a:cs typeface="+mn-cs"/>
      </a:defRPr>
    </a:lvl4pPr>
    <a:lvl5pPr marL="1828800" lvl="4" indent="0" algn="ctr" defTabSz="914400" rtl="0" eaLnBrk="1" fontAlgn="base" latinLnBrk="0" hangingPunct="0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  <a:cs typeface="+mn-cs"/>
      </a:defRPr>
    </a:lvl5pPr>
    <a:lvl6pPr marL="2286000" lvl="5" indent="0" algn="ctr" defTabSz="914400" rtl="0" eaLnBrk="1" fontAlgn="base" latinLnBrk="0" hangingPunct="0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  <a:cs typeface="+mn-cs"/>
      </a:defRPr>
    </a:lvl6pPr>
    <a:lvl7pPr marL="2743200" lvl="6" indent="0" algn="ctr" defTabSz="914400" rtl="0" eaLnBrk="1" fontAlgn="base" latinLnBrk="0" hangingPunct="0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  <a:cs typeface="+mn-cs"/>
      </a:defRPr>
    </a:lvl7pPr>
    <a:lvl8pPr marL="3200400" lvl="7" indent="0" algn="ctr" defTabSz="914400" rtl="0" eaLnBrk="1" fontAlgn="base" latinLnBrk="0" hangingPunct="0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  <a:cs typeface="+mn-cs"/>
      </a:defRPr>
    </a:lvl8pPr>
    <a:lvl9pPr marL="3657600" lvl="8" indent="0" algn="ctr" defTabSz="914400" rtl="0" eaLnBrk="1" fontAlgn="base" latinLnBrk="0" hangingPunct="0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7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A50021"/>
    <a:srgbClr val="CCFFCC"/>
    <a:srgbClr val="BFD8C2"/>
    <a:srgbClr val="FFFF00"/>
    <a:srgbClr val="FF99C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4"/>
    <p:restoredTop sz="94618"/>
  </p:normalViewPr>
  <p:slideViewPr>
    <p:cSldViewPr showGuides="1">
      <p:cViewPr varScale="1">
        <p:scale>
          <a:sx n="71" d="100"/>
          <a:sy n="71" d="100"/>
        </p:scale>
        <p:origin x="-492" y="-108"/>
      </p:cViewPr>
      <p:guideLst>
        <p:guide orient="horz" pos="2797"/>
        <p:guide pos="21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gs" Target="tags/tag15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handoutMaster" Target="handoutMasters/handoutMaster1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>
            <a:lvl1pPr defTabSz="990600">
              <a:defRPr sz="1300" noProof="1" dirty="0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075" name="日期占位符 3074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>
            <a:lvl1pPr algn="r" defTabSz="990600">
              <a:defRPr sz="1300" noProof="1" dirty="0"/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076" name="页脚占位符 3075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>
            <a:lvl1pPr defTabSz="990600">
              <a:defRPr sz="1300" noProof="1" dirty="0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077" name="灯片编号占位符 3076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numCol="1" anchor="b" anchorCtr="0" compatLnSpc="1"/>
          <a:p>
            <a:pPr lvl="0" algn="r" defTabSz="990600" eaLnBrk="1" fontAlgn="base" hangingPunct="1"/>
            <a:fld id="{9A0DB2DC-4C9A-4742-B13C-FB6460FD3503}" type="slidenum">
              <a:rPr lang="zh-CN" altLang="en-US" sz="1300" strike="noStrike" noProof="1" dirty="0">
                <a:latin typeface="Cambria" panose="02040503050406030204" pitchFamily="18" charset="0"/>
                <a:cs typeface="Cambria" panose="02040503050406030204" pitchFamily="18" charset="0"/>
              </a:rPr>
            </a:fld>
            <a:endParaRPr lang="zh-CN" altLang="en-US" sz="13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>
            <a:lvl1pPr defTabSz="990600">
              <a:defRPr sz="1300" noProof="1" dirty="0">
                <a:ea typeface="华文中宋" panose="02010600040101010101" pitchFamily="2" charset="-122"/>
                <a:cs typeface="Cambria" panose="02040503050406030204" pitchFamily="18" charset="0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>
            <a:lvl1pPr algn="r" defTabSz="990600">
              <a:defRPr sz="1300" noProof="1" dirty="0">
                <a:ea typeface="华文中宋" panose="02010600040101010101" pitchFamily="2" charset="-122"/>
                <a:cs typeface="Cambria" panose="02040503050406030204" pitchFamily="18" charset="0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4100" name="幻灯片图像占位符 2051"/>
          <p:cNvSpPr/>
          <p:nvPr>
            <p:ph type="sldImg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205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46150" y="4860925"/>
            <a:ext cx="5210175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</a:rPr>
              <a:t>单击以编辑母版文本样式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>
            <a:lvl1pPr defTabSz="990600">
              <a:defRPr sz="1300" noProof="1" dirty="0">
                <a:ea typeface="华文中宋" panose="02010600040101010101" pitchFamily="2" charset="-122"/>
                <a:cs typeface="Cambria" panose="02040503050406030204" pitchFamily="18" charset="0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numCol="1" anchor="b" anchorCtr="0" compatLnSpc="1"/>
          <a:p>
            <a:pPr lvl="0" algn="r" defTabSz="990600" eaLnBrk="1" fontAlgn="base" hangingPunct="1"/>
            <a:fld id="{9A0DB2DC-4C9A-4742-B13C-FB6460FD3503}" type="slidenum">
              <a:rPr lang="zh-CN" altLang="en-US" sz="1300" strike="noStrike" noProof="1" dirty="0">
                <a:latin typeface="Cambria" panose="02040503050406030204" pitchFamily="18" charset="0"/>
                <a:cs typeface="Cambria" panose="02040503050406030204" pitchFamily="18" charset="0"/>
              </a:rPr>
            </a:fld>
            <a:endParaRPr lang="zh-CN" altLang="en-US" sz="13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</a:defRPr>
    </a:lvl1pPr>
    <a:lvl2pPr marL="457200" lvl="1" algn="l" rtl="0" fontAlgn="base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</a:defRPr>
    </a:lvl2pPr>
    <a:lvl3pPr marL="914400" lvl="2" algn="l" rtl="0" fontAlgn="base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</a:defRPr>
    </a:lvl3pPr>
    <a:lvl4pPr marL="1371600" lvl="3" algn="l" rtl="0" fontAlgn="base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</a:defRPr>
    </a:lvl4pPr>
    <a:lvl5pPr marL="1828800" lvl="4" algn="l" rtl="0" fontAlgn="base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mbria" panose="020405030504060302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mbria" panose="020405030504060302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mbria" panose="020405030504060302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mbria" panose="020405030504060302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42" name="幻灯片图像占位符 163841"/>
          <p:cNvSpPr>
            <a:spLocks noTextEdit="1"/>
          </p:cNvSpPr>
          <p:nvPr>
            <p:ph type="sldImg"/>
          </p:nvPr>
        </p:nvSpPr>
        <p:spPr/>
      </p:sp>
      <p:sp>
        <p:nvSpPr>
          <p:cNvPr id="163843" name="文本占位符 163842"/>
          <p:cNvSpPr/>
          <p:nvPr>
            <p:ph type="body" idx="1"/>
          </p:nvPr>
        </p:nvSpPr>
        <p:spPr/>
        <p:txBody>
          <a:bodyPr/>
          <a:p>
            <a:pPr lvl="0">
              <a:lnSpc>
                <a:spcPct val="80000"/>
              </a:lnSpc>
            </a:pPr>
            <a:r>
              <a:rPr lang="zh-CN" altLang="en-US" sz="1000" dirty="0"/>
              <a:t>第</a:t>
            </a:r>
            <a:r>
              <a:rPr lang="en-US" altLang="zh-CN" sz="1000"/>
              <a:t>7</a:t>
            </a:r>
            <a:r>
              <a:rPr lang="zh-CN" altLang="en-US" sz="1000" dirty="0"/>
              <a:t>章  指针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7.1 </a:t>
            </a:r>
            <a:r>
              <a:rPr lang="zh-CN" altLang="en-US" sz="1000" dirty="0"/>
              <a:t>地址与指针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7.2 </a:t>
            </a:r>
            <a:r>
              <a:rPr lang="zh-CN" altLang="en-US" sz="1000" dirty="0"/>
              <a:t>指针变量的定义和使用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7.2.1  </a:t>
            </a:r>
            <a:r>
              <a:rPr lang="zh-CN" altLang="en-US" sz="1000" dirty="0"/>
              <a:t>指针变量的定义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7.2.2  </a:t>
            </a:r>
            <a:r>
              <a:rPr lang="zh-CN" altLang="en-US" sz="1000" dirty="0"/>
              <a:t>指针操作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7.2.3  </a:t>
            </a:r>
            <a:r>
              <a:rPr lang="zh-CN" altLang="en-US" sz="1000" dirty="0"/>
              <a:t>指针作为函数的参数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7.2.4  </a:t>
            </a:r>
            <a:r>
              <a:rPr lang="zh-CN" altLang="en-US" sz="1000" dirty="0"/>
              <a:t>与指针有关的一些问题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7.3 </a:t>
            </a:r>
            <a:r>
              <a:rPr lang="zh-CN" altLang="en-US" sz="1000" dirty="0"/>
              <a:t>指针与数组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7.3.1  </a:t>
            </a:r>
            <a:r>
              <a:rPr lang="zh-CN" altLang="en-US" sz="1000" dirty="0"/>
              <a:t>指向数组元素的指针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7.3.2  </a:t>
            </a:r>
            <a:r>
              <a:rPr lang="zh-CN" altLang="en-US" sz="1000" dirty="0"/>
              <a:t>数组写法与指针写法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7.3.3  </a:t>
            </a:r>
            <a:r>
              <a:rPr lang="zh-CN" altLang="en-US" sz="1000" dirty="0"/>
              <a:t>基于指针运算的数组程序设计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7.3.4  </a:t>
            </a:r>
            <a:r>
              <a:rPr lang="zh-CN" altLang="en-US" sz="1000" dirty="0"/>
              <a:t>数组参数与指针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zh-CN" altLang="en-US" sz="1000" dirty="0"/>
              <a:t>*</a:t>
            </a:r>
            <a:r>
              <a:rPr lang="en-US" altLang="zh-CN" sz="1000"/>
              <a:t>7.3.5 </a:t>
            </a:r>
            <a:r>
              <a:rPr lang="zh-CN" altLang="en-US" sz="1000" dirty="0"/>
              <a:t>多维数组作为参数的通用函数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7.3.6  </a:t>
            </a:r>
            <a:r>
              <a:rPr lang="zh-CN" altLang="en-US" sz="1000" dirty="0"/>
              <a:t>指针与数组操作的程序实例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7.3.7  </a:t>
            </a:r>
            <a:r>
              <a:rPr lang="zh-CN" altLang="en-US" sz="1000" dirty="0"/>
              <a:t>字符指针与字符数组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7.4  </a:t>
            </a:r>
            <a:r>
              <a:rPr lang="zh-CN" altLang="en-US" sz="1000" dirty="0"/>
              <a:t>指针数组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7.4.1 </a:t>
            </a:r>
            <a:r>
              <a:rPr lang="zh-CN" altLang="en-US" sz="1000" dirty="0"/>
              <a:t>字符指针数组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7.4.2 </a:t>
            </a:r>
            <a:r>
              <a:rPr lang="zh-CN" altLang="en-US" sz="1000" dirty="0"/>
              <a:t>指针数组与两维数组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zh-CN" altLang="en-US" sz="1000" dirty="0"/>
              <a:t>* </a:t>
            </a:r>
            <a:r>
              <a:rPr lang="en-US" altLang="zh-CN" sz="1000"/>
              <a:t>7.4.3  </a:t>
            </a:r>
            <a:r>
              <a:rPr lang="zh-CN" altLang="en-US" sz="1000" dirty="0"/>
              <a:t>命令行参数及其处理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7.5 </a:t>
            </a:r>
            <a:r>
              <a:rPr lang="zh-CN" altLang="en-US" sz="1000" dirty="0"/>
              <a:t>动态存储管理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7.5.1  </a:t>
            </a:r>
            <a:r>
              <a:rPr lang="zh-CN" altLang="en-US" sz="1000" dirty="0"/>
              <a:t>为什么需要动态存储管理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7.5.2  </a:t>
            </a:r>
            <a:r>
              <a:rPr lang="zh-CN" altLang="en-US" sz="1000" dirty="0"/>
              <a:t>动态存储管理机制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7.5.3  </a:t>
            </a:r>
            <a:r>
              <a:rPr lang="zh-CN" altLang="en-US" sz="1000" dirty="0"/>
              <a:t>动态存储分配程序实例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7.6  </a:t>
            </a:r>
            <a:r>
              <a:rPr lang="zh-CN" altLang="en-US" sz="1000" dirty="0"/>
              <a:t>指向函数的指针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zh-CN" altLang="en-US" sz="1000" dirty="0"/>
              <a:t>本章讨论的重要概念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zh-CN" altLang="en-US" sz="1000" dirty="0"/>
              <a:t>练习</a:t>
            </a:r>
            <a:endParaRPr lang="zh-CN" altLang="en-US" sz="10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890" name="幻灯片图像占位符 165889"/>
          <p:cNvSpPr>
            <a:spLocks noTextEdit="1"/>
          </p:cNvSpPr>
          <p:nvPr>
            <p:ph type="sldImg"/>
          </p:nvPr>
        </p:nvSpPr>
        <p:spPr/>
      </p:sp>
      <p:sp>
        <p:nvSpPr>
          <p:cNvPr id="165891" name="文本占位符 165890"/>
          <p:cNvSpPr/>
          <p:nvPr>
            <p:ph type="body" idx="1"/>
          </p:nvPr>
        </p:nvSpPr>
        <p:spPr/>
        <p:txBody>
          <a:bodyPr/>
          <a:p>
            <a:pPr lvl="0">
              <a:lnSpc>
                <a:spcPct val="80000"/>
              </a:lnSpc>
            </a:pPr>
            <a:r>
              <a:rPr lang="zh-CN" altLang="en-US" sz="1000" dirty="0"/>
              <a:t>第</a:t>
            </a:r>
            <a:r>
              <a:rPr lang="en-US" altLang="zh-CN" sz="1000"/>
              <a:t>7</a:t>
            </a:r>
            <a:r>
              <a:rPr lang="zh-CN" altLang="en-US" sz="1000" dirty="0"/>
              <a:t>章  指针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7.1 </a:t>
            </a:r>
            <a:r>
              <a:rPr lang="zh-CN" altLang="en-US" sz="1000" dirty="0"/>
              <a:t>地址与指针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7.2 </a:t>
            </a:r>
            <a:r>
              <a:rPr lang="zh-CN" altLang="en-US" sz="1000" dirty="0"/>
              <a:t>指针变量的定义和使用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7.2.1  </a:t>
            </a:r>
            <a:r>
              <a:rPr lang="zh-CN" altLang="en-US" sz="1000" dirty="0"/>
              <a:t>指针变量的定义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7.2.2  </a:t>
            </a:r>
            <a:r>
              <a:rPr lang="zh-CN" altLang="en-US" sz="1000" dirty="0"/>
              <a:t>指针操作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7.2.3  </a:t>
            </a:r>
            <a:r>
              <a:rPr lang="zh-CN" altLang="en-US" sz="1000" dirty="0"/>
              <a:t>指针作为函数的参数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7.2.4  </a:t>
            </a:r>
            <a:r>
              <a:rPr lang="zh-CN" altLang="en-US" sz="1000" dirty="0"/>
              <a:t>与指针有关的一些问题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7.3 </a:t>
            </a:r>
            <a:r>
              <a:rPr lang="zh-CN" altLang="en-US" sz="1000" dirty="0"/>
              <a:t>指针与数组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7.3.1  </a:t>
            </a:r>
            <a:r>
              <a:rPr lang="zh-CN" altLang="en-US" sz="1000" dirty="0"/>
              <a:t>指向数组元素的指针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7.3.2  </a:t>
            </a:r>
            <a:r>
              <a:rPr lang="zh-CN" altLang="en-US" sz="1000" dirty="0"/>
              <a:t>数组写法与指针写法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7.3.3  </a:t>
            </a:r>
            <a:r>
              <a:rPr lang="zh-CN" altLang="en-US" sz="1000" dirty="0"/>
              <a:t>基于指针运算的数组程序设计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7.3.4  </a:t>
            </a:r>
            <a:r>
              <a:rPr lang="zh-CN" altLang="en-US" sz="1000" dirty="0"/>
              <a:t>数组参数与指针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zh-CN" altLang="en-US" sz="1000" dirty="0"/>
              <a:t>*</a:t>
            </a:r>
            <a:r>
              <a:rPr lang="en-US" altLang="zh-CN" sz="1000"/>
              <a:t>7.3.5 </a:t>
            </a:r>
            <a:r>
              <a:rPr lang="zh-CN" altLang="en-US" sz="1000" dirty="0"/>
              <a:t>多维数组作为参数的通用函数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7.3.6  </a:t>
            </a:r>
            <a:r>
              <a:rPr lang="zh-CN" altLang="en-US" sz="1000" dirty="0"/>
              <a:t>指针与数组操作的程序实例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7.3.7  </a:t>
            </a:r>
            <a:r>
              <a:rPr lang="zh-CN" altLang="en-US" sz="1000" dirty="0"/>
              <a:t>字符指针与字符数组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7.4  </a:t>
            </a:r>
            <a:r>
              <a:rPr lang="zh-CN" altLang="en-US" sz="1000" dirty="0"/>
              <a:t>指针数组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7.4.1 </a:t>
            </a:r>
            <a:r>
              <a:rPr lang="zh-CN" altLang="en-US" sz="1000" dirty="0"/>
              <a:t>字符指针数组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7.4.2 </a:t>
            </a:r>
            <a:r>
              <a:rPr lang="zh-CN" altLang="en-US" sz="1000" dirty="0"/>
              <a:t>指针数组与两维数组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zh-CN" altLang="en-US" sz="1000" dirty="0"/>
              <a:t>* </a:t>
            </a:r>
            <a:r>
              <a:rPr lang="en-US" altLang="zh-CN" sz="1000"/>
              <a:t>7.4.3  </a:t>
            </a:r>
            <a:r>
              <a:rPr lang="zh-CN" altLang="en-US" sz="1000" dirty="0"/>
              <a:t>命令行参数及其处理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7.5 </a:t>
            </a:r>
            <a:r>
              <a:rPr lang="zh-CN" altLang="en-US" sz="1000" dirty="0"/>
              <a:t>动态存储管理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7.5.1  </a:t>
            </a:r>
            <a:r>
              <a:rPr lang="zh-CN" altLang="en-US" sz="1000" dirty="0"/>
              <a:t>为什么需要动态存储管理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7.5.2  </a:t>
            </a:r>
            <a:r>
              <a:rPr lang="zh-CN" altLang="en-US" sz="1000" dirty="0"/>
              <a:t>动态存储管理机制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7.5.3  </a:t>
            </a:r>
            <a:r>
              <a:rPr lang="zh-CN" altLang="en-US" sz="1000" dirty="0"/>
              <a:t>动态存储分配程序实例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7.6  </a:t>
            </a:r>
            <a:r>
              <a:rPr lang="zh-CN" altLang="en-US" sz="1000" dirty="0"/>
              <a:t>指向函数的指针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zh-CN" altLang="en-US" sz="1000" dirty="0"/>
              <a:t>本章讨论的重要概念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zh-CN" altLang="en-US" sz="1000" dirty="0"/>
              <a:t>练习</a:t>
            </a:r>
            <a:endParaRPr lang="zh-CN" altLang="en-US" sz="10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9138" name="幻灯片图像占位符 219137"/>
          <p:cNvSpPr>
            <a:spLocks noTextEdit="1"/>
          </p:cNvSpPr>
          <p:nvPr>
            <p:ph type="sldImg"/>
          </p:nvPr>
        </p:nvSpPr>
        <p:spPr/>
      </p:sp>
      <p:sp>
        <p:nvSpPr>
          <p:cNvPr id="219139" name="文本占位符 219138"/>
          <p:cNvSpPr/>
          <p:nvPr>
            <p:ph type="body" idx="1"/>
          </p:nvPr>
        </p:nvSpPr>
        <p:spPr/>
        <p:txBody>
          <a:bodyPr/>
          <a:p>
            <a:pPr lvl="0"/>
            <a:endParaRPr lang="zh-CN" alt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162" name="幻灯片图像占位符 220161"/>
          <p:cNvSpPr>
            <a:spLocks noTextEdit="1"/>
          </p:cNvSpPr>
          <p:nvPr>
            <p:ph type="sldImg"/>
          </p:nvPr>
        </p:nvSpPr>
        <p:spPr/>
      </p:sp>
      <p:sp>
        <p:nvSpPr>
          <p:cNvPr id="220163" name="文本占位符 220162"/>
          <p:cNvSpPr/>
          <p:nvPr>
            <p:ph type="body" idx="1"/>
          </p:nvPr>
        </p:nvSpPr>
        <p:spPr/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1186" name="幻灯片图像占位符 221185"/>
          <p:cNvSpPr>
            <a:spLocks noTextEdit="1"/>
          </p:cNvSpPr>
          <p:nvPr>
            <p:ph type="sldImg"/>
          </p:nvPr>
        </p:nvSpPr>
        <p:spPr/>
      </p:sp>
      <p:sp>
        <p:nvSpPr>
          <p:cNvPr id="221187" name="文本占位符 221186"/>
          <p:cNvSpPr/>
          <p:nvPr>
            <p:ph type="body" idx="1"/>
          </p:nvPr>
        </p:nvSpPr>
        <p:spPr/>
        <p:txBody>
          <a:bodyPr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938" name="幻灯片图像占位符 167937"/>
          <p:cNvSpPr>
            <a:spLocks noTextEdit="1"/>
          </p:cNvSpPr>
          <p:nvPr>
            <p:ph type="sldImg"/>
          </p:nvPr>
        </p:nvSpPr>
        <p:spPr/>
      </p:sp>
      <p:sp>
        <p:nvSpPr>
          <p:cNvPr id="167939" name="文本占位符 167938"/>
          <p:cNvSpPr/>
          <p:nvPr>
            <p:ph type="body" idx="1"/>
          </p:nvPr>
        </p:nvSpPr>
        <p:spPr/>
        <p:txBody>
          <a:bodyPr/>
          <a:p>
            <a:pPr lvl="0">
              <a:lnSpc>
                <a:spcPct val="80000"/>
              </a:lnSpc>
            </a:pPr>
            <a:r>
              <a:rPr lang="zh-CN" altLang="en-US" sz="1000" dirty="0"/>
              <a:t>第</a:t>
            </a:r>
            <a:r>
              <a:rPr lang="en-US" altLang="zh-CN" sz="1000"/>
              <a:t>7</a:t>
            </a:r>
            <a:r>
              <a:rPr lang="zh-CN" altLang="en-US" sz="1000" dirty="0"/>
              <a:t>章  指针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7.1 </a:t>
            </a:r>
            <a:r>
              <a:rPr lang="zh-CN" altLang="en-US" sz="1000" dirty="0"/>
              <a:t>地址与指针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7.2 </a:t>
            </a:r>
            <a:r>
              <a:rPr lang="zh-CN" altLang="en-US" sz="1000" dirty="0"/>
              <a:t>指针变量的定义和使用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7.2.1  </a:t>
            </a:r>
            <a:r>
              <a:rPr lang="zh-CN" altLang="en-US" sz="1000" dirty="0"/>
              <a:t>指针变量的定义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7.2.2  </a:t>
            </a:r>
            <a:r>
              <a:rPr lang="zh-CN" altLang="en-US" sz="1000" dirty="0"/>
              <a:t>指针操作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7.2.3  </a:t>
            </a:r>
            <a:r>
              <a:rPr lang="zh-CN" altLang="en-US" sz="1000" dirty="0"/>
              <a:t>指针作为函数的参数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7.2.4  </a:t>
            </a:r>
            <a:r>
              <a:rPr lang="zh-CN" altLang="en-US" sz="1000" dirty="0"/>
              <a:t>与指针有关的一些问题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7.3 </a:t>
            </a:r>
            <a:r>
              <a:rPr lang="zh-CN" altLang="en-US" sz="1000" dirty="0"/>
              <a:t>指针与数组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7.3.1  </a:t>
            </a:r>
            <a:r>
              <a:rPr lang="zh-CN" altLang="en-US" sz="1000" dirty="0"/>
              <a:t>指向数组元素的指针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7.3.2  </a:t>
            </a:r>
            <a:r>
              <a:rPr lang="zh-CN" altLang="en-US" sz="1000" dirty="0"/>
              <a:t>数组写法与指针写法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7.3.3  </a:t>
            </a:r>
            <a:r>
              <a:rPr lang="zh-CN" altLang="en-US" sz="1000" dirty="0"/>
              <a:t>基于指针运算的数组程序设计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7.3.4  </a:t>
            </a:r>
            <a:r>
              <a:rPr lang="zh-CN" altLang="en-US" sz="1000" dirty="0"/>
              <a:t>数组参数与指针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zh-CN" altLang="en-US" sz="1000" dirty="0"/>
              <a:t>*</a:t>
            </a:r>
            <a:r>
              <a:rPr lang="en-US" altLang="zh-CN" sz="1000"/>
              <a:t>7.3.5 </a:t>
            </a:r>
            <a:r>
              <a:rPr lang="zh-CN" altLang="en-US" sz="1000" dirty="0"/>
              <a:t>多维数组作为参数的通用函数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7.3.6  </a:t>
            </a:r>
            <a:r>
              <a:rPr lang="zh-CN" altLang="en-US" sz="1000" dirty="0"/>
              <a:t>指针与数组操作的程序实例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7.3.7  </a:t>
            </a:r>
            <a:r>
              <a:rPr lang="zh-CN" altLang="en-US" sz="1000" dirty="0"/>
              <a:t>字符指针与字符数组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7.4  </a:t>
            </a:r>
            <a:r>
              <a:rPr lang="zh-CN" altLang="en-US" sz="1000" dirty="0"/>
              <a:t>指针数组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7.4.1 </a:t>
            </a:r>
            <a:r>
              <a:rPr lang="zh-CN" altLang="en-US" sz="1000" dirty="0"/>
              <a:t>字符指针数组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7.4.2 </a:t>
            </a:r>
            <a:r>
              <a:rPr lang="zh-CN" altLang="en-US" sz="1000" dirty="0"/>
              <a:t>指针数组与两维数组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zh-CN" altLang="en-US" sz="1000" dirty="0"/>
              <a:t>* </a:t>
            </a:r>
            <a:r>
              <a:rPr lang="en-US" altLang="zh-CN" sz="1000"/>
              <a:t>7.4.3  </a:t>
            </a:r>
            <a:r>
              <a:rPr lang="zh-CN" altLang="en-US" sz="1000" dirty="0"/>
              <a:t>命令行参数及其处理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7.5 </a:t>
            </a:r>
            <a:r>
              <a:rPr lang="zh-CN" altLang="en-US" sz="1000" dirty="0"/>
              <a:t>动态存储管理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7.5.1  </a:t>
            </a:r>
            <a:r>
              <a:rPr lang="zh-CN" altLang="en-US" sz="1000" dirty="0"/>
              <a:t>为什么需要动态存储管理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7.5.2  </a:t>
            </a:r>
            <a:r>
              <a:rPr lang="zh-CN" altLang="en-US" sz="1000" dirty="0"/>
              <a:t>动态存储管理机制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7.5.3  </a:t>
            </a:r>
            <a:r>
              <a:rPr lang="zh-CN" altLang="en-US" sz="1000" dirty="0"/>
              <a:t>动态存储分配程序实例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en-US" altLang="zh-CN" sz="1000"/>
              <a:t>7.6  </a:t>
            </a:r>
            <a:r>
              <a:rPr lang="zh-CN" altLang="en-US" sz="1000" dirty="0"/>
              <a:t>指向函数的指针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zh-CN" altLang="en-US" sz="1000" dirty="0"/>
              <a:t>本章讨论的重要概念</a:t>
            </a:r>
            <a:endParaRPr lang="zh-CN" altLang="en-US" sz="1000" dirty="0"/>
          </a:p>
          <a:p>
            <a:pPr lvl="0">
              <a:lnSpc>
                <a:spcPct val="80000"/>
              </a:lnSpc>
            </a:pPr>
            <a:r>
              <a:rPr lang="zh-CN" altLang="en-US" sz="1000" dirty="0"/>
              <a:t>练习</a:t>
            </a:r>
            <a:endParaRPr lang="zh-CN" altLang="en-US" sz="10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这里牵涉到许多问题：函数原型，不同函数的同名局部参数，局部自动变量初始化，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4050" name="标题 514049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ctr"/>
          <a:lstStyle>
            <a:lvl1pPr lvl="0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514051" name="副标题 51405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514052" name="日期占位符 51405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latin typeface="Cambria" panose="02040503050406030204" pitchFamily="18" charset="0"/>
              </a:defRPr>
            </a:lvl1pPr>
          </a:lstStyle>
          <a:p>
            <a:pPr eaLnBrk="1" fontAlgn="base" hangingPunct="1">
              <a:spcBef>
                <a:spcPct val="0"/>
              </a:spcBef>
            </a:pPr>
            <a:endParaRPr lang="zh-CN" altLang="en-US" strike="noStrike" noProof="1" dirty="0">
              <a:latin typeface="Cambria" panose="02040503050406030204" pitchFamily="18" charset="0"/>
            </a:endParaRPr>
          </a:p>
        </p:txBody>
      </p:sp>
      <p:sp>
        <p:nvSpPr>
          <p:cNvPr id="514053" name="页脚占位符 514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latin typeface="Cambria" panose="02040503050406030204" pitchFamily="18" charset="0"/>
                <a:ea typeface="华文中宋" panose="02010600040101010101" pitchFamily="2" charset="-122"/>
              </a:defRPr>
            </a:lvl1pPr>
          </a:lstStyle>
          <a:p>
            <a:pPr eaLnBrk="1" fontAlgn="base" hangingPunct="1">
              <a:spcBef>
                <a:spcPct val="0"/>
              </a:spcBef>
            </a:pPr>
            <a:endParaRPr lang="zh-CN" altLang="en-US" strike="noStrike" noProof="1" dirty="0"/>
          </a:p>
        </p:txBody>
      </p:sp>
      <p:sp>
        <p:nvSpPr>
          <p:cNvPr id="514054" name="灯片编号占位符 514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latin typeface="Cambria" panose="02040503050406030204" pitchFamily="18" charset="0"/>
              </a:defRPr>
            </a:lvl1pPr>
          </a:lstStyle>
          <a:p>
            <a:pPr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Cambria" panose="02040503050406030204" pitchFamily="18" charset="0"/>
                <a:cs typeface="Cambria" panose="02040503050406030204" pitchFamily="18" charset="0"/>
              </a:rPr>
            </a:fld>
            <a:endParaRPr lang="zh-CN" altLang="en-US" strike="noStrike" noProof="1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华文中宋" panose="02010600040101010101" pitchFamily="2" charset="-122"/>
                <a:cs typeface="Cambria" panose="02040503050406030204" pitchFamily="18" charset="0"/>
              </a:defRPr>
            </a:lvl1pPr>
          </a:lstStyle>
          <a:p>
            <a:pPr lvl="0" eaLnBrk="1" fontAlgn="base" hangingPunct="1">
              <a:spcBef>
                <a:spcPct val="0"/>
              </a:spcBef>
            </a:pPr>
            <a:endParaRPr lang="zh-CN" altLang="en-US" strike="noStrike" noProof="1" dirty="0">
              <a:latin typeface="Cambria" panose="020405030504060302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 lvl="0" eaLnBrk="1" fontAlgn="base" hangingPunct="1">
              <a:spcBef>
                <a:spcPct val="0"/>
              </a:spcBef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cs typeface="+mn-cs"/>
              </a:rPr>
            </a:fld>
            <a:endParaRPr lang="zh-CN" altLang="en-US" strike="noStrike" noProof="1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华文中宋" panose="02010600040101010101" pitchFamily="2" charset="-122"/>
                <a:cs typeface="Cambria" panose="02040503050406030204" pitchFamily="18" charset="0"/>
              </a:defRPr>
            </a:lvl1pPr>
          </a:lstStyle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mbria" panose="02040503050406030204" pitchFamily="18" charset="0"/>
                <a:cs typeface="Cambria" panose="02040503050406030204" pitchFamily="18" charset="0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1704" y="188913"/>
            <a:ext cx="2033985" cy="619283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88913"/>
            <a:ext cx="5984041" cy="619283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华文中宋" panose="02010600040101010101" pitchFamily="2" charset="-122"/>
                <a:cs typeface="Cambria" panose="02040503050406030204" pitchFamily="18" charset="0"/>
              </a:defRPr>
            </a:lvl1pPr>
          </a:lstStyle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mbria" panose="02040503050406030204" pitchFamily="18" charset="0"/>
                <a:cs typeface="Cambria" panose="02040503050406030204" pitchFamily="18" charset="0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39750" y="188913"/>
            <a:ext cx="8135938" cy="619283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华文中宋" panose="02010600040101010101" pitchFamily="2" charset="-122"/>
                <a:cs typeface="Cambria" panose="02040503050406030204" pitchFamily="18" charset="0"/>
              </a:defRPr>
            </a:lvl1pPr>
          </a:lstStyle>
          <a:p>
            <a:pPr lvl="0" eaLnBrk="1" fontAlgn="base" hangingPunct="1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mbria" panose="02040503050406030204" pitchFamily="18" charset="0"/>
                <a:cs typeface="Cambria" panose="02040503050406030204" pitchFamily="18" charset="0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>
              <a:spcBef>
                <a:spcPct val="0"/>
              </a:spcBef>
            </a:pPr>
            <a:endParaRPr lang="zh-CN" altLang="en-US" strike="noStrike" noProof="1" dirty="0">
              <a:latin typeface="Cambria" panose="020405030504060302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>
              <a:spcBef>
                <a:spcPct val="0"/>
              </a:spcBef>
            </a:pPr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cs typeface="+mn-cs"/>
              </a:rPr>
            </a:fld>
            <a:endParaRPr lang="zh-CN" altLang="en-US" strike="noStrike" noProof="1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华文中宋" panose="02010600040101010101" pitchFamily="2" charset="-122"/>
                <a:cs typeface="Cambria" panose="02040503050406030204" pitchFamily="18" charset="0"/>
              </a:defRPr>
            </a:lvl1pPr>
          </a:lstStyle>
          <a:p>
            <a:pPr lvl="0" eaLnBrk="1" fontAlgn="base" hangingPunct="1">
              <a:spcBef>
                <a:spcPct val="0"/>
              </a:spcBef>
            </a:pPr>
            <a:endParaRPr lang="zh-CN" altLang="en-US" strike="noStrike" noProof="1" dirty="0">
              <a:latin typeface="Cambria" panose="020405030504060302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 lvl="0" eaLnBrk="1" fontAlgn="base" hangingPunct="1">
              <a:spcBef>
                <a:spcPct val="0"/>
              </a:spcBef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Cambria" panose="02040503050406030204" pitchFamily="18" charset="0"/>
                <a:cs typeface="Cambria" panose="02040503050406030204" pitchFamily="18" charset="0"/>
              </a:rPr>
            </a:fld>
            <a:endParaRPr lang="zh-CN" altLang="en-US" strike="noStrike" noProof="1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452120"/>
            <a:ext cx="8136255" cy="592963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华文中宋" panose="02010600040101010101" pitchFamily="2" charset="-122"/>
                <a:cs typeface="Cambria" panose="02040503050406030204" pitchFamily="18" charset="0"/>
              </a:defRPr>
            </a:lvl1pPr>
          </a:lstStyle>
          <a:p>
            <a:pPr lvl="0" eaLnBrk="1" fontAlgn="base" hangingPunct="1">
              <a:spcBef>
                <a:spcPct val="0"/>
              </a:spcBef>
            </a:pPr>
            <a:endParaRPr lang="zh-CN" altLang="en-US" strike="noStrike" noProof="1" dirty="0">
              <a:latin typeface="Cambria" panose="020405030504060302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 lvl="0" eaLnBrk="1" fontAlgn="base" hangingPunct="1">
              <a:spcBef>
                <a:spcPct val="0"/>
              </a:spcBef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Cambria" panose="02040503050406030204" pitchFamily="18" charset="0"/>
                <a:cs typeface="Cambria" panose="02040503050406030204" pitchFamily="18" charset="0"/>
              </a:rPr>
            </a:fld>
            <a:endParaRPr lang="zh-CN" altLang="en-US" strike="noStrike" noProof="1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华文中宋" panose="02010600040101010101" pitchFamily="2" charset="-122"/>
                <a:cs typeface="Cambria" panose="02040503050406030204" pitchFamily="18" charset="0"/>
              </a:defRPr>
            </a:lvl1pPr>
          </a:lstStyle>
          <a:p>
            <a:pPr lvl="0" eaLnBrk="1" fontAlgn="base" hangingPunct="1">
              <a:spcBef>
                <a:spcPct val="0"/>
              </a:spcBef>
            </a:pPr>
            <a:endParaRPr lang="zh-CN" altLang="en-US" strike="noStrike" noProof="1" dirty="0">
              <a:latin typeface="Cambria" panose="020405030504060302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 lvl="0" eaLnBrk="1" fontAlgn="base" hangingPunct="1">
              <a:spcBef>
                <a:spcPct val="0"/>
              </a:spcBef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cs typeface="+mn-cs"/>
              </a:rPr>
            </a:fld>
            <a:endParaRPr lang="zh-CN" altLang="en-US" strike="noStrike" noProof="1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86610" cy="5400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9078" y="981075"/>
            <a:ext cx="3986610" cy="5400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华文中宋" panose="02010600040101010101" pitchFamily="2" charset="-122"/>
                <a:cs typeface="Cambria" panose="02040503050406030204" pitchFamily="18" charset="0"/>
              </a:defRPr>
            </a:lvl1pPr>
          </a:lstStyle>
          <a:p>
            <a:pPr lvl="0" eaLnBrk="1" fontAlgn="base" hangingPunct="1">
              <a:spcBef>
                <a:spcPct val="0"/>
              </a:spcBef>
            </a:pPr>
            <a:endParaRPr lang="zh-CN" altLang="en-US" strike="noStrike" noProof="1" dirty="0">
              <a:latin typeface="Cambria" panose="020405030504060302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 lvl="0" eaLnBrk="1" fontAlgn="base" hangingPunct="1">
              <a:spcBef>
                <a:spcPct val="0"/>
              </a:spcBef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Cambria" panose="02040503050406030204" pitchFamily="18" charset="0"/>
                <a:cs typeface="Cambria" panose="02040503050406030204" pitchFamily="18" charset="0"/>
              </a:rPr>
            </a:fld>
            <a:endParaRPr lang="zh-CN" altLang="en-US" strike="noStrike" noProof="1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20" y="365125"/>
            <a:ext cx="7886700" cy="70231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20" y="1274445"/>
            <a:ext cx="3915410" cy="716915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20" y="2290445"/>
            <a:ext cx="3915410" cy="3898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13275" y="1274445"/>
            <a:ext cx="3903345" cy="716280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650" y="2290445"/>
            <a:ext cx="3673475" cy="3898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华文中宋" panose="02010600040101010101" pitchFamily="2" charset="-122"/>
                <a:cs typeface="Cambria" panose="02040503050406030204" pitchFamily="18" charset="0"/>
              </a:defRPr>
            </a:lvl1pPr>
          </a:lstStyle>
          <a:p>
            <a:pPr lvl="0" eaLnBrk="1" fontAlgn="base" hangingPunct="1">
              <a:spcBef>
                <a:spcPct val="0"/>
              </a:spcBef>
            </a:pPr>
            <a:endParaRPr lang="zh-CN" altLang="en-US" strike="noStrike" noProof="1" dirty="0">
              <a:latin typeface="Cambria" panose="020405030504060302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 lvl="0" eaLnBrk="1" fontAlgn="base" hangingPunct="1">
              <a:spcBef>
                <a:spcPct val="0"/>
              </a:spcBef>
            </a:pPr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cs typeface="+mn-cs"/>
              </a:rPr>
            </a:fld>
            <a:endParaRPr lang="zh-CN" altLang="en-US" strike="noStrike" noProof="1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华文中宋" panose="02010600040101010101" pitchFamily="2" charset="-122"/>
                <a:cs typeface="Cambria" panose="02040503050406030204" pitchFamily="18" charset="0"/>
              </a:defRPr>
            </a:lvl1pPr>
          </a:lstStyle>
          <a:p>
            <a:pPr lvl="0" eaLnBrk="1" fontAlgn="base" hangingPunct="1">
              <a:spcBef>
                <a:spcPct val="0"/>
              </a:spcBef>
            </a:pPr>
            <a:endParaRPr lang="zh-CN" altLang="en-US" strike="noStrike" noProof="1" dirty="0">
              <a:latin typeface="Cambria" panose="020405030504060302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 lvl="0" eaLnBrk="1" fontAlgn="base" hangingPunct="1">
              <a:spcBef>
                <a:spcPct val="0"/>
              </a:spcBef>
            </a:pPr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Cambria" panose="02040503050406030204" pitchFamily="18" charset="0"/>
                <a:cs typeface="Cambria" panose="02040503050406030204" pitchFamily="18" charset="0"/>
              </a:rPr>
            </a:fld>
            <a:endParaRPr lang="zh-CN" altLang="en-US" strike="noStrike" noProof="1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华文中宋" panose="02010600040101010101" pitchFamily="2" charset="-122"/>
                <a:cs typeface="Cambria" panose="02040503050406030204" pitchFamily="18" charset="0"/>
              </a:defRPr>
            </a:lvl1pPr>
          </a:lstStyle>
          <a:p>
            <a:pPr lvl="0" eaLnBrk="1" fontAlgn="base" hangingPunct="1">
              <a:spcBef>
                <a:spcPct val="0"/>
              </a:spcBef>
            </a:pPr>
            <a:endParaRPr lang="zh-CN" altLang="en-US" strike="noStrike" noProof="1" dirty="0">
              <a:latin typeface="Cambria" panose="020405030504060302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 lvl="0" eaLnBrk="1" fontAlgn="base" hangingPunct="1">
              <a:spcBef>
                <a:spcPct val="0"/>
              </a:spcBef>
            </a:pPr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Cambria" panose="02040503050406030204" pitchFamily="18" charset="0"/>
                <a:cs typeface="Cambria" panose="02040503050406030204" pitchFamily="18" charset="0"/>
              </a:rPr>
            </a:fld>
            <a:endParaRPr lang="zh-CN" altLang="en-US" strike="noStrike" noProof="1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华文中宋" panose="02010600040101010101" pitchFamily="2" charset="-122"/>
                <a:cs typeface="Cambria" panose="02040503050406030204" pitchFamily="18" charset="0"/>
              </a:defRPr>
            </a:lvl1pPr>
          </a:lstStyle>
          <a:p>
            <a:pPr lvl="0" eaLnBrk="1" fontAlgn="base" hangingPunct="1">
              <a:spcBef>
                <a:spcPct val="0"/>
              </a:spcBef>
            </a:pPr>
            <a:endParaRPr lang="zh-CN" altLang="en-US" strike="noStrike" noProof="1" dirty="0">
              <a:latin typeface="Cambria" panose="020405030504060302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pPr lvl="0" eaLnBrk="1" fontAlgn="base" hangingPunct="1">
              <a:spcBef>
                <a:spcPct val="0"/>
              </a:spcBef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Cambria" panose="02040503050406030204" pitchFamily="18" charset="0"/>
                <a:cs typeface="Cambria" panose="02040503050406030204" pitchFamily="18" charset="0"/>
              </a:rPr>
            </a:fld>
            <a:endParaRPr lang="zh-CN" altLang="en-US" strike="noStrike" noProof="1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513025"/>
          <p:cNvSpPr>
            <a:spLocks noGrp="1"/>
          </p:cNvSpPr>
          <p:nvPr>
            <p:ph type="title"/>
          </p:nvPr>
        </p:nvSpPr>
        <p:spPr>
          <a:xfrm>
            <a:off x="539750" y="188913"/>
            <a:ext cx="8135938" cy="649287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513026"/>
          <p:cNvSpPr>
            <a:spLocks noGrp="1"/>
          </p:cNvSpPr>
          <p:nvPr>
            <p:ph type="body"/>
          </p:nvPr>
        </p:nvSpPr>
        <p:spPr>
          <a:xfrm>
            <a:off x="539750" y="981075"/>
            <a:ext cx="8135938" cy="54006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3028" name="日期占位符 513027"/>
          <p:cNvSpPr>
            <a:spLocks noGrp="1"/>
          </p:cNvSpPr>
          <p:nvPr>
            <p:ph type="dt" sz="half" idx="2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Cambria" panose="02040503050406030204" pitchFamily="18" charset="0"/>
              </a:defRPr>
            </a:lvl1pPr>
          </a:lstStyle>
          <a:p>
            <a:pPr lvl="0" eaLnBrk="1" fontAlgn="base" hangingPunct="1">
              <a:spcBef>
                <a:spcPct val="0"/>
              </a:spcBef>
            </a:pPr>
            <a:endParaRPr lang="zh-CN" altLang="en-US" strike="noStrike" noProof="1" dirty="0">
              <a:latin typeface="Cambria" panose="02040503050406030204" pitchFamily="18" charset="0"/>
            </a:endParaRPr>
          </a:p>
        </p:txBody>
      </p:sp>
      <p:sp>
        <p:nvSpPr>
          <p:cNvPr id="513029" name="页脚占位符 513028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Cambria" panose="02040503050406030204" pitchFamily="18" charset="0"/>
                <a:ea typeface="华文中宋" panose="02010600040101010101" pitchFamily="2" charset="-122"/>
                <a:cs typeface="Cambria" panose="02040503050406030204" pitchFamily="18" charset="0"/>
              </a:defRPr>
            </a:lvl1pPr>
          </a:lstStyle>
          <a:p>
            <a:pPr lvl="0" eaLnBrk="1" fontAlgn="base" hangingPunct="1">
              <a:spcBef>
                <a:spcPct val="0"/>
              </a:spcBef>
            </a:pPr>
            <a:endParaRPr lang="zh-CN" altLang="en-US" strike="noStrike" noProof="1" dirty="0"/>
          </a:p>
        </p:txBody>
      </p:sp>
      <p:sp>
        <p:nvSpPr>
          <p:cNvPr id="513030" name="灯片编号占位符 513029"/>
          <p:cNvSpPr>
            <a:spLocks noGrp="1"/>
          </p:cNvSpPr>
          <p:nvPr>
            <p:ph type="sldNum" sz="quarter" idx="4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Cambria" panose="02040503050406030204" pitchFamily="18" charset="0"/>
              </a:defRPr>
            </a:lvl1pPr>
          </a:lstStyle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Cambria" panose="02040503050406030204" pitchFamily="18" charset="0"/>
                <a:cs typeface="Cambria" panose="02040503050406030204" pitchFamily="18" charset="0"/>
              </a:rPr>
            </a:fld>
            <a:endParaRPr lang="zh-CN" altLang="en-US" strike="noStrike" noProof="1" dirty="0">
              <a:latin typeface="Cambria" panose="020405030504060302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random/>
  </p:transition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1" i="0" u="none" kern="1200" baseline="0">
          <a:solidFill>
            <a:schemeClr val="tx2"/>
          </a:solidFill>
          <a:latin typeface="+mj-lt"/>
          <a:ea typeface="+mj-ea"/>
          <a:cs typeface="Cambria" panose="02040503050406030204" pitchFamily="18" charset="0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l"/>
        <a:defRPr sz="2800" b="0" i="0" u="none" kern="1200" baseline="0">
          <a:solidFill>
            <a:schemeClr val="tx1"/>
          </a:solidFill>
          <a:latin typeface="+mn-lt"/>
          <a:ea typeface="+mn-ea"/>
          <a:cs typeface="Cambria" panose="02040503050406030204" pitchFamily="18" charset="0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Cambria" panose="02040503050406030204" pitchFamily="18" charset="0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SzTx/>
        <a:buFontTx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Cambria" panose="02040503050406030204" pitchFamily="18" charset="0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SzTx/>
        <a:buFontTx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Cambria" panose="02040503050406030204" pitchFamily="18" charset="0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Cambria" panose="02040503050406030204" pitchFamily="18" charset="0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hyperlink" Target="https://devcpp.gitee.io/pto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9.wmf"/><Relationship Id="rId18" Type="http://schemas.openxmlformats.org/officeDocument/2006/relationships/vmlDrawing" Target="../drawings/vmlDrawing4.vml"/><Relationship Id="rId17" Type="http://schemas.openxmlformats.org/officeDocument/2006/relationships/slideLayout" Target="../slideLayouts/slideLayout8.xml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15.bin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8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0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16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audio" Target="../media/audio1.wav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标题 7174"/>
          <p:cNvSpPr>
            <a:spLocks noGrp="1"/>
          </p:cNvSpPr>
          <p:nvPr>
            <p:ph type="ctrTitle" idx="4294967295"/>
          </p:nvPr>
        </p:nvSpPr>
        <p:spPr>
          <a:xfrm>
            <a:off x="758190" y="1990090"/>
            <a:ext cx="7772400" cy="1840230"/>
          </a:xfrm>
          <a:solidFill>
            <a:schemeClr val="accent1"/>
          </a:solidFill>
        </p:spPr>
        <p:txBody>
          <a:bodyPr vert="horz" wrap="square" lIns="91440" tIns="45720" rIns="91440" bIns="45720" anchor="ctr"/>
          <a:lstStyle>
            <a:lvl1pPr lvl="0">
              <a:buClrTx/>
              <a:buSzTx/>
              <a:buFont typeface="Arial" panose="020B0604020202020204" pitchFamily="34" charset="0"/>
              <a:defRPr/>
            </a:lvl1pPr>
          </a:lstStyle>
          <a:p>
            <a:pPr lvl="0"/>
            <a:r>
              <a:rPr lang="zh-CN" altLang="en-US" sz="6000" dirty="0"/>
              <a:t>第 </a:t>
            </a:r>
            <a:r>
              <a:rPr lang="en-US" altLang="zh-CN" sz="6000"/>
              <a:t>7 </a:t>
            </a:r>
            <a:r>
              <a:rPr lang="zh-CN" altLang="en-US" sz="6000" dirty="0"/>
              <a:t>章    指针</a:t>
            </a:r>
            <a:br>
              <a:rPr lang="zh-CN" altLang="en-US" sz="6000" dirty="0"/>
            </a:br>
            <a:r>
              <a:rPr lang="zh-CN" altLang="en-US" sz="6000" dirty="0"/>
              <a:t>（</a:t>
            </a:r>
            <a:r>
              <a:rPr lang="en-US" altLang="zh-CN" sz="6000" dirty="0"/>
              <a:t>4-6</a:t>
            </a:r>
            <a:r>
              <a:rPr lang="zh-CN" altLang="en-US" sz="6000" dirty="0"/>
              <a:t>）</a:t>
            </a:r>
            <a:endParaRPr lang="zh-CN" altLang="en-US" sz="6000" dirty="0"/>
          </a:p>
        </p:txBody>
      </p:sp>
      <p:sp>
        <p:nvSpPr>
          <p:cNvPr id="5128" name="副标题 5127"/>
          <p:cNvSpPr>
            <a:spLocks noGrp="1"/>
          </p:cNvSpPr>
          <p:nvPr>
            <p:ph type="subTitle" idx="4294967295"/>
          </p:nvPr>
        </p:nvSpPr>
        <p:spPr>
          <a:xfrm>
            <a:off x="1475740" y="4364990"/>
            <a:ext cx="6400800" cy="1935480"/>
          </a:xfrm>
        </p:spPr>
        <p:txBody>
          <a:bodyPr/>
          <a:lstStyle>
            <a:lvl1pPr marL="0" lvl="0" indent="0" algn="ctr">
              <a:buClr>
                <a:schemeClr val="hlink"/>
              </a:buClr>
              <a:buSzPct val="85000"/>
              <a:buFont typeface="Wingdings" panose="05000000000000000000" pitchFamily="2" charset="2"/>
              <a:defRPr/>
            </a:lvl1pPr>
            <a:lvl2pPr marL="457200" lvl="1" indent="0" algn="ctr">
              <a:buClr>
                <a:schemeClr val="hlink"/>
              </a:buClr>
              <a:buSzPct val="85000"/>
              <a:buFont typeface="Wingdings" panose="05000000000000000000" pitchFamily="2" charset="2"/>
              <a:defRPr/>
            </a:lvl2pPr>
            <a:lvl3pPr marL="914400" lvl="2" indent="0" algn="ctr">
              <a:buClrTx/>
              <a:buSzPct val="85000"/>
              <a:buFont typeface="Wingdings" panose="05000000000000000000" pitchFamily="2" charset="2"/>
              <a:defRPr/>
            </a:lvl3pPr>
            <a:lvl4pPr marL="1371600" lvl="3" indent="0" algn="ctr">
              <a:buClrTx/>
              <a:buSzTx/>
              <a:buFont typeface="Wingdings" panose="05000000000000000000" pitchFamily="2" charset="2"/>
              <a:defRPr/>
            </a:lvl4pPr>
            <a:lvl5pPr marL="1828800" lvl="4" indent="0" algn="ctr">
              <a:buClrTx/>
              <a:buSzTx/>
              <a:buFont typeface="Wingdings" panose="05000000000000000000" pitchFamily="2" charset="2"/>
              <a:defRPr/>
            </a:lvl5pPr>
          </a:lstStyle>
          <a:p>
            <a:pPr algn="ctr">
              <a:buNone/>
            </a:pPr>
            <a:r>
              <a:rPr lang="zh-CN" altLang="en-US" sz="2400">
                <a:sym typeface="+mn-ea"/>
              </a:rPr>
              <a:t>裘宗燕，李安邦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编著</a:t>
            </a:r>
            <a:endParaRPr lang="zh-CN" altLang="en-US" sz="2400"/>
          </a:p>
          <a:p>
            <a:pPr algn="ctr">
              <a:buNone/>
            </a:pPr>
            <a:r>
              <a:rPr lang="zh-CN" altLang="en-US" sz="2400">
                <a:sym typeface="+mn-ea"/>
              </a:rPr>
              <a:t>《从问题到程序——C/C++程序设计基础》</a:t>
            </a:r>
            <a:endParaRPr lang="zh-CN" altLang="en-US" sz="2400"/>
          </a:p>
          <a:p>
            <a:pPr algn="ctr">
              <a:buNone/>
            </a:pPr>
            <a:r>
              <a:rPr lang="zh-CN" altLang="en-US" sz="2400">
                <a:sym typeface="+mn-ea"/>
              </a:rPr>
              <a:t>机械工业出版社，2023</a:t>
            </a:r>
            <a:endParaRPr lang="zh-CN" altLang="en-US" sz="2400">
              <a:sym typeface="+mn-ea"/>
            </a:endParaRPr>
          </a:p>
          <a:p>
            <a:pPr algn="ctr">
              <a:buNone/>
            </a:pPr>
            <a:r>
              <a:rPr lang="zh-CN" altLang="en-US" sz="2400">
                <a:sym typeface="+mn-ea"/>
                <a:hlinkClick r:id="rId1" action="ppaction://hlinkfile"/>
              </a:rPr>
              <a:t>https://devcpp.gitee.io/ptop</a:t>
            </a:r>
            <a:endParaRPr lang="zh-CN" altLang="en-US" sz="2400" dirty="0">
              <a:sym typeface="+mn-ea"/>
            </a:endParaRPr>
          </a:p>
        </p:txBody>
      </p:sp>
      <p:sp>
        <p:nvSpPr>
          <p:cNvPr id="5129" name="文本框 5128"/>
          <p:cNvSpPr txBox="1"/>
          <p:nvPr/>
        </p:nvSpPr>
        <p:spPr>
          <a:xfrm>
            <a:off x="2771775" y="692150"/>
            <a:ext cx="3744913" cy="521970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p>
            <a:pPr hangingPunct="1">
              <a:buFontTx/>
            </a:pPr>
            <a:r>
              <a:rPr lang="zh-CN" altLang="en-US" sz="2800" dirty="0">
                <a:latin typeface="Cambria" panose="02040503050406030204" pitchFamily="18" charset="0"/>
                <a:ea typeface="华文中宋" panose="02010600040101010101" pitchFamily="2" charset="-122"/>
              </a:rPr>
              <a:t>高级语言程序设计</a:t>
            </a:r>
            <a:endParaRPr lang="zh-CN" altLang="en-US" sz="2800" dirty="0">
              <a:latin typeface="Cambria" panose="02040503050406030204" pitchFamily="18" charset="0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cs typeface="+mn-cs"/>
              </a:rPr>
            </a:fld>
            <a:endParaRPr lang="zh-CN" altLang="en-US" strike="noStrike" noProof="1" dirty="0">
              <a:latin typeface="Cambria" panose="020405030504060302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850" y="4437380"/>
            <a:ext cx="1363980" cy="189484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4" name="文本框 61443"/>
          <p:cNvSpPr txBox="1"/>
          <p:nvPr/>
        </p:nvSpPr>
        <p:spPr>
          <a:xfrm>
            <a:off x="356870" y="621030"/>
            <a:ext cx="840676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hangingPunct="1"/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命令行被看作空格分隔的字段，各个</a:t>
            </a:r>
            <a:r>
              <a:rPr lang="zh-CN" altLang="en-US" dirty="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命令行参数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。</a:t>
            </a:r>
            <a:endParaRPr lang="zh-CN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hangingPunct="1"/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命令名编号为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0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，其余参数依次编号。程序启动时把各命令行参数做成字符串，程序里可按规定方式使用。</a:t>
            </a:r>
            <a:endParaRPr lang="zh-CN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/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设有程序 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prog1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；设启动程序的命令行是：</a:t>
            </a:r>
            <a:endParaRPr lang="zh-CN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/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prog1 there are five arguments</a:t>
            </a:r>
            <a:endParaRPr lang="en-US" altLang="zh-CN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/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这时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prog1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是编号为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0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的命令行参数，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there 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是编号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的命令行参数，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…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；共</a:t>
            </a:r>
            <a:r>
              <a:rPr lang="en-US" altLang="zh-CN" dirty="0">
                <a:latin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5 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个命令行参数。</a:t>
            </a:r>
            <a:endParaRPr lang="zh-CN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2162" name="文本框 61444"/>
          <p:cNvSpPr txBox="1"/>
          <p:nvPr/>
        </p:nvSpPr>
        <p:spPr>
          <a:xfrm>
            <a:off x="260350" y="4681220"/>
            <a:ext cx="8599488" cy="1555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>
              <a:spcBef>
                <a:spcPct val="40000"/>
              </a:spcBef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通过 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main 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的参数可获取命令行参数。</a:t>
            </a:r>
            <a:r>
              <a:rPr lang="en-US" altLang="zh-CN" sz="2800" err="1">
                <a:latin typeface="Cambria" panose="02040503050406030204" pitchFamily="18" charset="0"/>
                <a:cs typeface="Cambria" panose="02040503050406030204" pitchFamily="18" charset="0"/>
              </a:rPr>
              <a:t>main(void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)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表示不处理命令行参数，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main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的另一形式带两个参数：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40000"/>
              </a:spcBef>
            </a:pPr>
            <a:r>
              <a:rPr lang="en-US" altLang="zh-CN" sz="2800" err="1">
                <a:latin typeface="Cambria" panose="02040503050406030204" pitchFamily="18" charset="0"/>
                <a:cs typeface="Cambria" panose="02040503050406030204" pitchFamily="18" charset="0"/>
              </a:rPr>
              <a:t>int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 main (</a:t>
            </a:r>
            <a:r>
              <a:rPr lang="en-US" altLang="zh-CN" sz="2800" err="1">
                <a:latin typeface="Cambria" panose="02040503050406030204" pitchFamily="18" charset="0"/>
                <a:cs typeface="Cambria" panose="02040503050406030204" pitchFamily="18" charset="0"/>
              </a:rPr>
              <a:t>int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altLang="zh-CN" sz="2800" err="1">
                <a:latin typeface="Cambria" panose="02040503050406030204" pitchFamily="18" charset="0"/>
                <a:cs typeface="Cambria" panose="02040503050406030204" pitchFamily="18" charset="0"/>
              </a:rPr>
              <a:t>argc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, char *</a:t>
            </a:r>
            <a:r>
              <a:rPr lang="en-US" altLang="zh-CN" sz="2800" err="1">
                <a:latin typeface="Cambria" panose="02040503050406030204" pitchFamily="18" charset="0"/>
                <a:cs typeface="Cambria" panose="02040503050406030204" pitchFamily="18" charset="0"/>
              </a:rPr>
              <a:t>argv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[]);</a:t>
            </a:r>
            <a:endParaRPr lang="en-US" altLang="zh-CN" sz="280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文本框 63491"/>
          <p:cNvSpPr txBox="1"/>
          <p:nvPr/>
        </p:nvSpPr>
        <p:spPr>
          <a:xfrm>
            <a:off x="127000" y="2151063"/>
            <a:ext cx="4913313" cy="30200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90830" indent="-290830" algn="l" eaLnBrk="0">
              <a:spcBef>
                <a:spcPct val="40000"/>
              </a:spcBef>
            </a:pP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main 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开始执行时：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290830" indent="-290830" algn="l" eaLnBrk="0">
              <a:spcBef>
                <a:spcPct val="40000"/>
              </a:spcBef>
              <a:buChar char="•"/>
            </a:pPr>
            <a:r>
              <a:rPr lang="en-US" altLang="zh-CN" sz="2800" err="1">
                <a:latin typeface="Cambria" panose="02040503050406030204" pitchFamily="18" charset="0"/>
                <a:cs typeface="Cambria" panose="02040503050406030204" pitchFamily="18" charset="0"/>
              </a:rPr>
              <a:t>argc 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是命令行参数的个数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290830" indent="-290830" algn="l" eaLnBrk="0">
              <a:spcBef>
                <a:spcPct val="40000"/>
              </a:spcBef>
              <a:buChar char="•"/>
            </a:pPr>
            <a:r>
              <a:rPr lang="en-US" altLang="zh-CN" sz="2800" err="1">
                <a:latin typeface="Cambria" panose="02040503050406030204" pitchFamily="18" charset="0"/>
                <a:cs typeface="Cambria" panose="02040503050406030204" pitchFamily="18" charset="0"/>
              </a:rPr>
              <a:t>argv 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指向含 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argc+1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个指针字符指针数组，前 </a:t>
            </a:r>
            <a:r>
              <a:rPr lang="en-US" altLang="zh-CN" sz="2800" err="1">
                <a:latin typeface="Cambria" panose="02040503050406030204" pitchFamily="18" charset="0"/>
                <a:cs typeface="Cambria" panose="02040503050406030204" pitchFamily="18" charset="0"/>
              </a:rPr>
              <a:t>argc 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个指针指向各命令行参数串，最后有一个空指针。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3186" name="文本框 63494"/>
          <p:cNvSpPr txBox="1"/>
          <p:nvPr/>
        </p:nvSpPr>
        <p:spPr>
          <a:xfrm>
            <a:off x="186055" y="565150"/>
            <a:ext cx="532193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hangingPunct="1">
              <a:spcBef>
                <a:spcPts val="0"/>
              </a:spcBef>
            </a:pP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main 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参数常用 </a:t>
            </a:r>
            <a:r>
              <a:rPr lang="en-US" altLang="zh-CN" sz="2800" err="1">
                <a:latin typeface="Cambria" panose="02040503050406030204" pitchFamily="18" charset="0"/>
                <a:cs typeface="Cambria" panose="02040503050406030204" pitchFamily="18" charset="0"/>
              </a:rPr>
              <a:t>argc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、</a:t>
            </a:r>
            <a:r>
              <a:rPr lang="en-US" altLang="zh-CN" sz="2800" err="1">
                <a:latin typeface="Cambria" panose="02040503050406030204" pitchFamily="18" charset="0"/>
                <a:cs typeface="Cambria" panose="02040503050406030204" pitchFamily="18" charset="0"/>
              </a:rPr>
              <a:t>argv 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作为名字（实际上可以用其他名字）。参数类型确定。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graphicFrame>
        <p:nvGraphicFramePr>
          <p:cNvPr id="76805" name="表格 76804"/>
          <p:cNvGraphicFramePr/>
          <p:nvPr/>
        </p:nvGraphicFramePr>
        <p:xfrm>
          <a:off x="5076825" y="2324100"/>
          <a:ext cx="455613" cy="3313113"/>
        </p:xfrm>
        <a:graphic>
          <a:graphicData uri="http://schemas.openxmlformats.org/drawingml/2006/table">
            <a:tbl>
              <a:tblPr/>
              <a:tblGrid>
                <a:gridCol w="455613"/>
              </a:tblGrid>
              <a:tr h="5524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en-US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en-US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en-US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en-US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endParaRPr lang="zh-CN" altLang="en-US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0</a:t>
                      </a:r>
                      <a:endParaRPr lang="en-US" altLang="zh-CN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203" name="Line 28"/>
          <p:cNvSpPr/>
          <p:nvPr/>
        </p:nvSpPr>
        <p:spPr>
          <a:xfrm>
            <a:off x="5364163" y="2613025"/>
            <a:ext cx="792162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93204" name="Line 29"/>
          <p:cNvSpPr/>
          <p:nvPr/>
        </p:nvSpPr>
        <p:spPr>
          <a:xfrm>
            <a:off x="5364163" y="3187700"/>
            <a:ext cx="792162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93205" name="Line 30"/>
          <p:cNvSpPr/>
          <p:nvPr/>
        </p:nvSpPr>
        <p:spPr>
          <a:xfrm>
            <a:off x="5364163" y="3692525"/>
            <a:ext cx="792162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93206" name="Line 31"/>
          <p:cNvSpPr/>
          <p:nvPr/>
        </p:nvSpPr>
        <p:spPr>
          <a:xfrm>
            <a:off x="5364163" y="4268788"/>
            <a:ext cx="792162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93207" name="Line 32"/>
          <p:cNvSpPr/>
          <p:nvPr/>
        </p:nvSpPr>
        <p:spPr>
          <a:xfrm>
            <a:off x="5292725" y="4845050"/>
            <a:ext cx="79216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93208" name="Text Box 33"/>
          <p:cNvSpPr txBox="1"/>
          <p:nvPr/>
        </p:nvSpPr>
        <p:spPr>
          <a:xfrm>
            <a:off x="6227763" y="4629150"/>
            <a:ext cx="2376487" cy="40449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0" bIns="36000">
            <a:spAutoFit/>
          </a:bodyPr>
          <a:p>
            <a:pPr algn="l" hangingPunct="1">
              <a:spcBef>
                <a:spcPct val="0"/>
              </a:spcBef>
            </a:pPr>
            <a:r>
              <a:rPr lang="en-US" altLang="zh-CN">
                <a:latin typeface="华文中宋" panose="02010600040101010101" pitchFamily="2" charset="-122"/>
                <a:cs typeface="Cambria" panose="02040503050406030204" pitchFamily="18" charset="0"/>
              </a:rPr>
              <a:t>arguments\0</a:t>
            </a:r>
            <a:endParaRPr lang="en-US" altLang="zh-CN">
              <a:latin typeface="华文中宋" panose="02010600040101010101" pitchFamily="2" charset="-122"/>
              <a:cs typeface="Cambria" panose="02040503050406030204" pitchFamily="18" charset="0"/>
            </a:endParaRPr>
          </a:p>
        </p:txBody>
      </p:sp>
      <p:sp>
        <p:nvSpPr>
          <p:cNvPr id="93209" name="Text Box 34"/>
          <p:cNvSpPr txBox="1"/>
          <p:nvPr/>
        </p:nvSpPr>
        <p:spPr>
          <a:xfrm>
            <a:off x="6227763" y="4052888"/>
            <a:ext cx="1368425" cy="40449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0" bIns="36000">
            <a:spAutoFit/>
          </a:bodyPr>
          <a:p>
            <a:pPr algn="l" hangingPunct="1">
              <a:spcBef>
                <a:spcPct val="0"/>
              </a:spcBef>
            </a:pPr>
            <a:r>
              <a:rPr lang="en-US" altLang="zh-CN">
                <a:latin typeface="华文中宋" panose="02010600040101010101" pitchFamily="2" charset="-122"/>
                <a:cs typeface="Cambria" panose="02040503050406030204" pitchFamily="18" charset="0"/>
              </a:rPr>
              <a:t>five\0</a:t>
            </a:r>
            <a:endParaRPr lang="en-US" altLang="zh-CN">
              <a:latin typeface="华文中宋" panose="02010600040101010101" pitchFamily="2" charset="-122"/>
              <a:cs typeface="Cambria" panose="02040503050406030204" pitchFamily="18" charset="0"/>
            </a:endParaRPr>
          </a:p>
        </p:txBody>
      </p:sp>
      <p:sp>
        <p:nvSpPr>
          <p:cNvPr id="93210" name="Text Box 35"/>
          <p:cNvSpPr txBox="1"/>
          <p:nvPr/>
        </p:nvSpPr>
        <p:spPr>
          <a:xfrm>
            <a:off x="6227763" y="3476625"/>
            <a:ext cx="1223962" cy="40449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0" bIns="36000">
            <a:spAutoFit/>
          </a:bodyPr>
          <a:p>
            <a:pPr algn="l" hangingPunct="1">
              <a:spcBef>
                <a:spcPct val="0"/>
              </a:spcBef>
            </a:pPr>
            <a:r>
              <a:rPr lang="en-US" altLang="zh-CN">
                <a:latin typeface="华文中宋" panose="02010600040101010101" pitchFamily="2" charset="-122"/>
                <a:cs typeface="Cambria" panose="02040503050406030204" pitchFamily="18" charset="0"/>
              </a:rPr>
              <a:t>are\0</a:t>
            </a:r>
            <a:endParaRPr lang="en-US" altLang="zh-CN">
              <a:latin typeface="华文中宋" panose="02010600040101010101" pitchFamily="2" charset="-122"/>
              <a:cs typeface="Cambria" panose="02040503050406030204" pitchFamily="18" charset="0"/>
            </a:endParaRPr>
          </a:p>
        </p:txBody>
      </p:sp>
      <p:sp>
        <p:nvSpPr>
          <p:cNvPr id="93211" name="Text Box 36"/>
          <p:cNvSpPr txBox="1"/>
          <p:nvPr/>
        </p:nvSpPr>
        <p:spPr>
          <a:xfrm>
            <a:off x="6227763" y="2900363"/>
            <a:ext cx="1657350" cy="40449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0" bIns="36000">
            <a:spAutoFit/>
          </a:bodyPr>
          <a:p>
            <a:pPr algn="l" hangingPunct="1">
              <a:spcBef>
                <a:spcPct val="0"/>
              </a:spcBef>
            </a:pPr>
            <a:r>
              <a:rPr lang="en-US" altLang="zh-CN">
                <a:latin typeface="华文中宋" panose="02010600040101010101" pitchFamily="2" charset="-122"/>
                <a:cs typeface="Cambria" panose="02040503050406030204" pitchFamily="18" charset="0"/>
              </a:rPr>
              <a:t>there\0</a:t>
            </a:r>
            <a:endParaRPr lang="en-US" altLang="zh-CN">
              <a:latin typeface="华文中宋" panose="02010600040101010101" pitchFamily="2" charset="-122"/>
              <a:cs typeface="Cambria" panose="02040503050406030204" pitchFamily="18" charset="0"/>
            </a:endParaRPr>
          </a:p>
        </p:txBody>
      </p:sp>
      <p:sp>
        <p:nvSpPr>
          <p:cNvPr id="93212" name="Text Box 37"/>
          <p:cNvSpPr txBox="1"/>
          <p:nvPr/>
        </p:nvSpPr>
        <p:spPr>
          <a:xfrm>
            <a:off x="6227763" y="2395538"/>
            <a:ext cx="1657350" cy="40449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0" bIns="36000">
            <a:spAutoFit/>
          </a:bodyPr>
          <a:p>
            <a:pPr algn="l" hangingPunct="1">
              <a:spcBef>
                <a:spcPct val="0"/>
              </a:spcBef>
            </a:pPr>
            <a:r>
              <a:rPr lang="en-US" altLang="zh-CN">
                <a:latin typeface="华文中宋" panose="02010600040101010101" pitchFamily="2" charset="-122"/>
                <a:cs typeface="Cambria" panose="02040503050406030204" pitchFamily="18" charset="0"/>
              </a:rPr>
              <a:t>prog1\0</a:t>
            </a:r>
            <a:endParaRPr lang="en-US" altLang="zh-CN">
              <a:latin typeface="华文中宋" panose="02010600040101010101" pitchFamily="2" charset="-122"/>
              <a:cs typeface="Cambria" panose="02040503050406030204" pitchFamily="18" charset="0"/>
            </a:endParaRPr>
          </a:p>
        </p:txBody>
      </p:sp>
      <p:sp>
        <p:nvSpPr>
          <p:cNvPr id="93213" name="Text Box 38"/>
          <p:cNvSpPr txBox="1"/>
          <p:nvPr/>
        </p:nvSpPr>
        <p:spPr>
          <a:xfrm>
            <a:off x="5651500" y="5203825"/>
            <a:ext cx="15843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hangingPunct="1"/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空指针</a:t>
            </a:r>
            <a:endParaRPr lang="zh-CN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3214" name="Rectangle 39"/>
          <p:cNvSpPr/>
          <p:nvPr/>
        </p:nvSpPr>
        <p:spPr>
          <a:xfrm>
            <a:off x="6010275" y="739775"/>
            <a:ext cx="2447925" cy="1223963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l" hangingPunct="1"/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3215" name="Rectangle 40"/>
          <p:cNvSpPr/>
          <p:nvPr/>
        </p:nvSpPr>
        <p:spPr>
          <a:xfrm>
            <a:off x="5651500" y="955675"/>
            <a:ext cx="792163" cy="360363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hangingPunct="1"/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5</a:t>
            </a:r>
            <a:endParaRPr lang="en-US" altLang="zh-CN" sz="280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3216" name="Rectangle 41"/>
          <p:cNvSpPr/>
          <p:nvPr/>
        </p:nvSpPr>
        <p:spPr>
          <a:xfrm>
            <a:off x="5651500" y="1458913"/>
            <a:ext cx="792163" cy="36036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hangingPunct="1"/>
            <a:endParaRPr lang="en-US" altLang="zh-CN" sz="280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3217" name="Text Box 42"/>
          <p:cNvSpPr txBox="1"/>
          <p:nvPr/>
        </p:nvSpPr>
        <p:spPr>
          <a:xfrm>
            <a:off x="6442075" y="884238"/>
            <a:ext cx="9366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hangingPunct="1"/>
            <a:r>
              <a:rPr lang="en-US" altLang="zh-CN" err="1">
                <a:latin typeface="Cambria" panose="02040503050406030204" pitchFamily="18" charset="0"/>
                <a:cs typeface="Cambria" panose="02040503050406030204" pitchFamily="18" charset="0"/>
              </a:rPr>
              <a:t>argc</a:t>
            </a:r>
            <a:endParaRPr lang="en-US" altLang="zh-CN" err="1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3218" name="Text Box 43"/>
          <p:cNvSpPr txBox="1"/>
          <p:nvPr/>
        </p:nvSpPr>
        <p:spPr>
          <a:xfrm>
            <a:off x="6443663" y="1387475"/>
            <a:ext cx="9366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hangingPunct="1"/>
            <a:r>
              <a:rPr lang="en-US" altLang="zh-CN" err="1">
                <a:latin typeface="Cambria" panose="02040503050406030204" pitchFamily="18" charset="0"/>
                <a:cs typeface="Cambria" panose="02040503050406030204" pitchFamily="18" charset="0"/>
              </a:rPr>
              <a:t>argv</a:t>
            </a:r>
            <a:endParaRPr lang="en-US" altLang="zh-CN" err="1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3219" name="Text Box 44"/>
          <p:cNvSpPr txBox="1"/>
          <p:nvPr/>
        </p:nvSpPr>
        <p:spPr>
          <a:xfrm>
            <a:off x="7307263" y="812800"/>
            <a:ext cx="1081087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hangingPunct="1"/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函数 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main</a:t>
            </a:r>
            <a:endParaRPr lang="en-US" altLang="zh-CN" sz="280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3220" name="Line 45"/>
          <p:cNvSpPr/>
          <p:nvPr/>
        </p:nvSpPr>
        <p:spPr>
          <a:xfrm flipH="1">
            <a:off x="5508625" y="1676400"/>
            <a:ext cx="503238" cy="6477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oval" w="med" len="med"/>
            <a:tailEnd type="triangle" w="med" len="med"/>
          </a:ln>
        </p:spPr>
      </p:sp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文本框 64516"/>
          <p:cNvSpPr txBox="1"/>
          <p:nvPr/>
        </p:nvSpPr>
        <p:spPr>
          <a:xfrm>
            <a:off x="339725" y="260668"/>
            <a:ext cx="8429625" cy="1168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hangingPunct="1"/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可由 </a:t>
            </a:r>
            <a:r>
              <a:rPr lang="en-US" altLang="zh-CN" sz="2800" err="1">
                <a:latin typeface="Cambria" panose="02040503050406030204" pitchFamily="18" charset="0"/>
                <a:cs typeface="Cambria" panose="02040503050406030204" pitchFamily="18" charset="0"/>
              </a:rPr>
              <a:t>argc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得到参数个数，通过 </a:t>
            </a:r>
            <a:r>
              <a:rPr lang="en-US" altLang="zh-CN" sz="2800" err="1">
                <a:latin typeface="Cambria" panose="02040503050406030204" pitchFamily="18" charset="0"/>
                <a:cs typeface="Cambria" panose="02040503050406030204" pitchFamily="18" charset="0"/>
              </a:rPr>
              <a:t>argv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访问它们。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hangingPunct="1"/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可以访问启动程序的命令名本身。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64518" name="文本框 64517"/>
          <p:cNvSpPr txBox="1"/>
          <p:nvPr/>
        </p:nvSpPr>
        <p:spPr>
          <a:xfrm>
            <a:off x="395288" y="1917065"/>
            <a:ext cx="8534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>
              <a:spcBef>
                <a:spcPct val="40000"/>
              </a:spcBef>
            </a:pP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【例</a:t>
            </a:r>
            <a:r>
              <a:rPr lang="en-US" altLang="zh-CN" dirty="0">
                <a:latin typeface="Cambria" panose="02040503050406030204" pitchFamily="18" charset="0"/>
                <a:cs typeface="Cambria" panose="02040503050406030204" pitchFamily="18" charset="0"/>
              </a:rPr>
              <a:t>7-10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】写程序 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echo 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打印各命令行参数。</a:t>
            </a:r>
            <a:endParaRPr lang="zh-CN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64519" name="文本框 64518"/>
          <p:cNvSpPr txBox="1"/>
          <p:nvPr/>
        </p:nvSpPr>
        <p:spPr>
          <a:xfrm>
            <a:off x="339408" y="2421255"/>
            <a:ext cx="8502650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0">
              <a:spcBef>
                <a:spcPts val="0"/>
              </a:spcBef>
            </a:pPr>
            <a:r>
              <a:rPr lang="en-US" altLang="zh-CN" err="1">
                <a:solidFill>
                  <a:srgbClr val="7030A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int</a:t>
            </a:r>
            <a:r>
              <a:rPr lang="en-US" altLang="zh-CN">
                <a:solidFill>
                  <a:srgbClr val="7030A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main (</a:t>
            </a:r>
            <a:r>
              <a:rPr lang="en-US" altLang="zh-CN" err="1">
                <a:solidFill>
                  <a:srgbClr val="7030A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int</a:t>
            </a:r>
            <a:r>
              <a:rPr lang="en-US" altLang="zh-CN">
                <a:solidFill>
                  <a:srgbClr val="7030A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altLang="zh-CN" err="1">
                <a:solidFill>
                  <a:srgbClr val="7030A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argc</a:t>
            </a:r>
            <a:r>
              <a:rPr lang="en-US" altLang="zh-CN">
                <a:solidFill>
                  <a:srgbClr val="7030A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, char *</a:t>
            </a:r>
            <a:r>
              <a:rPr lang="en-US" altLang="zh-CN" err="1">
                <a:solidFill>
                  <a:srgbClr val="7030A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argv</a:t>
            </a:r>
            <a:r>
              <a:rPr lang="en-US" altLang="zh-CN">
                <a:solidFill>
                  <a:srgbClr val="7030A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[]) {</a:t>
            </a:r>
            <a:endParaRPr lang="en-US" altLang="zh-CN">
              <a:solidFill>
                <a:srgbClr val="7030A0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ts val="0"/>
              </a:spcBef>
            </a:pPr>
            <a:r>
              <a:rPr lang="en-US" altLang="zh-CN">
                <a:solidFill>
                  <a:srgbClr val="7030A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en-US" altLang="zh-CN" err="1">
                <a:solidFill>
                  <a:srgbClr val="7030A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int</a:t>
            </a:r>
            <a:r>
              <a:rPr lang="en-US" altLang="zh-CN">
                <a:solidFill>
                  <a:srgbClr val="7030A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i;</a:t>
            </a:r>
            <a:endParaRPr lang="en-US" altLang="zh-CN">
              <a:solidFill>
                <a:srgbClr val="7030A0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ts val="0"/>
              </a:spcBef>
            </a:pPr>
            <a:r>
              <a:rPr lang="en-US" altLang="zh-CN">
                <a:solidFill>
                  <a:srgbClr val="7030A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for (i = 0; i &lt; </a:t>
            </a:r>
            <a:r>
              <a:rPr lang="en-US" altLang="zh-CN" err="1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argc</a:t>
            </a:r>
            <a:r>
              <a:rPr lang="en-US" altLang="zh-CN">
                <a:solidFill>
                  <a:srgbClr val="7030A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; ++i)</a:t>
            </a:r>
            <a:endParaRPr lang="en-US" altLang="zh-CN">
              <a:solidFill>
                <a:srgbClr val="7030A0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ts val="0"/>
              </a:spcBef>
            </a:pPr>
            <a:r>
              <a:rPr lang="en-US" altLang="zh-CN">
                <a:solidFill>
                  <a:srgbClr val="7030A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    cout &lt;&lt; "args[" &lt;&lt; i &lt;&lt; "]: " &lt;&lt; </a:t>
            </a:r>
            <a:r>
              <a:rPr lang="en-US" altLang="zh-CN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argv[i]</a:t>
            </a:r>
            <a:r>
              <a:rPr lang="en-US" altLang="zh-CN">
                <a:solidFill>
                  <a:srgbClr val="7030A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&lt;&lt; endl;</a:t>
            </a:r>
            <a:endParaRPr lang="en-US" altLang="zh-CN">
              <a:solidFill>
                <a:srgbClr val="7030A0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ts val="0"/>
              </a:spcBef>
            </a:pPr>
            <a:r>
              <a:rPr lang="en-US" altLang="zh-CN">
                <a:solidFill>
                  <a:srgbClr val="7030A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return 0;</a:t>
            </a:r>
            <a:endParaRPr lang="en-US" altLang="zh-CN">
              <a:solidFill>
                <a:srgbClr val="7030A0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ts val="0"/>
              </a:spcBef>
            </a:pPr>
            <a:r>
              <a:rPr lang="en-US" altLang="zh-CN">
                <a:solidFill>
                  <a:srgbClr val="7030A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}</a:t>
            </a:r>
            <a:endParaRPr lang="en-US" altLang="zh-CN">
              <a:solidFill>
                <a:srgbClr val="7030A0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ts val="0"/>
              </a:spcBef>
              <a:buClrTx/>
              <a:buSzTx/>
            </a:pPr>
            <a:r>
              <a:rPr lang="en-US" altLang="zh-CN" sz="2400">
                <a:solidFill>
                  <a:srgbClr val="7030A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int main(int argc, char *argv[]) {</a:t>
            </a:r>
            <a:endParaRPr lang="en-US" altLang="zh-CN" sz="2400">
              <a:solidFill>
                <a:srgbClr val="7030A0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ts val="0"/>
              </a:spcBef>
              <a:buClrTx/>
              <a:buSzTx/>
            </a:pPr>
            <a:r>
              <a:rPr lang="en-US" altLang="zh-CN" sz="2400">
                <a:solidFill>
                  <a:srgbClr val="7030A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while(</a:t>
            </a:r>
            <a:r>
              <a:rPr lang="en-US" altLang="zh-CN" sz="240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*agrv</a:t>
            </a:r>
            <a:r>
              <a:rPr lang="en-US" altLang="zh-CN" sz="2400">
                <a:solidFill>
                  <a:srgbClr val="7030A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!= NULL)</a:t>
            </a:r>
            <a:endParaRPr lang="en-US" altLang="zh-CN" sz="2400">
              <a:solidFill>
                <a:srgbClr val="7030A0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ts val="0"/>
              </a:spcBef>
              <a:buClrTx/>
              <a:buSzTx/>
            </a:pPr>
            <a:r>
              <a:rPr lang="en-US" altLang="zh-CN" sz="2400">
                <a:solidFill>
                  <a:srgbClr val="7030A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    cout &lt;&lt; </a:t>
            </a:r>
            <a:r>
              <a:rPr lang="en-US" altLang="zh-CN" sz="240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*argv++</a:t>
            </a:r>
            <a:r>
              <a:rPr lang="en-US" altLang="zh-CN" sz="2400">
                <a:solidFill>
                  <a:srgbClr val="7030A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&lt;&lt; endl;</a:t>
            </a:r>
            <a:endParaRPr lang="en-US" altLang="zh-CN" sz="2400">
              <a:solidFill>
                <a:srgbClr val="7030A0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ts val="0"/>
              </a:spcBef>
              <a:buClrTx/>
              <a:buSzTx/>
            </a:pPr>
            <a:r>
              <a:rPr lang="en-US" altLang="zh-CN" sz="2400">
                <a:solidFill>
                  <a:srgbClr val="7030A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return 0;</a:t>
            </a:r>
            <a:endParaRPr lang="en-US" altLang="zh-CN" sz="2400">
              <a:solidFill>
                <a:srgbClr val="7030A0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ts val="0"/>
              </a:spcBef>
              <a:buClrTx/>
              <a:buSzTx/>
            </a:pPr>
            <a:r>
              <a:rPr lang="en-US" altLang="zh-CN" sz="2400">
                <a:solidFill>
                  <a:srgbClr val="7030A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}</a:t>
            </a:r>
            <a:endParaRPr lang="en-US" altLang="zh-CN" sz="2400">
              <a:solidFill>
                <a:srgbClr val="7030A0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文本框 67585"/>
          <p:cNvSpPr txBox="1"/>
          <p:nvPr/>
        </p:nvSpPr>
        <p:spPr>
          <a:xfrm>
            <a:off x="178753" y="404495"/>
            <a:ext cx="8489950" cy="22326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>
              <a:spcBef>
                <a:spcPct val="40000"/>
              </a:spcBef>
            </a:pP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用 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IDE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开发程序时，编辑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/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调试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/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执行等工作都在环境里完成，执行程序时</a:t>
            </a:r>
            <a:r>
              <a:rPr lang="zh-CN" altLang="en-US" dirty="0">
                <a:solidFill>
                  <a:srgbClr val="FF000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如何提供命令行参数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？</a:t>
            </a:r>
            <a:endParaRPr lang="zh-CN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40000"/>
              </a:spcBef>
            </a:pP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集成开发环境</a:t>
            </a:r>
            <a:r>
              <a:rPr lang="zh-CN" altLang="en-US" dirty="0">
                <a:solidFill>
                  <a:srgbClr val="FF000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都有专门机制为启动命令行提供参数。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（如 D</a:t>
            </a:r>
            <a:r>
              <a:rPr lang="en-US" altLang="zh-CN" err="1">
                <a:latin typeface="Cambria" panose="02040503050406030204" pitchFamily="18" charset="0"/>
                <a:cs typeface="Cambria" panose="02040503050406030204" pitchFamily="18" charset="0"/>
              </a:rPr>
              <a:t>ev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-C++ </a:t>
            </a:r>
            <a:r>
              <a:rPr lang="zh-CN" altLang="zh-CN" dirty="0">
                <a:latin typeface="Cambria" panose="02040503050406030204" pitchFamily="18" charset="0"/>
                <a:cs typeface="Cambria" panose="02040503050406030204" pitchFamily="18" charset="0"/>
              </a:rPr>
              <a:t>的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 运行 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-&gt; 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参数）。</a:t>
            </a:r>
            <a:endParaRPr lang="zh-CN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40000"/>
              </a:spcBef>
            </a:pPr>
            <a:endParaRPr lang="zh-CN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1865" y="1772920"/>
            <a:ext cx="4296410" cy="23406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6075" y="4221480"/>
            <a:ext cx="8347075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eaLnBrk="0">
              <a:spcBef>
                <a:spcPct val="40000"/>
              </a:spcBef>
            </a:pPr>
            <a:r>
              <a:rPr lang="zh-CN" altLang="en-US" sz="2000" dirty="0">
                <a:cs typeface="Cambria" panose="02040503050406030204" pitchFamily="18" charset="0"/>
                <a:sym typeface="+mn-ea"/>
              </a:rPr>
              <a:t>可转到 </a:t>
            </a:r>
            <a:r>
              <a:rPr lang="en-US" altLang="zh-CN" sz="2000">
                <a:cs typeface="Cambria" panose="02040503050406030204" pitchFamily="18" charset="0"/>
                <a:sym typeface="+mn-ea"/>
              </a:rPr>
              <a:t>IDE</a:t>
            </a:r>
            <a:r>
              <a:rPr lang="zh-CN" altLang="en-US" sz="2000" dirty="0">
                <a:cs typeface="Cambria" panose="02040503050406030204" pitchFamily="18" charset="0"/>
                <a:sym typeface="+mn-ea"/>
              </a:rPr>
              <a:t>之外在命令行状态下启动程序。在图形用户界面系统里，有关命令行参数的讨论同样有效。</a:t>
            </a:r>
            <a:endParaRPr lang="zh-CN" altLang="en-US" sz="20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40000"/>
              </a:spcBef>
            </a:pPr>
            <a:r>
              <a:rPr lang="zh-CN" altLang="en-US" sz="2000" dirty="0">
                <a:cs typeface="Cambria" panose="02040503050406030204" pitchFamily="18" charset="0"/>
                <a:sym typeface="+mn-ea"/>
              </a:rPr>
              <a:t>建立程序项、命令菜单项等也要写出实际命令行，包括提供必需的命令行参数。</a:t>
            </a:r>
            <a:endParaRPr lang="zh-CN" altLang="en-US" sz="20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40000"/>
              </a:spcBef>
            </a:pPr>
            <a:r>
              <a:rPr lang="zh-CN" altLang="en-US" sz="2000" dirty="0">
                <a:cs typeface="Cambria" panose="02040503050406030204" pitchFamily="18" charset="0"/>
                <a:sym typeface="+mn-ea"/>
              </a:rPr>
              <a:t>一些图形界面系统里可把数据文件拖到程序文件上作为处理对象。此时将自动产生一个命令行。</a:t>
            </a:r>
            <a:endParaRPr lang="zh-CN" altLang="en-US" sz="2000" dirty="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</p:txBody>
      </p:sp>
    </p:spTree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4866" name="标题 211969"/>
          <p:cNvSpPr>
            <a:spLocks noGrp="1"/>
          </p:cNvSpPr>
          <p:nvPr>
            <p:ph type="title" idx="4294967295"/>
          </p:nvPr>
        </p:nvSpPr>
        <p:spPr>
          <a:xfrm>
            <a:off x="503555" y="188595"/>
            <a:ext cx="8136255" cy="648970"/>
          </a:xfrm>
          <a:solidFill>
            <a:schemeClr val="bg2"/>
          </a:solidFill>
        </p:spPr>
        <p:txBody>
          <a:bodyPr vert="horz" wrap="square" lIns="91440" tIns="45720" rIns="91440" bIns="45720" anchor="ctr"/>
          <a:p>
            <a:r>
              <a:rPr lang="zh-CN" altLang="en-US" sz="4400" dirty="0"/>
              <a:t>第</a:t>
            </a:r>
            <a:r>
              <a:rPr lang="en-US" altLang="zh-CN" sz="4400"/>
              <a:t>7</a:t>
            </a:r>
            <a:r>
              <a:rPr lang="zh-CN" altLang="en-US" sz="4400" dirty="0"/>
              <a:t>章  指针</a:t>
            </a:r>
            <a:endParaRPr lang="zh-CN" altLang="en-US" sz="4400" dirty="0"/>
          </a:p>
        </p:txBody>
      </p:sp>
      <p:sp>
        <p:nvSpPr>
          <p:cNvPr id="164867" name="文本占位符 211970"/>
          <p:cNvSpPr>
            <a:spLocks noGrp="1"/>
          </p:cNvSpPr>
          <p:nvPr>
            <p:ph type="body" idx="4294967295"/>
          </p:nvPr>
        </p:nvSpPr>
        <p:spPr>
          <a:xfrm>
            <a:off x="504190" y="981075"/>
            <a:ext cx="8136255" cy="5400675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3200"/>
              <a:t>7.1 </a:t>
            </a:r>
            <a:r>
              <a:rPr lang="zh-CN" altLang="en-US" sz="3200" dirty="0"/>
              <a:t>地址与指针</a:t>
            </a:r>
            <a:endParaRPr lang="zh-CN" altLang="en-US" sz="3200" dirty="0"/>
          </a:p>
          <a:p>
            <a:pPr>
              <a:buNone/>
            </a:pPr>
            <a:r>
              <a:rPr lang="en-US" altLang="zh-CN" sz="3200"/>
              <a:t>7.2 </a:t>
            </a:r>
            <a:r>
              <a:rPr lang="zh-CN" altLang="en-US" sz="3200" dirty="0"/>
              <a:t>指针变量的定义和使用</a:t>
            </a:r>
            <a:endParaRPr lang="zh-CN" altLang="en-US" sz="3200" dirty="0"/>
          </a:p>
          <a:p>
            <a:pPr>
              <a:buNone/>
            </a:pPr>
            <a:r>
              <a:rPr lang="en-US" altLang="zh-CN" sz="3200"/>
              <a:t>7.3 </a:t>
            </a:r>
            <a:r>
              <a:rPr lang="zh-CN" altLang="en-US" sz="3200" dirty="0"/>
              <a:t>指针与数组</a:t>
            </a:r>
            <a:endParaRPr lang="zh-CN" altLang="en-US" sz="3200" dirty="0"/>
          </a:p>
          <a:p>
            <a:pPr>
              <a:buNone/>
            </a:pPr>
            <a:r>
              <a:rPr lang="en-US" altLang="zh-CN" sz="3200"/>
              <a:t>7.4  </a:t>
            </a:r>
            <a:r>
              <a:rPr lang="zh-CN" altLang="en-US" sz="3200" dirty="0"/>
              <a:t>指针数组</a:t>
            </a:r>
            <a:endParaRPr lang="zh-CN" altLang="en-US" sz="3200" dirty="0"/>
          </a:p>
          <a:p>
            <a:pPr>
              <a:buNone/>
            </a:pPr>
            <a:r>
              <a:rPr lang="en-US" altLang="zh-CN" sz="3200">
                <a:solidFill>
                  <a:schemeClr val="tx2"/>
                </a:solidFill>
              </a:rPr>
              <a:t>7.5 </a:t>
            </a:r>
            <a:r>
              <a:rPr lang="zh-CN" altLang="en-US" sz="3200" dirty="0">
                <a:solidFill>
                  <a:schemeClr val="tx2"/>
                </a:solidFill>
              </a:rPr>
              <a:t>动态存储管理</a:t>
            </a:r>
            <a:endParaRPr lang="zh-CN" altLang="en-US" sz="3200" dirty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altLang="zh-CN">
                <a:solidFill>
                  <a:schemeClr val="tx2"/>
                </a:solidFill>
              </a:rPr>
              <a:t>7.5.1  </a:t>
            </a:r>
            <a:r>
              <a:rPr lang="zh-CN" altLang="en-US" dirty="0">
                <a:solidFill>
                  <a:schemeClr val="tx2"/>
                </a:solidFill>
              </a:rPr>
              <a:t>为什么需要动态存储管理</a:t>
            </a:r>
            <a:endParaRPr lang="zh-CN" altLang="en-US" dirty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altLang="zh-CN">
                <a:solidFill>
                  <a:schemeClr val="tx2"/>
                </a:solidFill>
              </a:rPr>
              <a:t>7.5.2  </a:t>
            </a:r>
            <a:r>
              <a:rPr lang="zh-CN" altLang="en-US" dirty="0">
                <a:solidFill>
                  <a:schemeClr val="tx2"/>
                </a:solidFill>
              </a:rPr>
              <a:t>动态存储管理机制</a:t>
            </a:r>
            <a:endParaRPr lang="zh-CN" altLang="en-US" dirty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altLang="zh-CN">
                <a:solidFill>
                  <a:schemeClr val="tx2"/>
                </a:solidFill>
              </a:rPr>
              <a:t>7.5.3  </a:t>
            </a:r>
            <a:r>
              <a:rPr lang="zh-CN" altLang="en-US" dirty="0">
                <a:solidFill>
                  <a:schemeClr val="tx2"/>
                </a:solidFill>
              </a:rPr>
              <a:t>动态存储分配程序实例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3200"/>
              <a:t>7.6  </a:t>
            </a:r>
            <a:r>
              <a:rPr lang="zh-CN" altLang="en-US" sz="3200" dirty="0"/>
              <a:t>指向函数的指针</a:t>
            </a:r>
            <a:endParaRPr lang="zh-CN" altLang="en-US" sz="3200" dirty="0"/>
          </a:p>
        </p:txBody>
      </p:sp>
    </p:spTree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文本占位符 174082"/>
          <p:cNvSpPr>
            <a:spLocks noGrp="1"/>
          </p:cNvSpPr>
          <p:nvPr>
            <p:ph idx="1"/>
          </p:nvPr>
        </p:nvSpPr>
        <p:spPr>
          <a:xfrm>
            <a:off x="323850" y="188595"/>
            <a:ext cx="8135938" cy="5400675"/>
          </a:xfrm>
        </p:spPr>
        <p:txBody>
          <a:bodyPr anchor="t"/>
          <a:p>
            <a:r>
              <a:rPr lang="zh-CN" altLang="en-US" dirty="0"/>
              <a:t>计算机系统含有内部存储器（内存）。计算机系统在工作时，把需要使用的程序和数据都加载到内存中。</a:t>
            </a:r>
            <a:endParaRPr lang="zh-CN" altLang="en-US" dirty="0"/>
          </a:p>
          <a:p>
            <a:r>
              <a:rPr lang="zh-CN" altLang="en-US" dirty="0"/>
              <a:t>每个字节都有一个隐含的唯一的地址。</a:t>
            </a:r>
            <a:endParaRPr lang="zh-CN" altLang="en-US" dirty="0"/>
          </a:p>
        </p:txBody>
      </p:sp>
      <p:graphicFrame>
        <p:nvGraphicFramePr>
          <p:cNvPr id="174565" name="表格 174564"/>
          <p:cNvGraphicFramePr/>
          <p:nvPr>
            <p:custDataLst>
              <p:tags r:id="rId1"/>
            </p:custDataLst>
          </p:nvPr>
        </p:nvGraphicFramePr>
        <p:xfrm>
          <a:off x="4427538" y="2349500"/>
          <a:ext cx="3902075" cy="3951288"/>
        </p:xfrm>
        <a:graphic>
          <a:graphicData uri="http://schemas.openxmlformats.org/drawingml/2006/table">
            <a:tbl>
              <a:tblPr/>
              <a:tblGrid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55588"/>
                <a:gridCol w="233362"/>
                <a:gridCol w="242888"/>
                <a:gridCol w="244475"/>
                <a:gridCol w="242887"/>
                <a:gridCol w="244475"/>
                <a:gridCol w="244475"/>
              </a:tblGrid>
              <a:tr h="2746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746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b="0" dirty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其</a:t>
                      </a: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b="0" dirty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它</a:t>
                      </a: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b="0" dirty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程</a:t>
                      </a: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b="0" dirty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序</a:t>
                      </a: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b="0" dirty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占</a:t>
                      </a: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b="0" dirty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用</a:t>
                      </a: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b="0" dirty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内</a:t>
                      </a: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b="0" dirty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存</a:t>
                      </a: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746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46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b="0" dirty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系</a:t>
                      </a: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b="0" dirty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统</a:t>
                      </a: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b="0" dirty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占</a:t>
                      </a: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b="0" dirty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用</a:t>
                      </a: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b="0" dirty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内</a:t>
                      </a: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b="0" dirty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存</a:t>
                      </a: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46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7539" name="文本框 174539"/>
          <p:cNvSpPr txBox="1"/>
          <p:nvPr/>
        </p:nvSpPr>
        <p:spPr>
          <a:xfrm>
            <a:off x="684213" y="2205038"/>
            <a:ext cx="3527425" cy="82994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algn="l" hangingPunct="1"/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内存示意图：</a:t>
            </a:r>
            <a:b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</a:br>
            <a:r>
              <a:rPr lang="zh-CN" altLang="en-US" sz="2000" dirty="0">
                <a:latin typeface="Cambria" panose="02040503050406030204" pitchFamily="18" charset="0"/>
                <a:cs typeface="Cambria" panose="02040503050406030204" pitchFamily="18" charset="0"/>
              </a:rPr>
              <a:t>（每格为一个字节）</a:t>
            </a:r>
            <a:endParaRPr lang="zh-CN" altLang="en-US" sz="20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7540" name="文本框 174550"/>
          <p:cNvSpPr txBox="1"/>
          <p:nvPr/>
        </p:nvSpPr>
        <p:spPr>
          <a:xfrm>
            <a:off x="403225" y="4292600"/>
            <a:ext cx="399859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lIns="92075" tIns="46038" rIns="92075" bIns="46038">
            <a:spAutoFit/>
          </a:bodyPr>
          <a:p>
            <a:pPr algn="l" hangingPunct="1"/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系统所占用内存从一端开始，其它程序所用内存从另一端开始。</a:t>
            </a:r>
            <a:endParaRPr lang="zh-CN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文本占位符 175106"/>
          <p:cNvSpPr>
            <a:spLocks noGrp="1"/>
          </p:cNvSpPr>
          <p:nvPr>
            <p:ph sz="half" idx="1"/>
          </p:nvPr>
        </p:nvSpPr>
        <p:spPr>
          <a:xfrm>
            <a:off x="441325" y="476885"/>
            <a:ext cx="8089900" cy="5400675"/>
          </a:xfrm>
        </p:spPr>
        <p:txBody>
          <a:bodyPr anchor="t"/>
          <a:p>
            <a:pPr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zh-CN" altLang="en-US" sz="2400" dirty="0"/>
              <a:t>当程序开始运行时，系统自动给变量分配内存。</a:t>
            </a:r>
            <a:endParaRPr lang="zh-CN" altLang="en-US" sz="2400" dirty="0"/>
          </a:p>
          <a:p>
            <a:pPr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zh-CN" altLang="en-US" sz="2400" dirty="0"/>
              <a:t>程序向系统申请动态分配内存时，系统会从空闲内存中挑选出连续的内存空间分配给该程序使用。</a:t>
            </a:r>
            <a:endParaRPr lang="zh-CN" altLang="en-US" sz="2400" dirty="0"/>
          </a:p>
          <a:p>
            <a:pPr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zh-CN" altLang="en-US" sz="2400" dirty="0"/>
              <a:t>系统会记住“</a:t>
            </a:r>
            <a:r>
              <a:rPr lang="zh-CN" altLang="en-US" sz="2400" dirty="0">
                <a:solidFill>
                  <a:schemeClr val="hlink"/>
                </a:solidFill>
              </a:rPr>
              <a:t>****</a:t>
            </a:r>
            <a:r>
              <a:rPr lang="en-US" altLang="zh-CN" sz="2400">
                <a:solidFill>
                  <a:schemeClr val="hlink"/>
                </a:solidFill>
              </a:rPr>
              <a:t>-****</a:t>
            </a:r>
            <a:r>
              <a:rPr lang="zh-CN" altLang="en-US" sz="2400" dirty="0">
                <a:solidFill>
                  <a:schemeClr val="hlink"/>
                </a:solidFill>
              </a:rPr>
              <a:t>这段内存已分配给**** 程序使用</a:t>
            </a:r>
            <a:r>
              <a:rPr lang="zh-CN" altLang="en-US" sz="2400" dirty="0"/>
              <a:t>”</a:t>
            </a:r>
            <a:endParaRPr lang="zh-CN" altLang="en-US" sz="2400" dirty="0"/>
          </a:p>
        </p:txBody>
      </p:sp>
      <p:sp>
        <p:nvSpPr>
          <p:cNvPr id="98306" name="文本占位符 175400"/>
          <p:cNvSpPr>
            <a:spLocks noGrp="1"/>
          </p:cNvSpPr>
          <p:nvPr>
            <p:ph sz="half" idx="2"/>
          </p:nvPr>
        </p:nvSpPr>
        <p:spPr>
          <a:xfrm>
            <a:off x="395605" y="2570480"/>
            <a:ext cx="3982720" cy="3509010"/>
          </a:xfrm>
        </p:spPr>
        <p:txBody>
          <a:bodyPr anchor="t"/>
          <a:p>
            <a:pPr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zh-CN" altLang="en-US" sz="2400" dirty="0"/>
              <a:t>当程序对所动态申请的内存使用完毕时，应该主动通知“该段内存已使用完毕，请系统回收”。</a:t>
            </a:r>
            <a:endParaRPr lang="zh-CN" altLang="en-US" sz="2400" dirty="0"/>
          </a:p>
          <a:p>
            <a:pPr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zh-CN" altLang="en-US" sz="2400" dirty="0"/>
              <a:t>如果不通知系统回收，则系统总是认为该段内存仍然处于被使用中。</a:t>
            </a:r>
            <a:r>
              <a:rPr lang="en-US" altLang="zh-CN" sz="2400"/>
              <a:t>——</a:t>
            </a:r>
            <a:r>
              <a:rPr lang="zh-CN" altLang="en-US" sz="2400" dirty="0"/>
              <a:t>可能导致内存用完。</a:t>
            </a:r>
            <a:endParaRPr lang="zh-CN" altLang="en-US" sz="2400" dirty="0"/>
          </a:p>
        </p:txBody>
      </p:sp>
      <p:graphicFrame>
        <p:nvGraphicFramePr>
          <p:cNvPr id="175403" name="表格 175402"/>
          <p:cNvGraphicFramePr/>
          <p:nvPr/>
        </p:nvGraphicFramePr>
        <p:xfrm>
          <a:off x="4427538" y="2349500"/>
          <a:ext cx="3902075" cy="3951288"/>
        </p:xfrm>
        <a:graphic>
          <a:graphicData uri="http://schemas.openxmlformats.org/drawingml/2006/table">
            <a:tbl>
              <a:tblPr/>
              <a:tblGrid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55588"/>
                <a:gridCol w="233362"/>
                <a:gridCol w="242888"/>
                <a:gridCol w="244475"/>
                <a:gridCol w="242887"/>
                <a:gridCol w="244475"/>
                <a:gridCol w="244475"/>
              </a:tblGrid>
              <a:tr h="2746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746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其</a:t>
                      </a: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它</a:t>
                      </a: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程</a:t>
                      </a: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序</a:t>
                      </a: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占</a:t>
                      </a: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用</a:t>
                      </a: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内</a:t>
                      </a: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存</a:t>
                      </a: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746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46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系</a:t>
                      </a: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统</a:t>
                      </a: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占</a:t>
                      </a: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用</a:t>
                      </a: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内</a:t>
                      </a: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存</a:t>
                      </a: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46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文本框 72706"/>
          <p:cNvSpPr txBox="1"/>
          <p:nvPr/>
        </p:nvSpPr>
        <p:spPr>
          <a:xfrm>
            <a:off x="398463" y="1063625"/>
            <a:ext cx="8488362" cy="25031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hangingPunct="1">
              <a:spcBef>
                <a:spcPct val="30000"/>
              </a:spcBef>
            </a:pPr>
            <a:r>
              <a:rPr lang="en-US" altLang="zh-CN" sz="2800" u="sng">
                <a:solidFill>
                  <a:schemeClr val="tx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7.5.1  </a:t>
            </a:r>
            <a:r>
              <a:rPr lang="en-US" altLang="zh-CN" sz="2800" u="sng" err="1">
                <a:solidFill>
                  <a:schemeClr val="tx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为什么需要动态存储管理</a:t>
            </a:r>
            <a:endParaRPr lang="zh-CN" altLang="en-US" sz="2800" u="sng" dirty="0">
              <a:solidFill>
                <a:schemeClr val="tx2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hangingPunct="1">
              <a:spcBef>
                <a:spcPct val="30000"/>
              </a:spcBef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变量（简单变量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/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数组等）用于保存数据，需安排存储（称为</a:t>
            </a:r>
            <a:r>
              <a:rPr lang="zh-CN" altLang="en-US" sz="2800" dirty="0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存储分配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）。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hangingPunct="1">
              <a:spcBef>
                <a:spcPct val="30000"/>
              </a:spcBef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高级语言编程不需要考虑存储细节，有关工作由编译程序完成。编程效率高。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9330" name="文本框 72708"/>
          <p:cNvSpPr txBox="1"/>
          <p:nvPr/>
        </p:nvSpPr>
        <p:spPr>
          <a:xfrm>
            <a:off x="363538" y="3657600"/>
            <a:ext cx="8497887" cy="2632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90830" indent="-290830" algn="l" hangingPunct="1">
              <a:spcBef>
                <a:spcPct val="30000"/>
              </a:spcBef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在 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C /C++ 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语言里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290830" indent="-290830" algn="l" hangingPunct="1">
              <a:spcBef>
                <a:spcPct val="30000"/>
              </a:spcBef>
              <a:buChar char="•"/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外部变量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/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局部静态变量在编译的时候确定存储，开始执行前分配存储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290830" indent="-290830" algn="l" hangingPunct="1">
              <a:spcBef>
                <a:spcPct val="30000"/>
              </a:spcBef>
              <a:buChar char="•"/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自动变量在执行进入定义函数时分配存储。</a:t>
            </a:r>
            <a:endParaRPr lang="en-US" altLang="zh-CN" sz="28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290830" indent="-290830" algn="l" hangingPunct="1">
              <a:spcBef>
                <a:spcPct val="30000"/>
              </a:spcBef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共同性质：</a:t>
            </a:r>
            <a:r>
              <a:rPr lang="zh-CN" altLang="en-US" sz="2800" dirty="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变量存储空间大小都是静态确定的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文本框 145409"/>
          <p:cNvSpPr txBox="1"/>
          <p:nvPr/>
        </p:nvSpPr>
        <p:spPr>
          <a:xfrm>
            <a:off x="463550" y="674688"/>
            <a:ext cx="8069263" cy="3538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hangingPunct="1"/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例：函数中变量和参数决定了函数执行时所需要存储空间量， 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C/C++ 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语言要求自动数组的大小用静态表达式描述。这样，函数需要的存储量就可在编译时确定。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hangingPunct="1"/>
            <a:r>
              <a:rPr lang="zh-CN" altLang="en-US" sz="2800" dirty="0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静态处理存储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的优点是方便，效率高，执行中的工作简单，速度快。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hangingPunct="1"/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但对编程方式加了限制，有些问题不好解决。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文本框 73729"/>
          <p:cNvSpPr txBox="1"/>
          <p:nvPr/>
        </p:nvSpPr>
        <p:spPr>
          <a:xfrm>
            <a:off x="346075" y="396875"/>
            <a:ext cx="8410575" cy="2461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hangingPunct="1"/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例：要处理学生成绩，需要用数组存放。但编程时并不知道运行时需要处理多少学生成绩，每次处理的成绩项数也可能不同。程序里预先定义的项数不能准确对应实际项数。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hangingPunct="1"/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能否先通知数据项数，再建数据表示？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73731" name="文本框 73730"/>
          <p:cNvSpPr txBox="1"/>
          <p:nvPr/>
        </p:nvSpPr>
        <p:spPr>
          <a:xfrm>
            <a:off x="421958" y="2842260"/>
            <a:ext cx="8383587" cy="2461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hangingPunct="1"/>
            <a:r>
              <a:rPr lang="zh-CN" altLang="en-US" sz="2800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	</a:t>
            </a:r>
            <a:r>
              <a:rPr lang="en-US" altLang="zh-CN" sz="2800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int</a:t>
            </a:r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n;</a:t>
            </a:r>
            <a:endParaRPr lang="en-US" altLang="zh-CN" sz="2800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	</a:t>
            </a:r>
            <a:r>
              <a:rPr lang="en-US" altLang="zh-CN" sz="2800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cin</a:t>
            </a:r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&gt;&gt; n;  //</a:t>
            </a:r>
            <a:r>
              <a:rPr lang="zh-CN" altLang="en-US" sz="280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获得数据项数</a:t>
            </a:r>
            <a:endParaRPr lang="en-US" altLang="zh-CN" sz="2800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	</a:t>
            </a:r>
            <a:r>
              <a:rPr lang="en-US" altLang="zh-CN" sz="2800">
                <a:solidFill>
                  <a:srgbClr val="FF000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double </a:t>
            </a:r>
            <a:r>
              <a:rPr lang="en-US" altLang="zh-CN" sz="2800" err="1">
                <a:solidFill>
                  <a:srgbClr val="FF000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scores[</a:t>
            </a:r>
            <a:r>
              <a:rPr lang="en-US" altLang="zh-CN" sz="2800" err="1">
                <a:solidFill>
                  <a:schemeClr val="tx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n</a:t>
            </a:r>
            <a:r>
              <a:rPr lang="en-US" altLang="zh-CN" sz="2800">
                <a:solidFill>
                  <a:srgbClr val="FF000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];</a:t>
            </a:r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// ANSI C </a:t>
            </a:r>
            <a:r>
              <a:rPr lang="zh-CN" altLang="en-US" sz="280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不允许这样做</a:t>
            </a:r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!</a:t>
            </a:r>
            <a:endParaRPr lang="en-US" altLang="zh-CN" sz="2800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	... // </a:t>
            </a:r>
            <a:r>
              <a:rPr lang="zh-CN" altLang="en-US" sz="2800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读入数据和处理 </a:t>
            </a:r>
            <a:endParaRPr lang="en-US" altLang="zh-CN" sz="2800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hangingPunct="1"/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有时候事先根本不知道数据项数！上面方法也不行。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73732" name="文本框 73731"/>
          <p:cNvSpPr txBox="1"/>
          <p:nvPr/>
        </p:nvSpPr>
        <p:spPr>
          <a:xfrm>
            <a:off x="468313" y="5949950"/>
            <a:ext cx="829151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hangingPunct="1"/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至今讨论的机制无法很好解决这类问题。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2818" name="标题 211969"/>
          <p:cNvSpPr>
            <a:spLocks noGrp="1"/>
          </p:cNvSpPr>
          <p:nvPr>
            <p:ph type="title" idx="4294967295"/>
          </p:nvPr>
        </p:nvSpPr>
        <p:spPr>
          <a:xfrm>
            <a:off x="1007745" y="189230"/>
            <a:ext cx="8136255" cy="648970"/>
          </a:xfrm>
          <a:solidFill>
            <a:schemeClr val="bg2"/>
          </a:solidFill>
        </p:spPr>
        <p:txBody>
          <a:bodyPr vert="horz" wrap="square" lIns="91440" tIns="45720" rIns="91440" bIns="45720" anchor="ctr"/>
          <a:p>
            <a:r>
              <a:rPr lang="zh-CN" altLang="en-US" sz="4400" dirty="0"/>
              <a:t>第</a:t>
            </a:r>
            <a:r>
              <a:rPr lang="en-US" altLang="zh-CN" sz="4400"/>
              <a:t>7</a:t>
            </a:r>
            <a:r>
              <a:rPr lang="zh-CN" altLang="en-US" sz="4400" dirty="0"/>
              <a:t>章  指针</a:t>
            </a:r>
            <a:endParaRPr lang="zh-CN" altLang="en-US" sz="4400" dirty="0"/>
          </a:p>
        </p:txBody>
      </p:sp>
      <p:sp>
        <p:nvSpPr>
          <p:cNvPr id="162819" name="文本占位符 211970"/>
          <p:cNvSpPr>
            <a:spLocks noGrp="1"/>
          </p:cNvSpPr>
          <p:nvPr>
            <p:ph type="body" idx="4294967295"/>
          </p:nvPr>
        </p:nvSpPr>
        <p:spPr>
          <a:xfrm>
            <a:off x="1007745" y="981075"/>
            <a:ext cx="8136255" cy="5400675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3200"/>
              <a:t>7.1 </a:t>
            </a:r>
            <a:r>
              <a:rPr lang="zh-CN" altLang="en-US" sz="3200" dirty="0"/>
              <a:t>地址与指针</a:t>
            </a:r>
            <a:endParaRPr lang="zh-CN" altLang="en-US" sz="3200" dirty="0"/>
          </a:p>
          <a:p>
            <a:pPr>
              <a:buNone/>
            </a:pPr>
            <a:r>
              <a:rPr lang="en-US" altLang="zh-CN" sz="3200"/>
              <a:t>7.2 </a:t>
            </a:r>
            <a:r>
              <a:rPr lang="zh-CN" altLang="en-US" sz="3200" dirty="0"/>
              <a:t>指针变量的定义和使用</a:t>
            </a:r>
            <a:endParaRPr lang="zh-CN" altLang="en-US" sz="3200" dirty="0"/>
          </a:p>
          <a:p>
            <a:pPr>
              <a:buNone/>
            </a:pPr>
            <a:r>
              <a:rPr lang="en-US" altLang="zh-CN" sz="3200"/>
              <a:t>7.3 </a:t>
            </a:r>
            <a:r>
              <a:rPr lang="zh-CN" altLang="en-US" sz="3200" dirty="0"/>
              <a:t>指针与数组</a:t>
            </a:r>
            <a:endParaRPr lang="zh-CN" altLang="en-US" sz="3200" dirty="0"/>
          </a:p>
          <a:p>
            <a:pPr>
              <a:buNone/>
            </a:pPr>
            <a:r>
              <a:rPr lang="en-US" altLang="zh-CN" sz="3200">
                <a:solidFill>
                  <a:schemeClr val="tx2"/>
                </a:solidFill>
              </a:rPr>
              <a:t>7.4  </a:t>
            </a:r>
            <a:r>
              <a:rPr lang="zh-CN" altLang="en-US" sz="3200" dirty="0">
                <a:solidFill>
                  <a:schemeClr val="tx2"/>
                </a:solidFill>
              </a:rPr>
              <a:t>指针数组</a:t>
            </a:r>
            <a:endParaRPr lang="zh-CN" altLang="en-US" sz="3200" dirty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altLang="zh-CN">
                <a:solidFill>
                  <a:schemeClr val="tx2"/>
                </a:solidFill>
              </a:rPr>
              <a:t>7.4.1 </a:t>
            </a:r>
            <a:r>
              <a:rPr lang="zh-CN" altLang="en-US" dirty="0">
                <a:solidFill>
                  <a:schemeClr val="tx2"/>
                </a:solidFill>
              </a:rPr>
              <a:t>字符指针数组</a:t>
            </a:r>
            <a:endParaRPr lang="zh-CN" altLang="en-US" dirty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altLang="zh-CN">
                <a:solidFill>
                  <a:schemeClr val="tx2"/>
                </a:solidFill>
              </a:rPr>
              <a:t>7.4.2 </a:t>
            </a:r>
            <a:r>
              <a:rPr lang="zh-CN" altLang="en-US" dirty="0">
                <a:solidFill>
                  <a:schemeClr val="tx2"/>
                </a:solidFill>
              </a:rPr>
              <a:t>指针数组与两维数组</a:t>
            </a:r>
            <a:endParaRPr lang="zh-CN" altLang="en-US" dirty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zh-CN" altLang="en-US" dirty="0">
                <a:solidFill>
                  <a:schemeClr val="tx2"/>
                </a:solidFill>
              </a:rPr>
              <a:t>* </a:t>
            </a:r>
            <a:r>
              <a:rPr lang="en-US" altLang="zh-CN">
                <a:solidFill>
                  <a:schemeClr val="tx2"/>
                </a:solidFill>
              </a:rPr>
              <a:t>7.4.3  </a:t>
            </a:r>
            <a:r>
              <a:rPr lang="zh-CN" altLang="en-US" dirty="0">
                <a:solidFill>
                  <a:schemeClr val="tx2"/>
                </a:solidFill>
              </a:rPr>
              <a:t>命令行参数及其处理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3200"/>
              <a:t>7.5 </a:t>
            </a:r>
            <a:r>
              <a:rPr lang="zh-CN" altLang="en-US" sz="3200" dirty="0"/>
              <a:t>动态存储管理</a:t>
            </a:r>
            <a:endParaRPr lang="zh-CN" altLang="en-US" sz="3200" dirty="0"/>
          </a:p>
          <a:p>
            <a:pPr>
              <a:buNone/>
            </a:pPr>
            <a:r>
              <a:rPr lang="en-US" altLang="zh-CN" sz="3200"/>
              <a:t>7.6  </a:t>
            </a:r>
            <a:r>
              <a:rPr lang="zh-CN" altLang="en-US" sz="3200" dirty="0"/>
              <a:t>指向函数的指针</a:t>
            </a:r>
            <a:endParaRPr lang="zh-CN" altLang="en-US" sz="3200" dirty="0"/>
          </a:p>
        </p:txBody>
      </p:sp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文本框 75777"/>
          <p:cNvSpPr txBox="1"/>
          <p:nvPr/>
        </p:nvSpPr>
        <p:spPr>
          <a:xfrm>
            <a:off x="365125" y="1897063"/>
            <a:ext cx="8462963" cy="3451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>
              <a:spcBef>
                <a:spcPct val="40000"/>
              </a:spcBef>
            </a:pPr>
            <a:r>
              <a:rPr lang="zh-CN" altLang="en-US" sz="2800" u="sng" dirty="0">
                <a:latin typeface="Cambria" panose="02040503050406030204" pitchFamily="18" charset="0"/>
                <a:cs typeface="Cambria" panose="02040503050406030204" pitchFamily="18" charset="0"/>
              </a:rPr>
              <a:t>可能解决方案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：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40000"/>
              </a:spcBef>
            </a:pP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）分析问题，定义适当大小的数组。若分析正确，一般都能处理。但数据很多时程序就不能用。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40000"/>
              </a:spcBef>
            </a:pP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）定义尽可能大的数组以满足任何需要。浪费大量存储资源。如有多个这种数组就更难办。系统可能无法容纳几个大数组，但实际上它们并不同时需要很大空间。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75779" name="文本框 75778"/>
          <p:cNvSpPr txBox="1"/>
          <p:nvPr/>
        </p:nvSpPr>
        <p:spPr>
          <a:xfrm>
            <a:off x="323850" y="5362575"/>
            <a:ext cx="8440738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>
              <a:spcBef>
                <a:spcPct val="40000"/>
              </a:spcBef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解决的办法是“</a:t>
            </a:r>
            <a:r>
              <a:rPr lang="zh-CN" altLang="en-US" sz="2800" dirty="0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动态存储分配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”。在程序</a:t>
            </a:r>
            <a:r>
              <a:rPr lang="zh-CN" altLang="en-US" sz="2800" dirty="0">
                <a:solidFill>
                  <a:schemeClr val="tx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运行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中做存储分配工作。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102403" name="文本框 75779"/>
          <p:cNvSpPr txBox="1"/>
          <p:nvPr/>
        </p:nvSpPr>
        <p:spPr>
          <a:xfrm>
            <a:off x="373063" y="750888"/>
            <a:ext cx="8466137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>
              <a:spcBef>
                <a:spcPct val="40000"/>
              </a:spcBef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这里的问题：程序运行中需要使用存储，有时程序对存储的需求量在写程序时不能确定。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文本框 76801"/>
          <p:cNvSpPr txBox="1"/>
          <p:nvPr/>
        </p:nvSpPr>
        <p:spPr>
          <a:xfrm>
            <a:off x="369888" y="350838"/>
            <a:ext cx="8651875" cy="1660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R="0" algn="l" defTabSz="914400" hangingPunct="1">
              <a:spcBef>
                <a:spcPct val="0"/>
              </a:spcBef>
            </a:pPr>
            <a:r>
              <a:rPr kumimoji="0" lang="en-US" altLang="en-US" sz="3200" kern="1200" cap="none" spc="0" normalizeH="0" baseline="0" noProof="1" dirty="0">
                <a:solidFill>
                  <a:schemeClr val="tx2"/>
                </a:solidFill>
                <a:effectLst/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动态存储分配与释放</a:t>
            </a:r>
            <a:endParaRPr kumimoji="0" lang="en-US" altLang="en-US" sz="3200" kern="1200" cap="none" spc="0" normalizeH="0" baseline="0" noProof="1" dirty="0">
              <a:solidFill>
                <a:schemeClr val="tx2"/>
              </a:solidFill>
              <a:effectLst/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marR="0" algn="l" defTabSz="914400" hangingPunct="1"/>
            <a:r>
              <a:rPr kumimoji="0" lang="en-US" altLang="en-US" sz="2800" kern="1200" cap="none" spc="0" normalizeH="0" baseline="0" noProof="1" dirty="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根据运行中的需要分配存储，取得存储块使用，称为</a:t>
            </a:r>
            <a:r>
              <a:rPr kumimoji="0" lang="en-US" altLang="en-US" sz="2800" kern="1200" cap="none" spc="0" normalizeH="0" baseline="0" noProof="1" dirty="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动态存储分配</a:t>
            </a:r>
            <a:r>
              <a:rPr kumimoji="0" lang="en-US" altLang="en-US" sz="2800" kern="1200" cap="none" spc="0" normalizeH="0" baseline="0" noProof="1" dirty="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。在运行中根据需要动态进行。</a:t>
            </a:r>
            <a:endParaRPr kumimoji="0" lang="en-US" altLang="en-US" sz="2800" kern="1200" cap="none" spc="0" normalizeH="0" baseline="0" noProof="1" dirty="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</p:txBody>
      </p:sp>
      <p:sp>
        <p:nvSpPr>
          <p:cNvPr id="76804" name="文本框 76803"/>
          <p:cNvSpPr txBox="1"/>
          <p:nvPr/>
        </p:nvSpPr>
        <p:spPr>
          <a:xfrm>
            <a:off x="323850" y="2012950"/>
            <a:ext cx="8558213" cy="2934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hangingPunct="1">
              <a:spcBef>
                <a:spcPct val="3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程序里怎样使用分配的存储块？</a:t>
            </a:r>
            <a:endParaRPr lang="zh-CN" altLang="en-US" sz="2800" dirty="0">
              <a:solidFill>
                <a:schemeClr val="accent2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hangingPunct="1">
              <a:spcBef>
                <a:spcPct val="30000"/>
              </a:spcBef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程序使用变量是通过名字。动态分配的存储块没有名字，因此需要其他访问途径。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hangingPunct="1">
              <a:spcBef>
                <a:spcPct val="3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借助于指针使用分配的存储块。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用指针指向存储块，间接使用被指存储。</a:t>
            </a:r>
            <a:r>
              <a:rPr lang="zh-CN" altLang="en-US" sz="2800" dirty="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访问动态分配存储是指针的最重要用途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76805" name="文本框 76804"/>
          <p:cNvSpPr txBox="1"/>
          <p:nvPr/>
        </p:nvSpPr>
        <p:spPr>
          <a:xfrm>
            <a:off x="323850" y="4947285"/>
            <a:ext cx="85788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hangingPunct="1"/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与此对应：</a:t>
            </a:r>
            <a:r>
              <a:rPr lang="zh-CN" altLang="en-US" sz="2800" dirty="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动态释放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，不用的动态存储块应交还。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76806" name="文本框 76805"/>
          <p:cNvSpPr txBox="1"/>
          <p:nvPr/>
        </p:nvSpPr>
        <p:spPr>
          <a:xfrm>
            <a:off x="309563" y="5518468"/>
            <a:ext cx="8524875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defTabSz="914400" hangingPunct="1">
              <a:tabLst>
                <a:tab pos="1714500" algn="l"/>
              </a:tabLst>
            </a:pPr>
            <a:r>
              <a:rPr lang="zh-CN" altLang="en-US" sz="2000" dirty="0">
                <a:latin typeface="Cambria" panose="02040503050406030204" pitchFamily="18" charset="0"/>
                <a:cs typeface="Cambria" panose="02040503050406030204" pitchFamily="18" charset="0"/>
              </a:rPr>
              <a:t>动态分配</a:t>
            </a:r>
            <a:r>
              <a:rPr lang="en-US" altLang="zh-CN" sz="2000">
                <a:latin typeface="Cambria" panose="02040503050406030204" pitchFamily="18" charset="0"/>
                <a:cs typeface="Cambria" panose="02040503050406030204" pitchFamily="18" charset="0"/>
              </a:rPr>
              <a:t>/</a:t>
            </a:r>
            <a:r>
              <a:rPr lang="zh-CN" altLang="en-US" sz="2000" dirty="0">
                <a:latin typeface="Cambria" panose="02040503050406030204" pitchFamily="18" charset="0"/>
                <a:cs typeface="Cambria" panose="02040503050406030204" pitchFamily="18" charset="0"/>
              </a:rPr>
              <a:t>释放由</a:t>
            </a:r>
            <a:r>
              <a:rPr lang="zh-CN" altLang="en-US" sz="2000" u="sng" dirty="0">
                <a:latin typeface="Cambria" panose="02040503050406030204" pitchFamily="18" charset="0"/>
                <a:cs typeface="Cambria" panose="02040503050406030204" pitchFamily="18" charset="0"/>
              </a:rPr>
              <a:t>动态存储管理系统</a:t>
            </a:r>
            <a:r>
              <a:rPr lang="zh-CN" altLang="en-US" sz="2000" dirty="0">
                <a:latin typeface="Cambria" panose="02040503050406030204" pitchFamily="18" charset="0"/>
                <a:cs typeface="Cambria" panose="02040503050406030204" pitchFamily="18" charset="0"/>
              </a:rPr>
              <a:t>完成，这是程序运行系统的子系统，管理着称作</a:t>
            </a:r>
            <a:r>
              <a:rPr lang="zh-CN" altLang="en-US" sz="2000" u="sng" dirty="0">
                <a:latin typeface="Cambria" panose="02040503050406030204" pitchFamily="18" charset="0"/>
                <a:cs typeface="Cambria" panose="02040503050406030204" pitchFamily="18" charset="0"/>
              </a:rPr>
              <a:t>堆</a:t>
            </a:r>
            <a:r>
              <a:rPr lang="zh-CN" altLang="en-US" sz="2000" dirty="0">
                <a:latin typeface="Cambria" panose="02040503050406030204" pitchFamily="18" charset="0"/>
                <a:cs typeface="Cambria" panose="02040503050406030204" pitchFamily="18" charset="0"/>
              </a:rPr>
              <a:t>（英文</a:t>
            </a:r>
            <a:r>
              <a:rPr lang="en-US" altLang="zh-CN" sz="2000">
                <a:latin typeface="Cambria" panose="02040503050406030204" pitchFamily="18" charset="0"/>
                <a:cs typeface="Cambria" panose="02040503050406030204" pitchFamily="18" charset="0"/>
              </a:rPr>
              <a:t>heap</a:t>
            </a:r>
            <a:r>
              <a:rPr lang="zh-CN" altLang="en-US" sz="2000" dirty="0">
                <a:latin typeface="Cambria" panose="02040503050406030204" pitchFamily="18" charset="0"/>
                <a:cs typeface="Cambria" panose="02040503050406030204" pitchFamily="18" charset="0"/>
              </a:rPr>
              <a:t>）的存储区。大部分常规语言都有这种机制。</a:t>
            </a:r>
            <a:endParaRPr lang="zh-CN" altLang="en-US" sz="20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2994" name="标题 21299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7.5.2  </a:t>
            </a:r>
            <a:r>
              <a:rPr lang="zh-CN" altLang="en-US" sz="3600" dirty="0"/>
              <a:t>动态存储管理机制</a:t>
            </a:r>
            <a:endParaRPr lang="zh-CN" altLang="en-US" sz="3600" dirty="0"/>
          </a:p>
        </p:txBody>
      </p:sp>
      <p:sp>
        <p:nvSpPr>
          <p:cNvPr id="212995" name="内容占位符 212994"/>
          <p:cNvSpPr>
            <a:spLocks noGrp="1"/>
          </p:cNvSpPr>
          <p:nvPr>
            <p:ph idx="1"/>
          </p:nvPr>
        </p:nvSpPr>
        <p:spPr>
          <a:xfrm>
            <a:off x="539750" y="981075"/>
            <a:ext cx="8136255" cy="5675630"/>
          </a:xfrm>
        </p:spPr>
        <p:txBody>
          <a:bodyPr/>
          <a:p>
            <a:pPr marL="0" indent="0">
              <a:spcAft>
                <a:spcPct val="50000"/>
              </a:spcAft>
              <a:buNone/>
            </a:pPr>
            <a:r>
              <a:rPr lang="en-US" altLang="zh-CN"/>
              <a:t>C </a:t>
            </a:r>
            <a:r>
              <a:rPr lang="zh-CN" altLang="en-US" dirty="0"/>
              <a:t>和</a:t>
            </a:r>
            <a:r>
              <a:rPr lang="en-US" altLang="zh-CN"/>
              <a:t>C++ </a:t>
            </a:r>
            <a:r>
              <a:rPr lang="zh-CN" altLang="en-US" dirty="0"/>
              <a:t>语言都具有完善的动态存储管理机制。两者的用法有所不同。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/>
              <a:t>C++</a:t>
            </a:r>
            <a:r>
              <a:rPr lang="zh-CN" altLang="en-US" dirty="0"/>
              <a:t>：</a:t>
            </a:r>
            <a:endParaRPr lang="zh-CN" altLang="en-US" dirty="0"/>
          </a:p>
          <a:p>
            <a:pPr marL="0" indent="0"/>
            <a:r>
              <a:rPr lang="en-US" altLang="zh-CN">
                <a:solidFill>
                  <a:schemeClr val="accent2"/>
                </a:solidFill>
              </a:rPr>
              <a:t>new</a:t>
            </a:r>
            <a:r>
              <a:rPr lang="en-US" altLang="zh-CN"/>
              <a:t>  </a:t>
            </a:r>
            <a:r>
              <a:rPr lang="zh-CN" altLang="en-US"/>
              <a:t>运算符：</a:t>
            </a:r>
            <a:r>
              <a:rPr lang="zh-CN" altLang="en-US" dirty="0"/>
              <a:t>动态申请存储空间。</a:t>
            </a:r>
            <a:endParaRPr lang="zh-CN" altLang="en-US" dirty="0"/>
          </a:p>
          <a:p>
            <a:pPr marL="0" indent="0"/>
            <a:r>
              <a:rPr lang="en-US" altLang="zh-CN">
                <a:solidFill>
                  <a:schemeClr val="accent2"/>
                </a:solidFill>
              </a:rPr>
              <a:t>delete</a:t>
            </a:r>
            <a:r>
              <a:rPr lang="en-US" altLang="zh-CN"/>
              <a:t>  </a:t>
            </a:r>
            <a:r>
              <a:rPr lang="zh-CN" altLang="en-US"/>
              <a:t>运算符：</a:t>
            </a:r>
            <a:r>
              <a:rPr lang="zh-CN" altLang="en-US" dirty="0"/>
              <a:t>释放由 </a:t>
            </a:r>
            <a:r>
              <a:rPr lang="en-US" altLang="zh-CN"/>
              <a:t>new </a:t>
            </a:r>
            <a:r>
              <a:rPr lang="zh-CN" altLang="en-US" dirty="0"/>
              <a:t>申请的存储空间。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/>
              <a:t>C</a:t>
            </a:r>
            <a:r>
              <a:rPr lang="zh-CN" altLang="en-US" dirty="0"/>
              <a:t>： </a:t>
            </a:r>
            <a:endParaRPr lang="en-US" altLang="zh-CN">
              <a:solidFill>
                <a:schemeClr val="hlink"/>
              </a:solidFill>
            </a:endParaRPr>
          </a:p>
          <a:p>
            <a:pPr marL="0" indent="0"/>
            <a:r>
              <a:rPr lang="zh-CN" altLang="en-US" dirty="0">
                <a:solidFill>
                  <a:schemeClr val="tx1"/>
                </a:solidFill>
              </a:rPr>
              <a:t>存储分配函数 </a:t>
            </a:r>
            <a:r>
              <a:rPr lang="en-US" altLang="zh-CN" err="1">
                <a:solidFill>
                  <a:schemeClr val="tx1"/>
                </a:solidFill>
              </a:rPr>
              <a:t>malloc</a:t>
            </a:r>
            <a:r>
              <a:rPr lang="en-US" altLang="zh-CN">
                <a:solidFill>
                  <a:schemeClr val="tx1"/>
                </a:solidFill>
              </a:rPr>
              <a:t>()</a:t>
            </a:r>
            <a:endParaRPr lang="en-US" altLang="zh-CN">
              <a:solidFill>
                <a:schemeClr val="tx1"/>
              </a:solidFill>
            </a:endParaRPr>
          </a:p>
          <a:p>
            <a:pPr marL="0" indent="0"/>
            <a:r>
              <a:rPr lang="zh-CN" altLang="en-US" dirty="0">
                <a:solidFill>
                  <a:schemeClr val="tx1"/>
                </a:solidFill>
              </a:rPr>
              <a:t>带计数和清 </a:t>
            </a:r>
            <a:r>
              <a:rPr lang="en-US" altLang="zh-CN">
                <a:solidFill>
                  <a:schemeClr val="tx1"/>
                </a:solidFill>
              </a:rPr>
              <a:t>0 </a:t>
            </a:r>
            <a:r>
              <a:rPr lang="zh-CN" altLang="en-US" dirty="0">
                <a:solidFill>
                  <a:schemeClr val="tx1"/>
                </a:solidFill>
              </a:rPr>
              <a:t>的存储分配函数 </a:t>
            </a:r>
            <a:r>
              <a:rPr lang="en-US" altLang="zh-CN" err="1">
                <a:solidFill>
                  <a:schemeClr val="tx1"/>
                </a:solidFill>
              </a:rPr>
              <a:t>calloc</a:t>
            </a:r>
            <a:endParaRPr lang="en-US" altLang="zh-CN">
              <a:solidFill>
                <a:schemeClr val="tx1"/>
              </a:solidFill>
            </a:endParaRPr>
          </a:p>
          <a:p>
            <a:pPr marL="0" indent="0"/>
            <a:r>
              <a:rPr lang="zh-CN" altLang="en-US" dirty="0">
                <a:solidFill>
                  <a:schemeClr val="tx1"/>
                </a:solidFill>
              </a:rPr>
              <a:t>动态存储释放函数 </a:t>
            </a:r>
            <a:r>
              <a:rPr lang="en-US" altLang="zh-CN">
                <a:solidFill>
                  <a:schemeClr val="tx1"/>
                </a:solidFill>
              </a:rPr>
              <a:t>free</a:t>
            </a:r>
            <a:endParaRPr lang="en-US" altLang="zh-CN">
              <a:solidFill>
                <a:schemeClr val="tx1"/>
              </a:solidFill>
            </a:endParaRPr>
          </a:p>
          <a:p>
            <a:pPr marL="0" indent="0"/>
            <a:r>
              <a:rPr lang="zh-CN" altLang="en-US" dirty="0">
                <a:solidFill>
                  <a:schemeClr val="tx1"/>
                </a:solidFill>
              </a:rPr>
              <a:t>分配调整函数 </a:t>
            </a:r>
            <a:r>
              <a:rPr lang="en-US" altLang="zh-CN" err="1">
                <a:solidFill>
                  <a:schemeClr val="tx1"/>
                </a:solidFill>
              </a:rPr>
              <a:t>realloc</a:t>
            </a:r>
            <a:endParaRPr lang="en-US" altLang="zh-CN" err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4018" name="文本框 214017"/>
          <p:cNvSpPr txBox="1"/>
          <p:nvPr/>
        </p:nvSpPr>
        <p:spPr>
          <a:xfrm>
            <a:off x="539750" y="908050"/>
            <a:ext cx="8208963" cy="95313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p>
            <a:pPr algn="l" hangingPunct="1">
              <a:spcBef>
                <a:spcPct val="0"/>
              </a:spcBef>
              <a:buFontTx/>
            </a:pPr>
            <a:r>
              <a:rPr lang="en-US" altLang="zh-CN" sz="2800">
                <a:solidFill>
                  <a:schemeClr val="accent2"/>
                </a:solidFill>
                <a:cs typeface="Cambria" panose="02040503050406030204" pitchFamily="18" charset="0"/>
              </a:rPr>
              <a:t>new</a:t>
            </a:r>
            <a:r>
              <a:rPr lang="en-US" altLang="zh-CN" sz="2800">
                <a:cs typeface="Cambria" panose="02040503050406030204" pitchFamily="18" charset="0"/>
              </a:rPr>
              <a:t>  </a:t>
            </a:r>
            <a:r>
              <a:rPr lang="zh-CN" altLang="en-US" sz="2800">
                <a:cs typeface="Cambria" panose="02040503050406030204" pitchFamily="18" charset="0"/>
              </a:rPr>
              <a:t>运算符：</a:t>
            </a:r>
            <a:r>
              <a:rPr lang="zh-CN" altLang="en-US" sz="2800" dirty="0">
                <a:cs typeface="Cambria" panose="02040503050406030204" pitchFamily="18" charset="0"/>
              </a:rPr>
              <a:t>动态申请存储空间。</a:t>
            </a:r>
            <a:endParaRPr lang="zh-CN" altLang="en-US" sz="2800" dirty="0">
              <a:cs typeface="Cambria" panose="02040503050406030204" pitchFamily="18" charset="0"/>
            </a:endParaRPr>
          </a:p>
          <a:p>
            <a:pPr algn="l" hangingPunct="1">
              <a:spcBef>
                <a:spcPct val="0"/>
              </a:spcBef>
              <a:buFontTx/>
            </a:pPr>
            <a:r>
              <a:rPr lang="en-US" altLang="zh-CN" sz="2800">
                <a:solidFill>
                  <a:schemeClr val="hlink"/>
                </a:solidFill>
                <a:cs typeface="Cambria" panose="02040503050406030204" pitchFamily="18" charset="0"/>
              </a:rPr>
              <a:t>delete</a:t>
            </a:r>
            <a:r>
              <a:rPr lang="en-US" altLang="zh-CN" sz="2800">
                <a:cs typeface="Cambria" panose="02040503050406030204" pitchFamily="18" charset="0"/>
              </a:rPr>
              <a:t>  </a:t>
            </a:r>
            <a:r>
              <a:rPr lang="zh-CN" altLang="en-US" sz="2800">
                <a:cs typeface="Cambria" panose="02040503050406030204" pitchFamily="18" charset="0"/>
              </a:rPr>
              <a:t>运算符：</a:t>
            </a:r>
            <a:r>
              <a:rPr lang="zh-CN" altLang="en-US" sz="2800" dirty="0">
                <a:cs typeface="Cambria" panose="02040503050406030204" pitchFamily="18" charset="0"/>
              </a:rPr>
              <a:t>释放由 </a:t>
            </a:r>
            <a:r>
              <a:rPr lang="en-US" altLang="zh-CN" sz="2800">
                <a:cs typeface="Cambria" panose="02040503050406030204" pitchFamily="18" charset="0"/>
              </a:rPr>
              <a:t>new </a:t>
            </a:r>
            <a:r>
              <a:rPr lang="zh-CN" altLang="en-US" sz="2800" dirty="0">
                <a:cs typeface="Cambria" panose="02040503050406030204" pitchFamily="18" charset="0"/>
              </a:rPr>
              <a:t>申请的存储空间。</a:t>
            </a:r>
            <a:endParaRPr lang="zh-CN" altLang="en-US" sz="2800" dirty="0">
              <a:cs typeface="Cambria" panose="02040503050406030204" pitchFamily="18" charset="0"/>
            </a:endParaRPr>
          </a:p>
        </p:txBody>
      </p:sp>
      <p:sp>
        <p:nvSpPr>
          <p:cNvPr id="214019" name="文本框 214018"/>
          <p:cNvSpPr txBox="1"/>
          <p:nvPr/>
        </p:nvSpPr>
        <p:spPr>
          <a:xfrm>
            <a:off x="250825" y="1989138"/>
            <a:ext cx="8353425" cy="42697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63855" indent="-363855" algn="l" hangingPunct="1">
              <a:spcBef>
                <a:spcPct val="10000"/>
              </a:spcBef>
              <a:buFontTx/>
            </a:pPr>
            <a:r>
              <a:rPr lang="en-US" altLang="zh-CN" sz="2800">
                <a:solidFill>
                  <a:schemeClr val="accent2"/>
                </a:solidFill>
                <a:cs typeface="Cambria" panose="02040503050406030204" pitchFamily="18" charset="0"/>
              </a:rPr>
              <a:t>1.  </a:t>
            </a:r>
            <a:r>
              <a:rPr lang="zh-CN" altLang="en-US" sz="2800" dirty="0">
                <a:solidFill>
                  <a:schemeClr val="accent2"/>
                </a:solidFill>
                <a:cs typeface="Cambria" panose="02040503050406030204" pitchFamily="18" charset="0"/>
              </a:rPr>
              <a:t>用 </a:t>
            </a:r>
            <a:r>
              <a:rPr lang="en-US" altLang="zh-CN" sz="2800">
                <a:solidFill>
                  <a:schemeClr val="tx2"/>
                </a:solidFill>
                <a:cs typeface="Cambria" panose="02040503050406030204" pitchFamily="18" charset="0"/>
              </a:rPr>
              <a:t>new </a:t>
            </a:r>
            <a:r>
              <a:rPr lang="zh-CN" altLang="en-US" sz="2800" dirty="0">
                <a:solidFill>
                  <a:schemeClr val="accent2"/>
                </a:solidFill>
                <a:cs typeface="Cambria" panose="02040503050406030204" pitchFamily="18" charset="0"/>
              </a:rPr>
              <a:t>运算符申请单个变量的存储空间：</a:t>
            </a:r>
            <a:endParaRPr lang="zh-CN" altLang="en-US" dirty="0">
              <a:cs typeface="Cambria" panose="02040503050406030204" pitchFamily="18" charset="0"/>
            </a:endParaRPr>
          </a:p>
          <a:p>
            <a:pPr marL="363855" indent="-363855" hangingPunct="1">
              <a:spcBef>
                <a:spcPct val="10000"/>
              </a:spcBef>
              <a:buFontTx/>
            </a:pPr>
            <a:r>
              <a:rPr lang="zh-CN" altLang="en-US" sz="2800" u="sng" dirty="0">
                <a:solidFill>
                  <a:schemeClr val="accent2"/>
                </a:solidFill>
                <a:cs typeface="Cambria" panose="02040503050406030204" pitchFamily="18" charset="0"/>
              </a:rPr>
              <a:t>指针变量</a:t>
            </a:r>
            <a:r>
              <a:rPr lang="en-US" altLang="zh-CN" sz="2800" u="sng">
                <a:solidFill>
                  <a:schemeClr val="accent2"/>
                </a:solidFill>
                <a:cs typeface="Cambria" panose="02040503050406030204" pitchFamily="18" charset="0"/>
              </a:rPr>
              <a:t> = </a:t>
            </a:r>
            <a:r>
              <a:rPr lang="en-US" altLang="zh-CN" sz="2800" u="sng">
                <a:solidFill>
                  <a:schemeClr val="tx2"/>
                </a:solidFill>
                <a:cs typeface="Cambria" panose="02040503050406030204" pitchFamily="18" charset="0"/>
              </a:rPr>
              <a:t>new </a:t>
            </a:r>
            <a:r>
              <a:rPr lang="zh-CN" altLang="en-US" sz="2800" u="sng" dirty="0">
                <a:solidFill>
                  <a:schemeClr val="accent2"/>
                </a:solidFill>
                <a:cs typeface="Cambria" panose="02040503050406030204" pitchFamily="18" charset="0"/>
              </a:rPr>
              <a:t>类型名</a:t>
            </a:r>
            <a:r>
              <a:rPr lang="en-US" altLang="zh-CN" sz="2800" u="sng">
                <a:cs typeface="Cambria" panose="02040503050406030204" pitchFamily="18" charset="0"/>
              </a:rPr>
              <a:t>; </a:t>
            </a:r>
            <a:endParaRPr lang="en-US" altLang="zh-CN" sz="2800">
              <a:cs typeface="Cambria" panose="02040503050406030204" pitchFamily="18" charset="0"/>
            </a:endParaRPr>
          </a:p>
          <a:p>
            <a:pPr marL="363855" indent="-363855" algn="l" hangingPunct="1">
              <a:spcBef>
                <a:spcPct val="10000"/>
              </a:spcBef>
              <a:buFontTx/>
            </a:pPr>
            <a:r>
              <a:rPr lang="zh-CN" altLang="en-US" sz="2800" dirty="0">
                <a:cs typeface="Cambria" panose="02040503050406030204" pitchFamily="18" charset="0"/>
              </a:rPr>
              <a:t>	申请一个  类型名 类型变量的空间，并返回该空间的起始地址。失败则返回 </a:t>
            </a:r>
            <a:r>
              <a:rPr lang="en-US" altLang="zh-CN" sz="2800">
                <a:cs typeface="Cambria" panose="02040503050406030204" pitchFamily="18" charset="0"/>
              </a:rPr>
              <a:t>NULL </a:t>
            </a:r>
            <a:r>
              <a:rPr lang="zh-CN" altLang="en-US" sz="2800" dirty="0">
                <a:cs typeface="Cambria" panose="02040503050406030204" pitchFamily="18" charset="0"/>
              </a:rPr>
              <a:t>值。</a:t>
            </a:r>
            <a:endParaRPr lang="zh-CN" altLang="en-US" sz="2800" dirty="0">
              <a:cs typeface="Cambria" panose="02040503050406030204" pitchFamily="18" charset="0"/>
            </a:endParaRPr>
          </a:p>
          <a:p>
            <a:pPr marL="363855" indent="-363855" algn="l" hangingPunct="1">
              <a:spcBef>
                <a:spcPct val="10000"/>
              </a:spcBef>
              <a:buFontTx/>
            </a:pPr>
            <a:r>
              <a:rPr lang="zh-CN" altLang="en-US" sz="2800" dirty="0">
                <a:solidFill>
                  <a:srgbClr val="FF3300"/>
                </a:solidFill>
                <a:cs typeface="Cambria" panose="02040503050406030204" pitchFamily="18" charset="0"/>
              </a:rPr>
              <a:t>例：</a:t>
            </a:r>
            <a:r>
              <a:rPr lang="en-US" altLang="zh-CN" sz="2800" err="1">
                <a:cs typeface="Cambria" panose="02040503050406030204" pitchFamily="18" charset="0"/>
              </a:rPr>
              <a:t>int</a:t>
            </a:r>
            <a:r>
              <a:rPr lang="en-US" altLang="zh-CN" sz="2800">
                <a:cs typeface="Cambria" panose="02040503050406030204" pitchFamily="18" charset="0"/>
              </a:rPr>
              <a:t>  *p1;        p1 =  </a:t>
            </a:r>
            <a:r>
              <a:rPr lang="en-US" altLang="zh-CN" sz="2800">
                <a:solidFill>
                  <a:schemeClr val="tx2"/>
                </a:solidFill>
                <a:cs typeface="Cambria" panose="02040503050406030204" pitchFamily="18" charset="0"/>
              </a:rPr>
              <a:t>new </a:t>
            </a:r>
            <a:r>
              <a:rPr lang="en-US" altLang="zh-CN" sz="2800" err="1">
                <a:cs typeface="Cambria" panose="02040503050406030204" pitchFamily="18" charset="0"/>
              </a:rPr>
              <a:t>int</a:t>
            </a:r>
            <a:r>
              <a:rPr lang="en-US" altLang="zh-CN" sz="2800">
                <a:cs typeface="Cambria" panose="02040503050406030204" pitchFamily="18" charset="0"/>
              </a:rPr>
              <a:t> ;    </a:t>
            </a:r>
            <a:endParaRPr lang="en-US" altLang="zh-CN" sz="2800">
              <a:cs typeface="Cambria" panose="02040503050406030204" pitchFamily="18" charset="0"/>
            </a:endParaRPr>
          </a:p>
          <a:p>
            <a:pPr marL="363855" indent="-363855" algn="l" hangingPunct="1">
              <a:spcBef>
                <a:spcPct val="10000"/>
              </a:spcBef>
              <a:buFontTx/>
            </a:pPr>
            <a:r>
              <a:rPr lang="en-US" altLang="zh-CN" sz="2800">
                <a:cs typeface="Cambria" panose="02040503050406030204" pitchFamily="18" charset="0"/>
              </a:rPr>
              <a:t>        *p1 = 8;       </a:t>
            </a:r>
            <a:r>
              <a:rPr lang="en-US" altLang="zh-CN" sz="2800">
                <a:solidFill>
                  <a:srgbClr val="006600"/>
                </a:solidFill>
                <a:cs typeface="Cambria" panose="02040503050406030204" pitchFamily="18" charset="0"/>
              </a:rPr>
              <a:t>//</a:t>
            </a:r>
            <a:r>
              <a:rPr lang="zh-CN" altLang="en-US" sz="2800" dirty="0">
                <a:solidFill>
                  <a:srgbClr val="006600"/>
                </a:solidFill>
                <a:cs typeface="Cambria" panose="02040503050406030204" pitchFamily="18" charset="0"/>
              </a:rPr>
              <a:t>该空间只能通过指针 </a:t>
            </a:r>
            <a:r>
              <a:rPr lang="en-US" altLang="zh-CN" sz="2800">
                <a:solidFill>
                  <a:srgbClr val="006600"/>
                </a:solidFill>
                <a:cs typeface="Cambria" panose="02040503050406030204" pitchFamily="18" charset="0"/>
              </a:rPr>
              <a:t>p1 </a:t>
            </a:r>
            <a:r>
              <a:rPr lang="zh-CN" altLang="en-US" sz="2800" dirty="0">
                <a:solidFill>
                  <a:srgbClr val="006600"/>
                </a:solidFill>
                <a:cs typeface="Cambria" panose="02040503050406030204" pitchFamily="18" charset="0"/>
              </a:rPr>
              <a:t>间接访问。</a:t>
            </a:r>
            <a:endParaRPr lang="zh-CN" altLang="en-US" sz="2800" dirty="0">
              <a:solidFill>
                <a:srgbClr val="006600"/>
              </a:solidFill>
              <a:cs typeface="Cambria" panose="02040503050406030204" pitchFamily="18" charset="0"/>
            </a:endParaRPr>
          </a:p>
          <a:p>
            <a:pPr marL="363855" indent="-363855" algn="l" hangingPunct="1">
              <a:spcBef>
                <a:spcPct val="10000"/>
              </a:spcBef>
              <a:buFontTx/>
            </a:pPr>
            <a:endParaRPr lang="zh-CN" altLang="en-US" sz="2800" dirty="0">
              <a:cs typeface="Cambria" panose="02040503050406030204" pitchFamily="18" charset="0"/>
            </a:endParaRPr>
          </a:p>
          <a:p>
            <a:pPr marL="363855" indent="-363855" algn="l" hangingPunct="1">
              <a:spcBef>
                <a:spcPct val="10000"/>
              </a:spcBef>
              <a:buFontTx/>
            </a:pPr>
            <a:r>
              <a:rPr lang="zh-CN" altLang="en-US" sz="2800" dirty="0">
                <a:cs typeface="Cambria" panose="02040503050406030204" pitchFamily="18" charset="0"/>
              </a:rPr>
              <a:t>可以同时进行变量初始化：</a:t>
            </a:r>
            <a:endParaRPr lang="zh-CN" altLang="en-US" sz="2800" dirty="0">
              <a:cs typeface="Cambria" panose="02040503050406030204" pitchFamily="18" charset="0"/>
            </a:endParaRPr>
          </a:p>
          <a:p>
            <a:pPr marL="363855" indent="-363855" algn="l" hangingPunct="1">
              <a:spcBef>
                <a:spcPct val="10000"/>
              </a:spcBef>
              <a:buFontTx/>
            </a:pPr>
            <a:r>
              <a:rPr lang="zh-CN" altLang="en-US" sz="2800" dirty="0">
                <a:cs typeface="Cambria" panose="02040503050406030204" pitchFamily="18" charset="0"/>
              </a:rPr>
              <a:t>	</a:t>
            </a:r>
            <a:r>
              <a:rPr lang="en-US" altLang="zh-CN" sz="2800">
                <a:cs typeface="Cambria" panose="02040503050406030204" pitchFamily="18" charset="0"/>
              </a:rPr>
              <a:t>p1 = new int(8);    //</a:t>
            </a:r>
            <a:r>
              <a:rPr lang="zh-CN" altLang="en-US" sz="2800" dirty="0">
                <a:cs typeface="Cambria" panose="02040503050406030204" pitchFamily="18" charset="0"/>
              </a:rPr>
              <a:t>注意是用圆括号</a:t>
            </a:r>
            <a:endParaRPr lang="zh-CN" altLang="en-US" sz="2800">
              <a:solidFill>
                <a:srgbClr val="006600"/>
              </a:solidFill>
              <a:cs typeface="Cambria" panose="02040503050406030204" pitchFamily="18" charset="0"/>
            </a:endParaRPr>
          </a:p>
        </p:txBody>
      </p:sp>
      <p:grpSp>
        <p:nvGrpSpPr>
          <p:cNvPr id="214020" name="组合 214019"/>
          <p:cNvGrpSpPr/>
          <p:nvPr/>
        </p:nvGrpSpPr>
        <p:grpSpPr>
          <a:xfrm>
            <a:off x="7164388" y="3717925"/>
            <a:ext cx="576262" cy="215900"/>
            <a:chOff x="1791" y="3504"/>
            <a:chExt cx="363" cy="136"/>
          </a:xfrm>
        </p:grpSpPr>
        <p:sp>
          <p:nvSpPr>
            <p:cNvPr id="214021" name="矩形 214020"/>
            <p:cNvSpPr/>
            <p:nvPr/>
          </p:nvSpPr>
          <p:spPr>
            <a:xfrm>
              <a:off x="1791" y="3504"/>
              <a:ext cx="136" cy="136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cs typeface="Cambria" panose="02040503050406030204" pitchFamily="18" charset="0"/>
              </a:endParaRPr>
            </a:p>
          </p:txBody>
        </p:sp>
        <p:sp>
          <p:nvSpPr>
            <p:cNvPr id="214022" name="直接连接符 214021"/>
            <p:cNvSpPr/>
            <p:nvPr/>
          </p:nvSpPr>
          <p:spPr>
            <a:xfrm>
              <a:off x="1882" y="3580"/>
              <a:ext cx="272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14023" name="文本框 214022"/>
          <p:cNvSpPr txBox="1"/>
          <p:nvPr/>
        </p:nvSpPr>
        <p:spPr>
          <a:xfrm>
            <a:off x="6732588" y="3573463"/>
            <a:ext cx="431800" cy="430530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spAutoFit/>
          </a:bodyPr>
          <a:p>
            <a:pPr hangingPunct="1">
              <a:buFontTx/>
            </a:pP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p1</a:t>
            </a:r>
            <a:endParaRPr lang="en-US" altLang="zh-CN" sz="280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14024" name="矩形 214023"/>
          <p:cNvSpPr/>
          <p:nvPr/>
        </p:nvSpPr>
        <p:spPr>
          <a:xfrm>
            <a:off x="7740650" y="3644900"/>
            <a:ext cx="720725" cy="360363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>
              <a:cs typeface="Cambria" panose="02040503050406030204" pitchFamily="18" charset="0"/>
            </a:endParaRPr>
          </a:p>
        </p:txBody>
      </p:sp>
      <p:grpSp>
        <p:nvGrpSpPr>
          <p:cNvPr id="214025" name="组合 214024"/>
          <p:cNvGrpSpPr/>
          <p:nvPr/>
        </p:nvGrpSpPr>
        <p:grpSpPr>
          <a:xfrm>
            <a:off x="7235825" y="5876925"/>
            <a:ext cx="576263" cy="215900"/>
            <a:chOff x="1791" y="3504"/>
            <a:chExt cx="363" cy="136"/>
          </a:xfrm>
        </p:grpSpPr>
        <p:sp>
          <p:nvSpPr>
            <p:cNvPr id="214026" name="矩形 214025"/>
            <p:cNvSpPr/>
            <p:nvPr/>
          </p:nvSpPr>
          <p:spPr>
            <a:xfrm>
              <a:off x="1791" y="3504"/>
              <a:ext cx="136" cy="136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cs typeface="Cambria" panose="02040503050406030204" pitchFamily="18" charset="0"/>
              </a:endParaRPr>
            </a:p>
          </p:txBody>
        </p:sp>
        <p:sp>
          <p:nvSpPr>
            <p:cNvPr id="214027" name="直接连接符 214026"/>
            <p:cNvSpPr/>
            <p:nvPr/>
          </p:nvSpPr>
          <p:spPr>
            <a:xfrm>
              <a:off x="1882" y="3580"/>
              <a:ext cx="272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14028" name="矩形 214027"/>
          <p:cNvSpPr/>
          <p:nvPr/>
        </p:nvSpPr>
        <p:spPr>
          <a:xfrm>
            <a:off x="7812088" y="5803900"/>
            <a:ext cx="720725" cy="360363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p>
            <a:pPr hangingPunct="1">
              <a:buFontTx/>
            </a:pP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8</a:t>
            </a:r>
            <a:endParaRPr lang="en-US" altLang="zh-CN" sz="280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14029" name="文本框 214028"/>
          <p:cNvSpPr txBox="1"/>
          <p:nvPr/>
        </p:nvSpPr>
        <p:spPr>
          <a:xfrm>
            <a:off x="6804025" y="5730875"/>
            <a:ext cx="433388" cy="430530"/>
          </a:xfrm>
          <a:prstGeom prst="rect">
            <a:avLst/>
          </a:prstGeom>
          <a:noFill/>
          <a:ln w="19050">
            <a:noFill/>
          </a:ln>
        </p:spPr>
        <p:txBody>
          <a:bodyPr lIns="0" tIns="0" rIns="0" bIns="0">
            <a:spAutoFit/>
          </a:bodyPr>
          <a:p>
            <a:pPr hangingPunct="1">
              <a:buFontTx/>
            </a:pP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p1</a:t>
            </a:r>
            <a:endParaRPr lang="en-US" altLang="zh-CN" sz="280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14030" name="标题 2140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>
                <a:solidFill>
                  <a:srgbClr val="CC0000"/>
                </a:solidFill>
              </a:rPr>
              <a:t>C++ </a:t>
            </a:r>
            <a:r>
              <a:rPr lang="zh-CN" altLang="en-US" dirty="0">
                <a:solidFill>
                  <a:srgbClr val="CC0000"/>
                </a:solidFill>
              </a:rPr>
              <a:t>中的动态存储管理</a:t>
            </a:r>
            <a:endParaRPr lang="zh-CN" altLang="en-US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文本框 215041"/>
          <p:cNvSpPr txBox="1"/>
          <p:nvPr/>
        </p:nvSpPr>
        <p:spPr>
          <a:xfrm>
            <a:off x="431483" y="454660"/>
            <a:ext cx="8280400" cy="2934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hangingPunct="1">
              <a:spcBef>
                <a:spcPct val="20000"/>
              </a:spcBef>
              <a:buFontTx/>
            </a:pPr>
            <a:r>
              <a:rPr lang="en-US" altLang="zh-CN" sz="2800" u="sng">
                <a:solidFill>
                  <a:srgbClr val="FF0000"/>
                </a:solidFill>
                <a:cs typeface="Cambria" panose="02040503050406030204" pitchFamily="18" charset="0"/>
              </a:rPr>
              <a:t>2</a:t>
            </a:r>
            <a:r>
              <a:rPr lang="zh-CN" altLang="en-US" sz="2800" u="sng" dirty="0">
                <a:solidFill>
                  <a:srgbClr val="FF0000"/>
                </a:solidFill>
                <a:cs typeface="Cambria" panose="02040503050406030204" pitchFamily="18" charset="0"/>
              </a:rPr>
              <a:t>、用 </a:t>
            </a:r>
            <a:r>
              <a:rPr lang="en-US" altLang="zh-CN" sz="2800" u="sng">
                <a:solidFill>
                  <a:srgbClr val="FF0000"/>
                </a:solidFill>
                <a:cs typeface="Cambria" panose="02040503050406030204" pitchFamily="18" charset="0"/>
              </a:rPr>
              <a:t>new </a:t>
            </a:r>
            <a:r>
              <a:rPr lang="zh-CN" altLang="en-US" sz="2800" u="sng" dirty="0">
                <a:solidFill>
                  <a:srgbClr val="FF0000"/>
                </a:solidFill>
                <a:cs typeface="Cambria" panose="02040503050406030204" pitchFamily="18" charset="0"/>
              </a:rPr>
              <a:t>命令申请数组的存储空间：</a:t>
            </a:r>
            <a:endParaRPr lang="zh-CN" altLang="en-US" sz="2800" u="sng" dirty="0">
              <a:solidFill>
                <a:srgbClr val="FF0000"/>
              </a:solidFill>
              <a:cs typeface="Cambria" panose="02040503050406030204" pitchFamily="18" charset="0"/>
            </a:endParaRPr>
          </a:p>
          <a:p>
            <a:pPr hangingPunct="1">
              <a:spcBef>
                <a:spcPct val="20000"/>
              </a:spcBef>
              <a:buFontTx/>
            </a:pPr>
            <a:r>
              <a:rPr lang="zh-CN" altLang="en-US" sz="2800" u="sng" dirty="0">
                <a:solidFill>
                  <a:schemeClr val="accent2"/>
                </a:solidFill>
                <a:cs typeface="Cambria" panose="02040503050406030204" pitchFamily="18" charset="0"/>
              </a:rPr>
              <a:t>指针变量</a:t>
            </a:r>
            <a:r>
              <a:rPr lang="en-US" altLang="zh-CN" sz="2800" u="sng">
                <a:solidFill>
                  <a:schemeClr val="accent2"/>
                </a:solidFill>
                <a:cs typeface="Cambria" panose="02040503050406030204" pitchFamily="18" charset="0"/>
              </a:rPr>
              <a:t> =</a:t>
            </a:r>
            <a:r>
              <a:rPr lang="en-US" altLang="zh-CN" sz="2800" u="sng">
                <a:solidFill>
                  <a:schemeClr val="tx2"/>
                </a:solidFill>
                <a:cs typeface="Cambria" panose="02040503050406030204" pitchFamily="18" charset="0"/>
              </a:rPr>
              <a:t> new</a:t>
            </a:r>
            <a:r>
              <a:rPr lang="en-US" altLang="zh-CN" sz="2800" u="sng">
                <a:cs typeface="Cambria" panose="02040503050406030204" pitchFamily="18" charset="0"/>
              </a:rPr>
              <a:t> </a:t>
            </a:r>
            <a:r>
              <a:rPr lang="zh-CN" altLang="en-US" sz="2800" u="sng" dirty="0">
                <a:solidFill>
                  <a:schemeClr val="accent2"/>
                </a:solidFill>
                <a:cs typeface="Cambria" panose="02040503050406030204" pitchFamily="18" charset="0"/>
              </a:rPr>
              <a:t>类型名</a:t>
            </a:r>
            <a:r>
              <a:rPr lang="en-US" altLang="zh-CN" sz="2800" u="sng">
                <a:cs typeface="Cambria" panose="02040503050406030204" pitchFamily="18" charset="0"/>
              </a:rPr>
              <a:t> </a:t>
            </a:r>
            <a:r>
              <a:rPr lang="en-US" altLang="zh-CN" sz="2800" u="sng">
                <a:solidFill>
                  <a:srgbClr val="FF0000"/>
                </a:solidFill>
                <a:cs typeface="Cambria" panose="02040503050406030204" pitchFamily="18" charset="0"/>
              </a:rPr>
              <a:t>[</a:t>
            </a:r>
            <a:r>
              <a:rPr lang="zh-CN" altLang="en-US" sz="2800" u="sng" dirty="0">
                <a:solidFill>
                  <a:schemeClr val="accent2"/>
                </a:solidFill>
                <a:cs typeface="Cambria" panose="02040503050406030204" pitchFamily="18" charset="0"/>
              </a:rPr>
              <a:t>表达式</a:t>
            </a:r>
            <a:r>
              <a:rPr lang="en-US" altLang="zh-CN" sz="2800" u="sng">
                <a:solidFill>
                  <a:srgbClr val="FF0000"/>
                </a:solidFill>
                <a:cs typeface="Cambria" panose="02040503050406030204" pitchFamily="18" charset="0"/>
              </a:rPr>
              <a:t>]</a:t>
            </a:r>
            <a:r>
              <a:rPr lang="en-US" altLang="zh-CN" sz="2800" u="sng">
                <a:cs typeface="Cambria" panose="02040503050406030204" pitchFamily="18" charset="0"/>
              </a:rPr>
              <a:t>; </a:t>
            </a:r>
            <a:endParaRPr lang="en-US" altLang="zh-CN" sz="2800" u="sng">
              <a:cs typeface="Cambria" panose="02040503050406030204" pitchFamily="18" charset="0"/>
            </a:endParaRPr>
          </a:p>
          <a:p>
            <a:pPr algn="l" hangingPunct="1">
              <a:spcBef>
                <a:spcPct val="20000"/>
              </a:spcBef>
              <a:buFontTx/>
            </a:pPr>
            <a:r>
              <a:rPr lang="zh-CN" altLang="en-US" sz="2800" dirty="0">
                <a:cs typeface="Cambria" panose="02040503050406030204" pitchFamily="18" charset="0"/>
              </a:rPr>
              <a:t>申请</a:t>
            </a:r>
            <a:r>
              <a:rPr lang="en-US" altLang="zh-CN" sz="2800">
                <a:cs typeface="Cambria" panose="02040503050406030204" pitchFamily="18" charset="0"/>
              </a:rPr>
              <a:t> </a:t>
            </a:r>
            <a:r>
              <a:rPr lang="zh-CN" altLang="en-US" sz="2800" u="sng" dirty="0">
                <a:cs typeface="Cambria" panose="02040503050406030204" pitchFamily="18" charset="0"/>
              </a:rPr>
              <a:t>表达式</a:t>
            </a:r>
            <a:r>
              <a:rPr lang="zh-CN" altLang="en-US" sz="2800" dirty="0">
                <a:cs typeface="Cambria" panose="02040503050406030204" pitchFamily="18" charset="0"/>
              </a:rPr>
              <a:t> 个 </a:t>
            </a:r>
            <a:r>
              <a:rPr lang="zh-CN" altLang="en-US" sz="2800" u="sng" dirty="0">
                <a:cs typeface="Cambria" panose="02040503050406030204" pitchFamily="18" charset="0"/>
              </a:rPr>
              <a:t>类型名</a:t>
            </a:r>
            <a:r>
              <a:rPr lang="zh-CN" altLang="en-US" sz="2800" dirty="0">
                <a:cs typeface="Cambria" panose="02040503050406030204" pitchFamily="18" charset="0"/>
              </a:rPr>
              <a:t> 类型变量的空间，并返回该空间的起始地址。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失败则返回 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NULL 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值。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hangingPunct="1">
              <a:spcBef>
                <a:spcPct val="20000"/>
              </a:spcBef>
              <a:buFontTx/>
            </a:pPr>
            <a:r>
              <a:rPr lang="zh-CN" altLang="zh-CN" sz="2800">
                <a:latin typeface="Cambria" panose="02040503050406030204" pitchFamily="18" charset="0"/>
                <a:cs typeface="Cambria" panose="02040503050406030204" pitchFamily="18" charset="0"/>
              </a:rPr>
              <a:t>以后可以用该指针访问所申请到的数组存储空间。（可以用指针写法或数组写法）</a:t>
            </a:r>
            <a:endParaRPr lang="zh-CN" altLang="zh-CN" sz="280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15043" name="文本框 215042"/>
          <p:cNvSpPr txBox="1"/>
          <p:nvPr/>
        </p:nvSpPr>
        <p:spPr>
          <a:xfrm>
            <a:off x="238125" y="3388995"/>
            <a:ext cx="8905875" cy="29229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 hangingPunct="1">
              <a:spcBef>
                <a:spcPct val="0"/>
              </a:spcBef>
              <a:buFontTx/>
            </a:pPr>
            <a:r>
              <a:rPr lang="zh-CN" altLang="en-US" dirty="0">
                <a:solidFill>
                  <a:schemeClr val="tx1"/>
                </a:solidFill>
                <a:cs typeface="Cambria" panose="02040503050406030204" pitchFamily="18" charset="0"/>
              </a:rPr>
              <a:t>例：</a:t>
            </a:r>
            <a:r>
              <a:rPr lang="en-US" altLang="zh-CN" sz="2800" err="1">
                <a:cs typeface="Cambria" panose="02040503050406030204" pitchFamily="18" charset="0"/>
              </a:rPr>
              <a:t>int</a:t>
            </a:r>
            <a:r>
              <a:rPr lang="en-US" altLang="zh-CN" sz="2800">
                <a:cs typeface="Cambria" panose="02040503050406030204" pitchFamily="18" charset="0"/>
              </a:rPr>
              <a:t>  *pa;</a:t>
            </a:r>
            <a:endParaRPr lang="en-US" altLang="zh-CN" sz="2800">
              <a:cs typeface="Cambria" panose="02040503050406030204" pitchFamily="18" charset="0"/>
            </a:endParaRPr>
          </a:p>
          <a:p>
            <a:pPr algn="l" hangingPunct="1">
              <a:spcBef>
                <a:spcPct val="0"/>
              </a:spcBef>
              <a:buFontTx/>
            </a:pPr>
            <a:r>
              <a:rPr lang="en-US" altLang="zh-CN">
                <a:cs typeface="Cambria" panose="02040503050406030204" pitchFamily="18" charset="0"/>
              </a:rPr>
              <a:t>        </a:t>
            </a:r>
            <a:r>
              <a:rPr lang="en-US" altLang="zh-CN" sz="2800">
                <a:cs typeface="Cambria" panose="02040503050406030204" pitchFamily="18" charset="0"/>
              </a:rPr>
              <a:t>pa =  </a:t>
            </a:r>
            <a:r>
              <a:rPr lang="en-US" altLang="zh-CN" sz="2800">
                <a:solidFill>
                  <a:schemeClr val="tx2"/>
                </a:solidFill>
                <a:cs typeface="Cambria" panose="02040503050406030204" pitchFamily="18" charset="0"/>
              </a:rPr>
              <a:t>new</a:t>
            </a:r>
            <a:r>
              <a:rPr lang="en-US" altLang="zh-CN" sz="2800">
                <a:cs typeface="Cambria" panose="02040503050406030204" pitchFamily="18" charset="0"/>
              </a:rPr>
              <a:t> int[10] ;</a:t>
            </a:r>
            <a:r>
              <a:rPr lang="en-US" altLang="zh-CN">
                <a:cs typeface="Cambria" panose="02040503050406030204" pitchFamily="18" charset="0"/>
              </a:rPr>
              <a:t>    //</a:t>
            </a:r>
            <a:r>
              <a:rPr lang="zh-CN" altLang="en-US" dirty="0">
                <a:cs typeface="Cambria" panose="02040503050406030204" pitchFamily="18" charset="0"/>
              </a:rPr>
              <a:t>申请</a:t>
            </a:r>
            <a:r>
              <a:rPr lang="en-US" altLang="zh-CN">
                <a:cs typeface="Cambria" panose="02040503050406030204" pitchFamily="18" charset="0"/>
              </a:rPr>
              <a:t>10</a:t>
            </a:r>
            <a:r>
              <a:rPr lang="zh-CN" altLang="en-US" dirty="0">
                <a:cs typeface="Cambria" panose="02040503050406030204" pitchFamily="18" charset="0"/>
              </a:rPr>
              <a:t>个整数</a:t>
            </a:r>
            <a:r>
              <a:rPr lang="en-US" altLang="zh-CN">
                <a:cs typeface="Cambria" panose="02040503050406030204" pitchFamily="18" charset="0"/>
              </a:rPr>
              <a:t>(</a:t>
            </a:r>
            <a:r>
              <a:rPr lang="zh-CN" altLang="en-US" dirty="0">
                <a:cs typeface="Cambria" panose="02040503050406030204" pitchFamily="18" charset="0"/>
              </a:rPr>
              <a:t>即一维数组</a:t>
            </a:r>
            <a:r>
              <a:rPr lang="en-US" altLang="zh-CN">
                <a:cs typeface="Cambria" panose="02040503050406030204" pitchFamily="18" charset="0"/>
              </a:rPr>
              <a:t>) </a:t>
            </a:r>
            <a:r>
              <a:rPr lang="zh-CN" altLang="en-US" dirty="0">
                <a:cs typeface="Cambria" panose="02040503050406030204" pitchFamily="18" charset="0"/>
              </a:rPr>
              <a:t>的空间，</a:t>
            </a:r>
            <a:endParaRPr lang="zh-CN" altLang="en-US" dirty="0">
              <a:cs typeface="Cambria" panose="02040503050406030204" pitchFamily="18" charset="0"/>
            </a:endParaRPr>
          </a:p>
          <a:p>
            <a:pPr algn="l" hangingPunct="1">
              <a:spcBef>
                <a:spcPct val="0"/>
              </a:spcBef>
              <a:buFontTx/>
            </a:pPr>
            <a:r>
              <a:rPr lang="zh-CN" altLang="en-US" dirty="0">
                <a:cs typeface="Cambria" panose="02040503050406030204" pitchFamily="18" charset="0"/>
              </a:rPr>
              <a:t>        </a:t>
            </a:r>
            <a:r>
              <a:rPr lang="en-US" altLang="zh-CN" sz="2800">
                <a:cs typeface="Cambria" panose="02040503050406030204" pitchFamily="18" charset="0"/>
              </a:rPr>
              <a:t>...  </a:t>
            </a:r>
            <a:r>
              <a:rPr lang="en-US" altLang="zh-CN" sz="2800">
                <a:cs typeface="Cambria" panose="02040503050406030204" pitchFamily="18" charset="0"/>
                <a:sym typeface="+mn-ea"/>
              </a:rPr>
              <a:t>*(</a:t>
            </a:r>
            <a:r>
              <a:rPr lang="en-US" altLang="zh-CN" sz="2800" err="1">
                <a:cs typeface="Cambria" panose="02040503050406030204" pitchFamily="18" charset="0"/>
                <a:sym typeface="+mn-ea"/>
              </a:rPr>
              <a:t>pa+i</a:t>
            </a:r>
            <a:r>
              <a:rPr lang="en-US" altLang="zh-CN" sz="2800">
                <a:cs typeface="Cambria" panose="02040503050406030204" pitchFamily="18" charset="0"/>
                <a:sym typeface="+mn-ea"/>
              </a:rPr>
              <a:t>) </a:t>
            </a:r>
            <a:r>
              <a:rPr lang="en-US" altLang="zh-CN" sz="2800">
                <a:cs typeface="Cambria" panose="02040503050406030204" pitchFamily="18" charset="0"/>
              </a:rPr>
              <a:t> ... ;  </a:t>
            </a:r>
            <a:r>
              <a:rPr lang="en-US" altLang="zh-CN">
                <a:cs typeface="Cambria" panose="02040503050406030204" pitchFamily="18" charset="0"/>
              </a:rPr>
              <a:t>        //</a:t>
            </a:r>
            <a:r>
              <a:rPr lang="zh-CN" altLang="en-US" dirty="0">
                <a:cs typeface="Cambria" panose="02040503050406030204" pitchFamily="18" charset="0"/>
              </a:rPr>
              <a:t>该空间只能通过指针 </a:t>
            </a:r>
            <a:r>
              <a:rPr lang="en-US" altLang="zh-CN">
                <a:cs typeface="Cambria" panose="02040503050406030204" pitchFamily="18" charset="0"/>
              </a:rPr>
              <a:t>pa </a:t>
            </a:r>
            <a:r>
              <a:rPr lang="zh-CN" altLang="en-US" dirty="0">
                <a:cs typeface="Cambria" panose="02040503050406030204" pitchFamily="18" charset="0"/>
              </a:rPr>
              <a:t>间接访问。</a:t>
            </a:r>
            <a:endParaRPr lang="zh-CN" altLang="en-US" dirty="0">
              <a:cs typeface="Cambria" panose="02040503050406030204" pitchFamily="18" charset="0"/>
            </a:endParaRPr>
          </a:p>
          <a:p>
            <a:pPr algn="l" hangingPunct="1">
              <a:spcBef>
                <a:spcPct val="0"/>
              </a:spcBef>
              <a:buFontTx/>
            </a:pPr>
            <a:r>
              <a:rPr lang="zh-CN" altLang="en-US" dirty="0">
                <a:cs typeface="Cambria" panose="02040503050406030204" pitchFamily="18" charset="0"/>
              </a:rPr>
              <a:t>        </a:t>
            </a:r>
            <a:r>
              <a:rPr lang="en-US" altLang="zh-CN">
                <a:cs typeface="Cambria" panose="02040503050406030204" pitchFamily="18" charset="0"/>
              </a:rPr>
              <a:t>… </a:t>
            </a:r>
            <a:r>
              <a:rPr lang="en-US" altLang="zh-CN" err="1">
                <a:cs typeface="Cambria" panose="02040503050406030204" pitchFamily="18" charset="0"/>
                <a:sym typeface="+mn-ea"/>
              </a:rPr>
              <a:t>pa[i</a:t>
            </a:r>
            <a:r>
              <a:rPr lang="en-US" altLang="zh-CN">
                <a:cs typeface="Cambria" panose="02040503050406030204" pitchFamily="18" charset="0"/>
                <a:sym typeface="+mn-ea"/>
              </a:rPr>
              <a:t>] </a:t>
            </a:r>
            <a:r>
              <a:rPr lang="en-US" altLang="zh-CN">
                <a:cs typeface="Cambria" panose="02040503050406030204" pitchFamily="18" charset="0"/>
              </a:rPr>
              <a:t>…;</a:t>
            </a:r>
            <a:endParaRPr lang="en-US" altLang="zh-CN">
              <a:cs typeface="Cambria" panose="02040503050406030204" pitchFamily="18" charset="0"/>
            </a:endParaRPr>
          </a:p>
          <a:p>
            <a:pPr algn="l" hangingPunct="1">
              <a:spcBef>
                <a:spcPct val="0"/>
              </a:spcBef>
              <a:buFontTx/>
            </a:pPr>
            <a:endParaRPr lang="zh-CN" altLang="en-US" dirty="0">
              <a:cs typeface="Cambria" panose="02040503050406030204" pitchFamily="18" charset="0"/>
            </a:endParaRPr>
          </a:p>
          <a:p>
            <a:pPr algn="l" hangingPunct="1">
              <a:spcBef>
                <a:spcPct val="0"/>
              </a:spcBef>
              <a:buFontTx/>
            </a:pPr>
            <a:endParaRPr lang="zh-CN" altLang="en-US" dirty="0">
              <a:cs typeface="Cambria" panose="02040503050406030204" pitchFamily="18" charset="0"/>
            </a:endParaRPr>
          </a:p>
          <a:p>
            <a:pPr algn="l" hangingPunct="1">
              <a:spcBef>
                <a:spcPct val="0"/>
              </a:spcBef>
              <a:buFontTx/>
            </a:pPr>
            <a:r>
              <a:rPr lang="zh-CN" altLang="en-US" sz="2800" dirty="0">
                <a:cs typeface="Cambria" panose="02040503050406030204" pitchFamily="18" charset="0"/>
              </a:rPr>
              <a:t>申请多维数组是类似的。例如 </a:t>
            </a:r>
            <a:r>
              <a:rPr lang="en-US" altLang="zh-CN" sz="2800" err="1">
                <a:cs typeface="Cambria" panose="02040503050406030204" pitchFamily="18" charset="0"/>
              </a:rPr>
              <a:t>int</a:t>
            </a:r>
            <a:r>
              <a:rPr lang="en-US" altLang="zh-CN" sz="2800">
                <a:cs typeface="Cambria" panose="02040503050406030204" pitchFamily="18" charset="0"/>
              </a:rPr>
              <a:t> *q = new </a:t>
            </a:r>
            <a:r>
              <a:rPr lang="en-US" altLang="zh-CN" sz="2800" err="1">
                <a:cs typeface="Cambria" panose="02040503050406030204" pitchFamily="18" charset="0"/>
              </a:rPr>
              <a:t>int</a:t>
            </a:r>
            <a:r>
              <a:rPr lang="en-US" altLang="zh-CN" sz="2800">
                <a:cs typeface="Cambria" panose="02040503050406030204" pitchFamily="18" charset="0"/>
              </a:rPr>
              <a:t> [10][10];</a:t>
            </a:r>
            <a:endParaRPr lang="en-US" altLang="zh-CN" sz="2800">
              <a:cs typeface="Cambria" panose="02040503050406030204" pitchFamily="18" charset="0"/>
            </a:endParaRPr>
          </a:p>
        </p:txBody>
      </p:sp>
      <p:graphicFrame>
        <p:nvGraphicFramePr>
          <p:cNvPr id="215044" name="表格 215043"/>
          <p:cNvGraphicFramePr/>
          <p:nvPr/>
        </p:nvGraphicFramePr>
        <p:xfrm>
          <a:off x="4424998" y="5154295"/>
          <a:ext cx="4103688" cy="457200"/>
        </p:xfrm>
        <a:graphic>
          <a:graphicData uri="http://schemas.openxmlformats.org/drawingml/2006/table">
            <a:tbl>
              <a:tblPr/>
              <a:tblGrid>
                <a:gridCol w="373063"/>
                <a:gridCol w="373062"/>
                <a:gridCol w="373063"/>
                <a:gridCol w="371475"/>
                <a:gridCol w="373062"/>
                <a:gridCol w="374650"/>
                <a:gridCol w="373063"/>
                <a:gridCol w="373062"/>
                <a:gridCol w="373063"/>
                <a:gridCol w="373062"/>
                <a:gridCol w="373063"/>
              </a:tblGrid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15070" name="组合 215069"/>
          <p:cNvGrpSpPr/>
          <p:nvPr/>
        </p:nvGrpSpPr>
        <p:grpSpPr>
          <a:xfrm>
            <a:off x="3848735" y="5271770"/>
            <a:ext cx="576263" cy="215900"/>
            <a:chOff x="1791" y="3504"/>
            <a:chExt cx="363" cy="136"/>
          </a:xfrm>
        </p:grpSpPr>
        <p:sp>
          <p:nvSpPr>
            <p:cNvPr id="215071" name="矩形 215070"/>
            <p:cNvSpPr/>
            <p:nvPr/>
          </p:nvSpPr>
          <p:spPr>
            <a:xfrm>
              <a:off x="1791" y="3504"/>
              <a:ext cx="136" cy="136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cs typeface="Cambria" panose="02040503050406030204" pitchFamily="18" charset="0"/>
              </a:endParaRPr>
            </a:p>
          </p:txBody>
        </p:sp>
        <p:sp>
          <p:nvSpPr>
            <p:cNvPr id="215072" name="直接连接符 215071"/>
            <p:cNvSpPr/>
            <p:nvPr/>
          </p:nvSpPr>
          <p:spPr>
            <a:xfrm>
              <a:off x="1882" y="3580"/>
              <a:ext cx="272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15073" name="文本框 215072"/>
          <p:cNvSpPr txBox="1"/>
          <p:nvPr/>
        </p:nvSpPr>
        <p:spPr>
          <a:xfrm>
            <a:off x="3201035" y="5082858"/>
            <a:ext cx="720725" cy="521970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p>
            <a:pPr hangingPunct="1">
              <a:buFontTx/>
            </a:pP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pa</a:t>
            </a:r>
            <a:endParaRPr lang="en-US" altLang="zh-CN" sz="280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6066" name="文本框 216065"/>
          <p:cNvSpPr txBox="1"/>
          <p:nvPr/>
        </p:nvSpPr>
        <p:spPr>
          <a:xfrm>
            <a:off x="323850" y="496888"/>
            <a:ext cx="142938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 hangingPunct="1">
              <a:spcBef>
                <a:spcPct val="0"/>
              </a:spcBef>
              <a:buFontTx/>
            </a:pPr>
            <a:r>
              <a:rPr lang="zh-CN" altLang="en-US" sz="2800" dirty="0">
                <a:solidFill>
                  <a:srgbClr val="FF330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★ </a:t>
            </a:r>
            <a:r>
              <a:rPr lang="zh-CN" altLang="en-US" sz="3200" dirty="0">
                <a:solidFill>
                  <a:srgbClr val="CC0000"/>
                </a:solidFill>
                <a:cs typeface="Cambria" panose="02040503050406030204" pitchFamily="18" charset="0"/>
              </a:rPr>
              <a:t>注意</a:t>
            </a:r>
            <a:endParaRPr lang="zh-CN" altLang="en-US" sz="3200">
              <a:solidFill>
                <a:srgbClr val="CC0000"/>
              </a:solidFill>
              <a:cs typeface="Cambria" panose="02040503050406030204" pitchFamily="18" charset="0"/>
            </a:endParaRPr>
          </a:p>
        </p:txBody>
      </p:sp>
      <p:sp>
        <p:nvSpPr>
          <p:cNvPr id="216067" name="文本框 216066"/>
          <p:cNvSpPr txBox="1"/>
          <p:nvPr/>
        </p:nvSpPr>
        <p:spPr>
          <a:xfrm>
            <a:off x="250825" y="1268413"/>
            <a:ext cx="8569325" cy="15125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hangingPunct="1">
              <a:spcBef>
                <a:spcPct val="30000"/>
              </a:spcBef>
              <a:buFontTx/>
            </a:pPr>
            <a:r>
              <a:rPr lang="zh-CN" altLang="en-US" sz="2800" dirty="0">
                <a:latin typeface="华文中宋" panose="02010600040101010101" pitchFamily="2" charset="-122"/>
                <a:cs typeface="Cambria" panose="02040503050406030204" pitchFamily="18" charset="0"/>
              </a:rPr>
              <a:t>使用 </a:t>
            </a:r>
            <a:r>
              <a:rPr lang="en-US" altLang="zh-CN" sz="2800">
                <a:cs typeface="Cambria" panose="02040503050406030204" pitchFamily="18" charset="0"/>
              </a:rPr>
              <a:t>new </a:t>
            </a:r>
            <a:r>
              <a:rPr lang="zh-CN" altLang="en-US" sz="2800" dirty="0">
                <a:latin typeface="华文中宋" panose="02010600040101010101" pitchFamily="2" charset="-122"/>
                <a:cs typeface="Cambria" panose="02040503050406030204" pitchFamily="18" charset="0"/>
              </a:rPr>
              <a:t>运算符动态申请空间，不是每次都能成功</a:t>
            </a:r>
            <a:r>
              <a:rPr lang="zh-CN" altLang="en-US" sz="2800" dirty="0">
                <a:cs typeface="Cambria" panose="02040503050406030204" pitchFamily="18" charset="0"/>
              </a:rPr>
              <a:t>。</a:t>
            </a:r>
            <a:endParaRPr lang="zh-CN" altLang="en-US" sz="2800" dirty="0">
              <a:cs typeface="Cambria" panose="02040503050406030204" pitchFamily="18" charset="0"/>
            </a:endParaRPr>
          </a:p>
          <a:p>
            <a:pPr algn="l" hangingPunct="1">
              <a:spcBef>
                <a:spcPct val="30000"/>
              </a:spcBef>
              <a:buFontTx/>
            </a:pPr>
            <a:r>
              <a:rPr lang="zh-CN" altLang="en-US" sz="2800" dirty="0">
                <a:latin typeface="华文中宋" panose="02010600040101010101" pitchFamily="2" charset="-122"/>
                <a:cs typeface="Cambria" panose="02040503050406030204" pitchFamily="18" charset="0"/>
              </a:rPr>
              <a:t>为保证程序执行正确，每次使用 </a:t>
            </a:r>
            <a:r>
              <a:rPr lang="en-US" altLang="zh-CN" sz="2800">
                <a:cs typeface="Cambria" panose="02040503050406030204" pitchFamily="18" charset="0"/>
              </a:rPr>
              <a:t>new </a:t>
            </a:r>
            <a:r>
              <a:rPr lang="zh-CN" altLang="en-US" sz="2800" dirty="0">
                <a:latin typeface="华文中宋" panose="02010600040101010101" pitchFamily="2" charset="-122"/>
                <a:cs typeface="Cambria" panose="02040503050406030204" pitchFamily="18" charset="0"/>
              </a:rPr>
              <a:t>申请空间后，都</a:t>
            </a:r>
            <a:r>
              <a:rPr lang="zh-CN" altLang="en-US" sz="2800" dirty="0">
                <a:solidFill>
                  <a:schemeClr val="accent2"/>
                </a:solidFill>
                <a:latin typeface="华文中宋" panose="02010600040101010101" pitchFamily="2" charset="-122"/>
                <a:cs typeface="Cambria" panose="02040503050406030204" pitchFamily="18" charset="0"/>
              </a:rPr>
              <a:t>要测试是否成功</a:t>
            </a:r>
            <a:r>
              <a:rPr lang="zh-CN" altLang="en-US" sz="2800" dirty="0">
                <a:latin typeface="华文中宋" panose="02010600040101010101" pitchFamily="2" charset="-122"/>
                <a:cs typeface="Cambria" panose="02040503050406030204" pitchFamily="18" charset="0"/>
              </a:rPr>
              <a:t>（申请不成功时返回值为</a:t>
            </a:r>
            <a:r>
              <a:rPr lang="en-US" altLang="zh-CN" sz="2800">
                <a:latin typeface="华文中宋" panose="02010600040101010101" pitchFamily="2" charset="-122"/>
                <a:cs typeface="Cambria" panose="02040503050406030204" pitchFamily="18" charset="0"/>
              </a:rPr>
              <a:t>NULL</a:t>
            </a:r>
            <a:r>
              <a:rPr lang="zh-CN" altLang="en-US" sz="2800" dirty="0">
                <a:latin typeface="华文中宋" panose="02010600040101010101" pitchFamily="2" charset="-122"/>
                <a:cs typeface="Cambria" panose="02040503050406030204" pitchFamily="18" charset="0"/>
              </a:rPr>
              <a:t>）。</a:t>
            </a:r>
            <a:r>
              <a:rPr lang="zh-CN" altLang="en-US" sz="2800" dirty="0">
                <a:cs typeface="Cambria" panose="02040503050406030204" pitchFamily="18" charset="0"/>
              </a:rPr>
              <a:t> </a:t>
            </a:r>
            <a:endParaRPr lang="zh-CN" altLang="en-US" sz="2800">
              <a:cs typeface="Cambria" panose="02040503050406030204" pitchFamily="18" charset="0"/>
            </a:endParaRPr>
          </a:p>
        </p:txBody>
      </p:sp>
      <p:sp>
        <p:nvSpPr>
          <p:cNvPr id="216068" name="文本框 216067"/>
          <p:cNvSpPr txBox="1"/>
          <p:nvPr/>
        </p:nvSpPr>
        <p:spPr>
          <a:xfrm>
            <a:off x="395288" y="2997200"/>
            <a:ext cx="8064500" cy="2934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63855" indent="-363855" algn="l" hangingPunct="1">
              <a:lnSpc>
                <a:spcPct val="110000"/>
              </a:lnSpc>
              <a:spcBef>
                <a:spcPct val="0"/>
              </a:spcBef>
              <a:buFontTx/>
            </a:pPr>
            <a:r>
              <a:rPr lang="en-US" altLang="zh-CN" sz="2800" err="1">
                <a:solidFill>
                  <a:schemeClr val="accent2"/>
                </a:solidFill>
                <a:cs typeface="Cambria" panose="02040503050406030204" pitchFamily="18" charset="0"/>
              </a:rPr>
              <a:t>int</a:t>
            </a:r>
            <a:r>
              <a:rPr lang="en-US" altLang="zh-CN" sz="2800">
                <a:solidFill>
                  <a:schemeClr val="accent2"/>
                </a:solidFill>
                <a:cs typeface="Cambria" panose="02040503050406030204" pitchFamily="18" charset="0"/>
              </a:rPr>
              <a:t> *pa = </a:t>
            </a:r>
            <a:r>
              <a:rPr lang="en-US" altLang="zh-CN" sz="2800">
                <a:solidFill>
                  <a:schemeClr val="tx2"/>
                </a:solidFill>
                <a:cs typeface="Cambria" panose="02040503050406030204" pitchFamily="18" charset="0"/>
              </a:rPr>
              <a:t>new </a:t>
            </a:r>
            <a:r>
              <a:rPr lang="en-US" altLang="zh-CN" sz="2800">
                <a:solidFill>
                  <a:schemeClr val="accent2"/>
                </a:solidFill>
                <a:cs typeface="Cambria" panose="02040503050406030204" pitchFamily="18" charset="0"/>
              </a:rPr>
              <a:t>int[10] ; 	//</a:t>
            </a:r>
            <a:r>
              <a:rPr lang="zh-CN" altLang="en-US" sz="2800" dirty="0">
                <a:solidFill>
                  <a:schemeClr val="accent2"/>
                </a:solidFill>
                <a:cs typeface="Cambria" panose="02040503050406030204" pitchFamily="18" charset="0"/>
              </a:rPr>
              <a:t>申请数组空间</a:t>
            </a:r>
            <a:endParaRPr lang="zh-CN" altLang="en-US" sz="2800" dirty="0">
              <a:solidFill>
                <a:schemeClr val="accent2"/>
              </a:solidFill>
              <a:cs typeface="Cambria" panose="02040503050406030204" pitchFamily="18" charset="0"/>
            </a:endParaRPr>
          </a:p>
          <a:p>
            <a:pPr marL="363855" indent="-363855" algn="l" hangingPunct="1">
              <a:lnSpc>
                <a:spcPct val="110000"/>
              </a:lnSpc>
              <a:spcBef>
                <a:spcPct val="0"/>
              </a:spcBef>
              <a:buFontTx/>
            </a:pPr>
            <a:r>
              <a:rPr lang="en-US" altLang="zh-CN" sz="2800">
                <a:cs typeface="Cambria" panose="02040503050406030204" pitchFamily="18" charset="0"/>
              </a:rPr>
              <a:t>if ( </a:t>
            </a:r>
            <a:r>
              <a:rPr lang="en-US" altLang="zh-CN" sz="2800">
                <a:solidFill>
                  <a:schemeClr val="accent2"/>
                </a:solidFill>
                <a:cs typeface="Cambria" panose="02040503050406030204" pitchFamily="18" charset="0"/>
              </a:rPr>
              <a:t>pa == NULL </a:t>
            </a:r>
            <a:r>
              <a:rPr lang="en-US" altLang="zh-CN" sz="2800">
                <a:cs typeface="Cambria" panose="02040503050406030204" pitchFamily="18" charset="0"/>
              </a:rPr>
              <a:t>) {  </a:t>
            </a:r>
            <a:r>
              <a:rPr lang="en-US" altLang="zh-CN" sz="2800">
                <a:solidFill>
                  <a:srgbClr val="CC3300"/>
                </a:solidFill>
                <a:cs typeface="Cambria" panose="02040503050406030204" pitchFamily="18" charset="0"/>
              </a:rPr>
              <a:t>//</a:t>
            </a:r>
            <a:r>
              <a:rPr lang="zh-CN" altLang="en-US" sz="2800" dirty="0">
                <a:solidFill>
                  <a:srgbClr val="CC3300"/>
                </a:solidFill>
                <a:cs typeface="Cambria" panose="02040503050406030204" pitchFamily="18" charset="0"/>
              </a:rPr>
              <a:t>或 </a:t>
            </a:r>
            <a:r>
              <a:rPr lang="en-US" altLang="zh-CN" sz="2800">
                <a:solidFill>
                  <a:srgbClr val="CC3300"/>
                </a:solidFill>
                <a:cs typeface="Cambria" panose="02040503050406030204" pitchFamily="18" charset="0"/>
              </a:rPr>
              <a:t>pa == 0</a:t>
            </a:r>
            <a:r>
              <a:rPr lang="zh-CN" altLang="en-US" sz="2800" dirty="0">
                <a:solidFill>
                  <a:srgbClr val="CC3300"/>
                </a:solidFill>
                <a:cs typeface="Cambria" panose="02040503050406030204" pitchFamily="18" charset="0"/>
              </a:rPr>
              <a:t>，或 </a:t>
            </a:r>
            <a:r>
              <a:rPr lang="en-US" altLang="zh-CN" sz="2800">
                <a:solidFill>
                  <a:srgbClr val="CC3300"/>
                </a:solidFill>
                <a:cs typeface="Cambria" panose="02040503050406030204" pitchFamily="18" charset="0"/>
              </a:rPr>
              <a:t>!pa</a:t>
            </a:r>
            <a:endParaRPr lang="en-US" altLang="zh-CN" sz="2800">
              <a:solidFill>
                <a:srgbClr val="CC3300"/>
              </a:solidFill>
              <a:cs typeface="Cambria" panose="02040503050406030204" pitchFamily="18" charset="0"/>
            </a:endParaRPr>
          </a:p>
          <a:p>
            <a:pPr marL="363855" indent="-363855" algn="l" hangingPunct="1">
              <a:lnSpc>
                <a:spcPct val="110000"/>
              </a:lnSpc>
              <a:spcBef>
                <a:spcPct val="0"/>
              </a:spcBef>
              <a:buFontTx/>
            </a:pPr>
            <a:r>
              <a:rPr lang="en-US" altLang="zh-CN" sz="2800">
                <a:cs typeface="Cambria" panose="02040503050406030204" pitchFamily="18" charset="0"/>
              </a:rPr>
              <a:t>     </a:t>
            </a:r>
            <a:r>
              <a:rPr lang="en-US" altLang="zh-CN" sz="2800" err="1">
                <a:cs typeface="Cambria" panose="02040503050406030204" pitchFamily="18" charset="0"/>
              </a:rPr>
              <a:t>cout</a:t>
            </a:r>
            <a:r>
              <a:rPr lang="en-US" altLang="zh-CN" sz="2800">
                <a:cs typeface="Cambria" panose="02040503050406030204" pitchFamily="18" charset="0"/>
              </a:rPr>
              <a:t> &lt;&lt; "</a:t>
            </a:r>
            <a:r>
              <a:rPr lang="zh-CN" altLang="en-US" sz="2800" dirty="0">
                <a:cs typeface="Cambria" panose="02040503050406030204" pitchFamily="18" charset="0"/>
              </a:rPr>
              <a:t>动态分配出错！</a:t>
            </a:r>
            <a:r>
              <a:rPr lang="en-US" altLang="zh-CN" sz="2800">
                <a:cs typeface="Cambria" panose="02040503050406030204" pitchFamily="18" charset="0"/>
              </a:rPr>
              <a:t>\n";  </a:t>
            </a:r>
            <a:r>
              <a:rPr lang="en-US" altLang="zh-CN" sz="2800">
                <a:solidFill>
                  <a:schemeClr val="accent2"/>
                </a:solidFill>
                <a:cs typeface="Cambria" panose="02040503050406030204" pitchFamily="18" charset="0"/>
              </a:rPr>
              <a:t>exit</a:t>
            </a:r>
            <a:r>
              <a:rPr lang="en-US" altLang="zh-CN" sz="2800">
                <a:cs typeface="Cambria" panose="02040503050406030204" pitchFamily="18" charset="0"/>
              </a:rPr>
              <a:t>(1);</a:t>
            </a:r>
            <a:endParaRPr lang="en-US" altLang="zh-CN" sz="2800">
              <a:cs typeface="Cambria" panose="02040503050406030204" pitchFamily="18" charset="0"/>
            </a:endParaRPr>
          </a:p>
          <a:p>
            <a:pPr marL="363855" indent="-363855" algn="l" hangingPunct="1">
              <a:lnSpc>
                <a:spcPct val="110000"/>
              </a:lnSpc>
              <a:spcBef>
                <a:spcPct val="0"/>
              </a:spcBef>
              <a:buFontTx/>
            </a:pPr>
            <a:r>
              <a:rPr lang="en-US" altLang="zh-CN" sz="2800">
                <a:cs typeface="Cambria" panose="02040503050406030204" pitchFamily="18" charset="0"/>
              </a:rPr>
              <a:t>	//</a:t>
            </a:r>
            <a:r>
              <a:rPr lang="zh-CN" altLang="en-US" sz="2800" dirty="0">
                <a:cs typeface="Cambria" panose="02040503050406030204" pitchFamily="18" charset="0"/>
              </a:rPr>
              <a:t>出错时通常用 </a:t>
            </a:r>
            <a:r>
              <a:rPr lang="en-US" altLang="zh-CN" sz="2800">
                <a:cs typeface="Cambria" panose="02040503050406030204" pitchFamily="18" charset="0"/>
              </a:rPr>
              <a:t>exit </a:t>
            </a:r>
            <a:r>
              <a:rPr lang="zh-CN" altLang="en-US" sz="2800" dirty="0">
                <a:cs typeface="Cambria" panose="02040503050406030204" pitchFamily="18" charset="0"/>
              </a:rPr>
              <a:t>函数结束程序运行，</a:t>
            </a:r>
            <a:endParaRPr lang="zh-CN" altLang="en-US" sz="2800" dirty="0">
              <a:cs typeface="Cambria" panose="02040503050406030204" pitchFamily="18" charset="0"/>
            </a:endParaRPr>
          </a:p>
          <a:p>
            <a:pPr marL="363855" indent="-363855" algn="l" hangingPunct="1">
              <a:lnSpc>
                <a:spcPct val="110000"/>
              </a:lnSpc>
              <a:spcBef>
                <a:spcPct val="0"/>
              </a:spcBef>
              <a:buFontTx/>
            </a:pPr>
            <a:r>
              <a:rPr lang="zh-CN" altLang="en-US" sz="2800" dirty="0">
                <a:cs typeface="Cambria" panose="02040503050406030204" pitchFamily="18" charset="0"/>
              </a:rPr>
              <a:t>	</a:t>
            </a:r>
            <a:r>
              <a:rPr lang="en-US" altLang="zh-CN" sz="2800">
                <a:cs typeface="Cambria" panose="02040503050406030204" pitchFamily="18" charset="0"/>
              </a:rPr>
              <a:t>//</a:t>
            </a:r>
            <a:r>
              <a:rPr lang="zh-CN" altLang="en-US" sz="2800" dirty="0">
                <a:cs typeface="Cambria" panose="02040503050406030204" pitchFamily="18" charset="0"/>
              </a:rPr>
              <a:t>返回预定义的错误代码。</a:t>
            </a:r>
            <a:endParaRPr lang="en-US" altLang="zh-CN" sz="2800">
              <a:cs typeface="Cambria" panose="02040503050406030204" pitchFamily="18" charset="0"/>
            </a:endParaRPr>
          </a:p>
          <a:p>
            <a:pPr marL="363855" indent="-363855" algn="l" hangingPunct="1">
              <a:lnSpc>
                <a:spcPct val="110000"/>
              </a:lnSpc>
              <a:spcBef>
                <a:spcPct val="0"/>
              </a:spcBef>
              <a:buFontTx/>
            </a:pPr>
            <a:r>
              <a:rPr lang="en-US" altLang="zh-CN" sz="2800">
                <a:cs typeface="Cambria" panose="02040503050406030204" pitchFamily="18" charset="0"/>
              </a:rPr>
              <a:t> }</a:t>
            </a:r>
            <a:endParaRPr lang="zh-CN" altLang="en-US" sz="2800"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7090" name="文本框 217089"/>
          <p:cNvSpPr txBox="1"/>
          <p:nvPr/>
        </p:nvSpPr>
        <p:spPr>
          <a:xfrm>
            <a:off x="395288" y="404813"/>
            <a:ext cx="6888480" cy="1076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 hangingPunct="1">
              <a:spcBef>
                <a:spcPct val="0"/>
              </a:spcBef>
              <a:buFontTx/>
            </a:pPr>
            <a:r>
              <a:rPr lang="zh-CN" altLang="en-US" sz="3200" dirty="0">
                <a:solidFill>
                  <a:srgbClr val="FF3300"/>
                </a:solidFill>
                <a:cs typeface="Cambria" panose="02040503050406030204" pitchFamily="18" charset="0"/>
              </a:rPr>
              <a:t>★</a:t>
            </a:r>
            <a:r>
              <a:rPr lang="zh-CN" altLang="en-US" sz="3200" dirty="0">
                <a:cs typeface="Cambria" panose="02040503050406030204" pitchFamily="18" charset="0"/>
              </a:rPr>
              <a:t>由 </a:t>
            </a:r>
            <a:r>
              <a:rPr lang="en-US" altLang="zh-CN" sz="3200">
                <a:cs typeface="Cambria" panose="02040503050406030204" pitchFamily="18" charset="0"/>
              </a:rPr>
              <a:t>new </a:t>
            </a:r>
            <a:r>
              <a:rPr lang="zh-CN" altLang="en-US" sz="3200" dirty="0">
                <a:cs typeface="Cambria" panose="02040503050406030204" pitchFamily="18" charset="0"/>
              </a:rPr>
              <a:t>动态申请的存储空间，</a:t>
            </a:r>
            <a:endParaRPr lang="zh-CN" altLang="en-US" sz="3200" dirty="0">
              <a:cs typeface="Cambria" panose="02040503050406030204" pitchFamily="18" charset="0"/>
            </a:endParaRPr>
          </a:p>
          <a:p>
            <a:pPr algn="l" hangingPunct="1">
              <a:spcBef>
                <a:spcPct val="0"/>
              </a:spcBef>
              <a:buFontTx/>
            </a:pPr>
            <a:r>
              <a:rPr lang="zh-CN" altLang="en-US" sz="3200" dirty="0">
                <a:cs typeface="Cambria" panose="02040503050406030204" pitchFamily="18" charset="0"/>
              </a:rPr>
              <a:t>  在程序结束前必须通过 </a:t>
            </a:r>
            <a:r>
              <a:rPr lang="en-US" altLang="zh-CN" sz="3200">
                <a:cs typeface="Cambria" panose="02040503050406030204" pitchFamily="18" charset="0"/>
              </a:rPr>
              <a:t>delete </a:t>
            </a:r>
            <a:r>
              <a:rPr lang="zh-CN" altLang="en-US" sz="3200" dirty="0">
                <a:cs typeface="Cambria" panose="02040503050406030204" pitchFamily="18" charset="0"/>
              </a:rPr>
              <a:t>释放。</a:t>
            </a:r>
            <a:endParaRPr lang="zh-CN" altLang="en-US" sz="3200" dirty="0">
              <a:cs typeface="Cambria" panose="02040503050406030204" pitchFamily="18" charset="0"/>
            </a:endParaRPr>
          </a:p>
        </p:txBody>
      </p:sp>
      <p:sp>
        <p:nvSpPr>
          <p:cNvPr id="217091" name="文本框 217090"/>
          <p:cNvSpPr txBox="1"/>
          <p:nvPr/>
        </p:nvSpPr>
        <p:spPr>
          <a:xfrm>
            <a:off x="539750" y="1700213"/>
            <a:ext cx="7414260" cy="22015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 hangingPunct="1">
              <a:spcBef>
                <a:spcPct val="30000"/>
              </a:spcBef>
              <a:buFontTx/>
            </a:pPr>
            <a:r>
              <a:rPr lang="en-US" altLang="zh-CN" sz="2800">
                <a:solidFill>
                  <a:schemeClr val="tx2"/>
                </a:solidFill>
                <a:cs typeface="Cambria" panose="02040503050406030204" pitchFamily="18" charset="0"/>
              </a:rPr>
              <a:t>delete</a:t>
            </a:r>
            <a:r>
              <a:rPr lang="en-US" altLang="zh-CN" sz="2800">
                <a:solidFill>
                  <a:schemeClr val="accent2"/>
                </a:solidFill>
                <a:cs typeface="Cambria" panose="020405030504060302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cs typeface="Cambria" panose="02040503050406030204" pitchFamily="18" charset="0"/>
              </a:rPr>
              <a:t>运算符的两种格式：</a:t>
            </a:r>
            <a:endParaRPr lang="zh-CN" altLang="en-US" dirty="0">
              <a:solidFill>
                <a:schemeClr val="accent2"/>
              </a:solidFill>
              <a:cs typeface="Cambria" panose="02040503050406030204" pitchFamily="18" charset="0"/>
            </a:endParaRPr>
          </a:p>
          <a:p>
            <a:pPr algn="l" hangingPunct="1">
              <a:spcBef>
                <a:spcPct val="30000"/>
              </a:spcBef>
              <a:buFontTx/>
            </a:pPr>
            <a:r>
              <a:rPr lang="zh-CN" altLang="en-US" sz="2800" u="sng" dirty="0">
                <a:solidFill>
                  <a:schemeClr val="tx1"/>
                </a:solidFill>
                <a:cs typeface="Cambria" panose="02040503050406030204" pitchFamily="18" charset="0"/>
              </a:rPr>
              <a:t>格式一：</a:t>
            </a:r>
            <a:r>
              <a:rPr lang="zh-CN" altLang="en-US" sz="2800" u="sng" dirty="0">
                <a:solidFill>
                  <a:srgbClr val="FF3300"/>
                </a:solidFill>
                <a:cs typeface="Cambria" panose="02040503050406030204" pitchFamily="18" charset="0"/>
              </a:rPr>
              <a:t> </a:t>
            </a:r>
            <a:r>
              <a:rPr lang="en-US" altLang="zh-CN" sz="2800" u="sng">
                <a:solidFill>
                  <a:schemeClr val="tx2"/>
                </a:solidFill>
                <a:cs typeface="Cambria" panose="02040503050406030204" pitchFamily="18" charset="0"/>
              </a:rPr>
              <a:t>delete</a:t>
            </a:r>
            <a:r>
              <a:rPr lang="en-US" altLang="zh-CN" sz="2800" u="sng">
                <a:solidFill>
                  <a:schemeClr val="accent2"/>
                </a:solidFill>
                <a:cs typeface="Cambria" panose="02040503050406030204" pitchFamily="18" charset="0"/>
              </a:rPr>
              <a:t>  </a:t>
            </a:r>
            <a:r>
              <a:rPr lang="zh-CN" altLang="en-US" sz="2800" u="sng" dirty="0">
                <a:solidFill>
                  <a:schemeClr val="accent2"/>
                </a:solidFill>
                <a:cs typeface="Cambria" panose="02040503050406030204" pitchFamily="18" charset="0"/>
              </a:rPr>
              <a:t>指针变量</a:t>
            </a:r>
            <a:r>
              <a:rPr lang="en-US" altLang="zh-CN" sz="2800" u="sng">
                <a:solidFill>
                  <a:schemeClr val="accent2"/>
                </a:solidFill>
                <a:cs typeface="Cambria" panose="02040503050406030204" pitchFamily="18" charset="0"/>
              </a:rPr>
              <a:t>; </a:t>
            </a:r>
            <a:endParaRPr lang="en-US" altLang="zh-CN" sz="2800" u="sng">
              <a:cs typeface="Cambria" panose="02040503050406030204" pitchFamily="18" charset="0"/>
            </a:endParaRPr>
          </a:p>
          <a:p>
            <a:pPr algn="l" hangingPunct="1">
              <a:spcBef>
                <a:spcPct val="30000"/>
              </a:spcBef>
              <a:buFontTx/>
            </a:pPr>
            <a:r>
              <a:rPr lang="en-US" altLang="zh-CN" sz="2800">
                <a:cs typeface="Cambria" panose="02040503050406030204" pitchFamily="18" charset="0"/>
              </a:rPr>
              <a:t>              </a:t>
            </a:r>
            <a:r>
              <a:rPr lang="zh-CN" altLang="en-US" sz="2800" dirty="0">
                <a:cs typeface="Cambria" panose="02040503050406030204" pitchFamily="18" charset="0"/>
              </a:rPr>
              <a:t>释放由 </a:t>
            </a:r>
            <a:r>
              <a:rPr lang="en-US" altLang="zh-CN" sz="2800">
                <a:cs typeface="Cambria" panose="02040503050406030204" pitchFamily="18" charset="0"/>
              </a:rPr>
              <a:t>new </a:t>
            </a:r>
            <a:r>
              <a:rPr lang="zh-CN" altLang="en-US" sz="2800" dirty="0">
                <a:cs typeface="Cambria" panose="02040503050406030204" pitchFamily="18" charset="0"/>
              </a:rPr>
              <a:t>分配的简单类型变量的空间</a:t>
            </a:r>
            <a:endParaRPr lang="zh-CN" altLang="en-US" sz="2800" dirty="0">
              <a:cs typeface="Cambria" panose="02040503050406030204" pitchFamily="18" charset="0"/>
            </a:endParaRPr>
          </a:p>
          <a:p>
            <a:pPr algn="l" hangingPunct="1">
              <a:spcBef>
                <a:spcPct val="30000"/>
              </a:spcBef>
              <a:buFontTx/>
            </a:pPr>
            <a:r>
              <a:rPr lang="zh-CN" altLang="en-US" sz="2800" dirty="0">
                <a:cs typeface="Cambria" panose="02040503050406030204" pitchFamily="18" charset="0"/>
              </a:rPr>
              <a:t>例如：</a:t>
            </a:r>
            <a:r>
              <a:rPr lang="en-US" altLang="zh-CN" sz="2800">
                <a:solidFill>
                  <a:schemeClr val="tx2"/>
                </a:solidFill>
                <a:cs typeface="Cambria" panose="02040503050406030204" pitchFamily="18" charset="0"/>
              </a:rPr>
              <a:t>delete</a:t>
            </a:r>
            <a:r>
              <a:rPr lang="en-US" altLang="zh-CN" sz="2800">
                <a:cs typeface="Cambria" panose="02040503050406030204" pitchFamily="18" charset="0"/>
              </a:rPr>
              <a:t> </a:t>
            </a:r>
            <a:r>
              <a:rPr lang="en-US" altLang="zh-CN" sz="2800">
                <a:solidFill>
                  <a:schemeClr val="accent2"/>
                </a:solidFill>
                <a:cs typeface="Cambria" panose="02040503050406030204" pitchFamily="18" charset="0"/>
              </a:rPr>
              <a:t>p1</a:t>
            </a:r>
            <a:r>
              <a:rPr lang="en-US" altLang="zh-CN" sz="2800">
                <a:cs typeface="Cambria" panose="02040503050406030204" pitchFamily="18" charset="0"/>
              </a:rPr>
              <a:t>, </a:t>
            </a:r>
            <a:r>
              <a:rPr lang="en-US" altLang="zh-CN" sz="2800">
                <a:solidFill>
                  <a:schemeClr val="accent2"/>
                </a:solidFill>
                <a:cs typeface="Cambria" panose="02040503050406030204" pitchFamily="18" charset="0"/>
              </a:rPr>
              <a:t>p2</a:t>
            </a:r>
            <a:r>
              <a:rPr lang="en-US" altLang="zh-CN" sz="2800">
                <a:cs typeface="Cambria" panose="02040503050406030204" pitchFamily="18" charset="0"/>
              </a:rPr>
              <a:t>;</a:t>
            </a:r>
            <a:endParaRPr lang="en-US" altLang="zh-CN" sz="2800">
              <a:cs typeface="Cambria" panose="02040503050406030204" pitchFamily="18" charset="0"/>
            </a:endParaRPr>
          </a:p>
        </p:txBody>
      </p:sp>
      <p:sp>
        <p:nvSpPr>
          <p:cNvPr id="217092" name="文本框 217091"/>
          <p:cNvSpPr txBox="1"/>
          <p:nvPr/>
        </p:nvSpPr>
        <p:spPr>
          <a:xfrm>
            <a:off x="611188" y="4221163"/>
            <a:ext cx="5897880" cy="17532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 hangingPunct="1">
              <a:spcBef>
                <a:spcPct val="0"/>
              </a:spcBef>
              <a:buFontTx/>
            </a:pPr>
            <a:r>
              <a:rPr lang="zh-CN" altLang="en-US" sz="2700" u="sng" dirty="0">
                <a:solidFill>
                  <a:schemeClr val="tx1"/>
                </a:solidFill>
                <a:cs typeface="Cambria" panose="02040503050406030204" pitchFamily="18" charset="0"/>
              </a:rPr>
              <a:t>格式二：</a:t>
            </a:r>
            <a:r>
              <a:rPr lang="zh-CN" altLang="en-US" sz="2700" u="sng">
                <a:solidFill>
                  <a:schemeClr val="tx1"/>
                </a:solidFill>
                <a:cs typeface="Cambria" panose="02040503050406030204" pitchFamily="18" charset="0"/>
              </a:rPr>
              <a:t> </a:t>
            </a:r>
            <a:r>
              <a:rPr lang="en-US" altLang="zh-CN" sz="2700" u="sng">
                <a:solidFill>
                  <a:schemeClr val="tx2"/>
                </a:solidFill>
                <a:cs typeface="Cambria" panose="02040503050406030204" pitchFamily="18" charset="0"/>
              </a:rPr>
              <a:t>delete</a:t>
            </a:r>
            <a:r>
              <a:rPr lang="en-US" altLang="zh-CN" sz="2700" u="sng">
                <a:solidFill>
                  <a:schemeClr val="accent2"/>
                </a:solidFill>
                <a:cs typeface="Cambria" panose="02040503050406030204" pitchFamily="18" charset="0"/>
              </a:rPr>
              <a:t>  [N]</a:t>
            </a:r>
            <a:r>
              <a:rPr lang="zh-CN" altLang="en-US" sz="2700" u="sng">
                <a:solidFill>
                  <a:schemeClr val="accent2"/>
                </a:solidFill>
                <a:cs typeface="Cambria" panose="02040503050406030204" pitchFamily="18" charset="0"/>
              </a:rPr>
              <a:t>指针变量</a:t>
            </a:r>
            <a:r>
              <a:rPr lang="en-US" altLang="zh-CN" sz="2700" u="sng">
                <a:solidFill>
                  <a:schemeClr val="accent2"/>
                </a:solidFill>
                <a:cs typeface="Cambria" panose="02040503050406030204" pitchFamily="18" charset="0"/>
              </a:rPr>
              <a:t>;</a:t>
            </a:r>
            <a:r>
              <a:rPr lang="en-US" altLang="zh-CN" sz="2700">
                <a:cs typeface="Cambria" panose="02040503050406030204" pitchFamily="18" charset="0"/>
              </a:rPr>
              <a:t>  </a:t>
            </a:r>
            <a:endParaRPr lang="en-US" altLang="zh-CN" sz="2700">
              <a:cs typeface="Cambria" panose="02040503050406030204" pitchFamily="18" charset="0"/>
            </a:endParaRPr>
          </a:p>
          <a:p>
            <a:pPr algn="l" hangingPunct="1">
              <a:spcBef>
                <a:spcPct val="0"/>
              </a:spcBef>
              <a:buFontTx/>
            </a:pPr>
            <a:r>
              <a:rPr lang="zh-CN" altLang="en-US" sz="2700" dirty="0">
                <a:cs typeface="Cambria" panose="02040503050406030204" pitchFamily="18" charset="0"/>
              </a:rPr>
              <a:t>	释放一个指针指向的数组空间。</a:t>
            </a:r>
            <a:endParaRPr lang="zh-CN" altLang="en-US" sz="2700" dirty="0">
              <a:cs typeface="Cambria" panose="02040503050406030204" pitchFamily="18" charset="0"/>
            </a:endParaRPr>
          </a:p>
          <a:p>
            <a:pPr algn="l" hangingPunct="1">
              <a:spcBef>
                <a:spcPct val="0"/>
              </a:spcBef>
              <a:buFontTx/>
            </a:pPr>
            <a:r>
              <a:rPr lang="zh-CN" altLang="en-US" sz="2700" dirty="0">
                <a:cs typeface="Cambria" panose="02040503050406030204" pitchFamily="18" charset="0"/>
              </a:rPr>
              <a:t>           </a:t>
            </a:r>
            <a:r>
              <a:rPr lang="en-US" altLang="zh-CN" sz="2700">
                <a:cs typeface="Cambria" panose="02040503050406030204" pitchFamily="18" charset="0"/>
              </a:rPr>
              <a:t>N</a:t>
            </a:r>
            <a:r>
              <a:rPr lang="zh-CN" altLang="en-US" sz="2700" dirty="0">
                <a:cs typeface="Cambria" panose="02040503050406030204" pitchFamily="18" charset="0"/>
              </a:rPr>
              <a:t>是常数，可省略。</a:t>
            </a:r>
            <a:endParaRPr lang="zh-CN" altLang="en-US" sz="2700" dirty="0">
              <a:cs typeface="Cambria" panose="02040503050406030204" pitchFamily="18" charset="0"/>
            </a:endParaRPr>
          </a:p>
          <a:p>
            <a:pPr algn="l" hangingPunct="1">
              <a:spcBef>
                <a:spcPct val="0"/>
              </a:spcBef>
              <a:buFontTx/>
            </a:pPr>
            <a:r>
              <a:rPr lang="zh-CN" altLang="en-US" sz="2700" dirty="0">
                <a:cs typeface="Cambria" panose="02040503050406030204" pitchFamily="18" charset="0"/>
              </a:rPr>
              <a:t>例如：</a:t>
            </a:r>
            <a:r>
              <a:rPr lang="en-US" altLang="zh-CN" sz="2700">
                <a:solidFill>
                  <a:schemeClr val="tx2"/>
                </a:solidFill>
                <a:cs typeface="Cambria" panose="02040503050406030204" pitchFamily="18" charset="0"/>
              </a:rPr>
              <a:t>delete </a:t>
            </a:r>
            <a:r>
              <a:rPr lang="en-US" altLang="zh-CN" sz="2700">
                <a:solidFill>
                  <a:schemeClr val="accent2"/>
                </a:solidFill>
                <a:cs typeface="Cambria" panose="02040503050406030204" pitchFamily="18" charset="0"/>
              </a:rPr>
              <a:t>[]pa</a:t>
            </a:r>
            <a:r>
              <a:rPr lang="en-US" altLang="zh-CN" sz="2700">
                <a:cs typeface="Cambria" panose="02040503050406030204" pitchFamily="18" charset="0"/>
              </a:rPr>
              <a:t>;</a:t>
            </a:r>
            <a:endParaRPr lang="en-US" altLang="zh-CN" sz="2700"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【例7-11】使用动态存储分配技术，写一个简单程序输入并输出</a:t>
            </a:r>
            <a:r>
              <a:rPr lang="en-US" altLang="zh-CN" sz="2400"/>
              <a:t> </a:t>
            </a:r>
            <a:r>
              <a:rPr lang="zh-CN" altLang="en-US" sz="2400"/>
              <a:t>n</a:t>
            </a:r>
            <a:r>
              <a:rPr lang="en-US" altLang="zh-CN" sz="2400"/>
              <a:t> </a:t>
            </a:r>
            <a:r>
              <a:rPr lang="zh-CN" altLang="en-US" sz="2400"/>
              <a:t>个数据：由用户输入正整数</a:t>
            </a:r>
            <a:r>
              <a:rPr lang="en-US" altLang="zh-CN" sz="2400"/>
              <a:t> </a:t>
            </a:r>
            <a:r>
              <a:rPr lang="zh-CN" altLang="en-US" sz="2400"/>
              <a:t>n，然后在程序中动态申请一个长度为</a:t>
            </a:r>
            <a:r>
              <a:rPr lang="en-US" altLang="zh-CN" sz="2400"/>
              <a:t> </a:t>
            </a:r>
            <a:r>
              <a:rPr lang="zh-CN" altLang="en-US" sz="2400"/>
              <a:t>n</a:t>
            </a:r>
            <a:r>
              <a:rPr lang="en-US" altLang="zh-CN" sz="2400"/>
              <a:t> </a:t>
            </a:r>
            <a:r>
              <a:rPr lang="zh-CN" altLang="en-US" sz="2400"/>
              <a:t>的双精度数组，用户依次输入</a:t>
            </a:r>
            <a:r>
              <a:rPr lang="en-US" altLang="zh-CN" sz="2400"/>
              <a:t> </a:t>
            </a:r>
            <a:r>
              <a:rPr lang="zh-CN" altLang="en-US" sz="2400"/>
              <a:t>n</a:t>
            </a:r>
            <a:r>
              <a:rPr lang="en-US" altLang="zh-CN" sz="2400"/>
              <a:t> </a:t>
            </a:r>
            <a:r>
              <a:rPr lang="zh-CN" altLang="en-US" sz="2400"/>
              <a:t>个数据，再依次全部输出。</a:t>
            </a:r>
            <a:endParaRPr lang="zh-CN" altLang="en-US" sz="2400"/>
          </a:p>
          <a:p>
            <a:pPr marL="0" indent="0">
              <a:spcBef>
                <a:spcPts val="0"/>
              </a:spcBef>
              <a:buNone/>
            </a:pPr>
            <a:endParaRPr lang="zh-CN" altLang="en-US" sz="200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>
                <a:solidFill>
                  <a:srgbClr val="7030A0"/>
                </a:solidFill>
              </a:rPr>
              <a:t>int main() {</a:t>
            </a:r>
            <a:endParaRPr lang="zh-CN" altLang="en-US" sz="200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>
                <a:solidFill>
                  <a:srgbClr val="7030A0"/>
                </a:solidFill>
              </a:rPr>
              <a:t>    int n = 0;</a:t>
            </a:r>
            <a:endParaRPr lang="zh-CN" altLang="en-US" sz="200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00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>
                <a:solidFill>
                  <a:srgbClr val="7030A0"/>
                </a:solidFill>
              </a:rPr>
              <a:t>    while (n &lt;= 0) {  //循环输入，直到获得正整数值</a:t>
            </a:r>
            <a:endParaRPr lang="zh-CN" altLang="en-US" sz="200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>
                <a:solidFill>
                  <a:srgbClr val="7030A0"/>
                </a:solidFill>
              </a:rPr>
              <a:t>        cout &lt;&lt; "input n: ";</a:t>
            </a:r>
            <a:endParaRPr lang="zh-CN" altLang="en-US" sz="200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>
                <a:solidFill>
                  <a:srgbClr val="7030A0"/>
                </a:solidFill>
              </a:rPr>
              <a:t>        cin &gt;&gt; n;    </a:t>
            </a:r>
            <a:endParaRPr lang="zh-CN" altLang="en-US" sz="200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>
                <a:solidFill>
                  <a:srgbClr val="7030A0"/>
                </a:solidFill>
              </a:rPr>
              <a:t>    }</a:t>
            </a:r>
            <a:endParaRPr lang="zh-CN" altLang="en-US" sz="200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00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>
                <a:solidFill>
                  <a:srgbClr val="7030A0"/>
                </a:solidFill>
              </a:rPr>
              <a:t>   </a:t>
            </a:r>
            <a:r>
              <a:rPr lang="zh-CN" altLang="en-US" sz="2400">
                <a:solidFill>
                  <a:srgbClr val="7030A0"/>
                </a:solidFill>
              </a:rPr>
              <a:t> </a:t>
            </a:r>
            <a:r>
              <a:rPr lang="zh-CN" altLang="en-US" sz="2400">
                <a:solidFill>
                  <a:schemeClr val="accent2"/>
                </a:solidFill>
              </a:rPr>
              <a:t>double *data = new double[n];</a:t>
            </a:r>
            <a:r>
              <a:rPr lang="zh-CN" altLang="en-US" sz="2000">
                <a:solidFill>
                  <a:schemeClr val="accent2"/>
                </a:solidFill>
              </a:rPr>
              <a:t> </a:t>
            </a:r>
            <a:r>
              <a:rPr lang="zh-CN" altLang="en-US" sz="2000">
                <a:solidFill>
                  <a:srgbClr val="7030A0"/>
                </a:solidFill>
              </a:rPr>
              <a:t>//声明指针变量，申请数组空间</a:t>
            </a:r>
            <a:endParaRPr lang="zh-CN" altLang="en-US" sz="200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>
                <a:solidFill>
                  <a:srgbClr val="7030A0"/>
                </a:solidFill>
              </a:rPr>
              <a:t>    if (data == NULL) { //或 data==0, 或 !data</a:t>
            </a:r>
            <a:r>
              <a:rPr lang="en-US" altLang="zh-CN" sz="2000">
                <a:solidFill>
                  <a:srgbClr val="7030A0"/>
                </a:solidFill>
              </a:rPr>
              <a:t>.</a:t>
            </a:r>
            <a:r>
              <a:rPr lang="zh-CN" altLang="en-US" sz="2000">
                <a:solidFill>
                  <a:srgbClr val="7030A0"/>
                </a:solidFill>
              </a:rPr>
              <a:t> 检查动态申请存储是否成功</a:t>
            </a:r>
            <a:endParaRPr lang="zh-CN" altLang="en-US" sz="200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>
                <a:solidFill>
                  <a:srgbClr val="7030A0"/>
                </a:solidFill>
              </a:rPr>
              <a:t>        cout &lt;&lt; "动态内存分配出错！" &lt;&lt; endl;</a:t>
            </a:r>
            <a:endParaRPr lang="zh-CN" altLang="en-US" sz="200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>
                <a:solidFill>
                  <a:srgbClr val="7030A0"/>
                </a:solidFill>
              </a:rPr>
              <a:t>        exit(1);    //出错处理：调用exit结束运行，返回预定义的错误代码。</a:t>
            </a:r>
            <a:endParaRPr lang="zh-CN" altLang="en-US" sz="200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>
                <a:solidFill>
                  <a:srgbClr val="7030A0"/>
                </a:solidFill>
              </a:rPr>
              <a:t>    }</a:t>
            </a:r>
            <a:endParaRPr lang="zh-CN" altLang="en-US" sz="200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7030A0"/>
                </a:solidFill>
              </a:rPr>
              <a:t>    for (int i = 0; i &lt; n; i++) {</a:t>
            </a:r>
            <a:endParaRPr lang="zh-CN" altLang="en-US" sz="2400">
              <a:solidFill>
                <a:srgbClr val="7030A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7030A0"/>
                </a:solidFill>
              </a:rPr>
              <a:t>        cout &lt;&lt; "input score " &lt;&lt; i + 1 &lt;&lt; ": ";</a:t>
            </a:r>
            <a:endParaRPr lang="zh-CN" altLang="en-US" sz="2400">
              <a:solidFill>
                <a:srgbClr val="7030A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7030A0"/>
                </a:solidFill>
              </a:rPr>
              <a:t>        cin &gt;&gt; </a:t>
            </a:r>
            <a:r>
              <a:rPr lang="zh-CN" altLang="en-US" sz="2400">
                <a:solidFill>
                  <a:schemeClr val="accent2"/>
                </a:solidFill>
              </a:rPr>
              <a:t>*(data + i)</a:t>
            </a:r>
            <a:r>
              <a:rPr lang="zh-CN" altLang="en-US" sz="2400">
                <a:solidFill>
                  <a:srgbClr val="7030A0"/>
                </a:solidFill>
              </a:rPr>
              <a:t>;    //读入数据（指针写法）</a:t>
            </a:r>
            <a:endParaRPr lang="zh-CN" altLang="en-US" sz="2400">
              <a:solidFill>
                <a:srgbClr val="7030A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7030A0"/>
                </a:solidFill>
              </a:rPr>
              <a:t>        //cin &gt;&gt; </a:t>
            </a:r>
            <a:r>
              <a:rPr lang="zh-CN" altLang="en-US" sz="2400">
                <a:solidFill>
                  <a:schemeClr val="accent2"/>
                </a:solidFill>
              </a:rPr>
              <a:t>data[i]</a:t>
            </a:r>
            <a:r>
              <a:rPr lang="zh-CN" altLang="en-US" sz="2400">
                <a:solidFill>
                  <a:srgbClr val="7030A0"/>
                </a:solidFill>
              </a:rPr>
              <a:t>;      //读入数据（数组写法）</a:t>
            </a:r>
            <a:endParaRPr lang="zh-CN" altLang="en-US" sz="2400">
              <a:solidFill>
                <a:srgbClr val="7030A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7030A0"/>
                </a:solidFill>
              </a:rPr>
              <a:t>    }</a:t>
            </a:r>
            <a:endParaRPr lang="zh-CN" altLang="en-US" sz="2400">
              <a:solidFill>
                <a:srgbClr val="7030A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7030A0"/>
                </a:solidFill>
              </a:rPr>
              <a:t>    for (int i = 0; i &lt; n; i++)</a:t>
            </a:r>
            <a:endParaRPr lang="zh-CN" altLang="en-US" sz="2400">
              <a:solidFill>
                <a:srgbClr val="7030A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7030A0"/>
                </a:solidFill>
              </a:rPr>
              <a:t>        cout &lt;&lt; </a:t>
            </a:r>
            <a:r>
              <a:rPr lang="zh-CN" altLang="en-US" sz="2400">
                <a:solidFill>
                  <a:schemeClr val="accent2"/>
                </a:solidFill>
              </a:rPr>
              <a:t>data[i]</a:t>
            </a:r>
            <a:r>
              <a:rPr lang="zh-CN" altLang="en-US" sz="2400">
                <a:solidFill>
                  <a:srgbClr val="7030A0"/>
                </a:solidFill>
              </a:rPr>
              <a:t> &lt;&lt; endl;     //输出数据（数组写法）</a:t>
            </a:r>
            <a:endParaRPr lang="zh-CN" altLang="en-US" sz="2400">
              <a:solidFill>
                <a:srgbClr val="7030A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lang="zh-CN" altLang="en-US" sz="2400">
              <a:solidFill>
                <a:srgbClr val="7030A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7030A0"/>
                </a:solidFill>
              </a:rPr>
              <a:t>    </a:t>
            </a:r>
            <a:r>
              <a:rPr lang="zh-CN" altLang="en-US" sz="2400">
                <a:solidFill>
                  <a:schemeClr val="accent2"/>
                </a:solidFill>
              </a:rPr>
              <a:t>delete []data</a:t>
            </a:r>
            <a:r>
              <a:rPr lang="zh-CN" altLang="en-US" sz="2400">
                <a:solidFill>
                  <a:srgbClr val="7030A0"/>
                </a:solidFill>
              </a:rPr>
              <a:t>; //释放动态存储块</a:t>
            </a:r>
            <a:endParaRPr lang="zh-CN" altLang="en-US" sz="2400">
              <a:solidFill>
                <a:srgbClr val="7030A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7030A0"/>
                </a:solidFill>
              </a:rPr>
              <a:t>    return 0;</a:t>
            </a:r>
            <a:endParaRPr lang="zh-CN" altLang="en-US" sz="2400">
              <a:solidFill>
                <a:srgbClr val="7030A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7030A0"/>
                </a:solidFill>
              </a:rPr>
              <a:t>}</a:t>
            </a:r>
            <a:endParaRPr lang="zh-CN" altLang="en-US" sz="240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7" name="文本框 77826"/>
          <p:cNvSpPr txBox="1"/>
          <p:nvPr/>
        </p:nvSpPr>
        <p:spPr>
          <a:xfrm>
            <a:off x="282575" y="427038"/>
            <a:ext cx="8567738" cy="12299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hangingPunct="1"/>
            <a:r>
              <a:rPr lang="en-US" altLang="zh-CN" sz="3200" dirty="0">
                <a:solidFill>
                  <a:schemeClr val="tx2"/>
                </a:solidFill>
                <a:effectLst/>
                <a:latin typeface="Cambria" panose="02040503050406030204" pitchFamily="18" charset="0"/>
                <a:cs typeface="Cambria" panose="02040503050406030204" pitchFamily="18" charset="0"/>
              </a:rPr>
              <a:t>C</a:t>
            </a:r>
            <a:r>
              <a:rPr lang="en-US" altLang="en-US" sz="3200" dirty="0">
                <a:solidFill>
                  <a:schemeClr val="tx2"/>
                </a:solidFill>
                <a:effectLst/>
                <a:latin typeface="Cambria" panose="02040503050406030204" pitchFamily="18" charset="0"/>
                <a:cs typeface="Cambria" panose="02040503050406030204" pitchFamily="18" charset="0"/>
              </a:rPr>
              <a:t>语言的动态存储管理机制</a:t>
            </a:r>
            <a:endParaRPr lang="en-US" altLang="en-US" sz="3200" dirty="0">
              <a:solidFill>
                <a:schemeClr val="tx2"/>
              </a:solidFill>
              <a:effectLst/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hangingPunct="1"/>
            <a:r>
              <a:rPr lang="en-US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用标准库函数实现，</a:t>
            </a:r>
            <a:r>
              <a:rPr lang="en-US" altLang="zh-CN" sz="2800" dirty="0">
                <a:latin typeface="Cambria" panose="02040503050406030204" pitchFamily="18" charset="0"/>
                <a:cs typeface="Cambria" panose="02040503050406030204" pitchFamily="18" charset="0"/>
              </a:rPr>
              <a:t>&lt;stdlib.h&gt;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或 </a:t>
            </a:r>
            <a:r>
              <a:rPr lang="en-US" altLang="zh-CN" sz="2800" dirty="0">
                <a:latin typeface="Cambria" panose="02040503050406030204" pitchFamily="18" charset="0"/>
                <a:cs typeface="Cambria" panose="02040503050406030204" pitchFamily="18" charset="0"/>
              </a:rPr>
              <a:t>&lt;malloc.h&gt;</a:t>
            </a:r>
            <a:endParaRPr lang="en-US" altLang="zh-CN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104450" name="文本框 77827"/>
          <p:cNvSpPr txBox="1"/>
          <p:nvPr/>
        </p:nvSpPr>
        <p:spPr>
          <a:xfrm>
            <a:off x="282575" y="1731963"/>
            <a:ext cx="8588375" cy="2330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hangingPunct="1"/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）</a:t>
            </a:r>
            <a:r>
              <a:rPr lang="zh-CN" altLang="en-US" sz="2800" dirty="0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存储分配函数</a:t>
            </a:r>
            <a:r>
              <a:rPr lang="en-US" altLang="zh-CN" sz="2800" err="1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malloc</a:t>
            </a:r>
            <a:r>
              <a:rPr lang="en-US" altLang="zh-CN" sz="2800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()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。原型：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40000"/>
              </a:spcBef>
            </a:pPr>
            <a:r>
              <a:rPr lang="en-US" altLang="zh-CN" sz="2800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void *</a:t>
            </a:r>
            <a:r>
              <a:rPr lang="en-US" altLang="zh-CN" sz="2800" err="1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malloc(size_t</a:t>
            </a:r>
            <a:r>
              <a:rPr lang="en-US" altLang="zh-CN" sz="2800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n); /*</a:t>
            </a:r>
            <a:r>
              <a:rPr lang="en-US" altLang="zh-CN" err="1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size_t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zh-CN" altLang="en-US" dirty="0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是某整型类型</a:t>
            </a:r>
            <a:r>
              <a:rPr lang="zh-CN" altLang="en-US" sz="2800" dirty="0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altLang="zh-CN" sz="2800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/</a:t>
            </a:r>
            <a:endParaRPr lang="en-US" altLang="zh-CN" sz="2800">
              <a:solidFill>
                <a:schemeClr val="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40000"/>
              </a:spcBef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分配一块不小于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n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的存储，用通用指针返回其地址。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40000"/>
              </a:spcBef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无法满足时返回空指针值。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77829" name="文本框 77828"/>
          <p:cNvSpPr txBox="1"/>
          <p:nvPr/>
        </p:nvSpPr>
        <p:spPr>
          <a:xfrm>
            <a:off x="457200" y="3978275"/>
            <a:ext cx="8361363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hangingPunct="1"/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int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n; double *data;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... 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scanf("%d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", &amp;n);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data = (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double*)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malloc(</a:t>
            </a:r>
            <a:r>
              <a:rPr lang="en-US" altLang="zh-CN" err="1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n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altLang="zh-CN" err="1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sizeof(double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)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);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if (data == NULL) {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.... /* </a:t>
            </a:r>
            <a:r>
              <a:rPr lang="zh-CN" altLang="en-US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分配未完成时的处理 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*/ 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}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..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data[i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]..*(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data+j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)../*</a:t>
            </a:r>
            <a:r>
              <a:rPr lang="zh-CN" altLang="en-US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正常处理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*/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74385" y="548640"/>
            <a:ext cx="2944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cs typeface="Cambria" panose="02040503050406030204" pitchFamily="18" charset="0"/>
              </a:rPr>
              <a:t>m</a:t>
            </a:r>
            <a:r>
              <a:rPr lang="en-US" altLang="zh-CN">
                <a:cs typeface="Cambria" panose="02040503050406030204" pitchFamily="18" charset="0"/>
              </a:rPr>
              <a:t>emory </a:t>
            </a:r>
            <a:r>
              <a:rPr lang="en-US" altLang="zh-CN">
                <a:solidFill>
                  <a:srgbClr val="FF0000"/>
                </a:solidFill>
                <a:cs typeface="Cambria" panose="02040503050406030204" pitchFamily="18" charset="0"/>
              </a:rPr>
              <a:t>allo</a:t>
            </a:r>
            <a:r>
              <a:rPr lang="en-US" altLang="zh-CN">
                <a:cs typeface="Cambria" panose="02040503050406030204" pitchFamily="18" charset="0"/>
              </a:rPr>
              <a:t>cation</a:t>
            </a:r>
            <a:endParaRPr lang="en-US" altLang="zh-CN"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文本框 55298"/>
          <p:cNvSpPr txBox="1"/>
          <p:nvPr/>
        </p:nvSpPr>
        <p:spPr>
          <a:xfrm>
            <a:off x="508000" y="898525"/>
            <a:ext cx="84074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hangingPunct="1">
              <a:spcBef>
                <a:spcPct val="25000"/>
              </a:spcBef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C/C++ 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程序可以使用指针数组：以特定类型的</a:t>
            </a:r>
            <a:r>
              <a:rPr lang="zh-CN" altLang="en-US" sz="2800" dirty="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指针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作为元素的数组。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86019" name="标题 55300"/>
          <p:cNvSpPr>
            <a:spLocks noGrp="1"/>
          </p:cNvSpPr>
          <p:nvPr>
            <p:ph type="title" idx="4294967295"/>
          </p:nvPr>
        </p:nvSpPr>
        <p:spPr>
          <a:xfrm>
            <a:off x="1007745" y="189230"/>
            <a:ext cx="8136255" cy="648970"/>
          </a:xfrm>
          <a:solidFill>
            <a:schemeClr val="bg2"/>
          </a:solidFill>
        </p:spPr>
        <p:txBody>
          <a:bodyPr vert="horz" wrap="square" lIns="91440" tIns="45720" rIns="91440" bIns="45720" anchor="ctr"/>
          <a:p>
            <a:r>
              <a:rPr lang="en-US" altLang="zh-CN" sz="3600"/>
              <a:t>7.4  </a:t>
            </a:r>
            <a:r>
              <a:rPr lang="zh-CN" altLang="en-US" sz="3600" dirty="0"/>
              <a:t>指针数组</a:t>
            </a:r>
            <a:endParaRPr lang="zh-CN" altLang="en-US" sz="3600" dirty="0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507990" y="2564765"/>
          <a:ext cx="423545" cy="244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545"/>
              </a:tblGrid>
              <a:tr h="4083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83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83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83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83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83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5795645" y="2780030"/>
            <a:ext cx="344170" cy="2088515"/>
            <a:chOff x="9127" y="4378"/>
            <a:chExt cx="680" cy="3289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9143" y="4378"/>
              <a:ext cx="665" cy="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9127" y="5058"/>
              <a:ext cx="665" cy="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9127" y="5740"/>
              <a:ext cx="665" cy="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9127" y="6307"/>
              <a:ext cx="665" cy="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9127" y="6987"/>
              <a:ext cx="665" cy="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9127" y="7667"/>
              <a:ext cx="665" cy="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467360" y="5229860"/>
            <a:ext cx="80746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hangingPunct="1">
              <a:spcBef>
                <a:spcPct val="25000"/>
              </a:spcBef>
            </a:pP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可以定义任意类型的指针数组，其中字符指针数组最为常见。</a:t>
            </a:r>
            <a:endParaRPr lang="zh-CN" altLang="en-US" sz="2800" dirty="0">
              <a:solidFill>
                <a:schemeClr val="tx1"/>
              </a:solidFill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1505" y="2637155"/>
            <a:ext cx="4483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竖向绘制的指针数组示意图：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文本框 79874"/>
          <p:cNvSpPr txBox="1"/>
          <p:nvPr/>
        </p:nvSpPr>
        <p:spPr>
          <a:xfrm>
            <a:off x="233363" y="1003300"/>
            <a:ext cx="8736012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hangingPunct="1"/>
            <a:r>
              <a:rPr lang="en-US" altLang="zh-CN" sz="2800" err="1">
                <a:latin typeface="Cambria" panose="02040503050406030204" pitchFamily="18" charset="0"/>
                <a:cs typeface="Cambria" panose="02040503050406030204" pitchFamily="18" charset="0"/>
              </a:rPr>
              <a:t>malloc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的返回值（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void*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）应通过类型强制转为特定指针类型后赋给指针变量。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79876" name="矩形 79875"/>
          <p:cNvSpPr/>
          <p:nvPr/>
        </p:nvSpPr>
        <p:spPr>
          <a:xfrm>
            <a:off x="215900" y="2224088"/>
            <a:ext cx="8567738" cy="28917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1305" indent="-281305" algn="l" hangingPunct="1"/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使用注意事项：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281305" indent="-281305" algn="l" hangingPunct="1">
              <a:buChar char="•"/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分配存储块大小应该用 </a:t>
            </a:r>
            <a:r>
              <a:rPr lang="en-US" altLang="zh-CN" sz="2800" err="1">
                <a:latin typeface="Cambria" panose="02040503050406030204" pitchFamily="18" charset="0"/>
                <a:cs typeface="Cambria" panose="02040503050406030204" pitchFamily="18" charset="0"/>
              </a:rPr>
              <a:t>sizeof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计算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281305" indent="-281305" algn="l" hangingPunct="1">
              <a:buChar char="•"/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动态分配必须检查成功与否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281305" indent="-281305" algn="l" hangingPunct="1">
              <a:buChar char="•"/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动态分配的块大小也是确定的。越界使用（尤其是越界赋值）是严重错误，可能导致程序或系统垮台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文本占位符 146436"/>
          <p:cNvSpPr>
            <a:spLocks noGrp="1"/>
          </p:cNvSpPr>
          <p:nvPr>
            <p:ph type="body" sz="half" idx="4294967295"/>
          </p:nvPr>
        </p:nvSpPr>
        <p:spPr>
          <a:xfrm>
            <a:off x="498475" y="908685"/>
            <a:ext cx="8147050" cy="2597150"/>
          </a:xfrm>
        </p:spPr>
        <p:txBody>
          <a:bodyPr vert="horz" wrap="square" lIns="91440" tIns="45720" rIns="91440" bIns="45720" anchor="t"/>
          <a:lstStyle>
            <a:lvl1pPr lvl="0">
              <a:buClr>
                <a:schemeClr val="hlink"/>
              </a:buClr>
              <a:buSzPct val="85000"/>
              <a:buFont typeface="Wingdings" panose="05000000000000000000" pitchFamily="2" charset="2"/>
              <a:defRPr/>
            </a:lvl1pPr>
            <a:lvl2pPr lvl="1">
              <a:buClr>
                <a:schemeClr val="hlink"/>
              </a:buClr>
              <a:buSzPct val="85000"/>
              <a:buFont typeface="Wingdings" panose="05000000000000000000" pitchFamily="2" charset="2"/>
              <a:defRPr sz="2400"/>
            </a:lvl2pPr>
            <a:lvl3pPr lvl="2">
              <a:buClrTx/>
              <a:buSzPct val="85000"/>
              <a:buFont typeface="Wingdings" panose="05000000000000000000" pitchFamily="2" charset="2"/>
              <a:defRPr sz="2000"/>
            </a:lvl3pPr>
            <a:lvl4pPr lvl="3">
              <a:buClrTx/>
              <a:buSzTx/>
              <a:buFont typeface="Wingdings" panose="05000000000000000000" pitchFamily="2" charset="2"/>
              <a:defRPr sz="1800"/>
            </a:lvl4pPr>
            <a:lvl5pPr lvl="4">
              <a:buClrTx/>
              <a:buSzTx/>
              <a:buFont typeface="Wingdings" panose="05000000000000000000" pitchFamily="2" charset="2"/>
              <a:defRPr sz="1800"/>
            </a:lvl5pPr>
          </a:lstStyle>
          <a:p>
            <a:pPr lvl="0">
              <a:buNone/>
            </a:pPr>
            <a:r>
              <a:rPr lang="en-US" altLang="zh-CN">
                <a:solidFill>
                  <a:schemeClr val="hlink"/>
                </a:solidFill>
              </a:rPr>
              <a:t>2</a:t>
            </a:r>
            <a:r>
              <a:rPr lang="zh-CN" altLang="en-US" dirty="0">
                <a:solidFill>
                  <a:schemeClr val="hlink"/>
                </a:solidFill>
              </a:rPr>
              <a:t>）带计数和清</a:t>
            </a:r>
            <a:r>
              <a:rPr lang="en-US" altLang="zh-CN">
                <a:solidFill>
                  <a:schemeClr val="hlink"/>
                </a:solidFill>
              </a:rPr>
              <a:t>0</a:t>
            </a:r>
            <a:r>
              <a:rPr lang="zh-CN" altLang="en-US" dirty="0">
                <a:solidFill>
                  <a:schemeClr val="hlink"/>
                </a:solidFill>
              </a:rPr>
              <a:t>的存储分配函数</a:t>
            </a:r>
            <a:r>
              <a:rPr lang="en-US" altLang="zh-CN" err="1">
                <a:solidFill>
                  <a:schemeClr val="hlink"/>
                </a:solidFill>
              </a:rPr>
              <a:t>calloc</a:t>
            </a:r>
            <a:r>
              <a:rPr lang="zh-CN" altLang="en-US" dirty="0"/>
              <a:t>。原型：</a:t>
            </a:r>
            <a:endParaRPr lang="zh-CN" altLang="en-US" dirty="0"/>
          </a:p>
          <a:p>
            <a:pPr lvl="0">
              <a:buNone/>
            </a:pPr>
            <a:r>
              <a:rPr lang="en-US" altLang="zh-CN">
                <a:solidFill>
                  <a:schemeClr val="hlink"/>
                </a:solidFill>
              </a:rPr>
              <a:t>void *</a:t>
            </a:r>
            <a:r>
              <a:rPr lang="en-US" altLang="zh-CN" err="1">
                <a:solidFill>
                  <a:schemeClr val="hlink"/>
                </a:solidFill>
              </a:rPr>
              <a:t>calloc(size_t</a:t>
            </a:r>
            <a:r>
              <a:rPr lang="en-US" altLang="zh-CN">
                <a:solidFill>
                  <a:schemeClr val="hlink"/>
                </a:solidFill>
              </a:rPr>
              <a:t> n, </a:t>
            </a:r>
            <a:r>
              <a:rPr lang="en-US" altLang="zh-CN" err="1">
                <a:solidFill>
                  <a:schemeClr val="hlink"/>
                </a:solidFill>
              </a:rPr>
              <a:t>size_t</a:t>
            </a:r>
            <a:r>
              <a:rPr lang="en-US" altLang="zh-CN">
                <a:solidFill>
                  <a:schemeClr val="hlink"/>
                </a:solidFill>
              </a:rPr>
              <a:t> size);</a:t>
            </a:r>
            <a:endParaRPr lang="en-US" altLang="zh-CN">
              <a:solidFill>
                <a:schemeClr val="hlink"/>
              </a:solidFill>
            </a:endParaRPr>
          </a:p>
          <a:p>
            <a:pPr lvl="0">
              <a:buNone/>
            </a:pPr>
            <a:r>
              <a:rPr lang="en-US" altLang="zh-CN"/>
              <a:t>size</a:t>
            </a:r>
            <a:r>
              <a:rPr lang="zh-CN" altLang="en-US" dirty="0"/>
              <a:t>是元素大小，</a:t>
            </a:r>
            <a:r>
              <a:rPr lang="en-US" altLang="zh-CN"/>
              <a:t>n</a:t>
            </a:r>
            <a:r>
              <a:rPr lang="zh-CN" altLang="en-US" dirty="0"/>
              <a:t>是个数。</a:t>
            </a:r>
            <a:endParaRPr lang="zh-CN" altLang="en-US" dirty="0"/>
          </a:p>
          <a:p>
            <a:pPr lvl="0"/>
            <a:r>
              <a:rPr lang="zh-CN" altLang="en-US" dirty="0"/>
              <a:t>分配一块存储，足够存</a:t>
            </a:r>
            <a:r>
              <a:rPr lang="en-US" altLang="zh-CN"/>
              <a:t>n</a:t>
            </a:r>
            <a:r>
              <a:rPr lang="zh-CN" altLang="en-US" dirty="0"/>
              <a:t>个大小为</a:t>
            </a:r>
            <a:r>
              <a:rPr lang="en-US" altLang="zh-CN"/>
              <a:t>size</a:t>
            </a:r>
            <a:r>
              <a:rPr lang="zh-CN" altLang="en-US" dirty="0"/>
              <a:t>的元素，并把元素全部清</a:t>
            </a:r>
            <a:r>
              <a:rPr lang="en-US" altLang="zh-CN"/>
              <a:t>0</a:t>
            </a:r>
            <a:r>
              <a:rPr lang="zh-CN" altLang="en-US" dirty="0"/>
              <a:t>；无法分配时返回空指针值。</a:t>
            </a:r>
            <a:endParaRPr lang="zh-CN" altLang="en-US" dirty="0"/>
          </a:p>
        </p:txBody>
      </p:sp>
      <p:sp>
        <p:nvSpPr>
          <p:cNvPr id="106498" name="文本占位符 146437"/>
          <p:cNvSpPr>
            <a:spLocks noGrp="1"/>
          </p:cNvSpPr>
          <p:nvPr>
            <p:ph type="body" sz="half" idx="4294967295"/>
          </p:nvPr>
        </p:nvSpPr>
        <p:spPr>
          <a:xfrm>
            <a:off x="498475" y="4004945"/>
            <a:ext cx="8039100" cy="2151380"/>
          </a:xfrm>
        </p:spPr>
        <p:txBody>
          <a:bodyPr vert="horz" wrap="square" lIns="91440" tIns="45720" rIns="91440" bIns="45720" anchor="t"/>
          <a:lstStyle>
            <a:lvl1pPr lvl="0">
              <a:buClr>
                <a:schemeClr val="hlink"/>
              </a:buClr>
              <a:buSzPct val="85000"/>
              <a:buFont typeface="Wingdings" panose="05000000000000000000" pitchFamily="2" charset="2"/>
              <a:defRPr/>
            </a:lvl1pPr>
            <a:lvl2pPr lvl="1">
              <a:buClr>
                <a:schemeClr val="hlink"/>
              </a:buClr>
              <a:buSzPct val="85000"/>
              <a:buFont typeface="Wingdings" panose="05000000000000000000" pitchFamily="2" charset="2"/>
              <a:defRPr sz="2400"/>
            </a:lvl2pPr>
            <a:lvl3pPr lvl="2">
              <a:buClrTx/>
              <a:buSzPct val="85000"/>
              <a:buFont typeface="Wingdings" panose="05000000000000000000" pitchFamily="2" charset="2"/>
              <a:defRPr sz="2000"/>
            </a:lvl3pPr>
            <a:lvl4pPr lvl="3">
              <a:buClrTx/>
              <a:buSzTx/>
              <a:buFont typeface="Wingdings" panose="05000000000000000000" pitchFamily="2" charset="2"/>
              <a:defRPr sz="1800"/>
            </a:lvl4pPr>
            <a:lvl5pPr lvl="4">
              <a:buClrTx/>
              <a:buSzTx/>
              <a:buFont typeface="Wingdings" panose="05000000000000000000" pitchFamily="2" charset="2"/>
              <a:defRPr sz="1800"/>
            </a:lvl5pPr>
          </a:lstStyle>
          <a:p>
            <a:pPr lvl="0"/>
            <a:r>
              <a:rPr lang="zh-CN" altLang="en-US" dirty="0"/>
              <a:t>前面的存储分配问题也可用下面语句实现：</a:t>
            </a:r>
            <a:endParaRPr lang="zh-CN" altLang="en-US" dirty="0"/>
          </a:p>
          <a:p>
            <a:pPr lvl="0">
              <a:buNone/>
            </a:pPr>
            <a:r>
              <a:rPr lang="en-US" altLang="zh-CN">
                <a:solidFill>
                  <a:schemeClr val="folHlink"/>
                </a:solidFill>
              </a:rPr>
              <a:t>data = (double*)</a:t>
            </a:r>
            <a:r>
              <a:rPr lang="en-US" altLang="zh-CN" err="1">
                <a:solidFill>
                  <a:schemeClr val="folHlink"/>
                </a:solidFill>
              </a:rPr>
              <a:t>calloc(n</a:t>
            </a:r>
            <a:r>
              <a:rPr lang="en-US" altLang="zh-CN">
                <a:solidFill>
                  <a:schemeClr val="folHlink"/>
                </a:solidFill>
              </a:rPr>
              <a:t>, </a:t>
            </a:r>
            <a:r>
              <a:rPr lang="en-US" altLang="zh-CN" err="1">
                <a:solidFill>
                  <a:schemeClr val="folHlink"/>
                </a:solidFill>
              </a:rPr>
              <a:t>sizeof(double</a:t>
            </a:r>
            <a:r>
              <a:rPr lang="en-US" altLang="zh-CN">
                <a:solidFill>
                  <a:schemeClr val="folHlink"/>
                </a:solidFill>
              </a:rPr>
              <a:t>));</a:t>
            </a:r>
            <a:endParaRPr lang="en-US" altLang="zh-CN">
              <a:solidFill>
                <a:schemeClr val="folHlink"/>
              </a:solidFill>
            </a:endParaRPr>
          </a:p>
          <a:p>
            <a:pPr lvl="0"/>
            <a:r>
              <a:rPr lang="zh-CN" altLang="en-US" dirty="0"/>
              <a:t>主要差别：</a:t>
            </a:r>
            <a:r>
              <a:rPr lang="en-US" altLang="zh-CN" err="1"/>
              <a:t>malloc</a:t>
            </a:r>
            <a:r>
              <a:rPr lang="zh-CN" altLang="en-US" dirty="0"/>
              <a:t>对所分配的区域不做任何事情，</a:t>
            </a:r>
            <a:r>
              <a:rPr lang="en-US" altLang="zh-CN" err="1"/>
              <a:t>calloc</a:t>
            </a:r>
            <a:r>
              <a:rPr lang="zh-CN" altLang="en-US" dirty="0"/>
              <a:t>对整个区域自动清</a:t>
            </a:r>
            <a:r>
              <a:rPr lang="en-US" altLang="zh-CN"/>
              <a:t>0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9" name="文本框 80898"/>
          <p:cNvSpPr txBox="1"/>
          <p:nvPr/>
        </p:nvSpPr>
        <p:spPr>
          <a:xfrm>
            <a:off x="422275" y="455613"/>
            <a:ext cx="8382000" cy="45694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90830" indent="-290830" algn="just" eaLnBrk="0">
              <a:spcBef>
                <a:spcPct val="40000"/>
              </a:spcBef>
            </a:pPr>
            <a:r>
              <a:rPr lang="en-US" altLang="zh-CN" sz="2800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zh-CN" altLang="en-US" sz="2800" dirty="0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）动态存储释放函数</a:t>
            </a:r>
            <a:r>
              <a:rPr lang="en-US" altLang="zh-CN" sz="2800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free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。原型：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290830" indent="-290830" algn="just" eaLnBrk="0">
              <a:spcBef>
                <a:spcPct val="40000"/>
              </a:spcBef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　　</a:t>
            </a:r>
            <a:r>
              <a:rPr lang="en-US" altLang="zh-CN" sz="2800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void </a:t>
            </a:r>
            <a:r>
              <a:rPr lang="en-US" altLang="zh-CN" sz="2800" err="1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free(void</a:t>
            </a:r>
            <a:r>
              <a:rPr lang="en-US" altLang="zh-CN" sz="2800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*p);</a:t>
            </a:r>
            <a:endParaRPr lang="en-US" altLang="zh-CN" sz="2800">
              <a:solidFill>
                <a:schemeClr val="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290830" indent="-290830" algn="just" eaLnBrk="0">
              <a:spcBef>
                <a:spcPct val="40000"/>
              </a:spcBef>
            </a:pP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free 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释放 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p 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指的存储块。注意：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290830" indent="-290830" algn="just" eaLnBrk="0">
              <a:spcBef>
                <a:spcPct val="40000"/>
              </a:spcBef>
              <a:buChar char="•"/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该块必须是通过动态存储分配得到的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290830" indent="-290830" algn="just" eaLnBrk="0">
              <a:spcBef>
                <a:spcPct val="40000"/>
              </a:spcBef>
              <a:buChar char="•"/>
            </a:pP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p 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值为空时什么也不做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290830" indent="-290830" algn="just" eaLnBrk="0">
              <a:spcBef>
                <a:spcPct val="40000"/>
              </a:spcBef>
              <a:buChar char="•"/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执行</a:t>
            </a:r>
            <a:r>
              <a:rPr lang="en-US" altLang="zh-CN" sz="2800" err="1">
                <a:latin typeface="Cambria" panose="02040503050406030204" pitchFamily="18" charset="0"/>
                <a:cs typeface="Cambria" panose="02040503050406030204" pitchFamily="18" charset="0"/>
              </a:rPr>
              <a:t>free(p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)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后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p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值未变，被指块可能已变。不允许间接访问已释放存储块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290830" indent="-290830" algn="just" eaLnBrk="0">
              <a:spcBef>
                <a:spcPct val="40000"/>
              </a:spcBef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不要对并非指向动态分配块的指针用本操作</a:t>
            </a:r>
            <a:endParaRPr lang="zh-CN" altLang="en-US" sz="2800" dirty="0">
              <a:solidFill>
                <a:srgbClr val="FF0000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80900" name="文本框 80899"/>
          <p:cNvSpPr txBox="1"/>
          <p:nvPr/>
        </p:nvSpPr>
        <p:spPr>
          <a:xfrm>
            <a:off x="347663" y="5207000"/>
            <a:ext cx="84455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>
              <a:spcBef>
                <a:spcPct val="40000"/>
              </a:spcBef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为保证动态存储的有效使用，动态分配块不再用时应释放。动态存储块的释放只能通过调用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free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完成。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文本框 82945"/>
          <p:cNvSpPr txBox="1"/>
          <p:nvPr/>
        </p:nvSpPr>
        <p:spPr>
          <a:xfrm>
            <a:off x="457200" y="552450"/>
            <a:ext cx="8413750" cy="3892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hangingPunct="1"/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程序例子：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hangingPunct="1"/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int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fun (...) {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int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*p;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... 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p = (</a:t>
            </a:r>
            <a:r>
              <a:rPr lang="en-US" altLang="zh-CN" err="1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int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*)</a:t>
            </a:r>
            <a:r>
              <a:rPr lang="en-US" altLang="zh-CN" err="1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malloc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(...);</a:t>
            </a:r>
            <a:endParaRPr lang="en-US" altLang="zh-CN">
              <a:solidFill>
                <a:schemeClr val="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...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en-US" altLang="zh-CN" err="1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free(p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);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return ...;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} /*</a:t>
            </a:r>
            <a:r>
              <a:rPr lang="zh-CN" altLang="en-US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退出函数前应释放函数内分配且已无用的动态存储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*/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hangingPunct="1">
              <a:spcBef>
                <a:spcPct val="25000"/>
              </a:spcBef>
            </a:pP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fun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退出时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p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存在期结束，若没有访问分配块的其他途径，将不可能再用到函数里分配的存储块。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82947" name="文本框 82946"/>
          <p:cNvSpPr txBox="1"/>
          <p:nvPr/>
        </p:nvSpPr>
        <p:spPr>
          <a:xfrm>
            <a:off x="384175" y="4527550"/>
            <a:ext cx="8466138" cy="14916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hangingPunct="1">
              <a:spcBef>
                <a:spcPct val="25000"/>
              </a:spcBef>
            </a:pPr>
            <a:r>
              <a:rPr lang="zh-CN" altLang="en-US" sz="2800" u="sng" dirty="0">
                <a:solidFill>
                  <a:schemeClr val="tx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动态存储的流失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hangingPunct="1">
              <a:spcBef>
                <a:spcPct val="25000"/>
              </a:spcBef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如程序长期执行，存储流失就可能成为严重问题。对实际系统可能是很严重的问题。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文本框 83969"/>
          <p:cNvSpPr txBox="1"/>
          <p:nvPr/>
        </p:nvSpPr>
        <p:spPr>
          <a:xfrm>
            <a:off x="312738" y="415925"/>
            <a:ext cx="8435975" cy="3796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>
              <a:spcBef>
                <a:spcPct val="40000"/>
              </a:spcBef>
            </a:pPr>
            <a:r>
              <a:rPr lang="en-US" altLang="zh-CN" sz="2800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4</a:t>
            </a:r>
            <a:r>
              <a:rPr lang="zh-CN" altLang="en-US" sz="2800" dirty="0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）分配调整函数 </a:t>
            </a:r>
            <a:r>
              <a:rPr lang="en-US" altLang="zh-CN" sz="2800" err="1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realloc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。函数原型是：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25000"/>
              </a:spcBef>
            </a:pPr>
            <a:r>
              <a:rPr lang="en-US" altLang="zh-CN" sz="2800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void *</a:t>
            </a:r>
            <a:r>
              <a:rPr lang="en-US" altLang="zh-CN" sz="2800" err="1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realloc(void</a:t>
            </a:r>
            <a:r>
              <a:rPr lang="en-US" altLang="zh-CN" sz="2800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*p, </a:t>
            </a:r>
            <a:r>
              <a:rPr lang="en-US" altLang="zh-CN" sz="2800" err="1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size_t</a:t>
            </a:r>
            <a:r>
              <a:rPr lang="en-US" altLang="zh-CN" sz="2800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n);</a:t>
            </a:r>
            <a:endParaRPr lang="en-US" altLang="zh-CN" sz="2800">
              <a:solidFill>
                <a:schemeClr val="hlink"/>
              </a:solidFill>
              <a:cs typeface="Cambria" panose="02040503050406030204" pitchFamily="18" charset="0"/>
            </a:endParaRPr>
          </a:p>
          <a:p>
            <a:pPr algn="just" eaLnBrk="0">
              <a:spcBef>
                <a:spcPct val="45000"/>
              </a:spcBef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更改已有分配。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p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指原分配块，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n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是新大小要求。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eaLnBrk="0">
              <a:spcBef>
                <a:spcPct val="45000"/>
              </a:spcBef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返回大小至少为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n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的存储块指针。新块与原块一致：新块小时保存原块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n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范围内数据；新块大时原数据存在，新增部分不初始化。分配成功后原块可能改变。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45000"/>
              </a:spcBef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无法满足时返回空指针，原块不变。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83971" name="文本框 83970"/>
          <p:cNvSpPr txBox="1"/>
          <p:nvPr/>
        </p:nvSpPr>
        <p:spPr>
          <a:xfrm>
            <a:off x="412750" y="4289425"/>
            <a:ext cx="8399463" cy="2368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>
              <a:spcBef>
                <a:spcPct val="0"/>
              </a:spcBef>
            </a:pPr>
            <a:r>
              <a:rPr lang="zh-CN" altLang="zh-CN" sz="2800" dirty="0">
                <a:latin typeface="Cambria" panose="02040503050406030204" pitchFamily="18" charset="0"/>
                <a:cs typeface="Cambria" panose="02040503050406030204" pitchFamily="18" charset="0"/>
              </a:rPr>
              <a:t>常用写法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防止分配失败导致原存储块丢失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)</a:t>
            </a:r>
            <a:r>
              <a:rPr lang="zh-CN" altLang="zh-CN" sz="2800" dirty="0">
                <a:latin typeface="Cambria" panose="02040503050406030204" pitchFamily="18" charset="0"/>
                <a:cs typeface="Cambria" panose="02040503050406030204" pitchFamily="18" charset="0"/>
              </a:rPr>
              <a:t> ：</a:t>
            </a:r>
            <a:endParaRPr lang="en-US" altLang="zh-CN" sz="28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q = (double*)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realloc(p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, m *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sizeof(double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));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if (q == NULL) { /*</a:t>
            </a:r>
            <a:r>
              <a:rPr lang="zh-CN" altLang="en-US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未成功，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p</a:t>
            </a:r>
            <a:r>
              <a:rPr lang="zh-CN" altLang="en-US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仍指原块，特殊处理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*/ }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else {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p = q; /* </a:t>
            </a:r>
            <a:r>
              <a:rPr lang="zh-CN" altLang="en-US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令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p</a:t>
            </a:r>
            <a:r>
              <a:rPr lang="zh-CN" altLang="en-US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指向新块，正常处理 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*/  ...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}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文本框 86017"/>
          <p:cNvSpPr txBox="1"/>
          <p:nvPr/>
        </p:nvSpPr>
        <p:spPr>
          <a:xfrm>
            <a:off x="406400" y="919163"/>
            <a:ext cx="8434388" cy="1876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>
              <a:spcBef>
                <a:spcPct val="40000"/>
              </a:spcBef>
            </a:pP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【7-12】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把前文中的“筛法求质数”程序改为函数，然后写一个程序测试该函数：用户输入一个确定范围的整数值，调用筛法函数求出从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到该整数的质数，然后打印输出所有质数。</a:t>
            </a:r>
            <a:r>
              <a:rPr lang="zh-CN" altLang="en-US" sz="3200" dirty="0">
                <a:latin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zh-CN" altLang="en-US" sz="32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110596" name="标题 86020"/>
          <p:cNvSpPr>
            <a:spLocks noGrp="1"/>
          </p:cNvSpPr>
          <p:nvPr>
            <p:ph type="title" idx="4294967295"/>
          </p:nvPr>
        </p:nvSpPr>
        <p:spPr>
          <a:xfrm>
            <a:off x="555625" y="188595"/>
            <a:ext cx="8136255" cy="648970"/>
          </a:xfrm>
          <a:solidFill>
            <a:schemeClr val="bg2"/>
          </a:solidFill>
        </p:spPr>
        <p:txBody>
          <a:bodyPr vert="horz" wrap="square" lIns="91440" tIns="45720" rIns="91440" bIns="45720" anchor="ctr"/>
          <a:p>
            <a:r>
              <a:rPr lang="en-US" altLang="en-US" sz="3600"/>
              <a:t>7.5.3  </a:t>
            </a:r>
            <a:r>
              <a:rPr lang="en-US" altLang="en-US" sz="3600" err="1"/>
              <a:t>动态存储分配程序实例</a:t>
            </a:r>
            <a:endParaRPr lang="zh-CN" altLang="en-US" sz="3600" dirty="0"/>
          </a:p>
        </p:txBody>
      </p:sp>
      <p:sp>
        <p:nvSpPr>
          <p:cNvPr id="110599" name="文本框 110598"/>
          <p:cNvSpPr txBox="1"/>
          <p:nvPr/>
        </p:nvSpPr>
        <p:spPr>
          <a:xfrm>
            <a:off x="395288" y="2708275"/>
            <a:ext cx="8208962" cy="2461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在这个程序里需要用数组存储一批整数。采用动态存储分配的方式：申请一个 </a:t>
            </a:r>
            <a:r>
              <a:rPr lang="en-US" altLang="zh-CN" sz="2800" err="1">
                <a:latin typeface="Cambria" panose="02040503050406030204" pitchFamily="18" charset="0"/>
                <a:cs typeface="Cambria" panose="02040503050406030204" pitchFamily="18" charset="0"/>
              </a:rPr>
              <a:t>int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动态数组。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为了让函数功能清晰、责任明确，应该</a:t>
            </a:r>
            <a:r>
              <a:rPr lang="zh-CN" altLang="en-US" sz="2800" dirty="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让筛法函数只完成自己份内的功能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，而</a:t>
            </a:r>
            <a:r>
              <a:rPr lang="zh-CN" altLang="en-US" sz="2800" dirty="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把内存的动态分配和释放都留在 </a:t>
            </a:r>
            <a:r>
              <a:rPr lang="en-US" altLang="zh-CN" sz="280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main </a:t>
            </a:r>
            <a:r>
              <a:rPr lang="zh-CN" altLang="en-US" sz="2800" dirty="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函数中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：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110603" name="文本框 110602"/>
          <p:cNvSpPr txBox="1"/>
          <p:nvPr/>
        </p:nvSpPr>
        <p:spPr>
          <a:xfrm>
            <a:off x="1042988" y="5373688"/>
            <a:ext cx="1871662" cy="953135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动态分配内存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110604" name="文本框 110603"/>
          <p:cNvSpPr txBox="1"/>
          <p:nvPr/>
        </p:nvSpPr>
        <p:spPr>
          <a:xfrm>
            <a:off x="3995738" y="5445125"/>
            <a:ext cx="1296987" cy="953135"/>
          </a:xfrm>
          <a:prstGeom prst="rect">
            <a:avLst/>
          </a:prstGeom>
          <a:solidFill>
            <a:schemeClr val="bg2"/>
          </a:solidFill>
          <a:ln w="190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筛 法 求质数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110605" name="文本框 110604"/>
          <p:cNvSpPr txBox="1"/>
          <p:nvPr/>
        </p:nvSpPr>
        <p:spPr>
          <a:xfrm>
            <a:off x="6372225" y="5445125"/>
            <a:ext cx="1871663" cy="953135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动态释放内存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110606" name="右箭头 110605"/>
          <p:cNvSpPr/>
          <p:nvPr/>
        </p:nvSpPr>
        <p:spPr>
          <a:xfrm>
            <a:off x="3203575" y="5661025"/>
            <a:ext cx="503238" cy="504825"/>
          </a:xfrm>
          <a:prstGeom prst="rightArrow">
            <a:avLst>
              <a:gd name="adj1" fmla="val 50000"/>
              <a:gd name="adj2" fmla="val 25000"/>
            </a:avLst>
          </a:prstGeom>
          <a:noFill/>
          <a:ln w="190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>
              <a:cs typeface="Cambria" panose="02040503050406030204" pitchFamily="18" charset="0"/>
            </a:endParaRPr>
          </a:p>
        </p:txBody>
      </p:sp>
      <p:sp>
        <p:nvSpPr>
          <p:cNvPr id="110607" name="右箭头 110606"/>
          <p:cNvSpPr/>
          <p:nvPr/>
        </p:nvSpPr>
        <p:spPr>
          <a:xfrm>
            <a:off x="5580063" y="5661025"/>
            <a:ext cx="503237" cy="504825"/>
          </a:xfrm>
          <a:prstGeom prst="rightArrow">
            <a:avLst>
              <a:gd name="adj1" fmla="val 50000"/>
              <a:gd name="adj2" fmla="val 25000"/>
            </a:avLst>
          </a:prstGeom>
          <a:noFill/>
          <a:ln w="190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文本框 121857"/>
          <p:cNvSpPr txBox="1"/>
          <p:nvPr/>
        </p:nvSpPr>
        <p:spPr>
          <a:xfrm>
            <a:off x="292100" y="511175"/>
            <a:ext cx="8545513" cy="47694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0"/>
            <a:r>
              <a:rPr lang="zh-CN" altLang="en-US" sz="2800" dirty="0">
                <a:latin typeface="华文中宋" panose="02010600040101010101" pitchFamily="2" charset="-122"/>
                <a:cs typeface="Cambria" panose="02040503050406030204" pitchFamily="18" charset="0"/>
              </a:rPr>
              <a:t>筛法计算包装为函数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：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eaLnBrk="0"/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void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sieve(int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lim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int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an[]) {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int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i, j,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upb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= sqrt(lim+1);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eaLnBrk="0">
              <a:spcBef>
                <a:spcPct val="0"/>
              </a:spcBef>
            </a:pP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an[0] = an[1] = 0; // </a:t>
            </a:r>
            <a:r>
              <a:rPr lang="zh-CN" altLang="en-US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建立初始向量</a:t>
            </a:r>
            <a:endParaRPr lang="zh-CN" altLang="en-US" dirty="0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eaLnBrk="0">
              <a:spcBef>
                <a:spcPct val="0"/>
              </a:spcBef>
            </a:pPr>
            <a:r>
              <a:rPr lang="zh-CN" altLang="en-US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for (i = 2; i &lt;=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lim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; ++i)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an[i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] = 1;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eaLnBrk="0">
              <a:spcBef>
                <a:spcPct val="0"/>
              </a:spcBef>
            </a:pP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for (i = 2; i &lt;=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upb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; ++i)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  if (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an[i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] == 1) // i</a:t>
            </a:r>
            <a:r>
              <a:rPr lang="zh-CN" altLang="en-US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是质数</a:t>
            </a:r>
            <a:endParaRPr lang="zh-CN" altLang="en-US" dirty="0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eaLnBrk="0">
              <a:spcBef>
                <a:spcPct val="0"/>
              </a:spcBef>
            </a:pPr>
            <a:r>
              <a:rPr lang="zh-CN" altLang="en-US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     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for (j = i*2; j &lt;=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lim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; j += i)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       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an[j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] = 0; // i</a:t>
            </a:r>
            <a:r>
              <a:rPr lang="zh-CN" altLang="en-US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的倍数不是质数</a:t>
            </a:r>
            <a:endParaRPr lang="zh-CN" altLang="en-US" dirty="0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}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文本框 122881"/>
          <p:cNvSpPr txBox="1"/>
          <p:nvPr/>
        </p:nvSpPr>
        <p:spPr>
          <a:xfrm>
            <a:off x="401638" y="227013"/>
            <a:ext cx="8393112" cy="60540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0">
              <a:lnSpc>
                <a:spcPct val="95000"/>
              </a:lnSpc>
              <a:spcBef>
                <a:spcPct val="0"/>
              </a:spcBef>
            </a:pP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int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main() {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eaLnBrk="0">
              <a:lnSpc>
                <a:spcPct val="95000"/>
              </a:lnSpc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int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i, j, n=-1, *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pn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eaLnBrk="0">
              <a:lnSpc>
                <a:spcPct val="95000"/>
              </a:lnSpc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do { 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cout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&lt;&lt; "please input n (&gt;=2): "; 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cin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&gt;&gt; n;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eaLnBrk="0">
              <a:lnSpc>
                <a:spcPct val="95000"/>
              </a:lnSpc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} while (n &lt; 2);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eaLnBrk="0">
              <a:lnSpc>
                <a:spcPct val="95000"/>
              </a:lnSpc>
              <a:spcBef>
                <a:spcPct val="0"/>
              </a:spcBef>
            </a:pP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eaLnBrk="0">
              <a:lnSpc>
                <a:spcPct val="95000"/>
              </a:lnSpc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en-US" altLang="zh-CN" err="1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pn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= new </a:t>
            </a:r>
            <a:r>
              <a:rPr lang="en-US" altLang="zh-CN" err="1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int[n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];</a:t>
            </a:r>
            <a:endParaRPr lang="en-US" altLang="zh-CN">
              <a:solidFill>
                <a:schemeClr val="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eaLnBrk="0">
              <a:lnSpc>
                <a:spcPct val="95000"/>
              </a:lnSpc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if (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pn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== NULL) {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cout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&lt;&lt; "ERROR!\n";  exit(1); }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eaLnBrk="0">
              <a:lnSpc>
                <a:spcPct val="95000"/>
              </a:lnSpc>
              <a:spcBef>
                <a:spcPct val="0"/>
              </a:spcBef>
            </a:pP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eaLnBrk="0">
              <a:lnSpc>
                <a:spcPct val="95000"/>
              </a:lnSpc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en-US" altLang="zh-CN" err="1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sieve(n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altLang="zh-CN" err="1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pn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); 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//</a:t>
            </a:r>
            <a:r>
              <a:rPr lang="zh-CN" altLang="en-US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筛法函数</a:t>
            </a:r>
            <a:endParaRPr lang="zh-CN" altLang="en-US" dirty="0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eaLnBrk="0">
              <a:lnSpc>
                <a:spcPct val="95000"/>
              </a:lnSpc>
              <a:spcBef>
                <a:spcPct val="0"/>
              </a:spcBef>
            </a:pPr>
            <a:endParaRPr lang="zh-CN" altLang="en-US" dirty="0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eaLnBrk="0">
              <a:lnSpc>
                <a:spcPct val="95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for(j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= 1, i = 2; i &lt;= n; ++i)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eaLnBrk="0">
              <a:lnSpc>
                <a:spcPct val="95000"/>
              </a:lnSpc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    if (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pn[i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] == 1) {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cout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&lt;&lt; i &lt;&lt; (j%10 == 7 ? '\n' : ' '); ++j;}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eaLnBrk="0">
              <a:lnSpc>
                <a:spcPct val="95000"/>
              </a:lnSpc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cout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&lt;&lt; "\n</a:t>
            </a:r>
            <a:r>
              <a:rPr lang="zh-CN" altLang="en-US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总个数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: " &lt;&lt; j &lt;&lt;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endl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eaLnBrk="0">
              <a:lnSpc>
                <a:spcPct val="95000"/>
              </a:lnSpc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eaLnBrk="0">
              <a:lnSpc>
                <a:spcPct val="95000"/>
              </a:lnSpc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delete []</a:t>
            </a:r>
            <a:r>
              <a:rPr lang="en-US" altLang="zh-CN" err="1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pn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;</a:t>
            </a:r>
            <a:endParaRPr lang="en-US" altLang="zh-CN">
              <a:solidFill>
                <a:schemeClr val="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eaLnBrk="0">
              <a:lnSpc>
                <a:spcPct val="95000"/>
              </a:lnSpc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return 0;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eaLnBrk="0">
              <a:lnSpc>
                <a:spcPct val="95000"/>
              </a:lnSpc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}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112644" name="文本框 112643"/>
          <p:cNvSpPr txBox="1"/>
          <p:nvPr/>
        </p:nvSpPr>
        <p:spPr>
          <a:xfrm>
            <a:off x="5940425" y="1700213"/>
            <a:ext cx="2663825" cy="52197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动态分配内存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112645" name="文本框 112644"/>
          <p:cNvSpPr txBox="1"/>
          <p:nvPr/>
        </p:nvSpPr>
        <p:spPr>
          <a:xfrm>
            <a:off x="6084888" y="2997200"/>
            <a:ext cx="2592387" cy="521970"/>
          </a:xfrm>
          <a:prstGeom prst="rect">
            <a:avLst/>
          </a:prstGeom>
          <a:solidFill>
            <a:schemeClr val="bg2"/>
          </a:solidFill>
          <a:ln w="190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筛 法 求质数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112646" name="文本框 112645"/>
          <p:cNvSpPr txBox="1"/>
          <p:nvPr/>
        </p:nvSpPr>
        <p:spPr>
          <a:xfrm>
            <a:off x="6156325" y="5084763"/>
            <a:ext cx="2592388" cy="52197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动态释放内存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2451" name="内容占位符 232450"/>
          <p:cNvSpPr>
            <a:spLocks noGrp="1"/>
          </p:cNvSpPr>
          <p:nvPr>
            <p:ph idx="1"/>
          </p:nvPr>
        </p:nvSpPr>
        <p:spPr>
          <a:xfrm>
            <a:off x="503555" y="476885"/>
            <a:ext cx="8135938" cy="5400675"/>
          </a:xfrm>
        </p:spPr>
        <p:txBody>
          <a:bodyPr/>
          <a:p>
            <a:pPr marL="0" indent="0">
              <a:buNone/>
            </a:pPr>
            <a:r>
              <a:rPr lang="en-US" altLang="zh-CN"/>
              <a:t>【</a:t>
            </a:r>
            <a:r>
              <a:rPr lang="zh-CN" altLang="en-US" dirty="0"/>
              <a:t>例</a:t>
            </a:r>
            <a:r>
              <a:rPr lang="en-US" altLang="zh-CN"/>
              <a:t>7-13】</a:t>
            </a:r>
            <a:r>
              <a:rPr lang="zh-CN" altLang="en-US" dirty="0"/>
              <a:t>改造第</a:t>
            </a:r>
            <a:r>
              <a:rPr lang="en-US" altLang="zh-CN" dirty="0"/>
              <a:t> </a:t>
            </a:r>
            <a:r>
              <a:rPr lang="en-US" altLang="zh-CN"/>
              <a:t>6 </a:t>
            </a:r>
            <a:r>
              <a:rPr lang="zh-CN" altLang="en-US" dirty="0"/>
              <a:t>章的学生成绩统计和直方图生成程序，使之能处理任意个学生的成绩。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 eaLnBrk="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2"/>
                </a:solidFill>
                <a:ea typeface="华文中宋" panose="02010600040101010101" pitchFamily="2" charset="-122"/>
              </a:rPr>
              <a:t>如何处理事先无法确定数目的数据集合</a:t>
            </a:r>
            <a:r>
              <a:rPr lang="zh-CN" altLang="en-US" dirty="0">
                <a:ea typeface="华文中宋" panose="02010600040101010101" pitchFamily="2" charset="-122"/>
              </a:rPr>
              <a:t>。用数组限制了能处理的项数，现在改用动态分配。</a:t>
            </a:r>
            <a:endParaRPr lang="zh-CN" altLang="en-US" dirty="0">
              <a:ea typeface="华文中宋" panose="02010600040101010101" pitchFamily="2" charset="-122"/>
            </a:endParaRPr>
          </a:p>
          <a:p>
            <a:pPr marL="0" indent="0" eaLnBrk="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ea typeface="华文中宋" panose="02010600040101010101" pitchFamily="2" charset="-122"/>
              </a:rPr>
              <a:t>让 </a:t>
            </a:r>
            <a:r>
              <a:rPr lang="en-US" altLang="zh-CN" err="1">
                <a:ea typeface="华文中宋" panose="02010600040101010101" pitchFamily="2" charset="-122"/>
              </a:rPr>
              <a:t>readscores</a:t>
            </a:r>
            <a:r>
              <a:rPr lang="en-US" altLang="zh-CN">
                <a:ea typeface="华文中宋" panose="02010600040101010101" pitchFamily="2" charset="-122"/>
              </a:rPr>
              <a:t> </a:t>
            </a:r>
            <a:r>
              <a:rPr lang="zh-CN" altLang="en-US" dirty="0">
                <a:ea typeface="华文中宋" panose="02010600040101010101" pitchFamily="2" charset="-122"/>
              </a:rPr>
              <a:t>根据需要申请存储块，返回动态分配的块和实际项数。函数原型：</a:t>
            </a:r>
            <a:endParaRPr lang="zh-CN" altLang="en-US" dirty="0">
              <a:ea typeface="华文中宋" panose="02010600040101010101" pitchFamily="2" charset="-122"/>
            </a:endParaRPr>
          </a:p>
          <a:p>
            <a:pPr marL="0" indent="0" eaLnBrk="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hlink"/>
                </a:solidFill>
                <a:ea typeface="华文中宋" panose="02010600040101010101" pitchFamily="2" charset="-122"/>
              </a:rPr>
              <a:t>	</a:t>
            </a:r>
            <a:r>
              <a:rPr lang="en-US" altLang="zh-CN" u="sng">
                <a:solidFill>
                  <a:schemeClr val="hlink"/>
                </a:solidFill>
                <a:ea typeface="华文中宋" panose="02010600040101010101" pitchFamily="2" charset="-122"/>
              </a:rPr>
              <a:t>double*</a:t>
            </a:r>
            <a:r>
              <a:rPr lang="en-US" altLang="zh-CN">
                <a:solidFill>
                  <a:schemeClr val="hlink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err="1">
                <a:solidFill>
                  <a:schemeClr val="hlink"/>
                </a:solidFill>
                <a:ea typeface="华文中宋" panose="02010600040101010101" pitchFamily="2" charset="-122"/>
              </a:rPr>
              <a:t>readscores(</a:t>
            </a:r>
            <a:r>
              <a:rPr lang="en-US" altLang="zh-CN" u="sng" err="1">
                <a:solidFill>
                  <a:schemeClr val="hlink"/>
                </a:solidFill>
                <a:ea typeface="华文中宋" panose="02010600040101010101" pitchFamily="2" charset="-122"/>
              </a:rPr>
              <a:t>int</a:t>
            </a:r>
            <a:r>
              <a:rPr lang="en-US" altLang="zh-CN" u="sng">
                <a:solidFill>
                  <a:schemeClr val="hlink"/>
                </a:solidFill>
                <a:ea typeface="华文中宋" panose="02010600040101010101" pitchFamily="2" charset="-122"/>
              </a:rPr>
              <a:t>* </a:t>
            </a:r>
            <a:r>
              <a:rPr lang="en-US" altLang="zh-CN" u="sng" err="1">
                <a:solidFill>
                  <a:schemeClr val="hlink"/>
                </a:solidFill>
                <a:ea typeface="华文中宋" panose="02010600040101010101" pitchFamily="2" charset="-122"/>
              </a:rPr>
              <a:t>np</a:t>
            </a:r>
            <a:r>
              <a:rPr lang="en-US" altLang="zh-CN">
                <a:solidFill>
                  <a:schemeClr val="hlink"/>
                </a:solidFill>
                <a:ea typeface="华文中宋" panose="02010600040101010101" pitchFamily="2" charset="-122"/>
              </a:rPr>
              <a:t>); </a:t>
            </a:r>
            <a:endParaRPr lang="zh-CN" altLang="en-US" dirty="0"/>
          </a:p>
        </p:txBody>
      </p:sp>
      <p:sp>
        <p:nvSpPr>
          <p:cNvPr id="232453" name="文本框 232452"/>
          <p:cNvSpPr txBox="1"/>
          <p:nvPr/>
        </p:nvSpPr>
        <p:spPr>
          <a:xfrm>
            <a:off x="4859338" y="5300663"/>
            <a:ext cx="2951162" cy="52197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读取 *</a:t>
            </a:r>
            <a:r>
              <a:rPr lang="en-US" altLang="zh-CN" sz="2800" err="1">
                <a:latin typeface="Cambria" panose="02040503050406030204" pitchFamily="18" charset="0"/>
                <a:cs typeface="Cambria" panose="02040503050406030204" pitchFamily="18" charset="0"/>
              </a:rPr>
              <a:t>np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项数据</a:t>
            </a:r>
            <a:endParaRPr lang="en-US" altLang="zh-CN" sz="280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32454" name="直接连接符 232453"/>
          <p:cNvSpPr/>
          <p:nvPr/>
        </p:nvSpPr>
        <p:spPr>
          <a:xfrm flipH="1" flipV="1">
            <a:off x="5724525" y="4724400"/>
            <a:ext cx="142875" cy="504825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2455" name="文本框 232454"/>
          <p:cNvSpPr txBox="1"/>
          <p:nvPr/>
        </p:nvSpPr>
        <p:spPr>
          <a:xfrm>
            <a:off x="1042988" y="5300663"/>
            <a:ext cx="3313112" cy="52197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返回存储块的指针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32456" name="直接连接符 232455"/>
          <p:cNvSpPr/>
          <p:nvPr/>
        </p:nvSpPr>
        <p:spPr>
          <a:xfrm flipH="1" flipV="1">
            <a:off x="2195513" y="4724400"/>
            <a:ext cx="142875" cy="504825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 spd="med"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3475" name="内容占位符 233474"/>
          <p:cNvSpPr>
            <a:spLocks noGrp="1"/>
          </p:cNvSpPr>
          <p:nvPr>
            <p:ph idx="1"/>
          </p:nvPr>
        </p:nvSpPr>
        <p:spPr>
          <a:xfrm>
            <a:off x="539750" y="607060"/>
            <a:ext cx="8136255" cy="5774690"/>
          </a:xfrm>
        </p:spPr>
        <p:txBody>
          <a:bodyPr/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double* </a:t>
            </a:r>
            <a:r>
              <a:rPr lang="en-US" altLang="zh-CN" sz="2400" err="1">
                <a:solidFill>
                  <a:schemeClr val="folHlink"/>
                </a:solidFill>
              </a:rPr>
              <a:t>readscores(int</a:t>
            </a:r>
            <a:r>
              <a:rPr lang="en-US" altLang="zh-CN" sz="2400">
                <a:solidFill>
                  <a:schemeClr val="folHlink"/>
                </a:solidFill>
              </a:rPr>
              <a:t>* </a:t>
            </a:r>
            <a:r>
              <a:rPr lang="en-US" altLang="zh-CN" sz="2400" err="1">
                <a:solidFill>
                  <a:schemeClr val="folHlink"/>
                </a:solidFill>
              </a:rPr>
              <a:t>np</a:t>
            </a:r>
            <a:r>
              <a:rPr lang="en-US" altLang="zh-CN" sz="2400">
                <a:solidFill>
                  <a:schemeClr val="folHlink"/>
                </a:solidFill>
              </a:rPr>
              <a:t>) {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limit = 0, i = 0;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double *</a:t>
            </a:r>
            <a:r>
              <a:rPr lang="en-US" altLang="zh-CN" sz="2400" err="1">
                <a:solidFill>
                  <a:schemeClr val="folHlink"/>
                </a:solidFill>
              </a:rPr>
              <a:t>tb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do{ </a:t>
            </a:r>
            <a:r>
              <a:rPr lang="en-US" altLang="zh-CN" sz="240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"</a:t>
            </a:r>
            <a:r>
              <a:rPr lang="zh-CN" altLang="en-US" sz="2400" dirty="0">
                <a:solidFill>
                  <a:schemeClr val="folHlink"/>
                </a:solidFill>
              </a:rPr>
              <a:t>请输入学生人数上限：</a:t>
            </a:r>
            <a:r>
              <a:rPr lang="en-US" altLang="zh-CN" sz="2400">
                <a:solidFill>
                  <a:schemeClr val="folHlink"/>
                </a:solidFill>
              </a:rPr>
              <a:t>" ;   </a:t>
            </a:r>
            <a:r>
              <a:rPr lang="en-US" altLang="zh-CN" sz="2400" err="1">
                <a:solidFill>
                  <a:schemeClr val="folHlink"/>
                </a:solidFill>
              </a:rPr>
              <a:t>cin</a:t>
            </a:r>
            <a:r>
              <a:rPr lang="en-US" altLang="zh-CN" sz="2400">
                <a:solidFill>
                  <a:schemeClr val="folHlink"/>
                </a:solidFill>
              </a:rPr>
              <a:t> &gt;&gt; limit; 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}while (limit &lt;= 0);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err="1">
                <a:solidFill>
                  <a:schemeClr val="hlink"/>
                </a:solidFill>
              </a:rPr>
              <a:t>tb</a:t>
            </a:r>
            <a:r>
              <a:rPr lang="en-US" altLang="zh-CN" sz="2400">
                <a:solidFill>
                  <a:schemeClr val="hlink"/>
                </a:solidFill>
              </a:rPr>
              <a:t> = new </a:t>
            </a:r>
            <a:r>
              <a:rPr lang="en-US" altLang="zh-CN" sz="2400" err="1">
                <a:solidFill>
                  <a:schemeClr val="hlink"/>
                </a:solidFill>
              </a:rPr>
              <a:t>double[limit</a:t>
            </a:r>
            <a:r>
              <a:rPr lang="en-US" altLang="zh-CN" sz="2400">
                <a:solidFill>
                  <a:schemeClr val="hlink"/>
                </a:solidFill>
              </a:rPr>
              <a:t>];    //!!! </a:t>
            </a:r>
            <a:r>
              <a:rPr lang="zh-CN" altLang="en-US" sz="2400" dirty="0">
                <a:solidFill>
                  <a:schemeClr val="hlink"/>
                </a:solidFill>
              </a:rPr>
              <a:t>动态分配存储空间</a:t>
            </a:r>
            <a:endParaRPr lang="zh-CN" altLang="en-US" sz="2400" dirty="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</a:t>
            </a:r>
            <a:r>
              <a:rPr lang="en-US" altLang="zh-CN" sz="2400">
                <a:solidFill>
                  <a:schemeClr val="folHlink"/>
                </a:solidFill>
              </a:rPr>
              <a:t>//</a:t>
            </a:r>
            <a:r>
              <a:rPr lang="zh-CN" altLang="en-US" sz="2400" dirty="0">
                <a:solidFill>
                  <a:schemeClr val="folHlink"/>
                </a:solidFill>
              </a:rPr>
              <a:t>手工输入</a:t>
            </a:r>
            <a:endParaRPr lang="zh-CN" altLang="en-US" sz="2400" dirty="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>
                <a:solidFill>
                  <a:schemeClr val="folHlink"/>
                </a:solidFill>
              </a:rPr>
              <a:t>while (i &lt; limit &amp;&amp; </a:t>
            </a:r>
            <a:r>
              <a:rPr lang="en-US" altLang="zh-CN" sz="2400" err="1">
                <a:solidFill>
                  <a:schemeClr val="folHlink"/>
                </a:solidFill>
              </a:rPr>
              <a:t>cin</a:t>
            </a:r>
            <a:r>
              <a:rPr lang="en-US" altLang="zh-CN" sz="2400">
                <a:solidFill>
                  <a:schemeClr val="folHlink"/>
                </a:solidFill>
              </a:rPr>
              <a:t>&gt;&gt; </a:t>
            </a:r>
            <a:r>
              <a:rPr lang="en-US" altLang="zh-CN" sz="2400" err="1">
                <a:solidFill>
                  <a:schemeClr val="folHlink"/>
                </a:solidFill>
              </a:rPr>
              <a:t>tb[i</a:t>
            </a:r>
            <a:r>
              <a:rPr lang="en-US" altLang="zh-CN" sz="2400">
                <a:solidFill>
                  <a:schemeClr val="folHlink"/>
                </a:solidFill>
              </a:rPr>
              <a:t>])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++i;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//</a:t>
            </a:r>
            <a:r>
              <a:rPr lang="zh-CN" altLang="en-US" sz="2400" dirty="0">
                <a:solidFill>
                  <a:schemeClr val="folHlink"/>
                </a:solidFill>
              </a:rPr>
              <a:t>从数据文件中读取 </a:t>
            </a:r>
            <a:endParaRPr lang="zh-CN" altLang="en-US" sz="2400" dirty="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//</a:t>
            </a:r>
            <a:r>
              <a:rPr lang="zh-CN" altLang="en-US" sz="2400" dirty="0">
                <a:solidFill>
                  <a:schemeClr val="folHlink"/>
                </a:solidFill>
              </a:rPr>
              <a:t>随机数模拟，分数区间为</a:t>
            </a:r>
            <a:r>
              <a:rPr lang="en-US" altLang="zh-CN" sz="2400">
                <a:solidFill>
                  <a:schemeClr val="folHlink"/>
                </a:solidFill>
              </a:rPr>
              <a:t>[30, 100]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</a:t>
            </a:r>
            <a:r>
              <a:rPr lang="en-US" altLang="zh-CN" sz="2400">
                <a:solidFill>
                  <a:schemeClr val="hlink"/>
                </a:solidFill>
              </a:rPr>
              <a:t>*</a:t>
            </a:r>
            <a:r>
              <a:rPr lang="en-US" altLang="zh-CN" sz="2400" err="1">
                <a:solidFill>
                  <a:schemeClr val="hlink"/>
                </a:solidFill>
              </a:rPr>
              <a:t>np</a:t>
            </a:r>
            <a:r>
              <a:rPr lang="en-US" altLang="zh-CN" sz="2400">
                <a:solidFill>
                  <a:schemeClr val="hlink"/>
                </a:solidFill>
              </a:rPr>
              <a:t> = i;</a:t>
            </a:r>
            <a:r>
              <a:rPr lang="en-US" altLang="zh-CN" sz="2400">
                <a:solidFill>
                  <a:schemeClr val="folHlink"/>
                </a:solidFill>
              </a:rPr>
              <a:t> //</a:t>
            </a:r>
            <a:r>
              <a:rPr lang="zh-CN" altLang="en-US" sz="2400" dirty="0">
                <a:solidFill>
                  <a:schemeClr val="folHlink"/>
                </a:solidFill>
              </a:rPr>
              <a:t>数据项数</a:t>
            </a:r>
            <a:endParaRPr lang="zh-CN" altLang="en-US" sz="2400" dirty="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  </a:t>
            </a:r>
            <a:r>
              <a:rPr lang="zh-CN" altLang="en-US" sz="2400" dirty="0">
                <a:solidFill>
                  <a:schemeClr val="hlink"/>
                </a:solidFill>
              </a:rPr>
              <a:t> </a:t>
            </a:r>
            <a:r>
              <a:rPr lang="en-US" altLang="zh-CN" sz="2400">
                <a:solidFill>
                  <a:schemeClr val="hlink"/>
                </a:solidFill>
              </a:rPr>
              <a:t>return </a:t>
            </a:r>
            <a:r>
              <a:rPr lang="en-US" altLang="zh-CN" sz="2400" err="1">
                <a:solidFill>
                  <a:schemeClr val="hlink"/>
                </a:solidFill>
              </a:rPr>
              <a:t>tb</a:t>
            </a:r>
            <a:r>
              <a:rPr lang="en-US" altLang="zh-CN" sz="2400">
                <a:solidFill>
                  <a:schemeClr val="hlink"/>
                </a:solidFill>
              </a:rPr>
              <a:t>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zh-CN" altLang="en-US" sz="24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7.4.1  字符指针数组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 hangingPunct="1">
              <a:spcBef>
                <a:spcPct val="25000"/>
              </a:spcBef>
              <a:buNone/>
            </a:pPr>
            <a:r>
              <a:rPr lang="zh-CN" altLang="en-US" sz="2400" dirty="0">
                <a:latin typeface="Cambria" panose="02040503050406030204" pitchFamily="18" charset="0"/>
                <a:sym typeface="+mn-ea"/>
              </a:rPr>
              <a:t>程序中需要一组字符串，可用字符指针数组索引它们。</a:t>
            </a:r>
            <a:endParaRPr lang="zh-CN" altLang="en-US" sz="24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2260" y="5013325"/>
            <a:ext cx="861060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eaLnBrk="0">
              <a:spcBef>
                <a:spcPct val="40000"/>
              </a:spcBef>
            </a:pPr>
            <a:r>
              <a:rPr lang="zh-CN" altLang="en-US" dirty="0">
                <a:sym typeface="+mn-ea"/>
              </a:rPr>
              <a:t>定义字符指针数组：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char *ps[10];</a:t>
            </a:r>
            <a:endParaRPr lang="en-US" altLang="zh-CN" sz="24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eaLnBrk="0">
              <a:spcBef>
                <a:spcPct val="40000"/>
              </a:spcBef>
            </a:pPr>
            <a:r>
              <a:rPr lang="zh-CN" altLang="en-US" dirty="0">
                <a:sym typeface="+mn-ea"/>
              </a:rPr>
              <a:t>运算符优先级：</a:t>
            </a:r>
            <a:r>
              <a:rPr lang="en-US" altLang="zh-CN">
                <a:sym typeface="+mn-ea"/>
              </a:rPr>
              <a:t>[] </a:t>
            </a:r>
            <a:r>
              <a:rPr lang="zh-CN" altLang="en-US" dirty="0">
                <a:sym typeface="+mn-ea"/>
              </a:rPr>
              <a:t>优先级高，</a:t>
            </a:r>
            <a:r>
              <a:rPr lang="en-US" altLang="zh-CN" err="1">
                <a:sym typeface="+mn-ea"/>
              </a:rPr>
              <a:t>ps</a:t>
            </a:r>
            <a:r>
              <a:rPr lang="en-US" altLang="zh-CN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是数组，其元素是字符指针。</a:t>
            </a:r>
            <a:endParaRPr lang="zh-CN" altLang="en-US" sz="24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9915" y="4095750"/>
            <a:ext cx="7934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hangingPunct="1">
              <a:spcBef>
                <a:spcPct val="25000"/>
              </a:spcBef>
            </a:pPr>
            <a:r>
              <a:rPr lang="zh-CN" altLang="en-US" sz="2000" dirty="0">
                <a:sym typeface="+mn-ea"/>
              </a:rPr>
              <a:t>例如软件中预定义的错误信息常用一组字符串表示。分散管理不便。可定义指针数组，指针分别指向输出信息串常量。</a:t>
            </a:r>
            <a:endParaRPr lang="zh-CN" altLang="en-US" sz="2000" dirty="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</p:txBody>
      </p:sp>
      <p:graphicFrame>
        <p:nvGraphicFramePr>
          <p:cNvPr id="13" name="表格 12"/>
          <p:cNvGraphicFramePr/>
          <p:nvPr>
            <p:custDataLst>
              <p:tags r:id="rId1"/>
            </p:custDataLst>
          </p:nvPr>
        </p:nvGraphicFramePr>
        <p:xfrm>
          <a:off x="2772410" y="1557655"/>
          <a:ext cx="423545" cy="244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545"/>
              </a:tblGrid>
              <a:tr h="4083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83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83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83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83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83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3060065" y="1772920"/>
            <a:ext cx="344170" cy="2088515"/>
            <a:chOff x="9127" y="4378"/>
            <a:chExt cx="680" cy="3289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9143" y="4378"/>
              <a:ext cx="665" cy="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9127" y="5058"/>
              <a:ext cx="665" cy="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9127" y="5740"/>
              <a:ext cx="665" cy="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9127" y="6307"/>
              <a:ext cx="665" cy="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9127" y="6987"/>
              <a:ext cx="665" cy="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9127" y="7667"/>
              <a:ext cx="665" cy="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3491865" y="1584960"/>
            <a:ext cx="1906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/>
              <a:t>“Hello, World!”</a:t>
            </a:r>
            <a:endParaRPr lang="en-US" altLang="zh-CN" sz="2000"/>
          </a:p>
        </p:txBody>
      </p:sp>
      <p:sp>
        <p:nvSpPr>
          <p:cNvPr id="23" name="文本框 22"/>
          <p:cNvSpPr txBox="1"/>
          <p:nvPr/>
        </p:nvSpPr>
        <p:spPr>
          <a:xfrm>
            <a:off x="3491865" y="1998345"/>
            <a:ext cx="3778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/>
              <a:t>“C/C++ Programming”</a:t>
            </a:r>
            <a:endParaRPr lang="en-US" altLang="zh-CN" sz="2000"/>
          </a:p>
        </p:txBody>
      </p:sp>
      <p:sp>
        <p:nvSpPr>
          <p:cNvPr id="24" name="文本框 23"/>
          <p:cNvSpPr txBox="1"/>
          <p:nvPr/>
        </p:nvSpPr>
        <p:spPr>
          <a:xfrm>
            <a:off x="3491865" y="2411730"/>
            <a:ext cx="3462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/>
              <a:t>“Welcome”</a:t>
            </a:r>
            <a:endParaRPr lang="en-US" altLang="zh-CN" sz="2000"/>
          </a:p>
        </p:txBody>
      </p:sp>
      <p:sp>
        <p:nvSpPr>
          <p:cNvPr id="25" name="文本框 24"/>
          <p:cNvSpPr txBox="1"/>
          <p:nvPr/>
        </p:nvSpPr>
        <p:spPr>
          <a:xfrm>
            <a:off x="3491865" y="2825115"/>
            <a:ext cx="3462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/>
              <a:t>“ERROR in file opening.”</a:t>
            </a:r>
            <a:endParaRPr lang="en-US" altLang="zh-CN" sz="2000"/>
          </a:p>
        </p:txBody>
      </p:sp>
      <p:sp>
        <p:nvSpPr>
          <p:cNvPr id="26" name="文本框 25"/>
          <p:cNvSpPr txBox="1"/>
          <p:nvPr/>
        </p:nvSpPr>
        <p:spPr>
          <a:xfrm>
            <a:off x="3491865" y="3238500"/>
            <a:ext cx="3462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/>
              <a:t>“ERROR: Stack overfow.”</a:t>
            </a:r>
            <a:endParaRPr lang="en-US" altLang="zh-CN" sz="2000"/>
          </a:p>
        </p:txBody>
      </p:sp>
      <p:sp>
        <p:nvSpPr>
          <p:cNvPr id="27" name="文本框 26"/>
          <p:cNvSpPr txBox="1"/>
          <p:nvPr/>
        </p:nvSpPr>
        <p:spPr>
          <a:xfrm>
            <a:off x="3491865" y="3651885"/>
            <a:ext cx="3462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/>
              <a:t>“Thanks for playing.”</a:t>
            </a:r>
            <a:endParaRPr lang="en-US" altLang="zh-CN" sz="2000"/>
          </a:p>
        </p:txBody>
      </p:sp>
    </p:spTree>
  </p:cSld>
  <p:clrMapOvr>
    <a:masterClrMapping/>
  </p:clrMapOvr>
  <p:transition spd="med"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4499" name="内容占位符 234498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spcBef>
                <a:spcPts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main() {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</a:t>
            </a:r>
            <a:r>
              <a:rPr lang="en-US" altLang="zh-CN" sz="2400" err="1">
                <a:solidFill>
                  <a:schemeClr val="hlink"/>
                </a:solidFill>
              </a:rPr>
              <a:t>int</a:t>
            </a:r>
            <a:r>
              <a:rPr lang="en-US" altLang="zh-CN" sz="2400">
                <a:solidFill>
                  <a:schemeClr val="hlink"/>
                </a:solidFill>
              </a:rPr>
              <a:t> n;</a:t>
            </a:r>
            <a:endParaRPr lang="en-US" altLang="zh-CN" sz="2400">
              <a:solidFill>
                <a:schemeClr val="hlink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double *scores;</a:t>
            </a:r>
            <a:endParaRPr lang="en-US" altLang="zh-CN" sz="2400">
              <a:solidFill>
                <a:schemeClr val="hlink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if ((scores = </a:t>
            </a:r>
            <a:r>
              <a:rPr lang="en-US" altLang="zh-CN" sz="2400" err="1">
                <a:solidFill>
                  <a:schemeClr val="hlink"/>
                </a:solidFill>
              </a:rPr>
              <a:t>readscores(&amp;n</a:t>
            </a:r>
            <a:r>
              <a:rPr lang="en-US" altLang="zh-CN" sz="2400">
                <a:solidFill>
                  <a:schemeClr val="hlink"/>
                </a:solidFill>
              </a:rPr>
              <a:t>)) == NULL)</a:t>
            </a:r>
            <a:endParaRPr lang="en-US" altLang="zh-CN" sz="2400">
              <a:solidFill>
                <a:schemeClr val="hlink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return 1;</a:t>
            </a:r>
            <a:endParaRPr lang="en-US" altLang="zh-CN" sz="2400">
              <a:solidFill>
                <a:schemeClr val="hlink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err="1">
                <a:solidFill>
                  <a:schemeClr val="folHlink"/>
                </a:solidFill>
              </a:rPr>
              <a:t>statistics(n</a:t>
            </a:r>
            <a:r>
              <a:rPr lang="en-US" altLang="zh-CN" sz="2400">
                <a:solidFill>
                  <a:schemeClr val="folHlink"/>
                </a:solidFill>
              </a:rPr>
              <a:t>, scores);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err="1">
                <a:solidFill>
                  <a:schemeClr val="folHlink"/>
                </a:solidFill>
              </a:rPr>
              <a:t>histogram(n</a:t>
            </a:r>
            <a:r>
              <a:rPr lang="en-US" altLang="zh-CN" sz="2400">
                <a:solidFill>
                  <a:schemeClr val="folHlink"/>
                </a:solidFill>
              </a:rPr>
              <a:t>, scores, HISTOHIGH);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>
              <a:solidFill>
                <a:schemeClr val="hlink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delete []scores; //</a:t>
            </a:r>
            <a:r>
              <a:rPr lang="zh-CN" altLang="en-US" sz="2400">
                <a:solidFill>
                  <a:schemeClr val="hlink"/>
                </a:solidFill>
              </a:rPr>
              <a:t>在 </a:t>
            </a:r>
            <a:r>
              <a:rPr lang="en-US" altLang="zh-CN" sz="2400">
                <a:solidFill>
                  <a:schemeClr val="hlink"/>
                </a:solidFill>
              </a:rPr>
              <a:t>main </a:t>
            </a:r>
            <a:r>
              <a:rPr lang="zh-CN" altLang="en-US" sz="2400">
                <a:solidFill>
                  <a:schemeClr val="hlink"/>
                </a:solidFill>
              </a:rPr>
              <a:t>函数中要释放动态申请的存储</a:t>
            </a:r>
            <a:endParaRPr lang="en-US" altLang="zh-CN" sz="2400">
              <a:solidFill>
                <a:schemeClr val="hlink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>
              <a:solidFill>
                <a:schemeClr val="hlink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return 0;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zh-CN" altLang="en-US" sz="24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71" name="文本占位符 113670"/>
          <p:cNvSpPr>
            <a:spLocks noGrp="1"/>
          </p:cNvSpPr>
          <p:nvPr>
            <p:ph type="body" idx="4294967295"/>
          </p:nvPr>
        </p:nvSpPr>
        <p:spPr>
          <a:xfrm>
            <a:off x="467360" y="513080"/>
            <a:ext cx="8136255" cy="5832475"/>
          </a:xfrm>
        </p:spPr>
        <p:txBody>
          <a:bodyPr/>
          <a:p>
            <a:pPr>
              <a:spcBef>
                <a:spcPct val="50000"/>
              </a:spcBef>
              <a:buNone/>
            </a:pPr>
            <a:r>
              <a:rPr lang="zh-CN" altLang="en-US" dirty="0"/>
              <a:t>上面两个例子中的两种稍有不同的处理技术：</a:t>
            </a:r>
            <a:endParaRPr lang="zh-CN" altLang="en-US" dirty="0"/>
          </a:p>
          <a:p>
            <a:pPr>
              <a:spcBef>
                <a:spcPct val="50000"/>
              </a:spcBef>
              <a:buNone/>
            </a:pPr>
            <a:r>
              <a:rPr lang="zh-CN" altLang="en-US" dirty="0"/>
              <a:t>（</a:t>
            </a:r>
            <a:r>
              <a:rPr lang="en-US" altLang="zh-CN"/>
              <a:t>1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chemeClr val="accent2"/>
                </a:solidFill>
              </a:rPr>
              <a:t>在同一个函数里</a:t>
            </a:r>
            <a:r>
              <a:rPr lang="zh-CN" altLang="en-US" dirty="0"/>
              <a:t>进行动态内存申请分配和释放；这种方法中的动态内存管理责任最为明确，不易出错。</a:t>
            </a:r>
            <a:endParaRPr lang="zh-CN" altLang="en-US" dirty="0"/>
          </a:p>
          <a:p>
            <a:pPr>
              <a:spcBef>
                <a:spcPct val="50000"/>
              </a:spcBef>
              <a:buNone/>
            </a:pPr>
            <a:r>
              <a:rPr lang="zh-CN" altLang="en-US" dirty="0"/>
              <a:t>（</a:t>
            </a:r>
            <a:r>
              <a:rPr lang="en-US" altLang="zh-CN"/>
              <a:t>2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chemeClr val="accent2"/>
                </a:solidFill>
              </a:rPr>
              <a:t>在一个函数中进行动态内存申请分配</a:t>
            </a:r>
            <a:r>
              <a:rPr lang="zh-CN" altLang="en-US" dirty="0"/>
              <a:t>，并用函数返回值</a:t>
            </a:r>
            <a:r>
              <a:rPr lang="zh-CN" altLang="en-US" dirty="0">
                <a:solidFill>
                  <a:schemeClr val="accent2"/>
                </a:solidFill>
              </a:rPr>
              <a:t>返回所申请得的动态存储空间的首地址</a:t>
            </a:r>
            <a:r>
              <a:rPr lang="zh-CN" altLang="en-US" dirty="0"/>
              <a:t>。这种方法把动态存储的管理责任转移给了主调函数，主调函数必须要</a:t>
            </a:r>
            <a:r>
              <a:rPr lang="zh-CN" altLang="en-US" dirty="0">
                <a:solidFill>
                  <a:schemeClr val="accent2"/>
                </a:solidFill>
              </a:rPr>
              <a:t>注意负责释放动态存储空间。</a:t>
            </a:r>
            <a:endParaRPr lang="zh-CN" altLang="en-US" dirty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dirty="0"/>
              <a:t>最好是使用第一种设计，因为它最清晰，也最不容易出现忘记释放的情况。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6914" name="标题 211969"/>
          <p:cNvSpPr>
            <a:spLocks noGrp="1"/>
          </p:cNvSpPr>
          <p:nvPr>
            <p:ph type="title" idx="4294967295"/>
          </p:nvPr>
        </p:nvSpPr>
        <p:spPr>
          <a:xfrm>
            <a:off x="505460" y="189230"/>
            <a:ext cx="8136255" cy="648970"/>
          </a:xfrm>
          <a:solidFill>
            <a:schemeClr val="bg2"/>
          </a:solidFill>
        </p:spPr>
        <p:txBody>
          <a:bodyPr vert="horz" wrap="square" lIns="91440" tIns="45720" rIns="91440" bIns="45720" anchor="ctr"/>
          <a:p>
            <a:r>
              <a:rPr lang="zh-CN" altLang="en-US" sz="4400" dirty="0"/>
              <a:t>第</a:t>
            </a:r>
            <a:r>
              <a:rPr lang="en-US" altLang="zh-CN" sz="4400"/>
              <a:t>7</a:t>
            </a:r>
            <a:r>
              <a:rPr lang="zh-CN" altLang="en-US" sz="4400" dirty="0"/>
              <a:t>章  指针</a:t>
            </a:r>
            <a:endParaRPr lang="zh-CN" altLang="en-US" sz="4400" dirty="0"/>
          </a:p>
        </p:txBody>
      </p:sp>
      <p:sp>
        <p:nvSpPr>
          <p:cNvPr id="166915" name="文本占位符 211970"/>
          <p:cNvSpPr>
            <a:spLocks noGrp="1"/>
          </p:cNvSpPr>
          <p:nvPr>
            <p:ph type="body" idx="4294967295"/>
          </p:nvPr>
        </p:nvSpPr>
        <p:spPr>
          <a:xfrm>
            <a:off x="505460" y="981075"/>
            <a:ext cx="8136255" cy="5400675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3200"/>
              <a:t>7.1 </a:t>
            </a:r>
            <a:r>
              <a:rPr lang="zh-CN" altLang="en-US" sz="3200" dirty="0"/>
              <a:t>地址与指针</a:t>
            </a:r>
            <a:endParaRPr lang="zh-CN" altLang="en-US" sz="3200" dirty="0"/>
          </a:p>
          <a:p>
            <a:pPr>
              <a:buNone/>
            </a:pPr>
            <a:r>
              <a:rPr lang="en-US" altLang="zh-CN" sz="3200"/>
              <a:t>7.2 </a:t>
            </a:r>
            <a:r>
              <a:rPr lang="zh-CN" altLang="en-US" sz="3200" dirty="0"/>
              <a:t>指针变量的定义和使用</a:t>
            </a:r>
            <a:endParaRPr lang="zh-CN" altLang="en-US" sz="3200" dirty="0"/>
          </a:p>
          <a:p>
            <a:pPr>
              <a:buNone/>
            </a:pPr>
            <a:r>
              <a:rPr lang="en-US" altLang="zh-CN" sz="3200"/>
              <a:t>7.3 </a:t>
            </a:r>
            <a:r>
              <a:rPr lang="zh-CN" altLang="en-US" sz="3200" dirty="0"/>
              <a:t>指针与数组</a:t>
            </a:r>
            <a:endParaRPr lang="zh-CN" altLang="en-US" sz="3200" dirty="0"/>
          </a:p>
          <a:p>
            <a:pPr>
              <a:buNone/>
            </a:pPr>
            <a:r>
              <a:rPr lang="en-US" altLang="zh-CN" sz="3200"/>
              <a:t>7.4  </a:t>
            </a:r>
            <a:r>
              <a:rPr lang="zh-CN" altLang="en-US" sz="3200" dirty="0"/>
              <a:t>指针数组</a:t>
            </a:r>
            <a:endParaRPr lang="zh-CN" altLang="en-US" sz="3200" dirty="0"/>
          </a:p>
          <a:p>
            <a:pPr>
              <a:buNone/>
            </a:pPr>
            <a:r>
              <a:rPr lang="en-US" altLang="zh-CN" sz="3200"/>
              <a:t>7.5 </a:t>
            </a:r>
            <a:r>
              <a:rPr lang="zh-CN" altLang="en-US" sz="3200" dirty="0"/>
              <a:t>动态存储管理</a:t>
            </a:r>
            <a:endParaRPr lang="zh-CN" altLang="en-US" sz="3200" dirty="0"/>
          </a:p>
          <a:p>
            <a:pPr>
              <a:buNone/>
            </a:pPr>
            <a:r>
              <a:rPr lang="en-US" altLang="zh-CN" sz="3200">
                <a:solidFill>
                  <a:schemeClr val="tx2"/>
                </a:solidFill>
              </a:rPr>
              <a:t>7.6  </a:t>
            </a:r>
            <a:r>
              <a:rPr lang="zh-CN" altLang="en-US" sz="3200" dirty="0">
                <a:solidFill>
                  <a:schemeClr val="tx2"/>
                </a:solidFill>
              </a:rPr>
              <a:t>指向函数的指针</a:t>
            </a:r>
            <a:endParaRPr lang="zh-CN" altLang="en-US" sz="3200" dirty="0">
              <a:solidFill>
                <a:schemeClr val="tx2"/>
              </a:solidFill>
            </a:endParaRPr>
          </a:p>
          <a:p>
            <a:pPr lvl="1" algn="just">
              <a:buNone/>
            </a:pPr>
            <a:r>
              <a:rPr lang="en-US" altLang="zh-CN">
                <a:solidFill>
                  <a:schemeClr val="tx2"/>
                </a:solidFill>
              </a:rPr>
              <a:t>7.6.1  </a:t>
            </a:r>
            <a:r>
              <a:rPr lang="zh-CN" altLang="en-US" dirty="0">
                <a:solidFill>
                  <a:schemeClr val="tx2"/>
                </a:solidFill>
              </a:rPr>
              <a:t>指向函数的指针</a:t>
            </a:r>
            <a:endParaRPr lang="zh-CN" altLang="en-US" dirty="0">
              <a:solidFill>
                <a:schemeClr val="tx2"/>
              </a:solidFill>
            </a:endParaRPr>
          </a:p>
          <a:p>
            <a:pPr lvl="1" algn="just">
              <a:buNone/>
            </a:pPr>
            <a:r>
              <a:rPr lang="en-US" altLang="zh-CN">
                <a:solidFill>
                  <a:schemeClr val="tx2"/>
                </a:solidFill>
              </a:rPr>
              <a:t>7.6.2  </a:t>
            </a:r>
            <a:r>
              <a:rPr lang="zh-CN" altLang="en-US" dirty="0">
                <a:solidFill>
                  <a:schemeClr val="tx2"/>
                </a:solidFill>
              </a:rPr>
              <a:t>数值积分函数</a:t>
            </a:r>
            <a:endParaRPr lang="zh-CN" altLang="en-US" dirty="0">
              <a:solidFill>
                <a:schemeClr val="tx2"/>
              </a:solidFill>
            </a:endParaRPr>
          </a:p>
          <a:p>
            <a:pPr lvl="1" algn="just">
              <a:buNone/>
            </a:pPr>
            <a:r>
              <a:rPr lang="en-US" altLang="zh-CN">
                <a:solidFill>
                  <a:schemeClr val="tx2"/>
                </a:solidFill>
              </a:rPr>
              <a:t>7.6.3  </a:t>
            </a:r>
            <a:r>
              <a:rPr lang="zh-CN" altLang="en-US" dirty="0">
                <a:solidFill>
                  <a:schemeClr val="tx2"/>
                </a:solidFill>
              </a:rPr>
              <a:t>遍历数组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1010" name="标题 17100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600"/>
              <a:t>7.6.1  </a:t>
            </a:r>
            <a:r>
              <a:rPr lang="zh-CN" altLang="en-US" sz="3600" dirty="0"/>
              <a:t>指向函数的指针</a:t>
            </a:r>
            <a:endParaRPr lang="zh-CN" altLang="en-US" sz="3600" dirty="0"/>
          </a:p>
        </p:txBody>
      </p:sp>
      <p:sp>
        <p:nvSpPr>
          <p:cNvPr id="171011" name="内容占位符 171010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8126730" cy="1522730"/>
          </a:xfrm>
        </p:spPr>
        <p:txBody>
          <a:bodyPr/>
          <a:p>
            <a:pPr marL="0" indent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例</a:t>
            </a:r>
            <a:r>
              <a:rPr lang="en-US" altLang="zh-CN">
                <a:solidFill>
                  <a:schemeClr val="tx1"/>
                </a:solidFill>
              </a:rPr>
              <a:t>7-14】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弦截法</a:t>
            </a:r>
            <a:r>
              <a:rPr lang="zh-CN" altLang="en-US" dirty="0"/>
              <a:t>求函数根（典型数值计算问题）。</a:t>
            </a:r>
            <a:endParaRPr lang="zh-CN" altLang="en-US" dirty="0"/>
          </a:p>
          <a:p>
            <a:pPr marL="0" indent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/>
              <a:t>设有 函数 </a:t>
            </a:r>
            <a:r>
              <a:rPr lang="en-US" altLang="zh-CN" i="1" dirty="0"/>
              <a:t>y</a:t>
            </a:r>
            <a:r>
              <a:rPr lang="en-US" altLang="zh-CN" dirty="0"/>
              <a:t> = </a:t>
            </a:r>
            <a:r>
              <a:rPr lang="en-US" altLang="zh-CN" i="1" dirty="0"/>
              <a:t>f</a:t>
            </a:r>
            <a:r>
              <a:rPr lang="en-US" altLang="zh-CN" dirty="0"/>
              <a:t> 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，求它与 </a:t>
            </a:r>
            <a:r>
              <a:rPr lang="en-US" altLang="zh-CN" dirty="0"/>
              <a:t>X </a:t>
            </a:r>
            <a:r>
              <a:rPr lang="zh-CN" altLang="en-US" dirty="0"/>
              <a:t>轴的交点（根）。</a:t>
            </a:r>
            <a:endParaRPr lang="zh-CN" altLang="en-US" dirty="0"/>
          </a:p>
        </p:txBody>
      </p:sp>
      <p:sp>
        <p:nvSpPr>
          <p:cNvPr id="171012" name="内容占位符 171011"/>
          <p:cNvSpPr>
            <a:spLocks noGrp="1"/>
          </p:cNvSpPr>
          <p:nvPr>
            <p:ph sz="half" idx="2"/>
          </p:nvPr>
        </p:nvSpPr>
        <p:spPr>
          <a:xfrm>
            <a:off x="467360" y="2204720"/>
            <a:ext cx="3986530" cy="4015740"/>
          </a:xfrm>
        </p:spPr>
        <p:txBody>
          <a:bodyPr/>
          <a:p>
            <a:pPr marL="457200" indent="-457200"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/>
              <a:t>过程：</a:t>
            </a:r>
            <a:endParaRPr lang="zh-CN" altLang="en-US" dirty="0"/>
          </a:p>
          <a:p>
            <a:pPr marL="457200" indent="-457200">
              <a:buClr>
                <a:schemeClr val="hlink"/>
              </a:buClr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dirty="0"/>
              <a:t>选定区间</a:t>
            </a:r>
            <a:r>
              <a:rPr lang="en-US" altLang="zh-CN" dirty="0"/>
              <a:t>[x1, x2]</a:t>
            </a:r>
            <a:r>
              <a:rPr lang="zh-CN" altLang="en-US" dirty="0"/>
              <a:t>，两端点函数值异号；</a:t>
            </a:r>
            <a:endParaRPr lang="zh-CN" altLang="en-US" dirty="0"/>
          </a:p>
          <a:p>
            <a:pPr marL="457200" indent="-457200">
              <a:buClr>
                <a:schemeClr val="hlink"/>
              </a:buClr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dirty="0"/>
              <a:t>做过端点弦线；求弦线与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zh-CN" altLang="en-US" dirty="0"/>
              <a:t>坐标轴交点</a:t>
            </a:r>
            <a:r>
              <a:rPr lang="en-US" altLang="zh-CN" dirty="0"/>
              <a:t>(x)</a:t>
            </a:r>
            <a:r>
              <a:rPr lang="zh-CN" altLang="en-US" dirty="0"/>
              <a:t>；</a:t>
            </a:r>
            <a:endParaRPr lang="zh-CN" altLang="en-US" dirty="0"/>
          </a:p>
          <a:p>
            <a:pPr marL="457200" indent="-457200">
              <a:buClr>
                <a:schemeClr val="hlink"/>
              </a:buClr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dirty="0"/>
              <a:t>缩小区间，重复操作；直到交点函数值充分接近 </a:t>
            </a:r>
            <a:r>
              <a:rPr lang="en-US" altLang="zh-CN"/>
              <a:t>0</a:t>
            </a:r>
            <a:r>
              <a:rPr lang="zh-CN" altLang="en-US" dirty="0"/>
              <a:t>（满意为止）。</a:t>
            </a:r>
            <a:endParaRPr lang="zh-CN" altLang="en-US" dirty="0"/>
          </a:p>
        </p:txBody>
      </p:sp>
      <p:sp>
        <p:nvSpPr>
          <p:cNvPr id="171013" name="直接连接符 171012"/>
          <p:cNvSpPr/>
          <p:nvPr/>
        </p:nvSpPr>
        <p:spPr>
          <a:xfrm>
            <a:off x="5292725" y="4149725"/>
            <a:ext cx="3671888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71014" name="直接连接符 171013"/>
          <p:cNvSpPr/>
          <p:nvPr/>
        </p:nvSpPr>
        <p:spPr>
          <a:xfrm flipV="1">
            <a:off x="5292725" y="2420938"/>
            <a:ext cx="0" cy="33845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71015" name="直接连接符 171014"/>
          <p:cNvSpPr/>
          <p:nvPr/>
        </p:nvSpPr>
        <p:spPr>
          <a:xfrm flipV="1">
            <a:off x="6083300" y="2515235"/>
            <a:ext cx="2472690" cy="314579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16" name="直接连接符 171015"/>
          <p:cNvSpPr/>
          <p:nvPr/>
        </p:nvSpPr>
        <p:spPr>
          <a:xfrm flipV="1">
            <a:off x="7258050" y="3141663"/>
            <a:ext cx="0" cy="2232025"/>
          </a:xfrm>
          <a:prstGeom prst="line">
            <a:avLst/>
          </a:prstGeom>
          <a:ln w="12700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71017" name="任意多边形 171016"/>
          <p:cNvSpPr/>
          <p:nvPr/>
        </p:nvSpPr>
        <p:spPr>
          <a:xfrm>
            <a:off x="5938838" y="2392363"/>
            <a:ext cx="2408237" cy="2908300"/>
          </a:xfrm>
          <a:custGeom>
            <a:avLst/>
            <a:gdLst/>
            <a:ahLst/>
            <a:cxnLst/>
            <a:pathLst>
              <a:path w="1951" h="1855">
                <a:moveTo>
                  <a:pt x="0" y="1855"/>
                </a:moveTo>
                <a:cubicBezTo>
                  <a:pt x="39" y="1850"/>
                  <a:pt x="119" y="1850"/>
                  <a:pt x="234" y="1822"/>
                </a:cubicBezTo>
                <a:cubicBezTo>
                  <a:pt x="349" y="1794"/>
                  <a:pt x="510" y="1763"/>
                  <a:pt x="690" y="1688"/>
                </a:cubicBezTo>
                <a:cubicBezTo>
                  <a:pt x="870" y="1613"/>
                  <a:pt x="1138" y="1522"/>
                  <a:pt x="1317" y="1374"/>
                </a:cubicBezTo>
                <a:cubicBezTo>
                  <a:pt x="1496" y="1226"/>
                  <a:pt x="1662" y="989"/>
                  <a:pt x="1763" y="799"/>
                </a:cubicBezTo>
                <a:cubicBezTo>
                  <a:pt x="1864" y="609"/>
                  <a:pt x="1893" y="367"/>
                  <a:pt x="1922" y="234"/>
                </a:cubicBezTo>
                <a:cubicBezTo>
                  <a:pt x="1951" y="101"/>
                  <a:pt x="1933" y="49"/>
                  <a:pt x="1936" y="0"/>
                </a:cubicBezTo>
              </a:path>
            </a:pathLst>
          </a:custGeom>
          <a:noFill/>
          <a:ln w="28575" cap="flat" cmpd="sng">
            <a:solidFill>
              <a:schemeClr val="hlink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>
              <a:cs typeface="Cambria" panose="02040503050406030204" pitchFamily="18" charset="0"/>
            </a:endParaRPr>
          </a:p>
        </p:txBody>
      </p:sp>
      <p:graphicFrame>
        <p:nvGraphicFramePr>
          <p:cNvPr id="171018" name="对象 171017"/>
          <p:cNvGraphicFramePr/>
          <p:nvPr/>
        </p:nvGraphicFramePr>
        <p:xfrm>
          <a:off x="5364163" y="4797425"/>
          <a:ext cx="122396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98500" imgH="203200" progId="Equation.3">
                  <p:embed/>
                </p:oleObj>
              </mc:Choice>
              <mc:Fallback>
                <p:oleObj name="" r:id="rId1" imgW="69850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64163" y="4797425"/>
                        <a:ext cx="1223962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9" name="矩形 1710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>
              <a:cs typeface="Cambria" panose="02040503050406030204" pitchFamily="18" charset="0"/>
            </a:endParaRPr>
          </a:p>
        </p:txBody>
      </p:sp>
      <p:graphicFrame>
        <p:nvGraphicFramePr>
          <p:cNvPr id="171020" name="对象 171019"/>
          <p:cNvGraphicFramePr/>
          <p:nvPr/>
        </p:nvGraphicFramePr>
        <p:xfrm>
          <a:off x="6946900" y="2420938"/>
          <a:ext cx="12969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723900" imgH="203200" progId="Equation.3">
                  <p:embed/>
                </p:oleObj>
              </mc:Choice>
              <mc:Fallback>
                <p:oleObj name="" r:id="rId3" imgW="723900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6900" y="2420938"/>
                        <a:ext cx="1296988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1" name="对象 171020"/>
          <p:cNvGraphicFramePr>
            <a:graphicFrameLocks noChangeAspect="1"/>
          </p:cNvGraphicFramePr>
          <p:nvPr/>
        </p:nvGraphicFramePr>
        <p:xfrm>
          <a:off x="7203758" y="4758055"/>
          <a:ext cx="121475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571500" imgH="203200" progId="Equation.3">
                  <p:embed/>
                </p:oleObj>
              </mc:Choice>
              <mc:Fallback>
                <p:oleObj name="" r:id="rId5" imgW="571500" imgH="203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7203758" y="4758055"/>
                        <a:ext cx="121475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23" name="直接连接符 171022"/>
          <p:cNvSpPr/>
          <p:nvPr/>
        </p:nvSpPr>
        <p:spPr>
          <a:xfrm flipV="1">
            <a:off x="7092950" y="2371725"/>
            <a:ext cx="1479550" cy="2713038"/>
          </a:xfrm>
          <a:prstGeom prst="line">
            <a:avLst/>
          </a:prstGeom>
          <a:ln w="1905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1024" name="椭圆 171023"/>
          <p:cNvSpPr/>
          <p:nvPr/>
        </p:nvSpPr>
        <p:spPr>
          <a:xfrm>
            <a:off x="6432550" y="5146675"/>
            <a:ext cx="71438" cy="71438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>
              <a:cs typeface="Cambria" panose="02040503050406030204" pitchFamily="18" charset="0"/>
            </a:endParaRPr>
          </a:p>
        </p:txBody>
      </p:sp>
      <p:sp>
        <p:nvSpPr>
          <p:cNvPr id="171025" name="椭圆 171024"/>
          <p:cNvSpPr/>
          <p:nvPr/>
        </p:nvSpPr>
        <p:spPr>
          <a:xfrm>
            <a:off x="8255000" y="2825750"/>
            <a:ext cx="71438" cy="71438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>
              <a:cs typeface="Cambria" panose="02040503050406030204" pitchFamily="18" charset="0"/>
            </a:endParaRPr>
          </a:p>
        </p:txBody>
      </p:sp>
      <p:sp>
        <p:nvSpPr>
          <p:cNvPr id="171026" name="椭圆 171025"/>
          <p:cNvSpPr/>
          <p:nvPr/>
        </p:nvSpPr>
        <p:spPr>
          <a:xfrm>
            <a:off x="7224713" y="4757103"/>
            <a:ext cx="71437" cy="71437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>
              <a:cs typeface="Cambria" panose="02040503050406030204" pitchFamily="18" charset="0"/>
            </a:endParaRPr>
          </a:p>
        </p:txBody>
      </p:sp>
      <p:grpSp>
        <p:nvGrpSpPr>
          <p:cNvPr id="171027" name="组合 171026"/>
          <p:cNvGrpSpPr/>
          <p:nvPr/>
        </p:nvGrpSpPr>
        <p:grpSpPr>
          <a:xfrm>
            <a:off x="7558088" y="3141663"/>
            <a:ext cx="71437" cy="1727200"/>
            <a:chOff x="4761" y="1979"/>
            <a:chExt cx="45" cy="1088"/>
          </a:xfrm>
        </p:grpSpPr>
        <p:sp>
          <p:nvSpPr>
            <p:cNvPr id="171028" name="直接连接符 171027"/>
            <p:cNvSpPr/>
            <p:nvPr/>
          </p:nvSpPr>
          <p:spPr>
            <a:xfrm flipV="1">
              <a:off x="4785" y="1979"/>
              <a:ext cx="0" cy="1088"/>
            </a:xfrm>
            <a:prstGeom prst="line">
              <a:avLst/>
            </a:prstGeom>
            <a:ln w="12700" cap="flat" cmpd="sng">
              <a:solidFill>
                <a:schemeClr val="folHlink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71029" name="椭圆 171028"/>
            <p:cNvSpPr/>
            <p:nvPr/>
          </p:nvSpPr>
          <p:spPr>
            <a:xfrm>
              <a:off x="4761" y="2826"/>
              <a:ext cx="45" cy="45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cs typeface="Cambria" panose="02040503050406030204" pitchFamily="18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364480" y="2319655"/>
            <a:ext cx="308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Y</a:t>
            </a:r>
            <a:endParaRPr lang="en-US" altLang="zh-CN" i="1"/>
          </a:p>
        </p:txBody>
      </p:sp>
      <p:sp>
        <p:nvSpPr>
          <p:cNvPr id="3" name="文本框 2"/>
          <p:cNvSpPr txBox="1"/>
          <p:nvPr/>
        </p:nvSpPr>
        <p:spPr>
          <a:xfrm>
            <a:off x="8676005" y="4149725"/>
            <a:ext cx="308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X</a:t>
            </a:r>
            <a:endParaRPr lang="en-US" altLang="zh-CN" i="1"/>
          </a:p>
        </p:txBody>
      </p:sp>
      <p:sp>
        <p:nvSpPr>
          <p:cNvPr id="4" name="文本框 3"/>
          <p:cNvSpPr txBox="1"/>
          <p:nvPr/>
        </p:nvSpPr>
        <p:spPr>
          <a:xfrm>
            <a:off x="6916420" y="3775075"/>
            <a:ext cx="308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/>
              <a:t>x</a:t>
            </a:r>
            <a:endParaRPr lang="en-US" altLang="zh-CN" i="1"/>
          </a:p>
        </p:txBody>
      </p:sp>
      <p:sp>
        <p:nvSpPr>
          <p:cNvPr id="5" name="椭圆 4"/>
          <p:cNvSpPr/>
          <p:nvPr/>
        </p:nvSpPr>
        <p:spPr>
          <a:xfrm>
            <a:off x="7214870" y="4122420"/>
            <a:ext cx="71438" cy="71438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6" name="内容占位符 172035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8135620" cy="5400675"/>
          </a:xfrm>
        </p:spPr>
        <p:txBody>
          <a:bodyPr/>
          <a:p>
            <a:pPr marL="0" indent="0"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/>
              <a:t>对程序进行的函数分解，考虑定义几个函数：</a:t>
            </a:r>
            <a:endParaRPr lang="zh-CN" altLang="en-US" dirty="0"/>
          </a:p>
          <a:p>
            <a:pPr lvl="0"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400" dirty="0">
                <a:solidFill>
                  <a:schemeClr val="hlink"/>
                </a:solidFill>
              </a:rPr>
              <a:t>被求根数学函数</a:t>
            </a:r>
            <a:r>
              <a:rPr lang="zh-CN" altLang="en-US" sz="2400" dirty="0"/>
              <a:t>是独立实体。原型说明：</a:t>
            </a:r>
            <a:endParaRPr lang="zh-CN" altLang="en-US" sz="2400" dirty="0"/>
          </a:p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sym typeface="+mn-ea"/>
              </a:rPr>
              <a:t>	double f (double x); </a:t>
            </a:r>
            <a:endParaRPr lang="zh-CN" altLang="en-US" sz="2400" dirty="0"/>
          </a:p>
          <a:p>
            <a:pPr lvl="0" algn="just"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400" dirty="0">
                <a:solidFill>
                  <a:schemeClr val="hlink"/>
                </a:solidFill>
              </a:rPr>
              <a:t>求数学函数两端点的与</a:t>
            </a:r>
            <a:r>
              <a:rPr lang="zh-CN" altLang="en-US" sz="2400" dirty="0">
                <a:sym typeface="+mn-ea"/>
              </a:rPr>
              <a:t>坐标轴交点的公式：</a:t>
            </a:r>
            <a:endParaRPr lang="zh-CN" altLang="en-US" sz="2400" dirty="0">
              <a:sym typeface="+mn-ea"/>
            </a:endParaRPr>
          </a:p>
          <a:p>
            <a:pPr lvl="0" algn="just"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400" dirty="0"/>
          </a:p>
          <a:p>
            <a:pPr marL="457200" lvl="1" indent="0"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这是独立工作，定义函数 </a:t>
            </a:r>
            <a:r>
              <a:rPr lang="en-US" altLang="zh-CN" sz="2400" err="1"/>
              <a:t>crossp</a:t>
            </a:r>
            <a:r>
              <a:rPr lang="zh-CN" altLang="en-US" sz="2400" dirty="0"/>
              <a:t>，以端点坐标为参数，计算弦线与坐标轴的交点。</a:t>
            </a:r>
            <a:endParaRPr lang="zh-CN" altLang="en-US" sz="2400" dirty="0"/>
          </a:p>
          <a:p>
            <a:pPr marL="0" lvl="0" indent="0"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folHlink"/>
                </a:solidFill>
                <a:sym typeface="+mn-ea"/>
              </a:rPr>
              <a:t>	double </a:t>
            </a:r>
            <a:r>
              <a:rPr lang="en-US" altLang="zh-CN" sz="2400" err="1">
                <a:solidFill>
                  <a:schemeClr val="folHlink"/>
                </a:solidFill>
                <a:sym typeface="+mn-ea"/>
              </a:rPr>
              <a:t>crossp</a:t>
            </a:r>
            <a:r>
              <a:rPr lang="en-US" altLang="zh-CN" sz="2400">
                <a:solidFill>
                  <a:schemeClr val="folHlink"/>
                </a:solidFill>
                <a:sym typeface="+mn-ea"/>
              </a:rPr>
              <a:t> (double x1, double x2)</a:t>
            </a:r>
            <a:r>
              <a:rPr lang="en-US" altLang="zh-CN" sz="2400" dirty="0"/>
              <a:t>;</a:t>
            </a:r>
            <a:endParaRPr lang="zh-CN" altLang="en-US" sz="2400" dirty="0"/>
          </a:p>
          <a:p>
            <a:pPr lvl="0" algn="just"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400" dirty="0"/>
              <a:t>求根计算定义为独立函数，可用在任何程序里，只要有被求根函数，以端点作为参数调用。</a:t>
            </a:r>
            <a:endParaRPr lang="zh-CN" altLang="en-US" sz="2000" dirty="0"/>
          </a:p>
        </p:txBody>
      </p:sp>
      <p:graphicFrame>
        <p:nvGraphicFramePr>
          <p:cNvPr id="172034" name="对象 172033"/>
          <p:cNvGraphicFramePr>
            <a:graphicFrameLocks noChangeAspect="1"/>
          </p:cNvGraphicFramePr>
          <p:nvPr/>
        </p:nvGraphicFramePr>
        <p:xfrm>
          <a:off x="3175635" y="3068955"/>
          <a:ext cx="2865120" cy="792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561465" imgH="431800" progId="Equation.2">
                  <p:embed/>
                </p:oleObj>
              </mc:Choice>
              <mc:Fallback>
                <p:oleObj name="" r:id="rId1" imgW="1561465" imgH="431800" progId="Equation.2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175635" y="3068955"/>
                        <a:ext cx="2865120" cy="792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3058" name="内容占位符 173057"/>
          <p:cNvSpPr>
            <a:spLocks noGrp="1"/>
          </p:cNvSpPr>
          <p:nvPr>
            <p:ph idx="1"/>
          </p:nvPr>
        </p:nvSpPr>
        <p:spPr>
          <a:xfrm>
            <a:off x="539750" y="607060"/>
            <a:ext cx="8136255" cy="5774690"/>
          </a:xfrm>
        </p:spPr>
        <p:txBody>
          <a:bodyPr/>
          <a:p>
            <a:pPr algn="just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#include &lt;</a:t>
            </a:r>
            <a:r>
              <a:rPr lang="en-US" altLang="zh-CN" sz="2400" err="1">
                <a:solidFill>
                  <a:schemeClr val="folHlink"/>
                </a:solidFill>
              </a:rPr>
              <a:t>iostream</a:t>
            </a:r>
            <a:r>
              <a:rPr lang="en-US" altLang="zh-CN" sz="2400">
                <a:solidFill>
                  <a:schemeClr val="folHlink"/>
                </a:solidFill>
              </a:rPr>
              <a:t>&gt;</a:t>
            </a:r>
            <a:endParaRPr lang="en-US" altLang="zh-CN" sz="2400">
              <a:solidFill>
                <a:schemeClr val="folHlink"/>
              </a:solidFill>
            </a:endParaRPr>
          </a:p>
          <a:p>
            <a:pPr algn="just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#include &lt;</a:t>
            </a:r>
            <a:r>
              <a:rPr lang="en-US" altLang="zh-CN" sz="2400" err="1">
                <a:solidFill>
                  <a:schemeClr val="folHlink"/>
                </a:solidFill>
              </a:rPr>
              <a:t>cmath</a:t>
            </a:r>
            <a:r>
              <a:rPr lang="en-US" altLang="zh-CN" sz="2400">
                <a:solidFill>
                  <a:schemeClr val="folHlink"/>
                </a:solidFill>
              </a:rPr>
              <a:t>&gt;</a:t>
            </a:r>
            <a:endParaRPr lang="en-US" altLang="zh-CN" sz="2400">
              <a:solidFill>
                <a:schemeClr val="folHlink"/>
              </a:solidFill>
            </a:endParaRPr>
          </a:p>
          <a:p>
            <a:pPr algn="just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using namespace std;</a:t>
            </a:r>
            <a:endParaRPr lang="en-US" altLang="zh-CN" sz="2400">
              <a:solidFill>
                <a:schemeClr val="folHlink"/>
              </a:solidFill>
            </a:endParaRPr>
          </a:p>
          <a:p>
            <a:pPr algn="just">
              <a:spcBef>
                <a:spcPct val="10000"/>
              </a:spcBef>
              <a:buClrTx/>
              <a:buSzTx/>
              <a:buFontTx/>
              <a:buNone/>
            </a:pPr>
            <a:endParaRPr lang="en-US" altLang="zh-CN" sz="2400">
              <a:solidFill>
                <a:schemeClr val="folHlink"/>
              </a:solidFill>
            </a:endParaRPr>
          </a:p>
          <a:p>
            <a:pPr algn="just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double f (double x) </a:t>
            </a:r>
            <a:r>
              <a:rPr lang="zh-CN" altLang="en-US" sz="2400" dirty="0">
                <a:solidFill>
                  <a:schemeClr val="hlink"/>
                </a:solidFill>
              </a:rPr>
              <a:t>｛</a:t>
            </a:r>
            <a:endParaRPr lang="zh-CN" altLang="en-US" sz="2400" dirty="0">
              <a:solidFill>
                <a:schemeClr val="hlink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return x * </a:t>
            </a:r>
            <a:r>
              <a:rPr lang="en-US" altLang="zh-CN" sz="2400" err="1">
                <a:solidFill>
                  <a:schemeClr val="hlink"/>
                </a:solidFill>
              </a:rPr>
              <a:t>sin(x</a:t>
            </a:r>
            <a:r>
              <a:rPr lang="en-US" altLang="zh-CN" sz="2400">
                <a:solidFill>
                  <a:schemeClr val="hlink"/>
                </a:solidFill>
              </a:rPr>
              <a:t>) - 2 * x * x + 2 * x;    //</a:t>
            </a:r>
            <a:r>
              <a:rPr lang="zh-CN" altLang="en-US" sz="2400" dirty="0">
                <a:solidFill>
                  <a:schemeClr val="hlink"/>
                </a:solidFill>
              </a:rPr>
              <a:t>示例数学函数</a:t>
            </a:r>
            <a:r>
              <a:rPr lang="en-US" altLang="zh-CN" sz="2400">
                <a:solidFill>
                  <a:schemeClr val="hlink"/>
                </a:solidFill>
              </a:rPr>
              <a:t>1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//return ((x-5.0)*x+16.0)*x-80.0;    //</a:t>
            </a:r>
            <a:r>
              <a:rPr lang="zh-CN" altLang="en-US" sz="2400" dirty="0">
                <a:solidFill>
                  <a:schemeClr val="hlink"/>
                </a:solidFill>
              </a:rPr>
              <a:t>示例数学函数</a:t>
            </a:r>
            <a:r>
              <a:rPr lang="en-US" altLang="zh-CN" sz="2400">
                <a:solidFill>
                  <a:schemeClr val="hlink"/>
                </a:solidFill>
              </a:rPr>
              <a:t>2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｝	</a:t>
            </a:r>
            <a:endParaRPr lang="zh-CN" altLang="en-US" sz="2400" dirty="0">
              <a:solidFill>
                <a:schemeClr val="hlink"/>
              </a:solidFill>
            </a:endParaRPr>
          </a:p>
          <a:p>
            <a:pPr algn="just">
              <a:spcBef>
                <a:spcPct val="10000"/>
              </a:spcBef>
              <a:buClrTx/>
              <a:buSzTx/>
              <a:buFontTx/>
              <a:buNone/>
            </a:pPr>
            <a:endParaRPr lang="zh-CN" altLang="en-US" sz="2400" dirty="0">
              <a:solidFill>
                <a:schemeClr val="hlink"/>
              </a:solidFill>
            </a:endParaRPr>
          </a:p>
          <a:p>
            <a:pPr algn="just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double </a:t>
            </a:r>
            <a:r>
              <a:rPr lang="en-US" altLang="zh-CN" sz="2400" err="1">
                <a:solidFill>
                  <a:schemeClr val="folHlink"/>
                </a:solidFill>
              </a:rPr>
              <a:t>crossp</a:t>
            </a:r>
            <a:r>
              <a:rPr lang="en-US" altLang="zh-CN" sz="2400">
                <a:solidFill>
                  <a:schemeClr val="folHlink"/>
                </a:solidFill>
              </a:rPr>
              <a:t> (double x1, double x2) {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double y1 = </a:t>
            </a:r>
            <a:r>
              <a:rPr lang="en-US" altLang="zh-CN" sz="2400">
                <a:solidFill>
                  <a:schemeClr val="hlink"/>
                </a:solidFill>
              </a:rPr>
              <a:t>f</a:t>
            </a:r>
            <a:r>
              <a:rPr lang="en-US" altLang="zh-CN" sz="2400">
                <a:solidFill>
                  <a:schemeClr val="folHlink"/>
                </a:solidFill>
              </a:rPr>
              <a:t> (x1),  y2 = </a:t>
            </a:r>
            <a:r>
              <a:rPr lang="en-US" altLang="zh-CN" sz="2400">
                <a:solidFill>
                  <a:schemeClr val="hlink"/>
                </a:solidFill>
              </a:rPr>
              <a:t>f</a:t>
            </a:r>
            <a:r>
              <a:rPr lang="en-US" altLang="zh-CN" sz="2400">
                <a:solidFill>
                  <a:schemeClr val="folHlink"/>
                </a:solidFill>
              </a:rPr>
              <a:t> (x2);</a:t>
            </a:r>
            <a:endParaRPr lang="zh-CN" altLang="en-US" sz="2400" dirty="0">
              <a:solidFill>
                <a:schemeClr val="folHlink"/>
              </a:solidFill>
            </a:endParaRPr>
          </a:p>
          <a:p>
            <a:pPr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folHlink"/>
                </a:solidFill>
              </a:rPr>
              <a:t>	</a:t>
            </a:r>
            <a:r>
              <a:rPr lang="en-US" altLang="zh-CN" sz="2400">
                <a:solidFill>
                  <a:schemeClr val="folHlink"/>
                </a:solidFill>
              </a:rPr>
              <a:t>return (x1*y2 - x2*y1) / (y2 - y1);</a:t>
            </a:r>
            <a:endParaRPr lang="en-US" altLang="zh-CN" sz="2400">
              <a:solidFill>
                <a:schemeClr val="folHlink"/>
              </a:solidFill>
            </a:endParaRPr>
          </a:p>
          <a:p>
            <a:pPr algn="just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en-US" altLang="zh-CN" sz="2400">
              <a:solidFill>
                <a:schemeClr val="folHlink"/>
              </a:solidFill>
            </a:endParaRPr>
          </a:p>
        </p:txBody>
      </p:sp>
      <p:graphicFrame>
        <p:nvGraphicFramePr>
          <p:cNvPr id="173059" name="对象 173058"/>
          <p:cNvGraphicFramePr/>
          <p:nvPr/>
        </p:nvGraphicFramePr>
        <p:xfrm>
          <a:off x="5795963" y="4724400"/>
          <a:ext cx="302577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561465" imgH="431800" progId="Equation.2">
                  <p:embed/>
                </p:oleObj>
              </mc:Choice>
              <mc:Fallback>
                <p:oleObj name="" r:id="rId1" imgW="1561465" imgH="431800" progId="Equation.2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95963" y="4724400"/>
                        <a:ext cx="3025775" cy="8334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0" name="对象 173059"/>
          <p:cNvGraphicFramePr/>
          <p:nvPr/>
        </p:nvGraphicFramePr>
        <p:xfrm>
          <a:off x="5003800" y="2060575"/>
          <a:ext cx="29511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1524000" imgH="228600" progId="Equation.3">
                  <p:embed/>
                </p:oleObj>
              </mc:Choice>
              <mc:Fallback>
                <p:oleObj name="" r:id="rId3" imgW="1524000" imgH="228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3800" y="2060575"/>
                        <a:ext cx="2951163" cy="4413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1" name="对象 173060"/>
          <p:cNvGraphicFramePr/>
          <p:nvPr/>
        </p:nvGraphicFramePr>
        <p:xfrm>
          <a:off x="4932045" y="3501073"/>
          <a:ext cx="32226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1661795" imgH="215900" progId="Equation.3">
                  <p:embed/>
                </p:oleObj>
              </mc:Choice>
              <mc:Fallback>
                <p:oleObj name="" r:id="rId5" imgW="1661795" imgH="215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2045" y="3501073"/>
                        <a:ext cx="3222625" cy="415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82" name="内容占位符 174081"/>
          <p:cNvSpPr>
            <a:spLocks noGrp="1"/>
          </p:cNvSpPr>
          <p:nvPr>
            <p:ph idx="1"/>
          </p:nvPr>
        </p:nvSpPr>
        <p:spPr>
          <a:xfrm>
            <a:off x="539115" y="476885"/>
            <a:ext cx="8135938" cy="5400675"/>
          </a:xfrm>
        </p:spPr>
        <p:txBody>
          <a:bodyPr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double chordroot (double x1, double x2) {</a:t>
            </a:r>
            <a:endParaRPr lang="en-US" altLang="zh-CN" sz="2400">
              <a:solidFill>
                <a:schemeClr val="folHlink"/>
              </a:solidFill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double x, y, y1 = </a:t>
            </a:r>
            <a:r>
              <a:rPr lang="en-US" altLang="zh-CN" sz="2400">
                <a:solidFill>
                  <a:schemeClr val="hlink"/>
                </a:solidFill>
              </a:rPr>
              <a:t>f </a:t>
            </a:r>
            <a:r>
              <a:rPr lang="en-US" altLang="zh-CN" sz="2400">
                <a:solidFill>
                  <a:schemeClr val="folHlink"/>
                </a:solidFill>
              </a:rPr>
              <a:t>(x1);</a:t>
            </a:r>
            <a:endParaRPr lang="en-US" altLang="zh-CN" sz="2400">
              <a:solidFill>
                <a:schemeClr val="folHlink"/>
              </a:solidFill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do {</a:t>
            </a:r>
            <a:endParaRPr lang="en-US" altLang="zh-CN" sz="2400">
              <a:solidFill>
                <a:schemeClr val="folHlink"/>
              </a:solidFill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	x = crossp(x1, x2);  	y = </a:t>
            </a:r>
            <a:r>
              <a:rPr lang="en-US" altLang="zh-CN" sz="2400">
                <a:solidFill>
                  <a:schemeClr val="hlink"/>
                </a:solidFill>
              </a:rPr>
              <a:t>f </a:t>
            </a:r>
            <a:r>
              <a:rPr lang="en-US" altLang="zh-CN" sz="2400">
                <a:solidFill>
                  <a:schemeClr val="folHlink"/>
                </a:solidFill>
              </a:rPr>
              <a:t>(x);</a:t>
            </a:r>
            <a:endParaRPr lang="en-US" altLang="zh-CN" sz="2400">
              <a:solidFill>
                <a:schemeClr val="folHlink"/>
              </a:solidFill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	if (y * y1 &gt; 0) { // y</a:t>
            </a:r>
            <a:r>
              <a:rPr lang="zh-CN" altLang="en-US" sz="2400" dirty="0">
                <a:solidFill>
                  <a:schemeClr val="folHlink"/>
                </a:solidFill>
              </a:rPr>
              <a:t>与</a:t>
            </a:r>
            <a:r>
              <a:rPr lang="en-US" altLang="zh-CN" sz="2400">
                <a:solidFill>
                  <a:schemeClr val="folHlink"/>
                </a:solidFill>
              </a:rPr>
              <a:t>y1</a:t>
            </a:r>
            <a:r>
              <a:rPr lang="zh-CN" altLang="en-US" sz="2400" dirty="0">
                <a:solidFill>
                  <a:schemeClr val="folHlink"/>
                </a:solidFill>
              </a:rPr>
              <a:t>同符号，新区间</a:t>
            </a:r>
            <a:r>
              <a:rPr lang="en-US" altLang="zh-CN" sz="2400">
                <a:solidFill>
                  <a:schemeClr val="folHlink"/>
                </a:solidFill>
              </a:rPr>
              <a:t>[x,x2]</a:t>
            </a:r>
            <a:endParaRPr lang="en-US" altLang="zh-CN" sz="2400">
              <a:solidFill>
                <a:schemeClr val="folHlink"/>
              </a:solidFill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		x1 = x;  y1 = y;</a:t>
            </a:r>
            <a:endParaRPr lang="en-US" altLang="zh-CN" sz="2400">
              <a:solidFill>
                <a:schemeClr val="folHlink"/>
              </a:solidFill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	} else </a:t>
            </a:r>
            <a:endParaRPr lang="en-US" altLang="zh-CN" sz="2400">
              <a:solidFill>
                <a:schemeClr val="folHlink"/>
              </a:solidFill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		x2 = x;  /*</a:t>
            </a:r>
            <a:r>
              <a:rPr lang="zh-CN" altLang="en-US" sz="2400" dirty="0">
                <a:solidFill>
                  <a:schemeClr val="folHlink"/>
                </a:solidFill>
              </a:rPr>
              <a:t>异号，新区间</a:t>
            </a:r>
            <a:r>
              <a:rPr lang="en-US" altLang="zh-CN" sz="2400">
                <a:solidFill>
                  <a:schemeClr val="folHlink"/>
                </a:solidFill>
              </a:rPr>
              <a:t>[x1,x]*/</a:t>
            </a:r>
            <a:endParaRPr lang="en-US" altLang="zh-CN" sz="2400">
              <a:solidFill>
                <a:schemeClr val="folHlink"/>
              </a:solidFill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} while (</a:t>
            </a:r>
            <a:r>
              <a:rPr lang="en-US" altLang="zh-CN" sz="2400" err="1">
                <a:solidFill>
                  <a:schemeClr val="folHlink"/>
                </a:solidFill>
              </a:rPr>
              <a:t>fabs(y</a:t>
            </a:r>
            <a:r>
              <a:rPr lang="en-US" altLang="zh-CN" sz="2400">
                <a:solidFill>
                  <a:schemeClr val="folHlink"/>
                </a:solidFill>
              </a:rPr>
              <a:t>) &gt;= 1E-6);  </a:t>
            </a:r>
            <a:endParaRPr lang="en-US" altLang="zh-CN" sz="2400">
              <a:solidFill>
                <a:schemeClr val="folHlink"/>
              </a:solidFill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return x;</a:t>
            </a:r>
            <a:endParaRPr lang="en-US" altLang="zh-CN" sz="2400">
              <a:solidFill>
                <a:schemeClr val="folHlink"/>
              </a:solidFill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en-US" altLang="zh-CN" sz="2400">
              <a:solidFill>
                <a:schemeClr val="folHlink"/>
              </a:solidFill>
            </a:endParaRPr>
          </a:p>
        </p:txBody>
      </p:sp>
      <p:sp>
        <p:nvSpPr>
          <p:cNvPr id="174083" name="矩形 174082"/>
          <p:cNvSpPr/>
          <p:nvPr/>
        </p:nvSpPr>
        <p:spPr>
          <a:xfrm>
            <a:off x="2735263" y="4049713"/>
            <a:ext cx="6157912" cy="2619375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lvl="0" indent="-34290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buNone/>
            </a:pPr>
            <a:r>
              <a:rPr lang="en-US" altLang="zh-CN" sz="2400" err="1">
                <a:solidFill>
                  <a:schemeClr val="folHlink"/>
                </a:solidFill>
                <a:cs typeface="Cambria" panose="02040503050406030204" pitchFamily="18" charset="0"/>
              </a:rPr>
              <a:t>int</a:t>
            </a:r>
            <a:r>
              <a:rPr lang="en-US" altLang="zh-CN" sz="2400">
                <a:solidFill>
                  <a:schemeClr val="folHlink"/>
                </a:solidFill>
                <a:cs typeface="Cambria" panose="02040503050406030204" pitchFamily="18" charset="0"/>
              </a:rPr>
              <a:t> main() {</a:t>
            </a:r>
            <a:endParaRPr lang="en-US" altLang="zh-CN" sz="2400">
              <a:solidFill>
                <a:schemeClr val="folHlink"/>
              </a:solidFill>
              <a:cs typeface="Cambria" panose="02040503050406030204" pitchFamily="18" charset="0"/>
            </a:endParaRPr>
          </a:p>
          <a:p>
            <a:pPr lvl="0">
              <a:buNone/>
            </a:pPr>
            <a:r>
              <a:rPr lang="en-US" altLang="zh-CN" sz="2400">
                <a:solidFill>
                  <a:schemeClr val="folHlink"/>
                </a:solidFill>
                <a:cs typeface="Cambria" panose="02040503050406030204" pitchFamily="18" charset="0"/>
              </a:rPr>
              <a:t>    double x1 = 2, x2 = 6;</a:t>
            </a:r>
            <a:endParaRPr lang="en-US" altLang="zh-CN" sz="2400">
              <a:solidFill>
                <a:schemeClr val="folHlink"/>
              </a:solidFill>
              <a:cs typeface="Cambria" panose="02040503050406030204" pitchFamily="18" charset="0"/>
            </a:endParaRPr>
          </a:p>
          <a:p>
            <a:pPr lvl="0">
              <a:buNone/>
            </a:pPr>
            <a:r>
              <a:rPr lang="en-US" altLang="zh-CN" sz="2400">
                <a:solidFill>
                  <a:schemeClr val="folHlink"/>
                </a:solidFill>
                <a:cs typeface="Cambria" panose="02040503050406030204" pitchFamily="18" charset="0"/>
              </a:rPr>
              <a:t>    double x = chordroot (x1, x2);</a:t>
            </a:r>
            <a:endParaRPr lang="en-US" altLang="zh-CN" sz="2400">
              <a:solidFill>
                <a:schemeClr val="folHlink"/>
              </a:solidFill>
              <a:cs typeface="Cambria" panose="02040503050406030204" pitchFamily="18" charset="0"/>
            </a:endParaRPr>
          </a:p>
          <a:p>
            <a:pPr lvl="0">
              <a:buNone/>
            </a:pPr>
            <a:r>
              <a:rPr lang="en-US" altLang="zh-CN" sz="2400">
                <a:solidFill>
                  <a:schemeClr val="folHlink"/>
                </a:solidFill>
                <a:cs typeface="Cambria" panose="02040503050406030204" pitchFamily="18" charset="0"/>
              </a:rPr>
              <a:t>    </a:t>
            </a:r>
            <a:r>
              <a:rPr lang="en-US" altLang="zh-CN" sz="2400" err="1">
                <a:solidFill>
                  <a:schemeClr val="folHlink"/>
                </a:solidFill>
                <a:cs typeface="Cambria" panose="02040503050406030204" pitchFamily="18" charset="0"/>
              </a:rPr>
              <a:t>cout</a:t>
            </a:r>
            <a:r>
              <a:rPr lang="en-US" altLang="zh-CN" sz="2400">
                <a:solidFill>
                  <a:schemeClr val="folHlink"/>
                </a:solidFill>
                <a:cs typeface="Cambria" panose="02040503050406030204" pitchFamily="18" charset="0"/>
              </a:rPr>
              <a:t>&lt;&lt;"A root of equation: "&lt;&lt; x &lt;&lt;</a:t>
            </a:r>
            <a:r>
              <a:rPr lang="en-US" altLang="zh-CN" sz="2400" err="1">
                <a:solidFill>
                  <a:schemeClr val="folHlink"/>
                </a:solidFill>
                <a:cs typeface="Cambria" panose="02040503050406030204" pitchFamily="18" charset="0"/>
              </a:rPr>
              <a:t>endl</a:t>
            </a:r>
            <a:r>
              <a:rPr lang="en-US" altLang="zh-CN" sz="2400">
                <a:solidFill>
                  <a:schemeClr val="folHlink"/>
                </a:solidFill>
                <a:cs typeface="Cambria" panose="02040503050406030204" pitchFamily="18" charset="0"/>
              </a:rPr>
              <a:t>;</a:t>
            </a:r>
            <a:endParaRPr lang="en-US" altLang="zh-CN" sz="2400">
              <a:solidFill>
                <a:schemeClr val="folHlink"/>
              </a:solidFill>
              <a:cs typeface="Cambria" panose="02040503050406030204" pitchFamily="18" charset="0"/>
            </a:endParaRPr>
          </a:p>
          <a:p>
            <a:pPr lvl="0">
              <a:buNone/>
            </a:pPr>
            <a:r>
              <a:rPr lang="en-US" altLang="zh-CN" sz="2400">
                <a:solidFill>
                  <a:schemeClr val="folHlink"/>
                </a:solidFill>
                <a:cs typeface="Cambria" panose="02040503050406030204" pitchFamily="18" charset="0"/>
              </a:rPr>
              <a:t>    return 0;</a:t>
            </a:r>
            <a:endParaRPr lang="en-US" altLang="zh-CN" sz="2400">
              <a:solidFill>
                <a:schemeClr val="folHlink"/>
              </a:solidFill>
              <a:cs typeface="Cambria" panose="02040503050406030204" pitchFamily="18" charset="0"/>
            </a:endParaRPr>
          </a:p>
          <a:p>
            <a:pPr lvl="0">
              <a:buNone/>
            </a:pPr>
            <a:r>
              <a:rPr lang="en-US" altLang="zh-CN" sz="2400">
                <a:solidFill>
                  <a:schemeClr val="folHlink"/>
                </a:solidFill>
                <a:cs typeface="Cambria" panose="02040503050406030204" pitchFamily="18" charset="0"/>
              </a:rPr>
              <a:t>}</a:t>
            </a:r>
            <a:endParaRPr lang="zh-CN" altLang="en-US" sz="2400" dirty="0">
              <a:solidFill>
                <a:schemeClr val="folHlink"/>
              </a:solidFill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7" name="文本占位符 133126"/>
          <p:cNvSpPr>
            <a:spLocks noGrp="1"/>
          </p:cNvSpPr>
          <p:nvPr>
            <p:ph type="body" idx="4294967295"/>
          </p:nvPr>
        </p:nvSpPr>
        <p:spPr>
          <a:xfrm>
            <a:off x="467360" y="476885"/>
            <a:ext cx="8136255" cy="5832475"/>
          </a:xfrm>
        </p:spPr>
        <p:txBody>
          <a:bodyPr/>
          <a:p>
            <a:r>
              <a:rPr lang="zh-CN" altLang="en-US" dirty="0"/>
              <a:t>分析上面的程序，可以注意到：被求根的数学函数写在函数 </a:t>
            </a:r>
            <a:r>
              <a:rPr lang="en-US" altLang="zh-CN"/>
              <a:t>f  </a:t>
            </a:r>
            <a:r>
              <a:rPr lang="zh-CN" altLang="en-US" dirty="0"/>
              <a:t>中，函数 </a:t>
            </a:r>
            <a:r>
              <a:rPr lang="en-US" altLang="zh-CN"/>
              <a:t>crossp </a:t>
            </a:r>
            <a:r>
              <a:rPr lang="zh-CN" altLang="en-US" dirty="0"/>
              <a:t>和 </a:t>
            </a:r>
            <a:r>
              <a:rPr lang="en-US" altLang="zh-CN" dirty="0"/>
              <a:t>chord</a:t>
            </a:r>
            <a:r>
              <a:rPr lang="en-US" altLang="zh-CN"/>
              <a:t>root </a:t>
            </a:r>
            <a:r>
              <a:rPr lang="zh-CN" altLang="en-US" dirty="0"/>
              <a:t>都调用函数 </a:t>
            </a:r>
            <a:r>
              <a:rPr lang="en-US" altLang="zh-CN"/>
              <a:t>f </a:t>
            </a:r>
            <a:r>
              <a:rPr lang="zh-CN" altLang="en-US" dirty="0"/>
              <a:t>来求根。</a:t>
            </a:r>
            <a:endParaRPr lang="zh-CN" altLang="en-US" dirty="0"/>
          </a:p>
          <a:p>
            <a:r>
              <a:rPr lang="zh-CN" altLang="en-US" dirty="0"/>
              <a:t>如果</a:t>
            </a:r>
            <a:r>
              <a:rPr lang="zh-CN" altLang="en-US" dirty="0">
                <a:solidFill>
                  <a:schemeClr val="accent2"/>
                </a:solidFill>
              </a:rPr>
              <a:t>要对其它数学函数</a:t>
            </a:r>
            <a:r>
              <a:rPr lang="zh-CN" altLang="en-US" dirty="0"/>
              <a:t>求根，则需要重新改写函数 </a:t>
            </a:r>
            <a:r>
              <a:rPr lang="en-US" altLang="zh-CN"/>
              <a:t>f </a:t>
            </a:r>
            <a:r>
              <a:rPr lang="zh-CN" altLang="en-US" dirty="0"/>
              <a:t>的函数体。或者写出 </a:t>
            </a:r>
            <a:r>
              <a:rPr lang="en-US" altLang="zh-CN"/>
              <a:t>f1</a:t>
            </a:r>
            <a:r>
              <a:rPr lang="zh-CN" altLang="en-US" dirty="0"/>
              <a:t>、</a:t>
            </a:r>
            <a:r>
              <a:rPr lang="en-US" altLang="zh-CN"/>
              <a:t>f2 </a:t>
            </a:r>
            <a:r>
              <a:rPr lang="zh-CN" altLang="en-US" dirty="0"/>
              <a:t>函数，然后编写出另一套 </a:t>
            </a:r>
            <a:r>
              <a:rPr lang="en-US" altLang="zh-CN"/>
              <a:t>crossp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dirty="0">
                <a:sym typeface="+mn-ea"/>
              </a:rPr>
              <a:t>chord</a:t>
            </a:r>
            <a:r>
              <a:rPr lang="en-US" altLang="zh-CN">
                <a:sym typeface="+mn-ea"/>
              </a:rPr>
              <a:t>root </a:t>
            </a:r>
            <a:r>
              <a:rPr lang="zh-CN" altLang="en-US" dirty="0"/>
              <a:t>函数</a:t>
            </a:r>
            <a:r>
              <a:rPr lang="en-US" altLang="zh-CN"/>
              <a:t>……</a:t>
            </a:r>
            <a:endParaRPr lang="zh-CN" altLang="en-US" dirty="0"/>
          </a:p>
          <a:p>
            <a:r>
              <a:rPr lang="zh-CN" altLang="en-US" dirty="0"/>
              <a:t>然而，求根解法是一个通用方法！希望能用它们处理多个数学函数！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提高函数通用性方法：</a:t>
            </a:r>
            <a:r>
              <a:rPr lang="zh-CN" altLang="en-US" dirty="0">
                <a:solidFill>
                  <a:schemeClr val="accent2"/>
                </a:solidFill>
              </a:rPr>
              <a:t>引进新参数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要使求根函数能处理不同的数学函数，必须为它引进</a:t>
            </a:r>
            <a:r>
              <a:rPr lang="zh-CN" altLang="en-US" dirty="0">
                <a:solidFill>
                  <a:schemeClr val="accent2"/>
                </a:solidFill>
              </a:rPr>
              <a:t>与函数有关</a:t>
            </a:r>
            <a:r>
              <a:rPr lang="zh-CN" altLang="en-US" dirty="0"/>
              <a:t>的参数。</a:t>
            </a:r>
            <a:endParaRPr lang="zh-CN" altLang="en-US" dirty="0"/>
          </a:p>
        </p:txBody>
      </p:sp>
      <p:sp>
        <p:nvSpPr>
          <p:cNvPr id="133128" name="文本框 133127"/>
          <p:cNvSpPr txBox="1"/>
          <p:nvPr/>
        </p:nvSpPr>
        <p:spPr>
          <a:xfrm>
            <a:off x="7380288" y="3573463"/>
            <a:ext cx="863600" cy="10985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en-US" altLang="zh-CN" sz="6600" b="1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?</a:t>
            </a:r>
            <a:endParaRPr lang="en-US" altLang="zh-CN" sz="6600" b="1">
              <a:solidFill>
                <a:schemeClr val="accent2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4414" name="表格 134413"/>
          <p:cNvGraphicFramePr/>
          <p:nvPr>
            <p:custDataLst>
              <p:tags r:id="rId1"/>
            </p:custDataLst>
          </p:nvPr>
        </p:nvGraphicFramePr>
        <p:xfrm>
          <a:off x="4643438" y="2420938"/>
          <a:ext cx="3902075" cy="3951288"/>
        </p:xfrm>
        <a:graphic>
          <a:graphicData uri="http://schemas.openxmlformats.org/drawingml/2006/table">
            <a:tbl>
              <a:tblPr/>
              <a:tblGrid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55588"/>
                <a:gridCol w="233362"/>
                <a:gridCol w="242888"/>
                <a:gridCol w="244475"/>
                <a:gridCol w="242887"/>
                <a:gridCol w="244475"/>
                <a:gridCol w="244475"/>
              </a:tblGrid>
              <a:tr h="2762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cs typeface="Cambria" panose="02040503050406030204" pitchFamily="18" charset="0"/>
                        </a:rPr>
                        <a:t>其</a:t>
                      </a: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cs typeface="Cambria" panose="02040503050406030204" pitchFamily="18" charset="0"/>
                        </a:rPr>
                        <a:t>它</a:t>
                      </a: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cs typeface="Cambria" panose="02040503050406030204" pitchFamily="18" charset="0"/>
                        </a:rPr>
                        <a:t>程</a:t>
                      </a: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cs typeface="Cambria" panose="02040503050406030204" pitchFamily="18" charset="0"/>
                        </a:rPr>
                        <a:t>序</a:t>
                      </a: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cs typeface="Cambria" panose="02040503050406030204" pitchFamily="18" charset="0"/>
                        </a:rPr>
                        <a:t>占</a:t>
                      </a: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cs typeface="Cambria" panose="02040503050406030204" pitchFamily="18" charset="0"/>
                        </a:rPr>
                        <a:t>用</a:t>
                      </a: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cs typeface="Cambria" panose="02040503050406030204" pitchFamily="18" charset="0"/>
                        </a:rPr>
                        <a:t>内</a:t>
                      </a: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cs typeface="Cambria" panose="02040503050406030204" pitchFamily="18" charset="0"/>
                        </a:rPr>
                        <a:t>存</a:t>
                      </a: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762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746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62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62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cs typeface="Cambria" panose="02040503050406030204" pitchFamily="18" charset="0"/>
                        </a:rPr>
                        <a:t>系</a:t>
                      </a: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cs typeface="Cambria" panose="02040503050406030204" pitchFamily="18" charset="0"/>
                        </a:rPr>
                        <a:t>统</a:t>
                      </a: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cs typeface="Cambria" panose="02040503050406030204" pitchFamily="18" charset="0"/>
                        </a:rPr>
                        <a:t>占</a:t>
                      </a: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cs typeface="Cambria" panose="02040503050406030204" pitchFamily="18" charset="0"/>
                        </a:rPr>
                        <a:t>用</a:t>
                      </a: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cs typeface="Cambria" panose="02040503050406030204" pitchFamily="18" charset="0"/>
                        </a:rPr>
                        <a:t>内</a:t>
                      </a: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cs typeface="Cambria" panose="02040503050406030204" pitchFamily="18" charset="0"/>
                        </a:rPr>
                        <a:t>存</a:t>
                      </a: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62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34407" name="文本占位符 134406"/>
          <p:cNvSpPr>
            <a:spLocks noGrp="1"/>
          </p:cNvSpPr>
          <p:nvPr>
            <p:ph type="body" sz="half" idx="4294967295"/>
          </p:nvPr>
        </p:nvSpPr>
        <p:spPr>
          <a:xfrm>
            <a:off x="395605" y="260985"/>
            <a:ext cx="8064500" cy="2016125"/>
          </a:xfrm>
        </p:spPr>
        <p:txBody>
          <a:bodyPr/>
          <a:lstStyle>
            <a:lvl1pPr lvl="0">
              <a:buClr>
                <a:schemeClr val="hlink"/>
              </a:buClr>
              <a:buSzPct val="85000"/>
              <a:buFont typeface="Wingdings" panose="05000000000000000000" pitchFamily="2" charset="2"/>
              <a:defRPr/>
            </a:lvl1pPr>
            <a:lvl2pPr lvl="1">
              <a:buClr>
                <a:schemeClr val="hlink"/>
              </a:buClr>
              <a:buSzPct val="85000"/>
              <a:buFont typeface="Wingdings" panose="05000000000000000000" pitchFamily="2" charset="2"/>
              <a:defRPr sz="2400"/>
            </a:lvl2pPr>
            <a:lvl3pPr lvl="2">
              <a:buClrTx/>
              <a:buSzPct val="85000"/>
              <a:buFont typeface="Wingdings" panose="05000000000000000000" pitchFamily="2" charset="2"/>
              <a:defRPr sz="2000"/>
            </a:lvl3pPr>
            <a:lvl4pPr lvl="3">
              <a:buClrTx/>
              <a:buSzTx/>
              <a:buFont typeface="Wingdings" panose="05000000000000000000" pitchFamily="2" charset="2"/>
              <a:defRPr sz="1800"/>
            </a:lvl4pPr>
            <a:lvl5pPr lvl="4">
              <a:buClrTx/>
              <a:buSzTx/>
              <a:buFont typeface="Wingdings" panose="05000000000000000000" pitchFamily="2" charset="2"/>
              <a:defRPr sz="1800"/>
            </a:lvl5pPr>
          </a:lstStyle>
          <a:p>
            <a:pPr marL="0" lvl="0" indent="0">
              <a:buNone/>
            </a:pPr>
            <a:r>
              <a:rPr lang="en-US" altLang="zh-CN"/>
              <a:t>C</a:t>
            </a:r>
            <a:r>
              <a:rPr lang="zh-CN" altLang="en-US" dirty="0"/>
              <a:t>和</a:t>
            </a:r>
            <a:r>
              <a:rPr lang="en-US" altLang="zh-CN"/>
              <a:t>/C++ </a:t>
            </a:r>
            <a:r>
              <a:rPr lang="zh-CN" altLang="en-US" dirty="0"/>
              <a:t>语言里不能直接把函数作为函数的参数，而需要使用</a:t>
            </a:r>
            <a:r>
              <a:rPr lang="zh-CN" altLang="en-US" dirty="0">
                <a:solidFill>
                  <a:schemeClr val="hlink"/>
                </a:solidFill>
              </a:rPr>
              <a:t>指向函数的指针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chemeClr val="hlink"/>
                </a:solidFill>
              </a:rPr>
              <a:t>函数指针</a:t>
            </a:r>
            <a:r>
              <a:rPr lang="zh-CN" altLang="en-US" dirty="0"/>
              <a:t>）。</a:t>
            </a:r>
            <a:endParaRPr lang="zh-CN" altLang="en-US" dirty="0"/>
          </a:p>
          <a:p>
            <a:pPr marL="0" lvl="0" indent="0">
              <a:buNone/>
            </a:pPr>
            <a:r>
              <a:rPr lang="zh-CN" altLang="en-US" dirty="0"/>
              <a:t>在函数调用时，可以通过这种指针把所需函数传进去，从而达到在不同调用中使用不同函数的目的。</a:t>
            </a:r>
            <a:endParaRPr lang="zh-CN" altLang="en-US" dirty="0"/>
          </a:p>
        </p:txBody>
      </p:sp>
      <p:sp>
        <p:nvSpPr>
          <p:cNvPr id="134408" name="文本占位符 134407"/>
          <p:cNvSpPr>
            <a:spLocks noGrp="1"/>
          </p:cNvSpPr>
          <p:nvPr>
            <p:ph type="body" sz="half" idx="4294967295"/>
          </p:nvPr>
        </p:nvSpPr>
        <p:spPr>
          <a:xfrm>
            <a:off x="323850" y="2564765"/>
            <a:ext cx="4104005" cy="2808605"/>
          </a:xfrm>
        </p:spPr>
        <p:txBody>
          <a:bodyPr/>
          <a:lstStyle>
            <a:lvl1pPr lvl="0">
              <a:buClr>
                <a:schemeClr val="hlink"/>
              </a:buClr>
              <a:buSzPct val="85000"/>
              <a:buFont typeface="Wingdings" panose="05000000000000000000" pitchFamily="2" charset="2"/>
              <a:defRPr/>
            </a:lvl1pPr>
            <a:lvl2pPr lvl="1">
              <a:buClr>
                <a:schemeClr val="hlink"/>
              </a:buClr>
              <a:buSzPct val="85000"/>
              <a:buFont typeface="Wingdings" panose="05000000000000000000" pitchFamily="2" charset="2"/>
              <a:defRPr sz="2400"/>
            </a:lvl2pPr>
            <a:lvl3pPr lvl="2">
              <a:buClrTx/>
              <a:buSzPct val="85000"/>
              <a:buFont typeface="Wingdings" panose="05000000000000000000" pitchFamily="2" charset="2"/>
              <a:defRPr sz="2000"/>
            </a:lvl3pPr>
            <a:lvl4pPr lvl="3">
              <a:buClrTx/>
              <a:buSzTx/>
              <a:buFont typeface="Wingdings" panose="05000000000000000000" pitchFamily="2" charset="2"/>
              <a:defRPr sz="1800"/>
            </a:lvl4pPr>
            <a:lvl5pPr lvl="4">
              <a:buClrTx/>
              <a:buSzTx/>
              <a:buFont typeface="Wingdings" panose="05000000000000000000" pitchFamily="2" charset="2"/>
              <a:defRPr sz="1800"/>
            </a:lvl5pPr>
          </a:lstStyle>
          <a:p>
            <a:pPr marL="0" lvl="0" indent="0">
              <a:buNone/>
            </a:pPr>
            <a:r>
              <a:rPr lang="zh-CN" altLang="en-US" dirty="0"/>
              <a:t>一个函数在执行时占用一段连续的内存区，而</a:t>
            </a:r>
            <a:r>
              <a:rPr lang="zh-CN" altLang="en-US" dirty="0">
                <a:solidFill>
                  <a:schemeClr val="accent2"/>
                </a:solidFill>
              </a:rPr>
              <a:t>函数名就是该函数所占内存区的首地址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134413" name="直接连接符 134412"/>
          <p:cNvSpPr/>
          <p:nvPr/>
        </p:nvSpPr>
        <p:spPr>
          <a:xfrm>
            <a:off x="3563938" y="4437063"/>
            <a:ext cx="1512887" cy="144462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 spd="med"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9619" name="内容占位符 239618"/>
          <p:cNvSpPr>
            <a:spLocks noGrp="1"/>
          </p:cNvSpPr>
          <p:nvPr>
            <p:ph idx="1"/>
          </p:nvPr>
        </p:nvSpPr>
        <p:spPr>
          <a:xfrm>
            <a:off x="323215" y="981075"/>
            <a:ext cx="4262120" cy="5400675"/>
          </a:xfrm>
        </p:spPr>
        <p:txBody>
          <a:bodyPr/>
          <a:p>
            <a:pPr marL="0" indent="0">
              <a:buNone/>
            </a:pPr>
            <a:r>
              <a:rPr lang="zh-CN" altLang="en-US" dirty="0"/>
              <a:t>可以把函数的这个首地址</a:t>
            </a:r>
            <a:r>
              <a:rPr lang="en-US" altLang="zh-CN"/>
              <a:t>(</a:t>
            </a:r>
            <a:r>
              <a:rPr lang="zh-CN" altLang="en-US" dirty="0"/>
              <a:t>或称入口地址</a:t>
            </a:r>
            <a:r>
              <a:rPr lang="en-US" altLang="zh-CN"/>
              <a:t>) </a:t>
            </a:r>
            <a:r>
              <a:rPr lang="zh-CN" altLang="en-US" dirty="0"/>
              <a:t>赋给一个指针变量，使该指针变量指向该函数。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然后通过指针变量就可以找到并调用这个函数。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这种指向函数的指针变量被称为“</a:t>
            </a:r>
            <a:r>
              <a:rPr lang="zh-CN" altLang="en-US" dirty="0">
                <a:solidFill>
                  <a:schemeClr val="hlink"/>
                </a:solidFill>
              </a:rPr>
              <a:t>函数指针变量</a:t>
            </a:r>
            <a:r>
              <a:rPr lang="zh-CN" altLang="en-US" dirty="0"/>
              <a:t>”。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39878" name="表格 239877"/>
          <p:cNvGraphicFramePr/>
          <p:nvPr/>
        </p:nvGraphicFramePr>
        <p:xfrm>
          <a:off x="4954905" y="1125538"/>
          <a:ext cx="3902075" cy="3951288"/>
        </p:xfrm>
        <a:graphic>
          <a:graphicData uri="http://schemas.openxmlformats.org/drawingml/2006/table">
            <a:tbl>
              <a:tblPr/>
              <a:tblGrid>
                <a:gridCol w="244475"/>
                <a:gridCol w="242888"/>
                <a:gridCol w="244475"/>
                <a:gridCol w="242887"/>
                <a:gridCol w="244475"/>
                <a:gridCol w="244475"/>
                <a:gridCol w="242888"/>
                <a:gridCol w="244475"/>
                <a:gridCol w="242887"/>
                <a:gridCol w="255588"/>
                <a:gridCol w="233362"/>
                <a:gridCol w="242888"/>
                <a:gridCol w="244475"/>
                <a:gridCol w="242887"/>
                <a:gridCol w="244475"/>
                <a:gridCol w="244475"/>
              </a:tblGrid>
              <a:tr h="2762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cs typeface="Cambria" panose="02040503050406030204" pitchFamily="18" charset="0"/>
                        </a:rPr>
                        <a:t>其</a:t>
                      </a: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cs typeface="Cambria" panose="02040503050406030204" pitchFamily="18" charset="0"/>
                        </a:rPr>
                        <a:t>它</a:t>
                      </a: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cs typeface="Cambria" panose="02040503050406030204" pitchFamily="18" charset="0"/>
                        </a:rPr>
                        <a:t>程</a:t>
                      </a: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cs typeface="Cambria" panose="02040503050406030204" pitchFamily="18" charset="0"/>
                        </a:rPr>
                        <a:t>序</a:t>
                      </a: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cs typeface="Cambria" panose="02040503050406030204" pitchFamily="18" charset="0"/>
                        </a:rPr>
                        <a:t>占</a:t>
                      </a: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cs typeface="Cambria" panose="02040503050406030204" pitchFamily="18" charset="0"/>
                        </a:rPr>
                        <a:t>用</a:t>
                      </a: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cs typeface="Cambria" panose="02040503050406030204" pitchFamily="18" charset="0"/>
                        </a:rPr>
                        <a:t>内</a:t>
                      </a: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cs typeface="Cambria" panose="02040503050406030204" pitchFamily="18" charset="0"/>
                        </a:rPr>
                        <a:t>存</a:t>
                      </a: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762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746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62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62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cs typeface="Cambria" panose="02040503050406030204" pitchFamily="18" charset="0"/>
                        </a:rPr>
                        <a:t>系</a:t>
                      </a: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cs typeface="Cambria" panose="02040503050406030204" pitchFamily="18" charset="0"/>
                        </a:rPr>
                        <a:t>统</a:t>
                      </a: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cs typeface="Cambria" panose="02040503050406030204" pitchFamily="18" charset="0"/>
                        </a:rPr>
                        <a:t>占</a:t>
                      </a: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cs typeface="Cambria" panose="02040503050406030204" pitchFamily="18" charset="0"/>
                        </a:rPr>
                        <a:t>用</a:t>
                      </a: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cs typeface="Cambria" panose="02040503050406030204" pitchFamily="18" charset="0"/>
                        </a:rPr>
                        <a:t>内</a:t>
                      </a: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200" dirty="0">
                          <a:cs typeface="Cambria" panose="02040503050406030204" pitchFamily="18" charset="0"/>
                        </a:rPr>
                        <a:t>存</a:t>
                      </a: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46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62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39879" name="任意多边形 239878"/>
          <p:cNvSpPr/>
          <p:nvPr/>
        </p:nvSpPr>
        <p:spPr>
          <a:xfrm>
            <a:off x="5185093" y="2816225"/>
            <a:ext cx="1836737" cy="396875"/>
          </a:xfrm>
          <a:custGeom>
            <a:avLst/>
            <a:gdLst/>
            <a:ahLst/>
            <a:cxnLst/>
            <a:pathLst>
              <a:path w="1157" h="250">
                <a:moveTo>
                  <a:pt x="1157" y="205"/>
                </a:moveTo>
                <a:cubicBezTo>
                  <a:pt x="952" y="125"/>
                  <a:pt x="748" y="46"/>
                  <a:pt x="567" y="23"/>
                </a:cubicBezTo>
                <a:cubicBezTo>
                  <a:pt x="386" y="0"/>
                  <a:pt x="136" y="30"/>
                  <a:pt x="68" y="68"/>
                </a:cubicBezTo>
                <a:cubicBezTo>
                  <a:pt x="0" y="106"/>
                  <a:pt x="79" y="178"/>
                  <a:pt x="159" y="250"/>
                </a:cubicBezTo>
              </a:path>
            </a:pathLst>
          </a:custGeom>
          <a:noFill/>
          <a:ln w="19050" cap="flat" cmpd="sng">
            <a:solidFill>
              <a:schemeClr val="hlink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文本框 56321"/>
          <p:cNvSpPr txBox="1"/>
          <p:nvPr/>
        </p:nvSpPr>
        <p:spPr>
          <a:xfrm>
            <a:off x="287020" y="307340"/>
            <a:ext cx="8569325" cy="1337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>
              <a:spcBef>
                <a:spcPts val="0"/>
              </a:spcBef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定义字符指针数组时可用字符串常量提供初始值：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ts val="600"/>
              </a:spcBef>
            </a:pPr>
            <a:r>
              <a:rPr lang="en-US" altLang="zh-CN">
                <a:solidFill>
                  <a:srgbClr val="FF000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cost char *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days[] = { "Sunday",   "Monday", "Tuesday",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ts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		 "Wednesday", "Thursday", "Friday", "Saturday" }; 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6323" name="文本框 56322"/>
          <p:cNvSpPr txBox="1"/>
          <p:nvPr/>
        </p:nvSpPr>
        <p:spPr>
          <a:xfrm>
            <a:off x="287020" y="4364673"/>
            <a:ext cx="8356600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hangingPunct="1">
              <a:spcBef>
                <a:spcPts val="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简单实例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：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hangingPunct="1">
              <a:spcBef>
                <a:spcPts val="0"/>
              </a:spcBef>
            </a:pPr>
            <a:r>
              <a:rPr lang="en-US" altLang="zh-CN" sz="2800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cout &lt;&lt; "Work</a:t>
            </a:r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days: ";</a:t>
            </a:r>
            <a:endParaRPr lang="en-US" altLang="zh-CN" sz="2800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ts val="0"/>
              </a:spcBef>
            </a:pPr>
            <a:r>
              <a:rPr lang="en-US" altLang="zh-CN" sz="2800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for(i </a:t>
            </a:r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= 1; i &lt; 6; ++i)    </a:t>
            </a:r>
            <a:r>
              <a:rPr lang="en-US" altLang="zh-CN" sz="2800" err="1">
                <a:solidFill>
                  <a:schemeClr val="folHlink"/>
                </a:solidFill>
                <a:cs typeface="Cambria" panose="02040503050406030204" pitchFamily="18" charset="0"/>
                <a:sym typeface="+mn-ea"/>
              </a:rPr>
              <a:t>cout &lt;&lt; </a:t>
            </a:r>
            <a:r>
              <a:rPr lang="en-US" altLang="zh-CN" sz="2800" err="1">
                <a:solidFill>
                  <a:srgbClr val="FF000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days[i</a:t>
            </a:r>
            <a:r>
              <a:rPr lang="en-US" altLang="zh-CN" sz="2800">
                <a:solidFill>
                  <a:srgbClr val="FF000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]</a:t>
            </a:r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&lt;&lt; </a:t>
            </a:r>
            <a:r>
              <a:rPr lang="en-US" altLang="zh-CN" sz="2800">
                <a:solidFill>
                  <a:schemeClr val="folHlink"/>
                </a:solidFill>
                <a:cs typeface="Cambria" panose="02040503050406030204" pitchFamily="18" charset="0"/>
                <a:sym typeface="+mn-ea"/>
              </a:rPr>
              <a:t>"  ";</a:t>
            </a:r>
            <a:endParaRPr lang="en-US" altLang="zh-CN" sz="2800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ts val="0"/>
              </a:spcBef>
            </a:pPr>
            <a:r>
              <a:rPr lang="en-US" altLang="zh-CN" sz="2800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cout &lt;&lt; "\nWeekend</a:t>
            </a:r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: ";</a:t>
            </a:r>
            <a:endParaRPr lang="en-US" altLang="zh-CN" sz="2800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ts val="0"/>
              </a:spcBef>
            </a:pPr>
            <a:r>
              <a:rPr lang="en-US" altLang="zh-CN" sz="2800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cout &lt;&lt; </a:t>
            </a:r>
            <a:r>
              <a:rPr lang="en-US" altLang="zh-CN" sz="2800">
                <a:solidFill>
                  <a:srgbClr val="FF000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days[6] </a:t>
            </a:r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&lt;&lt; </a:t>
            </a:r>
            <a:r>
              <a:rPr lang="en-US" altLang="zh-CN" sz="2800">
                <a:solidFill>
                  <a:schemeClr val="folHlink"/>
                </a:solidFill>
                <a:cs typeface="Cambria" panose="02040503050406030204" pitchFamily="18" charset="0"/>
                <a:sym typeface="+mn-ea"/>
              </a:rPr>
              <a:t>"  " &lt;&lt; </a:t>
            </a:r>
            <a:r>
              <a:rPr lang="en-US" altLang="zh-CN" sz="2800">
                <a:solidFill>
                  <a:srgbClr val="FF000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days[0]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;</a:t>
            </a:r>
            <a:endParaRPr lang="en-US" altLang="zh-CN" sz="280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graphicFrame>
        <p:nvGraphicFramePr>
          <p:cNvPr id="61446" name="表格 61445"/>
          <p:cNvGraphicFramePr/>
          <p:nvPr>
            <p:custDataLst>
              <p:tags r:id="rId1"/>
            </p:custDataLst>
          </p:nvPr>
        </p:nvGraphicFramePr>
        <p:xfrm>
          <a:off x="3420110" y="1760220"/>
          <a:ext cx="2222500" cy="365760"/>
        </p:xfrm>
        <a:graphic>
          <a:graphicData uri="http://schemas.openxmlformats.org/drawingml/2006/table">
            <a:tbl>
              <a:tblPr/>
              <a:tblGrid>
                <a:gridCol w="355600"/>
                <a:gridCol w="285750"/>
                <a:gridCol w="285115"/>
                <a:gridCol w="286385"/>
                <a:gridCol w="284480"/>
                <a:gridCol w="286385"/>
                <a:gridCol w="438785"/>
              </a:tblGrid>
              <a:tr h="365760"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S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u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n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d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a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y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\0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14" name="Text Box 78"/>
          <p:cNvSpPr txBox="1"/>
          <p:nvPr/>
        </p:nvSpPr>
        <p:spPr>
          <a:xfrm>
            <a:off x="612140" y="1772920"/>
            <a:ext cx="17265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hangingPunct="1"/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指针 </a:t>
            </a:r>
            <a:r>
              <a:rPr lang="en-US" altLang="zh-CN" dirty="0">
                <a:latin typeface="Cambria" panose="02040503050406030204" pitchFamily="18" charset="0"/>
                <a:cs typeface="Cambria" panose="02040503050406030204" pitchFamily="18" charset="0"/>
              </a:rPr>
              <a:t>day</a:t>
            </a:r>
            <a:r>
              <a:rPr lang="en-US" altLang="zh-CN" err="1">
                <a:latin typeface="Cambria" panose="02040503050406030204" pitchFamily="18" charset="0"/>
                <a:cs typeface="Cambria" panose="02040503050406030204" pitchFamily="18" charset="0"/>
              </a:rPr>
              <a:t>s[]</a:t>
            </a:r>
            <a:endParaRPr lang="en-US" altLang="zh-CN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71745" name="Text Box 78"/>
          <p:cNvSpPr txBox="1"/>
          <p:nvPr/>
        </p:nvSpPr>
        <p:spPr>
          <a:xfrm>
            <a:off x="6444298" y="1772920"/>
            <a:ext cx="230346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hangingPunct="1"/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字符串常量</a:t>
            </a:r>
            <a:endParaRPr lang="zh-CN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graphicFrame>
        <p:nvGraphicFramePr>
          <p:cNvPr id="13" name="表格 12"/>
          <p:cNvGraphicFramePr/>
          <p:nvPr>
            <p:custDataLst>
              <p:tags r:id="rId2"/>
            </p:custDataLst>
          </p:nvPr>
        </p:nvGraphicFramePr>
        <p:xfrm>
          <a:off x="2750185" y="1772920"/>
          <a:ext cx="423545" cy="2858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545"/>
              </a:tblGrid>
              <a:tr h="4083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83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83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83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83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83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83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3068320" y="1988820"/>
            <a:ext cx="336550" cy="63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060065" y="2420620"/>
            <a:ext cx="336550" cy="63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060065" y="2853690"/>
            <a:ext cx="336550" cy="63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060065" y="3213735"/>
            <a:ext cx="336550" cy="63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060065" y="3645535"/>
            <a:ext cx="336550" cy="63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060065" y="4077335"/>
            <a:ext cx="336550" cy="63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068320" y="4437380"/>
            <a:ext cx="336550" cy="63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3404870" y="2204720"/>
          <a:ext cx="2238375" cy="365760"/>
        </p:xfrm>
        <a:graphic>
          <a:graphicData uri="http://schemas.openxmlformats.org/drawingml/2006/table">
            <a:tbl>
              <a:tblPr/>
              <a:tblGrid>
                <a:gridCol w="358775"/>
                <a:gridCol w="288925"/>
                <a:gridCol w="287655"/>
                <a:gridCol w="288925"/>
                <a:gridCol w="287020"/>
                <a:gridCol w="288925"/>
                <a:gridCol w="438150"/>
              </a:tblGrid>
              <a:tr h="365760"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M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o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n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d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a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y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\0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4"/>
            </p:custDataLst>
          </p:nvPr>
        </p:nvGraphicFramePr>
        <p:xfrm>
          <a:off x="3404870" y="2667000"/>
          <a:ext cx="2553335" cy="365760"/>
        </p:xfrm>
        <a:graphic>
          <a:graphicData uri="http://schemas.openxmlformats.org/drawingml/2006/table">
            <a:tbl>
              <a:tblPr/>
              <a:tblGrid>
                <a:gridCol w="362585"/>
                <a:gridCol w="290830"/>
                <a:gridCol w="290830"/>
                <a:gridCol w="292100"/>
                <a:gridCol w="289560"/>
                <a:gridCol w="292100"/>
                <a:gridCol w="291465"/>
                <a:gridCol w="443865"/>
              </a:tblGrid>
              <a:tr h="365760"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T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u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e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s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d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a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y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\0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custDataLst>
              <p:tags r:id="rId5"/>
            </p:custDataLst>
          </p:nvPr>
        </p:nvGraphicFramePr>
        <p:xfrm>
          <a:off x="3396615" y="3067050"/>
          <a:ext cx="3218180" cy="365760"/>
        </p:xfrm>
        <a:graphic>
          <a:graphicData uri="http://schemas.openxmlformats.org/drawingml/2006/table">
            <a:tbl>
              <a:tblPr/>
              <a:tblGrid>
                <a:gridCol w="370840"/>
                <a:gridCol w="295910"/>
                <a:gridCol w="296545"/>
                <a:gridCol w="299085"/>
                <a:gridCol w="294005"/>
                <a:gridCol w="288925"/>
                <a:gridCol w="306070"/>
                <a:gridCol w="306705"/>
                <a:gridCol w="307340"/>
                <a:gridCol w="452755"/>
              </a:tblGrid>
              <a:tr h="365760"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W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e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d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n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e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s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d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a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y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\0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6"/>
            </p:custDataLst>
          </p:nvPr>
        </p:nvGraphicFramePr>
        <p:xfrm>
          <a:off x="3404870" y="3463290"/>
          <a:ext cx="3218180" cy="365760"/>
        </p:xfrm>
        <a:graphic>
          <a:graphicData uri="http://schemas.openxmlformats.org/drawingml/2006/table">
            <a:tbl>
              <a:tblPr/>
              <a:tblGrid>
                <a:gridCol w="370840"/>
                <a:gridCol w="295910"/>
                <a:gridCol w="296545"/>
                <a:gridCol w="299085"/>
                <a:gridCol w="288925"/>
                <a:gridCol w="306070"/>
                <a:gridCol w="306705"/>
                <a:gridCol w="307340"/>
                <a:gridCol w="452755"/>
              </a:tblGrid>
              <a:tr h="365760"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T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h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u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r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s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d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a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y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\0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7"/>
            </p:custDataLst>
          </p:nvPr>
        </p:nvGraphicFramePr>
        <p:xfrm>
          <a:off x="3404870" y="3855085"/>
          <a:ext cx="3218180" cy="365760"/>
        </p:xfrm>
        <a:graphic>
          <a:graphicData uri="http://schemas.openxmlformats.org/drawingml/2006/table">
            <a:tbl>
              <a:tblPr/>
              <a:tblGrid>
                <a:gridCol w="370840"/>
                <a:gridCol w="295910"/>
                <a:gridCol w="296545"/>
                <a:gridCol w="306070"/>
                <a:gridCol w="306705"/>
                <a:gridCol w="307340"/>
                <a:gridCol w="452755"/>
              </a:tblGrid>
              <a:tr h="365760"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F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r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i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d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a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y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\0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8"/>
            </p:custDataLst>
          </p:nvPr>
        </p:nvGraphicFramePr>
        <p:xfrm>
          <a:off x="3396615" y="4275455"/>
          <a:ext cx="3218180" cy="365760"/>
        </p:xfrm>
        <a:graphic>
          <a:graphicData uri="http://schemas.openxmlformats.org/drawingml/2006/table">
            <a:tbl>
              <a:tblPr/>
              <a:tblGrid>
                <a:gridCol w="370840"/>
                <a:gridCol w="295910"/>
                <a:gridCol w="296545"/>
                <a:gridCol w="299085"/>
                <a:gridCol w="294005"/>
                <a:gridCol w="306070"/>
                <a:gridCol w="306705"/>
                <a:gridCol w="307340"/>
                <a:gridCol w="452755"/>
              </a:tblGrid>
              <a:tr h="365760"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S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905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a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t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u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r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d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a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y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\0</a:t>
                      </a:r>
                      <a:endParaRPr lang="en-US" altLang="zh-CN" sz="1800" b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7571" name="内容占位符 237570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8135620" cy="5400675"/>
          </a:xfrm>
        </p:spPr>
        <p:txBody>
          <a:bodyPr/>
          <a:p>
            <a:pPr marL="0" indent="0"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hlink"/>
                </a:solidFill>
              </a:rPr>
              <a:t>函数指针变量</a:t>
            </a:r>
            <a:r>
              <a:rPr lang="zh-CN" altLang="en-US" dirty="0"/>
              <a:t>定义的一般形式为： </a:t>
            </a:r>
            <a:endParaRPr lang="zh-CN" altLang="en-US" dirty="0"/>
          </a:p>
          <a:p>
            <a:pPr marL="0" indent="0"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folHlink"/>
                </a:solidFill>
              </a:rPr>
              <a:t>	</a:t>
            </a:r>
            <a:r>
              <a:rPr lang="zh-CN" altLang="en-US" u="sng" dirty="0">
                <a:solidFill>
                  <a:schemeClr val="folHlink"/>
                </a:solidFill>
              </a:rPr>
              <a:t>类型说明符</a:t>
            </a:r>
            <a:r>
              <a:rPr lang="zh-CN" altLang="en-US" dirty="0">
                <a:solidFill>
                  <a:schemeClr val="folHlink"/>
                </a:solidFill>
              </a:rPr>
              <a:t>  </a:t>
            </a:r>
            <a:r>
              <a:rPr lang="en-US" altLang="zh-CN">
                <a:solidFill>
                  <a:schemeClr val="folHlink"/>
                </a:solidFill>
              </a:rPr>
              <a:t>(*</a:t>
            </a:r>
            <a:r>
              <a:rPr lang="zh-CN" altLang="en-US" u="sng" dirty="0">
                <a:solidFill>
                  <a:schemeClr val="folHlink"/>
                </a:solidFill>
              </a:rPr>
              <a:t>指针变量名</a:t>
            </a:r>
            <a:r>
              <a:rPr lang="en-US" altLang="zh-CN">
                <a:solidFill>
                  <a:schemeClr val="folHlink"/>
                </a:solidFill>
              </a:rPr>
              <a:t>)</a:t>
            </a:r>
            <a:r>
              <a:rPr lang="en-US" altLang="zh-CN" u="sng">
                <a:solidFill>
                  <a:schemeClr val="hlink"/>
                </a:solidFill>
              </a:rPr>
              <a:t>(</a:t>
            </a:r>
            <a:r>
              <a:rPr lang="zh-CN" altLang="en-US" u="sng" dirty="0">
                <a:solidFill>
                  <a:schemeClr val="folHlink"/>
                </a:solidFill>
              </a:rPr>
              <a:t>参数表</a:t>
            </a:r>
            <a:r>
              <a:rPr lang="en-US" altLang="zh-CN" u="sng">
                <a:solidFill>
                  <a:schemeClr val="hlink"/>
                </a:solidFill>
              </a:rPr>
              <a:t>)</a:t>
            </a:r>
            <a:r>
              <a:rPr lang="en-US" altLang="zh-CN">
                <a:solidFill>
                  <a:schemeClr val="folHlink"/>
                </a:solidFill>
              </a:rPr>
              <a:t>; </a:t>
            </a:r>
            <a:endParaRPr lang="zh-CN" altLang="en-US" dirty="0"/>
          </a:p>
        </p:txBody>
      </p:sp>
      <p:sp>
        <p:nvSpPr>
          <p:cNvPr id="237573" name="内容占位符 237572"/>
          <p:cNvSpPr>
            <a:spLocks noGrp="1"/>
          </p:cNvSpPr>
          <p:nvPr>
            <p:ph sz="half" idx="2"/>
          </p:nvPr>
        </p:nvSpPr>
        <p:spPr>
          <a:xfrm>
            <a:off x="595630" y="3376295"/>
            <a:ext cx="8079740" cy="3100070"/>
          </a:xfrm>
        </p:spPr>
        <p:txBody>
          <a:bodyPr/>
          <a:p>
            <a:pPr marL="0" indent="0"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/>
              <a:t>例如：</a:t>
            </a:r>
            <a:r>
              <a:rPr lang="en-US" altLang="zh-CN">
                <a:solidFill>
                  <a:schemeClr val="folHlink"/>
                </a:solidFill>
              </a:rPr>
              <a:t>double (*</a:t>
            </a:r>
            <a:r>
              <a:rPr lang="en-US" altLang="zh-CN" err="1">
                <a:solidFill>
                  <a:schemeClr val="folHlink"/>
                </a:solidFill>
              </a:rPr>
              <a:t>pf)(double</a:t>
            </a:r>
            <a:r>
              <a:rPr lang="en-US" altLang="zh-CN">
                <a:solidFill>
                  <a:schemeClr val="folHlink"/>
                </a:solidFill>
              </a:rPr>
              <a:t>, double); </a:t>
            </a:r>
            <a:endParaRPr lang="en-US" altLang="zh-CN">
              <a:solidFill>
                <a:schemeClr val="folHlink"/>
              </a:solidFill>
            </a:endParaRPr>
          </a:p>
          <a:p>
            <a:pPr marL="0" indent="0"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endParaRPr lang="zh-CN" altLang="en-US" dirty="0"/>
          </a:p>
          <a:p>
            <a:pPr marL="0" indent="0"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/>
              <a:t>函数指针的一个重要用途就是作为函数参数，通过函数指针使用函数，执行中使用的是哪个函数，就要看指针当时的值了。</a:t>
            </a:r>
            <a:endParaRPr lang="zh-CN" altLang="en-US" dirty="0"/>
          </a:p>
          <a:p>
            <a:pPr marL="0" indent="0"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/>
              <a:t>采用函数指针的方式带来了新的灵活性。</a:t>
            </a:r>
            <a:endParaRPr lang="zh-CN" altLang="en-US" dirty="0"/>
          </a:p>
        </p:txBody>
      </p:sp>
      <p:sp>
        <p:nvSpPr>
          <p:cNvPr id="237574" name="矩形 237573"/>
          <p:cNvSpPr/>
          <p:nvPr/>
        </p:nvSpPr>
        <p:spPr>
          <a:xfrm>
            <a:off x="611188" y="2420938"/>
            <a:ext cx="2160587" cy="82232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zh-CN" altLang="en-US" dirty="0">
                <a:latin typeface="Cambria" panose="02040503050406030204" pitchFamily="18" charset="0"/>
                <a:ea typeface="华文中宋" panose="02010600040101010101" pitchFamily="2" charset="-122"/>
                <a:cs typeface="Cambria" panose="02040503050406030204" pitchFamily="18" charset="0"/>
              </a:rPr>
              <a:t>被指函数的</a:t>
            </a:r>
            <a:br>
              <a:rPr lang="zh-CN" altLang="en-US" dirty="0">
                <a:latin typeface="Cambria" panose="02040503050406030204" pitchFamily="18" charset="0"/>
                <a:ea typeface="华文中宋" panose="02010600040101010101" pitchFamily="2" charset="-122"/>
                <a:cs typeface="Cambria" panose="02040503050406030204" pitchFamily="18" charset="0"/>
              </a:rPr>
            </a:br>
            <a:r>
              <a:rPr lang="zh-CN" altLang="en-US" dirty="0">
                <a:latin typeface="Cambria" panose="02040503050406030204" pitchFamily="18" charset="0"/>
                <a:ea typeface="华文中宋" panose="02010600040101010101" pitchFamily="2" charset="-122"/>
                <a:cs typeface="Cambria" panose="02040503050406030204" pitchFamily="18" charset="0"/>
              </a:rPr>
              <a:t>返回值的类型</a:t>
            </a:r>
            <a:endParaRPr lang="zh-CN" altLang="en-US" dirty="0">
              <a:latin typeface="Cambria" panose="02040503050406030204" pitchFamily="18" charset="0"/>
              <a:ea typeface="华文中宋" panose="02010600040101010101" pitchFamily="2" charset="-122"/>
              <a:cs typeface="Cambria" panose="02040503050406030204" pitchFamily="18" charset="0"/>
            </a:endParaRPr>
          </a:p>
        </p:txBody>
      </p:sp>
      <p:sp>
        <p:nvSpPr>
          <p:cNvPr id="237575" name="矩形 237574"/>
          <p:cNvSpPr/>
          <p:nvPr/>
        </p:nvSpPr>
        <p:spPr>
          <a:xfrm>
            <a:off x="3059113" y="2708275"/>
            <a:ext cx="2500312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zh-CN" altLang="en-US" dirty="0">
                <a:latin typeface="Cambria" panose="02040503050406030204" pitchFamily="18" charset="0"/>
                <a:ea typeface="华文中宋" panose="02010600040101010101" pitchFamily="2" charset="-122"/>
                <a:cs typeface="Cambria" panose="02040503050406030204" pitchFamily="18" charset="0"/>
              </a:rPr>
              <a:t>定义的指针变量</a:t>
            </a:r>
            <a:endParaRPr lang="zh-CN" altLang="en-US" dirty="0">
              <a:latin typeface="Cambria" panose="02040503050406030204" pitchFamily="18" charset="0"/>
              <a:ea typeface="华文中宋" panose="02010600040101010101" pitchFamily="2" charset="-122"/>
              <a:cs typeface="Cambria" panose="02040503050406030204" pitchFamily="18" charset="0"/>
            </a:endParaRPr>
          </a:p>
        </p:txBody>
      </p:sp>
      <p:sp>
        <p:nvSpPr>
          <p:cNvPr id="237576" name="矩形 237575"/>
          <p:cNvSpPr/>
          <p:nvPr/>
        </p:nvSpPr>
        <p:spPr>
          <a:xfrm>
            <a:off x="5795963" y="2349500"/>
            <a:ext cx="3348037" cy="82232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0"/>
              </a:spcBef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zh-CN" altLang="en-US" dirty="0">
                <a:latin typeface="Cambria" panose="02040503050406030204" pitchFamily="18" charset="0"/>
                <a:ea typeface="华文中宋" panose="02010600040101010101" pitchFamily="2" charset="-122"/>
                <a:cs typeface="Cambria" panose="02040503050406030204" pitchFamily="18" charset="0"/>
              </a:rPr>
              <a:t>括号表明所指为函数。</a:t>
            </a:r>
            <a:endParaRPr lang="zh-CN" altLang="en-US" dirty="0">
              <a:latin typeface="Cambria" panose="02040503050406030204" pitchFamily="18" charset="0"/>
              <a:ea typeface="华文中宋" panose="02010600040101010101" pitchFamily="2" charset="-122"/>
              <a:cs typeface="Cambria" panose="02040503050406030204" pitchFamily="18" charset="0"/>
            </a:endParaRPr>
          </a:p>
          <a:p>
            <a:pPr>
              <a:spcBef>
                <a:spcPct val="0"/>
              </a:spcBef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zh-CN" altLang="en-US" dirty="0">
                <a:latin typeface="Cambria" panose="02040503050406030204" pitchFamily="18" charset="0"/>
                <a:ea typeface="华文中宋" panose="02010600040101010101" pitchFamily="2" charset="-122"/>
                <a:cs typeface="Cambria" panose="02040503050406030204" pitchFamily="18" charset="0"/>
              </a:rPr>
              <a:t>括号内为参数表。</a:t>
            </a:r>
            <a:endParaRPr lang="zh-CN" altLang="en-US" dirty="0">
              <a:latin typeface="Cambria" panose="02040503050406030204" pitchFamily="18" charset="0"/>
              <a:ea typeface="华文中宋" panose="02010600040101010101" pitchFamily="2" charset="-122"/>
              <a:cs typeface="Cambria" panose="02040503050406030204" pitchFamily="18" charset="0"/>
            </a:endParaRPr>
          </a:p>
        </p:txBody>
      </p:sp>
      <p:sp>
        <p:nvSpPr>
          <p:cNvPr id="237577" name="直接连接符 237576"/>
          <p:cNvSpPr/>
          <p:nvPr/>
        </p:nvSpPr>
        <p:spPr>
          <a:xfrm flipH="1">
            <a:off x="1908175" y="1916113"/>
            <a:ext cx="360363" cy="433387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7578" name="直接连接符 237577"/>
          <p:cNvSpPr/>
          <p:nvPr/>
        </p:nvSpPr>
        <p:spPr>
          <a:xfrm flipH="1">
            <a:off x="4427538" y="1989138"/>
            <a:ext cx="144462" cy="719137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7579" name="直接连接符 237578"/>
          <p:cNvSpPr/>
          <p:nvPr/>
        </p:nvSpPr>
        <p:spPr>
          <a:xfrm>
            <a:off x="6156325" y="1989138"/>
            <a:ext cx="215900" cy="360362"/>
          </a:xfrm>
          <a:prstGeom prst="line">
            <a:avLst/>
          </a:prstGeom>
          <a:ln w="19050" cap="flat" cmpd="sng">
            <a:solidFill>
              <a:srgbClr val="CC00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 spd="med"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1" name="文本框 98305"/>
          <p:cNvSpPr txBox="1"/>
          <p:nvPr/>
        </p:nvSpPr>
        <p:spPr>
          <a:xfrm>
            <a:off x="519113" y="333375"/>
            <a:ext cx="8624887" cy="61239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hangingPunct="1">
              <a:spcBef>
                <a:spcPct val="0"/>
              </a:spcBef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以函数指针作为求根函数的参数，重新定义弦线法</a:t>
            </a:r>
            <a:b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</a:b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求函数根的函数：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double cross (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double (*</a:t>
            </a:r>
            <a:r>
              <a:rPr lang="en-US" altLang="zh-CN" err="1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pf)(double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)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, double x1, double x2) {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double y1 = 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pf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(x1), y2 = 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pf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(x2);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return (x1 * y2 - x2 * y1) / (y2 - y1);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}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double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chordroot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zh-CN" err="1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double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(*</a:t>
            </a:r>
            <a:r>
              <a:rPr lang="en-US" altLang="zh-CN" err="1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pf)(double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)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, double x1, double x2) {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double x, y, y1 = 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pf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(x1);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do {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    x =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cross(</a:t>
            </a:r>
            <a:r>
              <a:rPr lang="en-US" altLang="zh-CN" err="1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pf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x1, x2);  y = </a:t>
            </a:r>
            <a:r>
              <a:rPr lang="en-US" altLang="zh-CN" err="1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pf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(x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);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    if (y * y1 &gt; 0.0) { y1 = y;  x1 = x;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    } else    x2 = x;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} while (y &gt;= 1E-6 || y &lt;= -1E-6);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return x;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}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138245" name="文本框 138244"/>
          <p:cNvSpPr txBox="1"/>
          <p:nvPr/>
        </p:nvSpPr>
        <p:spPr>
          <a:xfrm>
            <a:off x="5236210" y="3846195"/>
            <a:ext cx="3907790" cy="223266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just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函数使用实例：</a:t>
            </a:r>
            <a:endParaRPr lang="zh-CN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es-ES" altLang="zh-CN">
                <a:solidFill>
                  <a:schemeClr val="folHlink"/>
                </a:solidFill>
                <a:latin typeface="+mn-lt"/>
                <a:cs typeface="+mn-lt"/>
              </a:rPr>
              <a:t>y = </a:t>
            </a:r>
            <a:r>
              <a:rPr lang="es-ES" altLang="zh-CN" dirty="0" err="1">
                <a:solidFill>
                  <a:schemeClr val="folHlink"/>
                </a:solidFill>
                <a:latin typeface="+mn-lt"/>
                <a:cs typeface="+mn-lt"/>
              </a:rPr>
              <a:t>chordroot (</a:t>
            </a:r>
            <a:r>
              <a:rPr lang="es-ES" altLang="zh-CN" dirty="0" err="1">
                <a:solidFill>
                  <a:schemeClr val="hlink"/>
                </a:solidFill>
                <a:latin typeface="+mn-lt"/>
                <a:cs typeface="+mn-lt"/>
              </a:rPr>
              <a:t>f1</a:t>
            </a:r>
            <a:r>
              <a:rPr lang="es-ES" altLang="zh-CN">
                <a:solidFill>
                  <a:schemeClr val="folHlink"/>
                </a:solidFill>
                <a:latin typeface="+mn-lt"/>
                <a:cs typeface="+mn-lt"/>
              </a:rPr>
              <a:t>, 1.2, 7.</a:t>
            </a:r>
            <a:r>
              <a:rPr lang="en-US" altLang="es-ES">
                <a:solidFill>
                  <a:schemeClr val="folHlink"/>
                </a:solidFill>
                <a:latin typeface="+mn-lt"/>
                <a:cs typeface="+mn-lt"/>
              </a:rPr>
              <a:t>3</a:t>
            </a:r>
            <a:r>
              <a:rPr lang="es-ES" altLang="zh-CN">
                <a:solidFill>
                  <a:schemeClr val="folHlink"/>
                </a:solidFill>
                <a:latin typeface="+mn-lt"/>
                <a:cs typeface="+mn-lt"/>
              </a:rPr>
              <a:t>);</a:t>
            </a:r>
            <a:endParaRPr lang="es-ES" altLang="zh-CN">
              <a:solidFill>
                <a:schemeClr val="folHlink"/>
              </a:solidFill>
              <a:latin typeface="+mn-lt"/>
              <a:cs typeface="+mn-lt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es-ES" altLang="zh-CN">
                <a:solidFill>
                  <a:schemeClr val="folHlink"/>
                </a:solidFill>
                <a:latin typeface="+mn-lt"/>
                <a:cs typeface="+mn-lt"/>
              </a:rPr>
              <a:t>y = </a:t>
            </a:r>
            <a:r>
              <a:rPr lang="es-ES" altLang="zh-CN" dirty="0" err="1">
                <a:solidFill>
                  <a:schemeClr val="folHlink"/>
                </a:solidFill>
                <a:latin typeface="+mn-lt"/>
                <a:cs typeface="+mn-lt"/>
              </a:rPr>
              <a:t>chordroot (</a:t>
            </a:r>
            <a:r>
              <a:rPr lang="es-ES" altLang="zh-CN" dirty="0" err="1">
                <a:solidFill>
                  <a:schemeClr val="hlink"/>
                </a:solidFill>
                <a:latin typeface="+mn-lt"/>
                <a:cs typeface="+mn-lt"/>
              </a:rPr>
              <a:t>f2</a:t>
            </a:r>
            <a:r>
              <a:rPr lang="es-ES" altLang="zh-CN">
                <a:solidFill>
                  <a:schemeClr val="folHlink"/>
                </a:solidFill>
                <a:latin typeface="+mn-lt"/>
                <a:cs typeface="+mn-lt"/>
              </a:rPr>
              <a:t>, 1.2, 7.0);</a:t>
            </a:r>
            <a:endParaRPr lang="es-ES" altLang="zh-CN">
              <a:solidFill>
                <a:schemeClr val="folHlink"/>
              </a:solidFill>
              <a:latin typeface="+mn-lt"/>
              <a:cs typeface="+mn-lt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es-ES" altLang="zh-CN">
                <a:solidFill>
                  <a:schemeClr val="folHlink"/>
                </a:solidFill>
                <a:latin typeface="+mn-lt"/>
                <a:cs typeface="+mn-lt"/>
              </a:rPr>
              <a:t>y = </a:t>
            </a:r>
            <a:r>
              <a:rPr lang="es-ES" altLang="zh-CN" dirty="0" err="1">
                <a:solidFill>
                  <a:schemeClr val="folHlink"/>
                </a:solidFill>
                <a:latin typeface="+mn-lt"/>
                <a:cs typeface="+mn-lt"/>
              </a:rPr>
              <a:t>chordroot (</a:t>
            </a:r>
            <a:r>
              <a:rPr lang="es-ES" altLang="zh-CN" dirty="0" err="1">
                <a:solidFill>
                  <a:schemeClr val="hlink"/>
                </a:solidFill>
                <a:latin typeface="+mn-lt"/>
                <a:cs typeface="+mn-lt"/>
              </a:rPr>
              <a:t>sin</a:t>
            </a:r>
            <a:r>
              <a:rPr lang="es-ES" altLang="zh-CN">
                <a:solidFill>
                  <a:schemeClr val="folHlink"/>
                </a:solidFill>
                <a:latin typeface="+mn-lt"/>
                <a:cs typeface="+mn-lt"/>
              </a:rPr>
              <a:t>, 0.4, 4.5);</a:t>
            </a:r>
            <a:endParaRPr lang="es-ES" altLang="zh-CN">
              <a:solidFill>
                <a:schemeClr val="folHlink"/>
              </a:solidFill>
              <a:latin typeface="+mn-lt"/>
              <a:cs typeface="+mn-lt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es-ES" altLang="zh-CN">
                <a:solidFill>
                  <a:schemeClr val="folHlink"/>
                </a:solidFill>
                <a:latin typeface="+mn-lt"/>
                <a:cs typeface="+mn-lt"/>
              </a:rPr>
              <a:t>y = </a:t>
            </a:r>
            <a:r>
              <a:rPr lang="es-ES" altLang="zh-CN" dirty="0" err="1">
                <a:solidFill>
                  <a:schemeClr val="folHlink"/>
                </a:solidFill>
                <a:latin typeface="+mn-lt"/>
                <a:cs typeface="+mn-lt"/>
              </a:rPr>
              <a:t>chordroot (</a:t>
            </a:r>
            <a:r>
              <a:rPr lang="es-ES" altLang="zh-CN" dirty="0" err="1">
                <a:solidFill>
                  <a:schemeClr val="hlink"/>
                </a:solidFill>
                <a:latin typeface="+mn-lt"/>
                <a:cs typeface="+mn-lt"/>
              </a:rPr>
              <a:t>cos</a:t>
            </a:r>
            <a:r>
              <a:rPr lang="es-ES" altLang="zh-CN">
                <a:solidFill>
                  <a:schemeClr val="folHlink"/>
                </a:solidFill>
                <a:latin typeface="+mn-lt"/>
                <a:cs typeface="+mn-lt"/>
              </a:rPr>
              <a:t>, 0.4, 4.5);</a:t>
            </a:r>
            <a:endParaRPr lang="zh-CN" altLang="en-US" dirty="0">
              <a:solidFill>
                <a:schemeClr val="folHlink"/>
              </a:solidFill>
              <a:latin typeface="+mn-lt"/>
              <a:cs typeface="+mn-lt"/>
            </a:endParaRPr>
          </a:p>
        </p:txBody>
      </p:sp>
    </p:spTree>
  </p:cSld>
  <p:clrMapOvr>
    <a:masterClrMapping/>
  </p:clrMapOvr>
  <p:transition spd="med"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文本框 102401"/>
          <p:cNvSpPr txBox="1"/>
          <p:nvPr/>
        </p:nvSpPr>
        <p:spPr>
          <a:xfrm>
            <a:off x="334963" y="1058228"/>
            <a:ext cx="8545513" cy="27070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hangingPunct="1"/>
            <a:r>
              <a:rPr lang="en-US" altLang="zh-CN">
                <a:cs typeface="Cambria" panose="02040503050406030204" pitchFamily="18" charset="0"/>
              </a:rPr>
              <a:t>【</a:t>
            </a:r>
            <a:r>
              <a:rPr lang="zh-CN" altLang="en-US" dirty="0">
                <a:cs typeface="Cambria" panose="02040503050406030204" pitchFamily="18" charset="0"/>
              </a:rPr>
              <a:t>例</a:t>
            </a:r>
            <a:r>
              <a:rPr lang="en-US" altLang="zh-CN">
                <a:cs typeface="Cambria" panose="02040503050406030204" pitchFamily="18" charset="0"/>
              </a:rPr>
              <a:t>7-15】</a:t>
            </a:r>
            <a:r>
              <a:rPr lang="zh-CN" altLang="en-US" dirty="0">
                <a:cs typeface="Cambria" panose="02040503050406030204" pitchFamily="18" charset="0"/>
              </a:rPr>
              <a:t>写一个通用的数值定积分</a:t>
            </a:r>
            <a:r>
              <a:rPr lang="en-US" altLang="zh-CN" sz="2000">
                <a:sym typeface="+mn-ea"/>
              </a:rPr>
              <a:t>(numerical integration)</a:t>
            </a:r>
            <a:r>
              <a:rPr lang="zh-CN" altLang="en-US" dirty="0">
                <a:cs typeface="Cambria" panose="02040503050406030204" pitchFamily="18" charset="0"/>
              </a:rPr>
              <a:t>函数。</a:t>
            </a:r>
            <a:endParaRPr lang="zh-CN" altLang="en-US" dirty="0">
              <a:cs typeface="Cambria" panose="02040503050406030204" pitchFamily="18" charset="0"/>
            </a:endParaRPr>
          </a:p>
          <a:p>
            <a:pPr algn="l" hangingPunct="1"/>
            <a:r>
              <a:rPr lang="zh-CN" altLang="en-US" sz="2000" dirty="0">
                <a:sym typeface="+mn-ea"/>
              </a:rPr>
              <a:t>这是使用函数指针参数的另一个例子，同时也讨论</a:t>
            </a:r>
            <a:br>
              <a:rPr lang="zh-CN" altLang="en-US" sz="2000" dirty="0">
                <a:sym typeface="+mn-ea"/>
              </a:rPr>
            </a:br>
            <a:r>
              <a:rPr lang="zh-CN" altLang="en-US" sz="2000" dirty="0">
                <a:sym typeface="+mn-ea"/>
              </a:rPr>
              <a:t>如何实现这种在数值计算中常用的计算过程。</a:t>
            </a:r>
            <a:endParaRPr lang="zh-CN" altLang="en-US" sz="2000" dirty="0">
              <a:cs typeface="Cambria" panose="02040503050406030204" pitchFamily="18" charset="0"/>
            </a:endParaRPr>
          </a:p>
          <a:p>
            <a:pPr algn="l" hangingPunct="1"/>
            <a:r>
              <a:rPr lang="en-US" altLang="en-US" dirty="0">
                <a:latin typeface="Cambria" panose="02040503050406030204" pitchFamily="18" charset="0"/>
                <a:cs typeface="Cambria" panose="02040503050406030204" pitchFamily="18" charset="0"/>
              </a:rPr>
              <a:t>这个函数应有</a:t>
            </a:r>
            <a:r>
              <a:rPr lang="en-US" altLang="zh-CN" dirty="0">
                <a:latin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altLang="en-US" dirty="0">
                <a:latin typeface="Cambria" panose="02040503050406030204" pitchFamily="18" charset="0"/>
                <a:cs typeface="Cambria" panose="02040503050406030204" pitchFamily="18" charset="0"/>
              </a:rPr>
              <a:t>个参数：对应被积函数的一个函数指针参数，表示积分限的两个</a:t>
            </a:r>
            <a:r>
              <a:rPr lang="en-US" altLang="zh-CN" dirty="0">
                <a:latin typeface="Cambria" panose="02040503050406030204" pitchFamily="18" charset="0"/>
                <a:cs typeface="Cambria" panose="02040503050406030204" pitchFamily="18" charset="0"/>
              </a:rPr>
              <a:t>double</a:t>
            </a:r>
            <a:r>
              <a:rPr lang="en-US" altLang="en-US" dirty="0">
                <a:latin typeface="Cambria" panose="02040503050406030204" pitchFamily="18" charset="0"/>
                <a:cs typeface="Cambria" panose="02040503050406030204" pitchFamily="18" charset="0"/>
              </a:rPr>
              <a:t>，返回双精度值：</a:t>
            </a:r>
            <a:endParaRPr lang="en-US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hangingPunct="1"/>
            <a:r>
              <a:rPr lang="en-US" altLang="zh-CN">
                <a:solidFill>
                  <a:srgbClr val="FF0000"/>
                </a:solidFill>
                <a:cs typeface="Cambria" panose="02040503050406030204" pitchFamily="18" charset="0"/>
              </a:rPr>
              <a:t>double </a:t>
            </a:r>
            <a:r>
              <a:rPr lang="en-US" altLang="zh-CN" err="1">
                <a:solidFill>
                  <a:srgbClr val="FF0000"/>
                </a:solidFill>
                <a:cs typeface="Cambria" panose="02040503050406030204" pitchFamily="18" charset="0"/>
              </a:rPr>
              <a:t>numInt(double</a:t>
            </a:r>
            <a:r>
              <a:rPr lang="en-US" altLang="zh-CN">
                <a:solidFill>
                  <a:srgbClr val="FF0000"/>
                </a:solidFill>
                <a:cs typeface="Cambria" panose="02040503050406030204" pitchFamily="18" charset="0"/>
              </a:rPr>
              <a:t> (*</a:t>
            </a:r>
            <a:r>
              <a:rPr lang="en-US" altLang="zh-CN" err="1">
                <a:solidFill>
                  <a:srgbClr val="FF0000"/>
                </a:solidFill>
                <a:cs typeface="Cambria" panose="02040503050406030204" pitchFamily="18" charset="0"/>
              </a:rPr>
              <a:t>pf)(double</a:t>
            </a:r>
            <a:r>
              <a:rPr lang="en-US" altLang="zh-CN">
                <a:solidFill>
                  <a:srgbClr val="FF0000"/>
                </a:solidFill>
                <a:cs typeface="Cambria" panose="02040503050406030204" pitchFamily="18" charset="0"/>
              </a:rPr>
              <a:t>), double a, double b);</a:t>
            </a:r>
            <a:endParaRPr lang="en-US" altLang="zh-CN" dirty="0">
              <a:solidFill>
                <a:srgbClr val="FF0000"/>
              </a:solidFill>
              <a:cs typeface="Cambria" panose="02040503050406030204" pitchFamily="18" charset="0"/>
            </a:endParaRPr>
          </a:p>
        </p:txBody>
      </p:sp>
      <p:sp>
        <p:nvSpPr>
          <p:cNvPr id="102403" name="文本框 102402"/>
          <p:cNvSpPr txBox="1"/>
          <p:nvPr/>
        </p:nvSpPr>
        <p:spPr>
          <a:xfrm>
            <a:off x="335280" y="3765550"/>
            <a:ext cx="5209540" cy="14166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hangingPunct="1">
              <a:spcBef>
                <a:spcPct val="0"/>
              </a:spcBef>
              <a:spcAft>
                <a:spcPct val="50000"/>
              </a:spcAft>
            </a:pP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用区域分割法逼近积分值（矩形法 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/ 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梯形法等）。</a:t>
            </a:r>
            <a:endParaRPr lang="zh-CN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hangingPunct="1">
              <a:spcBef>
                <a:spcPct val="0"/>
              </a:spcBef>
              <a:spcAft>
                <a:spcPct val="50000"/>
              </a:spcAft>
            </a:pP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分割长度趋于 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0 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时有共同极限：</a:t>
            </a:r>
            <a:endParaRPr lang="en-US" altLang="zh-CN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141317" name="标题 141316"/>
          <p:cNvSpPr>
            <a:spLocks noGrp="1"/>
          </p:cNvSpPr>
          <p:nvPr>
            <p:ph type="title" idx="4294967295"/>
          </p:nvPr>
        </p:nvSpPr>
        <p:spPr>
          <a:xfrm>
            <a:off x="539750" y="191770"/>
            <a:ext cx="8136255" cy="648970"/>
          </a:xfrm>
        </p:spPr>
        <p:txBody>
          <a:bodyPr anchor="ctr"/>
          <a:p>
            <a:r>
              <a:rPr lang="en-US" altLang="zh-CN" sz="3600"/>
              <a:t>7.6.2  </a:t>
            </a:r>
            <a:r>
              <a:rPr lang="zh-CN" altLang="en-US" sz="3600" dirty="0"/>
              <a:t>数值积分函数</a:t>
            </a:r>
            <a:endParaRPr lang="zh-CN" altLang="en-US" sz="3600" dirty="0"/>
          </a:p>
        </p:txBody>
      </p:sp>
      <p:graphicFrame>
        <p:nvGraphicFramePr>
          <p:cNvPr id="141318" name="对象 141317"/>
          <p:cNvGraphicFramePr/>
          <p:nvPr/>
        </p:nvGraphicFramePr>
        <p:xfrm>
          <a:off x="6874510" y="1601470"/>
          <a:ext cx="101092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520700" imgH="355600" progId="Equation.3">
                  <p:embed/>
                </p:oleObj>
              </mc:Choice>
              <mc:Fallback>
                <p:oleObj name="" r:id="rId1" imgW="520700" imgH="3556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74510" y="1601470"/>
                        <a:ext cx="1010920" cy="685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9" name="直接连接符 141318"/>
          <p:cNvSpPr/>
          <p:nvPr/>
        </p:nvSpPr>
        <p:spPr>
          <a:xfrm>
            <a:off x="5867400" y="6013450"/>
            <a:ext cx="280828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1320" name="直接连接符 141319"/>
          <p:cNvSpPr/>
          <p:nvPr/>
        </p:nvSpPr>
        <p:spPr>
          <a:xfrm flipV="1">
            <a:off x="5880100" y="4038600"/>
            <a:ext cx="0" cy="19573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41321" name="对象 141320"/>
          <p:cNvGraphicFramePr/>
          <p:nvPr/>
        </p:nvGraphicFramePr>
        <p:xfrm>
          <a:off x="5940425" y="3983038"/>
          <a:ext cx="76676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342900" imgH="203200" progId="Equation.3">
                  <p:embed/>
                </p:oleObj>
              </mc:Choice>
              <mc:Fallback>
                <p:oleObj name="" r:id="rId3" imgW="342900" imgH="203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0425" y="3983038"/>
                        <a:ext cx="766763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2" name="对象 141321"/>
          <p:cNvGraphicFramePr/>
          <p:nvPr/>
        </p:nvGraphicFramePr>
        <p:xfrm>
          <a:off x="8345488" y="6067425"/>
          <a:ext cx="3254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127000" imgH="139700" progId="Equation.3">
                  <p:embed/>
                </p:oleObj>
              </mc:Choice>
              <mc:Fallback>
                <p:oleObj name="" r:id="rId5" imgW="127000" imgH="1397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45488" y="6067425"/>
                        <a:ext cx="325437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3" name="对象 141322"/>
          <p:cNvGraphicFramePr/>
          <p:nvPr/>
        </p:nvGraphicFramePr>
        <p:xfrm>
          <a:off x="5664200" y="5995988"/>
          <a:ext cx="28257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165100" imgH="177800" progId="Equation.3">
                  <p:embed/>
                </p:oleObj>
              </mc:Choice>
              <mc:Fallback>
                <p:oleObj name="" r:id="rId7" imgW="165100" imgH="177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64200" y="5995988"/>
                        <a:ext cx="282575" cy="296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4" name="对象 141323"/>
          <p:cNvGraphicFramePr/>
          <p:nvPr/>
        </p:nvGraphicFramePr>
        <p:xfrm>
          <a:off x="6035675" y="6022975"/>
          <a:ext cx="26035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9" imgW="127000" imgH="139700" progId="Equation.3">
                  <p:embed/>
                </p:oleObj>
              </mc:Choice>
              <mc:Fallback>
                <p:oleObj name="" r:id="rId9" imgW="127000" imgH="1397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35675" y="6022975"/>
                        <a:ext cx="260350" cy="277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5" name="对象 141324"/>
          <p:cNvGraphicFramePr/>
          <p:nvPr/>
        </p:nvGraphicFramePr>
        <p:xfrm>
          <a:off x="7751763" y="5984875"/>
          <a:ext cx="28733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1" imgW="127000" imgH="177165" progId="Equation.3">
                  <p:embed/>
                </p:oleObj>
              </mc:Choice>
              <mc:Fallback>
                <p:oleObj name="" r:id="rId11" imgW="127000" imgH="17716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51763" y="5984875"/>
                        <a:ext cx="287337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6" name="对象 141325"/>
          <p:cNvGraphicFramePr/>
          <p:nvPr/>
        </p:nvGraphicFramePr>
        <p:xfrm>
          <a:off x="6373813" y="6065838"/>
          <a:ext cx="38417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3" imgW="215265" imgH="177800" progId="Equation.3">
                  <p:embed/>
                </p:oleObj>
              </mc:Choice>
              <mc:Fallback>
                <p:oleObj name="" r:id="rId13" imgW="215265" imgH="177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73813" y="6065838"/>
                        <a:ext cx="384175" cy="350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7" name="直接连接符 141326"/>
          <p:cNvSpPr/>
          <p:nvPr/>
        </p:nvSpPr>
        <p:spPr>
          <a:xfrm>
            <a:off x="6156325" y="4716463"/>
            <a:ext cx="4763" cy="1268412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41328" name="直接连接符 141327"/>
          <p:cNvSpPr/>
          <p:nvPr/>
        </p:nvSpPr>
        <p:spPr>
          <a:xfrm>
            <a:off x="7885113" y="4716463"/>
            <a:ext cx="0" cy="1296987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41329" name="任意多边形 141328"/>
          <p:cNvSpPr/>
          <p:nvPr/>
        </p:nvSpPr>
        <p:spPr>
          <a:xfrm>
            <a:off x="5878513" y="4429125"/>
            <a:ext cx="2393950" cy="728663"/>
          </a:xfrm>
          <a:custGeom>
            <a:avLst/>
            <a:gdLst/>
            <a:ahLst/>
            <a:cxnLst/>
            <a:pathLst>
              <a:path w="1508" h="322">
                <a:moveTo>
                  <a:pt x="0" y="0"/>
                </a:moveTo>
                <a:cubicBezTo>
                  <a:pt x="82" y="47"/>
                  <a:pt x="319" y="275"/>
                  <a:pt x="494" y="281"/>
                </a:cubicBezTo>
                <a:cubicBezTo>
                  <a:pt x="669" y="287"/>
                  <a:pt x="880" y="27"/>
                  <a:pt x="1049" y="34"/>
                </a:cubicBezTo>
                <a:cubicBezTo>
                  <a:pt x="1218" y="41"/>
                  <a:pt x="1413" y="262"/>
                  <a:pt x="1508" y="322"/>
                </a:cubicBezTo>
              </a:path>
            </a:pathLst>
          </a:custGeom>
          <a:noFill/>
          <a:ln w="19050" cap="flat" cmpd="sng">
            <a:solidFill>
              <a:schemeClr val="hlink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>
              <a:cs typeface="Cambria" panose="02040503050406030204" pitchFamily="18" charset="0"/>
            </a:endParaRPr>
          </a:p>
        </p:txBody>
      </p:sp>
      <p:grpSp>
        <p:nvGrpSpPr>
          <p:cNvPr id="141330" name="组合 141329"/>
          <p:cNvGrpSpPr/>
          <p:nvPr/>
        </p:nvGrpSpPr>
        <p:grpSpPr>
          <a:xfrm>
            <a:off x="6156325" y="4508500"/>
            <a:ext cx="1728788" cy="1497013"/>
            <a:chOff x="3878" y="446"/>
            <a:chExt cx="1089" cy="943"/>
          </a:xfrm>
        </p:grpSpPr>
        <p:sp>
          <p:nvSpPr>
            <p:cNvPr id="141331" name="矩形 141330"/>
            <p:cNvSpPr/>
            <p:nvPr/>
          </p:nvSpPr>
          <p:spPr>
            <a:xfrm>
              <a:off x="3878" y="572"/>
              <a:ext cx="91" cy="817"/>
            </a:xfrm>
            <a:prstGeom prst="rect">
              <a:avLst/>
            </a:prstGeom>
            <a:pattFill prst="dashHorz">
              <a:fgClr>
                <a:schemeClr val="tx1">
                  <a:alpha val="50000"/>
                </a:schemeClr>
              </a:fgClr>
              <a:bgClr>
                <a:schemeClr val="accent1">
                  <a:alpha val="50000"/>
                </a:schemeClr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cs typeface="Cambria" panose="02040503050406030204" pitchFamily="18" charset="0"/>
              </a:endParaRPr>
            </a:p>
          </p:txBody>
        </p:sp>
        <p:sp>
          <p:nvSpPr>
            <p:cNvPr id="141332" name="矩形 141331"/>
            <p:cNvSpPr/>
            <p:nvPr/>
          </p:nvSpPr>
          <p:spPr>
            <a:xfrm>
              <a:off x="3969" y="663"/>
              <a:ext cx="91" cy="726"/>
            </a:xfrm>
            <a:prstGeom prst="rect">
              <a:avLst/>
            </a:prstGeom>
            <a:pattFill prst="dashVert">
              <a:fgClr>
                <a:schemeClr val="tx1">
                  <a:alpha val="50000"/>
                </a:schemeClr>
              </a:fgClr>
              <a:bgClr>
                <a:schemeClr val="bg2">
                  <a:alpha val="50000"/>
                </a:schemeClr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cs typeface="Cambria" panose="02040503050406030204" pitchFamily="18" charset="0"/>
              </a:endParaRPr>
            </a:p>
          </p:txBody>
        </p:sp>
        <p:sp>
          <p:nvSpPr>
            <p:cNvPr id="141333" name="矩形 141332"/>
            <p:cNvSpPr/>
            <p:nvPr/>
          </p:nvSpPr>
          <p:spPr>
            <a:xfrm>
              <a:off x="4059" y="742"/>
              <a:ext cx="91" cy="647"/>
            </a:xfrm>
            <a:prstGeom prst="rect">
              <a:avLst/>
            </a:prstGeom>
            <a:pattFill prst="dashHorz">
              <a:fgClr>
                <a:schemeClr val="tx1">
                  <a:alpha val="50000"/>
                </a:schemeClr>
              </a:fgClr>
              <a:bgClr>
                <a:schemeClr val="accent1">
                  <a:alpha val="50000"/>
                </a:schemeClr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cs typeface="Cambria" panose="02040503050406030204" pitchFamily="18" charset="0"/>
              </a:endParaRPr>
            </a:p>
          </p:txBody>
        </p:sp>
        <p:sp>
          <p:nvSpPr>
            <p:cNvPr id="141334" name="矩形 141333"/>
            <p:cNvSpPr/>
            <p:nvPr/>
          </p:nvSpPr>
          <p:spPr>
            <a:xfrm>
              <a:off x="4150" y="783"/>
              <a:ext cx="91" cy="606"/>
            </a:xfrm>
            <a:prstGeom prst="rect">
              <a:avLst/>
            </a:prstGeom>
            <a:pattFill prst="dashVert">
              <a:fgClr>
                <a:schemeClr val="tx1">
                  <a:alpha val="50000"/>
                </a:schemeClr>
              </a:fgClr>
              <a:bgClr>
                <a:schemeClr val="bg2">
                  <a:alpha val="50000"/>
                </a:schemeClr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cs typeface="Cambria" panose="02040503050406030204" pitchFamily="18" charset="0"/>
              </a:endParaRPr>
            </a:p>
          </p:txBody>
        </p:sp>
        <p:sp>
          <p:nvSpPr>
            <p:cNvPr id="141335" name="矩形 141334"/>
            <p:cNvSpPr/>
            <p:nvPr/>
          </p:nvSpPr>
          <p:spPr>
            <a:xfrm>
              <a:off x="4241" y="786"/>
              <a:ext cx="91" cy="603"/>
            </a:xfrm>
            <a:prstGeom prst="rect">
              <a:avLst/>
            </a:prstGeom>
            <a:pattFill prst="dashHorz">
              <a:fgClr>
                <a:schemeClr val="tx1">
                  <a:alpha val="50000"/>
                </a:schemeClr>
              </a:fgClr>
              <a:bgClr>
                <a:schemeClr val="accent1">
                  <a:alpha val="50000"/>
                </a:schemeClr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cs typeface="Cambria" panose="02040503050406030204" pitchFamily="18" charset="0"/>
              </a:endParaRPr>
            </a:p>
          </p:txBody>
        </p:sp>
        <p:sp>
          <p:nvSpPr>
            <p:cNvPr id="141336" name="矩形 141335"/>
            <p:cNvSpPr/>
            <p:nvPr/>
          </p:nvSpPr>
          <p:spPr>
            <a:xfrm>
              <a:off x="4332" y="741"/>
              <a:ext cx="91" cy="648"/>
            </a:xfrm>
            <a:prstGeom prst="rect">
              <a:avLst/>
            </a:prstGeom>
            <a:pattFill prst="dashVert">
              <a:fgClr>
                <a:schemeClr val="tx1">
                  <a:alpha val="50000"/>
                </a:schemeClr>
              </a:fgClr>
              <a:bgClr>
                <a:schemeClr val="bg2">
                  <a:alpha val="50000"/>
                </a:schemeClr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cs typeface="Cambria" panose="02040503050406030204" pitchFamily="18" charset="0"/>
              </a:endParaRPr>
            </a:p>
          </p:txBody>
        </p:sp>
        <p:sp>
          <p:nvSpPr>
            <p:cNvPr id="141337" name="矩形 141336"/>
            <p:cNvSpPr/>
            <p:nvPr/>
          </p:nvSpPr>
          <p:spPr>
            <a:xfrm>
              <a:off x="4422" y="663"/>
              <a:ext cx="91" cy="726"/>
            </a:xfrm>
            <a:prstGeom prst="rect">
              <a:avLst/>
            </a:prstGeom>
            <a:pattFill prst="dashHorz">
              <a:fgClr>
                <a:schemeClr val="tx1">
                  <a:alpha val="50000"/>
                </a:schemeClr>
              </a:fgClr>
              <a:bgClr>
                <a:schemeClr val="accent1">
                  <a:alpha val="50000"/>
                </a:schemeClr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cs typeface="Cambria" panose="02040503050406030204" pitchFamily="18" charset="0"/>
              </a:endParaRPr>
            </a:p>
          </p:txBody>
        </p:sp>
        <p:sp>
          <p:nvSpPr>
            <p:cNvPr id="141338" name="矩形 141337"/>
            <p:cNvSpPr/>
            <p:nvPr/>
          </p:nvSpPr>
          <p:spPr>
            <a:xfrm>
              <a:off x="4513" y="572"/>
              <a:ext cx="91" cy="817"/>
            </a:xfrm>
            <a:prstGeom prst="rect">
              <a:avLst/>
            </a:prstGeom>
            <a:pattFill prst="dashVert">
              <a:fgClr>
                <a:schemeClr val="tx1">
                  <a:alpha val="50000"/>
                </a:schemeClr>
              </a:fgClr>
              <a:bgClr>
                <a:schemeClr val="bg2">
                  <a:alpha val="50000"/>
                </a:schemeClr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cs typeface="Cambria" panose="02040503050406030204" pitchFamily="18" charset="0"/>
              </a:endParaRPr>
            </a:p>
          </p:txBody>
        </p:sp>
        <p:sp>
          <p:nvSpPr>
            <p:cNvPr id="141339" name="矩形 141338"/>
            <p:cNvSpPr/>
            <p:nvPr/>
          </p:nvSpPr>
          <p:spPr>
            <a:xfrm>
              <a:off x="4603" y="503"/>
              <a:ext cx="91" cy="886"/>
            </a:xfrm>
            <a:prstGeom prst="rect">
              <a:avLst/>
            </a:prstGeom>
            <a:pattFill prst="dashHorz">
              <a:fgClr>
                <a:schemeClr val="tx1">
                  <a:alpha val="50000"/>
                </a:schemeClr>
              </a:fgClr>
              <a:bgClr>
                <a:schemeClr val="accent1">
                  <a:alpha val="50000"/>
                </a:schemeClr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cs typeface="Cambria" panose="02040503050406030204" pitchFamily="18" charset="0"/>
              </a:endParaRPr>
            </a:p>
          </p:txBody>
        </p:sp>
        <p:sp>
          <p:nvSpPr>
            <p:cNvPr id="141340" name="矩形 141339"/>
            <p:cNvSpPr/>
            <p:nvPr/>
          </p:nvSpPr>
          <p:spPr>
            <a:xfrm>
              <a:off x="4694" y="446"/>
              <a:ext cx="91" cy="943"/>
            </a:xfrm>
            <a:prstGeom prst="rect">
              <a:avLst/>
            </a:prstGeom>
            <a:pattFill prst="dashVert">
              <a:fgClr>
                <a:schemeClr val="tx1">
                  <a:alpha val="50000"/>
                </a:schemeClr>
              </a:fgClr>
              <a:bgClr>
                <a:schemeClr val="bg2">
                  <a:alpha val="50000"/>
                </a:schemeClr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cs typeface="Cambria" panose="02040503050406030204" pitchFamily="18" charset="0"/>
              </a:endParaRPr>
            </a:p>
          </p:txBody>
        </p:sp>
        <p:sp>
          <p:nvSpPr>
            <p:cNvPr id="141341" name="矩形 141340"/>
            <p:cNvSpPr/>
            <p:nvPr/>
          </p:nvSpPr>
          <p:spPr>
            <a:xfrm>
              <a:off x="4785" y="450"/>
              <a:ext cx="91" cy="939"/>
            </a:xfrm>
            <a:prstGeom prst="rect">
              <a:avLst/>
            </a:prstGeom>
            <a:pattFill prst="dashHorz">
              <a:fgClr>
                <a:schemeClr val="tx1">
                  <a:alpha val="50000"/>
                </a:schemeClr>
              </a:fgClr>
              <a:bgClr>
                <a:schemeClr val="accent1">
                  <a:alpha val="50000"/>
                </a:schemeClr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cs typeface="Cambria" panose="02040503050406030204" pitchFamily="18" charset="0"/>
              </a:endParaRPr>
            </a:p>
          </p:txBody>
        </p:sp>
        <p:sp>
          <p:nvSpPr>
            <p:cNvPr id="141342" name="矩形 141341"/>
            <p:cNvSpPr/>
            <p:nvPr/>
          </p:nvSpPr>
          <p:spPr>
            <a:xfrm>
              <a:off x="4876" y="500"/>
              <a:ext cx="91" cy="889"/>
            </a:xfrm>
            <a:prstGeom prst="rect">
              <a:avLst/>
            </a:prstGeom>
            <a:pattFill prst="dashVert">
              <a:fgClr>
                <a:schemeClr val="tx1">
                  <a:alpha val="50000"/>
                </a:schemeClr>
              </a:fgClr>
              <a:bgClr>
                <a:schemeClr val="bg2">
                  <a:alpha val="50000"/>
                </a:schemeClr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cs typeface="Cambria" panose="02040503050406030204" pitchFamily="18" charset="0"/>
              </a:endParaRPr>
            </a:p>
          </p:txBody>
        </p:sp>
      </p:grpSp>
      <p:graphicFrame>
        <p:nvGraphicFramePr>
          <p:cNvPr id="141343" name="对象 141342"/>
          <p:cNvGraphicFramePr/>
          <p:nvPr/>
        </p:nvGraphicFramePr>
        <p:xfrm>
          <a:off x="2454910" y="5246688"/>
          <a:ext cx="2676525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5" imgW="1104265" imgH="482600" progId="Equation.3">
                  <p:embed/>
                </p:oleObj>
              </mc:Choice>
              <mc:Fallback>
                <p:oleObj name="" r:id="rId15" imgW="1104265" imgH="482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54910" y="5246688"/>
                        <a:ext cx="2676525" cy="11699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3715" name="内容占位符 24371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 dirty="0"/>
              <a:t>为简单起见，对积分区间采用等长划分和矩形方法，对每个区间用左端点计算：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double </a:t>
            </a:r>
            <a:r>
              <a:rPr lang="en-US" altLang="zh-CN" sz="2400" err="1">
                <a:solidFill>
                  <a:schemeClr val="folHlink"/>
                </a:solidFill>
              </a:rPr>
              <a:t>numInt(</a:t>
            </a:r>
            <a:r>
              <a:rPr lang="en-US" altLang="zh-CN" sz="2400" err="1">
                <a:solidFill>
                  <a:schemeClr val="hlink"/>
                </a:solidFill>
              </a:rPr>
              <a:t>double</a:t>
            </a:r>
            <a:r>
              <a:rPr lang="en-US" altLang="zh-CN" sz="2400">
                <a:solidFill>
                  <a:schemeClr val="hlink"/>
                </a:solidFill>
              </a:rPr>
              <a:t> (*</a:t>
            </a:r>
            <a:r>
              <a:rPr lang="en-US" altLang="zh-CN" sz="2400" err="1">
                <a:solidFill>
                  <a:schemeClr val="hlink"/>
                </a:solidFill>
              </a:rPr>
              <a:t>pf)(double</a:t>
            </a:r>
            <a:r>
              <a:rPr lang="en-US" altLang="zh-CN" sz="2400">
                <a:solidFill>
                  <a:schemeClr val="hlink"/>
                </a:solidFill>
              </a:rPr>
              <a:t>)</a:t>
            </a:r>
            <a:r>
              <a:rPr lang="en-US" altLang="zh-CN" sz="2400">
                <a:solidFill>
                  <a:schemeClr val="folHlink"/>
                </a:solidFill>
              </a:rPr>
              <a:t>, double a, double b) {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const </a:t>
            </a:r>
            <a:r>
              <a:rPr lang="en-US" altLang="zh-CN" sz="240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</a:t>
            </a:r>
            <a:r>
              <a:rPr lang="en-US" altLang="zh-CN" sz="2400">
                <a:solidFill>
                  <a:schemeClr val="folHlink"/>
                </a:solidFill>
                <a:sym typeface="+mn-ea"/>
              </a:rPr>
              <a:t>DIVN</a:t>
            </a:r>
            <a:r>
              <a:rPr lang="en-US" altLang="zh-CN" sz="2400">
                <a:solidFill>
                  <a:schemeClr val="folHlink"/>
                </a:solidFill>
              </a:rPr>
              <a:t>= 30;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double res = 0.0, step = (b - a) / DIVN;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for (</a:t>
            </a:r>
            <a:r>
              <a:rPr lang="en-US" altLang="zh-CN" sz="240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i = 0; i &lt; </a:t>
            </a:r>
            <a:r>
              <a:rPr lang="en-US" altLang="zh-CN" sz="2400">
                <a:solidFill>
                  <a:schemeClr val="folHlink"/>
                </a:solidFill>
                <a:sym typeface="+mn-ea"/>
              </a:rPr>
              <a:t>DIVN</a:t>
            </a:r>
            <a:r>
              <a:rPr lang="en-US" altLang="zh-CN" sz="2400">
                <a:solidFill>
                  <a:schemeClr val="folHlink"/>
                </a:solidFill>
              </a:rPr>
              <a:t>; ++i)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res += </a:t>
            </a:r>
            <a:r>
              <a:rPr lang="en-US" altLang="zh-CN" sz="2400" err="1">
                <a:solidFill>
                  <a:schemeClr val="hlink"/>
                </a:solidFill>
              </a:rPr>
              <a:t>fp</a:t>
            </a:r>
            <a:r>
              <a:rPr lang="en-US" altLang="zh-CN" sz="2400" err="1">
                <a:solidFill>
                  <a:schemeClr val="folHlink"/>
                </a:solidFill>
              </a:rPr>
              <a:t>(a</a:t>
            </a:r>
            <a:r>
              <a:rPr lang="en-US" altLang="zh-CN" sz="2400">
                <a:solidFill>
                  <a:schemeClr val="folHlink"/>
                </a:solidFill>
              </a:rPr>
              <a:t> + i * step) * step;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return res;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zh-CN" altLang="en-US" sz="2400" dirty="0">
              <a:solidFill>
                <a:schemeClr val="folHlink"/>
              </a:solidFill>
            </a:endParaRPr>
          </a:p>
        </p:txBody>
      </p:sp>
      <p:sp>
        <p:nvSpPr>
          <p:cNvPr id="243716" name="直接连接符 243715"/>
          <p:cNvSpPr/>
          <p:nvPr/>
        </p:nvSpPr>
        <p:spPr>
          <a:xfrm>
            <a:off x="5938838" y="5510213"/>
            <a:ext cx="280828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3717" name="直接连接符 243716"/>
          <p:cNvSpPr/>
          <p:nvPr/>
        </p:nvSpPr>
        <p:spPr>
          <a:xfrm flipV="1">
            <a:off x="5951538" y="3535363"/>
            <a:ext cx="0" cy="195738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243718" name="对象 243717"/>
          <p:cNvGraphicFramePr/>
          <p:nvPr/>
        </p:nvGraphicFramePr>
        <p:xfrm>
          <a:off x="6011863" y="3479800"/>
          <a:ext cx="7667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342900" imgH="203200" progId="Equation.3">
                  <p:embed/>
                </p:oleObj>
              </mc:Choice>
              <mc:Fallback>
                <p:oleObj name="" r:id="rId1" imgW="342900" imgH="2032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11863" y="3479800"/>
                        <a:ext cx="766762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9" name="对象 243718"/>
          <p:cNvGraphicFramePr/>
          <p:nvPr/>
        </p:nvGraphicFramePr>
        <p:xfrm>
          <a:off x="8416925" y="5564188"/>
          <a:ext cx="3254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127000" imgH="139700" progId="Equation.3">
                  <p:embed/>
                </p:oleObj>
              </mc:Choice>
              <mc:Fallback>
                <p:oleObj name="" r:id="rId3" imgW="127000" imgH="1397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16925" y="5564188"/>
                        <a:ext cx="325438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0" name="对象 243719"/>
          <p:cNvGraphicFramePr/>
          <p:nvPr/>
        </p:nvGraphicFramePr>
        <p:xfrm>
          <a:off x="5735638" y="5492750"/>
          <a:ext cx="28257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165100" imgH="177800" progId="Equation.3">
                  <p:embed/>
                </p:oleObj>
              </mc:Choice>
              <mc:Fallback>
                <p:oleObj name="" r:id="rId5" imgW="165100" imgH="1778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35638" y="5492750"/>
                        <a:ext cx="282575" cy="296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1" name="对象 243720"/>
          <p:cNvGraphicFramePr/>
          <p:nvPr/>
        </p:nvGraphicFramePr>
        <p:xfrm>
          <a:off x="6107113" y="5519738"/>
          <a:ext cx="260350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127000" imgH="139700" progId="Equation.3">
                  <p:embed/>
                </p:oleObj>
              </mc:Choice>
              <mc:Fallback>
                <p:oleObj name="" r:id="rId7" imgW="127000" imgH="1397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07113" y="5519738"/>
                        <a:ext cx="260350" cy="277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2" name="对象 243721"/>
          <p:cNvGraphicFramePr/>
          <p:nvPr/>
        </p:nvGraphicFramePr>
        <p:xfrm>
          <a:off x="7823200" y="5481638"/>
          <a:ext cx="28733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9" imgW="127000" imgH="177165" progId="Equation.3">
                  <p:embed/>
                </p:oleObj>
              </mc:Choice>
              <mc:Fallback>
                <p:oleObj name="" r:id="rId9" imgW="127000" imgH="177165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23200" y="5481638"/>
                        <a:ext cx="287338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3" name="对象 243722"/>
          <p:cNvGraphicFramePr/>
          <p:nvPr/>
        </p:nvGraphicFramePr>
        <p:xfrm>
          <a:off x="6445250" y="5562600"/>
          <a:ext cx="3841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1" imgW="215265" imgH="177800" progId="Equation.3">
                  <p:embed/>
                </p:oleObj>
              </mc:Choice>
              <mc:Fallback>
                <p:oleObj name="" r:id="rId11" imgW="215265" imgH="1778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45250" y="5562600"/>
                        <a:ext cx="384175" cy="350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24" name="直接连接符 243723"/>
          <p:cNvSpPr/>
          <p:nvPr/>
        </p:nvSpPr>
        <p:spPr>
          <a:xfrm>
            <a:off x="6227763" y="4213225"/>
            <a:ext cx="4762" cy="1268413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43725" name="直接连接符 243724"/>
          <p:cNvSpPr/>
          <p:nvPr/>
        </p:nvSpPr>
        <p:spPr>
          <a:xfrm>
            <a:off x="7956550" y="4213225"/>
            <a:ext cx="0" cy="1296988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43726" name="任意多边形 243725"/>
          <p:cNvSpPr/>
          <p:nvPr/>
        </p:nvSpPr>
        <p:spPr>
          <a:xfrm>
            <a:off x="5949950" y="3925888"/>
            <a:ext cx="2393950" cy="728662"/>
          </a:xfrm>
          <a:custGeom>
            <a:avLst/>
            <a:gdLst/>
            <a:ahLst/>
            <a:cxnLst/>
            <a:pathLst>
              <a:path w="1508" h="322">
                <a:moveTo>
                  <a:pt x="0" y="0"/>
                </a:moveTo>
                <a:cubicBezTo>
                  <a:pt x="82" y="47"/>
                  <a:pt x="319" y="275"/>
                  <a:pt x="494" y="281"/>
                </a:cubicBezTo>
                <a:cubicBezTo>
                  <a:pt x="669" y="287"/>
                  <a:pt x="880" y="27"/>
                  <a:pt x="1049" y="34"/>
                </a:cubicBezTo>
                <a:cubicBezTo>
                  <a:pt x="1218" y="41"/>
                  <a:pt x="1413" y="262"/>
                  <a:pt x="1508" y="322"/>
                </a:cubicBezTo>
              </a:path>
            </a:pathLst>
          </a:custGeom>
          <a:noFill/>
          <a:ln w="19050" cap="flat" cmpd="sng">
            <a:solidFill>
              <a:schemeClr val="hlink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>
              <a:cs typeface="Cambria" panose="02040503050406030204" pitchFamily="18" charset="0"/>
            </a:endParaRPr>
          </a:p>
        </p:txBody>
      </p:sp>
      <p:grpSp>
        <p:nvGrpSpPr>
          <p:cNvPr id="243727" name="组合 243726"/>
          <p:cNvGrpSpPr/>
          <p:nvPr/>
        </p:nvGrpSpPr>
        <p:grpSpPr>
          <a:xfrm>
            <a:off x="6227763" y="4005263"/>
            <a:ext cx="1728787" cy="1497012"/>
            <a:chOff x="3878" y="446"/>
            <a:chExt cx="1089" cy="943"/>
          </a:xfrm>
        </p:grpSpPr>
        <p:sp>
          <p:nvSpPr>
            <p:cNvPr id="243728" name="矩形 243727"/>
            <p:cNvSpPr/>
            <p:nvPr/>
          </p:nvSpPr>
          <p:spPr>
            <a:xfrm>
              <a:off x="3878" y="572"/>
              <a:ext cx="91" cy="817"/>
            </a:xfrm>
            <a:prstGeom prst="rect">
              <a:avLst/>
            </a:prstGeom>
            <a:pattFill prst="dashHorz">
              <a:fgClr>
                <a:schemeClr val="tx1">
                  <a:alpha val="50000"/>
                </a:schemeClr>
              </a:fgClr>
              <a:bgClr>
                <a:schemeClr val="accent1">
                  <a:alpha val="50000"/>
                </a:schemeClr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cs typeface="Cambria" panose="02040503050406030204" pitchFamily="18" charset="0"/>
              </a:endParaRPr>
            </a:p>
          </p:txBody>
        </p:sp>
        <p:sp>
          <p:nvSpPr>
            <p:cNvPr id="243729" name="矩形 243728"/>
            <p:cNvSpPr/>
            <p:nvPr/>
          </p:nvSpPr>
          <p:spPr>
            <a:xfrm>
              <a:off x="3969" y="663"/>
              <a:ext cx="91" cy="726"/>
            </a:xfrm>
            <a:prstGeom prst="rect">
              <a:avLst/>
            </a:prstGeom>
            <a:pattFill prst="dashVert">
              <a:fgClr>
                <a:schemeClr val="tx1">
                  <a:alpha val="50000"/>
                </a:schemeClr>
              </a:fgClr>
              <a:bgClr>
                <a:schemeClr val="bg2">
                  <a:alpha val="50000"/>
                </a:schemeClr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cs typeface="Cambria" panose="02040503050406030204" pitchFamily="18" charset="0"/>
              </a:endParaRPr>
            </a:p>
          </p:txBody>
        </p:sp>
        <p:sp>
          <p:nvSpPr>
            <p:cNvPr id="243730" name="矩形 243729"/>
            <p:cNvSpPr/>
            <p:nvPr/>
          </p:nvSpPr>
          <p:spPr>
            <a:xfrm>
              <a:off x="4059" y="742"/>
              <a:ext cx="91" cy="647"/>
            </a:xfrm>
            <a:prstGeom prst="rect">
              <a:avLst/>
            </a:prstGeom>
            <a:pattFill prst="dashHorz">
              <a:fgClr>
                <a:schemeClr val="tx1">
                  <a:alpha val="50000"/>
                </a:schemeClr>
              </a:fgClr>
              <a:bgClr>
                <a:schemeClr val="accent1">
                  <a:alpha val="50000"/>
                </a:schemeClr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cs typeface="Cambria" panose="02040503050406030204" pitchFamily="18" charset="0"/>
              </a:endParaRPr>
            </a:p>
          </p:txBody>
        </p:sp>
        <p:sp>
          <p:nvSpPr>
            <p:cNvPr id="243731" name="矩形 243730"/>
            <p:cNvSpPr/>
            <p:nvPr/>
          </p:nvSpPr>
          <p:spPr>
            <a:xfrm>
              <a:off x="4150" y="783"/>
              <a:ext cx="91" cy="606"/>
            </a:xfrm>
            <a:prstGeom prst="rect">
              <a:avLst/>
            </a:prstGeom>
            <a:pattFill prst="dashVert">
              <a:fgClr>
                <a:schemeClr val="tx1">
                  <a:alpha val="50000"/>
                </a:schemeClr>
              </a:fgClr>
              <a:bgClr>
                <a:schemeClr val="bg2">
                  <a:alpha val="50000"/>
                </a:schemeClr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cs typeface="Cambria" panose="02040503050406030204" pitchFamily="18" charset="0"/>
              </a:endParaRPr>
            </a:p>
          </p:txBody>
        </p:sp>
        <p:sp>
          <p:nvSpPr>
            <p:cNvPr id="243732" name="矩形 243731"/>
            <p:cNvSpPr/>
            <p:nvPr/>
          </p:nvSpPr>
          <p:spPr>
            <a:xfrm>
              <a:off x="4241" y="786"/>
              <a:ext cx="91" cy="603"/>
            </a:xfrm>
            <a:prstGeom prst="rect">
              <a:avLst/>
            </a:prstGeom>
            <a:pattFill prst="dashHorz">
              <a:fgClr>
                <a:schemeClr val="tx1">
                  <a:alpha val="50000"/>
                </a:schemeClr>
              </a:fgClr>
              <a:bgClr>
                <a:schemeClr val="accent1">
                  <a:alpha val="50000"/>
                </a:schemeClr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cs typeface="Cambria" panose="02040503050406030204" pitchFamily="18" charset="0"/>
              </a:endParaRPr>
            </a:p>
          </p:txBody>
        </p:sp>
        <p:sp>
          <p:nvSpPr>
            <p:cNvPr id="243733" name="矩形 243732"/>
            <p:cNvSpPr/>
            <p:nvPr/>
          </p:nvSpPr>
          <p:spPr>
            <a:xfrm>
              <a:off x="4332" y="741"/>
              <a:ext cx="91" cy="648"/>
            </a:xfrm>
            <a:prstGeom prst="rect">
              <a:avLst/>
            </a:prstGeom>
            <a:pattFill prst="dashVert">
              <a:fgClr>
                <a:schemeClr val="tx1">
                  <a:alpha val="50000"/>
                </a:schemeClr>
              </a:fgClr>
              <a:bgClr>
                <a:schemeClr val="bg2">
                  <a:alpha val="50000"/>
                </a:schemeClr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cs typeface="Cambria" panose="02040503050406030204" pitchFamily="18" charset="0"/>
              </a:endParaRPr>
            </a:p>
          </p:txBody>
        </p:sp>
        <p:sp>
          <p:nvSpPr>
            <p:cNvPr id="243734" name="矩形 243733"/>
            <p:cNvSpPr/>
            <p:nvPr/>
          </p:nvSpPr>
          <p:spPr>
            <a:xfrm>
              <a:off x="4422" y="663"/>
              <a:ext cx="91" cy="726"/>
            </a:xfrm>
            <a:prstGeom prst="rect">
              <a:avLst/>
            </a:prstGeom>
            <a:pattFill prst="dashHorz">
              <a:fgClr>
                <a:schemeClr val="tx1">
                  <a:alpha val="50000"/>
                </a:schemeClr>
              </a:fgClr>
              <a:bgClr>
                <a:schemeClr val="accent1">
                  <a:alpha val="50000"/>
                </a:schemeClr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cs typeface="Cambria" panose="02040503050406030204" pitchFamily="18" charset="0"/>
              </a:endParaRPr>
            </a:p>
          </p:txBody>
        </p:sp>
        <p:sp>
          <p:nvSpPr>
            <p:cNvPr id="243735" name="矩形 243734"/>
            <p:cNvSpPr/>
            <p:nvPr/>
          </p:nvSpPr>
          <p:spPr>
            <a:xfrm>
              <a:off x="4513" y="572"/>
              <a:ext cx="91" cy="817"/>
            </a:xfrm>
            <a:prstGeom prst="rect">
              <a:avLst/>
            </a:prstGeom>
            <a:pattFill prst="dashVert">
              <a:fgClr>
                <a:schemeClr val="tx1">
                  <a:alpha val="50000"/>
                </a:schemeClr>
              </a:fgClr>
              <a:bgClr>
                <a:schemeClr val="bg2">
                  <a:alpha val="50000"/>
                </a:schemeClr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cs typeface="Cambria" panose="02040503050406030204" pitchFamily="18" charset="0"/>
              </a:endParaRPr>
            </a:p>
          </p:txBody>
        </p:sp>
        <p:sp>
          <p:nvSpPr>
            <p:cNvPr id="243736" name="矩形 243735"/>
            <p:cNvSpPr/>
            <p:nvPr/>
          </p:nvSpPr>
          <p:spPr>
            <a:xfrm>
              <a:off x="4603" y="503"/>
              <a:ext cx="91" cy="886"/>
            </a:xfrm>
            <a:prstGeom prst="rect">
              <a:avLst/>
            </a:prstGeom>
            <a:pattFill prst="dashHorz">
              <a:fgClr>
                <a:schemeClr val="tx1">
                  <a:alpha val="50000"/>
                </a:schemeClr>
              </a:fgClr>
              <a:bgClr>
                <a:schemeClr val="accent1">
                  <a:alpha val="50000"/>
                </a:schemeClr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cs typeface="Cambria" panose="02040503050406030204" pitchFamily="18" charset="0"/>
              </a:endParaRPr>
            </a:p>
          </p:txBody>
        </p:sp>
        <p:sp>
          <p:nvSpPr>
            <p:cNvPr id="243737" name="矩形 243736"/>
            <p:cNvSpPr/>
            <p:nvPr/>
          </p:nvSpPr>
          <p:spPr>
            <a:xfrm>
              <a:off x="4694" y="446"/>
              <a:ext cx="91" cy="943"/>
            </a:xfrm>
            <a:prstGeom prst="rect">
              <a:avLst/>
            </a:prstGeom>
            <a:pattFill prst="dashVert">
              <a:fgClr>
                <a:schemeClr val="tx1">
                  <a:alpha val="50000"/>
                </a:schemeClr>
              </a:fgClr>
              <a:bgClr>
                <a:schemeClr val="bg2">
                  <a:alpha val="50000"/>
                </a:schemeClr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cs typeface="Cambria" panose="02040503050406030204" pitchFamily="18" charset="0"/>
              </a:endParaRPr>
            </a:p>
          </p:txBody>
        </p:sp>
        <p:sp>
          <p:nvSpPr>
            <p:cNvPr id="243738" name="矩形 243737"/>
            <p:cNvSpPr/>
            <p:nvPr/>
          </p:nvSpPr>
          <p:spPr>
            <a:xfrm>
              <a:off x="4785" y="450"/>
              <a:ext cx="91" cy="939"/>
            </a:xfrm>
            <a:prstGeom prst="rect">
              <a:avLst/>
            </a:prstGeom>
            <a:pattFill prst="dashHorz">
              <a:fgClr>
                <a:schemeClr val="tx1">
                  <a:alpha val="50000"/>
                </a:schemeClr>
              </a:fgClr>
              <a:bgClr>
                <a:schemeClr val="accent1">
                  <a:alpha val="50000"/>
                </a:schemeClr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cs typeface="Cambria" panose="02040503050406030204" pitchFamily="18" charset="0"/>
              </a:endParaRPr>
            </a:p>
          </p:txBody>
        </p:sp>
        <p:sp>
          <p:nvSpPr>
            <p:cNvPr id="243739" name="矩形 243738"/>
            <p:cNvSpPr/>
            <p:nvPr/>
          </p:nvSpPr>
          <p:spPr>
            <a:xfrm>
              <a:off x="4876" y="500"/>
              <a:ext cx="91" cy="889"/>
            </a:xfrm>
            <a:prstGeom prst="rect">
              <a:avLst/>
            </a:prstGeom>
            <a:pattFill prst="dashVert">
              <a:fgClr>
                <a:schemeClr val="tx1">
                  <a:alpha val="50000"/>
                </a:schemeClr>
              </a:fgClr>
              <a:bgClr>
                <a:schemeClr val="bg2">
                  <a:alpha val="50000"/>
                </a:schemeClr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>
                <a:cs typeface="Cambria" panose="02040503050406030204" pitchFamily="18" charset="0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7" name="文本框 103425"/>
          <p:cNvSpPr txBox="1"/>
          <p:nvPr/>
        </p:nvSpPr>
        <p:spPr>
          <a:xfrm>
            <a:off x="250825" y="765175"/>
            <a:ext cx="8636000" cy="18503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1305" indent="-281305" algn="l" hangingPunct="1">
              <a:spcBef>
                <a:spcPct val="30000"/>
              </a:spcBef>
            </a:pPr>
            <a:r>
              <a:rPr lang="en-US" altLang="zh-CN" sz="2800" err="1">
                <a:latin typeface="Cambria" panose="02040503050406030204" pitchFamily="18" charset="0"/>
                <a:cs typeface="Cambria" panose="02040503050406030204" pitchFamily="18" charset="0"/>
              </a:rPr>
              <a:t>numInt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不完善。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281305" indent="-281305" algn="l" hangingPunct="1">
              <a:spcBef>
                <a:spcPct val="30000"/>
              </a:spcBef>
              <a:buChar char="•"/>
            </a:pP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数学函数千差万别，统一划分方式不能满足各种情况。</a:t>
            </a:r>
            <a:endParaRPr lang="zh-CN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281305" indent="-281305" algn="l" hangingPunct="1">
              <a:spcBef>
                <a:spcPct val="30000"/>
              </a:spcBef>
              <a:buChar char="•"/>
            </a:pP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可以通过增加划分提高结果精度（例如将划分数作为参数） ，但使用者很难确定合适的划分数。</a:t>
            </a:r>
            <a:endParaRPr lang="zh-CN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103427" name="文本框 103426"/>
          <p:cNvSpPr txBox="1"/>
          <p:nvPr/>
        </p:nvSpPr>
        <p:spPr>
          <a:xfrm>
            <a:off x="461645" y="3011170"/>
            <a:ext cx="842518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hangingPunct="1"/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一种方法：</a:t>
            </a:r>
            <a:r>
              <a:rPr lang="zh-CN" altLang="en-US" sz="2800" dirty="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多次计算积分值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。逐次加细划分再计算。若函数可积，这一系列结果将逐渐逼近实际积分值。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hangingPunct="1"/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反复计算不能无限进行下去。合理的处理方法是在两次结果很接近时结束。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 hangingPunct="1"/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下面以</a:t>
            </a:r>
            <a:r>
              <a:rPr lang="zh-CN" altLang="en-US" sz="2800" dirty="0">
                <a:solidFill>
                  <a:srgbClr val="FF000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两次积分值的差小于</a:t>
            </a:r>
            <a:r>
              <a:rPr lang="en-US" altLang="zh-CN" sz="2800">
                <a:solidFill>
                  <a:srgbClr val="FF000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10</a:t>
            </a:r>
            <a:r>
              <a:rPr lang="en-US" altLang="zh-CN" sz="2800" baseline="30000">
                <a:solidFill>
                  <a:srgbClr val="FF000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-6</a:t>
            </a:r>
            <a:r>
              <a:rPr lang="en-US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为结束条件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1" name="文本框 105473"/>
          <p:cNvSpPr txBox="1"/>
          <p:nvPr/>
        </p:nvSpPr>
        <p:spPr>
          <a:xfrm>
            <a:off x="250825" y="333375"/>
            <a:ext cx="8686800" cy="4892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double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numInt(double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(*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pf)(double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), double a, double b) {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long i,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divn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= 10;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double step, dif, res0,  res = (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fp(b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) +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fp(a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)) * (b - a) / 2;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for (dif = 1.0; 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dif &gt; 1E-6 || dif &lt; -1E-6;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divn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*= 2) {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    res0 = res;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    step = (b - a) /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divn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    for (res = 0.0, i = 0; i &lt;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divn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; ++i)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        res +=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fp(a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+ i * step) * step;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    dif = res - res0;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}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return res;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}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105475" name="文本框 105474"/>
          <p:cNvSpPr txBox="1"/>
          <p:nvPr/>
        </p:nvSpPr>
        <p:spPr>
          <a:xfrm>
            <a:off x="174308" y="5225733"/>
            <a:ext cx="8763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hangingPunct="1"/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请考虑：这个函数能应付各种数学函数的积分吗？什么情况可能出问题？出什么问题？这些问题有解决方案吗？其中有没有很困难，以至根本无法解决的问题？</a:t>
            </a:r>
            <a:endParaRPr lang="zh-CN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90" name="标题 144389"/>
          <p:cNvSpPr>
            <a:spLocks noGrp="1"/>
          </p:cNvSpPr>
          <p:nvPr>
            <p:ph type="title" idx="4294967295"/>
          </p:nvPr>
        </p:nvSpPr>
        <p:spPr>
          <a:xfrm>
            <a:off x="504190" y="188595"/>
            <a:ext cx="8136255" cy="648970"/>
          </a:xfrm>
        </p:spPr>
        <p:txBody>
          <a:bodyPr anchor="ctr"/>
          <a:p>
            <a:r>
              <a:rPr lang="en-US" altLang="zh-CN" sz="3600"/>
              <a:t>7.6.3  </a:t>
            </a:r>
            <a:r>
              <a:rPr lang="zh-CN" altLang="en-US" sz="3600" dirty="0"/>
              <a:t>遍历数组</a:t>
            </a:r>
            <a:endParaRPr lang="zh-CN" altLang="en-US" sz="3600" dirty="0"/>
          </a:p>
        </p:txBody>
      </p:sp>
      <p:sp>
        <p:nvSpPr>
          <p:cNvPr id="144391" name="文本占位符 144390"/>
          <p:cNvSpPr>
            <a:spLocks noGrp="1"/>
          </p:cNvSpPr>
          <p:nvPr>
            <p:ph type="body" idx="4294967295"/>
          </p:nvPr>
        </p:nvSpPr>
        <p:spPr>
          <a:xfrm>
            <a:off x="504190" y="981075"/>
            <a:ext cx="8136255" cy="5543550"/>
          </a:xfrm>
        </p:spPr>
        <p:txBody>
          <a:bodyPr/>
          <a:p>
            <a:pPr marL="0" indent="0">
              <a:buNone/>
            </a:pPr>
            <a:r>
              <a:rPr lang="zh-CN" altLang="en-US" sz="2400" dirty="0"/>
              <a:t>在编写与数组有关的程序中，读者可能已经注意到，程序中经常要</a:t>
            </a:r>
            <a:r>
              <a:rPr lang="zh-CN" altLang="en-US" sz="2400" dirty="0">
                <a:solidFill>
                  <a:schemeClr val="accent2"/>
                </a:solidFill>
              </a:rPr>
              <a:t>对数组中所有元素依次进行一次某种操作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例如全部依次赋予某个初值、全部依次进行某个数值变换、全部依次进行打印输出等。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可以稍为抽象地说，这是对数组进行一次遍历（</a:t>
            </a:r>
            <a:r>
              <a:rPr lang="en-US" altLang="zh-CN" sz="2400"/>
              <a:t>Traversal)</a:t>
            </a:r>
            <a:r>
              <a:rPr lang="zh-CN" altLang="en-US" sz="2400" dirty="0"/>
              <a:t>：沿着某种路线，依次对数组中每个元素均做一次且仅做一次</a:t>
            </a:r>
            <a:r>
              <a:rPr lang="zh-CN" altLang="en-US" sz="2400" dirty="0">
                <a:solidFill>
                  <a:schemeClr val="hlink"/>
                </a:solidFill>
              </a:rPr>
              <a:t>访问（</a:t>
            </a:r>
            <a:r>
              <a:rPr lang="en-US" altLang="zh-CN" sz="2400">
                <a:solidFill>
                  <a:schemeClr val="hlink"/>
                </a:solidFill>
              </a:rPr>
              <a:t>visit</a:t>
            </a:r>
            <a:r>
              <a:rPr lang="zh-CN" altLang="en-US" sz="2400" dirty="0">
                <a:solidFill>
                  <a:schemeClr val="hlink"/>
                </a:solidFill>
              </a:rPr>
              <a:t>）</a:t>
            </a:r>
            <a:r>
              <a:rPr lang="zh-CN" altLang="en-US" sz="2400" dirty="0"/>
              <a:t>。访问是指</a:t>
            </a:r>
            <a:r>
              <a:rPr lang="zh-CN" altLang="en-US" sz="2400" dirty="0">
                <a:solidFill>
                  <a:schemeClr val="accent2"/>
                </a:solidFill>
              </a:rPr>
              <a:t>对数组元素的某种处理（赋值、打印或其它）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2400"/>
              <a:t>【</a:t>
            </a:r>
            <a:r>
              <a:rPr lang="zh-CN" altLang="en-US" sz="2400" dirty="0"/>
              <a:t>例</a:t>
            </a:r>
            <a:r>
              <a:rPr lang="en-US" altLang="zh-CN" sz="2400"/>
              <a:t>7-16】</a:t>
            </a:r>
            <a:r>
              <a:rPr lang="zh-CN" altLang="en-US" sz="2400" dirty="0"/>
              <a:t>先写一个对实数数据进行格式化打印（固定宽度，每</a:t>
            </a:r>
            <a:r>
              <a:rPr lang="en-US" altLang="zh-CN" sz="2400"/>
              <a:t>5</a:t>
            </a:r>
            <a:r>
              <a:rPr lang="zh-CN" altLang="en-US" sz="2400" dirty="0"/>
              <a:t>个换行）的函数 </a:t>
            </a:r>
            <a:r>
              <a:rPr lang="en-US" altLang="zh-CN" sz="2400">
                <a:solidFill>
                  <a:schemeClr val="folHlink"/>
                </a:solidFill>
              </a:rPr>
              <a:t>prt5(double x)</a:t>
            </a:r>
            <a:r>
              <a:rPr lang="zh-CN" altLang="en-US" sz="2400" dirty="0"/>
              <a:t>，然后写一个对实数数组遍历的函数 </a:t>
            </a:r>
            <a:r>
              <a:rPr lang="en-US" altLang="zh-CN" sz="2400" err="1">
                <a:solidFill>
                  <a:schemeClr val="folHlink"/>
                </a:solidFill>
              </a:rPr>
              <a:t>traverse(int</a:t>
            </a:r>
            <a:r>
              <a:rPr lang="en-US" altLang="zh-CN" sz="2400">
                <a:solidFill>
                  <a:schemeClr val="folHlink"/>
                </a:solidFill>
              </a:rPr>
              <a:t> </a:t>
            </a:r>
            <a:r>
              <a:rPr lang="en-US" altLang="zh-CN" sz="2400" err="1">
                <a:solidFill>
                  <a:schemeClr val="folHlink"/>
                </a:solidFill>
              </a:rPr>
              <a:t>len</a:t>
            </a:r>
            <a:r>
              <a:rPr lang="en-US" altLang="zh-CN" sz="2400">
                <a:solidFill>
                  <a:schemeClr val="folHlink"/>
                </a:solidFill>
              </a:rPr>
              <a:t>, double *array, </a:t>
            </a:r>
            <a:r>
              <a:rPr lang="en-US" altLang="zh-CN" sz="240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(*visit) (double))</a:t>
            </a:r>
            <a:r>
              <a:rPr lang="zh-CN" altLang="en-US" sz="2400" dirty="0"/>
              <a:t>，最后写一个主函数调用遍历函数对一个示例数组进行遍历（打印输出）。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63" name="内容占位符 245762"/>
          <p:cNvSpPr>
            <a:spLocks noGrp="1"/>
          </p:cNvSpPr>
          <p:nvPr>
            <p:ph idx="1"/>
          </p:nvPr>
        </p:nvSpPr>
        <p:spPr>
          <a:xfrm>
            <a:off x="539750" y="156845"/>
            <a:ext cx="8136255" cy="6224905"/>
          </a:xfrm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en-US" altLang="zh-CN" sz="2200" err="1">
                <a:solidFill>
                  <a:schemeClr val="folHlink"/>
                </a:solidFill>
              </a:rPr>
              <a:t>int</a:t>
            </a:r>
            <a:r>
              <a:rPr lang="en-US" altLang="zh-CN" sz="2200">
                <a:solidFill>
                  <a:schemeClr val="folHlink"/>
                </a:solidFill>
              </a:rPr>
              <a:t> prt5(double x) {</a:t>
            </a:r>
            <a:endParaRPr lang="en-US" altLang="zh-CN" sz="22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200">
                <a:solidFill>
                  <a:schemeClr val="folHlink"/>
                </a:solidFill>
              </a:rPr>
              <a:t>    static </a:t>
            </a:r>
            <a:r>
              <a:rPr lang="en-US" altLang="zh-CN" sz="2200" err="1">
                <a:solidFill>
                  <a:schemeClr val="folHlink"/>
                </a:solidFill>
              </a:rPr>
              <a:t>int</a:t>
            </a:r>
            <a:r>
              <a:rPr lang="en-US" altLang="zh-CN" sz="2200">
                <a:solidFill>
                  <a:schemeClr val="folHlink"/>
                </a:solidFill>
              </a:rPr>
              <a:t> k = 0;</a:t>
            </a:r>
            <a:endParaRPr lang="en-US" altLang="zh-CN" sz="22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200">
                <a:solidFill>
                  <a:schemeClr val="folHlink"/>
                </a:solidFill>
              </a:rPr>
              <a:t>    </a:t>
            </a:r>
            <a:r>
              <a:rPr lang="en-US" altLang="zh-CN" sz="2200" err="1">
                <a:solidFill>
                  <a:schemeClr val="folHlink"/>
                </a:solidFill>
              </a:rPr>
              <a:t>cout</a:t>
            </a:r>
            <a:r>
              <a:rPr lang="en-US" altLang="zh-CN" sz="2200">
                <a:solidFill>
                  <a:schemeClr val="folHlink"/>
                </a:solidFill>
              </a:rPr>
              <a:t> &lt;&lt; fixed &lt;&lt; x &lt;&lt; (++k %5 == 0 ? "\n" : "\t");</a:t>
            </a:r>
            <a:endParaRPr lang="en-US" altLang="zh-CN" sz="22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200">
                <a:solidFill>
                  <a:schemeClr val="folHlink"/>
                </a:solidFill>
              </a:rPr>
              <a:t>    return 0;</a:t>
            </a:r>
            <a:endParaRPr lang="en-US" altLang="zh-CN" sz="22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200">
                <a:solidFill>
                  <a:schemeClr val="folHlink"/>
                </a:solidFill>
              </a:rPr>
              <a:t>}</a:t>
            </a:r>
            <a:endParaRPr lang="en-US" altLang="zh-CN" sz="22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2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200" err="1">
                <a:solidFill>
                  <a:schemeClr val="folHlink"/>
                </a:solidFill>
              </a:rPr>
              <a:t>int</a:t>
            </a:r>
            <a:r>
              <a:rPr lang="en-US" altLang="zh-CN" sz="2200">
                <a:solidFill>
                  <a:schemeClr val="folHlink"/>
                </a:solidFill>
              </a:rPr>
              <a:t> </a:t>
            </a:r>
            <a:r>
              <a:rPr lang="en-US" altLang="zh-CN" sz="2200" err="1">
                <a:solidFill>
                  <a:schemeClr val="folHlink"/>
                </a:solidFill>
              </a:rPr>
              <a:t>traverse(int</a:t>
            </a:r>
            <a:r>
              <a:rPr lang="en-US" altLang="zh-CN" sz="2200">
                <a:solidFill>
                  <a:schemeClr val="folHlink"/>
                </a:solidFill>
              </a:rPr>
              <a:t> </a:t>
            </a:r>
            <a:r>
              <a:rPr lang="en-US" altLang="zh-CN" sz="2200" err="1">
                <a:solidFill>
                  <a:schemeClr val="folHlink"/>
                </a:solidFill>
              </a:rPr>
              <a:t>len</a:t>
            </a:r>
            <a:r>
              <a:rPr lang="en-US" altLang="zh-CN" sz="2200">
                <a:solidFill>
                  <a:schemeClr val="folHlink"/>
                </a:solidFill>
              </a:rPr>
              <a:t>, double *array, </a:t>
            </a:r>
            <a:r>
              <a:rPr lang="en-US" altLang="zh-CN" sz="2200" err="1">
                <a:solidFill>
                  <a:schemeClr val="hlink"/>
                </a:solidFill>
              </a:rPr>
              <a:t>int</a:t>
            </a:r>
            <a:r>
              <a:rPr lang="en-US" altLang="zh-CN" sz="2200">
                <a:solidFill>
                  <a:schemeClr val="hlink"/>
                </a:solidFill>
              </a:rPr>
              <a:t> (*</a:t>
            </a:r>
            <a:r>
              <a:rPr lang="en-US" altLang="zh-CN" sz="2200" err="1">
                <a:solidFill>
                  <a:schemeClr val="hlink"/>
                </a:solidFill>
              </a:rPr>
              <a:t>visit)(double</a:t>
            </a:r>
            <a:r>
              <a:rPr lang="en-US" altLang="zh-CN" sz="2200">
                <a:solidFill>
                  <a:schemeClr val="hlink"/>
                </a:solidFill>
              </a:rPr>
              <a:t>)</a:t>
            </a:r>
            <a:r>
              <a:rPr lang="en-US" altLang="zh-CN" sz="2200">
                <a:solidFill>
                  <a:schemeClr val="folHlink"/>
                </a:solidFill>
              </a:rPr>
              <a:t>) {</a:t>
            </a:r>
            <a:endParaRPr lang="en-US" altLang="zh-CN" sz="22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200">
                <a:solidFill>
                  <a:schemeClr val="folHlink"/>
                </a:solidFill>
              </a:rPr>
              <a:t>    for (</a:t>
            </a:r>
            <a:r>
              <a:rPr lang="en-US" altLang="zh-CN" sz="2200" err="1">
                <a:solidFill>
                  <a:schemeClr val="folHlink"/>
                </a:solidFill>
              </a:rPr>
              <a:t>int</a:t>
            </a:r>
            <a:r>
              <a:rPr lang="en-US" altLang="zh-CN" sz="2200">
                <a:solidFill>
                  <a:schemeClr val="folHlink"/>
                </a:solidFill>
              </a:rPr>
              <a:t> i = 0; i &lt; </a:t>
            </a:r>
            <a:r>
              <a:rPr lang="en-US" altLang="zh-CN" sz="2200" err="1">
                <a:solidFill>
                  <a:schemeClr val="folHlink"/>
                </a:solidFill>
              </a:rPr>
              <a:t>len</a:t>
            </a:r>
            <a:r>
              <a:rPr lang="en-US" altLang="zh-CN" sz="2200">
                <a:solidFill>
                  <a:schemeClr val="folHlink"/>
                </a:solidFill>
              </a:rPr>
              <a:t>; i++)</a:t>
            </a:r>
            <a:endParaRPr lang="en-US" altLang="zh-CN" sz="22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200">
                <a:solidFill>
                  <a:schemeClr val="folHlink"/>
                </a:solidFill>
              </a:rPr>
              <a:t>        </a:t>
            </a:r>
            <a:r>
              <a:rPr lang="en-US" altLang="zh-CN" sz="2200" err="1">
                <a:solidFill>
                  <a:schemeClr val="folHlink"/>
                </a:solidFill>
              </a:rPr>
              <a:t>visit(array[i</a:t>
            </a:r>
            <a:r>
              <a:rPr lang="en-US" altLang="zh-CN" sz="2200">
                <a:solidFill>
                  <a:schemeClr val="folHlink"/>
                </a:solidFill>
              </a:rPr>
              <a:t>]);</a:t>
            </a:r>
            <a:endParaRPr lang="en-US" altLang="zh-CN" sz="22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200">
                <a:solidFill>
                  <a:schemeClr val="folHlink"/>
                </a:solidFill>
              </a:rPr>
              <a:t>}</a:t>
            </a:r>
            <a:endParaRPr lang="en-US" altLang="zh-CN" sz="22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2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200" err="1">
                <a:solidFill>
                  <a:schemeClr val="folHlink"/>
                </a:solidFill>
              </a:rPr>
              <a:t>int</a:t>
            </a:r>
            <a:r>
              <a:rPr lang="en-US" altLang="zh-CN" sz="2200">
                <a:solidFill>
                  <a:schemeClr val="folHlink"/>
                </a:solidFill>
              </a:rPr>
              <a:t> main() {</a:t>
            </a:r>
            <a:endParaRPr lang="en-US" altLang="zh-CN" sz="22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200">
                <a:solidFill>
                  <a:schemeClr val="folHlink"/>
                </a:solidFill>
              </a:rPr>
              <a:t>    const </a:t>
            </a:r>
            <a:r>
              <a:rPr lang="en-US" altLang="zh-CN" sz="2200" err="1">
                <a:solidFill>
                  <a:schemeClr val="folHlink"/>
                </a:solidFill>
              </a:rPr>
              <a:t>int</a:t>
            </a:r>
            <a:r>
              <a:rPr lang="en-US" altLang="zh-CN" sz="2200">
                <a:solidFill>
                  <a:schemeClr val="folHlink"/>
                </a:solidFill>
              </a:rPr>
              <a:t> LEN=20;</a:t>
            </a:r>
            <a:endParaRPr lang="en-US" altLang="zh-CN" sz="22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200">
                <a:solidFill>
                  <a:schemeClr val="folHlink"/>
                </a:solidFill>
              </a:rPr>
              <a:t>    double </a:t>
            </a:r>
            <a:r>
              <a:rPr lang="en-US" altLang="zh-CN" sz="2200" err="1">
                <a:solidFill>
                  <a:schemeClr val="folHlink"/>
                </a:solidFill>
              </a:rPr>
              <a:t>arr[LEN</a:t>
            </a:r>
            <a:r>
              <a:rPr lang="en-US" altLang="zh-CN" sz="2200">
                <a:solidFill>
                  <a:schemeClr val="folHlink"/>
                </a:solidFill>
              </a:rPr>
              <a:t>];</a:t>
            </a:r>
            <a:endParaRPr lang="en-US" altLang="zh-CN" sz="22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200">
                <a:solidFill>
                  <a:schemeClr val="folHlink"/>
                </a:solidFill>
              </a:rPr>
              <a:t>    for (</a:t>
            </a:r>
            <a:r>
              <a:rPr lang="en-US" altLang="zh-CN" sz="2200" err="1">
                <a:solidFill>
                  <a:schemeClr val="folHlink"/>
                </a:solidFill>
              </a:rPr>
              <a:t>int</a:t>
            </a:r>
            <a:r>
              <a:rPr lang="en-US" altLang="zh-CN" sz="2200">
                <a:solidFill>
                  <a:schemeClr val="folHlink"/>
                </a:solidFill>
              </a:rPr>
              <a:t> i = 0; i &lt; LEN; i++)  </a:t>
            </a:r>
            <a:r>
              <a:rPr lang="en-US" altLang="zh-CN" sz="2200" err="1">
                <a:solidFill>
                  <a:schemeClr val="folHlink"/>
                </a:solidFill>
              </a:rPr>
              <a:t>arr[i</a:t>
            </a:r>
            <a:r>
              <a:rPr lang="en-US" altLang="zh-CN" sz="2200">
                <a:solidFill>
                  <a:schemeClr val="folHlink"/>
                </a:solidFill>
              </a:rPr>
              <a:t>] = </a:t>
            </a:r>
            <a:r>
              <a:rPr lang="en-US" altLang="zh-CN" sz="2200" err="1">
                <a:solidFill>
                  <a:schemeClr val="folHlink"/>
                </a:solidFill>
              </a:rPr>
              <a:t>sin(i</a:t>
            </a:r>
            <a:r>
              <a:rPr lang="en-US" altLang="zh-CN" sz="2200">
                <a:solidFill>
                  <a:schemeClr val="folHlink"/>
                </a:solidFill>
              </a:rPr>
              <a:t>);</a:t>
            </a:r>
            <a:endParaRPr lang="en-US" altLang="zh-CN" sz="22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200">
                <a:solidFill>
                  <a:schemeClr val="folHlink"/>
                </a:solidFill>
              </a:rPr>
              <a:t>    </a:t>
            </a:r>
            <a:r>
              <a:rPr lang="en-US" altLang="zh-CN" sz="2200" err="1">
                <a:solidFill>
                  <a:schemeClr val="folHlink"/>
                </a:solidFill>
              </a:rPr>
              <a:t>traverse(LEN</a:t>
            </a:r>
            <a:r>
              <a:rPr lang="en-US" altLang="zh-CN" sz="2200">
                <a:solidFill>
                  <a:schemeClr val="folHlink"/>
                </a:solidFill>
              </a:rPr>
              <a:t>, </a:t>
            </a:r>
            <a:r>
              <a:rPr lang="en-US" altLang="zh-CN" sz="2200" err="1">
                <a:solidFill>
                  <a:schemeClr val="folHlink"/>
                </a:solidFill>
              </a:rPr>
              <a:t>arr</a:t>
            </a:r>
            <a:r>
              <a:rPr lang="en-US" altLang="zh-CN" sz="2200">
                <a:solidFill>
                  <a:schemeClr val="folHlink"/>
                </a:solidFill>
              </a:rPr>
              <a:t>, </a:t>
            </a:r>
            <a:r>
              <a:rPr lang="en-US" altLang="zh-CN" sz="2200">
                <a:solidFill>
                  <a:schemeClr val="hlink"/>
                </a:solidFill>
              </a:rPr>
              <a:t>prt5</a:t>
            </a:r>
            <a:r>
              <a:rPr lang="en-US" altLang="zh-CN" sz="2200">
                <a:solidFill>
                  <a:schemeClr val="folHlink"/>
                </a:solidFill>
              </a:rPr>
              <a:t>);</a:t>
            </a:r>
            <a:endParaRPr lang="en-US" altLang="zh-CN" sz="22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200">
                <a:solidFill>
                  <a:schemeClr val="folHlink"/>
                </a:solidFill>
              </a:rPr>
              <a:t>    return 0;</a:t>
            </a:r>
            <a:endParaRPr lang="en-US" altLang="zh-CN" sz="22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200">
                <a:solidFill>
                  <a:schemeClr val="folHlink"/>
                </a:solidFill>
              </a:rPr>
              <a:t>}</a:t>
            </a:r>
            <a:endParaRPr lang="zh-CN" altLang="en-US" sz="2200" dirty="0">
              <a:solidFill>
                <a:schemeClr val="folHlink"/>
              </a:solidFill>
            </a:endParaRPr>
          </a:p>
        </p:txBody>
      </p:sp>
      <p:sp>
        <p:nvSpPr>
          <p:cNvPr id="245765" name="文本框 245764"/>
          <p:cNvSpPr txBox="1"/>
          <p:nvPr/>
        </p:nvSpPr>
        <p:spPr>
          <a:xfrm>
            <a:off x="4500563" y="5589588"/>
            <a:ext cx="4103687" cy="82232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zh-CN" altLang="en-US" b="1" dirty="0">
                <a:cs typeface="Cambria" panose="02040503050406030204" pitchFamily="18" charset="0"/>
              </a:rPr>
              <a:t>这个程序示例相当简单，</a:t>
            </a:r>
            <a:br>
              <a:rPr lang="zh-CN" altLang="en-US" b="1" dirty="0">
                <a:cs typeface="Cambria" panose="02040503050406030204" pitchFamily="18" charset="0"/>
              </a:rPr>
            </a:br>
            <a:r>
              <a:rPr lang="zh-CN" altLang="en-US" b="1" dirty="0">
                <a:cs typeface="Cambria" panose="02040503050406030204" pitchFamily="18" charset="0"/>
              </a:rPr>
              <a:t>但是这个程序框架很有用。</a:t>
            </a:r>
            <a:endParaRPr lang="zh-CN" altLang="en-US" b="1" dirty="0"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本章讨论的重要概念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地址值（指针值），指针（指针变量），指针的类型，</a:t>
            </a:r>
            <a:endParaRPr lang="zh-CN" altLang="en-US"/>
          </a:p>
          <a:p>
            <a:r>
              <a:rPr lang="zh-CN" altLang="en-US"/>
              <a:t>取地址运算，间接访问，</a:t>
            </a:r>
            <a:endParaRPr lang="zh-CN" altLang="en-US"/>
          </a:p>
          <a:p>
            <a:r>
              <a:rPr lang="zh-CN" altLang="en-US"/>
              <a:t>函数的执行环境，指针参数，空指针，NULL，通用指针，</a:t>
            </a:r>
            <a:endParaRPr lang="zh-CN" altLang="en-US"/>
          </a:p>
          <a:p>
            <a:r>
              <a:rPr lang="zh-CN" altLang="en-US"/>
              <a:t>指针运算，数组写法和指针写法，字符指针和字符数组，</a:t>
            </a:r>
            <a:endParaRPr lang="zh-CN" altLang="en-US"/>
          </a:p>
          <a:p>
            <a:r>
              <a:rPr lang="zh-CN" altLang="en-US"/>
              <a:t>指针数组，命令行参数，数组元素位置的计算，</a:t>
            </a:r>
            <a:endParaRPr lang="zh-CN" altLang="en-US"/>
          </a:p>
          <a:p>
            <a:r>
              <a:rPr lang="zh-CN" altLang="en-US"/>
              <a:t>动态存储分配，动态存储管理系统，</a:t>
            </a:r>
            <a:endParaRPr lang="zh-CN" altLang="en-US"/>
          </a:p>
          <a:p>
            <a:r>
              <a:rPr lang="zh-CN" altLang="en-US"/>
              <a:t>指向函数的指针，数值积分。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Cambria" panose="02040503050406030204" pitchFamily="18" charset="0"/>
              </a:rPr>
            </a:fld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224714" name="矩形 1224713"/>
          <p:cNvSpPr/>
          <p:nvPr/>
        </p:nvSpPr>
        <p:spPr>
          <a:xfrm>
            <a:off x="386080" y="789623"/>
            <a:ext cx="8434070" cy="260223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marL="457200" indent="-457200" algn="l" defTabSz="914400">
              <a:spcBef>
                <a:spcPct val="20000"/>
              </a:spcBef>
              <a:tabLst>
                <a:tab pos="266700" algn="l"/>
              </a:tabLst>
            </a:pPr>
            <a:r>
              <a:rPr lang="en-US" altLang="zh-CN">
                <a:solidFill>
                  <a:srgbClr val="CC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中宋" panose="02010600040101010101" pitchFamily="2" charset="-122"/>
                <a:cs typeface="Cambria" panose="02040503050406030204" pitchFamily="18" charset="0"/>
              </a:rPr>
              <a:t>1.</a:t>
            </a:r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latin typeface="华文中宋" panose="02010600040101010101" pitchFamily="2" charset="-122"/>
                <a:cs typeface="Cambria" panose="02040503050406030204" pitchFamily="18" charset="0"/>
              </a:rPr>
              <a:t> </a:t>
            </a:r>
            <a:r>
              <a:rPr lang="zh-CN" altLang="en-US" dirty="0">
                <a:solidFill>
                  <a:srgbClr val="CC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中宋" panose="02010600040101010101" pitchFamily="2" charset="-122"/>
                <a:cs typeface="Cambria" panose="02040503050406030204" pitchFamily="18" charset="0"/>
              </a:rPr>
              <a:t>指针是Ｃ语言中的重要功能，使用指针编程有以下优点：</a:t>
            </a:r>
            <a:endParaRPr lang="zh-CN" altLang="en-US" dirty="0">
              <a:solidFill>
                <a:srgbClr val="CC0099"/>
              </a:solidFill>
              <a:effectLst>
                <a:outerShdw blurRad="38100" dist="38100" dir="2700000">
                  <a:srgbClr val="000000"/>
                </a:outerShdw>
              </a:effectLst>
              <a:latin typeface="华文中宋" panose="02010600040101010101" pitchFamily="2" charset="-122"/>
              <a:cs typeface="Cambria" panose="02040503050406030204" pitchFamily="18" charset="0"/>
            </a:endParaRPr>
          </a:p>
          <a:p>
            <a:pPr marL="457200" indent="-457200" algn="l" defTabSz="914400">
              <a:spcBef>
                <a:spcPct val="20000"/>
              </a:spcBef>
              <a:buAutoNum type="circleNumDbPlain"/>
              <a:tabLst>
                <a:tab pos="266700" algn="l"/>
              </a:tabLst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提高程序的编译效率和执行速度。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ea typeface="楷体" panose="02010609060101010101" charset="-122"/>
              <a:cs typeface="Cambria" panose="02040503050406030204" pitchFamily="18" charset="0"/>
            </a:endParaRPr>
          </a:p>
          <a:p>
            <a:pPr marL="457200" indent="-457200" algn="l" defTabSz="914400">
              <a:spcBef>
                <a:spcPct val="20000"/>
              </a:spcBef>
              <a:buAutoNum type="circleNumDbPlain"/>
              <a:tabLst>
                <a:tab pos="266700" algn="l"/>
              </a:tabLst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通过指针可使用主调函数和被调函数之间共享变量或数据结构，便于实现双向数据通讯。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ea typeface="楷体" panose="02010609060101010101" charset="-122"/>
              <a:cs typeface="Cambria" panose="02040503050406030204" pitchFamily="18" charset="0"/>
            </a:endParaRPr>
          </a:p>
          <a:p>
            <a:pPr marL="457200" indent="-457200" algn="l" defTabSz="914400">
              <a:spcBef>
                <a:spcPct val="20000"/>
              </a:spcBef>
              <a:buAutoNum type="circleNumDbPlain"/>
              <a:tabLst>
                <a:tab pos="266700" algn="l"/>
              </a:tabLst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可以实现动态的存储分配。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ea typeface="楷体" panose="02010609060101010101" charset="-122"/>
              <a:cs typeface="Cambria" panose="02040503050406030204" pitchFamily="18" charset="0"/>
            </a:endParaRPr>
          </a:p>
          <a:p>
            <a:pPr marL="457200" indent="-457200" algn="l" defTabSz="914400">
              <a:spcBef>
                <a:spcPct val="20000"/>
              </a:spcBef>
              <a:buAutoNum type="circleNumDbPlain"/>
              <a:tabLst>
                <a:tab pos="266700" algn="l"/>
              </a:tabLst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便于表示各种数据结构，编写高质量的程序。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ea typeface="楷体" panose="02010609060101010101" charset="-122"/>
              <a:cs typeface="Cambria" panose="02040503050406030204" pitchFamily="18" charset="0"/>
            </a:endParaRPr>
          </a:p>
        </p:txBody>
      </p:sp>
      <p:sp>
        <p:nvSpPr>
          <p:cNvPr id="1224715" name="矩形 1224714"/>
          <p:cNvSpPr/>
          <p:nvPr/>
        </p:nvSpPr>
        <p:spPr>
          <a:xfrm>
            <a:off x="539750" y="3567430"/>
            <a:ext cx="8147685" cy="14922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marL="457200" indent="-457200" algn="l" defTabSz="914400">
              <a:lnSpc>
                <a:spcPct val="80000"/>
              </a:lnSpc>
              <a:spcBef>
                <a:spcPct val="20000"/>
              </a:spcBef>
              <a:tabLst>
                <a:tab pos="266700" algn="l"/>
              </a:tabLst>
            </a:pPr>
            <a:r>
              <a:rPr lang="en-US" altLang="zh-CN" dirty="0">
                <a:solidFill>
                  <a:srgbClr val="CC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中宋" panose="02010600040101010101" pitchFamily="2" charset="-122"/>
                <a:cs typeface="Cambria" panose="02040503050406030204" pitchFamily="18" charset="0"/>
              </a:rPr>
              <a:t>2. </a:t>
            </a:r>
            <a:r>
              <a:rPr lang="zh-CN" altLang="en-US" dirty="0">
                <a:solidFill>
                  <a:srgbClr val="CC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中宋" panose="02010600040101010101" pitchFamily="2" charset="-122"/>
                <a:cs typeface="Cambria" panose="02040503050406030204" pitchFamily="18" charset="0"/>
              </a:rPr>
              <a:t>指针的运算</a:t>
            </a:r>
            <a:endParaRPr lang="zh-CN" altLang="en-US" dirty="0">
              <a:solidFill>
                <a:srgbClr val="CC0099"/>
              </a:solidFill>
              <a:effectLst>
                <a:outerShdw blurRad="38100" dist="38100" dir="2700000">
                  <a:srgbClr val="000000"/>
                </a:outerShdw>
              </a:effectLst>
              <a:latin typeface="华文中宋" panose="02010600040101010101" pitchFamily="2" charset="-122"/>
              <a:cs typeface="Cambria" panose="02040503050406030204" pitchFamily="18" charset="0"/>
            </a:endParaRPr>
          </a:p>
          <a:p>
            <a:pPr marL="457200" indent="-457200" algn="l" defTabSz="914400">
              <a:lnSpc>
                <a:spcPct val="80000"/>
              </a:lnSpc>
              <a:spcBef>
                <a:spcPct val="20000"/>
              </a:spcBef>
              <a:buAutoNum type="circleNumDbPlain"/>
              <a:tabLst>
                <a:tab pos="266700" algn="l"/>
              </a:tabLst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取地址运算符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&amp; </a:t>
            </a: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：求变量的地址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ea typeface="楷体" panose="02010609060101010101" charset="-122"/>
              <a:cs typeface="Cambria" panose="02040503050406030204" pitchFamily="18" charset="0"/>
            </a:endParaRPr>
          </a:p>
          <a:p>
            <a:pPr marL="457200" indent="-457200" algn="l" defTabSz="914400">
              <a:lnSpc>
                <a:spcPct val="80000"/>
              </a:lnSpc>
              <a:spcBef>
                <a:spcPct val="20000"/>
              </a:spcBef>
              <a:buAutoNum type="circleNumDbPlain"/>
              <a:tabLst>
                <a:tab pos="266700" algn="l"/>
              </a:tabLst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取内容运算符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* </a:t>
            </a: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：表示指针所指的变量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ea typeface="楷体" panose="02010609060101010101" charset="-122"/>
              <a:cs typeface="Cambria" panose="02040503050406030204" pitchFamily="18" charset="0"/>
            </a:endParaRPr>
          </a:p>
          <a:p>
            <a:pPr marL="457200" indent="-457200" algn="l" defTabSz="914400">
              <a:lnSpc>
                <a:spcPct val="80000"/>
              </a:lnSpc>
              <a:spcBef>
                <a:spcPct val="20000"/>
              </a:spcBef>
              <a:buAutoNum type="circleNumDbPlain"/>
              <a:tabLst>
                <a:tab pos="266700" algn="l"/>
              </a:tabLst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赋值运算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ea typeface="楷体" panose="02010609060101010101" charset="-122"/>
              <a:cs typeface="Cambria" panose="02040503050406030204" pitchFamily="18" charset="0"/>
            </a:endParaRPr>
          </a:p>
        </p:txBody>
      </p:sp>
      <p:sp>
        <p:nvSpPr>
          <p:cNvPr id="1224716" name="矩形 1224715"/>
          <p:cNvSpPr/>
          <p:nvPr/>
        </p:nvSpPr>
        <p:spPr>
          <a:xfrm>
            <a:off x="1116013" y="5006975"/>
            <a:ext cx="5911215" cy="149225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l" defTabSz="914400">
              <a:lnSpc>
                <a:spcPct val="80000"/>
              </a:lnSpc>
              <a:spcBef>
                <a:spcPct val="20000"/>
              </a:spcBef>
              <a:buClr>
                <a:srgbClr val="CC0099"/>
              </a:buClr>
              <a:buFont typeface="Wingdings" panose="05000000000000000000" pitchFamily="2" charset="2"/>
              <a:buChar char="Ø"/>
              <a:tabLst>
                <a:tab pos="533400" algn="l"/>
              </a:tabLst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把变量地址赋予指针变量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ea typeface="楷体" panose="02010609060101010101" charset="-122"/>
              <a:cs typeface="Cambria" panose="02040503050406030204" pitchFamily="18" charset="0"/>
            </a:endParaRPr>
          </a:p>
          <a:p>
            <a:pPr algn="l" defTabSz="914400">
              <a:lnSpc>
                <a:spcPct val="80000"/>
              </a:lnSpc>
              <a:spcBef>
                <a:spcPct val="20000"/>
              </a:spcBef>
              <a:buClr>
                <a:srgbClr val="CC0099"/>
              </a:buClr>
              <a:buFont typeface="Wingdings" panose="05000000000000000000" pitchFamily="2" charset="2"/>
              <a:buChar char="Ø"/>
              <a:tabLst>
                <a:tab pos="533400" algn="l"/>
              </a:tabLst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同类型指针变量相互赋值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ea typeface="楷体" panose="02010609060101010101" charset="-122"/>
              <a:cs typeface="Cambria" panose="02040503050406030204" pitchFamily="18" charset="0"/>
            </a:endParaRPr>
          </a:p>
          <a:p>
            <a:pPr algn="l" defTabSz="914400">
              <a:lnSpc>
                <a:spcPct val="80000"/>
              </a:lnSpc>
              <a:spcBef>
                <a:spcPct val="20000"/>
              </a:spcBef>
              <a:buClr>
                <a:srgbClr val="CC0099"/>
              </a:buClr>
              <a:buFont typeface="Wingdings" panose="05000000000000000000" pitchFamily="2" charset="2"/>
              <a:buChar char="Ø"/>
              <a:tabLst>
                <a:tab pos="533400" algn="l"/>
              </a:tabLst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把数组、字符串的元素地址赋予指针变量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ea typeface="楷体" panose="02010609060101010101" charset="-122"/>
              <a:cs typeface="Cambria" panose="02040503050406030204" pitchFamily="18" charset="0"/>
            </a:endParaRPr>
          </a:p>
          <a:p>
            <a:pPr algn="l" defTabSz="914400">
              <a:lnSpc>
                <a:spcPct val="80000"/>
              </a:lnSpc>
              <a:spcBef>
                <a:spcPct val="20000"/>
              </a:spcBef>
              <a:buClr>
                <a:srgbClr val="CC0099"/>
              </a:buClr>
              <a:buFont typeface="Wingdings" panose="05000000000000000000" pitchFamily="2" charset="2"/>
              <a:buChar char="Ø"/>
              <a:tabLst>
                <a:tab pos="533400" algn="l"/>
              </a:tabLst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把函数入口地址赋予指针变量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ea typeface="楷体" panose="02010609060101010101" charset="-122"/>
              <a:cs typeface="Cambria" panose="02040503050406030204" pitchFamily="18" charset="0"/>
            </a:endParaRPr>
          </a:p>
        </p:txBody>
      </p:sp>
      <p:sp>
        <p:nvSpPr>
          <p:cNvPr id="1224717" name="标题 1224716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2800" dirty="0"/>
              <a:t> </a:t>
            </a:r>
            <a:r>
              <a:rPr lang="zh-CN" altLang="en-US" sz="2800" dirty="0">
                <a:solidFill>
                  <a:srgbClr val="FF3300"/>
                </a:solidFill>
              </a:rPr>
              <a:t>本章小结</a:t>
            </a:r>
            <a:endParaRPr lang="zh-CN" altLang="en-US" sz="2800" dirty="0"/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文本框 58369"/>
          <p:cNvSpPr txBox="1"/>
          <p:nvPr/>
        </p:nvSpPr>
        <p:spPr>
          <a:xfrm>
            <a:off x="335915" y="404495"/>
            <a:ext cx="8472488" cy="61906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0">
              <a:spcBef>
                <a:spcPct val="4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字符指针数组实例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：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40000"/>
              </a:spcBef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改写第</a:t>
            </a:r>
            <a:r>
              <a:rPr lang="en-US" altLang="zh-CN" sz="2800" dirty="0">
                <a:latin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6 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章的</a:t>
            </a:r>
            <a:r>
              <a:rPr lang="en-US" altLang="zh-CN" sz="2800" dirty="0">
                <a:latin typeface="Cambria" panose="02040503050406030204" pitchFamily="18" charset="0"/>
                <a:cs typeface="Cambria" panose="02040503050406030204" pitchFamily="18" charset="0"/>
              </a:rPr>
              <a:t>ANSI 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C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语言关键字统计程序，把原来的两维字符数组 </a:t>
            </a:r>
            <a:r>
              <a:rPr lang="en-US" altLang="zh-CN" sz="2800">
                <a:latin typeface="Cambria" panose="02040503050406030204" pitchFamily="18" charset="0"/>
                <a:cs typeface="Cambria" panose="02040503050406030204" pitchFamily="18" charset="0"/>
              </a:rPr>
              <a:t>keywords 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改为字符指针数组。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ts val="0"/>
              </a:spcBef>
            </a:pPr>
            <a:r>
              <a:rPr lang="en-US" altLang="zh-CN">
                <a:solidFill>
                  <a:srgbClr val="FF0000"/>
                </a:solidFill>
                <a:cs typeface="Cambria" panose="02040503050406030204" pitchFamily="18" charset="0"/>
                <a:sym typeface="+mn-ea"/>
              </a:rPr>
              <a:t>char </a:t>
            </a:r>
            <a:r>
              <a:rPr lang="en-US" altLang="zh-CN">
                <a:solidFill>
                  <a:schemeClr val="folHlink"/>
                </a:solidFill>
                <a:cs typeface="Cambria" panose="02040503050406030204" pitchFamily="18" charset="0"/>
                <a:sym typeface="+mn-ea"/>
              </a:rPr>
              <a:t>keywords</a:t>
            </a:r>
            <a:r>
              <a:rPr lang="en-US" altLang="zh-CN">
                <a:solidFill>
                  <a:srgbClr val="FF0000"/>
                </a:solidFill>
                <a:cs typeface="Cambria" panose="02040503050406030204" pitchFamily="18" charset="0"/>
                <a:sym typeface="+mn-ea"/>
              </a:rPr>
              <a:t>[32][9]</a:t>
            </a:r>
            <a:r>
              <a:rPr lang="en-US" altLang="zh-CN">
                <a:solidFill>
                  <a:schemeClr val="folHlink"/>
                </a:solidFill>
                <a:cs typeface="Cambria" panose="02040503050406030204" pitchFamily="18" charset="0"/>
                <a:sym typeface="+mn-ea"/>
              </a:rPr>
              <a:t> = {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ts val="0"/>
              </a:spcBef>
            </a:pPr>
            <a:r>
              <a:rPr lang="en-US" altLang="zh-CN">
                <a:solidFill>
                  <a:schemeClr val="folHlink"/>
                </a:solidFill>
                <a:cs typeface="Cambria" panose="02040503050406030204" pitchFamily="18" charset="0"/>
                <a:sym typeface="+mn-ea"/>
              </a:rPr>
              <a:t>    "auto", "break", "case", "char", "const", "continue", 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ts val="0"/>
              </a:spcBef>
            </a:pPr>
            <a:r>
              <a:rPr lang="en-US" altLang="zh-CN">
                <a:solidFill>
                  <a:schemeClr val="folHlink"/>
                </a:solidFill>
                <a:cs typeface="Cambria" panose="02040503050406030204" pitchFamily="18" charset="0"/>
                <a:sym typeface="+mn-ea"/>
              </a:rPr>
              <a:t>    "default", "do", "double", "else", "enum", "extern", "float", 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ts val="0"/>
              </a:spcBef>
            </a:pPr>
            <a:r>
              <a:rPr lang="en-US" altLang="zh-CN">
                <a:solidFill>
                  <a:schemeClr val="folHlink"/>
                </a:solidFill>
                <a:cs typeface="Cambria" panose="02040503050406030204" pitchFamily="18" charset="0"/>
                <a:sym typeface="+mn-ea"/>
              </a:rPr>
              <a:t>    "for", "goto", "if", "int", "long", "register", "return", 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ts val="0"/>
              </a:spcBef>
            </a:pPr>
            <a:r>
              <a:rPr lang="en-US" altLang="zh-CN">
                <a:solidFill>
                  <a:schemeClr val="folHlink"/>
                </a:solidFill>
                <a:cs typeface="Cambria" panose="02040503050406030204" pitchFamily="18" charset="0"/>
                <a:sym typeface="+mn-ea"/>
              </a:rPr>
              <a:t>    "short", "signed", "sizeof", "static", "struct", "switch", 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ts val="0"/>
              </a:spcBef>
            </a:pPr>
            <a:r>
              <a:rPr lang="en-US" altLang="zh-CN">
                <a:solidFill>
                  <a:schemeClr val="folHlink"/>
                </a:solidFill>
                <a:cs typeface="Cambria" panose="02040503050406030204" pitchFamily="18" charset="0"/>
                <a:sym typeface="+mn-ea"/>
              </a:rPr>
              <a:t>    "typedef", "union", "unsigned", "void", "volatile", "while"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ts val="0"/>
              </a:spcBef>
            </a:pPr>
            <a:r>
              <a:rPr lang="en-US" altLang="zh-CN">
                <a:solidFill>
                  <a:schemeClr val="folHlink"/>
                </a:solidFill>
                <a:cs typeface="Cambria" panose="02040503050406030204" pitchFamily="18" charset="0"/>
                <a:sym typeface="+mn-ea"/>
              </a:rPr>
              <a:t>};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40000"/>
              </a:spcBef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只需定义下面数组，并用（关键字）字符串对各指针做初始化：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>
                <a:solidFill>
                  <a:schemeClr val="tx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const char *</a:t>
            </a:r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keywords</a:t>
            </a:r>
            <a:r>
              <a:rPr lang="en-US" altLang="zh-CN" sz="2800">
                <a:solidFill>
                  <a:schemeClr val="tx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[] </a:t>
            </a:r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= { ... };</a:t>
            </a:r>
            <a:endParaRPr lang="en-US" altLang="zh-CN" sz="2800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ts val="0"/>
              </a:spcBef>
            </a:pP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其他部分不需要改，程序可以正常工作。</a:t>
            </a:r>
            <a:endParaRPr lang="zh-CN" altLang="en-US" sz="28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Cambria" panose="02040503050406030204" pitchFamily="18" charset="0"/>
              </a:rPr>
            </a:fld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225730" name="文本框 1225729"/>
          <p:cNvSpPr txBox="1"/>
          <p:nvPr/>
        </p:nvSpPr>
        <p:spPr>
          <a:xfrm>
            <a:off x="496888" y="80963"/>
            <a:ext cx="23463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" panose="02010609060101010101" charset="-122"/>
                <a:ea typeface="楷体" panose="02010609060101010101" charset="-122"/>
                <a:cs typeface="Cambria" panose="02040503050406030204" pitchFamily="18" charset="0"/>
              </a:rPr>
              <a:t> 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" panose="02010609060101010101" charset="-122"/>
                <a:ea typeface="楷体" panose="02010609060101010101" charset="-122"/>
                <a:cs typeface="Cambria" panose="02040503050406030204" pitchFamily="18" charset="0"/>
              </a:rPr>
              <a:t>本章小结</a:t>
            </a:r>
            <a:r>
              <a:rPr lang="zh-CN" altLang="en-US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 </a:t>
            </a:r>
            <a:endParaRPr lang="zh-CN" altLang="en-US">
              <a:effectLst>
                <a:outerShdw blurRad="38100" dist="38100" dir="2700000">
                  <a:srgbClr val="FFFFFF"/>
                </a:outerShdw>
              </a:effectLst>
              <a:ea typeface="楷体" panose="02010609060101010101" charset="-122"/>
              <a:cs typeface="Cambria" panose="02040503050406030204" pitchFamily="18" charset="0"/>
            </a:endParaRPr>
          </a:p>
        </p:txBody>
      </p:sp>
      <p:sp>
        <p:nvSpPr>
          <p:cNvPr id="1225737" name="矩形 1225736"/>
          <p:cNvSpPr/>
          <p:nvPr/>
        </p:nvSpPr>
        <p:spPr>
          <a:xfrm>
            <a:off x="395288" y="856615"/>
            <a:ext cx="8353425" cy="378396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 indent="266700" algn="l" defTabSz="914400">
              <a:spcBef>
                <a:spcPct val="20000"/>
              </a:spcBef>
              <a:buAutoNum type="circleNumDbPlain" startAt="4"/>
              <a:tabLst>
                <a:tab pos="266700" algn="l"/>
              </a:tabLst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加减运算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ea typeface="楷体" panose="02010609060101010101" charset="-122"/>
              <a:cs typeface="Cambria" panose="02040503050406030204" pitchFamily="18" charset="0"/>
            </a:endParaRPr>
          </a:p>
          <a:p>
            <a:pPr indent="266700" algn="l" defTabSz="914400">
              <a:spcBef>
                <a:spcPct val="20000"/>
              </a:spcBef>
              <a:tabLst>
                <a:tab pos="266700" algn="l"/>
              </a:tabLst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对指向数组或字符串的指针变量可以进行加减运算，如 </a:t>
            </a:r>
            <a:r>
              <a:rPr lang="en-US" altLang="zh-CN" err="1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p+n</a:t>
            </a: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，</a:t>
            </a:r>
            <a:r>
              <a:rPr lang="en-US" altLang="zh-CN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p–n</a:t>
            </a: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，</a:t>
            </a:r>
            <a:r>
              <a:rPr lang="en-US" altLang="zh-CN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p++</a:t>
            </a: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，</a:t>
            </a:r>
            <a:r>
              <a:rPr lang="en-US" altLang="zh-CN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p--</a:t>
            </a: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等。对指向同一数组的两个指针变量可以相减。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ea typeface="楷体" panose="02010609060101010101" charset="-122"/>
              <a:cs typeface="Cambria" panose="02040503050406030204" pitchFamily="18" charset="0"/>
            </a:endParaRPr>
          </a:p>
          <a:p>
            <a:pPr indent="266700" algn="l" defTabSz="914400">
              <a:spcBef>
                <a:spcPct val="20000"/>
              </a:spcBef>
              <a:tabLst>
                <a:tab pos="266700" algn="l"/>
              </a:tabLst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对指向其它类型的指针变量作加减运算是无意义的。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ea typeface="楷体" panose="02010609060101010101" charset="-122"/>
              <a:cs typeface="Cambria" panose="02040503050406030204" pitchFamily="18" charset="0"/>
            </a:endParaRPr>
          </a:p>
          <a:p>
            <a:pPr indent="266700" algn="l" defTabSz="914400">
              <a:spcBef>
                <a:spcPct val="20000"/>
              </a:spcBef>
              <a:buAutoNum type="circleNumDbPlain" startAt="5"/>
              <a:tabLst>
                <a:tab pos="266700" algn="l"/>
              </a:tabLst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关系运算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ea typeface="楷体" panose="02010609060101010101" charset="-122"/>
              <a:cs typeface="Cambria" panose="02040503050406030204" pitchFamily="18" charset="0"/>
            </a:endParaRPr>
          </a:p>
          <a:p>
            <a:pPr indent="266700" algn="l" defTabSz="914400">
              <a:spcBef>
                <a:spcPct val="20000"/>
              </a:spcBef>
              <a:tabLst>
                <a:tab pos="266700" algn="l"/>
              </a:tabLst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   指向同一数组的两个指针变量之间可以进行大于、小于、等于比较运算。指针可与 </a:t>
            </a:r>
            <a:r>
              <a:rPr lang="en-US" altLang="zh-CN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0 </a:t>
            </a: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比较，</a:t>
            </a:r>
            <a:r>
              <a:rPr lang="en-US" altLang="zh-CN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p == 0 </a:t>
            </a: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表示 </a:t>
            </a:r>
            <a:r>
              <a:rPr lang="en-US" altLang="zh-CN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p </a:t>
            </a: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为空指针。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ea typeface="楷体" panose="02010609060101010101" charset="-122"/>
              <a:cs typeface="Cambria" panose="02040503050406030204" pitchFamily="18" charset="0"/>
            </a:endParaRPr>
          </a:p>
          <a:p>
            <a:pPr indent="266700" algn="l" defTabSz="914400">
              <a:spcBef>
                <a:spcPct val="20000"/>
              </a:spcBef>
              <a:tabLst>
                <a:tab pos="266700" algn="l"/>
              </a:tabLst>
            </a:pP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ea typeface="楷体" panose="02010609060101010101" charset="-122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Cambria" panose="02040503050406030204" pitchFamily="18" charset="0"/>
              </a:rPr>
            </a:fld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226754" name="文本框 1226753"/>
          <p:cNvSpPr txBox="1"/>
          <p:nvPr/>
        </p:nvSpPr>
        <p:spPr>
          <a:xfrm>
            <a:off x="496888" y="80963"/>
            <a:ext cx="23463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" panose="02010609060101010101" charset="-122"/>
                <a:ea typeface="楷体" panose="02010609060101010101" charset="-122"/>
                <a:cs typeface="Cambria" panose="02040503050406030204" pitchFamily="18" charset="0"/>
              </a:rPr>
              <a:t> 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" panose="02010609060101010101" charset="-122"/>
                <a:ea typeface="楷体" panose="02010609060101010101" charset="-122"/>
                <a:cs typeface="Cambria" panose="02040503050406030204" pitchFamily="18" charset="0"/>
              </a:rPr>
              <a:t>本章小结</a:t>
            </a:r>
            <a:r>
              <a:rPr lang="zh-CN" altLang="en-US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 </a:t>
            </a:r>
            <a:endParaRPr lang="zh-CN" altLang="en-US">
              <a:effectLst>
                <a:outerShdw blurRad="38100" dist="38100" dir="2700000">
                  <a:srgbClr val="FFFFFF"/>
                </a:outerShdw>
              </a:effectLst>
              <a:ea typeface="楷体" panose="02010609060101010101" charset="-122"/>
              <a:cs typeface="Cambria" panose="02040503050406030204" pitchFamily="18" charset="0"/>
            </a:endParaRPr>
          </a:p>
        </p:txBody>
      </p:sp>
      <p:graphicFrame>
        <p:nvGraphicFramePr>
          <p:cNvPr id="1226882" name="表格 1226881"/>
          <p:cNvGraphicFramePr/>
          <p:nvPr/>
        </p:nvGraphicFramePr>
        <p:xfrm>
          <a:off x="1114425" y="1184275"/>
          <a:ext cx="7345363" cy="4562475"/>
        </p:xfrm>
        <a:graphic>
          <a:graphicData uri="http://schemas.openxmlformats.org/drawingml/2006/table">
            <a:tbl>
              <a:tblPr/>
              <a:tblGrid>
                <a:gridCol w="2005013"/>
                <a:gridCol w="5340350"/>
              </a:tblGrid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solidFill>
                            <a:srgbClr val="CC0099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定义</a:t>
                      </a:r>
                      <a:endParaRPr lang="zh-CN" altLang="en-US" sz="2000" dirty="0">
                        <a:solidFill>
                          <a:srgbClr val="CC0099"/>
                        </a:solidFill>
                        <a:latin typeface="Cambria" panose="02040503050406030204" pitchFamily="18" charset="0"/>
                        <a:ea typeface="楷体" panose="02010609060101010101" charset="-122"/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FFFF"/>
                        </a:gs>
                        <a:gs pos="100000">
                          <a:schemeClr val="bg1"/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solidFill>
                            <a:srgbClr val="CC0099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含义</a:t>
                      </a:r>
                      <a:endParaRPr lang="zh-CN" altLang="en-US" sz="2000" dirty="0">
                        <a:solidFill>
                          <a:srgbClr val="CC0099"/>
                        </a:solidFill>
                        <a:latin typeface="Cambria" panose="02040503050406030204" pitchFamily="18" charset="0"/>
                        <a:ea typeface="楷体" panose="02010609060101010101" charset="-122"/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FFFF"/>
                        </a:gs>
                        <a:gs pos="100000">
                          <a:schemeClr val="bg1"/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int  i;</a:t>
                      </a:r>
                      <a:endParaRPr lang="zh-CN" altLang="en-US" sz="2000">
                        <a:latin typeface="Cambria" panose="02040503050406030204" pitchFamily="18" charset="0"/>
                        <a:ea typeface="楷体" panose="02010609060101010101" charset="-122"/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定义整型变量</a:t>
                      </a:r>
                      <a:r>
                        <a:rPr lang="en-US" altLang="zh-CN" sz="2000"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i</a:t>
                      </a:r>
                      <a:endParaRPr lang="zh-CN" altLang="en-US" sz="2000">
                        <a:latin typeface="Cambria" panose="02040503050406030204" pitchFamily="18" charset="0"/>
                        <a:ea typeface="楷体" panose="02010609060101010101" charset="-122"/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int  *p;</a:t>
                      </a:r>
                      <a:endParaRPr lang="zh-CN" altLang="en-US" sz="2000">
                        <a:latin typeface="Cambria" panose="02040503050406030204" pitchFamily="18" charset="0"/>
                        <a:ea typeface="楷体" panose="02010609060101010101" charset="-122"/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p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为指向整型数据的指针变量</a:t>
                      </a:r>
                      <a:endParaRPr lang="zh-CN" altLang="en-US" sz="2000" dirty="0">
                        <a:latin typeface="Cambria" panose="02040503050406030204" pitchFamily="18" charset="0"/>
                        <a:ea typeface="楷体" panose="02010609060101010101" charset="-122"/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err="1"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int  a[n</a:t>
                      </a:r>
                      <a:r>
                        <a:rPr lang="en-US" altLang="zh-CN" sz="2000"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];</a:t>
                      </a:r>
                      <a:endParaRPr lang="zh-CN" altLang="en-US" sz="2000">
                        <a:latin typeface="Cambria" panose="02040503050406030204" pitchFamily="18" charset="0"/>
                        <a:ea typeface="楷体" panose="02010609060101010101" charset="-122"/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定义含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n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个元素的整型数组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a</a:t>
                      </a:r>
                      <a:endParaRPr lang="zh-CN" altLang="en-US" sz="2000">
                        <a:latin typeface="Cambria" panose="02040503050406030204" pitchFamily="18" charset="0"/>
                        <a:ea typeface="楷体" panose="02010609060101010101" charset="-122"/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int  *p[n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];</a:t>
                      </a:r>
                      <a:endParaRPr lang="zh-CN" altLang="en-US" sz="2000">
                        <a:latin typeface="Cambria" panose="02040503050406030204" pitchFamily="18" charset="0"/>
                        <a:ea typeface="楷体" panose="02010609060101010101" charset="-122"/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n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个指向整型数据的指针变量组成的指针数组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p</a:t>
                      </a:r>
                      <a:endParaRPr lang="zh-CN" altLang="en-US" sz="2000">
                        <a:latin typeface="Cambria" panose="02040503050406030204" pitchFamily="18" charset="0"/>
                        <a:ea typeface="楷体" panose="02010609060101010101" charset="-122"/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err="1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int  (*p)[n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];</a:t>
                      </a:r>
                      <a:endParaRPr lang="zh-CN" altLang="en-US" sz="2000">
                        <a:latin typeface="Cambria" panose="02040503050406030204" pitchFamily="18" charset="0"/>
                        <a:ea typeface="楷体" panose="02010609060101010101" charset="-122"/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p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为指向含</a:t>
                      </a: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n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个元素的一维整型数组的指针变量</a:t>
                      </a:r>
                      <a:endParaRPr lang="zh-CN" altLang="en-US" sz="2000" dirty="0">
                        <a:latin typeface="Cambria" panose="02040503050406030204" pitchFamily="18" charset="0"/>
                        <a:ea typeface="楷体" panose="02010609060101010101" charset="-122"/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int  f();</a:t>
                      </a:r>
                      <a:endParaRPr lang="zh-CN" altLang="en-US" sz="2000">
                        <a:latin typeface="Cambria" panose="02040503050406030204" pitchFamily="18" charset="0"/>
                        <a:ea typeface="楷体" panose="02010609060101010101" charset="-122"/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f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为返回整型数的函数</a:t>
                      </a:r>
                      <a:endParaRPr lang="zh-CN" altLang="en-US" sz="2000" dirty="0">
                        <a:latin typeface="Cambria" panose="02040503050406030204" pitchFamily="18" charset="0"/>
                        <a:ea typeface="楷体" panose="02010609060101010101" charset="-122"/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int  *p();</a:t>
                      </a:r>
                      <a:endParaRPr lang="zh-CN" altLang="en-US" sz="2000">
                        <a:latin typeface="Cambria" panose="02040503050406030204" pitchFamily="18" charset="0"/>
                        <a:ea typeface="楷体" panose="02010609060101010101" charset="-122"/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p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为返回指针的函数，该指针指向一个整型数据</a:t>
                      </a:r>
                      <a:endParaRPr lang="zh-CN" altLang="en-US" sz="2000" dirty="0">
                        <a:latin typeface="Cambria" panose="02040503050406030204" pitchFamily="18" charset="0"/>
                        <a:ea typeface="楷体" panose="02010609060101010101" charset="-122"/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int  (*p)();</a:t>
                      </a:r>
                      <a:endParaRPr lang="zh-CN" altLang="en-US" sz="2000">
                        <a:latin typeface="Cambria" panose="02040503050406030204" pitchFamily="18" charset="0"/>
                        <a:ea typeface="楷体" panose="02010609060101010101" charset="-122"/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p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为指向函数的指针变量，该函数返回整型数</a:t>
                      </a:r>
                      <a:endParaRPr lang="zh-CN" altLang="en-US" sz="2000" dirty="0">
                        <a:latin typeface="Cambria" panose="02040503050406030204" pitchFamily="18" charset="0"/>
                        <a:ea typeface="楷体" panose="02010609060101010101" charset="-122"/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int  **p;</a:t>
                      </a:r>
                      <a:endParaRPr lang="zh-CN" altLang="en-US" sz="2000">
                        <a:latin typeface="Cambria" panose="02040503050406030204" pitchFamily="18" charset="0"/>
                        <a:ea typeface="楷体" panose="02010609060101010101" charset="-122"/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p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楷体" panose="02010609060101010101" charset="-122"/>
                          <a:cs typeface="Cambria" panose="02040503050406030204" pitchFamily="18" charset="0"/>
                        </a:rPr>
                        <a:t>为指针变量，它指向一个指向整型数据的指针变量</a:t>
                      </a:r>
                      <a:endParaRPr lang="zh-CN" altLang="en-US" sz="2000" dirty="0">
                        <a:latin typeface="Cambria" panose="02040503050406030204" pitchFamily="18" charset="0"/>
                        <a:ea typeface="楷体" panose="02010609060101010101" charset="-122"/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26883" name="矩形 1226882"/>
          <p:cNvSpPr/>
          <p:nvPr/>
        </p:nvSpPr>
        <p:spPr>
          <a:xfrm>
            <a:off x="684213" y="620713"/>
            <a:ext cx="55483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l" defTabSz="914400">
              <a:spcBef>
                <a:spcPct val="0"/>
              </a:spcBef>
              <a:tabLst>
                <a:tab pos="533400" algn="l"/>
              </a:tabLst>
            </a:pPr>
            <a:r>
              <a:rPr lang="en-US" altLang="zh-CN" dirty="0">
                <a:solidFill>
                  <a:srgbClr val="CC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中宋" panose="02010600040101010101" pitchFamily="2" charset="-122"/>
                <a:cs typeface="Cambria" panose="02040503050406030204" pitchFamily="18" charset="0"/>
              </a:rPr>
              <a:t>3. </a:t>
            </a:r>
            <a:r>
              <a:rPr lang="zh-CN" altLang="en-US" dirty="0">
                <a:solidFill>
                  <a:srgbClr val="CC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华文中宋" panose="02010600040101010101" pitchFamily="2" charset="-122"/>
                <a:cs typeface="Cambria" panose="02040503050406030204" pitchFamily="18" charset="0"/>
              </a:rPr>
              <a:t>与指针有关的各种说明和意义见下表</a:t>
            </a:r>
            <a:endParaRPr lang="zh-CN" altLang="en-US" dirty="0">
              <a:solidFill>
                <a:srgbClr val="CC0099"/>
              </a:solidFill>
              <a:effectLst>
                <a:outerShdw blurRad="38100" dist="38100" dir="2700000">
                  <a:srgbClr val="000000"/>
                </a:outerShdw>
              </a:effectLst>
              <a:latin typeface="华文中宋" panose="02010600040101010101" pitchFamily="2" charset="-122"/>
              <a:cs typeface="Cambria" panose="02040503050406030204" pitchFamily="18" charset="0"/>
            </a:endParaRPr>
          </a:p>
        </p:txBody>
      </p:sp>
      <p:sp>
        <p:nvSpPr>
          <p:cNvPr id="1226884" name="矩形 1226883"/>
          <p:cNvSpPr/>
          <p:nvPr/>
        </p:nvSpPr>
        <p:spPr>
          <a:xfrm>
            <a:off x="900430" y="3571558"/>
            <a:ext cx="7559675" cy="29781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  <a:tileRect/>
          </a:gradFill>
          <a:ln w="38100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p>
            <a:pPr indent="228600" algn="l">
              <a:lnSpc>
                <a:spcPct val="8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CC0099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例如，下列定义的含义：</a:t>
            </a:r>
            <a:endParaRPr lang="zh-CN" altLang="en-US" dirty="0">
              <a:solidFill>
                <a:srgbClr val="CC0099"/>
              </a:solidFill>
              <a:effectLst>
                <a:outerShdw blurRad="38100" dist="38100" dir="2700000">
                  <a:srgbClr val="000000"/>
                </a:outerShdw>
              </a:effectLst>
              <a:ea typeface="楷体" panose="02010609060101010101" charset="-122"/>
              <a:cs typeface="Cambria" panose="02040503050406030204" pitchFamily="18" charset="0"/>
            </a:endParaRPr>
          </a:p>
          <a:p>
            <a:pPr indent="228600" algn="l">
              <a:lnSpc>
                <a:spcPct val="80000"/>
              </a:lnSpc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（</a:t>
            </a:r>
            <a:r>
              <a:rPr lang="en-US" altLang="zh-CN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1</a:t>
            </a: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）</a:t>
            </a:r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int  *p[3];             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//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指针数组</a:t>
            </a:r>
            <a:endParaRPr lang="zh-CN" altLang="en-US" sz="2000" dirty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ea typeface="楷体" panose="02010609060101010101" charset="-122"/>
              <a:cs typeface="Cambria" panose="02040503050406030204" pitchFamily="18" charset="0"/>
            </a:endParaRPr>
          </a:p>
          <a:p>
            <a:pPr indent="228600" algn="l">
              <a:lnSpc>
                <a:spcPct val="80000"/>
              </a:lnSpc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（</a:t>
            </a:r>
            <a:r>
              <a:rPr lang="en-US" altLang="zh-CN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2</a:t>
            </a: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）</a:t>
            </a:r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int (*p)[3];           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//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指向一维数组的指针</a:t>
            </a:r>
            <a:endParaRPr lang="zh-CN" altLang="en-US" sz="2000" dirty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ea typeface="楷体" panose="02010609060101010101" charset="-122"/>
              <a:cs typeface="Cambria" panose="02040503050406030204" pitchFamily="18" charset="0"/>
            </a:endParaRPr>
          </a:p>
          <a:p>
            <a:pPr indent="228600" algn="l">
              <a:lnSpc>
                <a:spcPct val="80000"/>
              </a:lnSpc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（</a:t>
            </a:r>
            <a:r>
              <a:rPr lang="en-US" altLang="zh-CN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3</a:t>
            </a: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）</a:t>
            </a:r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int  *p (int);         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//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返回指针的函数</a:t>
            </a:r>
            <a:endParaRPr lang="zh-CN" altLang="en-US" sz="2000" dirty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ea typeface="楷体" panose="02010609060101010101" charset="-122"/>
              <a:cs typeface="Cambria" panose="02040503050406030204" pitchFamily="18" charset="0"/>
            </a:endParaRPr>
          </a:p>
          <a:p>
            <a:pPr indent="228600" algn="l">
              <a:lnSpc>
                <a:spcPct val="80000"/>
              </a:lnSpc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（</a:t>
            </a:r>
            <a:r>
              <a:rPr lang="en-US" altLang="zh-CN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4</a:t>
            </a: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）</a:t>
            </a:r>
            <a:r>
              <a:rPr lang="en-US" altLang="zh-CN" err="1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int  (*p)(int</a:t>
            </a:r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);       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//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指向函数的指针，函数返回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int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型变量</a:t>
            </a:r>
            <a:endParaRPr lang="zh-CN" altLang="en-US" sz="2000" dirty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ea typeface="楷体" panose="02010609060101010101" charset="-122"/>
              <a:cs typeface="Cambria" panose="02040503050406030204" pitchFamily="18" charset="0"/>
            </a:endParaRPr>
          </a:p>
          <a:p>
            <a:pPr indent="228600" algn="l">
              <a:lnSpc>
                <a:spcPct val="80000"/>
              </a:lnSpc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（</a:t>
            </a:r>
            <a:r>
              <a:rPr lang="en-US" altLang="zh-CN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5</a:t>
            </a: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）</a:t>
            </a:r>
            <a:r>
              <a:rPr lang="en-US" altLang="zh-CN" err="1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int  *(*p)(int</a:t>
            </a:r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);      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//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指向函数的指针，函数返回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int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型指针</a:t>
            </a:r>
            <a:endParaRPr lang="zh-CN" altLang="en-US" sz="2000" dirty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ea typeface="楷体" panose="02010609060101010101" charset="-122"/>
              <a:cs typeface="Cambria" panose="02040503050406030204" pitchFamily="18" charset="0"/>
            </a:endParaRPr>
          </a:p>
          <a:p>
            <a:pPr indent="228600" algn="l">
              <a:lnSpc>
                <a:spcPct val="80000"/>
              </a:lnSpc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（</a:t>
            </a:r>
            <a:r>
              <a:rPr lang="en-US" altLang="zh-CN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6</a:t>
            </a: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）</a:t>
            </a:r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int  (*p[3])(int);     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//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函数指针数组，函数返回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int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型变量</a:t>
            </a:r>
            <a:endParaRPr lang="zh-CN" altLang="en-US" sz="2000" dirty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ea typeface="楷体" panose="02010609060101010101" charset="-122"/>
              <a:cs typeface="Cambria" panose="02040503050406030204" pitchFamily="18" charset="0"/>
            </a:endParaRPr>
          </a:p>
          <a:p>
            <a:pPr indent="228600" algn="l">
              <a:lnSpc>
                <a:spcPct val="80000"/>
              </a:lnSpc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（</a:t>
            </a:r>
            <a:r>
              <a:rPr lang="en-US" altLang="zh-CN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7</a:t>
            </a: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）</a:t>
            </a:r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int  *(*p[3])(int)    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//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函数指针数组，函数返回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int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型指针</a:t>
            </a:r>
            <a:endParaRPr lang="zh-CN" altLang="en-US" sz="2000" dirty="0">
              <a:solidFill>
                <a:schemeClr val="accent2"/>
              </a:solidFill>
              <a:effectLst>
                <a:outerShdw blurRad="38100" dist="38100" dir="2700000">
                  <a:srgbClr val="000000"/>
                </a:outerShdw>
              </a:effectLst>
              <a:ea typeface="楷体" panose="02010609060101010101" charset="-122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68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884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Cambria" panose="02040503050406030204" pitchFamily="18" charset="0"/>
              </a:rPr>
            </a:fld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227778" name="文本框 1227777"/>
          <p:cNvSpPr txBox="1"/>
          <p:nvPr/>
        </p:nvSpPr>
        <p:spPr>
          <a:xfrm>
            <a:off x="496888" y="80963"/>
            <a:ext cx="23463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" panose="02010609060101010101" charset="-122"/>
                <a:ea typeface="楷体" panose="02010609060101010101" charset="-122"/>
                <a:cs typeface="Cambria" panose="02040503050406030204" pitchFamily="18" charset="0"/>
              </a:rPr>
              <a:t> 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" panose="02010609060101010101" charset="-122"/>
                <a:ea typeface="楷体" panose="02010609060101010101" charset="-122"/>
                <a:cs typeface="Cambria" panose="02040503050406030204" pitchFamily="18" charset="0"/>
              </a:rPr>
              <a:t>本章小结</a:t>
            </a:r>
            <a:r>
              <a:rPr lang="zh-CN" altLang="en-US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 </a:t>
            </a:r>
            <a:endParaRPr lang="zh-CN" altLang="en-US">
              <a:effectLst>
                <a:outerShdw blurRad="38100" dist="38100" dir="2700000">
                  <a:srgbClr val="FFFFFF"/>
                </a:outerShdw>
              </a:effectLst>
              <a:ea typeface="楷体" panose="02010609060101010101" charset="-122"/>
              <a:cs typeface="Cambria" panose="02040503050406030204" pitchFamily="18" charset="0"/>
            </a:endParaRPr>
          </a:p>
        </p:txBody>
      </p:sp>
      <p:sp>
        <p:nvSpPr>
          <p:cNvPr id="1227784" name="矩形 1227783"/>
          <p:cNvSpPr/>
          <p:nvPr/>
        </p:nvSpPr>
        <p:spPr>
          <a:xfrm>
            <a:off x="287338" y="1017588"/>
            <a:ext cx="8856662" cy="29400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indent="266700" algn="l" defTabSz="914400">
              <a:spcBef>
                <a:spcPct val="20000"/>
              </a:spcBef>
              <a:tabLst>
                <a:tab pos="571500" algn="l"/>
              </a:tabLst>
            </a:pPr>
            <a:r>
              <a:rPr lang="en-US" altLang="zh-CN" dirty="0">
                <a:solidFill>
                  <a:srgbClr val="CC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" panose="02010609060101010101" charset="-122"/>
                <a:ea typeface="楷体" panose="02010609060101010101" charset="-122"/>
                <a:cs typeface="Cambria" panose="02040503050406030204" pitchFamily="18" charset="0"/>
              </a:rPr>
              <a:t>4. </a:t>
            </a:r>
            <a:r>
              <a:rPr lang="zh-CN" altLang="en-US" dirty="0">
                <a:solidFill>
                  <a:srgbClr val="CC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" panose="02010609060101010101" charset="-122"/>
                <a:ea typeface="楷体" panose="02010609060101010101" charset="-122"/>
                <a:cs typeface="Cambria" panose="02040503050406030204" pitchFamily="18" charset="0"/>
              </a:rPr>
              <a:t>指针常常与数组、函数联系在一起</a:t>
            </a:r>
            <a:endParaRPr lang="zh-CN" altLang="en-US" dirty="0">
              <a:solidFill>
                <a:srgbClr val="CC0099"/>
              </a:solidFill>
              <a:effectLst>
                <a:outerShdw blurRad="38100" dist="38100" dir="2700000">
                  <a:srgbClr val="000000"/>
                </a:outerShdw>
              </a:effectLst>
              <a:latin typeface="楷体" panose="02010609060101010101" charset="-122"/>
              <a:ea typeface="楷体" panose="02010609060101010101" charset="-122"/>
              <a:cs typeface="Cambria" panose="02040503050406030204" pitchFamily="18" charset="0"/>
            </a:endParaRPr>
          </a:p>
          <a:p>
            <a:pPr indent="266700" algn="l" defTabSz="914400">
              <a:spcBef>
                <a:spcPct val="20000"/>
              </a:spcBef>
              <a:tabLst>
                <a:tab pos="571500" algn="l"/>
              </a:tabLst>
            </a:pPr>
            <a:endParaRPr lang="zh-CN" altLang="en-US">
              <a:solidFill>
                <a:srgbClr val="CC0099"/>
              </a:solidFill>
              <a:effectLst>
                <a:outerShdw blurRad="38100" dist="38100" dir="2700000">
                  <a:srgbClr val="000000"/>
                </a:outerShdw>
              </a:effectLst>
              <a:latin typeface="楷体" panose="02010609060101010101" charset="-122"/>
              <a:ea typeface="楷体" panose="02010609060101010101" charset="-122"/>
              <a:cs typeface="Cambria" panose="02040503050406030204" pitchFamily="18" charset="0"/>
            </a:endParaRPr>
          </a:p>
          <a:p>
            <a:pPr indent="266700" algn="l" defTabSz="914400">
              <a:spcBef>
                <a:spcPct val="20000"/>
              </a:spcBef>
              <a:tabLst>
                <a:tab pos="571500" algn="l"/>
              </a:tabLst>
            </a:pPr>
            <a:r>
              <a:rPr lang="en-US" altLang="zh-CN" dirty="0">
                <a:solidFill>
                  <a:srgbClr val="CC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" panose="02010609060101010101" charset="-122"/>
                <a:ea typeface="楷体" panose="02010609060101010101" charset="-122"/>
                <a:cs typeface="Cambria" panose="02040503050406030204" pitchFamily="18" charset="0"/>
              </a:rPr>
              <a:t>5. </a:t>
            </a:r>
            <a:r>
              <a:rPr lang="zh-CN" altLang="en-US" dirty="0">
                <a:solidFill>
                  <a:srgbClr val="CC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" panose="02010609060101010101" charset="-122"/>
                <a:ea typeface="楷体" panose="02010609060101010101" charset="-122"/>
                <a:cs typeface="Cambria" panose="02040503050406030204" pitchFamily="18" charset="0"/>
              </a:rPr>
              <a:t>关于括号</a:t>
            </a:r>
            <a:endParaRPr lang="zh-CN" altLang="en-US" dirty="0">
              <a:solidFill>
                <a:srgbClr val="CC0099"/>
              </a:solidFill>
              <a:effectLst>
                <a:outerShdw blurRad="38100" dist="38100" dir="2700000">
                  <a:srgbClr val="000000"/>
                </a:outerShdw>
              </a:effectLst>
              <a:latin typeface="楷体" panose="02010609060101010101" charset="-122"/>
              <a:ea typeface="楷体" panose="02010609060101010101" charset="-122"/>
              <a:cs typeface="Cambria" panose="02040503050406030204" pitchFamily="18" charset="0"/>
            </a:endParaRPr>
          </a:p>
          <a:p>
            <a:pPr indent="266700" algn="l" defTabSz="914400">
              <a:spcBef>
                <a:spcPct val="20000"/>
              </a:spcBef>
              <a:tabLst>
                <a:tab pos="571500" algn="l"/>
              </a:tabLst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     在解释组合说明符时，标识符右边的方括号和圆括号优先于标识符左边的“</a:t>
            </a:r>
            <a:r>
              <a:rPr lang="en-US" altLang="zh-CN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*”</a:t>
            </a: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charset="-122"/>
                <a:cs typeface="Cambria" panose="02040503050406030204" pitchFamily="18" charset="0"/>
              </a:rPr>
              <a:t>号，而方括号和圆括号以相同的优先级从左到右结合。但可以用圆括号改变约定的结合顺序。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ea typeface="楷体" panose="02010609060101010101" charset="-122"/>
              <a:cs typeface="Cambria" panose="02040503050406030204" pitchFamily="18" charset="0"/>
            </a:endParaRPr>
          </a:p>
          <a:p>
            <a:pPr indent="266700" algn="l" defTabSz="914400">
              <a:spcBef>
                <a:spcPct val="20000"/>
              </a:spcBef>
              <a:tabLst>
                <a:tab pos="571500" algn="l"/>
              </a:tabLst>
            </a:pP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ea typeface="楷体" panose="02010609060101010101" charset="-122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Cambria" panose="02040503050406030204" pitchFamily="18" charset="0"/>
              </a:rPr>
            </a:fld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latin typeface="Cambria" panose="02040503050406030204" pitchFamily="18" charset="0"/>
            </a:endParaRPr>
          </a:p>
        </p:txBody>
      </p:sp>
      <p:sp>
        <p:nvSpPr>
          <p:cNvPr id="1311747" name="内容占位符 1311746"/>
          <p:cNvSpPr>
            <a:spLocks noGrp="1"/>
          </p:cNvSpPr>
          <p:nvPr>
            <p:ph idx="1"/>
          </p:nvPr>
        </p:nvSpPr>
        <p:spPr/>
        <p:txBody>
          <a:bodyPr/>
          <a:p>
            <a:pPr marL="444500" indent="-44450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C0099"/>
                </a:solidFill>
                <a:latin typeface="楷体" panose="02010609060101010101" charset="-122"/>
                <a:ea typeface="楷体" panose="02010609060101010101" charset="-122"/>
              </a:rPr>
              <a:t>6. </a:t>
            </a:r>
            <a:r>
              <a:rPr lang="zh-CN" altLang="en-US" sz="2400" dirty="0">
                <a:solidFill>
                  <a:srgbClr val="CC0099"/>
                </a:solidFill>
                <a:latin typeface="楷体" panose="02010609060101010101" charset="-122"/>
                <a:ea typeface="楷体" panose="02010609060101010101" charset="-122"/>
              </a:rPr>
              <a:t>阅读组合说明符的规则是“从里向外”。</a:t>
            </a:r>
            <a:endParaRPr lang="zh-CN" altLang="en-US" sz="2400" dirty="0">
              <a:solidFill>
                <a:srgbClr val="CC0099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444500" indent="-444500">
              <a:spcBef>
                <a:spcPct val="0"/>
              </a:spcBef>
              <a:buNone/>
            </a:pPr>
            <a:r>
              <a:rPr lang="zh-CN" altLang="en-US" sz="2400" dirty="0">
                <a:ea typeface="楷体" panose="02010609060101010101" charset="-122"/>
              </a:rPr>
              <a:t>      从标识符开始，先看它右边有无方括号或园括号，如有则先作出解释，再看左边有无</a:t>
            </a:r>
            <a:r>
              <a:rPr lang="en-US" altLang="zh-CN" sz="2400" dirty="0">
                <a:ea typeface="楷体" panose="02010609060101010101" charset="-122"/>
              </a:rPr>
              <a:t>*</a:t>
            </a:r>
            <a:r>
              <a:rPr lang="zh-CN" altLang="en-US" sz="2400" dirty="0">
                <a:ea typeface="楷体" panose="02010609060101010101" charset="-122"/>
              </a:rPr>
              <a:t>号。如果在任何时候遇到了闭括号，则在继续之前必须用相同的规则处理括号内的内容。</a:t>
            </a:r>
            <a:endParaRPr lang="zh-CN" altLang="en-US" sz="2400" dirty="0">
              <a:ea typeface="楷体" panose="02010609060101010101" charset="-122"/>
            </a:endParaRPr>
          </a:p>
          <a:p>
            <a:pPr marL="444500" indent="-444500">
              <a:spcBef>
                <a:spcPct val="0"/>
              </a:spcBef>
              <a:buNone/>
            </a:pPr>
            <a:endParaRPr lang="zh-CN" altLang="en-US" sz="2400">
              <a:solidFill>
                <a:srgbClr val="FF3300"/>
              </a:solidFill>
              <a:ea typeface="楷体" panose="02010609060101010101" charset="-122"/>
            </a:endParaRPr>
          </a:p>
          <a:p>
            <a:pPr marL="444500" indent="-444500">
              <a:spcBef>
                <a:spcPct val="0"/>
              </a:spcBef>
              <a:buNone/>
            </a:pPr>
            <a:r>
              <a:rPr lang="zh-CN" altLang="en-US" sz="2400" dirty="0">
                <a:ea typeface="楷体" panose="02010609060101010101" charset="-122"/>
              </a:rPr>
              <a:t>例如：</a:t>
            </a:r>
            <a:r>
              <a:rPr lang="zh-CN" altLang="en-US" sz="2400">
                <a:solidFill>
                  <a:srgbClr val="FF3300"/>
                </a:solidFill>
                <a:ea typeface="楷体" panose="02010609060101010101" charset="-122"/>
              </a:rPr>
              <a:t> </a:t>
            </a:r>
            <a:r>
              <a:rPr lang="en-US" altLang="zh-CN" sz="2400">
                <a:solidFill>
                  <a:srgbClr val="FF3300"/>
                </a:solidFill>
                <a:ea typeface="楷体" panose="02010609060101010101" charset="-122"/>
              </a:rPr>
              <a:t>int *(*(*a)( ))[10]</a:t>
            </a:r>
            <a:endParaRPr lang="en-US" altLang="zh-CN" sz="2400">
              <a:solidFill>
                <a:srgbClr val="FF3300"/>
              </a:solidFill>
              <a:ea typeface="楷体" panose="02010609060101010101" charset="-122"/>
            </a:endParaRPr>
          </a:p>
          <a:p>
            <a:pPr marL="444500" indent="-444500">
              <a:spcBef>
                <a:spcPct val="0"/>
              </a:spcBef>
              <a:buNone/>
            </a:pPr>
            <a:r>
              <a:rPr lang="zh-CN" altLang="en-US" sz="2000" dirty="0">
                <a:ea typeface="楷体" panose="02010609060101010101" charset="-122"/>
              </a:rPr>
              <a:t>上面给出了由内向外的阅读顺序，下面来解释它：</a:t>
            </a:r>
            <a:endParaRPr lang="zh-CN" altLang="en-US" sz="2000" dirty="0">
              <a:ea typeface="楷体" panose="02010609060101010101" charset="-122"/>
            </a:endParaRPr>
          </a:p>
          <a:p>
            <a:pPr marL="444500" indent="-444500">
              <a:spcBef>
                <a:spcPct val="0"/>
              </a:spcBef>
              <a:buClr>
                <a:srgbClr val="CC0099"/>
              </a:buClr>
              <a:buFontTx/>
              <a:buAutoNum type="circleNumDbPlain"/>
            </a:pPr>
            <a:r>
              <a:rPr lang="zh-CN" altLang="en-US" sz="2000" dirty="0">
                <a:ea typeface="楷体" panose="02010609060101010101" charset="-122"/>
              </a:rPr>
              <a:t>标识符</a:t>
            </a:r>
            <a:r>
              <a:rPr lang="en-US" altLang="zh-CN" sz="2000" dirty="0">
                <a:ea typeface="楷体" panose="02010609060101010101" charset="-122"/>
              </a:rPr>
              <a:t>a</a:t>
            </a:r>
            <a:r>
              <a:rPr lang="zh-CN" altLang="en-US" sz="2000" dirty="0">
                <a:ea typeface="楷体" panose="02010609060101010101" charset="-122"/>
              </a:rPr>
              <a:t>被说明为；</a:t>
            </a:r>
            <a:endParaRPr lang="zh-CN" altLang="en-US" sz="2000" dirty="0">
              <a:ea typeface="楷体" panose="02010609060101010101" charset="-122"/>
            </a:endParaRPr>
          </a:p>
          <a:p>
            <a:pPr marL="444500" indent="-444500">
              <a:spcBef>
                <a:spcPct val="0"/>
              </a:spcBef>
              <a:buClr>
                <a:srgbClr val="CC0099"/>
              </a:buClr>
              <a:buFontTx/>
              <a:buAutoNum type="circleNumDbPlain"/>
            </a:pPr>
            <a:r>
              <a:rPr lang="zh-CN" altLang="en-US" sz="2000" dirty="0">
                <a:ea typeface="楷体" panose="02010609060101010101" charset="-122"/>
              </a:rPr>
              <a:t>一个指针变量，它指向；</a:t>
            </a:r>
            <a:endParaRPr lang="zh-CN" altLang="en-US" sz="2000" dirty="0">
              <a:ea typeface="楷体" panose="02010609060101010101" charset="-122"/>
            </a:endParaRPr>
          </a:p>
          <a:p>
            <a:pPr marL="444500" indent="-444500">
              <a:spcBef>
                <a:spcPct val="0"/>
              </a:spcBef>
              <a:buClr>
                <a:srgbClr val="CC0099"/>
              </a:buClr>
              <a:buFontTx/>
              <a:buAutoNum type="circleNumDbPlain"/>
            </a:pPr>
            <a:r>
              <a:rPr lang="zh-CN" altLang="en-US" sz="2000" dirty="0">
                <a:ea typeface="楷体" panose="02010609060101010101" charset="-122"/>
              </a:rPr>
              <a:t>一个函数，它返回；</a:t>
            </a:r>
            <a:endParaRPr lang="zh-CN" altLang="en-US" sz="2000" dirty="0">
              <a:ea typeface="楷体" panose="02010609060101010101" charset="-122"/>
            </a:endParaRPr>
          </a:p>
          <a:p>
            <a:pPr marL="444500" indent="-444500">
              <a:spcBef>
                <a:spcPct val="0"/>
              </a:spcBef>
              <a:buClr>
                <a:srgbClr val="CC0099"/>
              </a:buClr>
              <a:buFontTx/>
              <a:buAutoNum type="circleNumDbPlain"/>
            </a:pPr>
            <a:r>
              <a:rPr lang="zh-CN" altLang="en-US" sz="2000" dirty="0">
                <a:ea typeface="楷体" panose="02010609060101010101" charset="-122"/>
              </a:rPr>
              <a:t>一个指针，该指针指向；</a:t>
            </a:r>
            <a:endParaRPr lang="zh-CN" altLang="en-US" sz="2000" dirty="0">
              <a:ea typeface="楷体" panose="02010609060101010101" charset="-122"/>
            </a:endParaRPr>
          </a:p>
          <a:p>
            <a:pPr marL="444500" indent="-444500">
              <a:spcBef>
                <a:spcPct val="0"/>
              </a:spcBef>
              <a:buClr>
                <a:srgbClr val="CC0099"/>
              </a:buClr>
              <a:buFontTx/>
              <a:buAutoNum type="circleNumDbPlain"/>
            </a:pPr>
            <a:r>
              <a:rPr lang="zh-CN" altLang="en-US" sz="2000" dirty="0">
                <a:ea typeface="楷体" panose="02010609060101010101" charset="-122"/>
              </a:rPr>
              <a:t>一个有</a:t>
            </a:r>
            <a:r>
              <a:rPr lang="en-US" altLang="zh-CN" sz="2000" dirty="0">
                <a:ea typeface="楷体" panose="02010609060101010101" charset="-122"/>
              </a:rPr>
              <a:t>10</a:t>
            </a:r>
            <a:r>
              <a:rPr lang="zh-CN" altLang="en-US" sz="2000" dirty="0">
                <a:ea typeface="楷体" panose="02010609060101010101" charset="-122"/>
              </a:rPr>
              <a:t>个元素的数组，其类型为；</a:t>
            </a:r>
            <a:endParaRPr lang="zh-CN" altLang="en-US" sz="2000" dirty="0">
              <a:ea typeface="楷体" panose="02010609060101010101" charset="-122"/>
            </a:endParaRPr>
          </a:p>
          <a:p>
            <a:pPr marL="444500" indent="-444500">
              <a:spcBef>
                <a:spcPct val="0"/>
              </a:spcBef>
              <a:buClr>
                <a:srgbClr val="CC0099"/>
              </a:buClr>
              <a:buFontTx/>
              <a:buAutoNum type="circleNumDbPlain"/>
            </a:pPr>
            <a:r>
              <a:rPr lang="zh-CN" altLang="en-US" sz="2000" dirty="0">
                <a:ea typeface="楷体" panose="02010609060101010101" charset="-122"/>
              </a:rPr>
              <a:t>指针型，它指向；</a:t>
            </a:r>
            <a:endParaRPr lang="zh-CN" altLang="en-US" sz="2000" dirty="0">
              <a:ea typeface="楷体" panose="02010609060101010101" charset="-122"/>
            </a:endParaRPr>
          </a:p>
          <a:p>
            <a:pPr marL="444500" indent="-444500">
              <a:spcBef>
                <a:spcPct val="0"/>
              </a:spcBef>
              <a:buClr>
                <a:srgbClr val="CC0099"/>
              </a:buClr>
              <a:buFontTx/>
              <a:buAutoNum type="circleNumDbPlain"/>
            </a:pPr>
            <a:r>
              <a:rPr lang="en-US" altLang="zh-CN" sz="2000" dirty="0">
                <a:ea typeface="楷体" panose="02010609060101010101" charset="-122"/>
              </a:rPr>
              <a:t>int</a:t>
            </a:r>
            <a:r>
              <a:rPr lang="zh-CN" altLang="en-US" sz="2000" dirty="0">
                <a:ea typeface="楷体" panose="02010609060101010101" charset="-122"/>
              </a:rPr>
              <a:t>型数据。</a:t>
            </a:r>
            <a:endParaRPr lang="zh-CN" altLang="en-US" sz="2000" dirty="0">
              <a:ea typeface="楷体" panose="02010609060101010101" charset="-122"/>
            </a:endParaRPr>
          </a:p>
          <a:p>
            <a:pPr marL="444500" indent="-444500">
              <a:spcBef>
                <a:spcPct val="0"/>
              </a:spcBef>
            </a:pPr>
            <a:r>
              <a:rPr lang="zh-CN" altLang="en-US" sz="2000" dirty="0">
                <a:ea typeface="楷体" panose="02010609060101010101" charset="-122"/>
              </a:rPr>
              <a:t>因此 </a:t>
            </a:r>
            <a:r>
              <a:rPr lang="en-US" altLang="zh-CN" sz="2000" dirty="0">
                <a:ea typeface="楷体" panose="02010609060101010101" charset="-122"/>
              </a:rPr>
              <a:t>a </a:t>
            </a:r>
            <a:r>
              <a:rPr lang="zh-CN" altLang="en-US" sz="2000" dirty="0">
                <a:ea typeface="楷体" panose="02010609060101010101" charset="-122"/>
              </a:rPr>
              <a:t>是一个函数指针变量，该函数返回的一个指针值又指向一个指针数组，该指针数组的元素指向整型量。</a:t>
            </a:r>
            <a:endParaRPr lang="zh-CN" altLang="en-US" sz="2000" dirty="0">
              <a:ea typeface="楷体" panose="02010609060101010101" charset="-122"/>
            </a:endParaRP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文本框 59393"/>
          <p:cNvSpPr txBox="1"/>
          <p:nvPr/>
        </p:nvSpPr>
        <p:spPr>
          <a:xfrm>
            <a:off x="301625" y="949325"/>
            <a:ext cx="8589963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hangingPunct="1">
              <a:spcBef>
                <a:spcPct val="3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两维字符数组</a:t>
            </a:r>
            <a:r>
              <a:rPr lang="zh-CN" altLang="en-US" sz="2800" dirty="0">
                <a:latin typeface="Cambria" panose="02040503050406030204" pitchFamily="18" charset="0"/>
                <a:cs typeface="Cambria" panose="02040503050406030204" pitchFamily="18" charset="0"/>
              </a:rPr>
              <a:t>与字符指针数组不同 ：</a:t>
            </a:r>
            <a:endParaRPr lang="en-US" altLang="zh-CN" sz="2800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89090" name="标题 59395"/>
          <p:cNvSpPr>
            <a:spLocks noGrp="1"/>
          </p:cNvSpPr>
          <p:nvPr>
            <p:ph type="title" idx="4294967295"/>
          </p:nvPr>
        </p:nvSpPr>
        <p:spPr>
          <a:xfrm>
            <a:off x="395605" y="188595"/>
            <a:ext cx="8136255" cy="648970"/>
          </a:xfrm>
          <a:solidFill>
            <a:schemeClr val="bg2"/>
          </a:solidFill>
        </p:spPr>
        <p:txBody>
          <a:bodyPr vert="horz" wrap="square" lIns="91440" tIns="45720" rIns="91440" bIns="45720" anchor="ctr"/>
          <a:p>
            <a:r>
              <a:rPr lang="en-US" altLang="zh-CN" sz="3600"/>
              <a:t>7.4.2  </a:t>
            </a:r>
            <a:r>
              <a:rPr lang="zh-CN" altLang="en-US" sz="3600" dirty="0"/>
              <a:t>指针数组与两维数组</a:t>
            </a:r>
            <a:endParaRPr lang="zh-CN" altLang="en-US" sz="3600" dirty="0"/>
          </a:p>
        </p:txBody>
      </p:sp>
      <p:graphicFrame>
        <p:nvGraphicFramePr>
          <p:cNvPr id="72820" name="表格 72819"/>
          <p:cNvGraphicFramePr/>
          <p:nvPr>
            <p:custDataLst>
              <p:tags r:id="rId1"/>
            </p:custDataLst>
          </p:nvPr>
        </p:nvGraphicFramePr>
        <p:xfrm>
          <a:off x="292735" y="2100580"/>
          <a:ext cx="8691880" cy="482600"/>
        </p:xfrm>
        <a:graphic>
          <a:graphicData uri="http://schemas.openxmlformats.org/drawingml/2006/table">
            <a:tbl>
              <a:tblPr/>
              <a:tblGrid>
                <a:gridCol w="434975"/>
                <a:gridCol w="434975"/>
                <a:gridCol w="434975"/>
                <a:gridCol w="386080"/>
                <a:gridCol w="480695"/>
                <a:gridCol w="434975"/>
                <a:gridCol w="434975"/>
                <a:gridCol w="434975"/>
                <a:gridCol w="434975"/>
                <a:gridCol w="434975"/>
                <a:gridCol w="433705"/>
                <a:gridCol w="434975"/>
                <a:gridCol w="434975"/>
                <a:gridCol w="434975"/>
                <a:gridCol w="434975"/>
                <a:gridCol w="433070"/>
                <a:gridCol w="433705"/>
                <a:gridCol w="434975"/>
                <a:gridCol w="434975"/>
                <a:gridCol w="434975"/>
              </a:tblGrid>
              <a:tr h="4826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en-US" sz="18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58212" marB="58212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R</a:t>
                      </a:r>
                      <a:endParaRPr lang="en-US" altLang="zh-CN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58212" marB="58212" anchor="ctr"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E</a:t>
                      </a:r>
                      <a:endParaRPr lang="en-US" altLang="zh-CN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58212" marB="58212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D</a:t>
                      </a:r>
                      <a:endParaRPr lang="en-US" altLang="zh-CN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58212" marB="58212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\0</a:t>
                      </a:r>
                      <a:endParaRPr lang="en-US" altLang="zh-CN" sz="18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58212" marB="58212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\0</a:t>
                      </a:r>
                      <a:endParaRPr lang="en-US" altLang="zh-CN" sz="18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58212" marB="58212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\0</a:t>
                      </a:r>
                      <a:endParaRPr lang="en-US" altLang="zh-CN" sz="18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58212" marB="58212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G</a:t>
                      </a:r>
                      <a:endParaRPr lang="en-US" altLang="zh-CN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58212" marB="58212" anchor="ctr"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R</a:t>
                      </a:r>
                      <a:endParaRPr lang="en-US" altLang="zh-CN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58212" marB="58212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E</a:t>
                      </a:r>
                      <a:endParaRPr lang="en-US" altLang="zh-CN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58212" marB="58212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E</a:t>
                      </a:r>
                      <a:endParaRPr lang="en-US" altLang="zh-CN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58212" marB="58212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N</a:t>
                      </a:r>
                      <a:endParaRPr lang="en-US" altLang="zh-CN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58212" marB="58212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\0</a:t>
                      </a:r>
                      <a:endParaRPr lang="en-US" altLang="zh-CN" sz="18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58212" marB="58212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B</a:t>
                      </a:r>
                      <a:endParaRPr lang="en-US" altLang="zh-CN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58212" marB="58212" anchor="ctr"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L</a:t>
                      </a:r>
                      <a:endParaRPr lang="en-US" altLang="zh-CN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58212" marB="58212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U</a:t>
                      </a:r>
                      <a:endParaRPr lang="en-US" altLang="zh-CN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58212" marB="58212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E</a:t>
                      </a:r>
                      <a:endParaRPr lang="en-US" altLang="zh-CN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58212" marB="58212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\0</a:t>
                      </a:r>
                      <a:endParaRPr lang="en-US" altLang="zh-CN" sz="18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58212" marB="58212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\0</a:t>
                      </a:r>
                      <a:endParaRPr lang="en-US" altLang="zh-CN" sz="18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58212" marB="58212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en-US" sz="1800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58212" marB="58212" anchor="ctr"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761" name="表格 72760"/>
          <p:cNvGraphicFramePr/>
          <p:nvPr/>
        </p:nvGraphicFramePr>
        <p:xfrm>
          <a:off x="1264920" y="4220845"/>
          <a:ext cx="2057400" cy="458470"/>
        </p:xfrm>
        <a:graphic>
          <a:graphicData uri="http://schemas.openxmlformats.org/drawingml/2006/table">
            <a:tbl>
              <a:tblPr/>
              <a:tblGrid>
                <a:gridCol w="513080"/>
                <a:gridCol w="512445"/>
                <a:gridCol w="511175"/>
                <a:gridCol w="520700"/>
              </a:tblGrid>
              <a:tr h="4584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R</a:t>
                      </a:r>
                      <a:endParaRPr lang="en-US" altLang="zh-CN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E</a:t>
                      </a:r>
                      <a:endParaRPr lang="en-US" altLang="zh-CN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D</a:t>
                      </a:r>
                      <a:endParaRPr lang="en-US" altLang="zh-CN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\0</a:t>
                      </a:r>
                      <a:endParaRPr lang="en-US" altLang="zh-CN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773" name="表格 72772"/>
          <p:cNvGraphicFramePr/>
          <p:nvPr/>
        </p:nvGraphicFramePr>
        <p:xfrm>
          <a:off x="1274445" y="4883150"/>
          <a:ext cx="3082925" cy="458470"/>
        </p:xfrm>
        <a:graphic>
          <a:graphicData uri="http://schemas.openxmlformats.org/drawingml/2006/table">
            <a:tbl>
              <a:tblPr/>
              <a:tblGrid>
                <a:gridCol w="513080"/>
                <a:gridCol w="512445"/>
                <a:gridCol w="511175"/>
                <a:gridCol w="513080"/>
                <a:gridCol w="512445"/>
                <a:gridCol w="520700"/>
              </a:tblGrid>
              <a:tr h="4584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G</a:t>
                      </a:r>
                      <a:endParaRPr lang="en-US" altLang="zh-CN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R</a:t>
                      </a:r>
                      <a:endParaRPr lang="en-US" altLang="zh-CN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E</a:t>
                      </a:r>
                      <a:endParaRPr lang="en-US" altLang="zh-CN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E</a:t>
                      </a:r>
                      <a:endParaRPr lang="en-US" altLang="zh-CN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E</a:t>
                      </a:r>
                      <a:endParaRPr lang="en-US" altLang="zh-CN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\0</a:t>
                      </a:r>
                      <a:endParaRPr lang="en-US" altLang="zh-CN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789" name="表格 72788"/>
          <p:cNvGraphicFramePr/>
          <p:nvPr/>
        </p:nvGraphicFramePr>
        <p:xfrm>
          <a:off x="1296670" y="5543550"/>
          <a:ext cx="2570480" cy="458470"/>
        </p:xfrm>
        <a:graphic>
          <a:graphicData uri="http://schemas.openxmlformats.org/drawingml/2006/table">
            <a:tbl>
              <a:tblPr/>
              <a:tblGrid>
                <a:gridCol w="513080"/>
                <a:gridCol w="512445"/>
                <a:gridCol w="511175"/>
                <a:gridCol w="513080"/>
                <a:gridCol w="520700"/>
              </a:tblGrid>
              <a:tr h="4584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B</a:t>
                      </a:r>
                      <a:endParaRPr lang="en-US" altLang="zh-CN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L</a:t>
                      </a:r>
                      <a:endParaRPr lang="en-US" altLang="zh-CN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U</a:t>
                      </a:r>
                      <a:endParaRPr lang="en-US" altLang="zh-CN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E</a:t>
                      </a:r>
                      <a:endParaRPr lang="en-US" altLang="zh-CN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b="0">
                          <a:ea typeface="华文中宋" panose="02010600040101010101" pitchFamily="2" charset="-122"/>
                          <a:cs typeface="Cambria" panose="02040503050406030204" pitchFamily="18" charset="0"/>
                        </a:rPr>
                        <a:t>\0</a:t>
                      </a:r>
                      <a:endParaRPr lang="en-US" altLang="zh-CN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803" name="表格 72802"/>
          <p:cNvGraphicFramePr/>
          <p:nvPr/>
        </p:nvGraphicFramePr>
        <p:xfrm>
          <a:off x="541020" y="4147820"/>
          <a:ext cx="504825" cy="1887855"/>
        </p:xfrm>
        <a:graphic>
          <a:graphicData uri="http://schemas.openxmlformats.org/drawingml/2006/table">
            <a:tbl>
              <a:tblPr/>
              <a:tblGrid>
                <a:gridCol w="504825"/>
              </a:tblGrid>
              <a:tr h="62928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en-US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928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en-US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928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Font typeface="Wingdings" panose="05000000000000000000" pitchFamily="2" charset="2"/>
                        <a:buNone/>
                      </a:pPr>
                      <a:endParaRPr lang="zh-CN" altLang="en-US" b="0" dirty="0">
                        <a:ea typeface="华文中宋" panose="02010600040101010101" pitchFamily="2" charset="-122"/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9196" name="直接连接符 59541"/>
          <p:cNvSpPr/>
          <p:nvPr/>
        </p:nvSpPr>
        <p:spPr>
          <a:xfrm>
            <a:off x="766445" y="5118735"/>
            <a:ext cx="497205" cy="635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39750" y="1628775"/>
            <a:ext cx="8342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hangingPunct="1">
              <a:spcBef>
                <a:spcPct val="30000"/>
              </a:spcBef>
            </a:pPr>
            <a:r>
              <a:rPr lang="en-US" altLang="zh-CN">
                <a:solidFill>
                  <a:schemeClr val="folHlink"/>
                </a:solidFill>
                <a:cs typeface="Cambria" panose="02040503050406030204" pitchFamily="18" charset="0"/>
                <a:sym typeface="+mn-ea"/>
              </a:rPr>
              <a:t>char color1[][6]={"RED","GREEN","BLUE"};    </a:t>
            </a:r>
            <a:endParaRPr lang="zh-CN" altLang="en-US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3543935"/>
            <a:ext cx="61925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 eaLnBrk="0"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cs typeface="Cambria" panose="02040503050406030204" pitchFamily="18" charset="0"/>
                <a:sym typeface="+mn-ea"/>
              </a:rPr>
              <a:t>char *color[]={"RED","GREEN","BLUE"};</a:t>
            </a:r>
            <a:endParaRPr lang="en-US" altLang="zh-CN" sz="2800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直接连接符 59541"/>
          <p:cNvSpPr/>
          <p:nvPr/>
        </p:nvSpPr>
        <p:spPr>
          <a:xfrm>
            <a:off x="766445" y="5781675"/>
            <a:ext cx="497205" cy="635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5" name="直接连接符 59541"/>
          <p:cNvSpPr/>
          <p:nvPr/>
        </p:nvSpPr>
        <p:spPr>
          <a:xfrm>
            <a:off x="766445" y="4472305"/>
            <a:ext cx="497205" cy="635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oval" w="med" len="med"/>
            <a:tailEnd type="triangle" w="med" len="med"/>
          </a:ln>
        </p:spPr>
      </p:sp>
      <p:sp>
        <p:nvSpPr>
          <p:cNvPr id="6" name="文本框 5"/>
          <p:cNvSpPr txBox="1"/>
          <p:nvPr/>
        </p:nvSpPr>
        <p:spPr>
          <a:xfrm>
            <a:off x="395605" y="2594610"/>
            <a:ext cx="82359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cs typeface="Cambria" panose="02040503050406030204" pitchFamily="18" charset="0"/>
                <a:sym typeface="+mn-ea"/>
              </a:rPr>
              <a:t>特点：</a:t>
            </a:r>
            <a:r>
              <a:rPr lang="en-US" altLang="zh-CN">
                <a:solidFill>
                  <a:schemeClr val="tx1"/>
                </a:solidFill>
                <a:cs typeface="Cambria" panose="02040503050406030204" pitchFamily="18" charset="0"/>
                <a:sym typeface="+mn-ea"/>
              </a:rPr>
              <a:t>(1)</a:t>
            </a:r>
            <a:r>
              <a:rPr lang="zh-CN" altLang="en-US">
                <a:solidFill>
                  <a:schemeClr val="tx1"/>
                </a:solidFill>
                <a:cs typeface="Cambria" panose="02040503050406030204" pitchFamily="18" charset="0"/>
                <a:sym typeface="+mn-ea"/>
              </a:rPr>
              <a:t>元素连续存储，占用较大的连续存储区。</a:t>
            </a:r>
            <a:endParaRPr lang="zh-CN" altLang="en-US">
              <a:solidFill>
                <a:schemeClr val="tx1"/>
              </a:solidFill>
              <a:cs typeface="Cambria" panose="02040503050406030204" pitchFamily="18" charset="0"/>
              <a:sym typeface="+mn-ea"/>
            </a:endParaRPr>
          </a:p>
          <a:p>
            <a:pPr algn="just">
              <a:spcBef>
                <a:spcPts val="0"/>
              </a:spcBef>
            </a:pPr>
            <a:r>
              <a:rPr lang="en-US" altLang="zh-CN">
                <a:solidFill>
                  <a:schemeClr val="tx1"/>
                </a:solidFill>
                <a:cs typeface="Cambria" panose="02040503050406030204" pitchFamily="18" charset="0"/>
                <a:sym typeface="+mn-ea"/>
              </a:rPr>
              <a:t>	(2)</a:t>
            </a:r>
            <a:r>
              <a:rPr lang="zh-CN" altLang="en-US">
                <a:solidFill>
                  <a:schemeClr val="tx1"/>
                </a:solidFill>
                <a:cs typeface="Cambria" panose="02040503050406030204" pitchFamily="18" charset="0"/>
                <a:sym typeface="+mn-ea"/>
              </a:rPr>
              <a:t>只能修改数组元素。</a:t>
            </a:r>
            <a:endParaRPr lang="zh-CN" altLang="en-US">
              <a:solidFill>
                <a:schemeClr val="tx1"/>
              </a:solidFill>
              <a:cs typeface="Cambria" panose="02040503050406030204" pitchFamily="18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16145" y="4472940"/>
            <a:ext cx="435419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cs typeface="Cambria" panose="02040503050406030204" pitchFamily="18" charset="0"/>
                <a:sym typeface="+mn-ea"/>
              </a:rPr>
              <a:t>特点：</a:t>
            </a:r>
            <a:endParaRPr lang="zh-CN" altLang="en-US">
              <a:solidFill>
                <a:schemeClr val="tx1"/>
              </a:solidFill>
              <a:cs typeface="Cambria" panose="02040503050406030204" pitchFamily="18" charset="0"/>
              <a:sym typeface="+mn-ea"/>
            </a:endParaRPr>
          </a:p>
          <a:p>
            <a:pPr algn="just"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cs typeface="Cambria" panose="02040503050406030204" pitchFamily="18" charset="0"/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cs typeface="Cambria" panose="02040503050406030204" pitchFamily="18" charset="0"/>
                <a:sym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cs typeface="Cambria" panose="02040503050406030204" pitchFamily="18" charset="0"/>
                <a:sym typeface="+mn-ea"/>
              </a:rPr>
              <a:t>）分散存储，占用多个较小的存储区。</a:t>
            </a:r>
            <a:endParaRPr lang="zh-CN" altLang="en-US">
              <a:solidFill>
                <a:schemeClr val="tx1"/>
              </a:solidFill>
              <a:cs typeface="Cambria" panose="02040503050406030204" pitchFamily="18" charset="0"/>
              <a:sym typeface="+mn-ea"/>
            </a:endParaRPr>
          </a:p>
          <a:p>
            <a:pPr algn="just"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cs typeface="Cambria" panose="02040503050406030204" pitchFamily="18" charset="0"/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cs typeface="Cambria" panose="02040503050406030204" pitchFamily="18" charset="0"/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cs typeface="Cambria" panose="02040503050406030204" pitchFamily="18" charset="0"/>
                <a:sym typeface="+mn-ea"/>
              </a:rPr>
              <a:t>）可以修改指针的指向。</a:t>
            </a:r>
            <a:endParaRPr lang="zh-CN" altLang="en-US">
              <a:solidFill>
                <a:schemeClr val="tx1"/>
              </a:solidFill>
              <a:cs typeface="Cambria" panose="02040503050406030204" pitchFamily="18" charset="0"/>
              <a:sym typeface="+mn-ea"/>
            </a:endParaRPr>
          </a:p>
        </p:txBody>
      </p:sp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文本框 60417"/>
          <p:cNvSpPr txBox="1"/>
          <p:nvPr/>
        </p:nvSpPr>
        <p:spPr>
          <a:xfrm>
            <a:off x="442913" y="1011238"/>
            <a:ext cx="8429625" cy="22326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>
              <a:spcBef>
                <a:spcPct val="40000"/>
              </a:spcBef>
            </a:pP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启动程序的基本方式是输入命令，要求操作系统装入程序代码文件并执行。</a:t>
            </a:r>
            <a:endParaRPr lang="zh-CN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40000"/>
              </a:spcBef>
            </a:pPr>
            <a:r>
              <a:rPr lang="zh-CN" altLang="en-US" dirty="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命令行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：描述命令的字符行。</a:t>
            </a:r>
            <a:endParaRPr lang="zh-CN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40000"/>
              </a:spcBef>
            </a:pP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在图形用户界面系统（如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Windows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）里，命令行存在于图标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/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菜单的定义中。</a:t>
            </a:r>
            <a:endParaRPr lang="zh-CN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60419" name="文本框 60418"/>
          <p:cNvSpPr txBox="1"/>
          <p:nvPr/>
        </p:nvSpPr>
        <p:spPr>
          <a:xfrm>
            <a:off x="481965" y="3573145"/>
            <a:ext cx="8351838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algn="just" eaLnBrk="0"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系统命令</a:t>
            </a:r>
            <a:r>
              <a:rPr lang="zh-CN" altLang="en-US" dirty="0">
                <a:cs typeface="Cambria" panose="02040503050406030204" pitchFamily="18" charset="0"/>
                <a:sym typeface="+mn-ea"/>
              </a:rPr>
              <a:t>（</a:t>
            </a:r>
            <a:r>
              <a:rPr lang="zh-CN" altLang="en-US" dirty="0">
                <a:solidFill>
                  <a:schemeClr val="accent2"/>
                </a:solidFill>
                <a:cs typeface="Cambria" panose="02040503050406030204" pitchFamily="18" charset="0"/>
                <a:sym typeface="+mn-ea"/>
              </a:rPr>
              <a:t>命令</a:t>
            </a:r>
            <a:r>
              <a:rPr lang="en-US" altLang="zh-CN" dirty="0">
                <a:cs typeface="Cambria" panose="02040503050406030204" pitchFamily="18" charset="0"/>
                <a:sym typeface="+mn-ea"/>
              </a:rPr>
              <a:t> + </a:t>
            </a:r>
            <a:r>
              <a:rPr lang="zh-CN" altLang="en-US" u="sng" dirty="0">
                <a:solidFill>
                  <a:schemeClr val="accent2"/>
                </a:solidFill>
                <a:cs typeface="Cambria" panose="02040503050406030204" pitchFamily="18" charset="0"/>
                <a:sym typeface="+mn-ea"/>
              </a:rPr>
              <a:t>命令行参数</a:t>
            </a:r>
            <a:r>
              <a:rPr lang="zh-CN" altLang="en-US" dirty="0">
                <a:cs typeface="Cambria" panose="02040503050406030204" pitchFamily="18" charset="0"/>
                <a:sym typeface="+mn-ea"/>
              </a:rPr>
              <a:t>）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举例：</a:t>
            </a:r>
            <a:endParaRPr lang="zh-CN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dirty="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type </a:t>
            </a:r>
            <a:r>
              <a:rPr lang="en-US" altLang="zh-CN" u="sng" dirty="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file1.txt</a:t>
            </a:r>
            <a:endParaRPr lang="en-US" altLang="zh-CN" dirty="0">
              <a:solidFill>
                <a:schemeClr val="accent2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ts val="0"/>
              </a:spcBef>
            </a:pPr>
            <a:r>
              <a:rPr lang="en-US" altLang="zh-CN">
                <a:cs typeface="Cambria" panose="02040503050406030204" pitchFamily="18" charset="0"/>
                <a:sym typeface="+mn-ea"/>
              </a:rPr>
              <a:t>    </a:t>
            </a:r>
            <a:r>
              <a:rPr lang="en-US" altLang="zh-CN">
                <a:solidFill>
                  <a:schemeClr val="accent2"/>
                </a:solidFill>
                <a:cs typeface="Cambria" panose="02040503050406030204" pitchFamily="18" charset="0"/>
                <a:sym typeface="+mn-ea"/>
              </a:rPr>
              <a:t>dir </a:t>
            </a:r>
            <a:r>
              <a:rPr lang="en-US" altLang="zh-CN" u="sng">
                <a:solidFill>
                  <a:schemeClr val="accent2"/>
                </a:solidFill>
                <a:cs typeface="Cambria" panose="02040503050406030204" pitchFamily="18" charset="0"/>
                <a:sym typeface="+mn-ea"/>
              </a:rPr>
              <a:t>\windows\system /p</a:t>
            </a:r>
            <a:endParaRPr lang="en-US" altLang="zh-CN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ts val="0"/>
              </a:spcBef>
              <a:buFont typeface="Arial" panose="020B0604020202020204" pitchFamily="34" charset="0"/>
            </a:pPr>
            <a:endParaRPr lang="zh-CN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源文件 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prog1.cpp 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得到可执行文件 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prog1.exe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。</a:t>
            </a:r>
            <a:endParaRPr lang="zh-CN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ts val="0"/>
              </a:spcBef>
            </a:pPr>
            <a:r>
              <a:rPr lang="en-US" altLang="zh-CN" dirty="0">
                <a:latin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键入命令：</a:t>
            </a:r>
            <a:r>
              <a:rPr lang="en-US" altLang="zh-CN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prog1</a:t>
            </a:r>
            <a:endParaRPr lang="en-US" altLang="zh-CN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ts val="0"/>
              </a:spcBef>
            </a:pPr>
            <a:r>
              <a:rPr lang="en-US" altLang="zh-CN" dirty="0">
                <a:latin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该程序就会被装入执行。</a:t>
            </a:r>
            <a:endParaRPr lang="zh-CN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0115" name="标题 60420"/>
          <p:cNvSpPr>
            <a:spLocks noGrp="1"/>
          </p:cNvSpPr>
          <p:nvPr>
            <p:ph type="title" idx="4294967295"/>
          </p:nvPr>
        </p:nvSpPr>
        <p:spPr>
          <a:xfrm>
            <a:off x="589915" y="188595"/>
            <a:ext cx="8136255" cy="648970"/>
          </a:xfrm>
          <a:solidFill>
            <a:schemeClr val="bg2"/>
          </a:solidFill>
        </p:spPr>
        <p:txBody>
          <a:bodyPr vert="horz" wrap="square" lIns="91440" tIns="45720" rIns="91440" bIns="45720" anchor="ctr"/>
          <a:p>
            <a:r>
              <a:rPr lang="en-US" altLang="zh-CN" sz="3600"/>
              <a:t>*7.4.3  </a:t>
            </a:r>
            <a:r>
              <a:rPr lang="zh-CN" altLang="en-US" sz="3600" dirty="0"/>
              <a:t>命令行参数的处理</a:t>
            </a:r>
            <a:endParaRPr lang="zh-CN" altLang="en-US" sz="36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文本框 143362"/>
          <p:cNvSpPr txBox="1"/>
          <p:nvPr/>
        </p:nvSpPr>
        <p:spPr>
          <a:xfrm>
            <a:off x="327978" y="548323"/>
            <a:ext cx="8488362" cy="22326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>
              <a:spcBef>
                <a:spcPct val="40000"/>
              </a:spcBef>
            </a:pP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前面的程序都没有包含处理命令行参数的功能。</a:t>
            </a:r>
            <a:endParaRPr lang="zh-CN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40000"/>
              </a:spcBef>
            </a:pP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要写能够处理命令行参数的程序，需要用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C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语言的命令行参数机制。</a:t>
            </a:r>
            <a:endParaRPr lang="zh-CN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>
              <a:spcBef>
                <a:spcPct val="40000"/>
              </a:spcBef>
            </a:pP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处理命令行参数很像处理函数参数，写程序时要考虑和处理程序启动时实际命令行提供的信息。</a:t>
            </a:r>
            <a:endParaRPr lang="zh-CN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2984,&quot;width&quot;:2148}"/>
</p:tagLst>
</file>

<file path=ppt/tags/tag10.xml><?xml version="1.0" encoding="utf-8"?>
<p:tagLst xmlns:p="http://schemas.openxmlformats.org/presentationml/2006/main">
  <p:tag name="TABLE_ENDDRAG_ORIGIN_RECT" val="253*28"/>
  <p:tag name="TABLE_ENDDRAG_RECT" val="268*241*253*28"/>
  <p:tag name="KSO_WM_UNIT_TABLE_BEAUTIFY" val="smartTable{b3d1117e-3963-46fe-9768-d47200d1d1b1}"/>
</p:tagLst>
</file>

<file path=ppt/tags/tag11.xml><?xml version="1.0" encoding="utf-8"?>
<p:tagLst xmlns:p="http://schemas.openxmlformats.org/presentationml/2006/main">
  <p:tag name="TABLE_ENDDRAG_ORIGIN_RECT" val="253*28"/>
  <p:tag name="TABLE_ENDDRAG_RECT" val="268*241*253*28"/>
  <p:tag name="KSO_WM_UNIT_TABLE_BEAUTIFY" val="smartTable{b3d1117e-3963-46fe-9768-d47200d1d1b1}"/>
</p:tagLst>
</file>

<file path=ppt/tags/tag12.xml><?xml version="1.0" encoding="utf-8"?>
<p:tagLst xmlns:p="http://schemas.openxmlformats.org/presentationml/2006/main">
  <p:tag name="TABLE_ENDDRAG_ORIGIN_RECT" val="39*148"/>
  <p:tag name="TABLE_ENDDRAG_RECT" val="64*304*39*148"/>
</p:tagLst>
</file>

<file path=ppt/tags/tag13.xml><?xml version="1.0" encoding="utf-8"?>
<p:tagLst xmlns:p="http://schemas.openxmlformats.org/presentationml/2006/main">
  <p:tag name="KSO_WM_UNIT_TABLE_BEAUTIFY" val="{d8795e9b-fd48-4023-a6be-2bf5b2c672dd}"/>
</p:tagLst>
</file>

<file path=ppt/tags/tag14.xml><?xml version="1.0" encoding="utf-8"?>
<p:tagLst xmlns:p="http://schemas.openxmlformats.org/presentationml/2006/main">
  <p:tag name="KSO_WM_UNIT_TABLE_BEAUTIFY" val="{b82ed9db-2320-42eb-b9b9-938345437cb5}"/>
</p:tagLst>
</file>

<file path=ppt/tags/tag15.xml><?xml version="1.0" encoding="utf-8"?>
<p:tagLst xmlns:p="http://schemas.openxmlformats.org/presentationml/2006/main">
  <p:tag name="COMMONDATA" val="eyJoZGlkIjoiYmRiNTE1MmEyZDhhZTMzNTJjZjBhMDU0NTAxYTI1YTMifQ=="/>
  <p:tag name="KSO_WPP_MARK_KEY" val="8630f6ad-e3f0-47f1-9aaa-520a06dad4d0"/>
</p:tagLst>
</file>

<file path=ppt/tags/tag2.xml><?xml version="1.0" encoding="utf-8"?>
<p:tagLst xmlns:p="http://schemas.openxmlformats.org/presentationml/2006/main">
  <p:tag name="TABLE_ENDDRAG_ORIGIN_RECT" val="33*192"/>
  <p:tag name="TABLE_ENDDRAG_RECT" val="93*207*33*192"/>
</p:tagLst>
</file>

<file path=ppt/tags/tag3.xml><?xml version="1.0" encoding="utf-8"?>
<p:tagLst xmlns:p="http://schemas.openxmlformats.org/presentationml/2006/main">
  <p:tag name="TABLE_ENDDRAG_ORIGIN_RECT" val="33*192"/>
  <p:tag name="TABLE_ENDDRAG_RECT" val="93*207*33*192"/>
</p:tagLst>
</file>

<file path=ppt/tags/tag4.xml><?xml version="1.0" encoding="utf-8"?>
<p:tagLst xmlns:p="http://schemas.openxmlformats.org/presentationml/2006/main">
  <p:tag name="TABLE_ENDDRAG_ORIGIN_RECT" val="187*23"/>
  <p:tag name="TABLE_ENDDRAG_RECT" val="269*138*187*23"/>
</p:tagLst>
</file>

<file path=ppt/tags/tag5.xml><?xml version="1.0" encoding="utf-8"?>
<p:tagLst xmlns:p="http://schemas.openxmlformats.org/presentationml/2006/main">
  <p:tag name="TABLE_ENDDRAG_ORIGIN_RECT" val="33*192"/>
  <p:tag name="TABLE_ENDDRAG_RECT" val="93*207*33*192"/>
</p:tagLst>
</file>

<file path=ppt/tags/tag6.xml><?xml version="1.0" encoding="utf-8"?>
<p:tagLst xmlns:p="http://schemas.openxmlformats.org/presentationml/2006/main">
  <p:tag name="TABLE_ENDDRAG_ORIGIN_RECT" val="187*23"/>
  <p:tag name="TABLE_ENDDRAG_RECT" val="269*138*187*23"/>
</p:tagLst>
</file>

<file path=ppt/tags/tag7.xml><?xml version="1.0" encoding="utf-8"?>
<p:tagLst xmlns:p="http://schemas.openxmlformats.org/presentationml/2006/main">
  <p:tag name="TABLE_ENDDRAG_ORIGIN_RECT" val="211*28"/>
  <p:tag name="TABLE_ENDDRAG_RECT" val="268*210*211*28"/>
  <p:tag name="KSO_WM_UNIT_TABLE_BEAUTIFY" val="smartTable{b3d1117e-3963-46fe-9768-d47200d1d1b1}"/>
</p:tagLst>
</file>

<file path=ppt/tags/tag8.xml><?xml version="1.0" encoding="utf-8"?>
<p:tagLst xmlns:p="http://schemas.openxmlformats.org/presentationml/2006/main">
  <p:tag name="TABLE_ENDDRAG_ORIGIN_RECT" val="253*28"/>
  <p:tag name="TABLE_ENDDRAG_RECT" val="268*241*253*28"/>
  <p:tag name="KSO_WM_UNIT_TABLE_BEAUTIFY" val="smartTable{b3d1117e-3963-46fe-9768-d47200d1d1b1}"/>
</p:tagLst>
</file>

<file path=ppt/tags/tag9.xml><?xml version="1.0" encoding="utf-8"?>
<p:tagLst xmlns:p="http://schemas.openxmlformats.org/presentationml/2006/main">
  <p:tag name="TABLE_ENDDRAG_ORIGIN_RECT" val="253*28"/>
  <p:tag name="TABLE_ENDDRAG_RECT" val="268*241*253*28"/>
  <p:tag name="KSO_WM_UNIT_TABLE_BEAUTIFY" val="smartTable{b3d1117e-3963-46fe-9768-d47200d1d1b1}"/>
</p:tagLst>
</file>

<file path=ppt/theme/theme1.xml><?xml version="1.0" encoding="utf-8"?>
<a:theme xmlns:a="http://schemas.openxmlformats.org/drawingml/2006/main" name="草色遥看">
  <a:themeElements>
    <a:clrScheme name="">
      <a:dk1>
        <a:srgbClr val="000000"/>
      </a:dk1>
      <a:lt1>
        <a:srgbClr val="CCFFCC"/>
      </a:lt1>
      <a:dk2>
        <a:srgbClr val="FF00FF"/>
      </a:dk2>
      <a:lt2>
        <a:srgbClr val="66FFCC"/>
      </a:lt2>
      <a:accent1>
        <a:srgbClr val="FFFF99"/>
      </a:accent1>
      <a:accent2>
        <a:srgbClr val="CC0000"/>
      </a:accent2>
      <a:accent3>
        <a:srgbClr val="E2FFE2"/>
      </a:accent3>
      <a:accent4>
        <a:srgbClr val="000000"/>
      </a:accent4>
      <a:accent5>
        <a:srgbClr val="FFFFCA"/>
      </a:accent5>
      <a:accent6>
        <a:srgbClr val="B70000"/>
      </a:accent6>
      <a:hlink>
        <a:srgbClr val="0000FF"/>
      </a:hlink>
      <a:folHlink>
        <a:srgbClr val="9900CC"/>
      </a:folHlink>
    </a:clrScheme>
    <a:fontScheme name="">
      <a:majorFont>
        <a:latin typeface="Cambria"/>
        <a:ea typeface="华文中宋"/>
        <a:cs typeface=""/>
      </a:majorFont>
      <a:minorFont>
        <a:latin typeface="Cambria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>
          <a:solidFill>
            <a:schemeClr val="accent2"/>
          </a:solidFill>
        </a:ln>
      </a:spPr>
      <a:bodyPr rtlCol="0" anchor="ctr"/>
      <a:lstStyle>
        <a:defPPr algn="ctr">
          <a:defRPr lang="zh-CN" altLang="en-US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5875">
          <a:solidFill>
            <a:schemeClr val="accent2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C3300"/>
        </a:dk2>
        <a:lt2>
          <a:srgbClr val="808080"/>
        </a:lt2>
        <a:accent1>
          <a:srgbClr val="00CC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E50000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C3300"/>
        </a:dk2>
        <a:lt2>
          <a:srgbClr val="808080"/>
        </a:lt2>
        <a:accent1>
          <a:srgbClr val="00CC99"/>
        </a:accent1>
        <a:accent2>
          <a:srgbClr val="CC00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B700B7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C00CC"/>
        </a:dk2>
        <a:lt2>
          <a:srgbClr val="808080"/>
        </a:lt2>
        <a:accent1>
          <a:srgbClr val="00CC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E50000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CC00CC"/>
        </a:dk2>
        <a:lt2>
          <a:srgbClr val="808080"/>
        </a:lt2>
        <a:accent1>
          <a:srgbClr val="00CC99"/>
        </a:accent1>
        <a:accent2>
          <a:srgbClr val="FF0000"/>
        </a:accent2>
        <a:accent3>
          <a:srgbClr val="E2FFE2"/>
        </a:accent3>
        <a:accent4>
          <a:srgbClr val="000000"/>
        </a:accent4>
        <a:accent5>
          <a:srgbClr val="AAE2CA"/>
        </a:accent5>
        <a:accent6>
          <a:srgbClr val="E50000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CC00CC"/>
        </a:dk2>
        <a:lt2>
          <a:srgbClr val="808080"/>
        </a:lt2>
        <a:accent1>
          <a:srgbClr val="66CCFF"/>
        </a:accent1>
        <a:accent2>
          <a:srgbClr val="FF0000"/>
        </a:accent2>
        <a:accent3>
          <a:srgbClr val="E2FFE2"/>
        </a:accent3>
        <a:accent4>
          <a:srgbClr val="000000"/>
        </a:accent4>
        <a:accent5>
          <a:srgbClr val="B9E2FF"/>
        </a:accent5>
        <a:accent6>
          <a:srgbClr val="E50000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CC00CC"/>
        </a:dk2>
        <a:lt2>
          <a:srgbClr val="808080"/>
        </a:lt2>
        <a:accent1>
          <a:srgbClr val="66CCFF"/>
        </a:accent1>
        <a:accent2>
          <a:srgbClr val="CC0000"/>
        </a:accent2>
        <a:accent3>
          <a:srgbClr val="E2FFE2"/>
        </a:accent3>
        <a:accent4>
          <a:srgbClr val="000000"/>
        </a:accent4>
        <a:accent5>
          <a:srgbClr val="B9E2FF"/>
        </a:accent5>
        <a:accent6>
          <a:srgbClr val="B70000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CC00CC"/>
        </a:dk2>
        <a:lt2>
          <a:srgbClr val="808080"/>
        </a:lt2>
        <a:accent1>
          <a:srgbClr val="CCECFF"/>
        </a:accent1>
        <a:accent2>
          <a:srgbClr val="CC00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B70000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A50021"/>
        </a:dk2>
        <a:lt2>
          <a:srgbClr val="808080"/>
        </a:lt2>
        <a:accent1>
          <a:srgbClr val="CCECFF"/>
        </a:accent1>
        <a:accent2>
          <a:srgbClr val="CC00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B70000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A50021"/>
        </a:dk2>
        <a:lt2>
          <a:srgbClr val="808080"/>
        </a:lt2>
        <a:accent1>
          <a:srgbClr val="66FF66"/>
        </a:accent1>
        <a:accent2>
          <a:srgbClr val="CC0000"/>
        </a:accent2>
        <a:accent3>
          <a:srgbClr val="E2FFE2"/>
        </a:accent3>
        <a:accent4>
          <a:srgbClr val="000000"/>
        </a:accent4>
        <a:accent5>
          <a:srgbClr val="B9FFB9"/>
        </a:accent5>
        <a:accent6>
          <a:srgbClr val="B70000"/>
        </a:accent6>
        <a:hlink>
          <a:srgbClr val="0000FF"/>
        </a:hlink>
        <a:folHlink>
          <a:srgbClr val="CC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华文中宋"/>
        <a:font script="Hant" typeface="新細明體"/>
        <a:font script="Arab" typeface="Cambria"/>
        <a:font script="Hebr" typeface="Cambri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mbri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华文中宋"/>
        <a:font script="Hant" typeface="新細明體"/>
        <a:font script="Arab" typeface="Cambria"/>
        <a:font script="Hebr" typeface="Cambri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mbri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华文中宋"/>
        <a:font script="Hant" typeface="新細明體"/>
        <a:font script="Arab" typeface="Cambria"/>
        <a:font script="Hebr" typeface="Cambri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mbri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华文中宋"/>
        <a:font script="Hant" typeface="新細明體"/>
        <a:font script="Arab" typeface="Cambria"/>
        <a:font script="Hebr" typeface="Cambri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mbri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《从问题到程序》 6 数组</Template>
  <TotalTime>0</TotalTime>
  <Words>14960</Words>
  <Application>WPS 演示</Application>
  <PresentationFormat>在屏幕上显示</PresentationFormat>
  <Paragraphs>1157</Paragraphs>
  <Slides>63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21</vt:i4>
      </vt:variant>
      <vt:variant>
        <vt:lpstr>幻灯片标题</vt:lpstr>
      </vt:variant>
      <vt:variant>
        <vt:i4>63</vt:i4>
      </vt:variant>
    </vt:vector>
  </HeadingPairs>
  <TitlesOfParts>
    <vt:vector size="95" baseType="lpstr">
      <vt:lpstr>Arial</vt:lpstr>
      <vt:lpstr>宋体</vt:lpstr>
      <vt:lpstr>Wingdings</vt:lpstr>
      <vt:lpstr>Cambria</vt:lpstr>
      <vt:lpstr>华文中宋</vt:lpstr>
      <vt:lpstr>Times New Roman</vt:lpstr>
      <vt:lpstr>楷体</vt:lpstr>
      <vt:lpstr>新宋体</vt:lpstr>
      <vt:lpstr>微软雅黑</vt:lpstr>
      <vt:lpstr>Arial Unicode MS</vt:lpstr>
      <vt:lpstr>草色遥看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Equation.2</vt:lpstr>
      <vt:lpstr>Equation.2</vt:lpstr>
      <vt:lpstr>Equation.3</vt:lpstr>
      <vt:lpstr>Equation.3</vt:lpstr>
      <vt:lpstr>Equation.3</vt:lpstr>
      <vt:lpstr>Equation.3</vt:lpstr>
      <vt:lpstr>第 7 章    指针 （4-6）</vt:lpstr>
      <vt:lpstr>第7章  指针</vt:lpstr>
      <vt:lpstr>7.4  指针数组</vt:lpstr>
      <vt:lpstr>7.4.1  字符指针数组</vt:lpstr>
      <vt:lpstr>PowerPoint 演示文稿</vt:lpstr>
      <vt:lpstr>PowerPoint 演示文稿</vt:lpstr>
      <vt:lpstr>7.4.2  指针数组与两维数组</vt:lpstr>
      <vt:lpstr>*7.4.3  命令行参数的处理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第7章  指针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7.5.2  动态存储管理机制</vt:lpstr>
      <vt:lpstr>C++ 中的动态存储管理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7.5.3  动态存储分配程序实例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第7章  指针</vt:lpstr>
      <vt:lpstr>7.6.1  指向函数的指针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7.6.2  数值积分函数</vt:lpstr>
      <vt:lpstr>PowerPoint 演示文稿</vt:lpstr>
      <vt:lpstr>PowerPoint 演示文稿</vt:lpstr>
      <vt:lpstr>PowerPoint 演示文稿</vt:lpstr>
      <vt:lpstr>7.6.3  遍历数组</vt:lpstr>
      <vt:lpstr>PowerPoint 演示文稿</vt:lpstr>
      <vt:lpstr>本章讨论的重要概念</vt:lpstr>
      <vt:lpstr> 本章小结</vt:lpstr>
      <vt:lpstr>PowerPoint 演示文稿</vt:lpstr>
      <vt:lpstr>PowerPoint 演示文稿</vt:lpstr>
      <vt:lpstr>PowerPoint 演示文稿</vt:lpstr>
      <vt:lpstr>PowerPoint 演示文稿</vt:lpstr>
    </vt:vector>
  </TitlesOfParts>
  <Company>北京大学  华中师范大学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从问题到程序——指针</dc:title>
  <dc:creator>裘宗燕  李安邦</dc:creator>
  <cp:lastModifiedBy>安邦24</cp:lastModifiedBy>
  <cp:revision>212</cp:revision>
  <dcterms:created xsi:type="dcterms:W3CDTF">1999-06-05T07:57:00Z</dcterms:created>
  <dcterms:modified xsi:type="dcterms:W3CDTF">2023-07-08T03:01:47Z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r8>1</vt:r8>
  </property>
  <property fmtid="{D5CDD505-2E9C-101B-9397-08002B2CF9AE}" pid="3" name="GraphicType">
    <vt:r8>2</vt:r8>
  </property>
  <property fmtid="{D5CDD505-2E9C-101B-9397-08002B2CF9AE}" pid="4" name="Compression">
    <vt:r8>70</vt:r8>
  </property>
  <property fmtid="{D5CDD505-2E9C-101B-9397-08002B2CF9AE}" pid="5" name="ScreenSize">
    <vt:r8>1</vt:r8>
  </property>
  <property fmtid="{D5CDD505-2E9C-101B-9397-08002B2CF9AE}" pid="6" name="ScreenUsage">
    <vt:r8>2</vt:r8>
  </property>
  <property fmtid="{D5CDD505-2E9C-101B-9397-08002B2CF9AE}" pid="7" name="MailAddress">
    <vt:lpwstr>qzy@math.pku.edu.cn</vt:lpwstr>
  </property>
  <property fmtid="{D5CDD505-2E9C-101B-9397-08002B2CF9AE}" pid="8" name="HomePage">
    <vt:lpwstr>http://www.math.pku.edu.cn/teachers/qiuzy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r8>15132390</vt:r8>
  </property>
  <property fmtid="{D5CDD505-2E9C-101B-9397-08002B2CF9AE}" pid="14" name="TextColor">
    <vt:r8>0</vt:r8>
  </property>
  <property fmtid="{D5CDD505-2E9C-101B-9397-08002B2CF9AE}" pid="15" name="LinkColor">
    <vt:r8>16711782</vt:r8>
  </property>
  <property fmtid="{D5CDD505-2E9C-101B-9397-08002B2CF9AE}" pid="16" name="VisitedColor">
    <vt:r8>10040268</vt:r8>
  </property>
  <property fmtid="{D5CDD505-2E9C-101B-9397-08002B2CF9AE}" pid="17" name="TransparentButton">
    <vt:r8>0</vt:r8>
  </property>
  <property fmtid="{D5CDD505-2E9C-101B-9397-08002B2CF9AE}" pid="18" name="ButtonType">
    <vt:r8>3</vt:r8>
  </property>
  <property fmtid="{D5CDD505-2E9C-101B-9397-08002B2CF9AE}" pid="19" name="ShowNotes">
    <vt:bool>false</vt:bool>
  </property>
  <property fmtid="{D5CDD505-2E9C-101B-9397-08002B2CF9AE}" pid="20" name="NavBtnPos">
    <vt:r8>3</vt:r8>
  </property>
  <property fmtid="{D5CDD505-2E9C-101B-9397-08002B2CF9AE}" pid="21" name="OutputDir">
    <vt:lpwstr>D:\qzyweb\c\slides2001</vt:lpwstr>
  </property>
  <property fmtid="{D5CDD505-2E9C-101B-9397-08002B2CF9AE}" pid="22" name="KSOProductBuildVer">
    <vt:lpwstr>2052-11.1.0.14309</vt:lpwstr>
  </property>
  <property fmtid="{D5CDD505-2E9C-101B-9397-08002B2CF9AE}" pid="23" name="ICV">
    <vt:lpwstr>2985412644D44D6097EA9D1E40569DDD</vt:lpwstr>
  </property>
</Properties>
</file>