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7"/>
  </p:handoutMasterIdLst>
  <p:sldIdLst>
    <p:sldId id="256" r:id="rId3"/>
    <p:sldId id="257" r:id="rId5"/>
    <p:sldId id="383" r:id="rId6"/>
    <p:sldId id="445" r:id="rId7"/>
    <p:sldId id="446" r:id="rId8"/>
    <p:sldId id="454" r:id="rId9"/>
    <p:sldId id="448" r:id="rId10"/>
    <p:sldId id="567" r:id="rId11"/>
    <p:sldId id="403" r:id="rId12"/>
    <p:sldId id="258" r:id="rId13"/>
    <p:sldId id="259" r:id="rId14"/>
    <p:sldId id="412" r:id="rId15"/>
    <p:sldId id="413" r:id="rId16"/>
    <p:sldId id="414" r:id="rId17"/>
    <p:sldId id="568" r:id="rId18"/>
    <p:sldId id="416" r:id="rId19"/>
    <p:sldId id="417" r:id="rId20"/>
    <p:sldId id="418" r:id="rId21"/>
    <p:sldId id="704" r:id="rId22"/>
    <p:sldId id="419" r:id="rId23"/>
    <p:sldId id="420" r:id="rId24"/>
    <p:sldId id="421" r:id="rId25"/>
    <p:sldId id="422" r:id="rId26"/>
    <p:sldId id="569" r:id="rId27"/>
    <p:sldId id="423" r:id="rId28"/>
    <p:sldId id="424" r:id="rId29"/>
    <p:sldId id="460" r:id="rId30"/>
    <p:sldId id="461" r:id="rId31"/>
    <p:sldId id="462" r:id="rId32"/>
    <p:sldId id="463" r:id="rId33"/>
    <p:sldId id="464" r:id="rId34"/>
    <p:sldId id="465" r:id="rId35"/>
    <p:sldId id="480" r:id="rId36"/>
    <p:sldId id="466" r:id="rId37"/>
    <p:sldId id="481" r:id="rId38"/>
    <p:sldId id="467" r:id="rId39"/>
    <p:sldId id="487" r:id="rId40"/>
    <p:sldId id="479" r:id="rId41"/>
    <p:sldId id="468" r:id="rId42"/>
    <p:sldId id="651" r:id="rId43"/>
    <p:sldId id="469" r:id="rId44"/>
    <p:sldId id="470" r:id="rId45"/>
    <p:sldId id="471" r:id="rId46"/>
    <p:sldId id="482" r:id="rId47"/>
    <p:sldId id="472" r:id="rId48"/>
    <p:sldId id="483" r:id="rId49"/>
    <p:sldId id="652" r:id="rId50"/>
    <p:sldId id="653" r:id="rId51"/>
    <p:sldId id="654" r:id="rId52"/>
    <p:sldId id="778" r:id="rId53"/>
    <p:sldId id="425" r:id="rId54"/>
    <p:sldId id="354" r:id="rId55"/>
    <p:sldId id="355" r:id="rId56"/>
    <p:sldId id="356" r:id="rId57"/>
    <p:sldId id="357" r:id="rId58"/>
    <p:sldId id="358" r:id="rId59"/>
    <p:sldId id="359" r:id="rId60"/>
    <p:sldId id="360" r:id="rId61"/>
    <p:sldId id="361" r:id="rId62"/>
    <p:sldId id="362" r:id="rId63"/>
    <p:sldId id="429" r:id="rId64"/>
    <p:sldId id="438" r:id="rId65"/>
    <p:sldId id="435" r:id="rId66"/>
    <p:sldId id="439" r:id="rId67"/>
    <p:sldId id="440" r:id="rId68"/>
    <p:sldId id="441" r:id="rId69"/>
    <p:sldId id="484" r:id="rId70"/>
    <p:sldId id="442" r:id="rId71"/>
    <p:sldId id="443" r:id="rId72"/>
    <p:sldId id="444" r:id="rId73"/>
    <p:sldId id="430" r:id="rId74"/>
    <p:sldId id="295" r:id="rId75"/>
    <p:sldId id="296" r:id="rId76"/>
    <p:sldId id="297" r:id="rId77"/>
    <p:sldId id="298" r:id="rId78"/>
    <p:sldId id="299" r:id="rId79"/>
    <p:sldId id="302" r:id="rId80"/>
    <p:sldId id="303" r:id="rId81"/>
    <p:sldId id="372" r:id="rId82"/>
    <p:sldId id="432" r:id="rId83"/>
    <p:sldId id="433" r:id="rId84"/>
    <p:sldId id="434" r:id="rId85"/>
    <p:sldId id="305" r:id="rId86"/>
    <p:sldId id="306" r:id="rId87"/>
    <p:sldId id="307" r:id="rId88"/>
    <p:sldId id="308" r:id="rId89"/>
    <p:sldId id="309" r:id="rId90"/>
    <p:sldId id="310" r:id="rId91"/>
    <p:sldId id="311" r:id="rId92"/>
    <p:sldId id="312" r:id="rId93"/>
    <p:sldId id="313" r:id="rId94"/>
    <p:sldId id="702" r:id="rId95"/>
    <p:sldId id="703" r:id="rId96"/>
  </p:sldIdLst>
  <p:sldSz cx="9144000" cy="6858000" type="screen4x3"/>
  <p:notesSz cx="7099300" cy="10234295"/>
  <p:custDataLst>
    <p:tags r:id="rId101"/>
  </p:custDataLst>
  <p:defaultTextStyle>
    <a:defPPr>
      <a:defRPr lang="zh-CN"/>
    </a:defPPr>
    <a:lvl1pPr marL="0" lvl="0" indent="0" algn="ctr" defTabSz="914400" rtl="0" eaLnBrk="1" fontAlgn="base" latinLnBrk="0" hangingPunct="1">
      <a:lnSpc>
        <a:spcPct val="100000"/>
      </a:lnSpc>
      <a:spcBef>
        <a:spcPct val="50000"/>
      </a:spcBef>
      <a:spcAft>
        <a:spcPct val="0"/>
      </a:spcAft>
      <a:buNone/>
      <a:defRPr sz="2800" b="0" i="0" u="none" kern="1200" baseline="0">
        <a:solidFill>
          <a:schemeClr val="tx1"/>
        </a:solidFill>
        <a:latin typeface="Cambria" panose="02040503050406030204" pitchFamily="18" charset="0"/>
        <a:ea typeface="宋体" panose="02010600030101010101" pitchFamily="2" charset="-122"/>
        <a:cs typeface="+mn-cs"/>
      </a:defRPr>
    </a:lvl1pPr>
    <a:lvl2pPr marL="457200" lvl="1" indent="0" algn="ctr" defTabSz="914400" rtl="0" eaLnBrk="1" fontAlgn="base" latinLnBrk="0" hangingPunct="1">
      <a:lnSpc>
        <a:spcPct val="100000"/>
      </a:lnSpc>
      <a:spcBef>
        <a:spcPct val="50000"/>
      </a:spcBef>
      <a:spcAft>
        <a:spcPct val="0"/>
      </a:spcAft>
      <a:buNone/>
      <a:defRPr sz="2800" b="0" i="0" u="none" kern="1200" baseline="0">
        <a:solidFill>
          <a:schemeClr val="tx1"/>
        </a:solidFill>
        <a:latin typeface="Cambria" panose="020405030504060302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800" b="0" i="0" u="none" kern="1200" baseline="0">
        <a:solidFill>
          <a:schemeClr val="tx1"/>
        </a:solidFill>
        <a:latin typeface="Cambria" panose="020405030504060302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800" b="0" i="0" u="none" kern="1200" baseline="0">
        <a:solidFill>
          <a:schemeClr val="tx1"/>
        </a:solidFill>
        <a:latin typeface="Cambria" panose="020405030504060302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800" b="0" i="0" u="none" kern="1200" baseline="0">
        <a:solidFill>
          <a:schemeClr val="tx1"/>
        </a:solidFill>
        <a:latin typeface="Cambria" panose="020405030504060302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50000"/>
      </a:spcBef>
      <a:spcAft>
        <a:spcPct val="0"/>
      </a:spcAft>
      <a:buNone/>
      <a:defRPr sz="2800" b="0" i="0" u="none" kern="1200" baseline="0">
        <a:solidFill>
          <a:schemeClr val="tx1"/>
        </a:solidFill>
        <a:latin typeface="Cambria" panose="020405030504060302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50000"/>
      </a:spcBef>
      <a:spcAft>
        <a:spcPct val="0"/>
      </a:spcAft>
      <a:buNone/>
      <a:defRPr sz="2800" b="0" i="0" u="none" kern="1200" baseline="0">
        <a:solidFill>
          <a:schemeClr val="tx1"/>
        </a:solidFill>
        <a:latin typeface="Cambria" panose="020405030504060302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50000"/>
      </a:spcBef>
      <a:spcAft>
        <a:spcPct val="0"/>
      </a:spcAft>
      <a:buNone/>
      <a:defRPr sz="2800" b="0" i="0" u="none" kern="1200" baseline="0">
        <a:solidFill>
          <a:schemeClr val="tx1"/>
        </a:solidFill>
        <a:latin typeface="Cambria" panose="020405030504060302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50000"/>
      </a:spcBef>
      <a:spcAft>
        <a:spcPct val="0"/>
      </a:spcAft>
      <a:buNone/>
      <a:defRPr sz="2800" b="0" i="0" u="none" kern="1200" baseline="0">
        <a:solidFill>
          <a:schemeClr val="tx1"/>
        </a:solidFill>
        <a:latin typeface="Cambria" panose="020405030504060302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75"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454"/>
  </p:normalViewPr>
  <p:slideViewPr>
    <p:cSldViewPr showGuides="1">
      <p:cViewPr varScale="1">
        <p:scale>
          <a:sx n="124" d="100"/>
          <a:sy n="124" d="100"/>
        </p:scale>
        <p:origin x="414" y="96"/>
      </p:cViewPr>
      <p:guideLst>
        <p:guide orient="horz" pos="2875"/>
        <p:guide pos="216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75" d="100"/>
        <a:sy n="75" d="100"/>
      </p:scale>
      <p:origin x="0" y="312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viewProps" Target="viewProps.xml"/><Relationship Id="rId98" Type="http://schemas.openxmlformats.org/officeDocument/2006/relationships/presProps" Target="presProps.xml"/><Relationship Id="rId97" Type="http://schemas.openxmlformats.org/officeDocument/2006/relationships/handoutMaster" Target="handoutMasters/handoutMaster1.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1" Type="http://schemas.openxmlformats.org/officeDocument/2006/relationships/tags" Target="tags/tag5.xml"/><Relationship Id="rId100" Type="http://schemas.openxmlformats.org/officeDocument/2006/relationships/tableStyles" Target="tableStyles.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页眉占位符 3073"/>
          <p:cNvSpPr>
            <a:spLocks noGrp="1"/>
          </p:cNvSpPr>
          <p:nvPr>
            <p:ph type="hdr" sz="quarter"/>
          </p:nvPr>
        </p:nvSpPr>
        <p:spPr>
          <a:xfrm>
            <a:off x="0" y="0"/>
            <a:ext cx="3076575" cy="511175"/>
          </a:xfrm>
          <a:prstGeom prst="rect">
            <a:avLst/>
          </a:prstGeom>
          <a:noFill/>
          <a:ln w="9525">
            <a:noFill/>
          </a:ln>
        </p:spPr>
        <p:txBody>
          <a:bodyPr lIns="99048" tIns="49524" rIns="99048" bIns="49524"/>
          <a:lstStyle/>
          <a:p>
            <a:pPr lvl="0" defTabSz="990600" eaLnBrk="1" hangingPunct="1"/>
            <a:endParaRPr lang="zh-CN" altLang="en-US" sz="1300" dirty="0"/>
          </a:p>
        </p:txBody>
      </p:sp>
      <p:sp>
        <p:nvSpPr>
          <p:cNvPr id="3075" name="日期占位符 3074"/>
          <p:cNvSpPr>
            <a:spLocks noGrp="1"/>
          </p:cNvSpPr>
          <p:nvPr>
            <p:ph type="dt" sz="quarter" idx="1"/>
          </p:nvPr>
        </p:nvSpPr>
        <p:spPr>
          <a:xfrm>
            <a:off x="4022725" y="0"/>
            <a:ext cx="3076575" cy="511175"/>
          </a:xfrm>
          <a:prstGeom prst="rect">
            <a:avLst/>
          </a:prstGeom>
          <a:noFill/>
          <a:ln w="9525">
            <a:noFill/>
          </a:ln>
        </p:spPr>
        <p:txBody>
          <a:bodyPr lIns="99048" tIns="49524" rIns="99048" bIns="49524"/>
          <a:lstStyle/>
          <a:p>
            <a:pPr lvl="0" algn="r" defTabSz="990600" eaLnBrk="1" hangingPunct="1"/>
            <a:endParaRPr lang="zh-CN" altLang="en-US" sz="1300" dirty="0"/>
          </a:p>
        </p:txBody>
      </p:sp>
      <p:sp>
        <p:nvSpPr>
          <p:cNvPr id="3076" name="页脚占位符 3075"/>
          <p:cNvSpPr>
            <a:spLocks noGrp="1"/>
          </p:cNvSpPr>
          <p:nvPr>
            <p:ph type="ftr" sz="quarter" idx="2"/>
          </p:nvPr>
        </p:nvSpPr>
        <p:spPr>
          <a:xfrm>
            <a:off x="0" y="9723438"/>
            <a:ext cx="3076575" cy="511175"/>
          </a:xfrm>
          <a:prstGeom prst="rect">
            <a:avLst/>
          </a:prstGeom>
          <a:noFill/>
          <a:ln w="9525">
            <a:noFill/>
          </a:ln>
        </p:spPr>
        <p:txBody>
          <a:bodyPr lIns="99048" tIns="49524" rIns="99048" bIns="49524" anchor="b"/>
          <a:lstStyle/>
          <a:p>
            <a:pPr lvl="0" defTabSz="990600" eaLnBrk="1" hangingPunct="1"/>
            <a:endParaRPr lang="zh-CN" altLang="en-US" sz="1300" dirty="0"/>
          </a:p>
        </p:txBody>
      </p:sp>
      <p:sp>
        <p:nvSpPr>
          <p:cNvPr id="3077" name="灯片编号占位符 3076"/>
          <p:cNvSpPr>
            <a:spLocks noGrp="1"/>
          </p:cNvSpPr>
          <p:nvPr>
            <p:ph type="sldNum" sz="quarter" idx="3"/>
          </p:nvPr>
        </p:nvSpPr>
        <p:spPr>
          <a:xfrm>
            <a:off x="4022725" y="9723438"/>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zh-CN" altLang="en-US" sz="1300" dirty="0"/>
            </a:fld>
            <a:endParaRPr lang="zh-CN" altLang="en-US" sz="13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页眉占位符 2049"/>
          <p:cNvSpPr>
            <a:spLocks noGrp="1"/>
          </p:cNvSpPr>
          <p:nvPr>
            <p:ph type="hdr" sz="quarter"/>
          </p:nvPr>
        </p:nvSpPr>
        <p:spPr>
          <a:xfrm>
            <a:off x="0" y="0"/>
            <a:ext cx="3076575" cy="511175"/>
          </a:xfrm>
          <a:prstGeom prst="rect">
            <a:avLst/>
          </a:prstGeom>
          <a:noFill/>
          <a:ln w="9525">
            <a:noFill/>
          </a:ln>
        </p:spPr>
        <p:txBody>
          <a:bodyPr lIns="99048" tIns="49524" rIns="99048" bIns="49524"/>
          <a:lstStyle/>
          <a:p>
            <a:pPr lvl="0" defTabSz="990600" eaLnBrk="1" hangingPunct="1"/>
            <a:endParaRPr lang="zh-CN" altLang="en-US" sz="1300" dirty="0"/>
          </a:p>
        </p:txBody>
      </p:sp>
      <p:sp>
        <p:nvSpPr>
          <p:cNvPr id="2051" name="日期占位符 2050"/>
          <p:cNvSpPr>
            <a:spLocks noGrp="1"/>
          </p:cNvSpPr>
          <p:nvPr>
            <p:ph type="dt" idx="1"/>
          </p:nvPr>
        </p:nvSpPr>
        <p:spPr>
          <a:xfrm>
            <a:off x="4022725" y="0"/>
            <a:ext cx="3076575" cy="511175"/>
          </a:xfrm>
          <a:prstGeom prst="rect">
            <a:avLst/>
          </a:prstGeom>
          <a:noFill/>
          <a:ln w="9525">
            <a:noFill/>
          </a:ln>
        </p:spPr>
        <p:txBody>
          <a:bodyPr lIns="99048" tIns="49524" rIns="99048" bIns="49524"/>
          <a:lstStyle/>
          <a:p>
            <a:pPr lvl="0" algn="r" defTabSz="990600" eaLnBrk="1" hangingPunct="1"/>
            <a:endParaRPr lang="zh-CN" altLang="en-US" sz="1300" dirty="0"/>
          </a:p>
        </p:txBody>
      </p:sp>
      <p:sp>
        <p:nvSpPr>
          <p:cNvPr id="2052" name="幻灯片图像占位符 2051"/>
          <p:cNvSpPr>
            <a:spLocks noGrp="1" noRot="1" noChangeAspect="1"/>
          </p:cNvSpPr>
          <p:nvPr>
            <p:ph type="sldImg" idx="2"/>
          </p:nvPr>
        </p:nvSpPr>
        <p:spPr>
          <a:xfrm>
            <a:off x="990600" y="768350"/>
            <a:ext cx="5118100" cy="3836988"/>
          </a:xfrm>
          <a:prstGeom prst="rect">
            <a:avLst/>
          </a:prstGeom>
          <a:ln w="9525" cap="flat" cmpd="sng">
            <a:solidFill>
              <a:srgbClr val="000000"/>
            </a:solidFill>
            <a:prstDash val="solid"/>
            <a:miter/>
            <a:headEnd type="none" w="med" len="med"/>
            <a:tailEnd type="none" w="med" len="med"/>
          </a:ln>
        </p:spPr>
      </p:sp>
      <p:sp>
        <p:nvSpPr>
          <p:cNvPr id="2053" name="文本占位符 2052"/>
          <p:cNvSpPr>
            <a:spLocks noGrp="1"/>
          </p:cNvSpPr>
          <p:nvPr>
            <p:ph type="body" sz="quarter" idx="3"/>
          </p:nvPr>
        </p:nvSpPr>
        <p:spPr>
          <a:xfrm>
            <a:off x="946150" y="4860925"/>
            <a:ext cx="5207000" cy="4605338"/>
          </a:xfrm>
          <a:prstGeom prst="rect">
            <a:avLst/>
          </a:prstGeom>
          <a:noFill/>
          <a:ln w="9525">
            <a:noFill/>
          </a:ln>
        </p:spPr>
        <p:txBody>
          <a:bodyPr lIns="99048" tIns="49524" rIns="99048" bIns="49524"/>
          <a:lstStyle/>
          <a:p>
            <a:pPr lvl="0"/>
            <a:r>
              <a:rPr lang="zh-CN" altLang="en-US" dirty="0"/>
              <a:t>单击以编辑母版文本样式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54" name="页脚占位符 2053"/>
          <p:cNvSpPr>
            <a:spLocks noGrp="1"/>
          </p:cNvSpPr>
          <p:nvPr>
            <p:ph type="ftr" sz="quarter" idx="4"/>
          </p:nvPr>
        </p:nvSpPr>
        <p:spPr>
          <a:xfrm>
            <a:off x="0" y="9723438"/>
            <a:ext cx="3076575" cy="511175"/>
          </a:xfrm>
          <a:prstGeom prst="rect">
            <a:avLst/>
          </a:prstGeom>
          <a:noFill/>
          <a:ln w="9525">
            <a:noFill/>
          </a:ln>
        </p:spPr>
        <p:txBody>
          <a:bodyPr lIns="99048" tIns="49524" rIns="99048" bIns="49524" anchor="b"/>
          <a:lstStyle/>
          <a:p>
            <a:pPr lvl="0" defTabSz="990600" eaLnBrk="1" hangingPunct="1"/>
            <a:endParaRPr lang="zh-CN" altLang="en-US" sz="1300" dirty="0"/>
          </a:p>
        </p:txBody>
      </p:sp>
      <p:sp>
        <p:nvSpPr>
          <p:cNvPr id="2055" name="灯片编号占位符 2054"/>
          <p:cNvSpPr>
            <a:spLocks noGrp="1"/>
          </p:cNvSpPr>
          <p:nvPr>
            <p:ph type="sldNum" sz="quarter" idx="5"/>
          </p:nvPr>
        </p:nvSpPr>
        <p:spPr>
          <a:xfrm>
            <a:off x="4022725" y="9723438"/>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zh-CN" altLang="en-US" sz="1300" dirty="0"/>
            </a:fld>
            <a:endParaRPr lang="zh-CN" altLang="en-US" sz="13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990600" eaLnBrk="1" hangingPunct="1"/>
            <a:fld id="{9A0DB2DC-4C9A-4742-B13C-FB6460FD3503}" type="slidenum">
              <a:rPr lang="zh-CN" altLang="en-US" sz="1300" dirty="0"/>
            </a:fld>
            <a:endParaRPr lang="zh-CN" altLang="en-US" sz="1300" dirty="0"/>
          </a:p>
        </p:txBody>
      </p:sp>
      <p:sp>
        <p:nvSpPr>
          <p:cNvPr id="317442" name="幻灯片图像占位符 317441"/>
          <p:cNvSpPr>
            <a:spLocks noGrp="1" noRot="1" noChangeAspect="1" noTextEdit="1"/>
          </p:cNvSpPr>
          <p:nvPr>
            <p:ph type="sldImg"/>
          </p:nvPr>
        </p:nvSpPr>
        <p:spPr>
          <a:xfrm>
            <a:off x="992188" y="768350"/>
            <a:ext cx="5114925" cy="3836988"/>
          </a:xfrm>
        </p:spPr>
      </p:sp>
      <p:sp>
        <p:nvSpPr>
          <p:cNvPr id="317443" name="文本占位符 317442"/>
          <p:cNvSpPr>
            <a:spLocks noGrp="1"/>
          </p:cNvSpPr>
          <p:nvPr>
            <p:ph type="body" idx="1"/>
          </p:nvPr>
        </p:nvSpPr>
        <p:spPr/>
        <p:txBody>
          <a:bodyPr lIns="99048" tIns="49524" rIns="99048" bIns="49524"/>
          <a:lstStyle/>
          <a:p>
            <a:pPr lvl="0"/>
            <a:r>
              <a:rPr lang="zh-CN" altLang="en-US" sz="900" dirty="0"/>
              <a:t>首先定义了一个名为“</a:t>
            </a:r>
            <a:r>
              <a:rPr lang="en-US" altLang="zh-CN" sz="900" err="1"/>
              <a:t>struct</a:t>
            </a:r>
            <a:r>
              <a:rPr lang="en-US" altLang="zh-CN" sz="900" dirty="0"/>
              <a:t> Dot”</a:t>
            </a:r>
            <a:r>
              <a:rPr lang="zh-CN" altLang="en-US" sz="900" dirty="0"/>
              <a:t>的结构体类型，然后用 </a:t>
            </a:r>
            <a:r>
              <a:rPr lang="en-US" altLang="zh-CN" sz="900" err="1"/>
              <a:t>typedef</a:t>
            </a:r>
            <a:r>
              <a:rPr lang="en-US" altLang="zh-CN" sz="900" dirty="0"/>
              <a:t> </a:t>
            </a:r>
            <a:r>
              <a:rPr lang="zh-CN" altLang="en-US" sz="900" dirty="0"/>
              <a:t>把这个类型新命名了一个名为 </a:t>
            </a:r>
            <a:r>
              <a:rPr lang="en-US" altLang="zh-CN" sz="900" dirty="0"/>
              <a:t>Dot </a:t>
            </a:r>
            <a:r>
              <a:rPr lang="zh-CN" altLang="en-US" sz="900" dirty="0"/>
              <a:t>的类型，还新命名了一个名为 </a:t>
            </a:r>
            <a:r>
              <a:rPr lang="en-US" altLang="zh-CN" sz="900" err="1"/>
              <a:t>ptrDot</a:t>
            </a:r>
            <a:r>
              <a:rPr lang="en-US" altLang="zh-CN" sz="900" dirty="0"/>
              <a:t> </a:t>
            </a:r>
            <a:r>
              <a:rPr lang="zh-CN" altLang="en-US" sz="900" dirty="0"/>
              <a:t>的相应的指针类型。</a:t>
            </a:r>
            <a:endParaRPr lang="zh-CN" altLang="en-US" sz="900" dirty="0"/>
          </a:p>
          <a:p>
            <a:pPr lvl="0"/>
            <a:r>
              <a:rPr lang="zh-CN" altLang="en-US" sz="900" dirty="0"/>
              <a:t>例：学生结构体</a:t>
            </a:r>
            <a:endParaRPr lang="zh-CN" altLang="en-US" sz="900" dirty="0"/>
          </a:p>
          <a:p>
            <a:pPr lvl="0">
              <a:buNone/>
            </a:pPr>
            <a:r>
              <a:rPr lang="en-US" altLang="zh-CN" sz="900" err="1"/>
              <a:t>typedef struct</a:t>
            </a:r>
            <a:r>
              <a:rPr lang="en-US" altLang="zh-CN" sz="900"/>
              <a:t> student {</a:t>
            </a:r>
            <a:endParaRPr lang="en-US" altLang="zh-CN" sz="900"/>
          </a:p>
          <a:p>
            <a:pPr lvl="0">
              <a:buNone/>
            </a:pPr>
            <a:r>
              <a:rPr lang="en-US" altLang="zh-CN" sz="900" err="1"/>
              <a:t>	int</a:t>
            </a:r>
            <a:r>
              <a:rPr lang="en-US" altLang="zh-CN" sz="900"/>
              <a:t> id;</a:t>
            </a:r>
            <a:endParaRPr lang="en-US" altLang="zh-CN" sz="900"/>
          </a:p>
          <a:p>
            <a:pPr lvl="0">
              <a:buNone/>
            </a:pPr>
            <a:r>
              <a:rPr lang="en-US" altLang="zh-CN" sz="900"/>
              <a:t>	char name[20];</a:t>
            </a:r>
            <a:endParaRPr lang="en-US" altLang="zh-CN" sz="900"/>
          </a:p>
          <a:p>
            <a:pPr lvl="0">
              <a:buNone/>
            </a:pPr>
            <a:r>
              <a:rPr lang="en-US" altLang="zh-CN" sz="900" err="1"/>
              <a:t>	char gendar</a:t>
            </a:r>
            <a:r>
              <a:rPr lang="en-US" altLang="zh-CN" sz="900"/>
              <a:t>;</a:t>
            </a:r>
            <a:endParaRPr lang="en-US" altLang="zh-CN" sz="900"/>
          </a:p>
          <a:p>
            <a:pPr lvl="0">
              <a:buNone/>
            </a:pPr>
            <a:r>
              <a:rPr lang="en-US" altLang="zh-CN" sz="900"/>
              <a:t>} student</a:t>
            </a:r>
            <a:endParaRPr lang="en-US" altLang="zh-CN" sz="900"/>
          </a:p>
          <a:p>
            <a:pPr lvl="0"/>
            <a:endParaRPr lang="en-US" altLang="zh-CN"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992188" y="768350"/>
            <a:ext cx="5114925" cy="3836988"/>
          </a:xfrm>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lvl="0" algn="r" defTabSz="990600" eaLnBrk="1" hangingPunct="1"/>
            <a:fld id="{9A0DB2DC-4C9A-4742-B13C-FB6460FD3503}" type="slidenum">
              <a:rPr lang="zh-CN" altLang="en-US" sz="1300" dirty="0"/>
            </a:fld>
            <a:endParaRPr lang="zh-CN" altLang="en-US" sz="13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990600" eaLnBrk="1" hangingPunct="1"/>
            <a:fld id="{9A0DB2DC-4C9A-4742-B13C-FB6460FD3503}" type="slidenum">
              <a:rPr lang="zh-CN" altLang="en-US" sz="1300" dirty="0"/>
            </a:fld>
            <a:endParaRPr lang="zh-CN" altLang="en-US" sz="1300" dirty="0"/>
          </a:p>
        </p:txBody>
      </p:sp>
      <p:sp>
        <p:nvSpPr>
          <p:cNvPr id="321538" name="幻灯片图像占位符 321537"/>
          <p:cNvSpPr>
            <a:spLocks noGrp="1" noRot="1" noChangeAspect="1" noTextEdit="1"/>
          </p:cNvSpPr>
          <p:nvPr>
            <p:ph type="sldImg"/>
          </p:nvPr>
        </p:nvSpPr>
        <p:spPr>
          <a:xfrm>
            <a:off x="992188" y="768350"/>
            <a:ext cx="5114925" cy="3836988"/>
          </a:xfrm>
        </p:spPr>
      </p:sp>
      <p:sp>
        <p:nvSpPr>
          <p:cNvPr id="321539" name="文本占位符 321538"/>
          <p:cNvSpPr>
            <a:spLocks noGrp="1"/>
          </p:cNvSpPr>
          <p:nvPr>
            <p:ph type="body" idx="1"/>
          </p:nvPr>
        </p:nvSpPr>
        <p:spPr/>
        <p:txBody>
          <a:bodyPr lIns="99048" tIns="49524" rIns="99048" bIns="49524"/>
          <a:lstStyle/>
          <a:p>
            <a:pPr lvl="0">
              <a:lnSpc>
                <a:spcPct val="80000"/>
              </a:lnSpc>
            </a:pPr>
            <a:r>
              <a:rPr lang="zh-CN" altLang="en-US" sz="1000" dirty="0"/>
              <a:t>第</a:t>
            </a:r>
            <a:r>
              <a:rPr lang="en-US" altLang="zh-CN" sz="1000" dirty="0"/>
              <a:t>8</a:t>
            </a:r>
            <a:r>
              <a:rPr lang="zh-CN" altLang="en-US" sz="1000" dirty="0"/>
              <a:t>章  结构体和其它数据机制</a:t>
            </a:r>
            <a:endParaRPr lang="zh-CN" altLang="en-US" sz="1000" dirty="0"/>
          </a:p>
          <a:p>
            <a:pPr lvl="0">
              <a:lnSpc>
                <a:spcPct val="80000"/>
              </a:lnSpc>
            </a:pPr>
            <a:r>
              <a:rPr lang="en-US" altLang="zh-CN" sz="1000" dirty="0"/>
              <a:t>8.1  </a:t>
            </a:r>
            <a:r>
              <a:rPr lang="zh-CN" altLang="en-US" sz="1000" dirty="0"/>
              <a:t>定义类型</a:t>
            </a:r>
            <a:endParaRPr lang="zh-CN" altLang="en-US" sz="1000" dirty="0"/>
          </a:p>
          <a:p>
            <a:pPr lvl="0">
              <a:lnSpc>
                <a:spcPct val="80000"/>
              </a:lnSpc>
            </a:pPr>
            <a:r>
              <a:rPr lang="en-US" altLang="zh-CN" sz="1000" dirty="0"/>
              <a:t>8.1.1  </a:t>
            </a:r>
            <a:r>
              <a:rPr lang="zh-CN" altLang="en-US" sz="1000" dirty="0"/>
              <a:t>简单类型定义</a:t>
            </a:r>
            <a:endParaRPr lang="zh-CN" altLang="en-US" sz="1000" dirty="0"/>
          </a:p>
          <a:p>
            <a:pPr lvl="0">
              <a:lnSpc>
                <a:spcPct val="80000"/>
              </a:lnSpc>
            </a:pPr>
            <a:r>
              <a:rPr lang="en-US" altLang="zh-CN" sz="1000" dirty="0"/>
              <a:t>8.1.2  </a:t>
            </a:r>
            <a:r>
              <a:rPr lang="zh-CN" altLang="en-US" sz="1000" dirty="0"/>
              <a:t>定义数组类型</a:t>
            </a:r>
            <a:endParaRPr lang="zh-CN" altLang="en-US" sz="1000" dirty="0"/>
          </a:p>
          <a:p>
            <a:pPr lvl="0">
              <a:lnSpc>
                <a:spcPct val="80000"/>
              </a:lnSpc>
            </a:pPr>
            <a:r>
              <a:rPr lang="en-US" altLang="zh-CN" sz="1000" dirty="0"/>
              <a:t>8.2  </a:t>
            </a:r>
            <a:r>
              <a:rPr lang="zh-CN" altLang="en-US" sz="1000" dirty="0"/>
              <a:t>结构体（</a:t>
            </a:r>
            <a:r>
              <a:rPr lang="en-US" altLang="zh-CN" sz="1000" err="1"/>
              <a:t>struct</a:t>
            </a:r>
            <a:r>
              <a:rPr lang="zh-CN" altLang="en-US" sz="1000" dirty="0"/>
              <a:t>）</a:t>
            </a:r>
            <a:endParaRPr lang="zh-CN" altLang="en-US" sz="1000" dirty="0"/>
          </a:p>
          <a:p>
            <a:pPr lvl="0">
              <a:lnSpc>
                <a:spcPct val="80000"/>
              </a:lnSpc>
            </a:pPr>
            <a:r>
              <a:rPr lang="en-US" altLang="zh-CN" sz="1000" dirty="0"/>
              <a:t>8.2.1  </a:t>
            </a:r>
            <a:r>
              <a:rPr lang="zh-CN" altLang="en-US" sz="1000" dirty="0"/>
              <a:t>结构体类型定义</a:t>
            </a:r>
            <a:endParaRPr lang="zh-CN" altLang="en-US" sz="1000" dirty="0"/>
          </a:p>
          <a:p>
            <a:pPr lvl="0">
              <a:lnSpc>
                <a:spcPct val="80000"/>
              </a:lnSpc>
            </a:pPr>
            <a:r>
              <a:rPr lang="en-US" altLang="zh-CN" sz="1000" dirty="0"/>
              <a:t>8.2.2  </a:t>
            </a:r>
            <a:r>
              <a:rPr lang="zh-CN" altLang="en-US" sz="1000" dirty="0"/>
              <a:t>结构体变量定义和初始化</a:t>
            </a:r>
            <a:endParaRPr lang="zh-CN" altLang="en-US" sz="1000" dirty="0"/>
          </a:p>
          <a:p>
            <a:pPr lvl="0">
              <a:lnSpc>
                <a:spcPct val="80000"/>
              </a:lnSpc>
            </a:pPr>
            <a:r>
              <a:rPr lang="en-US" altLang="zh-CN" sz="1000" dirty="0"/>
              <a:t>8.2.3  </a:t>
            </a:r>
            <a:r>
              <a:rPr lang="zh-CN" altLang="en-US" sz="1000" dirty="0"/>
              <a:t>结构体变量的使用</a:t>
            </a:r>
            <a:endParaRPr lang="zh-CN" altLang="en-US" sz="1000" dirty="0"/>
          </a:p>
          <a:p>
            <a:pPr lvl="0">
              <a:lnSpc>
                <a:spcPct val="80000"/>
              </a:lnSpc>
            </a:pPr>
            <a:r>
              <a:rPr lang="en-US" altLang="zh-CN" sz="1000" dirty="0"/>
              <a:t>8.2.4  </a:t>
            </a:r>
            <a:r>
              <a:rPr lang="zh-CN" altLang="en-US" sz="1000" dirty="0"/>
              <a:t>结构体与函数</a:t>
            </a:r>
            <a:endParaRPr lang="zh-CN" altLang="en-US" sz="1000" dirty="0"/>
          </a:p>
          <a:p>
            <a:pPr lvl="0">
              <a:lnSpc>
                <a:spcPct val="80000"/>
              </a:lnSpc>
            </a:pPr>
            <a:r>
              <a:rPr lang="en-US" altLang="zh-CN" sz="1000" dirty="0"/>
              <a:t>8.2.5  </a:t>
            </a:r>
            <a:r>
              <a:rPr lang="zh-CN" altLang="en-US" sz="1000" dirty="0"/>
              <a:t>结构体、数组与指针</a:t>
            </a:r>
            <a:endParaRPr lang="zh-CN" altLang="en-US" sz="1000" dirty="0"/>
          </a:p>
          <a:p>
            <a:pPr lvl="0">
              <a:lnSpc>
                <a:spcPct val="80000"/>
              </a:lnSpc>
            </a:pPr>
            <a:r>
              <a:rPr lang="en-US" altLang="zh-CN" sz="1000" dirty="0"/>
              <a:t>8.3  </a:t>
            </a:r>
            <a:r>
              <a:rPr lang="zh-CN" altLang="en-US" sz="1000" dirty="0"/>
              <a:t>结构体编程实例</a:t>
            </a:r>
            <a:endParaRPr lang="zh-CN" altLang="en-US" sz="1000" dirty="0"/>
          </a:p>
          <a:p>
            <a:pPr lvl="0">
              <a:lnSpc>
                <a:spcPct val="80000"/>
              </a:lnSpc>
            </a:pPr>
            <a:r>
              <a:rPr lang="en-US" altLang="zh-CN" sz="1000" dirty="0"/>
              <a:t>8.3.1  </a:t>
            </a:r>
            <a:r>
              <a:rPr lang="zh-CN" altLang="en-US" sz="1000" dirty="0"/>
              <a:t>复数的表示和处理</a:t>
            </a:r>
            <a:endParaRPr lang="zh-CN" altLang="en-US" sz="1000" dirty="0"/>
          </a:p>
          <a:p>
            <a:pPr lvl="0">
              <a:lnSpc>
                <a:spcPct val="80000"/>
              </a:lnSpc>
            </a:pPr>
            <a:r>
              <a:rPr lang="en-US" altLang="zh-CN" sz="1000" dirty="0"/>
              <a:t>8.3.2  </a:t>
            </a:r>
            <a:r>
              <a:rPr lang="zh-CN" altLang="en-US" sz="1000" dirty="0"/>
              <a:t>学生成绩管理系统</a:t>
            </a:r>
            <a:endParaRPr lang="zh-CN" altLang="en-US" sz="1000" dirty="0"/>
          </a:p>
          <a:p>
            <a:pPr lvl="0">
              <a:lnSpc>
                <a:spcPct val="80000"/>
              </a:lnSpc>
            </a:pPr>
            <a:r>
              <a:rPr lang="en-US" altLang="zh-CN" sz="1000" dirty="0"/>
              <a:t>8.4  </a:t>
            </a:r>
            <a:r>
              <a:rPr lang="zh-CN" altLang="en-US" sz="1000" dirty="0"/>
              <a:t>链接结构体（自引用结构体）</a:t>
            </a:r>
            <a:endParaRPr lang="zh-CN" altLang="en-US" sz="1000" dirty="0"/>
          </a:p>
          <a:p>
            <a:pPr lvl="0">
              <a:lnSpc>
                <a:spcPct val="80000"/>
              </a:lnSpc>
            </a:pPr>
            <a:r>
              <a:rPr lang="en-US" altLang="zh-CN" sz="1000" dirty="0"/>
              <a:t>8.4.1  </a:t>
            </a:r>
            <a:r>
              <a:rPr lang="zh-CN" altLang="en-US" sz="1000" dirty="0"/>
              <a:t>链接结构体</a:t>
            </a:r>
            <a:endParaRPr lang="zh-CN" altLang="en-US" sz="1000" dirty="0"/>
          </a:p>
          <a:p>
            <a:pPr lvl="0">
              <a:lnSpc>
                <a:spcPct val="80000"/>
              </a:lnSpc>
            </a:pPr>
            <a:r>
              <a:rPr lang="en-US" altLang="zh-CN" sz="1000" dirty="0"/>
              <a:t>8.4.2  </a:t>
            </a:r>
            <a:r>
              <a:rPr lang="zh-CN" altLang="en-US" sz="1000" dirty="0"/>
              <a:t>自引用结构体的定义</a:t>
            </a:r>
            <a:endParaRPr lang="zh-CN" altLang="en-US" sz="1000" dirty="0"/>
          </a:p>
          <a:p>
            <a:pPr lvl="0">
              <a:lnSpc>
                <a:spcPct val="80000"/>
              </a:lnSpc>
            </a:pPr>
            <a:r>
              <a:rPr lang="en-US" altLang="zh-CN" sz="1000" dirty="0"/>
              <a:t>8.4.3  </a:t>
            </a:r>
            <a:r>
              <a:rPr lang="zh-CN" altLang="en-US" sz="1000" dirty="0"/>
              <a:t>程序实现</a:t>
            </a:r>
            <a:endParaRPr lang="zh-CN" altLang="en-US" sz="1000" dirty="0"/>
          </a:p>
          <a:p>
            <a:pPr lvl="0">
              <a:lnSpc>
                <a:spcPct val="80000"/>
              </a:lnSpc>
            </a:pPr>
            <a:r>
              <a:rPr lang="en-US" altLang="zh-CN" sz="1000" dirty="0"/>
              <a:t>8.4.4  </a:t>
            </a:r>
            <a:r>
              <a:rPr lang="zh-CN" altLang="en-US" sz="1000" dirty="0"/>
              <a:t>数据与查找</a:t>
            </a:r>
            <a:endParaRPr lang="zh-CN" altLang="en-US" sz="1000" dirty="0"/>
          </a:p>
          <a:p>
            <a:pPr lvl="0">
              <a:lnSpc>
                <a:spcPct val="80000"/>
              </a:lnSpc>
            </a:pPr>
            <a:r>
              <a:rPr lang="zh-CN" altLang="en-US" sz="1000" dirty="0"/>
              <a:t>本章讨论的重要概念</a:t>
            </a:r>
            <a:endParaRPr lang="zh-CN" altLang="en-US" sz="1000" dirty="0"/>
          </a:p>
          <a:p>
            <a:pPr lvl="0">
              <a:lnSpc>
                <a:spcPct val="80000"/>
              </a:lnSpc>
            </a:pPr>
            <a:r>
              <a:rPr lang="zh-CN" altLang="en-US" sz="1000" dirty="0"/>
              <a:t>练习</a:t>
            </a:r>
            <a:endParaRPr lang="zh-CN" altLang="en-US" sz="1000" dirty="0"/>
          </a:p>
          <a:p>
            <a:pPr lvl="0">
              <a:lnSpc>
                <a:spcPct val="80000"/>
              </a:lnSpc>
            </a:pPr>
            <a:r>
              <a:rPr lang="zh-CN" altLang="en-US" sz="1000" dirty="0"/>
              <a:t>第</a:t>
            </a:r>
            <a:r>
              <a:rPr lang="en-US" altLang="zh-CN" sz="1000" dirty="0"/>
              <a:t>9</a:t>
            </a:r>
            <a:r>
              <a:rPr lang="zh-CN" altLang="en-US" sz="1000" dirty="0"/>
              <a:t>章  进一步学习的建议</a:t>
            </a:r>
            <a:endParaRPr lang="zh-CN" altLang="en-US" sz="1000" dirty="0"/>
          </a:p>
          <a:p>
            <a:pPr lvl="0">
              <a:lnSpc>
                <a:spcPct val="80000"/>
              </a:lnSpc>
            </a:pPr>
            <a:r>
              <a:rPr lang="en-US" altLang="zh-CN" sz="1000" dirty="0"/>
              <a:t>9.1  </a:t>
            </a:r>
            <a:r>
              <a:rPr lang="zh-CN" altLang="en-US" sz="1000" dirty="0"/>
              <a:t>算法和数据结构</a:t>
            </a:r>
            <a:endParaRPr lang="zh-CN" altLang="en-US" sz="1000" dirty="0"/>
          </a:p>
          <a:p>
            <a:pPr lvl="0">
              <a:lnSpc>
                <a:spcPct val="80000"/>
              </a:lnSpc>
            </a:pPr>
            <a:r>
              <a:rPr lang="en-US" altLang="zh-CN" sz="1000" dirty="0"/>
              <a:t>9.2  C++</a:t>
            </a:r>
            <a:r>
              <a:rPr lang="zh-CN" altLang="en-US" sz="1000" dirty="0"/>
              <a:t>语言及面向对象的程序设计</a:t>
            </a:r>
            <a:endParaRPr lang="zh-CN" altLang="en-US" sz="1000" dirty="0"/>
          </a:p>
          <a:p>
            <a:pPr lvl="0">
              <a:lnSpc>
                <a:spcPct val="80000"/>
              </a:lnSpc>
            </a:pPr>
            <a:r>
              <a:rPr lang="en-US" altLang="zh-CN" sz="1000" dirty="0"/>
              <a:t>9.3  </a:t>
            </a:r>
            <a:r>
              <a:rPr lang="zh-CN" altLang="en-US" sz="1000" dirty="0"/>
              <a:t>程序设计的实践性问题</a:t>
            </a:r>
            <a:endParaRPr lang="zh-CN" altLang="en-US" sz="1000" dirty="0"/>
          </a:p>
          <a:p>
            <a:pPr lvl="0">
              <a:lnSpc>
                <a:spcPct val="80000"/>
              </a:lnSpc>
            </a:pPr>
            <a:r>
              <a:rPr lang="en-US" altLang="zh-CN" sz="1000" dirty="0"/>
              <a:t>9.4  </a:t>
            </a:r>
            <a:r>
              <a:rPr lang="zh-CN" altLang="en-US" sz="1000" dirty="0"/>
              <a:t>程序设计的理论和严格方法</a:t>
            </a:r>
            <a:endParaRPr lang="zh-CN" altLang="en-US" sz="1000" dirty="0"/>
          </a:p>
          <a:p>
            <a:pPr lvl="0">
              <a:lnSpc>
                <a:spcPct val="80000"/>
              </a:lnSpc>
            </a:pPr>
            <a:r>
              <a:rPr lang="zh-CN" altLang="en-US" sz="1000" dirty="0"/>
              <a:t>附录 </a:t>
            </a:r>
            <a:r>
              <a:rPr lang="en-US" altLang="zh-CN" sz="1000" dirty="0"/>
              <a:t>A  C/C++ </a:t>
            </a:r>
            <a:r>
              <a:rPr lang="zh-CN" altLang="en-US" sz="1000" dirty="0"/>
              <a:t>语言运算符表</a:t>
            </a:r>
            <a:endParaRPr lang="zh-CN" altLang="en-US" sz="1000" dirty="0"/>
          </a:p>
          <a:p>
            <a:pPr lvl="0">
              <a:lnSpc>
                <a:spcPct val="80000"/>
              </a:lnSpc>
            </a:pPr>
            <a:r>
              <a:rPr lang="zh-CN" altLang="en-US" sz="1000" dirty="0"/>
              <a:t>附录 </a:t>
            </a:r>
            <a:r>
              <a:rPr lang="en-US" altLang="zh-CN" sz="1000" dirty="0"/>
              <a:t>B  ANSI C</a:t>
            </a:r>
            <a:r>
              <a:rPr lang="zh-CN" altLang="en-US" sz="1000" dirty="0"/>
              <a:t>关键字列表</a:t>
            </a:r>
            <a:endParaRPr lang="zh-CN" altLang="en-US" sz="10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990600" eaLnBrk="1" hangingPunct="1"/>
            <a:fld id="{9A0DB2DC-4C9A-4742-B13C-FB6460FD3503}" type="slidenum">
              <a:rPr lang="zh-CN" altLang="en-US" sz="1300" dirty="0"/>
            </a:fld>
            <a:endParaRPr lang="zh-CN" altLang="en-US" sz="1300" dirty="0"/>
          </a:p>
        </p:txBody>
      </p:sp>
      <p:sp>
        <p:nvSpPr>
          <p:cNvPr id="230402" name="幻灯片图像占位符 230401"/>
          <p:cNvSpPr>
            <a:spLocks noGrp="1" noRot="1" noChangeAspect="1" noTextEdit="1"/>
          </p:cNvSpPr>
          <p:nvPr>
            <p:ph type="sldImg"/>
          </p:nvPr>
        </p:nvSpPr>
        <p:spPr>
          <a:xfrm>
            <a:off x="992188" y="768350"/>
            <a:ext cx="5114925" cy="3836988"/>
          </a:xfrm>
        </p:spPr>
      </p:sp>
      <p:sp>
        <p:nvSpPr>
          <p:cNvPr id="230403" name="文本占位符 230402"/>
          <p:cNvSpPr>
            <a:spLocks noGrp="1"/>
          </p:cNvSpPr>
          <p:nvPr>
            <p:ph type="body" idx="1"/>
          </p:nvPr>
        </p:nvSpPr>
        <p:spPr/>
        <p:txBody>
          <a:bodyPr lIns="99048" tIns="49524" rIns="99048" bIns="49524"/>
          <a:lstStyle/>
          <a:p>
            <a:pPr lvl="0">
              <a:lnSpc>
                <a:spcPct val="80000"/>
              </a:lnSpc>
            </a:pPr>
            <a:r>
              <a:rPr lang="zh-CN" altLang="en-US" sz="1000" dirty="0"/>
              <a:t>第</a:t>
            </a:r>
            <a:r>
              <a:rPr lang="en-US" altLang="zh-CN" sz="1000" dirty="0"/>
              <a:t>8</a:t>
            </a:r>
            <a:r>
              <a:rPr lang="zh-CN" altLang="en-US" sz="1000" dirty="0"/>
              <a:t>章  结构体和其它数据机制</a:t>
            </a:r>
            <a:endParaRPr lang="zh-CN" altLang="en-US" sz="1000" dirty="0"/>
          </a:p>
          <a:p>
            <a:pPr lvl="0">
              <a:lnSpc>
                <a:spcPct val="80000"/>
              </a:lnSpc>
            </a:pPr>
            <a:r>
              <a:rPr lang="en-US" altLang="zh-CN" sz="1000" dirty="0"/>
              <a:t>8.1  </a:t>
            </a:r>
            <a:r>
              <a:rPr lang="zh-CN" altLang="en-US" sz="1000" dirty="0"/>
              <a:t>定义类型</a:t>
            </a:r>
            <a:endParaRPr lang="zh-CN" altLang="en-US" sz="1000" dirty="0"/>
          </a:p>
          <a:p>
            <a:pPr lvl="0">
              <a:lnSpc>
                <a:spcPct val="80000"/>
              </a:lnSpc>
            </a:pPr>
            <a:r>
              <a:rPr lang="en-US" altLang="zh-CN" sz="1000" dirty="0"/>
              <a:t>8.1.1  </a:t>
            </a:r>
            <a:r>
              <a:rPr lang="zh-CN" altLang="en-US" sz="1000" dirty="0"/>
              <a:t>简单类型定义</a:t>
            </a:r>
            <a:endParaRPr lang="zh-CN" altLang="en-US" sz="1000" dirty="0"/>
          </a:p>
          <a:p>
            <a:pPr lvl="0">
              <a:lnSpc>
                <a:spcPct val="80000"/>
              </a:lnSpc>
            </a:pPr>
            <a:r>
              <a:rPr lang="en-US" altLang="zh-CN" sz="1000" dirty="0"/>
              <a:t>8.1.2  </a:t>
            </a:r>
            <a:r>
              <a:rPr lang="zh-CN" altLang="en-US" sz="1000" dirty="0"/>
              <a:t>定义数组类型</a:t>
            </a:r>
            <a:endParaRPr lang="zh-CN" altLang="en-US" sz="1000" dirty="0"/>
          </a:p>
          <a:p>
            <a:pPr lvl="0">
              <a:lnSpc>
                <a:spcPct val="80000"/>
              </a:lnSpc>
            </a:pPr>
            <a:r>
              <a:rPr lang="en-US" altLang="zh-CN" sz="1000" dirty="0"/>
              <a:t>8.2  </a:t>
            </a:r>
            <a:r>
              <a:rPr lang="zh-CN" altLang="en-US" sz="1000" dirty="0"/>
              <a:t>结构体（</a:t>
            </a:r>
            <a:r>
              <a:rPr lang="en-US" altLang="zh-CN" sz="1000" err="1"/>
              <a:t>struct</a:t>
            </a:r>
            <a:r>
              <a:rPr lang="zh-CN" altLang="en-US" sz="1000" dirty="0"/>
              <a:t>）</a:t>
            </a:r>
            <a:endParaRPr lang="zh-CN" altLang="en-US" sz="1000" dirty="0"/>
          </a:p>
          <a:p>
            <a:pPr lvl="0">
              <a:lnSpc>
                <a:spcPct val="80000"/>
              </a:lnSpc>
            </a:pPr>
            <a:r>
              <a:rPr lang="en-US" altLang="zh-CN" sz="1000" dirty="0"/>
              <a:t>8.2.1  </a:t>
            </a:r>
            <a:r>
              <a:rPr lang="zh-CN" altLang="en-US" sz="1000" dirty="0"/>
              <a:t>结构体类型定义</a:t>
            </a:r>
            <a:endParaRPr lang="zh-CN" altLang="en-US" sz="1000" dirty="0"/>
          </a:p>
          <a:p>
            <a:pPr lvl="0">
              <a:lnSpc>
                <a:spcPct val="80000"/>
              </a:lnSpc>
            </a:pPr>
            <a:r>
              <a:rPr lang="en-US" altLang="zh-CN" sz="1000" dirty="0"/>
              <a:t>8.2.2  </a:t>
            </a:r>
            <a:r>
              <a:rPr lang="zh-CN" altLang="en-US" sz="1000" dirty="0"/>
              <a:t>结构体变量定义和初始化</a:t>
            </a:r>
            <a:endParaRPr lang="zh-CN" altLang="en-US" sz="1000" dirty="0"/>
          </a:p>
          <a:p>
            <a:pPr lvl="0">
              <a:lnSpc>
                <a:spcPct val="80000"/>
              </a:lnSpc>
            </a:pPr>
            <a:r>
              <a:rPr lang="en-US" altLang="zh-CN" sz="1000" dirty="0"/>
              <a:t>8.2.3  </a:t>
            </a:r>
            <a:r>
              <a:rPr lang="zh-CN" altLang="en-US" sz="1000" dirty="0"/>
              <a:t>结构体变量的使用</a:t>
            </a:r>
            <a:endParaRPr lang="zh-CN" altLang="en-US" sz="1000" dirty="0"/>
          </a:p>
          <a:p>
            <a:pPr lvl="0">
              <a:lnSpc>
                <a:spcPct val="80000"/>
              </a:lnSpc>
            </a:pPr>
            <a:r>
              <a:rPr lang="en-US" altLang="zh-CN" sz="1000" dirty="0"/>
              <a:t>8.2.4  </a:t>
            </a:r>
            <a:r>
              <a:rPr lang="zh-CN" altLang="en-US" sz="1000" dirty="0"/>
              <a:t>结构体与函数</a:t>
            </a:r>
            <a:endParaRPr lang="zh-CN" altLang="en-US" sz="1000" dirty="0"/>
          </a:p>
          <a:p>
            <a:pPr lvl="0">
              <a:lnSpc>
                <a:spcPct val="80000"/>
              </a:lnSpc>
            </a:pPr>
            <a:r>
              <a:rPr lang="en-US" altLang="zh-CN" sz="1000" dirty="0"/>
              <a:t>8.2.5  </a:t>
            </a:r>
            <a:r>
              <a:rPr lang="zh-CN" altLang="en-US" sz="1000" dirty="0"/>
              <a:t>结构体、数组与指针</a:t>
            </a:r>
            <a:endParaRPr lang="zh-CN" altLang="en-US" sz="1000" dirty="0"/>
          </a:p>
          <a:p>
            <a:pPr lvl="0">
              <a:lnSpc>
                <a:spcPct val="80000"/>
              </a:lnSpc>
            </a:pPr>
            <a:r>
              <a:rPr lang="en-US" altLang="zh-CN" sz="1000" dirty="0"/>
              <a:t>8.3  </a:t>
            </a:r>
            <a:r>
              <a:rPr lang="zh-CN" altLang="en-US" sz="1000" dirty="0"/>
              <a:t>结构体编程实例</a:t>
            </a:r>
            <a:endParaRPr lang="zh-CN" altLang="en-US" sz="1000" dirty="0"/>
          </a:p>
          <a:p>
            <a:pPr lvl="0">
              <a:lnSpc>
                <a:spcPct val="80000"/>
              </a:lnSpc>
            </a:pPr>
            <a:r>
              <a:rPr lang="en-US" altLang="zh-CN" sz="1000" dirty="0"/>
              <a:t>8.3.1  </a:t>
            </a:r>
            <a:r>
              <a:rPr lang="zh-CN" altLang="en-US" sz="1000" dirty="0"/>
              <a:t>复数的表示和处理</a:t>
            </a:r>
            <a:endParaRPr lang="zh-CN" altLang="en-US" sz="1000" dirty="0"/>
          </a:p>
          <a:p>
            <a:pPr lvl="0">
              <a:lnSpc>
                <a:spcPct val="80000"/>
              </a:lnSpc>
            </a:pPr>
            <a:r>
              <a:rPr lang="en-US" altLang="zh-CN" sz="1000" dirty="0"/>
              <a:t>8.3.2  </a:t>
            </a:r>
            <a:r>
              <a:rPr lang="zh-CN" altLang="en-US" sz="1000" dirty="0"/>
              <a:t>学生成绩管理系统</a:t>
            </a:r>
            <a:endParaRPr lang="zh-CN" altLang="en-US" sz="1000" dirty="0"/>
          </a:p>
          <a:p>
            <a:pPr lvl="0">
              <a:lnSpc>
                <a:spcPct val="80000"/>
              </a:lnSpc>
            </a:pPr>
            <a:r>
              <a:rPr lang="en-US" altLang="zh-CN" sz="1000" dirty="0"/>
              <a:t>8.4  </a:t>
            </a:r>
            <a:r>
              <a:rPr lang="zh-CN" altLang="en-US" sz="1000" dirty="0"/>
              <a:t>链接结构体（自引用结构体）</a:t>
            </a:r>
            <a:endParaRPr lang="zh-CN" altLang="en-US" sz="1000" dirty="0"/>
          </a:p>
          <a:p>
            <a:pPr lvl="0">
              <a:lnSpc>
                <a:spcPct val="80000"/>
              </a:lnSpc>
            </a:pPr>
            <a:r>
              <a:rPr lang="en-US" altLang="zh-CN" sz="1000" dirty="0"/>
              <a:t>8.4.1  </a:t>
            </a:r>
            <a:r>
              <a:rPr lang="zh-CN" altLang="en-US" sz="1000" dirty="0"/>
              <a:t>链接结构体</a:t>
            </a:r>
            <a:endParaRPr lang="zh-CN" altLang="en-US" sz="1000" dirty="0"/>
          </a:p>
          <a:p>
            <a:pPr lvl="0">
              <a:lnSpc>
                <a:spcPct val="80000"/>
              </a:lnSpc>
            </a:pPr>
            <a:r>
              <a:rPr lang="en-US" altLang="zh-CN" sz="1000" dirty="0"/>
              <a:t>8.4.2  </a:t>
            </a:r>
            <a:r>
              <a:rPr lang="zh-CN" altLang="en-US" sz="1000" dirty="0"/>
              <a:t>自引用结构体的定义</a:t>
            </a:r>
            <a:endParaRPr lang="zh-CN" altLang="en-US" sz="1000" dirty="0"/>
          </a:p>
          <a:p>
            <a:pPr lvl="0">
              <a:lnSpc>
                <a:spcPct val="80000"/>
              </a:lnSpc>
            </a:pPr>
            <a:r>
              <a:rPr lang="en-US" altLang="zh-CN" sz="1000" dirty="0"/>
              <a:t>8.4.3  </a:t>
            </a:r>
            <a:r>
              <a:rPr lang="zh-CN" altLang="en-US" sz="1000" dirty="0"/>
              <a:t>程序实现</a:t>
            </a:r>
            <a:endParaRPr lang="zh-CN" altLang="en-US" sz="1000" dirty="0"/>
          </a:p>
          <a:p>
            <a:pPr lvl="0">
              <a:lnSpc>
                <a:spcPct val="80000"/>
              </a:lnSpc>
            </a:pPr>
            <a:r>
              <a:rPr lang="en-US" altLang="zh-CN" sz="1000" dirty="0"/>
              <a:t>8.4.4  </a:t>
            </a:r>
            <a:r>
              <a:rPr lang="zh-CN" altLang="en-US" sz="1000" dirty="0"/>
              <a:t>数据与查找</a:t>
            </a:r>
            <a:endParaRPr lang="zh-CN" altLang="en-US" sz="1000" dirty="0"/>
          </a:p>
          <a:p>
            <a:pPr lvl="0">
              <a:lnSpc>
                <a:spcPct val="80000"/>
              </a:lnSpc>
            </a:pPr>
            <a:r>
              <a:rPr lang="zh-CN" altLang="en-US" sz="1000" dirty="0"/>
              <a:t>本章讨论的重要概念</a:t>
            </a:r>
            <a:endParaRPr lang="zh-CN" altLang="en-US" sz="1000" dirty="0"/>
          </a:p>
          <a:p>
            <a:pPr lvl="0">
              <a:lnSpc>
                <a:spcPct val="80000"/>
              </a:lnSpc>
            </a:pPr>
            <a:r>
              <a:rPr lang="zh-CN" altLang="en-US" sz="1000" dirty="0"/>
              <a:t>练习</a:t>
            </a:r>
            <a:endParaRPr lang="zh-CN" altLang="en-US" sz="1000" dirty="0"/>
          </a:p>
          <a:p>
            <a:pPr lvl="0">
              <a:lnSpc>
                <a:spcPct val="80000"/>
              </a:lnSpc>
            </a:pPr>
            <a:r>
              <a:rPr lang="zh-CN" altLang="en-US" sz="1000" dirty="0"/>
              <a:t>第</a:t>
            </a:r>
            <a:r>
              <a:rPr lang="en-US" altLang="zh-CN" sz="1000" dirty="0"/>
              <a:t>9</a:t>
            </a:r>
            <a:r>
              <a:rPr lang="zh-CN" altLang="en-US" sz="1000" dirty="0"/>
              <a:t>章  进一步学习的建议</a:t>
            </a:r>
            <a:endParaRPr lang="zh-CN" altLang="en-US" sz="1000" dirty="0"/>
          </a:p>
          <a:p>
            <a:pPr lvl="0">
              <a:lnSpc>
                <a:spcPct val="80000"/>
              </a:lnSpc>
            </a:pPr>
            <a:r>
              <a:rPr lang="en-US" altLang="zh-CN" sz="1000" dirty="0"/>
              <a:t>9.1  </a:t>
            </a:r>
            <a:r>
              <a:rPr lang="zh-CN" altLang="en-US" sz="1000" dirty="0"/>
              <a:t>算法和数据结构</a:t>
            </a:r>
            <a:endParaRPr lang="zh-CN" altLang="en-US" sz="1000" dirty="0"/>
          </a:p>
          <a:p>
            <a:pPr lvl="0">
              <a:lnSpc>
                <a:spcPct val="80000"/>
              </a:lnSpc>
            </a:pPr>
            <a:r>
              <a:rPr lang="en-US" altLang="zh-CN" sz="1000" dirty="0"/>
              <a:t>9.2  C++</a:t>
            </a:r>
            <a:r>
              <a:rPr lang="zh-CN" altLang="en-US" sz="1000" dirty="0"/>
              <a:t>语言及面向对象的程序设计</a:t>
            </a:r>
            <a:endParaRPr lang="zh-CN" altLang="en-US" sz="1000" dirty="0"/>
          </a:p>
          <a:p>
            <a:pPr lvl="0">
              <a:lnSpc>
                <a:spcPct val="80000"/>
              </a:lnSpc>
            </a:pPr>
            <a:r>
              <a:rPr lang="en-US" altLang="zh-CN" sz="1000" dirty="0"/>
              <a:t>9.3  </a:t>
            </a:r>
            <a:r>
              <a:rPr lang="zh-CN" altLang="en-US" sz="1000" dirty="0"/>
              <a:t>程序设计的实践性问题</a:t>
            </a:r>
            <a:endParaRPr lang="zh-CN" altLang="en-US" sz="1000" dirty="0"/>
          </a:p>
          <a:p>
            <a:pPr lvl="0">
              <a:lnSpc>
                <a:spcPct val="80000"/>
              </a:lnSpc>
            </a:pPr>
            <a:r>
              <a:rPr lang="en-US" altLang="zh-CN" sz="1000" dirty="0"/>
              <a:t>9.4  </a:t>
            </a:r>
            <a:r>
              <a:rPr lang="zh-CN" altLang="en-US" sz="1000" dirty="0"/>
              <a:t>程序设计的理论和严格方法</a:t>
            </a:r>
            <a:endParaRPr lang="zh-CN" altLang="en-US" sz="1000" dirty="0"/>
          </a:p>
          <a:p>
            <a:pPr lvl="0">
              <a:lnSpc>
                <a:spcPct val="80000"/>
              </a:lnSpc>
            </a:pPr>
            <a:r>
              <a:rPr lang="zh-CN" altLang="en-US" sz="1000" dirty="0"/>
              <a:t>附录 </a:t>
            </a:r>
            <a:r>
              <a:rPr lang="en-US" altLang="zh-CN" sz="1000" dirty="0"/>
              <a:t>A  C/C++ </a:t>
            </a:r>
            <a:r>
              <a:rPr lang="zh-CN" altLang="en-US" sz="1000" dirty="0"/>
              <a:t>语言运算符表</a:t>
            </a:r>
            <a:endParaRPr lang="zh-CN" altLang="en-US" sz="1000" dirty="0"/>
          </a:p>
          <a:p>
            <a:pPr lvl="0">
              <a:lnSpc>
                <a:spcPct val="80000"/>
              </a:lnSpc>
            </a:pPr>
            <a:r>
              <a:rPr lang="zh-CN" altLang="en-US" sz="1000" dirty="0"/>
              <a:t>附录 </a:t>
            </a:r>
            <a:r>
              <a:rPr lang="en-US" altLang="zh-CN" sz="1000" dirty="0"/>
              <a:t>B  ANSI C</a:t>
            </a:r>
            <a:r>
              <a:rPr lang="zh-CN" altLang="en-US" sz="1000" dirty="0"/>
              <a:t>关键字列表</a:t>
            </a:r>
            <a:endParaRPr lang="zh-CN" altLang="en-US" sz="10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992188" y="768350"/>
            <a:ext cx="5114925" cy="3836988"/>
          </a:xfrm>
        </p:spPr>
      </p:sp>
      <p:sp>
        <p:nvSpPr>
          <p:cNvPr id="3" name="文本占位符 2"/>
          <p:cNvSpPr>
            <a:spLocks noGrp="1"/>
          </p:cNvSpPr>
          <p:nvPr>
            <p:ph type="body" idx="3"/>
          </p:nvPr>
        </p:nvSpPr>
        <p:spPr/>
        <p:txBody>
          <a:bodyPr/>
          <a:lstStyle/>
          <a:p>
            <a:pPr>
              <a:spcBef>
                <a:spcPct val="0"/>
              </a:spcBef>
              <a:buNone/>
            </a:pPr>
            <a:r>
              <a:rPr lang="zh-CN" altLang="en-US" dirty="0">
                <a:sym typeface="+mn-ea"/>
              </a:rPr>
              <a:t>问：简单地说，</a:t>
            </a:r>
            <a:r>
              <a:rPr lang="en-US" altLang="zh-CN" err="1">
                <a:sym typeface="+mn-ea"/>
              </a:rPr>
              <a:t>struct</a:t>
            </a:r>
            <a:r>
              <a:rPr lang="en-US" altLang="zh-CN" dirty="0">
                <a:sym typeface="+mn-ea"/>
              </a:rPr>
              <a:t> </a:t>
            </a:r>
            <a:r>
              <a:rPr lang="zh-CN" altLang="en-US" dirty="0">
                <a:sym typeface="+mn-ea"/>
              </a:rPr>
              <a:t>的特点是什么？</a:t>
            </a:r>
            <a:endParaRPr lang="zh-CN" altLang="en-US" dirty="0"/>
          </a:p>
          <a:p>
            <a:pPr>
              <a:spcBef>
                <a:spcPct val="0"/>
              </a:spcBef>
              <a:buNone/>
            </a:pPr>
            <a:r>
              <a:rPr lang="zh-CN" altLang="en-US" dirty="0">
                <a:sym typeface="+mn-ea"/>
              </a:rPr>
              <a:t>答：</a:t>
            </a:r>
            <a:r>
              <a:rPr lang="en-US" altLang="zh-CN" err="1">
                <a:sym typeface="+mn-ea"/>
              </a:rPr>
              <a:t>struct</a:t>
            </a:r>
            <a:r>
              <a:rPr lang="en-US" altLang="zh-CN" dirty="0">
                <a:sym typeface="+mn-ea"/>
              </a:rPr>
              <a:t> </a:t>
            </a:r>
            <a:r>
              <a:rPr lang="zh-CN" altLang="en-US" dirty="0">
                <a:sym typeface="+mn-ea"/>
              </a:rPr>
              <a:t>实现了对数据体成员的信息的</a:t>
            </a:r>
            <a:r>
              <a:rPr lang="zh-CN" altLang="en-US" dirty="0">
                <a:solidFill>
                  <a:schemeClr val="hlink"/>
                </a:solidFill>
                <a:sym typeface="+mn-ea"/>
              </a:rPr>
              <a:t>封装</a:t>
            </a:r>
            <a:r>
              <a:rPr lang="zh-CN" altLang="en-US" dirty="0">
                <a:sym typeface="+mn-ea"/>
              </a:rPr>
              <a:t>。</a:t>
            </a:r>
            <a:endParaRPr lang="zh-CN" altLang="en-US" dirty="0"/>
          </a:p>
          <a:p>
            <a:pPr>
              <a:spcBef>
                <a:spcPct val="0"/>
              </a:spcBef>
              <a:buNone/>
            </a:pPr>
            <a:endParaRPr lang="zh-CN" altLang="en-US" dirty="0"/>
          </a:p>
          <a:p>
            <a:pPr>
              <a:spcBef>
                <a:spcPct val="0"/>
              </a:spcBef>
              <a:buNone/>
            </a:pPr>
            <a:r>
              <a:rPr lang="zh-CN" altLang="en-US" dirty="0">
                <a:sym typeface="+mn-ea"/>
              </a:rPr>
              <a:t>问：</a:t>
            </a:r>
            <a:r>
              <a:rPr lang="en-US" altLang="zh-CN" err="1">
                <a:sym typeface="+mn-ea"/>
              </a:rPr>
              <a:t>struct</a:t>
            </a:r>
            <a:r>
              <a:rPr lang="en-US" altLang="zh-CN" dirty="0">
                <a:sym typeface="+mn-ea"/>
              </a:rPr>
              <a:t> </a:t>
            </a:r>
            <a:r>
              <a:rPr lang="zh-CN" altLang="en-US" dirty="0">
                <a:sym typeface="+mn-ea"/>
              </a:rPr>
              <a:t>有什么不足之处吗？</a:t>
            </a:r>
            <a:endParaRPr lang="zh-CN" altLang="en-US" dirty="0"/>
          </a:p>
          <a:p>
            <a:pPr>
              <a:spcBef>
                <a:spcPct val="0"/>
              </a:spcBef>
              <a:buNone/>
            </a:pPr>
            <a:r>
              <a:rPr lang="zh-CN" altLang="en-US" dirty="0">
                <a:sym typeface="+mn-ea"/>
              </a:rPr>
              <a:t>答：它没有对相应函数进行封装。</a:t>
            </a:r>
            <a:endParaRPr lang="zh-CN" altLang="en-US" dirty="0"/>
          </a:p>
          <a:p>
            <a:pPr>
              <a:spcBef>
                <a:spcPct val="0"/>
              </a:spcBef>
              <a:buNone/>
            </a:pPr>
            <a:endParaRPr lang="zh-CN" altLang="en-US" dirty="0"/>
          </a:p>
          <a:p>
            <a:pPr>
              <a:spcBef>
                <a:spcPct val="0"/>
              </a:spcBef>
              <a:buNone/>
            </a:pPr>
            <a:r>
              <a:rPr lang="zh-CN" altLang="en-US" dirty="0">
                <a:sym typeface="+mn-ea"/>
              </a:rPr>
              <a:t>问：有可能对数据体和相应函数一起封装吗？</a:t>
            </a:r>
            <a:endParaRPr lang="zh-CN" altLang="en-US" dirty="0"/>
          </a:p>
          <a:p>
            <a:pPr>
              <a:spcBef>
                <a:spcPct val="0"/>
              </a:spcBef>
              <a:buNone/>
            </a:pPr>
            <a:r>
              <a:rPr lang="zh-CN" altLang="en-US" dirty="0">
                <a:sym typeface="+mn-ea"/>
              </a:rPr>
              <a:t>答： </a:t>
            </a:r>
            <a:r>
              <a:rPr lang="en-US" altLang="zh-CN" dirty="0">
                <a:sym typeface="+mn-ea"/>
              </a:rPr>
              <a:t>C++ </a:t>
            </a:r>
            <a:r>
              <a:rPr lang="zh-CN" altLang="en-US" dirty="0">
                <a:sym typeface="+mn-ea"/>
              </a:rPr>
              <a:t>中的“</a:t>
            </a:r>
            <a:r>
              <a:rPr lang="zh-CN" altLang="en-US" dirty="0">
                <a:solidFill>
                  <a:schemeClr val="hlink"/>
                </a:solidFill>
                <a:sym typeface="+mn-ea"/>
              </a:rPr>
              <a:t>类</a:t>
            </a:r>
            <a:r>
              <a:rPr lang="en-US" altLang="zh-CN">
                <a:solidFill>
                  <a:schemeClr val="hlink"/>
                </a:solidFill>
                <a:sym typeface="+mn-ea"/>
              </a:rPr>
              <a:t>(Class)”</a:t>
            </a:r>
            <a:r>
              <a:rPr lang="zh-CN" altLang="en-US" dirty="0">
                <a:sym typeface="+mn-ea"/>
              </a:rPr>
              <a:t>可以。</a:t>
            </a:r>
            <a:r>
              <a:rPr lang="en-US" altLang="zh-CN">
                <a:sym typeface="+mn-ea"/>
              </a:rPr>
              <a:t>——</a:t>
            </a:r>
            <a:r>
              <a:rPr lang="zh-CN" altLang="en-US" dirty="0">
                <a:sym typeface="+mn-ea"/>
              </a:rPr>
              <a:t>那将是一门新的课程，称为“</a:t>
            </a:r>
            <a:r>
              <a:rPr lang="en-US" altLang="zh-CN" dirty="0">
                <a:sym typeface="+mn-ea"/>
              </a:rPr>
              <a:t>C++</a:t>
            </a:r>
            <a:r>
              <a:rPr lang="zh-CN" altLang="en-US" dirty="0">
                <a:sym typeface="+mn-ea"/>
              </a:rPr>
              <a:t>程序设计”或“面向对象的程序设计”。</a:t>
            </a:r>
            <a:endParaRPr lang="zh-CN" altLang="en-US" dirty="0"/>
          </a:p>
          <a:p>
            <a:pPr>
              <a:spcBef>
                <a:spcPct val="0"/>
              </a:spcBef>
              <a:buNone/>
            </a:pPr>
            <a:endParaRPr lang="zh-CN" altLang="en-US" dirty="0"/>
          </a:p>
          <a:p>
            <a:pPr>
              <a:spcBef>
                <a:spcPct val="0"/>
              </a:spcBef>
              <a:buNone/>
            </a:pPr>
            <a:r>
              <a:rPr lang="zh-CN" altLang="en-US" dirty="0">
                <a:sym typeface="+mn-ea"/>
              </a:rPr>
              <a:t>问：</a:t>
            </a:r>
            <a:r>
              <a:rPr lang="en-US" altLang="zh-CN" err="1">
                <a:sym typeface="+mn-ea"/>
              </a:rPr>
              <a:t>struct</a:t>
            </a:r>
            <a:r>
              <a:rPr lang="en-US" altLang="zh-CN" dirty="0">
                <a:sym typeface="+mn-ea"/>
              </a:rPr>
              <a:t> </a:t>
            </a:r>
            <a:r>
              <a:rPr lang="zh-CN" altLang="en-US" dirty="0">
                <a:sym typeface="+mn-ea"/>
              </a:rPr>
              <a:t>经常用到吗？</a:t>
            </a:r>
            <a:endParaRPr lang="zh-CN" altLang="en-US" dirty="0"/>
          </a:p>
          <a:p>
            <a:pPr>
              <a:spcBef>
                <a:spcPct val="0"/>
              </a:spcBef>
              <a:buNone/>
            </a:pPr>
            <a:r>
              <a:rPr lang="zh-CN" altLang="en-US" dirty="0">
                <a:sym typeface="+mn-ea"/>
              </a:rPr>
              <a:t>答：</a:t>
            </a:r>
            <a:r>
              <a:rPr lang="en-US" altLang="zh-CN" err="1">
                <a:sym typeface="+mn-ea"/>
              </a:rPr>
              <a:t>struct</a:t>
            </a:r>
            <a:r>
              <a:rPr lang="en-US" altLang="zh-CN" dirty="0">
                <a:sym typeface="+mn-ea"/>
              </a:rPr>
              <a:t> </a:t>
            </a:r>
            <a:r>
              <a:rPr lang="zh-CN" altLang="en-US" dirty="0">
                <a:sym typeface="+mn-ea"/>
              </a:rPr>
              <a:t>是 </a:t>
            </a:r>
            <a:r>
              <a:rPr lang="en-US" altLang="zh-CN" dirty="0">
                <a:sym typeface="+mn-ea"/>
              </a:rPr>
              <a:t>C </a:t>
            </a:r>
            <a:r>
              <a:rPr lang="zh-CN" altLang="en-US" dirty="0">
                <a:sym typeface="+mn-ea"/>
              </a:rPr>
              <a:t>语言中能实现的对信息的最大程度封装。</a:t>
            </a:r>
            <a:r>
              <a:rPr lang="en-US" altLang="zh-CN" err="1">
                <a:sym typeface="+mn-ea"/>
              </a:rPr>
              <a:t>struct</a:t>
            </a:r>
            <a:r>
              <a:rPr lang="en-US" altLang="zh-CN" dirty="0">
                <a:sym typeface="+mn-ea"/>
              </a:rPr>
              <a:t> </a:t>
            </a:r>
            <a:r>
              <a:rPr lang="zh-CN" altLang="en-US" dirty="0">
                <a:sym typeface="+mn-ea"/>
              </a:rPr>
              <a:t>常常在以 </a:t>
            </a:r>
            <a:r>
              <a:rPr lang="en-US" altLang="zh-CN" dirty="0">
                <a:sym typeface="+mn-ea"/>
              </a:rPr>
              <a:t>C </a:t>
            </a:r>
            <a:r>
              <a:rPr lang="zh-CN" altLang="en-US" dirty="0">
                <a:sym typeface="+mn-ea"/>
              </a:rPr>
              <a:t>语言讲解的</a:t>
            </a:r>
            <a:r>
              <a:rPr lang="en-US" altLang="zh-CN" dirty="0">
                <a:sym typeface="+mn-ea"/>
              </a:rPr>
              <a:t>《</a:t>
            </a:r>
            <a:r>
              <a:rPr lang="zh-CN" altLang="en-US" dirty="0">
                <a:sym typeface="+mn-ea"/>
              </a:rPr>
              <a:t>数据结构</a:t>
            </a:r>
            <a:r>
              <a:rPr lang="en-US" altLang="zh-CN" dirty="0">
                <a:sym typeface="+mn-ea"/>
              </a:rPr>
              <a:t>》</a:t>
            </a:r>
            <a:r>
              <a:rPr lang="zh-CN" altLang="en-US" dirty="0">
                <a:sym typeface="+mn-ea"/>
              </a:rPr>
              <a:t>课程中使用。如果学习了 </a:t>
            </a:r>
            <a:r>
              <a:rPr lang="en-US" altLang="zh-CN" dirty="0">
                <a:sym typeface="+mn-ea"/>
              </a:rPr>
              <a:t>C++</a:t>
            </a:r>
            <a:r>
              <a:rPr lang="zh-CN" altLang="en-US" dirty="0">
                <a:sym typeface="+mn-ea"/>
              </a:rPr>
              <a:t>，就会弃用它，而改用“类”。</a:t>
            </a:r>
            <a:endParaRPr lang="zh-CN" altLang="en-US" dirty="0"/>
          </a:p>
          <a:p>
            <a:endParaRPr lang="zh-CN" altLang="en-US"/>
          </a:p>
        </p:txBody>
      </p:sp>
      <p:sp>
        <p:nvSpPr>
          <p:cNvPr id="4" name="灯片编号占位符 3"/>
          <p:cNvSpPr>
            <a:spLocks noGrp="1"/>
          </p:cNvSpPr>
          <p:nvPr>
            <p:ph type="sldNum" sz="quarter" idx="5"/>
          </p:nvPr>
        </p:nvSpPr>
        <p:spPr/>
        <p:txBody>
          <a:bodyPr/>
          <a:lstStyle/>
          <a:p>
            <a:pPr lvl="0" algn="r" defTabSz="990600" eaLnBrk="1" hangingPunct="1"/>
            <a:fld id="{9A0DB2DC-4C9A-4742-B13C-FB6460FD3503}" type="slidenum">
              <a:rPr lang="zh-CN" altLang="en-US" sz="1300" dirty="0"/>
            </a:fld>
            <a:endParaRPr lang="zh-CN" altLang="en-US" sz="13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990600" eaLnBrk="1" hangingPunct="1"/>
            <a:fld id="{9A0DB2DC-4C9A-4742-B13C-FB6460FD3503}" type="slidenum">
              <a:rPr lang="zh-CN" altLang="en-US" sz="1300" dirty="0"/>
            </a:fld>
            <a:endParaRPr lang="zh-CN" altLang="en-US" sz="1300" dirty="0"/>
          </a:p>
        </p:txBody>
      </p:sp>
      <p:sp>
        <p:nvSpPr>
          <p:cNvPr id="342018" name="幻灯片图像占位符 342017"/>
          <p:cNvSpPr>
            <a:spLocks noGrp="1" noRot="1" noChangeAspect="1" noTextEdit="1"/>
          </p:cNvSpPr>
          <p:nvPr>
            <p:ph type="sldImg"/>
          </p:nvPr>
        </p:nvSpPr>
        <p:spPr>
          <a:xfrm>
            <a:off x="992188" y="768350"/>
            <a:ext cx="5114925" cy="3836988"/>
          </a:xfrm>
        </p:spPr>
      </p:sp>
      <p:sp>
        <p:nvSpPr>
          <p:cNvPr id="342019" name="文本占位符 342018"/>
          <p:cNvSpPr>
            <a:spLocks noGrp="1"/>
          </p:cNvSpPr>
          <p:nvPr>
            <p:ph type="body" idx="1"/>
          </p:nvPr>
        </p:nvSpPr>
        <p:spPr/>
        <p:txBody>
          <a:bodyPr lIns="99048" tIns="49524" rIns="99048" bIns="49524"/>
          <a:lstStyle/>
          <a:p>
            <a:pPr lvl="0">
              <a:lnSpc>
                <a:spcPct val="80000"/>
              </a:lnSpc>
            </a:pPr>
            <a:r>
              <a:rPr lang="zh-CN" altLang="en-US" sz="1000" dirty="0"/>
              <a:t>第</a:t>
            </a:r>
            <a:r>
              <a:rPr lang="en-US" altLang="zh-CN" sz="1000" dirty="0"/>
              <a:t>8</a:t>
            </a:r>
            <a:r>
              <a:rPr lang="zh-CN" altLang="en-US" sz="1000" dirty="0"/>
              <a:t>章  结构体和其它数据机制</a:t>
            </a:r>
            <a:endParaRPr lang="zh-CN" altLang="en-US" sz="1000" dirty="0"/>
          </a:p>
          <a:p>
            <a:pPr lvl="0">
              <a:lnSpc>
                <a:spcPct val="80000"/>
              </a:lnSpc>
            </a:pPr>
            <a:r>
              <a:rPr lang="en-US" altLang="zh-CN" sz="1000" dirty="0"/>
              <a:t>8.1  </a:t>
            </a:r>
            <a:r>
              <a:rPr lang="zh-CN" altLang="en-US" sz="1000" dirty="0"/>
              <a:t>定义类型</a:t>
            </a:r>
            <a:endParaRPr lang="zh-CN" altLang="en-US" sz="1000" dirty="0"/>
          </a:p>
          <a:p>
            <a:pPr lvl="0">
              <a:lnSpc>
                <a:spcPct val="80000"/>
              </a:lnSpc>
            </a:pPr>
            <a:r>
              <a:rPr lang="en-US" altLang="zh-CN" sz="1000" dirty="0"/>
              <a:t>8.1.1  </a:t>
            </a:r>
            <a:r>
              <a:rPr lang="zh-CN" altLang="en-US" sz="1000" dirty="0"/>
              <a:t>简单类型定义</a:t>
            </a:r>
            <a:endParaRPr lang="zh-CN" altLang="en-US" sz="1000" dirty="0"/>
          </a:p>
          <a:p>
            <a:pPr lvl="0">
              <a:lnSpc>
                <a:spcPct val="80000"/>
              </a:lnSpc>
            </a:pPr>
            <a:r>
              <a:rPr lang="en-US" altLang="zh-CN" sz="1000" dirty="0"/>
              <a:t>8.1.2  </a:t>
            </a:r>
            <a:r>
              <a:rPr lang="zh-CN" altLang="en-US" sz="1000" dirty="0"/>
              <a:t>定义数组类型</a:t>
            </a:r>
            <a:endParaRPr lang="zh-CN" altLang="en-US" sz="1000" dirty="0"/>
          </a:p>
          <a:p>
            <a:pPr lvl="0">
              <a:lnSpc>
                <a:spcPct val="80000"/>
              </a:lnSpc>
            </a:pPr>
            <a:r>
              <a:rPr lang="en-US" altLang="zh-CN" sz="1000" dirty="0"/>
              <a:t>8.2  </a:t>
            </a:r>
            <a:r>
              <a:rPr lang="zh-CN" altLang="en-US" sz="1000" dirty="0"/>
              <a:t>结构体（</a:t>
            </a:r>
            <a:r>
              <a:rPr lang="en-US" altLang="zh-CN" sz="1000" err="1"/>
              <a:t>struct</a:t>
            </a:r>
            <a:r>
              <a:rPr lang="zh-CN" altLang="en-US" sz="1000" dirty="0"/>
              <a:t>）</a:t>
            </a:r>
            <a:endParaRPr lang="zh-CN" altLang="en-US" sz="1000" dirty="0"/>
          </a:p>
          <a:p>
            <a:pPr lvl="0">
              <a:lnSpc>
                <a:spcPct val="80000"/>
              </a:lnSpc>
            </a:pPr>
            <a:r>
              <a:rPr lang="en-US" altLang="zh-CN" sz="1000" dirty="0"/>
              <a:t>8.2.1  </a:t>
            </a:r>
            <a:r>
              <a:rPr lang="zh-CN" altLang="en-US" sz="1000" dirty="0"/>
              <a:t>结构体类型定义</a:t>
            </a:r>
            <a:endParaRPr lang="zh-CN" altLang="en-US" sz="1000" dirty="0"/>
          </a:p>
          <a:p>
            <a:pPr lvl="0">
              <a:lnSpc>
                <a:spcPct val="80000"/>
              </a:lnSpc>
            </a:pPr>
            <a:r>
              <a:rPr lang="en-US" altLang="zh-CN" sz="1000" dirty="0"/>
              <a:t>8.2.2  </a:t>
            </a:r>
            <a:r>
              <a:rPr lang="zh-CN" altLang="en-US" sz="1000" dirty="0"/>
              <a:t>结构体变量定义和初始化</a:t>
            </a:r>
            <a:endParaRPr lang="zh-CN" altLang="en-US" sz="1000" dirty="0"/>
          </a:p>
          <a:p>
            <a:pPr lvl="0">
              <a:lnSpc>
                <a:spcPct val="80000"/>
              </a:lnSpc>
            </a:pPr>
            <a:r>
              <a:rPr lang="en-US" altLang="zh-CN" sz="1000" dirty="0"/>
              <a:t>8.2.3  </a:t>
            </a:r>
            <a:r>
              <a:rPr lang="zh-CN" altLang="en-US" sz="1000" dirty="0"/>
              <a:t>结构体变量的使用</a:t>
            </a:r>
            <a:endParaRPr lang="zh-CN" altLang="en-US" sz="1000" dirty="0"/>
          </a:p>
          <a:p>
            <a:pPr lvl="0">
              <a:lnSpc>
                <a:spcPct val="80000"/>
              </a:lnSpc>
            </a:pPr>
            <a:r>
              <a:rPr lang="en-US" altLang="zh-CN" sz="1000" dirty="0"/>
              <a:t>8.2.4  </a:t>
            </a:r>
            <a:r>
              <a:rPr lang="zh-CN" altLang="en-US" sz="1000" dirty="0"/>
              <a:t>结构体与函数</a:t>
            </a:r>
            <a:endParaRPr lang="zh-CN" altLang="en-US" sz="1000" dirty="0"/>
          </a:p>
          <a:p>
            <a:pPr lvl="0">
              <a:lnSpc>
                <a:spcPct val="80000"/>
              </a:lnSpc>
            </a:pPr>
            <a:r>
              <a:rPr lang="en-US" altLang="zh-CN" sz="1000" dirty="0"/>
              <a:t>8.2.5  </a:t>
            </a:r>
            <a:r>
              <a:rPr lang="zh-CN" altLang="en-US" sz="1000" dirty="0"/>
              <a:t>结构体、数组与指针</a:t>
            </a:r>
            <a:endParaRPr lang="zh-CN" altLang="en-US" sz="1000" dirty="0"/>
          </a:p>
          <a:p>
            <a:pPr lvl="0">
              <a:lnSpc>
                <a:spcPct val="80000"/>
              </a:lnSpc>
            </a:pPr>
            <a:r>
              <a:rPr lang="en-US" altLang="zh-CN" sz="1000" dirty="0"/>
              <a:t>8.3  </a:t>
            </a:r>
            <a:r>
              <a:rPr lang="zh-CN" altLang="en-US" sz="1000" dirty="0"/>
              <a:t>结构体编程实例</a:t>
            </a:r>
            <a:endParaRPr lang="zh-CN" altLang="en-US" sz="1000" dirty="0"/>
          </a:p>
          <a:p>
            <a:pPr lvl="0">
              <a:lnSpc>
                <a:spcPct val="80000"/>
              </a:lnSpc>
            </a:pPr>
            <a:r>
              <a:rPr lang="en-US" altLang="zh-CN" sz="1000" dirty="0"/>
              <a:t>8.3.1  </a:t>
            </a:r>
            <a:r>
              <a:rPr lang="zh-CN" altLang="en-US" sz="1000" dirty="0"/>
              <a:t>复数的表示和处理</a:t>
            </a:r>
            <a:endParaRPr lang="zh-CN" altLang="en-US" sz="1000" dirty="0"/>
          </a:p>
          <a:p>
            <a:pPr lvl="0">
              <a:lnSpc>
                <a:spcPct val="80000"/>
              </a:lnSpc>
            </a:pPr>
            <a:r>
              <a:rPr lang="en-US" altLang="zh-CN" sz="1000" dirty="0"/>
              <a:t>8.3.2  </a:t>
            </a:r>
            <a:r>
              <a:rPr lang="zh-CN" altLang="en-US" sz="1000" dirty="0"/>
              <a:t>学生成绩管理系统</a:t>
            </a:r>
            <a:endParaRPr lang="zh-CN" altLang="en-US" sz="1000" dirty="0"/>
          </a:p>
          <a:p>
            <a:pPr lvl="0">
              <a:lnSpc>
                <a:spcPct val="80000"/>
              </a:lnSpc>
            </a:pPr>
            <a:r>
              <a:rPr lang="en-US" altLang="zh-CN" sz="1000" dirty="0"/>
              <a:t>8.4  </a:t>
            </a:r>
            <a:r>
              <a:rPr lang="zh-CN" altLang="en-US" sz="1000" dirty="0"/>
              <a:t>链接结构体（自引用结构体）</a:t>
            </a:r>
            <a:endParaRPr lang="zh-CN" altLang="en-US" sz="1000" dirty="0"/>
          </a:p>
          <a:p>
            <a:pPr lvl="0">
              <a:lnSpc>
                <a:spcPct val="80000"/>
              </a:lnSpc>
            </a:pPr>
            <a:r>
              <a:rPr lang="en-US" altLang="zh-CN" sz="1000" dirty="0"/>
              <a:t>8.4.1  </a:t>
            </a:r>
            <a:r>
              <a:rPr lang="zh-CN" altLang="en-US" sz="1000" dirty="0"/>
              <a:t>链接结构体</a:t>
            </a:r>
            <a:endParaRPr lang="zh-CN" altLang="en-US" sz="1000" dirty="0"/>
          </a:p>
          <a:p>
            <a:pPr lvl="0">
              <a:lnSpc>
                <a:spcPct val="80000"/>
              </a:lnSpc>
            </a:pPr>
            <a:r>
              <a:rPr lang="en-US" altLang="zh-CN" sz="1000" dirty="0"/>
              <a:t>8.4.2  </a:t>
            </a:r>
            <a:r>
              <a:rPr lang="zh-CN" altLang="en-US" sz="1000" dirty="0"/>
              <a:t>自引用结构体的定义</a:t>
            </a:r>
            <a:endParaRPr lang="zh-CN" altLang="en-US" sz="1000" dirty="0"/>
          </a:p>
          <a:p>
            <a:pPr lvl="0">
              <a:lnSpc>
                <a:spcPct val="80000"/>
              </a:lnSpc>
            </a:pPr>
            <a:r>
              <a:rPr lang="en-US" altLang="zh-CN" sz="1000" dirty="0"/>
              <a:t>8.4.3  </a:t>
            </a:r>
            <a:r>
              <a:rPr lang="zh-CN" altLang="en-US" sz="1000" dirty="0"/>
              <a:t>程序实现</a:t>
            </a:r>
            <a:endParaRPr lang="zh-CN" altLang="en-US" sz="1000" dirty="0"/>
          </a:p>
          <a:p>
            <a:pPr lvl="0">
              <a:lnSpc>
                <a:spcPct val="80000"/>
              </a:lnSpc>
            </a:pPr>
            <a:r>
              <a:rPr lang="en-US" altLang="zh-CN" sz="1000" dirty="0"/>
              <a:t>8.4.4  </a:t>
            </a:r>
            <a:r>
              <a:rPr lang="zh-CN" altLang="en-US" sz="1000" dirty="0"/>
              <a:t>数据与查找</a:t>
            </a:r>
            <a:endParaRPr lang="zh-CN" altLang="en-US" sz="1000" dirty="0"/>
          </a:p>
          <a:p>
            <a:pPr lvl="0">
              <a:lnSpc>
                <a:spcPct val="80000"/>
              </a:lnSpc>
            </a:pPr>
            <a:r>
              <a:rPr lang="zh-CN" altLang="en-US" sz="1000" dirty="0"/>
              <a:t>本章讨论的重要概念</a:t>
            </a:r>
            <a:endParaRPr lang="zh-CN" altLang="en-US" sz="1000" dirty="0"/>
          </a:p>
          <a:p>
            <a:pPr lvl="0">
              <a:lnSpc>
                <a:spcPct val="80000"/>
              </a:lnSpc>
            </a:pPr>
            <a:r>
              <a:rPr lang="zh-CN" altLang="en-US" sz="1000" dirty="0"/>
              <a:t>练习</a:t>
            </a:r>
            <a:endParaRPr lang="zh-CN" altLang="en-US" sz="1000" dirty="0"/>
          </a:p>
          <a:p>
            <a:pPr lvl="0">
              <a:lnSpc>
                <a:spcPct val="80000"/>
              </a:lnSpc>
            </a:pPr>
            <a:r>
              <a:rPr lang="zh-CN" altLang="en-US" sz="1000" dirty="0"/>
              <a:t>第</a:t>
            </a:r>
            <a:r>
              <a:rPr lang="en-US" altLang="zh-CN" sz="1000" dirty="0"/>
              <a:t>9</a:t>
            </a:r>
            <a:r>
              <a:rPr lang="zh-CN" altLang="en-US" sz="1000" dirty="0"/>
              <a:t>章  进一步学习的建议</a:t>
            </a:r>
            <a:endParaRPr lang="zh-CN" altLang="en-US" sz="1000" dirty="0"/>
          </a:p>
          <a:p>
            <a:pPr lvl="0">
              <a:lnSpc>
                <a:spcPct val="80000"/>
              </a:lnSpc>
            </a:pPr>
            <a:r>
              <a:rPr lang="en-US" altLang="zh-CN" sz="1000" dirty="0"/>
              <a:t>9.1  </a:t>
            </a:r>
            <a:r>
              <a:rPr lang="zh-CN" altLang="en-US" sz="1000" dirty="0"/>
              <a:t>算法和数据结构</a:t>
            </a:r>
            <a:endParaRPr lang="zh-CN" altLang="en-US" sz="1000" dirty="0"/>
          </a:p>
          <a:p>
            <a:pPr lvl="0">
              <a:lnSpc>
                <a:spcPct val="80000"/>
              </a:lnSpc>
            </a:pPr>
            <a:r>
              <a:rPr lang="en-US" altLang="zh-CN" sz="1000" dirty="0"/>
              <a:t>9.2  C++</a:t>
            </a:r>
            <a:r>
              <a:rPr lang="zh-CN" altLang="en-US" sz="1000" dirty="0"/>
              <a:t>语言及面向对象的程序设计</a:t>
            </a:r>
            <a:endParaRPr lang="zh-CN" altLang="en-US" sz="1000" dirty="0"/>
          </a:p>
          <a:p>
            <a:pPr lvl="0">
              <a:lnSpc>
                <a:spcPct val="80000"/>
              </a:lnSpc>
            </a:pPr>
            <a:r>
              <a:rPr lang="en-US" altLang="zh-CN" sz="1000" dirty="0"/>
              <a:t>9.3  </a:t>
            </a:r>
            <a:r>
              <a:rPr lang="zh-CN" altLang="en-US" sz="1000" dirty="0"/>
              <a:t>程序设计的实践性问题</a:t>
            </a:r>
            <a:endParaRPr lang="zh-CN" altLang="en-US" sz="1000" dirty="0"/>
          </a:p>
          <a:p>
            <a:pPr lvl="0">
              <a:lnSpc>
                <a:spcPct val="80000"/>
              </a:lnSpc>
            </a:pPr>
            <a:r>
              <a:rPr lang="en-US" altLang="zh-CN" sz="1000" dirty="0"/>
              <a:t>9.4  </a:t>
            </a:r>
            <a:r>
              <a:rPr lang="zh-CN" altLang="en-US" sz="1000" dirty="0"/>
              <a:t>程序设计的理论和严格方法</a:t>
            </a:r>
            <a:endParaRPr lang="zh-CN" altLang="en-US" sz="1000" dirty="0"/>
          </a:p>
          <a:p>
            <a:pPr lvl="0">
              <a:lnSpc>
                <a:spcPct val="80000"/>
              </a:lnSpc>
            </a:pPr>
            <a:r>
              <a:rPr lang="zh-CN" altLang="en-US" sz="1000" dirty="0"/>
              <a:t>附录 </a:t>
            </a:r>
            <a:r>
              <a:rPr lang="en-US" altLang="zh-CN" sz="1000" dirty="0"/>
              <a:t>A  C/C++ </a:t>
            </a:r>
            <a:r>
              <a:rPr lang="zh-CN" altLang="en-US" sz="1000" dirty="0"/>
              <a:t>语言运算符表</a:t>
            </a:r>
            <a:endParaRPr lang="zh-CN" altLang="en-US" sz="1000" dirty="0"/>
          </a:p>
          <a:p>
            <a:pPr lvl="0">
              <a:lnSpc>
                <a:spcPct val="80000"/>
              </a:lnSpc>
            </a:pPr>
            <a:r>
              <a:rPr lang="zh-CN" altLang="en-US" sz="1000" dirty="0"/>
              <a:t>附录 </a:t>
            </a:r>
            <a:r>
              <a:rPr lang="en-US" altLang="zh-CN" sz="1000" dirty="0"/>
              <a:t>B  ANSI C</a:t>
            </a:r>
            <a:r>
              <a:rPr lang="zh-CN" altLang="en-US" sz="1000" dirty="0"/>
              <a:t>关键字列表</a:t>
            </a:r>
            <a:endParaRPr lang="zh-CN" altLang="en-US" sz="10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992188" y="768350"/>
            <a:ext cx="5114925" cy="3836988"/>
          </a:xfrm>
        </p:spPr>
      </p:sp>
      <p:sp>
        <p:nvSpPr>
          <p:cNvPr id="3" name="文本占位符 2"/>
          <p:cNvSpPr>
            <a:spLocks noGrp="1"/>
          </p:cNvSpPr>
          <p:nvPr>
            <p:ph type="body" idx="3"/>
          </p:nvPr>
        </p:nvSpPr>
        <p:spPr/>
        <p:txBody>
          <a:bodyPr/>
          <a:lstStyle/>
          <a:p>
            <a:pPr marL="0" indent="0">
              <a:buNone/>
            </a:pPr>
            <a:endParaRPr dirty="0"/>
          </a:p>
          <a:p>
            <a:pPr marL="0" indent="0">
              <a:buNone/>
            </a:pPr>
            <a:r>
              <a:rPr lang="zh-CN" altLang="en-US" dirty="0">
                <a:sym typeface="+mn-ea"/>
              </a:rPr>
              <a:t>要求在程序中使用平面点结构体，</a:t>
            </a:r>
            <a:r>
              <a:rPr lang="zh-CN" altLang="en-US" b="1" dirty="0">
                <a:solidFill>
                  <a:schemeClr val="accent2"/>
                </a:solidFill>
                <a:sym typeface="+mn-ea"/>
              </a:rPr>
              <a:t>在输入 </a:t>
            </a:r>
            <a:r>
              <a:rPr lang="en-US" altLang="zh-CN" b="1" dirty="0">
                <a:solidFill>
                  <a:schemeClr val="accent2"/>
                </a:solidFill>
                <a:sym typeface="+mn-ea"/>
              </a:rPr>
              <a:t>n </a:t>
            </a:r>
            <a:r>
              <a:rPr lang="zh-CN" altLang="en-US" b="1" dirty="0">
                <a:solidFill>
                  <a:schemeClr val="accent2"/>
                </a:solidFill>
                <a:sym typeface="+mn-ea"/>
              </a:rPr>
              <a:t>值时要求完善地考虑输入出错的情形，并把各个功能分别写为函数</a:t>
            </a:r>
            <a:r>
              <a:rPr lang="zh-CN" altLang="en-US" dirty="0">
                <a:solidFill>
                  <a:schemeClr val="accent2"/>
                </a:solidFill>
                <a:sym typeface="+mn-ea"/>
              </a:rPr>
              <a:t>。</a:t>
            </a:r>
            <a:endParaRPr lang="zh-CN" altLang="en-US" dirty="0">
              <a:solidFill>
                <a:schemeClr val="accent2"/>
              </a:solidFill>
            </a:endParaRPr>
          </a:p>
          <a:p>
            <a:pPr marL="0" indent="0">
              <a:buNone/>
            </a:pPr>
            <a:endParaRPr lang="zh-CN" altLang="en-US" dirty="0"/>
          </a:p>
          <a:p>
            <a:pPr marL="0" indent="0">
              <a:buNone/>
            </a:pPr>
            <a:r>
              <a:rPr lang="zh-CN" altLang="en-US" dirty="0">
                <a:sym typeface="+mn-ea"/>
              </a:rPr>
              <a:t>由于 </a:t>
            </a:r>
            <a:r>
              <a:rPr lang="en-US" altLang="zh-CN" dirty="0">
                <a:sym typeface="+mn-ea"/>
              </a:rPr>
              <a:t>n </a:t>
            </a:r>
            <a:r>
              <a:rPr lang="zh-CN" altLang="en-US" dirty="0">
                <a:sym typeface="+mn-ea"/>
              </a:rPr>
              <a:t>值事先未知，需要使用动态存储分配。</a:t>
            </a:r>
            <a:endParaRPr lang="zh-CN" altLang="en-US" dirty="0"/>
          </a:p>
          <a:p>
            <a:endParaRPr lang="zh-CN" altLang="en-US"/>
          </a:p>
        </p:txBody>
      </p:sp>
      <p:sp>
        <p:nvSpPr>
          <p:cNvPr id="4" name="灯片编号占位符 3"/>
          <p:cNvSpPr>
            <a:spLocks noGrp="1"/>
          </p:cNvSpPr>
          <p:nvPr>
            <p:ph type="sldNum" sz="quarter" idx="5"/>
          </p:nvPr>
        </p:nvSpPr>
        <p:spPr/>
        <p:txBody>
          <a:bodyPr/>
          <a:lstStyle/>
          <a:p>
            <a:pPr lvl="0" algn="r" defTabSz="990600" eaLnBrk="1" hangingPunct="1"/>
            <a:fld id="{9A0DB2DC-4C9A-4742-B13C-FB6460FD3503}" type="slidenum">
              <a:rPr lang="zh-CN" altLang="en-US" sz="1300" dirty="0"/>
            </a:fld>
            <a:endParaRPr lang="zh-CN" altLang="en-US" sz="1300"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990600" eaLnBrk="1" hangingPunct="1"/>
            <a:fld id="{9A0DB2DC-4C9A-4742-B13C-FB6460FD3503}" type="slidenum">
              <a:rPr lang="zh-CN" altLang="en-US" sz="1300" dirty="0"/>
            </a:fld>
            <a:endParaRPr lang="zh-CN" altLang="en-US" sz="1300" dirty="0"/>
          </a:p>
        </p:txBody>
      </p:sp>
      <p:sp>
        <p:nvSpPr>
          <p:cNvPr id="269314" name="幻灯片图像占位符 269313"/>
          <p:cNvSpPr>
            <a:spLocks noGrp="1" noRot="1" noChangeAspect="1" noTextEdit="1"/>
          </p:cNvSpPr>
          <p:nvPr>
            <p:ph type="sldImg"/>
          </p:nvPr>
        </p:nvSpPr>
        <p:spPr>
          <a:xfrm>
            <a:off x="992188" y="768350"/>
            <a:ext cx="5114925" cy="3836988"/>
          </a:xfrm>
        </p:spPr>
      </p:sp>
      <p:sp>
        <p:nvSpPr>
          <p:cNvPr id="269315" name="文本占位符 269314"/>
          <p:cNvSpPr>
            <a:spLocks noGrp="1"/>
          </p:cNvSpPr>
          <p:nvPr>
            <p:ph type="body" idx="1"/>
          </p:nvPr>
        </p:nvSpPr>
        <p:spPr/>
        <p:txBody>
          <a:bodyPr lIns="99048" tIns="49524" rIns="99048" bIns="49524"/>
          <a:lstStyle/>
          <a:p>
            <a:pPr lvl="0">
              <a:lnSpc>
                <a:spcPct val="80000"/>
              </a:lnSpc>
            </a:pPr>
            <a:r>
              <a:rPr lang="zh-CN" altLang="en-US" sz="1000" dirty="0"/>
              <a:t>第</a:t>
            </a:r>
            <a:r>
              <a:rPr lang="en-US" altLang="zh-CN" sz="1000" dirty="0"/>
              <a:t>8</a:t>
            </a:r>
            <a:r>
              <a:rPr lang="zh-CN" altLang="en-US" sz="1000" dirty="0"/>
              <a:t>章  结构体和其它数据机制</a:t>
            </a:r>
            <a:endParaRPr lang="zh-CN" altLang="en-US" sz="1000" dirty="0"/>
          </a:p>
          <a:p>
            <a:pPr lvl="0">
              <a:lnSpc>
                <a:spcPct val="80000"/>
              </a:lnSpc>
            </a:pPr>
            <a:r>
              <a:rPr lang="en-US" altLang="zh-CN" sz="1000" dirty="0"/>
              <a:t>8.1  </a:t>
            </a:r>
            <a:r>
              <a:rPr lang="zh-CN" altLang="en-US" sz="1000" dirty="0"/>
              <a:t>定义类型</a:t>
            </a:r>
            <a:endParaRPr lang="zh-CN" altLang="en-US" sz="1000" dirty="0"/>
          </a:p>
          <a:p>
            <a:pPr lvl="0">
              <a:lnSpc>
                <a:spcPct val="80000"/>
              </a:lnSpc>
            </a:pPr>
            <a:r>
              <a:rPr lang="en-US" altLang="zh-CN" sz="1000" dirty="0"/>
              <a:t>8.1.1  </a:t>
            </a:r>
            <a:r>
              <a:rPr lang="zh-CN" altLang="en-US" sz="1000" dirty="0"/>
              <a:t>简单类型定义</a:t>
            </a:r>
            <a:endParaRPr lang="zh-CN" altLang="en-US" sz="1000" dirty="0"/>
          </a:p>
          <a:p>
            <a:pPr lvl="0">
              <a:lnSpc>
                <a:spcPct val="80000"/>
              </a:lnSpc>
            </a:pPr>
            <a:r>
              <a:rPr lang="en-US" altLang="zh-CN" sz="1000" dirty="0"/>
              <a:t>8.1.2  </a:t>
            </a:r>
            <a:r>
              <a:rPr lang="zh-CN" altLang="en-US" sz="1000" dirty="0"/>
              <a:t>定义数组类型</a:t>
            </a:r>
            <a:endParaRPr lang="zh-CN" altLang="en-US" sz="1000" dirty="0"/>
          </a:p>
          <a:p>
            <a:pPr lvl="0">
              <a:lnSpc>
                <a:spcPct val="80000"/>
              </a:lnSpc>
            </a:pPr>
            <a:r>
              <a:rPr lang="en-US" altLang="zh-CN" sz="1000" dirty="0"/>
              <a:t>8.2  </a:t>
            </a:r>
            <a:r>
              <a:rPr lang="zh-CN" altLang="en-US" sz="1000" dirty="0"/>
              <a:t>结构体（</a:t>
            </a:r>
            <a:r>
              <a:rPr lang="en-US" altLang="zh-CN" sz="1000" err="1"/>
              <a:t>struct</a:t>
            </a:r>
            <a:r>
              <a:rPr lang="zh-CN" altLang="en-US" sz="1000" dirty="0"/>
              <a:t>）</a:t>
            </a:r>
            <a:endParaRPr lang="zh-CN" altLang="en-US" sz="1000" dirty="0"/>
          </a:p>
          <a:p>
            <a:pPr lvl="0">
              <a:lnSpc>
                <a:spcPct val="80000"/>
              </a:lnSpc>
            </a:pPr>
            <a:r>
              <a:rPr lang="en-US" altLang="zh-CN" sz="1000" dirty="0"/>
              <a:t>8.2.1  </a:t>
            </a:r>
            <a:r>
              <a:rPr lang="zh-CN" altLang="en-US" sz="1000" dirty="0"/>
              <a:t>结构体类型定义</a:t>
            </a:r>
            <a:endParaRPr lang="zh-CN" altLang="en-US" sz="1000" dirty="0"/>
          </a:p>
          <a:p>
            <a:pPr lvl="0">
              <a:lnSpc>
                <a:spcPct val="80000"/>
              </a:lnSpc>
            </a:pPr>
            <a:r>
              <a:rPr lang="en-US" altLang="zh-CN" sz="1000" dirty="0"/>
              <a:t>8.2.2  </a:t>
            </a:r>
            <a:r>
              <a:rPr lang="zh-CN" altLang="en-US" sz="1000" dirty="0"/>
              <a:t>结构体变量定义和初始化</a:t>
            </a:r>
            <a:endParaRPr lang="zh-CN" altLang="en-US" sz="1000" dirty="0"/>
          </a:p>
          <a:p>
            <a:pPr lvl="0">
              <a:lnSpc>
                <a:spcPct val="80000"/>
              </a:lnSpc>
            </a:pPr>
            <a:r>
              <a:rPr lang="en-US" altLang="zh-CN" sz="1000" dirty="0"/>
              <a:t>8.2.3  </a:t>
            </a:r>
            <a:r>
              <a:rPr lang="zh-CN" altLang="en-US" sz="1000" dirty="0"/>
              <a:t>结构体变量的使用</a:t>
            </a:r>
            <a:endParaRPr lang="zh-CN" altLang="en-US" sz="1000" dirty="0"/>
          </a:p>
          <a:p>
            <a:pPr lvl="0">
              <a:lnSpc>
                <a:spcPct val="80000"/>
              </a:lnSpc>
            </a:pPr>
            <a:r>
              <a:rPr lang="en-US" altLang="zh-CN" sz="1000" dirty="0"/>
              <a:t>8.2.4  </a:t>
            </a:r>
            <a:r>
              <a:rPr lang="zh-CN" altLang="en-US" sz="1000" dirty="0"/>
              <a:t>结构体与函数</a:t>
            </a:r>
            <a:endParaRPr lang="zh-CN" altLang="en-US" sz="1000" dirty="0"/>
          </a:p>
          <a:p>
            <a:pPr lvl="0">
              <a:lnSpc>
                <a:spcPct val="80000"/>
              </a:lnSpc>
            </a:pPr>
            <a:r>
              <a:rPr lang="en-US" altLang="zh-CN" sz="1000" dirty="0"/>
              <a:t>8.2.5  </a:t>
            </a:r>
            <a:r>
              <a:rPr lang="zh-CN" altLang="en-US" sz="1000" dirty="0"/>
              <a:t>结构体、数组与指针</a:t>
            </a:r>
            <a:endParaRPr lang="zh-CN" altLang="en-US" sz="1000" dirty="0"/>
          </a:p>
          <a:p>
            <a:pPr lvl="0">
              <a:lnSpc>
                <a:spcPct val="80000"/>
              </a:lnSpc>
            </a:pPr>
            <a:r>
              <a:rPr lang="en-US" altLang="zh-CN" sz="1000" dirty="0"/>
              <a:t>8.3  </a:t>
            </a:r>
            <a:r>
              <a:rPr lang="zh-CN" altLang="en-US" sz="1000" dirty="0"/>
              <a:t>结构体编程实例</a:t>
            </a:r>
            <a:endParaRPr lang="zh-CN" altLang="en-US" sz="1000" dirty="0"/>
          </a:p>
          <a:p>
            <a:pPr lvl="0">
              <a:lnSpc>
                <a:spcPct val="80000"/>
              </a:lnSpc>
            </a:pPr>
            <a:r>
              <a:rPr lang="en-US" altLang="zh-CN" sz="1000" dirty="0"/>
              <a:t>8.3.1  </a:t>
            </a:r>
            <a:r>
              <a:rPr lang="zh-CN" altLang="en-US" sz="1000" dirty="0"/>
              <a:t>复数的表示和处理</a:t>
            </a:r>
            <a:endParaRPr lang="zh-CN" altLang="en-US" sz="1000" dirty="0"/>
          </a:p>
          <a:p>
            <a:pPr lvl="0">
              <a:lnSpc>
                <a:spcPct val="80000"/>
              </a:lnSpc>
            </a:pPr>
            <a:r>
              <a:rPr lang="en-US" altLang="zh-CN" sz="1000" dirty="0"/>
              <a:t>8.3.2  </a:t>
            </a:r>
            <a:r>
              <a:rPr lang="zh-CN" altLang="en-US" sz="1000" dirty="0"/>
              <a:t>学生成绩管理系统</a:t>
            </a:r>
            <a:endParaRPr lang="zh-CN" altLang="en-US" sz="1000" dirty="0"/>
          </a:p>
          <a:p>
            <a:pPr lvl="0">
              <a:lnSpc>
                <a:spcPct val="80000"/>
              </a:lnSpc>
            </a:pPr>
            <a:r>
              <a:rPr lang="en-US" altLang="zh-CN" sz="1000" dirty="0"/>
              <a:t>8.4  </a:t>
            </a:r>
            <a:r>
              <a:rPr lang="zh-CN" altLang="en-US" sz="1000" dirty="0"/>
              <a:t>链接结构体（自引用结构体）</a:t>
            </a:r>
            <a:endParaRPr lang="zh-CN" altLang="en-US" sz="1000" dirty="0"/>
          </a:p>
          <a:p>
            <a:pPr lvl="0">
              <a:lnSpc>
                <a:spcPct val="80000"/>
              </a:lnSpc>
            </a:pPr>
            <a:r>
              <a:rPr lang="en-US" altLang="zh-CN" sz="1000" dirty="0"/>
              <a:t>8.4.1  </a:t>
            </a:r>
            <a:r>
              <a:rPr lang="zh-CN" altLang="en-US" sz="1000" dirty="0"/>
              <a:t>链接结构体</a:t>
            </a:r>
            <a:endParaRPr lang="zh-CN" altLang="en-US" sz="1000" dirty="0"/>
          </a:p>
          <a:p>
            <a:pPr lvl="0">
              <a:lnSpc>
                <a:spcPct val="80000"/>
              </a:lnSpc>
            </a:pPr>
            <a:r>
              <a:rPr lang="en-US" altLang="zh-CN" sz="1000" dirty="0"/>
              <a:t>8.4.2  </a:t>
            </a:r>
            <a:r>
              <a:rPr lang="zh-CN" altLang="en-US" sz="1000" dirty="0"/>
              <a:t>自引用结构体的定义</a:t>
            </a:r>
            <a:endParaRPr lang="zh-CN" altLang="en-US" sz="1000" dirty="0"/>
          </a:p>
          <a:p>
            <a:pPr lvl="0">
              <a:lnSpc>
                <a:spcPct val="80000"/>
              </a:lnSpc>
            </a:pPr>
            <a:r>
              <a:rPr lang="en-US" altLang="zh-CN" sz="1000" dirty="0"/>
              <a:t>8.4.3  </a:t>
            </a:r>
            <a:r>
              <a:rPr lang="zh-CN" altLang="en-US" sz="1000" dirty="0"/>
              <a:t>程序实现</a:t>
            </a:r>
            <a:endParaRPr lang="zh-CN" altLang="en-US" sz="1000" dirty="0"/>
          </a:p>
          <a:p>
            <a:pPr lvl="0">
              <a:lnSpc>
                <a:spcPct val="80000"/>
              </a:lnSpc>
            </a:pPr>
            <a:r>
              <a:rPr lang="en-US" altLang="zh-CN" sz="1000" dirty="0"/>
              <a:t>8.4.4  </a:t>
            </a:r>
            <a:r>
              <a:rPr lang="zh-CN" altLang="en-US" sz="1000" dirty="0"/>
              <a:t>数据与查找</a:t>
            </a:r>
            <a:endParaRPr lang="zh-CN" altLang="en-US" sz="1000" dirty="0"/>
          </a:p>
          <a:p>
            <a:pPr lvl="0">
              <a:lnSpc>
                <a:spcPct val="80000"/>
              </a:lnSpc>
            </a:pPr>
            <a:r>
              <a:rPr lang="zh-CN" altLang="en-US" sz="1000" dirty="0"/>
              <a:t>本章讨论的重要概念</a:t>
            </a:r>
            <a:endParaRPr lang="zh-CN" altLang="en-US" sz="1000" dirty="0"/>
          </a:p>
          <a:p>
            <a:pPr lvl="0">
              <a:lnSpc>
                <a:spcPct val="80000"/>
              </a:lnSpc>
            </a:pPr>
            <a:r>
              <a:rPr lang="zh-CN" altLang="en-US" sz="1000" dirty="0"/>
              <a:t>练习</a:t>
            </a:r>
            <a:endParaRPr lang="zh-CN" altLang="en-US" sz="1000" dirty="0"/>
          </a:p>
          <a:p>
            <a:pPr lvl="0">
              <a:lnSpc>
                <a:spcPct val="80000"/>
              </a:lnSpc>
            </a:pPr>
            <a:r>
              <a:rPr lang="zh-CN" altLang="en-US" sz="1000" dirty="0"/>
              <a:t>第</a:t>
            </a:r>
            <a:r>
              <a:rPr lang="en-US" altLang="zh-CN" sz="1000" dirty="0"/>
              <a:t>9</a:t>
            </a:r>
            <a:r>
              <a:rPr lang="zh-CN" altLang="en-US" sz="1000" dirty="0"/>
              <a:t>章  进一步学习的建议</a:t>
            </a:r>
            <a:endParaRPr lang="zh-CN" altLang="en-US" sz="1000" dirty="0"/>
          </a:p>
          <a:p>
            <a:pPr lvl="0">
              <a:lnSpc>
                <a:spcPct val="80000"/>
              </a:lnSpc>
            </a:pPr>
            <a:r>
              <a:rPr lang="en-US" altLang="zh-CN" sz="1000" dirty="0"/>
              <a:t>9.1  </a:t>
            </a:r>
            <a:r>
              <a:rPr lang="zh-CN" altLang="en-US" sz="1000" dirty="0"/>
              <a:t>算法和数据结构</a:t>
            </a:r>
            <a:endParaRPr lang="zh-CN" altLang="en-US" sz="1000" dirty="0"/>
          </a:p>
          <a:p>
            <a:pPr lvl="0">
              <a:lnSpc>
                <a:spcPct val="80000"/>
              </a:lnSpc>
            </a:pPr>
            <a:r>
              <a:rPr lang="en-US" altLang="zh-CN" sz="1000" dirty="0"/>
              <a:t>9.2  C++</a:t>
            </a:r>
            <a:r>
              <a:rPr lang="zh-CN" altLang="en-US" sz="1000" dirty="0"/>
              <a:t>语言及面向对象的程序设计</a:t>
            </a:r>
            <a:endParaRPr lang="zh-CN" altLang="en-US" sz="1000" dirty="0"/>
          </a:p>
          <a:p>
            <a:pPr lvl="0">
              <a:lnSpc>
                <a:spcPct val="80000"/>
              </a:lnSpc>
            </a:pPr>
            <a:r>
              <a:rPr lang="en-US" altLang="zh-CN" sz="1000" dirty="0"/>
              <a:t>9.3  </a:t>
            </a:r>
            <a:r>
              <a:rPr lang="zh-CN" altLang="en-US" sz="1000" dirty="0"/>
              <a:t>程序设计的实践性问题</a:t>
            </a:r>
            <a:endParaRPr lang="zh-CN" altLang="en-US" sz="1000" dirty="0"/>
          </a:p>
          <a:p>
            <a:pPr lvl="0">
              <a:lnSpc>
                <a:spcPct val="80000"/>
              </a:lnSpc>
            </a:pPr>
            <a:r>
              <a:rPr lang="en-US" altLang="zh-CN" sz="1000" dirty="0"/>
              <a:t>9.4  </a:t>
            </a:r>
            <a:r>
              <a:rPr lang="zh-CN" altLang="en-US" sz="1000" dirty="0"/>
              <a:t>程序设计的理论和严格方法</a:t>
            </a:r>
            <a:endParaRPr lang="zh-CN" altLang="en-US" sz="1000" dirty="0"/>
          </a:p>
          <a:p>
            <a:pPr lvl="0">
              <a:lnSpc>
                <a:spcPct val="80000"/>
              </a:lnSpc>
            </a:pPr>
            <a:r>
              <a:rPr lang="zh-CN" altLang="en-US" sz="1000" dirty="0"/>
              <a:t>附录 </a:t>
            </a:r>
            <a:r>
              <a:rPr lang="en-US" altLang="zh-CN" sz="1000" dirty="0"/>
              <a:t>A  C/C++ </a:t>
            </a:r>
            <a:r>
              <a:rPr lang="zh-CN" altLang="en-US" sz="1000" dirty="0"/>
              <a:t>语言运算符表</a:t>
            </a:r>
            <a:endParaRPr lang="zh-CN" altLang="en-US" sz="1000" dirty="0"/>
          </a:p>
          <a:p>
            <a:pPr lvl="0">
              <a:lnSpc>
                <a:spcPct val="80000"/>
              </a:lnSpc>
            </a:pPr>
            <a:r>
              <a:rPr lang="zh-CN" altLang="en-US" sz="1000" dirty="0"/>
              <a:t>附录 </a:t>
            </a:r>
            <a:r>
              <a:rPr lang="en-US" altLang="zh-CN" sz="1000" dirty="0"/>
              <a:t>B  ANSI C</a:t>
            </a:r>
            <a:r>
              <a:rPr lang="zh-CN" altLang="en-US" sz="1000" dirty="0"/>
              <a:t>关键字列表</a:t>
            </a:r>
            <a:endParaRPr lang="zh-CN" altLang="en-US" sz="1000"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990600" eaLnBrk="1" hangingPunct="1"/>
            <a:fld id="{9A0DB2DC-4C9A-4742-B13C-FB6460FD3503}" type="slidenum">
              <a:rPr lang="zh-CN" altLang="en-US" sz="1300" dirty="0"/>
            </a:fld>
            <a:endParaRPr lang="zh-CN" altLang="en-US" sz="1300" dirty="0"/>
          </a:p>
        </p:txBody>
      </p:sp>
      <p:sp>
        <p:nvSpPr>
          <p:cNvPr id="279554" name="幻灯片图像占位符 279553"/>
          <p:cNvSpPr>
            <a:spLocks noGrp="1" noRot="1" noChangeAspect="1" noTextEdit="1"/>
          </p:cNvSpPr>
          <p:nvPr>
            <p:ph type="sldImg"/>
          </p:nvPr>
        </p:nvSpPr>
        <p:spPr>
          <a:xfrm>
            <a:off x="992188" y="768350"/>
            <a:ext cx="5114925" cy="3836988"/>
          </a:xfrm>
        </p:spPr>
      </p:sp>
      <p:sp>
        <p:nvSpPr>
          <p:cNvPr id="279555" name="文本占位符 279554"/>
          <p:cNvSpPr>
            <a:spLocks noGrp="1"/>
          </p:cNvSpPr>
          <p:nvPr>
            <p:ph type="body" idx="1"/>
          </p:nvPr>
        </p:nvSpPr>
        <p:spPr/>
        <p:txBody>
          <a:bodyPr lIns="99048" tIns="49524" rIns="99048" bIns="49524"/>
          <a:lstStyle/>
          <a:p>
            <a:pPr lvl="0">
              <a:lnSpc>
                <a:spcPct val="80000"/>
              </a:lnSpc>
            </a:pPr>
            <a:r>
              <a:rPr lang="zh-CN" altLang="en-US" sz="1000" dirty="0"/>
              <a:t>第</a:t>
            </a:r>
            <a:r>
              <a:rPr lang="en-US" altLang="zh-CN" sz="1000" dirty="0"/>
              <a:t>8</a:t>
            </a:r>
            <a:r>
              <a:rPr lang="zh-CN" altLang="en-US" sz="1000" dirty="0"/>
              <a:t>章  结构体和其它数据机制</a:t>
            </a:r>
            <a:endParaRPr lang="zh-CN" altLang="en-US" sz="1000" dirty="0"/>
          </a:p>
          <a:p>
            <a:pPr lvl="0">
              <a:lnSpc>
                <a:spcPct val="80000"/>
              </a:lnSpc>
            </a:pPr>
            <a:r>
              <a:rPr lang="en-US" altLang="zh-CN" sz="1000" dirty="0"/>
              <a:t>8.1  </a:t>
            </a:r>
            <a:r>
              <a:rPr lang="zh-CN" altLang="en-US" sz="1000" dirty="0"/>
              <a:t>定义类型</a:t>
            </a:r>
            <a:endParaRPr lang="zh-CN" altLang="en-US" sz="1000" dirty="0"/>
          </a:p>
          <a:p>
            <a:pPr lvl="0">
              <a:lnSpc>
                <a:spcPct val="80000"/>
              </a:lnSpc>
            </a:pPr>
            <a:r>
              <a:rPr lang="en-US" altLang="zh-CN" sz="1000" dirty="0"/>
              <a:t>8.1.1  </a:t>
            </a:r>
            <a:r>
              <a:rPr lang="zh-CN" altLang="en-US" sz="1000" dirty="0"/>
              <a:t>简单类型定义</a:t>
            </a:r>
            <a:endParaRPr lang="zh-CN" altLang="en-US" sz="1000" dirty="0"/>
          </a:p>
          <a:p>
            <a:pPr lvl="0">
              <a:lnSpc>
                <a:spcPct val="80000"/>
              </a:lnSpc>
            </a:pPr>
            <a:r>
              <a:rPr lang="en-US" altLang="zh-CN" sz="1000" dirty="0"/>
              <a:t>8.1.2  </a:t>
            </a:r>
            <a:r>
              <a:rPr lang="zh-CN" altLang="en-US" sz="1000" dirty="0"/>
              <a:t>定义数组类型</a:t>
            </a:r>
            <a:endParaRPr lang="zh-CN" altLang="en-US" sz="1000" dirty="0"/>
          </a:p>
          <a:p>
            <a:pPr lvl="0">
              <a:lnSpc>
                <a:spcPct val="80000"/>
              </a:lnSpc>
            </a:pPr>
            <a:r>
              <a:rPr lang="en-US" altLang="zh-CN" sz="1000" dirty="0"/>
              <a:t>8.2  </a:t>
            </a:r>
            <a:r>
              <a:rPr lang="zh-CN" altLang="en-US" sz="1000" dirty="0"/>
              <a:t>结构体（</a:t>
            </a:r>
            <a:r>
              <a:rPr lang="en-US" altLang="zh-CN" sz="1000" err="1"/>
              <a:t>struct</a:t>
            </a:r>
            <a:r>
              <a:rPr lang="zh-CN" altLang="en-US" sz="1000" dirty="0"/>
              <a:t>）</a:t>
            </a:r>
            <a:endParaRPr lang="zh-CN" altLang="en-US" sz="1000" dirty="0"/>
          </a:p>
          <a:p>
            <a:pPr lvl="0">
              <a:lnSpc>
                <a:spcPct val="80000"/>
              </a:lnSpc>
            </a:pPr>
            <a:r>
              <a:rPr lang="en-US" altLang="zh-CN" sz="1000" dirty="0"/>
              <a:t>8.2.1  </a:t>
            </a:r>
            <a:r>
              <a:rPr lang="zh-CN" altLang="en-US" sz="1000" dirty="0"/>
              <a:t>结构体类型定义</a:t>
            </a:r>
            <a:endParaRPr lang="zh-CN" altLang="en-US" sz="1000" dirty="0"/>
          </a:p>
          <a:p>
            <a:pPr lvl="0">
              <a:lnSpc>
                <a:spcPct val="80000"/>
              </a:lnSpc>
            </a:pPr>
            <a:r>
              <a:rPr lang="en-US" altLang="zh-CN" sz="1000" dirty="0"/>
              <a:t>8.2.2  </a:t>
            </a:r>
            <a:r>
              <a:rPr lang="zh-CN" altLang="en-US" sz="1000" dirty="0"/>
              <a:t>结构体变量定义和初始化</a:t>
            </a:r>
            <a:endParaRPr lang="zh-CN" altLang="en-US" sz="1000" dirty="0"/>
          </a:p>
          <a:p>
            <a:pPr lvl="0">
              <a:lnSpc>
                <a:spcPct val="80000"/>
              </a:lnSpc>
            </a:pPr>
            <a:r>
              <a:rPr lang="en-US" altLang="zh-CN" sz="1000" dirty="0"/>
              <a:t>8.2.3  </a:t>
            </a:r>
            <a:r>
              <a:rPr lang="zh-CN" altLang="en-US" sz="1000" dirty="0"/>
              <a:t>结构体变量的使用</a:t>
            </a:r>
            <a:endParaRPr lang="zh-CN" altLang="en-US" sz="1000" dirty="0"/>
          </a:p>
          <a:p>
            <a:pPr lvl="0">
              <a:lnSpc>
                <a:spcPct val="80000"/>
              </a:lnSpc>
            </a:pPr>
            <a:r>
              <a:rPr lang="en-US" altLang="zh-CN" sz="1000" dirty="0"/>
              <a:t>8.2.4  </a:t>
            </a:r>
            <a:r>
              <a:rPr lang="zh-CN" altLang="en-US" sz="1000" dirty="0"/>
              <a:t>结构体与函数</a:t>
            </a:r>
            <a:endParaRPr lang="zh-CN" altLang="en-US" sz="1000" dirty="0"/>
          </a:p>
          <a:p>
            <a:pPr lvl="0">
              <a:lnSpc>
                <a:spcPct val="80000"/>
              </a:lnSpc>
            </a:pPr>
            <a:r>
              <a:rPr lang="en-US" altLang="zh-CN" sz="1000" dirty="0"/>
              <a:t>8.2.5  </a:t>
            </a:r>
            <a:r>
              <a:rPr lang="zh-CN" altLang="en-US" sz="1000" dirty="0"/>
              <a:t>结构体、数组与指针</a:t>
            </a:r>
            <a:endParaRPr lang="zh-CN" altLang="en-US" sz="1000" dirty="0"/>
          </a:p>
          <a:p>
            <a:pPr lvl="0">
              <a:lnSpc>
                <a:spcPct val="80000"/>
              </a:lnSpc>
            </a:pPr>
            <a:r>
              <a:rPr lang="en-US" altLang="zh-CN" sz="1000" dirty="0"/>
              <a:t>8.3  </a:t>
            </a:r>
            <a:r>
              <a:rPr lang="zh-CN" altLang="en-US" sz="1000" dirty="0"/>
              <a:t>结构体编程实例</a:t>
            </a:r>
            <a:endParaRPr lang="zh-CN" altLang="en-US" sz="1000" dirty="0"/>
          </a:p>
          <a:p>
            <a:pPr lvl="0">
              <a:lnSpc>
                <a:spcPct val="80000"/>
              </a:lnSpc>
            </a:pPr>
            <a:r>
              <a:rPr lang="en-US" altLang="zh-CN" sz="1000" dirty="0"/>
              <a:t>8.3.1  </a:t>
            </a:r>
            <a:r>
              <a:rPr lang="zh-CN" altLang="en-US" sz="1000" dirty="0"/>
              <a:t>复数的表示和处理</a:t>
            </a:r>
            <a:endParaRPr lang="zh-CN" altLang="en-US" sz="1000" dirty="0"/>
          </a:p>
          <a:p>
            <a:pPr lvl="0">
              <a:lnSpc>
                <a:spcPct val="80000"/>
              </a:lnSpc>
            </a:pPr>
            <a:r>
              <a:rPr lang="en-US" altLang="zh-CN" sz="1000" dirty="0"/>
              <a:t>8.3.2  </a:t>
            </a:r>
            <a:r>
              <a:rPr lang="zh-CN" altLang="en-US" sz="1000" dirty="0"/>
              <a:t>学生成绩管理系统</a:t>
            </a:r>
            <a:endParaRPr lang="zh-CN" altLang="en-US" sz="1000" dirty="0"/>
          </a:p>
          <a:p>
            <a:pPr lvl="0">
              <a:lnSpc>
                <a:spcPct val="80000"/>
              </a:lnSpc>
            </a:pPr>
            <a:r>
              <a:rPr lang="en-US" altLang="zh-CN" sz="1000" dirty="0"/>
              <a:t>8.4  </a:t>
            </a:r>
            <a:r>
              <a:rPr lang="zh-CN" altLang="en-US" sz="1000" dirty="0"/>
              <a:t>链接结构体（自引用结构体）</a:t>
            </a:r>
            <a:endParaRPr lang="zh-CN" altLang="en-US" sz="1000" dirty="0"/>
          </a:p>
          <a:p>
            <a:pPr lvl="0">
              <a:lnSpc>
                <a:spcPct val="80000"/>
              </a:lnSpc>
            </a:pPr>
            <a:r>
              <a:rPr lang="en-US" altLang="zh-CN" sz="1000" dirty="0"/>
              <a:t>8.4.1  </a:t>
            </a:r>
            <a:r>
              <a:rPr lang="zh-CN" altLang="en-US" sz="1000" dirty="0"/>
              <a:t>链接结构体</a:t>
            </a:r>
            <a:endParaRPr lang="zh-CN" altLang="en-US" sz="1000" dirty="0"/>
          </a:p>
          <a:p>
            <a:pPr lvl="0">
              <a:lnSpc>
                <a:spcPct val="80000"/>
              </a:lnSpc>
            </a:pPr>
            <a:r>
              <a:rPr lang="en-US" altLang="zh-CN" sz="1000" dirty="0"/>
              <a:t>8.4.2  </a:t>
            </a:r>
            <a:r>
              <a:rPr lang="zh-CN" altLang="en-US" sz="1000" dirty="0"/>
              <a:t>自引用结构体的定义</a:t>
            </a:r>
            <a:endParaRPr lang="zh-CN" altLang="en-US" sz="1000" dirty="0"/>
          </a:p>
          <a:p>
            <a:pPr lvl="0">
              <a:lnSpc>
                <a:spcPct val="80000"/>
              </a:lnSpc>
            </a:pPr>
            <a:r>
              <a:rPr lang="en-US" altLang="zh-CN" sz="1000" dirty="0"/>
              <a:t>8.4.3  </a:t>
            </a:r>
            <a:r>
              <a:rPr lang="zh-CN" altLang="en-US" sz="1000" dirty="0"/>
              <a:t>程序实现</a:t>
            </a:r>
            <a:endParaRPr lang="zh-CN" altLang="en-US" sz="1000" dirty="0"/>
          </a:p>
          <a:p>
            <a:pPr lvl="0">
              <a:lnSpc>
                <a:spcPct val="80000"/>
              </a:lnSpc>
            </a:pPr>
            <a:r>
              <a:rPr lang="en-US" altLang="zh-CN" sz="1000" dirty="0"/>
              <a:t>8.4.4  </a:t>
            </a:r>
            <a:r>
              <a:rPr lang="zh-CN" altLang="en-US" sz="1000" dirty="0"/>
              <a:t>数据与查找</a:t>
            </a:r>
            <a:endParaRPr lang="zh-CN" altLang="en-US" sz="1000" dirty="0"/>
          </a:p>
          <a:p>
            <a:pPr lvl="0">
              <a:lnSpc>
                <a:spcPct val="80000"/>
              </a:lnSpc>
            </a:pPr>
            <a:r>
              <a:rPr lang="zh-CN" altLang="en-US" sz="1000" dirty="0"/>
              <a:t>本章讨论的重要概念</a:t>
            </a:r>
            <a:endParaRPr lang="zh-CN" altLang="en-US" sz="1000" dirty="0"/>
          </a:p>
          <a:p>
            <a:pPr lvl="0">
              <a:lnSpc>
                <a:spcPct val="80000"/>
              </a:lnSpc>
            </a:pPr>
            <a:r>
              <a:rPr lang="zh-CN" altLang="en-US" sz="1000" dirty="0"/>
              <a:t>练习</a:t>
            </a:r>
            <a:endParaRPr lang="zh-CN" altLang="en-US" sz="1000" dirty="0"/>
          </a:p>
          <a:p>
            <a:pPr lvl="0">
              <a:lnSpc>
                <a:spcPct val="80000"/>
              </a:lnSpc>
            </a:pPr>
            <a:r>
              <a:rPr lang="zh-CN" altLang="en-US" sz="1000" dirty="0"/>
              <a:t>第</a:t>
            </a:r>
            <a:r>
              <a:rPr lang="en-US" altLang="zh-CN" sz="1000" dirty="0"/>
              <a:t>9</a:t>
            </a:r>
            <a:r>
              <a:rPr lang="zh-CN" altLang="en-US" sz="1000" dirty="0"/>
              <a:t>章  进一步学习的建议</a:t>
            </a:r>
            <a:endParaRPr lang="zh-CN" altLang="en-US" sz="1000" dirty="0"/>
          </a:p>
          <a:p>
            <a:pPr lvl="0">
              <a:lnSpc>
                <a:spcPct val="80000"/>
              </a:lnSpc>
            </a:pPr>
            <a:r>
              <a:rPr lang="en-US" altLang="zh-CN" sz="1000" dirty="0"/>
              <a:t>9.1  </a:t>
            </a:r>
            <a:r>
              <a:rPr lang="zh-CN" altLang="en-US" sz="1000" dirty="0"/>
              <a:t>算法和数据结构</a:t>
            </a:r>
            <a:endParaRPr lang="zh-CN" altLang="en-US" sz="1000" dirty="0"/>
          </a:p>
          <a:p>
            <a:pPr lvl="0">
              <a:lnSpc>
                <a:spcPct val="80000"/>
              </a:lnSpc>
            </a:pPr>
            <a:r>
              <a:rPr lang="en-US" altLang="zh-CN" sz="1000" dirty="0"/>
              <a:t>9.2  C++</a:t>
            </a:r>
            <a:r>
              <a:rPr lang="zh-CN" altLang="en-US" sz="1000" dirty="0"/>
              <a:t>语言及面向对象的程序设计</a:t>
            </a:r>
            <a:endParaRPr lang="zh-CN" altLang="en-US" sz="1000" dirty="0"/>
          </a:p>
          <a:p>
            <a:pPr lvl="0">
              <a:lnSpc>
                <a:spcPct val="80000"/>
              </a:lnSpc>
            </a:pPr>
            <a:r>
              <a:rPr lang="en-US" altLang="zh-CN" sz="1000" dirty="0"/>
              <a:t>9.3  </a:t>
            </a:r>
            <a:r>
              <a:rPr lang="zh-CN" altLang="en-US" sz="1000" dirty="0"/>
              <a:t>程序设计的实践性问题</a:t>
            </a:r>
            <a:endParaRPr lang="zh-CN" altLang="en-US" sz="1000" dirty="0"/>
          </a:p>
          <a:p>
            <a:pPr lvl="0">
              <a:lnSpc>
                <a:spcPct val="80000"/>
              </a:lnSpc>
            </a:pPr>
            <a:r>
              <a:rPr lang="en-US" altLang="zh-CN" sz="1000" dirty="0"/>
              <a:t>9.4  </a:t>
            </a:r>
            <a:r>
              <a:rPr lang="zh-CN" altLang="en-US" sz="1000" dirty="0"/>
              <a:t>程序设计的理论和严格方法</a:t>
            </a:r>
            <a:endParaRPr lang="zh-CN" altLang="en-US" sz="1000" dirty="0"/>
          </a:p>
          <a:p>
            <a:pPr lvl="0">
              <a:lnSpc>
                <a:spcPct val="80000"/>
              </a:lnSpc>
            </a:pPr>
            <a:r>
              <a:rPr lang="zh-CN" altLang="en-US" sz="1000" dirty="0"/>
              <a:t>附录 </a:t>
            </a:r>
            <a:r>
              <a:rPr lang="en-US" altLang="zh-CN" sz="1000" dirty="0"/>
              <a:t>A  C/C++ </a:t>
            </a:r>
            <a:r>
              <a:rPr lang="zh-CN" altLang="en-US" sz="1000" dirty="0"/>
              <a:t>语言运算符表</a:t>
            </a:r>
            <a:endParaRPr lang="zh-CN" altLang="en-US" sz="1000" dirty="0"/>
          </a:p>
          <a:p>
            <a:pPr lvl="0">
              <a:lnSpc>
                <a:spcPct val="80000"/>
              </a:lnSpc>
            </a:pPr>
            <a:r>
              <a:rPr lang="zh-CN" altLang="en-US" sz="1000" dirty="0"/>
              <a:t>附录 </a:t>
            </a:r>
            <a:r>
              <a:rPr lang="en-US" altLang="zh-CN" sz="1000" dirty="0"/>
              <a:t>B  ANSI C</a:t>
            </a:r>
            <a:r>
              <a:rPr lang="zh-CN" altLang="en-US" sz="1000" dirty="0"/>
              <a:t>关键字列表</a:t>
            </a:r>
            <a:endParaRPr lang="zh-CN" altLang="en-US" sz="10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906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990600" eaLnBrk="1" hangingPunct="1"/>
            <a:fld id="{9A0DB2DC-4C9A-4742-B13C-FB6460FD3503}" type="slidenum">
              <a:rPr lang="zh-CN" altLang="en-US" sz="1300" dirty="0"/>
            </a:fld>
            <a:endParaRPr lang="zh-CN" altLang="en-US" sz="1300" dirty="0"/>
          </a:p>
        </p:txBody>
      </p:sp>
      <p:sp>
        <p:nvSpPr>
          <p:cNvPr id="232450" name="幻灯片图像占位符 232449"/>
          <p:cNvSpPr>
            <a:spLocks noGrp="1" noRot="1" noChangeAspect="1" noTextEdit="1"/>
          </p:cNvSpPr>
          <p:nvPr>
            <p:ph type="sldImg"/>
          </p:nvPr>
        </p:nvSpPr>
        <p:spPr>
          <a:xfrm>
            <a:off x="992188" y="768350"/>
            <a:ext cx="5114925" cy="3836988"/>
          </a:xfrm>
        </p:spPr>
      </p:sp>
      <p:sp>
        <p:nvSpPr>
          <p:cNvPr id="232451" name="文本占位符 232450"/>
          <p:cNvSpPr>
            <a:spLocks noGrp="1"/>
          </p:cNvSpPr>
          <p:nvPr>
            <p:ph type="body" idx="1"/>
          </p:nvPr>
        </p:nvSpPr>
        <p:spPr/>
        <p:txBody>
          <a:bodyPr lIns="99048" tIns="49524" rIns="99048" bIns="49524"/>
          <a:lstStyle/>
          <a:p>
            <a:pPr lvl="0">
              <a:lnSpc>
                <a:spcPct val="80000"/>
              </a:lnSpc>
            </a:pPr>
            <a:r>
              <a:rPr lang="zh-CN" altLang="en-US" sz="1000" dirty="0"/>
              <a:t>第</a:t>
            </a:r>
            <a:r>
              <a:rPr lang="en-US" altLang="zh-CN" sz="1000" dirty="0"/>
              <a:t>8</a:t>
            </a:r>
            <a:r>
              <a:rPr lang="zh-CN" altLang="en-US" sz="1000" dirty="0"/>
              <a:t>章  结构体和其它数据机制</a:t>
            </a:r>
            <a:endParaRPr lang="zh-CN" altLang="en-US" sz="1000" dirty="0"/>
          </a:p>
          <a:p>
            <a:pPr lvl="0">
              <a:lnSpc>
                <a:spcPct val="80000"/>
              </a:lnSpc>
            </a:pPr>
            <a:r>
              <a:rPr lang="en-US" altLang="zh-CN" sz="1000" dirty="0"/>
              <a:t>8.1  </a:t>
            </a:r>
            <a:r>
              <a:rPr lang="zh-CN" altLang="en-US" sz="1000" dirty="0"/>
              <a:t>定义类型</a:t>
            </a:r>
            <a:endParaRPr lang="zh-CN" altLang="en-US" sz="1000" dirty="0"/>
          </a:p>
          <a:p>
            <a:pPr lvl="0">
              <a:lnSpc>
                <a:spcPct val="80000"/>
              </a:lnSpc>
            </a:pPr>
            <a:r>
              <a:rPr lang="en-US" altLang="zh-CN" sz="1000" dirty="0"/>
              <a:t>8.1.1  </a:t>
            </a:r>
            <a:r>
              <a:rPr lang="zh-CN" altLang="en-US" sz="1000" dirty="0"/>
              <a:t>简单类型定义</a:t>
            </a:r>
            <a:endParaRPr lang="zh-CN" altLang="en-US" sz="1000" dirty="0"/>
          </a:p>
          <a:p>
            <a:pPr lvl="0">
              <a:lnSpc>
                <a:spcPct val="80000"/>
              </a:lnSpc>
            </a:pPr>
            <a:r>
              <a:rPr lang="en-US" altLang="zh-CN" sz="1000" dirty="0"/>
              <a:t>8.1.2  </a:t>
            </a:r>
            <a:r>
              <a:rPr lang="zh-CN" altLang="en-US" sz="1000" dirty="0"/>
              <a:t>定义数组类型</a:t>
            </a:r>
            <a:endParaRPr lang="zh-CN" altLang="en-US" sz="1000" dirty="0"/>
          </a:p>
          <a:p>
            <a:pPr lvl="0">
              <a:lnSpc>
                <a:spcPct val="80000"/>
              </a:lnSpc>
            </a:pPr>
            <a:r>
              <a:rPr lang="en-US" altLang="zh-CN" sz="1000" dirty="0"/>
              <a:t>8.2  </a:t>
            </a:r>
            <a:r>
              <a:rPr lang="zh-CN" altLang="en-US" sz="1000" dirty="0"/>
              <a:t>结构体（</a:t>
            </a:r>
            <a:r>
              <a:rPr lang="en-US" altLang="zh-CN" sz="1000" err="1"/>
              <a:t>struct</a:t>
            </a:r>
            <a:r>
              <a:rPr lang="zh-CN" altLang="en-US" sz="1000" dirty="0"/>
              <a:t>）</a:t>
            </a:r>
            <a:endParaRPr lang="zh-CN" altLang="en-US" sz="1000" dirty="0"/>
          </a:p>
          <a:p>
            <a:pPr lvl="0">
              <a:lnSpc>
                <a:spcPct val="80000"/>
              </a:lnSpc>
            </a:pPr>
            <a:r>
              <a:rPr lang="en-US" altLang="zh-CN" sz="1000" dirty="0"/>
              <a:t>8.2.1  </a:t>
            </a:r>
            <a:r>
              <a:rPr lang="zh-CN" altLang="en-US" sz="1000" dirty="0"/>
              <a:t>结构体类型定义</a:t>
            </a:r>
            <a:endParaRPr lang="zh-CN" altLang="en-US" sz="1000" dirty="0"/>
          </a:p>
          <a:p>
            <a:pPr lvl="0">
              <a:lnSpc>
                <a:spcPct val="80000"/>
              </a:lnSpc>
            </a:pPr>
            <a:r>
              <a:rPr lang="en-US" altLang="zh-CN" sz="1000" dirty="0"/>
              <a:t>8.2.2  </a:t>
            </a:r>
            <a:r>
              <a:rPr lang="zh-CN" altLang="en-US" sz="1000" dirty="0"/>
              <a:t>结构体变量定义和初始化</a:t>
            </a:r>
            <a:endParaRPr lang="zh-CN" altLang="en-US" sz="1000" dirty="0"/>
          </a:p>
          <a:p>
            <a:pPr lvl="0">
              <a:lnSpc>
                <a:spcPct val="80000"/>
              </a:lnSpc>
            </a:pPr>
            <a:r>
              <a:rPr lang="en-US" altLang="zh-CN" sz="1000" dirty="0"/>
              <a:t>8.2.3  </a:t>
            </a:r>
            <a:r>
              <a:rPr lang="zh-CN" altLang="en-US" sz="1000" dirty="0"/>
              <a:t>结构体变量的使用</a:t>
            </a:r>
            <a:endParaRPr lang="zh-CN" altLang="en-US" sz="1000" dirty="0"/>
          </a:p>
          <a:p>
            <a:pPr lvl="0">
              <a:lnSpc>
                <a:spcPct val="80000"/>
              </a:lnSpc>
            </a:pPr>
            <a:r>
              <a:rPr lang="en-US" altLang="zh-CN" sz="1000" dirty="0"/>
              <a:t>8.2.4  </a:t>
            </a:r>
            <a:r>
              <a:rPr lang="zh-CN" altLang="en-US" sz="1000" dirty="0"/>
              <a:t>结构体与函数</a:t>
            </a:r>
            <a:endParaRPr lang="zh-CN" altLang="en-US" sz="1000" dirty="0"/>
          </a:p>
          <a:p>
            <a:pPr lvl="0">
              <a:lnSpc>
                <a:spcPct val="80000"/>
              </a:lnSpc>
            </a:pPr>
            <a:r>
              <a:rPr lang="en-US" altLang="zh-CN" sz="1000" dirty="0"/>
              <a:t>8.2.5  </a:t>
            </a:r>
            <a:r>
              <a:rPr lang="zh-CN" altLang="en-US" sz="1000" dirty="0"/>
              <a:t>结构体、数组与指针</a:t>
            </a:r>
            <a:endParaRPr lang="zh-CN" altLang="en-US" sz="1000" dirty="0"/>
          </a:p>
          <a:p>
            <a:pPr lvl="0">
              <a:lnSpc>
                <a:spcPct val="80000"/>
              </a:lnSpc>
            </a:pPr>
            <a:r>
              <a:rPr lang="en-US" altLang="zh-CN" sz="1000" dirty="0"/>
              <a:t>8.3  </a:t>
            </a:r>
            <a:r>
              <a:rPr lang="zh-CN" altLang="en-US" sz="1000" dirty="0"/>
              <a:t>结构体编程实例</a:t>
            </a:r>
            <a:endParaRPr lang="zh-CN" altLang="en-US" sz="1000" dirty="0"/>
          </a:p>
          <a:p>
            <a:pPr lvl="0">
              <a:lnSpc>
                <a:spcPct val="80000"/>
              </a:lnSpc>
            </a:pPr>
            <a:r>
              <a:rPr lang="en-US" altLang="zh-CN" sz="1000" dirty="0"/>
              <a:t>8.3.1  </a:t>
            </a:r>
            <a:r>
              <a:rPr lang="zh-CN" altLang="en-US" sz="1000" dirty="0"/>
              <a:t>复数的表示和处理</a:t>
            </a:r>
            <a:endParaRPr lang="zh-CN" altLang="en-US" sz="1000" dirty="0"/>
          </a:p>
          <a:p>
            <a:pPr lvl="0">
              <a:lnSpc>
                <a:spcPct val="80000"/>
              </a:lnSpc>
            </a:pPr>
            <a:r>
              <a:rPr lang="en-US" altLang="zh-CN" sz="1000" dirty="0"/>
              <a:t>8.3.2  </a:t>
            </a:r>
            <a:r>
              <a:rPr lang="zh-CN" altLang="en-US" sz="1000" dirty="0"/>
              <a:t>学生成绩管理系统</a:t>
            </a:r>
            <a:endParaRPr lang="zh-CN" altLang="en-US" sz="1000" dirty="0"/>
          </a:p>
          <a:p>
            <a:pPr lvl="0">
              <a:lnSpc>
                <a:spcPct val="80000"/>
              </a:lnSpc>
            </a:pPr>
            <a:r>
              <a:rPr lang="en-US" altLang="zh-CN" sz="1000" dirty="0"/>
              <a:t>8.4  </a:t>
            </a:r>
            <a:r>
              <a:rPr lang="zh-CN" altLang="en-US" sz="1000" dirty="0"/>
              <a:t>链接结构体（自引用结构体）</a:t>
            </a:r>
            <a:endParaRPr lang="zh-CN" altLang="en-US" sz="1000" dirty="0"/>
          </a:p>
          <a:p>
            <a:pPr lvl="0">
              <a:lnSpc>
                <a:spcPct val="80000"/>
              </a:lnSpc>
            </a:pPr>
            <a:r>
              <a:rPr lang="en-US" altLang="zh-CN" sz="1000" dirty="0"/>
              <a:t>8.4.1  </a:t>
            </a:r>
            <a:r>
              <a:rPr lang="zh-CN" altLang="en-US" sz="1000" dirty="0"/>
              <a:t>链接结构体</a:t>
            </a:r>
            <a:endParaRPr lang="zh-CN" altLang="en-US" sz="1000" dirty="0"/>
          </a:p>
          <a:p>
            <a:pPr lvl="0">
              <a:lnSpc>
                <a:spcPct val="80000"/>
              </a:lnSpc>
            </a:pPr>
            <a:r>
              <a:rPr lang="en-US" altLang="zh-CN" sz="1000" dirty="0"/>
              <a:t>8.4.2  </a:t>
            </a:r>
            <a:r>
              <a:rPr lang="zh-CN" altLang="en-US" sz="1000" dirty="0"/>
              <a:t>自引用结构体的定义</a:t>
            </a:r>
            <a:endParaRPr lang="zh-CN" altLang="en-US" sz="1000" dirty="0"/>
          </a:p>
          <a:p>
            <a:pPr lvl="0">
              <a:lnSpc>
                <a:spcPct val="80000"/>
              </a:lnSpc>
            </a:pPr>
            <a:r>
              <a:rPr lang="en-US" altLang="zh-CN" sz="1000" dirty="0"/>
              <a:t>8.4.3  </a:t>
            </a:r>
            <a:r>
              <a:rPr lang="zh-CN" altLang="en-US" sz="1000" dirty="0"/>
              <a:t>程序实现</a:t>
            </a:r>
            <a:endParaRPr lang="zh-CN" altLang="en-US" sz="1000" dirty="0"/>
          </a:p>
          <a:p>
            <a:pPr lvl="0">
              <a:lnSpc>
                <a:spcPct val="80000"/>
              </a:lnSpc>
            </a:pPr>
            <a:r>
              <a:rPr lang="en-US" altLang="zh-CN" sz="1000" dirty="0"/>
              <a:t>8.4.4  </a:t>
            </a:r>
            <a:r>
              <a:rPr lang="zh-CN" altLang="en-US" sz="1000" dirty="0"/>
              <a:t>数据与查找</a:t>
            </a:r>
            <a:endParaRPr lang="zh-CN" altLang="en-US" sz="1000" dirty="0"/>
          </a:p>
          <a:p>
            <a:pPr lvl="0">
              <a:lnSpc>
                <a:spcPct val="80000"/>
              </a:lnSpc>
            </a:pPr>
            <a:r>
              <a:rPr lang="zh-CN" altLang="en-US" sz="1000" dirty="0"/>
              <a:t>本章讨论的重要概念</a:t>
            </a:r>
            <a:endParaRPr lang="zh-CN" altLang="en-US" sz="1000" dirty="0"/>
          </a:p>
          <a:p>
            <a:pPr lvl="0">
              <a:lnSpc>
                <a:spcPct val="80000"/>
              </a:lnSpc>
            </a:pPr>
            <a:r>
              <a:rPr lang="zh-CN" altLang="en-US" sz="1000" dirty="0"/>
              <a:t>练习</a:t>
            </a:r>
            <a:endParaRPr lang="zh-CN" altLang="en-US" sz="1000" dirty="0"/>
          </a:p>
          <a:p>
            <a:pPr lvl="0">
              <a:lnSpc>
                <a:spcPct val="80000"/>
              </a:lnSpc>
            </a:pPr>
            <a:r>
              <a:rPr lang="zh-CN" altLang="en-US" sz="1000" dirty="0"/>
              <a:t>第</a:t>
            </a:r>
            <a:r>
              <a:rPr lang="en-US" altLang="zh-CN" sz="1000" dirty="0"/>
              <a:t>9</a:t>
            </a:r>
            <a:r>
              <a:rPr lang="zh-CN" altLang="en-US" sz="1000" dirty="0"/>
              <a:t>章  进一步学习的建议</a:t>
            </a:r>
            <a:endParaRPr lang="zh-CN" altLang="en-US" sz="1000" dirty="0"/>
          </a:p>
          <a:p>
            <a:pPr lvl="0">
              <a:lnSpc>
                <a:spcPct val="80000"/>
              </a:lnSpc>
            </a:pPr>
            <a:r>
              <a:rPr lang="en-US" altLang="zh-CN" sz="1000" dirty="0"/>
              <a:t>9.1  </a:t>
            </a:r>
            <a:r>
              <a:rPr lang="zh-CN" altLang="en-US" sz="1000" dirty="0"/>
              <a:t>算法和数据结构</a:t>
            </a:r>
            <a:endParaRPr lang="zh-CN" altLang="en-US" sz="1000" dirty="0"/>
          </a:p>
          <a:p>
            <a:pPr lvl="0">
              <a:lnSpc>
                <a:spcPct val="80000"/>
              </a:lnSpc>
            </a:pPr>
            <a:r>
              <a:rPr lang="en-US" altLang="zh-CN" sz="1000" dirty="0"/>
              <a:t>9.2  C++</a:t>
            </a:r>
            <a:r>
              <a:rPr lang="zh-CN" altLang="en-US" sz="1000" dirty="0"/>
              <a:t>语言及面向对象的程序设计</a:t>
            </a:r>
            <a:endParaRPr lang="zh-CN" altLang="en-US" sz="1000" dirty="0"/>
          </a:p>
          <a:p>
            <a:pPr lvl="0">
              <a:lnSpc>
                <a:spcPct val="80000"/>
              </a:lnSpc>
            </a:pPr>
            <a:r>
              <a:rPr lang="en-US" altLang="zh-CN" sz="1000" dirty="0"/>
              <a:t>9.3  </a:t>
            </a:r>
            <a:r>
              <a:rPr lang="zh-CN" altLang="en-US" sz="1000" dirty="0"/>
              <a:t>程序设计的实践性问题</a:t>
            </a:r>
            <a:endParaRPr lang="zh-CN" altLang="en-US" sz="1000" dirty="0"/>
          </a:p>
          <a:p>
            <a:pPr lvl="0">
              <a:lnSpc>
                <a:spcPct val="80000"/>
              </a:lnSpc>
            </a:pPr>
            <a:r>
              <a:rPr lang="en-US" altLang="zh-CN" sz="1000" dirty="0"/>
              <a:t>9.4  </a:t>
            </a:r>
            <a:r>
              <a:rPr lang="zh-CN" altLang="en-US" sz="1000" dirty="0"/>
              <a:t>程序设计的理论和严格方法</a:t>
            </a:r>
            <a:endParaRPr lang="zh-CN" altLang="en-US" sz="1000" dirty="0"/>
          </a:p>
          <a:p>
            <a:pPr lvl="0">
              <a:lnSpc>
                <a:spcPct val="80000"/>
              </a:lnSpc>
            </a:pPr>
            <a:r>
              <a:rPr lang="zh-CN" altLang="en-US" sz="1000" dirty="0"/>
              <a:t>附录 </a:t>
            </a:r>
            <a:r>
              <a:rPr lang="en-US" altLang="zh-CN" sz="1000" dirty="0"/>
              <a:t>A  C/C++ </a:t>
            </a:r>
            <a:r>
              <a:rPr lang="zh-CN" altLang="en-US" sz="1000" dirty="0"/>
              <a:t>语言运算符表</a:t>
            </a:r>
            <a:endParaRPr lang="zh-CN" altLang="en-US" sz="1000" dirty="0"/>
          </a:p>
          <a:p>
            <a:pPr lvl="0">
              <a:lnSpc>
                <a:spcPct val="80000"/>
              </a:lnSpc>
            </a:pPr>
            <a:r>
              <a:rPr lang="zh-CN" altLang="en-US" sz="1000" dirty="0"/>
              <a:t>附录 </a:t>
            </a:r>
            <a:r>
              <a:rPr lang="en-US" altLang="zh-CN" sz="1000" dirty="0"/>
              <a:t>B  ANSI C</a:t>
            </a:r>
            <a:r>
              <a:rPr lang="zh-CN" altLang="en-US" sz="1000" dirty="0"/>
              <a:t>关键字列表</a:t>
            </a:r>
            <a:endParaRPr lang="zh-CN" altLang="en-US" sz="10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a:xfrm>
          <a:off x="0" y="0"/>
          <a:ext cx="0" cy="0"/>
          <a:chOff x="0" y="0"/>
          <a:chExt cx="0" cy="0"/>
        </a:xfrm>
      </p:grpSpPr>
      <p:sp>
        <p:nvSpPr>
          <p:cNvPr id="514050" name="标题 514049"/>
          <p:cNvSpPr>
            <a:spLocks noGrp="1"/>
          </p:cNvSpPr>
          <p:nvPr>
            <p:ph type="ctrTitle"/>
          </p:nvPr>
        </p:nvSpPr>
        <p:spPr>
          <a:xfrm>
            <a:off x="685800" y="2130425"/>
            <a:ext cx="7772400" cy="1470025"/>
          </a:xfrm>
          <a:prstGeom prst="rect">
            <a:avLst/>
          </a:prstGeom>
          <a:solidFill>
            <a:schemeClr val="accent1"/>
          </a:solidFill>
          <a:ln w="9525">
            <a:noFill/>
          </a:ln>
        </p:spPr>
        <p:txBody>
          <a:bodyPr anchor="ctr"/>
          <a:lstStyle>
            <a:lvl1pPr lvl="0">
              <a:buClrTx/>
              <a:buSzTx/>
              <a:buFontTx/>
              <a:defRPr/>
            </a:lvl1pPr>
          </a:lstStyle>
          <a:p>
            <a:pPr lvl="0" fontAlgn="base"/>
            <a:r>
              <a:rPr lang="zh-CN" altLang="en-US" strike="noStrike" noProof="1"/>
              <a:t>单击此处编辑母版标题样式</a:t>
            </a:r>
            <a:endParaRPr lang="zh-CN" altLang="en-US" strike="noStrike" noProof="1"/>
          </a:p>
        </p:txBody>
      </p:sp>
      <p:sp>
        <p:nvSpPr>
          <p:cNvPr id="514051" name="副标题 514050"/>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Clr>
                <a:schemeClr val="hlink"/>
              </a:buClr>
              <a:buSzPct val="85000"/>
              <a:buFont typeface="Wingdings" panose="05000000000000000000" pitchFamily="2" charset="2"/>
              <a:buNone/>
              <a:defRPr/>
            </a:lvl1pPr>
            <a:lvl2pPr marL="457200" lvl="1" indent="0" algn="ctr">
              <a:buClr>
                <a:schemeClr val="accent2"/>
              </a:buClr>
              <a:buSzPct val="85000"/>
              <a:buFont typeface="Wingdings" panose="05000000000000000000" pitchFamily="2" charset="2"/>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a:t>单击此处编辑母版副标题样式</a:t>
            </a:r>
            <a:endParaRPr lang="zh-CN" altLang="en-US" strike="noStrike" noProof="1"/>
          </a:p>
        </p:txBody>
      </p:sp>
      <p:sp>
        <p:nvSpPr>
          <p:cNvPr id="514052" name="日期占位符 514051"/>
          <p:cNvSpPr>
            <a:spLocks noGrp="1"/>
          </p:cNvSpPr>
          <p:nvPr>
            <p:ph type="dt" sz="half" idx="2"/>
          </p:nvPr>
        </p:nvSpPr>
        <p:spPr>
          <a:xfrm>
            <a:off x="457200" y="6245225"/>
            <a:ext cx="2133600" cy="476250"/>
          </a:xfrm>
          <a:prstGeom prst="rect">
            <a:avLst/>
          </a:prstGeom>
          <a:noFill/>
          <a:ln w="9525">
            <a:noFill/>
          </a:ln>
        </p:spPr>
        <p:txBody>
          <a:bodyPr anchor="t"/>
          <a:lstStyle>
            <a:lvl1pPr>
              <a:defRPr sz="1400">
                <a:latin typeface="Cambria" panose="02040503050406030204" pitchFamily="18" charset="0"/>
              </a:defRPr>
            </a:lvl1pPr>
          </a:lstStyle>
          <a:p>
            <a:pPr lvl="0" eaLnBrk="1" hangingPunct="1"/>
            <a:fld id="{BB962C8B-B14F-4D97-AF65-F5344CB8AC3E}" type="datetime1">
              <a:rPr lang="zh-CN" altLang="en-US" dirty="0">
                <a:latin typeface="Cambria" panose="02040503050406030204" pitchFamily="18" charset="0"/>
              </a:rPr>
            </a:fld>
            <a:endParaRPr lang="zh-CN" altLang="en-US" dirty="0">
              <a:latin typeface="Cambria" panose="02040503050406030204" pitchFamily="18" charset="0"/>
            </a:endParaRPr>
          </a:p>
        </p:txBody>
      </p:sp>
      <p:sp>
        <p:nvSpPr>
          <p:cNvPr id="514053" name="页脚占位符 514052"/>
          <p:cNvSpPr>
            <a:spLocks noGrp="1"/>
          </p:cNvSpPr>
          <p:nvPr>
            <p:ph type="ftr" sz="quarter" idx="3"/>
          </p:nvPr>
        </p:nvSpPr>
        <p:spPr>
          <a:xfrm>
            <a:off x="3124200" y="6245225"/>
            <a:ext cx="2895600" cy="476250"/>
          </a:xfrm>
          <a:prstGeom prst="rect">
            <a:avLst/>
          </a:prstGeom>
          <a:noFill/>
          <a:ln w="9525">
            <a:noFill/>
          </a:ln>
        </p:spPr>
        <p:txBody>
          <a:bodyPr anchor="t"/>
          <a:lstStyle>
            <a:lvl1pPr algn="ctr">
              <a:defRPr sz="1400">
                <a:latin typeface="Cambria" panose="02040503050406030204" pitchFamily="18" charset="0"/>
                <a:ea typeface="华文中宋" panose="02010600040101010101" pitchFamily="2" charset="-122"/>
              </a:defRPr>
            </a:lvl1pPr>
          </a:lstStyle>
          <a:p>
            <a:pPr lvl="0" eaLnBrk="1" hangingPunct="1"/>
            <a:endParaRPr lang="zh-CN" altLang="en-US" dirty="0">
              <a:latin typeface="Cambria" panose="02040503050406030204" pitchFamily="18" charset="0"/>
            </a:endParaRPr>
          </a:p>
        </p:txBody>
      </p:sp>
      <p:sp>
        <p:nvSpPr>
          <p:cNvPr id="514054" name="灯片编号占位符 514053"/>
          <p:cNvSpPr>
            <a:spLocks noGrp="1"/>
          </p:cNvSpPr>
          <p:nvPr>
            <p:ph type="sldNum" sz="quarter" idx="4"/>
          </p:nvPr>
        </p:nvSpPr>
        <p:spPr>
          <a:xfrm>
            <a:off x="6553200" y="6245225"/>
            <a:ext cx="2133600" cy="476250"/>
          </a:xfrm>
          <a:prstGeom prst="rect">
            <a:avLst/>
          </a:prstGeom>
          <a:noFill/>
          <a:ln w="9525">
            <a:noFill/>
          </a:ln>
        </p:spPr>
        <p:txBody>
          <a:bodyPr anchor="t"/>
          <a:lstStyle>
            <a:lvl1pPr algn="r">
              <a:defRPr sz="1400">
                <a:latin typeface="Cambria" panose="02040503050406030204" pitchFamily="18" charset="0"/>
              </a:defRPr>
            </a:lvl1p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p:transition spd="med">
    <p:random/>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381750"/>
            <a:ext cx="2133600" cy="339725"/>
          </a:xfrm>
          <a:prstGeom prst="rect">
            <a:avLst/>
          </a:prstGeom>
          <a:noFill/>
          <a:ln w="9525">
            <a:noFill/>
          </a:ln>
        </p:spPr>
        <p:txBody>
          <a:bodyPr/>
          <a:lstStyle>
            <a:lvl1pPr>
              <a:defRPr>
                <a:ea typeface="华文中宋" panose="02010600040101010101" pitchFamily="2" charset="-122"/>
                <a:cs typeface="Cambria" panose="02040503050406030204" pitchFamily="18" charset="0"/>
              </a:defRPr>
            </a:lvl1pPr>
          </a:lstStyle>
          <a:p>
            <a:pPr lvl="0" eaLnBrk="1" hangingPunct="1"/>
            <a:endParaRPr lang="zh-CN" altLang="en-US" dirty="0">
              <a:latin typeface="Cambria" panose="02040503050406030204" pitchFamily="18" charset="0"/>
            </a:endParaRPr>
          </a:p>
        </p:txBody>
      </p:sp>
      <p:sp>
        <p:nvSpPr>
          <p:cNvPr id="6" name="页脚占位符 5"/>
          <p:cNvSpPr>
            <a:spLocks noGrp="1"/>
          </p:cNvSpPr>
          <p:nvPr>
            <p:ph type="ftr" sz="quarter" idx="11"/>
          </p:nvPr>
        </p:nvSpPr>
        <p:spPr>
          <a:xfrm>
            <a:off x="3124200" y="6381750"/>
            <a:ext cx="2895600" cy="339725"/>
          </a:xfrm>
          <a:prstGeom prst="rect">
            <a:avLst/>
          </a:prstGeom>
          <a:noFill/>
          <a:ln w="9525">
            <a:noFill/>
          </a:ln>
        </p:spPr>
        <p:txBody>
          <a:bodyPr/>
          <a:lstStyle>
            <a:lvl1pPr>
              <a:defRPr>
                <a:ea typeface="华文中宋" panose="02010600040101010101" pitchFamily="2" charset="-122"/>
              </a:defRPr>
            </a:lvl1pPr>
          </a:lstStyle>
          <a:p>
            <a:pPr lvl="0" eaLnBrk="1" hangingPunct="1"/>
            <a:endParaRPr lang="zh-CN" altLang="en-US" dirty="0">
              <a:latin typeface="Cambria" panose="02040503050406030204" pitchFamily="18" charset="0"/>
            </a:endParaRPr>
          </a:p>
        </p:txBody>
      </p:sp>
      <p:sp>
        <p:nvSpPr>
          <p:cNvPr id="7" name="灯片编号占位符 6"/>
          <p:cNvSpPr>
            <a:spLocks noGrp="1"/>
          </p:cNvSpPr>
          <p:nvPr>
            <p:ph type="sldNum" sz="quarter" idx="12"/>
          </p:nvPr>
        </p:nvSpPr>
        <p:spPr>
          <a:xfrm>
            <a:off x="6553200" y="6381750"/>
            <a:ext cx="2133600" cy="339725"/>
          </a:xfrm>
          <a:prstGeom prst="rect">
            <a:avLst/>
          </a:prstGeom>
          <a:noFill/>
          <a:ln w="9525">
            <a:noFill/>
          </a:ln>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p:transition spd="med">
    <p:random/>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381750"/>
            <a:ext cx="2133600" cy="339725"/>
          </a:xfrm>
          <a:prstGeom prst="rect">
            <a:avLst/>
          </a:prstGeom>
          <a:noFill/>
          <a:ln w="9525">
            <a:noFill/>
          </a:ln>
        </p:spPr>
        <p:txBody>
          <a:bodyPr/>
          <a:lstStyle>
            <a:lvl1pPr>
              <a:defRPr>
                <a:ea typeface="华文中宋" panose="02010600040101010101" pitchFamily="2" charset="-122"/>
                <a:cs typeface="Cambria" panose="02040503050406030204" pitchFamily="18" charset="0"/>
              </a:defRPr>
            </a:lvl1pPr>
          </a:lstStyle>
          <a:p>
            <a:pPr lvl="0" eaLnBrk="1" hangingPunct="1"/>
            <a:endParaRPr lang="zh-CN" altLang="en-US" dirty="0">
              <a:latin typeface="Cambria" panose="02040503050406030204" pitchFamily="18" charset="0"/>
            </a:endParaRPr>
          </a:p>
        </p:txBody>
      </p:sp>
      <p:sp>
        <p:nvSpPr>
          <p:cNvPr id="5" name="页脚占位符 4"/>
          <p:cNvSpPr>
            <a:spLocks noGrp="1"/>
          </p:cNvSpPr>
          <p:nvPr>
            <p:ph type="ftr" sz="quarter" idx="11"/>
          </p:nvPr>
        </p:nvSpPr>
        <p:spPr>
          <a:xfrm>
            <a:off x="3124200" y="6381750"/>
            <a:ext cx="2895600" cy="339725"/>
          </a:xfrm>
          <a:prstGeom prst="rect">
            <a:avLst/>
          </a:prstGeom>
          <a:noFill/>
          <a:ln w="9525">
            <a:noFill/>
          </a:ln>
        </p:spPr>
        <p:txBody>
          <a:bodyPr/>
          <a:lstStyle>
            <a:lvl1pPr>
              <a:defRPr>
                <a:ea typeface="华文中宋" panose="02010600040101010101" pitchFamily="2" charset="-122"/>
              </a:defRPr>
            </a:lvl1pPr>
          </a:lstStyle>
          <a:p>
            <a:pPr lvl="0" eaLnBrk="1" hangingPunct="1"/>
            <a:endParaRPr lang="zh-CN" altLang="en-US" dirty="0">
              <a:latin typeface="Cambria" panose="02040503050406030204" pitchFamily="18" charset="0"/>
            </a:endParaRPr>
          </a:p>
        </p:txBody>
      </p:sp>
      <p:sp>
        <p:nvSpPr>
          <p:cNvPr id="6" name="灯片编号占位符 5"/>
          <p:cNvSpPr>
            <a:spLocks noGrp="1"/>
          </p:cNvSpPr>
          <p:nvPr>
            <p:ph type="sldNum" sz="quarter" idx="12"/>
          </p:nvPr>
        </p:nvSpPr>
        <p:spPr>
          <a:xfrm>
            <a:off x="6553200" y="6381750"/>
            <a:ext cx="2133600" cy="339725"/>
          </a:xfrm>
          <a:prstGeom prst="rect">
            <a:avLst/>
          </a:prstGeom>
          <a:noFill/>
          <a:ln w="9525">
            <a:noFill/>
          </a:ln>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p:transition spd="med">
    <p:random/>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1704" y="188913"/>
            <a:ext cx="2033985" cy="619283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39750" y="188913"/>
            <a:ext cx="5984041" cy="619283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381750"/>
            <a:ext cx="2133600" cy="339725"/>
          </a:xfrm>
          <a:prstGeom prst="rect">
            <a:avLst/>
          </a:prstGeom>
          <a:noFill/>
          <a:ln w="9525">
            <a:noFill/>
          </a:ln>
        </p:spPr>
        <p:txBody>
          <a:bodyPr/>
          <a:lstStyle>
            <a:lvl1pPr>
              <a:defRPr>
                <a:ea typeface="华文中宋" panose="02010600040101010101" pitchFamily="2" charset="-122"/>
                <a:cs typeface="Cambria" panose="02040503050406030204" pitchFamily="18" charset="0"/>
              </a:defRPr>
            </a:lvl1pPr>
          </a:lstStyle>
          <a:p>
            <a:pPr lvl="0" eaLnBrk="1" hangingPunct="1"/>
            <a:endParaRPr lang="zh-CN" altLang="en-US" dirty="0">
              <a:latin typeface="Cambria" panose="02040503050406030204" pitchFamily="18" charset="0"/>
            </a:endParaRPr>
          </a:p>
        </p:txBody>
      </p:sp>
      <p:sp>
        <p:nvSpPr>
          <p:cNvPr id="5" name="页脚占位符 4"/>
          <p:cNvSpPr>
            <a:spLocks noGrp="1"/>
          </p:cNvSpPr>
          <p:nvPr>
            <p:ph type="ftr" sz="quarter" idx="11"/>
          </p:nvPr>
        </p:nvSpPr>
        <p:spPr>
          <a:xfrm>
            <a:off x="3124200" y="6381750"/>
            <a:ext cx="2895600" cy="339725"/>
          </a:xfrm>
          <a:prstGeom prst="rect">
            <a:avLst/>
          </a:prstGeom>
          <a:noFill/>
          <a:ln w="9525">
            <a:noFill/>
          </a:ln>
        </p:spPr>
        <p:txBody>
          <a:bodyPr/>
          <a:lstStyle>
            <a:lvl1pPr>
              <a:defRPr>
                <a:ea typeface="华文中宋" panose="02010600040101010101" pitchFamily="2" charset="-122"/>
              </a:defRPr>
            </a:lvl1pPr>
          </a:lstStyle>
          <a:p>
            <a:pPr lvl="0" eaLnBrk="1" hangingPunct="1"/>
            <a:endParaRPr lang="zh-CN" altLang="en-US" dirty="0">
              <a:latin typeface="Cambria" panose="02040503050406030204" pitchFamily="18" charset="0"/>
            </a:endParaRPr>
          </a:p>
        </p:txBody>
      </p:sp>
      <p:sp>
        <p:nvSpPr>
          <p:cNvPr id="6" name="灯片编号占位符 5"/>
          <p:cNvSpPr>
            <a:spLocks noGrp="1"/>
          </p:cNvSpPr>
          <p:nvPr>
            <p:ph type="sldNum" sz="quarter" idx="12"/>
          </p:nvPr>
        </p:nvSpPr>
        <p:spPr>
          <a:xfrm>
            <a:off x="6553200" y="6381750"/>
            <a:ext cx="2133600" cy="339725"/>
          </a:xfrm>
          <a:prstGeom prst="rect">
            <a:avLst/>
          </a:prstGeom>
          <a:noFill/>
          <a:ln w="9525">
            <a:noFill/>
          </a:ln>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p:transition spd="med">
    <p:random/>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539750" y="188913"/>
            <a:ext cx="8135938" cy="619283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a:xfrm>
            <a:off x="457200" y="6381750"/>
            <a:ext cx="2133600" cy="339725"/>
          </a:xfrm>
          <a:prstGeom prst="rect">
            <a:avLst/>
          </a:prstGeom>
          <a:noFill/>
          <a:ln w="9525">
            <a:noFill/>
          </a:ln>
        </p:spPr>
        <p:txBody>
          <a:bodyPr/>
          <a:lstStyle>
            <a:lvl1pPr>
              <a:defRPr>
                <a:ea typeface="华文中宋" panose="02010600040101010101" pitchFamily="2" charset="-122"/>
                <a:cs typeface="Cambria" panose="02040503050406030204" pitchFamily="18" charset="0"/>
              </a:defRPr>
            </a:lvl1pPr>
          </a:lstStyle>
          <a:p>
            <a:pPr lvl="0" eaLnBrk="1" fontAlgn="base" hangingPunct="1"/>
            <a:endParaRPr lang="zh-CN" altLang="en-US" strike="noStrike" noProof="1">
              <a:latin typeface="Times New Roman" panose="02020603050405020304" pitchFamily="18" charset="0"/>
            </a:endParaRPr>
          </a:p>
        </p:txBody>
      </p:sp>
      <p:sp>
        <p:nvSpPr>
          <p:cNvPr id="4" name="页脚占位符 3"/>
          <p:cNvSpPr>
            <a:spLocks noGrp="1"/>
          </p:cNvSpPr>
          <p:nvPr>
            <p:ph type="ftr" sz="quarter" idx="11"/>
          </p:nvPr>
        </p:nvSpPr>
        <p:spPr>
          <a:xfrm>
            <a:off x="3124200" y="6381750"/>
            <a:ext cx="2895600" cy="339725"/>
          </a:xfrm>
          <a:prstGeom prst="rect">
            <a:avLst/>
          </a:prstGeom>
          <a:noFill/>
          <a:ln w="9525">
            <a:noFill/>
          </a:ln>
        </p:spPr>
        <p:txBody>
          <a:bodyPr/>
          <a:lstStyle>
            <a:lvl1pPr>
              <a:defRPr>
                <a:ea typeface="华文中宋" panose="02010600040101010101" pitchFamily="2" charset="-122"/>
              </a:defRPr>
            </a:lvl1pPr>
          </a:lstStyle>
          <a:p>
            <a:pPr lvl="0" eaLnBrk="1" fontAlgn="base" hangingPunct="1"/>
            <a:endParaRPr lang="zh-CN" altLang="en-US" strike="noStrike" noProof="1"/>
          </a:p>
        </p:txBody>
      </p:sp>
      <p:sp>
        <p:nvSpPr>
          <p:cNvPr id="5" name="灯片编号占位符 4"/>
          <p:cNvSpPr>
            <a:spLocks noGrp="1"/>
          </p:cNvSpPr>
          <p:nvPr>
            <p:ph type="sldNum" sz="quarter" idx="12"/>
          </p:nvPr>
        </p:nvSpPr>
        <p:spPr>
          <a:xfrm>
            <a:off x="6553200" y="6381750"/>
            <a:ext cx="2133600" cy="339725"/>
          </a:xfrm>
          <a:prstGeom prst="rect">
            <a:avLst/>
          </a:prstGeom>
          <a:noFill/>
          <a:ln w="9525">
            <a:noFill/>
          </a:ln>
        </p:spPr>
        <p:txBody>
          <a:bodyPr/>
          <a:lstStyle/>
          <a:p>
            <a:pPr lvl="0" eaLnBrk="1" fontAlgn="base" hangingPunct="1"/>
            <a:fld id="{9A0DB2DC-4C9A-4742-B13C-FB6460FD3503}" type="slidenum">
              <a:rPr lang="zh-CN" altLang="en-US" strike="noStrike" noProof="1" dirty="0">
                <a:latin typeface="Cambria" panose="02040503050406030204" pitchFamily="18" charset="0"/>
                <a:cs typeface="Cambria" panose="02040503050406030204" pitchFamily="18" charset="0"/>
              </a:rPr>
            </a:fld>
            <a:endParaRPr lang="zh-CN" altLang="en-US" strike="noStrike" noProof="1">
              <a:latin typeface="Times New Roman" panose="02020603050405020304" pitchFamily="18" charset="0"/>
            </a:endParaRPr>
          </a:p>
        </p:txBody>
      </p:sp>
    </p:spTree>
  </p:cSld>
  <p:clrMapOvr>
    <a:masterClrMapping/>
  </p:clrMapOvr>
  <p:transition spd="med">
    <p:random/>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fontAlgn="base" hangingPunct="1">
              <a:spcBef>
                <a:spcPct val="0"/>
              </a:spcBef>
            </a:pPr>
            <a:endParaRPr lang="zh-CN" altLang="en-US" strike="noStrike" noProof="1">
              <a:latin typeface="Cambria" panose="02040503050406030204" pitchFamily="18" charset="0"/>
            </a:endParaRPr>
          </a:p>
        </p:txBody>
      </p:sp>
      <p:sp>
        <p:nvSpPr>
          <p:cNvPr id="4" name="页脚占位符 3"/>
          <p:cNvSpPr>
            <a:spLocks noGrp="1"/>
          </p:cNvSpPr>
          <p:nvPr>
            <p:ph type="ftr" sz="quarter" idx="11"/>
          </p:nvPr>
        </p:nvSpPr>
        <p:spPr/>
        <p:txBody>
          <a:bodyPr/>
          <a:lstStyle/>
          <a:p>
            <a:pPr lvl="0" eaLnBrk="1" fontAlgn="base" hangingPunct="1">
              <a:spcBef>
                <a:spcPct val="0"/>
              </a:spcBef>
            </a:pPr>
            <a:endParaRPr lang="zh-CN" altLang="en-US" strike="noStrike" noProof="1"/>
          </a:p>
        </p:txBody>
      </p:sp>
      <p:sp>
        <p:nvSpPr>
          <p:cNvPr id="5" name="灯片编号占位符 4"/>
          <p:cNvSpPr>
            <a:spLocks noGrp="1"/>
          </p:cNvSpPr>
          <p:nvPr>
            <p:ph type="sldNum" sz="quarter" idx="12"/>
          </p:nvPr>
        </p:nvSpPr>
        <p:spPr/>
        <p:txBody>
          <a:bodyPr/>
          <a:lstStyle/>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a:latin typeface="Cambria" panose="02040503050406030204" pitchFamily="18" charset="0"/>
            </a:endParaRPr>
          </a:p>
        </p:txBody>
      </p:sp>
    </p:spTree>
  </p:cSld>
  <p:clrMapOvr>
    <a:masterClrMapping/>
  </p:clrMapOvr>
  <p:transition spd="med">
    <p:random/>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marL="0" eaLnBrk="1" fontAlgn="base" latinLnBrk="0" hangingPunct="1">
              <a:spcBef>
                <a:spcPts val="0"/>
              </a:spcBef>
              <a:defRPr/>
            </a:lvl1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381750"/>
            <a:ext cx="2133600" cy="339725"/>
          </a:xfrm>
          <a:prstGeom prst="rect">
            <a:avLst/>
          </a:prstGeom>
          <a:noFill/>
          <a:ln w="9525">
            <a:noFill/>
          </a:ln>
        </p:spPr>
        <p:txBody>
          <a:bodyPr/>
          <a:lstStyle>
            <a:lvl1pPr>
              <a:defRPr>
                <a:ea typeface="华文中宋" panose="02010600040101010101" pitchFamily="2" charset="-122"/>
                <a:cs typeface="Cambria" panose="02040503050406030204" pitchFamily="18" charset="0"/>
              </a:defRPr>
            </a:lvl1pPr>
          </a:lstStyle>
          <a:p>
            <a:pPr lvl="0" eaLnBrk="1" hangingPunct="1"/>
            <a:endParaRPr lang="zh-CN" altLang="en-US" dirty="0">
              <a:latin typeface="Cambria" panose="02040503050406030204" pitchFamily="18" charset="0"/>
            </a:endParaRPr>
          </a:p>
        </p:txBody>
      </p:sp>
      <p:sp>
        <p:nvSpPr>
          <p:cNvPr id="5" name="页脚占位符 4"/>
          <p:cNvSpPr>
            <a:spLocks noGrp="1"/>
          </p:cNvSpPr>
          <p:nvPr>
            <p:ph type="ftr" sz="quarter" idx="11"/>
          </p:nvPr>
        </p:nvSpPr>
        <p:spPr>
          <a:xfrm>
            <a:off x="3124200" y="6381750"/>
            <a:ext cx="2895600" cy="339725"/>
          </a:xfrm>
          <a:prstGeom prst="rect">
            <a:avLst/>
          </a:prstGeom>
          <a:noFill/>
          <a:ln w="9525">
            <a:noFill/>
          </a:ln>
        </p:spPr>
        <p:txBody>
          <a:bodyPr/>
          <a:lstStyle>
            <a:lvl1pPr>
              <a:defRPr>
                <a:ea typeface="华文中宋" panose="02010600040101010101" pitchFamily="2" charset="-122"/>
              </a:defRPr>
            </a:lvl1pPr>
          </a:lstStyle>
          <a:p>
            <a:pPr lvl="0" eaLnBrk="1" hangingPunct="1"/>
            <a:endParaRPr lang="zh-CN" altLang="en-US" dirty="0">
              <a:latin typeface="Cambria" panose="02040503050406030204" pitchFamily="18" charset="0"/>
            </a:endParaRPr>
          </a:p>
        </p:txBody>
      </p:sp>
      <p:sp>
        <p:nvSpPr>
          <p:cNvPr id="6" name="灯片编号占位符 5"/>
          <p:cNvSpPr>
            <a:spLocks noGrp="1"/>
          </p:cNvSpPr>
          <p:nvPr>
            <p:ph type="sldNum" sz="quarter" idx="12"/>
          </p:nvPr>
        </p:nvSpPr>
        <p:spPr>
          <a:xfrm>
            <a:off x="6553200" y="6381750"/>
            <a:ext cx="2133600" cy="339725"/>
          </a:xfrm>
          <a:prstGeom prst="rect">
            <a:avLst/>
          </a:prstGeom>
          <a:noFill/>
          <a:ln w="9525">
            <a:noFill/>
          </a:ln>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p:transition spd="med">
    <p:random/>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452120"/>
            <a:ext cx="8136255" cy="592963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381750"/>
            <a:ext cx="2133600" cy="339725"/>
          </a:xfrm>
          <a:prstGeom prst="rect">
            <a:avLst/>
          </a:prstGeom>
          <a:noFill/>
          <a:ln w="9525">
            <a:noFill/>
          </a:ln>
        </p:spPr>
        <p:txBody>
          <a:bodyPr/>
          <a:lstStyle>
            <a:lvl1pPr>
              <a:defRPr>
                <a:ea typeface="华文中宋" panose="02010600040101010101" pitchFamily="2" charset="-122"/>
                <a:cs typeface="Cambria" panose="02040503050406030204" pitchFamily="18" charset="0"/>
              </a:defRPr>
            </a:lvl1pPr>
          </a:lstStyle>
          <a:p>
            <a:pPr lvl="0" eaLnBrk="1" fontAlgn="base" hangingPunct="1">
              <a:spcBef>
                <a:spcPct val="0"/>
              </a:spcBef>
            </a:pPr>
            <a:endParaRPr lang="zh-CN" altLang="en-US" strike="noStrike" noProof="1">
              <a:latin typeface="Cambria" panose="02040503050406030204" pitchFamily="18" charset="0"/>
            </a:endParaRPr>
          </a:p>
        </p:txBody>
      </p:sp>
      <p:sp>
        <p:nvSpPr>
          <p:cNvPr id="5" name="页脚占位符 4"/>
          <p:cNvSpPr>
            <a:spLocks noGrp="1"/>
          </p:cNvSpPr>
          <p:nvPr>
            <p:ph type="ftr" sz="quarter" idx="11"/>
          </p:nvPr>
        </p:nvSpPr>
        <p:spPr>
          <a:xfrm>
            <a:off x="3124200" y="6381750"/>
            <a:ext cx="2895600" cy="339725"/>
          </a:xfrm>
          <a:prstGeom prst="rect">
            <a:avLst/>
          </a:prstGeom>
          <a:noFill/>
          <a:ln w="9525">
            <a:noFill/>
          </a:ln>
        </p:spPr>
        <p:txBody>
          <a:bodyPr/>
          <a:lstStyle>
            <a:lvl1pPr>
              <a:defRPr>
                <a:ea typeface="华文中宋" panose="02010600040101010101" pitchFamily="2" charset="-122"/>
              </a:defRPr>
            </a:lvl1pPr>
          </a:lstStyle>
          <a:p>
            <a:pPr lvl="0" eaLnBrk="1" fontAlgn="base" hangingPunct="1">
              <a:spcBef>
                <a:spcPct val="0"/>
              </a:spcBef>
            </a:pPr>
            <a:endParaRPr lang="zh-CN" altLang="en-US" strike="noStrike" noProof="1"/>
          </a:p>
        </p:txBody>
      </p:sp>
      <p:sp>
        <p:nvSpPr>
          <p:cNvPr id="6" name="灯片编号占位符 5"/>
          <p:cNvSpPr>
            <a:spLocks noGrp="1"/>
          </p:cNvSpPr>
          <p:nvPr>
            <p:ph type="sldNum" sz="quarter" idx="12"/>
          </p:nvPr>
        </p:nvSpPr>
        <p:spPr>
          <a:xfrm>
            <a:off x="6553200" y="6381750"/>
            <a:ext cx="2133600" cy="339725"/>
          </a:xfrm>
          <a:prstGeom prst="rect">
            <a:avLst/>
          </a:prstGeom>
          <a:noFill/>
          <a:ln w="9525">
            <a:noFill/>
          </a:ln>
        </p:spPr>
        <p:txBody>
          <a:bodyPr/>
          <a:lstStyle/>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a:latin typeface="Cambria" panose="02040503050406030204" pitchFamily="18" charset="0"/>
            </a:endParaRPr>
          </a:p>
        </p:txBody>
      </p:sp>
    </p:spTree>
  </p:cSld>
  <p:clrMapOvr>
    <a:masterClrMapping/>
  </p:clrMapOvr>
  <p:transition spd="med">
    <p:random/>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457200" y="6381750"/>
            <a:ext cx="2133600" cy="339725"/>
          </a:xfrm>
          <a:prstGeom prst="rect">
            <a:avLst/>
          </a:prstGeom>
          <a:noFill/>
          <a:ln w="9525">
            <a:noFill/>
          </a:ln>
        </p:spPr>
        <p:txBody>
          <a:bodyPr/>
          <a:lstStyle>
            <a:lvl1pPr>
              <a:defRPr>
                <a:ea typeface="华文中宋" panose="02010600040101010101" pitchFamily="2" charset="-122"/>
                <a:cs typeface="Cambria" panose="02040503050406030204" pitchFamily="18" charset="0"/>
              </a:defRPr>
            </a:lvl1pPr>
          </a:lstStyle>
          <a:p>
            <a:pPr lvl="0" eaLnBrk="1" hangingPunct="1"/>
            <a:endParaRPr lang="zh-CN" altLang="en-US" dirty="0">
              <a:latin typeface="Cambria" panose="02040503050406030204" pitchFamily="18" charset="0"/>
            </a:endParaRPr>
          </a:p>
        </p:txBody>
      </p:sp>
      <p:sp>
        <p:nvSpPr>
          <p:cNvPr id="5" name="页脚占位符 4"/>
          <p:cNvSpPr>
            <a:spLocks noGrp="1"/>
          </p:cNvSpPr>
          <p:nvPr>
            <p:ph type="ftr" sz="quarter" idx="11"/>
          </p:nvPr>
        </p:nvSpPr>
        <p:spPr>
          <a:xfrm>
            <a:off x="3124200" y="6381750"/>
            <a:ext cx="2895600" cy="339725"/>
          </a:xfrm>
          <a:prstGeom prst="rect">
            <a:avLst/>
          </a:prstGeom>
          <a:noFill/>
          <a:ln w="9525">
            <a:noFill/>
          </a:ln>
        </p:spPr>
        <p:txBody>
          <a:bodyPr/>
          <a:lstStyle>
            <a:lvl1pPr>
              <a:defRPr>
                <a:ea typeface="华文中宋" panose="02010600040101010101" pitchFamily="2" charset="-122"/>
              </a:defRPr>
            </a:lvl1pPr>
          </a:lstStyle>
          <a:p>
            <a:pPr lvl="0" eaLnBrk="1" hangingPunct="1"/>
            <a:endParaRPr lang="zh-CN" altLang="en-US" dirty="0">
              <a:latin typeface="Cambria" panose="02040503050406030204" pitchFamily="18" charset="0"/>
            </a:endParaRPr>
          </a:p>
        </p:txBody>
      </p:sp>
      <p:sp>
        <p:nvSpPr>
          <p:cNvPr id="6" name="灯片编号占位符 5"/>
          <p:cNvSpPr>
            <a:spLocks noGrp="1"/>
          </p:cNvSpPr>
          <p:nvPr>
            <p:ph type="sldNum" sz="quarter" idx="12"/>
          </p:nvPr>
        </p:nvSpPr>
        <p:spPr>
          <a:xfrm>
            <a:off x="6553200" y="6381750"/>
            <a:ext cx="2133600" cy="339725"/>
          </a:xfrm>
          <a:prstGeom prst="rect">
            <a:avLst/>
          </a:prstGeom>
          <a:noFill/>
          <a:ln w="9525">
            <a:noFill/>
          </a:ln>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p:transition spd="med">
    <p:random/>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39750" y="981075"/>
            <a:ext cx="3986610" cy="5400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89078" y="981075"/>
            <a:ext cx="3986610" cy="5400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381750"/>
            <a:ext cx="2133600" cy="339725"/>
          </a:xfrm>
          <a:prstGeom prst="rect">
            <a:avLst/>
          </a:prstGeom>
          <a:noFill/>
          <a:ln w="9525">
            <a:noFill/>
          </a:ln>
        </p:spPr>
        <p:txBody>
          <a:bodyPr/>
          <a:lstStyle>
            <a:lvl1pPr>
              <a:defRPr>
                <a:ea typeface="华文中宋" panose="02010600040101010101" pitchFamily="2" charset="-122"/>
                <a:cs typeface="Cambria" panose="02040503050406030204" pitchFamily="18" charset="0"/>
              </a:defRPr>
            </a:lvl1pPr>
          </a:lstStyle>
          <a:p>
            <a:pPr lvl="0" eaLnBrk="1" hangingPunct="1"/>
            <a:endParaRPr lang="zh-CN" altLang="en-US" dirty="0">
              <a:latin typeface="Cambria" panose="02040503050406030204" pitchFamily="18" charset="0"/>
            </a:endParaRPr>
          </a:p>
        </p:txBody>
      </p:sp>
      <p:sp>
        <p:nvSpPr>
          <p:cNvPr id="6" name="页脚占位符 5"/>
          <p:cNvSpPr>
            <a:spLocks noGrp="1"/>
          </p:cNvSpPr>
          <p:nvPr>
            <p:ph type="ftr" sz="quarter" idx="11"/>
          </p:nvPr>
        </p:nvSpPr>
        <p:spPr>
          <a:xfrm>
            <a:off x="3124200" y="6381750"/>
            <a:ext cx="2895600" cy="339725"/>
          </a:xfrm>
          <a:prstGeom prst="rect">
            <a:avLst/>
          </a:prstGeom>
          <a:noFill/>
          <a:ln w="9525">
            <a:noFill/>
          </a:ln>
        </p:spPr>
        <p:txBody>
          <a:bodyPr/>
          <a:lstStyle>
            <a:lvl1pPr>
              <a:defRPr>
                <a:ea typeface="华文中宋" panose="02010600040101010101" pitchFamily="2" charset="-122"/>
              </a:defRPr>
            </a:lvl1pPr>
          </a:lstStyle>
          <a:p>
            <a:pPr lvl="0" eaLnBrk="1" hangingPunct="1"/>
            <a:endParaRPr lang="zh-CN" altLang="en-US" dirty="0">
              <a:latin typeface="Cambria" panose="02040503050406030204" pitchFamily="18" charset="0"/>
            </a:endParaRPr>
          </a:p>
        </p:txBody>
      </p:sp>
      <p:sp>
        <p:nvSpPr>
          <p:cNvPr id="7" name="灯片编号占位符 6"/>
          <p:cNvSpPr>
            <a:spLocks noGrp="1"/>
          </p:cNvSpPr>
          <p:nvPr>
            <p:ph type="sldNum" sz="quarter" idx="12"/>
          </p:nvPr>
        </p:nvSpPr>
        <p:spPr>
          <a:xfrm>
            <a:off x="6553200" y="6381750"/>
            <a:ext cx="2133600" cy="339725"/>
          </a:xfrm>
          <a:prstGeom prst="rect">
            <a:avLst/>
          </a:prstGeom>
          <a:noFill/>
          <a:ln w="9525">
            <a:noFill/>
          </a:ln>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p:transition spd="med">
    <p:random/>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920" y="365125"/>
            <a:ext cx="7886700" cy="70231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920" y="1274445"/>
            <a:ext cx="3915410" cy="716915"/>
          </a:xfrm>
        </p:spPr>
        <p:txBody>
          <a:bodyPr anchor="ctr" anchorCtr="0"/>
          <a:lstStyle>
            <a:lvl1pPr marL="0" indent="0">
              <a:buNone/>
              <a:defRPr sz="24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920" y="2290445"/>
            <a:ext cx="3915410" cy="3898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13275" y="1274445"/>
            <a:ext cx="3903345" cy="716280"/>
          </a:xfrm>
        </p:spPr>
        <p:txBody>
          <a:bodyPr anchor="ctr" anchorCtr="0"/>
          <a:lstStyle>
            <a:lvl1pPr marL="0" indent="0">
              <a:buNone/>
              <a:defRPr sz="24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650" y="2290445"/>
            <a:ext cx="3673475" cy="3898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457200" y="6381750"/>
            <a:ext cx="2133600" cy="339725"/>
          </a:xfrm>
          <a:prstGeom prst="rect">
            <a:avLst/>
          </a:prstGeom>
          <a:noFill/>
          <a:ln w="9525">
            <a:noFill/>
          </a:ln>
        </p:spPr>
        <p:txBody>
          <a:bodyPr/>
          <a:lstStyle>
            <a:lvl1pPr>
              <a:defRPr>
                <a:ea typeface="华文中宋" panose="02010600040101010101" pitchFamily="2" charset="-122"/>
                <a:cs typeface="Cambria" panose="02040503050406030204" pitchFamily="18" charset="0"/>
              </a:defRPr>
            </a:lvl1pPr>
          </a:lstStyle>
          <a:p>
            <a:pPr lvl="0" eaLnBrk="1" hangingPunct="1"/>
            <a:endParaRPr lang="zh-CN" altLang="en-US" dirty="0">
              <a:latin typeface="Cambria" panose="02040503050406030204" pitchFamily="18" charset="0"/>
            </a:endParaRPr>
          </a:p>
        </p:txBody>
      </p:sp>
      <p:sp>
        <p:nvSpPr>
          <p:cNvPr id="8" name="页脚占位符 7"/>
          <p:cNvSpPr>
            <a:spLocks noGrp="1"/>
          </p:cNvSpPr>
          <p:nvPr>
            <p:ph type="ftr" sz="quarter" idx="11"/>
          </p:nvPr>
        </p:nvSpPr>
        <p:spPr>
          <a:xfrm>
            <a:off x="3124200" y="6381750"/>
            <a:ext cx="2895600" cy="339725"/>
          </a:xfrm>
          <a:prstGeom prst="rect">
            <a:avLst/>
          </a:prstGeom>
          <a:noFill/>
          <a:ln w="9525">
            <a:noFill/>
          </a:ln>
        </p:spPr>
        <p:txBody>
          <a:bodyPr/>
          <a:lstStyle>
            <a:lvl1pPr>
              <a:defRPr>
                <a:ea typeface="华文中宋" panose="02010600040101010101" pitchFamily="2" charset="-122"/>
              </a:defRPr>
            </a:lvl1pPr>
          </a:lstStyle>
          <a:p>
            <a:pPr lvl="0" eaLnBrk="1" hangingPunct="1"/>
            <a:endParaRPr lang="zh-CN" altLang="en-US" dirty="0">
              <a:latin typeface="Cambria" panose="02040503050406030204" pitchFamily="18" charset="0"/>
            </a:endParaRPr>
          </a:p>
        </p:txBody>
      </p:sp>
      <p:sp>
        <p:nvSpPr>
          <p:cNvPr id="9" name="灯片编号占位符 8"/>
          <p:cNvSpPr>
            <a:spLocks noGrp="1"/>
          </p:cNvSpPr>
          <p:nvPr>
            <p:ph type="sldNum" sz="quarter" idx="12"/>
          </p:nvPr>
        </p:nvSpPr>
        <p:spPr>
          <a:xfrm>
            <a:off x="6553200" y="6381750"/>
            <a:ext cx="2133600" cy="339725"/>
          </a:xfrm>
          <a:prstGeom prst="rect">
            <a:avLst/>
          </a:prstGeom>
          <a:noFill/>
          <a:ln w="9525">
            <a:noFill/>
          </a:ln>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p:transition spd="med">
    <p:random/>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381750"/>
            <a:ext cx="2133600" cy="339725"/>
          </a:xfrm>
          <a:prstGeom prst="rect">
            <a:avLst/>
          </a:prstGeom>
          <a:noFill/>
          <a:ln w="9525">
            <a:noFill/>
          </a:ln>
        </p:spPr>
        <p:txBody>
          <a:bodyPr/>
          <a:lstStyle>
            <a:lvl1pPr>
              <a:defRPr>
                <a:ea typeface="华文中宋" panose="02010600040101010101" pitchFamily="2" charset="-122"/>
                <a:cs typeface="Cambria" panose="02040503050406030204" pitchFamily="18" charset="0"/>
              </a:defRPr>
            </a:lvl1pPr>
          </a:lstStyle>
          <a:p>
            <a:pPr lvl="0" eaLnBrk="1" hangingPunct="1"/>
            <a:endParaRPr lang="zh-CN" altLang="en-US" dirty="0">
              <a:latin typeface="Cambria" panose="02040503050406030204" pitchFamily="18" charset="0"/>
            </a:endParaRPr>
          </a:p>
        </p:txBody>
      </p:sp>
      <p:sp>
        <p:nvSpPr>
          <p:cNvPr id="4" name="页脚占位符 3"/>
          <p:cNvSpPr>
            <a:spLocks noGrp="1"/>
          </p:cNvSpPr>
          <p:nvPr>
            <p:ph type="ftr" sz="quarter" idx="11"/>
          </p:nvPr>
        </p:nvSpPr>
        <p:spPr>
          <a:xfrm>
            <a:off x="3124200" y="6381750"/>
            <a:ext cx="2895600" cy="339725"/>
          </a:xfrm>
          <a:prstGeom prst="rect">
            <a:avLst/>
          </a:prstGeom>
          <a:noFill/>
          <a:ln w="9525">
            <a:noFill/>
          </a:ln>
        </p:spPr>
        <p:txBody>
          <a:bodyPr/>
          <a:lstStyle>
            <a:lvl1pPr>
              <a:defRPr>
                <a:ea typeface="华文中宋" panose="02010600040101010101" pitchFamily="2" charset="-122"/>
              </a:defRPr>
            </a:lvl1pPr>
          </a:lstStyle>
          <a:p>
            <a:pPr lvl="0" eaLnBrk="1" hangingPunct="1"/>
            <a:endParaRPr lang="zh-CN" altLang="en-US" dirty="0">
              <a:latin typeface="Cambria" panose="02040503050406030204" pitchFamily="18" charset="0"/>
            </a:endParaRPr>
          </a:p>
        </p:txBody>
      </p:sp>
      <p:sp>
        <p:nvSpPr>
          <p:cNvPr id="5" name="灯片编号占位符 4"/>
          <p:cNvSpPr>
            <a:spLocks noGrp="1"/>
          </p:cNvSpPr>
          <p:nvPr>
            <p:ph type="sldNum" sz="quarter" idx="12"/>
          </p:nvPr>
        </p:nvSpPr>
        <p:spPr>
          <a:xfrm>
            <a:off x="6553200" y="6381750"/>
            <a:ext cx="2133600" cy="339725"/>
          </a:xfrm>
          <a:prstGeom prst="rect">
            <a:avLst/>
          </a:prstGeom>
          <a:noFill/>
          <a:ln w="9525">
            <a:noFill/>
          </a:ln>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p:transition spd="med">
    <p:random/>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81750"/>
            <a:ext cx="2133600" cy="339725"/>
          </a:xfrm>
          <a:prstGeom prst="rect">
            <a:avLst/>
          </a:prstGeom>
          <a:noFill/>
          <a:ln w="9525">
            <a:noFill/>
          </a:ln>
        </p:spPr>
        <p:txBody>
          <a:bodyPr/>
          <a:lstStyle>
            <a:lvl1pPr>
              <a:defRPr>
                <a:ea typeface="华文中宋" panose="02010600040101010101" pitchFamily="2" charset="-122"/>
                <a:cs typeface="Cambria" panose="02040503050406030204" pitchFamily="18" charset="0"/>
              </a:defRPr>
            </a:lvl1pPr>
          </a:lstStyle>
          <a:p>
            <a:pPr lvl="0" eaLnBrk="1" hangingPunct="1"/>
            <a:endParaRPr lang="zh-CN" altLang="en-US" dirty="0">
              <a:latin typeface="Cambria" panose="02040503050406030204" pitchFamily="18" charset="0"/>
            </a:endParaRPr>
          </a:p>
        </p:txBody>
      </p:sp>
      <p:sp>
        <p:nvSpPr>
          <p:cNvPr id="3" name="页脚占位符 2"/>
          <p:cNvSpPr>
            <a:spLocks noGrp="1"/>
          </p:cNvSpPr>
          <p:nvPr>
            <p:ph type="ftr" sz="quarter" idx="11"/>
          </p:nvPr>
        </p:nvSpPr>
        <p:spPr>
          <a:xfrm>
            <a:off x="3124200" y="6381750"/>
            <a:ext cx="2895600" cy="339725"/>
          </a:xfrm>
          <a:prstGeom prst="rect">
            <a:avLst/>
          </a:prstGeom>
          <a:noFill/>
          <a:ln w="9525">
            <a:noFill/>
          </a:ln>
        </p:spPr>
        <p:txBody>
          <a:bodyPr/>
          <a:lstStyle>
            <a:lvl1pPr>
              <a:defRPr>
                <a:ea typeface="华文中宋" panose="02010600040101010101" pitchFamily="2" charset="-122"/>
              </a:defRPr>
            </a:lvl1pPr>
          </a:lstStyle>
          <a:p>
            <a:pPr lvl="0" eaLnBrk="1" hangingPunct="1"/>
            <a:endParaRPr lang="zh-CN" altLang="en-US" dirty="0">
              <a:latin typeface="Cambria" panose="02040503050406030204" pitchFamily="18" charset="0"/>
            </a:endParaRPr>
          </a:p>
        </p:txBody>
      </p:sp>
      <p:sp>
        <p:nvSpPr>
          <p:cNvPr id="4" name="灯片编号占位符 3"/>
          <p:cNvSpPr>
            <a:spLocks noGrp="1"/>
          </p:cNvSpPr>
          <p:nvPr>
            <p:ph type="sldNum" sz="quarter" idx="12"/>
          </p:nvPr>
        </p:nvSpPr>
        <p:spPr>
          <a:xfrm>
            <a:off x="6553200" y="6381750"/>
            <a:ext cx="2133600" cy="339725"/>
          </a:xfrm>
          <a:prstGeom prst="rect">
            <a:avLst/>
          </a:prstGeom>
          <a:noFill/>
          <a:ln w="9525">
            <a:noFill/>
          </a:ln>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p:transition spd="med">
    <p:random/>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381750"/>
            <a:ext cx="2133600" cy="339725"/>
          </a:xfrm>
          <a:prstGeom prst="rect">
            <a:avLst/>
          </a:prstGeom>
          <a:noFill/>
          <a:ln w="9525">
            <a:noFill/>
          </a:ln>
        </p:spPr>
        <p:txBody>
          <a:bodyPr/>
          <a:lstStyle>
            <a:lvl1pPr>
              <a:defRPr>
                <a:ea typeface="华文中宋" panose="02010600040101010101" pitchFamily="2" charset="-122"/>
                <a:cs typeface="Cambria" panose="02040503050406030204" pitchFamily="18" charset="0"/>
              </a:defRPr>
            </a:lvl1pPr>
          </a:lstStyle>
          <a:p>
            <a:pPr lvl="0" eaLnBrk="1" hangingPunct="1"/>
            <a:endParaRPr lang="zh-CN" altLang="en-US" dirty="0">
              <a:latin typeface="Cambria" panose="02040503050406030204" pitchFamily="18" charset="0"/>
            </a:endParaRPr>
          </a:p>
        </p:txBody>
      </p:sp>
      <p:sp>
        <p:nvSpPr>
          <p:cNvPr id="6" name="页脚占位符 5"/>
          <p:cNvSpPr>
            <a:spLocks noGrp="1"/>
          </p:cNvSpPr>
          <p:nvPr>
            <p:ph type="ftr" sz="quarter" idx="11"/>
          </p:nvPr>
        </p:nvSpPr>
        <p:spPr>
          <a:xfrm>
            <a:off x="3124200" y="6381750"/>
            <a:ext cx="2895600" cy="339725"/>
          </a:xfrm>
          <a:prstGeom prst="rect">
            <a:avLst/>
          </a:prstGeom>
          <a:noFill/>
          <a:ln w="9525">
            <a:noFill/>
          </a:ln>
        </p:spPr>
        <p:txBody>
          <a:bodyPr/>
          <a:lstStyle>
            <a:lvl1pPr>
              <a:defRPr>
                <a:ea typeface="华文中宋" panose="02010600040101010101" pitchFamily="2" charset="-122"/>
              </a:defRPr>
            </a:lvl1pPr>
          </a:lstStyle>
          <a:p>
            <a:pPr lvl="0" eaLnBrk="1" hangingPunct="1"/>
            <a:endParaRPr lang="zh-CN" altLang="en-US" dirty="0">
              <a:latin typeface="Cambria" panose="02040503050406030204" pitchFamily="18" charset="0"/>
            </a:endParaRPr>
          </a:p>
        </p:txBody>
      </p:sp>
      <p:sp>
        <p:nvSpPr>
          <p:cNvPr id="7" name="灯片编号占位符 6"/>
          <p:cNvSpPr>
            <a:spLocks noGrp="1"/>
          </p:cNvSpPr>
          <p:nvPr>
            <p:ph type="sldNum" sz="quarter" idx="12"/>
          </p:nvPr>
        </p:nvSpPr>
        <p:spPr>
          <a:xfrm>
            <a:off x="6553200" y="6381750"/>
            <a:ext cx="2133600" cy="339725"/>
          </a:xfrm>
          <a:prstGeom prst="rect">
            <a:avLst/>
          </a:prstGeom>
          <a:noFill/>
          <a:ln w="9525">
            <a:noFill/>
          </a:ln>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p:transition spd="med">
    <p:random/>
  </p:transition>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513025"/>
          <p:cNvSpPr>
            <a:spLocks noGrp="1"/>
          </p:cNvSpPr>
          <p:nvPr>
            <p:ph type="title"/>
          </p:nvPr>
        </p:nvSpPr>
        <p:spPr>
          <a:xfrm>
            <a:off x="539750" y="188913"/>
            <a:ext cx="8135938" cy="649287"/>
          </a:xfrm>
          <a:prstGeom prst="rect">
            <a:avLst/>
          </a:prstGeom>
          <a:solidFill>
            <a:schemeClr val="accent1"/>
          </a:solidFill>
          <a:ln w="9525">
            <a:noFill/>
          </a:ln>
        </p:spPr>
        <p:txBody>
          <a:bodyPr anchor="ctr"/>
          <a:lstStyle/>
          <a:p>
            <a:pPr lvl="0"/>
            <a:r>
              <a:rPr lang="zh-CN" altLang="en-US" dirty="0"/>
              <a:t>单击此处编辑母版标题样式</a:t>
            </a:r>
            <a:endParaRPr lang="zh-CN" altLang="en-US" dirty="0"/>
          </a:p>
        </p:txBody>
      </p:sp>
      <p:sp>
        <p:nvSpPr>
          <p:cNvPr id="1027" name="文本占位符 513026"/>
          <p:cNvSpPr>
            <a:spLocks noGrp="1"/>
          </p:cNvSpPr>
          <p:nvPr>
            <p:ph type="body"/>
          </p:nvPr>
        </p:nvSpPr>
        <p:spPr>
          <a:xfrm>
            <a:off x="539750" y="981075"/>
            <a:ext cx="8135938" cy="5400675"/>
          </a:xfrm>
          <a:prstGeom prst="rect">
            <a:avLst/>
          </a:prstGeom>
          <a:noFill/>
          <a:ln w="9525">
            <a:noFill/>
          </a:ln>
        </p:spPr>
        <p:txBody>
          <a:bodyPr anchor="t"/>
          <a:lstStyle/>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513028" name="日期占位符 513027"/>
          <p:cNvSpPr>
            <a:spLocks noGrp="1"/>
          </p:cNvSpPr>
          <p:nvPr>
            <p:ph type="dt" sz="half" idx="2"/>
          </p:nvPr>
        </p:nvSpPr>
        <p:spPr>
          <a:xfrm>
            <a:off x="457200" y="6381750"/>
            <a:ext cx="2133600" cy="339725"/>
          </a:xfrm>
          <a:prstGeom prst="rect">
            <a:avLst/>
          </a:prstGeom>
          <a:noFill/>
          <a:ln w="9525">
            <a:noFill/>
          </a:ln>
        </p:spPr>
        <p:txBody>
          <a:bodyPr/>
          <a:lstStyle>
            <a:lvl1pPr>
              <a:defRPr sz="1400">
                <a:latin typeface="Cambria" panose="02040503050406030204" pitchFamily="18" charset="0"/>
              </a:defRPr>
            </a:lvl1pPr>
          </a:lstStyle>
          <a:p>
            <a:pPr lvl="0" eaLnBrk="1" hangingPunct="1"/>
            <a:fld id="{BB962C8B-B14F-4D97-AF65-F5344CB8AC3E}" type="datetime1">
              <a:rPr lang="zh-CN" altLang="en-US" dirty="0">
                <a:latin typeface="Cambria" panose="02040503050406030204" pitchFamily="18" charset="0"/>
              </a:rPr>
            </a:fld>
            <a:endParaRPr lang="zh-CN" altLang="en-US" dirty="0">
              <a:latin typeface="Cambria" panose="02040503050406030204" pitchFamily="18" charset="0"/>
            </a:endParaRPr>
          </a:p>
        </p:txBody>
      </p:sp>
      <p:sp>
        <p:nvSpPr>
          <p:cNvPr id="513029" name="页脚占位符 513028"/>
          <p:cNvSpPr>
            <a:spLocks noGrp="1"/>
          </p:cNvSpPr>
          <p:nvPr>
            <p:ph type="ftr" sz="quarter" idx="3"/>
          </p:nvPr>
        </p:nvSpPr>
        <p:spPr>
          <a:xfrm>
            <a:off x="3124200" y="6381750"/>
            <a:ext cx="2895600" cy="339725"/>
          </a:xfrm>
          <a:prstGeom prst="rect">
            <a:avLst/>
          </a:prstGeom>
          <a:noFill/>
          <a:ln w="9525">
            <a:noFill/>
          </a:ln>
        </p:spPr>
        <p:txBody>
          <a:bodyPr/>
          <a:lstStyle>
            <a:lvl1pPr algn="ctr">
              <a:defRPr sz="1400">
                <a:latin typeface="Cambria" panose="02040503050406030204" pitchFamily="18" charset="0"/>
                <a:ea typeface="华文中宋" panose="02010600040101010101" pitchFamily="2" charset="-122"/>
                <a:cs typeface="Cambria" panose="02040503050406030204" pitchFamily="18" charset="0"/>
              </a:defRPr>
            </a:lvl1pPr>
          </a:lstStyle>
          <a:p>
            <a:pPr lvl="0" eaLnBrk="1" hangingPunct="1"/>
            <a:endParaRPr lang="zh-CN" altLang="en-US" dirty="0">
              <a:latin typeface="Cambria" panose="02040503050406030204" pitchFamily="18" charset="0"/>
            </a:endParaRPr>
          </a:p>
        </p:txBody>
      </p:sp>
      <p:sp>
        <p:nvSpPr>
          <p:cNvPr id="513030" name="灯片编号占位符 513029"/>
          <p:cNvSpPr>
            <a:spLocks noGrp="1"/>
          </p:cNvSpPr>
          <p:nvPr>
            <p:ph type="sldNum" sz="quarter" idx="4"/>
          </p:nvPr>
        </p:nvSpPr>
        <p:spPr>
          <a:xfrm>
            <a:off x="6553200" y="6381750"/>
            <a:ext cx="2133600" cy="339725"/>
          </a:xfrm>
          <a:prstGeom prst="rect">
            <a:avLst/>
          </a:prstGeom>
          <a:noFill/>
          <a:ln w="9525">
            <a:noFill/>
          </a:ln>
        </p:spPr>
        <p:txBody>
          <a:bodyPr/>
          <a:lstStyle>
            <a:lvl1pPr algn="r">
              <a:defRPr sz="1400">
                <a:latin typeface="Cambria" panose="02040503050406030204" pitchFamily="18" charset="0"/>
              </a:defRPr>
            </a:lvl1p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random/>
  </p:transition>
  <p:hf hdr="0" ftr="0" dt="0"/>
  <p:txStyles>
    <p:titleStyle>
      <a:lvl1pPr marL="0" lvl="0" indent="0" algn="ctr" defTabSz="914400" rtl="0" eaLnBrk="1" fontAlgn="base" latinLnBrk="0" hangingPunct="1">
        <a:lnSpc>
          <a:spcPct val="100000"/>
        </a:lnSpc>
        <a:spcBef>
          <a:spcPct val="0"/>
        </a:spcBef>
        <a:spcAft>
          <a:spcPct val="0"/>
        </a:spcAft>
        <a:buNone/>
        <a:defRPr sz="4000" b="1" i="0" u="none" kern="1200" baseline="0">
          <a:solidFill>
            <a:schemeClr val="tx2"/>
          </a:solidFill>
          <a:latin typeface="+mj-lt"/>
          <a:ea typeface="+mj-ea"/>
          <a:cs typeface="Cambria" panose="02040503050406030204" pitchFamily="18" charset="0"/>
        </a:defRPr>
      </a:lvl1pPr>
    </p:titleStyle>
    <p:bodyStyle>
      <a:lvl1pPr marL="342900" lvl="0" indent="-342900" algn="l" defTabSz="914400" rtl="0" eaLnBrk="1" fontAlgn="base" latinLnBrk="0" hangingPunct="1">
        <a:lnSpc>
          <a:spcPct val="100000"/>
        </a:lnSpc>
        <a:spcBef>
          <a:spcPct val="30000"/>
        </a:spcBef>
        <a:spcAft>
          <a:spcPct val="0"/>
        </a:spcAft>
        <a:buClr>
          <a:schemeClr val="hlink"/>
        </a:buClr>
        <a:buSzPct val="85000"/>
        <a:buFont typeface="Wingdings" panose="05000000000000000000" pitchFamily="2" charset="2"/>
        <a:buChar char="l"/>
        <a:defRPr sz="2800" b="0" i="0" u="none" kern="1200" baseline="0">
          <a:solidFill>
            <a:schemeClr val="tx1"/>
          </a:solidFill>
          <a:latin typeface="+mn-lt"/>
          <a:ea typeface="+mn-ea"/>
          <a:cs typeface="Cambria" panose="02040503050406030204" pitchFamily="18" charset="0"/>
        </a:defRPr>
      </a:lvl1pPr>
      <a:lvl2pPr marL="742950" lvl="1" indent="-285750" algn="l" defTabSz="914400" rtl="0" eaLnBrk="1" fontAlgn="base" latinLnBrk="0" hangingPunct="1">
        <a:lnSpc>
          <a:spcPct val="100000"/>
        </a:lnSpc>
        <a:spcBef>
          <a:spcPct val="30000"/>
        </a:spcBef>
        <a:spcAft>
          <a:spcPct val="0"/>
        </a:spcAft>
        <a:buClr>
          <a:schemeClr val="accent2"/>
        </a:buClr>
        <a:buSzPct val="85000"/>
        <a:buFont typeface="Wingdings" panose="05000000000000000000" pitchFamily="2" charset="2"/>
        <a:buChar char="n"/>
        <a:defRPr sz="2800" b="0" i="0" u="none" kern="1200" baseline="0">
          <a:solidFill>
            <a:schemeClr val="tx1"/>
          </a:solidFill>
          <a:latin typeface="+mn-lt"/>
          <a:ea typeface="+mn-ea"/>
          <a:cs typeface="Cambria" panose="02040503050406030204" pitchFamily="18" charset="0"/>
        </a:defRPr>
      </a:lvl2pPr>
      <a:lvl3pPr marL="1143000" lvl="2" indent="-228600" algn="l" defTabSz="914400" rtl="0" eaLnBrk="1" fontAlgn="base" latinLnBrk="0" hangingPunct="1">
        <a:lnSpc>
          <a:spcPct val="100000"/>
        </a:lnSpc>
        <a:spcBef>
          <a:spcPct val="30000"/>
        </a:spcBef>
        <a:spcAft>
          <a:spcPct val="0"/>
        </a:spcAft>
        <a:buSzTx/>
        <a:buFontTx/>
        <a:buChar char="•"/>
        <a:defRPr sz="2400" b="0" i="0" u="none" kern="1200" baseline="0">
          <a:solidFill>
            <a:schemeClr val="tx1"/>
          </a:solidFill>
          <a:latin typeface="+mn-lt"/>
          <a:ea typeface="+mn-ea"/>
          <a:cs typeface="Cambria" panose="02040503050406030204" pitchFamily="18" charset="0"/>
        </a:defRPr>
      </a:lvl3pPr>
      <a:lvl4pPr marL="1600200" lvl="3" indent="-228600" algn="l" defTabSz="914400" rtl="0" eaLnBrk="1" fontAlgn="base" latinLnBrk="0" hangingPunct="1">
        <a:lnSpc>
          <a:spcPct val="100000"/>
        </a:lnSpc>
        <a:spcBef>
          <a:spcPct val="30000"/>
        </a:spcBef>
        <a:spcAft>
          <a:spcPct val="0"/>
        </a:spcAft>
        <a:buSzTx/>
        <a:buFontTx/>
        <a:buChar char="–"/>
        <a:defRPr sz="2000" b="0" i="0" u="none" kern="1200" baseline="0">
          <a:solidFill>
            <a:schemeClr val="tx1"/>
          </a:solidFill>
          <a:latin typeface="+mn-lt"/>
          <a:ea typeface="+mn-ea"/>
          <a:cs typeface="Cambria" panose="02040503050406030204" pitchFamily="18" charset="0"/>
        </a:defRPr>
      </a:lvl4pPr>
      <a:lvl5pPr marL="2057400" lvl="4" indent="-228600" algn="l" defTabSz="914400" rtl="0" eaLnBrk="1" fontAlgn="base" latinLnBrk="0" hangingPunct="1">
        <a:lnSpc>
          <a:spcPct val="100000"/>
        </a:lnSpc>
        <a:spcBef>
          <a:spcPct val="30000"/>
        </a:spcBef>
        <a:spcAft>
          <a:spcPct val="0"/>
        </a:spcAft>
        <a:buSzTx/>
        <a:buFontTx/>
        <a:buChar char="»"/>
        <a:defRPr sz="2000" b="0" i="0" u="none" kern="1200" baseline="0">
          <a:solidFill>
            <a:schemeClr val="tx1"/>
          </a:solidFill>
          <a:latin typeface="+mn-lt"/>
          <a:ea typeface="+mn-ea"/>
          <a:cs typeface="Cambria" panose="02040503050406030204" pitchFamily="18" charset="0"/>
        </a:defRPr>
      </a:lvl5pPr>
      <a:lvl6pPr marL="2514600" lvl="5" indent="-228600" algn="l" defTabSz="914400" rtl="0" eaLnBrk="1" fontAlgn="base" latinLnBrk="0" hangingPunct="1">
        <a:lnSpc>
          <a:spcPct val="100000"/>
        </a:lnSpc>
        <a:spcBef>
          <a:spcPct val="30000"/>
        </a:spcBef>
        <a:spcAft>
          <a:spcPct val="0"/>
        </a:spcAft>
        <a:buSzTx/>
        <a:buFontTx/>
        <a:buChar char="»"/>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30000"/>
        </a:spcBef>
        <a:spcAft>
          <a:spcPct val="0"/>
        </a:spcAft>
        <a:buSzTx/>
        <a:buFontTx/>
        <a:buChar char="»"/>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30000"/>
        </a:spcBef>
        <a:spcAft>
          <a:spcPct val="0"/>
        </a:spcAft>
        <a:buSzTx/>
        <a:buFontTx/>
        <a:buChar char="»"/>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30000"/>
        </a:spcBef>
        <a:spcAft>
          <a:spcPct val="0"/>
        </a:spcAft>
        <a:buSzTx/>
        <a:buFontTx/>
        <a:buChar char="»"/>
        <a:defRPr sz="2000" b="1"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vl6pPr marL="2286000" lvl="5"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6pPr>
      <a:lvl7pPr marL="2743200" lvl="6"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7pPr>
      <a:lvl8pPr marL="3200400" lvl="7"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8pPr>
      <a:lvl9pPr marL="3657600" lvl="8"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hyperlink" Target="https://devcpp.gitee.io/pto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9" Type="http://schemas.openxmlformats.org/officeDocument/2006/relationships/notesSlide" Target="../notesSlides/notesSlide45.xml"/><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ee.com/devcpp/ptop/"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8.xml"/><Relationship Id="rId2" Type="http://schemas.openxmlformats.org/officeDocument/2006/relationships/image" Target="../media/image6.wmf"/><Relationship Id="rId1" Type="http://schemas.openxmlformats.org/officeDocument/2006/relationships/oleObject" Target="../embeddings/oleObject4.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7169"/>
          <p:cNvSpPr>
            <a:spLocks noGrp="1"/>
          </p:cNvSpPr>
          <p:nvPr>
            <p:ph type="ctrTitle"/>
          </p:nvPr>
        </p:nvSpPr>
        <p:spPr>
          <a:xfrm>
            <a:off x="685800" y="1653540"/>
            <a:ext cx="7772400" cy="1946910"/>
          </a:xfrm>
          <a:gradFill rotWithShape="1">
            <a:gsLst>
              <a:gs pos="0">
                <a:schemeClr val="bg1">
                  <a:alpha val="100000"/>
                </a:schemeClr>
              </a:gs>
              <a:gs pos="50000">
                <a:schemeClr val="accent1">
                  <a:alpha val="100000"/>
                </a:schemeClr>
              </a:gs>
              <a:gs pos="100000">
                <a:schemeClr val="bg1">
                  <a:alpha val="100000"/>
                </a:schemeClr>
              </a:gs>
            </a:gsLst>
            <a:lin ang="5400000" scaled="1"/>
            <a:tileRect/>
          </a:gradFill>
        </p:spPr>
        <p:txBody>
          <a:bodyPr anchor="ctr"/>
          <a:lstStyle/>
          <a:p>
            <a:pPr defTabSz="914400">
              <a:lnSpc>
                <a:spcPct val="120000"/>
              </a:lnSpc>
              <a:buClrTx/>
              <a:buSzTx/>
              <a:buFontTx/>
            </a:pPr>
            <a:r>
              <a:rPr lang="zh-CN" altLang="en-US" sz="5400" kern="1200" baseline="0" dirty="0">
                <a:latin typeface="Cambria" panose="02040503050406030204" pitchFamily="18" charset="0"/>
                <a:ea typeface="新宋体" panose="02010609030101010101" pitchFamily="49" charset="-122"/>
              </a:rPr>
              <a:t>第 </a:t>
            </a:r>
            <a:r>
              <a:rPr lang="en-US" altLang="zh-CN" sz="5400" kern="1200" baseline="0" dirty="0">
                <a:latin typeface="Cambria" panose="02040503050406030204" pitchFamily="18" charset="0"/>
                <a:ea typeface="新宋体" panose="02010609030101010101" pitchFamily="49" charset="-122"/>
              </a:rPr>
              <a:t>8 </a:t>
            </a:r>
            <a:r>
              <a:rPr lang="zh-CN" altLang="en-US" sz="5400" kern="1200" baseline="0" dirty="0">
                <a:latin typeface="Cambria" panose="02040503050406030204" pitchFamily="18" charset="0"/>
                <a:ea typeface="新宋体" panose="02010609030101010101" pitchFamily="49" charset="-122"/>
              </a:rPr>
              <a:t>章</a:t>
            </a:r>
            <a:br>
              <a:rPr lang="zh-CN" altLang="en-US" sz="5400" kern="1200" baseline="0" dirty="0">
                <a:latin typeface="Cambria" panose="02040503050406030204" pitchFamily="18" charset="0"/>
                <a:ea typeface="新宋体" panose="02010609030101010101" pitchFamily="49" charset="-122"/>
              </a:rPr>
            </a:br>
            <a:r>
              <a:rPr lang="zh-CN" altLang="en-US" sz="5400" kern="1200" baseline="0" dirty="0">
                <a:latin typeface="Cambria" panose="02040503050406030204" pitchFamily="18" charset="0"/>
                <a:ea typeface="新宋体" panose="02010609030101010101" pitchFamily="49" charset="-122"/>
              </a:rPr>
              <a:t>结构体和其它数据机制</a:t>
            </a:r>
            <a:endParaRPr lang="zh-CN" altLang="en-US" sz="5400" kern="1200" baseline="0">
              <a:latin typeface="Cambria" panose="02040503050406030204" pitchFamily="18" charset="0"/>
              <a:ea typeface="新宋体" panose="02010609030101010101" pitchFamily="49" charset="-122"/>
            </a:endParaRPr>
          </a:p>
        </p:txBody>
      </p:sp>
      <p:sp>
        <p:nvSpPr>
          <p:cNvPr id="7176" name="文本框 7175"/>
          <p:cNvSpPr txBox="1"/>
          <p:nvPr/>
        </p:nvSpPr>
        <p:spPr>
          <a:xfrm>
            <a:off x="2771775" y="692150"/>
            <a:ext cx="3744913" cy="457200"/>
          </a:xfrm>
          <a:prstGeom prst="rect">
            <a:avLst/>
          </a:prstGeom>
          <a:noFill/>
          <a:ln w="19050">
            <a:noFill/>
          </a:ln>
        </p:spPr>
        <p:txBody>
          <a:bodyPr lIns="92075" tIns="46038" rIns="92075" bIns="46038">
            <a:spAutoFit/>
          </a:bodyPr>
          <a:lstStyle/>
          <a:p>
            <a:r>
              <a:rPr lang="zh-CN" altLang="en-US" sz="2400" dirty="0">
                <a:latin typeface="Cambria" panose="02040503050406030204" pitchFamily="18" charset="0"/>
                <a:ea typeface="华文中宋" panose="02010600040101010101" pitchFamily="2" charset="-122"/>
              </a:rPr>
              <a:t>高级语言程序设计</a:t>
            </a:r>
            <a:endParaRPr lang="zh-CN" altLang="en-US" sz="2400" dirty="0">
              <a:latin typeface="Cambria" panose="02040503050406030204" pitchFamily="18" charset="0"/>
              <a:ea typeface="华文中宋" panose="02010600040101010101" pitchFamily="2" charset="-122"/>
            </a:endParaRPr>
          </a:p>
        </p:txBody>
      </p:sp>
      <p:sp>
        <p:nvSpPr>
          <p:cNvPr id="7177" name="副标题 7176"/>
          <p:cNvSpPr>
            <a:spLocks noGrp="1"/>
          </p:cNvSpPr>
          <p:nvPr>
            <p:ph type="subTitle" idx="1"/>
          </p:nvPr>
        </p:nvSpPr>
        <p:spPr>
          <a:xfrm>
            <a:off x="1547495" y="4364990"/>
            <a:ext cx="6400800" cy="2043430"/>
          </a:xfrm>
        </p:spPr>
        <p:txBody>
          <a:bodyPr/>
          <a:lstStyle/>
          <a:p>
            <a:pPr algn="ctr"/>
            <a:r>
              <a:rPr lang="zh-CN" altLang="en-US" sz="2400">
                <a:sym typeface="+mn-ea"/>
              </a:rPr>
              <a:t>裘宗燕，李安邦</a:t>
            </a:r>
            <a:r>
              <a:rPr lang="en-US" altLang="zh-CN" sz="2400">
                <a:sym typeface="+mn-ea"/>
              </a:rPr>
              <a:t> </a:t>
            </a:r>
            <a:r>
              <a:rPr lang="zh-CN" altLang="en-US" sz="2400">
                <a:sym typeface="+mn-ea"/>
              </a:rPr>
              <a:t>编著</a:t>
            </a:r>
            <a:endParaRPr lang="zh-CN" altLang="en-US" sz="2400"/>
          </a:p>
          <a:p>
            <a:pPr algn="ctr"/>
            <a:r>
              <a:rPr lang="zh-CN" altLang="en-US" sz="2400">
                <a:sym typeface="+mn-ea"/>
              </a:rPr>
              <a:t>《从问题到程序——C/C++程序设计基础》</a:t>
            </a:r>
            <a:endParaRPr lang="zh-CN" altLang="en-US" sz="2400"/>
          </a:p>
          <a:p>
            <a:pPr algn="ctr"/>
            <a:r>
              <a:rPr lang="zh-CN" altLang="en-US" sz="2400">
                <a:sym typeface="+mn-ea"/>
              </a:rPr>
              <a:t>机械工业出版社，2023</a:t>
            </a:r>
            <a:endParaRPr lang="zh-CN" altLang="en-US" sz="2400">
              <a:sym typeface="+mn-ea"/>
            </a:endParaRPr>
          </a:p>
          <a:p>
            <a:pPr algn="ctr"/>
            <a:r>
              <a:rPr lang="zh-CN" altLang="en-US" sz="2400">
                <a:sym typeface="+mn-ea"/>
                <a:hlinkClick r:id="rId1" action="ppaction://hlinkfile"/>
              </a:rPr>
              <a:t>https://devcpp.gitee.io/ptop</a:t>
            </a:r>
            <a:endParaRPr lang="zh-CN" altLang="en-US" sz="2400" kern="1200" baseline="0" dirty="0">
              <a:latin typeface="华文中宋" panose="02010600040101010101" pitchFamily="2" charset="-122"/>
              <a:ea typeface="华文中宋" panose="02010600040101010101" pitchFamily="2" charset="-122"/>
              <a:sym typeface="+mn-ea"/>
            </a:endParaRPr>
          </a:p>
        </p:txBody>
      </p:sp>
      <p:pic>
        <p:nvPicPr>
          <p:cNvPr id="3" name="图片 2"/>
          <p:cNvPicPr>
            <a:picLocks noChangeAspect="1"/>
          </p:cNvPicPr>
          <p:nvPr>
            <p:custDataLst>
              <p:tags r:id="rId2"/>
            </p:custDataLst>
          </p:nvPr>
        </p:nvPicPr>
        <p:blipFill>
          <a:blip r:embed="rId3">
            <a:clrChange>
              <a:clrFrom>
                <a:srgbClr val="FFFFFF">
                  <a:alpha val="100000"/>
                </a:srgbClr>
              </a:clrFrom>
              <a:clrTo>
                <a:srgbClr val="FFFFFF">
                  <a:alpha val="100000"/>
                  <a:alpha val="0"/>
                </a:srgbClr>
              </a:clrTo>
            </a:clrChange>
          </a:blip>
          <a:stretch>
            <a:fillRect/>
          </a:stretch>
        </p:blipFill>
        <p:spPr>
          <a:xfrm>
            <a:off x="395605" y="4221480"/>
            <a:ext cx="1363980" cy="1894840"/>
          </a:xfrm>
          <a:prstGeom prst="rect">
            <a:avLst/>
          </a:prstGeom>
        </p:spPr>
      </p:pic>
    </p:spTree>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0246" name="标题 10245"/>
          <p:cNvSpPr>
            <a:spLocks noGrp="1"/>
          </p:cNvSpPr>
          <p:nvPr>
            <p:ph type="title"/>
          </p:nvPr>
        </p:nvSpPr>
        <p:spPr/>
        <p:txBody>
          <a:bodyPr anchor="ctr"/>
          <a:lstStyle/>
          <a:p>
            <a:r>
              <a:rPr lang="en-US" altLang="zh-CN" sz="3600" dirty="0"/>
              <a:t>8.2  </a:t>
            </a:r>
            <a:r>
              <a:rPr lang="zh-CN" altLang="en-US" sz="3600" dirty="0"/>
              <a:t>结构体（</a:t>
            </a:r>
            <a:r>
              <a:rPr lang="en-US" altLang="zh-CN" sz="3600" err="1"/>
              <a:t>struct</a:t>
            </a:r>
            <a:r>
              <a:rPr lang="zh-CN" altLang="en-US" sz="3600" dirty="0"/>
              <a:t>）</a:t>
            </a:r>
            <a:endParaRPr lang="zh-CN" altLang="en-US" sz="3600" dirty="0"/>
          </a:p>
        </p:txBody>
      </p:sp>
      <p:sp>
        <p:nvSpPr>
          <p:cNvPr id="10247" name="内容占位符 10246"/>
          <p:cNvSpPr>
            <a:spLocks noGrp="1"/>
          </p:cNvSpPr>
          <p:nvPr>
            <p:ph idx="1"/>
          </p:nvPr>
        </p:nvSpPr>
        <p:spPr/>
        <p:txBody>
          <a:bodyPr/>
          <a:lstStyle/>
          <a:p>
            <a:pPr marL="0" indent="0">
              <a:spcBef>
                <a:spcPct val="40000"/>
              </a:spcBef>
              <a:buNone/>
            </a:pPr>
            <a:r>
              <a:rPr lang="zh-CN" altLang="en-US" dirty="0"/>
              <a:t>被处理的数据常常形成一些逻辑整体，具有紧密的内在联系。</a:t>
            </a:r>
            <a:endParaRPr lang="zh-CN" altLang="en-US" dirty="0"/>
          </a:p>
          <a:p>
            <a:pPr marL="0" indent="0">
              <a:spcBef>
                <a:spcPct val="40000"/>
              </a:spcBef>
              <a:buNone/>
            </a:pPr>
            <a:r>
              <a:rPr lang="zh-CN" altLang="en-US" sz="2400" dirty="0"/>
              <a:t>各成分的性质类似（同类型）时可以用数组。</a:t>
            </a:r>
            <a:endParaRPr lang="zh-CN" altLang="en-US" sz="2400" dirty="0"/>
          </a:p>
          <a:p>
            <a:pPr marL="0" indent="0">
              <a:spcBef>
                <a:spcPct val="40000"/>
              </a:spcBef>
              <a:buNone/>
            </a:pPr>
            <a:r>
              <a:rPr lang="zh-CN" altLang="en-US" dirty="0">
                <a:solidFill>
                  <a:schemeClr val="hlink"/>
                </a:solidFill>
              </a:rPr>
              <a:t>数据体成分类型不同</a:t>
            </a:r>
            <a:r>
              <a:rPr lang="zh-CN" altLang="en-US" dirty="0"/>
              <a:t>的情况很普遍。</a:t>
            </a:r>
            <a:r>
              <a:rPr lang="zh-CN" altLang="en-US" sz="2400" dirty="0"/>
              <a:t>如居民身份证，成分有：姓名、性别、出生日期、住址</a:t>
            </a:r>
            <a:r>
              <a:rPr lang="en-US" altLang="zh-CN" sz="2400">
                <a:latin typeface="Cambria" panose="02040503050406030204" pitchFamily="18" charset="0"/>
              </a:rPr>
              <a:t>……</a:t>
            </a:r>
            <a:r>
              <a:rPr lang="zh-CN" altLang="en-US" sz="2400" dirty="0"/>
              <a:t>。这组信息共同描述了一个居民。无法用数组表示。</a:t>
            </a:r>
            <a:endParaRPr lang="zh-CN" altLang="en-US" sz="2400" dirty="0"/>
          </a:p>
          <a:p>
            <a:pPr marL="0" indent="0">
              <a:spcBef>
                <a:spcPct val="40000"/>
              </a:spcBef>
              <a:buNone/>
            </a:pPr>
            <a:r>
              <a:rPr lang="zh-CN" altLang="en-US" dirty="0"/>
              <a:t>许多语言提供了将多个相同或不同类型的数据组合起来的机制，常称</a:t>
            </a:r>
            <a:r>
              <a:rPr lang="zh-CN" altLang="en-US" dirty="0">
                <a:solidFill>
                  <a:schemeClr val="hlink"/>
                </a:solidFill>
              </a:rPr>
              <a:t>记录</a:t>
            </a:r>
            <a:r>
              <a:rPr lang="en-US" altLang="zh-CN" dirty="0"/>
              <a:t>(record)</a:t>
            </a:r>
            <a:r>
              <a:rPr lang="zh-CN" altLang="en-US" dirty="0"/>
              <a:t>，</a:t>
            </a:r>
            <a:r>
              <a:rPr lang="en-US" altLang="zh-CN" dirty="0"/>
              <a:t>C/C++</a:t>
            </a:r>
            <a:r>
              <a:rPr lang="zh-CN" altLang="en-US" dirty="0"/>
              <a:t>称为</a:t>
            </a:r>
            <a:r>
              <a:rPr lang="zh-CN" altLang="en-US" dirty="0">
                <a:solidFill>
                  <a:schemeClr val="hlink"/>
                </a:solidFill>
              </a:rPr>
              <a:t>结构体</a:t>
            </a:r>
            <a:r>
              <a:rPr lang="en-US" altLang="zh-CN" dirty="0"/>
              <a:t>(structure)</a:t>
            </a:r>
            <a:r>
              <a:rPr lang="zh-CN" altLang="en-US" dirty="0"/>
              <a:t>。</a:t>
            </a:r>
            <a:endParaRPr lang="zh-CN" altLang="en-US" dirty="0"/>
          </a:p>
          <a:p>
            <a:pPr marL="0" indent="0">
              <a:spcBef>
                <a:spcPct val="40000"/>
              </a:spcBef>
              <a:buNone/>
            </a:pPr>
            <a:r>
              <a:rPr lang="zh-CN" altLang="en-US" dirty="0"/>
              <a:t>结构体是复合数据对象，其中的数据项称为结构体的</a:t>
            </a:r>
            <a:r>
              <a:rPr lang="zh-CN" altLang="en-US" dirty="0">
                <a:solidFill>
                  <a:schemeClr val="hlink"/>
                </a:solidFill>
              </a:rPr>
              <a:t>成分</a:t>
            </a:r>
            <a:r>
              <a:rPr lang="zh-CN" altLang="en-US" dirty="0"/>
              <a:t>或</a:t>
            </a:r>
            <a:r>
              <a:rPr lang="zh-CN" altLang="en-US" dirty="0">
                <a:solidFill>
                  <a:schemeClr val="hlink"/>
                </a:solidFill>
              </a:rPr>
              <a:t>成员</a:t>
            </a:r>
            <a:r>
              <a:rPr lang="zh-CN" altLang="en-US" dirty="0"/>
              <a:t>。成员给定</a:t>
            </a:r>
            <a:r>
              <a:rPr lang="zh-CN" altLang="en-US" dirty="0">
                <a:solidFill>
                  <a:schemeClr val="hlink"/>
                </a:solidFill>
              </a:rPr>
              <a:t>名字</a:t>
            </a:r>
            <a:r>
              <a:rPr lang="zh-CN" altLang="en-US" dirty="0"/>
              <a:t>，通过成员名访问。</a:t>
            </a:r>
            <a:endParaRPr lang="zh-CN" altLang="en-US" dirty="0"/>
          </a:p>
        </p:txBody>
      </p:sp>
    </p:spTree>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3317" name="标题 13316"/>
          <p:cNvSpPr>
            <a:spLocks noGrp="1"/>
          </p:cNvSpPr>
          <p:nvPr>
            <p:ph type="title"/>
          </p:nvPr>
        </p:nvSpPr>
        <p:spPr/>
        <p:txBody>
          <a:bodyPr anchor="ctr"/>
          <a:lstStyle/>
          <a:p>
            <a:r>
              <a:rPr lang="en-US" altLang="zh-CN" sz="3600" dirty="0"/>
              <a:t>8.2.1  </a:t>
            </a:r>
            <a:r>
              <a:rPr lang="zh-CN" altLang="en-US" sz="3600" dirty="0"/>
              <a:t>结构体类型</a:t>
            </a:r>
            <a:endParaRPr lang="zh-CN" altLang="en-US" sz="3600" dirty="0"/>
          </a:p>
        </p:txBody>
      </p:sp>
      <p:sp>
        <p:nvSpPr>
          <p:cNvPr id="13318" name="内容占位符 13317"/>
          <p:cNvSpPr>
            <a:spLocks noGrp="1"/>
          </p:cNvSpPr>
          <p:nvPr>
            <p:ph idx="1"/>
          </p:nvPr>
        </p:nvSpPr>
        <p:spPr/>
        <p:txBody>
          <a:bodyPr/>
          <a:lstStyle/>
          <a:p>
            <a:pPr marL="0" indent="0" algn="just" eaLnBrk="0">
              <a:spcBef>
                <a:spcPct val="25000"/>
              </a:spcBef>
              <a:buClrTx/>
              <a:buSzTx/>
              <a:buFontTx/>
              <a:buNone/>
            </a:pPr>
            <a:r>
              <a:rPr lang="zh-CN" altLang="en-US" dirty="0"/>
              <a:t>要定义一种结构体类型，就需要描述它的各个成员的情况，包括每个成员的类型及名字。</a:t>
            </a:r>
            <a:endParaRPr lang="zh-CN" altLang="en-US" dirty="0"/>
          </a:p>
          <a:p>
            <a:pPr marL="0" indent="0" algn="just" eaLnBrk="0">
              <a:spcBef>
                <a:spcPct val="25000"/>
              </a:spcBef>
              <a:buClrTx/>
              <a:buSzTx/>
              <a:buFontTx/>
              <a:buNone/>
            </a:pPr>
            <a:r>
              <a:rPr lang="zh-CN" altLang="en-US" dirty="0">
                <a:solidFill>
                  <a:schemeClr val="hlink"/>
                </a:solidFill>
              </a:rPr>
              <a:t>结构体类型</a:t>
            </a:r>
            <a:r>
              <a:rPr lang="zh-CN" altLang="en-US" dirty="0"/>
              <a:t>描述由 </a:t>
            </a:r>
            <a:r>
              <a:rPr lang="en-US" altLang="zh-CN" err="1"/>
              <a:t>struct</a:t>
            </a:r>
            <a:r>
              <a:rPr lang="en-US" altLang="zh-CN" dirty="0"/>
              <a:t> </a:t>
            </a:r>
            <a:r>
              <a:rPr lang="zh-CN" altLang="en-US" dirty="0"/>
              <a:t>引导，基本形式：</a:t>
            </a:r>
            <a:endParaRPr lang="zh-CN" altLang="en-US" dirty="0"/>
          </a:p>
          <a:p>
            <a:pPr marL="0" indent="0" algn="just" eaLnBrk="0">
              <a:spcBef>
                <a:spcPct val="25000"/>
              </a:spcBef>
              <a:buClrTx/>
              <a:buSzTx/>
              <a:buFontTx/>
              <a:buNone/>
            </a:pPr>
            <a:r>
              <a:rPr lang="zh-CN" altLang="en-US" dirty="0"/>
              <a:t>	</a:t>
            </a:r>
            <a:r>
              <a:rPr lang="en-US" altLang="zh-CN" err="1">
                <a:solidFill>
                  <a:schemeClr val="hlink"/>
                </a:solidFill>
              </a:rPr>
              <a:t>struct</a:t>
            </a:r>
            <a:r>
              <a:rPr lang="en-US" altLang="zh-CN" dirty="0">
                <a:solidFill>
                  <a:schemeClr val="hlink"/>
                </a:solidFill>
              </a:rPr>
              <a:t>  </a:t>
            </a:r>
            <a:r>
              <a:rPr lang="zh-CN" altLang="en-US" dirty="0">
                <a:solidFill>
                  <a:schemeClr val="tx2"/>
                </a:solidFill>
              </a:rPr>
              <a:t>结构体标志</a:t>
            </a:r>
            <a:r>
              <a:rPr lang="zh-CN" altLang="en-US" dirty="0">
                <a:solidFill>
                  <a:schemeClr val="hlink"/>
                </a:solidFill>
              </a:rPr>
              <a:t>  </a:t>
            </a:r>
            <a:r>
              <a:rPr lang="en-US" altLang="zh-CN">
                <a:solidFill>
                  <a:schemeClr val="hlink"/>
                </a:solidFill>
              </a:rPr>
              <a:t>{ </a:t>
            </a:r>
            <a:r>
              <a:rPr lang="zh-CN" altLang="en-US" u="sng" dirty="0">
                <a:solidFill>
                  <a:schemeClr val="accent2"/>
                </a:solidFill>
              </a:rPr>
              <a:t>成员说明序列</a:t>
            </a:r>
            <a:r>
              <a:rPr lang="zh-CN" altLang="en-US" dirty="0">
                <a:solidFill>
                  <a:schemeClr val="hlink"/>
                </a:solidFill>
              </a:rPr>
              <a:t> </a:t>
            </a:r>
            <a:r>
              <a:rPr lang="en-US" altLang="zh-CN">
                <a:solidFill>
                  <a:schemeClr val="hlink"/>
                </a:solidFill>
              </a:rPr>
              <a:t>};</a:t>
            </a:r>
            <a:endParaRPr lang="en-US" altLang="zh-CN">
              <a:solidFill>
                <a:schemeClr val="hlink"/>
              </a:solidFill>
            </a:endParaRPr>
          </a:p>
          <a:p>
            <a:pPr marL="0" indent="0" algn="just" eaLnBrk="0">
              <a:spcBef>
                <a:spcPct val="25000"/>
              </a:spcBef>
              <a:buClrTx/>
              <a:buSzTx/>
              <a:buFontTx/>
              <a:buNone/>
            </a:pPr>
            <a:r>
              <a:rPr lang="en-US" altLang="zh-CN">
                <a:solidFill>
                  <a:schemeClr val="hlink"/>
                </a:solidFill>
              </a:rPr>
              <a:t>				    </a:t>
            </a:r>
            <a:r>
              <a:rPr lang="zh-CN" altLang="en-US" sz="2400" dirty="0">
                <a:ea typeface="楷体" panose="02010609060101010101" pitchFamily="49" charset="-122"/>
              </a:rPr>
              <a:t>形式与变量定义相同</a:t>
            </a:r>
            <a:endParaRPr lang="zh-CN" altLang="en-US" sz="2400" dirty="0">
              <a:ea typeface="楷体" panose="02010609060101010101" pitchFamily="49" charset="-122"/>
            </a:endParaRPr>
          </a:p>
          <a:p>
            <a:pPr marL="0" indent="0" algn="just" eaLnBrk="0">
              <a:spcBef>
                <a:spcPct val="25000"/>
              </a:spcBef>
              <a:buClrTx/>
              <a:buSzTx/>
              <a:buFontTx/>
              <a:buNone/>
            </a:pPr>
            <a:r>
              <a:rPr lang="zh-CN" altLang="en-US" sz="2400" dirty="0"/>
              <a:t>结构体里可以有任意多个成员，成员可以是任何可用类型。</a:t>
            </a:r>
            <a:endParaRPr lang="zh-CN" altLang="en-US" sz="2400" dirty="0"/>
          </a:p>
        </p:txBody>
      </p:sp>
      <p:sp>
        <p:nvSpPr>
          <p:cNvPr id="13319" name="爆炸形 1 13318"/>
          <p:cNvSpPr/>
          <p:nvPr/>
        </p:nvSpPr>
        <p:spPr>
          <a:xfrm>
            <a:off x="7667625" y="1628775"/>
            <a:ext cx="503238" cy="431800"/>
          </a:xfrm>
          <a:prstGeom prst="irregularSeal1">
            <a:avLst/>
          </a:prstGeom>
          <a:solidFill>
            <a:srgbClr val="FFFF00"/>
          </a:solidFill>
          <a:ln w="38100" cap="flat" cmpd="sng">
            <a:solidFill>
              <a:schemeClr val="accent2"/>
            </a:solidFill>
            <a:prstDash val="solid"/>
            <a:miter/>
            <a:headEnd type="none" w="med" len="med"/>
            <a:tailEnd type="none" w="med" len="med"/>
          </a:ln>
        </p:spPr>
        <p:txBody>
          <a:bodyPr/>
          <a:lstStyle/>
          <a:p>
            <a:endParaRPr lang="zh-CN" altLang="en-US"/>
          </a:p>
        </p:txBody>
      </p:sp>
      <p:sp>
        <p:nvSpPr>
          <p:cNvPr id="13323" name="直接连接符 13322"/>
          <p:cNvSpPr/>
          <p:nvPr/>
        </p:nvSpPr>
        <p:spPr>
          <a:xfrm>
            <a:off x="5435600" y="2924175"/>
            <a:ext cx="144463" cy="217488"/>
          </a:xfrm>
          <a:prstGeom prst="line">
            <a:avLst/>
          </a:prstGeom>
          <a:ln w="9525" cap="flat" cmpd="sng">
            <a:solidFill>
              <a:schemeClr val="tx1"/>
            </a:solidFill>
            <a:prstDash val="solid"/>
            <a:headEnd type="none" w="med" len="med"/>
            <a:tailEnd type="triangle" w="med" len="med"/>
          </a:ln>
        </p:spPr>
      </p:sp>
      <p:sp>
        <p:nvSpPr>
          <p:cNvPr id="13324" name="文本框 13323"/>
          <p:cNvSpPr txBox="1"/>
          <p:nvPr/>
        </p:nvSpPr>
        <p:spPr>
          <a:xfrm>
            <a:off x="684213" y="4868863"/>
            <a:ext cx="3671887" cy="1198880"/>
          </a:xfrm>
          <a:prstGeom prst="rect">
            <a:avLst/>
          </a:prstGeom>
          <a:noFill/>
          <a:ln w="9525" cap="flat" cmpd="sng">
            <a:noFill/>
            <a:prstDash val="solid"/>
            <a:miter/>
            <a:headEnd type="none" w="med" len="med"/>
            <a:tailEnd type="none" w="med" len="med"/>
          </a:ln>
        </p:spPr>
        <p:txBody>
          <a:bodyPr lIns="92075" tIns="46038" rIns="92075" bIns="46038">
            <a:spAutoFit/>
          </a:bodyPr>
          <a:lstStyle/>
          <a:p>
            <a:pPr algn="just" eaLnBrk="0" hangingPunct="0">
              <a:spcBef>
                <a:spcPct val="25000"/>
              </a:spcBef>
            </a:pPr>
            <a:r>
              <a:rPr lang="en-US" altLang="zh-CN" sz="2400" b="1" err="1">
                <a:solidFill>
                  <a:schemeClr val="folHlink"/>
                </a:solidFill>
                <a:latin typeface="Cambria" panose="02040503050406030204" pitchFamily="18" charset="0"/>
                <a:ea typeface="新宋体" panose="02010609030101010101" pitchFamily="49" charset="-122"/>
              </a:rPr>
              <a:t>struct</a:t>
            </a:r>
            <a:r>
              <a:rPr lang="en-US" altLang="zh-CN" sz="2400" b="1">
                <a:solidFill>
                  <a:schemeClr val="folHlink"/>
                </a:solidFill>
                <a:latin typeface="Cambria" panose="02040503050406030204" pitchFamily="18" charset="0"/>
                <a:ea typeface="新宋体" panose="02010609030101010101" pitchFamily="49" charset="-122"/>
              </a:rPr>
              <a:t> </a:t>
            </a:r>
            <a:r>
              <a:rPr lang="en-US" altLang="zh-CN" sz="2400" b="1">
                <a:solidFill>
                  <a:schemeClr val="tx2"/>
                </a:solidFill>
                <a:latin typeface="Cambria" panose="02040503050406030204" pitchFamily="18" charset="0"/>
                <a:ea typeface="新宋体" panose="02010609030101010101" pitchFamily="49" charset="-122"/>
              </a:rPr>
              <a:t>Dot </a:t>
            </a:r>
            <a:r>
              <a:rPr lang="en-US" altLang="zh-CN" sz="2400" b="1">
                <a:solidFill>
                  <a:schemeClr val="folHlink"/>
                </a:solidFill>
                <a:latin typeface="Cambria" panose="02040503050406030204" pitchFamily="18" charset="0"/>
                <a:ea typeface="新宋体" panose="02010609030101010101" pitchFamily="49" charset="-122"/>
              </a:rPr>
              <a:t>{</a:t>
            </a:r>
            <a:endParaRPr lang="en-US" altLang="zh-CN" sz="2400" b="1">
              <a:solidFill>
                <a:schemeClr val="folHlink"/>
              </a:solidFill>
              <a:latin typeface="Cambria" panose="02040503050406030204" pitchFamily="18" charset="0"/>
              <a:ea typeface="新宋体" panose="02010609030101010101" pitchFamily="49" charset="-122"/>
            </a:endParaRPr>
          </a:p>
          <a:p>
            <a:pPr algn="just" eaLnBrk="0" hangingPunct="0">
              <a:spcBef>
                <a:spcPct val="0"/>
              </a:spcBef>
            </a:pPr>
            <a:r>
              <a:rPr lang="en-US" altLang="zh-CN" sz="2400" b="1">
                <a:solidFill>
                  <a:schemeClr val="folHlink"/>
                </a:solidFill>
                <a:latin typeface="Cambria" panose="02040503050406030204" pitchFamily="18" charset="0"/>
                <a:ea typeface="新宋体" panose="02010609030101010101" pitchFamily="49" charset="-122"/>
              </a:rPr>
              <a:t>    </a:t>
            </a:r>
            <a:r>
              <a:rPr lang="en-US" altLang="zh-CN" sz="2400" b="1">
                <a:solidFill>
                  <a:schemeClr val="accent2"/>
                </a:solidFill>
                <a:latin typeface="Cambria" panose="02040503050406030204" pitchFamily="18" charset="0"/>
                <a:ea typeface="新宋体" panose="02010609030101010101" pitchFamily="49" charset="-122"/>
              </a:rPr>
              <a:t>double </a:t>
            </a:r>
            <a:r>
              <a:rPr lang="en-US" altLang="zh-CN" sz="2400" b="1" u="sng">
                <a:solidFill>
                  <a:schemeClr val="accent2"/>
                </a:solidFill>
                <a:latin typeface="Cambria" panose="02040503050406030204" pitchFamily="18" charset="0"/>
                <a:ea typeface="新宋体" panose="02010609030101010101" pitchFamily="49" charset="-122"/>
              </a:rPr>
              <a:t>x, y</a:t>
            </a:r>
            <a:r>
              <a:rPr lang="en-US" altLang="zh-CN" sz="2400" b="1">
                <a:solidFill>
                  <a:schemeClr val="accent2"/>
                </a:solidFill>
                <a:latin typeface="Cambria" panose="02040503050406030204" pitchFamily="18" charset="0"/>
                <a:ea typeface="新宋体" panose="02010609030101010101" pitchFamily="49" charset="-122"/>
              </a:rPr>
              <a:t>;</a:t>
            </a:r>
            <a:endParaRPr lang="en-US" altLang="zh-CN" sz="2400" b="1">
              <a:solidFill>
                <a:schemeClr val="accent2"/>
              </a:solidFill>
              <a:latin typeface="Cambria" panose="02040503050406030204" pitchFamily="18" charset="0"/>
              <a:ea typeface="新宋体" panose="02010609030101010101" pitchFamily="49" charset="-122"/>
            </a:endParaRPr>
          </a:p>
          <a:p>
            <a:pPr algn="just" eaLnBrk="0" hangingPunct="0">
              <a:spcBef>
                <a:spcPct val="0"/>
              </a:spcBef>
            </a:pPr>
            <a:r>
              <a:rPr lang="en-US" altLang="zh-CN" sz="2400" b="1">
                <a:solidFill>
                  <a:schemeClr val="folHlink"/>
                </a:solidFill>
                <a:latin typeface="Cambria" panose="02040503050406030204" pitchFamily="18" charset="0"/>
                <a:ea typeface="新宋体" panose="02010609030101010101" pitchFamily="49" charset="-122"/>
              </a:rPr>
              <a:t>}; </a:t>
            </a:r>
            <a:endParaRPr lang="en-US" altLang="zh-CN" sz="2400" b="1">
              <a:latin typeface="Cambria" panose="02040503050406030204" pitchFamily="18" charset="0"/>
            </a:endParaRPr>
          </a:p>
        </p:txBody>
      </p:sp>
      <p:sp>
        <p:nvSpPr>
          <p:cNvPr id="13325" name="文本框 13324"/>
          <p:cNvSpPr txBox="1"/>
          <p:nvPr/>
        </p:nvSpPr>
        <p:spPr>
          <a:xfrm>
            <a:off x="4787900" y="4868863"/>
            <a:ext cx="3529013" cy="1198880"/>
          </a:xfrm>
          <a:prstGeom prst="rect">
            <a:avLst/>
          </a:prstGeom>
          <a:noFill/>
          <a:ln w="9525" cap="flat" cmpd="sng">
            <a:noFill/>
            <a:prstDash val="solid"/>
            <a:miter/>
            <a:headEnd type="none" w="med" len="med"/>
            <a:tailEnd type="none" w="med" len="med"/>
          </a:ln>
        </p:spPr>
        <p:txBody>
          <a:bodyPr lIns="92075" tIns="46038" rIns="92075" bIns="46038">
            <a:spAutoFit/>
          </a:bodyPr>
          <a:lstStyle/>
          <a:p>
            <a:pPr algn="just" eaLnBrk="0" hangingPunct="0">
              <a:spcBef>
                <a:spcPct val="0"/>
              </a:spcBef>
            </a:pPr>
            <a:r>
              <a:rPr lang="en-US" altLang="zh-CN" sz="2400" b="1" err="1">
                <a:solidFill>
                  <a:schemeClr val="folHlink"/>
                </a:solidFill>
                <a:latin typeface="Cambria" panose="02040503050406030204" pitchFamily="18" charset="0"/>
                <a:ea typeface="新宋体" panose="02010609030101010101" pitchFamily="49" charset="-122"/>
              </a:rPr>
              <a:t>struct</a:t>
            </a:r>
            <a:r>
              <a:rPr lang="en-US" altLang="zh-CN" sz="2400" b="1">
                <a:solidFill>
                  <a:schemeClr val="folHlink"/>
                </a:solidFill>
                <a:latin typeface="Cambria" panose="02040503050406030204" pitchFamily="18" charset="0"/>
                <a:ea typeface="新宋体" panose="02010609030101010101" pitchFamily="49" charset="-122"/>
              </a:rPr>
              <a:t> </a:t>
            </a:r>
            <a:r>
              <a:rPr lang="en-US" altLang="zh-CN" sz="2400" b="1">
                <a:solidFill>
                  <a:schemeClr val="tx2"/>
                </a:solidFill>
                <a:latin typeface="Cambria" panose="02040503050406030204" pitchFamily="18" charset="0"/>
                <a:ea typeface="新宋体" panose="02010609030101010101" pitchFamily="49" charset="-122"/>
              </a:rPr>
              <a:t>Dot2 </a:t>
            </a:r>
            <a:r>
              <a:rPr lang="en-US" altLang="zh-CN" sz="2400" b="1">
                <a:solidFill>
                  <a:schemeClr val="folHlink"/>
                </a:solidFill>
                <a:latin typeface="Cambria" panose="02040503050406030204" pitchFamily="18" charset="0"/>
                <a:ea typeface="新宋体" panose="02010609030101010101" pitchFamily="49" charset="-122"/>
              </a:rPr>
              <a:t>{</a:t>
            </a:r>
            <a:endParaRPr lang="en-US" altLang="zh-CN" sz="2400" b="1">
              <a:solidFill>
                <a:schemeClr val="folHlink"/>
              </a:solidFill>
              <a:latin typeface="Cambria" panose="02040503050406030204" pitchFamily="18" charset="0"/>
              <a:ea typeface="新宋体" panose="02010609030101010101" pitchFamily="49" charset="-122"/>
            </a:endParaRPr>
          </a:p>
          <a:p>
            <a:pPr algn="just" eaLnBrk="0" hangingPunct="0">
              <a:spcBef>
                <a:spcPct val="0"/>
              </a:spcBef>
            </a:pPr>
            <a:r>
              <a:rPr lang="en-US" altLang="zh-CN" sz="2400" b="1">
                <a:solidFill>
                  <a:schemeClr val="folHlink"/>
                </a:solidFill>
                <a:latin typeface="Cambria" panose="02040503050406030204" pitchFamily="18" charset="0"/>
                <a:ea typeface="新宋体" panose="02010609030101010101" pitchFamily="49" charset="-122"/>
              </a:rPr>
              <a:t>    </a:t>
            </a:r>
            <a:r>
              <a:rPr lang="en-US" altLang="zh-CN" sz="2400" b="1">
                <a:solidFill>
                  <a:schemeClr val="accent2"/>
                </a:solidFill>
                <a:latin typeface="Cambria" panose="02040503050406030204" pitchFamily="18" charset="0"/>
                <a:ea typeface="新宋体" panose="02010609030101010101" pitchFamily="49" charset="-122"/>
              </a:rPr>
              <a:t>double </a:t>
            </a:r>
            <a:r>
              <a:rPr lang="en-US" altLang="zh-CN" sz="2400" b="1" u="sng">
                <a:solidFill>
                  <a:schemeClr val="accent2"/>
                </a:solidFill>
                <a:latin typeface="Cambria" panose="02040503050406030204" pitchFamily="18" charset="0"/>
                <a:ea typeface="新宋体" panose="02010609030101010101" pitchFamily="49" charset="-122"/>
              </a:rPr>
              <a:t>crd[2]</a:t>
            </a:r>
            <a:r>
              <a:rPr lang="en-US" altLang="zh-CN" sz="2400" b="1">
                <a:solidFill>
                  <a:schemeClr val="accent2"/>
                </a:solidFill>
                <a:latin typeface="Cambria" panose="02040503050406030204" pitchFamily="18" charset="0"/>
                <a:ea typeface="新宋体" panose="02010609030101010101" pitchFamily="49" charset="-122"/>
              </a:rPr>
              <a:t>;</a:t>
            </a:r>
            <a:endParaRPr lang="en-US" altLang="zh-CN" sz="2400" b="1">
              <a:solidFill>
                <a:schemeClr val="folHlink"/>
              </a:solidFill>
              <a:latin typeface="Cambria" panose="02040503050406030204" pitchFamily="18" charset="0"/>
              <a:ea typeface="新宋体" panose="02010609030101010101" pitchFamily="49" charset="-122"/>
            </a:endParaRPr>
          </a:p>
          <a:p>
            <a:pPr algn="l" eaLnBrk="0" hangingPunct="0">
              <a:spcBef>
                <a:spcPct val="0"/>
              </a:spcBef>
            </a:pPr>
            <a:r>
              <a:rPr lang="en-US" altLang="zh-CN" sz="2400" b="1">
                <a:solidFill>
                  <a:schemeClr val="folHlink"/>
                </a:solidFill>
                <a:latin typeface="Cambria" panose="02040503050406030204" pitchFamily="18" charset="0"/>
                <a:ea typeface="新宋体" panose="02010609030101010101" pitchFamily="49" charset="-122"/>
              </a:rPr>
              <a:t>}; </a:t>
            </a:r>
            <a:endParaRPr lang="en-US" altLang="zh-CN" sz="2400" b="1">
              <a:latin typeface="Cambria" panose="02040503050406030204" pitchFamily="18" charset="0"/>
            </a:endParaRPr>
          </a:p>
        </p:txBody>
      </p:sp>
      <p:sp>
        <p:nvSpPr>
          <p:cNvPr id="13326" name="文本框 13325"/>
          <p:cNvSpPr txBox="1"/>
          <p:nvPr/>
        </p:nvSpPr>
        <p:spPr>
          <a:xfrm>
            <a:off x="611505" y="4043363"/>
            <a:ext cx="6119813" cy="457200"/>
          </a:xfrm>
          <a:prstGeom prst="rect">
            <a:avLst/>
          </a:prstGeom>
          <a:noFill/>
          <a:ln w="9525">
            <a:noFill/>
          </a:ln>
        </p:spPr>
        <p:txBody>
          <a:bodyPr lIns="92075" tIns="46038" rIns="92075" bIns="46038">
            <a:spAutoFit/>
          </a:bodyPr>
          <a:lstStyle/>
          <a:p>
            <a:pPr algn="l"/>
            <a:r>
              <a:rPr lang="zh-CN" altLang="en-US" sz="2400" b="1" dirty="0">
                <a:latin typeface="Cambria" panose="02040503050406030204" pitchFamily="18" charset="0"/>
              </a:rPr>
              <a:t>例如，平面上的一个点的结构体：</a:t>
            </a:r>
            <a:endParaRPr lang="zh-CN" altLang="en-US" sz="2400" b="1" dirty="0">
              <a:latin typeface="Cambria" panose="02040503050406030204" pitchFamily="18" charset="0"/>
            </a:endParaRPr>
          </a:p>
        </p:txBody>
      </p:sp>
      <p:sp>
        <p:nvSpPr>
          <p:cNvPr id="3" name="文本框 2"/>
          <p:cNvSpPr txBox="1"/>
          <p:nvPr/>
        </p:nvSpPr>
        <p:spPr>
          <a:xfrm>
            <a:off x="1547495" y="4500880"/>
            <a:ext cx="1325880" cy="368300"/>
          </a:xfrm>
          <a:prstGeom prst="rect">
            <a:avLst/>
          </a:prstGeom>
          <a:noFill/>
        </p:spPr>
        <p:txBody>
          <a:bodyPr wrap="none" rtlCol="0" anchor="t">
            <a:spAutoFit/>
          </a:bodyPr>
          <a:lstStyle/>
          <a:p>
            <a:pPr marL="0" indent="0" algn="ctr">
              <a:buNone/>
            </a:pPr>
            <a:r>
              <a:rPr lang="zh-CN" altLang="en-US" sz="1800" dirty="0">
                <a:solidFill>
                  <a:schemeClr val="tx2"/>
                </a:solidFill>
                <a:latin typeface="华文中宋" panose="02010600040101010101" pitchFamily="2" charset="-122"/>
                <a:ea typeface="华文中宋" panose="02010600040101010101" pitchFamily="2" charset="-122"/>
                <a:sym typeface="+mn-ea"/>
              </a:rPr>
              <a:t>结构体标志</a:t>
            </a:r>
            <a:endParaRPr lang="zh-CN" altLang="en-US" sz="1800" dirty="0">
              <a:solidFill>
                <a:schemeClr val="tx2"/>
              </a:solidFill>
              <a:latin typeface="华文中宋" panose="02010600040101010101" pitchFamily="2" charset="-122"/>
              <a:ea typeface="华文中宋" panose="02010600040101010101" pitchFamily="2" charset="-122"/>
              <a:sym typeface="+mn-ea"/>
            </a:endParaRPr>
          </a:p>
        </p:txBody>
      </p:sp>
      <p:sp>
        <p:nvSpPr>
          <p:cNvPr id="4" name="文本框 3"/>
          <p:cNvSpPr txBox="1"/>
          <p:nvPr/>
        </p:nvSpPr>
        <p:spPr>
          <a:xfrm>
            <a:off x="5796280" y="4509135"/>
            <a:ext cx="1325880" cy="368300"/>
          </a:xfrm>
          <a:prstGeom prst="rect">
            <a:avLst/>
          </a:prstGeom>
          <a:noFill/>
        </p:spPr>
        <p:txBody>
          <a:bodyPr wrap="none" rtlCol="0" anchor="t">
            <a:spAutoFit/>
          </a:bodyPr>
          <a:lstStyle/>
          <a:p>
            <a:pPr marL="0" indent="0" algn="ctr">
              <a:buNone/>
            </a:pPr>
            <a:r>
              <a:rPr lang="zh-CN" altLang="en-US" sz="1800" dirty="0">
                <a:solidFill>
                  <a:schemeClr val="tx2"/>
                </a:solidFill>
                <a:latin typeface="华文中宋" panose="02010600040101010101" pitchFamily="2" charset="-122"/>
                <a:ea typeface="华文中宋" panose="02010600040101010101" pitchFamily="2" charset="-122"/>
                <a:sym typeface="+mn-ea"/>
              </a:rPr>
              <a:t>结构体标志</a:t>
            </a:r>
            <a:endParaRPr lang="zh-CN" altLang="en-US" sz="1800" dirty="0">
              <a:solidFill>
                <a:schemeClr val="tx2"/>
              </a:solidFill>
              <a:latin typeface="华文中宋" panose="02010600040101010101" pitchFamily="2" charset="-122"/>
              <a:ea typeface="华文中宋" panose="02010600040101010101" pitchFamily="2" charset="-122"/>
              <a:sym typeface="+mn-ea"/>
            </a:endParaRPr>
          </a:p>
        </p:txBody>
      </p:sp>
      <p:cxnSp>
        <p:nvCxnSpPr>
          <p:cNvPr id="5" name="直接箭头连接符 4"/>
          <p:cNvCxnSpPr>
            <a:stCxn id="3" idx="2"/>
          </p:cNvCxnSpPr>
          <p:nvPr/>
        </p:nvCxnSpPr>
        <p:spPr>
          <a:xfrm flipH="1">
            <a:off x="2124075" y="4869180"/>
            <a:ext cx="86360" cy="144145"/>
          </a:xfrm>
          <a:prstGeom prst="straightConnector1">
            <a:avLst/>
          </a:prstGeom>
          <a:ln w="15875">
            <a:solidFill>
              <a:schemeClr val="accent2"/>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a:off x="6300470" y="4797425"/>
            <a:ext cx="86360" cy="144145"/>
          </a:xfrm>
          <a:prstGeom prst="straightConnector1">
            <a:avLst/>
          </a:prstGeom>
          <a:ln w="15875">
            <a:solidFill>
              <a:schemeClr val="accent2"/>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547495" y="5877560"/>
            <a:ext cx="1325880" cy="368300"/>
          </a:xfrm>
          <a:prstGeom prst="rect">
            <a:avLst/>
          </a:prstGeom>
          <a:noFill/>
        </p:spPr>
        <p:txBody>
          <a:bodyPr wrap="none" rtlCol="0" anchor="t">
            <a:spAutoFit/>
          </a:bodyPr>
          <a:lstStyle/>
          <a:p>
            <a:pPr marL="0" indent="0" algn="ctr">
              <a:buNone/>
            </a:pPr>
            <a:r>
              <a:rPr lang="zh-CN" altLang="en-US" sz="1800" dirty="0">
                <a:solidFill>
                  <a:schemeClr val="accent2"/>
                </a:solidFill>
                <a:latin typeface="华文中宋" panose="02010600040101010101" pitchFamily="2" charset="-122"/>
                <a:ea typeface="华文中宋" panose="02010600040101010101" pitchFamily="2" charset="-122"/>
                <a:sym typeface="+mn-ea"/>
              </a:rPr>
              <a:t>结构体成员</a:t>
            </a:r>
            <a:endParaRPr lang="zh-CN" altLang="en-US" sz="1800" dirty="0">
              <a:solidFill>
                <a:schemeClr val="accent2"/>
              </a:solidFill>
              <a:latin typeface="华文中宋" panose="02010600040101010101" pitchFamily="2" charset="-122"/>
              <a:ea typeface="华文中宋" panose="02010600040101010101" pitchFamily="2" charset="-122"/>
              <a:sym typeface="+mn-ea"/>
            </a:endParaRPr>
          </a:p>
        </p:txBody>
      </p:sp>
      <p:cxnSp>
        <p:nvCxnSpPr>
          <p:cNvPr id="8" name="直接箭头连接符 7"/>
          <p:cNvCxnSpPr>
            <a:endCxn id="7" idx="0"/>
          </p:cNvCxnSpPr>
          <p:nvPr/>
        </p:nvCxnSpPr>
        <p:spPr>
          <a:xfrm flipH="1">
            <a:off x="2210435" y="5661660"/>
            <a:ext cx="57150" cy="215900"/>
          </a:xfrm>
          <a:prstGeom prst="straightConnector1">
            <a:avLst/>
          </a:prstGeom>
          <a:ln w="15875">
            <a:solidFill>
              <a:schemeClr val="accent2"/>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796280" y="5805170"/>
            <a:ext cx="1325880" cy="368300"/>
          </a:xfrm>
          <a:prstGeom prst="rect">
            <a:avLst/>
          </a:prstGeom>
          <a:noFill/>
        </p:spPr>
        <p:txBody>
          <a:bodyPr wrap="none" rtlCol="0" anchor="t">
            <a:spAutoFit/>
          </a:bodyPr>
          <a:lstStyle/>
          <a:p>
            <a:pPr marL="0" indent="0" algn="ctr">
              <a:buNone/>
            </a:pPr>
            <a:r>
              <a:rPr lang="zh-CN" altLang="en-US" sz="1800" dirty="0">
                <a:solidFill>
                  <a:schemeClr val="accent2"/>
                </a:solidFill>
                <a:latin typeface="华文中宋" panose="02010600040101010101" pitchFamily="2" charset="-122"/>
                <a:ea typeface="华文中宋" panose="02010600040101010101" pitchFamily="2" charset="-122"/>
                <a:sym typeface="+mn-ea"/>
              </a:rPr>
              <a:t>结构体成员</a:t>
            </a:r>
            <a:endParaRPr lang="zh-CN" altLang="en-US" sz="1800" dirty="0">
              <a:solidFill>
                <a:schemeClr val="accent2"/>
              </a:solidFill>
              <a:latin typeface="华文中宋" panose="02010600040101010101" pitchFamily="2" charset="-122"/>
              <a:ea typeface="华文中宋" panose="02010600040101010101" pitchFamily="2" charset="-122"/>
              <a:sym typeface="+mn-ea"/>
            </a:endParaRPr>
          </a:p>
        </p:txBody>
      </p:sp>
      <p:cxnSp>
        <p:nvCxnSpPr>
          <p:cNvPr id="10" name="直接箭头连接符 9"/>
          <p:cNvCxnSpPr>
            <a:endCxn id="9" idx="0"/>
          </p:cNvCxnSpPr>
          <p:nvPr/>
        </p:nvCxnSpPr>
        <p:spPr>
          <a:xfrm flipH="1">
            <a:off x="6459220" y="5589270"/>
            <a:ext cx="57150" cy="215900"/>
          </a:xfrm>
          <a:prstGeom prst="straightConnector1">
            <a:avLst/>
          </a:prstGeom>
          <a:ln w="15875">
            <a:solidFill>
              <a:schemeClr val="accent2"/>
            </a:solidFill>
            <a:headEnd type="none"/>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54979" name="内容占位符 254978"/>
          <p:cNvSpPr>
            <a:spLocks noGrp="1"/>
          </p:cNvSpPr>
          <p:nvPr>
            <p:ph idx="1"/>
          </p:nvPr>
        </p:nvSpPr>
        <p:spPr/>
        <p:txBody>
          <a:bodyPr/>
          <a:lstStyle/>
          <a:p>
            <a:pPr marL="0" indent="0">
              <a:spcAft>
                <a:spcPts val="600"/>
              </a:spcAft>
              <a:buNone/>
            </a:pPr>
            <a:r>
              <a:rPr lang="zh-CN" altLang="en-US" dirty="0"/>
              <a:t>在 </a:t>
            </a:r>
            <a:r>
              <a:rPr lang="en-US" altLang="zh-CN" dirty="0"/>
              <a:t>C </a:t>
            </a:r>
            <a:r>
              <a:rPr lang="zh-CN" altLang="en-US" dirty="0"/>
              <a:t>语言中，以上语句定义了一种</a:t>
            </a:r>
            <a:r>
              <a:rPr lang="zh-CN" altLang="en-US" dirty="0">
                <a:solidFill>
                  <a:schemeClr val="hlink"/>
                </a:solidFill>
              </a:rPr>
              <a:t>结构体类型</a:t>
            </a:r>
            <a:r>
              <a:rPr lang="zh-CN" altLang="en-US" dirty="0"/>
              <a:t>，在后续使用时要</a:t>
            </a:r>
            <a:r>
              <a:rPr lang="zh-CN" altLang="en-US" dirty="0">
                <a:solidFill>
                  <a:schemeClr val="accent2"/>
                </a:solidFill>
              </a:rPr>
              <a:t>把“</a:t>
            </a:r>
            <a:r>
              <a:rPr lang="en-US" altLang="zh-CN" err="1">
                <a:solidFill>
                  <a:schemeClr val="accent2"/>
                </a:solidFill>
              </a:rPr>
              <a:t>struct</a:t>
            </a:r>
            <a:r>
              <a:rPr lang="en-US" altLang="zh-CN" dirty="0">
                <a:solidFill>
                  <a:schemeClr val="accent2"/>
                </a:solidFill>
              </a:rPr>
              <a:t>”</a:t>
            </a:r>
            <a:r>
              <a:rPr lang="zh-CN" altLang="en-US" dirty="0">
                <a:solidFill>
                  <a:schemeClr val="accent2"/>
                </a:solidFill>
              </a:rPr>
              <a:t>关键词和结构体标志写在一起</a:t>
            </a:r>
            <a:r>
              <a:rPr lang="zh-CN" altLang="en-US" dirty="0"/>
              <a:t>来使用这种结构体类型。</a:t>
            </a:r>
            <a:endParaRPr lang="zh-CN" altLang="en-US" dirty="0"/>
          </a:p>
          <a:p>
            <a:pPr marL="0" indent="0">
              <a:spcAft>
                <a:spcPts val="600"/>
              </a:spcAft>
              <a:buNone/>
            </a:pPr>
            <a:r>
              <a:rPr lang="zh-CN" altLang="en-US" dirty="0"/>
              <a:t>例如：</a:t>
            </a:r>
            <a:r>
              <a:rPr lang="en-US" altLang="zh-CN" err="1">
                <a:solidFill>
                  <a:schemeClr val="accent2"/>
                </a:solidFill>
              </a:rPr>
              <a:t>struct</a:t>
            </a:r>
            <a:r>
              <a:rPr lang="en-US" altLang="zh-CN">
                <a:solidFill>
                  <a:schemeClr val="accent2"/>
                </a:solidFill>
              </a:rPr>
              <a:t>  Dot</a:t>
            </a:r>
            <a:endParaRPr lang="en-US" altLang="zh-CN">
              <a:solidFill>
                <a:schemeClr val="hlink"/>
              </a:solidFill>
            </a:endParaRPr>
          </a:p>
          <a:p>
            <a:pPr marL="0" indent="0">
              <a:buNone/>
            </a:pPr>
            <a:endParaRPr lang="en-US" altLang="zh-CN" sz="2400"/>
          </a:p>
          <a:p>
            <a:pPr marL="0" indent="0">
              <a:buNone/>
            </a:pPr>
            <a:r>
              <a:rPr lang="zh-CN" altLang="en-US" sz="2400" dirty="0"/>
              <a:t>结构体中的成员也可以是已经定义好的结构体类型。</a:t>
            </a:r>
            <a:endParaRPr lang="zh-CN" altLang="en-US" sz="2400" dirty="0"/>
          </a:p>
          <a:p>
            <a:pPr marL="0" indent="0">
              <a:buNone/>
            </a:pPr>
            <a:r>
              <a:rPr lang="zh-CN" altLang="en-US" sz="2400" dirty="0"/>
              <a:t>已定义的结构体类型可以用于定义其它结构体类型。</a:t>
            </a:r>
            <a:endParaRPr lang="zh-CN" altLang="en-US" sz="2400" dirty="0"/>
          </a:p>
        </p:txBody>
      </p:sp>
      <p:sp>
        <p:nvSpPr>
          <p:cNvPr id="254980" name="文本框 254979"/>
          <p:cNvSpPr txBox="1"/>
          <p:nvPr/>
        </p:nvSpPr>
        <p:spPr>
          <a:xfrm>
            <a:off x="1979613" y="4292600"/>
            <a:ext cx="4392612" cy="1943735"/>
          </a:xfrm>
          <a:prstGeom prst="rect">
            <a:avLst/>
          </a:prstGeom>
          <a:noFill/>
          <a:ln w="9525" cap="flat" cmpd="sng">
            <a:solidFill>
              <a:schemeClr val="hlink"/>
            </a:solidFill>
            <a:prstDash val="solid"/>
            <a:miter/>
            <a:headEnd type="none" w="med" len="med"/>
            <a:tailEnd type="none" w="med" len="med"/>
          </a:ln>
        </p:spPr>
        <p:txBody>
          <a:bodyPr lIns="92075" tIns="46038" rIns="92075" bIns="46038">
            <a:spAutoFit/>
          </a:bodyPr>
          <a:lstStyle/>
          <a:p>
            <a:pPr algn="just" eaLnBrk="0" hangingPunct="0">
              <a:spcBef>
                <a:spcPct val="10000"/>
              </a:spcBef>
            </a:pPr>
            <a:r>
              <a:rPr lang="fr-FR" altLang="zh-CN" b="1" dirty="0">
                <a:solidFill>
                  <a:schemeClr val="folHlink"/>
                </a:solidFill>
                <a:latin typeface="Cambria" panose="02040503050406030204" pitchFamily="18" charset="0"/>
                <a:ea typeface="新宋体" panose="02010609030101010101" pitchFamily="49" charset="-122"/>
              </a:rPr>
              <a:t>struct  Circle {</a:t>
            </a:r>
            <a:endParaRPr lang="fr-FR" altLang="zh-CN" b="1" dirty="0">
              <a:solidFill>
                <a:schemeClr val="folHlink"/>
              </a:solidFill>
              <a:latin typeface="Cambria" panose="02040503050406030204" pitchFamily="18" charset="0"/>
              <a:ea typeface="新宋体" panose="02010609030101010101" pitchFamily="49" charset="-122"/>
            </a:endParaRPr>
          </a:p>
          <a:p>
            <a:pPr algn="just" eaLnBrk="0" hangingPunct="0">
              <a:spcBef>
                <a:spcPct val="10000"/>
              </a:spcBef>
            </a:pPr>
            <a:r>
              <a:rPr lang="fr-FR" altLang="zh-CN" b="1" dirty="0">
                <a:solidFill>
                  <a:schemeClr val="folHlink"/>
                </a:solidFill>
                <a:latin typeface="Cambria" panose="02040503050406030204" pitchFamily="18" charset="0"/>
                <a:ea typeface="新宋体" panose="02010609030101010101" pitchFamily="49" charset="-122"/>
              </a:rPr>
              <a:t>    </a:t>
            </a:r>
            <a:r>
              <a:rPr lang="fr-FR" altLang="zh-CN" b="1" dirty="0">
                <a:solidFill>
                  <a:schemeClr val="accent2"/>
                </a:solidFill>
                <a:latin typeface="Cambria" panose="02040503050406030204" pitchFamily="18" charset="0"/>
                <a:ea typeface="新宋体" panose="02010609030101010101" pitchFamily="49" charset="-122"/>
              </a:rPr>
              <a:t>struct  Dot</a:t>
            </a:r>
            <a:r>
              <a:rPr lang="fr-FR" altLang="zh-CN" b="1" dirty="0">
                <a:solidFill>
                  <a:schemeClr val="folHlink"/>
                </a:solidFill>
                <a:latin typeface="Cambria" panose="02040503050406030204" pitchFamily="18" charset="0"/>
                <a:ea typeface="新宋体" panose="02010609030101010101" pitchFamily="49" charset="-122"/>
              </a:rPr>
              <a:t>  center;</a:t>
            </a:r>
            <a:endParaRPr lang="fr-FR" altLang="zh-CN" b="1" dirty="0">
              <a:solidFill>
                <a:schemeClr val="folHlink"/>
              </a:solidFill>
              <a:latin typeface="Cambria" panose="02040503050406030204" pitchFamily="18" charset="0"/>
              <a:ea typeface="新宋体" panose="02010609030101010101" pitchFamily="49" charset="-122"/>
            </a:endParaRPr>
          </a:p>
          <a:p>
            <a:pPr algn="just" eaLnBrk="0" hangingPunct="0">
              <a:spcBef>
                <a:spcPct val="10000"/>
              </a:spcBef>
            </a:pPr>
            <a:r>
              <a:rPr lang="fr-FR" altLang="zh-CN" b="1" dirty="0">
                <a:solidFill>
                  <a:schemeClr val="folHlink"/>
                </a:solidFill>
                <a:latin typeface="Cambria" panose="02040503050406030204" pitchFamily="18" charset="0"/>
                <a:ea typeface="新宋体" panose="02010609030101010101" pitchFamily="49" charset="-122"/>
              </a:rPr>
              <a:t>    double  radius;</a:t>
            </a:r>
            <a:endParaRPr lang="fr-FR" altLang="zh-CN" b="1" dirty="0">
              <a:solidFill>
                <a:schemeClr val="folHlink"/>
              </a:solidFill>
              <a:latin typeface="Cambria" panose="02040503050406030204" pitchFamily="18" charset="0"/>
              <a:ea typeface="新宋体" panose="02010609030101010101" pitchFamily="49" charset="-122"/>
            </a:endParaRPr>
          </a:p>
          <a:p>
            <a:pPr algn="just" eaLnBrk="0" hangingPunct="0">
              <a:spcBef>
                <a:spcPct val="10000"/>
              </a:spcBef>
            </a:pPr>
            <a:r>
              <a:rPr lang="fr-FR" altLang="zh-CN" b="1" dirty="0">
                <a:solidFill>
                  <a:schemeClr val="folHlink"/>
                </a:solidFill>
                <a:latin typeface="Cambria" panose="02040503050406030204" pitchFamily="18" charset="0"/>
                <a:ea typeface="新宋体" panose="02010609030101010101" pitchFamily="49" charset="-122"/>
              </a:rPr>
              <a:t>};</a:t>
            </a:r>
            <a:endParaRPr lang="en-US" altLang="zh-CN" b="1">
              <a:solidFill>
                <a:schemeClr val="folHlink"/>
              </a:solidFill>
              <a:latin typeface="Cambria" panose="02040503050406030204" pitchFamily="18" charset="0"/>
              <a:ea typeface="新宋体" panose="02010609030101010101" pitchFamily="49" charset="-122"/>
            </a:endParaRPr>
          </a:p>
        </p:txBody>
      </p:sp>
      <p:sp>
        <p:nvSpPr>
          <p:cNvPr id="254982" name="文本框 254981"/>
          <p:cNvSpPr txBox="1"/>
          <p:nvPr/>
        </p:nvSpPr>
        <p:spPr>
          <a:xfrm>
            <a:off x="611188" y="4221163"/>
            <a:ext cx="1223962" cy="519112"/>
          </a:xfrm>
          <a:prstGeom prst="rect">
            <a:avLst/>
          </a:prstGeom>
          <a:noFill/>
          <a:ln w="9525">
            <a:noFill/>
          </a:ln>
        </p:spPr>
        <p:txBody>
          <a:bodyPr lIns="92075" tIns="46038" rIns="92075" bIns="46038">
            <a:spAutoFit/>
          </a:bodyPr>
          <a:lstStyle/>
          <a:p>
            <a:pPr algn="l"/>
            <a:r>
              <a:rPr lang="zh-CN" altLang="en-US" dirty="0">
                <a:latin typeface="Cambria" panose="02040503050406030204" pitchFamily="18" charset="0"/>
                <a:ea typeface="华文中宋" panose="02010600040101010101" pitchFamily="2" charset="-122"/>
              </a:rPr>
              <a:t>例：</a:t>
            </a:r>
            <a:endParaRPr lang="zh-CN" altLang="en-US" dirty="0">
              <a:latin typeface="Cambria" panose="02040503050406030204" pitchFamily="18" charset="0"/>
              <a:ea typeface="华文中宋" panose="02010600040101010101" pitchFamily="2" charset="-122"/>
            </a:endParaRPr>
          </a:p>
        </p:txBody>
      </p:sp>
    </p:spTree>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56003" name="内容占位符 256002"/>
          <p:cNvSpPr>
            <a:spLocks noGrp="1"/>
          </p:cNvSpPr>
          <p:nvPr>
            <p:ph idx="1"/>
          </p:nvPr>
        </p:nvSpPr>
        <p:spPr/>
        <p:txBody>
          <a:bodyPr/>
          <a:lstStyle/>
          <a:p>
            <a:pPr marL="0" indent="0">
              <a:spcAft>
                <a:spcPts val="600"/>
              </a:spcAft>
              <a:buNone/>
            </a:pPr>
            <a:r>
              <a:rPr lang="zh-CN" altLang="en-US" dirty="0">
                <a:latin typeface="Georgia" panose="02040502050405020303" pitchFamily="18" charset="0"/>
              </a:rPr>
              <a:t>为了使语句更简洁，通常用 </a:t>
            </a:r>
            <a:r>
              <a:rPr lang="en-US" altLang="zh-CN" err="1">
                <a:latin typeface="Georgia" panose="02040502050405020303" pitchFamily="18" charset="0"/>
              </a:rPr>
              <a:t>typedef</a:t>
            </a:r>
            <a:r>
              <a:rPr lang="en-US" altLang="zh-CN" dirty="0">
                <a:latin typeface="Georgia" panose="02040502050405020303" pitchFamily="18" charset="0"/>
              </a:rPr>
              <a:t> </a:t>
            </a:r>
            <a:r>
              <a:rPr lang="zh-CN" altLang="en-US" dirty="0">
                <a:latin typeface="Georgia" panose="02040502050405020303" pitchFamily="18" charset="0"/>
              </a:rPr>
              <a:t>把结构体类型重新命名为一个新的类型名和相应的指针类型名：</a:t>
            </a:r>
            <a:endParaRPr lang="zh-CN" altLang="en-US" dirty="0">
              <a:latin typeface="Georgia" panose="02040502050405020303" pitchFamily="18" charset="0"/>
            </a:endParaRPr>
          </a:p>
          <a:p>
            <a:pPr marL="0" indent="0">
              <a:spcAft>
                <a:spcPts val="600"/>
              </a:spcAft>
              <a:buNone/>
            </a:pPr>
            <a:r>
              <a:rPr lang="zh-CN" altLang="en-US" err="1">
                <a:solidFill>
                  <a:schemeClr val="folHlink"/>
                </a:solidFill>
                <a:latin typeface="Georgia" panose="02040502050405020303" pitchFamily="18" charset="0"/>
              </a:rPr>
              <a:t>	</a:t>
            </a:r>
            <a:r>
              <a:rPr lang="en-US" altLang="zh-CN" err="1">
                <a:solidFill>
                  <a:schemeClr val="folHlink"/>
                </a:solidFill>
                <a:latin typeface="Georgia" panose="02040502050405020303" pitchFamily="18" charset="0"/>
              </a:rPr>
              <a:t>typedef</a:t>
            </a:r>
            <a:r>
              <a:rPr lang="en-US" altLang="zh-CN">
                <a:solidFill>
                  <a:schemeClr val="folHlink"/>
                </a:solidFill>
                <a:latin typeface="Georgia" panose="02040502050405020303" pitchFamily="18" charset="0"/>
              </a:rPr>
              <a:t> </a:t>
            </a:r>
            <a:r>
              <a:rPr lang="en-US" altLang="zh-CN" u="sng" err="1">
                <a:solidFill>
                  <a:schemeClr val="folHlink"/>
                </a:solidFill>
                <a:latin typeface="Georgia" panose="02040502050405020303" pitchFamily="18" charset="0"/>
              </a:rPr>
              <a:t>struct</a:t>
            </a:r>
            <a:r>
              <a:rPr lang="en-US" altLang="zh-CN" u="sng">
                <a:solidFill>
                  <a:schemeClr val="folHlink"/>
                </a:solidFill>
                <a:latin typeface="Georgia" panose="02040502050405020303" pitchFamily="18" charset="0"/>
              </a:rPr>
              <a:t> Dot</a:t>
            </a:r>
            <a:r>
              <a:rPr lang="en-US" altLang="zh-CN">
                <a:solidFill>
                  <a:schemeClr val="folHlink"/>
                </a:solidFill>
                <a:latin typeface="Georgia" panose="02040502050405020303" pitchFamily="18" charset="0"/>
              </a:rPr>
              <a:t> </a:t>
            </a:r>
            <a:r>
              <a:rPr lang="en-US" altLang="zh-CN" err="1">
                <a:solidFill>
                  <a:schemeClr val="hlink"/>
                </a:solidFill>
                <a:latin typeface="Georgia" panose="02040502050405020303" pitchFamily="18" charset="0"/>
              </a:rPr>
              <a:t>Dot</a:t>
            </a:r>
            <a:r>
              <a:rPr lang="en-US" altLang="zh-CN">
                <a:solidFill>
                  <a:schemeClr val="folHlink"/>
                </a:solidFill>
                <a:latin typeface="Georgia" panose="02040502050405020303" pitchFamily="18" charset="0"/>
              </a:rPr>
              <a:t>;</a:t>
            </a:r>
            <a:endParaRPr lang="en-US" altLang="zh-CN">
              <a:solidFill>
                <a:schemeClr val="folHlink"/>
              </a:solidFill>
              <a:latin typeface="Georgia" panose="02040502050405020303" pitchFamily="18" charset="0"/>
            </a:endParaRPr>
          </a:p>
          <a:p>
            <a:pPr marL="0" indent="0">
              <a:spcAft>
                <a:spcPts val="600"/>
              </a:spcAft>
              <a:buNone/>
            </a:pPr>
            <a:r>
              <a:rPr lang="en-US" altLang="zh-CN" err="1">
                <a:solidFill>
                  <a:schemeClr val="folHlink"/>
                </a:solidFill>
                <a:latin typeface="Georgia" panose="02040502050405020303" pitchFamily="18" charset="0"/>
              </a:rPr>
              <a:t>	typedef</a:t>
            </a:r>
            <a:r>
              <a:rPr lang="en-US" altLang="zh-CN">
                <a:solidFill>
                  <a:schemeClr val="folHlink"/>
                </a:solidFill>
                <a:latin typeface="Georgia" panose="02040502050405020303" pitchFamily="18" charset="0"/>
              </a:rPr>
              <a:t> </a:t>
            </a:r>
            <a:r>
              <a:rPr lang="en-US" altLang="zh-CN" u="sng" err="1">
                <a:solidFill>
                  <a:schemeClr val="folHlink"/>
                </a:solidFill>
                <a:latin typeface="Georgia" panose="02040502050405020303" pitchFamily="18" charset="0"/>
              </a:rPr>
              <a:t>struct</a:t>
            </a:r>
            <a:r>
              <a:rPr lang="en-US" altLang="zh-CN" u="sng">
                <a:solidFill>
                  <a:schemeClr val="folHlink"/>
                </a:solidFill>
                <a:latin typeface="Georgia" panose="02040502050405020303" pitchFamily="18" charset="0"/>
              </a:rPr>
              <a:t> Dot *</a:t>
            </a:r>
            <a:r>
              <a:rPr lang="en-US" altLang="zh-CN">
                <a:solidFill>
                  <a:schemeClr val="folHlink"/>
                </a:solidFill>
                <a:latin typeface="Georgia" panose="02040502050405020303" pitchFamily="18" charset="0"/>
              </a:rPr>
              <a:t> </a:t>
            </a:r>
            <a:r>
              <a:rPr lang="en-US" altLang="zh-CN" err="1">
                <a:solidFill>
                  <a:schemeClr val="hlink"/>
                </a:solidFill>
                <a:latin typeface="Georgia" panose="02040502050405020303" pitchFamily="18" charset="0"/>
              </a:rPr>
              <a:t>PtrDot</a:t>
            </a:r>
            <a:r>
              <a:rPr lang="en-US" altLang="zh-CN">
                <a:solidFill>
                  <a:schemeClr val="folHlink"/>
                </a:solidFill>
                <a:latin typeface="Georgia" panose="02040502050405020303" pitchFamily="18" charset="0"/>
              </a:rPr>
              <a:t>;</a:t>
            </a:r>
            <a:endParaRPr lang="en-US" altLang="zh-CN">
              <a:solidFill>
                <a:schemeClr val="folHlink"/>
              </a:solidFill>
              <a:latin typeface="Georgia" panose="02040502050405020303" pitchFamily="18" charset="0"/>
            </a:endParaRPr>
          </a:p>
          <a:p>
            <a:pPr marL="0" indent="0">
              <a:spcAft>
                <a:spcPts val="600"/>
              </a:spcAft>
              <a:buNone/>
            </a:pPr>
            <a:endParaRPr lang="zh-CN" altLang="en-US" dirty="0">
              <a:latin typeface="Georgia" panose="02040502050405020303" pitchFamily="18" charset="0"/>
            </a:endParaRPr>
          </a:p>
          <a:p>
            <a:pPr marL="0" indent="0">
              <a:spcAft>
                <a:spcPts val="600"/>
              </a:spcAft>
              <a:buNone/>
            </a:pPr>
            <a:r>
              <a:rPr lang="zh-CN" altLang="en-US" dirty="0">
                <a:latin typeface="Georgia" panose="02040502050405020303" pitchFamily="18" charset="0"/>
              </a:rPr>
              <a:t>可以把</a:t>
            </a:r>
            <a:r>
              <a:rPr lang="zh-CN" altLang="en-US" dirty="0">
                <a:solidFill>
                  <a:schemeClr val="folHlink"/>
                </a:solidFill>
                <a:latin typeface="Georgia" panose="02040502050405020303" pitchFamily="18" charset="0"/>
              </a:rPr>
              <a:t>结构体类型的定义</a:t>
            </a:r>
            <a:r>
              <a:rPr lang="zh-CN" altLang="en-US" dirty="0">
                <a:latin typeface="Georgia" panose="02040502050405020303" pitchFamily="18" charset="0"/>
              </a:rPr>
              <a:t>和</a:t>
            </a:r>
            <a:r>
              <a:rPr lang="zh-CN" altLang="en-US" dirty="0">
                <a:solidFill>
                  <a:schemeClr val="hlink"/>
                </a:solidFill>
                <a:latin typeface="Georgia" panose="02040502050405020303" pitchFamily="18" charset="0"/>
              </a:rPr>
              <a:t>类型命名</a:t>
            </a:r>
            <a:r>
              <a:rPr lang="zh-CN" altLang="en-US" dirty="0">
                <a:latin typeface="Georgia" panose="02040502050405020303" pitchFamily="18" charset="0"/>
              </a:rPr>
              <a:t>合写在一起：</a:t>
            </a:r>
            <a:endParaRPr lang="zh-CN" altLang="en-US" dirty="0">
              <a:latin typeface="Georgia" panose="02040502050405020303" pitchFamily="18" charset="0"/>
            </a:endParaRPr>
          </a:p>
        </p:txBody>
      </p:sp>
      <p:sp>
        <p:nvSpPr>
          <p:cNvPr id="256005" name="文本框 256004"/>
          <p:cNvSpPr txBox="1"/>
          <p:nvPr/>
        </p:nvSpPr>
        <p:spPr>
          <a:xfrm>
            <a:off x="4716145" y="4148773"/>
            <a:ext cx="3816350" cy="1814830"/>
          </a:xfrm>
          <a:prstGeom prst="rect">
            <a:avLst/>
          </a:prstGeom>
          <a:noFill/>
          <a:ln w="9525" cap="flat" cmpd="sng">
            <a:solidFill>
              <a:schemeClr val="accent2"/>
            </a:solidFill>
            <a:prstDash val="solid"/>
            <a:miter/>
            <a:headEnd type="none" w="med" len="med"/>
            <a:tailEnd type="none" w="med" len="med"/>
          </a:ln>
        </p:spPr>
        <p:txBody>
          <a:bodyPr lIns="92075" tIns="46038" rIns="92075" bIns="46038">
            <a:spAutoFit/>
          </a:bodyPr>
          <a:lstStyle/>
          <a:p>
            <a:pPr algn="l">
              <a:spcBef>
                <a:spcPct val="0"/>
              </a:spcBef>
            </a:pPr>
            <a:r>
              <a:rPr lang="en-US" altLang="zh-CN" err="1">
                <a:solidFill>
                  <a:schemeClr val="hlink"/>
                </a:solidFill>
                <a:latin typeface="Cambria" panose="02040503050406030204" pitchFamily="18" charset="0"/>
              </a:rPr>
              <a:t>typedef</a:t>
            </a:r>
            <a:r>
              <a:rPr lang="en-US" altLang="zh-CN">
                <a:latin typeface="Cambria" panose="02040503050406030204" pitchFamily="18" charset="0"/>
              </a:rPr>
              <a:t> </a:t>
            </a:r>
            <a:r>
              <a:rPr lang="en-US" altLang="zh-CN" err="1">
                <a:solidFill>
                  <a:schemeClr val="folHlink"/>
                </a:solidFill>
                <a:latin typeface="Cambria" panose="02040503050406030204" pitchFamily="18" charset="0"/>
              </a:rPr>
              <a:t>struct</a:t>
            </a:r>
            <a:r>
              <a:rPr lang="en-US" altLang="zh-CN">
                <a:solidFill>
                  <a:schemeClr val="folHlink"/>
                </a:solidFill>
                <a:latin typeface="Cambria" panose="02040503050406030204" pitchFamily="18" charset="0"/>
              </a:rPr>
              <a:t> Circle {</a:t>
            </a:r>
            <a:endParaRPr lang="en-US" altLang="zh-CN">
              <a:solidFill>
                <a:schemeClr val="folHlink"/>
              </a:solidFill>
              <a:latin typeface="Cambria" panose="02040503050406030204" pitchFamily="18" charset="0"/>
            </a:endParaRPr>
          </a:p>
          <a:p>
            <a:pPr algn="l">
              <a:spcBef>
                <a:spcPct val="0"/>
              </a:spcBef>
            </a:pPr>
            <a:r>
              <a:rPr lang="en-US" altLang="zh-CN" b="1">
                <a:solidFill>
                  <a:schemeClr val="folHlink"/>
                </a:solidFill>
                <a:latin typeface="Cambria" panose="02040503050406030204" pitchFamily="18" charset="0"/>
              </a:rPr>
              <a:t>	Dot</a:t>
            </a:r>
            <a:r>
              <a:rPr lang="en-US" altLang="zh-CN">
                <a:solidFill>
                  <a:schemeClr val="folHlink"/>
                </a:solidFill>
                <a:latin typeface="Cambria" panose="02040503050406030204" pitchFamily="18" charset="0"/>
              </a:rPr>
              <a:t> center; </a:t>
            </a:r>
            <a:endParaRPr lang="en-US" altLang="zh-CN">
              <a:solidFill>
                <a:schemeClr val="folHlink"/>
              </a:solidFill>
              <a:latin typeface="Cambria" panose="02040503050406030204" pitchFamily="18" charset="0"/>
            </a:endParaRPr>
          </a:p>
          <a:p>
            <a:pPr algn="l">
              <a:spcBef>
                <a:spcPct val="0"/>
              </a:spcBef>
            </a:pPr>
            <a:r>
              <a:rPr lang="en-US" altLang="zh-CN">
                <a:solidFill>
                  <a:schemeClr val="folHlink"/>
                </a:solidFill>
                <a:latin typeface="Cambria" panose="02040503050406030204" pitchFamily="18" charset="0"/>
              </a:rPr>
              <a:t>	double radius;</a:t>
            </a:r>
            <a:endParaRPr lang="en-US" altLang="zh-CN">
              <a:solidFill>
                <a:schemeClr val="folHlink"/>
              </a:solidFill>
              <a:latin typeface="Cambria" panose="02040503050406030204" pitchFamily="18" charset="0"/>
            </a:endParaRPr>
          </a:p>
          <a:p>
            <a:pPr algn="l">
              <a:spcBef>
                <a:spcPct val="0"/>
              </a:spcBef>
            </a:pPr>
            <a:r>
              <a:rPr lang="en-US" altLang="zh-CN">
                <a:solidFill>
                  <a:schemeClr val="folHlink"/>
                </a:solidFill>
                <a:latin typeface="Cambria" panose="02040503050406030204" pitchFamily="18" charset="0"/>
              </a:rPr>
              <a:t>}</a:t>
            </a:r>
            <a:r>
              <a:rPr lang="en-US" altLang="zh-CN">
                <a:latin typeface="Cambria" panose="02040503050406030204" pitchFamily="18" charset="0"/>
              </a:rPr>
              <a:t> </a:t>
            </a:r>
            <a:r>
              <a:rPr lang="en-US" altLang="zh-CN" err="1">
                <a:solidFill>
                  <a:schemeClr val="hlink"/>
                </a:solidFill>
                <a:latin typeface="Cambria" panose="02040503050406030204" pitchFamily="18" charset="0"/>
              </a:rPr>
              <a:t>Circle, *PtrCircle</a:t>
            </a:r>
            <a:r>
              <a:rPr lang="en-US" altLang="zh-CN">
                <a:solidFill>
                  <a:schemeClr val="hlink"/>
                </a:solidFill>
                <a:latin typeface="Cambria" panose="02040503050406030204" pitchFamily="18" charset="0"/>
              </a:rPr>
              <a:t>;</a:t>
            </a:r>
            <a:endParaRPr lang="en-US" altLang="zh-CN">
              <a:solidFill>
                <a:schemeClr val="hlink"/>
              </a:solidFill>
              <a:latin typeface="Cambria" panose="02040503050406030204" pitchFamily="18" charset="0"/>
            </a:endParaRPr>
          </a:p>
        </p:txBody>
      </p:sp>
      <p:sp>
        <p:nvSpPr>
          <p:cNvPr id="256006" name="矩形 256005"/>
          <p:cNvSpPr/>
          <p:nvPr/>
        </p:nvSpPr>
        <p:spPr>
          <a:xfrm>
            <a:off x="611188" y="4221163"/>
            <a:ext cx="3614737" cy="1599565"/>
          </a:xfrm>
          <a:prstGeom prst="rect">
            <a:avLst/>
          </a:prstGeom>
          <a:noFill/>
          <a:ln w="9525" cap="flat" cmpd="sng">
            <a:solidFill>
              <a:schemeClr val="accent2"/>
            </a:solidFill>
            <a:prstDash val="solid"/>
            <a:miter/>
            <a:headEnd type="none" w="med" len="med"/>
            <a:tailEnd type="none" w="med" len="med"/>
          </a:ln>
        </p:spPr>
        <p:txBody>
          <a:bodyPr lIns="92075" tIns="46038" rIns="92075" bIns="46038">
            <a:spAutoFit/>
          </a:bodyPr>
          <a:lstStyle/>
          <a:p>
            <a:pPr algn="l" hangingPunct="0">
              <a:spcBef>
                <a:spcPct val="25000"/>
              </a:spcBef>
              <a:buClr>
                <a:schemeClr val="hlink"/>
              </a:buClr>
              <a:buSzPct val="85000"/>
              <a:buFont typeface="Wingdings" panose="05000000000000000000" pitchFamily="2" charset="2"/>
            </a:pPr>
            <a:r>
              <a:rPr lang="en-US" altLang="zh-CN" err="1">
                <a:solidFill>
                  <a:schemeClr val="hlink"/>
                </a:solidFill>
                <a:latin typeface="Georgia" panose="02040502050405020303" pitchFamily="18" charset="0"/>
                <a:ea typeface="华文中宋" panose="02010600040101010101" pitchFamily="2" charset="-122"/>
              </a:rPr>
              <a:t>typedef</a:t>
            </a:r>
            <a:r>
              <a:rPr lang="en-US" altLang="zh-CN">
                <a:solidFill>
                  <a:schemeClr val="hlink"/>
                </a:solidFill>
                <a:latin typeface="Georgia" panose="02040502050405020303" pitchFamily="18" charset="0"/>
                <a:ea typeface="华文中宋" panose="02010600040101010101" pitchFamily="2" charset="-122"/>
              </a:rPr>
              <a:t> </a:t>
            </a:r>
            <a:r>
              <a:rPr lang="en-US" altLang="zh-CN" err="1">
                <a:solidFill>
                  <a:schemeClr val="folHlink"/>
                </a:solidFill>
                <a:latin typeface="Georgia" panose="02040502050405020303" pitchFamily="18" charset="0"/>
                <a:ea typeface="华文中宋" panose="02010600040101010101" pitchFamily="2" charset="-122"/>
              </a:rPr>
              <a:t>struct</a:t>
            </a:r>
            <a:r>
              <a:rPr lang="en-US" altLang="zh-CN">
                <a:solidFill>
                  <a:schemeClr val="folHlink"/>
                </a:solidFill>
                <a:latin typeface="Georgia" panose="02040502050405020303" pitchFamily="18" charset="0"/>
                <a:ea typeface="华文中宋" panose="02010600040101010101" pitchFamily="2" charset="-122"/>
              </a:rPr>
              <a:t> Dot {</a:t>
            </a:r>
            <a:endParaRPr lang="en-US" altLang="zh-CN">
              <a:solidFill>
                <a:schemeClr val="folHlink"/>
              </a:solidFill>
              <a:latin typeface="Georgia" panose="02040502050405020303" pitchFamily="18" charset="0"/>
              <a:ea typeface="华文中宋" panose="02010600040101010101" pitchFamily="2" charset="-122"/>
            </a:endParaRPr>
          </a:p>
          <a:p>
            <a:pPr algn="l" hangingPunct="0">
              <a:spcBef>
                <a:spcPct val="25000"/>
              </a:spcBef>
              <a:buClr>
                <a:schemeClr val="hlink"/>
              </a:buClr>
              <a:buSzPct val="85000"/>
              <a:buFont typeface="Wingdings" panose="05000000000000000000" pitchFamily="2" charset="2"/>
            </a:pPr>
            <a:r>
              <a:rPr lang="en-US" altLang="zh-CN">
                <a:solidFill>
                  <a:schemeClr val="folHlink"/>
                </a:solidFill>
                <a:latin typeface="Georgia" panose="02040502050405020303" pitchFamily="18" charset="0"/>
                <a:ea typeface="华文中宋" panose="02010600040101010101" pitchFamily="2" charset="-122"/>
              </a:rPr>
              <a:t>	double x, y;</a:t>
            </a:r>
            <a:endParaRPr lang="en-US" altLang="zh-CN">
              <a:solidFill>
                <a:schemeClr val="folHlink"/>
              </a:solidFill>
              <a:latin typeface="Georgia" panose="02040502050405020303" pitchFamily="18" charset="0"/>
              <a:ea typeface="华文中宋" panose="02010600040101010101" pitchFamily="2" charset="-122"/>
            </a:endParaRPr>
          </a:p>
          <a:p>
            <a:pPr algn="l" hangingPunct="0">
              <a:spcBef>
                <a:spcPct val="25000"/>
              </a:spcBef>
              <a:buClr>
                <a:schemeClr val="hlink"/>
              </a:buClr>
              <a:buSzPct val="85000"/>
              <a:buFont typeface="Wingdings" panose="05000000000000000000" pitchFamily="2" charset="2"/>
            </a:pPr>
            <a:r>
              <a:rPr lang="en-US" altLang="zh-CN">
                <a:solidFill>
                  <a:schemeClr val="folHlink"/>
                </a:solidFill>
                <a:latin typeface="Georgia" panose="02040502050405020303" pitchFamily="18" charset="0"/>
                <a:ea typeface="华文中宋" panose="02010600040101010101" pitchFamily="2" charset="-122"/>
              </a:rPr>
              <a:t>} </a:t>
            </a:r>
            <a:r>
              <a:rPr lang="en-US" altLang="zh-CN" err="1">
                <a:solidFill>
                  <a:schemeClr val="hlink"/>
                </a:solidFill>
                <a:latin typeface="Georgia" panose="02040502050405020303" pitchFamily="18" charset="0"/>
                <a:ea typeface="华文中宋" panose="02010600040101010101" pitchFamily="2" charset="-122"/>
              </a:rPr>
              <a:t>Dot, *PtrDot</a:t>
            </a:r>
            <a:r>
              <a:rPr lang="en-US" altLang="zh-CN">
                <a:solidFill>
                  <a:schemeClr val="hlink"/>
                </a:solidFill>
                <a:latin typeface="Georgia" panose="02040502050405020303" pitchFamily="18" charset="0"/>
                <a:ea typeface="华文中宋" panose="02010600040101010101" pitchFamily="2" charset="-122"/>
              </a:rPr>
              <a:t>;</a:t>
            </a:r>
            <a:endParaRPr lang="en-US" altLang="zh-CN">
              <a:solidFill>
                <a:schemeClr val="hlink"/>
              </a:solidFill>
              <a:latin typeface="Georgia" panose="02040502050405020303" pitchFamily="18" charset="0"/>
              <a:ea typeface="华文中宋" panose="02010600040101010101" pitchFamily="2" charset="-122"/>
            </a:endParaRPr>
          </a:p>
        </p:txBody>
      </p:sp>
      <p:sp>
        <p:nvSpPr>
          <p:cNvPr id="256007" name="文本框 256006"/>
          <p:cNvSpPr txBox="1"/>
          <p:nvPr/>
        </p:nvSpPr>
        <p:spPr>
          <a:xfrm>
            <a:off x="2411413" y="5963920"/>
            <a:ext cx="5976937" cy="457200"/>
          </a:xfrm>
          <a:prstGeom prst="rect">
            <a:avLst/>
          </a:prstGeom>
          <a:noFill/>
          <a:ln w="9525">
            <a:noFill/>
          </a:ln>
        </p:spPr>
        <p:txBody>
          <a:bodyPr lIns="92075" tIns="46038" rIns="92075" bIns="46038">
            <a:spAutoFit/>
          </a:bodyPr>
          <a:lstStyle/>
          <a:p>
            <a:r>
              <a:rPr lang="en-US" altLang="zh-CN" sz="2400" b="1" dirty="0">
                <a:latin typeface="Cambria" panose="02040503050406030204" pitchFamily="18" charset="0"/>
                <a:ea typeface="楷体" panose="02010609060101010101" pitchFamily="49" charset="-122"/>
              </a:rPr>
              <a:t>《</a:t>
            </a:r>
            <a:r>
              <a:rPr lang="zh-CN" altLang="en-US" sz="2400" b="1" dirty="0">
                <a:latin typeface="Cambria" panose="02040503050406030204" pitchFamily="18" charset="0"/>
                <a:ea typeface="楷体" panose="02010609060101010101" pitchFamily="49" charset="-122"/>
              </a:rPr>
              <a:t>数据结构</a:t>
            </a:r>
            <a:r>
              <a:rPr lang="en-US" altLang="zh-CN" sz="2400" b="1" dirty="0">
                <a:latin typeface="Cambria" panose="02040503050406030204" pitchFamily="18" charset="0"/>
                <a:ea typeface="楷体" panose="02010609060101010101" pitchFamily="49" charset="-122"/>
              </a:rPr>
              <a:t>》</a:t>
            </a:r>
            <a:r>
              <a:rPr lang="zh-CN" altLang="en-US" sz="2400" b="1" dirty="0">
                <a:latin typeface="Cambria" panose="02040503050406030204" pitchFamily="18" charset="0"/>
                <a:ea typeface="楷体" panose="02010609060101010101" pitchFamily="49" charset="-122"/>
              </a:rPr>
              <a:t>课程里经常见到这种用法。</a:t>
            </a:r>
            <a:endParaRPr lang="zh-CN" altLang="en-US" sz="2400" b="1" dirty="0">
              <a:latin typeface="Cambria" panose="02040503050406030204" pitchFamily="18" charset="0"/>
              <a:ea typeface="楷体" panose="02010609060101010101" pitchFamily="49" charset="-122"/>
            </a:endParaRPr>
          </a:p>
        </p:txBody>
      </p:sp>
    </p:spTree>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4" name="文本框 3"/>
          <p:cNvSpPr txBox="1"/>
          <p:nvPr/>
        </p:nvSpPr>
        <p:spPr>
          <a:xfrm>
            <a:off x="514985" y="621030"/>
            <a:ext cx="8075930" cy="5262245"/>
          </a:xfrm>
          <a:prstGeom prst="rect">
            <a:avLst/>
          </a:prstGeom>
          <a:noFill/>
        </p:spPr>
        <p:txBody>
          <a:bodyPr wrap="square" rtlCol="0">
            <a:spAutoFit/>
          </a:bodyPr>
          <a:lstStyle/>
          <a:p>
            <a:pPr marL="0" indent="0" algn="just">
              <a:lnSpc>
                <a:spcPct val="100000"/>
              </a:lnSpc>
              <a:spcBef>
                <a:spcPts val="0"/>
              </a:spcBef>
              <a:buClr>
                <a:schemeClr val="hlink"/>
              </a:buClr>
              <a:buSzPct val="85000"/>
              <a:buFont typeface="Wingdings" panose="05000000000000000000" pitchFamily="2" charset="2"/>
              <a:buNone/>
            </a:pPr>
            <a:r>
              <a:rPr lang="zh-CN" altLang="en-US" sz="2400" dirty="0">
                <a:latin typeface="+mn-lt"/>
                <a:ea typeface="+mn-ea"/>
                <a:cs typeface="+mn-lt"/>
                <a:sym typeface="+mn-ea"/>
              </a:rPr>
              <a:t>注意：</a:t>
            </a:r>
            <a:endParaRPr lang="zh-CN" altLang="en-US" sz="2400" dirty="0">
              <a:latin typeface="+mn-lt"/>
              <a:ea typeface="+mn-ea"/>
              <a:cs typeface="+mn-lt"/>
            </a:endParaRPr>
          </a:p>
          <a:p>
            <a:pPr marL="0" indent="0" algn="just">
              <a:lnSpc>
                <a:spcPct val="100000"/>
              </a:lnSpc>
              <a:spcBef>
                <a:spcPts val="0"/>
              </a:spcBef>
              <a:buClr>
                <a:schemeClr val="hlink"/>
              </a:buClr>
              <a:buSzPct val="85000"/>
              <a:buFont typeface="Wingdings" panose="05000000000000000000" pitchFamily="2" charset="2"/>
              <a:buNone/>
            </a:pPr>
            <a:r>
              <a:rPr lang="zh-CN" altLang="en-US" sz="2400" dirty="0">
                <a:latin typeface="+mn-lt"/>
                <a:ea typeface="+mn-ea"/>
                <a:cs typeface="+mn-lt"/>
                <a:sym typeface="+mn-ea"/>
              </a:rPr>
              <a:t>（</a:t>
            </a:r>
            <a:r>
              <a:rPr lang="en-US" altLang="zh-CN" sz="2400" dirty="0">
                <a:latin typeface="+mn-lt"/>
                <a:ea typeface="+mn-ea"/>
                <a:cs typeface="+mn-lt"/>
                <a:sym typeface="+mn-ea"/>
              </a:rPr>
              <a:t>1</a:t>
            </a:r>
            <a:r>
              <a:rPr lang="zh-CN" altLang="en-US" sz="2400" dirty="0">
                <a:latin typeface="+mn-lt"/>
                <a:ea typeface="+mn-ea"/>
                <a:cs typeface="+mn-lt"/>
                <a:sym typeface="+mn-ea"/>
              </a:rPr>
              <a:t>）在定义结构体类型时，一个结构体类型中的成员名字不能重名，而</a:t>
            </a:r>
            <a:r>
              <a:rPr lang="zh-CN" altLang="en-US" sz="2400" dirty="0">
                <a:solidFill>
                  <a:schemeClr val="accent2"/>
                </a:solidFill>
                <a:latin typeface="+mn-lt"/>
                <a:ea typeface="+mn-ea"/>
                <a:cs typeface="+mn-lt"/>
                <a:sym typeface="+mn-ea"/>
              </a:rPr>
              <a:t>不同的结构体类型中则完全可以包含名称相同的成员</a:t>
            </a:r>
            <a:r>
              <a:rPr lang="zh-CN" altLang="en-US" sz="2400" dirty="0">
                <a:latin typeface="+mn-lt"/>
                <a:ea typeface="+mn-ea"/>
                <a:cs typeface="+mn-lt"/>
                <a:sym typeface="+mn-ea"/>
              </a:rPr>
              <a:t>，彼此无关。</a:t>
            </a:r>
            <a:endParaRPr lang="zh-CN" altLang="en-US" sz="2400" dirty="0">
              <a:latin typeface="+mn-lt"/>
              <a:ea typeface="+mn-ea"/>
              <a:cs typeface="+mn-lt"/>
            </a:endParaRPr>
          </a:p>
          <a:p>
            <a:pPr marL="0" indent="0" algn="just">
              <a:lnSpc>
                <a:spcPct val="100000"/>
              </a:lnSpc>
              <a:spcBef>
                <a:spcPts val="0"/>
              </a:spcBef>
              <a:buClr>
                <a:schemeClr val="hlink"/>
              </a:buClr>
              <a:buSzPct val="85000"/>
              <a:buFont typeface="Wingdings" panose="05000000000000000000" pitchFamily="2" charset="2"/>
              <a:buNone/>
            </a:pPr>
            <a:r>
              <a:rPr lang="en-US" altLang="zh-CN" sz="2400" err="1">
                <a:solidFill>
                  <a:schemeClr val="folHlink"/>
                </a:solidFill>
                <a:latin typeface="+mn-lt"/>
                <a:ea typeface="+mn-ea"/>
                <a:cs typeface="+mn-lt"/>
                <a:sym typeface="+mn-ea"/>
              </a:rPr>
              <a:t>typedef struct</a:t>
            </a:r>
            <a:r>
              <a:rPr lang="en-US" altLang="zh-CN" sz="2400">
                <a:solidFill>
                  <a:schemeClr val="folHlink"/>
                </a:solidFill>
                <a:latin typeface="+mn-lt"/>
                <a:ea typeface="+mn-ea"/>
                <a:cs typeface="+mn-lt"/>
                <a:sym typeface="+mn-ea"/>
              </a:rPr>
              <a:t> Coord3d {</a:t>
            </a:r>
            <a:endParaRPr lang="en-US" altLang="zh-CN" sz="2400">
              <a:solidFill>
                <a:schemeClr val="folHlink"/>
              </a:solidFill>
              <a:latin typeface="+mn-lt"/>
              <a:ea typeface="+mn-ea"/>
              <a:cs typeface="+mn-lt"/>
            </a:endParaRPr>
          </a:p>
          <a:p>
            <a:pPr marL="0" indent="0" algn="just">
              <a:lnSpc>
                <a:spcPct val="100000"/>
              </a:lnSpc>
              <a:spcBef>
                <a:spcPts val="0"/>
              </a:spcBef>
              <a:buClr>
                <a:schemeClr val="hlink"/>
              </a:buClr>
              <a:buSzPct val="85000"/>
              <a:buFont typeface="Wingdings" panose="05000000000000000000" pitchFamily="2" charset="2"/>
              <a:buNone/>
            </a:pPr>
            <a:r>
              <a:rPr lang="en-US" altLang="zh-CN" sz="2400">
                <a:solidFill>
                  <a:schemeClr val="folHlink"/>
                </a:solidFill>
                <a:latin typeface="+mn-lt"/>
                <a:ea typeface="+mn-ea"/>
                <a:cs typeface="+mn-lt"/>
                <a:sym typeface="+mn-ea"/>
              </a:rPr>
              <a:t>    double x, y, z;</a:t>
            </a:r>
            <a:endParaRPr lang="en-US" altLang="zh-CN" sz="2400">
              <a:solidFill>
                <a:schemeClr val="folHlink"/>
              </a:solidFill>
              <a:latin typeface="+mn-lt"/>
              <a:ea typeface="+mn-ea"/>
              <a:cs typeface="+mn-lt"/>
            </a:endParaRPr>
          </a:p>
          <a:p>
            <a:pPr marL="0" indent="0" algn="just">
              <a:lnSpc>
                <a:spcPct val="100000"/>
              </a:lnSpc>
              <a:spcBef>
                <a:spcPts val="0"/>
              </a:spcBef>
              <a:buClr>
                <a:schemeClr val="hlink"/>
              </a:buClr>
              <a:buSzPct val="85000"/>
              <a:buFont typeface="Wingdings" panose="05000000000000000000" pitchFamily="2" charset="2"/>
              <a:buNone/>
            </a:pPr>
            <a:r>
              <a:rPr lang="en-US" altLang="zh-CN" sz="2400" err="1">
                <a:solidFill>
                  <a:schemeClr val="folHlink"/>
                </a:solidFill>
                <a:latin typeface="+mn-lt"/>
                <a:ea typeface="+mn-ea"/>
                <a:cs typeface="+mn-lt"/>
                <a:sym typeface="+mn-ea"/>
              </a:rPr>
              <a:t>} Coord, *PtrCoord</a:t>
            </a:r>
            <a:r>
              <a:rPr lang="en-US" altLang="zh-CN" sz="2400">
                <a:solidFill>
                  <a:schemeClr val="folHlink"/>
                </a:solidFill>
                <a:latin typeface="+mn-lt"/>
                <a:ea typeface="+mn-ea"/>
                <a:cs typeface="+mn-lt"/>
                <a:sym typeface="+mn-ea"/>
              </a:rPr>
              <a:t>;</a:t>
            </a:r>
            <a:endParaRPr lang="en-US" altLang="zh-CN" sz="2400">
              <a:solidFill>
                <a:schemeClr val="folHlink"/>
              </a:solidFill>
              <a:latin typeface="+mn-lt"/>
              <a:ea typeface="+mn-ea"/>
              <a:cs typeface="+mn-lt"/>
              <a:sym typeface="+mn-ea"/>
            </a:endParaRPr>
          </a:p>
          <a:p>
            <a:pPr marL="0" indent="0" algn="just">
              <a:lnSpc>
                <a:spcPct val="100000"/>
              </a:lnSpc>
              <a:spcBef>
                <a:spcPts val="0"/>
              </a:spcBef>
              <a:buClr>
                <a:schemeClr val="hlink"/>
              </a:buClr>
              <a:buSzPct val="85000"/>
              <a:buFont typeface="Wingdings" panose="05000000000000000000" pitchFamily="2" charset="2"/>
              <a:buNone/>
            </a:pPr>
            <a:endParaRPr lang="zh-CN" altLang="en-US" sz="2400" dirty="0">
              <a:latin typeface="+mn-lt"/>
              <a:ea typeface="+mn-ea"/>
              <a:cs typeface="+mn-lt"/>
              <a:sym typeface="+mn-ea"/>
            </a:endParaRPr>
          </a:p>
          <a:p>
            <a:pPr marL="0" indent="0" algn="just">
              <a:lnSpc>
                <a:spcPct val="100000"/>
              </a:lnSpc>
              <a:spcBef>
                <a:spcPts val="0"/>
              </a:spcBef>
              <a:buClr>
                <a:schemeClr val="hlink"/>
              </a:buClr>
              <a:buSzPct val="85000"/>
              <a:buFont typeface="Wingdings" panose="05000000000000000000" pitchFamily="2" charset="2"/>
              <a:buNone/>
            </a:pPr>
            <a:r>
              <a:rPr lang="zh-CN" altLang="en-US" sz="2400" dirty="0">
                <a:latin typeface="+mn-lt"/>
                <a:ea typeface="+mn-ea"/>
                <a:cs typeface="+mn-lt"/>
                <a:sym typeface="+mn-ea"/>
              </a:rPr>
              <a:t>（</a:t>
            </a:r>
            <a:r>
              <a:rPr lang="en-US" altLang="zh-CN" sz="2400" dirty="0">
                <a:latin typeface="+mn-lt"/>
                <a:ea typeface="+mn-ea"/>
                <a:cs typeface="+mn-lt"/>
                <a:sym typeface="+mn-ea"/>
              </a:rPr>
              <a:t>2</a:t>
            </a:r>
            <a:r>
              <a:rPr lang="zh-CN" altLang="en-US" sz="2400" dirty="0">
                <a:latin typeface="+mn-lt"/>
                <a:ea typeface="+mn-ea"/>
                <a:cs typeface="+mn-lt"/>
                <a:sym typeface="+mn-ea"/>
              </a:rPr>
              <a:t>）在定义结构体类型时，</a:t>
            </a:r>
            <a:r>
              <a:rPr lang="zh-CN" altLang="en-US" sz="2400" dirty="0">
                <a:solidFill>
                  <a:schemeClr val="accent2"/>
                </a:solidFill>
                <a:latin typeface="+mn-lt"/>
                <a:ea typeface="+mn-ea"/>
                <a:cs typeface="+mn-lt"/>
                <a:sym typeface="+mn-ea"/>
              </a:rPr>
              <a:t>结构体的成员不能是正在描述的这个结构体本身</a:t>
            </a:r>
            <a:r>
              <a:rPr lang="zh-CN" altLang="en-US" sz="2400" dirty="0">
                <a:latin typeface="+mn-lt"/>
                <a:ea typeface="+mn-ea"/>
                <a:cs typeface="+mn-lt"/>
                <a:sym typeface="+mn-ea"/>
              </a:rPr>
              <a:t>。</a:t>
            </a:r>
            <a:endParaRPr lang="zh-CN" altLang="en-US" sz="2400" dirty="0">
              <a:latin typeface="+mn-lt"/>
              <a:ea typeface="+mn-ea"/>
              <a:cs typeface="+mn-lt"/>
            </a:endParaRPr>
          </a:p>
          <a:p>
            <a:pPr marL="0" indent="0" algn="just">
              <a:lnSpc>
                <a:spcPct val="100000"/>
              </a:lnSpc>
              <a:spcBef>
                <a:spcPts val="0"/>
              </a:spcBef>
              <a:buClr>
                <a:schemeClr val="hlink"/>
              </a:buClr>
              <a:buSzPct val="85000"/>
              <a:buFont typeface="Wingdings" panose="05000000000000000000" pitchFamily="2" charset="2"/>
              <a:buNone/>
            </a:pPr>
            <a:r>
              <a:rPr lang="en-US" altLang="zh-CN" sz="2400" err="1">
                <a:latin typeface="+mn-lt"/>
                <a:ea typeface="+mn-ea"/>
                <a:cs typeface="+mn-lt"/>
                <a:sym typeface="+mn-ea"/>
              </a:rPr>
              <a:t>struct</a:t>
            </a:r>
            <a:r>
              <a:rPr lang="en-US" altLang="zh-CN" sz="2400">
                <a:latin typeface="+mn-lt"/>
                <a:ea typeface="+mn-ea"/>
                <a:cs typeface="+mn-lt"/>
                <a:sym typeface="+mn-ea"/>
              </a:rPr>
              <a:t> Invalid {	</a:t>
            </a:r>
            <a:endParaRPr lang="en-US" altLang="zh-CN" sz="2400">
              <a:latin typeface="+mn-lt"/>
              <a:ea typeface="+mn-ea"/>
              <a:cs typeface="+mn-lt"/>
            </a:endParaRPr>
          </a:p>
          <a:p>
            <a:pPr marL="0" indent="0" algn="just">
              <a:lnSpc>
                <a:spcPct val="100000"/>
              </a:lnSpc>
              <a:spcBef>
                <a:spcPts val="0"/>
              </a:spcBef>
              <a:buClr>
                <a:schemeClr val="hlink"/>
              </a:buClr>
              <a:buSzPct val="85000"/>
              <a:buFont typeface="Wingdings" panose="05000000000000000000" pitchFamily="2" charset="2"/>
              <a:buNone/>
            </a:pPr>
            <a:r>
              <a:rPr lang="en-US" altLang="zh-CN" sz="2400" err="1">
                <a:latin typeface="+mn-lt"/>
                <a:ea typeface="+mn-ea"/>
                <a:cs typeface="+mn-lt"/>
                <a:sym typeface="+mn-ea"/>
              </a:rPr>
              <a:t>    int</a:t>
            </a:r>
            <a:r>
              <a:rPr lang="en-US" altLang="zh-CN" sz="2400">
                <a:latin typeface="+mn-lt"/>
                <a:ea typeface="+mn-ea"/>
                <a:cs typeface="+mn-lt"/>
                <a:sym typeface="+mn-ea"/>
              </a:rPr>
              <a:t> n;</a:t>
            </a:r>
            <a:endParaRPr lang="en-US" altLang="zh-CN" sz="2400">
              <a:latin typeface="+mn-lt"/>
              <a:ea typeface="+mn-ea"/>
              <a:cs typeface="+mn-lt"/>
            </a:endParaRPr>
          </a:p>
          <a:p>
            <a:pPr marL="0" indent="0" algn="just">
              <a:lnSpc>
                <a:spcPct val="100000"/>
              </a:lnSpc>
              <a:spcBef>
                <a:spcPts val="0"/>
              </a:spcBef>
              <a:buClr>
                <a:schemeClr val="hlink"/>
              </a:buClr>
              <a:buSzPct val="85000"/>
              <a:buFont typeface="Wingdings" panose="05000000000000000000" pitchFamily="2" charset="2"/>
              <a:buNone/>
            </a:pPr>
            <a:r>
              <a:rPr lang="en-US" altLang="zh-CN" sz="2400" err="1">
                <a:latin typeface="+mn-lt"/>
                <a:ea typeface="+mn-ea"/>
                <a:cs typeface="+mn-lt"/>
                <a:sym typeface="+mn-ea"/>
              </a:rPr>
              <a:t>    struct</a:t>
            </a:r>
            <a:r>
              <a:rPr lang="en-US" altLang="zh-CN" sz="2400" dirty="0">
                <a:latin typeface="+mn-lt"/>
                <a:ea typeface="+mn-ea"/>
                <a:cs typeface="+mn-lt"/>
                <a:sym typeface="+mn-ea"/>
              </a:rPr>
              <a:t> Invalid iv;	//</a:t>
            </a:r>
            <a:r>
              <a:rPr lang="zh-CN" altLang="en-US" sz="2400" dirty="0">
                <a:latin typeface="+mn-lt"/>
                <a:ea typeface="+mn-ea"/>
                <a:cs typeface="+mn-lt"/>
                <a:sym typeface="+mn-ea"/>
              </a:rPr>
              <a:t>错误</a:t>
            </a:r>
            <a:endParaRPr lang="zh-CN" altLang="en-US" sz="2400" dirty="0">
              <a:latin typeface="+mn-lt"/>
              <a:ea typeface="+mn-ea"/>
              <a:cs typeface="+mn-lt"/>
            </a:endParaRPr>
          </a:p>
          <a:p>
            <a:pPr marL="0" indent="0" algn="just">
              <a:lnSpc>
                <a:spcPct val="100000"/>
              </a:lnSpc>
              <a:spcBef>
                <a:spcPts val="0"/>
              </a:spcBef>
              <a:buClr>
                <a:schemeClr val="hlink"/>
              </a:buClr>
              <a:buSzPct val="85000"/>
              <a:buFont typeface="Wingdings" panose="05000000000000000000" pitchFamily="2" charset="2"/>
              <a:buNone/>
            </a:pPr>
            <a:r>
              <a:rPr lang="en-US" altLang="zh-CN" sz="2400">
                <a:latin typeface="+mn-lt"/>
                <a:ea typeface="+mn-ea"/>
                <a:cs typeface="+mn-lt"/>
                <a:sym typeface="+mn-ea"/>
              </a:rPr>
              <a:t>};</a:t>
            </a:r>
            <a:endParaRPr lang="en-US" altLang="zh-CN" sz="2400">
              <a:solidFill>
                <a:schemeClr val="folHlink"/>
              </a:solidFill>
              <a:latin typeface="+mn-lt"/>
              <a:ea typeface="+mn-ea"/>
              <a:cs typeface="+mn-lt"/>
              <a:sym typeface="+mn-ea"/>
            </a:endParaRPr>
          </a:p>
        </p:txBody>
      </p:sp>
    </p:spTree>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539750" y="621030"/>
            <a:ext cx="8135938" cy="5400675"/>
          </a:xfrm>
        </p:spPr>
        <p:txBody>
          <a:bodyPr/>
          <a:lstStyle/>
          <a:p>
            <a:pPr marL="471170" indent="-471170" defTabSz="914400">
              <a:spcBef>
                <a:spcPts val="600"/>
              </a:spcBef>
              <a:spcAft>
                <a:spcPts val="600"/>
              </a:spcAft>
              <a:buNone/>
            </a:pPr>
            <a:r>
              <a:rPr lang="zh-CN" altLang="en-US" sz="2400">
                <a:solidFill>
                  <a:schemeClr val="accent2"/>
                </a:solidFill>
              </a:rPr>
              <a:t>附录 4 命名规范</a:t>
            </a:r>
            <a:endParaRPr lang="zh-CN" altLang="en-US" sz="2400">
              <a:solidFill>
                <a:schemeClr val="accent2"/>
              </a:solidFill>
            </a:endParaRPr>
          </a:p>
          <a:p>
            <a:pPr marL="471170" indent="-471170" defTabSz="914400">
              <a:spcBef>
                <a:spcPts val="600"/>
              </a:spcBef>
              <a:spcAft>
                <a:spcPts val="600"/>
              </a:spcAft>
              <a:buNone/>
            </a:pPr>
            <a:r>
              <a:rPr lang="zh-CN" altLang="en-US" sz="2400"/>
              <a:t> 本书中使用的命名规范如下： </a:t>
            </a:r>
            <a:endParaRPr lang="zh-CN" altLang="en-US" sz="2400"/>
          </a:p>
          <a:p>
            <a:pPr marL="471170" indent="-471170" defTabSz="914400">
              <a:spcBef>
                <a:spcPts val="600"/>
              </a:spcBef>
              <a:spcAft>
                <a:spcPts val="600"/>
              </a:spcAft>
              <a:buNone/>
            </a:pPr>
            <a:r>
              <a:rPr lang="zh-CN" altLang="en-US" sz="2400"/>
              <a:t>1、常量（常变量、枚举常量和宏）使用全部大写的字母； </a:t>
            </a:r>
            <a:endParaRPr lang="zh-CN" altLang="en-US" sz="2400"/>
          </a:p>
          <a:p>
            <a:pPr marL="471170" indent="-471170" defTabSz="914400">
              <a:spcBef>
                <a:spcPts val="600"/>
              </a:spcBef>
              <a:spcAft>
                <a:spcPts val="600"/>
              </a:spcAft>
              <a:buNone/>
            </a:pPr>
            <a:r>
              <a:rPr lang="zh-CN" altLang="en-US" sz="2400"/>
              <a:t>2、普通变量和函数参数通常用全小写字母。而且 i、j、k、m、n 等字母或以它们开头的变量名只 用于说明整型变量（不用于说明实型变量），而 x、y 和 z 只用于说明实型变量。 </a:t>
            </a:r>
            <a:endParaRPr lang="zh-CN" altLang="en-US" sz="2400"/>
          </a:p>
          <a:p>
            <a:pPr marL="471170" indent="-471170" defTabSz="914400">
              <a:spcBef>
                <a:spcPts val="600"/>
              </a:spcBef>
              <a:spcAft>
                <a:spcPts val="600"/>
              </a:spcAft>
              <a:buNone/>
            </a:pPr>
            <a:r>
              <a:rPr lang="zh-CN" altLang="en-US" sz="2400"/>
              <a:t>3、函数名通常用全小写字母。当名称为“动词+名词”形式时使用小驼峰式命名（动词为小写， 名词为首字母大写）。 </a:t>
            </a:r>
            <a:endParaRPr lang="zh-CN" altLang="en-US" sz="2400"/>
          </a:p>
          <a:p>
            <a:pPr marL="471170" indent="-471170" defTabSz="914400">
              <a:spcBef>
                <a:spcPts val="600"/>
              </a:spcBef>
              <a:spcAft>
                <a:spcPts val="600"/>
              </a:spcAft>
              <a:buNone/>
            </a:pPr>
            <a:r>
              <a:rPr lang="zh-CN" altLang="en-US" sz="2400"/>
              <a:t>4、</a:t>
            </a:r>
            <a:r>
              <a:rPr lang="zh-CN" altLang="en-US" sz="2400">
                <a:solidFill>
                  <a:schemeClr val="accent2"/>
                </a:solidFill>
              </a:rPr>
              <a:t>结构体标志和用 typedef 定义的类型名称用大驼峰式命名</a:t>
            </a:r>
            <a:r>
              <a:rPr lang="zh-CN" altLang="en-US" sz="2400"/>
              <a:t>（每个单词的首字母大写）。</a:t>
            </a:r>
            <a:endParaRPr lang="zh-CN" altLang="en-US" sz="240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59074" name="标题 259073"/>
          <p:cNvSpPr>
            <a:spLocks noGrp="1"/>
          </p:cNvSpPr>
          <p:nvPr>
            <p:ph type="title"/>
          </p:nvPr>
        </p:nvSpPr>
        <p:spPr/>
        <p:txBody>
          <a:bodyPr anchor="ctr"/>
          <a:lstStyle/>
          <a:p>
            <a:r>
              <a:rPr lang="en-US" altLang="zh-CN" sz="3600" dirty="0"/>
              <a:t>8.2.2  </a:t>
            </a:r>
            <a:r>
              <a:rPr lang="zh-CN" altLang="en-US" sz="3600" dirty="0"/>
              <a:t>结构体变量定义和初始化</a:t>
            </a:r>
            <a:endParaRPr lang="zh-CN" altLang="en-US" sz="3600" dirty="0"/>
          </a:p>
        </p:txBody>
      </p:sp>
      <p:sp>
        <p:nvSpPr>
          <p:cNvPr id="259075" name="内容占位符 259074"/>
          <p:cNvSpPr>
            <a:spLocks noGrp="1"/>
          </p:cNvSpPr>
          <p:nvPr>
            <p:ph idx="1"/>
          </p:nvPr>
        </p:nvSpPr>
        <p:spPr/>
        <p:txBody>
          <a:bodyPr/>
          <a:lstStyle/>
          <a:p>
            <a:pPr marL="0" indent="0">
              <a:spcAft>
                <a:spcPts val="600"/>
              </a:spcAft>
              <a:buNone/>
            </a:pPr>
            <a:r>
              <a:rPr lang="zh-CN" altLang="en-US" dirty="0"/>
              <a:t>在程序里使用结构体，那么就需要定义</a:t>
            </a:r>
            <a:r>
              <a:rPr lang="zh-CN" altLang="en-US" dirty="0">
                <a:solidFill>
                  <a:schemeClr val="hlink"/>
                </a:solidFill>
              </a:rPr>
              <a:t>结构体变量</a:t>
            </a:r>
            <a:r>
              <a:rPr lang="zh-CN" altLang="en-US" dirty="0"/>
              <a:t>（以结构体为类型的变量）。</a:t>
            </a:r>
            <a:endParaRPr lang="zh-CN" altLang="en-US" dirty="0"/>
          </a:p>
          <a:p>
            <a:pPr marL="0" indent="0">
              <a:spcAft>
                <a:spcPts val="600"/>
              </a:spcAft>
              <a:buNone/>
            </a:pPr>
            <a:r>
              <a:rPr lang="zh-CN" altLang="en-US" dirty="0"/>
              <a:t>可用“</a:t>
            </a:r>
            <a:r>
              <a:rPr lang="en-US" altLang="zh-CN" err="1"/>
              <a:t>struct</a:t>
            </a:r>
            <a:r>
              <a:rPr lang="en-US" altLang="zh-CN" dirty="0"/>
              <a:t> </a:t>
            </a:r>
            <a:r>
              <a:rPr lang="zh-CN" altLang="en-US" dirty="0"/>
              <a:t>结构体标志” ，</a:t>
            </a:r>
            <a:endParaRPr lang="zh-CN" altLang="en-US" dirty="0"/>
          </a:p>
          <a:p>
            <a:pPr marL="0" indent="0">
              <a:spcAft>
                <a:spcPts val="600"/>
              </a:spcAft>
              <a:buNone/>
            </a:pPr>
            <a:r>
              <a:rPr lang="zh-CN" altLang="en-US" dirty="0"/>
              <a:t>或用 </a:t>
            </a:r>
            <a:r>
              <a:rPr lang="en-US" altLang="zh-CN" err="1"/>
              <a:t>typedef</a:t>
            </a:r>
            <a:r>
              <a:rPr lang="en-US" altLang="zh-CN" dirty="0"/>
              <a:t> </a:t>
            </a:r>
            <a:r>
              <a:rPr lang="zh-CN" altLang="en-US" dirty="0"/>
              <a:t>定义的类型名。</a:t>
            </a:r>
            <a:endParaRPr lang="zh-CN" altLang="en-US" dirty="0"/>
          </a:p>
          <a:p>
            <a:pPr marL="0" indent="0">
              <a:spcAft>
                <a:spcPts val="600"/>
              </a:spcAft>
              <a:buNone/>
            </a:pPr>
            <a:r>
              <a:rPr lang="en-US" altLang="zh-CN" u="sng" err="1">
                <a:solidFill>
                  <a:schemeClr val="folHlink"/>
                </a:solidFill>
              </a:rPr>
              <a:t>struct</a:t>
            </a:r>
            <a:r>
              <a:rPr lang="en-US" altLang="zh-CN" u="sng">
                <a:solidFill>
                  <a:schemeClr val="folHlink"/>
                </a:solidFill>
              </a:rPr>
              <a:t> Dot</a:t>
            </a:r>
            <a:r>
              <a:rPr lang="en-US" altLang="zh-CN">
                <a:solidFill>
                  <a:schemeClr val="folHlink"/>
                </a:solidFill>
              </a:rPr>
              <a:t> dot1, dot2; </a:t>
            </a:r>
            <a:endParaRPr lang="en-US" altLang="zh-CN">
              <a:solidFill>
                <a:schemeClr val="folHlink"/>
              </a:solidFill>
            </a:endParaRPr>
          </a:p>
          <a:p>
            <a:pPr marL="0" indent="0">
              <a:spcAft>
                <a:spcPts val="600"/>
              </a:spcAft>
              <a:buNone/>
            </a:pPr>
            <a:r>
              <a:rPr lang="en-US" altLang="zh-CN" u="sng">
                <a:solidFill>
                  <a:schemeClr val="folHlink"/>
                </a:solidFill>
              </a:rPr>
              <a:t>Dot</a:t>
            </a:r>
            <a:r>
              <a:rPr lang="en-US" altLang="zh-CN">
                <a:solidFill>
                  <a:schemeClr val="folHlink"/>
                </a:solidFill>
              </a:rPr>
              <a:t> dot3, dot4; </a:t>
            </a:r>
            <a:endParaRPr lang="en-US" altLang="zh-CN">
              <a:solidFill>
                <a:schemeClr val="folHlink"/>
              </a:solidFill>
            </a:endParaRPr>
          </a:p>
          <a:p>
            <a:pPr marL="0" indent="0">
              <a:spcAft>
                <a:spcPts val="600"/>
              </a:spcAft>
              <a:buNone/>
            </a:pPr>
            <a:r>
              <a:rPr lang="en-US" altLang="zh-CN" u="sng">
                <a:solidFill>
                  <a:schemeClr val="folHlink"/>
                </a:solidFill>
              </a:rPr>
              <a:t>Circle</a:t>
            </a:r>
            <a:r>
              <a:rPr lang="en-US" altLang="zh-CN">
                <a:solidFill>
                  <a:schemeClr val="folHlink"/>
                </a:solidFill>
              </a:rPr>
              <a:t> cir1, cir2; </a:t>
            </a:r>
            <a:endParaRPr lang="en-US" altLang="zh-CN">
              <a:solidFill>
                <a:schemeClr val="folHlink"/>
              </a:solidFill>
            </a:endParaRPr>
          </a:p>
          <a:p>
            <a:pPr marL="0" indent="0">
              <a:spcAft>
                <a:spcPts val="600"/>
              </a:spcAft>
              <a:buNone/>
            </a:pPr>
            <a:r>
              <a:rPr lang="zh-CN" altLang="en-US" dirty="0"/>
              <a:t>也可以定义相应的指针变量（可初始化）：</a:t>
            </a:r>
            <a:endParaRPr lang="zh-CN" altLang="en-US" dirty="0"/>
          </a:p>
          <a:p>
            <a:pPr marL="0" indent="0">
              <a:spcAft>
                <a:spcPts val="600"/>
              </a:spcAft>
              <a:buNone/>
            </a:pPr>
            <a:r>
              <a:rPr lang="en-US" altLang="zh-CN" u="sng" err="1">
                <a:solidFill>
                  <a:schemeClr val="folHlink"/>
                </a:solidFill>
              </a:rPr>
              <a:t>struct</a:t>
            </a:r>
            <a:r>
              <a:rPr lang="en-US" altLang="zh-CN" u="sng">
                <a:solidFill>
                  <a:schemeClr val="folHlink"/>
                </a:solidFill>
              </a:rPr>
              <a:t> Dot *</a:t>
            </a:r>
            <a:r>
              <a:rPr lang="en-US" altLang="zh-CN">
                <a:solidFill>
                  <a:schemeClr val="folHlink"/>
                </a:solidFill>
              </a:rPr>
              <a:t>pdot1; </a:t>
            </a:r>
            <a:endParaRPr lang="en-US" altLang="zh-CN">
              <a:solidFill>
                <a:schemeClr val="folHlink"/>
              </a:solidFill>
            </a:endParaRPr>
          </a:p>
          <a:p>
            <a:pPr marL="0" indent="0">
              <a:spcAft>
                <a:spcPts val="600"/>
              </a:spcAft>
              <a:buNone/>
            </a:pPr>
            <a:r>
              <a:rPr lang="en-US" altLang="zh-CN" u="sng" err="1">
                <a:solidFill>
                  <a:schemeClr val="folHlink"/>
                </a:solidFill>
              </a:rPr>
              <a:t>PtrDot</a:t>
            </a:r>
            <a:r>
              <a:rPr lang="en-US" altLang="zh-CN">
                <a:solidFill>
                  <a:schemeClr val="folHlink"/>
                </a:solidFill>
              </a:rPr>
              <a:t> pdot2 = &amp;dot2;</a:t>
            </a:r>
            <a:endParaRPr lang="en-US" altLang="zh-CN" sz="2000">
              <a:solidFill>
                <a:schemeClr val="folHlink"/>
              </a:solidFill>
            </a:endParaRPr>
          </a:p>
        </p:txBody>
      </p:sp>
    </p:spTree>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60099" name="内容占位符 260098"/>
          <p:cNvSpPr>
            <a:spLocks noGrp="1"/>
          </p:cNvSpPr>
          <p:nvPr>
            <p:ph idx="1"/>
          </p:nvPr>
        </p:nvSpPr>
        <p:spPr>
          <a:xfrm>
            <a:off x="539750" y="621030"/>
            <a:ext cx="8135938" cy="5400675"/>
          </a:xfrm>
        </p:spPr>
        <p:txBody>
          <a:bodyPr/>
          <a:lstStyle/>
          <a:p>
            <a:pPr marL="0" indent="0">
              <a:lnSpc>
                <a:spcPct val="90000"/>
              </a:lnSpc>
              <a:spcBef>
                <a:spcPct val="50000"/>
              </a:spcBef>
              <a:buNone/>
            </a:pPr>
            <a:r>
              <a:rPr lang="zh-CN" altLang="en-US" dirty="0"/>
              <a:t>所定义的结构体变量在内存中占用多大存储空间？</a:t>
            </a:r>
            <a:endParaRPr lang="zh-CN" altLang="en-US" dirty="0"/>
          </a:p>
          <a:p>
            <a:pPr marL="0" indent="0">
              <a:lnSpc>
                <a:spcPct val="90000"/>
              </a:lnSpc>
              <a:spcBef>
                <a:spcPct val="50000"/>
              </a:spcBef>
              <a:buNone/>
            </a:pPr>
            <a:r>
              <a:rPr lang="zh-CN" altLang="en-US" dirty="0"/>
              <a:t>在计算机中存储一个结构体数据对象（例如结构体变量）就需要存储其中的各个成员。</a:t>
            </a:r>
            <a:endParaRPr lang="zh-CN" altLang="en-US" dirty="0"/>
          </a:p>
          <a:p>
            <a:pPr marL="0" indent="0">
              <a:lnSpc>
                <a:spcPct val="90000"/>
              </a:lnSpc>
              <a:spcBef>
                <a:spcPct val="50000"/>
              </a:spcBef>
              <a:buNone/>
            </a:pPr>
            <a:r>
              <a:rPr lang="zh-CN" altLang="en-US" dirty="0"/>
              <a:t>编译系统将为每个结构体变量分配一块足够大的存储区，把它的各个成员顺序存于其中。</a:t>
            </a:r>
            <a:endParaRPr lang="zh-CN" altLang="en-US" dirty="0"/>
          </a:p>
        </p:txBody>
      </p:sp>
      <p:sp>
        <p:nvSpPr>
          <p:cNvPr id="260103" name="文本框 260102"/>
          <p:cNvSpPr txBox="1"/>
          <p:nvPr/>
        </p:nvSpPr>
        <p:spPr>
          <a:xfrm>
            <a:off x="755650" y="3357563"/>
            <a:ext cx="2806700" cy="414337"/>
          </a:xfrm>
          <a:prstGeom prst="rect">
            <a:avLst/>
          </a:prstGeom>
          <a:noFill/>
          <a:ln w="12700">
            <a:noFill/>
          </a:ln>
        </p:spPr>
        <p:txBody>
          <a:bodyPr/>
          <a:lstStyle/>
          <a:p>
            <a:pPr algn="just"/>
            <a:r>
              <a:rPr lang="en-US" altLang="zh-CN" sz="2400" dirty="0">
                <a:latin typeface="Times New Roman" panose="02020603050405020304" pitchFamily="18" charset="0"/>
              </a:rPr>
              <a:t>Circle</a:t>
            </a:r>
            <a:r>
              <a:rPr lang="zh-CN" altLang="en-US" sz="2400" dirty="0">
                <a:latin typeface="Times New Roman" panose="02020603050405020304" pitchFamily="18" charset="0"/>
              </a:rPr>
              <a:t>结构体变量：</a:t>
            </a:r>
            <a:endParaRPr lang="zh-CN" altLang="en-US" sz="2400" dirty="0">
              <a:latin typeface="Cambria" panose="02040503050406030204" pitchFamily="18" charset="0"/>
            </a:endParaRPr>
          </a:p>
        </p:txBody>
      </p:sp>
      <p:sp>
        <p:nvSpPr>
          <p:cNvPr id="260104" name="文本框 260103"/>
          <p:cNvSpPr txBox="1"/>
          <p:nvPr/>
        </p:nvSpPr>
        <p:spPr>
          <a:xfrm>
            <a:off x="3857625" y="3284538"/>
            <a:ext cx="1123950" cy="492125"/>
          </a:xfrm>
          <a:prstGeom prst="rect">
            <a:avLst/>
          </a:prstGeom>
          <a:noFill/>
          <a:ln w="12700" cap="flat" cmpd="sng">
            <a:solidFill>
              <a:srgbClr val="000000"/>
            </a:solidFill>
            <a:prstDash val="solid"/>
            <a:miter/>
            <a:headEnd type="none" w="med" len="med"/>
            <a:tailEnd type="none" w="med" len="med"/>
          </a:ln>
        </p:spPr>
        <p:txBody>
          <a:bodyPr/>
          <a:lstStyle/>
          <a:p>
            <a:r>
              <a:rPr lang="en-US" altLang="zh-CN" sz="2400">
                <a:latin typeface="Times New Roman" panose="02020603050405020304" pitchFamily="18" charset="0"/>
              </a:rPr>
              <a:t>x</a:t>
            </a:r>
            <a:endParaRPr lang="en-US" altLang="zh-CN" sz="2400">
              <a:latin typeface="Cambria" panose="02040503050406030204" pitchFamily="18" charset="0"/>
            </a:endParaRPr>
          </a:p>
        </p:txBody>
      </p:sp>
      <p:sp>
        <p:nvSpPr>
          <p:cNvPr id="260105" name="文本框 260104"/>
          <p:cNvSpPr txBox="1"/>
          <p:nvPr/>
        </p:nvSpPr>
        <p:spPr>
          <a:xfrm>
            <a:off x="4981575" y="3284538"/>
            <a:ext cx="1122363" cy="492125"/>
          </a:xfrm>
          <a:prstGeom prst="rect">
            <a:avLst/>
          </a:prstGeom>
          <a:noFill/>
          <a:ln w="12700" cap="flat" cmpd="sng">
            <a:solidFill>
              <a:srgbClr val="000000"/>
            </a:solidFill>
            <a:prstDash val="solid"/>
            <a:miter/>
            <a:headEnd type="none" w="med" len="med"/>
            <a:tailEnd type="none" w="med" len="med"/>
          </a:ln>
        </p:spPr>
        <p:txBody>
          <a:bodyPr/>
          <a:lstStyle/>
          <a:p>
            <a:r>
              <a:rPr lang="en-US" altLang="zh-CN" sz="2400">
                <a:latin typeface="Times New Roman" panose="02020603050405020304" pitchFamily="18" charset="0"/>
              </a:rPr>
              <a:t>y</a:t>
            </a:r>
            <a:endParaRPr lang="en-US" altLang="zh-CN" sz="2400">
              <a:latin typeface="Cambria" panose="02040503050406030204" pitchFamily="18" charset="0"/>
            </a:endParaRPr>
          </a:p>
        </p:txBody>
      </p:sp>
      <p:sp>
        <p:nvSpPr>
          <p:cNvPr id="260106" name="文本框 260105"/>
          <p:cNvSpPr txBox="1"/>
          <p:nvPr/>
        </p:nvSpPr>
        <p:spPr>
          <a:xfrm>
            <a:off x="6103938" y="3284538"/>
            <a:ext cx="1122362" cy="492125"/>
          </a:xfrm>
          <a:prstGeom prst="rect">
            <a:avLst/>
          </a:prstGeom>
          <a:noFill/>
          <a:ln w="12700" cap="flat" cmpd="sng">
            <a:solidFill>
              <a:srgbClr val="000000"/>
            </a:solidFill>
            <a:prstDash val="solid"/>
            <a:miter/>
            <a:headEnd type="none" w="med" len="med"/>
            <a:tailEnd type="none" w="med" len="med"/>
          </a:ln>
        </p:spPr>
        <p:txBody>
          <a:bodyPr/>
          <a:lstStyle/>
          <a:p>
            <a:r>
              <a:rPr lang="en-US" altLang="zh-CN" sz="2400">
                <a:latin typeface="Times New Roman" panose="02020603050405020304" pitchFamily="18" charset="0"/>
              </a:rPr>
              <a:t>radius</a:t>
            </a:r>
            <a:endParaRPr lang="en-US" altLang="zh-CN" sz="2400">
              <a:latin typeface="Cambria" panose="02040503050406030204" pitchFamily="18" charset="0"/>
            </a:endParaRPr>
          </a:p>
        </p:txBody>
      </p:sp>
      <p:sp>
        <p:nvSpPr>
          <p:cNvPr id="260107" name="左大括号 260106"/>
          <p:cNvSpPr/>
          <p:nvPr/>
        </p:nvSpPr>
        <p:spPr>
          <a:xfrm rot="-5400000">
            <a:off x="4840288" y="2851150"/>
            <a:ext cx="280987" cy="2246313"/>
          </a:xfrm>
          <a:prstGeom prst="leftBrace">
            <a:avLst>
              <a:gd name="adj1" fmla="val 66619"/>
              <a:gd name="adj2" fmla="val 50000"/>
            </a:avLst>
          </a:prstGeom>
          <a:noFill/>
          <a:ln w="12700" cap="flat" cmpd="sng">
            <a:solidFill>
              <a:srgbClr val="000000"/>
            </a:solidFill>
            <a:prstDash val="solid"/>
            <a:headEnd type="none" w="med" len="med"/>
            <a:tailEnd type="none" w="med" len="med"/>
          </a:ln>
        </p:spPr>
        <p:txBody>
          <a:bodyPr/>
          <a:lstStyle/>
          <a:p>
            <a:endParaRPr lang="zh-CN" altLang="en-US"/>
          </a:p>
        </p:txBody>
      </p:sp>
      <p:sp>
        <p:nvSpPr>
          <p:cNvPr id="260108" name="文本框 260107"/>
          <p:cNvSpPr txBox="1"/>
          <p:nvPr/>
        </p:nvSpPr>
        <p:spPr>
          <a:xfrm>
            <a:off x="2843213" y="4051300"/>
            <a:ext cx="3352800" cy="415925"/>
          </a:xfrm>
          <a:prstGeom prst="rect">
            <a:avLst/>
          </a:prstGeom>
          <a:noFill/>
          <a:ln w="12700">
            <a:noFill/>
          </a:ln>
        </p:spPr>
        <p:txBody>
          <a:bodyPr/>
          <a:lstStyle/>
          <a:p>
            <a:r>
              <a:rPr lang="en-US" altLang="zh-CN" sz="2400" dirty="0">
                <a:latin typeface="Times New Roman" panose="02020603050405020304" pitchFamily="18" charset="0"/>
              </a:rPr>
              <a:t>Dot</a:t>
            </a:r>
            <a:r>
              <a:rPr lang="zh-CN" altLang="en-US" sz="2400" dirty="0">
                <a:latin typeface="Times New Roman" panose="02020603050405020304" pitchFamily="18" charset="0"/>
              </a:rPr>
              <a:t>结构体成员</a:t>
            </a:r>
            <a:r>
              <a:rPr lang="en-US" altLang="zh-CN" sz="2400">
                <a:latin typeface="Times New Roman" panose="02020603050405020304" pitchFamily="18" charset="0"/>
              </a:rPr>
              <a:t>center</a:t>
            </a:r>
            <a:endParaRPr lang="en-US" altLang="zh-CN" sz="2400">
              <a:latin typeface="Cambria" panose="02040503050406030204" pitchFamily="18" charset="0"/>
            </a:endParaRPr>
          </a:p>
        </p:txBody>
      </p:sp>
      <p:sp>
        <p:nvSpPr>
          <p:cNvPr id="260109" name="矩形 260108"/>
          <p:cNvSpPr/>
          <p:nvPr/>
        </p:nvSpPr>
        <p:spPr>
          <a:xfrm>
            <a:off x="539750" y="5084763"/>
            <a:ext cx="8007350" cy="519112"/>
          </a:xfrm>
          <a:prstGeom prst="rect">
            <a:avLst/>
          </a:prstGeom>
          <a:noFill/>
          <a:ln w="9525">
            <a:noFill/>
          </a:ln>
        </p:spPr>
        <p:txBody>
          <a:bodyPr wrap="none" lIns="92075" tIns="46038" rIns="92075" bIns="46038" anchor="ctr">
            <a:spAutoFit/>
          </a:bodyPr>
          <a:lstStyle/>
          <a:p>
            <a:pPr algn="l" eaLnBrk="0" hangingPunct="0">
              <a:spcBef>
                <a:spcPct val="0"/>
              </a:spcBef>
            </a:pPr>
            <a:r>
              <a:rPr lang="zh-CN" altLang="en-US" dirty="0">
                <a:latin typeface="Cambria" panose="02040503050406030204" pitchFamily="18" charset="0"/>
              </a:rPr>
              <a:t>实际大小需要使用 </a:t>
            </a:r>
            <a:r>
              <a:rPr lang="en-US" altLang="zh-CN" err="1">
                <a:latin typeface="Cambria" panose="02040503050406030204" pitchFamily="18" charset="0"/>
              </a:rPr>
              <a:t>sizeof</a:t>
            </a:r>
            <a:r>
              <a:rPr lang="en-US" altLang="zh-CN" dirty="0">
                <a:latin typeface="Cambria" panose="02040503050406030204" pitchFamily="18" charset="0"/>
              </a:rPr>
              <a:t> </a:t>
            </a:r>
            <a:r>
              <a:rPr lang="zh-CN" altLang="en-US" dirty="0">
                <a:latin typeface="Cambria" panose="02040503050406030204" pitchFamily="18" charset="0"/>
              </a:rPr>
              <a:t>运算符计算出来才准确。</a:t>
            </a:r>
            <a:endParaRPr lang="zh-CN" altLang="en-US"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61123" name="内容占位符 261122"/>
          <p:cNvSpPr>
            <a:spLocks noGrp="1"/>
          </p:cNvSpPr>
          <p:nvPr>
            <p:ph idx="1"/>
          </p:nvPr>
        </p:nvSpPr>
        <p:spPr>
          <a:xfrm>
            <a:off x="539750" y="480060"/>
            <a:ext cx="8136255" cy="5901690"/>
          </a:xfrm>
        </p:spPr>
        <p:txBody>
          <a:bodyPr/>
          <a:lstStyle/>
          <a:p>
            <a:pPr marL="0" indent="0">
              <a:spcBef>
                <a:spcPct val="50000"/>
              </a:spcBef>
              <a:buNone/>
            </a:pPr>
            <a:r>
              <a:rPr lang="zh-CN" altLang="en-US" dirty="0"/>
              <a:t>与简单类型变量和数组一样，结构体变量也可以在定义时直接初始化。形式与数组一样：</a:t>
            </a:r>
            <a:endParaRPr lang="zh-CN" altLang="en-US" dirty="0"/>
          </a:p>
          <a:p>
            <a:pPr marL="0" indent="0">
              <a:spcBef>
                <a:spcPct val="50000"/>
              </a:spcBef>
              <a:buNone/>
            </a:pPr>
            <a:r>
              <a:rPr lang="en-US" altLang="zh-CN" sz="2400">
                <a:solidFill>
                  <a:schemeClr val="folHlink"/>
                </a:solidFill>
              </a:rPr>
              <a:t>Dot dot1 = {2.34, 3.28}, dot2;</a:t>
            </a:r>
            <a:endParaRPr lang="en-US" altLang="zh-CN" sz="2400">
              <a:solidFill>
                <a:schemeClr val="folHlink"/>
              </a:solidFill>
            </a:endParaRPr>
          </a:p>
          <a:p>
            <a:pPr marL="0" indent="0">
              <a:spcBef>
                <a:spcPct val="50000"/>
              </a:spcBef>
              <a:buNone/>
            </a:pPr>
            <a:r>
              <a:rPr lang="en-US" altLang="zh-CN" sz="2400">
                <a:solidFill>
                  <a:schemeClr val="folHlink"/>
                </a:solidFill>
              </a:rPr>
              <a:t>Circle circ1 = {{3.5, 2.07}, 1.25},  circ2 = {12.35, 10.6, 2.56};</a:t>
            </a:r>
            <a:endParaRPr lang="en-US" altLang="zh-CN" sz="2400">
              <a:solidFill>
                <a:schemeClr val="folHlink"/>
              </a:solidFill>
            </a:endParaRPr>
          </a:p>
          <a:p>
            <a:pPr marL="0" indent="0">
              <a:spcBef>
                <a:spcPct val="50000"/>
              </a:spcBef>
              <a:buNone/>
            </a:pPr>
            <a:r>
              <a:rPr lang="zh-CN" altLang="en-US" dirty="0"/>
              <a:t>初始化描述中的各个值将顺序地提供给结构体变量的各个基本成员，初值表达式必须是可静态求值的表达式。 </a:t>
            </a:r>
            <a:endParaRPr lang="zh-CN" altLang="en-US" dirty="0"/>
          </a:p>
        </p:txBody>
      </p:sp>
      <p:sp>
        <p:nvSpPr>
          <p:cNvPr id="261124" name="文本框 261123"/>
          <p:cNvSpPr txBox="1"/>
          <p:nvPr/>
        </p:nvSpPr>
        <p:spPr>
          <a:xfrm>
            <a:off x="468313" y="4221163"/>
            <a:ext cx="8135937" cy="2306955"/>
          </a:xfrm>
          <a:prstGeom prst="rect">
            <a:avLst/>
          </a:prstGeom>
          <a:noFill/>
          <a:ln w="9525">
            <a:noFill/>
          </a:ln>
        </p:spPr>
        <p:txBody>
          <a:bodyPr lIns="92075" tIns="46038" rIns="92075" bIns="46038">
            <a:spAutoFit/>
          </a:bodyPr>
          <a:lstStyle/>
          <a:p>
            <a:pPr algn="l"/>
            <a:r>
              <a:rPr lang="zh-CN" altLang="en-US" sz="2400" b="1" dirty="0">
                <a:latin typeface="Cambria" panose="02040503050406030204" pitchFamily="18" charset="0"/>
              </a:rPr>
              <a:t>嵌套结构可以加括号。项数不得多于结构体变量所需，不够时剩下的成分自动初始化为 </a:t>
            </a:r>
            <a:r>
              <a:rPr lang="en-US" altLang="zh-CN" sz="2400" b="1" dirty="0">
                <a:latin typeface="Cambria" panose="02040503050406030204" pitchFamily="18" charset="0"/>
              </a:rPr>
              <a:t>0</a:t>
            </a:r>
            <a:r>
              <a:rPr lang="zh-CN" altLang="en-US" sz="2400" b="1" dirty="0">
                <a:latin typeface="Cambria" panose="02040503050406030204" pitchFamily="18" charset="0"/>
              </a:rPr>
              <a:t>。</a:t>
            </a:r>
            <a:endParaRPr lang="zh-CN" altLang="en-US" sz="2400" b="1" dirty="0">
              <a:latin typeface="Cambria" panose="02040503050406030204" pitchFamily="18" charset="0"/>
            </a:endParaRPr>
          </a:p>
          <a:p>
            <a:pPr algn="l"/>
            <a:r>
              <a:rPr lang="zh-CN" altLang="en-US" sz="2400" b="1" dirty="0">
                <a:latin typeface="Cambria" panose="02040503050406030204" pitchFamily="18" charset="0"/>
              </a:rPr>
              <a:t>未提供初始值时，</a:t>
            </a:r>
            <a:r>
              <a:rPr lang="zh-CN" altLang="en-US" sz="2400" b="1" dirty="0">
                <a:solidFill>
                  <a:schemeClr val="hlink"/>
                </a:solidFill>
                <a:latin typeface="Cambria" panose="02040503050406030204" pitchFamily="18" charset="0"/>
              </a:rPr>
              <a:t>外部</a:t>
            </a:r>
            <a:r>
              <a:rPr lang="zh-CN" altLang="en-US" sz="2400" b="1" dirty="0">
                <a:latin typeface="Cambria" panose="02040503050406030204" pitchFamily="18" charset="0"/>
              </a:rPr>
              <a:t>和</a:t>
            </a:r>
            <a:r>
              <a:rPr lang="zh-CN" altLang="en-US" sz="2400" b="1" dirty="0">
                <a:solidFill>
                  <a:schemeClr val="hlink"/>
                </a:solidFill>
                <a:latin typeface="Cambria" panose="02040503050406030204" pitchFamily="18" charset="0"/>
              </a:rPr>
              <a:t>静态局部</a:t>
            </a:r>
            <a:r>
              <a:rPr lang="zh-CN" altLang="en-US" sz="2400" b="1" dirty="0">
                <a:latin typeface="Cambria" panose="02040503050406030204" pitchFamily="18" charset="0"/>
              </a:rPr>
              <a:t>结构体变量的成员初始化为 </a:t>
            </a:r>
            <a:r>
              <a:rPr lang="en-US" altLang="zh-CN" sz="2400" b="1" dirty="0">
                <a:latin typeface="Cambria" panose="02040503050406030204" pitchFamily="18" charset="0"/>
              </a:rPr>
              <a:t>0</a:t>
            </a:r>
            <a:r>
              <a:rPr lang="zh-CN" altLang="en-US" sz="2400" b="1" dirty="0">
                <a:latin typeface="Cambria" panose="02040503050406030204" pitchFamily="18" charset="0"/>
              </a:rPr>
              <a:t>，自动变量不自动初始化。</a:t>
            </a:r>
            <a:endParaRPr lang="zh-CN" altLang="en-US" sz="2400" b="1" dirty="0">
              <a:latin typeface="Cambria" panose="02040503050406030204" pitchFamily="18" charset="0"/>
            </a:endParaRPr>
          </a:p>
          <a:p>
            <a:pPr algn="l"/>
            <a:r>
              <a:rPr lang="zh-CN" altLang="en-US" sz="2400" b="1" dirty="0">
                <a:latin typeface="Cambria" panose="02040503050406030204" pitchFamily="18" charset="0"/>
              </a:rPr>
              <a:t>初值表达式只能用于变量定义，不能出现在语句里。</a:t>
            </a:r>
            <a:endParaRPr lang="zh-CN" altLang="en-US" sz="2400"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结构体类型 和 结构体变量 的定义有多种写法。</a:t>
            </a:r>
            <a:endParaRPr lang="en-US" altLang="zh-CN" dirty="0" smtClean="0"/>
          </a:p>
          <a:p>
            <a:pPr indent="0">
              <a:buNone/>
            </a:pPr>
            <a:r>
              <a:rPr lang="zh-CN" altLang="en-US" dirty="0" smtClean="0"/>
              <a:t>上面介绍的是最常用和最简洁的写法。</a:t>
            </a:r>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smtClean="0">
                <a:latin typeface="Cambria" panose="02040503050406030204" pitchFamily="18" charset="0"/>
              </a:rPr>
            </a:fld>
            <a:endParaRPr lang="zh-CN" altLang="en-US"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9220" name="标题 9219"/>
          <p:cNvSpPr>
            <a:spLocks noGrp="1"/>
          </p:cNvSpPr>
          <p:nvPr>
            <p:ph type="title"/>
          </p:nvPr>
        </p:nvSpPr>
        <p:spPr/>
        <p:txBody>
          <a:bodyPr anchor="ctr"/>
          <a:lstStyle/>
          <a:p>
            <a:r>
              <a:rPr lang="zh-CN" altLang="en-US" sz="3600" dirty="0"/>
              <a:t>本章概述</a:t>
            </a:r>
            <a:endParaRPr lang="zh-CN" altLang="en-US" sz="3600" dirty="0"/>
          </a:p>
        </p:txBody>
      </p:sp>
      <p:sp>
        <p:nvSpPr>
          <p:cNvPr id="9221" name="内容占位符 9220"/>
          <p:cNvSpPr>
            <a:spLocks noGrp="1"/>
          </p:cNvSpPr>
          <p:nvPr>
            <p:ph idx="1"/>
          </p:nvPr>
        </p:nvSpPr>
        <p:spPr/>
        <p:txBody>
          <a:bodyPr/>
          <a:lstStyle/>
          <a:p>
            <a:pPr marL="350520" indent="-350520">
              <a:spcAft>
                <a:spcPts val="600"/>
              </a:spcAft>
            </a:pPr>
            <a:r>
              <a:rPr lang="zh-CN" altLang="en-US" dirty="0">
                <a:solidFill>
                  <a:schemeClr val="hlink"/>
                </a:solidFill>
              </a:rPr>
              <a:t>介绍 </a:t>
            </a:r>
            <a:r>
              <a:rPr lang="en-US" altLang="zh-CN" dirty="0">
                <a:solidFill>
                  <a:schemeClr val="hlink"/>
                </a:solidFill>
              </a:rPr>
              <a:t>C/C++ </a:t>
            </a:r>
            <a:r>
              <a:rPr lang="zh-CN" altLang="en-US" dirty="0">
                <a:solidFill>
                  <a:schemeClr val="hlink"/>
                </a:solidFill>
              </a:rPr>
              <a:t>语言的其他数据描述机制，主要是结构体</a:t>
            </a:r>
            <a:r>
              <a:rPr lang="en-US" altLang="zh-CN" err="1">
                <a:solidFill>
                  <a:schemeClr val="hlink"/>
                </a:solidFill>
              </a:rPr>
              <a:t>(struct</a:t>
            </a:r>
            <a:r>
              <a:rPr lang="en-US" altLang="zh-CN" dirty="0">
                <a:solidFill>
                  <a:schemeClr val="hlink"/>
                </a:solidFill>
              </a:rPr>
              <a:t>)</a:t>
            </a:r>
            <a:r>
              <a:rPr lang="zh-CN" altLang="en-US" dirty="0">
                <a:solidFill>
                  <a:schemeClr val="hlink"/>
                </a:solidFill>
              </a:rPr>
              <a:t>等。</a:t>
            </a:r>
            <a:endParaRPr lang="zh-CN" altLang="en-US" dirty="0">
              <a:solidFill>
                <a:schemeClr val="hlink"/>
              </a:solidFill>
            </a:endParaRPr>
          </a:p>
          <a:p>
            <a:pPr marL="350520" indent="-350520">
              <a:spcAft>
                <a:spcPts val="600"/>
              </a:spcAft>
            </a:pPr>
            <a:r>
              <a:rPr lang="zh-CN" altLang="en-US" dirty="0">
                <a:solidFill>
                  <a:schemeClr val="hlink"/>
                </a:solidFill>
              </a:rPr>
              <a:t>各种数据机制的概念、意义和用途。</a:t>
            </a:r>
            <a:endParaRPr lang="zh-CN" altLang="en-US" dirty="0">
              <a:solidFill>
                <a:schemeClr val="hlink"/>
              </a:solidFill>
            </a:endParaRPr>
          </a:p>
          <a:p>
            <a:pPr marL="350520" indent="-350520">
              <a:spcAft>
                <a:spcPts val="600"/>
              </a:spcAft>
            </a:pPr>
            <a:r>
              <a:rPr lang="zh-CN" altLang="en-US" dirty="0"/>
              <a:t>在写处理复杂数据的程序，在定义复杂数据类型和结构时，这些机制应用广泛。 “数据结构” 课程中将大量使用这些机制。</a:t>
            </a:r>
            <a:endParaRPr lang="zh-CN" altLang="en-US" dirty="0"/>
          </a:p>
          <a:p>
            <a:pPr marL="350520" indent="-350520">
              <a:spcAft>
                <a:spcPts val="600"/>
              </a:spcAft>
            </a:pPr>
            <a:r>
              <a:rPr lang="zh-CN" altLang="en-US" dirty="0"/>
              <a:t>这里主要介绍概念，给出一些程序实例。并介绍一些相关的概念和技术。</a:t>
            </a:r>
            <a:endParaRPr lang="zh-CN" altLang="en-US" dirty="0"/>
          </a:p>
          <a:p>
            <a:pPr marL="350520" indent="-350520">
              <a:spcAft>
                <a:spcPts val="600"/>
              </a:spcAft>
            </a:pPr>
            <a:r>
              <a:rPr lang="zh-CN" altLang="en-US" dirty="0"/>
              <a:t>后续课程和其他书籍中可以看到大量实例。</a:t>
            </a:r>
            <a:endParaRPr lang="zh-CN" altLang="en-US" dirty="0"/>
          </a:p>
        </p:txBody>
      </p:sp>
    </p:spTree>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62146" name="标题 262145"/>
          <p:cNvSpPr>
            <a:spLocks noGrp="1"/>
          </p:cNvSpPr>
          <p:nvPr>
            <p:ph type="title"/>
          </p:nvPr>
        </p:nvSpPr>
        <p:spPr/>
        <p:txBody>
          <a:bodyPr anchor="ctr"/>
          <a:lstStyle/>
          <a:p>
            <a:r>
              <a:rPr lang="en-US" altLang="zh-CN" sz="3600" dirty="0"/>
              <a:t>8.2.3  </a:t>
            </a:r>
            <a:r>
              <a:rPr lang="zh-CN" altLang="en-US" sz="3600" dirty="0"/>
              <a:t>结构体变量的使用</a:t>
            </a:r>
            <a:endParaRPr lang="zh-CN" altLang="en-US" sz="3600" dirty="0"/>
          </a:p>
        </p:txBody>
      </p:sp>
      <p:sp>
        <p:nvSpPr>
          <p:cNvPr id="262147" name="内容占位符 262146"/>
          <p:cNvSpPr>
            <a:spLocks noGrp="1"/>
          </p:cNvSpPr>
          <p:nvPr>
            <p:ph idx="1"/>
          </p:nvPr>
        </p:nvSpPr>
        <p:spPr/>
        <p:txBody>
          <a:bodyPr/>
          <a:lstStyle/>
          <a:p>
            <a:pPr marL="0" indent="0">
              <a:lnSpc>
                <a:spcPct val="100000"/>
              </a:lnSpc>
              <a:buNone/>
            </a:pPr>
            <a:r>
              <a:rPr lang="zh-CN" altLang="en-US" dirty="0"/>
              <a:t>对结构体变量的操作：</a:t>
            </a:r>
            <a:r>
              <a:rPr lang="zh-CN" altLang="en-US" dirty="0">
                <a:solidFill>
                  <a:schemeClr val="hlink"/>
                </a:solidFill>
              </a:rPr>
              <a:t>结构体成员访问</a:t>
            </a:r>
            <a:r>
              <a:rPr lang="zh-CN" altLang="en-US" dirty="0"/>
              <a:t>和</a:t>
            </a:r>
            <a:r>
              <a:rPr lang="zh-CN" altLang="en-US" dirty="0">
                <a:solidFill>
                  <a:schemeClr val="hlink"/>
                </a:solidFill>
              </a:rPr>
              <a:t>整体赋值</a:t>
            </a:r>
            <a:endParaRPr lang="zh-CN" altLang="en-US" dirty="0"/>
          </a:p>
          <a:p>
            <a:pPr marL="0" indent="0">
              <a:lnSpc>
                <a:spcPct val="100000"/>
              </a:lnSpc>
              <a:buNone/>
            </a:pPr>
            <a:endParaRPr lang="zh-CN" altLang="en-US" dirty="0"/>
          </a:p>
          <a:p>
            <a:pPr marL="0" indent="0">
              <a:lnSpc>
                <a:spcPct val="100000"/>
              </a:lnSpc>
              <a:buNone/>
            </a:pPr>
            <a:r>
              <a:rPr lang="zh-CN" altLang="en-US" dirty="0">
                <a:solidFill>
                  <a:schemeClr val="hlink"/>
                </a:solidFill>
              </a:rPr>
              <a:t>访问结构体成员</a:t>
            </a:r>
            <a:r>
              <a:rPr lang="zh-CN" altLang="en-US" dirty="0"/>
              <a:t>的操作用</a:t>
            </a:r>
            <a:r>
              <a:rPr lang="zh-CN" altLang="en-US" dirty="0">
                <a:solidFill>
                  <a:schemeClr val="hlink"/>
                </a:solidFill>
              </a:rPr>
              <a:t>圆点运算符 </a:t>
            </a:r>
            <a:r>
              <a:rPr lang="en-US" altLang="zh-CN">
                <a:solidFill>
                  <a:schemeClr val="hlink"/>
                </a:solidFill>
              </a:rPr>
              <a:t>"</a:t>
            </a:r>
            <a:r>
              <a:rPr lang="en-US" altLang="zh-CN" b="1">
                <a:solidFill>
                  <a:schemeClr val="hlink"/>
                </a:solidFill>
              </a:rPr>
              <a:t>."</a:t>
            </a:r>
            <a:r>
              <a:rPr lang="en-US" altLang="zh-CN" dirty="0"/>
              <a:t> </a:t>
            </a:r>
            <a:r>
              <a:rPr lang="zh-CN" altLang="en-US" dirty="0"/>
              <a:t>描述。</a:t>
            </a:r>
            <a:endParaRPr lang="zh-CN" altLang="en-US" dirty="0"/>
          </a:p>
          <a:p>
            <a:pPr marL="0" indent="0">
              <a:lnSpc>
                <a:spcPct val="100000"/>
              </a:lnSpc>
              <a:buNone/>
            </a:pPr>
            <a:r>
              <a:rPr lang="zh-CN" altLang="en-US" sz="2400" dirty="0"/>
              <a:t>具有最高的优先级，采用自左向右的结合方式。</a:t>
            </a:r>
            <a:endParaRPr lang="zh-CN" altLang="en-US" sz="2400" dirty="0"/>
          </a:p>
          <a:p>
            <a:pPr marL="0" indent="0">
              <a:lnSpc>
                <a:spcPct val="100000"/>
              </a:lnSpc>
              <a:buNone/>
            </a:pPr>
            <a:r>
              <a:rPr lang="zh-CN" altLang="en-US" sz="2400">
                <a:solidFill>
                  <a:schemeClr val="folHlink"/>
                </a:solidFill>
              </a:rPr>
              <a:t>    </a:t>
            </a:r>
            <a:r>
              <a:rPr lang="en-US" altLang="zh-CN" sz="2400">
                <a:solidFill>
                  <a:schemeClr val="folHlink"/>
                </a:solidFill>
              </a:rPr>
              <a:t>dot1.x = dot1.y = 0.0;        dot2.x = dot1.x + 2.4;</a:t>
            </a:r>
            <a:endParaRPr lang="en-US" altLang="zh-CN" sz="2400">
              <a:solidFill>
                <a:schemeClr val="folHlink"/>
              </a:solidFill>
            </a:endParaRPr>
          </a:p>
          <a:p>
            <a:pPr marL="0" indent="0">
              <a:lnSpc>
                <a:spcPct val="100000"/>
              </a:lnSpc>
              <a:buNone/>
            </a:pPr>
            <a:r>
              <a:rPr lang="en-US" altLang="zh-CN" sz="2400">
                <a:solidFill>
                  <a:schemeClr val="folHlink"/>
                </a:solidFill>
              </a:rPr>
              <a:t>    dot2.y = dot1.y + 4.8;        circ1.radius = 0.9;</a:t>
            </a:r>
            <a:endParaRPr lang="en-US" altLang="zh-CN" sz="2400">
              <a:solidFill>
                <a:schemeClr val="folHlink"/>
              </a:solidFill>
            </a:endParaRPr>
          </a:p>
          <a:p>
            <a:pPr marL="0" indent="0">
              <a:lnSpc>
                <a:spcPct val="100000"/>
              </a:lnSpc>
              <a:buNone/>
            </a:pPr>
            <a:r>
              <a:rPr lang="zh-CN" altLang="en-US" sz="2400" dirty="0"/>
              <a:t>当某个结构体的成员是另一个结构体时，就需要使用</a:t>
            </a:r>
            <a:r>
              <a:rPr lang="zh-CN" altLang="en-US" sz="2400" dirty="0">
                <a:solidFill>
                  <a:schemeClr val="accent2"/>
                </a:solidFill>
              </a:rPr>
              <a:t>多级</a:t>
            </a:r>
            <a:r>
              <a:rPr lang="zh-CN" altLang="en-US" sz="2400" dirty="0"/>
              <a:t>圆点运算符。</a:t>
            </a:r>
            <a:endParaRPr lang="zh-CN" altLang="en-US" sz="2400" dirty="0"/>
          </a:p>
          <a:p>
            <a:pPr marL="0" indent="0">
              <a:lnSpc>
                <a:spcPct val="100000"/>
              </a:lnSpc>
              <a:buNone/>
            </a:pPr>
            <a:r>
              <a:rPr lang="zh-CN" altLang="en-US" sz="2400">
                <a:solidFill>
                  <a:schemeClr val="folHlink"/>
                </a:solidFill>
              </a:rPr>
              <a:t>    </a:t>
            </a:r>
            <a:r>
              <a:rPr lang="en-US" altLang="zh-CN" sz="2400">
                <a:solidFill>
                  <a:schemeClr val="folHlink"/>
                </a:solidFill>
              </a:rPr>
              <a:t>circ1.center.x = 2.0;   circ1.center.y = dot1.y + 3.5;</a:t>
            </a:r>
            <a:endParaRPr lang="en-US" altLang="zh-CN" sz="2400">
              <a:solidFill>
                <a:schemeClr val="folHlink"/>
              </a:solidFill>
            </a:endParaRPr>
          </a:p>
          <a:p>
            <a:pPr marL="0" indent="0">
              <a:lnSpc>
                <a:spcPct val="100000"/>
              </a:lnSpc>
              <a:buNone/>
            </a:pPr>
            <a:r>
              <a:rPr lang="en-US" altLang="zh-CN" sz="2400"/>
              <a:t>    </a:t>
            </a:r>
            <a:r>
              <a:rPr lang="en-US" altLang="zh-CN" sz="2400">
                <a:solidFill>
                  <a:schemeClr val="folHlink"/>
                </a:solidFill>
              </a:rPr>
              <a:t>circ2.center.x += 2.8;	circ2.center.y += 0.24;</a:t>
            </a:r>
            <a:endParaRPr lang="en-US" altLang="zh-CN" sz="2400">
              <a:solidFill>
                <a:schemeClr val="folHlink"/>
              </a:solidFill>
            </a:endParaRPr>
          </a:p>
          <a:p>
            <a:pPr marL="0" indent="0">
              <a:lnSpc>
                <a:spcPct val="100000"/>
              </a:lnSpc>
              <a:buNone/>
            </a:pPr>
            <a:endParaRPr lang="en-US" altLang="zh-CN" sz="2400"/>
          </a:p>
          <a:p>
            <a:pPr marL="0" indent="0">
              <a:lnSpc>
                <a:spcPct val="100000"/>
              </a:lnSpc>
              <a:buNone/>
            </a:pPr>
            <a:r>
              <a:rPr lang="zh-CN" altLang="en-US" sz="2400" dirty="0"/>
              <a:t>相当于访问一个具有相应类型的变量，操作由类型决定。</a:t>
            </a:r>
            <a:endParaRPr lang="zh-CN" altLang="en-US" sz="2400" dirty="0"/>
          </a:p>
          <a:p>
            <a:pPr marL="0" indent="0">
              <a:lnSpc>
                <a:spcPct val="100000"/>
              </a:lnSpc>
              <a:buNone/>
            </a:pPr>
            <a:r>
              <a:rPr lang="zh-CN" altLang="en-US" sz="2400" dirty="0"/>
              <a:t>程序里也可以用 </a:t>
            </a:r>
            <a:r>
              <a:rPr lang="en-US" altLang="zh-CN" sz="2400" dirty="0"/>
              <a:t>&amp; </a:t>
            </a:r>
            <a:r>
              <a:rPr lang="zh-CN" altLang="en-US" sz="2400" dirty="0"/>
              <a:t>取得结构体变量或其成员的地址。</a:t>
            </a:r>
            <a:endParaRPr lang="zh-CN" altLang="en-US" sz="2400"/>
          </a:p>
        </p:txBody>
      </p:sp>
      <p:sp>
        <p:nvSpPr>
          <p:cNvPr id="262148" name="爆炸形 1 262147"/>
          <p:cNvSpPr/>
          <p:nvPr/>
        </p:nvSpPr>
        <p:spPr>
          <a:xfrm>
            <a:off x="7308850" y="2492375"/>
            <a:ext cx="503238" cy="431800"/>
          </a:xfrm>
          <a:prstGeom prst="irregularSeal1">
            <a:avLst/>
          </a:prstGeom>
          <a:solidFill>
            <a:srgbClr val="FFFF00"/>
          </a:solidFill>
          <a:ln w="28575" cap="flat" cmpd="sng">
            <a:solidFill>
              <a:schemeClr val="accent2"/>
            </a:solidFill>
            <a:prstDash val="solid"/>
            <a:miter/>
            <a:headEnd type="none" w="med" len="med"/>
            <a:tailEnd type="none" w="med" len="med"/>
          </a:ln>
        </p:spPr>
        <p:txBody>
          <a:bodyPr/>
          <a:lstStyle/>
          <a:p>
            <a:endParaRPr lang="zh-CN" altLang="en-US"/>
          </a:p>
        </p:txBody>
      </p:sp>
      <p:sp>
        <p:nvSpPr>
          <p:cNvPr id="262149" name="上箭头 262148"/>
          <p:cNvSpPr/>
          <p:nvPr/>
        </p:nvSpPr>
        <p:spPr>
          <a:xfrm rot="-1906585">
            <a:off x="6877050" y="2420938"/>
            <a:ext cx="288925" cy="360362"/>
          </a:xfrm>
          <a:prstGeom prst="upArrow">
            <a:avLst>
              <a:gd name="adj1" fmla="val 50000"/>
              <a:gd name="adj2" fmla="val 31181"/>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63171" name="内容占位符 263170"/>
          <p:cNvSpPr>
            <a:spLocks noGrp="1"/>
          </p:cNvSpPr>
          <p:nvPr>
            <p:ph idx="1"/>
          </p:nvPr>
        </p:nvSpPr>
        <p:spPr/>
        <p:txBody>
          <a:bodyPr/>
          <a:lstStyle/>
          <a:p>
            <a:pPr marL="0" indent="0">
              <a:spcAft>
                <a:spcPts val="600"/>
              </a:spcAft>
              <a:buNone/>
            </a:pPr>
            <a:r>
              <a:rPr lang="zh-CN" altLang="en-US" dirty="0"/>
              <a:t>结构体变量可以</a:t>
            </a:r>
            <a:r>
              <a:rPr lang="zh-CN" altLang="en-US" b="1" dirty="0">
                <a:solidFill>
                  <a:schemeClr val="hlink"/>
                </a:solidFill>
              </a:rPr>
              <a:t>整体赋值</a:t>
            </a:r>
            <a:r>
              <a:rPr lang="zh-CN" altLang="en-US" dirty="0"/>
              <a:t>，显然，赋值时只能用同样类型的“结构体值”。</a:t>
            </a:r>
            <a:endParaRPr lang="zh-CN" altLang="en-US" dirty="0"/>
          </a:p>
          <a:p>
            <a:pPr marL="0" indent="0">
              <a:spcAft>
                <a:spcPts val="600"/>
              </a:spcAft>
              <a:buNone/>
            </a:pPr>
            <a:r>
              <a:rPr lang="zh-CN" altLang="en-US" dirty="0"/>
              <a:t>效果：</a:t>
            </a:r>
            <a:r>
              <a:rPr lang="zh-CN" altLang="en-US" dirty="0">
                <a:solidFill>
                  <a:schemeClr val="accent2"/>
                </a:solidFill>
              </a:rPr>
              <a:t>结构体中各个成员的分别赋值</a:t>
            </a:r>
            <a:r>
              <a:rPr lang="zh-CN" altLang="en-US" dirty="0"/>
              <a:t>。</a:t>
            </a:r>
            <a:endParaRPr lang="zh-CN" altLang="en-US" dirty="0"/>
          </a:p>
          <a:p>
            <a:pPr marL="0" indent="0">
              <a:spcAft>
                <a:spcPts val="600"/>
              </a:spcAft>
              <a:buNone/>
            </a:pPr>
            <a:r>
              <a:rPr lang="zh-CN" altLang="en-US"/>
              <a:t>   </a:t>
            </a:r>
            <a:r>
              <a:rPr lang="zh-CN" altLang="en-US">
                <a:solidFill>
                  <a:schemeClr val="folHlink"/>
                </a:solidFill>
              </a:rPr>
              <a:t> </a:t>
            </a:r>
            <a:r>
              <a:rPr lang="en-US" altLang="zh-CN">
                <a:solidFill>
                  <a:schemeClr val="folHlink"/>
                </a:solidFill>
              </a:rPr>
              <a:t>circ2 = circ1;	dot2 = dot1;</a:t>
            </a:r>
            <a:endParaRPr lang="en-US" altLang="zh-CN">
              <a:solidFill>
                <a:schemeClr val="folHlink"/>
              </a:solidFill>
            </a:endParaRPr>
          </a:p>
          <a:p>
            <a:pPr marL="0" indent="0">
              <a:spcAft>
                <a:spcPts val="600"/>
              </a:spcAft>
              <a:buNone/>
            </a:pPr>
            <a:r>
              <a:rPr lang="en-US" altLang="zh-CN">
                <a:solidFill>
                  <a:schemeClr val="folHlink"/>
                </a:solidFill>
              </a:rPr>
              <a:t>    circ1.center = dot1;</a:t>
            </a:r>
            <a:endParaRPr lang="en-US" altLang="zh-CN">
              <a:solidFill>
                <a:schemeClr val="folHlink"/>
              </a:solidFill>
            </a:endParaRPr>
          </a:p>
          <a:p>
            <a:pPr marL="0" indent="0">
              <a:spcAft>
                <a:spcPts val="600"/>
              </a:spcAft>
              <a:buNone/>
            </a:pPr>
            <a:r>
              <a:rPr lang="zh-CN" altLang="en-US" dirty="0"/>
              <a:t>变量 </a:t>
            </a:r>
            <a:r>
              <a:rPr lang="en-US" altLang="zh-CN" dirty="0"/>
              <a:t>circ2</a:t>
            </a:r>
            <a:r>
              <a:rPr lang="zh-CN" altLang="en-US" dirty="0"/>
              <a:t>、</a:t>
            </a:r>
            <a:r>
              <a:rPr lang="en-US" altLang="zh-CN" dirty="0"/>
              <a:t>dot2 </a:t>
            </a:r>
            <a:r>
              <a:rPr lang="zh-CN" altLang="en-US" dirty="0"/>
              <a:t>各成员的值将分别与 </a:t>
            </a:r>
            <a:r>
              <a:rPr lang="en-US" altLang="zh-CN" dirty="0"/>
              <a:t>circ1</a:t>
            </a:r>
            <a:r>
              <a:rPr lang="zh-CN" altLang="en-US" dirty="0"/>
              <a:t>、</a:t>
            </a:r>
            <a:r>
              <a:rPr lang="en-US" altLang="zh-CN" dirty="0"/>
              <a:t>dot1 </a:t>
            </a:r>
            <a:r>
              <a:rPr lang="zh-CN" altLang="en-US" dirty="0"/>
              <a:t>对应成员的值完全一样。</a:t>
            </a:r>
            <a:endParaRPr lang="zh-CN" altLang="en-US" dirty="0"/>
          </a:p>
          <a:p>
            <a:pPr marL="0" indent="0">
              <a:spcAft>
                <a:spcPts val="600"/>
              </a:spcAft>
              <a:buNone/>
            </a:pPr>
            <a:endParaRPr lang="zh-CN" altLang="en-US" dirty="0"/>
          </a:p>
          <a:p>
            <a:pPr marL="0" indent="0">
              <a:spcAft>
                <a:spcPts val="600"/>
              </a:spcAft>
              <a:buNone/>
            </a:pPr>
            <a:r>
              <a:rPr lang="en-US" altLang="zh-CN" dirty="0"/>
              <a:t>C/C++ </a:t>
            </a:r>
            <a:r>
              <a:rPr lang="zh-CN" altLang="en-US" dirty="0"/>
              <a:t>语言规定不能对结构体做相等与不等比较，也不能做其它运算。</a:t>
            </a:r>
            <a:endParaRPr lang="zh-CN" altLang="en-US" dirty="0"/>
          </a:p>
        </p:txBody>
      </p:sp>
    </p:spTree>
  </p:cSld>
  <p:clrMapOvr>
    <a:masterClrMapping/>
  </p:clrMapOvr>
  <p:transition spd="med">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64195" name="内容占位符 264194"/>
          <p:cNvSpPr>
            <a:spLocks noGrp="1"/>
          </p:cNvSpPr>
          <p:nvPr>
            <p:ph idx="1"/>
          </p:nvPr>
        </p:nvSpPr>
        <p:spPr/>
        <p:txBody>
          <a:bodyPr/>
          <a:lstStyle/>
          <a:p>
            <a:pPr marL="0" indent="0">
              <a:spcBef>
                <a:spcPct val="50000"/>
              </a:spcBef>
              <a:buNone/>
            </a:pPr>
            <a:r>
              <a:rPr lang="zh-CN" altLang="en-US" dirty="0"/>
              <a:t>对于</a:t>
            </a:r>
            <a:r>
              <a:rPr lang="zh-CN" altLang="en-US" b="1" dirty="0">
                <a:solidFill>
                  <a:schemeClr val="hlink"/>
                </a:solidFill>
              </a:rPr>
              <a:t>结构体指针变量</a:t>
            </a:r>
            <a:r>
              <a:rPr lang="zh-CN" altLang="en-US" dirty="0"/>
              <a:t>，在引用其所指结构体变量的成员时，可以有两种方法。</a:t>
            </a:r>
            <a:endParaRPr lang="zh-CN" altLang="en-US" dirty="0"/>
          </a:p>
          <a:p>
            <a:pPr marL="0" indent="0">
              <a:spcBef>
                <a:spcPct val="50000"/>
              </a:spcBef>
              <a:buNone/>
            </a:pPr>
            <a:r>
              <a:rPr lang="zh-CN" altLang="en-US" dirty="0"/>
              <a:t>（</a:t>
            </a:r>
            <a:r>
              <a:rPr lang="en-US" altLang="zh-CN" dirty="0"/>
              <a:t>1</a:t>
            </a:r>
            <a:r>
              <a:rPr lang="zh-CN" altLang="en-US" dirty="0"/>
              <a:t>）先用 </a:t>
            </a:r>
            <a:r>
              <a:rPr lang="en-US" altLang="zh-CN" b="1" dirty="0">
                <a:solidFill>
                  <a:schemeClr val="hlink"/>
                </a:solidFill>
              </a:rPr>
              <a:t>*</a:t>
            </a:r>
            <a:r>
              <a:rPr lang="en-US" altLang="zh-CN" dirty="0"/>
              <a:t> </a:t>
            </a:r>
            <a:r>
              <a:rPr lang="zh-CN" altLang="en-US" dirty="0"/>
              <a:t>作对所指结构体变量进行</a:t>
            </a:r>
            <a:r>
              <a:rPr lang="zh-CN" altLang="en-US" dirty="0">
                <a:solidFill>
                  <a:schemeClr val="hlink"/>
                </a:solidFill>
              </a:rPr>
              <a:t>间接访问</a:t>
            </a:r>
            <a:r>
              <a:rPr lang="zh-CN" altLang="en-US" dirty="0"/>
              <a:t>，然后再用圆点运算符</a:t>
            </a:r>
            <a:r>
              <a:rPr lang="zh-CN" altLang="en-US" dirty="0">
                <a:solidFill>
                  <a:schemeClr val="hlink"/>
                </a:solidFill>
              </a:rPr>
              <a:t>引用其成员</a:t>
            </a:r>
            <a:r>
              <a:rPr lang="zh-CN" altLang="en-US" dirty="0"/>
              <a:t>。</a:t>
            </a:r>
            <a:endParaRPr lang="zh-CN" altLang="en-US" dirty="0"/>
          </a:p>
          <a:p>
            <a:pPr marL="0" indent="0">
              <a:spcBef>
                <a:spcPct val="50000"/>
              </a:spcBef>
              <a:buNone/>
            </a:pPr>
            <a:r>
              <a:rPr lang="zh-CN" altLang="en-US" err="1">
                <a:solidFill>
                  <a:schemeClr val="folHlink"/>
                </a:solidFill>
              </a:rPr>
              <a:t>    </a:t>
            </a:r>
            <a:r>
              <a:rPr lang="en-US" altLang="zh-CN" err="1">
                <a:solidFill>
                  <a:schemeClr val="folHlink"/>
                </a:solidFill>
              </a:rPr>
              <a:t>struct Dot *pdot</a:t>
            </a:r>
            <a:r>
              <a:rPr lang="en-US" altLang="zh-CN">
                <a:solidFill>
                  <a:schemeClr val="folHlink"/>
                </a:solidFill>
              </a:rPr>
              <a:t> = &amp;dot1; </a:t>
            </a:r>
            <a:r>
              <a:rPr lang="en-US" altLang="zh-CN" sz="2400" dirty="0">
                <a:solidFill>
                  <a:schemeClr val="folHlink"/>
                </a:solidFill>
              </a:rPr>
              <a:t>//</a:t>
            </a:r>
            <a:r>
              <a:rPr lang="zh-CN" altLang="en-US" sz="2400" dirty="0">
                <a:solidFill>
                  <a:schemeClr val="folHlink"/>
                </a:solidFill>
              </a:rPr>
              <a:t>定义指针变量并初始化</a:t>
            </a:r>
            <a:endParaRPr lang="zh-CN" altLang="en-US" sz="2400">
              <a:solidFill>
                <a:schemeClr val="folHlink"/>
              </a:solidFill>
            </a:endParaRPr>
          </a:p>
          <a:p>
            <a:pPr marL="0" indent="0">
              <a:spcBef>
                <a:spcPct val="50000"/>
              </a:spcBef>
              <a:buNone/>
            </a:pPr>
            <a:r>
              <a:rPr lang="zh-CN" altLang="en-US"/>
              <a:t>    </a:t>
            </a:r>
            <a:r>
              <a:rPr lang="en-US" altLang="zh-CN" err="1">
                <a:solidFill>
                  <a:schemeClr val="hlink"/>
                </a:solidFill>
              </a:rPr>
              <a:t>(*pdot).x</a:t>
            </a:r>
            <a:r>
              <a:rPr lang="en-US" altLang="zh-CN">
                <a:solidFill>
                  <a:schemeClr val="folHlink"/>
                </a:solidFill>
              </a:rPr>
              <a:t> = 0;    </a:t>
            </a:r>
            <a:r>
              <a:rPr lang="en-US" altLang="zh-CN" err="1">
                <a:solidFill>
                  <a:schemeClr val="hlink"/>
                </a:solidFill>
              </a:rPr>
              <a:t>(*pdot).y</a:t>
            </a:r>
            <a:r>
              <a:rPr lang="en-US" altLang="zh-CN">
                <a:solidFill>
                  <a:schemeClr val="folHlink"/>
                </a:solidFill>
              </a:rPr>
              <a:t> = 0;</a:t>
            </a:r>
            <a:endParaRPr lang="en-US" altLang="zh-CN">
              <a:solidFill>
                <a:schemeClr val="folHlink"/>
              </a:solidFill>
            </a:endParaRPr>
          </a:p>
          <a:p>
            <a:pPr marL="0" indent="0">
              <a:spcBef>
                <a:spcPct val="50000"/>
              </a:spcBef>
              <a:buNone/>
            </a:pPr>
            <a:r>
              <a:rPr lang="zh-CN" altLang="en-US" dirty="0"/>
              <a:t>由于圆点运算符的优先级高，此处必须写括号。</a:t>
            </a:r>
            <a:endParaRPr lang="zh-CN" altLang="en-US" dirty="0"/>
          </a:p>
          <a:p>
            <a:pPr marL="0" indent="0">
              <a:spcBef>
                <a:spcPct val="50000"/>
              </a:spcBef>
              <a:buNone/>
            </a:pPr>
            <a:endParaRPr lang="zh-CN" altLang="en-US" sz="2400" dirty="0"/>
          </a:p>
          <a:p>
            <a:pPr marL="0" indent="0">
              <a:spcBef>
                <a:spcPct val="50000"/>
              </a:spcBef>
              <a:buNone/>
            </a:pPr>
            <a:r>
              <a:rPr lang="zh-CN" altLang="en-US" sz="2400" dirty="0"/>
              <a:t>不写括号的描述 </a:t>
            </a:r>
            <a:r>
              <a:rPr lang="en-US" altLang="zh-CN" sz="2400" dirty="0"/>
              <a:t>*</a:t>
            </a:r>
            <a:r>
              <a:rPr lang="en-US" altLang="zh-CN" sz="2400" err="1"/>
              <a:t>pdot.x</a:t>
            </a:r>
            <a:r>
              <a:rPr lang="en-US" altLang="zh-CN" sz="2400" dirty="0"/>
              <a:t> </a:t>
            </a:r>
            <a:r>
              <a:rPr lang="zh-CN" altLang="en-US" sz="2400" dirty="0"/>
              <a:t>和 </a:t>
            </a:r>
            <a:r>
              <a:rPr lang="en-US" altLang="zh-CN" sz="2400" dirty="0"/>
              <a:t>*</a:t>
            </a:r>
            <a:r>
              <a:rPr lang="en-US" altLang="zh-CN" sz="2400" err="1"/>
              <a:t>pdot.y</a:t>
            </a:r>
            <a:r>
              <a:rPr lang="en-US" altLang="zh-CN" sz="2400" dirty="0"/>
              <a:t> </a:t>
            </a:r>
            <a:r>
              <a:rPr lang="zh-CN" altLang="en-US" sz="2400" dirty="0"/>
              <a:t>是错误的，它实际上表示的是 </a:t>
            </a:r>
            <a:r>
              <a:rPr lang="en-US" altLang="zh-CN" sz="2400" dirty="0"/>
              <a:t>*</a:t>
            </a:r>
            <a:r>
              <a:rPr lang="en-US" altLang="zh-CN" sz="2400" err="1"/>
              <a:t>(pdot.x</a:t>
            </a:r>
            <a:r>
              <a:rPr lang="en-US" altLang="zh-CN" sz="2400" dirty="0"/>
              <a:t>) </a:t>
            </a:r>
            <a:r>
              <a:rPr lang="zh-CN" altLang="en-US" sz="2400" dirty="0"/>
              <a:t>和 </a:t>
            </a:r>
            <a:r>
              <a:rPr lang="en-US" altLang="zh-CN" sz="2400" dirty="0"/>
              <a:t>*</a:t>
            </a:r>
            <a:r>
              <a:rPr lang="en-US" altLang="zh-CN" sz="2400" err="1"/>
              <a:t>(pdot.y</a:t>
            </a:r>
            <a:r>
              <a:rPr lang="en-US" altLang="zh-CN" sz="2400" dirty="0"/>
              <a:t>)</a:t>
            </a:r>
            <a:r>
              <a:rPr lang="zh-CN" altLang="en-US" sz="2400" dirty="0"/>
              <a:t>。</a:t>
            </a:r>
            <a:endParaRPr lang="zh-CN" altLang="en-US" sz="2400" dirty="0"/>
          </a:p>
        </p:txBody>
      </p:sp>
    </p:spTree>
  </p:cSld>
  <p:clrMapOvr>
    <a:masterClrMapping/>
  </p:clrMapOvr>
  <p:transition spd="med">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65219" name="内容占位符 265218"/>
          <p:cNvSpPr>
            <a:spLocks noGrp="1"/>
          </p:cNvSpPr>
          <p:nvPr>
            <p:ph idx="1"/>
          </p:nvPr>
        </p:nvSpPr>
        <p:spPr/>
        <p:txBody>
          <a:bodyPr/>
          <a:lstStyle/>
          <a:p>
            <a:pPr marL="0" indent="0">
              <a:spcAft>
                <a:spcPts val="600"/>
              </a:spcAft>
              <a:buNone/>
            </a:pPr>
            <a:r>
              <a:rPr lang="zh-CN" altLang="en-US" dirty="0"/>
              <a:t>（</a:t>
            </a:r>
            <a:r>
              <a:rPr lang="en-US" altLang="zh-CN" dirty="0"/>
              <a:t>2</a:t>
            </a:r>
            <a:r>
              <a:rPr lang="zh-CN" altLang="en-US" dirty="0"/>
              <a:t>）为了方便从指针出发去访问结构体成员，</a:t>
            </a:r>
            <a:r>
              <a:rPr lang="en-US" altLang="zh-CN" dirty="0"/>
              <a:t>C/C++ </a:t>
            </a:r>
            <a:r>
              <a:rPr lang="zh-CN" altLang="en-US" dirty="0"/>
              <a:t>语言为这种操作专门提供了运算符号 “</a:t>
            </a:r>
            <a:r>
              <a:rPr lang="en-US" altLang="zh-CN" b="1">
                <a:solidFill>
                  <a:schemeClr val="hlink"/>
                </a:solidFill>
              </a:rPr>
              <a:t>-&gt;</a:t>
            </a:r>
            <a:r>
              <a:rPr lang="en-US" altLang="zh-CN" dirty="0"/>
              <a:t>”</a:t>
            </a:r>
            <a:r>
              <a:rPr lang="zh-CN" altLang="en-US" dirty="0"/>
              <a:t>（“</a:t>
            </a:r>
            <a:r>
              <a:rPr lang="zh-CN" altLang="en-US" dirty="0">
                <a:solidFill>
                  <a:schemeClr val="hlink"/>
                </a:solidFill>
              </a:rPr>
              <a:t>箭头运算符</a:t>
            </a:r>
            <a:r>
              <a:rPr lang="zh-CN" altLang="en-US" dirty="0"/>
              <a:t>”）。</a:t>
            </a:r>
            <a:endParaRPr lang="zh-CN" altLang="en-US" dirty="0"/>
          </a:p>
          <a:p>
            <a:pPr marL="0" indent="0">
              <a:spcAft>
                <a:spcPts val="600"/>
              </a:spcAft>
              <a:buNone/>
            </a:pPr>
            <a:r>
              <a:rPr lang="zh-CN" altLang="en-US" err="1"/>
              <a:t>    </a:t>
            </a:r>
            <a:r>
              <a:rPr lang="en-US" altLang="zh-CN" err="1"/>
              <a:t>pdot</a:t>
            </a:r>
            <a:r>
              <a:rPr lang="en-US" altLang="zh-CN" dirty="0"/>
              <a:t>-&gt;x   </a:t>
            </a:r>
            <a:r>
              <a:rPr lang="zh-CN" altLang="en-US" dirty="0"/>
              <a:t>相当于 </a:t>
            </a:r>
            <a:r>
              <a:rPr lang="en-US" altLang="zh-CN" err="1"/>
              <a:t>(*pdot).x</a:t>
            </a:r>
            <a:r>
              <a:rPr lang="en-US" altLang="zh-CN" dirty="0"/>
              <a:t> </a:t>
            </a:r>
            <a:r>
              <a:rPr lang="zh-CN" altLang="en-US" dirty="0"/>
              <a:t>，</a:t>
            </a:r>
            <a:endParaRPr lang="zh-CN" altLang="en-US" dirty="0"/>
          </a:p>
          <a:p>
            <a:pPr marL="0" indent="0">
              <a:spcAft>
                <a:spcPts val="600"/>
              </a:spcAft>
              <a:buNone/>
            </a:pPr>
            <a:r>
              <a:rPr lang="zh-CN" altLang="en-US" err="1"/>
              <a:t>    </a:t>
            </a:r>
            <a:r>
              <a:rPr lang="en-US" altLang="zh-CN" err="1"/>
              <a:t>pdot</a:t>
            </a:r>
            <a:r>
              <a:rPr lang="en-US" altLang="zh-CN" dirty="0"/>
              <a:t>-&gt;y   </a:t>
            </a:r>
            <a:r>
              <a:rPr lang="zh-CN" altLang="en-US" dirty="0"/>
              <a:t>相当于</a:t>
            </a:r>
            <a:r>
              <a:rPr lang="en-US" altLang="zh-CN" err="1"/>
              <a:t>(*pdot).y</a:t>
            </a:r>
            <a:r>
              <a:rPr lang="zh-CN" altLang="en-US" dirty="0"/>
              <a:t>。于是可以写：</a:t>
            </a:r>
            <a:endParaRPr lang="zh-CN" altLang="en-US" dirty="0"/>
          </a:p>
          <a:p>
            <a:pPr marL="0" indent="0">
              <a:spcAft>
                <a:spcPts val="600"/>
              </a:spcAft>
              <a:buNone/>
            </a:pPr>
            <a:r>
              <a:rPr lang="zh-CN" altLang="en-US"/>
              <a:t>    </a:t>
            </a:r>
            <a:r>
              <a:rPr lang="en-US" altLang="zh-CN" err="1">
                <a:solidFill>
                  <a:schemeClr val="hlink"/>
                </a:solidFill>
              </a:rPr>
              <a:t>pdot</a:t>
            </a:r>
            <a:r>
              <a:rPr lang="en-US" altLang="zh-CN">
                <a:solidFill>
                  <a:schemeClr val="hlink"/>
                </a:solidFill>
              </a:rPr>
              <a:t>-&gt;x = 0;</a:t>
            </a:r>
            <a:endParaRPr lang="en-US" altLang="zh-CN">
              <a:solidFill>
                <a:schemeClr val="hlink"/>
              </a:solidFill>
            </a:endParaRPr>
          </a:p>
          <a:p>
            <a:pPr marL="0" indent="0">
              <a:spcAft>
                <a:spcPts val="600"/>
              </a:spcAft>
              <a:buNone/>
            </a:pPr>
            <a:r>
              <a:rPr lang="en-US" altLang="zh-CN"/>
              <a:t>    </a:t>
            </a:r>
            <a:r>
              <a:rPr lang="en-US" altLang="zh-CN" err="1">
                <a:solidFill>
                  <a:schemeClr val="hlink"/>
                </a:solidFill>
              </a:rPr>
              <a:t>pdot</a:t>
            </a:r>
            <a:r>
              <a:rPr lang="en-US" altLang="zh-CN">
                <a:solidFill>
                  <a:schemeClr val="hlink"/>
                </a:solidFill>
              </a:rPr>
              <a:t>-&gt;y = 0;</a:t>
            </a:r>
            <a:endParaRPr lang="en-US" altLang="zh-CN">
              <a:solidFill>
                <a:schemeClr val="hlink"/>
              </a:solidFill>
            </a:endParaRPr>
          </a:p>
          <a:p>
            <a:pPr marL="0" indent="0">
              <a:spcAft>
                <a:spcPts val="600"/>
              </a:spcAft>
              <a:buNone/>
            </a:pPr>
            <a:endParaRPr lang="en-US" altLang="zh-CN"/>
          </a:p>
          <a:p>
            <a:pPr marL="0" indent="0">
              <a:spcAft>
                <a:spcPts val="600"/>
              </a:spcAft>
              <a:buNone/>
            </a:pPr>
            <a:r>
              <a:rPr lang="zh-CN" altLang="en-US" dirty="0"/>
              <a:t>运算符 </a:t>
            </a:r>
            <a:r>
              <a:rPr lang="en-US" altLang="zh-CN">
                <a:solidFill>
                  <a:schemeClr val="hlink"/>
                </a:solidFill>
              </a:rPr>
              <a:t>-&gt;</a:t>
            </a:r>
            <a:r>
              <a:rPr lang="en-US" altLang="zh-CN" dirty="0"/>
              <a:t> </a:t>
            </a:r>
            <a:r>
              <a:rPr lang="zh-CN" altLang="en-US" dirty="0"/>
              <a:t>也具有最高优先级（与圆点运算符、函数调用 </a:t>
            </a:r>
            <a:r>
              <a:rPr lang="en-US" altLang="zh-CN">
                <a:solidFill>
                  <a:schemeClr val="hlink"/>
                </a:solidFill>
              </a:rPr>
              <a:t>()</a:t>
            </a:r>
            <a:r>
              <a:rPr lang="en-US" altLang="zh-CN" dirty="0"/>
              <a:t> </a:t>
            </a:r>
            <a:r>
              <a:rPr lang="zh-CN" altLang="en-US" dirty="0"/>
              <a:t>及数组元素访问 </a:t>
            </a:r>
            <a:r>
              <a:rPr lang="en-US" altLang="zh-CN">
                <a:solidFill>
                  <a:schemeClr val="hlink"/>
                </a:solidFill>
              </a:rPr>
              <a:t>[]</a:t>
            </a:r>
            <a:r>
              <a:rPr lang="en-US" altLang="zh-CN" dirty="0"/>
              <a:t> </a:t>
            </a:r>
            <a:r>
              <a:rPr lang="zh-CN" altLang="en-US" dirty="0"/>
              <a:t>一样），它也遵循从左向右的结合方式。</a:t>
            </a:r>
            <a:endParaRPr lang="zh-CN" altLang="en-US" dirty="0"/>
          </a:p>
        </p:txBody>
      </p:sp>
      <p:sp>
        <p:nvSpPr>
          <p:cNvPr id="265220" name="爆炸形 1 265219"/>
          <p:cNvSpPr/>
          <p:nvPr/>
        </p:nvSpPr>
        <p:spPr>
          <a:xfrm>
            <a:off x="8243888" y="1844358"/>
            <a:ext cx="503237" cy="431800"/>
          </a:xfrm>
          <a:prstGeom prst="irregularSeal1">
            <a:avLst/>
          </a:prstGeom>
          <a:solidFill>
            <a:srgbClr val="FFFF00"/>
          </a:solidFill>
          <a:ln w="28575" cap="flat" cmpd="sng">
            <a:solidFill>
              <a:schemeClr val="accent2"/>
            </a:solidFill>
            <a:prstDash val="solid"/>
            <a:miter/>
            <a:headEnd type="none" w="med" len="med"/>
            <a:tailEnd type="none" w="med" len="med"/>
          </a:ln>
        </p:spPr>
        <p:txBody>
          <a:bodyPr/>
          <a:lstStyle/>
          <a:p>
            <a:endParaRPr lang="zh-CN" altLang="en-US"/>
          </a:p>
        </p:txBody>
      </p:sp>
      <p:sp>
        <p:nvSpPr>
          <p:cNvPr id="265221" name="上箭头 265220"/>
          <p:cNvSpPr/>
          <p:nvPr/>
        </p:nvSpPr>
        <p:spPr>
          <a:xfrm rot="-1906585">
            <a:off x="7813993" y="1821815"/>
            <a:ext cx="288925" cy="360363"/>
          </a:xfrm>
          <a:prstGeom prst="upArrow">
            <a:avLst>
              <a:gd name="adj1" fmla="val 50000"/>
              <a:gd name="adj2" fmla="val 31181"/>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a:t>附录 1 </a:t>
            </a:r>
            <a:r>
              <a:rPr lang="en-US" altLang="zh-CN"/>
              <a:t> </a:t>
            </a:r>
            <a:r>
              <a:rPr lang="zh-CN" altLang="en-US"/>
              <a:t>C 和 C++ 语言运算符表</a:t>
            </a:r>
            <a:endParaRPr lang="zh-CN" altLang="en-US"/>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pic>
        <p:nvPicPr>
          <p:cNvPr id="5" name="图片 4"/>
          <p:cNvPicPr>
            <a:picLocks noChangeAspect="1"/>
          </p:cNvPicPr>
          <p:nvPr>
            <p:custDataLst>
              <p:tags r:id="rId1"/>
            </p:custDataLst>
          </p:nvPr>
        </p:nvPicPr>
        <p:blipFill>
          <a:blip r:embed="rId2"/>
          <a:stretch>
            <a:fillRect/>
          </a:stretch>
        </p:blipFill>
        <p:spPr>
          <a:xfrm>
            <a:off x="-133350" y="2238375"/>
            <a:ext cx="9410700" cy="2381250"/>
          </a:xfrm>
          <a:prstGeom prst="rect">
            <a:avLst/>
          </a:prstGeom>
        </p:spPr>
      </p:pic>
    </p:spTree>
  </p:cSld>
  <p:clrMapOvr>
    <a:masterClrMapping/>
  </p:clrMapOvr>
  <p:transition spd="med">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66243" name="内容占位符 266242"/>
          <p:cNvSpPr>
            <a:spLocks noGrp="1"/>
          </p:cNvSpPr>
          <p:nvPr>
            <p:ph idx="1"/>
          </p:nvPr>
        </p:nvSpPr>
        <p:spPr>
          <a:xfrm>
            <a:off x="539750" y="506095"/>
            <a:ext cx="8136255" cy="5875655"/>
          </a:xfrm>
        </p:spPr>
        <p:txBody>
          <a:bodyPr/>
          <a:lstStyle/>
          <a:p>
            <a:pPr marL="0" indent="0">
              <a:buNone/>
            </a:pPr>
            <a:r>
              <a:rPr lang="zh-CN" altLang="en-US" sz="2400" dirty="0"/>
              <a:t>【例</a:t>
            </a:r>
            <a:r>
              <a:rPr lang="en-US" altLang="zh-CN" sz="2400" dirty="0"/>
              <a:t>8-1</a:t>
            </a:r>
            <a:r>
              <a:rPr lang="zh-CN" altLang="en-US" sz="2400" dirty="0"/>
              <a:t>】下面是一个展示结构体类型定义、结构体变量定义和使用的简单程序例子。它让用户输入平面上的一个点的坐标，输入一个圆的圆心和半径，然后判断该点是否在该圆的内部（即点与圆心之间的距离是否小于圆的半径）。</a:t>
            </a:r>
            <a:endParaRPr lang="zh-CN" altLang="en-US" sz="2400" dirty="0"/>
          </a:p>
          <a:p>
            <a:pPr marL="0" indent="0">
              <a:buNone/>
            </a:pPr>
            <a:endParaRPr lang="zh-CN" altLang="en-US" sz="2400" dirty="0"/>
          </a:p>
          <a:p>
            <a:pPr marL="0" indent="0">
              <a:buNone/>
            </a:pPr>
            <a:r>
              <a:rPr lang="zh-CN" altLang="en-US" sz="2400" dirty="0"/>
              <a:t>先定义坐标点结构体类型和圆结构体类型：</a:t>
            </a:r>
            <a:endParaRPr lang="zh-CN" altLang="en-US" sz="2400" dirty="0"/>
          </a:p>
        </p:txBody>
      </p:sp>
      <p:sp>
        <p:nvSpPr>
          <p:cNvPr id="266245" name="任意多边形 266244"/>
          <p:cNvSpPr/>
          <p:nvPr/>
        </p:nvSpPr>
        <p:spPr>
          <a:xfrm>
            <a:off x="8316913" y="5661025"/>
            <a:ext cx="611187" cy="765175"/>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wrap="none" lIns="92075" tIns="46038" rIns="92075" bIns="46038" anchor="ctr"/>
          <a:lstStyle/>
          <a:p>
            <a:endParaRPr sz="1800" dirty="0">
              <a:latin typeface="Cambria" panose="02040503050406030204" pitchFamily="18" charset="0"/>
            </a:endParaRPr>
          </a:p>
        </p:txBody>
      </p:sp>
      <p:sp>
        <p:nvSpPr>
          <p:cNvPr id="266246" name="文本框 266245"/>
          <p:cNvSpPr txBox="1"/>
          <p:nvPr/>
        </p:nvSpPr>
        <p:spPr>
          <a:xfrm>
            <a:off x="4572000" y="4076700"/>
            <a:ext cx="3600450" cy="1640840"/>
          </a:xfrm>
          <a:prstGeom prst="rect">
            <a:avLst/>
          </a:prstGeom>
          <a:noFill/>
          <a:ln w="9525" cap="flat" cmpd="sng">
            <a:solidFill>
              <a:schemeClr val="accent2"/>
            </a:solidFill>
            <a:prstDash val="solid"/>
            <a:miter/>
            <a:headEnd type="none" w="med" len="med"/>
            <a:tailEnd type="none" w="med" len="med"/>
          </a:ln>
        </p:spPr>
        <p:txBody>
          <a:bodyPr lIns="92075" tIns="46038" rIns="92075" bIns="46038">
            <a:spAutoFit/>
          </a:bodyPr>
          <a:lstStyle/>
          <a:p>
            <a:pPr algn="l" hangingPunct="0">
              <a:lnSpc>
                <a:spcPct val="90000"/>
              </a:lnSpc>
              <a:spcBef>
                <a:spcPct val="20000"/>
              </a:spcBef>
              <a:buClr>
                <a:schemeClr val="hlink"/>
              </a:buClr>
              <a:buSzPct val="85000"/>
              <a:buFont typeface="Wingdings" panose="05000000000000000000" pitchFamily="2" charset="2"/>
            </a:pPr>
            <a:r>
              <a:rPr lang="en-US" altLang="zh-CN" sz="2400" err="1">
                <a:solidFill>
                  <a:schemeClr val="hlink"/>
                </a:solidFill>
                <a:latin typeface="Cambria" panose="02040503050406030204" pitchFamily="18" charset="0"/>
                <a:ea typeface="华文中宋" panose="02010600040101010101" pitchFamily="2" charset="-122"/>
              </a:rPr>
              <a:t>typedef struct</a:t>
            </a:r>
            <a:r>
              <a:rPr lang="en-US" altLang="zh-CN" sz="2400">
                <a:solidFill>
                  <a:schemeClr val="hlink"/>
                </a:solidFill>
                <a:latin typeface="Cambria" panose="02040503050406030204" pitchFamily="18" charset="0"/>
                <a:ea typeface="华文中宋" panose="02010600040101010101" pitchFamily="2" charset="-122"/>
              </a:rPr>
              <a:t> Circle{</a:t>
            </a:r>
            <a:endParaRPr lang="en-US" altLang="zh-CN" sz="2400">
              <a:solidFill>
                <a:schemeClr val="hlink"/>
              </a:solidFill>
              <a:latin typeface="Cambria" panose="02040503050406030204" pitchFamily="18" charset="0"/>
              <a:ea typeface="华文中宋" panose="02010600040101010101" pitchFamily="2" charset="-122"/>
            </a:endParaRPr>
          </a:p>
          <a:p>
            <a:pPr algn="l" hangingPunct="0">
              <a:lnSpc>
                <a:spcPct val="90000"/>
              </a:lnSpc>
              <a:spcBef>
                <a:spcPct val="20000"/>
              </a:spcBef>
              <a:buClr>
                <a:schemeClr val="hlink"/>
              </a:buClr>
              <a:buSzPct val="85000"/>
              <a:buFont typeface="Wingdings" panose="05000000000000000000" pitchFamily="2" charset="2"/>
            </a:pPr>
            <a:r>
              <a:rPr lang="en-US" altLang="zh-CN" sz="2400">
                <a:solidFill>
                  <a:schemeClr val="hlink"/>
                </a:solidFill>
                <a:latin typeface="Cambria" panose="02040503050406030204" pitchFamily="18" charset="0"/>
                <a:ea typeface="华文中宋" panose="02010600040101010101" pitchFamily="2" charset="-122"/>
              </a:rPr>
              <a:t>	Dot center;</a:t>
            </a:r>
            <a:endParaRPr lang="en-US" altLang="zh-CN" sz="2400">
              <a:solidFill>
                <a:schemeClr val="hlink"/>
              </a:solidFill>
              <a:latin typeface="Cambria" panose="02040503050406030204" pitchFamily="18" charset="0"/>
              <a:ea typeface="华文中宋" panose="02010600040101010101" pitchFamily="2" charset="-122"/>
            </a:endParaRPr>
          </a:p>
          <a:p>
            <a:pPr algn="l" hangingPunct="0">
              <a:lnSpc>
                <a:spcPct val="90000"/>
              </a:lnSpc>
              <a:spcBef>
                <a:spcPct val="20000"/>
              </a:spcBef>
              <a:buClr>
                <a:schemeClr val="hlink"/>
              </a:buClr>
              <a:buSzPct val="85000"/>
              <a:buFont typeface="Wingdings" panose="05000000000000000000" pitchFamily="2" charset="2"/>
            </a:pPr>
            <a:r>
              <a:rPr lang="en-US" altLang="zh-CN" sz="2400">
                <a:solidFill>
                  <a:schemeClr val="hlink"/>
                </a:solidFill>
                <a:latin typeface="Cambria" panose="02040503050406030204" pitchFamily="18" charset="0"/>
                <a:ea typeface="华文中宋" panose="02010600040101010101" pitchFamily="2" charset="-122"/>
              </a:rPr>
              <a:t>	double radius;</a:t>
            </a:r>
            <a:endParaRPr lang="en-US" altLang="zh-CN" sz="2400">
              <a:solidFill>
                <a:schemeClr val="hlink"/>
              </a:solidFill>
              <a:latin typeface="Cambria" panose="02040503050406030204" pitchFamily="18" charset="0"/>
              <a:ea typeface="华文中宋" panose="02010600040101010101" pitchFamily="2" charset="-122"/>
            </a:endParaRPr>
          </a:p>
          <a:p>
            <a:pPr algn="l" hangingPunct="0">
              <a:lnSpc>
                <a:spcPct val="90000"/>
              </a:lnSpc>
              <a:spcBef>
                <a:spcPct val="20000"/>
              </a:spcBef>
              <a:buClr>
                <a:schemeClr val="hlink"/>
              </a:buClr>
              <a:buSzPct val="85000"/>
              <a:buFont typeface="Wingdings" panose="05000000000000000000" pitchFamily="2" charset="2"/>
            </a:pPr>
            <a:r>
              <a:rPr lang="en-US" altLang="zh-CN" sz="2400">
                <a:solidFill>
                  <a:schemeClr val="hlink"/>
                </a:solidFill>
                <a:latin typeface="Cambria" panose="02040503050406030204" pitchFamily="18" charset="0"/>
                <a:ea typeface="华文中宋" panose="02010600040101010101" pitchFamily="2" charset="-122"/>
              </a:rPr>
              <a:t>} Circle;</a:t>
            </a:r>
            <a:endParaRPr lang="en-US" altLang="zh-CN" sz="2400">
              <a:solidFill>
                <a:schemeClr val="hlink"/>
              </a:solidFill>
              <a:latin typeface="Cambria" panose="02040503050406030204" pitchFamily="18" charset="0"/>
            </a:endParaRPr>
          </a:p>
        </p:txBody>
      </p:sp>
      <p:sp>
        <p:nvSpPr>
          <p:cNvPr id="266248" name="矩形 266247"/>
          <p:cNvSpPr/>
          <p:nvPr/>
        </p:nvSpPr>
        <p:spPr>
          <a:xfrm>
            <a:off x="611188" y="3068638"/>
            <a:ext cx="3673475" cy="2639060"/>
          </a:xfrm>
          <a:prstGeom prst="rect">
            <a:avLst/>
          </a:prstGeom>
          <a:noFill/>
          <a:ln w="9525" cap="flat" cmpd="sng">
            <a:solidFill>
              <a:schemeClr val="accent2"/>
            </a:solidFill>
            <a:prstDash val="solid"/>
            <a:miter/>
            <a:headEnd type="none" w="med" len="med"/>
            <a:tailEnd type="none" w="med" len="med"/>
          </a:ln>
        </p:spPr>
        <p:txBody>
          <a:bodyPr lIns="92075" tIns="46038" rIns="92075" bIns="46038">
            <a:spAutoFit/>
          </a:bodyPr>
          <a:lstStyle/>
          <a:p>
            <a:pPr algn="l" hangingPunct="0">
              <a:spcBef>
                <a:spcPct val="0"/>
              </a:spcBef>
              <a:buClr>
                <a:schemeClr val="hlink"/>
              </a:buClr>
              <a:buSzPct val="85000"/>
              <a:buFont typeface="Wingdings" panose="05000000000000000000" pitchFamily="2" charset="2"/>
            </a:pPr>
            <a:r>
              <a:rPr lang="en-US" altLang="zh-CN" sz="2400" err="1">
                <a:solidFill>
                  <a:schemeClr val="folHlink"/>
                </a:solidFill>
                <a:latin typeface="Cambria" panose="02040503050406030204" pitchFamily="18" charset="0"/>
                <a:ea typeface="华文中宋" panose="02010600040101010101" pitchFamily="2" charset="-122"/>
              </a:rPr>
              <a:t>#include &lt;iostream</a:t>
            </a:r>
            <a:r>
              <a:rPr lang="en-US" altLang="zh-CN" sz="2400">
                <a:solidFill>
                  <a:schemeClr val="folHlink"/>
                </a:solidFill>
                <a:latin typeface="Cambria" panose="02040503050406030204" pitchFamily="18" charset="0"/>
                <a:ea typeface="华文中宋" panose="02010600040101010101" pitchFamily="2" charset="-122"/>
              </a:rPr>
              <a:t>&gt;</a:t>
            </a:r>
            <a:endParaRPr lang="en-US" altLang="zh-CN" sz="2400">
              <a:solidFill>
                <a:schemeClr val="folHlink"/>
              </a:solidFill>
              <a:latin typeface="Cambria" panose="02040503050406030204" pitchFamily="18" charset="0"/>
              <a:ea typeface="华文中宋" panose="02010600040101010101" pitchFamily="2" charset="-122"/>
            </a:endParaRPr>
          </a:p>
          <a:p>
            <a:pPr algn="l" hangingPunct="0">
              <a:spcBef>
                <a:spcPct val="0"/>
              </a:spcBef>
              <a:buClr>
                <a:schemeClr val="hlink"/>
              </a:buClr>
              <a:buSzPct val="85000"/>
              <a:buFont typeface="Wingdings" panose="05000000000000000000" pitchFamily="2" charset="2"/>
            </a:pPr>
            <a:r>
              <a:rPr lang="en-US" altLang="zh-CN" sz="2400" err="1">
                <a:solidFill>
                  <a:schemeClr val="folHlink"/>
                </a:solidFill>
                <a:latin typeface="Cambria" panose="02040503050406030204" pitchFamily="18" charset="0"/>
                <a:ea typeface="华文中宋" panose="02010600040101010101" pitchFamily="2" charset="-122"/>
              </a:rPr>
              <a:t>#include &lt;cmath</a:t>
            </a:r>
            <a:r>
              <a:rPr lang="en-US" altLang="zh-CN" sz="2400">
                <a:solidFill>
                  <a:schemeClr val="folHlink"/>
                </a:solidFill>
                <a:latin typeface="Cambria" panose="02040503050406030204" pitchFamily="18" charset="0"/>
                <a:ea typeface="华文中宋" panose="02010600040101010101" pitchFamily="2" charset="-122"/>
              </a:rPr>
              <a:t>&gt;</a:t>
            </a:r>
            <a:endParaRPr lang="en-US" altLang="zh-CN" sz="2400">
              <a:solidFill>
                <a:schemeClr val="folHlink"/>
              </a:solidFill>
              <a:latin typeface="Cambria" panose="02040503050406030204" pitchFamily="18" charset="0"/>
              <a:ea typeface="华文中宋" panose="02010600040101010101" pitchFamily="2" charset="-122"/>
            </a:endParaRPr>
          </a:p>
          <a:p>
            <a:pPr algn="l" hangingPunct="0">
              <a:spcBef>
                <a:spcPct val="0"/>
              </a:spcBef>
              <a:buClr>
                <a:schemeClr val="hlink"/>
              </a:buClr>
              <a:buSzPct val="85000"/>
              <a:buFont typeface="Wingdings" panose="05000000000000000000" pitchFamily="2" charset="2"/>
            </a:pPr>
            <a:r>
              <a:rPr lang="en-US" altLang="zh-CN" sz="2400">
                <a:solidFill>
                  <a:schemeClr val="folHlink"/>
                </a:solidFill>
                <a:latin typeface="Cambria" panose="02040503050406030204" pitchFamily="18" charset="0"/>
                <a:ea typeface="华文中宋" panose="02010600040101010101" pitchFamily="2" charset="-122"/>
              </a:rPr>
              <a:t>using namespace std;</a:t>
            </a:r>
            <a:endParaRPr lang="en-US" altLang="zh-CN" sz="2400">
              <a:solidFill>
                <a:schemeClr val="folHlink"/>
              </a:solidFill>
              <a:latin typeface="Cambria" panose="02040503050406030204" pitchFamily="18" charset="0"/>
              <a:ea typeface="华文中宋" panose="02010600040101010101" pitchFamily="2" charset="-122"/>
            </a:endParaRPr>
          </a:p>
          <a:p>
            <a:pPr algn="l" hangingPunct="0">
              <a:buClr>
                <a:schemeClr val="hlink"/>
              </a:buClr>
              <a:buSzPct val="85000"/>
              <a:buFont typeface="Wingdings" panose="05000000000000000000" pitchFamily="2" charset="2"/>
            </a:pPr>
            <a:r>
              <a:rPr lang="en-US" altLang="zh-CN" sz="2400" err="1">
                <a:solidFill>
                  <a:schemeClr val="hlink"/>
                </a:solidFill>
                <a:latin typeface="Cambria" panose="02040503050406030204" pitchFamily="18" charset="0"/>
                <a:ea typeface="华文中宋" panose="02010600040101010101" pitchFamily="2" charset="-122"/>
              </a:rPr>
              <a:t>typedef struct</a:t>
            </a:r>
            <a:r>
              <a:rPr lang="en-US" altLang="zh-CN" sz="2400">
                <a:solidFill>
                  <a:schemeClr val="hlink"/>
                </a:solidFill>
                <a:latin typeface="Cambria" panose="02040503050406030204" pitchFamily="18" charset="0"/>
                <a:ea typeface="华文中宋" panose="02010600040101010101" pitchFamily="2" charset="-122"/>
              </a:rPr>
              <a:t> Dot{</a:t>
            </a:r>
            <a:endParaRPr lang="en-US" altLang="zh-CN" sz="2400">
              <a:solidFill>
                <a:schemeClr val="hlink"/>
              </a:solidFill>
              <a:latin typeface="Cambria" panose="02040503050406030204" pitchFamily="18" charset="0"/>
              <a:ea typeface="华文中宋" panose="02010600040101010101" pitchFamily="2" charset="-122"/>
            </a:endParaRPr>
          </a:p>
          <a:p>
            <a:pPr algn="l" hangingPunct="0">
              <a:spcBef>
                <a:spcPct val="20000"/>
              </a:spcBef>
              <a:buClr>
                <a:schemeClr val="hlink"/>
              </a:buClr>
              <a:buSzPct val="85000"/>
              <a:buFont typeface="Wingdings" panose="05000000000000000000" pitchFamily="2" charset="2"/>
            </a:pPr>
            <a:r>
              <a:rPr lang="en-US" altLang="zh-CN" sz="2400">
                <a:solidFill>
                  <a:schemeClr val="hlink"/>
                </a:solidFill>
                <a:latin typeface="Cambria" panose="02040503050406030204" pitchFamily="18" charset="0"/>
                <a:ea typeface="华文中宋" panose="02010600040101010101" pitchFamily="2" charset="-122"/>
              </a:rPr>
              <a:t>	double x, y;</a:t>
            </a:r>
            <a:endParaRPr lang="en-US" altLang="zh-CN" sz="2400">
              <a:solidFill>
                <a:schemeClr val="hlink"/>
              </a:solidFill>
              <a:latin typeface="Cambria" panose="02040503050406030204" pitchFamily="18" charset="0"/>
              <a:ea typeface="华文中宋" panose="02010600040101010101" pitchFamily="2" charset="-122"/>
            </a:endParaRPr>
          </a:p>
          <a:p>
            <a:pPr algn="l" hangingPunct="0">
              <a:spcBef>
                <a:spcPct val="20000"/>
              </a:spcBef>
              <a:buClr>
                <a:schemeClr val="hlink"/>
              </a:buClr>
              <a:buSzPct val="85000"/>
              <a:buFont typeface="Wingdings" panose="05000000000000000000" pitchFamily="2" charset="2"/>
            </a:pPr>
            <a:r>
              <a:rPr lang="en-US" altLang="zh-CN" sz="2400">
                <a:solidFill>
                  <a:schemeClr val="hlink"/>
                </a:solidFill>
                <a:latin typeface="Cambria" panose="02040503050406030204" pitchFamily="18" charset="0"/>
                <a:ea typeface="华文中宋" panose="02010600040101010101" pitchFamily="2" charset="-122"/>
              </a:rPr>
              <a:t>} Dot;</a:t>
            </a:r>
            <a:endParaRPr lang="en-US" altLang="zh-CN" sz="2400">
              <a:solidFill>
                <a:schemeClr val="hlink"/>
              </a:solidFill>
              <a:latin typeface="Cambria" panose="02040503050406030204" pitchFamily="18" charset="0"/>
              <a:ea typeface="华文中宋" panose="02010600040101010101" pitchFamily="2" charset="-122"/>
            </a:endParaRPr>
          </a:p>
        </p:txBody>
      </p:sp>
      <p:sp>
        <p:nvSpPr>
          <p:cNvPr id="266249" name="矩形 266248"/>
          <p:cNvSpPr/>
          <p:nvPr/>
        </p:nvSpPr>
        <p:spPr>
          <a:xfrm>
            <a:off x="611188" y="5949950"/>
            <a:ext cx="7194550" cy="457200"/>
          </a:xfrm>
          <a:prstGeom prst="rect">
            <a:avLst/>
          </a:prstGeom>
          <a:noFill/>
          <a:ln w="9525">
            <a:noFill/>
          </a:ln>
        </p:spPr>
        <p:txBody>
          <a:bodyPr wrap="none" lIns="92075" tIns="46038" rIns="92075" bIns="46038" anchor="t">
            <a:spAutoFit/>
          </a:bodyPr>
          <a:lstStyle/>
          <a:p>
            <a:r>
              <a:rPr lang="zh-CN" altLang="en-US" sz="2400" dirty="0">
                <a:latin typeface="Cambria" panose="02040503050406030204" pitchFamily="18" charset="0"/>
                <a:ea typeface="华文中宋" panose="02010600040101010101" pitchFamily="2" charset="-122"/>
              </a:rPr>
              <a:t>然后分别定义相应的变量，再进行输入和计算操作。</a:t>
            </a:r>
            <a:endParaRPr lang="zh-CN" altLang="en-US" sz="2400" dirty="0">
              <a:latin typeface="Cambria" panose="02040503050406030204" pitchFamily="18" charset="0"/>
              <a:ea typeface="华文中宋" panose="02010600040101010101" pitchFamily="2" charset="-122"/>
            </a:endParaRPr>
          </a:p>
        </p:txBody>
      </p:sp>
    </p:spTree>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67267" name="内容占位符 267266"/>
          <p:cNvSpPr>
            <a:spLocks noGrp="1"/>
          </p:cNvSpPr>
          <p:nvPr>
            <p:ph idx="1"/>
          </p:nvPr>
        </p:nvSpPr>
        <p:spPr>
          <a:xfrm>
            <a:off x="539750" y="531495"/>
            <a:ext cx="8136255" cy="5850255"/>
          </a:xfrm>
        </p:spPr>
        <p:txBody>
          <a:bodyPr/>
          <a:lstStyle/>
          <a:p>
            <a:pPr>
              <a:buNone/>
            </a:pPr>
            <a:r>
              <a:rPr lang="en-US" altLang="zh-CN" sz="2400" dirty="0" err="1">
                <a:solidFill>
                  <a:schemeClr val="folHlink"/>
                </a:solidFill>
              </a:rPr>
              <a:t>int</a:t>
            </a:r>
            <a:r>
              <a:rPr lang="en-US" altLang="zh-CN" sz="2400" dirty="0">
                <a:solidFill>
                  <a:schemeClr val="folHlink"/>
                </a:solidFill>
              </a:rPr>
              <a:t> main () {</a:t>
            </a:r>
            <a:endParaRPr lang="en-US" altLang="zh-CN" sz="2400" dirty="0">
              <a:solidFill>
                <a:schemeClr val="folHlink"/>
              </a:solidFill>
            </a:endParaRPr>
          </a:p>
          <a:p>
            <a:pPr>
              <a:buNone/>
            </a:pPr>
            <a:r>
              <a:rPr lang="en-US" altLang="zh-CN" sz="2400" dirty="0">
                <a:solidFill>
                  <a:schemeClr val="folHlink"/>
                </a:solidFill>
              </a:rPr>
              <a:t>	</a:t>
            </a:r>
            <a:r>
              <a:rPr lang="en-US" altLang="zh-CN" sz="2400" dirty="0">
                <a:solidFill>
                  <a:schemeClr val="hlink"/>
                </a:solidFill>
              </a:rPr>
              <a:t>Dot dot1;  Circle circ1 ;	double </a:t>
            </a:r>
            <a:r>
              <a:rPr lang="en-US" altLang="zh-CN" sz="2400" dirty="0" err="1">
                <a:solidFill>
                  <a:schemeClr val="hlink"/>
                </a:solidFill>
              </a:rPr>
              <a:t>dist</a:t>
            </a:r>
            <a:r>
              <a:rPr lang="en-US" altLang="zh-CN" sz="2400" dirty="0">
                <a:solidFill>
                  <a:schemeClr val="hlink"/>
                </a:solidFill>
              </a:rPr>
              <a:t>;</a:t>
            </a:r>
            <a:endParaRPr lang="en-US" altLang="zh-CN" sz="2400" dirty="0">
              <a:solidFill>
                <a:schemeClr val="hlink"/>
              </a:solidFill>
            </a:endParaRPr>
          </a:p>
          <a:p>
            <a:pPr>
              <a:buNone/>
            </a:pPr>
            <a:r>
              <a:rPr lang="en-US" altLang="zh-CN" sz="2400" dirty="0">
                <a:solidFill>
                  <a:schemeClr val="folHlink"/>
                </a:solidFill>
              </a:rPr>
              <a:t>	</a:t>
            </a:r>
            <a:r>
              <a:rPr lang="en-US" altLang="zh-CN" sz="2400" dirty="0" err="1">
                <a:solidFill>
                  <a:schemeClr val="folHlink"/>
                </a:solidFill>
              </a:rPr>
              <a:t>cout</a:t>
            </a:r>
            <a:r>
              <a:rPr lang="en-US" altLang="zh-CN" sz="2400" dirty="0">
                <a:solidFill>
                  <a:schemeClr val="folHlink"/>
                </a:solidFill>
              </a:rPr>
              <a:t> &lt;&lt; "Input a Dot (x y): ";</a:t>
            </a:r>
            <a:endParaRPr lang="en-US" altLang="zh-CN" sz="2400" dirty="0">
              <a:solidFill>
                <a:schemeClr val="folHlink"/>
              </a:solidFill>
            </a:endParaRPr>
          </a:p>
          <a:p>
            <a:pPr>
              <a:buNone/>
            </a:pPr>
            <a:r>
              <a:rPr lang="en-US" altLang="zh-CN" sz="2400" dirty="0">
                <a:solidFill>
                  <a:schemeClr val="folHlink"/>
                </a:solidFill>
              </a:rPr>
              <a:t>	</a:t>
            </a:r>
            <a:r>
              <a:rPr lang="en-US" altLang="zh-CN" sz="2400" dirty="0" err="1">
                <a:solidFill>
                  <a:schemeClr val="hlink"/>
                </a:solidFill>
              </a:rPr>
              <a:t>cin</a:t>
            </a:r>
            <a:r>
              <a:rPr lang="en-US" altLang="zh-CN" sz="2400" dirty="0">
                <a:solidFill>
                  <a:schemeClr val="hlink"/>
                </a:solidFill>
              </a:rPr>
              <a:t> &gt;&gt; dot1.x &gt;&gt; dot1.y;</a:t>
            </a:r>
            <a:endParaRPr lang="en-US" altLang="zh-CN" sz="2400" dirty="0">
              <a:solidFill>
                <a:schemeClr val="hlink"/>
              </a:solidFill>
            </a:endParaRPr>
          </a:p>
          <a:p>
            <a:pPr>
              <a:buNone/>
            </a:pPr>
            <a:r>
              <a:rPr lang="en-US" altLang="zh-CN" sz="2400" dirty="0">
                <a:solidFill>
                  <a:schemeClr val="folHlink"/>
                </a:solidFill>
              </a:rPr>
              <a:t>	</a:t>
            </a:r>
            <a:r>
              <a:rPr lang="en-US" altLang="zh-CN" sz="2400" dirty="0" err="1">
                <a:solidFill>
                  <a:schemeClr val="folHlink"/>
                </a:solidFill>
              </a:rPr>
              <a:t>cout</a:t>
            </a:r>
            <a:r>
              <a:rPr lang="en-US" altLang="zh-CN" sz="2400" dirty="0">
                <a:solidFill>
                  <a:schemeClr val="folHlink"/>
                </a:solidFill>
              </a:rPr>
              <a:t> &lt;&lt; "Input a Circle (x y r): ";</a:t>
            </a:r>
            <a:endParaRPr lang="en-US" altLang="zh-CN" sz="2400" dirty="0">
              <a:solidFill>
                <a:schemeClr val="folHlink"/>
              </a:solidFill>
            </a:endParaRPr>
          </a:p>
          <a:p>
            <a:pPr>
              <a:buNone/>
            </a:pPr>
            <a:r>
              <a:rPr lang="en-US" altLang="zh-CN" sz="2400" dirty="0">
                <a:solidFill>
                  <a:schemeClr val="folHlink"/>
                </a:solidFill>
              </a:rPr>
              <a:t>	</a:t>
            </a:r>
            <a:r>
              <a:rPr lang="en-US" altLang="zh-CN" sz="2400" dirty="0" err="1">
                <a:solidFill>
                  <a:schemeClr val="hlink"/>
                </a:solidFill>
              </a:rPr>
              <a:t>cin</a:t>
            </a:r>
            <a:r>
              <a:rPr lang="en-US" altLang="zh-CN" sz="2400" dirty="0">
                <a:solidFill>
                  <a:schemeClr val="hlink"/>
                </a:solidFill>
              </a:rPr>
              <a:t> &gt;&gt; circ1.center.x &gt;&gt; circ1.center.y &gt;&gt; circ1.radius;</a:t>
            </a:r>
            <a:endParaRPr lang="en-US" altLang="zh-CN" sz="2400" dirty="0">
              <a:solidFill>
                <a:schemeClr val="hlink"/>
              </a:solidFill>
            </a:endParaRPr>
          </a:p>
          <a:p>
            <a:pPr>
              <a:buNone/>
            </a:pPr>
            <a:r>
              <a:rPr lang="en-US" altLang="zh-CN" sz="2400" dirty="0">
                <a:solidFill>
                  <a:schemeClr val="hlink"/>
                </a:solidFill>
              </a:rPr>
              <a:t>	</a:t>
            </a:r>
            <a:r>
              <a:rPr lang="en-US" altLang="zh-CN" sz="2400" dirty="0" err="1">
                <a:solidFill>
                  <a:schemeClr val="hlink"/>
                </a:solidFill>
              </a:rPr>
              <a:t>dist</a:t>
            </a:r>
            <a:r>
              <a:rPr lang="en-US" altLang="zh-CN" sz="2400" dirty="0">
                <a:solidFill>
                  <a:schemeClr val="hlink"/>
                </a:solidFill>
              </a:rPr>
              <a:t> = </a:t>
            </a:r>
            <a:r>
              <a:rPr lang="en-US" altLang="zh-CN" sz="2400" dirty="0" err="1">
                <a:solidFill>
                  <a:schemeClr val="hlink"/>
                </a:solidFill>
              </a:rPr>
              <a:t>sqrt</a:t>
            </a:r>
            <a:r>
              <a:rPr lang="en-US" altLang="zh-CN" sz="2400" dirty="0">
                <a:solidFill>
                  <a:schemeClr val="hlink"/>
                </a:solidFill>
              </a:rPr>
              <a:t> ((dot1.x-circ1.center.x) * (dot1.x-circ1.center.x)</a:t>
            </a:r>
            <a:endParaRPr lang="en-US" altLang="zh-CN" sz="2400" dirty="0">
              <a:solidFill>
                <a:schemeClr val="hlink"/>
              </a:solidFill>
            </a:endParaRPr>
          </a:p>
          <a:p>
            <a:pPr>
              <a:buNone/>
            </a:pPr>
            <a:r>
              <a:rPr lang="en-US" altLang="zh-CN" sz="2400" dirty="0">
                <a:solidFill>
                  <a:schemeClr val="hlink"/>
                </a:solidFill>
              </a:rPr>
              <a:t>		+ (dot1.y-circ1.center.y) * (dot1.y-circ1.center.y));</a:t>
            </a:r>
            <a:endParaRPr lang="en-US" altLang="zh-CN" sz="2400" dirty="0">
              <a:solidFill>
                <a:schemeClr val="hlink"/>
              </a:solidFill>
            </a:endParaRPr>
          </a:p>
          <a:p>
            <a:pPr>
              <a:buNone/>
            </a:pPr>
            <a:r>
              <a:rPr lang="en-US" altLang="zh-CN" sz="2400" dirty="0">
                <a:solidFill>
                  <a:schemeClr val="folHlink"/>
                </a:solidFill>
              </a:rPr>
              <a:t>	</a:t>
            </a:r>
            <a:r>
              <a:rPr lang="en-US" altLang="zh-CN" sz="2400" dirty="0" err="1">
                <a:solidFill>
                  <a:schemeClr val="folHlink"/>
                </a:solidFill>
              </a:rPr>
              <a:t>cout</a:t>
            </a:r>
            <a:r>
              <a:rPr lang="en-US" altLang="zh-CN" sz="2400" dirty="0">
                <a:solidFill>
                  <a:schemeClr val="folHlink"/>
                </a:solidFill>
              </a:rPr>
              <a:t> &lt;&lt; "distance: " &lt;&lt; </a:t>
            </a:r>
            <a:r>
              <a:rPr lang="en-US" altLang="zh-CN" sz="2400" dirty="0" err="1">
                <a:solidFill>
                  <a:schemeClr val="folHlink"/>
                </a:solidFill>
              </a:rPr>
              <a:t>dist</a:t>
            </a:r>
            <a:r>
              <a:rPr lang="en-US" altLang="zh-CN" sz="2400" dirty="0">
                <a:solidFill>
                  <a:schemeClr val="folHlink"/>
                </a:solidFill>
              </a:rPr>
              <a:t> &lt;&lt;</a:t>
            </a:r>
            <a:r>
              <a:rPr lang="en-US" altLang="zh-CN" sz="2400" dirty="0" err="1">
                <a:solidFill>
                  <a:schemeClr val="folHlink"/>
                </a:solidFill>
              </a:rPr>
              <a:t>endl</a:t>
            </a:r>
            <a:r>
              <a:rPr lang="en-US" altLang="zh-CN" sz="2400" dirty="0">
                <a:solidFill>
                  <a:schemeClr val="folHlink"/>
                </a:solidFill>
              </a:rPr>
              <a:t>;</a:t>
            </a:r>
            <a:endParaRPr lang="en-US" altLang="zh-CN" sz="2400" dirty="0">
              <a:solidFill>
                <a:schemeClr val="folHlink"/>
              </a:solidFill>
            </a:endParaRPr>
          </a:p>
          <a:p>
            <a:pPr>
              <a:buNone/>
            </a:pPr>
            <a:r>
              <a:rPr lang="en-US" altLang="zh-CN" sz="2400" dirty="0">
                <a:solidFill>
                  <a:schemeClr val="folHlink"/>
                </a:solidFill>
              </a:rPr>
              <a:t>	if (</a:t>
            </a:r>
            <a:r>
              <a:rPr lang="en-US" altLang="zh-CN" sz="2400" dirty="0" err="1">
                <a:solidFill>
                  <a:schemeClr val="hlink"/>
                </a:solidFill>
              </a:rPr>
              <a:t>dist</a:t>
            </a:r>
            <a:r>
              <a:rPr lang="en-US" altLang="zh-CN" sz="2400" dirty="0">
                <a:solidFill>
                  <a:schemeClr val="hlink"/>
                </a:solidFill>
              </a:rPr>
              <a:t> </a:t>
            </a:r>
            <a:r>
              <a:rPr lang="en-US" altLang="zh-CN" sz="2400" dirty="0" smtClean="0">
                <a:solidFill>
                  <a:schemeClr val="hlink"/>
                </a:solidFill>
              </a:rPr>
              <a:t>&lt; </a:t>
            </a:r>
            <a:r>
              <a:rPr lang="en-US" altLang="zh-CN" sz="2400" dirty="0">
                <a:solidFill>
                  <a:schemeClr val="hlink"/>
                </a:solidFill>
              </a:rPr>
              <a:t>circ1.radius</a:t>
            </a:r>
            <a:r>
              <a:rPr lang="en-US" altLang="zh-CN" sz="2400" dirty="0">
                <a:solidFill>
                  <a:schemeClr val="folHlink"/>
                </a:solidFill>
              </a:rPr>
              <a:t> ) </a:t>
            </a:r>
            <a:r>
              <a:rPr lang="en-US" altLang="zh-CN" sz="2400" dirty="0" err="1">
                <a:solidFill>
                  <a:schemeClr val="folHlink"/>
                </a:solidFill>
              </a:rPr>
              <a:t>cout</a:t>
            </a:r>
            <a:r>
              <a:rPr lang="en-US" altLang="zh-CN" sz="2400" dirty="0">
                <a:solidFill>
                  <a:schemeClr val="folHlink"/>
                </a:solidFill>
              </a:rPr>
              <a:t> &lt;&lt; "dot1 is inside circ1.\n";</a:t>
            </a:r>
            <a:endParaRPr lang="en-US" altLang="zh-CN" sz="2400" dirty="0">
              <a:solidFill>
                <a:schemeClr val="folHlink"/>
              </a:solidFill>
            </a:endParaRPr>
          </a:p>
          <a:p>
            <a:pPr>
              <a:buNone/>
            </a:pPr>
            <a:r>
              <a:rPr lang="en-US" altLang="zh-CN" sz="2400" dirty="0">
                <a:solidFill>
                  <a:schemeClr val="folHlink"/>
                </a:solidFill>
              </a:rPr>
              <a:t>	else </a:t>
            </a:r>
            <a:r>
              <a:rPr lang="en-US" altLang="zh-CN" sz="2400" dirty="0" err="1">
                <a:solidFill>
                  <a:schemeClr val="folHlink"/>
                </a:solidFill>
              </a:rPr>
              <a:t>cout</a:t>
            </a:r>
            <a:r>
              <a:rPr lang="en-US" altLang="zh-CN" sz="2400" dirty="0">
                <a:solidFill>
                  <a:schemeClr val="folHlink"/>
                </a:solidFill>
              </a:rPr>
              <a:t> &lt;&lt; "dot1 is NOT inside circ1.\n";</a:t>
            </a:r>
            <a:endParaRPr lang="en-US" altLang="zh-CN" sz="2400" dirty="0">
              <a:solidFill>
                <a:schemeClr val="folHlink"/>
              </a:solidFill>
            </a:endParaRPr>
          </a:p>
          <a:p>
            <a:pPr>
              <a:buNone/>
            </a:pPr>
            <a:r>
              <a:rPr lang="en-US" altLang="zh-CN" sz="2400" dirty="0">
                <a:solidFill>
                  <a:schemeClr val="folHlink"/>
                </a:solidFill>
              </a:rPr>
              <a:t>	return 0;</a:t>
            </a:r>
            <a:endParaRPr lang="en-US" altLang="zh-CN" sz="2400" dirty="0">
              <a:solidFill>
                <a:schemeClr val="folHlink"/>
              </a:solidFill>
            </a:endParaRPr>
          </a:p>
          <a:p>
            <a:pPr>
              <a:buNone/>
            </a:pPr>
            <a:r>
              <a:rPr lang="en-US" altLang="zh-CN" sz="2400" dirty="0">
                <a:solidFill>
                  <a:schemeClr val="folHlink"/>
                </a:solidFill>
              </a:rPr>
              <a:t>}</a:t>
            </a:r>
            <a:endParaRPr lang="en-US" altLang="zh-CN" sz="2400" dirty="0">
              <a:solidFill>
                <a:schemeClr val="folHlink"/>
              </a:solidFill>
            </a:endParaRPr>
          </a:p>
        </p:txBody>
      </p:sp>
      <p:sp>
        <p:nvSpPr>
          <p:cNvPr id="267268" name="任意多边形 267267"/>
          <p:cNvSpPr/>
          <p:nvPr/>
        </p:nvSpPr>
        <p:spPr>
          <a:xfrm>
            <a:off x="0" y="0"/>
            <a:ext cx="611188" cy="765175"/>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wrap="none" lIns="92075" tIns="46038" rIns="92075" bIns="46038" anchor="ctr"/>
          <a:lstStyle/>
          <a:p>
            <a:r>
              <a:rPr lang="zh-CN" altLang="en-US" sz="1800" dirty="0">
                <a:latin typeface="Cambria" panose="02040503050406030204" pitchFamily="18" charset="0"/>
              </a:rPr>
              <a:t>续</a:t>
            </a:r>
            <a:endParaRPr lang="zh-CN" altLang="en-US" sz="1800" dirty="0">
              <a:latin typeface="Cambria" panose="02040503050406030204" pitchFamily="18" charset="0"/>
            </a:endParaRPr>
          </a:p>
        </p:txBody>
      </p:sp>
      <p:sp>
        <p:nvSpPr>
          <p:cNvPr id="267269" name="椭圆 267268"/>
          <p:cNvSpPr/>
          <p:nvPr/>
        </p:nvSpPr>
        <p:spPr>
          <a:xfrm>
            <a:off x="7380288" y="1557338"/>
            <a:ext cx="1079500" cy="1079500"/>
          </a:xfrm>
          <a:prstGeom prst="ellipse">
            <a:avLst/>
          </a:prstGeom>
          <a:solidFill>
            <a:schemeClr val="bg1"/>
          </a:solidFill>
          <a:ln w="9525" cap="flat" cmpd="sng">
            <a:solidFill>
              <a:schemeClr val="accent2"/>
            </a:solidFill>
            <a:prstDash val="solid"/>
            <a:headEnd type="none" w="med" len="med"/>
            <a:tailEnd type="none" w="med" len="med"/>
          </a:ln>
        </p:spPr>
        <p:txBody>
          <a:bodyPr/>
          <a:lstStyle/>
          <a:p>
            <a:endParaRPr lang="zh-CN" altLang="en-US"/>
          </a:p>
        </p:txBody>
      </p:sp>
      <p:sp>
        <p:nvSpPr>
          <p:cNvPr id="267270" name="椭圆 267269"/>
          <p:cNvSpPr/>
          <p:nvPr/>
        </p:nvSpPr>
        <p:spPr>
          <a:xfrm>
            <a:off x="7885113" y="2060575"/>
            <a:ext cx="71437" cy="71438"/>
          </a:xfrm>
          <a:prstGeom prst="ellipse">
            <a:avLst/>
          </a:prstGeom>
          <a:solidFill>
            <a:schemeClr val="accent2"/>
          </a:solidFill>
          <a:ln w="9525" cap="flat" cmpd="sng">
            <a:solidFill>
              <a:schemeClr val="accent2"/>
            </a:solidFill>
            <a:prstDash val="solid"/>
            <a:headEnd type="none" w="med" len="med"/>
            <a:tailEnd type="none" w="med" len="med"/>
          </a:ln>
        </p:spPr>
        <p:txBody>
          <a:bodyPr/>
          <a:lstStyle/>
          <a:p>
            <a:endParaRPr lang="zh-CN" altLang="en-US"/>
          </a:p>
        </p:txBody>
      </p:sp>
      <p:sp>
        <p:nvSpPr>
          <p:cNvPr id="267271" name="直接连接符 267270"/>
          <p:cNvSpPr/>
          <p:nvPr/>
        </p:nvSpPr>
        <p:spPr>
          <a:xfrm flipV="1">
            <a:off x="7912418" y="1626870"/>
            <a:ext cx="274637" cy="476250"/>
          </a:xfrm>
          <a:prstGeom prst="line">
            <a:avLst/>
          </a:prstGeom>
          <a:ln w="9525" cap="flat" cmpd="sng">
            <a:solidFill>
              <a:schemeClr val="tx1"/>
            </a:solidFill>
            <a:prstDash val="solid"/>
            <a:headEnd type="none" w="med" len="med"/>
            <a:tailEnd type="triangle" w="med" len="med"/>
          </a:ln>
        </p:spPr>
      </p:sp>
      <p:sp>
        <p:nvSpPr>
          <p:cNvPr id="267272" name="椭圆 267271"/>
          <p:cNvSpPr/>
          <p:nvPr/>
        </p:nvSpPr>
        <p:spPr>
          <a:xfrm>
            <a:off x="6877050" y="1412875"/>
            <a:ext cx="71438" cy="71438"/>
          </a:xfrm>
          <a:prstGeom prst="ellipse">
            <a:avLst/>
          </a:prstGeom>
          <a:solidFill>
            <a:schemeClr val="accent2"/>
          </a:solidFill>
          <a:ln w="9525" cap="flat" cmpd="sng">
            <a:solidFill>
              <a:schemeClr val="accent2"/>
            </a:solidFill>
            <a:prstDash val="solid"/>
            <a:headEnd type="none" w="med" len="med"/>
            <a:tailEnd type="none" w="med" len="med"/>
          </a:ln>
        </p:spPr>
        <p:txBody>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320514" name="标题 320513"/>
          <p:cNvSpPr>
            <a:spLocks noGrp="1"/>
          </p:cNvSpPr>
          <p:nvPr>
            <p:ph type="title"/>
          </p:nvPr>
        </p:nvSpPr>
        <p:spPr/>
        <p:txBody>
          <a:bodyPr anchor="ctr"/>
          <a:lstStyle/>
          <a:p>
            <a:r>
              <a:rPr lang="zh-CN" altLang="en-US" sz="3600" dirty="0">
                <a:sym typeface="+mn-ea"/>
              </a:rPr>
              <a:t>第</a:t>
            </a:r>
            <a:r>
              <a:rPr lang="en-US" altLang="zh-CN" sz="3600" dirty="0">
                <a:sym typeface="+mn-ea"/>
              </a:rPr>
              <a:t>8</a:t>
            </a:r>
            <a:r>
              <a:rPr lang="zh-CN" altLang="en-US" sz="3600" dirty="0">
                <a:sym typeface="+mn-ea"/>
              </a:rPr>
              <a:t>章  结构体和其它数据机制</a:t>
            </a:r>
            <a:endParaRPr lang="zh-CN" altLang="en-US" sz="3600" dirty="0"/>
          </a:p>
        </p:txBody>
      </p:sp>
      <p:sp>
        <p:nvSpPr>
          <p:cNvPr id="320515" name="内容占位符 320514"/>
          <p:cNvSpPr>
            <a:spLocks noGrp="1"/>
          </p:cNvSpPr>
          <p:nvPr>
            <p:ph idx="1"/>
          </p:nvPr>
        </p:nvSpPr>
        <p:spPr>
          <a:ln>
            <a:noFill/>
            <a:miter/>
          </a:ln>
        </p:spPr>
        <p:txBody>
          <a:bodyPr/>
          <a:lstStyle/>
          <a:p>
            <a:pPr>
              <a:buClr>
                <a:schemeClr val="hlink"/>
              </a:buClr>
              <a:buSzPct val="85000"/>
              <a:buFont typeface="Wingdings" panose="05000000000000000000" pitchFamily="2" charset="2"/>
              <a:buNone/>
            </a:pPr>
            <a:r>
              <a:rPr lang="en-US" altLang="zh-CN" dirty="0"/>
              <a:t>8.1  </a:t>
            </a:r>
            <a:r>
              <a:rPr lang="zh-CN" altLang="en-US" dirty="0"/>
              <a:t>定义类型</a:t>
            </a:r>
            <a:endParaRPr lang="zh-CN" altLang="en-US" dirty="0"/>
          </a:p>
          <a:p>
            <a:pPr>
              <a:buClr>
                <a:schemeClr val="hlink"/>
              </a:buClr>
              <a:buSzPct val="85000"/>
              <a:buFont typeface="Wingdings" panose="05000000000000000000" pitchFamily="2" charset="2"/>
              <a:buNone/>
            </a:pPr>
            <a:r>
              <a:rPr lang="en-US" altLang="zh-CN" dirty="0">
                <a:solidFill>
                  <a:schemeClr val="tx2"/>
                </a:solidFill>
              </a:rPr>
              <a:t>8.2  </a:t>
            </a:r>
            <a:r>
              <a:rPr lang="zh-CN" altLang="en-US" dirty="0">
                <a:solidFill>
                  <a:schemeClr val="tx2"/>
                </a:solidFill>
              </a:rPr>
              <a:t>结构体（</a:t>
            </a:r>
            <a:r>
              <a:rPr lang="en-US" altLang="zh-CN" err="1">
                <a:solidFill>
                  <a:schemeClr val="tx2"/>
                </a:solidFill>
              </a:rPr>
              <a:t>struct</a:t>
            </a:r>
            <a:r>
              <a:rPr lang="zh-CN" altLang="en-US" dirty="0">
                <a:solidFill>
                  <a:schemeClr val="tx2"/>
                </a:solidFill>
              </a:rPr>
              <a:t>）</a:t>
            </a:r>
            <a:endParaRPr lang="zh-CN" altLang="en-US" dirty="0">
              <a:solidFill>
                <a:schemeClr val="tx2"/>
              </a:solidFill>
            </a:endParaRPr>
          </a:p>
          <a:p>
            <a:pPr lvl="1">
              <a:buNone/>
            </a:pPr>
            <a:r>
              <a:rPr lang="en-US" altLang="zh-CN" dirty="0">
                <a:solidFill>
                  <a:schemeClr val="tx2"/>
                </a:solidFill>
              </a:rPr>
              <a:t>8.2.1  </a:t>
            </a:r>
            <a:r>
              <a:rPr lang="zh-CN" altLang="en-US" dirty="0">
                <a:solidFill>
                  <a:schemeClr val="tx2"/>
                </a:solidFill>
              </a:rPr>
              <a:t>结构体类型定义</a:t>
            </a:r>
            <a:endParaRPr lang="zh-CN" altLang="en-US" dirty="0">
              <a:solidFill>
                <a:schemeClr val="tx2"/>
              </a:solidFill>
            </a:endParaRPr>
          </a:p>
          <a:p>
            <a:pPr lvl="1">
              <a:buNone/>
            </a:pPr>
            <a:r>
              <a:rPr lang="en-US" altLang="zh-CN" dirty="0">
                <a:solidFill>
                  <a:schemeClr val="tx2"/>
                </a:solidFill>
              </a:rPr>
              <a:t>8.2.2  </a:t>
            </a:r>
            <a:r>
              <a:rPr lang="zh-CN" altLang="en-US" dirty="0">
                <a:solidFill>
                  <a:schemeClr val="tx2"/>
                </a:solidFill>
              </a:rPr>
              <a:t>结构体变量定义和初始化</a:t>
            </a:r>
            <a:endParaRPr lang="zh-CN" altLang="en-US" dirty="0">
              <a:solidFill>
                <a:schemeClr val="tx2"/>
              </a:solidFill>
            </a:endParaRPr>
          </a:p>
          <a:p>
            <a:pPr lvl="1">
              <a:buNone/>
            </a:pPr>
            <a:r>
              <a:rPr lang="en-US" altLang="zh-CN" dirty="0">
                <a:solidFill>
                  <a:schemeClr val="tx2"/>
                </a:solidFill>
              </a:rPr>
              <a:t>8.2.3  </a:t>
            </a:r>
            <a:r>
              <a:rPr lang="zh-CN" altLang="en-US" dirty="0">
                <a:solidFill>
                  <a:schemeClr val="tx2"/>
                </a:solidFill>
              </a:rPr>
              <a:t>结构体变量的使用</a:t>
            </a:r>
            <a:endParaRPr lang="zh-CN" altLang="en-US" dirty="0">
              <a:solidFill>
                <a:schemeClr val="tx2"/>
              </a:solidFill>
            </a:endParaRPr>
          </a:p>
          <a:p>
            <a:pPr lvl="1">
              <a:buNone/>
            </a:pPr>
            <a:r>
              <a:rPr lang="en-US" altLang="zh-CN" dirty="0">
                <a:solidFill>
                  <a:schemeClr val="tx2"/>
                </a:solidFill>
              </a:rPr>
              <a:t>8.2.4  </a:t>
            </a:r>
            <a:r>
              <a:rPr lang="zh-CN" altLang="en-US" dirty="0">
                <a:solidFill>
                  <a:schemeClr val="tx2"/>
                </a:solidFill>
              </a:rPr>
              <a:t>结构体与函数</a:t>
            </a:r>
            <a:endParaRPr lang="zh-CN" altLang="en-US" dirty="0">
              <a:solidFill>
                <a:schemeClr val="tx2"/>
              </a:solidFill>
            </a:endParaRPr>
          </a:p>
          <a:p>
            <a:pPr lvl="1">
              <a:buNone/>
            </a:pPr>
            <a:r>
              <a:rPr lang="en-US" altLang="zh-CN" dirty="0">
                <a:solidFill>
                  <a:schemeClr val="tx2"/>
                </a:solidFill>
              </a:rPr>
              <a:t>8.2.5  </a:t>
            </a:r>
            <a:r>
              <a:rPr lang="zh-CN" altLang="en-US" dirty="0">
                <a:solidFill>
                  <a:schemeClr val="tx2"/>
                </a:solidFill>
              </a:rPr>
              <a:t>结构体、数组与指针</a:t>
            </a:r>
            <a:endParaRPr lang="zh-CN" altLang="en-US" dirty="0">
              <a:solidFill>
                <a:schemeClr val="tx2"/>
              </a:solidFill>
            </a:endParaRPr>
          </a:p>
          <a:p>
            <a:pPr>
              <a:buClr>
                <a:schemeClr val="hlink"/>
              </a:buClr>
              <a:buSzPct val="85000"/>
              <a:buFont typeface="Wingdings" panose="05000000000000000000" pitchFamily="2" charset="2"/>
              <a:buNone/>
            </a:pPr>
            <a:r>
              <a:rPr lang="en-US" altLang="zh-CN" dirty="0"/>
              <a:t>8.3  </a:t>
            </a:r>
            <a:r>
              <a:rPr lang="zh-CN" altLang="en-US" dirty="0"/>
              <a:t>结构体编程实例</a:t>
            </a:r>
            <a:endParaRPr lang="zh-CN" altLang="en-US" dirty="0"/>
          </a:p>
          <a:p>
            <a:pPr>
              <a:buClr>
                <a:schemeClr val="hlink"/>
              </a:buClr>
              <a:buSzPct val="85000"/>
              <a:buFont typeface="Wingdings" panose="05000000000000000000" pitchFamily="2" charset="2"/>
              <a:buNone/>
            </a:pPr>
            <a:r>
              <a:rPr lang="en-US" altLang="zh-CN" dirty="0"/>
              <a:t>8.4  </a:t>
            </a:r>
            <a:r>
              <a:rPr lang="zh-CN" altLang="en-US" dirty="0"/>
              <a:t>链接结构体（自引用结构体）</a:t>
            </a:r>
            <a:endParaRPr lang="zh-CN" altLang="en-US" dirty="0"/>
          </a:p>
        </p:txBody>
      </p:sp>
      <p:sp>
        <p:nvSpPr>
          <p:cNvPr id="320516" name="右箭头 320515"/>
          <p:cNvSpPr/>
          <p:nvPr/>
        </p:nvSpPr>
        <p:spPr>
          <a:xfrm>
            <a:off x="755333" y="3717290"/>
            <a:ext cx="287337" cy="360363"/>
          </a:xfrm>
          <a:prstGeom prst="rightArrow">
            <a:avLst>
              <a:gd name="adj1" fmla="val 50000"/>
              <a:gd name="adj2" fmla="val 25000"/>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322562" name="标题 322561"/>
          <p:cNvSpPr>
            <a:spLocks noGrp="1"/>
          </p:cNvSpPr>
          <p:nvPr>
            <p:ph type="title"/>
          </p:nvPr>
        </p:nvSpPr>
        <p:spPr/>
        <p:txBody>
          <a:bodyPr anchor="ctr"/>
          <a:lstStyle/>
          <a:p>
            <a:r>
              <a:rPr lang="en-US" altLang="zh-CN" sz="3600" b="0" dirty="0"/>
              <a:t>8.2.4  </a:t>
            </a:r>
            <a:r>
              <a:rPr lang="zh-CN" altLang="en-US" sz="3600" b="0" dirty="0"/>
              <a:t>结构体与函数</a:t>
            </a:r>
            <a:endParaRPr lang="zh-CN" altLang="en-US" sz="3600" b="0" dirty="0"/>
          </a:p>
        </p:txBody>
      </p:sp>
      <p:sp>
        <p:nvSpPr>
          <p:cNvPr id="322563" name="内容占位符 322562"/>
          <p:cNvSpPr>
            <a:spLocks noGrp="1"/>
          </p:cNvSpPr>
          <p:nvPr>
            <p:ph idx="1"/>
          </p:nvPr>
        </p:nvSpPr>
        <p:spPr/>
        <p:txBody>
          <a:bodyPr/>
          <a:lstStyle/>
          <a:p>
            <a:pPr marL="0" indent="0">
              <a:spcAft>
                <a:spcPts val="600"/>
              </a:spcAft>
              <a:buNone/>
            </a:pPr>
            <a:r>
              <a:rPr lang="zh-CN" altLang="en-US" dirty="0"/>
              <a:t>结构体类型既可以</a:t>
            </a:r>
            <a:r>
              <a:rPr lang="zh-CN" altLang="en-US" dirty="0">
                <a:solidFill>
                  <a:schemeClr val="accent2"/>
                </a:solidFill>
              </a:rPr>
              <a:t>作为函数返回值类型</a:t>
            </a:r>
            <a:r>
              <a:rPr lang="zh-CN" altLang="en-US" dirty="0"/>
              <a:t>，也可以</a:t>
            </a:r>
            <a:r>
              <a:rPr lang="zh-CN" altLang="en-US" dirty="0">
                <a:solidFill>
                  <a:schemeClr val="accent2"/>
                </a:solidFill>
              </a:rPr>
              <a:t>作为函数的参数</a:t>
            </a:r>
            <a:r>
              <a:rPr lang="zh-CN" altLang="en-US" dirty="0"/>
              <a:t>。</a:t>
            </a:r>
            <a:endParaRPr lang="zh-CN" altLang="en-US" dirty="0"/>
          </a:p>
          <a:p>
            <a:pPr marL="0" indent="0">
              <a:spcAft>
                <a:spcPts val="600"/>
              </a:spcAft>
              <a:buNone/>
            </a:pPr>
            <a:r>
              <a:rPr lang="zh-CN" altLang="en-US" dirty="0"/>
              <a:t>在书写上同样既可以用“</a:t>
            </a:r>
            <a:r>
              <a:rPr lang="en-US" altLang="zh-CN" b="1" err="1">
                <a:solidFill>
                  <a:srgbClr val="FF0000"/>
                </a:solidFill>
              </a:rPr>
              <a:t>struct</a:t>
            </a:r>
            <a:r>
              <a:rPr lang="en-US" altLang="zh-CN" b="1" dirty="0">
                <a:solidFill>
                  <a:srgbClr val="FF0000"/>
                </a:solidFill>
              </a:rPr>
              <a:t> </a:t>
            </a:r>
            <a:r>
              <a:rPr lang="zh-CN" altLang="en-US" b="1" dirty="0">
                <a:solidFill>
                  <a:srgbClr val="FF0000"/>
                </a:solidFill>
              </a:rPr>
              <a:t>结构体标志</a:t>
            </a:r>
            <a:r>
              <a:rPr lang="zh-CN" altLang="en-US" dirty="0"/>
              <a:t>”这种形式，也可以用 </a:t>
            </a:r>
            <a:r>
              <a:rPr lang="en-US" altLang="zh-CN" err="1"/>
              <a:t>typedef</a:t>
            </a:r>
            <a:r>
              <a:rPr lang="en-US" altLang="zh-CN" dirty="0"/>
              <a:t> </a:t>
            </a:r>
            <a:r>
              <a:rPr lang="zh-CN" altLang="en-US" dirty="0"/>
              <a:t>定义的类型名。</a:t>
            </a:r>
            <a:endParaRPr lang="zh-CN" altLang="en-US" dirty="0"/>
          </a:p>
          <a:p>
            <a:pPr marL="0" indent="0">
              <a:spcAft>
                <a:spcPts val="600"/>
              </a:spcAft>
              <a:buNone/>
            </a:pPr>
            <a:endParaRPr lang="zh-CN" altLang="en-US" b="1" dirty="0"/>
          </a:p>
          <a:p>
            <a:pPr marL="0" indent="0">
              <a:spcAft>
                <a:spcPts val="600"/>
              </a:spcAft>
              <a:buNone/>
            </a:pPr>
            <a:r>
              <a:rPr lang="zh-CN" altLang="en-US" b="1" dirty="0">
                <a:solidFill>
                  <a:schemeClr val="accent2"/>
                </a:solidFill>
              </a:rPr>
              <a:t>把结构体类型作为函数返回值类型</a:t>
            </a:r>
            <a:r>
              <a:rPr lang="zh-CN" altLang="en-US" dirty="0"/>
              <a:t>时，只需要</a:t>
            </a:r>
            <a:r>
              <a:rPr lang="zh-CN" altLang="en-US" dirty="0">
                <a:sym typeface="+mn-ea"/>
              </a:rPr>
              <a:t>在函数声明或函数定义的返回值类型处写</a:t>
            </a:r>
            <a:r>
              <a:rPr lang="zh-CN" altLang="en-US" dirty="0"/>
              <a:t>结构体类型。</a:t>
            </a:r>
            <a:endParaRPr lang="zh-CN" altLang="en-US" dirty="0"/>
          </a:p>
          <a:p>
            <a:pPr marL="0" indent="0">
              <a:spcAft>
                <a:spcPts val="600"/>
              </a:spcAft>
              <a:buNone/>
            </a:pPr>
            <a:r>
              <a:rPr lang="zh-CN" altLang="en-US" dirty="0"/>
              <a:t>例如：</a:t>
            </a:r>
            <a:endParaRPr lang="zh-CN" altLang="en-US" dirty="0"/>
          </a:p>
          <a:p>
            <a:pPr marL="0" indent="0">
              <a:spcAft>
                <a:spcPts val="600"/>
              </a:spcAft>
              <a:buNone/>
            </a:pPr>
            <a:r>
              <a:rPr lang="zh-CN" altLang="en-US">
                <a:solidFill>
                  <a:schemeClr val="folHlink"/>
                </a:solidFill>
              </a:rPr>
              <a:t>    </a:t>
            </a:r>
            <a:r>
              <a:rPr lang="en-US" altLang="zh-CN" u="sng" err="1">
                <a:solidFill>
                  <a:schemeClr val="folHlink"/>
                </a:solidFill>
              </a:rPr>
              <a:t>struct</a:t>
            </a:r>
            <a:r>
              <a:rPr lang="en-US" altLang="zh-CN" u="sng">
                <a:solidFill>
                  <a:schemeClr val="folHlink"/>
                </a:solidFill>
              </a:rPr>
              <a:t> Dot</a:t>
            </a:r>
            <a:r>
              <a:rPr lang="en-US" altLang="zh-CN" err="1">
                <a:solidFill>
                  <a:schemeClr val="folHlink"/>
                </a:solidFill>
              </a:rPr>
              <a:t> mkDot(double</a:t>
            </a:r>
            <a:r>
              <a:rPr lang="en-US" altLang="zh-CN">
                <a:solidFill>
                  <a:schemeClr val="folHlink"/>
                </a:solidFill>
              </a:rPr>
              <a:t> x, double y);</a:t>
            </a:r>
            <a:endParaRPr lang="en-US" altLang="zh-CN">
              <a:solidFill>
                <a:schemeClr val="folHlink"/>
              </a:solidFill>
            </a:endParaRPr>
          </a:p>
          <a:p>
            <a:pPr marL="0" indent="0">
              <a:spcAft>
                <a:spcPts val="600"/>
              </a:spcAft>
              <a:buNone/>
            </a:pPr>
            <a:r>
              <a:rPr lang="en-US" altLang="zh-CN">
                <a:solidFill>
                  <a:schemeClr val="folHlink"/>
                </a:solidFill>
              </a:rPr>
              <a:t>    </a:t>
            </a:r>
            <a:r>
              <a:rPr lang="en-US" altLang="zh-CN" u="sng">
                <a:solidFill>
                  <a:schemeClr val="folHlink"/>
                </a:solidFill>
              </a:rPr>
              <a:t>Circle</a:t>
            </a:r>
            <a:r>
              <a:rPr lang="en-US" altLang="zh-CN" err="1">
                <a:solidFill>
                  <a:schemeClr val="folHlink"/>
                </a:solidFill>
              </a:rPr>
              <a:t> mkCircle(double</a:t>
            </a:r>
            <a:r>
              <a:rPr lang="en-US" altLang="zh-CN">
                <a:solidFill>
                  <a:schemeClr val="folHlink"/>
                </a:solidFill>
              </a:rPr>
              <a:t> x, double y, double r);</a:t>
            </a:r>
            <a:endParaRPr lang="en-US" altLang="zh-CN">
              <a:solidFill>
                <a:schemeClr val="folHlink"/>
              </a:solidFill>
            </a:endParaRPr>
          </a:p>
        </p:txBody>
      </p:sp>
    </p:spTree>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323587" name="内容占位符 323586"/>
          <p:cNvSpPr>
            <a:spLocks noGrp="1"/>
          </p:cNvSpPr>
          <p:nvPr>
            <p:ph idx="1"/>
          </p:nvPr>
        </p:nvSpPr>
        <p:spPr>
          <a:xfrm>
            <a:off x="611505" y="404495"/>
            <a:ext cx="8135938" cy="5400675"/>
          </a:xfrm>
        </p:spPr>
        <p:txBody>
          <a:bodyPr/>
          <a:lstStyle/>
          <a:p>
            <a:pPr marL="0" indent="0">
              <a:spcBef>
                <a:spcPct val="40000"/>
              </a:spcBef>
              <a:buNone/>
            </a:pPr>
            <a:r>
              <a:rPr lang="zh-CN" altLang="en-US" sz="2600" b="1" dirty="0">
                <a:solidFill>
                  <a:schemeClr val="accent2"/>
                </a:solidFill>
              </a:rPr>
              <a:t>使用函数处理存储在结构体中的数据</a:t>
            </a:r>
            <a:r>
              <a:rPr lang="zh-CN" altLang="en-US" sz="2600" dirty="0"/>
              <a:t>时，既可以分散使用结构体成员，也可以整体使用结构体：</a:t>
            </a:r>
            <a:endParaRPr lang="zh-CN" altLang="en-US" sz="2600" dirty="0"/>
          </a:p>
          <a:p>
            <a:pPr marL="0" indent="0">
              <a:spcBef>
                <a:spcPct val="40000"/>
              </a:spcBef>
              <a:buNone/>
            </a:pPr>
            <a:r>
              <a:rPr lang="zh-CN" altLang="en-US" sz="2600" dirty="0"/>
              <a:t>（</a:t>
            </a:r>
            <a:r>
              <a:rPr lang="en-US" altLang="zh-CN" sz="2600" dirty="0"/>
              <a:t>1</a:t>
            </a:r>
            <a:r>
              <a:rPr lang="zh-CN" altLang="en-US" sz="2600" dirty="0"/>
              <a:t>）个别地将</a:t>
            </a:r>
            <a:r>
              <a:rPr lang="zh-CN" altLang="en-US" sz="2600" dirty="0">
                <a:solidFill>
                  <a:schemeClr val="accent2"/>
                </a:solidFill>
              </a:rPr>
              <a:t>结构体成员</a:t>
            </a:r>
            <a:r>
              <a:rPr lang="zh-CN" altLang="en-US" sz="2600" dirty="0"/>
              <a:t>的值传递给函数处理（可以用值参数、引用参数或指针参数等方式）。</a:t>
            </a:r>
            <a:endParaRPr lang="zh-CN" altLang="en-US" sz="2600" dirty="0"/>
          </a:p>
          <a:p>
            <a:pPr marL="0" indent="0">
              <a:spcBef>
                <a:spcPct val="40000"/>
              </a:spcBef>
              <a:buNone/>
            </a:pPr>
            <a:r>
              <a:rPr lang="zh-CN" altLang="en-US" sz="2600" dirty="0"/>
              <a:t>（</a:t>
            </a:r>
            <a:r>
              <a:rPr lang="en-US" altLang="zh-CN" sz="2600" dirty="0"/>
              <a:t>2</a:t>
            </a:r>
            <a:r>
              <a:rPr lang="zh-CN" altLang="en-US" sz="2600" dirty="0"/>
              <a:t>）当结构体参数的成员值不需要改变时，可以将</a:t>
            </a:r>
            <a:r>
              <a:rPr lang="zh-CN" altLang="en-US" sz="2600" dirty="0">
                <a:solidFill>
                  <a:schemeClr val="accent2"/>
                </a:solidFill>
              </a:rPr>
              <a:t>整个结构体作为参数值</a:t>
            </a:r>
            <a:r>
              <a:rPr lang="zh-CN" altLang="en-US" sz="2600" dirty="0"/>
              <a:t>传递给函数 </a:t>
            </a:r>
            <a:r>
              <a:rPr lang="en-US" altLang="zh-CN" sz="2600">
                <a:sym typeface="Wingdings" panose="05000000000000000000" pitchFamily="2" charset="2"/>
              </a:rPr>
              <a:t> </a:t>
            </a:r>
            <a:r>
              <a:rPr lang="zh-CN" altLang="en-US" sz="2600" dirty="0">
                <a:solidFill>
                  <a:schemeClr val="hlink"/>
                </a:solidFill>
              </a:rPr>
              <a:t>结构体值参数</a:t>
            </a:r>
            <a:endParaRPr lang="zh-CN" altLang="en-US" sz="2600" dirty="0"/>
          </a:p>
          <a:p>
            <a:pPr marL="0" indent="0">
              <a:spcBef>
                <a:spcPct val="40000"/>
              </a:spcBef>
              <a:buNone/>
            </a:pPr>
            <a:r>
              <a:rPr lang="zh-CN" altLang="en-US" sz="2600" dirty="0"/>
              <a:t>（</a:t>
            </a:r>
            <a:r>
              <a:rPr lang="en-US" altLang="zh-CN" sz="2600" dirty="0"/>
              <a:t>3</a:t>
            </a:r>
            <a:r>
              <a:rPr lang="zh-CN" altLang="en-US" sz="2600" dirty="0"/>
              <a:t>）当结构体参数需要改变时，可以用 </a:t>
            </a:r>
            <a:r>
              <a:rPr lang="en-US" altLang="zh-CN" sz="2600" dirty="0">
                <a:solidFill>
                  <a:schemeClr val="accent2"/>
                </a:solidFill>
              </a:rPr>
              <a:t>C++  </a:t>
            </a:r>
            <a:r>
              <a:rPr lang="zh-CN" altLang="en-US" sz="2600" dirty="0">
                <a:solidFill>
                  <a:schemeClr val="accent2"/>
                </a:solidFill>
              </a:rPr>
              <a:t>中的引用方式</a:t>
            </a:r>
            <a:r>
              <a:rPr lang="zh-CN" altLang="en-US" sz="2600" dirty="0"/>
              <a:t>传递结构体参数  </a:t>
            </a:r>
            <a:r>
              <a:rPr lang="en-US" altLang="zh-CN" sz="2600">
                <a:sym typeface="Wingdings" panose="05000000000000000000" pitchFamily="2" charset="2"/>
              </a:rPr>
              <a:t> </a:t>
            </a:r>
            <a:r>
              <a:rPr lang="zh-CN" altLang="en-US" sz="2600" dirty="0">
                <a:solidFill>
                  <a:schemeClr val="hlink"/>
                </a:solidFill>
              </a:rPr>
              <a:t>结构体引用参数</a:t>
            </a:r>
            <a:endParaRPr lang="zh-CN" altLang="en-US" sz="2600" dirty="0"/>
          </a:p>
          <a:p>
            <a:pPr marL="0" indent="0">
              <a:spcBef>
                <a:spcPct val="40000"/>
              </a:spcBef>
              <a:buNone/>
            </a:pPr>
            <a:r>
              <a:rPr lang="zh-CN" altLang="en-US" sz="2600" dirty="0"/>
              <a:t>（</a:t>
            </a:r>
            <a:r>
              <a:rPr lang="en-US" altLang="zh-CN" sz="2600" dirty="0"/>
              <a:t>4</a:t>
            </a:r>
            <a:r>
              <a:rPr lang="zh-CN" altLang="en-US" sz="2600" dirty="0"/>
              <a:t>）将</a:t>
            </a:r>
            <a:r>
              <a:rPr lang="zh-CN" altLang="en-US" sz="2600" dirty="0">
                <a:solidFill>
                  <a:schemeClr val="accent2"/>
                </a:solidFill>
              </a:rPr>
              <a:t>结构体的地址</a:t>
            </a:r>
            <a:r>
              <a:rPr lang="zh-CN" altLang="en-US" sz="2600" dirty="0"/>
              <a:t>传给函数，也就是说传递指向结构体的指针值。这称为</a:t>
            </a:r>
            <a:r>
              <a:rPr lang="zh-CN" altLang="en-US" sz="2600" dirty="0">
                <a:solidFill>
                  <a:schemeClr val="hlink"/>
                </a:solidFill>
              </a:rPr>
              <a:t>结构体指针参数</a:t>
            </a:r>
            <a:r>
              <a:rPr lang="zh-CN" altLang="en-US" sz="2600" dirty="0"/>
              <a:t>。</a:t>
            </a:r>
            <a:endParaRPr lang="zh-CN" altLang="en-US" sz="2600" dirty="0"/>
          </a:p>
          <a:p>
            <a:pPr marL="0" indent="0">
              <a:spcBef>
                <a:spcPct val="40000"/>
              </a:spcBef>
              <a:buNone/>
            </a:pPr>
            <a:endParaRPr lang="zh-CN" altLang="en-US" sz="1800" dirty="0"/>
          </a:p>
          <a:p>
            <a:pPr marL="0" indent="0">
              <a:spcBef>
                <a:spcPct val="40000"/>
              </a:spcBef>
              <a:buNone/>
            </a:pPr>
            <a:r>
              <a:rPr lang="zh-CN" altLang="en-US" sz="1800" dirty="0"/>
              <a:t>后三种方式都是把结构体作为整体来看待和处理，但正如针对其它参数的值传递和指针传递一样，这三种参数的作用方式和效果不同。</a:t>
            </a:r>
            <a:endParaRPr lang="zh-CN" altLang="en-US" sz="1800" dirty="0"/>
          </a:p>
        </p:txBody>
      </p:sp>
      <p:sp>
        <p:nvSpPr>
          <p:cNvPr id="3" name="左大括号 2"/>
          <p:cNvSpPr/>
          <p:nvPr/>
        </p:nvSpPr>
        <p:spPr>
          <a:xfrm>
            <a:off x="323850" y="2348865"/>
            <a:ext cx="360045" cy="2736215"/>
          </a:xfrm>
          <a:prstGeom prst="leftBrace">
            <a:avLst/>
          </a:prstGeom>
          <a:ln>
            <a:solidFill>
              <a:schemeClr val="accent2"/>
            </a:solidFill>
            <a:tailEnd type="none"/>
          </a:ln>
        </p:spPr>
        <p:style>
          <a:lnRef idx="1">
            <a:schemeClr val="accent1"/>
          </a:lnRef>
          <a:fillRef idx="0">
            <a:schemeClr val="accent1"/>
          </a:fillRef>
          <a:effectRef idx="0">
            <a:schemeClr val="accent1"/>
          </a:effectRef>
          <a:fontRef idx="minor">
            <a:schemeClr val="tx1"/>
          </a:fontRef>
        </p:style>
        <p:txBody>
          <a:bodyPr/>
          <a:lstStyle/>
          <a:p>
            <a:endParaRPr lang="zh-CN" altLang="en-US"/>
          </a:p>
        </p:txBody>
      </p:sp>
      <p:sp>
        <p:nvSpPr>
          <p:cNvPr id="4" name="左大括号 3"/>
          <p:cNvSpPr/>
          <p:nvPr/>
        </p:nvSpPr>
        <p:spPr>
          <a:xfrm>
            <a:off x="338455" y="1467485"/>
            <a:ext cx="360045" cy="881380"/>
          </a:xfrm>
          <a:prstGeom prst="leftBrace">
            <a:avLst/>
          </a:prstGeom>
          <a:ln>
            <a:solidFill>
              <a:schemeClr val="accent2"/>
            </a:solidFill>
            <a:tailEnd type="none"/>
          </a:ln>
        </p:spPr>
        <p:style>
          <a:lnRef idx="1">
            <a:schemeClr val="accent1"/>
          </a:lnRef>
          <a:fillRef idx="0">
            <a:schemeClr val="accent1"/>
          </a:fillRef>
          <a:effectRef idx="0">
            <a:schemeClr val="accent1"/>
          </a:effectRef>
          <a:fontRef idx="minor">
            <a:schemeClr val="tx1"/>
          </a:fontRef>
        </p:style>
        <p:txBody>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78178" name="标题 178177"/>
          <p:cNvSpPr>
            <a:spLocks noGrp="1"/>
          </p:cNvSpPr>
          <p:nvPr>
            <p:ph type="title"/>
          </p:nvPr>
        </p:nvSpPr>
        <p:spPr/>
        <p:txBody>
          <a:bodyPr anchor="ctr"/>
          <a:lstStyle/>
          <a:p>
            <a:r>
              <a:rPr lang="zh-CN" altLang="en-US" dirty="0"/>
              <a:t>第</a:t>
            </a:r>
            <a:r>
              <a:rPr lang="en-US" altLang="zh-CN" dirty="0"/>
              <a:t>8</a:t>
            </a:r>
            <a:r>
              <a:rPr lang="zh-CN" altLang="en-US" dirty="0"/>
              <a:t>章  结构体和其它数据机制</a:t>
            </a:r>
            <a:endParaRPr lang="zh-CN" altLang="en-US" dirty="0"/>
          </a:p>
        </p:txBody>
      </p:sp>
      <p:sp>
        <p:nvSpPr>
          <p:cNvPr id="178179" name="内容占位符 178178"/>
          <p:cNvSpPr>
            <a:spLocks noGrp="1"/>
          </p:cNvSpPr>
          <p:nvPr>
            <p:ph idx="1"/>
          </p:nvPr>
        </p:nvSpPr>
        <p:spPr/>
        <p:txBody>
          <a:bodyPr/>
          <a:lstStyle/>
          <a:p>
            <a:pPr>
              <a:spcAft>
                <a:spcPts val="600"/>
              </a:spcAft>
              <a:buClr>
                <a:schemeClr val="hlink"/>
              </a:buClr>
              <a:buSzPct val="85000"/>
              <a:buFont typeface="Wingdings" panose="05000000000000000000" pitchFamily="2" charset="2"/>
              <a:buNone/>
            </a:pPr>
            <a:r>
              <a:rPr lang="en-US" altLang="zh-CN" dirty="0">
                <a:solidFill>
                  <a:schemeClr val="tx2"/>
                </a:solidFill>
              </a:rPr>
              <a:t>8.1  </a:t>
            </a:r>
            <a:r>
              <a:rPr lang="zh-CN" altLang="en-US" dirty="0">
                <a:solidFill>
                  <a:schemeClr val="tx2"/>
                </a:solidFill>
              </a:rPr>
              <a:t>定义类型</a:t>
            </a:r>
            <a:endParaRPr lang="zh-CN" altLang="en-US" dirty="0">
              <a:solidFill>
                <a:schemeClr val="tx2"/>
              </a:solidFill>
            </a:endParaRPr>
          </a:p>
          <a:p>
            <a:pPr>
              <a:spcAft>
                <a:spcPts val="600"/>
              </a:spcAft>
              <a:buClr>
                <a:schemeClr val="hlink"/>
              </a:buClr>
              <a:buSzPct val="85000"/>
              <a:buFont typeface="Wingdings" panose="05000000000000000000" pitchFamily="2" charset="2"/>
              <a:buNone/>
            </a:pPr>
            <a:r>
              <a:rPr lang="zh-CN" altLang="en-US" dirty="0">
                <a:solidFill>
                  <a:schemeClr val="tx2"/>
                </a:solidFill>
              </a:rPr>
              <a:t>	</a:t>
            </a:r>
            <a:r>
              <a:rPr lang="en-US" altLang="zh-CN" dirty="0">
                <a:solidFill>
                  <a:schemeClr val="tx2"/>
                </a:solidFill>
              </a:rPr>
              <a:t>8.1.1  </a:t>
            </a:r>
            <a:r>
              <a:rPr lang="zh-CN" altLang="en-US" dirty="0">
                <a:solidFill>
                  <a:schemeClr val="tx2"/>
                </a:solidFill>
              </a:rPr>
              <a:t>简单类型定义</a:t>
            </a:r>
            <a:endParaRPr lang="zh-CN" altLang="en-US" dirty="0">
              <a:solidFill>
                <a:schemeClr val="tx2"/>
              </a:solidFill>
            </a:endParaRPr>
          </a:p>
          <a:p>
            <a:pPr>
              <a:spcAft>
                <a:spcPts val="600"/>
              </a:spcAft>
              <a:buClr>
                <a:schemeClr val="hlink"/>
              </a:buClr>
              <a:buSzPct val="85000"/>
              <a:buFont typeface="Wingdings" panose="05000000000000000000" pitchFamily="2" charset="2"/>
              <a:buNone/>
            </a:pPr>
            <a:r>
              <a:rPr lang="zh-CN" altLang="en-US" dirty="0">
                <a:solidFill>
                  <a:schemeClr val="tx2"/>
                </a:solidFill>
              </a:rPr>
              <a:t>	</a:t>
            </a:r>
            <a:r>
              <a:rPr lang="en-US" altLang="zh-CN" dirty="0">
                <a:solidFill>
                  <a:schemeClr val="tx2"/>
                </a:solidFill>
              </a:rPr>
              <a:t>8.1.2  </a:t>
            </a:r>
            <a:r>
              <a:rPr lang="zh-CN" altLang="en-US" dirty="0">
                <a:solidFill>
                  <a:schemeClr val="tx2"/>
                </a:solidFill>
              </a:rPr>
              <a:t>定义数组类型</a:t>
            </a:r>
            <a:endParaRPr lang="zh-CN" altLang="en-US" dirty="0">
              <a:solidFill>
                <a:schemeClr val="tx2"/>
              </a:solidFill>
            </a:endParaRPr>
          </a:p>
          <a:p>
            <a:pPr>
              <a:spcAft>
                <a:spcPts val="600"/>
              </a:spcAft>
              <a:buClr>
                <a:schemeClr val="hlink"/>
              </a:buClr>
              <a:buSzPct val="85000"/>
              <a:buFont typeface="Wingdings" panose="05000000000000000000" pitchFamily="2" charset="2"/>
              <a:buNone/>
            </a:pPr>
            <a:r>
              <a:rPr lang="en-US" altLang="zh-CN" dirty="0">
                <a:solidFill>
                  <a:schemeClr val="tx2"/>
                </a:solidFill>
                <a:sym typeface="+mn-ea"/>
              </a:rPr>
              <a:t>	8.1.2  </a:t>
            </a:r>
            <a:r>
              <a:rPr lang="zh-CN" altLang="en-US" dirty="0">
                <a:solidFill>
                  <a:schemeClr val="tx2"/>
                </a:solidFill>
                <a:sym typeface="+mn-ea"/>
              </a:rPr>
              <a:t>定义函数指针类型</a:t>
            </a:r>
            <a:endParaRPr lang="zh-CN" altLang="en-US" dirty="0">
              <a:solidFill>
                <a:schemeClr val="tx2"/>
              </a:solidFill>
            </a:endParaRPr>
          </a:p>
          <a:p>
            <a:pPr>
              <a:spcAft>
                <a:spcPts val="600"/>
              </a:spcAft>
              <a:buClr>
                <a:schemeClr val="hlink"/>
              </a:buClr>
              <a:buSzPct val="85000"/>
              <a:buFont typeface="Wingdings" panose="05000000000000000000" pitchFamily="2" charset="2"/>
              <a:buNone/>
            </a:pPr>
            <a:r>
              <a:rPr lang="en-US" altLang="zh-CN" dirty="0"/>
              <a:t>8.2  </a:t>
            </a:r>
            <a:r>
              <a:rPr lang="zh-CN" altLang="en-US" dirty="0"/>
              <a:t>结构体（</a:t>
            </a:r>
            <a:r>
              <a:rPr lang="en-US" altLang="zh-CN" err="1"/>
              <a:t>struct</a:t>
            </a:r>
            <a:r>
              <a:rPr lang="zh-CN" altLang="en-US" dirty="0"/>
              <a:t>）</a:t>
            </a:r>
            <a:endParaRPr lang="zh-CN" altLang="en-US" dirty="0"/>
          </a:p>
          <a:p>
            <a:pPr>
              <a:spcAft>
                <a:spcPts val="600"/>
              </a:spcAft>
              <a:buClr>
                <a:schemeClr val="hlink"/>
              </a:buClr>
              <a:buSzPct val="85000"/>
              <a:buFont typeface="Wingdings" panose="05000000000000000000" pitchFamily="2" charset="2"/>
              <a:buNone/>
            </a:pPr>
            <a:r>
              <a:rPr lang="en-US" altLang="zh-CN" dirty="0"/>
              <a:t>8.3  </a:t>
            </a:r>
            <a:r>
              <a:rPr lang="zh-CN" altLang="en-US" dirty="0"/>
              <a:t>结构体编程实例</a:t>
            </a:r>
            <a:endParaRPr lang="zh-CN" altLang="en-US" dirty="0"/>
          </a:p>
          <a:p>
            <a:pPr>
              <a:spcAft>
                <a:spcPts val="600"/>
              </a:spcAft>
              <a:buClr>
                <a:schemeClr val="hlink"/>
              </a:buClr>
              <a:buSzPct val="85000"/>
              <a:buFont typeface="Wingdings" panose="05000000000000000000" pitchFamily="2" charset="2"/>
              <a:buNone/>
            </a:pPr>
            <a:r>
              <a:rPr lang="en-US" altLang="zh-CN" dirty="0"/>
              <a:t>8.4  </a:t>
            </a:r>
            <a:r>
              <a:rPr lang="zh-CN" altLang="en-US" dirty="0"/>
              <a:t>链接结构体（自引用结构体）</a:t>
            </a:r>
            <a:endParaRPr lang="zh-CN" altLang="en-US" dirty="0"/>
          </a:p>
          <a:p>
            <a:pPr>
              <a:spcAft>
                <a:spcPts val="600"/>
              </a:spcAft>
              <a:buClr>
                <a:schemeClr val="hlink"/>
              </a:buClr>
              <a:buSzPct val="85000"/>
              <a:buFont typeface="Wingdings" panose="05000000000000000000" pitchFamily="2" charset="2"/>
              <a:buNone/>
            </a:pPr>
            <a:endParaRPr lang="zh-CN" altLang="en-US" dirty="0"/>
          </a:p>
        </p:txBody>
      </p:sp>
    </p:spTree>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324611" name="内容占位符 324610"/>
          <p:cNvSpPr>
            <a:spLocks noGrp="1"/>
          </p:cNvSpPr>
          <p:nvPr>
            <p:ph idx="1"/>
          </p:nvPr>
        </p:nvSpPr>
        <p:spPr/>
        <p:txBody>
          <a:bodyPr/>
          <a:lstStyle/>
          <a:p>
            <a:pPr marL="0" indent="0">
              <a:spcBef>
                <a:spcPct val="30000"/>
              </a:spcBef>
              <a:buNone/>
            </a:pPr>
            <a:r>
              <a:rPr lang="zh-CN" altLang="en-US" sz="2400" b="1" dirty="0"/>
              <a:t>【例</a:t>
            </a:r>
            <a:r>
              <a:rPr lang="en-US" altLang="zh-CN" sz="2400" b="1"/>
              <a:t>8-2</a:t>
            </a:r>
            <a:r>
              <a:rPr lang="zh-CN" altLang="en-US" sz="2400" b="1"/>
              <a:t>】</a:t>
            </a:r>
            <a:r>
              <a:rPr lang="zh-CN" altLang="en-US" sz="2400" dirty="0"/>
              <a:t>请用户输入平面上的一个点的坐标，再输入一个圆的圆心和半径，然后判断该点是否在该圆的内部（即点与圆心之间的距离是否小于圆的半径）。要求写一系列的函数实现题目中的功能。</a:t>
            </a:r>
            <a:endParaRPr lang="zh-CN" altLang="en-US" sz="2400" dirty="0"/>
          </a:p>
          <a:p>
            <a:pPr marL="0" indent="0">
              <a:spcBef>
                <a:spcPct val="30000"/>
              </a:spcBef>
              <a:buNone/>
            </a:pPr>
            <a:endParaRPr lang="zh-CN" altLang="en-US" sz="2400" dirty="0"/>
          </a:p>
          <a:p>
            <a:pPr marL="0" indent="0">
              <a:spcBef>
                <a:spcPct val="30000"/>
              </a:spcBef>
              <a:buNone/>
            </a:pPr>
            <a:r>
              <a:rPr lang="zh-CN" altLang="en-US" sz="2400" dirty="0"/>
              <a:t>这个程序的功能有三部分：</a:t>
            </a:r>
            <a:endParaRPr lang="zh-CN" altLang="en-US" sz="2400" dirty="0"/>
          </a:p>
          <a:p>
            <a:pPr marL="0" indent="0">
              <a:spcBef>
                <a:spcPct val="30000"/>
              </a:spcBef>
              <a:buNone/>
            </a:pPr>
            <a:r>
              <a:rPr lang="en-US" altLang="zh-CN" sz="2400" dirty="0"/>
              <a:t>1. </a:t>
            </a:r>
            <a:r>
              <a:rPr lang="zh-CN" altLang="en-US" sz="2400" dirty="0"/>
              <a:t>给一个 </a:t>
            </a:r>
            <a:r>
              <a:rPr lang="en-US" altLang="zh-CN" sz="2400" dirty="0"/>
              <a:t>Dot </a:t>
            </a:r>
            <a:r>
              <a:rPr lang="zh-CN" altLang="en-US" sz="2400" dirty="0"/>
              <a:t>类型的变量赋值，</a:t>
            </a:r>
            <a:endParaRPr lang="zh-CN" altLang="en-US" sz="2400" dirty="0"/>
          </a:p>
          <a:p>
            <a:pPr marL="0" indent="0">
              <a:spcBef>
                <a:spcPct val="30000"/>
              </a:spcBef>
              <a:buNone/>
            </a:pPr>
            <a:r>
              <a:rPr lang="en-US" altLang="zh-CN" sz="2400" dirty="0"/>
              <a:t>2. </a:t>
            </a:r>
            <a:r>
              <a:rPr lang="zh-CN" altLang="en-US" sz="2400" dirty="0"/>
              <a:t>给一个 </a:t>
            </a:r>
            <a:r>
              <a:rPr lang="en-US" altLang="zh-CN" sz="2400" dirty="0"/>
              <a:t>Circle </a:t>
            </a:r>
            <a:r>
              <a:rPr lang="zh-CN" altLang="en-US" sz="2400" dirty="0"/>
              <a:t>类型的变量赋值，</a:t>
            </a:r>
            <a:endParaRPr lang="zh-CN" altLang="en-US" sz="2400" dirty="0"/>
          </a:p>
          <a:p>
            <a:pPr marL="0" indent="0">
              <a:spcBef>
                <a:spcPct val="30000"/>
              </a:spcBef>
              <a:buNone/>
            </a:pPr>
            <a:r>
              <a:rPr lang="en-US" altLang="zh-CN" sz="2400" dirty="0"/>
              <a:t>3. </a:t>
            </a:r>
            <a:r>
              <a:rPr lang="zh-CN" altLang="en-US" sz="2400" dirty="0"/>
              <a:t>使用一个 </a:t>
            </a:r>
            <a:r>
              <a:rPr lang="en-US" altLang="zh-CN" sz="2400" dirty="0"/>
              <a:t>Dot </a:t>
            </a:r>
            <a:r>
              <a:rPr lang="zh-CN" altLang="en-US" sz="2400" dirty="0"/>
              <a:t>类型变量的成员和一个</a:t>
            </a:r>
            <a:r>
              <a:rPr lang="en-US" altLang="zh-CN" sz="2400" dirty="0"/>
              <a:t>Circle</a:t>
            </a:r>
            <a:r>
              <a:rPr lang="zh-CN" altLang="en-US" sz="2400" dirty="0"/>
              <a:t>类型变量的成员进行计算。</a:t>
            </a:r>
            <a:endParaRPr lang="zh-CN" altLang="en-US" sz="2400" dirty="0"/>
          </a:p>
          <a:p>
            <a:pPr marL="0" indent="0">
              <a:spcBef>
                <a:spcPct val="30000"/>
              </a:spcBef>
              <a:buNone/>
            </a:pPr>
            <a:r>
              <a:rPr lang="zh-CN" altLang="en-US" sz="2400" dirty="0"/>
              <a:t>把三个功能分别写为三个函数，然后在主函数中进行调用。</a:t>
            </a:r>
            <a:endParaRPr lang="zh-CN" altLang="en-US" sz="2400" dirty="0"/>
          </a:p>
        </p:txBody>
      </p:sp>
      <p:sp>
        <p:nvSpPr>
          <p:cNvPr id="324612" name="椭圆 324611"/>
          <p:cNvSpPr/>
          <p:nvPr/>
        </p:nvSpPr>
        <p:spPr>
          <a:xfrm>
            <a:off x="7119938" y="2060575"/>
            <a:ext cx="1133475" cy="1150938"/>
          </a:xfrm>
          <a:prstGeom prst="ellipse">
            <a:avLst/>
          </a:prstGeom>
          <a:noFill/>
          <a:ln w="19050" cap="flat" cmpd="sng">
            <a:solidFill>
              <a:schemeClr val="accent2"/>
            </a:solidFill>
            <a:prstDash val="solid"/>
            <a:headEnd type="none" w="med" len="med"/>
            <a:tailEnd type="none" w="med" len="med"/>
          </a:ln>
        </p:spPr>
        <p:txBody>
          <a:bodyPr/>
          <a:lstStyle/>
          <a:p>
            <a:endParaRPr lang="zh-CN" altLang="en-US"/>
          </a:p>
        </p:txBody>
      </p:sp>
      <p:sp>
        <p:nvSpPr>
          <p:cNvPr id="324613" name="椭圆 324612"/>
          <p:cNvSpPr/>
          <p:nvPr/>
        </p:nvSpPr>
        <p:spPr>
          <a:xfrm>
            <a:off x="6122988" y="2363788"/>
            <a:ext cx="71437" cy="76200"/>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zh-CN" altLang="en-US"/>
          </a:p>
        </p:txBody>
      </p:sp>
      <p:sp>
        <p:nvSpPr>
          <p:cNvPr id="324614" name="直接连接符 324613"/>
          <p:cNvSpPr/>
          <p:nvPr/>
        </p:nvSpPr>
        <p:spPr>
          <a:xfrm flipH="1" flipV="1">
            <a:off x="6211888" y="2406650"/>
            <a:ext cx="1476375" cy="230188"/>
          </a:xfrm>
          <a:prstGeom prst="line">
            <a:avLst/>
          </a:prstGeom>
          <a:ln w="9525" cap="flat" cmpd="sng">
            <a:solidFill>
              <a:schemeClr val="tx1"/>
            </a:solidFill>
            <a:prstDash val="solid"/>
            <a:headEnd type="none" w="med" len="med"/>
            <a:tailEnd type="triangle" w="med" len="med"/>
          </a:ln>
        </p:spPr>
      </p:sp>
      <p:sp>
        <p:nvSpPr>
          <p:cNvPr id="324616" name="文本框 324615"/>
          <p:cNvSpPr txBox="1"/>
          <p:nvPr/>
        </p:nvSpPr>
        <p:spPr>
          <a:xfrm>
            <a:off x="5580063" y="2420938"/>
            <a:ext cx="936625" cy="457200"/>
          </a:xfrm>
          <a:prstGeom prst="rect">
            <a:avLst/>
          </a:prstGeom>
          <a:noFill/>
          <a:ln w="9525">
            <a:noFill/>
          </a:ln>
        </p:spPr>
        <p:txBody>
          <a:bodyPr lIns="92075" tIns="46038" rIns="92075" bIns="46038">
            <a:spAutoFit/>
          </a:bodyPr>
          <a:lstStyle/>
          <a:p>
            <a:r>
              <a:rPr lang="en-US" altLang="zh-CN" sz="2400">
                <a:latin typeface="Cambria" panose="02040503050406030204" pitchFamily="18" charset="0"/>
              </a:rPr>
              <a:t>(x, y)</a:t>
            </a:r>
            <a:endParaRPr lang="en-US" altLang="zh-CN" sz="2400">
              <a:latin typeface="Cambria" panose="02040503050406030204" pitchFamily="18" charset="0"/>
            </a:endParaRPr>
          </a:p>
        </p:txBody>
      </p:sp>
      <p:sp>
        <p:nvSpPr>
          <p:cNvPr id="324617" name="文本框 324616"/>
          <p:cNvSpPr txBox="1"/>
          <p:nvPr/>
        </p:nvSpPr>
        <p:spPr>
          <a:xfrm>
            <a:off x="7092950" y="3141663"/>
            <a:ext cx="1368425" cy="457200"/>
          </a:xfrm>
          <a:prstGeom prst="rect">
            <a:avLst/>
          </a:prstGeom>
          <a:noFill/>
          <a:ln w="9525">
            <a:noFill/>
          </a:ln>
        </p:spPr>
        <p:txBody>
          <a:bodyPr lIns="92075" tIns="46038" rIns="92075" bIns="46038">
            <a:spAutoFit/>
          </a:bodyPr>
          <a:lstStyle/>
          <a:p>
            <a:r>
              <a:rPr lang="en-US" altLang="zh-CN" sz="2400">
                <a:latin typeface="Cambria" panose="02040503050406030204" pitchFamily="18" charset="0"/>
              </a:rPr>
              <a:t>((x, y), r)</a:t>
            </a:r>
            <a:endParaRPr lang="en-US" altLang="zh-CN" sz="2400">
              <a:latin typeface="Cambria" panose="02040503050406030204" pitchFamily="18" charset="0"/>
            </a:endParaRPr>
          </a:p>
        </p:txBody>
      </p:sp>
      <p:sp>
        <p:nvSpPr>
          <p:cNvPr id="324618" name="椭圆 324617"/>
          <p:cNvSpPr/>
          <p:nvPr/>
        </p:nvSpPr>
        <p:spPr>
          <a:xfrm>
            <a:off x="7658100" y="2598738"/>
            <a:ext cx="71438" cy="76200"/>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325635" name="内容占位符 325634"/>
          <p:cNvSpPr>
            <a:spLocks noGrp="1"/>
          </p:cNvSpPr>
          <p:nvPr>
            <p:ph idx="1"/>
          </p:nvPr>
        </p:nvSpPr>
        <p:spPr>
          <a:xfrm>
            <a:off x="539750" y="479425"/>
            <a:ext cx="8136255" cy="5902325"/>
          </a:xfrm>
        </p:spPr>
        <p:txBody>
          <a:bodyPr/>
          <a:lstStyle/>
          <a:p>
            <a:pPr marL="0" indent="0">
              <a:spcBef>
                <a:spcPct val="0"/>
              </a:spcBef>
              <a:buNone/>
            </a:pPr>
            <a:r>
              <a:rPr lang="zh-CN" altLang="en-US" sz="2400" dirty="0"/>
              <a:t>前两个功能中，是提供一些 </a:t>
            </a:r>
            <a:r>
              <a:rPr lang="en-US" altLang="zh-CN" sz="2400" dirty="0"/>
              <a:t>double </a:t>
            </a:r>
            <a:r>
              <a:rPr lang="zh-CN" altLang="en-US" sz="2400" dirty="0"/>
              <a:t>参数值给结构体变量的成员赋值，并返回结构体变量：</a:t>
            </a:r>
            <a:endParaRPr lang="zh-CN" altLang="en-US" sz="2400" dirty="0"/>
          </a:p>
          <a:p>
            <a:pPr marL="0" indent="0">
              <a:spcBef>
                <a:spcPct val="0"/>
              </a:spcBef>
              <a:buNone/>
            </a:pPr>
            <a:endParaRPr lang="zh-CN" altLang="en-US"/>
          </a:p>
          <a:p>
            <a:pPr marL="0" indent="0">
              <a:spcBef>
                <a:spcPct val="0"/>
              </a:spcBef>
              <a:buNone/>
            </a:pPr>
            <a:r>
              <a:rPr lang="en-US" altLang="zh-CN" sz="2400" err="1">
                <a:solidFill>
                  <a:schemeClr val="hlink"/>
                </a:solidFill>
              </a:rPr>
              <a:t>struct Dot mkDot</a:t>
            </a:r>
            <a:r>
              <a:rPr lang="en-US" altLang="zh-CN" sz="2400" err="1">
                <a:solidFill>
                  <a:schemeClr val="folHlink"/>
                </a:solidFill>
              </a:rPr>
              <a:t>(double</a:t>
            </a:r>
            <a:r>
              <a:rPr lang="en-US" altLang="zh-CN" sz="2400">
                <a:solidFill>
                  <a:schemeClr val="folHlink"/>
                </a:solidFill>
              </a:rPr>
              <a:t> x, double y){</a:t>
            </a:r>
            <a:endParaRPr lang="en-US" altLang="zh-CN" sz="2400">
              <a:solidFill>
                <a:schemeClr val="folHlink"/>
              </a:solidFill>
            </a:endParaRPr>
          </a:p>
          <a:p>
            <a:pPr marL="0" indent="0">
              <a:spcBef>
                <a:spcPct val="0"/>
              </a:spcBef>
              <a:buNone/>
            </a:pPr>
            <a:r>
              <a:rPr lang="en-US" altLang="zh-CN" sz="2400" err="1">
                <a:solidFill>
                  <a:schemeClr val="folHlink"/>
                </a:solidFill>
              </a:rPr>
              <a:t>    struct</a:t>
            </a:r>
            <a:r>
              <a:rPr lang="en-US" altLang="zh-CN" sz="2400">
                <a:solidFill>
                  <a:schemeClr val="folHlink"/>
                </a:solidFill>
              </a:rPr>
              <a:t> Dot temp;</a:t>
            </a:r>
            <a:endParaRPr lang="en-US" altLang="zh-CN" sz="2400">
              <a:solidFill>
                <a:schemeClr val="folHlink"/>
              </a:solidFill>
            </a:endParaRPr>
          </a:p>
          <a:p>
            <a:pPr marL="0" indent="0">
              <a:spcBef>
                <a:spcPct val="0"/>
              </a:spcBef>
              <a:buNone/>
            </a:pPr>
            <a:r>
              <a:rPr lang="en-US" altLang="zh-CN" sz="2400" err="1">
                <a:solidFill>
                  <a:schemeClr val="folHlink"/>
                </a:solidFill>
              </a:rPr>
              <a:t>    temp.x</a:t>
            </a:r>
            <a:r>
              <a:rPr lang="en-US" altLang="zh-CN" sz="2400">
                <a:solidFill>
                  <a:schemeClr val="folHlink"/>
                </a:solidFill>
              </a:rPr>
              <a:t> = x;</a:t>
            </a:r>
            <a:endParaRPr lang="en-US" altLang="zh-CN" sz="2400">
              <a:solidFill>
                <a:schemeClr val="folHlink"/>
              </a:solidFill>
            </a:endParaRPr>
          </a:p>
          <a:p>
            <a:pPr marL="0" indent="0">
              <a:spcBef>
                <a:spcPct val="0"/>
              </a:spcBef>
              <a:buNone/>
            </a:pPr>
            <a:r>
              <a:rPr lang="en-US" altLang="zh-CN" sz="2400" err="1">
                <a:solidFill>
                  <a:schemeClr val="folHlink"/>
                </a:solidFill>
              </a:rPr>
              <a:t>    temp.y</a:t>
            </a:r>
            <a:r>
              <a:rPr lang="en-US" altLang="zh-CN" sz="2400">
                <a:solidFill>
                  <a:schemeClr val="folHlink"/>
                </a:solidFill>
              </a:rPr>
              <a:t> = y;</a:t>
            </a:r>
            <a:endParaRPr lang="en-US" altLang="zh-CN" sz="2400">
              <a:solidFill>
                <a:schemeClr val="folHlink"/>
              </a:solidFill>
            </a:endParaRPr>
          </a:p>
          <a:p>
            <a:pPr marL="0" indent="0">
              <a:spcBef>
                <a:spcPct val="0"/>
              </a:spcBef>
              <a:buNone/>
            </a:pPr>
            <a:r>
              <a:rPr lang="en-US" altLang="zh-CN" sz="2400">
                <a:solidFill>
                  <a:schemeClr val="folHlink"/>
                </a:solidFill>
              </a:rPr>
              <a:t>    return temp;</a:t>
            </a:r>
            <a:endParaRPr lang="en-US" altLang="zh-CN" sz="2400">
              <a:solidFill>
                <a:schemeClr val="folHlink"/>
              </a:solidFill>
            </a:endParaRPr>
          </a:p>
          <a:p>
            <a:pPr marL="0" indent="0">
              <a:spcBef>
                <a:spcPct val="0"/>
              </a:spcBef>
              <a:buNone/>
            </a:pPr>
            <a:r>
              <a:rPr lang="en-US" altLang="zh-CN" sz="2400">
                <a:solidFill>
                  <a:schemeClr val="folHlink"/>
                </a:solidFill>
              </a:rPr>
              <a:t>}</a:t>
            </a:r>
            <a:endParaRPr lang="en-US" altLang="zh-CN" sz="2400">
              <a:solidFill>
                <a:schemeClr val="folHlink"/>
              </a:solidFill>
            </a:endParaRPr>
          </a:p>
          <a:p>
            <a:pPr marL="0" indent="0">
              <a:spcBef>
                <a:spcPct val="0"/>
              </a:spcBef>
              <a:buNone/>
            </a:pPr>
            <a:r>
              <a:rPr lang="en-US" altLang="zh-CN" sz="2400" err="1">
                <a:solidFill>
                  <a:schemeClr val="hlink"/>
                </a:solidFill>
              </a:rPr>
              <a:t>Circle mkCircle</a:t>
            </a:r>
            <a:r>
              <a:rPr lang="en-US" altLang="zh-CN" sz="2400" err="1">
                <a:solidFill>
                  <a:schemeClr val="folHlink"/>
                </a:solidFill>
              </a:rPr>
              <a:t>(double</a:t>
            </a:r>
            <a:r>
              <a:rPr lang="en-US" altLang="zh-CN" sz="2400">
                <a:solidFill>
                  <a:schemeClr val="folHlink"/>
                </a:solidFill>
              </a:rPr>
              <a:t> x, double y, double r) {</a:t>
            </a:r>
            <a:endParaRPr lang="en-US" altLang="zh-CN" sz="2400">
              <a:solidFill>
                <a:schemeClr val="folHlink"/>
              </a:solidFill>
            </a:endParaRPr>
          </a:p>
          <a:p>
            <a:pPr marL="0" indent="0">
              <a:spcBef>
                <a:spcPct val="0"/>
              </a:spcBef>
              <a:buNone/>
            </a:pPr>
            <a:r>
              <a:rPr lang="en-US" altLang="zh-CN" sz="2400">
                <a:solidFill>
                  <a:schemeClr val="folHlink"/>
                </a:solidFill>
              </a:rPr>
              <a:t>    Circle temp;</a:t>
            </a:r>
            <a:endParaRPr lang="en-US" altLang="zh-CN" sz="2400">
              <a:solidFill>
                <a:schemeClr val="folHlink"/>
              </a:solidFill>
            </a:endParaRPr>
          </a:p>
          <a:p>
            <a:pPr marL="0" indent="0">
              <a:spcBef>
                <a:spcPct val="0"/>
              </a:spcBef>
              <a:buNone/>
            </a:pPr>
            <a:r>
              <a:rPr lang="en-US" altLang="zh-CN" sz="2400" err="1">
                <a:solidFill>
                  <a:schemeClr val="folHlink"/>
                </a:solidFill>
              </a:rPr>
              <a:t>    temp.center.x</a:t>
            </a:r>
            <a:r>
              <a:rPr lang="en-US" altLang="zh-CN" sz="2400">
                <a:solidFill>
                  <a:schemeClr val="folHlink"/>
                </a:solidFill>
              </a:rPr>
              <a:t> = x;</a:t>
            </a:r>
            <a:endParaRPr lang="en-US" altLang="zh-CN" sz="2400">
              <a:solidFill>
                <a:schemeClr val="folHlink"/>
              </a:solidFill>
            </a:endParaRPr>
          </a:p>
          <a:p>
            <a:pPr marL="0" indent="0">
              <a:spcBef>
                <a:spcPct val="0"/>
              </a:spcBef>
              <a:buNone/>
            </a:pPr>
            <a:r>
              <a:rPr lang="en-US" altLang="zh-CN" sz="2400" err="1">
                <a:solidFill>
                  <a:schemeClr val="folHlink"/>
                </a:solidFill>
              </a:rPr>
              <a:t>    temp.center.y</a:t>
            </a:r>
            <a:r>
              <a:rPr lang="en-US" altLang="zh-CN" sz="2400">
                <a:solidFill>
                  <a:schemeClr val="folHlink"/>
                </a:solidFill>
              </a:rPr>
              <a:t> = y;</a:t>
            </a:r>
            <a:endParaRPr lang="en-US" altLang="zh-CN" sz="2400">
              <a:solidFill>
                <a:schemeClr val="folHlink"/>
              </a:solidFill>
            </a:endParaRPr>
          </a:p>
          <a:p>
            <a:pPr marL="0" indent="0">
              <a:spcBef>
                <a:spcPct val="0"/>
              </a:spcBef>
              <a:buNone/>
            </a:pPr>
            <a:r>
              <a:rPr lang="en-US" altLang="zh-CN" sz="2400" err="1">
                <a:solidFill>
                  <a:schemeClr val="folHlink"/>
                </a:solidFill>
              </a:rPr>
              <a:t>    temp.radius</a:t>
            </a:r>
            <a:r>
              <a:rPr lang="en-US" altLang="zh-CN" sz="2400">
                <a:solidFill>
                  <a:schemeClr val="folHlink"/>
                </a:solidFill>
              </a:rPr>
              <a:t> = r;</a:t>
            </a:r>
            <a:endParaRPr lang="en-US" altLang="zh-CN" sz="2400">
              <a:solidFill>
                <a:schemeClr val="folHlink"/>
              </a:solidFill>
            </a:endParaRPr>
          </a:p>
          <a:p>
            <a:pPr marL="0" indent="0">
              <a:spcBef>
                <a:spcPct val="0"/>
              </a:spcBef>
              <a:buNone/>
            </a:pPr>
            <a:r>
              <a:rPr lang="en-US" altLang="zh-CN" sz="2400">
                <a:solidFill>
                  <a:schemeClr val="folHlink"/>
                </a:solidFill>
              </a:rPr>
              <a:t>    return temp;</a:t>
            </a:r>
            <a:endParaRPr lang="en-US" altLang="zh-CN" sz="2400">
              <a:solidFill>
                <a:schemeClr val="folHlink"/>
              </a:solidFill>
            </a:endParaRPr>
          </a:p>
          <a:p>
            <a:pPr marL="0" indent="0">
              <a:spcBef>
                <a:spcPct val="0"/>
              </a:spcBef>
              <a:buNone/>
            </a:pPr>
            <a:r>
              <a:rPr lang="en-US" altLang="zh-CN" sz="2400">
                <a:solidFill>
                  <a:schemeClr val="folHlink"/>
                </a:solidFill>
              </a:rPr>
              <a:t>}</a:t>
            </a:r>
            <a:endParaRPr lang="en-US" altLang="zh-CN" sz="2400">
              <a:solidFill>
                <a:schemeClr val="folHlink"/>
              </a:solidFill>
            </a:endParaRPr>
          </a:p>
        </p:txBody>
      </p:sp>
      <p:grpSp>
        <p:nvGrpSpPr>
          <p:cNvPr id="325644" name="组合 325643"/>
          <p:cNvGrpSpPr/>
          <p:nvPr/>
        </p:nvGrpSpPr>
        <p:grpSpPr>
          <a:xfrm>
            <a:off x="7308850" y="2219325"/>
            <a:ext cx="936625" cy="514350"/>
            <a:chOff x="4604" y="1398"/>
            <a:chExt cx="590" cy="324"/>
          </a:xfrm>
        </p:grpSpPr>
        <p:sp>
          <p:nvSpPr>
            <p:cNvPr id="325636" name="椭圆 325635"/>
            <p:cNvSpPr/>
            <p:nvPr/>
          </p:nvSpPr>
          <p:spPr>
            <a:xfrm>
              <a:off x="4900" y="1398"/>
              <a:ext cx="45" cy="48"/>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zh-CN" altLang="en-US"/>
            </a:p>
          </p:txBody>
        </p:sp>
        <p:sp>
          <p:nvSpPr>
            <p:cNvPr id="325637" name="文本框 325636"/>
            <p:cNvSpPr txBox="1"/>
            <p:nvPr/>
          </p:nvSpPr>
          <p:spPr>
            <a:xfrm>
              <a:off x="4604" y="1434"/>
              <a:ext cx="590" cy="288"/>
            </a:xfrm>
            <a:prstGeom prst="rect">
              <a:avLst/>
            </a:prstGeom>
            <a:noFill/>
            <a:ln w="9525">
              <a:noFill/>
            </a:ln>
          </p:spPr>
          <p:txBody>
            <a:bodyPr lIns="92075" tIns="46038" rIns="92075" bIns="46038">
              <a:spAutoFit/>
            </a:bodyPr>
            <a:lstStyle/>
            <a:p>
              <a:r>
                <a:rPr lang="en-US" altLang="zh-CN" sz="2400">
                  <a:latin typeface="Cambria" panose="02040503050406030204" pitchFamily="18" charset="0"/>
                </a:rPr>
                <a:t>(x, y)</a:t>
              </a:r>
              <a:endParaRPr lang="en-US" altLang="zh-CN" sz="2400">
                <a:latin typeface="Cambria" panose="02040503050406030204" pitchFamily="18" charset="0"/>
              </a:endParaRPr>
            </a:p>
          </p:txBody>
        </p:sp>
      </p:grpSp>
      <p:grpSp>
        <p:nvGrpSpPr>
          <p:cNvPr id="325643" name="组合 325642"/>
          <p:cNvGrpSpPr/>
          <p:nvPr/>
        </p:nvGrpSpPr>
        <p:grpSpPr>
          <a:xfrm>
            <a:off x="7137400" y="4292600"/>
            <a:ext cx="1368425" cy="1538288"/>
            <a:chOff x="4496" y="2704"/>
            <a:chExt cx="862" cy="969"/>
          </a:xfrm>
        </p:grpSpPr>
        <p:sp>
          <p:nvSpPr>
            <p:cNvPr id="325640" name="椭圆 325639"/>
            <p:cNvSpPr/>
            <p:nvPr/>
          </p:nvSpPr>
          <p:spPr>
            <a:xfrm>
              <a:off x="4513" y="2704"/>
              <a:ext cx="714" cy="725"/>
            </a:xfrm>
            <a:prstGeom prst="ellipse">
              <a:avLst/>
            </a:prstGeom>
            <a:noFill/>
            <a:ln w="19050" cap="flat" cmpd="sng">
              <a:solidFill>
                <a:schemeClr val="accent2"/>
              </a:solidFill>
              <a:prstDash val="solid"/>
              <a:headEnd type="none" w="med" len="med"/>
              <a:tailEnd type="none" w="med" len="med"/>
            </a:ln>
          </p:spPr>
          <p:txBody>
            <a:bodyPr/>
            <a:lstStyle/>
            <a:p>
              <a:endParaRPr lang="zh-CN" altLang="en-US"/>
            </a:p>
          </p:txBody>
        </p:sp>
        <p:sp>
          <p:nvSpPr>
            <p:cNvPr id="325641" name="文本框 325640"/>
            <p:cNvSpPr txBox="1"/>
            <p:nvPr/>
          </p:nvSpPr>
          <p:spPr>
            <a:xfrm>
              <a:off x="4496" y="3385"/>
              <a:ext cx="862" cy="288"/>
            </a:xfrm>
            <a:prstGeom prst="rect">
              <a:avLst/>
            </a:prstGeom>
            <a:noFill/>
            <a:ln w="9525">
              <a:noFill/>
            </a:ln>
          </p:spPr>
          <p:txBody>
            <a:bodyPr lIns="92075" tIns="46038" rIns="92075" bIns="46038">
              <a:spAutoFit/>
            </a:bodyPr>
            <a:lstStyle/>
            <a:p>
              <a:r>
                <a:rPr lang="en-US" altLang="zh-CN" sz="2400">
                  <a:latin typeface="Cambria" panose="02040503050406030204" pitchFamily="18" charset="0"/>
                </a:rPr>
                <a:t>((x, y), r)</a:t>
              </a:r>
              <a:endParaRPr lang="en-US" altLang="zh-CN" sz="2400">
                <a:latin typeface="Cambria" panose="02040503050406030204" pitchFamily="18" charset="0"/>
              </a:endParaRPr>
            </a:p>
          </p:txBody>
        </p:sp>
        <p:sp>
          <p:nvSpPr>
            <p:cNvPr id="325642" name="椭圆 325641"/>
            <p:cNvSpPr/>
            <p:nvPr/>
          </p:nvSpPr>
          <p:spPr>
            <a:xfrm>
              <a:off x="4852" y="3043"/>
              <a:ext cx="45" cy="48"/>
            </a:xfrm>
            <a:prstGeom prst="ellipse">
              <a:avLst/>
            </a:prstGeom>
            <a:solidFill>
              <a:schemeClr val="accent2"/>
            </a:solidFill>
            <a:ln w="9525" cap="flat" cmpd="sng">
              <a:solidFill>
                <a:schemeClr val="tx1"/>
              </a:solidFill>
              <a:prstDash val="solid"/>
              <a:headEnd type="none" w="med" len="med"/>
              <a:tailEnd type="none" w="med" len="med"/>
            </a:ln>
          </p:spPr>
          <p:txBody>
            <a:bodyPr/>
            <a:lstStyle/>
            <a:p>
              <a:endParaRPr lang="zh-CN" altLang="en-US"/>
            </a:p>
          </p:txBody>
        </p:sp>
      </p:grpSp>
    </p:spTree>
  </p:cSld>
  <p:clrMapOvr>
    <a:masterClrMapping/>
  </p:clrMapOvr>
  <p:transition spd="med">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326659" name="内容占位符 326658"/>
          <p:cNvSpPr>
            <a:spLocks noGrp="1"/>
          </p:cNvSpPr>
          <p:nvPr>
            <p:ph idx="1"/>
          </p:nvPr>
        </p:nvSpPr>
        <p:spPr>
          <a:xfrm>
            <a:off x="539750" y="300990"/>
            <a:ext cx="8136255" cy="6080760"/>
          </a:xfrm>
        </p:spPr>
        <p:txBody>
          <a:bodyPr/>
          <a:lstStyle/>
          <a:p>
            <a:pPr marL="0" indent="0">
              <a:buNone/>
            </a:pPr>
            <a:r>
              <a:rPr lang="zh-CN" altLang="en-US" sz="2400" dirty="0"/>
              <a:t>对于第三个功能“</a:t>
            </a:r>
            <a:r>
              <a:rPr lang="zh-CN" altLang="en-US" sz="2400" dirty="0">
                <a:solidFill>
                  <a:schemeClr val="accent2"/>
                </a:solidFill>
              </a:rPr>
              <a:t>计算平面上一个点与一个圆的距离</a:t>
            </a:r>
            <a:r>
              <a:rPr lang="zh-CN" altLang="en-US" sz="2400" dirty="0"/>
              <a:t>”，根据不同的参数形式，可以写出不同形式的函数。</a:t>
            </a:r>
            <a:endParaRPr lang="zh-CN" altLang="en-US" sz="2400" dirty="0"/>
          </a:p>
          <a:p>
            <a:pPr marL="0" indent="0">
              <a:buNone/>
            </a:pPr>
            <a:r>
              <a:rPr lang="en-US" altLang="zh-CN" sz="2400"/>
              <a:t>(1) </a:t>
            </a:r>
            <a:r>
              <a:rPr lang="zh-CN" altLang="en-US" sz="2400" dirty="0">
                <a:solidFill>
                  <a:schemeClr val="accent2"/>
                </a:solidFill>
              </a:rPr>
              <a:t>把结构体的成员值作为参数</a:t>
            </a:r>
            <a:r>
              <a:rPr lang="zh-CN" altLang="en-US" sz="2400" dirty="0"/>
              <a:t>传递给函数：</a:t>
            </a:r>
            <a:endParaRPr lang="zh-CN" altLang="en-US" sz="2400" dirty="0"/>
          </a:p>
          <a:p>
            <a:pPr marL="0" indent="0">
              <a:spcBef>
                <a:spcPts val="0"/>
              </a:spcBef>
              <a:buNone/>
            </a:pPr>
            <a:r>
              <a:rPr lang="en-US" altLang="zh-CN" sz="2400">
                <a:solidFill>
                  <a:schemeClr val="folHlink"/>
                </a:solidFill>
              </a:rPr>
              <a:t>double dist1 (</a:t>
            </a:r>
            <a:r>
              <a:rPr lang="en-US" altLang="zh-CN" sz="2400">
                <a:solidFill>
                  <a:schemeClr val="hlink"/>
                </a:solidFill>
              </a:rPr>
              <a:t>double x1, double y1, double x2, double y2</a:t>
            </a:r>
            <a:r>
              <a:rPr lang="en-US" altLang="zh-CN" sz="2400" dirty="0">
                <a:solidFill>
                  <a:schemeClr val="folHlink"/>
                </a:solidFill>
              </a:rPr>
              <a:t>){</a:t>
            </a:r>
            <a:endParaRPr lang="en-US" altLang="zh-CN" sz="2400" dirty="0">
              <a:solidFill>
                <a:schemeClr val="folHlink"/>
              </a:solidFill>
            </a:endParaRPr>
          </a:p>
          <a:p>
            <a:pPr marL="0" indent="0">
              <a:spcBef>
                <a:spcPts val="0"/>
              </a:spcBef>
              <a:buNone/>
            </a:pPr>
            <a:r>
              <a:rPr lang="en-US" altLang="zh-CN" sz="2400" dirty="0">
                <a:solidFill>
                  <a:schemeClr val="folHlink"/>
                </a:solidFill>
              </a:rPr>
              <a:t>    //</a:t>
            </a:r>
            <a:r>
              <a:rPr lang="zh-CN" altLang="en-US" sz="2400" dirty="0">
                <a:solidFill>
                  <a:schemeClr val="folHlink"/>
                </a:solidFill>
              </a:rPr>
              <a:t>值参数</a:t>
            </a:r>
            <a:endParaRPr lang="zh-CN" altLang="en-US" sz="2400" dirty="0">
              <a:solidFill>
                <a:schemeClr val="folHlink"/>
              </a:solidFill>
            </a:endParaRPr>
          </a:p>
          <a:p>
            <a:pPr marL="0" indent="0">
              <a:spcBef>
                <a:spcPts val="0"/>
              </a:spcBef>
              <a:buNone/>
            </a:pPr>
            <a:r>
              <a:rPr lang="zh-CN" altLang="en-US" sz="2400" dirty="0">
                <a:solidFill>
                  <a:schemeClr val="folHlink"/>
                </a:solidFill>
              </a:rPr>
              <a:t>    </a:t>
            </a:r>
            <a:r>
              <a:rPr lang="en-US" altLang="zh-CN" sz="2400">
                <a:solidFill>
                  <a:schemeClr val="folHlink"/>
                </a:solidFill>
              </a:rPr>
              <a:t>double dist;</a:t>
            </a:r>
            <a:endParaRPr lang="en-US" altLang="zh-CN" sz="2400">
              <a:solidFill>
                <a:schemeClr val="folHlink"/>
              </a:solidFill>
            </a:endParaRPr>
          </a:p>
          <a:p>
            <a:pPr marL="0" indent="0">
              <a:spcBef>
                <a:spcPts val="0"/>
              </a:spcBef>
              <a:buNone/>
            </a:pPr>
            <a:r>
              <a:rPr lang="en-US" altLang="zh-CN" sz="2400" err="1">
                <a:solidFill>
                  <a:schemeClr val="folHlink"/>
                </a:solidFill>
              </a:rPr>
              <a:t>    dist = sqrt</a:t>
            </a:r>
            <a:r>
              <a:rPr lang="en-US" altLang="zh-CN" sz="2400">
                <a:solidFill>
                  <a:schemeClr val="folHlink"/>
                </a:solidFill>
              </a:rPr>
              <a:t> ((x1-x2) * (x1-x2) + (y1-y2) * (y1-y2));</a:t>
            </a:r>
            <a:endParaRPr lang="en-US" altLang="zh-CN" sz="2400">
              <a:solidFill>
                <a:schemeClr val="folHlink"/>
              </a:solidFill>
            </a:endParaRPr>
          </a:p>
          <a:p>
            <a:pPr marL="0" indent="0">
              <a:spcBef>
                <a:spcPts val="0"/>
              </a:spcBef>
              <a:buNone/>
            </a:pPr>
            <a:r>
              <a:rPr lang="en-US" altLang="zh-CN" sz="2400">
                <a:solidFill>
                  <a:schemeClr val="folHlink"/>
                </a:solidFill>
              </a:rPr>
              <a:t>    return dist;</a:t>
            </a:r>
            <a:endParaRPr lang="en-US" altLang="zh-CN" sz="2400">
              <a:solidFill>
                <a:schemeClr val="folHlink"/>
              </a:solidFill>
            </a:endParaRPr>
          </a:p>
          <a:p>
            <a:pPr marL="0" indent="0">
              <a:spcBef>
                <a:spcPts val="0"/>
              </a:spcBef>
              <a:buNone/>
            </a:pPr>
            <a:r>
              <a:rPr lang="en-US" altLang="zh-CN" sz="2400">
                <a:solidFill>
                  <a:schemeClr val="folHlink"/>
                </a:solidFill>
              </a:rPr>
              <a:t>}</a:t>
            </a:r>
            <a:endParaRPr lang="en-US" altLang="zh-CN" sz="2400">
              <a:solidFill>
                <a:schemeClr val="folHlink"/>
              </a:solidFill>
            </a:endParaRPr>
          </a:p>
          <a:p>
            <a:pPr marL="0" indent="0">
              <a:buNone/>
            </a:pPr>
            <a:r>
              <a:rPr lang="zh-CN" altLang="en-US" sz="2400" dirty="0"/>
              <a:t>调用语句：</a:t>
            </a:r>
            <a:endParaRPr lang="zh-CN" altLang="en-US" sz="2400" dirty="0"/>
          </a:p>
          <a:p>
            <a:pPr marL="0" indent="0">
              <a:buNone/>
            </a:pPr>
            <a:r>
              <a:rPr lang="en-US" altLang="zh-CN" sz="2400">
                <a:solidFill>
                  <a:schemeClr val="folHlink"/>
                </a:solidFill>
              </a:rPr>
              <a:t>dist = </a:t>
            </a:r>
            <a:r>
              <a:rPr lang="en-US" altLang="zh-CN" sz="2400">
                <a:solidFill>
                  <a:schemeClr val="hlink"/>
                </a:solidFill>
              </a:rPr>
              <a:t>dist1(dot1.x, dot1.y, circ1.center.x, circ1.center.y)</a:t>
            </a:r>
            <a:r>
              <a:rPr lang="en-US" altLang="zh-CN" sz="2400">
                <a:solidFill>
                  <a:schemeClr val="folHlink"/>
                </a:solidFill>
              </a:rPr>
              <a:t>;</a:t>
            </a:r>
            <a:endParaRPr lang="en-US" altLang="zh-CN" sz="2400">
              <a:solidFill>
                <a:schemeClr val="folHlink"/>
              </a:solidFill>
            </a:endParaRPr>
          </a:p>
          <a:p>
            <a:pPr marL="0" indent="0">
              <a:buNone/>
            </a:pPr>
            <a:endParaRPr lang="en-US" altLang="zh-CN" sz="2400">
              <a:solidFill>
                <a:schemeClr val="folHlink"/>
              </a:solidFill>
            </a:endParaRPr>
          </a:p>
          <a:p>
            <a:pPr marL="0" indent="0">
              <a:buNone/>
            </a:pPr>
            <a:r>
              <a:rPr lang="zh-CN" altLang="en-US" sz="2400" dirty="0"/>
              <a:t>另外的方法是</a:t>
            </a:r>
            <a:r>
              <a:rPr lang="zh-CN" altLang="en-US" sz="2400" dirty="0">
                <a:solidFill>
                  <a:schemeClr val="accent2"/>
                </a:solidFill>
              </a:rPr>
              <a:t>把结构体作为一个整体作为参数</a:t>
            </a:r>
            <a:r>
              <a:rPr lang="zh-CN" altLang="en-US" sz="2400" dirty="0"/>
              <a:t>传递给函数。可以写出如下三种写法：</a:t>
            </a:r>
            <a:endParaRPr lang="zh-CN" altLang="en-US" sz="2400" dirty="0"/>
          </a:p>
        </p:txBody>
      </p:sp>
      <p:sp>
        <p:nvSpPr>
          <p:cNvPr id="326660" name="右箭头 326659"/>
          <p:cNvSpPr/>
          <p:nvPr/>
        </p:nvSpPr>
        <p:spPr>
          <a:xfrm>
            <a:off x="8388350" y="5373688"/>
            <a:ext cx="431800" cy="287337"/>
          </a:xfrm>
          <a:prstGeom prst="rightArrow">
            <a:avLst>
              <a:gd name="adj1" fmla="val 50000"/>
              <a:gd name="adj2" fmla="val 37569"/>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343043" name="内容占位符 343042"/>
          <p:cNvSpPr>
            <a:spLocks noGrp="1"/>
          </p:cNvSpPr>
          <p:nvPr>
            <p:ph idx="1"/>
          </p:nvPr>
        </p:nvSpPr>
        <p:spPr>
          <a:xfrm>
            <a:off x="539750" y="342900"/>
            <a:ext cx="8409305" cy="6322060"/>
          </a:xfrm>
        </p:spPr>
        <p:txBody>
          <a:bodyPr/>
          <a:lstStyle/>
          <a:p>
            <a:pPr>
              <a:lnSpc>
                <a:spcPct val="100000"/>
              </a:lnSpc>
              <a:spcBef>
                <a:spcPts val="0"/>
              </a:spcBef>
              <a:buNone/>
            </a:pPr>
            <a:r>
              <a:rPr lang="en-US" altLang="zh-CN" sz="2400">
                <a:solidFill>
                  <a:schemeClr val="folHlink"/>
                </a:solidFill>
              </a:rPr>
              <a:t>double dist2 (</a:t>
            </a:r>
            <a:r>
              <a:rPr lang="en-US" altLang="zh-CN" sz="2400" u="sng">
                <a:solidFill>
                  <a:schemeClr val="hlink"/>
                </a:solidFill>
              </a:rPr>
              <a:t>Dot dot</a:t>
            </a:r>
            <a:r>
              <a:rPr lang="en-US" altLang="zh-CN" sz="2400">
                <a:solidFill>
                  <a:schemeClr val="folHlink"/>
                </a:solidFill>
              </a:rPr>
              <a:t>, </a:t>
            </a:r>
            <a:r>
              <a:rPr lang="en-US" altLang="zh-CN" sz="2400" u="sng">
                <a:solidFill>
                  <a:schemeClr val="hlink"/>
                </a:solidFill>
              </a:rPr>
              <a:t>Circle circ</a:t>
            </a:r>
            <a:r>
              <a:rPr lang="en-US" altLang="zh-CN" sz="2400" dirty="0">
                <a:solidFill>
                  <a:schemeClr val="folHlink"/>
                </a:solidFill>
              </a:rPr>
              <a:t>) {    //</a:t>
            </a:r>
            <a:r>
              <a:rPr lang="zh-CN" altLang="en-US" sz="2400" dirty="0">
                <a:solidFill>
                  <a:schemeClr val="folHlink"/>
                </a:solidFill>
              </a:rPr>
              <a:t>结构体值参数</a:t>
            </a:r>
            <a:endParaRPr lang="zh-CN" altLang="en-US" sz="2400" dirty="0">
              <a:solidFill>
                <a:schemeClr val="folHlink"/>
              </a:solidFill>
            </a:endParaRPr>
          </a:p>
          <a:p>
            <a:pPr>
              <a:lnSpc>
                <a:spcPct val="100000"/>
              </a:lnSpc>
              <a:spcBef>
                <a:spcPts val="0"/>
              </a:spcBef>
              <a:buNone/>
            </a:pPr>
            <a:r>
              <a:rPr lang="zh-CN" altLang="en-US" sz="2400" dirty="0">
                <a:solidFill>
                  <a:schemeClr val="folHlink"/>
                </a:solidFill>
              </a:rPr>
              <a:t>    </a:t>
            </a:r>
            <a:r>
              <a:rPr lang="en-US" altLang="zh-CN" sz="2400">
                <a:solidFill>
                  <a:schemeClr val="folHlink"/>
                </a:solidFill>
              </a:rPr>
              <a:t>double dist;</a:t>
            </a:r>
            <a:endParaRPr lang="en-US" altLang="zh-CN" sz="2400">
              <a:solidFill>
                <a:schemeClr val="folHlink"/>
              </a:solidFill>
            </a:endParaRPr>
          </a:p>
          <a:p>
            <a:pPr>
              <a:lnSpc>
                <a:spcPct val="100000"/>
              </a:lnSpc>
              <a:spcBef>
                <a:spcPts val="0"/>
              </a:spcBef>
              <a:buNone/>
            </a:pPr>
            <a:r>
              <a:rPr lang="en-US" altLang="zh-CN" sz="2400" err="1">
                <a:solidFill>
                  <a:schemeClr val="folHlink"/>
                </a:solidFill>
              </a:rPr>
              <a:t>    dist = sqrt ((dot.x - circ.center.x) * (dot.x - circ.center.x</a:t>
            </a:r>
            <a:r>
              <a:rPr lang="en-US" altLang="zh-CN" sz="2400">
                <a:solidFill>
                  <a:schemeClr val="folHlink"/>
                </a:solidFill>
              </a:rPr>
              <a:t>)</a:t>
            </a:r>
            <a:endParaRPr lang="en-US" altLang="zh-CN" sz="2400">
              <a:solidFill>
                <a:schemeClr val="folHlink"/>
              </a:solidFill>
            </a:endParaRPr>
          </a:p>
          <a:p>
            <a:pPr>
              <a:lnSpc>
                <a:spcPct val="100000"/>
              </a:lnSpc>
              <a:spcBef>
                <a:spcPts val="0"/>
              </a:spcBef>
              <a:buNone/>
            </a:pPr>
            <a:r>
              <a:rPr lang="en-US" altLang="zh-CN" sz="2400" err="1">
                <a:solidFill>
                  <a:schemeClr val="folHlink"/>
                </a:solidFill>
              </a:rPr>
              <a:t>                + (dot.y - circ.center.y) * (dot.y - circ.center.y</a:t>
            </a:r>
            <a:r>
              <a:rPr lang="en-US" altLang="zh-CN" sz="2400">
                <a:solidFill>
                  <a:schemeClr val="folHlink"/>
                </a:solidFill>
              </a:rPr>
              <a:t>));</a:t>
            </a:r>
            <a:endParaRPr lang="en-US" altLang="zh-CN" sz="2400">
              <a:solidFill>
                <a:schemeClr val="folHlink"/>
              </a:solidFill>
            </a:endParaRPr>
          </a:p>
          <a:p>
            <a:pPr>
              <a:lnSpc>
                <a:spcPct val="100000"/>
              </a:lnSpc>
              <a:spcBef>
                <a:spcPts val="0"/>
              </a:spcBef>
              <a:buNone/>
            </a:pPr>
            <a:r>
              <a:rPr lang="en-US" altLang="zh-CN" sz="2400">
                <a:solidFill>
                  <a:schemeClr val="folHlink"/>
                </a:solidFill>
              </a:rPr>
              <a:t>    return dist;</a:t>
            </a:r>
            <a:endParaRPr lang="en-US" altLang="zh-CN" sz="2400">
              <a:solidFill>
                <a:schemeClr val="folHlink"/>
              </a:solidFill>
            </a:endParaRPr>
          </a:p>
          <a:p>
            <a:pPr>
              <a:lnSpc>
                <a:spcPct val="100000"/>
              </a:lnSpc>
              <a:spcBef>
                <a:spcPts val="0"/>
              </a:spcBef>
              <a:buNone/>
            </a:pPr>
            <a:r>
              <a:rPr lang="en-US" altLang="zh-CN" sz="2400">
                <a:solidFill>
                  <a:schemeClr val="folHlink"/>
                </a:solidFill>
              </a:rPr>
              <a:t>}</a:t>
            </a:r>
            <a:endParaRPr lang="en-US" altLang="zh-CN" sz="2400">
              <a:solidFill>
                <a:schemeClr val="folHlink"/>
              </a:solidFill>
            </a:endParaRPr>
          </a:p>
          <a:p>
            <a:pPr>
              <a:lnSpc>
                <a:spcPct val="100000"/>
              </a:lnSpc>
              <a:spcBef>
                <a:spcPts val="0"/>
              </a:spcBef>
              <a:buNone/>
            </a:pPr>
            <a:endParaRPr lang="en-US" altLang="zh-CN" sz="2400">
              <a:solidFill>
                <a:schemeClr val="folHlink"/>
              </a:solidFill>
            </a:endParaRPr>
          </a:p>
          <a:p>
            <a:pPr>
              <a:lnSpc>
                <a:spcPct val="100000"/>
              </a:lnSpc>
              <a:spcBef>
                <a:spcPts val="0"/>
              </a:spcBef>
              <a:buNone/>
            </a:pPr>
            <a:r>
              <a:rPr lang="en-US" altLang="zh-CN" sz="2400">
                <a:solidFill>
                  <a:schemeClr val="folHlink"/>
                </a:solidFill>
              </a:rPr>
              <a:t>double dist3 (</a:t>
            </a:r>
            <a:r>
              <a:rPr lang="en-US" altLang="zh-CN" sz="2400" u="sng">
                <a:solidFill>
                  <a:schemeClr val="hlink"/>
                </a:solidFill>
              </a:rPr>
              <a:t>Dot </a:t>
            </a:r>
            <a:r>
              <a:rPr lang="en-US" altLang="zh-CN" sz="2400" u="sng">
                <a:solidFill>
                  <a:schemeClr val="accent2"/>
                </a:solidFill>
              </a:rPr>
              <a:t>&amp;</a:t>
            </a:r>
            <a:r>
              <a:rPr lang="en-US" altLang="zh-CN" sz="2400" u="sng">
                <a:solidFill>
                  <a:schemeClr val="hlink"/>
                </a:solidFill>
              </a:rPr>
              <a:t>dot</a:t>
            </a:r>
            <a:r>
              <a:rPr lang="en-US" altLang="zh-CN" sz="2400">
                <a:solidFill>
                  <a:schemeClr val="folHlink"/>
                </a:solidFill>
              </a:rPr>
              <a:t>, </a:t>
            </a:r>
            <a:r>
              <a:rPr lang="en-US" altLang="zh-CN" sz="2400" u="sng">
                <a:solidFill>
                  <a:schemeClr val="hlink"/>
                </a:solidFill>
              </a:rPr>
              <a:t>Circle </a:t>
            </a:r>
            <a:r>
              <a:rPr lang="en-US" altLang="en-US" sz="2400" u="sng">
                <a:solidFill>
                  <a:schemeClr val="accent2"/>
                </a:solidFill>
              </a:rPr>
              <a:t>&amp;</a:t>
            </a:r>
            <a:r>
              <a:rPr lang="en-US" altLang="en-US" sz="2400" u="sng">
                <a:solidFill>
                  <a:schemeClr val="hlink"/>
                </a:solidFill>
              </a:rPr>
              <a:t>circ</a:t>
            </a:r>
            <a:r>
              <a:rPr lang="en-US" altLang="zh-CN" sz="2400" dirty="0">
                <a:solidFill>
                  <a:schemeClr val="folHlink"/>
                </a:solidFill>
              </a:rPr>
              <a:t>) {    //</a:t>
            </a:r>
            <a:r>
              <a:rPr lang="zh-CN" altLang="en-US" sz="2400" dirty="0">
                <a:solidFill>
                  <a:schemeClr val="folHlink"/>
                </a:solidFill>
              </a:rPr>
              <a:t>结构体引用参数</a:t>
            </a:r>
            <a:endParaRPr lang="zh-CN" altLang="en-US" sz="2400" dirty="0">
              <a:solidFill>
                <a:schemeClr val="folHlink"/>
              </a:solidFill>
            </a:endParaRPr>
          </a:p>
          <a:p>
            <a:pPr>
              <a:lnSpc>
                <a:spcPct val="100000"/>
              </a:lnSpc>
              <a:spcBef>
                <a:spcPts val="0"/>
              </a:spcBef>
              <a:buNone/>
            </a:pPr>
            <a:r>
              <a:rPr lang="zh-CN" altLang="en-US" sz="2400" dirty="0">
                <a:solidFill>
                  <a:schemeClr val="folHlink"/>
                </a:solidFill>
              </a:rPr>
              <a:t>    </a:t>
            </a:r>
            <a:r>
              <a:rPr lang="en-US" altLang="zh-CN" sz="2400" err="1">
                <a:solidFill>
                  <a:schemeClr val="folHlink"/>
                </a:solidFill>
              </a:rPr>
              <a:t>return sqrt ((dot.x - circ.center.x) * (dot.x - circ.center.x</a:t>
            </a:r>
            <a:r>
              <a:rPr lang="en-US" altLang="zh-CN" sz="2400">
                <a:solidFill>
                  <a:schemeClr val="folHlink"/>
                </a:solidFill>
              </a:rPr>
              <a:t>)</a:t>
            </a:r>
            <a:endParaRPr lang="en-US" altLang="zh-CN" sz="2400">
              <a:solidFill>
                <a:schemeClr val="folHlink"/>
              </a:solidFill>
            </a:endParaRPr>
          </a:p>
          <a:p>
            <a:pPr>
              <a:lnSpc>
                <a:spcPct val="100000"/>
              </a:lnSpc>
              <a:spcBef>
                <a:spcPts val="0"/>
              </a:spcBef>
              <a:buNone/>
            </a:pPr>
            <a:r>
              <a:rPr lang="en-US" altLang="zh-CN" sz="2400" err="1">
                <a:solidFill>
                  <a:schemeClr val="folHlink"/>
                </a:solidFill>
              </a:rPr>
              <a:t>                + (dot.y - circ.center.y) * (dot.y - circ.center.y</a:t>
            </a:r>
            <a:r>
              <a:rPr lang="en-US" altLang="zh-CN" sz="2400">
                <a:solidFill>
                  <a:schemeClr val="folHlink"/>
                </a:solidFill>
              </a:rPr>
              <a:t>));</a:t>
            </a:r>
            <a:endParaRPr lang="en-US" altLang="zh-CN" sz="2400">
              <a:solidFill>
                <a:schemeClr val="folHlink"/>
              </a:solidFill>
            </a:endParaRPr>
          </a:p>
          <a:p>
            <a:pPr>
              <a:lnSpc>
                <a:spcPct val="100000"/>
              </a:lnSpc>
              <a:spcBef>
                <a:spcPts val="0"/>
              </a:spcBef>
              <a:buNone/>
            </a:pPr>
            <a:r>
              <a:rPr lang="en-US" altLang="zh-CN" sz="2400">
                <a:solidFill>
                  <a:schemeClr val="folHlink"/>
                </a:solidFill>
              </a:rPr>
              <a:t>}</a:t>
            </a:r>
            <a:endParaRPr lang="en-US" altLang="zh-CN" sz="2400">
              <a:solidFill>
                <a:schemeClr val="folHlink"/>
              </a:solidFill>
            </a:endParaRPr>
          </a:p>
          <a:p>
            <a:pPr>
              <a:lnSpc>
                <a:spcPct val="100000"/>
              </a:lnSpc>
              <a:spcBef>
                <a:spcPts val="0"/>
              </a:spcBef>
              <a:buNone/>
            </a:pPr>
            <a:endParaRPr lang="en-US" altLang="zh-CN" sz="2400">
              <a:solidFill>
                <a:schemeClr val="folHlink"/>
              </a:solidFill>
            </a:endParaRPr>
          </a:p>
          <a:p>
            <a:pPr>
              <a:lnSpc>
                <a:spcPct val="100000"/>
              </a:lnSpc>
              <a:spcBef>
                <a:spcPts val="0"/>
              </a:spcBef>
              <a:buNone/>
            </a:pPr>
            <a:r>
              <a:rPr lang="en-US" altLang="zh-CN" sz="2400">
                <a:solidFill>
                  <a:schemeClr val="folHlink"/>
                </a:solidFill>
              </a:rPr>
              <a:t>double dist4 (</a:t>
            </a:r>
            <a:r>
              <a:rPr lang="en-US" altLang="zh-CN" sz="2400" u="sng">
                <a:solidFill>
                  <a:schemeClr val="hlink"/>
                </a:solidFill>
              </a:rPr>
              <a:t>Dot </a:t>
            </a:r>
            <a:r>
              <a:rPr lang="en-US" altLang="zh-CN" sz="2400" u="sng">
                <a:solidFill>
                  <a:schemeClr val="accent2"/>
                </a:solidFill>
              </a:rPr>
              <a:t>*</a:t>
            </a:r>
            <a:r>
              <a:rPr lang="en-US" altLang="zh-CN" sz="2400" u="sng">
                <a:solidFill>
                  <a:schemeClr val="hlink"/>
                </a:solidFill>
              </a:rPr>
              <a:t>dot</a:t>
            </a:r>
            <a:r>
              <a:rPr lang="en-US" altLang="zh-CN" sz="2400">
                <a:solidFill>
                  <a:schemeClr val="folHlink"/>
                </a:solidFill>
              </a:rPr>
              <a:t>, </a:t>
            </a:r>
            <a:r>
              <a:rPr lang="en-US" altLang="zh-CN" sz="2400" u="sng">
                <a:solidFill>
                  <a:schemeClr val="hlink"/>
                </a:solidFill>
              </a:rPr>
              <a:t>Circle </a:t>
            </a:r>
            <a:r>
              <a:rPr lang="en-US" altLang="zh-CN" sz="2400" u="sng">
                <a:solidFill>
                  <a:schemeClr val="accent2"/>
                </a:solidFill>
              </a:rPr>
              <a:t>*</a:t>
            </a:r>
            <a:r>
              <a:rPr lang="en-US" altLang="zh-CN" sz="2400" u="sng">
                <a:solidFill>
                  <a:schemeClr val="hlink"/>
                </a:solidFill>
              </a:rPr>
              <a:t>circ</a:t>
            </a:r>
            <a:r>
              <a:rPr lang="en-US" altLang="zh-CN" sz="2400" dirty="0">
                <a:solidFill>
                  <a:schemeClr val="folHlink"/>
                </a:solidFill>
              </a:rPr>
              <a:t>) {    //</a:t>
            </a:r>
            <a:r>
              <a:rPr lang="zh-CN" altLang="en-US" sz="2400" dirty="0">
                <a:solidFill>
                  <a:schemeClr val="folHlink"/>
                </a:solidFill>
              </a:rPr>
              <a:t>结构体指针参数</a:t>
            </a:r>
            <a:endParaRPr lang="zh-CN" altLang="en-US" sz="2400" dirty="0">
              <a:solidFill>
                <a:schemeClr val="folHlink"/>
              </a:solidFill>
            </a:endParaRPr>
          </a:p>
          <a:p>
            <a:pPr>
              <a:lnSpc>
                <a:spcPct val="100000"/>
              </a:lnSpc>
              <a:spcBef>
                <a:spcPts val="0"/>
              </a:spcBef>
              <a:buNone/>
            </a:pPr>
            <a:r>
              <a:rPr lang="zh-CN" altLang="en-US" sz="2400" dirty="0">
                <a:solidFill>
                  <a:schemeClr val="folHlink"/>
                </a:solidFill>
              </a:rPr>
              <a:t>    </a:t>
            </a:r>
            <a:r>
              <a:rPr lang="en-US" altLang="zh-CN" sz="2400" err="1">
                <a:solidFill>
                  <a:schemeClr val="folHlink"/>
                </a:solidFill>
              </a:rPr>
              <a:t>return sqrt ((dot-&gt;x - circ-&gt;center.x) * (dot-&gt;x - circ-&gt;center.x</a:t>
            </a:r>
            <a:r>
              <a:rPr lang="en-US" altLang="zh-CN" sz="2400">
                <a:solidFill>
                  <a:schemeClr val="folHlink"/>
                </a:solidFill>
              </a:rPr>
              <a:t>) </a:t>
            </a:r>
            <a:r>
              <a:rPr lang="en-US" altLang="zh-CN" sz="2400" err="1">
                <a:solidFill>
                  <a:schemeClr val="folHlink"/>
                </a:solidFill>
              </a:rPr>
              <a:t>+ (dot-&gt;y - circ-&gt;center.y) * (dot-&gt;y - circ-&gt;center.y</a:t>
            </a:r>
            <a:r>
              <a:rPr lang="en-US" altLang="zh-CN" sz="2400">
                <a:solidFill>
                  <a:schemeClr val="folHlink"/>
                </a:solidFill>
              </a:rPr>
              <a:t>));</a:t>
            </a:r>
            <a:endParaRPr lang="en-US" altLang="zh-CN" sz="2400">
              <a:solidFill>
                <a:schemeClr val="folHlink"/>
              </a:solidFill>
            </a:endParaRPr>
          </a:p>
          <a:p>
            <a:pPr>
              <a:lnSpc>
                <a:spcPct val="100000"/>
              </a:lnSpc>
              <a:spcBef>
                <a:spcPts val="0"/>
              </a:spcBef>
              <a:buNone/>
            </a:pPr>
            <a:r>
              <a:rPr lang="en-US" altLang="zh-CN" sz="2400" dirty="0">
                <a:solidFill>
                  <a:schemeClr val="folHlink"/>
                </a:solidFill>
              </a:rPr>
              <a:t>    //</a:t>
            </a:r>
            <a:r>
              <a:rPr lang="zh-CN" altLang="en-US" sz="2400" dirty="0">
                <a:solidFill>
                  <a:schemeClr val="folHlink"/>
                </a:solidFill>
              </a:rPr>
              <a:t>注意上式中 </a:t>
            </a:r>
            <a:r>
              <a:rPr lang="en-US" altLang="zh-CN" sz="2400" dirty="0">
                <a:solidFill>
                  <a:schemeClr val="folHlink"/>
                </a:solidFill>
              </a:rPr>
              <a:t>-&gt; </a:t>
            </a:r>
            <a:r>
              <a:rPr lang="zh-CN" altLang="en-US" sz="2400" dirty="0">
                <a:solidFill>
                  <a:schemeClr val="folHlink"/>
                </a:solidFill>
              </a:rPr>
              <a:t>与 </a:t>
            </a:r>
            <a:r>
              <a:rPr lang="en-US" altLang="zh-CN" sz="2400" dirty="0">
                <a:solidFill>
                  <a:schemeClr val="folHlink"/>
                </a:solidFill>
              </a:rPr>
              <a:t>. </a:t>
            </a:r>
            <a:r>
              <a:rPr lang="zh-CN" altLang="en-US" sz="2400" dirty="0">
                <a:solidFill>
                  <a:schemeClr val="folHlink"/>
                </a:solidFill>
              </a:rPr>
              <a:t>的用法</a:t>
            </a:r>
            <a:endParaRPr lang="zh-CN" altLang="en-US" sz="2400" dirty="0">
              <a:solidFill>
                <a:schemeClr val="folHlink"/>
              </a:solidFill>
            </a:endParaRPr>
          </a:p>
          <a:p>
            <a:pPr>
              <a:lnSpc>
                <a:spcPct val="100000"/>
              </a:lnSpc>
              <a:spcBef>
                <a:spcPts val="0"/>
              </a:spcBef>
              <a:buNone/>
            </a:pPr>
            <a:r>
              <a:rPr lang="en-US" altLang="zh-CN" sz="2400">
                <a:solidFill>
                  <a:schemeClr val="folHlink"/>
                </a:solidFill>
              </a:rPr>
              <a:t>}</a:t>
            </a:r>
            <a:endParaRPr lang="en-US" altLang="zh-CN" sz="2400">
              <a:solidFill>
                <a:schemeClr val="folHlink"/>
              </a:solidFill>
            </a:endParaRPr>
          </a:p>
          <a:p>
            <a:pPr>
              <a:lnSpc>
                <a:spcPct val="100000"/>
              </a:lnSpc>
              <a:spcBef>
                <a:spcPts val="0"/>
              </a:spcBef>
            </a:pPr>
            <a:endParaRPr lang="en-US" altLang="zh-CN" sz="2400" dirty="0">
              <a:solidFill>
                <a:schemeClr val="folHlink"/>
              </a:solidFill>
            </a:endParaRPr>
          </a:p>
        </p:txBody>
      </p:sp>
    </p:spTree>
  </p:cSld>
  <p:clrMapOvr>
    <a:masterClrMapping/>
  </p:clrMapOvr>
  <p:transition spd="med">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327683" name="内容占位符 327682"/>
          <p:cNvSpPr>
            <a:spLocks noGrp="1"/>
          </p:cNvSpPr>
          <p:nvPr>
            <p:ph idx="1"/>
          </p:nvPr>
        </p:nvSpPr>
        <p:spPr>
          <a:xfrm>
            <a:off x="539750" y="261620"/>
            <a:ext cx="8136255" cy="6120130"/>
          </a:xfrm>
        </p:spPr>
        <p:txBody>
          <a:bodyPr/>
          <a:lstStyle/>
          <a:p>
            <a:pPr marL="0" indent="0">
              <a:lnSpc>
                <a:spcPct val="100000"/>
              </a:lnSpc>
              <a:spcBef>
                <a:spcPts val="0"/>
              </a:spcBef>
              <a:buNone/>
            </a:pPr>
            <a:r>
              <a:rPr lang="zh-CN" altLang="en-US" sz="2400" dirty="0">
                <a:solidFill>
                  <a:schemeClr val="folHlink"/>
                </a:solidFill>
              </a:rPr>
              <a:t>主函数：</a:t>
            </a:r>
            <a:endParaRPr lang="zh-CN" altLang="en-US" sz="2400" dirty="0">
              <a:solidFill>
                <a:schemeClr val="folHlink"/>
              </a:solidFill>
            </a:endParaRPr>
          </a:p>
          <a:p>
            <a:pPr marL="0" indent="0">
              <a:lnSpc>
                <a:spcPct val="100000"/>
              </a:lnSpc>
              <a:spcBef>
                <a:spcPts val="0"/>
              </a:spcBef>
              <a:buNone/>
            </a:pPr>
            <a:r>
              <a:rPr lang="en-US" altLang="zh-CN" sz="2400" err="1">
                <a:solidFill>
                  <a:schemeClr val="folHlink"/>
                </a:solidFill>
              </a:rPr>
              <a:t>int</a:t>
            </a:r>
            <a:r>
              <a:rPr lang="en-US" altLang="zh-CN" sz="2400">
                <a:solidFill>
                  <a:schemeClr val="folHlink"/>
                </a:solidFill>
              </a:rPr>
              <a:t> main () {</a:t>
            </a:r>
            <a:endParaRPr lang="en-US" altLang="zh-CN" sz="2400">
              <a:solidFill>
                <a:schemeClr val="folHlink"/>
              </a:solidFill>
            </a:endParaRPr>
          </a:p>
          <a:p>
            <a:pPr marL="0" indent="0">
              <a:lnSpc>
                <a:spcPct val="100000"/>
              </a:lnSpc>
              <a:spcBef>
                <a:spcPts val="0"/>
              </a:spcBef>
              <a:buNone/>
            </a:pPr>
            <a:r>
              <a:rPr lang="en-US" altLang="zh-CN" sz="2400">
                <a:solidFill>
                  <a:schemeClr val="folHlink"/>
                </a:solidFill>
              </a:rPr>
              <a:t>    Dot dot1;</a:t>
            </a:r>
            <a:endParaRPr lang="en-US" altLang="zh-CN" sz="2400">
              <a:solidFill>
                <a:schemeClr val="folHlink"/>
              </a:solidFill>
            </a:endParaRPr>
          </a:p>
          <a:p>
            <a:pPr marL="0" indent="0">
              <a:lnSpc>
                <a:spcPct val="100000"/>
              </a:lnSpc>
              <a:spcBef>
                <a:spcPts val="0"/>
              </a:spcBef>
              <a:buNone/>
            </a:pPr>
            <a:r>
              <a:rPr lang="en-US" altLang="zh-CN" sz="2400">
                <a:solidFill>
                  <a:schemeClr val="folHlink"/>
                </a:solidFill>
              </a:rPr>
              <a:t>    Circle circ1 ;</a:t>
            </a:r>
            <a:endParaRPr lang="en-US" altLang="zh-CN" sz="2400">
              <a:solidFill>
                <a:schemeClr val="folHlink"/>
              </a:solidFill>
            </a:endParaRPr>
          </a:p>
          <a:p>
            <a:pPr marL="0" indent="0">
              <a:lnSpc>
                <a:spcPct val="100000"/>
              </a:lnSpc>
              <a:spcBef>
                <a:spcPts val="0"/>
              </a:spcBef>
              <a:buNone/>
            </a:pPr>
            <a:r>
              <a:rPr lang="en-US" altLang="zh-CN" sz="2400">
                <a:solidFill>
                  <a:schemeClr val="folHlink"/>
                </a:solidFill>
              </a:rPr>
              <a:t>    double x, y, r, dist;</a:t>
            </a:r>
            <a:endParaRPr lang="en-US" altLang="zh-CN" sz="2400">
              <a:solidFill>
                <a:schemeClr val="folHlink"/>
              </a:solidFill>
            </a:endParaRPr>
          </a:p>
          <a:p>
            <a:pPr marL="0" indent="0">
              <a:lnSpc>
                <a:spcPct val="100000"/>
              </a:lnSpc>
              <a:spcBef>
                <a:spcPts val="0"/>
              </a:spcBef>
              <a:buNone/>
            </a:pPr>
            <a:r>
              <a:rPr lang="en-US" altLang="zh-CN" sz="2400">
                <a:solidFill>
                  <a:schemeClr val="folHlink"/>
                </a:solidFill>
              </a:rPr>
              <a:t>    </a:t>
            </a:r>
            <a:endParaRPr lang="en-US" altLang="zh-CN" sz="2400">
              <a:solidFill>
                <a:schemeClr val="folHlink"/>
              </a:solidFill>
            </a:endParaRPr>
          </a:p>
          <a:p>
            <a:pPr marL="0" indent="0">
              <a:lnSpc>
                <a:spcPct val="100000"/>
              </a:lnSpc>
              <a:spcBef>
                <a:spcPts val="0"/>
              </a:spcBef>
              <a:buNone/>
            </a:pPr>
            <a:r>
              <a:rPr lang="en-US" altLang="zh-CN" sz="2400" err="1">
                <a:solidFill>
                  <a:schemeClr val="folHlink"/>
                </a:solidFill>
              </a:rPr>
              <a:t>    cout</a:t>
            </a:r>
            <a:r>
              <a:rPr lang="en-US" altLang="zh-CN" sz="2400">
                <a:solidFill>
                  <a:schemeClr val="folHlink"/>
                </a:solidFill>
              </a:rPr>
              <a:t> &lt;&lt; "Input  a Dot (x y): ";  </a:t>
            </a:r>
            <a:endParaRPr lang="en-US" altLang="zh-CN" sz="2400">
              <a:solidFill>
                <a:schemeClr val="folHlink"/>
              </a:solidFill>
            </a:endParaRPr>
          </a:p>
          <a:p>
            <a:pPr marL="0" indent="0">
              <a:lnSpc>
                <a:spcPct val="100000"/>
              </a:lnSpc>
              <a:spcBef>
                <a:spcPts val="0"/>
              </a:spcBef>
              <a:buNone/>
            </a:pPr>
            <a:r>
              <a:rPr lang="en-US" altLang="zh-CN" sz="2400" err="1">
                <a:solidFill>
                  <a:schemeClr val="folHlink"/>
                </a:solidFill>
              </a:rPr>
              <a:t>    cin</a:t>
            </a:r>
            <a:r>
              <a:rPr lang="en-US" altLang="zh-CN" sz="2400">
                <a:solidFill>
                  <a:schemeClr val="folHlink"/>
                </a:solidFill>
              </a:rPr>
              <a:t> &gt;&gt; x &gt;&gt; y;</a:t>
            </a:r>
            <a:endParaRPr lang="en-US" altLang="zh-CN" sz="2400">
              <a:solidFill>
                <a:schemeClr val="folHlink"/>
              </a:solidFill>
            </a:endParaRPr>
          </a:p>
          <a:p>
            <a:pPr marL="0" indent="0">
              <a:lnSpc>
                <a:spcPct val="100000"/>
              </a:lnSpc>
              <a:spcBef>
                <a:spcPts val="0"/>
              </a:spcBef>
              <a:buNone/>
            </a:pPr>
            <a:r>
              <a:rPr lang="en-US" altLang="zh-CN" sz="2400">
                <a:solidFill>
                  <a:schemeClr val="folHlink"/>
                </a:solidFill>
              </a:rPr>
              <a:t>    dot1 = </a:t>
            </a:r>
            <a:r>
              <a:rPr lang="en-US" altLang="zh-CN" sz="2400" err="1">
                <a:solidFill>
                  <a:schemeClr val="hlink"/>
                </a:solidFill>
              </a:rPr>
              <a:t>mkDot(x</a:t>
            </a:r>
            <a:r>
              <a:rPr lang="en-US" altLang="zh-CN" sz="2400">
                <a:solidFill>
                  <a:schemeClr val="hlink"/>
                </a:solidFill>
              </a:rPr>
              <a:t>, y);</a:t>
            </a:r>
            <a:r>
              <a:rPr lang="en-US" altLang="zh-CN" sz="2400">
                <a:solidFill>
                  <a:schemeClr val="folHlink"/>
                </a:solidFill>
              </a:rPr>
              <a:t>    //!!!</a:t>
            </a:r>
            <a:endParaRPr lang="en-US" altLang="zh-CN" sz="2400">
              <a:solidFill>
                <a:schemeClr val="folHlink"/>
              </a:solidFill>
            </a:endParaRPr>
          </a:p>
          <a:p>
            <a:pPr marL="0" indent="0">
              <a:lnSpc>
                <a:spcPct val="100000"/>
              </a:lnSpc>
              <a:spcBef>
                <a:spcPts val="0"/>
              </a:spcBef>
              <a:buNone/>
            </a:pPr>
            <a:r>
              <a:rPr lang="en-US" altLang="zh-CN" sz="2400">
                <a:solidFill>
                  <a:schemeClr val="folHlink"/>
                </a:solidFill>
              </a:rPr>
              <a:t>    </a:t>
            </a:r>
            <a:endParaRPr lang="en-US" altLang="zh-CN" sz="2400">
              <a:solidFill>
                <a:schemeClr val="folHlink"/>
              </a:solidFill>
            </a:endParaRPr>
          </a:p>
          <a:p>
            <a:pPr marL="0" indent="0">
              <a:lnSpc>
                <a:spcPct val="100000"/>
              </a:lnSpc>
              <a:spcBef>
                <a:spcPts val="0"/>
              </a:spcBef>
              <a:buNone/>
            </a:pPr>
            <a:r>
              <a:rPr lang="en-US" altLang="zh-CN" sz="2400" err="1">
                <a:solidFill>
                  <a:schemeClr val="folHlink"/>
                </a:solidFill>
              </a:rPr>
              <a:t>    cout</a:t>
            </a:r>
            <a:r>
              <a:rPr lang="en-US" altLang="zh-CN" sz="2400">
                <a:solidFill>
                  <a:schemeClr val="folHlink"/>
                </a:solidFill>
              </a:rPr>
              <a:t> &lt;&lt; "Input the a circle (x y r): ";</a:t>
            </a:r>
            <a:endParaRPr lang="en-US" altLang="zh-CN" sz="2400">
              <a:solidFill>
                <a:schemeClr val="folHlink"/>
              </a:solidFill>
            </a:endParaRPr>
          </a:p>
          <a:p>
            <a:pPr marL="0" indent="0">
              <a:lnSpc>
                <a:spcPct val="100000"/>
              </a:lnSpc>
              <a:spcBef>
                <a:spcPts val="0"/>
              </a:spcBef>
              <a:buNone/>
            </a:pPr>
            <a:r>
              <a:rPr lang="en-US" altLang="zh-CN" sz="2400" err="1">
                <a:solidFill>
                  <a:schemeClr val="folHlink"/>
                </a:solidFill>
              </a:rPr>
              <a:t>    cin</a:t>
            </a:r>
            <a:r>
              <a:rPr lang="en-US" altLang="zh-CN" sz="2400">
                <a:solidFill>
                  <a:schemeClr val="folHlink"/>
                </a:solidFill>
              </a:rPr>
              <a:t> &gt;&gt; x &gt;&gt; y &gt;&gt; r;</a:t>
            </a:r>
            <a:endParaRPr lang="en-US" altLang="zh-CN" sz="2400">
              <a:solidFill>
                <a:schemeClr val="folHlink"/>
              </a:solidFill>
            </a:endParaRPr>
          </a:p>
          <a:p>
            <a:pPr marL="0" indent="0">
              <a:lnSpc>
                <a:spcPct val="100000"/>
              </a:lnSpc>
              <a:spcBef>
                <a:spcPts val="0"/>
              </a:spcBef>
              <a:buNone/>
            </a:pPr>
            <a:r>
              <a:rPr lang="en-US" altLang="zh-CN" sz="2400">
                <a:solidFill>
                  <a:schemeClr val="folHlink"/>
                </a:solidFill>
              </a:rPr>
              <a:t>    circ1 = </a:t>
            </a:r>
            <a:r>
              <a:rPr lang="en-US" altLang="zh-CN" sz="2400" err="1">
                <a:solidFill>
                  <a:schemeClr val="hlink"/>
                </a:solidFill>
              </a:rPr>
              <a:t>mkCircle</a:t>
            </a:r>
            <a:r>
              <a:rPr lang="en-US" altLang="zh-CN" sz="2400">
                <a:solidFill>
                  <a:schemeClr val="hlink"/>
                </a:solidFill>
              </a:rPr>
              <a:t> (x, y, r);</a:t>
            </a:r>
            <a:r>
              <a:rPr lang="en-US" altLang="zh-CN" sz="2400">
                <a:solidFill>
                  <a:schemeClr val="folHlink"/>
                </a:solidFill>
              </a:rPr>
              <a:t>    //!!!</a:t>
            </a:r>
            <a:endParaRPr lang="en-US" altLang="zh-CN" sz="2400">
              <a:solidFill>
                <a:schemeClr val="folHlink"/>
              </a:solidFill>
            </a:endParaRPr>
          </a:p>
          <a:p>
            <a:pPr marL="0" indent="0">
              <a:lnSpc>
                <a:spcPct val="100000"/>
              </a:lnSpc>
              <a:spcBef>
                <a:spcPts val="0"/>
              </a:spcBef>
              <a:buNone/>
            </a:pPr>
            <a:r>
              <a:rPr lang="en-US" altLang="zh-CN" sz="2400">
                <a:solidFill>
                  <a:schemeClr val="folHlink"/>
                </a:solidFill>
              </a:rPr>
              <a:t>    </a:t>
            </a:r>
            <a:endParaRPr lang="en-US" altLang="zh-CN" sz="2400">
              <a:solidFill>
                <a:schemeClr val="folHlink"/>
              </a:solidFill>
            </a:endParaRPr>
          </a:p>
          <a:p>
            <a:pPr marL="0" indent="0">
              <a:lnSpc>
                <a:spcPct val="100000"/>
              </a:lnSpc>
              <a:spcBef>
                <a:spcPts val="0"/>
              </a:spcBef>
              <a:buNone/>
            </a:pPr>
            <a:r>
              <a:rPr lang="en-US" altLang="zh-CN" sz="2400">
                <a:solidFill>
                  <a:schemeClr val="folHlink"/>
                </a:solidFill>
              </a:rPr>
              <a:t>    dist = </a:t>
            </a:r>
            <a:r>
              <a:rPr lang="en-US" altLang="zh-CN" sz="2400">
                <a:solidFill>
                  <a:schemeClr val="hlink"/>
                </a:solidFill>
              </a:rPr>
              <a:t>dist1(dot1.x, dot1.y, circ1.center.x, circ1.center.y)</a:t>
            </a:r>
            <a:r>
              <a:rPr lang="en-US" altLang="zh-CN" sz="2400">
                <a:solidFill>
                  <a:schemeClr val="folHlink"/>
                </a:solidFill>
              </a:rPr>
              <a:t>;</a:t>
            </a:r>
            <a:endParaRPr lang="en-US" altLang="zh-CN" sz="2400">
              <a:solidFill>
                <a:schemeClr val="folHlink"/>
              </a:solidFill>
            </a:endParaRPr>
          </a:p>
          <a:p>
            <a:pPr marL="0" indent="0">
              <a:lnSpc>
                <a:spcPct val="100000"/>
              </a:lnSpc>
              <a:spcBef>
                <a:spcPts val="0"/>
              </a:spcBef>
              <a:buNone/>
            </a:pPr>
            <a:r>
              <a:rPr lang="en-US" altLang="zh-CN" sz="2400" dirty="0">
                <a:solidFill>
                  <a:schemeClr val="folHlink"/>
                </a:solidFill>
              </a:rPr>
              <a:t>    //</a:t>
            </a:r>
            <a:r>
              <a:rPr lang="zh-CN" altLang="en-US" sz="2400" dirty="0">
                <a:solidFill>
                  <a:schemeClr val="folHlink"/>
                </a:solidFill>
              </a:rPr>
              <a:t>成员参数</a:t>
            </a:r>
            <a:endParaRPr lang="zh-CN" altLang="en-US" sz="2400" dirty="0">
              <a:solidFill>
                <a:schemeClr val="folHlink"/>
              </a:solidFill>
            </a:endParaRPr>
          </a:p>
          <a:p>
            <a:pPr marL="0" indent="0">
              <a:lnSpc>
                <a:spcPct val="100000"/>
              </a:lnSpc>
              <a:spcBef>
                <a:spcPts val="0"/>
              </a:spcBef>
              <a:buNone/>
            </a:pPr>
            <a:r>
              <a:rPr lang="zh-CN" altLang="en-US" sz="2400" dirty="0">
                <a:solidFill>
                  <a:schemeClr val="folHlink"/>
                </a:solidFill>
              </a:rPr>
              <a:t>    </a:t>
            </a:r>
            <a:r>
              <a:rPr lang="en-US" altLang="zh-CN" sz="2400" err="1">
                <a:solidFill>
                  <a:schemeClr val="folHlink"/>
                </a:solidFill>
              </a:rPr>
              <a:t>cout &lt;&lt; "distance: " &lt;&lt; dist &lt;&lt; endl</a:t>
            </a:r>
            <a:r>
              <a:rPr lang="en-US" altLang="zh-CN" sz="2400">
                <a:solidFill>
                  <a:schemeClr val="folHlink"/>
                </a:solidFill>
              </a:rPr>
              <a:t>;</a:t>
            </a:r>
            <a:endParaRPr lang="en-US" altLang="zh-CN" sz="2400">
              <a:solidFill>
                <a:schemeClr val="folHlink"/>
              </a:solidFill>
            </a:endParaRPr>
          </a:p>
        </p:txBody>
      </p:sp>
    </p:spTree>
  </p:cSld>
  <p:clrMapOvr>
    <a:masterClrMapping/>
  </p:clrMapOvr>
  <p:transition spd="med">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344068" name="内容占位符 344067"/>
          <p:cNvSpPr txBox="1">
            <a:spLocks noGrp="1"/>
          </p:cNvSpPr>
          <p:nvPr>
            <p:ph idx="1"/>
          </p:nvPr>
        </p:nvSpPr>
        <p:spPr>
          <a:xfrm>
            <a:off x="539750" y="398780"/>
            <a:ext cx="8136255" cy="5982970"/>
          </a:xfrm>
        </p:spPr>
        <p:txBody>
          <a:bodyPr vert="horz" wrap="square" lIns="91440" tIns="45720" rIns="91440" bIns="45720" anchor="t"/>
          <a:lstStyle/>
          <a:p>
            <a:pPr marL="0">
              <a:lnSpc>
                <a:spcPct val="100000"/>
              </a:lnSpc>
              <a:spcBef>
                <a:spcPts val="0"/>
              </a:spcBef>
              <a:buNone/>
            </a:pPr>
            <a:r>
              <a:rPr lang="en-US" altLang="zh-CN" sz="2400" dirty="0">
                <a:solidFill>
                  <a:schemeClr val="folHlink"/>
                </a:solidFill>
              </a:rPr>
              <a:t>    </a:t>
            </a:r>
            <a:r>
              <a:rPr lang="en-US" altLang="zh-CN" sz="2400" dirty="0" err="1">
                <a:solidFill>
                  <a:schemeClr val="folHlink"/>
                </a:solidFill>
              </a:rPr>
              <a:t>dist</a:t>
            </a:r>
            <a:r>
              <a:rPr lang="en-US" altLang="zh-CN" sz="2400" dirty="0">
                <a:solidFill>
                  <a:schemeClr val="folHlink"/>
                </a:solidFill>
              </a:rPr>
              <a:t> = </a:t>
            </a:r>
            <a:r>
              <a:rPr lang="en-US" altLang="zh-CN" sz="2400" dirty="0">
                <a:solidFill>
                  <a:schemeClr val="hlink"/>
                </a:solidFill>
              </a:rPr>
              <a:t>dist2(dot1, circ1)</a:t>
            </a:r>
            <a:r>
              <a:rPr lang="en-US" altLang="zh-CN" sz="2400" dirty="0">
                <a:solidFill>
                  <a:schemeClr val="folHlink"/>
                </a:solidFill>
              </a:rPr>
              <a:t>;    //</a:t>
            </a:r>
            <a:r>
              <a:rPr lang="zh-CN" altLang="en-US" sz="2400" dirty="0">
                <a:solidFill>
                  <a:schemeClr val="folHlink"/>
                </a:solidFill>
              </a:rPr>
              <a:t>结构体值参数</a:t>
            </a:r>
            <a:endParaRPr lang="zh-CN" altLang="en-US" sz="2400" dirty="0">
              <a:solidFill>
                <a:schemeClr val="folHlink"/>
              </a:solidFill>
            </a:endParaRPr>
          </a:p>
          <a:p>
            <a:pPr marL="0">
              <a:lnSpc>
                <a:spcPct val="100000"/>
              </a:lnSpc>
              <a:spcBef>
                <a:spcPts val="0"/>
              </a:spcBef>
              <a:buNone/>
            </a:pPr>
            <a:r>
              <a:rPr lang="zh-CN" altLang="en-US" sz="2400" dirty="0">
                <a:solidFill>
                  <a:schemeClr val="folHlink"/>
                </a:solidFill>
              </a:rPr>
              <a:t>    </a:t>
            </a:r>
            <a:r>
              <a:rPr lang="en-US" altLang="zh-CN" sz="2400" dirty="0" err="1">
                <a:solidFill>
                  <a:schemeClr val="folHlink"/>
                </a:solidFill>
              </a:rPr>
              <a:t>cout</a:t>
            </a:r>
            <a:r>
              <a:rPr lang="en-US" altLang="zh-CN" sz="2400" dirty="0">
                <a:solidFill>
                  <a:schemeClr val="folHlink"/>
                </a:solidFill>
              </a:rPr>
              <a:t> &lt;&lt; "distance: " &lt;&lt; </a:t>
            </a:r>
            <a:r>
              <a:rPr lang="en-US" altLang="zh-CN" sz="2400" dirty="0" err="1">
                <a:solidFill>
                  <a:schemeClr val="folHlink"/>
                </a:solidFill>
              </a:rPr>
              <a:t>dist</a:t>
            </a:r>
            <a:r>
              <a:rPr lang="en-US" altLang="zh-CN" sz="2400" dirty="0">
                <a:solidFill>
                  <a:schemeClr val="folHlink"/>
                </a:solidFill>
              </a:rPr>
              <a:t> &lt;&lt; </a:t>
            </a:r>
            <a:r>
              <a:rPr lang="en-US" altLang="zh-CN" sz="2400" dirty="0" err="1">
                <a:solidFill>
                  <a:schemeClr val="folHlink"/>
                </a:solidFill>
              </a:rPr>
              <a:t>endl</a:t>
            </a:r>
            <a:r>
              <a:rPr lang="en-US" altLang="zh-CN" sz="2400" dirty="0">
                <a:solidFill>
                  <a:schemeClr val="folHlink"/>
                </a:solidFill>
              </a:rPr>
              <a:t>;</a:t>
            </a:r>
            <a:endParaRPr lang="en-US" altLang="zh-CN" sz="2400" dirty="0">
              <a:solidFill>
                <a:schemeClr val="folHlink"/>
              </a:solidFill>
            </a:endParaRPr>
          </a:p>
          <a:p>
            <a:pPr marL="0">
              <a:lnSpc>
                <a:spcPct val="100000"/>
              </a:lnSpc>
              <a:spcBef>
                <a:spcPts val="0"/>
              </a:spcBef>
              <a:buNone/>
            </a:pPr>
            <a:r>
              <a:rPr lang="en-US" altLang="zh-CN" sz="2400" dirty="0">
                <a:solidFill>
                  <a:schemeClr val="folHlink"/>
                </a:solidFill>
              </a:rPr>
              <a:t>    </a:t>
            </a:r>
            <a:r>
              <a:rPr lang="en-US" altLang="zh-CN" sz="2400" dirty="0" err="1">
                <a:solidFill>
                  <a:schemeClr val="folHlink"/>
                </a:solidFill>
              </a:rPr>
              <a:t>dist</a:t>
            </a:r>
            <a:r>
              <a:rPr lang="en-US" altLang="zh-CN" sz="2400" dirty="0">
                <a:solidFill>
                  <a:schemeClr val="folHlink"/>
                </a:solidFill>
              </a:rPr>
              <a:t> = </a:t>
            </a:r>
            <a:r>
              <a:rPr lang="en-US" altLang="zh-CN" sz="2400" dirty="0">
                <a:solidFill>
                  <a:schemeClr val="hlink"/>
                </a:solidFill>
              </a:rPr>
              <a:t>dist3(dot1, circ1)</a:t>
            </a:r>
            <a:r>
              <a:rPr lang="en-US" altLang="zh-CN" sz="2400" dirty="0">
                <a:solidFill>
                  <a:schemeClr val="folHlink"/>
                </a:solidFill>
              </a:rPr>
              <a:t>;    //</a:t>
            </a:r>
            <a:r>
              <a:rPr lang="zh-CN" altLang="en-US" sz="2400" dirty="0">
                <a:solidFill>
                  <a:schemeClr val="folHlink"/>
                </a:solidFill>
              </a:rPr>
              <a:t>结构体引用参数</a:t>
            </a:r>
            <a:endParaRPr lang="zh-CN" altLang="en-US" sz="2400" dirty="0">
              <a:solidFill>
                <a:schemeClr val="folHlink"/>
              </a:solidFill>
            </a:endParaRPr>
          </a:p>
          <a:p>
            <a:pPr marL="0">
              <a:lnSpc>
                <a:spcPct val="100000"/>
              </a:lnSpc>
              <a:spcBef>
                <a:spcPts val="0"/>
              </a:spcBef>
              <a:buNone/>
            </a:pPr>
            <a:r>
              <a:rPr lang="zh-CN" altLang="en-US" sz="2400" dirty="0">
                <a:solidFill>
                  <a:schemeClr val="folHlink"/>
                </a:solidFill>
              </a:rPr>
              <a:t>    </a:t>
            </a:r>
            <a:r>
              <a:rPr lang="en-US" altLang="zh-CN" sz="2400" dirty="0" err="1">
                <a:solidFill>
                  <a:schemeClr val="folHlink"/>
                </a:solidFill>
              </a:rPr>
              <a:t>cout</a:t>
            </a:r>
            <a:r>
              <a:rPr lang="en-US" altLang="zh-CN" sz="2400" dirty="0">
                <a:solidFill>
                  <a:schemeClr val="folHlink"/>
                </a:solidFill>
              </a:rPr>
              <a:t> &lt;&lt; "distance: " &lt;&lt; </a:t>
            </a:r>
            <a:r>
              <a:rPr lang="en-US" altLang="zh-CN" sz="2400" dirty="0" err="1">
                <a:solidFill>
                  <a:schemeClr val="folHlink"/>
                </a:solidFill>
              </a:rPr>
              <a:t>dist</a:t>
            </a:r>
            <a:r>
              <a:rPr lang="en-US" altLang="zh-CN" sz="2400" dirty="0">
                <a:solidFill>
                  <a:schemeClr val="folHlink"/>
                </a:solidFill>
              </a:rPr>
              <a:t> &lt;&lt; </a:t>
            </a:r>
            <a:r>
              <a:rPr lang="en-US" altLang="zh-CN" sz="2400" dirty="0" err="1">
                <a:solidFill>
                  <a:schemeClr val="folHlink"/>
                </a:solidFill>
              </a:rPr>
              <a:t>endl</a:t>
            </a:r>
            <a:r>
              <a:rPr lang="en-US" altLang="zh-CN" sz="2400" dirty="0">
                <a:solidFill>
                  <a:schemeClr val="folHlink"/>
                </a:solidFill>
              </a:rPr>
              <a:t>;    </a:t>
            </a:r>
            <a:endParaRPr lang="en-US" altLang="zh-CN" sz="2400" dirty="0">
              <a:solidFill>
                <a:schemeClr val="folHlink"/>
              </a:solidFill>
            </a:endParaRPr>
          </a:p>
          <a:p>
            <a:pPr marL="0">
              <a:lnSpc>
                <a:spcPct val="100000"/>
              </a:lnSpc>
              <a:spcBef>
                <a:spcPts val="0"/>
              </a:spcBef>
              <a:buNone/>
            </a:pPr>
            <a:r>
              <a:rPr lang="en-US" altLang="zh-CN" sz="2400" dirty="0">
                <a:solidFill>
                  <a:schemeClr val="folHlink"/>
                </a:solidFill>
              </a:rPr>
              <a:t>    </a:t>
            </a:r>
            <a:r>
              <a:rPr lang="en-US" altLang="zh-CN" sz="2400" dirty="0" err="1">
                <a:solidFill>
                  <a:schemeClr val="folHlink"/>
                </a:solidFill>
              </a:rPr>
              <a:t>dist</a:t>
            </a:r>
            <a:r>
              <a:rPr lang="en-US" altLang="zh-CN" sz="2400" dirty="0">
                <a:solidFill>
                  <a:schemeClr val="folHlink"/>
                </a:solidFill>
              </a:rPr>
              <a:t> = </a:t>
            </a:r>
            <a:r>
              <a:rPr lang="en-US" altLang="zh-CN" sz="2400" dirty="0">
                <a:solidFill>
                  <a:schemeClr val="hlink"/>
                </a:solidFill>
              </a:rPr>
              <a:t>dist4(&amp;dot1, &amp;circ1)</a:t>
            </a:r>
            <a:r>
              <a:rPr lang="en-US" altLang="zh-CN" sz="2400" dirty="0">
                <a:solidFill>
                  <a:schemeClr val="folHlink"/>
                </a:solidFill>
              </a:rPr>
              <a:t>;    //</a:t>
            </a:r>
            <a:r>
              <a:rPr lang="zh-CN" altLang="en-US" sz="2400" dirty="0">
                <a:solidFill>
                  <a:schemeClr val="folHlink"/>
                </a:solidFill>
              </a:rPr>
              <a:t>结构体指针参数</a:t>
            </a:r>
            <a:endParaRPr lang="zh-CN" altLang="en-US" sz="2400" dirty="0">
              <a:solidFill>
                <a:schemeClr val="folHlink"/>
              </a:solidFill>
            </a:endParaRPr>
          </a:p>
          <a:p>
            <a:pPr marL="0">
              <a:lnSpc>
                <a:spcPct val="100000"/>
              </a:lnSpc>
              <a:spcBef>
                <a:spcPts val="0"/>
              </a:spcBef>
              <a:buNone/>
            </a:pPr>
            <a:r>
              <a:rPr lang="zh-CN" altLang="en-US" sz="2400" dirty="0">
                <a:solidFill>
                  <a:schemeClr val="folHlink"/>
                </a:solidFill>
              </a:rPr>
              <a:t>    </a:t>
            </a:r>
            <a:r>
              <a:rPr lang="en-US" altLang="zh-CN" sz="2400" dirty="0" err="1">
                <a:solidFill>
                  <a:schemeClr val="folHlink"/>
                </a:solidFill>
              </a:rPr>
              <a:t>cout</a:t>
            </a:r>
            <a:r>
              <a:rPr lang="en-US" altLang="zh-CN" sz="2400" dirty="0">
                <a:solidFill>
                  <a:schemeClr val="folHlink"/>
                </a:solidFill>
              </a:rPr>
              <a:t> &lt;&lt; "distance: " &lt;&lt; </a:t>
            </a:r>
            <a:r>
              <a:rPr lang="en-US" altLang="zh-CN" sz="2400" dirty="0" err="1">
                <a:solidFill>
                  <a:schemeClr val="folHlink"/>
                </a:solidFill>
              </a:rPr>
              <a:t>dist</a:t>
            </a:r>
            <a:r>
              <a:rPr lang="en-US" altLang="zh-CN" sz="2400" dirty="0">
                <a:solidFill>
                  <a:schemeClr val="folHlink"/>
                </a:solidFill>
              </a:rPr>
              <a:t> &lt;&lt; </a:t>
            </a:r>
            <a:r>
              <a:rPr lang="en-US" altLang="zh-CN" sz="2400" dirty="0" err="1">
                <a:solidFill>
                  <a:schemeClr val="folHlink"/>
                </a:solidFill>
              </a:rPr>
              <a:t>endl</a:t>
            </a:r>
            <a:r>
              <a:rPr lang="en-US" altLang="zh-CN" sz="2400" dirty="0">
                <a:solidFill>
                  <a:schemeClr val="folHlink"/>
                </a:solidFill>
              </a:rPr>
              <a:t>;</a:t>
            </a:r>
            <a:endParaRPr lang="en-US" altLang="zh-CN" sz="2400" dirty="0">
              <a:solidFill>
                <a:schemeClr val="folHlink"/>
              </a:solidFill>
            </a:endParaRPr>
          </a:p>
          <a:p>
            <a:pPr marL="0">
              <a:lnSpc>
                <a:spcPct val="100000"/>
              </a:lnSpc>
              <a:spcBef>
                <a:spcPts val="0"/>
              </a:spcBef>
              <a:buNone/>
            </a:pPr>
            <a:r>
              <a:rPr lang="en-US" altLang="zh-CN" sz="2400" dirty="0">
                <a:solidFill>
                  <a:schemeClr val="folHlink"/>
                </a:solidFill>
              </a:rPr>
              <a:t>    </a:t>
            </a:r>
            <a:endParaRPr lang="en-US" altLang="zh-CN" sz="2400" dirty="0">
              <a:solidFill>
                <a:schemeClr val="folHlink"/>
              </a:solidFill>
            </a:endParaRPr>
          </a:p>
          <a:p>
            <a:pPr marL="0">
              <a:lnSpc>
                <a:spcPct val="100000"/>
              </a:lnSpc>
              <a:spcBef>
                <a:spcPts val="0"/>
              </a:spcBef>
              <a:buNone/>
            </a:pPr>
            <a:r>
              <a:rPr lang="en-US" altLang="zh-CN" sz="2400" dirty="0">
                <a:solidFill>
                  <a:schemeClr val="folHlink"/>
                </a:solidFill>
              </a:rPr>
              <a:t>  if (</a:t>
            </a:r>
            <a:r>
              <a:rPr lang="en-US" altLang="zh-CN" sz="2400" dirty="0" err="1">
                <a:solidFill>
                  <a:schemeClr val="hlink"/>
                </a:solidFill>
              </a:rPr>
              <a:t>dist</a:t>
            </a:r>
            <a:r>
              <a:rPr lang="en-US" altLang="zh-CN" sz="2400" dirty="0">
                <a:solidFill>
                  <a:schemeClr val="hlink"/>
                </a:solidFill>
              </a:rPr>
              <a:t> </a:t>
            </a:r>
            <a:r>
              <a:rPr lang="en-US" altLang="zh-CN" sz="2400" dirty="0" smtClean="0">
                <a:solidFill>
                  <a:schemeClr val="hlink"/>
                </a:solidFill>
              </a:rPr>
              <a:t>&lt; </a:t>
            </a:r>
            <a:r>
              <a:rPr lang="en-US" altLang="zh-CN" sz="2400" dirty="0">
                <a:solidFill>
                  <a:schemeClr val="hlink"/>
                </a:solidFill>
              </a:rPr>
              <a:t>circ1.radius </a:t>
            </a:r>
            <a:r>
              <a:rPr lang="en-US" altLang="zh-CN" sz="2400" dirty="0">
                <a:solidFill>
                  <a:schemeClr val="folHlink"/>
                </a:solidFill>
              </a:rPr>
              <a:t>)</a:t>
            </a:r>
            <a:endParaRPr lang="en-US" altLang="zh-CN" sz="2400" dirty="0">
              <a:solidFill>
                <a:schemeClr val="folHlink"/>
              </a:solidFill>
            </a:endParaRPr>
          </a:p>
          <a:p>
            <a:pPr marL="0">
              <a:lnSpc>
                <a:spcPct val="100000"/>
              </a:lnSpc>
              <a:spcBef>
                <a:spcPts val="0"/>
              </a:spcBef>
              <a:buNone/>
            </a:pPr>
            <a:r>
              <a:rPr lang="en-US" altLang="zh-CN" sz="2400" dirty="0">
                <a:solidFill>
                  <a:schemeClr val="folHlink"/>
                </a:solidFill>
              </a:rPr>
              <a:t>        </a:t>
            </a:r>
            <a:r>
              <a:rPr lang="en-US" altLang="zh-CN" sz="2400" dirty="0" err="1">
                <a:solidFill>
                  <a:schemeClr val="folHlink"/>
                </a:solidFill>
              </a:rPr>
              <a:t>cout</a:t>
            </a:r>
            <a:r>
              <a:rPr lang="en-US" altLang="zh-CN" sz="2400" dirty="0">
                <a:solidFill>
                  <a:schemeClr val="folHlink"/>
                </a:solidFill>
              </a:rPr>
              <a:t> &lt;&lt; "dot1 is inside of the circ1." &lt;&lt;</a:t>
            </a:r>
            <a:r>
              <a:rPr lang="en-US" altLang="zh-CN" sz="2400" dirty="0" err="1">
                <a:solidFill>
                  <a:schemeClr val="folHlink"/>
                </a:solidFill>
              </a:rPr>
              <a:t>endl</a:t>
            </a:r>
            <a:r>
              <a:rPr lang="en-US" altLang="zh-CN" sz="2400" dirty="0">
                <a:solidFill>
                  <a:schemeClr val="folHlink"/>
                </a:solidFill>
              </a:rPr>
              <a:t>;</a:t>
            </a:r>
            <a:endParaRPr lang="en-US" altLang="zh-CN" sz="2400" dirty="0">
              <a:solidFill>
                <a:schemeClr val="folHlink"/>
              </a:solidFill>
            </a:endParaRPr>
          </a:p>
          <a:p>
            <a:pPr marL="0">
              <a:lnSpc>
                <a:spcPct val="100000"/>
              </a:lnSpc>
              <a:spcBef>
                <a:spcPts val="0"/>
              </a:spcBef>
              <a:buNone/>
            </a:pPr>
            <a:r>
              <a:rPr lang="en-US" altLang="zh-CN" sz="2400" dirty="0">
                <a:solidFill>
                  <a:schemeClr val="folHlink"/>
                </a:solidFill>
              </a:rPr>
              <a:t>    else </a:t>
            </a:r>
            <a:endParaRPr lang="en-US" altLang="zh-CN" sz="2400" dirty="0">
              <a:solidFill>
                <a:schemeClr val="folHlink"/>
              </a:solidFill>
            </a:endParaRPr>
          </a:p>
          <a:p>
            <a:pPr marL="0">
              <a:lnSpc>
                <a:spcPct val="100000"/>
              </a:lnSpc>
              <a:spcBef>
                <a:spcPts val="0"/>
              </a:spcBef>
              <a:buNone/>
            </a:pPr>
            <a:r>
              <a:rPr lang="en-US" altLang="zh-CN" sz="2400" dirty="0">
                <a:solidFill>
                  <a:schemeClr val="folHlink"/>
                </a:solidFill>
              </a:rPr>
              <a:t>        </a:t>
            </a:r>
            <a:r>
              <a:rPr lang="en-US" altLang="zh-CN" sz="2400" dirty="0" err="1">
                <a:solidFill>
                  <a:schemeClr val="folHlink"/>
                </a:solidFill>
              </a:rPr>
              <a:t>cout</a:t>
            </a:r>
            <a:r>
              <a:rPr lang="en-US" altLang="zh-CN" sz="2400" dirty="0">
                <a:solidFill>
                  <a:schemeClr val="folHlink"/>
                </a:solidFill>
              </a:rPr>
              <a:t> &lt;&lt; "dot1 is NOT inside of circ1." &lt;&lt;</a:t>
            </a:r>
            <a:r>
              <a:rPr lang="en-US" altLang="zh-CN" sz="2400" dirty="0" err="1">
                <a:solidFill>
                  <a:schemeClr val="folHlink"/>
                </a:solidFill>
              </a:rPr>
              <a:t>endl</a:t>
            </a:r>
            <a:r>
              <a:rPr lang="en-US" altLang="zh-CN" sz="2400" dirty="0">
                <a:solidFill>
                  <a:schemeClr val="folHlink"/>
                </a:solidFill>
              </a:rPr>
              <a:t>;</a:t>
            </a:r>
            <a:endParaRPr lang="en-US" altLang="zh-CN" sz="2400" dirty="0">
              <a:solidFill>
                <a:schemeClr val="folHlink"/>
              </a:solidFill>
            </a:endParaRPr>
          </a:p>
          <a:p>
            <a:pPr marL="0">
              <a:lnSpc>
                <a:spcPct val="100000"/>
              </a:lnSpc>
              <a:spcBef>
                <a:spcPts val="0"/>
              </a:spcBef>
              <a:buNone/>
            </a:pPr>
            <a:r>
              <a:rPr lang="en-US" altLang="zh-CN" sz="2400" dirty="0">
                <a:solidFill>
                  <a:schemeClr val="folHlink"/>
                </a:solidFill>
              </a:rPr>
              <a:t>    return 0;</a:t>
            </a:r>
            <a:endParaRPr lang="en-US" altLang="zh-CN" sz="2400" dirty="0">
              <a:solidFill>
                <a:schemeClr val="folHlink"/>
              </a:solidFill>
            </a:endParaRPr>
          </a:p>
          <a:p>
            <a:pPr marL="0">
              <a:lnSpc>
                <a:spcPct val="100000"/>
              </a:lnSpc>
              <a:spcBef>
                <a:spcPts val="0"/>
              </a:spcBef>
              <a:buNone/>
            </a:pPr>
            <a:r>
              <a:rPr lang="en-US" altLang="zh-CN" sz="2400" dirty="0">
                <a:solidFill>
                  <a:schemeClr val="folHlink"/>
                </a:solidFill>
              </a:rPr>
              <a:t>}</a:t>
            </a:r>
            <a:endParaRPr lang="en-US" altLang="zh-CN" sz="2400" dirty="0">
              <a:solidFill>
                <a:schemeClr val="folHlink"/>
              </a:solidFill>
            </a:endParaRPr>
          </a:p>
        </p:txBody>
      </p:sp>
    </p:spTree>
  </p:cSld>
  <p:clrMapOvr>
    <a:masterClrMapping/>
  </p:clrMapOvr>
  <p:transition spd="med">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328707" name="内容占位符 328706"/>
          <p:cNvSpPr>
            <a:spLocks noGrp="1"/>
          </p:cNvSpPr>
          <p:nvPr>
            <p:ph sz="half" idx="1"/>
          </p:nvPr>
        </p:nvSpPr>
        <p:spPr>
          <a:xfrm>
            <a:off x="539750" y="416560"/>
            <a:ext cx="8136255" cy="5965190"/>
          </a:xfrm>
          <a:ln>
            <a:solidFill>
              <a:schemeClr val="accent2"/>
            </a:solidFill>
            <a:miter/>
          </a:ln>
        </p:spPr>
        <p:txBody>
          <a:bodyPr/>
          <a:lstStyle/>
          <a:p>
            <a:pPr marL="0" indent="0">
              <a:buClr>
                <a:schemeClr val="hlink"/>
              </a:buClr>
              <a:buSzPct val="85000"/>
              <a:buFont typeface="Wingdings" panose="05000000000000000000" pitchFamily="2" charset="2"/>
              <a:buNone/>
            </a:pPr>
            <a:r>
              <a:rPr lang="en-US" altLang="zh-CN" sz="2400">
                <a:solidFill>
                  <a:schemeClr val="folHlink"/>
                </a:solidFill>
              </a:rPr>
              <a:t>double dist1 (double x1, double y1, double x2, double y2);</a:t>
            </a:r>
            <a:endParaRPr lang="en-US" altLang="zh-CN" sz="2400">
              <a:solidFill>
                <a:schemeClr val="folHlink"/>
              </a:solidFill>
            </a:endParaRPr>
          </a:p>
          <a:p>
            <a:pPr marL="0" indent="0">
              <a:buClr>
                <a:schemeClr val="hlink"/>
              </a:buClr>
              <a:buSzPct val="85000"/>
              <a:buFont typeface="Wingdings" panose="05000000000000000000" pitchFamily="2" charset="2"/>
              <a:buNone/>
            </a:pPr>
            <a:r>
              <a:rPr lang="zh-CN" altLang="en-US" sz="2400" dirty="0">
                <a:sym typeface="+mn-ea"/>
              </a:rPr>
              <a:t>使用结构体成员作为参数时，由于结构体的每个成员都要写成一个参数，参数列表中的内容比较多。</a:t>
            </a:r>
            <a:endParaRPr lang="zh-CN" altLang="en-US" sz="2400" dirty="0"/>
          </a:p>
          <a:p>
            <a:pPr marL="0" indent="0">
              <a:spcBef>
                <a:spcPts val="2400"/>
              </a:spcBef>
              <a:buClr>
                <a:schemeClr val="hlink"/>
              </a:buClr>
              <a:buSzPct val="85000"/>
              <a:buFont typeface="Wingdings" panose="05000000000000000000" pitchFamily="2" charset="2"/>
              <a:buNone/>
            </a:pPr>
            <a:r>
              <a:rPr lang="en-US" altLang="zh-CN" sz="2400" dirty="0">
                <a:solidFill>
                  <a:schemeClr val="folHlink"/>
                </a:solidFill>
              </a:rPr>
              <a:t>double dist2 (Dot dot, Circle circ);     //</a:t>
            </a:r>
            <a:r>
              <a:rPr lang="zh-CN" altLang="en-US" sz="2400" dirty="0">
                <a:solidFill>
                  <a:schemeClr val="folHlink"/>
                </a:solidFill>
              </a:rPr>
              <a:t>结构体值参数</a:t>
            </a:r>
            <a:endParaRPr lang="zh-CN" altLang="en-US" sz="2400" dirty="0">
              <a:solidFill>
                <a:schemeClr val="folHlink"/>
              </a:solidFill>
            </a:endParaRPr>
          </a:p>
          <a:p>
            <a:pPr marL="0" indent="0">
              <a:buClr>
                <a:schemeClr val="hlink"/>
              </a:buClr>
              <a:buSzPct val="85000"/>
              <a:buFont typeface="Wingdings" panose="05000000000000000000" pitchFamily="2" charset="2"/>
              <a:buNone/>
            </a:pPr>
            <a:r>
              <a:rPr lang="zh-CN" altLang="en-US" sz="2400" dirty="0">
                <a:sym typeface="+mn-ea"/>
              </a:rPr>
              <a:t>使用结构体值参数的方法需要在运行函数时新建同类型的结构体变量、并进行变量值复制。在处理大型的结构体变量时，这种方法效率较低。</a:t>
            </a:r>
            <a:endParaRPr lang="zh-CN" altLang="en-US" sz="2400" dirty="0">
              <a:sym typeface="+mn-ea"/>
            </a:endParaRPr>
          </a:p>
          <a:p>
            <a:pPr marL="0" indent="0">
              <a:spcBef>
                <a:spcPts val="2400"/>
              </a:spcBef>
              <a:buClr>
                <a:schemeClr val="hlink"/>
              </a:buClr>
              <a:buSzPct val="85000"/>
              <a:buFont typeface="Wingdings" panose="05000000000000000000" pitchFamily="2" charset="2"/>
              <a:buNone/>
            </a:pPr>
            <a:r>
              <a:rPr lang="en-US" altLang="zh-CN" sz="2400" err="1">
                <a:solidFill>
                  <a:schemeClr val="folHlink"/>
                </a:solidFill>
              </a:rPr>
              <a:t>double</a:t>
            </a:r>
            <a:r>
              <a:rPr lang="en-US" altLang="en-US" sz="2400">
                <a:solidFill>
                  <a:schemeClr val="folHlink"/>
                </a:solidFill>
              </a:rPr>
              <a:t> dist3 (Dot &amp;dot, Circle &amp;circ</a:t>
            </a:r>
            <a:r>
              <a:rPr lang="en-US" altLang="zh-CN" sz="2400" dirty="0">
                <a:solidFill>
                  <a:schemeClr val="folHlink"/>
                </a:solidFill>
              </a:rPr>
              <a:t>);    //</a:t>
            </a:r>
            <a:r>
              <a:rPr lang="zh-CN" altLang="en-US" sz="2400" dirty="0">
                <a:solidFill>
                  <a:schemeClr val="folHlink"/>
                </a:solidFill>
              </a:rPr>
              <a:t>结构体引用参数</a:t>
            </a:r>
            <a:endParaRPr lang="zh-CN" altLang="en-US" sz="2400" dirty="0">
              <a:solidFill>
                <a:schemeClr val="folHlink"/>
              </a:solidFill>
            </a:endParaRPr>
          </a:p>
          <a:p>
            <a:pPr marL="0" indent="0">
              <a:buClr>
                <a:schemeClr val="hlink"/>
              </a:buClr>
              <a:buSzPct val="85000"/>
              <a:buFont typeface="Wingdings" panose="05000000000000000000" pitchFamily="2" charset="2"/>
              <a:buNone/>
            </a:pPr>
            <a:r>
              <a:rPr lang="en-US" altLang="zh-CN" sz="2400" dirty="0">
                <a:solidFill>
                  <a:schemeClr val="folHlink"/>
                </a:solidFill>
              </a:rPr>
              <a:t>double dist4 (Dot *dot, Circle *circ);    //</a:t>
            </a:r>
            <a:r>
              <a:rPr lang="zh-CN" altLang="en-US" sz="2400" dirty="0">
                <a:solidFill>
                  <a:schemeClr val="folHlink"/>
                </a:solidFill>
              </a:rPr>
              <a:t>结构体指针参数</a:t>
            </a:r>
            <a:endParaRPr lang="zh-CN" altLang="en-US" sz="2400" dirty="0">
              <a:solidFill>
                <a:schemeClr val="folHlink"/>
              </a:solidFill>
            </a:endParaRPr>
          </a:p>
          <a:p>
            <a:pPr marL="0" indent="0">
              <a:buClr>
                <a:schemeClr val="hlink"/>
              </a:buClr>
              <a:buSzPct val="85000"/>
              <a:buFont typeface="Wingdings" panose="05000000000000000000" pitchFamily="2" charset="2"/>
              <a:buNone/>
            </a:pPr>
            <a:r>
              <a:rPr lang="zh-CN" altLang="en-US" sz="2400" dirty="0">
                <a:sym typeface="+mn-ea"/>
              </a:rPr>
              <a:t>采用引用或指针的一个优点是可以避免复制整个结构体。</a:t>
            </a:r>
            <a:endParaRPr lang="zh-CN" altLang="en-US" sz="2400" dirty="0">
              <a:sym typeface="+mn-ea"/>
            </a:endParaRPr>
          </a:p>
          <a:p>
            <a:pPr marL="0" indent="0">
              <a:buClr>
                <a:schemeClr val="hlink"/>
              </a:buClr>
              <a:buSzPct val="85000"/>
              <a:buFont typeface="Wingdings" panose="05000000000000000000" pitchFamily="2" charset="2"/>
              <a:buNone/>
            </a:pPr>
            <a:r>
              <a:rPr lang="zh-CN" altLang="en-US" dirty="0">
                <a:sym typeface="+mn-ea"/>
              </a:rPr>
              <a:t>建议在使用结构体整体作为函数参数时，</a:t>
            </a:r>
            <a:r>
              <a:rPr lang="zh-CN" altLang="en-US" b="1" dirty="0">
                <a:solidFill>
                  <a:schemeClr val="accent2"/>
                </a:solidFill>
                <a:sym typeface="+mn-ea"/>
              </a:rPr>
              <a:t>采用</a:t>
            </a:r>
            <a:r>
              <a:rPr lang="zh-CN" altLang="en-US" b="1" dirty="0">
                <a:solidFill>
                  <a:schemeClr val="tx2"/>
                </a:solidFill>
                <a:sym typeface="+mn-ea"/>
              </a:rPr>
              <a:t>引用形式</a:t>
            </a:r>
            <a:r>
              <a:rPr lang="zh-CN" altLang="en-US" b="1" dirty="0">
                <a:solidFill>
                  <a:schemeClr val="accent2"/>
                </a:solidFill>
                <a:sym typeface="+mn-ea"/>
              </a:rPr>
              <a:t>或</a:t>
            </a:r>
            <a:r>
              <a:rPr lang="zh-CN" altLang="en-US" b="1" dirty="0">
                <a:solidFill>
                  <a:schemeClr val="tx2"/>
                </a:solidFill>
                <a:sym typeface="+mn-ea"/>
              </a:rPr>
              <a:t>指针形式</a:t>
            </a:r>
            <a:r>
              <a:rPr lang="zh-CN" altLang="en-US" b="1" dirty="0">
                <a:solidFill>
                  <a:schemeClr val="accent2"/>
                </a:solidFill>
                <a:sym typeface="+mn-ea"/>
              </a:rPr>
              <a:t>为好</a:t>
            </a:r>
            <a:r>
              <a:rPr lang="zh-CN" altLang="en-US" dirty="0">
                <a:sym typeface="+mn-ea"/>
              </a:rPr>
              <a:t>。</a:t>
            </a:r>
            <a:endParaRPr lang="zh-CN" altLang="en-US" dirty="0">
              <a:solidFill>
                <a:schemeClr val="folHlink"/>
              </a:solidFill>
              <a:sym typeface="+mn-ea"/>
            </a:endParaRPr>
          </a:p>
        </p:txBody>
      </p:sp>
      <p:sp>
        <p:nvSpPr>
          <p:cNvPr id="328712" name="文本框 328711"/>
          <p:cNvSpPr txBox="1"/>
          <p:nvPr/>
        </p:nvSpPr>
        <p:spPr>
          <a:xfrm>
            <a:off x="8316595" y="3861435"/>
            <a:ext cx="527685" cy="959485"/>
          </a:xfrm>
          <a:prstGeom prst="rect">
            <a:avLst/>
          </a:prstGeom>
          <a:noFill/>
          <a:ln w="9525">
            <a:noFill/>
          </a:ln>
        </p:spPr>
        <p:txBody>
          <a:bodyPr wrap="square" lIns="92075" tIns="46038" rIns="92075" bIns="46038">
            <a:spAutoFit/>
          </a:bodyPr>
          <a:lstStyle/>
          <a:p>
            <a:pPr algn="just">
              <a:lnSpc>
                <a:spcPct val="100000"/>
              </a:lnSpc>
              <a:spcBef>
                <a:spcPts val="50"/>
              </a:spcBef>
              <a:spcAft>
                <a:spcPts val="0"/>
              </a:spcAft>
            </a:pPr>
            <a:r>
              <a:rPr lang="en-US" altLang="zh-CN" b="1" dirty="0">
                <a:solidFill>
                  <a:schemeClr val="accent2"/>
                </a:solidFill>
                <a:latin typeface="Cambria" panose="02040503050406030204" pitchFamily="18" charset="0"/>
                <a:sym typeface="Wingdings" panose="05000000000000000000" pitchFamily="2" charset="2"/>
              </a:rPr>
              <a:t></a:t>
            </a:r>
            <a:endParaRPr lang="en-US" altLang="zh-CN" b="1" dirty="0">
              <a:solidFill>
                <a:schemeClr val="accent2"/>
              </a:solidFill>
              <a:latin typeface="Cambria" panose="02040503050406030204" pitchFamily="18" charset="0"/>
              <a:sym typeface="Wingdings" panose="05000000000000000000" pitchFamily="2" charset="2"/>
            </a:endParaRPr>
          </a:p>
          <a:p>
            <a:pPr algn="just">
              <a:lnSpc>
                <a:spcPct val="100000"/>
              </a:lnSpc>
              <a:spcBef>
                <a:spcPts val="50"/>
              </a:spcBef>
              <a:spcAft>
                <a:spcPts val="0"/>
              </a:spcAft>
            </a:pPr>
            <a:r>
              <a:rPr lang="en-US" altLang="zh-CN"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a:t>
            </a:r>
            <a:endParaRPr lang="en-US" altLang="zh-CN" b="1" dirty="0">
              <a:solidFill>
                <a:schemeClr val="accent2"/>
              </a:solidFill>
              <a:latin typeface="Times New Roman" panose="02020603050405020304" pitchFamily="18" charset="0"/>
              <a:ea typeface="Times New Roman" panose="02020603050405020304" pitchFamily="18" charset="0"/>
              <a:sym typeface="Wingdings" panose="05000000000000000000" pitchFamily="2" charset="2"/>
            </a:endParaRPr>
          </a:p>
        </p:txBody>
      </p:sp>
    </p:spTree>
  </p:cSld>
  <p:clrMapOvr>
    <a:masterClrMapping/>
  </p:clrMapOvr>
  <p:transition spd="med">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352259" name="内容占位符 352258"/>
          <p:cNvSpPr>
            <a:spLocks noGrp="1"/>
          </p:cNvSpPr>
          <p:nvPr>
            <p:ph idx="1"/>
          </p:nvPr>
        </p:nvSpPr>
        <p:spPr/>
        <p:txBody>
          <a:bodyPr/>
          <a:lstStyle/>
          <a:p>
            <a:pPr>
              <a:buNone/>
            </a:pPr>
            <a:r>
              <a:rPr lang="zh-CN" altLang="en-US" dirty="0"/>
              <a:t>扩展说明：</a:t>
            </a:r>
            <a:endParaRPr lang="zh-CN" altLang="en-US" dirty="0"/>
          </a:p>
          <a:p>
            <a:pPr>
              <a:buNone/>
            </a:pPr>
            <a:r>
              <a:rPr lang="en-US" altLang="zh-CN" dirty="0"/>
              <a:t>C </a:t>
            </a:r>
            <a:r>
              <a:rPr lang="zh-CN" altLang="zh-CN" dirty="0"/>
              <a:t>中的结构体只包含成员变量；</a:t>
            </a:r>
            <a:endParaRPr lang="en-US" altLang="zh-CN" dirty="0"/>
          </a:p>
          <a:p>
            <a:pPr marL="0" indent="0">
              <a:buNone/>
            </a:pPr>
            <a:r>
              <a:rPr lang="en-US" altLang="zh-CN" dirty="0"/>
              <a:t>C++ </a:t>
            </a:r>
            <a:r>
              <a:rPr lang="zh-CN" altLang="en-US" dirty="0"/>
              <a:t>中的结构体与“类</a:t>
            </a:r>
            <a:r>
              <a:rPr lang="en-US" altLang="zh-CN" dirty="0"/>
              <a:t>(Class)” </a:t>
            </a:r>
            <a:r>
              <a:rPr lang="zh-CN" altLang="en-US" dirty="0"/>
              <a:t>更复杂一些，可以包含</a:t>
            </a:r>
            <a:r>
              <a:rPr lang="zh-CN" altLang="en-US" dirty="0">
                <a:solidFill>
                  <a:schemeClr val="hlink"/>
                </a:solidFill>
              </a:rPr>
              <a:t>成员函数。</a:t>
            </a:r>
            <a:endParaRPr lang="zh-CN" altLang="en-US" dirty="0">
              <a:solidFill>
                <a:schemeClr val="hlink"/>
              </a:solidFill>
            </a:endParaRPr>
          </a:p>
          <a:p>
            <a:pPr marL="0" indent="0">
              <a:buNone/>
            </a:pPr>
            <a:endParaRPr lang="zh-CN" altLang="en-US" dirty="0"/>
          </a:p>
          <a:p>
            <a:pPr marL="0" indent="0">
              <a:buNone/>
            </a:pPr>
            <a:r>
              <a:rPr lang="zh-CN" altLang="en-US" dirty="0"/>
              <a:t>成员变量和成员函数都是用圆点运算符 </a:t>
            </a:r>
            <a:r>
              <a:rPr lang="en-US" altLang="zh-CN" b="1" dirty="0">
                <a:solidFill>
                  <a:schemeClr val="accent2"/>
                </a:solidFill>
              </a:rPr>
              <a:t>. </a:t>
            </a:r>
            <a:r>
              <a:rPr lang="zh-CN" altLang="en-US" dirty="0"/>
              <a:t>来调用。</a:t>
            </a:r>
            <a:endParaRPr lang="zh-CN" altLang="en-US" dirty="0"/>
          </a:p>
          <a:p>
            <a:pPr marL="0" indent="0">
              <a:buNone/>
            </a:pPr>
            <a:r>
              <a:rPr lang="en-US" altLang="zh-CN" dirty="0"/>
              <a:t>cin</a:t>
            </a:r>
            <a:r>
              <a:rPr lang="en-US" altLang="zh-CN" b="1" dirty="0">
                <a:solidFill>
                  <a:schemeClr val="accent2"/>
                </a:solidFill>
              </a:rPr>
              <a:t>.</a:t>
            </a:r>
            <a:r>
              <a:rPr lang="en-US" altLang="zh-CN" dirty="0"/>
              <a:t>get(),   cin</a:t>
            </a:r>
            <a:r>
              <a:rPr lang="en-US" altLang="zh-CN" b="1" dirty="0">
                <a:solidFill>
                  <a:schemeClr val="accent2"/>
                </a:solidFill>
              </a:rPr>
              <a:t>.</a:t>
            </a:r>
            <a:r>
              <a:rPr lang="en-US" altLang="zh-CN" dirty="0"/>
              <a:t>clear(),    cin</a:t>
            </a:r>
            <a:r>
              <a:rPr lang="en-US" altLang="zh-CN" b="1" dirty="0">
                <a:solidFill>
                  <a:schemeClr val="accent2"/>
                </a:solidFill>
              </a:rPr>
              <a:t>.</a:t>
            </a:r>
            <a:r>
              <a:rPr lang="en-US" altLang="zh-CN" dirty="0"/>
              <a:t>sync().</a:t>
            </a:r>
            <a:endParaRPr lang="en-US" altLang="zh-CN" dirty="0"/>
          </a:p>
          <a:p>
            <a:pPr marL="0" indent="0">
              <a:buNone/>
            </a:pPr>
            <a:r>
              <a:rPr lang="en-US" altLang="zh-CN" dirty="0"/>
              <a:t>infile</a:t>
            </a:r>
            <a:r>
              <a:rPr lang="en-US" altLang="zh-CN" b="1" dirty="0">
                <a:solidFill>
                  <a:schemeClr val="accent2"/>
                </a:solidFill>
              </a:rPr>
              <a:t>.</a:t>
            </a:r>
            <a:r>
              <a:rPr lang="en-US" altLang="zh-CN" dirty="0"/>
              <a:t>open(),  infile</a:t>
            </a:r>
            <a:r>
              <a:rPr lang="en-US" altLang="zh-CN" b="1" dirty="0">
                <a:solidFill>
                  <a:schemeClr val="accent2"/>
                </a:solidFill>
              </a:rPr>
              <a:t>.</a:t>
            </a:r>
            <a:r>
              <a:rPr lang="en-US" altLang="zh-CN" dirty="0"/>
              <a:t>close()</a:t>
            </a:r>
            <a:endParaRPr lang="en-US" altLang="zh-CN" dirty="0"/>
          </a:p>
          <a:p>
            <a:pPr marL="0" indent="0">
              <a:buNone/>
            </a:pPr>
            <a:endParaRPr lang="en-US" altLang="zh-CN" dirty="0"/>
          </a:p>
        </p:txBody>
      </p:sp>
      <p:sp>
        <p:nvSpPr>
          <p:cNvPr id="4" name="上箭头 3"/>
          <p:cNvSpPr/>
          <p:nvPr/>
        </p:nvSpPr>
        <p:spPr>
          <a:xfrm rot="20580000">
            <a:off x="6696075" y="4112895"/>
            <a:ext cx="288290" cy="287655"/>
          </a:xfrm>
          <a:prstGeom prst="upArrow">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spd="med">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340994" name="标题 340993"/>
          <p:cNvSpPr>
            <a:spLocks noGrp="1"/>
          </p:cNvSpPr>
          <p:nvPr>
            <p:ph type="title"/>
          </p:nvPr>
        </p:nvSpPr>
        <p:spPr/>
        <p:txBody>
          <a:bodyPr anchor="ctr"/>
          <a:lstStyle/>
          <a:p>
            <a:r>
              <a:rPr lang="zh-CN" altLang="en-US" sz="3600" dirty="0">
                <a:sym typeface="+mn-ea"/>
              </a:rPr>
              <a:t>第</a:t>
            </a:r>
            <a:r>
              <a:rPr lang="en-US" altLang="zh-CN" sz="3600" dirty="0">
                <a:sym typeface="+mn-ea"/>
              </a:rPr>
              <a:t>8</a:t>
            </a:r>
            <a:r>
              <a:rPr lang="zh-CN" altLang="en-US" sz="3600" dirty="0">
                <a:sym typeface="+mn-ea"/>
              </a:rPr>
              <a:t>章  结构体和其它数据机制</a:t>
            </a:r>
            <a:endParaRPr lang="zh-CN" altLang="en-US" sz="3600" dirty="0"/>
          </a:p>
        </p:txBody>
      </p:sp>
      <p:sp>
        <p:nvSpPr>
          <p:cNvPr id="340995" name="内容占位符 340994"/>
          <p:cNvSpPr>
            <a:spLocks noGrp="1"/>
          </p:cNvSpPr>
          <p:nvPr>
            <p:ph idx="1"/>
          </p:nvPr>
        </p:nvSpPr>
        <p:spPr>
          <a:ln>
            <a:noFill/>
            <a:miter/>
          </a:ln>
        </p:spPr>
        <p:txBody>
          <a:bodyPr/>
          <a:lstStyle/>
          <a:p>
            <a:pPr>
              <a:buClr>
                <a:schemeClr val="hlink"/>
              </a:buClr>
              <a:buSzPct val="85000"/>
              <a:buFont typeface="Wingdings" panose="05000000000000000000" pitchFamily="2" charset="2"/>
              <a:buNone/>
            </a:pPr>
            <a:r>
              <a:rPr lang="en-US" altLang="zh-CN" dirty="0"/>
              <a:t>8.1  </a:t>
            </a:r>
            <a:r>
              <a:rPr lang="zh-CN" altLang="en-US" dirty="0"/>
              <a:t>定义类型</a:t>
            </a:r>
            <a:endParaRPr lang="zh-CN" altLang="en-US" dirty="0"/>
          </a:p>
          <a:p>
            <a:pPr>
              <a:buClr>
                <a:schemeClr val="hlink"/>
              </a:buClr>
              <a:buSzPct val="85000"/>
              <a:buFont typeface="Wingdings" panose="05000000000000000000" pitchFamily="2" charset="2"/>
              <a:buNone/>
            </a:pPr>
            <a:r>
              <a:rPr lang="en-US" altLang="zh-CN" dirty="0">
                <a:solidFill>
                  <a:schemeClr val="tx2"/>
                </a:solidFill>
              </a:rPr>
              <a:t>8.2  </a:t>
            </a:r>
            <a:r>
              <a:rPr lang="zh-CN" altLang="en-US" dirty="0">
                <a:solidFill>
                  <a:schemeClr val="tx2"/>
                </a:solidFill>
              </a:rPr>
              <a:t>结构体（</a:t>
            </a:r>
            <a:r>
              <a:rPr lang="en-US" altLang="zh-CN" err="1">
                <a:solidFill>
                  <a:schemeClr val="tx2"/>
                </a:solidFill>
              </a:rPr>
              <a:t>struct</a:t>
            </a:r>
            <a:r>
              <a:rPr lang="zh-CN" altLang="en-US" dirty="0">
                <a:solidFill>
                  <a:schemeClr val="tx2"/>
                </a:solidFill>
              </a:rPr>
              <a:t>）</a:t>
            </a:r>
            <a:endParaRPr lang="zh-CN" altLang="en-US" dirty="0">
              <a:solidFill>
                <a:schemeClr val="tx2"/>
              </a:solidFill>
            </a:endParaRPr>
          </a:p>
          <a:p>
            <a:pPr lvl="1">
              <a:buNone/>
            </a:pPr>
            <a:r>
              <a:rPr lang="en-US" altLang="zh-CN" dirty="0">
                <a:solidFill>
                  <a:schemeClr val="tx2"/>
                </a:solidFill>
              </a:rPr>
              <a:t>8.2.1  </a:t>
            </a:r>
            <a:r>
              <a:rPr lang="zh-CN" altLang="en-US" dirty="0">
                <a:solidFill>
                  <a:schemeClr val="tx2"/>
                </a:solidFill>
              </a:rPr>
              <a:t>结构体类型定义</a:t>
            </a:r>
            <a:endParaRPr lang="zh-CN" altLang="en-US" dirty="0">
              <a:solidFill>
                <a:schemeClr val="tx2"/>
              </a:solidFill>
            </a:endParaRPr>
          </a:p>
          <a:p>
            <a:pPr lvl="1">
              <a:buNone/>
            </a:pPr>
            <a:r>
              <a:rPr lang="en-US" altLang="zh-CN" dirty="0">
                <a:solidFill>
                  <a:schemeClr val="tx2"/>
                </a:solidFill>
              </a:rPr>
              <a:t>8.2.2  </a:t>
            </a:r>
            <a:r>
              <a:rPr lang="zh-CN" altLang="en-US" dirty="0">
                <a:solidFill>
                  <a:schemeClr val="tx2"/>
                </a:solidFill>
              </a:rPr>
              <a:t>结构体变量定义和初始化</a:t>
            </a:r>
            <a:endParaRPr lang="zh-CN" altLang="en-US" dirty="0">
              <a:solidFill>
                <a:schemeClr val="tx2"/>
              </a:solidFill>
            </a:endParaRPr>
          </a:p>
          <a:p>
            <a:pPr lvl="1">
              <a:buNone/>
            </a:pPr>
            <a:r>
              <a:rPr lang="en-US" altLang="zh-CN" dirty="0">
                <a:solidFill>
                  <a:schemeClr val="tx2"/>
                </a:solidFill>
              </a:rPr>
              <a:t>8.2.3  </a:t>
            </a:r>
            <a:r>
              <a:rPr lang="zh-CN" altLang="en-US" dirty="0">
                <a:solidFill>
                  <a:schemeClr val="tx2"/>
                </a:solidFill>
              </a:rPr>
              <a:t>结构体变量的使用</a:t>
            </a:r>
            <a:endParaRPr lang="zh-CN" altLang="en-US" dirty="0">
              <a:solidFill>
                <a:schemeClr val="tx2"/>
              </a:solidFill>
            </a:endParaRPr>
          </a:p>
          <a:p>
            <a:pPr lvl="1">
              <a:buNone/>
            </a:pPr>
            <a:r>
              <a:rPr lang="en-US" altLang="zh-CN" dirty="0">
                <a:solidFill>
                  <a:schemeClr val="tx2"/>
                </a:solidFill>
              </a:rPr>
              <a:t>8.2.4  </a:t>
            </a:r>
            <a:r>
              <a:rPr lang="zh-CN" altLang="en-US" dirty="0">
                <a:solidFill>
                  <a:schemeClr val="tx2"/>
                </a:solidFill>
              </a:rPr>
              <a:t>结构体与函数</a:t>
            </a:r>
            <a:endParaRPr lang="zh-CN" altLang="en-US" dirty="0">
              <a:solidFill>
                <a:schemeClr val="tx2"/>
              </a:solidFill>
            </a:endParaRPr>
          </a:p>
          <a:p>
            <a:pPr lvl="1">
              <a:buNone/>
            </a:pPr>
            <a:r>
              <a:rPr lang="en-US" altLang="zh-CN" dirty="0">
                <a:solidFill>
                  <a:schemeClr val="tx2"/>
                </a:solidFill>
              </a:rPr>
              <a:t>8.2.5  </a:t>
            </a:r>
            <a:r>
              <a:rPr lang="zh-CN" altLang="en-US" dirty="0">
                <a:solidFill>
                  <a:schemeClr val="tx2"/>
                </a:solidFill>
              </a:rPr>
              <a:t>结构体、数组与指针</a:t>
            </a:r>
            <a:endParaRPr lang="zh-CN" altLang="en-US" dirty="0">
              <a:solidFill>
                <a:schemeClr val="tx2"/>
              </a:solidFill>
            </a:endParaRPr>
          </a:p>
          <a:p>
            <a:pPr>
              <a:buClr>
                <a:schemeClr val="hlink"/>
              </a:buClr>
              <a:buSzPct val="85000"/>
              <a:buFont typeface="Wingdings" panose="05000000000000000000" pitchFamily="2" charset="2"/>
              <a:buNone/>
            </a:pPr>
            <a:r>
              <a:rPr lang="en-US" altLang="zh-CN" dirty="0"/>
              <a:t>8.3  </a:t>
            </a:r>
            <a:r>
              <a:rPr lang="zh-CN" altLang="en-US" dirty="0"/>
              <a:t>结构体编程实例</a:t>
            </a:r>
            <a:endParaRPr lang="zh-CN" altLang="en-US" dirty="0"/>
          </a:p>
          <a:p>
            <a:pPr>
              <a:buClr>
                <a:schemeClr val="hlink"/>
              </a:buClr>
              <a:buSzPct val="85000"/>
              <a:buFont typeface="Wingdings" panose="05000000000000000000" pitchFamily="2" charset="2"/>
              <a:buNone/>
            </a:pPr>
            <a:r>
              <a:rPr lang="en-US" altLang="zh-CN" dirty="0"/>
              <a:t>8.4  </a:t>
            </a:r>
            <a:r>
              <a:rPr lang="zh-CN" altLang="en-US" dirty="0"/>
              <a:t>链接结构体（自引用结构体）</a:t>
            </a:r>
            <a:endParaRPr lang="zh-CN" altLang="en-US" dirty="0"/>
          </a:p>
        </p:txBody>
      </p:sp>
      <p:sp>
        <p:nvSpPr>
          <p:cNvPr id="340996" name="右箭头 340995"/>
          <p:cNvSpPr/>
          <p:nvPr/>
        </p:nvSpPr>
        <p:spPr>
          <a:xfrm>
            <a:off x="683578" y="4437063"/>
            <a:ext cx="287337" cy="360362"/>
          </a:xfrm>
          <a:prstGeom prst="rightArrow">
            <a:avLst>
              <a:gd name="adj1" fmla="val 50000"/>
              <a:gd name="adj2" fmla="val 25000"/>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329730" name="标题 329729"/>
          <p:cNvSpPr>
            <a:spLocks noGrp="1"/>
          </p:cNvSpPr>
          <p:nvPr>
            <p:ph type="title"/>
          </p:nvPr>
        </p:nvSpPr>
        <p:spPr/>
        <p:txBody>
          <a:bodyPr anchor="ctr"/>
          <a:lstStyle/>
          <a:p>
            <a:r>
              <a:rPr lang="en-US" altLang="zh-CN" sz="3600" dirty="0"/>
              <a:t>8.2.5  </a:t>
            </a:r>
            <a:r>
              <a:rPr lang="zh-CN" altLang="en-US" sz="3600" dirty="0"/>
              <a:t>结构体、数组与指针</a:t>
            </a:r>
            <a:endParaRPr lang="zh-CN" altLang="en-US" sz="3600" dirty="0"/>
          </a:p>
        </p:txBody>
      </p:sp>
      <p:sp>
        <p:nvSpPr>
          <p:cNvPr id="329731" name="内容占位符 329730"/>
          <p:cNvSpPr>
            <a:spLocks noGrp="1"/>
          </p:cNvSpPr>
          <p:nvPr>
            <p:ph idx="1"/>
          </p:nvPr>
        </p:nvSpPr>
        <p:spPr/>
        <p:txBody>
          <a:bodyPr/>
          <a:lstStyle/>
          <a:p>
            <a:pPr marL="0" indent="0">
              <a:spcBef>
                <a:spcPts val="0"/>
              </a:spcBef>
              <a:buNone/>
            </a:pPr>
            <a:r>
              <a:rPr lang="zh-CN" altLang="en-US" dirty="0">
                <a:solidFill>
                  <a:srgbClr val="FF0000"/>
                </a:solidFill>
              </a:rPr>
              <a:t>结构体里可以包含数组成员</a:t>
            </a:r>
            <a:r>
              <a:rPr lang="zh-CN" altLang="en-US" dirty="0"/>
              <a:t>。</a:t>
            </a:r>
            <a:endParaRPr lang="zh-CN" altLang="en-US" dirty="0"/>
          </a:p>
          <a:p>
            <a:pPr indent="0">
              <a:spcBef>
                <a:spcPts val="0"/>
              </a:spcBef>
              <a:buNone/>
            </a:pPr>
            <a:endParaRPr lang="zh-CN" altLang="en-US" sz="2400" dirty="0">
              <a:sym typeface="+mn-ea"/>
            </a:endParaRPr>
          </a:p>
          <a:p>
            <a:pPr marL="0">
              <a:spcBef>
                <a:spcPts val="0"/>
              </a:spcBef>
              <a:buNone/>
            </a:pPr>
            <a:r>
              <a:rPr lang="zh-CN" altLang="en-US" sz="2400" dirty="0">
                <a:sym typeface="+mn-ea"/>
              </a:rPr>
              <a:t>例如学生信息结构体：</a:t>
            </a:r>
            <a:endParaRPr lang="zh-CN" altLang="en-US" sz="2400" dirty="0"/>
          </a:p>
          <a:p>
            <a:pPr marL="0">
              <a:spcBef>
                <a:spcPts val="0"/>
              </a:spcBef>
              <a:buNone/>
            </a:pPr>
            <a:r>
              <a:rPr lang="en-US" altLang="zh-CN" sz="2400" dirty="0" err="1">
                <a:solidFill>
                  <a:srgbClr val="7030A0"/>
                </a:solidFill>
                <a:sym typeface="+mn-ea"/>
              </a:rPr>
              <a:t>struct</a:t>
            </a:r>
            <a:r>
              <a:rPr lang="en-US" altLang="zh-CN" sz="2400" dirty="0">
                <a:solidFill>
                  <a:srgbClr val="7030A0"/>
                </a:solidFill>
                <a:sym typeface="+mn-ea"/>
              </a:rPr>
              <a:t>  </a:t>
            </a:r>
            <a:r>
              <a:rPr lang="en-US" altLang="zh-CN" sz="2400" dirty="0" smtClean="0">
                <a:solidFill>
                  <a:srgbClr val="7030A0"/>
                </a:solidFill>
                <a:sym typeface="+mn-ea"/>
              </a:rPr>
              <a:t>Student </a:t>
            </a:r>
            <a:r>
              <a:rPr lang="en-US" altLang="zh-CN" sz="2400" dirty="0">
                <a:solidFill>
                  <a:srgbClr val="7030A0"/>
                </a:solidFill>
                <a:sym typeface="+mn-ea"/>
              </a:rPr>
              <a:t>{</a:t>
            </a:r>
            <a:endParaRPr lang="en-US" altLang="zh-CN" sz="2400" dirty="0">
              <a:solidFill>
                <a:srgbClr val="7030A0"/>
              </a:solidFill>
            </a:endParaRPr>
          </a:p>
          <a:p>
            <a:pPr marL="0">
              <a:spcBef>
                <a:spcPts val="0"/>
              </a:spcBef>
              <a:buNone/>
            </a:pPr>
            <a:r>
              <a:rPr lang="en-US" altLang="zh-CN" sz="2400" dirty="0">
                <a:solidFill>
                  <a:srgbClr val="7030A0"/>
                </a:solidFill>
                <a:sym typeface="+mn-ea"/>
              </a:rPr>
              <a:t>	</a:t>
            </a:r>
            <a:r>
              <a:rPr lang="en-US" altLang="zh-CN" sz="2400" dirty="0" err="1">
                <a:solidFill>
                  <a:srgbClr val="7030A0"/>
                </a:solidFill>
                <a:sym typeface="+mn-ea"/>
              </a:rPr>
              <a:t>int</a:t>
            </a:r>
            <a:r>
              <a:rPr lang="en-US" altLang="zh-CN" sz="2400" dirty="0">
                <a:solidFill>
                  <a:srgbClr val="7030A0"/>
                </a:solidFill>
                <a:sym typeface="+mn-ea"/>
              </a:rPr>
              <a:t> id</a:t>
            </a:r>
            <a:r>
              <a:rPr lang="en-US" altLang="zh-CN" sz="2400" dirty="0" smtClean="0">
                <a:solidFill>
                  <a:srgbClr val="7030A0"/>
                </a:solidFill>
                <a:sym typeface="+mn-ea"/>
              </a:rPr>
              <a:t>;   </a:t>
            </a:r>
            <a:r>
              <a:rPr lang="en-US" altLang="zh-CN" sz="1800" dirty="0" smtClean="0">
                <a:solidFill>
                  <a:srgbClr val="7030A0"/>
                </a:solidFill>
                <a:sym typeface="+mn-ea"/>
              </a:rPr>
              <a:t>//</a:t>
            </a:r>
            <a:r>
              <a:rPr lang="zh-CN" altLang="en-US" sz="1800" dirty="0" smtClean="0">
                <a:solidFill>
                  <a:srgbClr val="7030A0"/>
                </a:solidFill>
                <a:sym typeface="+mn-ea"/>
              </a:rPr>
              <a:t>当学号比较长时，要定义为字符数组   </a:t>
            </a:r>
            <a:r>
              <a:rPr lang="en-US" altLang="zh-CN" sz="2400" dirty="0" smtClean="0">
                <a:solidFill>
                  <a:srgbClr val="7030A0"/>
                </a:solidFill>
                <a:sym typeface="+mn-ea"/>
              </a:rPr>
              <a:t>char id[20];</a:t>
            </a:r>
            <a:endParaRPr lang="en-US" altLang="zh-CN" sz="1800" dirty="0">
              <a:solidFill>
                <a:srgbClr val="7030A0"/>
              </a:solidFill>
            </a:endParaRPr>
          </a:p>
          <a:p>
            <a:pPr marL="0">
              <a:spcBef>
                <a:spcPts val="0"/>
              </a:spcBef>
              <a:buNone/>
            </a:pPr>
            <a:r>
              <a:rPr lang="en-US" altLang="zh-CN" sz="2400" dirty="0">
                <a:sym typeface="+mn-ea"/>
              </a:rPr>
              <a:t>	</a:t>
            </a:r>
            <a:r>
              <a:rPr lang="en-US" altLang="zh-CN" sz="2400" dirty="0">
                <a:solidFill>
                  <a:srgbClr val="FF0000"/>
                </a:solidFill>
                <a:sym typeface="+mn-ea"/>
              </a:rPr>
              <a:t>char name[20];</a:t>
            </a:r>
            <a:endParaRPr lang="en-US" altLang="zh-CN" sz="2400" dirty="0"/>
          </a:p>
          <a:p>
            <a:pPr marL="0">
              <a:spcBef>
                <a:spcPts val="0"/>
              </a:spcBef>
              <a:buNone/>
            </a:pPr>
            <a:r>
              <a:rPr lang="en-US" altLang="zh-CN" sz="2400" dirty="0">
                <a:solidFill>
                  <a:srgbClr val="7030A0"/>
                </a:solidFill>
                <a:sym typeface="+mn-ea"/>
              </a:rPr>
              <a:t>	char gender;</a:t>
            </a:r>
            <a:endParaRPr lang="en-US" altLang="zh-CN" sz="2400" dirty="0">
              <a:solidFill>
                <a:srgbClr val="7030A0"/>
              </a:solidFill>
            </a:endParaRPr>
          </a:p>
          <a:p>
            <a:pPr marL="0">
              <a:spcBef>
                <a:spcPts val="0"/>
              </a:spcBef>
              <a:buNone/>
            </a:pPr>
            <a:r>
              <a:rPr lang="en-US" altLang="zh-CN" sz="2400" dirty="0">
                <a:solidFill>
                  <a:srgbClr val="7030A0"/>
                </a:solidFill>
                <a:sym typeface="+mn-ea"/>
              </a:rPr>
              <a:t>	</a:t>
            </a:r>
            <a:r>
              <a:rPr lang="en-US" altLang="zh-CN" sz="2400" dirty="0" err="1">
                <a:solidFill>
                  <a:srgbClr val="7030A0"/>
                </a:solidFill>
                <a:sym typeface="+mn-ea"/>
              </a:rPr>
              <a:t>int</a:t>
            </a:r>
            <a:r>
              <a:rPr lang="en-US" altLang="zh-CN" sz="2400" dirty="0">
                <a:solidFill>
                  <a:srgbClr val="7030A0"/>
                </a:solidFill>
                <a:sym typeface="+mn-ea"/>
              </a:rPr>
              <a:t> </a:t>
            </a:r>
            <a:r>
              <a:rPr lang="en-US" altLang="zh-CN" sz="2400" dirty="0" err="1">
                <a:solidFill>
                  <a:srgbClr val="7030A0"/>
                </a:solidFill>
                <a:sym typeface="+mn-ea"/>
              </a:rPr>
              <a:t>birthyear</a:t>
            </a:r>
            <a:r>
              <a:rPr lang="en-US" altLang="zh-CN" sz="2400" dirty="0">
                <a:solidFill>
                  <a:srgbClr val="7030A0"/>
                </a:solidFill>
                <a:sym typeface="+mn-ea"/>
              </a:rPr>
              <a:t>;</a:t>
            </a:r>
            <a:endParaRPr lang="en-US" altLang="zh-CN" sz="2400" dirty="0">
              <a:solidFill>
                <a:srgbClr val="7030A0"/>
              </a:solidFill>
            </a:endParaRPr>
          </a:p>
          <a:p>
            <a:pPr marL="0">
              <a:spcBef>
                <a:spcPts val="0"/>
              </a:spcBef>
              <a:buNone/>
            </a:pPr>
            <a:r>
              <a:rPr lang="en-US" altLang="zh-CN" sz="2400" dirty="0">
                <a:solidFill>
                  <a:srgbClr val="7030A0"/>
                </a:solidFill>
                <a:sym typeface="+mn-ea"/>
              </a:rPr>
              <a:t>	</a:t>
            </a:r>
            <a:r>
              <a:rPr lang="en-US" altLang="zh-CN" sz="2400" dirty="0" err="1">
                <a:solidFill>
                  <a:srgbClr val="7030A0"/>
                </a:solidFill>
                <a:sym typeface="+mn-ea"/>
              </a:rPr>
              <a:t>int</a:t>
            </a:r>
            <a:r>
              <a:rPr lang="en-US" altLang="zh-CN" sz="2400" dirty="0">
                <a:solidFill>
                  <a:srgbClr val="7030A0"/>
                </a:solidFill>
                <a:sym typeface="+mn-ea"/>
              </a:rPr>
              <a:t> </a:t>
            </a:r>
            <a:r>
              <a:rPr lang="en-US" altLang="zh-CN" sz="2400" dirty="0" err="1">
                <a:solidFill>
                  <a:srgbClr val="7030A0"/>
                </a:solidFill>
                <a:sym typeface="+mn-ea"/>
              </a:rPr>
              <a:t>enteryear</a:t>
            </a:r>
            <a:r>
              <a:rPr lang="en-US" altLang="zh-CN" sz="2400" dirty="0">
                <a:solidFill>
                  <a:srgbClr val="7030A0"/>
                </a:solidFill>
                <a:sym typeface="+mn-ea"/>
              </a:rPr>
              <a:t>;</a:t>
            </a:r>
            <a:endParaRPr lang="en-US" altLang="zh-CN" sz="2400" dirty="0">
              <a:solidFill>
                <a:srgbClr val="7030A0"/>
              </a:solidFill>
            </a:endParaRPr>
          </a:p>
          <a:p>
            <a:pPr marL="0">
              <a:spcBef>
                <a:spcPts val="0"/>
              </a:spcBef>
              <a:buNone/>
            </a:pPr>
            <a:r>
              <a:rPr lang="en-US" altLang="zh-CN" sz="2400" dirty="0">
                <a:sym typeface="+mn-ea"/>
              </a:rPr>
              <a:t>	</a:t>
            </a:r>
            <a:r>
              <a:rPr lang="en-US" altLang="zh-CN" sz="2400" dirty="0">
                <a:solidFill>
                  <a:srgbClr val="FF0000"/>
                </a:solidFill>
                <a:sym typeface="+mn-ea"/>
              </a:rPr>
              <a:t>char department[20];</a:t>
            </a:r>
            <a:endParaRPr lang="en-US" altLang="zh-CN" sz="2400" dirty="0"/>
          </a:p>
          <a:p>
            <a:pPr marL="0">
              <a:spcBef>
                <a:spcPts val="0"/>
              </a:spcBef>
              <a:buNone/>
            </a:pPr>
            <a:r>
              <a:rPr lang="en-US" altLang="zh-CN" sz="2400" dirty="0">
                <a:sym typeface="+mn-ea"/>
              </a:rPr>
              <a:t>	</a:t>
            </a:r>
            <a:r>
              <a:rPr lang="en-US" altLang="zh-CN" sz="2400" dirty="0">
                <a:solidFill>
                  <a:srgbClr val="FF0000"/>
                </a:solidFill>
                <a:sym typeface="+mn-ea"/>
              </a:rPr>
              <a:t>char major[20];</a:t>
            </a:r>
            <a:endParaRPr lang="en-US" altLang="zh-CN" sz="2400" dirty="0"/>
          </a:p>
          <a:p>
            <a:pPr marL="0">
              <a:spcBef>
                <a:spcPts val="0"/>
              </a:spcBef>
              <a:buNone/>
            </a:pPr>
            <a:r>
              <a:rPr lang="en-US" altLang="zh-CN" sz="2400" dirty="0">
                <a:solidFill>
                  <a:srgbClr val="7030A0"/>
                </a:solidFill>
                <a:sym typeface="+mn-ea"/>
              </a:rPr>
              <a:t>}</a:t>
            </a:r>
            <a:endParaRPr lang="en-US" altLang="zh-CN" sz="2400" dirty="0">
              <a:solidFill>
                <a:srgbClr val="7030A0"/>
              </a:solidFill>
            </a:endParaRPr>
          </a:p>
          <a:p>
            <a:pPr marL="0" indent="0">
              <a:buNone/>
            </a:pPr>
            <a:endParaRPr lang="en-US" altLang="zh-CN" sz="2400" dirty="0">
              <a:solidFill>
                <a:srgbClr val="7030A0"/>
              </a:solidFill>
            </a:endParaRPr>
          </a:p>
        </p:txBody>
      </p:sp>
    </p:spTree>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300035" name="标题 88068"/>
          <p:cNvSpPr>
            <a:spLocks noGrp="1"/>
          </p:cNvSpPr>
          <p:nvPr>
            <p:ph type="title"/>
          </p:nvPr>
        </p:nvSpPr>
        <p:spPr/>
        <p:txBody>
          <a:bodyPr vert="horz" wrap="square" lIns="91440" tIns="45720" rIns="91440" bIns="45720" anchor="ctr"/>
          <a:lstStyle/>
          <a:p>
            <a:r>
              <a:rPr lang="en-US" altLang="zh-CN" sz="3600" dirty="0"/>
              <a:t>8.1  </a:t>
            </a:r>
            <a:r>
              <a:rPr lang="zh-CN" altLang="en-US" sz="3600" dirty="0"/>
              <a:t>定义类型</a:t>
            </a:r>
            <a:endParaRPr lang="zh-CN" altLang="en-US" sz="3600" dirty="0"/>
          </a:p>
        </p:txBody>
      </p:sp>
      <p:sp>
        <p:nvSpPr>
          <p:cNvPr id="300038" name="内容占位符 300037"/>
          <p:cNvSpPr>
            <a:spLocks noGrp="1"/>
          </p:cNvSpPr>
          <p:nvPr>
            <p:ph idx="1"/>
          </p:nvPr>
        </p:nvSpPr>
        <p:spPr/>
        <p:txBody>
          <a:bodyPr/>
          <a:lstStyle/>
          <a:p>
            <a:pPr marL="0" indent="401320">
              <a:spcAft>
                <a:spcPts val="600"/>
              </a:spcAft>
              <a:buNone/>
            </a:pPr>
            <a:r>
              <a:rPr lang="zh-CN" altLang="en-US" dirty="0"/>
              <a:t>语言为各种基本类型提供了</a:t>
            </a:r>
            <a:r>
              <a:rPr lang="zh-CN" altLang="en-US" dirty="0">
                <a:solidFill>
                  <a:schemeClr val="hlink"/>
                </a:solidFill>
              </a:rPr>
              <a:t>类型名</a:t>
            </a:r>
            <a:r>
              <a:rPr lang="zh-CN" altLang="en-US" dirty="0"/>
              <a:t>，可用于定义</a:t>
            </a:r>
            <a:r>
              <a:rPr lang="en-US" altLang="zh-CN" dirty="0"/>
              <a:t>/</a:t>
            </a:r>
            <a:r>
              <a:rPr lang="zh-CN" altLang="en-US" dirty="0"/>
              <a:t>说明变量，描述函数参数与返回值，类型强制等。</a:t>
            </a:r>
            <a:endParaRPr lang="zh-CN" altLang="en-US" dirty="0"/>
          </a:p>
          <a:p>
            <a:pPr marL="0" indent="401320">
              <a:spcAft>
                <a:spcPts val="600"/>
              </a:spcAft>
              <a:buNone/>
            </a:pPr>
            <a:r>
              <a:rPr lang="zh-CN" altLang="en-US" dirty="0"/>
              <a:t>数组、指针等等可能使说明变得很复杂，使用不便。也不容易保证多个类型描述的一致性。</a:t>
            </a:r>
            <a:endParaRPr lang="zh-CN" altLang="en-US" dirty="0"/>
          </a:p>
          <a:p>
            <a:pPr marL="0" indent="401320">
              <a:spcAft>
                <a:spcPts val="600"/>
              </a:spcAft>
              <a:buNone/>
            </a:pPr>
            <a:r>
              <a:rPr lang="zh-CN" altLang="en-US" dirty="0"/>
              <a:t>如果能把复杂</a:t>
            </a:r>
            <a:r>
              <a:rPr lang="zh-CN" altLang="en-US" u="sng" dirty="0"/>
              <a:t>类型描述</a:t>
            </a:r>
            <a:r>
              <a:rPr lang="zh-CN" altLang="en-US" dirty="0"/>
              <a:t>看作类型（用户定义类型） 加以命名，可带来很大方便，特别是在实现复杂程序</a:t>
            </a:r>
            <a:r>
              <a:rPr lang="en-US" altLang="zh-CN" dirty="0"/>
              <a:t>/</a:t>
            </a:r>
            <a:r>
              <a:rPr lang="zh-CN" altLang="en-US" dirty="0"/>
              <a:t>软件系统时。</a:t>
            </a:r>
            <a:endParaRPr lang="zh-CN" altLang="en-US" dirty="0"/>
          </a:p>
          <a:p>
            <a:pPr marL="0" indent="401320">
              <a:spcAft>
                <a:spcPts val="600"/>
              </a:spcAft>
              <a:buNone/>
            </a:pPr>
            <a:r>
              <a:rPr lang="zh-CN" altLang="en-US" dirty="0">
                <a:solidFill>
                  <a:schemeClr val="accent2"/>
                </a:solidFill>
              </a:rPr>
              <a:t>定义类型</a:t>
            </a:r>
            <a:r>
              <a:rPr lang="zh-CN" altLang="en-US" dirty="0"/>
              <a:t>是重要语言机制，定义好的类型最好能像内部类型一样使用。</a:t>
            </a:r>
            <a:endParaRPr lang="zh-CN" altLang="en-US" dirty="0"/>
          </a:p>
          <a:p>
            <a:pPr marL="0" indent="401320">
              <a:spcAft>
                <a:spcPts val="600"/>
              </a:spcAft>
              <a:buNone/>
            </a:pPr>
            <a:r>
              <a:rPr lang="en-US" altLang="zh-CN" dirty="0"/>
              <a:t>C </a:t>
            </a:r>
            <a:r>
              <a:rPr lang="zh-CN" altLang="en-US" dirty="0"/>
              <a:t>语言类型定义机制较弱，主要作用是</a:t>
            </a:r>
            <a:r>
              <a:rPr lang="zh-CN" altLang="en-US" dirty="0">
                <a:solidFill>
                  <a:schemeClr val="accent2"/>
                </a:solidFill>
              </a:rPr>
              <a:t>简化描述</a:t>
            </a:r>
            <a:r>
              <a:rPr lang="zh-CN" altLang="en-US" dirty="0"/>
              <a:t>，增强程序可读性。</a:t>
            </a:r>
            <a:r>
              <a:rPr lang="en-US" altLang="zh-CN" dirty="0"/>
              <a:t>C++ </a:t>
            </a:r>
            <a:r>
              <a:rPr lang="zh-CN" altLang="en-US" dirty="0"/>
              <a:t>功能更强。</a:t>
            </a:r>
            <a:endParaRPr lang="zh-CN" altLang="en-US" dirty="0"/>
          </a:p>
        </p:txBody>
      </p:sp>
      <p:sp>
        <p:nvSpPr>
          <p:cNvPr id="300036" name="灯片编号占位符 1"/>
          <p:cNvSpPr/>
          <p:nvPr/>
        </p:nvSpPr>
        <p:spPr>
          <a:xfrm>
            <a:off x="6553200" y="6381750"/>
            <a:ext cx="2133600" cy="339725"/>
          </a:xfrm>
          <a:prstGeom prst="rect">
            <a:avLst/>
          </a:prstGeom>
          <a:noFill/>
          <a:ln w="9525">
            <a:noFill/>
          </a:ln>
        </p:spPr>
        <p:txBody>
          <a:bodyPr/>
          <a:lstStyle/>
          <a:p>
            <a:pPr algn="r">
              <a:spcBef>
                <a:spcPct val="0"/>
              </a:spcBef>
              <a:buFont typeface="Arial" panose="020B0604020202020204" pitchFamily="34" charset="0"/>
            </a:pPr>
            <a:fld id="{9A0DB2DC-4C9A-4742-B13C-FB6460FD3503}" type="slidenum">
              <a:rPr lang="zh-CN" altLang="en-US" sz="1400" dirty="0">
                <a:latin typeface="Arial" panose="020B0604020202020204" pitchFamily="34" charset="0"/>
              </a:rPr>
            </a:fld>
            <a:endParaRPr lang="zh-CN" altLang="en-US" sz="1400" dirty="0">
              <a:latin typeface="Arial" panose="020B0604020202020204" pitchFamily="34" charset="0"/>
            </a:endParaRPr>
          </a:p>
        </p:txBody>
      </p:sp>
    </p:spTree>
  </p:cSld>
  <p:clrMapOvr>
    <a:masterClrMapping/>
  </p:clrMapOvr>
  <p:transition spd="med">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407035"/>
            <a:ext cx="8136255" cy="5974715"/>
          </a:xfrm>
        </p:spPr>
        <p:txBody>
          <a:bodyPr/>
          <a:lstStyle/>
          <a:p>
            <a:pPr marL="0" indent="0">
              <a:spcAft>
                <a:spcPts val="600"/>
              </a:spcAft>
              <a:buNone/>
            </a:pPr>
            <a:r>
              <a:rPr lang="zh-CN" altLang="en-US" dirty="0">
                <a:sym typeface="+mn-ea"/>
              </a:rPr>
              <a:t>另一方面，也可以定义</a:t>
            </a:r>
            <a:r>
              <a:rPr lang="zh-CN" altLang="en-US" dirty="0">
                <a:solidFill>
                  <a:schemeClr val="accent2"/>
                </a:solidFill>
                <a:sym typeface="+mn-ea"/>
              </a:rPr>
              <a:t>以结构体作为元素的数组</a:t>
            </a:r>
            <a:r>
              <a:rPr lang="zh-CN" altLang="en-US" dirty="0">
                <a:sym typeface="+mn-ea"/>
              </a:rPr>
              <a:t>。</a:t>
            </a:r>
            <a:endParaRPr lang="zh-CN" altLang="en-US" dirty="0"/>
          </a:p>
          <a:p>
            <a:pPr marL="0" indent="0">
              <a:spcAft>
                <a:spcPts val="600"/>
              </a:spcAft>
              <a:buNone/>
            </a:pPr>
            <a:endParaRPr lang="zh-CN" altLang="en-US" b="1" dirty="0"/>
          </a:p>
          <a:p>
            <a:pPr marL="0" indent="0">
              <a:spcAft>
                <a:spcPts val="600"/>
              </a:spcAft>
              <a:buNone/>
            </a:pPr>
            <a:endParaRPr lang="zh-CN" altLang="en-US" b="1" dirty="0">
              <a:sym typeface="+mn-ea"/>
            </a:endParaRPr>
          </a:p>
          <a:p>
            <a:pPr marL="0" indent="0">
              <a:spcAft>
                <a:spcPts val="600"/>
              </a:spcAft>
              <a:buNone/>
            </a:pPr>
            <a:r>
              <a:rPr lang="zh-CN" altLang="en-US" b="1" dirty="0">
                <a:sym typeface="+mn-ea"/>
              </a:rPr>
              <a:t>【例</a:t>
            </a:r>
            <a:r>
              <a:rPr lang="en-US" altLang="zh-CN" b="1">
                <a:sym typeface="+mn-ea"/>
              </a:rPr>
              <a:t>8-3</a:t>
            </a:r>
            <a:r>
              <a:rPr lang="zh-CN" altLang="en-US" b="1">
                <a:sym typeface="+mn-ea"/>
              </a:rPr>
              <a:t>】</a:t>
            </a:r>
            <a:r>
              <a:rPr lang="zh-CN" altLang="en-US" dirty="0">
                <a:sym typeface="+mn-ea"/>
              </a:rPr>
              <a:t>在二维平面坐标上有 </a:t>
            </a:r>
            <a:r>
              <a:rPr lang="en-US" altLang="zh-CN" dirty="0">
                <a:sym typeface="+mn-ea"/>
              </a:rPr>
              <a:t>100 </a:t>
            </a:r>
            <a:r>
              <a:rPr lang="zh-CN" altLang="en-US" dirty="0">
                <a:sym typeface="+mn-ea"/>
              </a:rPr>
              <a:t>个 </a:t>
            </a:r>
            <a:r>
              <a:rPr lang="en-US" altLang="zh-CN" dirty="0">
                <a:sym typeface="+mn-ea"/>
              </a:rPr>
              <a:t>x </a:t>
            </a:r>
            <a:r>
              <a:rPr lang="zh-CN" altLang="en-US" dirty="0">
                <a:sym typeface="+mn-ea"/>
              </a:rPr>
              <a:t>和 </a:t>
            </a:r>
            <a:r>
              <a:rPr lang="en-US" altLang="zh-CN" dirty="0">
                <a:sym typeface="+mn-ea"/>
              </a:rPr>
              <a:t>y </a:t>
            </a:r>
            <a:r>
              <a:rPr lang="zh-CN" altLang="en-US" dirty="0">
                <a:sym typeface="+mn-ea"/>
              </a:rPr>
              <a:t>值都在 </a:t>
            </a:r>
            <a:r>
              <a:rPr lang="en-US" altLang="zh-CN" dirty="0">
                <a:sym typeface="+mn-ea"/>
              </a:rPr>
              <a:t>[0, 100] </a:t>
            </a:r>
            <a:r>
              <a:rPr lang="zh-CN" altLang="en-US" dirty="0">
                <a:sym typeface="+mn-ea"/>
              </a:rPr>
              <a:t>范围内的随机点，把它们的坐标依次全部输出到屏幕，并求它们的几何中心。</a:t>
            </a:r>
            <a:endParaRPr lang="zh-CN" altLang="en-US" dirty="0"/>
          </a:p>
          <a:p>
            <a:pPr marL="0" indent="0">
              <a:spcAft>
                <a:spcPts val="600"/>
              </a:spcAft>
              <a:buNone/>
            </a:pPr>
            <a:r>
              <a:rPr lang="zh-CN" altLang="en-US" dirty="0">
                <a:sym typeface="+mn-ea"/>
              </a:rPr>
              <a:t>分别使用两种方法处理：</a:t>
            </a:r>
            <a:endParaRPr lang="zh-CN" altLang="en-US" dirty="0"/>
          </a:p>
          <a:p>
            <a:pPr marL="0" indent="0">
              <a:spcAft>
                <a:spcPts val="600"/>
              </a:spcAft>
              <a:buNone/>
            </a:pPr>
            <a:r>
              <a:rPr lang="zh-CN" altLang="en-US" dirty="0">
                <a:sym typeface="+mn-ea"/>
              </a:rPr>
              <a:t>（</a:t>
            </a:r>
            <a:r>
              <a:rPr lang="en-US" altLang="zh-CN" dirty="0">
                <a:sym typeface="+mn-ea"/>
              </a:rPr>
              <a:t>1</a:t>
            </a:r>
            <a:r>
              <a:rPr lang="zh-CN" altLang="en-US" dirty="0">
                <a:sym typeface="+mn-ea"/>
              </a:rPr>
              <a:t>）采用两个数组分别保存 </a:t>
            </a:r>
            <a:r>
              <a:rPr lang="en-US" altLang="zh-CN" dirty="0">
                <a:sym typeface="+mn-ea"/>
              </a:rPr>
              <a:t>x </a:t>
            </a:r>
            <a:r>
              <a:rPr lang="zh-CN" altLang="en-US" dirty="0">
                <a:sym typeface="+mn-ea"/>
              </a:rPr>
              <a:t>值和 </a:t>
            </a:r>
            <a:r>
              <a:rPr lang="en-US" altLang="zh-CN" dirty="0">
                <a:sym typeface="+mn-ea"/>
              </a:rPr>
              <a:t>y</a:t>
            </a:r>
            <a:r>
              <a:rPr lang="zh-CN" altLang="en-US" dirty="0">
                <a:sym typeface="+mn-ea"/>
              </a:rPr>
              <a:t>值；</a:t>
            </a:r>
            <a:endParaRPr lang="zh-CN" altLang="en-US" dirty="0"/>
          </a:p>
          <a:p>
            <a:pPr marL="0" indent="0">
              <a:spcAft>
                <a:spcPts val="600"/>
              </a:spcAft>
              <a:buNone/>
            </a:pPr>
            <a:r>
              <a:rPr lang="zh-CN" altLang="en-US" dirty="0">
                <a:sym typeface="+mn-ea"/>
              </a:rPr>
              <a:t>（</a:t>
            </a:r>
            <a:r>
              <a:rPr lang="en-US" altLang="zh-CN" dirty="0">
                <a:sym typeface="+mn-ea"/>
              </a:rPr>
              <a:t>2</a:t>
            </a:r>
            <a:r>
              <a:rPr lang="zh-CN" altLang="en-US" dirty="0">
                <a:sym typeface="+mn-ea"/>
              </a:rPr>
              <a:t>）使用平面点结构体数组。</a:t>
            </a:r>
            <a:endParaRPr lang="zh-CN" altLang="en-US" dirty="0"/>
          </a:p>
          <a:p>
            <a:pPr marL="0" indent="0">
              <a:spcAft>
                <a:spcPts val="600"/>
              </a:spcAft>
              <a:buNone/>
            </a:pPr>
            <a:endParaRPr lang="zh-CN" altLang="en-US" dirty="0"/>
          </a:p>
          <a:p>
            <a:pPr marL="0" indent="0">
              <a:spcAft>
                <a:spcPts val="600"/>
              </a:spcAft>
              <a:buNone/>
            </a:pPr>
            <a:r>
              <a:rPr lang="zh-CN" altLang="en-US" dirty="0">
                <a:sym typeface="+mn-ea"/>
              </a:rPr>
              <a:t>方法（</a:t>
            </a:r>
            <a:r>
              <a:rPr lang="en-US" altLang="zh-CN" dirty="0">
                <a:sym typeface="+mn-ea"/>
              </a:rPr>
              <a:t>1</a:t>
            </a:r>
            <a:r>
              <a:rPr lang="zh-CN" altLang="en-US" dirty="0">
                <a:sym typeface="+mn-ea"/>
              </a:rPr>
              <a:t>）：定义两个长度为</a:t>
            </a:r>
            <a:r>
              <a:rPr lang="en-US" altLang="zh-CN" dirty="0">
                <a:sym typeface="+mn-ea"/>
              </a:rPr>
              <a:t>100 </a:t>
            </a:r>
            <a:r>
              <a:rPr lang="zh-CN" altLang="en-US" dirty="0">
                <a:sym typeface="+mn-ea"/>
              </a:rPr>
              <a:t>的数组，分别保存 </a:t>
            </a:r>
            <a:r>
              <a:rPr lang="en-US" altLang="zh-CN" dirty="0">
                <a:sym typeface="+mn-ea"/>
              </a:rPr>
              <a:t>x </a:t>
            </a:r>
            <a:r>
              <a:rPr lang="zh-CN" altLang="en-US" dirty="0">
                <a:sym typeface="+mn-ea"/>
              </a:rPr>
              <a:t>值和 </a:t>
            </a:r>
            <a:r>
              <a:rPr lang="en-US" altLang="zh-CN" dirty="0">
                <a:sym typeface="+mn-ea"/>
              </a:rPr>
              <a:t>y </a:t>
            </a:r>
            <a:r>
              <a:rPr lang="zh-CN" altLang="en-US" dirty="0">
                <a:sym typeface="+mn-ea"/>
              </a:rPr>
              <a:t>值，然后再分别求平均值：</a:t>
            </a:r>
            <a:endParaRPr lang="zh-CN" altLang="en-US" dirty="0"/>
          </a:p>
          <a:p>
            <a:pPr indent="0">
              <a:spcAft>
                <a:spcPts val="600"/>
              </a:spcAft>
            </a:pPr>
            <a:endParaRPr lang="zh-CN" altLang="en-US"/>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graphicFrame>
        <p:nvGraphicFramePr>
          <p:cNvPr id="5" name="表格 4"/>
          <p:cNvGraphicFramePr/>
          <p:nvPr/>
        </p:nvGraphicFramePr>
        <p:xfrm>
          <a:off x="1259840" y="981075"/>
          <a:ext cx="6395085" cy="457200"/>
        </p:xfrm>
        <a:graphic>
          <a:graphicData uri="http://schemas.openxmlformats.org/drawingml/2006/table">
            <a:tbl>
              <a:tblPr firstRow="1" bandRow="1">
                <a:tableStyleId>{5C22544A-7EE6-4342-B048-85BDC9FD1C3A}</a:tableStyleId>
              </a:tblPr>
              <a:tblGrid>
                <a:gridCol w="710565"/>
                <a:gridCol w="710565"/>
                <a:gridCol w="710565"/>
                <a:gridCol w="710565"/>
                <a:gridCol w="710565"/>
                <a:gridCol w="710565"/>
                <a:gridCol w="710565"/>
                <a:gridCol w="710565"/>
                <a:gridCol w="710565"/>
              </a:tblGrid>
              <a:tr h="381000">
                <a:tc>
                  <a:txBody>
                    <a:bodyPr/>
                    <a:lstStyle/>
                    <a:p>
                      <a:pPr>
                        <a:buNone/>
                      </a:pPr>
                      <a:endParaRPr lang="zh-CN" altLang="en-US"/>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a:buNone/>
                      </a:pPr>
                      <a:endParaRPr lang="zh-CN" altLang="en-US"/>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a:buNone/>
                      </a:pPr>
                      <a:endParaRPr lang="zh-CN" altLang="en-US"/>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a:buNone/>
                      </a:pPr>
                      <a:endParaRPr lang="zh-CN" altLang="en-US"/>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a:buNone/>
                      </a:pPr>
                      <a:endParaRPr lang="zh-CN" altLang="en-US"/>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a:buNone/>
                      </a:pPr>
                      <a:endParaRPr lang="zh-CN" altLang="en-US"/>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a:buNone/>
                      </a:pPr>
                      <a:endParaRPr lang="zh-CN" altLang="en-US"/>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a:buNone/>
                      </a:pPr>
                      <a:endParaRPr lang="zh-CN" altLang="en-US"/>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lstStyle/>
                    <a:p>
                      <a:pPr>
                        <a:buNone/>
                      </a:pPr>
                      <a:endParaRPr lang="zh-CN" altLang="en-US"/>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r>
            </a:tbl>
          </a:graphicData>
        </a:graphic>
      </p:graphicFrame>
    </p:spTree>
  </p:cSld>
  <p:clrMapOvr>
    <a:masterClrMapping/>
  </p:clrMapOvr>
  <p:transition spd="med">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330755" name="内容占位符 330754"/>
          <p:cNvSpPr>
            <a:spLocks noGrp="1"/>
          </p:cNvSpPr>
          <p:nvPr>
            <p:ph idx="1"/>
          </p:nvPr>
        </p:nvSpPr>
        <p:spPr>
          <a:xfrm>
            <a:off x="539750" y="439420"/>
            <a:ext cx="8136255" cy="5942330"/>
          </a:xfrm>
        </p:spPr>
        <p:txBody>
          <a:bodyPr/>
          <a:lstStyle/>
          <a:p>
            <a:pPr marL="0">
              <a:lnSpc>
                <a:spcPct val="100000"/>
              </a:lnSpc>
              <a:spcBef>
                <a:spcPts val="0"/>
              </a:spcBef>
              <a:buNone/>
            </a:pPr>
            <a:r>
              <a:rPr lang="en-US" altLang="zh-CN" sz="2400" err="1">
                <a:solidFill>
                  <a:schemeClr val="folHlink"/>
                </a:solidFill>
              </a:rPr>
              <a:t>int</a:t>
            </a:r>
            <a:r>
              <a:rPr lang="en-US" altLang="zh-CN" sz="2400">
                <a:solidFill>
                  <a:schemeClr val="folHlink"/>
                </a:solidFill>
              </a:rPr>
              <a:t> main() {</a:t>
            </a:r>
            <a:endParaRPr lang="en-US" altLang="zh-CN" sz="2400">
              <a:solidFill>
                <a:schemeClr val="folHlink"/>
              </a:solidFill>
            </a:endParaRPr>
          </a:p>
          <a:p>
            <a:pPr marL="0">
              <a:lnSpc>
                <a:spcPct val="100000"/>
              </a:lnSpc>
              <a:spcBef>
                <a:spcPts val="0"/>
              </a:spcBef>
              <a:buNone/>
            </a:pPr>
            <a:r>
              <a:rPr lang="en-US" altLang="zh-CN" sz="2400" err="1">
                <a:solidFill>
                  <a:schemeClr val="folHlink"/>
                </a:solidFill>
              </a:rPr>
              <a:t>    const int</a:t>
            </a:r>
            <a:r>
              <a:rPr lang="en-US" altLang="zh-CN" sz="2400">
                <a:solidFill>
                  <a:schemeClr val="folHlink"/>
                </a:solidFill>
              </a:rPr>
              <a:t> NUM = </a:t>
            </a:r>
            <a:r>
              <a:rPr lang="en-US" altLang="zh-CN" sz="2400">
                <a:solidFill>
                  <a:schemeClr val="hlink"/>
                </a:solidFill>
              </a:rPr>
              <a:t>100</a:t>
            </a:r>
            <a:r>
              <a:rPr lang="en-US" altLang="zh-CN" sz="2400">
                <a:solidFill>
                  <a:schemeClr val="folHlink"/>
                </a:solidFill>
              </a:rPr>
              <a:t>;</a:t>
            </a:r>
            <a:endParaRPr lang="en-US" altLang="zh-CN" sz="2400">
              <a:solidFill>
                <a:schemeClr val="folHlink"/>
              </a:solidFill>
            </a:endParaRPr>
          </a:p>
          <a:p>
            <a:pPr marL="0">
              <a:lnSpc>
                <a:spcPct val="100000"/>
              </a:lnSpc>
              <a:spcBef>
                <a:spcPts val="0"/>
              </a:spcBef>
              <a:buNone/>
            </a:pPr>
            <a:r>
              <a:rPr lang="en-US" altLang="zh-CN" sz="2400">
                <a:solidFill>
                  <a:schemeClr val="folHlink"/>
                </a:solidFill>
              </a:rPr>
              <a:t>    double </a:t>
            </a:r>
            <a:r>
              <a:rPr lang="en-US" altLang="zh-CN" sz="2400" b="1" err="1">
                <a:solidFill>
                  <a:schemeClr val="hlink"/>
                </a:solidFill>
              </a:rPr>
              <a:t>x[NUM], y[NUM</a:t>
            </a:r>
            <a:r>
              <a:rPr lang="en-US" altLang="zh-CN" sz="2400" b="1">
                <a:solidFill>
                  <a:schemeClr val="hlink"/>
                </a:solidFill>
              </a:rPr>
              <a:t>],</a:t>
            </a:r>
            <a:r>
              <a:rPr lang="en-US" altLang="zh-CN" sz="2400" err="1">
                <a:solidFill>
                  <a:schemeClr val="folHlink"/>
                </a:solidFill>
              </a:rPr>
              <a:t> sumx = 0, sumy</a:t>
            </a:r>
            <a:r>
              <a:rPr lang="en-US" altLang="zh-CN" sz="2400">
                <a:solidFill>
                  <a:schemeClr val="folHlink"/>
                </a:solidFill>
              </a:rPr>
              <a:t> = 0;</a:t>
            </a:r>
            <a:endParaRPr lang="en-US" altLang="zh-CN" sz="2400">
              <a:solidFill>
                <a:schemeClr val="folHlink"/>
              </a:solidFill>
            </a:endParaRPr>
          </a:p>
          <a:p>
            <a:pPr marL="0">
              <a:lnSpc>
                <a:spcPct val="100000"/>
              </a:lnSpc>
              <a:spcBef>
                <a:spcPts val="0"/>
              </a:spcBef>
              <a:buNone/>
            </a:pPr>
            <a:r>
              <a:rPr lang="en-US" altLang="zh-CN" sz="2000" err="1">
                <a:solidFill>
                  <a:schemeClr val="folHlink"/>
                </a:solidFill>
              </a:rPr>
              <a:t>    cout &lt;&lt; "100 random points on surface. Using X Y arrays.\n\n</a:t>
            </a:r>
            <a:r>
              <a:rPr lang="en-US" altLang="zh-CN" sz="2000">
                <a:solidFill>
                  <a:schemeClr val="folHlink"/>
                </a:solidFill>
              </a:rPr>
              <a:t>"</a:t>
            </a:r>
            <a:endParaRPr lang="en-US" altLang="zh-CN" sz="2000">
              <a:solidFill>
                <a:schemeClr val="folHlink"/>
              </a:solidFill>
            </a:endParaRPr>
          </a:p>
          <a:p>
            <a:pPr marL="0">
              <a:lnSpc>
                <a:spcPct val="100000"/>
              </a:lnSpc>
              <a:spcBef>
                <a:spcPts val="0"/>
              </a:spcBef>
              <a:buNone/>
            </a:pPr>
            <a:r>
              <a:rPr lang="en-US" altLang="zh-CN" sz="2400">
                <a:solidFill>
                  <a:schemeClr val="folHlink"/>
                </a:solidFill>
              </a:rPr>
              <a:t>    srand(time(0));</a:t>
            </a:r>
            <a:endParaRPr lang="en-US" altLang="zh-CN" sz="2400">
              <a:solidFill>
                <a:schemeClr val="folHlink"/>
              </a:solidFill>
            </a:endParaRPr>
          </a:p>
          <a:p>
            <a:pPr marL="0">
              <a:lnSpc>
                <a:spcPct val="100000"/>
              </a:lnSpc>
              <a:spcBef>
                <a:spcPts val="0"/>
              </a:spcBef>
              <a:buNone/>
            </a:pPr>
            <a:r>
              <a:rPr lang="en-US" altLang="zh-CN" sz="2400" err="1">
                <a:solidFill>
                  <a:schemeClr val="folHlink"/>
                </a:solidFill>
              </a:rPr>
              <a:t>    for (int</a:t>
            </a:r>
            <a:r>
              <a:rPr lang="en-US" altLang="zh-CN" sz="2400">
                <a:solidFill>
                  <a:schemeClr val="folHlink"/>
                </a:solidFill>
              </a:rPr>
              <a:t> i = 0; i &lt; NUM; i++) {</a:t>
            </a:r>
            <a:endParaRPr lang="en-US" altLang="zh-CN" sz="2400">
              <a:solidFill>
                <a:schemeClr val="folHlink"/>
              </a:solidFill>
            </a:endParaRPr>
          </a:p>
          <a:p>
            <a:pPr marL="0">
              <a:lnSpc>
                <a:spcPct val="100000"/>
              </a:lnSpc>
              <a:spcBef>
                <a:spcPts val="0"/>
              </a:spcBef>
              <a:buNone/>
            </a:pPr>
            <a:r>
              <a:rPr lang="en-US" altLang="zh-CN" sz="2400">
                <a:solidFill>
                  <a:schemeClr val="folHlink"/>
                </a:solidFill>
              </a:rPr>
              <a:t>        </a:t>
            </a:r>
            <a:r>
              <a:rPr lang="en-US" altLang="zh-CN" sz="2400" b="1" err="1">
                <a:solidFill>
                  <a:schemeClr val="hlink"/>
                </a:solidFill>
              </a:rPr>
              <a:t>x[i</a:t>
            </a:r>
            <a:r>
              <a:rPr lang="en-US" altLang="zh-CN" sz="2400" b="1">
                <a:solidFill>
                  <a:schemeClr val="hlink"/>
                </a:solidFill>
              </a:rPr>
              <a:t>] </a:t>
            </a:r>
            <a:r>
              <a:rPr lang="en-US" altLang="zh-CN" sz="2400">
                <a:solidFill>
                  <a:schemeClr val="folHlink"/>
                </a:solidFill>
              </a:rPr>
              <a:t>= 1.0* rand() / RAND_MAX * 100;</a:t>
            </a:r>
            <a:endParaRPr lang="en-US" altLang="zh-CN" sz="2400">
              <a:solidFill>
                <a:schemeClr val="folHlink"/>
              </a:solidFill>
            </a:endParaRPr>
          </a:p>
          <a:p>
            <a:pPr marL="0">
              <a:lnSpc>
                <a:spcPct val="100000"/>
              </a:lnSpc>
              <a:spcBef>
                <a:spcPts val="0"/>
              </a:spcBef>
              <a:buNone/>
            </a:pPr>
            <a:r>
              <a:rPr lang="en-US" altLang="zh-CN" sz="2400">
                <a:solidFill>
                  <a:schemeClr val="folHlink"/>
                </a:solidFill>
              </a:rPr>
              <a:t>        </a:t>
            </a:r>
            <a:r>
              <a:rPr lang="en-US" altLang="zh-CN" sz="2400" b="1" err="1">
                <a:solidFill>
                  <a:schemeClr val="hlink"/>
                </a:solidFill>
              </a:rPr>
              <a:t>y[i</a:t>
            </a:r>
            <a:r>
              <a:rPr lang="en-US" altLang="zh-CN" sz="2400" b="1">
                <a:solidFill>
                  <a:schemeClr val="hlink"/>
                </a:solidFill>
              </a:rPr>
              <a:t>] </a:t>
            </a:r>
            <a:r>
              <a:rPr lang="en-US" altLang="zh-CN" sz="2400">
                <a:solidFill>
                  <a:schemeClr val="folHlink"/>
                </a:solidFill>
              </a:rPr>
              <a:t>= 1.0* rand() / RAND_MAX * 100;</a:t>
            </a:r>
            <a:endParaRPr lang="en-US" altLang="zh-CN" sz="2400">
              <a:solidFill>
                <a:schemeClr val="folHlink"/>
              </a:solidFill>
            </a:endParaRPr>
          </a:p>
          <a:p>
            <a:pPr marL="0">
              <a:lnSpc>
                <a:spcPct val="100000"/>
              </a:lnSpc>
              <a:spcBef>
                <a:spcPts val="0"/>
              </a:spcBef>
              <a:buNone/>
            </a:pPr>
            <a:r>
              <a:rPr lang="en-US" altLang="zh-CN" sz="2000" err="1">
                <a:solidFill>
                  <a:schemeClr val="folHlink"/>
                </a:solidFill>
              </a:rPr>
              <a:t>        cout &lt;&lt; "i= "&lt;&lt;i &lt;&lt; "\tx= " &lt;&lt; x[i] &lt;&lt; "\ty= "&lt;&lt; y[i] &lt;&lt;endl</a:t>
            </a:r>
            <a:r>
              <a:rPr lang="en-US" altLang="zh-CN" sz="2000">
                <a:solidFill>
                  <a:schemeClr val="folHlink"/>
                </a:solidFill>
              </a:rPr>
              <a:t>;</a:t>
            </a:r>
            <a:endParaRPr lang="en-US" altLang="zh-CN" sz="2000">
              <a:solidFill>
                <a:schemeClr val="folHlink"/>
              </a:solidFill>
            </a:endParaRPr>
          </a:p>
          <a:p>
            <a:pPr marL="0">
              <a:lnSpc>
                <a:spcPct val="100000"/>
              </a:lnSpc>
              <a:spcBef>
                <a:spcPts val="0"/>
              </a:spcBef>
              <a:buNone/>
            </a:pPr>
            <a:r>
              <a:rPr lang="en-US" altLang="zh-CN" sz="2400">
                <a:solidFill>
                  <a:schemeClr val="folHlink"/>
                </a:solidFill>
              </a:rPr>
              <a:t>    }</a:t>
            </a:r>
            <a:endParaRPr lang="en-US" altLang="zh-CN" sz="2400">
              <a:solidFill>
                <a:schemeClr val="folHlink"/>
              </a:solidFill>
            </a:endParaRPr>
          </a:p>
          <a:p>
            <a:pPr marL="0">
              <a:lnSpc>
                <a:spcPct val="100000"/>
              </a:lnSpc>
              <a:spcBef>
                <a:spcPts val="0"/>
              </a:spcBef>
              <a:buNone/>
            </a:pPr>
            <a:r>
              <a:rPr lang="en-US" altLang="zh-CN" sz="2400" err="1">
                <a:solidFill>
                  <a:schemeClr val="folHlink"/>
                </a:solidFill>
              </a:rPr>
              <a:t>    for (int</a:t>
            </a:r>
            <a:r>
              <a:rPr lang="en-US" altLang="zh-CN" sz="2400">
                <a:solidFill>
                  <a:schemeClr val="folHlink"/>
                </a:solidFill>
              </a:rPr>
              <a:t> i = 0; i &lt; NUM; i++ ) {</a:t>
            </a:r>
            <a:endParaRPr lang="en-US" altLang="zh-CN" sz="2400">
              <a:solidFill>
                <a:schemeClr val="folHlink"/>
              </a:solidFill>
            </a:endParaRPr>
          </a:p>
          <a:p>
            <a:pPr marL="0">
              <a:lnSpc>
                <a:spcPct val="100000"/>
              </a:lnSpc>
              <a:spcBef>
                <a:spcPts val="0"/>
              </a:spcBef>
              <a:buNone/>
            </a:pPr>
            <a:r>
              <a:rPr lang="en-US" altLang="zh-CN" sz="2400" err="1">
                <a:solidFill>
                  <a:schemeClr val="folHlink"/>
                </a:solidFill>
              </a:rPr>
              <a:t>        sumx</a:t>
            </a:r>
            <a:r>
              <a:rPr lang="en-US" altLang="zh-CN" sz="2400">
                <a:solidFill>
                  <a:schemeClr val="folHlink"/>
                </a:solidFill>
              </a:rPr>
              <a:t> += </a:t>
            </a:r>
            <a:r>
              <a:rPr lang="en-US" altLang="zh-CN" sz="2400" b="1" err="1">
                <a:solidFill>
                  <a:schemeClr val="hlink"/>
                </a:solidFill>
              </a:rPr>
              <a:t>x[i</a:t>
            </a:r>
            <a:r>
              <a:rPr lang="en-US" altLang="zh-CN" sz="2400" b="1">
                <a:solidFill>
                  <a:schemeClr val="hlink"/>
                </a:solidFill>
              </a:rPr>
              <a:t>]</a:t>
            </a:r>
            <a:r>
              <a:rPr lang="en-US" altLang="zh-CN" sz="2400" err="1">
                <a:solidFill>
                  <a:schemeClr val="folHlink"/>
                </a:solidFill>
              </a:rPr>
              <a:t>;          sumy</a:t>
            </a:r>
            <a:r>
              <a:rPr lang="en-US" altLang="zh-CN" sz="2400">
                <a:solidFill>
                  <a:schemeClr val="folHlink"/>
                </a:solidFill>
              </a:rPr>
              <a:t> += </a:t>
            </a:r>
            <a:r>
              <a:rPr lang="en-US" altLang="zh-CN" sz="2400" b="1" err="1">
                <a:solidFill>
                  <a:schemeClr val="hlink"/>
                </a:solidFill>
              </a:rPr>
              <a:t>y[i</a:t>
            </a:r>
            <a:r>
              <a:rPr lang="en-US" altLang="zh-CN" sz="2400" b="1">
                <a:solidFill>
                  <a:schemeClr val="hlink"/>
                </a:solidFill>
              </a:rPr>
              <a:t>]</a:t>
            </a:r>
            <a:r>
              <a:rPr lang="en-US" altLang="zh-CN" sz="2400">
                <a:solidFill>
                  <a:schemeClr val="folHlink"/>
                </a:solidFill>
              </a:rPr>
              <a:t>;</a:t>
            </a:r>
            <a:endParaRPr lang="en-US" altLang="zh-CN" sz="2400">
              <a:solidFill>
                <a:schemeClr val="folHlink"/>
              </a:solidFill>
            </a:endParaRPr>
          </a:p>
          <a:p>
            <a:pPr marL="0">
              <a:lnSpc>
                <a:spcPct val="100000"/>
              </a:lnSpc>
              <a:spcBef>
                <a:spcPts val="0"/>
              </a:spcBef>
              <a:buNone/>
            </a:pPr>
            <a:r>
              <a:rPr lang="en-US" altLang="zh-CN" sz="2400">
                <a:solidFill>
                  <a:schemeClr val="folHlink"/>
                </a:solidFill>
              </a:rPr>
              <a:t>   }</a:t>
            </a:r>
            <a:endParaRPr lang="en-US" altLang="zh-CN" sz="2400">
              <a:solidFill>
                <a:schemeClr val="folHlink"/>
              </a:solidFill>
            </a:endParaRPr>
          </a:p>
          <a:p>
            <a:pPr marL="0">
              <a:lnSpc>
                <a:spcPct val="100000"/>
              </a:lnSpc>
              <a:spcBef>
                <a:spcPts val="0"/>
              </a:spcBef>
              <a:buNone/>
            </a:pPr>
            <a:r>
              <a:rPr lang="en-US" altLang="zh-CN" sz="2000" err="1">
                <a:solidFill>
                  <a:schemeClr val="folHlink"/>
                </a:solidFill>
              </a:rPr>
              <a:t>    cout &lt;&lt;"average x= "&lt;&lt; sumx / NUM &lt;&lt; "  average y=" &lt;&lt; sumy</a:t>
            </a:r>
            <a:r>
              <a:rPr lang="en-US" altLang="zh-CN" sz="2000">
                <a:solidFill>
                  <a:schemeClr val="folHlink"/>
                </a:solidFill>
              </a:rPr>
              <a:t> / NUM;</a:t>
            </a:r>
            <a:endParaRPr lang="en-US" altLang="zh-CN" sz="2000">
              <a:solidFill>
                <a:schemeClr val="folHlink"/>
              </a:solidFill>
            </a:endParaRPr>
          </a:p>
          <a:p>
            <a:pPr marL="0">
              <a:lnSpc>
                <a:spcPct val="100000"/>
              </a:lnSpc>
              <a:spcBef>
                <a:spcPts val="0"/>
              </a:spcBef>
              <a:buNone/>
            </a:pPr>
            <a:r>
              <a:rPr lang="en-US" altLang="zh-CN" sz="2400">
                <a:solidFill>
                  <a:schemeClr val="folHlink"/>
                </a:solidFill>
              </a:rPr>
              <a:t>    return 0;</a:t>
            </a:r>
            <a:endParaRPr lang="en-US" altLang="zh-CN" sz="2400">
              <a:solidFill>
                <a:schemeClr val="folHlink"/>
              </a:solidFill>
            </a:endParaRPr>
          </a:p>
          <a:p>
            <a:pPr marL="0">
              <a:lnSpc>
                <a:spcPct val="100000"/>
              </a:lnSpc>
              <a:spcBef>
                <a:spcPts val="0"/>
              </a:spcBef>
              <a:buNone/>
            </a:pPr>
            <a:r>
              <a:rPr lang="en-US" altLang="zh-CN" sz="2400">
                <a:solidFill>
                  <a:schemeClr val="folHlink"/>
                </a:solidFill>
              </a:rPr>
              <a:t>}</a:t>
            </a:r>
            <a:endParaRPr lang="en-US" altLang="zh-CN" sz="2400">
              <a:solidFill>
                <a:schemeClr val="folHlink"/>
              </a:solidFill>
            </a:endParaRPr>
          </a:p>
        </p:txBody>
      </p:sp>
    </p:spTree>
  </p:cSld>
  <p:clrMapOvr>
    <a:masterClrMapping/>
  </p:clrMapOvr>
  <p:transition spd="med">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331779" name="内容占位符 331778"/>
          <p:cNvSpPr>
            <a:spLocks noGrp="1"/>
          </p:cNvSpPr>
          <p:nvPr>
            <p:ph idx="1"/>
          </p:nvPr>
        </p:nvSpPr>
        <p:spPr/>
        <p:txBody>
          <a:bodyPr/>
          <a:lstStyle/>
          <a:p>
            <a:pPr marL="0" indent="0">
              <a:buNone/>
            </a:pPr>
            <a:r>
              <a:rPr lang="zh-CN" altLang="en-US" dirty="0"/>
              <a:t>方法（</a:t>
            </a:r>
            <a:r>
              <a:rPr lang="en-US" altLang="zh-CN" dirty="0"/>
              <a:t>2</a:t>
            </a:r>
            <a:r>
              <a:rPr lang="zh-CN" altLang="en-US" dirty="0"/>
              <a:t>）：使用表示二维平面点的</a:t>
            </a:r>
            <a:r>
              <a:rPr lang="zh-CN" altLang="en-US" dirty="0">
                <a:solidFill>
                  <a:schemeClr val="accent2"/>
                </a:solidFill>
              </a:rPr>
              <a:t>结构体数组</a:t>
            </a:r>
            <a:r>
              <a:rPr lang="zh-CN" altLang="en-US" dirty="0"/>
              <a:t>。</a:t>
            </a:r>
            <a:endParaRPr lang="zh-CN" altLang="en-US" dirty="0"/>
          </a:p>
          <a:p>
            <a:pPr marL="0" indent="0">
              <a:buNone/>
            </a:pPr>
            <a:endParaRPr lang="zh-CN" altLang="en-US" dirty="0"/>
          </a:p>
          <a:p>
            <a:pPr marL="0" indent="0">
              <a:buNone/>
            </a:pPr>
            <a:r>
              <a:rPr lang="zh-CN" altLang="en-US" dirty="0"/>
              <a:t>设想出程序的主体内容和基本流程如下：</a:t>
            </a:r>
            <a:endParaRPr lang="zh-CN" altLang="en-US" dirty="0"/>
          </a:p>
          <a:p>
            <a:pPr marL="827405" lvl="1">
              <a:buNone/>
            </a:pPr>
            <a:r>
              <a:rPr lang="zh-CN" altLang="en-US" dirty="0">
                <a:solidFill>
                  <a:schemeClr val="accent2"/>
                </a:solidFill>
              </a:rPr>
              <a:t>定义结构体类型</a:t>
            </a:r>
            <a:r>
              <a:rPr lang="en-US" altLang="zh-CN">
                <a:solidFill>
                  <a:schemeClr val="accent2"/>
                </a:solidFill>
              </a:rPr>
              <a:t>;</a:t>
            </a:r>
            <a:endParaRPr lang="en-US" altLang="zh-CN">
              <a:solidFill>
                <a:schemeClr val="accent2"/>
              </a:solidFill>
            </a:endParaRPr>
          </a:p>
          <a:p>
            <a:pPr marL="827405" lvl="1">
              <a:buNone/>
            </a:pPr>
            <a:r>
              <a:rPr lang="zh-CN" altLang="en-US" dirty="0">
                <a:solidFill>
                  <a:schemeClr val="accent2"/>
                </a:solidFill>
              </a:rPr>
              <a:t>定义结构体数组</a:t>
            </a:r>
            <a:r>
              <a:rPr lang="en-US" altLang="zh-CN">
                <a:solidFill>
                  <a:schemeClr val="accent2"/>
                </a:solidFill>
              </a:rPr>
              <a:t>;</a:t>
            </a:r>
            <a:endParaRPr lang="en-US" altLang="zh-CN">
              <a:solidFill>
                <a:schemeClr val="accent2"/>
              </a:solidFill>
            </a:endParaRPr>
          </a:p>
          <a:p>
            <a:pPr marL="827405" lvl="1">
              <a:buNone/>
            </a:pPr>
            <a:r>
              <a:rPr lang="zh-CN" altLang="en-US" dirty="0">
                <a:solidFill>
                  <a:schemeClr val="accent2"/>
                </a:solidFill>
              </a:rPr>
              <a:t>使用随机数函数设定各点的坐标</a:t>
            </a:r>
            <a:r>
              <a:rPr lang="en-US" altLang="zh-CN">
                <a:solidFill>
                  <a:schemeClr val="accent2"/>
                </a:solidFill>
              </a:rPr>
              <a:t>;</a:t>
            </a:r>
            <a:endParaRPr lang="en-US" altLang="zh-CN">
              <a:solidFill>
                <a:schemeClr val="accent2"/>
              </a:solidFill>
            </a:endParaRPr>
          </a:p>
          <a:p>
            <a:pPr marL="827405" lvl="1">
              <a:buNone/>
            </a:pPr>
            <a:r>
              <a:rPr lang="zh-CN" altLang="en-US" dirty="0">
                <a:solidFill>
                  <a:schemeClr val="accent2"/>
                </a:solidFill>
              </a:rPr>
              <a:t>计算数组中的二维坐标平均值（几何中心）</a:t>
            </a:r>
            <a:r>
              <a:rPr lang="en-US" altLang="zh-CN">
                <a:solidFill>
                  <a:schemeClr val="accent2"/>
                </a:solidFill>
              </a:rPr>
              <a:t>;</a:t>
            </a:r>
            <a:endParaRPr lang="en-US" altLang="zh-CN">
              <a:solidFill>
                <a:schemeClr val="accent2"/>
              </a:solidFill>
            </a:endParaRPr>
          </a:p>
          <a:p>
            <a:pPr marL="827405" lvl="1">
              <a:buNone/>
            </a:pPr>
            <a:r>
              <a:rPr lang="zh-CN" altLang="en-US" dirty="0">
                <a:solidFill>
                  <a:schemeClr val="accent2"/>
                </a:solidFill>
              </a:rPr>
              <a:t>输出结果</a:t>
            </a:r>
            <a:r>
              <a:rPr lang="en-US" altLang="zh-CN">
                <a:solidFill>
                  <a:schemeClr val="accent2"/>
                </a:solidFill>
              </a:rPr>
              <a:t>;</a:t>
            </a:r>
            <a:endParaRPr lang="en-US" altLang="zh-CN">
              <a:solidFill>
                <a:schemeClr val="accent2"/>
              </a:solidFill>
            </a:endParaRPr>
          </a:p>
        </p:txBody>
      </p:sp>
    </p:spTree>
  </p:cSld>
  <p:clrMapOvr>
    <a:masterClrMapping/>
  </p:clrMapOvr>
  <p:transition spd="med">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332803" name="内容占位符 332802"/>
          <p:cNvSpPr>
            <a:spLocks noGrp="1"/>
          </p:cNvSpPr>
          <p:nvPr>
            <p:ph idx="1"/>
          </p:nvPr>
        </p:nvSpPr>
        <p:spPr>
          <a:xfrm>
            <a:off x="539750" y="516890"/>
            <a:ext cx="8136255" cy="5864860"/>
          </a:xfrm>
        </p:spPr>
        <p:txBody>
          <a:bodyPr/>
          <a:lstStyle/>
          <a:p>
            <a:pPr>
              <a:lnSpc>
                <a:spcPct val="110000"/>
              </a:lnSpc>
              <a:buNone/>
            </a:pPr>
            <a:r>
              <a:rPr lang="en-US" altLang="zh-CN" sz="2400" err="1">
                <a:solidFill>
                  <a:schemeClr val="hlink"/>
                </a:solidFill>
              </a:rPr>
              <a:t>typedef struct</a:t>
            </a:r>
            <a:r>
              <a:rPr lang="en-US" altLang="zh-CN" sz="2400">
                <a:solidFill>
                  <a:schemeClr val="hlink"/>
                </a:solidFill>
              </a:rPr>
              <a:t> Dot {</a:t>
            </a:r>
            <a:endParaRPr lang="en-US" altLang="zh-CN" sz="2400">
              <a:solidFill>
                <a:schemeClr val="hlink"/>
              </a:solidFill>
            </a:endParaRPr>
          </a:p>
          <a:p>
            <a:pPr>
              <a:lnSpc>
                <a:spcPct val="110000"/>
              </a:lnSpc>
              <a:buNone/>
            </a:pPr>
            <a:r>
              <a:rPr lang="en-US" altLang="zh-CN" sz="2400">
                <a:solidFill>
                  <a:schemeClr val="hlink"/>
                </a:solidFill>
              </a:rPr>
              <a:t>    double x, y;</a:t>
            </a:r>
            <a:endParaRPr lang="en-US" altLang="zh-CN" sz="2400">
              <a:solidFill>
                <a:schemeClr val="hlink"/>
              </a:solidFill>
            </a:endParaRPr>
          </a:p>
          <a:p>
            <a:pPr>
              <a:lnSpc>
                <a:spcPct val="110000"/>
              </a:lnSpc>
              <a:buNone/>
            </a:pPr>
            <a:r>
              <a:rPr lang="en-US" altLang="zh-CN" sz="2400">
                <a:solidFill>
                  <a:schemeClr val="hlink"/>
                </a:solidFill>
              </a:rPr>
              <a:t>} Dot; </a:t>
            </a:r>
            <a:endParaRPr lang="en-US" altLang="zh-CN" sz="2400">
              <a:solidFill>
                <a:schemeClr val="hlink"/>
              </a:solidFill>
            </a:endParaRPr>
          </a:p>
          <a:p>
            <a:pPr>
              <a:lnSpc>
                <a:spcPct val="110000"/>
              </a:lnSpc>
              <a:buNone/>
            </a:pPr>
            <a:endParaRPr lang="en-US" altLang="zh-CN" sz="2400">
              <a:solidFill>
                <a:schemeClr val="hlink"/>
              </a:solidFill>
            </a:endParaRPr>
          </a:p>
          <a:p>
            <a:pPr>
              <a:lnSpc>
                <a:spcPct val="110000"/>
              </a:lnSpc>
              <a:buNone/>
            </a:pPr>
            <a:r>
              <a:rPr lang="en-US" altLang="zh-CN" sz="2400" err="1">
                <a:solidFill>
                  <a:schemeClr val="folHlink"/>
                </a:solidFill>
              </a:rPr>
              <a:t>int</a:t>
            </a:r>
            <a:r>
              <a:rPr lang="en-US" altLang="zh-CN" sz="2400">
                <a:solidFill>
                  <a:schemeClr val="folHlink"/>
                </a:solidFill>
              </a:rPr>
              <a:t> main() {</a:t>
            </a:r>
            <a:endParaRPr lang="en-US" altLang="zh-CN" sz="2400">
              <a:solidFill>
                <a:schemeClr val="folHlink"/>
              </a:solidFill>
            </a:endParaRPr>
          </a:p>
          <a:p>
            <a:pPr>
              <a:lnSpc>
                <a:spcPct val="110000"/>
              </a:lnSpc>
              <a:buNone/>
            </a:pPr>
            <a:r>
              <a:rPr lang="en-US" altLang="zh-CN" sz="2400" err="1">
                <a:solidFill>
                  <a:schemeClr val="folHlink"/>
                </a:solidFill>
              </a:rPr>
              <a:t>    const int</a:t>
            </a:r>
            <a:r>
              <a:rPr lang="en-US" altLang="zh-CN" sz="2400">
                <a:solidFill>
                  <a:schemeClr val="folHlink"/>
                </a:solidFill>
              </a:rPr>
              <a:t> NUM = 100;</a:t>
            </a:r>
            <a:endParaRPr lang="en-US" altLang="zh-CN" sz="2400">
              <a:solidFill>
                <a:schemeClr val="folHlink"/>
              </a:solidFill>
            </a:endParaRPr>
          </a:p>
          <a:p>
            <a:pPr>
              <a:lnSpc>
                <a:spcPct val="110000"/>
              </a:lnSpc>
              <a:buNone/>
            </a:pPr>
            <a:r>
              <a:rPr lang="en-US" altLang="zh-CN" sz="2400">
                <a:solidFill>
                  <a:schemeClr val="folHlink"/>
                </a:solidFill>
              </a:rPr>
              <a:t>    Dot </a:t>
            </a:r>
            <a:r>
              <a:rPr lang="en-US" altLang="zh-CN" sz="2400" err="1">
                <a:solidFill>
                  <a:schemeClr val="hlink"/>
                </a:solidFill>
              </a:rPr>
              <a:t>pt[NUM</a:t>
            </a:r>
            <a:r>
              <a:rPr lang="en-US" altLang="zh-CN" sz="2400">
                <a:solidFill>
                  <a:schemeClr val="hlink"/>
                </a:solidFill>
              </a:rPr>
              <a:t>],</a:t>
            </a:r>
            <a:r>
              <a:rPr lang="en-US" altLang="zh-CN" sz="2400">
                <a:solidFill>
                  <a:schemeClr val="folHlink"/>
                </a:solidFill>
              </a:rPr>
              <a:t> </a:t>
            </a:r>
            <a:r>
              <a:rPr lang="en-US" altLang="zh-CN" sz="2400">
                <a:solidFill>
                  <a:schemeClr val="hlink"/>
                </a:solidFill>
              </a:rPr>
              <a:t>cent</a:t>
            </a:r>
            <a:r>
              <a:rPr lang="en-US" altLang="zh-CN" sz="2400">
                <a:solidFill>
                  <a:schemeClr val="folHlink"/>
                </a:solidFill>
              </a:rPr>
              <a:t> = {0,0};</a:t>
            </a:r>
            <a:endParaRPr lang="en-US" altLang="zh-CN" sz="2400">
              <a:solidFill>
                <a:schemeClr val="folHlink"/>
              </a:solidFill>
            </a:endParaRPr>
          </a:p>
          <a:p>
            <a:pPr>
              <a:lnSpc>
                <a:spcPct val="110000"/>
              </a:lnSpc>
              <a:buNone/>
            </a:pPr>
            <a:r>
              <a:rPr lang="en-US" altLang="zh-CN" sz="2400">
                <a:solidFill>
                  <a:schemeClr val="folHlink"/>
                </a:solidFill>
              </a:rPr>
              <a:t>    srand(time(0));</a:t>
            </a:r>
            <a:endParaRPr lang="en-US" altLang="zh-CN" sz="2400">
              <a:solidFill>
                <a:schemeClr val="folHlink"/>
              </a:solidFill>
            </a:endParaRPr>
          </a:p>
          <a:p>
            <a:pPr>
              <a:lnSpc>
                <a:spcPct val="110000"/>
              </a:lnSpc>
              <a:buNone/>
            </a:pPr>
            <a:r>
              <a:rPr lang="en-US" altLang="zh-CN" sz="2400" err="1">
                <a:solidFill>
                  <a:schemeClr val="folHlink"/>
                </a:solidFill>
              </a:rPr>
              <a:t>    for (int</a:t>
            </a:r>
            <a:r>
              <a:rPr lang="en-US" altLang="zh-CN" sz="2400">
                <a:solidFill>
                  <a:schemeClr val="folHlink"/>
                </a:solidFill>
              </a:rPr>
              <a:t> i = 0; i &lt; NUM; i++) {</a:t>
            </a:r>
            <a:endParaRPr lang="en-US" altLang="zh-CN" sz="2400">
              <a:solidFill>
                <a:schemeClr val="folHlink"/>
              </a:solidFill>
            </a:endParaRPr>
          </a:p>
          <a:p>
            <a:pPr>
              <a:lnSpc>
                <a:spcPct val="110000"/>
              </a:lnSpc>
              <a:buNone/>
            </a:pPr>
            <a:r>
              <a:rPr lang="en-US" altLang="zh-CN" sz="2400">
                <a:solidFill>
                  <a:schemeClr val="folHlink"/>
                </a:solidFill>
              </a:rPr>
              <a:t>        </a:t>
            </a:r>
            <a:r>
              <a:rPr lang="en-US" altLang="zh-CN" sz="2400" err="1">
                <a:solidFill>
                  <a:schemeClr val="hlink"/>
                </a:solidFill>
              </a:rPr>
              <a:t>pt[i].x</a:t>
            </a:r>
            <a:r>
              <a:rPr lang="en-US" altLang="zh-CN" sz="2400">
                <a:solidFill>
                  <a:schemeClr val="folHlink"/>
                </a:solidFill>
              </a:rPr>
              <a:t> = 1.0* rand() / RAND_MAX * 100;</a:t>
            </a:r>
            <a:endParaRPr lang="en-US" altLang="zh-CN" sz="2400">
              <a:solidFill>
                <a:schemeClr val="folHlink"/>
              </a:solidFill>
            </a:endParaRPr>
          </a:p>
          <a:p>
            <a:pPr>
              <a:lnSpc>
                <a:spcPct val="110000"/>
              </a:lnSpc>
              <a:buNone/>
            </a:pPr>
            <a:r>
              <a:rPr lang="en-US" altLang="zh-CN" sz="2400">
                <a:solidFill>
                  <a:schemeClr val="folHlink"/>
                </a:solidFill>
              </a:rPr>
              <a:t>        </a:t>
            </a:r>
            <a:r>
              <a:rPr lang="en-US" altLang="zh-CN" sz="2400" err="1">
                <a:solidFill>
                  <a:schemeClr val="hlink"/>
                </a:solidFill>
              </a:rPr>
              <a:t>pt[i].y</a:t>
            </a:r>
            <a:r>
              <a:rPr lang="en-US" altLang="zh-CN" sz="2400">
                <a:solidFill>
                  <a:schemeClr val="folHlink"/>
                </a:solidFill>
              </a:rPr>
              <a:t> = 1.0* rand() / RAND_MAX * 100;</a:t>
            </a:r>
            <a:endParaRPr lang="en-US" altLang="zh-CN" sz="2400">
              <a:solidFill>
                <a:schemeClr val="folHlink"/>
              </a:solidFill>
            </a:endParaRPr>
          </a:p>
          <a:p>
            <a:pPr>
              <a:lnSpc>
                <a:spcPct val="110000"/>
              </a:lnSpc>
              <a:buNone/>
            </a:pPr>
            <a:r>
              <a:rPr lang="en-US" altLang="zh-CN" sz="2400" err="1">
                <a:solidFill>
                  <a:schemeClr val="folHlink"/>
                </a:solidFill>
              </a:rPr>
              <a:t>        cout &lt;&lt; i &lt;&lt; ": (" &lt;&lt; pt[i].x &lt;&lt; ", "&lt;&lt; pt[i].y &lt;&lt;")"&lt;&lt;endl</a:t>
            </a:r>
            <a:r>
              <a:rPr lang="en-US" altLang="zh-CN" sz="2400">
                <a:solidFill>
                  <a:schemeClr val="folHlink"/>
                </a:solidFill>
              </a:rPr>
              <a:t>;</a:t>
            </a:r>
            <a:endParaRPr lang="en-US" altLang="zh-CN" sz="2400">
              <a:solidFill>
                <a:schemeClr val="folHlink"/>
              </a:solidFill>
            </a:endParaRPr>
          </a:p>
          <a:p>
            <a:pPr>
              <a:lnSpc>
                <a:spcPct val="110000"/>
              </a:lnSpc>
              <a:buNone/>
            </a:pPr>
            <a:r>
              <a:rPr lang="en-US" altLang="zh-CN" sz="2400">
                <a:solidFill>
                  <a:schemeClr val="folHlink"/>
                </a:solidFill>
              </a:rPr>
              <a:t>    }</a:t>
            </a:r>
            <a:endParaRPr lang="en-US" altLang="zh-CN" sz="2400">
              <a:solidFill>
                <a:schemeClr val="folHlink"/>
              </a:solidFill>
            </a:endParaRPr>
          </a:p>
        </p:txBody>
      </p:sp>
      <p:sp>
        <p:nvSpPr>
          <p:cNvPr id="332804" name="矩形 332803"/>
          <p:cNvSpPr/>
          <p:nvPr/>
        </p:nvSpPr>
        <p:spPr>
          <a:xfrm>
            <a:off x="4279424" y="836613"/>
            <a:ext cx="2787015" cy="521970"/>
          </a:xfrm>
          <a:prstGeom prst="rect">
            <a:avLst/>
          </a:prstGeom>
          <a:solidFill>
            <a:schemeClr val="accent1"/>
          </a:solidFill>
          <a:ln w="9525" cap="flat" cmpd="sng">
            <a:solidFill>
              <a:schemeClr val="accent2"/>
            </a:solidFill>
            <a:prstDash val="solid"/>
            <a:miter/>
            <a:headEnd type="none" w="med" len="med"/>
            <a:tailEnd type="none" w="med" len="med"/>
          </a:ln>
        </p:spPr>
        <p:txBody>
          <a:bodyPr wrap="none" lIns="92075" tIns="46038" rIns="92075" bIns="46038" anchor="t">
            <a:spAutoFit/>
          </a:bodyPr>
          <a:lstStyle/>
          <a:p>
            <a:pPr hangingPunct="0">
              <a:spcBef>
                <a:spcPct val="20000"/>
              </a:spcBef>
              <a:buClr>
                <a:schemeClr val="accent2"/>
              </a:buClr>
              <a:buSzPct val="85000"/>
              <a:buFont typeface="Wingdings" panose="05000000000000000000" pitchFamily="2" charset="2"/>
            </a:pPr>
            <a:r>
              <a:rPr lang="zh-CN" altLang="en-US" dirty="0">
                <a:solidFill>
                  <a:schemeClr val="hlink"/>
                </a:solidFill>
                <a:latin typeface="+mn-ea"/>
                <a:ea typeface="+mn-ea"/>
                <a:cs typeface="+mn-ea"/>
              </a:rPr>
              <a:t>定义结构体类型</a:t>
            </a:r>
            <a:r>
              <a:rPr lang="en-US" altLang="zh-CN">
                <a:solidFill>
                  <a:schemeClr val="hlink"/>
                </a:solidFill>
                <a:latin typeface="+mn-ea"/>
                <a:ea typeface="+mn-ea"/>
                <a:cs typeface="+mn-ea"/>
              </a:rPr>
              <a:t>;</a:t>
            </a:r>
            <a:endParaRPr lang="en-US" altLang="zh-CN">
              <a:solidFill>
                <a:schemeClr val="hlink"/>
              </a:solidFill>
              <a:latin typeface="+mn-ea"/>
              <a:ea typeface="+mn-ea"/>
              <a:cs typeface="+mn-ea"/>
            </a:endParaRPr>
          </a:p>
        </p:txBody>
      </p:sp>
      <p:sp>
        <p:nvSpPr>
          <p:cNvPr id="332805" name="右大括号 332804"/>
          <p:cNvSpPr/>
          <p:nvPr/>
        </p:nvSpPr>
        <p:spPr>
          <a:xfrm>
            <a:off x="3708400" y="549275"/>
            <a:ext cx="431800" cy="1150938"/>
          </a:xfrm>
          <a:prstGeom prst="rightBrace">
            <a:avLst>
              <a:gd name="adj1" fmla="val 22212"/>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332806" name="矩形 332805"/>
          <p:cNvSpPr/>
          <p:nvPr/>
        </p:nvSpPr>
        <p:spPr>
          <a:xfrm>
            <a:off x="5214462" y="2924175"/>
            <a:ext cx="2787015" cy="521970"/>
          </a:xfrm>
          <a:prstGeom prst="rect">
            <a:avLst/>
          </a:prstGeom>
          <a:solidFill>
            <a:schemeClr val="accent1"/>
          </a:solidFill>
          <a:ln w="9525" cap="flat" cmpd="sng">
            <a:solidFill>
              <a:schemeClr val="accent2"/>
            </a:solidFill>
            <a:prstDash val="solid"/>
            <a:miter/>
            <a:headEnd type="none" w="med" len="med"/>
            <a:tailEnd type="none" w="med" len="med"/>
          </a:ln>
        </p:spPr>
        <p:txBody>
          <a:bodyPr wrap="none" lIns="92075" tIns="46038" rIns="92075" bIns="46038" anchor="t">
            <a:spAutoFit/>
          </a:bodyPr>
          <a:lstStyle/>
          <a:p>
            <a:pPr hangingPunct="0">
              <a:spcBef>
                <a:spcPct val="20000"/>
              </a:spcBef>
              <a:buClr>
                <a:schemeClr val="accent2"/>
              </a:buClr>
              <a:buSzPct val="85000"/>
              <a:buFont typeface="Wingdings" panose="05000000000000000000" pitchFamily="2" charset="2"/>
            </a:pPr>
            <a:r>
              <a:rPr lang="zh-CN" altLang="en-US" dirty="0">
                <a:solidFill>
                  <a:schemeClr val="hlink"/>
                </a:solidFill>
                <a:latin typeface="+mn-ea"/>
                <a:ea typeface="+mn-ea"/>
                <a:cs typeface="+mn-ea"/>
              </a:rPr>
              <a:t>定义结构体数组</a:t>
            </a:r>
            <a:r>
              <a:rPr lang="en-US" altLang="zh-CN">
                <a:solidFill>
                  <a:schemeClr val="hlink"/>
                </a:solidFill>
                <a:latin typeface="+mn-ea"/>
                <a:ea typeface="+mn-ea"/>
                <a:cs typeface="+mn-ea"/>
              </a:rPr>
              <a:t>;</a:t>
            </a:r>
            <a:endParaRPr lang="en-US" altLang="zh-CN">
              <a:solidFill>
                <a:schemeClr val="hlink"/>
              </a:solidFill>
              <a:latin typeface="+mn-ea"/>
              <a:ea typeface="+mn-ea"/>
              <a:cs typeface="+mn-ea"/>
            </a:endParaRPr>
          </a:p>
        </p:txBody>
      </p:sp>
      <p:sp>
        <p:nvSpPr>
          <p:cNvPr id="332807" name="矩形 332806"/>
          <p:cNvSpPr/>
          <p:nvPr/>
        </p:nvSpPr>
        <p:spPr>
          <a:xfrm>
            <a:off x="6443663" y="4149725"/>
            <a:ext cx="2557462" cy="829945"/>
          </a:xfrm>
          <a:prstGeom prst="rect">
            <a:avLst/>
          </a:prstGeom>
          <a:solidFill>
            <a:schemeClr val="accent1"/>
          </a:solidFill>
          <a:ln w="9525" cap="flat" cmpd="sng">
            <a:solidFill>
              <a:schemeClr val="accent2"/>
            </a:solidFill>
            <a:prstDash val="solid"/>
            <a:miter/>
            <a:headEnd type="none" w="med" len="med"/>
            <a:tailEnd type="none" w="med" len="med"/>
          </a:ln>
        </p:spPr>
        <p:txBody>
          <a:bodyPr lIns="92075" tIns="46038" rIns="92075" bIns="46038">
            <a:spAutoFit/>
          </a:bodyPr>
          <a:lstStyle/>
          <a:p>
            <a:pPr hangingPunct="0">
              <a:spcBef>
                <a:spcPct val="20000"/>
              </a:spcBef>
              <a:buClr>
                <a:schemeClr val="accent2"/>
              </a:buClr>
              <a:buSzPct val="85000"/>
              <a:buFont typeface="Wingdings" panose="05000000000000000000" pitchFamily="2" charset="2"/>
            </a:pPr>
            <a:r>
              <a:rPr lang="zh-CN" altLang="en-US" sz="2400" dirty="0">
                <a:solidFill>
                  <a:schemeClr val="hlink"/>
                </a:solidFill>
                <a:latin typeface="+mn-ea"/>
                <a:ea typeface="+mn-ea"/>
                <a:cs typeface="+mn-ea"/>
              </a:rPr>
              <a:t>使用随机数函数设定各点的坐标</a:t>
            </a:r>
            <a:r>
              <a:rPr lang="en-US" altLang="zh-CN" sz="2400">
                <a:solidFill>
                  <a:schemeClr val="hlink"/>
                </a:solidFill>
                <a:latin typeface="+mn-ea"/>
                <a:ea typeface="+mn-ea"/>
                <a:cs typeface="+mn-ea"/>
              </a:rPr>
              <a:t>;</a:t>
            </a:r>
            <a:endParaRPr lang="en-US" altLang="zh-CN" sz="2400">
              <a:solidFill>
                <a:schemeClr val="hlink"/>
              </a:solidFill>
              <a:latin typeface="+mn-ea"/>
              <a:ea typeface="+mn-ea"/>
              <a:cs typeface="+mn-ea"/>
            </a:endParaRPr>
          </a:p>
        </p:txBody>
      </p:sp>
    </p:spTree>
  </p:cSld>
  <p:clrMapOvr>
    <a:masterClrMapping/>
  </p:clrMapOvr>
  <p:transition spd="med">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346115" name="内容占位符 346114"/>
          <p:cNvSpPr>
            <a:spLocks noGrp="1"/>
          </p:cNvSpPr>
          <p:nvPr>
            <p:ph idx="1"/>
          </p:nvPr>
        </p:nvSpPr>
        <p:spPr/>
        <p:txBody>
          <a:bodyPr/>
          <a:lstStyle/>
          <a:p>
            <a:pPr>
              <a:lnSpc>
                <a:spcPct val="110000"/>
              </a:lnSpc>
              <a:buNone/>
            </a:pPr>
            <a:r>
              <a:rPr lang="en-US" altLang="zh-CN" sz="2400" err="1">
                <a:solidFill>
                  <a:schemeClr val="folHlink"/>
                </a:solidFill>
              </a:rPr>
              <a:t> for (int</a:t>
            </a:r>
            <a:r>
              <a:rPr lang="en-US" altLang="zh-CN" sz="2400">
                <a:solidFill>
                  <a:schemeClr val="folHlink"/>
                </a:solidFill>
              </a:rPr>
              <a:t> i = 0; i &lt; NUM; i++ ) {</a:t>
            </a:r>
            <a:endParaRPr lang="en-US" altLang="zh-CN" sz="2400">
              <a:solidFill>
                <a:schemeClr val="folHlink"/>
              </a:solidFill>
            </a:endParaRPr>
          </a:p>
          <a:p>
            <a:pPr>
              <a:lnSpc>
                <a:spcPct val="110000"/>
              </a:lnSpc>
              <a:buNone/>
            </a:pPr>
            <a:r>
              <a:rPr lang="en-US" altLang="zh-CN" sz="2400">
                <a:solidFill>
                  <a:schemeClr val="folHlink"/>
                </a:solidFill>
              </a:rPr>
              <a:t>        </a:t>
            </a:r>
            <a:r>
              <a:rPr lang="en-US" altLang="zh-CN" sz="2400" err="1">
                <a:solidFill>
                  <a:schemeClr val="hlink"/>
                </a:solidFill>
              </a:rPr>
              <a:t>cent.x</a:t>
            </a:r>
            <a:r>
              <a:rPr lang="en-US" altLang="zh-CN" sz="2400" err="1">
                <a:solidFill>
                  <a:schemeClr val="folHlink"/>
                </a:solidFill>
              </a:rPr>
              <a:t> += pt[i].x</a:t>
            </a:r>
            <a:r>
              <a:rPr lang="en-US" altLang="zh-CN" sz="2400">
                <a:solidFill>
                  <a:schemeClr val="folHlink"/>
                </a:solidFill>
              </a:rPr>
              <a:t>;</a:t>
            </a:r>
            <a:endParaRPr lang="en-US" altLang="zh-CN" sz="2400">
              <a:solidFill>
                <a:schemeClr val="folHlink"/>
              </a:solidFill>
            </a:endParaRPr>
          </a:p>
          <a:p>
            <a:pPr>
              <a:lnSpc>
                <a:spcPct val="110000"/>
              </a:lnSpc>
              <a:buNone/>
            </a:pPr>
            <a:r>
              <a:rPr lang="en-US" altLang="zh-CN" sz="2400">
                <a:solidFill>
                  <a:schemeClr val="folHlink"/>
                </a:solidFill>
              </a:rPr>
              <a:t>         </a:t>
            </a:r>
            <a:r>
              <a:rPr lang="en-US" altLang="zh-CN" sz="2400" err="1">
                <a:solidFill>
                  <a:schemeClr val="hlink"/>
                </a:solidFill>
              </a:rPr>
              <a:t>cent.y</a:t>
            </a:r>
            <a:r>
              <a:rPr lang="en-US" altLang="zh-CN" sz="2400">
                <a:solidFill>
                  <a:schemeClr val="hlink"/>
                </a:solidFill>
              </a:rPr>
              <a:t> </a:t>
            </a:r>
            <a:r>
              <a:rPr lang="en-US" altLang="zh-CN" sz="2400" err="1">
                <a:solidFill>
                  <a:schemeClr val="folHlink"/>
                </a:solidFill>
              </a:rPr>
              <a:t>+= pt[i].y</a:t>
            </a:r>
            <a:r>
              <a:rPr lang="en-US" altLang="zh-CN" sz="2400">
                <a:solidFill>
                  <a:schemeClr val="folHlink"/>
                </a:solidFill>
              </a:rPr>
              <a:t>;</a:t>
            </a:r>
            <a:endParaRPr lang="en-US" altLang="zh-CN" sz="2400">
              <a:solidFill>
                <a:schemeClr val="folHlink"/>
              </a:solidFill>
            </a:endParaRPr>
          </a:p>
          <a:p>
            <a:pPr>
              <a:lnSpc>
                <a:spcPct val="110000"/>
              </a:lnSpc>
              <a:buNone/>
            </a:pPr>
            <a:r>
              <a:rPr lang="en-US" altLang="zh-CN" sz="2400">
                <a:solidFill>
                  <a:schemeClr val="folHlink"/>
                </a:solidFill>
              </a:rPr>
              <a:t>    }</a:t>
            </a:r>
            <a:endParaRPr lang="en-US" altLang="zh-CN" sz="2400">
              <a:solidFill>
                <a:schemeClr val="folHlink"/>
              </a:solidFill>
            </a:endParaRPr>
          </a:p>
          <a:p>
            <a:pPr>
              <a:lnSpc>
                <a:spcPct val="110000"/>
              </a:lnSpc>
              <a:buNone/>
            </a:pPr>
            <a:r>
              <a:rPr lang="en-US" altLang="zh-CN" sz="2400" err="1">
                <a:solidFill>
                  <a:schemeClr val="folHlink"/>
                </a:solidFill>
              </a:rPr>
              <a:t>    cent.x</a:t>
            </a:r>
            <a:r>
              <a:rPr lang="en-US" altLang="zh-CN" sz="2400">
                <a:solidFill>
                  <a:schemeClr val="folHlink"/>
                </a:solidFill>
              </a:rPr>
              <a:t> /= NUM;</a:t>
            </a:r>
            <a:endParaRPr lang="en-US" altLang="zh-CN" sz="2400">
              <a:solidFill>
                <a:schemeClr val="folHlink"/>
              </a:solidFill>
            </a:endParaRPr>
          </a:p>
          <a:p>
            <a:pPr>
              <a:lnSpc>
                <a:spcPct val="110000"/>
              </a:lnSpc>
              <a:buNone/>
            </a:pPr>
            <a:r>
              <a:rPr lang="en-US" altLang="zh-CN" sz="2400" err="1">
                <a:solidFill>
                  <a:schemeClr val="folHlink"/>
                </a:solidFill>
              </a:rPr>
              <a:t>    cent.y</a:t>
            </a:r>
            <a:r>
              <a:rPr lang="en-US" altLang="zh-CN" sz="2400">
                <a:solidFill>
                  <a:schemeClr val="folHlink"/>
                </a:solidFill>
              </a:rPr>
              <a:t> /= NUM;</a:t>
            </a:r>
            <a:endParaRPr lang="en-US" altLang="zh-CN" sz="2400">
              <a:solidFill>
                <a:schemeClr val="folHlink"/>
              </a:solidFill>
            </a:endParaRPr>
          </a:p>
          <a:p>
            <a:pPr>
              <a:lnSpc>
                <a:spcPct val="110000"/>
              </a:lnSpc>
              <a:buNone/>
            </a:pPr>
            <a:endParaRPr lang="en-US" altLang="zh-CN" sz="2400">
              <a:solidFill>
                <a:schemeClr val="folHlink"/>
              </a:solidFill>
            </a:endParaRPr>
          </a:p>
          <a:p>
            <a:pPr>
              <a:lnSpc>
                <a:spcPct val="110000"/>
              </a:lnSpc>
              <a:buNone/>
            </a:pPr>
            <a:r>
              <a:rPr lang="en-US" altLang="zh-CN" sz="2400" err="1">
                <a:solidFill>
                  <a:schemeClr val="folHlink"/>
                </a:solidFill>
              </a:rPr>
              <a:t>    cout &lt;&lt;"center : (" &lt;&lt; cent.x &lt;&lt; ", " &lt;&lt; cent.y &lt;&lt; ")" &lt;&lt; endl</a:t>
            </a:r>
            <a:r>
              <a:rPr lang="en-US" altLang="zh-CN" sz="2400">
                <a:solidFill>
                  <a:schemeClr val="folHlink"/>
                </a:solidFill>
              </a:rPr>
              <a:t>;</a:t>
            </a:r>
            <a:endParaRPr lang="en-US" altLang="zh-CN" sz="2400">
              <a:solidFill>
                <a:schemeClr val="folHlink"/>
              </a:solidFill>
            </a:endParaRPr>
          </a:p>
          <a:p>
            <a:pPr>
              <a:lnSpc>
                <a:spcPct val="110000"/>
              </a:lnSpc>
              <a:buNone/>
            </a:pPr>
            <a:r>
              <a:rPr lang="en-US" altLang="zh-CN" sz="2400">
                <a:solidFill>
                  <a:schemeClr val="folHlink"/>
                </a:solidFill>
              </a:rPr>
              <a:t>    return 0;</a:t>
            </a:r>
            <a:endParaRPr lang="en-US" altLang="zh-CN" sz="2400">
              <a:solidFill>
                <a:schemeClr val="folHlink"/>
              </a:solidFill>
            </a:endParaRPr>
          </a:p>
          <a:p>
            <a:pPr>
              <a:lnSpc>
                <a:spcPct val="110000"/>
              </a:lnSpc>
              <a:buNone/>
            </a:pPr>
            <a:r>
              <a:rPr lang="en-US" altLang="zh-CN" sz="2400">
                <a:solidFill>
                  <a:schemeClr val="folHlink"/>
                </a:solidFill>
              </a:rPr>
              <a:t>}</a:t>
            </a:r>
            <a:endParaRPr lang="en-US" altLang="zh-CN" sz="2400" dirty="0"/>
          </a:p>
        </p:txBody>
      </p:sp>
      <p:sp>
        <p:nvSpPr>
          <p:cNvPr id="346116" name="矩形 346115"/>
          <p:cNvSpPr/>
          <p:nvPr/>
        </p:nvSpPr>
        <p:spPr>
          <a:xfrm>
            <a:off x="5148263" y="1916113"/>
            <a:ext cx="3516312" cy="829945"/>
          </a:xfrm>
          <a:prstGeom prst="rect">
            <a:avLst/>
          </a:prstGeom>
          <a:solidFill>
            <a:schemeClr val="accent1"/>
          </a:solidFill>
          <a:ln w="9525" cap="flat" cmpd="sng">
            <a:solidFill>
              <a:schemeClr val="accent2"/>
            </a:solidFill>
            <a:prstDash val="solid"/>
            <a:miter/>
            <a:headEnd type="none" w="med" len="med"/>
            <a:tailEnd type="none" w="med" len="med"/>
          </a:ln>
        </p:spPr>
        <p:txBody>
          <a:bodyPr lIns="92075" tIns="46038" rIns="92075" bIns="46038">
            <a:spAutoFit/>
          </a:bodyPr>
          <a:lstStyle/>
          <a:p>
            <a:pPr hangingPunct="0">
              <a:spcBef>
                <a:spcPct val="20000"/>
              </a:spcBef>
              <a:buClr>
                <a:schemeClr val="accent2"/>
              </a:buClr>
              <a:buSzPct val="85000"/>
              <a:buFont typeface="Wingdings" panose="05000000000000000000" pitchFamily="2" charset="2"/>
            </a:pPr>
            <a:r>
              <a:rPr lang="zh-CN" altLang="en-US" sz="2400" dirty="0">
                <a:solidFill>
                  <a:schemeClr val="hlink"/>
                </a:solidFill>
                <a:latin typeface="+mn-ea"/>
                <a:ea typeface="+mn-ea"/>
                <a:cs typeface="+mn-ea"/>
              </a:rPr>
              <a:t>计算数组中的二维坐标平均值（几何中心）</a:t>
            </a:r>
            <a:r>
              <a:rPr lang="en-US" altLang="zh-CN" sz="2400">
                <a:solidFill>
                  <a:schemeClr val="hlink"/>
                </a:solidFill>
                <a:latin typeface="+mn-ea"/>
                <a:ea typeface="+mn-ea"/>
                <a:cs typeface="+mn-ea"/>
              </a:rPr>
              <a:t>;</a:t>
            </a:r>
            <a:endParaRPr lang="en-US" altLang="zh-CN" sz="2400">
              <a:solidFill>
                <a:schemeClr val="hlink"/>
              </a:solidFill>
              <a:latin typeface="+mn-ea"/>
              <a:ea typeface="+mn-ea"/>
              <a:cs typeface="+mn-ea"/>
            </a:endParaRPr>
          </a:p>
        </p:txBody>
      </p:sp>
      <p:sp>
        <p:nvSpPr>
          <p:cNvPr id="346117" name="右大括号 346116"/>
          <p:cNvSpPr/>
          <p:nvPr/>
        </p:nvSpPr>
        <p:spPr>
          <a:xfrm>
            <a:off x="4427538" y="1052513"/>
            <a:ext cx="574675" cy="2520950"/>
          </a:xfrm>
          <a:prstGeom prst="rightBrace">
            <a:avLst>
              <a:gd name="adj1" fmla="val 36556"/>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346118" name="矩形 346117"/>
          <p:cNvSpPr/>
          <p:nvPr/>
        </p:nvSpPr>
        <p:spPr>
          <a:xfrm>
            <a:off x="6446362" y="4581525"/>
            <a:ext cx="1720215" cy="521970"/>
          </a:xfrm>
          <a:prstGeom prst="rect">
            <a:avLst/>
          </a:prstGeom>
          <a:solidFill>
            <a:schemeClr val="accent1"/>
          </a:solidFill>
          <a:ln w="9525" cap="flat" cmpd="sng">
            <a:solidFill>
              <a:schemeClr val="accent2"/>
            </a:solidFill>
            <a:prstDash val="solid"/>
            <a:miter/>
            <a:headEnd type="none" w="med" len="med"/>
            <a:tailEnd type="none" w="med" len="med"/>
          </a:ln>
        </p:spPr>
        <p:txBody>
          <a:bodyPr wrap="none" lIns="92075" tIns="46038" rIns="92075" bIns="46038" anchor="t">
            <a:spAutoFit/>
          </a:bodyPr>
          <a:lstStyle/>
          <a:p>
            <a:pPr hangingPunct="0">
              <a:spcBef>
                <a:spcPct val="20000"/>
              </a:spcBef>
              <a:buClr>
                <a:schemeClr val="accent2"/>
              </a:buClr>
              <a:buSzPct val="85000"/>
              <a:buFont typeface="Wingdings" panose="05000000000000000000" pitchFamily="2" charset="2"/>
            </a:pPr>
            <a:r>
              <a:rPr lang="zh-CN" altLang="en-US" dirty="0">
                <a:solidFill>
                  <a:schemeClr val="hlink"/>
                </a:solidFill>
                <a:latin typeface="+mn-ea"/>
                <a:ea typeface="+mn-ea"/>
                <a:cs typeface="+mn-ea"/>
              </a:rPr>
              <a:t>输出结果</a:t>
            </a:r>
            <a:r>
              <a:rPr lang="en-US" altLang="zh-CN">
                <a:solidFill>
                  <a:schemeClr val="hlink"/>
                </a:solidFill>
                <a:latin typeface="+mn-ea"/>
                <a:ea typeface="+mn-ea"/>
                <a:cs typeface="+mn-ea"/>
              </a:rPr>
              <a:t>;</a:t>
            </a:r>
            <a:endParaRPr lang="en-US" altLang="zh-CN">
              <a:solidFill>
                <a:schemeClr val="hlink"/>
              </a:solidFill>
              <a:latin typeface="+mn-ea"/>
              <a:ea typeface="+mn-ea"/>
              <a:cs typeface="+mn-ea"/>
            </a:endParaRPr>
          </a:p>
        </p:txBody>
      </p:sp>
    </p:spTree>
  </p:cSld>
  <p:clrMapOvr>
    <a:masterClrMapping/>
  </p:clrMapOvr>
  <p:transition spd="med">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333827" name="内容占位符 333826"/>
          <p:cNvSpPr>
            <a:spLocks noGrp="1"/>
          </p:cNvSpPr>
          <p:nvPr>
            <p:ph idx="1"/>
          </p:nvPr>
        </p:nvSpPr>
        <p:spPr>
          <a:xfrm>
            <a:off x="539750" y="554355"/>
            <a:ext cx="8136255" cy="5827395"/>
          </a:xfrm>
        </p:spPr>
        <p:txBody>
          <a:bodyPr/>
          <a:lstStyle/>
          <a:p>
            <a:pPr marL="0" indent="0">
              <a:buNone/>
            </a:pPr>
            <a:r>
              <a:rPr lang="zh-CN" altLang="en-US" sz="2400" b="1" dirty="0"/>
              <a:t>【例</a:t>
            </a:r>
            <a:r>
              <a:rPr lang="en-US" altLang="zh-CN" sz="2400" b="1" dirty="0"/>
              <a:t>8-4</a:t>
            </a:r>
            <a:r>
              <a:rPr lang="zh-CN" altLang="en-US" sz="2400" b="1" dirty="0"/>
              <a:t>】</a:t>
            </a:r>
            <a:r>
              <a:rPr sz="2400" dirty="0" err="1"/>
              <a:t>假设有一个名为</a:t>
            </a:r>
            <a:r>
              <a:rPr sz="2400" dirty="0" smtClean="0"/>
              <a:t>“</a:t>
            </a:r>
            <a:r>
              <a:rPr lang="en-US" sz="2400" dirty="0" smtClean="0"/>
              <a:t>####-</a:t>
            </a:r>
            <a:r>
              <a:rPr lang="en-US" sz="2400" dirty="0" err="1" smtClean="0"/>
              <a:t>mxyz</a:t>
            </a:r>
            <a:r>
              <a:rPr sz="2400" dirty="0" err="1" smtClean="0"/>
              <a:t>.txt</a:t>
            </a:r>
            <a:r>
              <a:rPr sz="2400" dirty="0" err="1"/>
              <a:t>”的数据文件，其中存储了一个大分子中各个原子的信息，数据在文件中分为四列，分别表示原子的质量和</a:t>
            </a:r>
            <a:r>
              <a:rPr sz="2400" dirty="0"/>
              <a:t> XYZ 坐标，各列之间用制表符分隔，首行是文字注释，随后的每一行分别表示一个原子的信息，其中可能有空行。如下所示：</a:t>
            </a:r>
            <a:endParaRPr sz="2400" dirty="0"/>
          </a:p>
          <a:p>
            <a:pPr marL="0" indent="0">
              <a:buNone/>
            </a:pPr>
            <a:r>
              <a:rPr sz="1800" dirty="0">
                <a:solidFill>
                  <a:schemeClr val="accent2"/>
                </a:solidFill>
              </a:rPr>
              <a:t>mass	x	y	z</a:t>
            </a:r>
            <a:endParaRPr sz="1800" dirty="0">
              <a:solidFill>
                <a:schemeClr val="accent2"/>
              </a:solidFill>
            </a:endParaRPr>
          </a:p>
          <a:p>
            <a:pPr marL="0" indent="0">
              <a:buNone/>
            </a:pPr>
            <a:r>
              <a:rPr sz="1800" dirty="0">
                <a:solidFill>
                  <a:schemeClr val="accent2"/>
                </a:solidFill>
              </a:rPr>
              <a:t>1	58.839	78.090	61.915</a:t>
            </a:r>
            <a:endParaRPr sz="1800" dirty="0">
              <a:solidFill>
                <a:schemeClr val="accent2"/>
              </a:solidFill>
            </a:endParaRPr>
          </a:p>
          <a:p>
            <a:pPr marL="0" indent="0">
              <a:buNone/>
            </a:pPr>
            <a:r>
              <a:rPr sz="1800" dirty="0">
                <a:solidFill>
                  <a:schemeClr val="accent2"/>
                </a:solidFill>
              </a:rPr>
              <a:t>12	58.510	77.806	61.006</a:t>
            </a:r>
            <a:endParaRPr sz="1800" dirty="0">
              <a:solidFill>
                <a:schemeClr val="accent2"/>
              </a:solidFill>
            </a:endParaRPr>
          </a:p>
          <a:p>
            <a:pPr marL="0" indent="0">
              <a:buNone/>
            </a:pPr>
            <a:r>
              <a:rPr sz="1800" dirty="0">
                <a:solidFill>
                  <a:schemeClr val="accent2"/>
                </a:solidFill>
              </a:rPr>
              <a:t>1	59.119	78.220	60.245</a:t>
            </a:r>
            <a:endParaRPr sz="1800" dirty="0">
              <a:solidFill>
                <a:schemeClr val="accent2"/>
              </a:solidFill>
            </a:endParaRPr>
          </a:p>
          <a:p>
            <a:pPr marL="0" indent="0">
              <a:buNone/>
            </a:pPr>
            <a:r>
              <a:rPr sz="1800" dirty="0">
                <a:solidFill>
                  <a:schemeClr val="accent2"/>
                </a:solidFill>
              </a:rPr>
              <a:t>12	58.674	76.279	60.852</a:t>
            </a:r>
            <a:endParaRPr sz="1800" dirty="0">
              <a:solidFill>
                <a:schemeClr val="accent2"/>
              </a:solidFill>
            </a:endParaRPr>
          </a:p>
          <a:p>
            <a:pPr marL="0" indent="0">
              <a:buNone/>
            </a:pPr>
            <a:endParaRPr sz="1800" dirty="0">
              <a:solidFill>
                <a:schemeClr val="accent2"/>
              </a:solidFill>
            </a:endParaRPr>
          </a:p>
          <a:p>
            <a:pPr marL="0" indent="0">
              <a:buNone/>
            </a:pPr>
            <a:r>
              <a:rPr sz="1800" dirty="0">
                <a:solidFill>
                  <a:schemeClr val="accent2"/>
                </a:solidFill>
              </a:rPr>
              <a:t>16	58.167	75.595	61.738</a:t>
            </a:r>
            <a:endParaRPr sz="1800" dirty="0">
              <a:solidFill>
                <a:schemeClr val="accent2"/>
              </a:solidFill>
            </a:endParaRPr>
          </a:p>
          <a:p>
            <a:pPr marL="0" indent="0">
              <a:buNone/>
            </a:pPr>
            <a:r>
              <a:rPr sz="1800" dirty="0">
                <a:solidFill>
                  <a:schemeClr val="accent2"/>
                </a:solidFill>
              </a:rPr>
              <a:t>14	59.467	75.715	59.849</a:t>
            </a:r>
            <a:endParaRPr sz="1800" dirty="0">
              <a:solidFill>
                <a:schemeClr val="accent2"/>
              </a:solidFill>
            </a:endParaRPr>
          </a:p>
          <a:p>
            <a:pPr marL="0" indent="0">
              <a:buNone/>
            </a:pPr>
            <a:r>
              <a:rPr sz="1800" dirty="0">
                <a:solidFill>
                  <a:schemeClr val="accent2"/>
                </a:solidFill>
              </a:rPr>
              <a:t>...</a:t>
            </a:r>
            <a:endParaRPr sz="1800" dirty="0">
              <a:solidFill>
                <a:schemeClr val="accent2"/>
              </a:solidFill>
            </a:endParaRPr>
          </a:p>
          <a:p>
            <a:pPr marL="0" indent="0">
              <a:buNone/>
            </a:pPr>
            <a:r>
              <a:rPr sz="2400" dirty="0"/>
              <a:t>整个文件的行数（原子个数）事先未知。请编写程序读取该文件中的数据到一个原子结构体数组中，然后计算该分子的质量中心。</a:t>
            </a:r>
            <a:endParaRPr lang="zh-CN" altLang="en-US" sz="2400" dirty="0"/>
          </a:p>
        </p:txBody>
      </p:sp>
      <p:graphicFrame>
        <p:nvGraphicFramePr>
          <p:cNvPr id="3" name="对象 -2147482624"/>
          <p:cNvGraphicFramePr>
            <a:graphicFrameLocks noChangeAspect="1"/>
          </p:cNvGraphicFramePr>
          <p:nvPr/>
        </p:nvGraphicFramePr>
        <p:xfrm>
          <a:off x="5721350" y="2183765"/>
          <a:ext cx="1638935" cy="725805"/>
        </p:xfrm>
        <a:graphic>
          <a:graphicData uri="http://schemas.openxmlformats.org/presentationml/2006/ole">
            <mc:AlternateContent xmlns:mc="http://schemas.openxmlformats.org/markup-compatibility/2006">
              <mc:Choice xmlns:v="urn:schemas-microsoft-com:vml" Requires="v">
                <p:oleObj spid="_x0000_s3084" name="" r:id="rId1" imgW="977900" imgH="431800" progId="Equation.KSEE3">
                  <p:embed/>
                </p:oleObj>
              </mc:Choice>
              <mc:Fallback>
                <p:oleObj name="" r:id="rId1" imgW="977900" imgH="431800" progId="Equation.KSEE3">
                  <p:embed/>
                  <p:pic>
                    <p:nvPicPr>
                      <p:cNvPr id="0" name="图片 3075"/>
                      <p:cNvPicPr/>
                      <p:nvPr/>
                    </p:nvPicPr>
                    <p:blipFill>
                      <a:blip r:embed="rId2"/>
                      <a:stretch>
                        <a:fillRect/>
                      </a:stretch>
                    </p:blipFill>
                    <p:spPr>
                      <a:xfrm>
                        <a:off x="5721350" y="2183765"/>
                        <a:ext cx="1638935" cy="725805"/>
                      </a:xfrm>
                      <a:prstGeom prst="rect">
                        <a:avLst/>
                      </a:prstGeom>
                      <a:noFill/>
                      <a:ln w="9525">
                        <a:noFill/>
                        <a:miter/>
                      </a:ln>
                    </p:spPr>
                  </p:pic>
                </p:oleObj>
              </mc:Fallback>
            </mc:AlternateContent>
          </a:graphicData>
        </a:graphic>
      </p:graphicFrame>
      <p:graphicFrame>
        <p:nvGraphicFramePr>
          <p:cNvPr id="4" name="对象 -2147482623"/>
          <p:cNvGraphicFramePr>
            <a:graphicFrameLocks noChangeAspect="1"/>
          </p:cNvGraphicFramePr>
          <p:nvPr/>
        </p:nvGraphicFramePr>
        <p:xfrm>
          <a:off x="5721350" y="3078480"/>
          <a:ext cx="1604645" cy="701040"/>
        </p:xfrm>
        <a:graphic>
          <a:graphicData uri="http://schemas.openxmlformats.org/presentationml/2006/ole">
            <mc:AlternateContent xmlns:mc="http://schemas.openxmlformats.org/markup-compatibility/2006">
              <mc:Choice xmlns:v="urn:schemas-microsoft-com:vml" Requires="v">
                <p:oleObj spid="_x0000_s3085" name="" r:id="rId3" imgW="990600" imgH="431800" progId="Equation.KSEE3">
                  <p:embed/>
                </p:oleObj>
              </mc:Choice>
              <mc:Fallback>
                <p:oleObj name="" r:id="rId3" imgW="990600" imgH="431800" progId="Equation.KSEE3">
                  <p:embed/>
                  <p:pic>
                    <p:nvPicPr>
                      <p:cNvPr id="0" name="图片 2"/>
                      <p:cNvPicPr/>
                      <p:nvPr/>
                    </p:nvPicPr>
                    <p:blipFill>
                      <a:blip r:embed="rId4"/>
                      <a:stretch>
                        <a:fillRect/>
                      </a:stretch>
                    </p:blipFill>
                    <p:spPr>
                      <a:xfrm>
                        <a:off x="5721350" y="3078480"/>
                        <a:ext cx="1604645" cy="701040"/>
                      </a:xfrm>
                      <a:prstGeom prst="rect">
                        <a:avLst/>
                      </a:prstGeom>
                      <a:noFill/>
                      <a:ln w="38100">
                        <a:noFill/>
                        <a:miter/>
                      </a:ln>
                    </p:spPr>
                  </p:pic>
                </p:oleObj>
              </mc:Fallback>
            </mc:AlternateContent>
          </a:graphicData>
        </a:graphic>
      </p:graphicFrame>
      <p:graphicFrame>
        <p:nvGraphicFramePr>
          <p:cNvPr id="6" name="对象 -2147482622"/>
          <p:cNvGraphicFramePr>
            <a:graphicFrameLocks noChangeAspect="1"/>
          </p:cNvGraphicFramePr>
          <p:nvPr/>
        </p:nvGraphicFramePr>
        <p:xfrm>
          <a:off x="5721350" y="3881120"/>
          <a:ext cx="1692910" cy="759460"/>
        </p:xfrm>
        <a:graphic>
          <a:graphicData uri="http://schemas.openxmlformats.org/presentationml/2006/ole">
            <mc:AlternateContent xmlns:mc="http://schemas.openxmlformats.org/markup-compatibility/2006">
              <mc:Choice xmlns:v="urn:schemas-microsoft-com:vml" Requires="v">
                <p:oleObj spid="_x0000_s3086" name="" r:id="rId5" imgW="965200" imgH="431800" progId="Equation.KSEE3">
                  <p:embed/>
                </p:oleObj>
              </mc:Choice>
              <mc:Fallback>
                <p:oleObj name="" r:id="rId5" imgW="965200" imgH="431800" progId="Equation.KSEE3">
                  <p:embed/>
                  <p:pic>
                    <p:nvPicPr>
                      <p:cNvPr id="0" name="图片 3"/>
                      <p:cNvPicPr/>
                      <p:nvPr/>
                    </p:nvPicPr>
                    <p:blipFill>
                      <a:blip r:embed="rId6"/>
                      <a:stretch>
                        <a:fillRect/>
                      </a:stretch>
                    </p:blipFill>
                    <p:spPr>
                      <a:xfrm>
                        <a:off x="5721350" y="3881120"/>
                        <a:ext cx="1692910" cy="759460"/>
                      </a:xfrm>
                      <a:prstGeom prst="rect">
                        <a:avLst/>
                      </a:prstGeom>
                      <a:noFill/>
                      <a:ln w="38100">
                        <a:noFill/>
                        <a:miter/>
                      </a:ln>
                    </p:spPr>
                  </p:pic>
                </p:oleObj>
              </mc:Fallback>
            </mc:AlternateContent>
          </a:graphicData>
        </a:graphic>
      </p:graphicFrame>
    </p:spTree>
  </p:cSld>
  <p:clrMapOvr>
    <a:masterClrMapping/>
  </p:clrMapOvr>
  <p:transition spd="med">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347139" name="内容占位符 347138"/>
          <p:cNvSpPr>
            <a:spLocks noGrp="1"/>
          </p:cNvSpPr>
          <p:nvPr>
            <p:ph idx="1"/>
          </p:nvPr>
        </p:nvSpPr>
        <p:spPr/>
        <p:txBody>
          <a:bodyPr/>
          <a:lstStyle/>
          <a:p>
            <a:pPr marL="0" indent="0">
              <a:spcBef>
                <a:spcPts val="600"/>
              </a:spcBef>
              <a:buNone/>
            </a:pPr>
            <a:r>
              <a:rPr lang="zh-CN" altLang="en-US" dirty="0">
                <a:sym typeface="+mn-ea"/>
              </a:rPr>
              <a:t>此题将使用结构体数组，还复习：</a:t>
            </a:r>
            <a:endParaRPr lang="zh-CN" altLang="en-US" dirty="0"/>
          </a:p>
          <a:p>
            <a:pPr indent="0">
              <a:lnSpc>
                <a:spcPct val="90000"/>
              </a:lnSpc>
              <a:spcBef>
                <a:spcPts val="600"/>
              </a:spcBef>
            </a:pPr>
            <a:r>
              <a:rPr lang="zh-CN" altLang="en-US" dirty="0">
                <a:sym typeface="+mn-ea"/>
              </a:rPr>
              <a:t>文件读取</a:t>
            </a:r>
            <a:endParaRPr lang="zh-CN" altLang="en-US" dirty="0"/>
          </a:p>
          <a:p>
            <a:pPr indent="0">
              <a:lnSpc>
                <a:spcPct val="90000"/>
              </a:lnSpc>
              <a:spcBef>
                <a:spcPts val="600"/>
              </a:spcBef>
            </a:pPr>
            <a:r>
              <a:rPr lang="zh-CN" altLang="en-US" dirty="0">
                <a:sym typeface="+mn-ea"/>
              </a:rPr>
              <a:t>动态分配和释放内存</a:t>
            </a:r>
            <a:endParaRPr lang="zh-CN" altLang="en-US" dirty="0"/>
          </a:p>
          <a:p>
            <a:pPr marL="0" indent="0">
              <a:lnSpc>
                <a:spcPct val="90000"/>
              </a:lnSpc>
              <a:spcBef>
                <a:spcPts val="600"/>
              </a:spcBef>
              <a:buNone/>
            </a:pPr>
            <a:endParaRPr lang="zh-CN" altLang="en-US" dirty="0"/>
          </a:p>
          <a:p>
            <a:pPr marL="0" indent="0">
              <a:lnSpc>
                <a:spcPct val="90000"/>
              </a:lnSpc>
              <a:spcBef>
                <a:spcPts val="600"/>
              </a:spcBef>
              <a:buNone/>
            </a:pPr>
            <a:r>
              <a:rPr lang="zh-CN" altLang="en-US" dirty="0"/>
              <a:t>设想出程序的主体内容和基本流程如下：</a:t>
            </a:r>
            <a:endParaRPr lang="zh-CN" altLang="en-US" dirty="0"/>
          </a:p>
          <a:p>
            <a:pPr marL="361950" lvl="1" indent="0">
              <a:lnSpc>
                <a:spcPct val="90000"/>
              </a:lnSpc>
              <a:spcBef>
                <a:spcPts val="600"/>
              </a:spcBef>
              <a:buNone/>
            </a:pPr>
            <a:r>
              <a:rPr sz="2400" dirty="0" err="1">
                <a:solidFill>
                  <a:schemeClr val="accent2"/>
                </a:solidFill>
              </a:rPr>
              <a:t>定义原子结构体类型</a:t>
            </a:r>
            <a:r>
              <a:rPr sz="2400" dirty="0">
                <a:solidFill>
                  <a:schemeClr val="accent2"/>
                </a:solidFill>
              </a:rPr>
              <a:t>;</a:t>
            </a:r>
            <a:endParaRPr sz="2400" dirty="0">
              <a:solidFill>
                <a:schemeClr val="accent2"/>
              </a:solidFill>
            </a:endParaRPr>
          </a:p>
          <a:p>
            <a:pPr marL="361950" lvl="1" indent="0">
              <a:lnSpc>
                <a:spcPct val="90000"/>
              </a:lnSpc>
              <a:spcBef>
                <a:spcPts val="600"/>
              </a:spcBef>
              <a:buNone/>
            </a:pPr>
            <a:r>
              <a:rPr sz="2400" dirty="0" err="1">
                <a:solidFill>
                  <a:schemeClr val="accent2"/>
                </a:solidFill>
              </a:rPr>
              <a:t>打开文件读取一次，获得原子个数n，关闭文件</a:t>
            </a:r>
            <a:r>
              <a:rPr sz="2400" dirty="0">
                <a:solidFill>
                  <a:schemeClr val="accent2"/>
                </a:solidFill>
              </a:rPr>
              <a:t>;</a:t>
            </a:r>
            <a:endParaRPr sz="2400" dirty="0">
              <a:solidFill>
                <a:schemeClr val="accent2"/>
              </a:solidFill>
            </a:endParaRPr>
          </a:p>
          <a:p>
            <a:pPr marL="361950" lvl="1" indent="0">
              <a:lnSpc>
                <a:spcPct val="90000"/>
              </a:lnSpc>
              <a:spcBef>
                <a:spcPts val="600"/>
              </a:spcBef>
              <a:buNone/>
            </a:pPr>
            <a:r>
              <a:rPr sz="2400" dirty="0" err="1">
                <a:solidFill>
                  <a:schemeClr val="accent2"/>
                </a:solidFill>
              </a:rPr>
              <a:t>定义原子结构体指针，</a:t>
            </a:r>
            <a:r>
              <a:rPr sz="2400" b="1" dirty="0" err="1">
                <a:solidFill>
                  <a:schemeClr val="accent2"/>
                </a:solidFill>
              </a:rPr>
              <a:t>动态分配数组内存</a:t>
            </a:r>
            <a:r>
              <a:rPr sz="2400" b="1" dirty="0">
                <a:solidFill>
                  <a:schemeClr val="accent2"/>
                </a:solidFill>
              </a:rPr>
              <a:t>;</a:t>
            </a:r>
            <a:endParaRPr sz="2400" dirty="0">
              <a:solidFill>
                <a:schemeClr val="accent2"/>
              </a:solidFill>
            </a:endParaRPr>
          </a:p>
          <a:p>
            <a:pPr marL="361950" lvl="1" indent="0">
              <a:lnSpc>
                <a:spcPct val="90000"/>
              </a:lnSpc>
              <a:spcBef>
                <a:spcPts val="600"/>
              </a:spcBef>
              <a:buNone/>
            </a:pPr>
            <a:r>
              <a:rPr sz="2400" dirty="0" err="1">
                <a:solidFill>
                  <a:schemeClr val="accent2"/>
                </a:solidFill>
              </a:rPr>
              <a:t>重新打开文件</a:t>
            </a:r>
            <a:r>
              <a:rPr lang="zh-CN" sz="2400" dirty="0">
                <a:solidFill>
                  <a:schemeClr val="accent2"/>
                </a:solidFill>
              </a:rPr>
              <a:t>，</a:t>
            </a:r>
            <a:r>
              <a:rPr sz="2400" dirty="0" err="1">
                <a:solidFill>
                  <a:schemeClr val="accent2"/>
                </a:solidFill>
              </a:rPr>
              <a:t>读取原子信息，关闭文件</a:t>
            </a:r>
            <a:r>
              <a:rPr sz="2400" dirty="0">
                <a:solidFill>
                  <a:schemeClr val="accent2"/>
                </a:solidFill>
              </a:rPr>
              <a:t>；</a:t>
            </a:r>
            <a:endParaRPr sz="2400" dirty="0">
              <a:solidFill>
                <a:schemeClr val="accent2"/>
              </a:solidFill>
            </a:endParaRPr>
          </a:p>
          <a:p>
            <a:pPr marL="361950" lvl="1" indent="0">
              <a:lnSpc>
                <a:spcPct val="90000"/>
              </a:lnSpc>
              <a:spcBef>
                <a:spcPts val="600"/>
              </a:spcBef>
              <a:buNone/>
            </a:pPr>
            <a:r>
              <a:rPr sz="2400" dirty="0" err="1">
                <a:solidFill>
                  <a:schemeClr val="accent2"/>
                </a:solidFill>
              </a:rPr>
              <a:t>计算分子的质量中心</a:t>
            </a:r>
            <a:r>
              <a:rPr sz="2400" dirty="0">
                <a:solidFill>
                  <a:schemeClr val="accent2"/>
                </a:solidFill>
              </a:rPr>
              <a:t>;</a:t>
            </a:r>
            <a:endParaRPr sz="2400" dirty="0">
              <a:solidFill>
                <a:schemeClr val="accent2"/>
              </a:solidFill>
            </a:endParaRPr>
          </a:p>
          <a:p>
            <a:pPr marL="361950" lvl="1" indent="0">
              <a:lnSpc>
                <a:spcPct val="90000"/>
              </a:lnSpc>
              <a:spcBef>
                <a:spcPts val="600"/>
              </a:spcBef>
              <a:buNone/>
            </a:pPr>
            <a:r>
              <a:rPr lang="zh-CN" altLang="en-US" sz="2400" b="1" dirty="0" smtClean="0">
                <a:solidFill>
                  <a:schemeClr val="accent2"/>
                </a:solidFill>
              </a:rPr>
              <a:t>释放</a:t>
            </a:r>
            <a:r>
              <a:rPr sz="2400" b="1" dirty="0" err="1" smtClean="0">
                <a:solidFill>
                  <a:schemeClr val="accent2"/>
                </a:solidFill>
              </a:rPr>
              <a:t>动态分配的数组</a:t>
            </a:r>
            <a:r>
              <a:rPr sz="2400" b="1" dirty="0">
                <a:solidFill>
                  <a:schemeClr val="accent2"/>
                </a:solidFill>
              </a:rPr>
              <a:t>;</a:t>
            </a:r>
            <a:endParaRPr sz="2400" b="1" dirty="0">
              <a:solidFill>
                <a:schemeClr val="accent2"/>
              </a:solidFill>
            </a:endParaRPr>
          </a:p>
          <a:p>
            <a:pPr marL="361950" lvl="1" indent="0">
              <a:lnSpc>
                <a:spcPct val="90000"/>
              </a:lnSpc>
              <a:spcBef>
                <a:spcPts val="600"/>
              </a:spcBef>
              <a:buNone/>
            </a:pPr>
            <a:endParaRPr sz="2400" dirty="0">
              <a:solidFill>
                <a:schemeClr val="accent2"/>
              </a:solidFill>
            </a:endParaRPr>
          </a:p>
          <a:p>
            <a:pPr marL="361950" lvl="1" indent="0">
              <a:lnSpc>
                <a:spcPct val="90000"/>
              </a:lnSpc>
              <a:buNone/>
            </a:pPr>
            <a:endParaRPr lang="zh-CN" altLang="en-US" sz="2400" dirty="0">
              <a:solidFill>
                <a:schemeClr val="accent2"/>
              </a:solidFill>
            </a:endParaRPr>
          </a:p>
        </p:txBody>
      </p:sp>
    </p:spTree>
  </p:cSld>
  <p:clrMapOvr>
    <a:masterClrMapping/>
  </p:clrMapOvr>
  <p:transition spd="med">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290830"/>
            <a:ext cx="8136255" cy="6090920"/>
          </a:xfrm>
        </p:spPr>
        <p:txBody>
          <a:bodyPr/>
          <a:lstStyle/>
          <a:p>
            <a:pPr marL="0" indent="0">
              <a:lnSpc>
                <a:spcPct val="100000"/>
              </a:lnSpc>
              <a:spcBef>
                <a:spcPts val="0"/>
              </a:spcBef>
              <a:spcAft>
                <a:spcPts val="0"/>
              </a:spcAft>
              <a:buNone/>
            </a:pPr>
            <a:r>
              <a:rPr lang="zh-CN" altLang="en-US" sz="2400" dirty="0"/>
              <a:t>#include &lt;iostream&gt;</a:t>
            </a:r>
            <a:endParaRPr lang="zh-CN" altLang="en-US" sz="2400" dirty="0"/>
          </a:p>
          <a:p>
            <a:pPr marL="0" indent="0">
              <a:lnSpc>
                <a:spcPct val="100000"/>
              </a:lnSpc>
              <a:spcBef>
                <a:spcPts val="0"/>
              </a:spcBef>
              <a:spcAft>
                <a:spcPts val="0"/>
              </a:spcAft>
              <a:buNone/>
            </a:pPr>
            <a:r>
              <a:rPr lang="zh-CN" altLang="en-US" sz="2400" dirty="0"/>
              <a:t>#include &lt;fstream&gt;</a:t>
            </a:r>
            <a:endParaRPr lang="zh-CN" altLang="en-US" sz="2400" dirty="0"/>
          </a:p>
          <a:p>
            <a:pPr marL="0" indent="0">
              <a:lnSpc>
                <a:spcPct val="100000"/>
              </a:lnSpc>
              <a:spcBef>
                <a:spcPts val="0"/>
              </a:spcBef>
              <a:spcAft>
                <a:spcPts val="0"/>
              </a:spcAft>
              <a:buNone/>
            </a:pPr>
            <a:r>
              <a:rPr lang="zh-CN" altLang="en-US" sz="2400" dirty="0"/>
              <a:t>#include &lt;cstring&gt;</a:t>
            </a:r>
            <a:endParaRPr lang="zh-CN" altLang="en-US" sz="2400" dirty="0"/>
          </a:p>
          <a:p>
            <a:pPr marL="0" indent="0">
              <a:lnSpc>
                <a:spcPct val="100000"/>
              </a:lnSpc>
              <a:spcBef>
                <a:spcPts val="0"/>
              </a:spcBef>
              <a:spcAft>
                <a:spcPts val="0"/>
              </a:spcAft>
              <a:buNone/>
            </a:pPr>
            <a:r>
              <a:rPr lang="zh-CN" altLang="en-US" sz="2400" dirty="0"/>
              <a:t>using namespace std;</a:t>
            </a:r>
            <a:endParaRPr lang="zh-CN" altLang="en-US" sz="2400" dirty="0"/>
          </a:p>
          <a:p>
            <a:pPr marL="0" indent="0">
              <a:lnSpc>
                <a:spcPct val="100000"/>
              </a:lnSpc>
              <a:spcBef>
                <a:spcPts val="20"/>
              </a:spcBef>
              <a:spcAft>
                <a:spcPts val="0"/>
              </a:spcAft>
              <a:buNone/>
            </a:pPr>
            <a:endParaRPr lang="zh-CN" altLang="en-US" sz="1800" dirty="0"/>
          </a:p>
          <a:p>
            <a:pPr marL="0" indent="0">
              <a:lnSpc>
                <a:spcPct val="100000"/>
              </a:lnSpc>
              <a:spcBef>
                <a:spcPts val="20"/>
              </a:spcBef>
              <a:spcAft>
                <a:spcPts val="0"/>
              </a:spcAft>
              <a:buNone/>
            </a:pPr>
            <a:r>
              <a:rPr lang="zh-CN" altLang="en-US" sz="2400" dirty="0"/>
              <a:t>typedef struct Atom{</a:t>
            </a:r>
            <a:endParaRPr lang="zh-CN" altLang="en-US" sz="2400" dirty="0"/>
          </a:p>
          <a:p>
            <a:pPr marL="0" indent="0">
              <a:lnSpc>
                <a:spcPct val="100000"/>
              </a:lnSpc>
              <a:spcBef>
                <a:spcPts val="20"/>
              </a:spcBef>
              <a:spcAft>
                <a:spcPts val="0"/>
              </a:spcAft>
              <a:buNone/>
            </a:pPr>
            <a:r>
              <a:rPr lang="zh-CN" altLang="en-US" sz="2400" dirty="0"/>
              <a:t>    double m, x, y, z;</a:t>
            </a:r>
            <a:endParaRPr lang="zh-CN" altLang="en-US" sz="2400" dirty="0"/>
          </a:p>
          <a:p>
            <a:pPr marL="0" indent="0">
              <a:lnSpc>
                <a:spcPct val="100000"/>
              </a:lnSpc>
              <a:spcBef>
                <a:spcPts val="20"/>
              </a:spcBef>
              <a:spcAft>
                <a:spcPts val="0"/>
              </a:spcAft>
              <a:buNone/>
            </a:pPr>
            <a:r>
              <a:rPr lang="zh-CN" altLang="en-US" sz="2400" dirty="0"/>
              <a:t>} Atom;</a:t>
            </a:r>
            <a:endParaRPr lang="zh-CN" altLang="en-US" sz="2400" dirty="0"/>
          </a:p>
          <a:p>
            <a:pPr marL="0" indent="0">
              <a:lnSpc>
                <a:spcPct val="100000"/>
              </a:lnSpc>
              <a:spcBef>
                <a:spcPts val="20"/>
              </a:spcBef>
              <a:spcAft>
                <a:spcPts val="0"/>
              </a:spcAft>
              <a:buNone/>
            </a:pPr>
            <a:endParaRPr lang="zh-CN" altLang="en-US" sz="1800" dirty="0"/>
          </a:p>
          <a:p>
            <a:pPr marL="0" indent="0">
              <a:lnSpc>
                <a:spcPct val="100000"/>
              </a:lnSpc>
              <a:spcBef>
                <a:spcPts val="20"/>
              </a:spcBef>
              <a:spcAft>
                <a:spcPts val="0"/>
              </a:spcAft>
              <a:buNone/>
            </a:pPr>
            <a:r>
              <a:rPr lang="zh-CN" altLang="en-US" sz="2400" dirty="0"/>
              <a:t>int main() {</a:t>
            </a:r>
            <a:endParaRPr lang="zh-CN" altLang="en-US" sz="2400" dirty="0"/>
          </a:p>
          <a:p>
            <a:pPr marL="0" indent="0">
              <a:lnSpc>
                <a:spcPct val="100000"/>
              </a:lnSpc>
              <a:spcBef>
                <a:spcPts val="20"/>
              </a:spcBef>
              <a:spcAft>
                <a:spcPts val="0"/>
              </a:spcAft>
              <a:buNone/>
            </a:pPr>
            <a:r>
              <a:rPr lang="zh-CN" altLang="en-US" sz="2400" dirty="0"/>
              <a:t>    const int SIZE = 100;</a:t>
            </a:r>
            <a:endParaRPr lang="zh-CN" altLang="en-US" sz="2400" dirty="0"/>
          </a:p>
          <a:p>
            <a:pPr marL="0" indent="0">
              <a:lnSpc>
                <a:spcPct val="100000"/>
              </a:lnSpc>
              <a:spcBef>
                <a:spcPts val="20"/>
              </a:spcBef>
              <a:spcAft>
                <a:spcPts val="0"/>
              </a:spcAft>
              <a:buNone/>
            </a:pPr>
            <a:r>
              <a:rPr lang="zh-CN" altLang="en-US" sz="2400" dirty="0"/>
              <a:t>    char str[</a:t>
            </a:r>
            <a:r>
              <a:rPr lang="zh-CN" altLang="en-US" sz="2400" dirty="0">
                <a:sym typeface="+mn-ea"/>
              </a:rPr>
              <a:t>SIZE</a:t>
            </a:r>
            <a:r>
              <a:rPr lang="zh-CN" altLang="en-US" sz="2400" dirty="0"/>
              <a:t>];      int n = 0;    //原子个数</a:t>
            </a:r>
            <a:endParaRPr lang="zh-CN" altLang="en-US" sz="2400" dirty="0"/>
          </a:p>
          <a:p>
            <a:pPr marL="0" indent="0">
              <a:lnSpc>
                <a:spcPct val="100000"/>
              </a:lnSpc>
              <a:spcBef>
                <a:spcPts val="20"/>
              </a:spcBef>
              <a:spcAft>
                <a:spcPts val="0"/>
              </a:spcAft>
              <a:buNone/>
            </a:pPr>
            <a:r>
              <a:rPr lang="zh-CN" altLang="en-US" sz="2400" dirty="0">
                <a:sym typeface="+mn-ea"/>
              </a:rPr>
              <a:t>    char fname[] = </a:t>
            </a:r>
            <a:r>
              <a:rPr lang="zh-CN" altLang="en-US" sz="2400" dirty="0" smtClean="0">
                <a:sym typeface="+mn-ea"/>
              </a:rPr>
              <a:t>"</a:t>
            </a:r>
            <a:r>
              <a:rPr lang="en-US" altLang="zh-CN" sz="2400" dirty="0" smtClean="0">
                <a:sym typeface="+mn-ea"/>
              </a:rPr>
              <a:t>####-</a:t>
            </a:r>
            <a:r>
              <a:rPr lang="en-US" altLang="zh-CN" sz="2400" dirty="0" err="1" smtClean="0">
                <a:sym typeface="+mn-ea"/>
              </a:rPr>
              <a:t>mxyz</a:t>
            </a:r>
            <a:r>
              <a:rPr lang="zh-CN" altLang="en-US" sz="2400" dirty="0" smtClean="0">
                <a:sym typeface="+mn-ea"/>
              </a:rPr>
              <a:t>.</a:t>
            </a:r>
            <a:r>
              <a:rPr lang="zh-CN" altLang="en-US" sz="2400" dirty="0">
                <a:sym typeface="+mn-ea"/>
              </a:rPr>
              <a:t>txt"</a:t>
            </a:r>
            <a:r>
              <a:rPr lang="zh-CN" altLang="en-US" sz="2400" dirty="0" smtClean="0">
                <a:sym typeface="+mn-ea"/>
              </a:rPr>
              <a:t>;</a:t>
            </a:r>
            <a:r>
              <a:rPr lang="zh-CN" altLang="en-US" sz="2000" dirty="0" smtClean="0">
                <a:sym typeface="+mn-ea"/>
              </a:rPr>
              <a:t>//</a:t>
            </a:r>
            <a:r>
              <a:rPr lang="zh-CN" altLang="en-US" sz="2000" dirty="0">
                <a:sym typeface="+mn-ea"/>
              </a:rPr>
              <a:t>文件名存储于字符数组中</a:t>
            </a:r>
            <a:r>
              <a:rPr lang="zh-CN" altLang="en-US" sz="2400" dirty="0">
                <a:sym typeface="+mn-ea"/>
              </a:rPr>
              <a:t> </a:t>
            </a:r>
            <a:endParaRPr lang="zh-CN" altLang="en-US" sz="2400" dirty="0"/>
          </a:p>
          <a:p>
            <a:pPr marL="0" indent="0">
              <a:lnSpc>
                <a:spcPct val="100000"/>
              </a:lnSpc>
              <a:spcBef>
                <a:spcPts val="20"/>
              </a:spcBef>
              <a:spcAft>
                <a:spcPts val="0"/>
              </a:spcAft>
              <a:buNone/>
            </a:pPr>
            <a:r>
              <a:rPr lang="zh-CN" altLang="en-US" sz="2400" dirty="0">
                <a:sym typeface="+mn-ea"/>
              </a:rPr>
              <a:t>    ifstream in;</a:t>
            </a:r>
            <a:endParaRPr lang="zh-CN" altLang="en-US" sz="2400" dirty="0"/>
          </a:p>
          <a:p>
            <a:pPr marL="0" indent="0">
              <a:lnSpc>
                <a:spcPct val="100000"/>
              </a:lnSpc>
              <a:spcBef>
                <a:spcPts val="20"/>
              </a:spcBef>
              <a:spcAft>
                <a:spcPts val="0"/>
              </a:spcAft>
              <a:buNone/>
            </a:pPr>
            <a:r>
              <a:rPr lang="zh-CN" altLang="en-US" sz="2400" dirty="0">
                <a:sym typeface="+mn-ea"/>
              </a:rPr>
              <a:t>    in.open(fname);    //打开文件以供读取 </a:t>
            </a:r>
            <a:endParaRPr lang="zh-CN" altLang="en-US" sz="2400" dirty="0"/>
          </a:p>
          <a:p>
            <a:pPr marL="0" indent="0">
              <a:lnSpc>
                <a:spcPct val="100000"/>
              </a:lnSpc>
              <a:spcBef>
                <a:spcPts val="20"/>
              </a:spcBef>
              <a:spcAft>
                <a:spcPts val="0"/>
              </a:spcAft>
              <a:buNone/>
            </a:pPr>
            <a:r>
              <a:rPr lang="zh-CN" altLang="en-US" sz="2400" dirty="0">
                <a:sym typeface="+mn-ea"/>
              </a:rPr>
              <a:t>    cout &lt;&lt; "读取数据文件：" &lt;&lt; fname &lt;&lt; endl;</a:t>
            </a:r>
            <a:endParaRPr lang="zh-CN" altLang="en-US" sz="2400" dirty="0"/>
          </a:p>
          <a:p>
            <a:pPr marL="0" indent="0">
              <a:lnSpc>
                <a:spcPct val="100000"/>
              </a:lnSpc>
              <a:spcBef>
                <a:spcPts val="20"/>
              </a:spcBef>
              <a:spcAft>
                <a:spcPts val="0"/>
              </a:spcAft>
              <a:buNone/>
            </a:pPr>
            <a:r>
              <a:rPr lang="zh-CN" altLang="en-US" sz="2400" dirty="0">
                <a:sym typeface="+mn-ea"/>
              </a:rPr>
              <a:t>    in.getline(str, SIZE);    //读入文件首行注释 </a:t>
            </a:r>
            <a:r>
              <a:rPr lang="zh-CN" altLang="en-US" sz="2400" dirty="0"/>
              <a:t> </a:t>
            </a:r>
            <a:endParaRPr lang="zh-CN" altLang="en-US" sz="2400"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199390"/>
            <a:ext cx="8136255" cy="6182360"/>
          </a:xfrm>
        </p:spPr>
        <p:txBody>
          <a:bodyPr/>
          <a:lstStyle/>
          <a:p>
            <a:pPr marL="0" indent="0">
              <a:lnSpc>
                <a:spcPct val="100000"/>
              </a:lnSpc>
              <a:spcBef>
                <a:spcPts val="20"/>
              </a:spcBef>
              <a:spcAft>
                <a:spcPts val="0"/>
              </a:spcAft>
              <a:buNone/>
            </a:pPr>
            <a:r>
              <a:rPr lang="zh-CN" altLang="en-US" sz="2000">
                <a:sym typeface="+mn-ea"/>
              </a:rPr>
              <a:t>    while (in.getline(str, SIZE)) {    //逐行读入进行计数 </a:t>
            </a:r>
            <a:endParaRPr lang="zh-CN" altLang="en-US" sz="2000"/>
          </a:p>
          <a:p>
            <a:pPr marL="0" indent="0">
              <a:lnSpc>
                <a:spcPct val="100000"/>
              </a:lnSpc>
              <a:spcBef>
                <a:spcPts val="20"/>
              </a:spcBef>
              <a:spcAft>
                <a:spcPts val="0"/>
              </a:spcAft>
              <a:buNone/>
            </a:pPr>
            <a:r>
              <a:rPr lang="zh-CN" altLang="en-US" sz="2000">
                <a:sym typeface="+mn-ea"/>
              </a:rPr>
              <a:t>        if (strlen(str) !=0)     n++;</a:t>
            </a:r>
            <a:endParaRPr lang="zh-CN" altLang="en-US" sz="2000"/>
          </a:p>
          <a:p>
            <a:pPr marL="0" indent="0">
              <a:lnSpc>
                <a:spcPct val="100000"/>
              </a:lnSpc>
              <a:spcBef>
                <a:spcPts val="20"/>
              </a:spcBef>
              <a:spcAft>
                <a:spcPts val="0"/>
              </a:spcAft>
              <a:buNone/>
            </a:pPr>
            <a:r>
              <a:rPr lang="zh-CN" altLang="en-US" sz="2000">
                <a:sym typeface="+mn-ea"/>
              </a:rPr>
              <a:t>        //cout &lt;&lt; n &lt;&lt;": " &lt;&lt; str &lt;&lt; endl;</a:t>
            </a:r>
            <a:endParaRPr lang="zh-CN" altLang="en-US" sz="2000"/>
          </a:p>
          <a:p>
            <a:pPr marL="0" indent="0">
              <a:lnSpc>
                <a:spcPct val="100000"/>
              </a:lnSpc>
              <a:spcBef>
                <a:spcPts val="20"/>
              </a:spcBef>
              <a:spcAft>
                <a:spcPts val="0"/>
              </a:spcAft>
              <a:buNone/>
            </a:pPr>
            <a:r>
              <a:rPr lang="zh-CN" altLang="en-US" sz="2000">
                <a:sym typeface="+mn-ea"/>
              </a:rPr>
              <a:t>    }</a:t>
            </a:r>
            <a:endParaRPr lang="zh-CN" altLang="en-US" sz="2000"/>
          </a:p>
          <a:p>
            <a:pPr marL="0" indent="0">
              <a:lnSpc>
                <a:spcPct val="100000"/>
              </a:lnSpc>
              <a:spcBef>
                <a:spcPts val="20"/>
              </a:spcBef>
              <a:spcAft>
                <a:spcPts val="0"/>
              </a:spcAft>
              <a:buNone/>
            </a:pPr>
            <a:r>
              <a:rPr lang="zh-CN" altLang="en-US" sz="2000">
                <a:sym typeface="+mn-ea"/>
              </a:rPr>
              <a:t>    in.close();    //关闭文件 </a:t>
            </a:r>
            <a:endParaRPr lang="zh-CN" altLang="en-US" sz="2000"/>
          </a:p>
          <a:p>
            <a:pPr marL="0" indent="0">
              <a:lnSpc>
                <a:spcPct val="100000"/>
              </a:lnSpc>
              <a:spcBef>
                <a:spcPts val="20"/>
              </a:spcBef>
              <a:spcAft>
                <a:spcPts val="0"/>
              </a:spcAft>
              <a:buNone/>
            </a:pPr>
            <a:r>
              <a:rPr lang="zh-CN" altLang="en-US" sz="2000">
                <a:sym typeface="+mn-ea"/>
              </a:rPr>
              <a:t>    cout &lt;&lt; "原子总数：" &lt;&lt; n &lt;&lt; endl; </a:t>
            </a:r>
            <a:endParaRPr lang="zh-CN" altLang="en-US" sz="2000"/>
          </a:p>
          <a:p>
            <a:pPr marL="0" indent="0">
              <a:lnSpc>
                <a:spcPct val="100000"/>
              </a:lnSpc>
              <a:spcBef>
                <a:spcPts val="20"/>
              </a:spcBef>
              <a:spcAft>
                <a:spcPts val="0"/>
              </a:spcAft>
              <a:buNone/>
            </a:pPr>
            <a:endParaRPr lang="zh-CN" altLang="en-US" sz="2000">
              <a:sym typeface="+mn-ea"/>
            </a:endParaRPr>
          </a:p>
          <a:p>
            <a:pPr marL="0" indent="0">
              <a:lnSpc>
                <a:spcPct val="100000"/>
              </a:lnSpc>
              <a:spcBef>
                <a:spcPts val="20"/>
              </a:spcBef>
              <a:spcAft>
                <a:spcPts val="0"/>
              </a:spcAft>
              <a:buNone/>
            </a:pPr>
            <a:r>
              <a:rPr lang="zh-CN" altLang="en-US" sz="2000">
                <a:sym typeface="+mn-ea"/>
              </a:rPr>
              <a:t>    in.open(fname);    //重新打开文件再次读取 </a:t>
            </a:r>
            <a:endParaRPr lang="zh-CN" altLang="en-US" sz="2000"/>
          </a:p>
          <a:p>
            <a:pPr marL="0" indent="0">
              <a:lnSpc>
                <a:spcPct val="100000"/>
              </a:lnSpc>
              <a:spcBef>
                <a:spcPts val="20"/>
              </a:spcBef>
              <a:spcAft>
                <a:spcPts val="0"/>
              </a:spcAft>
              <a:buNone/>
            </a:pPr>
            <a:r>
              <a:rPr lang="zh-CN" altLang="en-US" sz="2000">
                <a:sym typeface="+mn-ea"/>
              </a:rPr>
              <a:t>    in.getline(str, SIZE);    //读入文件首行注释 </a:t>
            </a:r>
            <a:endParaRPr lang="zh-CN" altLang="en-US" sz="2000"/>
          </a:p>
          <a:p>
            <a:pPr marL="0" indent="0">
              <a:lnSpc>
                <a:spcPct val="100000"/>
              </a:lnSpc>
              <a:spcBef>
                <a:spcPts val="20"/>
              </a:spcBef>
              <a:spcAft>
                <a:spcPts val="0"/>
              </a:spcAft>
              <a:buNone/>
            </a:pPr>
            <a:r>
              <a:rPr lang="zh-CN" altLang="en-US" sz="2000">
                <a:sym typeface="+mn-ea"/>
              </a:rPr>
              <a:t>    Atom *at = new Atom[n];    //定义指针变量并申请分配空间 </a:t>
            </a:r>
            <a:endParaRPr lang="zh-CN" altLang="en-US" sz="2000"/>
          </a:p>
          <a:p>
            <a:pPr marL="0" indent="0">
              <a:lnSpc>
                <a:spcPct val="100000"/>
              </a:lnSpc>
              <a:spcBef>
                <a:spcPts val="20"/>
              </a:spcBef>
              <a:spcAft>
                <a:spcPts val="0"/>
              </a:spcAft>
              <a:buNone/>
            </a:pPr>
            <a:r>
              <a:rPr lang="zh-CN" altLang="en-US" sz="2000">
                <a:sym typeface="+mn-ea"/>
              </a:rPr>
              <a:t>    //Atom at[n];    //定义以变量为长度的数组（C99或C++） </a:t>
            </a:r>
            <a:endParaRPr lang="zh-CN" altLang="en-US" sz="2000"/>
          </a:p>
          <a:p>
            <a:pPr marL="0" indent="0">
              <a:lnSpc>
                <a:spcPct val="100000"/>
              </a:lnSpc>
              <a:spcBef>
                <a:spcPts val="20"/>
              </a:spcBef>
              <a:spcAft>
                <a:spcPts val="0"/>
              </a:spcAft>
              <a:buNone/>
            </a:pPr>
            <a:r>
              <a:rPr lang="zh-CN" altLang="en-US" sz="2000">
                <a:sym typeface="+mn-ea"/>
              </a:rPr>
              <a:t>    Atom cent = {0, 0, 0, 0};    //质心 </a:t>
            </a:r>
            <a:endParaRPr lang="zh-CN" altLang="en-US" sz="2000"/>
          </a:p>
          <a:p>
            <a:pPr marL="0" indent="0">
              <a:lnSpc>
                <a:spcPct val="100000"/>
              </a:lnSpc>
              <a:spcBef>
                <a:spcPts val="20"/>
              </a:spcBef>
              <a:spcAft>
                <a:spcPts val="0"/>
              </a:spcAft>
              <a:buNone/>
            </a:pPr>
            <a:r>
              <a:rPr lang="zh-CN" altLang="en-US" sz="2000">
                <a:sym typeface="+mn-ea"/>
              </a:rPr>
              <a:t>    for (int i = 0; i &lt; n; i++) {    //读取原子信息 </a:t>
            </a:r>
            <a:endParaRPr lang="zh-CN" altLang="en-US" sz="2000"/>
          </a:p>
          <a:p>
            <a:pPr marL="0" indent="0">
              <a:lnSpc>
                <a:spcPct val="100000"/>
              </a:lnSpc>
              <a:spcBef>
                <a:spcPts val="20"/>
              </a:spcBef>
              <a:spcAft>
                <a:spcPts val="0"/>
              </a:spcAft>
              <a:buNone/>
            </a:pPr>
            <a:r>
              <a:rPr lang="zh-CN" altLang="en-US" sz="2000">
                <a:sym typeface="+mn-ea"/>
              </a:rPr>
              <a:t>        in &gt;&gt; at[i].m &gt;&gt; at[i].x &gt;&gt; at[i].y &gt;&gt; at[i].z;  //数组写法</a:t>
            </a:r>
            <a:endParaRPr lang="zh-CN" altLang="en-US" sz="2000"/>
          </a:p>
          <a:p>
            <a:pPr marL="0" indent="0">
              <a:lnSpc>
                <a:spcPct val="100000"/>
              </a:lnSpc>
              <a:spcBef>
                <a:spcPts val="20"/>
              </a:spcBef>
              <a:spcAft>
                <a:spcPts val="0"/>
              </a:spcAft>
              <a:buNone/>
            </a:pPr>
            <a:r>
              <a:rPr lang="zh-CN" altLang="en-US" sz="2000">
                <a:sym typeface="+mn-ea"/>
              </a:rPr>
              <a:t>        //in &gt;&gt;(at+i)-&gt;m &gt;&gt;(at+i)-&gt;x &gt;&gt;(at+i)-&gt;y &gt;&gt;(at+i)-&gt;z;//指针写法 </a:t>
            </a:r>
            <a:endParaRPr lang="zh-CN" altLang="en-US" sz="2000"/>
          </a:p>
          <a:p>
            <a:pPr marL="0" indent="0">
              <a:lnSpc>
                <a:spcPct val="100000"/>
              </a:lnSpc>
              <a:spcBef>
                <a:spcPts val="20"/>
              </a:spcBef>
              <a:spcAft>
                <a:spcPts val="0"/>
              </a:spcAft>
              <a:buNone/>
            </a:pPr>
            <a:r>
              <a:rPr lang="zh-CN" altLang="en-US" sz="2000">
                <a:sym typeface="+mn-ea"/>
              </a:rPr>
              <a:t>        //cout &lt;&lt; i &lt;&lt; ": " &lt;&lt; at[i].m &lt;&lt; "  " &lt;&lt; at[i].x &lt;&lt; "  "</a:t>
            </a:r>
            <a:endParaRPr lang="zh-CN" altLang="en-US" sz="2000"/>
          </a:p>
          <a:p>
            <a:pPr marL="0" indent="0">
              <a:lnSpc>
                <a:spcPct val="100000"/>
              </a:lnSpc>
              <a:spcBef>
                <a:spcPts val="20"/>
              </a:spcBef>
              <a:spcAft>
                <a:spcPts val="0"/>
              </a:spcAft>
              <a:buNone/>
            </a:pPr>
            <a:r>
              <a:rPr lang="zh-CN" altLang="en-US" sz="2000">
                <a:sym typeface="+mn-ea"/>
              </a:rPr>
              <a:t>        //    &lt;&lt; at[i].y &lt;&lt; "  " &lt;&lt; at[i].z &lt;&lt; endl;</a:t>
            </a:r>
            <a:endParaRPr lang="zh-CN" altLang="en-US" sz="2000"/>
          </a:p>
          <a:p>
            <a:pPr marL="0" indent="0">
              <a:lnSpc>
                <a:spcPct val="100000"/>
              </a:lnSpc>
              <a:spcBef>
                <a:spcPts val="20"/>
              </a:spcBef>
              <a:spcAft>
                <a:spcPts val="0"/>
              </a:spcAft>
              <a:buNone/>
            </a:pPr>
            <a:r>
              <a:rPr lang="zh-CN" altLang="en-US" sz="2000">
                <a:sym typeface="+mn-ea"/>
              </a:rPr>
              <a:t>    }</a:t>
            </a:r>
            <a:endParaRPr lang="zh-CN" altLang="en-US" sz="2000"/>
          </a:p>
          <a:p>
            <a:pPr marL="0" indent="0">
              <a:lnSpc>
                <a:spcPct val="100000"/>
              </a:lnSpc>
              <a:spcBef>
                <a:spcPts val="20"/>
              </a:spcBef>
              <a:spcAft>
                <a:spcPts val="0"/>
              </a:spcAft>
              <a:buNone/>
            </a:pPr>
            <a:r>
              <a:rPr lang="zh-CN" altLang="en-US" sz="2000">
                <a:sym typeface="+mn-ea"/>
              </a:rPr>
              <a:t>    in.close();    //关闭文件 </a:t>
            </a:r>
            <a:endParaRPr lang="zh-CN" altLang="en-US" sz="2000"/>
          </a:p>
          <a:p>
            <a:pPr marL="0" indent="0">
              <a:lnSpc>
                <a:spcPct val="100000"/>
              </a:lnSpc>
              <a:spcBef>
                <a:spcPts val="20"/>
              </a:spcBef>
              <a:spcAft>
                <a:spcPts val="0"/>
              </a:spcAft>
              <a:buNone/>
            </a:pPr>
            <a:r>
              <a:rPr lang="zh-CN" altLang="en-US" sz="2000">
                <a:sym typeface="+mn-ea"/>
              </a:rPr>
              <a:t>    </a:t>
            </a:r>
            <a:endParaRPr lang="zh-CN" altLang="en-US" sz="200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342900"/>
            <a:ext cx="8136255" cy="6038850"/>
          </a:xfrm>
        </p:spPr>
        <p:txBody>
          <a:bodyPr/>
          <a:lstStyle/>
          <a:p>
            <a:pPr marL="0" indent="0">
              <a:lnSpc>
                <a:spcPct val="100000"/>
              </a:lnSpc>
              <a:spcBef>
                <a:spcPts val="20"/>
              </a:spcBef>
              <a:spcAft>
                <a:spcPts val="0"/>
              </a:spcAft>
              <a:buNone/>
            </a:pPr>
            <a:r>
              <a:rPr lang="zh-CN" altLang="en-US" sz="2400">
                <a:sym typeface="+mn-ea"/>
              </a:rPr>
              <a:t>    for (int i = 0; i &lt; n; i++) {    //计算质心 </a:t>
            </a:r>
            <a:endParaRPr lang="zh-CN" altLang="en-US" sz="2400"/>
          </a:p>
          <a:p>
            <a:pPr marL="0" indent="0">
              <a:lnSpc>
                <a:spcPct val="100000"/>
              </a:lnSpc>
              <a:spcBef>
                <a:spcPts val="20"/>
              </a:spcBef>
              <a:spcAft>
                <a:spcPts val="0"/>
              </a:spcAft>
              <a:buNone/>
            </a:pPr>
            <a:r>
              <a:rPr lang="zh-CN" altLang="en-US" sz="2400">
                <a:sym typeface="+mn-ea"/>
              </a:rPr>
              <a:t>        cent.m += at[i].m;</a:t>
            </a:r>
            <a:endParaRPr lang="zh-CN" altLang="en-US" sz="2400"/>
          </a:p>
          <a:p>
            <a:pPr marL="0" indent="0">
              <a:lnSpc>
                <a:spcPct val="100000"/>
              </a:lnSpc>
              <a:spcBef>
                <a:spcPts val="20"/>
              </a:spcBef>
              <a:spcAft>
                <a:spcPts val="0"/>
              </a:spcAft>
              <a:buNone/>
            </a:pPr>
            <a:r>
              <a:rPr lang="zh-CN" altLang="en-US" sz="2400">
                <a:sym typeface="+mn-ea"/>
              </a:rPr>
              <a:t>        cent.x += at[i].m * at[i].x;</a:t>
            </a:r>
            <a:endParaRPr lang="zh-CN" altLang="en-US" sz="2400"/>
          </a:p>
          <a:p>
            <a:pPr marL="0" indent="0">
              <a:lnSpc>
                <a:spcPct val="100000"/>
              </a:lnSpc>
              <a:spcBef>
                <a:spcPts val="20"/>
              </a:spcBef>
              <a:spcAft>
                <a:spcPts val="0"/>
              </a:spcAft>
              <a:buNone/>
            </a:pPr>
            <a:r>
              <a:rPr lang="zh-CN" altLang="en-US" sz="2400">
                <a:sym typeface="+mn-ea"/>
              </a:rPr>
              <a:t>        cent.y += at[i].m * at[i].y;</a:t>
            </a:r>
            <a:endParaRPr lang="zh-CN" altLang="en-US" sz="2400"/>
          </a:p>
          <a:p>
            <a:pPr marL="0" indent="0">
              <a:lnSpc>
                <a:spcPct val="100000"/>
              </a:lnSpc>
              <a:spcBef>
                <a:spcPts val="20"/>
              </a:spcBef>
              <a:spcAft>
                <a:spcPts val="0"/>
              </a:spcAft>
              <a:buNone/>
            </a:pPr>
            <a:r>
              <a:rPr lang="zh-CN" altLang="en-US" sz="2400">
                <a:sym typeface="+mn-ea"/>
              </a:rPr>
              <a:t>        cent.z += at[i].m * at[i].z;</a:t>
            </a:r>
            <a:endParaRPr lang="zh-CN" altLang="en-US" sz="2400"/>
          </a:p>
          <a:p>
            <a:pPr marL="0" indent="0">
              <a:lnSpc>
                <a:spcPct val="100000"/>
              </a:lnSpc>
              <a:spcBef>
                <a:spcPts val="20"/>
              </a:spcBef>
              <a:spcAft>
                <a:spcPts val="0"/>
              </a:spcAft>
              <a:buNone/>
            </a:pPr>
            <a:r>
              <a:rPr lang="zh-CN" altLang="en-US" sz="2400">
                <a:sym typeface="+mn-ea"/>
              </a:rPr>
              <a:t>    }</a:t>
            </a:r>
            <a:endParaRPr lang="zh-CN" altLang="en-US" sz="2400"/>
          </a:p>
          <a:p>
            <a:pPr marL="0" indent="0">
              <a:lnSpc>
                <a:spcPct val="100000"/>
              </a:lnSpc>
              <a:spcBef>
                <a:spcPts val="20"/>
              </a:spcBef>
              <a:spcAft>
                <a:spcPts val="0"/>
              </a:spcAft>
              <a:buNone/>
            </a:pPr>
            <a:r>
              <a:rPr lang="zh-CN" altLang="en-US" sz="2400">
                <a:sym typeface="+mn-ea"/>
              </a:rPr>
              <a:t>    cent.x /= cent.m;</a:t>
            </a:r>
            <a:endParaRPr lang="zh-CN" altLang="en-US" sz="2400"/>
          </a:p>
          <a:p>
            <a:pPr marL="0" indent="0">
              <a:lnSpc>
                <a:spcPct val="100000"/>
              </a:lnSpc>
              <a:spcBef>
                <a:spcPts val="20"/>
              </a:spcBef>
              <a:spcAft>
                <a:spcPts val="0"/>
              </a:spcAft>
              <a:buNone/>
            </a:pPr>
            <a:r>
              <a:rPr lang="zh-CN" altLang="en-US" sz="2400">
                <a:sym typeface="+mn-ea"/>
              </a:rPr>
              <a:t>    cent.y /= cent.m;</a:t>
            </a:r>
            <a:endParaRPr lang="zh-CN" altLang="en-US" sz="2400"/>
          </a:p>
          <a:p>
            <a:pPr marL="0" indent="0">
              <a:lnSpc>
                <a:spcPct val="100000"/>
              </a:lnSpc>
              <a:spcBef>
                <a:spcPts val="20"/>
              </a:spcBef>
              <a:spcAft>
                <a:spcPts val="0"/>
              </a:spcAft>
              <a:buNone/>
            </a:pPr>
            <a:r>
              <a:rPr lang="zh-CN" altLang="en-US" sz="2400">
                <a:sym typeface="+mn-ea"/>
              </a:rPr>
              <a:t>    cent.z /= cent.m;</a:t>
            </a:r>
            <a:endParaRPr lang="zh-CN" altLang="en-US" sz="2400"/>
          </a:p>
          <a:p>
            <a:pPr marL="0" indent="0">
              <a:lnSpc>
                <a:spcPct val="100000"/>
              </a:lnSpc>
              <a:spcBef>
                <a:spcPts val="20"/>
              </a:spcBef>
              <a:spcAft>
                <a:spcPts val="0"/>
              </a:spcAft>
              <a:buNone/>
            </a:pPr>
            <a:r>
              <a:rPr lang="zh-CN" altLang="en-US" sz="2400">
                <a:sym typeface="+mn-ea"/>
              </a:rPr>
              <a:t>    </a:t>
            </a:r>
            <a:endParaRPr lang="zh-CN" altLang="en-US" sz="2400"/>
          </a:p>
          <a:p>
            <a:pPr marL="0" indent="0">
              <a:lnSpc>
                <a:spcPct val="100000"/>
              </a:lnSpc>
              <a:spcBef>
                <a:spcPts val="20"/>
              </a:spcBef>
              <a:spcAft>
                <a:spcPts val="0"/>
              </a:spcAft>
              <a:buNone/>
            </a:pPr>
            <a:r>
              <a:rPr lang="zh-CN" altLang="en-US" sz="2400">
                <a:sym typeface="+mn-ea"/>
              </a:rPr>
              <a:t>    cout &lt;&lt; "质心坐标: (" &lt;&lt; cent.x &lt;&lt; ", " </a:t>
            </a:r>
            <a:endParaRPr lang="zh-CN" altLang="en-US" sz="2400"/>
          </a:p>
          <a:p>
            <a:pPr marL="0" indent="0">
              <a:lnSpc>
                <a:spcPct val="100000"/>
              </a:lnSpc>
              <a:spcBef>
                <a:spcPts val="20"/>
              </a:spcBef>
              <a:spcAft>
                <a:spcPts val="0"/>
              </a:spcAft>
              <a:buNone/>
            </a:pPr>
            <a:r>
              <a:rPr lang="zh-CN" altLang="en-US" sz="2400">
                <a:sym typeface="+mn-ea"/>
              </a:rPr>
              <a:t>        &lt;&lt; cent.y &lt;&lt; ", " &lt;&lt; cent.z &lt;&lt; ")\n";</a:t>
            </a:r>
            <a:endParaRPr lang="zh-CN" altLang="en-US" sz="2400"/>
          </a:p>
          <a:p>
            <a:pPr marL="0" indent="0">
              <a:lnSpc>
                <a:spcPct val="100000"/>
              </a:lnSpc>
              <a:spcBef>
                <a:spcPts val="20"/>
              </a:spcBef>
              <a:spcAft>
                <a:spcPts val="0"/>
              </a:spcAft>
              <a:buNone/>
            </a:pPr>
            <a:r>
              <a:rPr lang="zh-CN" altLang="en-US" sz="2400">
                <a:sym typeface="+mn-ea"/>
              </a:rPr>
              <a:t>    delete []at;    //释放动态分配的数组存储空间 </a:t>
            </a:r>
            <a:endParaRPr lang="zh-CN" altLang="en-US" sz="2400"/>
          </a:p>
          <a:p>
            <a:pPr marL="0" indent="0">
              <a:lnSpc>
                <a:spcPct val="100000"/>
              </a:lnSpc>
              <a:spcBef>
                <a:spcPts val="20"/>
              </a:spcBef>
              <a:spcAft>
                <a:spcPts val="0"/>
              </a:spcAft>
              <a:buNone/>
            </a:pPr>
            <a:r>
              <a:rPr lang="zh-CN" altLang="en-US" sz="2400">
                <a:sym typeface="+mn-ea"/>
              </a:rPr>
              <a:t>    </a:t>
            </a:r>
            <a:endParaRPr lang="zh-CN" altLang="en-US" sz="2400"/>
          </a:p>
          <a:p>
            <a:pPr marL="0" indent="0">
              <a:lnSpc>
                <a:spcPct val="100000"/>
              </a:lnSpc>
              <a:spcBef>
                <a:spcPts val="20"/>
              </a:spcBef>
              <a:spcAft>
                <a:spcPts val="0"/>
              </a:spcAft>
              <a:buNone/>
            </a:pPr>
            <a:r>
              <a:rPr lang="zh-CN" altLang="en-US" sz="2400">
                <a:sym typeface="+mn-ea"/>
              </a:rPr>
              <a:t>    return 0;</a:t>
            </a:r>
            <a:endParaRPr lang="zh-CN" altLang="en-US" sz="2400"/>
          </a:p>
          <a:p>
            <a:pPr marL="0" indent="0">
              <a:lnSpc>
                <a:spcPct val="100000"/>
              </a:lnSpc>
              <a:spcBef>
                <a:spcPts val="20"/>
              </a:spcBef>
              <a:spcAft>
                <a:spcPts val="0"/>
              </a:spcAft>
              <a:buNone/>
            </a:pPr>
            <a:r>
              <a:rPr lang="zh-CN" altLang="en-US" sz="2400">
                <a:sym typeface="+mn-ea"/>
              </a:rPr>
              <a:t>}</a:t>
            </a:r>
            <a:endParaRPr lang="zh-CN" altLang="en-US" sz="2400"/>
          </a:p>
          <a:p>
            <a:endParaRPr lang="zh-CN" altLang="en-US" sz="2400"/>
          </a:p>
          <a:p>
            <a:endParaRPr lang="zh-CN" altLang="en-US" sz="240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301060" name="灯片编号占位符 1"/>
          <p:cNvSpPr/>
          <p:nvPr/>
        </p:nvSpPr>
        <p:spPr>
          <a:xfrm>
            <a:off x="6553200" y="6381750"/>
            <a:ext cx="2133600" cy="339725"/>
          </a:xfrm>
          <a:prstGeom prst="rect">
            <a:avLst/>
          </a:prstGeom>
          <a:noFill/>
          <a:ln w="9525">
            <a:noFill/>
          </a:ln>
        </p:spPr>
        <p:txBody>
          <a:bodyPr/>
          <a:lstStyle/>
          <a:p>
            <a:pPr algn="r">
              <a:spcBef>
                <a:spcPct val="0"/>
              </a:spcBef>
              <a:buFont typeface="Arial" panose="020B0604020202020204" pitchFamily="34" charset="0"/>
            </a:pPr>
            <a:fld id="{9A0DB2DC-4C9A-4742-B13C-FB6460FD3503}" type="slidenum">
              <a:rPr lang="zh-CN" altLang="en-US" sz="1400" dirty="0">
                <a:latin typeface="Arial" panose="020B0604020202020204" pitchFamily="34" charset="0"/>
              </a:rPr>
            </a:fld>
            <a:endParaRPr lang="zh-CN" altLang="en-US" sz="1400" dirty="0">
              <a:latin typeface="Arial" panose="020B0604020202020204" pitchFamily="34" charset="0"/>
            </a:endParaRPr>
          </a:p>
        </p:txBody>
      </p:sp>
      <p:sp>
        <p:nvSpPr>
          <p:cNvPr id="301061" name="标题 301060"/>
          <p:cNvSpPr>
            <a:spLocks noGrp="1"/>
          </p:cNvSpPr>
          <p:nvPr>
            <p:ph type="title"/>
          </p:nvPr>
        </p:nvSpPr>
        <p:spPr/>
        <p:txBody>
          <a:bodyPr anchor="ctr"/>
          <a:lstStyle/>
          <a:p>
            <a:r>
              <a:rPr lang="en-US" altLang="zh-CN" sz="3600" dirty="0"/>
              <a:t>8.1.1  </a:t>
            </a:r>
            <a:r>
              <a:rPr lang="zh-CN" altLang="en-US" sz="3600" dirty="0"/>
              <a:t>简单类型定义</a:t>
            </a:r>
            <a:endParaRPr lang="zh-CN" altLang="en-US" sz="3600" dirty="0"/>
          </a:p>
        </p:txBody>
      </p:sp>
      <p:sp>
        <p:nvSpPr>
          <p:cNvPr id="301062" name="内容占位符 301061"/>
          <p:cNvSpPr>
            <a:spLocks noGrp="1"/>
          </p:cNvSpPr>
          <p:nvPr>
            <p:ph idx="1"/>
          </p:nvPr>
        </p:nvSpPr>
        <p:spPr/>
        <p:txBody>
          <a:bodyPr/>
          <a:lstStyle/>
          <a:p>
            <a:pPr marL="0" indent="0" eaLnBrk="0" hangingPunct="1">
              <a:spcBef>
                <a:spcPct val="50000"/>
              </a:spcBef>
              <a:buClrTx/>
              <a:buSzTx/>
              <a:buFont typeface="Arial" panose="020B0604020202020204" pitchFamily="34" charset="0"/>
              <a:buNone/>
            </a:pPr>
            <a:r>
              <a:rPr lang="zh-CN" altLang="en-US" sz="3200" dirty="0">
                <a:solidFill>
                  <a:schemeClr val="hlink"/>
                </a:solidFill>
              </a:rPr>
              <a:t>类型定义</a:t>
            </a:r>
            <a:r>
              <a:rPr lang="zh-CN" altLang="en-US" sz="3200" dirty="0"/>
              <a:t>用关键字</a:t>
            </a:r>
            <a:r>
              <a:rPr lang="zh-CN" altLang="en-US" sz="3200" dirty="0">
                <a:solidFill>
                  <a:schemeClr val="hlink"/>
                </a:solidFill>
              </a:rPr>
              <a:t> </a:t>
            </a:r>
            <a:r>
              <a:rPr lang="en-US" altLang="zh-CN" sz="3200" err="1">
                <a:solidFill>
                  <a:schemeClr val="hlink"/>
                </a:solidFill>
              </a:rPr>
              <a:t>typedef</a:t>
            </a:r>
            <a:r>
              <a:rPr lang="zh-CN" altLang="en-US" sz="3200" dirty="0"/>
              <a:t>：</a:t>
            </a:r>
            <a:endParaRPr lang="zh-CN" altLang="en-US" sz="3200" dirty="0"/>
          </a:p>
          <a:p>
            <a:pPr marL="0" indent="0" eaLnBrk="0" hangingPunct="1">
              <a:spcBef>
                <a:spcPct val="50000"/>
              </a:spcBef>
              <a:buClrTx/>
              <a:buSzTx/>
              <a:buFont typeface="Arial" panose="020B0604020202020204" pitchFamily="34" charset="0"/>
              <a:buNone/>
            </a:pPr>
            <a:r>
              <a:rPr lang="zh-CN" altLang="en-US" sz="3200"/>
              <a:t>	</a:t>
            </a:r>
            <a:r>
              <a:rPr lang="en-US" altLang="zh-CN" sz="3200" err="1">
                <a:solidFill>
                  <a:schemeClr val="hlink"/>
                </a:solidFill>
              </a:rPr>
              <a:t>typedef</a:t>
            </a:r>
            <a:r>
              <a:rPr lang="en-US" altLang="zh-CN" sz="3200"/>
              <a:t>  </a:t>
            </a:r>
            <a:r>
              <a:rPr lang="zh-CN" altLang="en-US" sz="3200" dirty="0">
                <a:solidFill>
                  <a:schemeClr val="folHlink"/>
                </a:solidFill>
              </a:rPr>
              <a:t>原有类型名  新类型名</a:t>
            </a:r>
            <a:r>
              <a:rPr lang="en-US" altLang="zh-CN" sz="3200">
                <a:solidFill>
                  <a:schemeClr val="folHlink"/>
                </a:solidFill>
              </a:rPr>
              <a:t>;</a:t>
            </a:r>
            <a:endParaRPr lang="en-US" altLang="zh-CN" sz="3200">
              <a:solidFill>
                <a:schemeClr val="folHlink"/>
              </a:solidFill>
            </a:endParaRPr>
          </a:p>
          <a:p>
            <a:pPr marL="0" indent="0" eaLnBrk="0" hangingPunct="1">
              <a:spcBef>
                <a:spcPct val="50000"/>
              </a:spcBef>
              <a:buClrTx/>
              <a:buSzTx/>
              <a:buFont typeface="Arial" panose="020B0604020202020204" pitchFamily="34" charset="0"/>
              <a:buNone/>
            </a:pPr>
            <a:r>
              <a:rPr lang="en-US" altLang="zh-CN" dirty="0">
                <a:sym typeface="+mn-ea"/>
              </a:rPr>
              <a:t>C/C++ </a:t>
            </a:r>
            <a:r>
              <a:rPr lang="zh-CN" altLang="en-US" dirty="0">
                <a:sym typeface="+mn-ea"/>
              </a:rPr>
              <a:t>并不认为使用 </a:t>
            </a:r>
            <a:r>
              <a:rPr lang="en-US" altLang="zh-CN" err="1">
                <a:sym typeface="+mn-ea"/>
              </a:rPr>
              <a:t>typedef</a:t>
            </a:r>
            <a:r>
              <a:rPr lang="en-US" altLang="zh-CN" dirty="0">
                <a:sym typeface="+mn-ea"/>
              </a:rPr>
              <a:t> </a:t>
            </a:r>
            <a:r>
              <a:rPr lang="zh-CN" altLang="en-US" dirty="0">
                <a:sym typeface="+mn-ea"/>
              </a:rPr>
              <a:t>定义的类型是新类型，而认为它们只是原有类型的新名字（别名）。</a:t>
            </a:r>
            <a:endParaRPr lang="zh-CN" altLang="en-US" dirty="0"/>
          </a:p>
          <a:p>
            <a:pPr marL="0" indent="0" eaLnBrk="0" hangingPunct="1">
              <a:spcBef>
                <a:spcPct val="50000"/>
              </a:spcBef>
              <a:buClrTx/>
              <a:buSzTx/>
              <a:buFont typeface="Arial" panose="020B0604020202020204" pitchFamily="34" charset="0"/>
              <a:buNone/>
            </a:pPr>
            <a:endParaRPr lang="en-US" altLang="zh-CN" sz="2400"/>
          </a:p>
          <a:p>
            <a:pPr marL="0" indent="0">
              <a:spcBef>
                <a:spcPts val="600"/>
              </a:spcBef>
              <a:buNone/>
            </a:pPr>
            <a:r>
              <a:rPr lang="zh-CN" altLang="en-US" sz="2400" dirty="0"/>
              <a:t>例</a:t>
            </a:r>
            <a:r>
              <a:rPr lang="en-US" altLang="zh-CN" sz="2400" dirty="0"/>
              <a:t>1</a:t>
            </a:r>
            <a:r>
              <a:rPr lang="zh-CN" altLang="en-US" sz="2400" dirty="0"/>
              <a:t>：</a:t>
            </a:r>
            <a:r>
              <a:rPr lang="en-US" altLang="zh-CN" err="1">
                <a:solidFill>
                  <a:schemeClr val="hlink"/>
                </a:solidFill>
              </a:rPr>
              <a:t>typedef</a:t>
            </a:r>
            <a:r>
              <a:rPr lang="en-US" altLang="zh-CN"/>
              <a:t> </a:t>
            </a:r>
            <a:r>
              <a:rPr lang="en-US" altLang="zh-CN" u="sng" err="1">
                <a:solidFill>
                  <a:schemeClr val="folHlink"/>
                </a:solidFill>
              </a:rPr>
              <a:t>long double</a:t>
            </a:r>
            <a:r>
              <a:rPr lang="en-US" altLang="zh-CN">
                <a:solidFill>
                  <a:schemeClr val="folHlink"/>
                </a:solidFill>
              </a:rPr>
              <a:t> </a:t>
            </a:r>
            <a:r>
              <a:rPr lang="en-US" altLang="zh-CN">
                <a:solidFill>
                  <a:srgbClr val="FF0000"/>
                </a:solidFill>
              </a:rPr>
              <a:t>Ldouble</a:t>
            </a:r>
            <a:r>
              <a:rPr lang="en-US" altLang="zh-CN"/>
              <a:t>;</a:t>
            </a:r>
            <a:endParaRPr lang="en-US" altLang="zh-CN"/>
          </a:p>
          <a:p>
            <a:pPr marL="0" indent="0">
              <a:spcBef>
                <a:spcPts val="600"/>
              </a:spcBef>
              <a:buNone/>
            </a:pPr>
            <a:r>
              <a:rPr lang="zh-CN" altLang="en-US" sz="2400" dirty="0"/>
              <a:t>定义后的 </a:t>
            </a:r>
            <a:r>
              <a:rPr lang="en-US" altLang="zh-CN" sz="2400">
                <a:solidFill>
                  <a:srgbClr val="FF0000"/>
                </a:solidFill>
                <a:sym typeface="+mn-ea"/>
              </a:rPr>
              <a:t>Ldouble </a:t>
            </a:r>
            <a:r>
              <a:rPr lang="zh-CN" altLang="en-US" sz="2400" dirty="0"/>
              <a:t>可以像基本类型名一样用：</a:t>
            </a:r>
            <a:endParaRPr lang="zh-CN" altLang="en-US" sz="2400" dirty="0"/>
          </a:p>
          <a:p>
            <a:pPr marL="0" indent="0">
              <a:spcBef>
                <a:spcPts val="600"/>
              </a:spcBef>
              <a:buNone/>
            </a:pPr>
            <a:r>
              <a:rPr lang="en-US" altLang="zh-CN" sz="2400">
                <a:solidFill>
                  <a:srgbClr val="FF0000"/>
                </a:solidFill>
                <a:sym typeface="+mn-ea"/>
              </a:rPr>
              <a:t>Ldouble </a:t>
            </a:r>
            <a:r>
              <a:rPr lang="en-US" altLang="zh-CN" sz="2400"/>
              <a:t>x, y, *p;</a:t>
            </a:r>
            <a:endParaRPr lang="en-US" altLang="zh-CN" sz="2400"/>
          </a:p>
          <a:p>
            <a:pPr marL="0" indent="0">
              <a:spcBef>
                <a:spcPts val="600"/>
              </a:spcBef>
              <a:buNone/>
            </a:pPr>
            <a:r>
              <a:rPr lang="en-US" altLang="zh-CN" sz="2400">
                <a:solidFill>
                  <a:srgbClr val="FF0000"/>
                </a:solidFill>
                <a:sym typeface="+mn-ea"/>
              </a:rPr>
              <a:t>Ldouble </a:t>
            </a:r>
            <a:r>
              <a:rPr lang="en-US" altLang="zh-CN" sz="2400"/>
              <a:t>fun1(double x, </a:t>
            </a:r>
            <a:r>
              <a:rPr lang="en-US" altLang="zh-CN" sz="2400">
                <a:solidFill>
                  <a:srgbClr val="FF0000"/>
                </a:solidFill>
                <a:sym typeface="+mn-ea"/>
              </a:rPr>
              <a:t>Ldouble </a:t>
            </a:r>
            <a:r>
              <a:rPr lang="en-US" altLang="zh-CN" sz="2400"/>
              <a:t>y);</a:t>
            </a:r>
            <a:endParaRPr lang="en-US" altLang="zh-CN" sz="2400"/>
          </a:p>
          <a:p>
            <a:pPr hangingPunct="1"/>
            <a:r>
              <a:rPr lang="zh-CN" altLang="en-US" dirty="0"/>
              <a:t>这种类型定义可</a:t>
            </a:r>
            <a:r>
              <a:rPr lang="zh-CN" altLang="en-US" dirty="0">
                <a:solidFill>
                  <a:schemeClr val="accent2"/>
                </a:solidFill>
              </a:rPr>
              <a:t>简化程序书写</a:t>
            </a:r>
            <a:r>
              <a:rPr lang="zh-CN" altLang="en-US" dirty="0"/>
              <a:t>，有一定实际价值。</a:t>
            </a:r>
            <a:endParaRPr lang="zh-CN" altLang="en-US" dirty="0"/>
          </a:p>
        </p:txBody>
      </p:sp>
      <p:sp>
        <p:nvSpPr>
          <p:cNvPr id="3" name="文本框 2"/>
          <p:cNvSpPr txBox="1"/>
          <p:nvPr/>
        </p:nvSpPr>
        <p:spPr>
          <a:xfrm>
            <a:off x="6553200" y="838200"/>
            <a:ext cx="2438400" cy="829945"/>
          </a:xfrm>
          <a:prstGeom prst="rect">
            <a:avLst/>
          </a:prstGeom>
          <a:noFill/>
          <a:ln>
            <a:solidFill>
              <a:schemeClr val="accent2"/>
            </a:solidFill>
          </a:ln>
        </p:spPr>
        <p:txBody>
          <a:bodyPr wrap="square" rtlCol="0" anchor="t">
            <a:spAutoFit/>
          </a:bodyPr>
          <a:lstStyle/>
          <a:p>
            <a:pPr marL="0" indent="0">
              <a:buNone/>
            </a:pP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注意区分</a:t>
            </a:r>
            <a:r>
              <a:rPr lang="zh-CN" altLang="zh-CN" sz="240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宏定义</a:t>
            </a:r>
            <a:r>
              <a:rPr lang="en-US" altLang="zh-CN" sz="240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a:t>
            </a:r>
            <a:r>
              <a:rPr lang="en-US" altLang="zh-CN" sz="2400">
                <a:solidFill>
                  <a:schemeClr val="accent2"/>
                </a:solidFill>
                <a:latin typeface="楷体" panose="02010609060101010101" pitchFamily="49" charset="-122"/>
                <a:ea typeface="楷体" panose="02010609060101010101" pitchFamily="49" charset="-122"/>
                <a:cs typeface="楷体" panose="02010609060101010101" pitchFamily="49" charset="-122"/>
                <a:sym typeface="+mn-ea"/>
              </a:rPr>
              <a:t>#define</a:t>
            </a: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a:t>
            </a:r>
            <a:r>
              <a:rPr lang="zh-CN" altLang="zh-CN" sz="2400">
                <a:solidFill>
                  <a:schemeClr val="hlink"/>
                </a:solidFill>
                <a:latin typeface="楷体" panose="02010609060101010101" pitchFamily="49" charset="-122"/>
                <a:ea typeface="楷体" panose="02010609060101010101" pitchFamily="49" charset="-122"/>
                <a:cs typeface="楷体" panose="02010609060101010101" pitchFamily="49" charset="-122"/>
                <a:sym typeface="+mn-ea"/>
              </a:rPr>
              <a:t>         </a:t>
            </a:r>
            <a:endParaRPr lang="zh-CN" altLang="en-US" sz="2400">
              <a:solidFill>
                <a:schemeClr val="hlink"/>
              </a:solidFill>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p:transition spd="med">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zh-CN" altLang="en-US"/>
              <a:t>教学安排</a:t>
            </a:r>
            <a:endParaRPr lang="zh-CN" altLang="en-US"/>
          </a:p>
        </p:txBody>
      </p:sp>
      <p:sp>
        <p:nvSpPr>
          <p:cNvPr id="3" name="内容占位符 2"/>
          <p:cNvSpPr>
            <a:spLocks noGrp="1"/>
          </p:cNvSpPr>
          <p:nvPr>
            <p:ph idx="1"/>
          </p:nvPr>
        </p:nvSpPr>
        <p:spPr/>
        <p:txBody>
          <a:bodyPr/>
          <a:p>
            <a:pPr marL="0" indent="0">
              <a:buNone/>
            </a:pPr>
            <a:r>
              <a:rPr lang="zh-CN" altLang="en-US" b="1">
                <a:latin typeface="Cambria" panose="02040503050406030204" pitchFamily="18" charset="0"/>
                <a:ea typeface="楷体" panose="02010609060101010101" pitchFamily="49" charset="-122"/>
                <a:cs typeface="Cambria" panose="02040503050406030204" pitchFamily="18" charset="0"/>
                <a:sym typeface="+mn-ea"/>
              </a:rPr>
              <a:t>如果课程教学时数不足，可以在此处结束教学。</a:t>
            </a:r>
            <a:endParaRPr lang="zh-CN" altLang="en-US" b="1">
              <a:latin typeface="Cambria" panose="02040503050406030204" pitchFamily="18" charset="0"/>
              <a:ea typeface="楷体" panose="02010609060101010101" pitchFamily="49" charset="-122"/>
              <a:cs typeface="Cambria" panose="02040503050406030204" pitchFamily="18" charset="0"/>
              <a:sym typeface="+mn-ea"/>
            </a:endParaRPr>
          </a:p>
          <a:p>
            <a:pPr marL="0" indent="0">
              <a:buNone/>
            </a:pPr>
            <a:endParaRPr lang="zh-CN" altLang="en-US">
              <a:latin typeface="Cambria" panose="02040503050406030204" pitchFamily="18" charset="0"/>
              <a:ea typeface="楷体" panose="02010609060101010101" pitchFamily="49" charset="-122"/>
              <a:cs typeface="Cambria" panose="02040503050406030204" pitchFamily="18" charset="0"/>
              <a:sym typeface="+mn-ea"/>
            </a:endParaRPr>
          </a:p>
          <a:p>
            <a:pPr marL="0" indent="0">
              <a:buNone/>
            </a:pPr>
            <a:r>
              <a:rPr lang="zh-CN" altLang="en-US">
                <a:latin typeface="Cambria" panose="02040503050406030204" pitchFamily="18" charset="0"/>
                <a:ea typeface="楷体" panose="02010609060101010101" pitchFamily="49" charset="-122"/>
                <a:cs typeface="Cambria" panose="02040503050406030204" pitchFamily="18" charset="0"/>
                <a:sym typeface="+mn-ea"/>
              </a:rPr>
              <a:t>课后作业：</a:t>
            </a:r>
            <a:r>
              <a:rPr lang="en-US" altLang="zh-CN" u="sng">
                <a:latin typeface="Cambria" panose="02040503050406030204" pitchFamily="18" charset="0"/>
                <a:ea typeface="楷体" panose="02010609060101010101" pitchFamily="49" charset="-122"/>
                <a:cs typeface="Cambria" panose="02040503050406030204" pitchFamily="18" charset="0"/>
                <a:sym typeface="+mn-ea"/>
              </a:rPr>
              <a:t>ptop-</a:t>
            </a:r>
            <a:r>
              <a:rPr lang="zh-CN" altLang="en-US" u="sng">
                <a:latin typeface="Cambria" panose="02040503050406030204" pitchFamily="18" charset="0"/>
                <a:ea typeface="楷体" panose="02010609060101010101" pitchFamily="49" charset="-122"/>
                <a:cs typeface="Cambria" panose="02040503050406030204" pitchFamily="18" charset="0"/>
                <a:sym typeface="+mn-ea"/>
              </a:rPr>
              <a:t>课后作业</a:t>
            </a:r>
            <a:r>
              <a:rPr lang="en-US" altLang="zh-CN" u="sng">
                <a:latin typeface="Cambria" panose="02040503050406030204" pitchFamily="18" charset="0"/>
                <a:ea typeface="楷体" panose="02010609060101010101" pitchFamily="49" charset="-122"/>
                <a:cs typeface="Cambria" panose="02040503050406030204" pitchFamily="18" charset="0"/>
                <a:sym typeface="+mn-ea"/>
              </a:rPr>
              <a:t>-</a:t>
            </a:r>
            <a:r>
              <a:rPr lang="en-US" altLang="zh-CN" u="sng">
                <a:solidFill>
                  <a:schemeClr val="accent2"/>
                </a:solidFill>
                <a:latin typeface="Cambria" panose="02040503050406030204" pitchFamily="18" charset="0"/>
                <a:ea typeface="楷体" panose="02010609060101010101" pitchFamily="49" charset="-122"/>
                <a:cs typeface="Cambria" panose="02040503050406030204" pitchFamily="18" charset="0"/>
                <a:sym typeface="+mn-ea"/>
              </a:rPr>
              <a:t>7-8</a:t>
            </a:r>
            <a:r>
              <a:rPr lang="en-US" altLang="zh-CN" u="sng">
                <a:latin typeface="Cambria" panose="02040503050406030204" pitchFamily="18" charset="0"/>
                <a:ea typeface="楷体" panose="02010609060101010101" pitchFamily="49" charset="-122"/>
                <a:cs typeface="Cambria" panose="02040503050406030204" pitchFamily="18" charset="0"/>
                <a:sym typeface="+mn-ea"/>
              </a:rPr>
              <a:t>.docx</a:t>
            </a:r>
            <a:endParaRPr lang="en-US" altLang="zh-CN" u="sng">
              <a:latin typeface="Cambria" panose="02040503050406030204" pitchFamily="18" charset="0"/>
              <a:ea typeface="楷体" panose="02010609060101010101" pitchFamily="49" charset="-122"/>
              <a:cs typeface="Cambria" panose="02040503050406030204" pitchFamily="18" charset="0"/>
            </a:endParaRPr>
          </a:p>
          <a:p>
            <a:pPr marL="0" indent="0">
              <a:buNone/>
            </a:pPr>
            <a:endParaRPr lang="zh-CN" altLang="en-US">
              <a:latin typeface="Cambria" panose="02040503050406030204" pitchFamily="18" charset="0"/>
              <a:ea typeface="楷体" panose="02010609060101010101" pitchFamily="49" charset="-122"/>
              <a:cs typeface="Cambria" panose="02040503050406030204" pitchFamily="18" charset="0"/>
            </a:endParaRPr>
          </a:p>
          <a:p>
            <a:pPr marL="0" indent="0">
              <a:buNone/>
            </a:pPr>
            <a:r>
              <a:rPr lang="zh-CN" altLang="en-US">
                <a:latin typeface="Cambria" panose="02040503050406030204" pitchFamily="18" charset="0"/>
                <a:ea typeface="楷体" panose="02010609060101010101" pitchFamily="49" charset="-122"/>
                <a:cs typeface="Cambria" panose="02040503050406030204" pitchFamily="18" charset="0"/>
                <a:sym typeface="+mn-ea"/>
              </a:rPr>
              <a:t>网址：</a:t>
            </a:r>
            <a:r>
              <a:rPr lang="en-US" altLang="zh-CN">
                <a:latin typeface="Cambria" panose="02040503050406030204" pitchFamily="18" charset="0"/>
                <a:ea typeface="楷体" panose="02010609060101010101" pitchFamily="49" charset="-122"/>
                <a:cs typeface="Cambria" panose="02040503050406030204" pitchFamily="18" charset="0"/>
                <a:sym typeface="+mn-ea"/>
                <a:hlinkClick r:id="rId1" action="ppaction://hlinkfile"/>
              </a:rPr>
              <a:t>https://gitee.com/devcpp/ptop/</a:t>
            </a:r>
            <a:endParaRPr lang="en-US" altLang="zh-CN">
              <a:latin typeface="Cambria" panose="02040503050406030204" pitchFamily="18" charset="0"/>
              <a:ea typeface="楷体" panose="02010609060101010101" pitchFamily="49" charset="-122"/>
              <a:cs typeface="Cambria" panose="02040503050406030204" pitchFamily="18" charset="0"/>
            </a:endParaRPr>
          </a:p>
          <a:p>
            <a:pPr marL="0" indent="457200">
              <a:buNone/>
            </a:pPr>
            <a:r>
              <a:rPr lang="zh-CN" altLang="en-US">
                <a:latin typeface="Cambria" panose="02040503050406030204" pitchFamily="18" charset="0"/>
                <a:ea typeface="楷体" panose="02010609060101010101" pitchFamily="49" charset="-122"/>
                <a:cs typeface="Cambria" panose="02040503050406030204" pitchFamily="18" charset="0"/>
                <a:sym typeface="+mn-ea"/>
              </a:rPr>
              <a:t>从</a:t>
            </a:r>
            <a:r>
              <a:rPr lang="en-US" altLang="zh-CN">
                <a:latin typeface="Cambria" panose="02040503050406030204" pitchFamily="18" charset="0"/>
                <a:ea typeface="楷体" panose="02010609060101010101" pitchFamily="49" charset="-122"/>
                <a:cs typeface="Cambria" panose="02040503050406030204" pitchFamily="18" charset="0"/>
                <a:sym typeface="+mn-ea"/>
              </a:rPr>
              <a:t>“</a:t>
            </a:r>
            <a:r>
              <a:rPr lang="zh-CN" altLang="en-US">
                <a:solidFill>
                  <a:schemeClr val="accent2"/>
                </a:solidFill>
                <a:latin typeface="Cambria" panose="02040503050406030204" pitchFamily="18" charset="0"/>
                <a:ea typeface="楷体" panose="02010609060101010101" pitchFamily="49" charset="-122"/>
                <a:cs typeface="Cambria" panose="02040503050406030204" pitchFamily="18" charset="0"/>
                <a:sym typeface="+mn-ea"/>
              </a:rPr>
              <a:t>课后作业</a:t>
            </a:r>
            <a:r>
              <a:rPr lang="en-US" altLang="zh-CN">
                <a:latin typeface="Cambria" panose="02040503050406030204" pitchFamily="18" charset="0"/>
                <a:ea typeface="楷体" panose="02010609060101010101" pitchFamily="49" charset="-122"/>
                <a:cs typeface="Cambria" panose="02040503050406030204" pitchFamily="18" charset="0"/>
                <a:sym typeface="+mn-ea"/>
              </a:rPr>
              <a:t>”</a:t>
            </a:r>
            <a:r>
              <a:rPr lang="zh-CN" altLang="en-US">
                <a:latin typeface="Cambria" panose="02040503050406030204" pitchFamily="18" charset="0"/>
                <a:ea typeface="楷体" panose="02010609060101010101" pitchFamily="49" charset="-122"/>
                <a:cs typeface="Cambria" panose="02040503050406030204" pitchFamily="18" charset="0"/>
                <a:sym typeface="+mn-ea"/>
              </a:rPr>
              <a:t>文件夹中下载。</a:t>
            </a:r>
            <a:endParaRPr lang="zh-CN" altLang="en-US">
              <a:latin typeface="Cambria" panose="02040503050406030204" pitchFamily="18" charset="0"/>
              <a:ea typeface="楷体" panose="02010609060101010101" pitchFamily="49" charset="-122"/>
              <a:cs typeface="Cambria" panose="02040503050406030204" pitchFamily="18" charset="0"/>
            </a:endParaRPr>
          </a:p>
          <a:p>
            <a:pPr marL="0" indent="0" algn="ctr">
              <a:buNone/>
            </a:pPr>
            <a:endParaRPr lang="zh-CN" altLang="en-US">
              <a:latin typeface="Cambria" panose="02040503050406030204" pitchFamily="18" charset="0"/>
              <a:ea typeface="楷体" panose="02010609060101010101" pitchFamily="49" charset="-122"/>
              <a:cs typeface="Cambria" panose="02040503050406030204" pitchFamily="18" charset="0"/>
            </a:endParaRPr>
          </a:p>
          <a:p>
            <a:pPr marL="0" indent="0" algn="ctr">
              <a:buNone/>
            </a:pPr>
            <a:endParaRPr lang="en-US" altLang="zh-CN">
              <a:latin typeface="Cambria" panose="02040503050406030204" pitchFamily="18" charset="0"/>
              <a:ea typeface="楷体" panose="02010609060101010101" pitchFamily="49" charset="-122"/>
              <a:cs typeface="Cambria" panose="02040503050406030204" pitchFamily="18" charset="0"/>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
        <p:nvSpPr>
          <p:cNvPr id="5" name="内容占位符 2"/>
          <p:cNvSpPr>
            <a:spLocks noGrp="1"/>
          </p:cNvSpPr>
          <p:nvPr/>
        </p:nvSpPr>
        <p:spPr>
          <a:xfrm>
            <a:off x="539750" y="5805805"/>
            <a:ext cx="8207375" cy="607060"/>
          </a:xfrm>
          <a:prstGeom prst="rect">
            <a:avLst/>
          </a:prstGeom>
          <a:noFill/>
          <a:ln w="9525">
            <a:noFill/>
          </a:ln>
        </p:spPr>
        <p: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8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u"/>
              <a:defRPr sz="28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5000"/>
              </a:spcBef>
              <a:spcAft>
                <a:spcPct val="0"/>
              </a:spcAft>
              <a:buSzTx/>
              <a:buFontTx/>
              <a:buChar char="•"/>
              <a:defRPr sz="2400" b="1"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9pPr>
          </a:lstStyle>
          <a:p>
            <a:pPr marL="0" indent="0" algn="ctr">
              <a:buNone/>
            </a:pPr>
            <a:r>
              <a:rPr lang="zh-CN" b="0">
                <a:latin typeface="Cambria" panose="02040503050406030204" pitchFamily="18" charset="0"/>
                <a:ea typeface="楷体" panose="02010609060101010101" pitchFamily="49" charset="-122"/>
                <a:cs typeface="Cambria" panose="02040503050406030204" pitchFamily="18" charset="0"/>
                <a:sym typeface="+mn-ea"/>
              </a:rPr>
              <a:t>本页隐藏，不播放</a:t>
            </a:r>
            <a:endParaRPr lang="zh-CN" b="0">
              <a:latin typeface="Cambria" panose="02040503050406030204" pitchFamily="18" charset="0"/>
              <a:ea typeface="楷体" panose="02010609060101010101" pitchFamily="49" charset="-122"/>
              <a:cs typeface="Cambria" panose="02040503050406030204" pitchFamily="18" charset="0"/>
            </a:endParaRPr>
          </a:p>
        </p:txBody>
      </p:sp>
    </p:spTree>
  </p:cSld>
  <p:clrMapOvr>
    <a:masterClrMapping/>
  </p:clrMapOvr>
  <p:transition spd="med">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68290" name="标题 268289"/>
          <p:cNvSpPr>
            <a:spLocks noGrp="1"/>
          </p:cNvSpPr>
          <p:nvPr>
            <p:ph type="title"/>
          </p:nvPr>
        </p:nvSpPr>
        <p:spPr/>
        <p:txBody>
          <a:bodyPr anchor="ctr"/>
          <a:lstStyle/>
          <a:p>
            <a:r>
              <a:rPr lang="zh-CN" altLang="en-US" sz="3600" dirty="0">
                <a:sym typeface="+mn-ea"/>
              </a:rPr>
              <a:t>第</a:t>
            </a:r>
            <a:r>
              <a:rPr lang="en-US" altLang="zh-CN" sz="3600" dirty="0">
                <a:sym typeface="+mn-ea"/>
              </a:rPr>
              <a:t>8</a:t>
            </a:r>
            <a:r>
              <a:rPr lang="zh-CN" altLang="en-US" sz="3600" dirty="0">
                <a:sym typeface="+mn-ea"/>
              </a:rPr>
              <a:t>章  结构体和其它数据机制</a:t>
            </a:r>
            <a:endParaRPr lang="zh-CN" altLang="en-US" sz="3600" dirty="0"/>
          </a:p>
        </p:txBody>
      </p:sp>
      <p:sp>
        <p:nvSpPr>
          <p:cNvPr id="268291" name="内容占位符 268290"/>
          <p:cNvSpPr>
            <a:spLocks noGrp="1"/>
          </p:cNvSpPr>
          <p:nvPr>
            <p:ph idx="1"/>
          </p:nvPr>
        </p:nvSpPr>
        <p:spPr>
          <a:ln>
            <a:noFill/>
            <a:miter/>
          </a:ln>
        </p:spPr>
        <p:txBody>
          <a:bodyPr/>
          <a:lstStyle/>
          <a:p>
            <a:pPr>
              <a:buClr>
                <a:schemeClr val="hlink"/>
              </a:buClr>
              <a:buSzPct val="85000"/>
              <a:buFont typeface="Wingdings" panose="05000000000000000000" pitchFamily="2" charset="2"/>
              <a:buNone/>
            </a:pPr>
            <a:r>
              <a:rPr lang="en-US" altLang="zh-CN" dirty="0"/>
              <a:t>8.1  </a:t>
            </a:r>
            <a:r>
              <a:rPr lang="zh-CN" altLang="en-US" dirty="0"/>
              <a:t>定义类型</a:t>
            </a:r>
            <a:endParaRPr lang="zh-CN" altLang="en-US" dirty="0"/>
          </a:p>
          <a:p>
            <a:pPr>
              <a:buClr>
                <a:schemeClr val="hlink"/>
              </a:buClr>
              <a:buSzPct val="85000"/>
              <a:buFont typeface="Wingdings" panose="05000000000000000000" pitchFamily="2" charset="2"/>
              <a:buNone/>
            </a:pPr>
            <a:r>
              <a:rPr lang="en-US" altLang="zh-CN" dirty="0"/>
              <a:t>8.2  </a:t>
            </a:r>
            <a:r>
              <a:rPr lang="zh-CN" altLang="en-US" dirty="0"/>
              <a:t>结构体（</a:t>
            </a:r>
            <a:r>
              <a:rPr lang="en-US" altLang="zh-CN" err="1"/>
              <a:t>struct</a:t>
            </a:r>
            <a:r>
              <a:rPr lang="zh-CN" altLang="en-US" dirty="0"/>
              <a:t>）</a:t>
            </a:r>
            <a:endParaRPr lang="zh-CN" altLang="en-US" dirty="0"/>
          </a:p>
          <a:p>
            <a:pPr>
              <a:buClr>
                <a:schemeClr val="hlink"/>
              </a:buClr>
              <a:buSzPct val="85000"/>
              <a:buFont typeface="Wingdings" panose="05000000000000000000" pitchFamily="2" charset="2"/>
              <a:buNone/>
            </a:pPr>
            <a:r>
              <a:rPr lang="en-US" altLang="zh-CN" dirty="0">
                <a:solidFill>
                  <a:schemeClr val="tx2"/>
                </a:solidFill>
              </a:rPr>
              <a:t>8.3  </a:t>
            </a:r>
            <a:r>
              <a:rPr lang="zh-CN" altLang="en-US" dirty="0">
                <a:solidFill>
                  <a:schemeClr val="tx2"/>
                </a:solidFill>
              </a:rPr>
              <a:t>结构体编程实例</a:t>
            </a:r>
            <a:endParaRPr lang="zh-CN" altLang="en-US" dirty="0">
              <a:solidFill>
                <a:schemeClr val="tx2"/>
              </a:solidFill>
            </a:endParaRPr>
          </a:p>
          <a:p>
            <a:pPr lvl="1">
              <a:buNone/>
            </a:pPr>
            <a:r>
              <a:rPr lang="en-US" altLang="zh-CN" dirty="0">
                <a:solidFill>
                  <a:schemeClr val="tx2"/>
                </a:solidFill>
              </a:rPr>
              <a:t>8.3.1  </a:t>
            </a:r>
            <a:r>
              <a:rPr lang="zh-CN" altLang="en-US" dirty="0">
                <a:solidFill>
                  <a:schemeClr val="tx2"/>
                </a:solidFill>
              </a:rPr>
              <a:t>复数的表示和处理</a:t>
            </a:r>
            <a:r>
              <a:rPr lang="en-US" altLang="zh-CN" dirty="0">
                <a:solidFill>
                  <a:schemeClr val="tx2"/>
                </a:solidFill>
              </a:rPr>
              <a:t> </a:t>
            </a:r>
            <a:r>
              <a:rPr lang="en-US" altLang="zh-CN">
                <a:latin typeface="楷体" panose="02010609060101010101" pitchFamily="49" charset="-122"/>
                <a:ea typeface="楷体" panose="02010609060101010101" pitchFamily="49" charset="-122"/>
                <a:sym typeface="+mn-ea"/>
              </a:rPr>
              <a:t>(</a:t>
            </a:r>
            <a:r>
              <a:rPr lang="zh-CN" altLang="en-US">
                <a:latin typeface="楷体" panose="02010609060101010101" pitchFamily="49" charset="-122"/>
                <a:ea typeface="楷体" panose="02010609060101010101" pitchFamily="49" charset="-122"/>
                <a:sym typeface="+mn-ea"/>
              </a:rPr>
              <a:t>从底向上开发</a:t>
            </a:r>
            <a:r>
              <a:rPr lang="en-US" altLang="zh-CN">
                <a:latin typeface="楷体" panose="02010609060101010101" pitchFamily="49" charset="-122"/>
                <a:ea typeface="楷体" panose="02010609060101010101" pitchFamily="49" charset="-122"/>
                <a:sym typeface="+mn-ea"/>
              </a:rPr>
              <a:t>)</a:t>
            </a:r>
            <a:endParaRPr lang="zh-CN" altLang="en-US" dirty="0">
              <a:solidFill>
                <a:schemeClr val="tx2"/>
              </a:solidFill>
            </a:endParaRPr>
          </a:p>
          <a:p>
            <a:pPr lvl="1">
              <a:buNone/>
            </a:pPr>
            <a:r>
              <a:rPr lang="en-US" altLang="zh-CN" dirty="0">
                <a:solidFill>
                  <a:schemeClr val="tx2"/>
                </a:solidFill>
              </a:rPr>
              <a:t>8.3.2  </a:t>
            </a:r>
            <a:r>
              <a:rPr lang="zh-CN" altLang="en-US" dirty="0">
                <a:solidFill>
                  <a:schemeClr val="tx2"/>
                </a:solidFill>
              </a:rPr>
              <a:t>学生成绩管理系统</a:t>
            </a:r>
            <a:r>
              <a:rPr lang="en-US" altLang="zh-CN" dirty="0">
                <a:solidFill>
                  <a:schemeClr val="tx2"/>
                </a:solidFill>
              </a:rPr>
              <a:t> </a:t>
            </a:r>
            <a:r>
              <a:rPr lang="en-US" altLang="zh-CN">
                <a:latin typeface="楷体" panose="02010609060101010101" pitchFamily="49" charset="-122"/>
                <a:ea typeface="楷体" panose="02010609060101010101" pitchFamily="49" charset="-122"/>
                <a:sym typeface="+mn-ea"/>
              </a:rPr>
              <a:t>(</a:t>
            </a:r>
            <a:r>
              <a:rPr lang="zh-CN" altLang="en-US">
                <a:latin typeface="楷体" panose="02010609060101010101" pitchFamily="49" charset="-122"/>
                <a:ea typeface="楷体" panose="02010609060101010101" pitchFamily="49" charset="-122"/>
                <a:sym typeface="+mn-ea"/>
              </a:rPr>
              <a:t>从顶向下开发</a:t>
            </a:r>
            <a:r>
              <a:rPr lang="en-US" altLang="zh-CN">
                <a:latin typeface="楷体" panose="02010609060101010101" pitchFamily="49" charset="-122"/>
                <a:ea typeface="楷体" panose="02010609060101010101" pitchFamily="49" charset="-122"/>
                <a:sym typeface="+mn-ea"/>
              </a:rPr>
              <a:t>)</a:t>
            </a:r>
            <a:endParaRPr lang="zh-CN" altLang="en-US" dirty="0">
              <a:solidFill>
                <a:schemeClr val="tx2"/>
              </a:solidFill>
            </a:endParaRPr>
          </a:p>
          <a:p>
            <a:pPr>
              <a:buClr>
                <a:schemeClr val="hlink"/>
              </a:buClr>
              <a:buSzPct val="85000"/>
              <a:buFont typeface="Wingdings" panose="05000000000000000000" pitchFamily="2" charset="2"/>
              <a:buNone/>
            </a:pPr>
            <a:r>
              <a:rPr lang="en-US" altLang="zh-CN" dirty="0"/>
              <a:t>8.4  </a:t>
            </a:r>
            <a:r>
              <a:rPr lang="zh-CN" altLang="en-US" dirty="0"/>
              <a:t>链接结构体（自引用结构体）</a:t>
            </a:r>
            <a:endParaRPr lang="zh-CN" altLang="en-US" dirty="0"/>
          </a:p>
        </p:txBody>
      </p:sp>
      <p:sp>
        <p:nvSpPr>
          <p:cNvPr id="3" name="文本框 2"/>
          <p:cNvSpPr txBox="1"/>
          <p:nvPr/>
        </p:nvSpPr>
        <p:spPr>
          <a:xfrm>
            <a:off x="6367145" y="2277110"/>
            <a:ext cx="309880" cy="521970"/>
          </a:xfrm>
          <a:prstGeom prst="rect">
            <a:avLst/>
          </a:prstGeom>
          <a:noFill/>
        </p:spPr>
        <p:txBody>
          <a:bodyPr wrap="none" rtlCol="0" anchor="t">
            <a:spAutoFit/>
          </a:bodyPr>
          <a:lstStyle/>
          <a:p>
            <a:pPr marL="0" indent="0" algn="ctr">
              <a:buNone/>
            </a:pPr>
            <a:endParaRPr lang="zh-CN" altLang="en-US">
              <a:latin typeface="楷体" panose="02010609060101010101" pitchFamily="49" charset="-122"/>
              <a:ea typeface="楷体" panose="02010609060101010101" pitchFamily="49" charset="-122"/>
              <a:sym typeface="+mn-ea"/>
            </a:endParaRPr>
          </a:p>
        </p:txBody>
      </p:sp>
      <p:sp>
        <p:nvSpPr>
          <p:cNvPr id="4" name="文本框 3"/>
          <p:cNvSpPr txBox="1"/>
          <p:nvPr/>
        </p:nvSpPr>
        <p:spPr>
          <a:xfrm>
            <a:off x="6511290" y="2853055"/>
            <a:ext cx="309880" cy="521970"/>
          </a:xfrm>
          <a:prstGeom prst="rect">
            <a:avLst/>
          </a:prstGeom>
          <a:noFill/>
        </p:spPr>
        <p:txBody>
          <a:bodyPr wrap="none" rtlCol="0" anchor="t">
            <a:spAutoFit/>
          </a:bodyPr>
          <a:lstStyle/>
          <a:p>
            <a:pPr marL="0" indent="0" algn="ctr">
              <a:buNone/>
            </a:pPr>
            <a:endParaRPr lang="zh-CN" altLang="en-US">
              <a:latin typeface="楷体" panose="02010609060101010101" pitchFamily="49" charset="-122"/>
              <a:ea typeface="楷体" panose="02010609060101010101" pitchFamily="49" charset="-122"/>
              <a:sym typeface="+mn-ea"/>
            </a:endParaRPr>
          </a:p>
        </p:txBody>
      </p:sp>
    </p:spTree>
  </p:cSld>
  <p:clrMapOvr>
    <a:masterClrMapping/>
  </p:clrMapOvr>
  <p:transition spd="med">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11619" name="文本框 111618"/>
          <p:cNvSpPr txBox="1"/>
          <p:nvPr/>
        </p:nvSpPr>
        <p:spPr>
          <a:xfrm>
            <a:off x="323850" y="981075"/>
            <a:ext cx="8520113" cy="2014538"/>
          </a:xfrm>
          <a:prstGeom prst="rect">
            <a:avLst/>
          </a:prstGeom>
          <a:noFill/>
          <a:ln w="9525">
            <a:noFill/>
          </a:ln>
        </p:spPr>
        <p:txBody>
          <a:bodyPr>
            <a:spAutoFit/>
          </a:bodyPr>
          <a:lstStyle/>
          <a:p>
            <a:pPr algn="l" eaLnBrk="0" hangingPunct="0"/>
            <a:r>
              <a:rPr lang="en-US" altLang="zh-CN" b="1">
                <a:latin typeface="Cambria" panose="02040503050406030204" pitchFamily="18" charset="0"/>
              </a:rPr>
              <a:t>C </a:t>
            </a:r>
            <a:r>
              <a:rPr lang="zh-CN" altLang="en-US" b="1" dirty="0">
                <a:latin typeface="宋体" panose="02010600030101010101" pitchFamily="2" charset="-122"/>
              </a:rPr>
              <a:t>语言提供了许多数值类型，但也不完全，例如缺少复数类型。要写处理复数数据的程序时该怎么办？当然可以用两个 </a:t>
            </a:r>
            <a:r>
              <a:rPr lang="en-US" altLang="zh-CN" b="1">
                <a:latin typeface="Cambria" panose="02040503050406030204" pitchFamily="18" charset="0"/>
                <a:cs typeface="Courier New" panose="02070309020205020404" pitchFamily="49" charset="0"/>
              </a:rPr>
              <a:t>double </a:t>
            </a:r>
            <a:r>
              <a:rPr lang="zh-CN" altLang="en-US" b="1" dirty="0">
                <a:latin typeface="宋体" panose="02010600030101010101" pitchFamily="2" charset="-122"/>
              </a:rPr>
              <a:t>表示一个复数，定义函数：</a:t>
            </a:r>
            <a:endParaRPr lang="zh-CN" altLang="en-US" b="1" dirty="0">
              <a:latin typeface="宋体" panose="02010600030101010101" pitchFamily="2" charset="-122"/>
            </a:endParaRPr>
          </a:p>
          <a:p>
            <a:pPr algn="l" eaLnBrk="0" hangingPunct="0"/>
            <a:r>
              <a:rPr lang="en-US" altLang="zh-CN" sz="2400" b="1" err="1">
                <a:solidFill>
                  <a:schemeClr val="folHlink"/>
                </a:solidFill>
                <a:latin typeface="Cambria" panose="02040503050406030204" pitchFamily="18" charset="0"/>
              </a:rPr>
              <a:t>addcomplex(double</a:t>
            </a:r>
            <a:r>
              <a:rPr lang="en-US" altLang="zh-CN" sz="2400" b="1">
                <a:solidFill>
                  <a:schemeClr val="folHlink"/>
                </a:solidFill>
                <a:latin typeface="Cambria" panose="02040503050406030204" pitchFamily="18" charset="0"/>
              </a:rPr>
              <a:t> r1, double i1, double r2, double i2);</a:t>
            </a:r>
            <a:r>
              <a:rPr lang="en-US" altLang="zh-CN" b="1">
                <a:latin typeface="Cambria" panose="02040503050406030204" pitchFamily="18" charset="0"/>
              </a:rPr>
              <a:t>  </a:t>
            </a:r>
            <a:endParaRPr lang="en-US" altLang="zh-CN" b="1">
              <a:latin typeface="Cambria" panose="02040503050406030204" pitchFamily="18" charset="0"/>
            </a:endParaRPr>
          </a:p>
        </p:txBody>
      </p:sp>
      <p:sp>
        <p:nvSpPr>
          <p:cNvPr id="111620" name="文本框 111619"/>
          <p:cNvSpPr txBox="1"/>
          <p:nvPr/>
        </p:nvSpPr>
        <p:spPr>
          <a:xfrm>
            <a:off x="457200" y="3213100"/>
            <a:ext cx="8362950" cy="2030413"/>
          </a:xfrm>
          <a:prstGeom prst="rect">
            <a:avLst/>
          </a:prstGeom>
          <a:noFill/>
          <a:ln w="9525">
            <a:noFill/>
          </a:ln>
        </p:spPr>
        <p:txBody>
          <a:bodyPr>
            <a:spAutoFit/>
          </a:bodyPr>
          <a:lstStyle/>
          <a:p>
            <a:pPr algn="l" eaLnBrk="0" hangingPunct="0"/>
            <a:r>
              <a:rPr lang="zh-CN" altLang="en-US" b="1" dirty="0">
                <a:latin typeface="Cambria" panose="02040503050406030204" pitchFamily="18" charset="0"/>
              </a:rPr>
              <a:t>结果很难返回。改为：</a:t>
            </a:r>
            <a:endParaRPr lang="zh-CN" altLang="en-US" b="1" dirty="0">
              <a:latin typeface="Cambria" panose="02040503050406030204" pitchFamily="18" charset="0"/>
            </a:endParaRPr>
          </a:p>
          <a:p>
            <a:pPr algn="l" eaLnBrk="0" hangingPunct="0"/>
            <a:r>
              <a:rPr lang="en-US" altLang="zh-CN" sz="2400" b="1" err="1">
                <a:solidFill>
                  <a:schemeClr val="folHlink"/>
                </a:solidFill>
                <a:latin typeface="Cambria" panose="02040503050406030204" pitchFamily="18" charset="0"/>
              </a:rPr>
              <a:t>addcomplex(double</a:t>
            </a:r>
            <a:r>
              <a:rPr lang="en-US" altLang="zh-CN" sz="2400" b="1">
                <a:solidFill>
                  <a:schemeClr val="folHlink"/>
                </a:solidFill>
                <a:latin typeface="Cambria" panose="02040503050406030204" pitchFamily="18" charset="0"/>
              </a:rPr>
              <a:t> r1, double i1, double r2, double i2</a:t>
            </a:r>
            <a:endParaRPr lang="en-US" altLang="zh-CN" sz="2400" b="1">
              <a:solidFill>
                <a:schemeClr val="folHlink"/>
              </a:solidFill>
              <a:latin typeface="Cambria" panose="02040503050406030204" pitchFamily="18" charset="0"/>
            </a:endParaRPr>
          </a:p>
          <a:p>
            <a:pPr algn="l" eaLnBrk="0" hangingPunct="0">
              <a:spcBef>
                <a:spcPct val="0"/>
              </a:spcBef>
            </a:pPr>
            <a:r>
              <a:rPr lang="en-US" altLang="zh-CN" sz="2400" b="1" err="1">
                <a:solidFill>
                  <a:schemeClr val="folHlink"/>
                </a:solidFill>
                <a:latin typeface="Cambria" panose="02040503050406030204" pitchFamily="18" charset="0"/>
              </a:rPr>
              <a:t>           double *rr, double *ri</a:t>
            </a:r>
            <a:r>
              <a:rPr lang="en-US" altLang="zh-CN" sz="2400" b="1">
                <a:solidFill>
                  <a:schemeClr val="folHlink"/>
                </a:solidFill>
                <a:latin typeface="Cambria" panose="02040503050406030204" pitchFamily="18" charset="0"/>
              </a:rPr>
              <a:t>);</a:t>
            </a:r>
            <a:endParaRPr lang="en-US" altLang="zh-CN" sz="2400" b="1">
              <a:solidFill>
                <a:schemeClr val="folHlink"/>
              </a:solidFill>
              <a:latin typeface="Cambria" panose="02040503050406030204" pitchFamily="18" charset="0"/>
            </a:endParaRPr>
          </a:p>
          <a:p>
            <a:pPr algn="l" eaLnBrk="0" hangingPunct="0">
              <a:spcBef>
                <a:spcPct val="40000"/>
              </a:spcBef>
            </a:pPr>
            <a:r>
              <a:rPr lang="zh-CN" altLang="en-US" b="1" dirty="0">
                <a:latin typeface="宋体" panose="02010600030101010101" pitchFamily="2" charset="-122"/>
              </a:rPr>
              <a:t>参数多，需要记住各个位置，使用很麻烦。</a:t>
            </a:r>
            <a:endParaRPr lang="zh-CN" altLang="en-US" b="1" dirty="0">
              <a:latin typeface="宋体" panose="02010600030101010101" pitchFamily="2" charset="-122"/>
            </a:endParaRPr>
          </a:p>
        </p:txBody>
      </p:sp>
      <p:sp>
        <p:nvSpPr>
          <p:cNvPr id="111621" name="文本框 111620"/>
          <p:cNvSpPr txBox="1"/>
          <p:nvPr/>
        </p:nvSpPr>
        <p:spPr>
          <a:xfrm>
            <a:off x="395288" y="5445125"/>
            <a:ext cx="8447087" cy="946150"/>
          </a:xfrm>
          <a:prstGeom prst="rect">
            <a:avLst/>
          </a:prstGeom>
          <a:noFill/>
          <a:ln w="9525">
            <a:noFill/>
          </a:ln>
        </p:spPr>
        <p:txBody>
          <a:bodyPr>
            <a:spAutoFit/>
          </a:bodyPr>
          <a:lstStyle/>
          <a:p>
            <a:pPr algn="l" eaLnBrk="0" hangingPunct="0"/>
            <a:r>
              <a:rPr lang="zh-CN" altLang="en-US" b="1" dirty="0">
                <a:latin typeface="宋体" panose="02010600030101010101" pitchFamily="2" charset="-122"/>
              </a:rPr>
              <a:t>注意，这里的一个复数是一个逻辑数据体，应定义为类型，再定义一批以复数类型为操作对象的函数。</a:t>
            </a:r>
            <a:endParaRPr lang="zh-CN" altLang="en-US" b="1">
              <a:latin typeface="Cambria" panose="02040503050406030204" pitchFamily="18" charset="0"/>
            </a:endParaRPr>
          </a:p>
        </p:txBody>
      </p:sp>
      <p:sp>
        <p:nvSpPr>
          <p:cNvPr id="111622" name="标题 111621"/>
          <p:cNvSpPr>
            <a:spLocks noGrp="1"/>
          </p:cNvSpPr>
          <p:nvPr>
            <p:ph type="title"/>
          </p:nvPr>
        </p:nvSpPr>
        <p:spPr/>
        <p:txBody>
          <a:bodyPr anchor="ctr"/>
          <a:lstStyle/>
          <a:p>
            <a:r>
              <a:rPr lang="en-US" altLang="zh-CN" sz="3600" dirty="0"/>
              <a:t>8.3.1  </a:t>
            </a:r>
            <a:r>
              <a:rPr lang="zh-CN" altLang="en-US" sz="3600" dirty="0"/>
              <a:t>复数的表示和处理</a:t>
            </a:r>
            <a:endParaRPr lang="zh-CN" altLang="en-US" sz="3600"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16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11621"/>
                                        </p:tgtEl>
                                        <p:attrNameLst>
                                          <p:attrName>style.visibility</p:attrName>
                                        </p:attrNameLst>
                                      </p:cBhvr>
                                      <p:to>
                                        <p:strVal val="visible"/>
                                      </p:to>
                                    </p:set>
                                    <p:animEffect transition="in" filter="blinds(horizontal)">
                                      <p:cBhvr>
                                        <p:cTn id="11" dur="500"/>
                                        <p:tgtEl>
                                          <p:spTgt spid="111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p:bldP spid="11162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12642" name="文本框 112641"/>
          <p:cNvSpPr txBox="1"/>
          <p:nvPr/>
        </p:nvSpPr>
        <p:spPr>
          <a:xfrm>
            <a:off x="457200" y="0"/>
            <a:ext cx="8362950" cy="3538220"/>
          </a:xfrm>
          <a:prstGeom prst="rect">
            <a:avLst/>
          </a:prstGeom>
          <a:noFill/>
          <a:ln w="9525">
            <a:noFill/>
          </a:ln>
        </p:spPr>
        <p:txBody>
          <a:bodyPr>
            <a:spAutoFit/>
          </a:bodyPr>
          <a:lstStyle/>
          <a:p>
            <a:pPr algn="l"/>
            <a:r>
              <a:rPr lang="zh-CN" altLang="en-US" b="1" dirty="0">
                <a:latin typeface="宋体" panose="02010600030101010101" pitchFamily="2" charset="-122"/>
              </a:rPr>
              <a:t>定义为类型后，程序其他部分就会变得清晰简单。</a:t>
            </a:r>
            <a:endParaRPr lang="zh-CN" altLang="en-US" b="1" dirty="0">
              <a:latin typeface="宋体" panose="02010600030101010101" pitchFamily="2" charset="-122"/>
            </a:endParaRPr>
          </a:p>
          <a:p>
            <a:pPr algn="l"/>
            <a:r>
              <a:rPr lang="zh-CN" altLang="en-US" b="1" dirty="0">
                <a:latin typeface="宋体" panose="02010600030101010101" pitchFamily="2" charset="-122"/>
              </a:rPr>
              <a:t>人们在程序设计实践中认识到，设计实现一个较复杂的程序时，最重要的是找出所需的一批数据类型。将它们的结构和功能分析清楚，设计并实现。在这些类型的基础上实现整个程序。</a:t>
            </a:r>
            <a:endParaRPr lang="zh-CN" altLang="en-US" b="1" dirty="0">
              <a:latin typeface="宋体" panose="02010600030101010101" pitchFamily="2" charset="-122"/>
            </a:endParaRPr>
          </a:p>
          <a:p>
            <a:pPr algn="l"/>
            <a:r>
              <a:rPr lang="zh-CN" altLang="en-US" b="1" dirty="0">
                <a:latin typeface="宋体" panose="02010600030101010101" pitchFamily="2" charset="-122"/>
              </a:rPr>
              <a:t>这样得到的程序更清晰，各个部分功能划分较明确，更容易理解和修改。</a:t>
            </a:r>
            <a:r>
              <a:rPr lang="zh-CN" altLang="en-US" b="1" dirty="0">
                <a:latin typeface="Cambria" panose="02040503050406030204" pitchFamily="18" charset="0"/>
              </a:rPr>
              <a:t> </a:t>
            </a:r>
            <a:endParaRPr lang="zh-CN" altLang="en-US" b="1">
              <a:latin typeface="Cambria" panose="02040503050406030204" pitchFamily="18" charset="0"/>
            </a:endParaRPr>
          </a:p>
        </p:txBody>
      </p:sp>
      <p:sp>
        <p:nvSpPr>
          <p:cNvPr id="112643" name="文本框 112642"/>
          <p:cNvSpPr txBox="1"/>
          <p:nvPr/>
        </p:nvSpPr>
        <p:spPr>
          <a:xfrm>
            <a:off x="381000" y="3716338"/>
            <a:ext cx="8439150" cy="2870200"/>
          </a:xfrm>
          <a:prstGeom prst="rect">
            <a:avLst/>
          </a:prstGeom>
          <a:noFill/>
          <a:ln w="9525">
            <a:noFill/>
          </a:ln>
        </p:spPr>
        <p:txBody>
          <a:bodyPr>
            <a:spAutoFit/>
          </a:bodyPr>
          <a:lstStyle/>
          <a:p>
            <a:pPr algn="l" eaLnBrk="0" hangingPunct="0"/>
            <a:r>
              <a:rPr lang="zh-CN" altLang="en-US" b="1" dirty="0">
                <a:latin typeface="宋体" panose="02010600030101010101" pitchFamily="2" charset="-122"/>
              </a:rPr>
              <a:t>考虑复数类型的实现。</a:t>
            </a:r>
            <a:endParaRPr lang="zh-CN" altLang="en-US" b="1" dirty="0">
              <a:latin typeface="宋体" panose="02010600030101010101" pitchFamily="2" charset="-122"/>
            </a:endParaRPr>
          </a:p>
          <a:p>
            <a:pPr algn="l" eaLnBrk="0" hangingPunct="0"/>
            <a:r>
              <a:rPr lang="zh-CN" altLang="en-US" b="1" dirty="0">
                <a:latin typeface="宋体" panose="02010600030101010101" pitchFamily="2" charset="-122"/>
              </a:rPr>
              <a:t>复数可有多种数学表示方式：平面坐标，极坐标等。</a:t>
            </a:r>
            <a:endParaRPr lang="zh-CN" altLang="en-US" b="1" dirty="0">
              <a:latin typeface="宋体" panose="02010600030101010101" pitchFamily="2" charset="-122"/>
            </a:endParaRPr>
          </a:p>
          <a:p>
            <a:pPr algn="l" eaLnBrk="0" hangingPunct="0"/>
            <a:r>
              <a:rPr lang="zh-CN" altLang="en-US" b="1" dirty="0">
                <a:latin typeface="宋体" panose="02010600030101010101" pitchFamily="2" charset="-122"/>
              </a:rPr>
              <a:t>某种表示可能更适合某个特定应用，需仔细斟酌。</a:t>
            </a:r>
            <a:endParaRPr lang="zh-CN" altLang="en-US" b="1" dirty="0">
              <a:latin typeface="宋体" panose="02010600030101010101" pitchFamily="2" charset="-122"/>
            </a:endParaRPr>
          </a:p>
          <a:p>
            <a:pPr algn="l" eaLnBrk="0" hangingPunct="0"/>
            <a:r>
              <a:rPr lang="zh-CN" altLang="en-US" b="1" dirty="0">
                <a:latin typeface="宋体" panose="02010600030101010101" pitchFamily="2" charset="-122"/>
              </a:rPr>
              <a:t>作为例子，这里选择平面坐标，实部和虚部。考虑复数运算，让复数具有两个</a:t>
            </a:r>
            <a:r>
              <a:rPr lang="en-US" altLang="zh-CN" b="1">
                <a:latin typeface="Cambria" panose="02040503050406030204" pitchFamily="18" charset="0"/>
                <a:cs typeface="Courier New" panose="02070309020205020404" pitchFamily="49" charset="0"/>
              </a:rPr>
              <a:t>double</a:t>
            </a:r>
            <a:r>
              <a:rPr lang="zh-CN" altLang="en-US" b="1" dirty="0">
                <a:latin typeface="宋体" panose="02010600030101010101" pitchFamily="2" charset="-122"/>
              </a:rPr>
              <a:t>成分。</a:t>
            </a:r>
            <a:endParaRPr lang="zh-CN" altLang="en-US" b="1">
              <a:latin typeface="Cambria" panose="02040503050406030204"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2643"/>
                                        </p:tgtEl>
                                        <p:attrNameLst>
                                          <p:attrName>style.visibility</p:attrName>
                                        </p:attrNameLst>
                                      </p:cBhvr>
                                      <p:to>
                                        <p:strVal val="visible"/>
                                      </p:to>
                                    </p:set>
                                    <p:animEffect transition="in" filter="checkerboard(across)">
                                      <p:cBhvr>
                                        <p:cTn id="7" dur="500"/>
                                        <p:tgtEl>
                                          <p:spTgt spid="11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13666" name="文本框 113665"/>
          <p:cNvSpPr txBox="1"/>
          <p:nvPr/>
        </p:nvSpPr>
        <p:spPr>
          <a:xfrm>
            <a:off x="457200" y="404813"/>
            <a:ext cx="8362950" cy="1587500"/>
          </a:xfrm>
          <a:prstGeom prst="rect">
            <a:avLst/>
          </a:prstGeom>
          <a:noFill/>
          <a:ln w="9525">
            <a:noFill/>
          </a:ln>
        </p:spPr>
        <p:txBody>
          <a:bodyPr>
            <a:spAutoFit/>
          </a:bodyPr>
          <a:lstStyle/>
          <a:p>
            <a:pPr algn="l" eaLnBrk="0" hangingPunct="0"/>
            <a:r>
              <a:rPr lang="zh-CN" altLang="en-US" b="1" dirty="0">
                <a:latin typeface="宋体" panose="02010600030101010101" pitchFamily="2" charset="-122"/>
              </a:rPr>
              <a:t>应该用什么机制将这两部分结合起来呢？</a:t>
            </a:r>
            <a:endParaRPr lang="zh-CN" altLang="en-US" b="1" dirty="0">
              <a:latin typeface="宋体" panose="02010600030101010101" pitchFamily="2" charset="-122"/>
            </a:endParaRPr>
          </a:p>
          <a:p>
            <a:pPr algn="l" eaLnBrk="0" hangingPunct="0"/>
            <a:r>
              <a:rPr lang="zh-CN" altLang="en-US" b="1" dirty="0">
                <a:latin typeface="宋体" panose="02010600030101010101" pitchFamily="2" charset="-122"/>
              </a:rPr>
              <a:t>两部分类型相同，可以用两个</a:t>
            </a:r>
            <a:r>
              <a:rPr lang="en-US" altLang="zh-CN" b="1">
                <a:latin typeface="Cambria" panose="02040503050406030204" pitchFamily="18" charset="0"/>
                <a:cs typeface="Courier New" panose="02070309020205020404" pitchFamily="49" charset="0"/>
              </a:rPr>
              <a:t>double</a:t>
            </a:r>
            <a:r>
              <a:rPr lang="zh-CN" altLang="en-US" b="1" dirty="0">
                <a:latin typeface="宋体" panose="02010600030101010101" pitchFamily="2" charset="-122"/>
              </a:rPr>
              <a:t>元素的数组，或用两个</a:t>
            </a:r>
            <a:r>
              <a:rPr lang="en-US" altLang="zh-CN" b="1">
                <a:latin typeface="Cambria" panose="02040503050406030204" pitchFamily="18" charset="0"/>
                <a:cs typeface="Courier New" panose="02070309020205020404" pitchFamily="49" charset="0"/>
              </a:rPr>
              <a:t>double</a:t>
            </a:r>
            <a:r>
              <a:rPr lang="zh-CN" altLang="en-US" b="1" dirty="0">
                <a:latin typeface="宋体" panose="02010600030101010101" pitchFamily="2" charset="-122"/>
              </a:rPr>
              <a:t>成员的结构。</a:t>
            </a:r>
            <a:endParaRPr lang="zh-CN" altLang="en-US" b="1" dirty="0">
              <a:latin typeface="宋体" panose="02010600030101010101" pitchFamily="2" charset="-122"/>
            </a:endParaRPr>
          </a:p>
        </p:txBody>
      </p:sp>
      <p:sp>
        <p:nvSpPr>
          <p:cNvPr id="113667" name="文本框 113666"/>
          <p:cNvSpPr txBox="1"/>
          <p:nvPr/>
        </p:nvSpPr>
        <p:spPr>
          <a:xfrm>
            <a:off x="457200" y="2205038"/>
            <a:ext cx="8362950" cy="2461260"/>
          </a:xfrm>
          <a:prstGeom prst="rect">
            <a:avLst/>
          </a:prstGeom>
          <a:noFill/>
          <a:ln w="9525">
            <a:noFill/>
          </a:ln>
        </p:spPr>
        <p:txBody>
          <a:bodyPr>
            <a:spAutoFit/>
          </a:bodyPr>
          <a:lstStyle/>
          <a:p>
            <a:pPr algn="l" eaLnBrk="0" hangingPunct="0"/>
            <a:r>
              <a:rPr lang="zh-CN" altLang="en-US" b="1" dirty="0">
                <a:latin typeface="宋体" panose="02010600030101010101" pitchFamily="2" charset="-122"/>
              </a:rPr>
              <a:t>由于需要定义许多运算，用结构表示有利于将复数作为参数传递和作为结果返回。因此做下面定义：</a:t>
            </a:r>
            <a:endParaRPr lang="zh-CN" altLang="en-US" b="1" dirty="0">
              <a:latin typeface="宋体" panose="02010600030101010101" pitchFamily="2" charset="-122"/>
            </a:endParaRPr>
          </a:p>
          <a:p>
            <a:pPr algn="just"/>
            <a:r>
              <a:rPr lang="en-US" altLang="zh-CN" b="1" err="1">
                <a:solidFill>
                  <a:schemeClr val="folHlink"/>
                </a:solidFill>
                <a:latin typeface="Cambria" panose="02040503050406030204" pitchFamily="18" charset="0"/>
              </a:rPr>
              <a:t>typedef struct</a:t>
            </a:r>
            <a:r>
              <a:rPr lang="en-US" altLang="zh-CN" b="1">
                <a:solidFill>
                  <a:schemeClr val="folHlink"/>
                </a:solidFill>
                <a:latin typeface="Cambria" panose="02040503050406030204" pitchFamily="18" charset="0"/>
              </a:rPr>
              <a:t> Complex{</a:t>
            </a:r>
            <a:endParaRPr lang="en-US" altLang="zh-CN" b="1">
              <a:solidFill>
                <a:schemeClr val="folHlink"/>
              </a:solidFill>
              <a:latin typeface="Cambria" panose="02040503050406030204" pitchFamily="18" charset="0"/>
            </a:endParaRPr>
          </a:p>
          <a:p>
            <a:pPr algn="just">
              <a:spcBef>
                <a:spcPct val="0"/>
              </a:spcBef>
            </a:pPr>
            <a:r>
              <a:rPr lang="en-US" altLang="zh-CN" b="1" err="1">
                <a:solidFill>
                  <a:schemeClr val="folHlink"/>
                </a:solidFill>
                <a:latin typeface="Cambria" panose="02040503050406030204" pitchFamily="18" charset="0"/>
              </a:rPr>
              <a:t>    double re, im</a:t>
            </a:r>
            <a:r>
              <a:rPr lang="en-US" altLang="zh-CN" b="1">
                <a:solidFill>
                  <a:schemeClr val="folHlink"/>
                </a:solidFill>
                <a:latin typeface="Cambria" panose="02040503050406030204" pitchFamily="18" charset="0"/>
              </a:rPr>
              <a:t>;</a:t>
            </a:r>
            <a:endParaRPr lang="en-US" altLang="zh-CN" b="1">
              <a:solidFill>
                <a:schemeClr val="folHlink"/>
              </a:solidFill>
              <a:latin typeface="Cambria" panose="02040503050406030204" pitchFamily="18" charset="0"/>
            </a:endParaRPr>
          </a:p>
          <a:p>
            <a:pPr algn="just">
              <a:spcBef>
                <a:spcPct val="0"/>
              </a:spcBef>
            </a:pPr>
            <a:r>
              <a:rPr lang="en-US" altLang="zh-CN" b="1">
                <a:solidFill>
                  <a:schemeClr val="folHlink"/>
                </a:solidFill>
                <a:latin typeface="Cambria" panose="02040503050406030204" pitchFamily="18" charset="0"/>
              </a:rPr>
              <a:t>} Complex;</a:t>
            </a:r>
            <a:endParaRPr lang="en-US" altLang="zh-CN" b="1">
              <a:solidFill>
                <a:schemeClr val="folHlink"/>
              </a:solidFill>
              <a:latin typeface="Cambria" panose="02040503050406030204" pitchFamily="18" charset="0"/>
            </a:endParaRPr>
          </a:p>
        </p:txBody>
      </p:sp>
      <p:sp>
        <p:nvSpPr>
          <p:cNvPr id="113668" name="文本框 113667"/>
          <p:cNvSpPr txBox="1"/>
          <p:nvPr/>
        </p:nvSpPr>
        <p:spPr>
          <a:xfrm>
            <a:off x="323850" y="4868863"/>
            <a:ext cx="8497888" cy="1587500"/>
          </a:xfrm>
          <a:prstGeom prst="rect">
            <a:avLst/>
          </a:prstGeom>
          <a:noFill/>
          <a:ln w="9525">
            <a:noFill/>
          </a:ln>
        </p:spPr>
        <p:txBody>
          <a:bodyPr>
            <a:spAutoFit/>
          </a:bodyPr>
          <a:lstStyle/>
          <a:p>
            <a:pPr algn="l" eaLnBrk="0" hangingPunct="0"/>
            <a:r>
              <a:rPr lang="zh-CN" altLang="en-US" b="1" dirty="0">
                <a:latin typeface="宋体" panose="02010600030101010101" pitchFamily="2" charset="-122"/>
              </a:rPr>
              <a:t>下面考虑基于这个类型的运算。</a:t>
            </a:r>
            <a:endParaRPr lang="zh-CN" altLang="en-US" b="1" dirty="0">
              <a:latin typeface="宋体" panose="02010600030101010101" pitchFamily="2" charset="-122"/>
            </a:endParaRPr>
          </a:p>
          <a:p>
            <a:pPr algn="l" eaLnBrk="0" hangingPunct="0"/>
            <a:r>
              <a:rPr lang="zh-CN" altLang="en-US" b="1" dirty="0">
                <a:latin typeface="宋体" panose="02010600030101010101" pitchFamily="2" charset="-122"/>
              </a:rPr>
              <a:t>由于</a:t>
            </a:r>
            <a:r>
              <a:rPr lang="en-US" altLang="zh-CN" b="1">
                <a:latin typeface="Cambria" panose="02040503050406030204" pitchFamily="18" charset="0"/>
              </a:rPr>
              <a:t>Complex</a:t>
            </a:r>
            <a:r>
              <a:rPr lang="zh-CN" altLang="en-US" b="1" dirty="0">
                <a:latin typeface="宋体" panose="02010600030101010101" pitchFamily="2" charset="-122"/>
              </a:rPr>
              <a:t>对象的数据项很少，可以考虑直接传递</a:t>
            </a:r>
            <a:r>
              <a:rPr lang="en-US" altLang="zh-CN" b="1">
                <a:latin typeface="Cambria" panose="02040503050406030204" pitchFamily="18" charset="0"/>
                <a:cs typeface="Courier New" panose="02070309020205020404" pitchFamily="49" charset="0"/>
              </a:rPr>
              <a:t>Complex</a:t>
            </a:r>
            <a:r>
              <a:rPr lang="zh-CN" altLang="en-US" b="1" dirty="0">
                <a:latin typeface="宋体" panose="02010600030101010101" pitchFamily="2" charset="-122"/>
              </a:rPr>
              <a:t>类型的值和结果，避免复杂存储管理问题。 </a:t>
            </a:r>
            <a:r>
              <a:rPr lang="zh-CN" altLang="en-US" b="1" dirty="0">
                <a:latin typeface="Cambria" panose="02040503050406030204" pitchFamily="18" charset="0"/>
              </a:rPr>
              <a:t> </a:t>
            </a:r>
            <a:endParaRPr lang="zh-CN" altLang="en-US" b="1">
              <a:latin typeface="Cambria" panose="02040503050406030204"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3667"/>
                                        </p:tgtEl>
                                        <p:attrNameLst>
                                          <p:attrName>style.visibility</p:attrName>
                                        </p:attrNameLst>
                                      </p:cBhvr>
                                      <p:to>
                                        <p:strVal val="visible"/>
                                      </p:to>
                                    </p:set>
                                    <p:animEffect transition="in" filter="dissolve">
                                      <p:cBhvr>
                                        <p:cTn id="7" dur="500"/>
                                        <p:tgtEl>
                                          <p:spTgt spid="11366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3668"/>
                                        </p:tgtEl>
                                        <p:attrNameLst>
                                          <p:attrName>style.visibility</p:attrName>
                                        </p:attrNameLst>
                                      </p:cBhvr>
                                      <p:to>
                                        <p:strVal val="visible"/>
                                      </p:to>
                                    </p:set>
                                    <p:animEffect transition="in" filter="checkerboard(across)">
                                      <p:cBhvr>
                                        <p:cTn id="12" dur="500"/>
                                        <p:tgtEl>
                                          <p:spTgt spid="113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p:bldP spid="11366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14690" name="文本框 114689"/>
          <p:cNvSpPr txBox="1"/>
          <p:nvPr/>
        </p:nvSpPr>
        <p:spPr>
          <a:xfrm>
            <a:off x="395288" y="404813"/>
            <a:ext cx="8424862" cy="2183765"/>
          </a:xfrm>
          <a:prstGeom prst="rect">
            <a:avLst/>
          </a:prstGeom>
          <a:noFill/>
          <a:ln w="9525">
            <a:noFill/>
          </a:ln>
        </p:spPr>
        <p:txBody>
          <a:bodyPr>
            <a:spAutoFit/>
          </a:bodyPr>
          <a:lstStyle/>
          <a:p>
            <a:pPr algn="l" eaLnBrk="0" hangingPunct="0"/>
            <a:r>
              <a:rPr lang="zh-CN" altLang="en-US" b="1" dirty="0">
                <a:latin typeface="宋体" panose="02010600030101010101" pitchFamily="2" charset="-122"/>
              </a:rPr>
              <a:t>基本的算术函数，原型</a:t>
            </a:r>
            <a:r>
              <a:rPr lang="zh-CN" altLang="en-US" b="1" dirty="0">
                <a:latin typeface="Cambria" panose="02040503050406030204" pitchFamily="18" charset="0"/>
              </a:rPr>
              <a:t>：</a:t>
            </a:r>
            <a:endParaRPr lang="zh-CN" altLang="en-US" b="1" dirty="0">
              <a:latin typeface="Cambria" panose="02040503050406030204" pitchFamily="18" charset="0"/>
            </a:endParaRPr>
          </a:p>
          <a:p>
            <a:pPr algn="just" eaLnBrk="0" hangingPunct="0"/>
            <a:r>
              <a:rPr lang="en-US" altLang="zh-CN" sz="2400" b="1" err="1">
                <a:solidFill>
                  <a:schemeClr val="folHlink"/>
                </a:solidFill>
                <a:latin typeface="Cambria" panose="02040503050406030204" pitchFamily="18" charset="0"/>
                <a:cs typeface="Courier New" panose="02070309020205020404" pitchFamily="49" charset="0"/>
              </a:rPr>
              <a:t>Complex addCx(Complex</a:t>
            </a:r>
            <a:r>
              <a:rPr lang="en-US" altLang="zh-CN" sz="2400" b="1">
                <a:solidFill>
                  <a:schemeClr val="folHlink"/>
                </a:solidFill>
                <a:latin typeface="Cambria" panose="02040503050406030204" pitchFamily="18" charset="0"/>
                <a:cs typeface="Courier New" panose="02070309020205020404" pitchFamily="49" charset="0"/>
              </a:rPr>
              <a:t> x, Complex y);</a:t>
            </a:r>
            <a:endParaRPr lang="en-US" altLang="zh-CN" sz="2400" b="1">
              <a:solidFill>
                <a:schemeClr val="folHlink"/>
              </a:solidFill>
              <a:latin typeface="Cambria" panose="02040503050406030204" pitchFamily="18" charset="0"/>
              <a:cs typeface="Courier New" panose="02070309020205020404" pitchFamily="49" charset="0"/>
            </a:endParaRPr>
          </a:p>
          <a:p>
            <a:pPr algn="just" eaLnBrk="0" hangingPunct="0">
              <a:spcBef>
                <a:spcPct val="0"/>
              </a:spcBef>
            </a:pPr>
            <a:r>
              <a:rPr lang="en-US" altLang="zh-CN" sz="2400" b="1" err="1">
                <a:solidFill>
                  <a:schemeClr val="folHlink"/>
                </a:solidFill>
                <a:latin typeface="Cambria" panose="02040503050406030204" pitchFamily="18" charset="0"/>
                <a:cs typeface="Courier New" panose="02070309020205020404" pitchFamily="49" charset="0"/>
              </a:rPr>
              <a:t>Complex subCx(Complex</a:t>
            </a:r>
            <a:r>
              <a:rPr lang="en-US" altLang="zh-CN" sz="2400" b="1">
                <a:solidFill>
                  <a:schemeClr val="folHlink"/>
                </a:solidFill>
                <a:latin typeface="Cambria" panose="02040503050406030204" pitchFamily="18" charset="0"/>
                <a:cs typeface="Courier New" panose="02070309020205020404" pitchFamily="49" charset="0"/>
              </a:rPr>
              <a:t> x, Complex y);</a:t>
            </a:r>
            <a:endParaRPr lang="en-US" altLang="zh-CN" sz="2400" b="1">
              <a:solidFill>
                <a:schemeClr val="folHlink"/>
              </a:solidFill>
              <a:latin typeface="Cambria" panose="02040503050406030204" pitchFamily="18" charset="0"/>
              <a:cs typeface="Courier New" panose="02070309020205020404" pitchFamily="49" charset="0"/>
            </a:endParaRPr>
          </a:p>
          <a:p>
            <a:pPr algn="just" eaLnBrk="0" hangingPunct="0">
              <a:spcBef>
                <a:spcPct val="0"/>
              </a:spcBef>
            </a:pPr>
            <a:r>
              <a:rPr lang="en-US" altLang="zh-CN" sz="2400" b="1" err="1">
                <a:solidFill>
                  <a:schemeClr val="folHlink"/>
                </a:solidFill>
                <a:latin typeface="Cambria" panose="02040503050406030204" pitchFamily="18" charset="0"/>
                <a:cs typeface="Courier New" panose="02070309020205020404" pitchFamily="49" charset="0"/>
              </a:rPr>
              <a:t>Complex tmsCx(Complex</a:t>
            </a:r>
            <a:r>
              <a:rPr lang="en-US" altLang="zh-CN" sz="2400" b="1">
                <a:solidFill>
                  <a:schemeClr val="folHlink"/>
                </a:solidFill>
                <a:latin typeface="Cambria" panose="02040503050406030204" pitchFamily="18" charset="0"/>
                <a:cs typeface="Courier New" panose="02070309020205020404" pitchFamily="49" charset="0"/>
              </a:rPr>
              <a:t> x, Complex y);</a:t>
            </a:r>
            <a:endParaRPr lang="en-US" altLang="zh-CN" sz="2400" b="1">
              <a:solidFill>
                <a:schemeClr val="folHlink"/>
              </a:solidFill>
              <a:latin typeface="Cambria" panose="02040503050406030204" pitchFamily="18" charset="0"/>
              <a:cs typeface="Courier New" panose="02070309020205020404" pitchFamily="49" charset="0"/>
            </a:endParaRPr>
          </a:p>
          <a:p>
            <a:pPr algn="just" eaLnBrk="0" hangingPunct="0">
              <a:spcBef>
                <a:spcPct val="0"/>
              </a:spcBef>
            </a:pPr>
            <a:r>
              <a:rPr lang="en-US" altLang="zh-CN" sz="2400" b="1" err="1">
                <a:solidFill>
                  <a:schemeClr val="folHlink"/>
                </a:solidFill>
                <a:latin typeface="Cambria" panose="02040503050406030204" pitchFamily="18" charset="0"/>
                <a:cs typeface="Courier New" panose="02070309020205020404" pitchFamily="49" charset="0"/>
              </a:rPr>
              <a:t>Complex divCx(Complex</a:t>
            </a:r>
            <a:r>
              <a:rPr lang="en-US" altLang="zh-CN" sz="2400" b="1">
                <a:solidFill>
                  <a:schemeClr val="folHlink"/>
                </a:solidFill>
                <a:latin typeface="Cambria" panose="02040503050406030204" pitchFamily="18" charset="0"/>
                <a:cs typeface="Courier New" panose="02070309020205020404" pitchFamily="49" charset="0"/>
              </a:rPr>
              <a:t> x, Complex y);</a:t>
            </a:r>
            <a:endParaRPr lang="en-US" altLang="zh-CN" sz="2400" b="1">
              <a:solidFill>
                <a:schemeClr val="folHlink"/>
              </a:solidFill>
              <a:latin typeface="Cambria" panose="02040503050406030204" pitchFamily="18" charset="0"/>
            </a:endParaRPr>
          </a:p>
        </p:txBody>
      </p:sp>
      <p:sp>
        <p:nvSpPr>
          <p:cNvPr id="114691" name="文本框 114690"/>
          <p:cNvSpPr txBox="1"/>
          <p:nvPr/>
        </p:nvSpPr>
        <p:spPr>
          <a:xfrm>
            <a:off x="323850" y="2708275"/>
            <a:ext cx="8496300" cy="3753485"/>
          </a:xfrm>
          <a:prstGeom prst="rect">
            <a:avLst/>
          </a:prstGeom>
          <a:noFill/>
          <a:ln w="9525">
            <a:noFill/>
          </a:ln>
        </p:spPr>
        <p:txBody>
          <a:bodyPr>
            <a:spAutoFit/>
          </a:bodyPr>
          <a:lstStyle/>
          <a:p>
            <a:pPr algn="l" eaLnBrk="0" hangingPunct="0"/>
            <a:r>
              <a:rPr lang="zh-CN" altLang="en-US" b="1" dirty="0">
                <a:latin typeface="宋体" panose="02010600030101010101" pitchFamily="2" charset="-122"/>
              </a:rPr>
              <a:t>还需考虑如何构造复数。我们不希望使用复数的程序直接访问 </a:t>
            </a:r>
            <a:r>
              <a:rPr lang="en-US" altLang="zh-CN" b="1">
                <a:latin typeface="Cambria" panose="02040503050406030204" pitchFamily="18" charset="0"/>
                <a:cs typeface="Courier New" panose="02070309020205020404" pitchFamily="49" charset="0"/>
              </a:rPr>
              <a:t>Complex </a:t>
            </a:r>
            <a:r>
              <a:rPr lang="zh-CN" altLang="en-US" b="1" dirty="0">
                <a:latin typeface="宋体" panose="02010600030101010101" pitchFamily="2" charset="-122"/>
              </a:rPr>
              <a:t>的成分，否则程序里的错误将很难控制。如果所有使用都经过我们定义的函数，只要这些函数正确，程序里的正确使用就有保证了。</a:t>
            </a:r>
            <a:endParaRPr lang="zh-CN" altLang="en-US" b="1" dirty="0">
              <a:latin typeface="宋体" panose="02010600030101010101" pitchFamily="2" charset="-122"/>
            </a:endParaRPr>
          </a:p>
          <a:p>
            <a:pPr algn="l" eaLnBrk="0" hangingPunct="0"/>
            <a:r>
              <a:rPr lang="zh-CN" altLang="en-US" b="1" dirty="0">
                <a:latin typeface="宋体" panose="02010600030101010101" pitchFamily="2" charset="-122"/>
              </a:rPr>
              <a:t>下面是几个构造函数：</a:t>
            </a:r>
            <a:endParaRPr lang="zh-CN" altLang="en-US" b="1" dirty="0">
              <a:latin typeface="Cambria" panose="02040503050406030204" pitchFamily="18" charset="0"/>
            </a:endParaRPr>
          </a:p>
          <a:p>
            <a:pPr algn="just" eaLnBrk="0" hangingPunct="0"/>
            <a:r>
              <a:rPr lang="en-US" altLang="zh-CN" sz="2400" b="1" err="1">
                <a:solidFill>
                  <a:schemeClr val="folHlink"/>
                </a:solidFill>
                <a:latin typeface="Cambria" panose="02040503050406030204" pitchFamily="18" charset="0"/>
                <a:cs typeface="Courier New" panose="02070309020205020404" pitchFamily="49" charset="0"/>
              </a:rPr>
              <a:t>Complex mkCx(double re, double im</a:t>
            </a:r>
            <a:r>
              <a:rPr lang="en-US" altLang="zh-CN" sz="2400" b="1">
                <a:solidFill>
                  <a:schemeClr val="folHlink"/>
                </a:solidFill>
                <a:latin typeface="Cambria" panose="02040503050406030204" pitchFamily="18" charset="0"/>
                <a:cs typeface="Courier New" panose="02070309020205020404" pitchFamily="49" charset="0"/>
              </a:rPr>
              <a:t>);</a:t>
            </a:r>
            <a:endParaRPr lang="en-US" altLang="zh-CN" sz="2400" b="1">
              <a:solidFill>
                <a:schemeClr val="folHlink"/>
              </a:solidFill>
              <a:latin typeface="Cambria" panose="02040503050406030204" pitchFamily="18" charset="0"/>
              <a:cs typeface="Courier New" panose="02070309020205020404" pitchFamily="49" charset="0"/>
            </a:endParaRPr>
          </a:p>
          <a:p>
            <a:pPr algn="just" eaLnBrk="0" hangingPunct="0">
              <a:spcBef>
                <a:spcPct val="0"/>
              </a:spcBef>
            </a:pPr>
            <a:r>
              <a:rPr lang="en-US" altLang="zh-CN" sz="2400" b="1">
                <a:solidFill>
                  <a:schemeClr val="folHlink"/>
                </a:solidFill>
                <a:latin typeface="Cambria" panose="02040503050406030204" pitchFamily="18" charset="0"/>
                <a:cs typeface="Courier New" panose="02070309020205020404" pitchFamily="49" charset="0"/>
              </a:rPr>
              <a:t>Complex d2Cx(double d);</a:t>
            </a:r>
            <a:endParaRPr lang="en-US" altLang="zh-CN" sz="2400" b="1">
              <a:solidFill>
                <a:schemeClr val="folHlink"/>
              </a:solidFill>
              <a:latin typeface="Cambria" panose="02040503050406030204" pitchFamily="18" charset="0"/>
              <a:cs typeface="Courier New" panose="02070309020205020404" pitchFamily="49" charset="0"/>
            </a:endParaRPr>
          </a:p>
          <a:p>
            <a:pPr algn="just" eaLnBrk="0" hangingPunct="0">
              <a:spcBef>
                <a:spcPct val="0"/>
              </a:spcBef>
            </a:pPr>
            <a:r>
              <a:rPr lang="en-US" altLang="zh-CN" sz="2400" b="1">
                <a:solidFill>
                  <a:schemeClr val="folHlink"/>
                </a:solidFill>
                <a:latin typeface="Cambria" panose="02040503050406030204" pitchFamily="18" charset="0"/>
                <a:cs typeface="Courier New" panose="02070309020205020404" pitchFamily="49" charset="0"/>
              </a:rPr>
              <a:t>Complex n2Cx(int n);</a:t>
            </a:r>
            <a:endParaRPr lang="en-US" altLang="zh-CN" sz="2400" b="1">
              <a:solidFill>
                <a:schemeClr val="folHlink"/>
              </a:solidFill>
              <a:latin typeface="Cambria" panose="02040503050406030204"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4691"/>
                                        </p:tgtEl>
                                        <p:attrNameLst>
                                          <p:attrName>style.visibility</p:attrName>
                                        </p:attrNameLst>
                                      </p:cBhvr>
                                      <p:to>
                                        <p:strVal val="visible"/>
                                      </p:to>
                                    </p:set>
                                    <p:animEffect transition="in" filter="checkerboard(across)">
                                      <p:cBhvr>
                                        <p:cTn id="7" dur="500"/>
                                        <p:tgtEl>
                                          <p:spTgt spid="114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15714" name="文本框 115713"/>
          <p:cNvSpPr txBox="1"/>
          <p:nvPr/>
        </p:nvSpPr>
        <p:spPr>
          <a:xfrm>
            <a:off x="323850" y="404813"/>
            <a:ext cx="8424863" cy="6339205"/>
          </a:xfrm>
          <a:prstGeom prst="rect">
            <a:avLst/>
          </a:prstGeom>
          <a:noFill/>
          <a:ln w="9525">
            <a:noFill/>
          </a:ln>
        </p:spPr>
        <p:txBody>
          <a:bodyPr>
            <a:spAutoFit/>
          </a:bodyPr>
          <a:lstStyle/>
          <a:p>
            <a:pPr algn="l" eaLnBrk="0" hangingPunct="0"/>
            <a:r>
              <a:rPr lang="zh-CN" altLang="en-US" b="1" dirty="0">
                <a:latin typeface="宋体" panose="02010600030101010101" pitchFamily="2" charset="-122"/>
              </a:rPr>
              <a:t>后两个函数也可看作由 </a:t>
            </a:r>
            <a:r>
              <a:rPr lang="en-US" altLang="zh-CN" b="1">
                <a:latin typeface="Cambria" panose="02040503050406030204" pitchFamily="18" charset="0"/>
                <a:cs typeface="Courier New" panose="02070309020205020404" pitchFamily="49" charset="0"/>
              </a:rPr>
              <a:t>double </a:t>
            </a:r>
            <a:r>
              <a:rPr lang="zh-CN" altLang="en-US" b="1" dirty="0">
                <a:latin typeface="宋体" panose="02010600030101010101" pitchFamily="2" charset="-122"/>
              </a:rPr>
              <a:t>和 </a:t>
            </a:r>
            <a:r>
              <a:rPr lang="en-US" altLang="zh-CN" b="1" err="1">
                <a:latin typeface="Cambria" panose="02040503050406030204" pitchFamily="18" charset="0"/>
                <a:cs typeface="Courier New" panose="02070309020205020404" pitchFamily="49" charset="0"/>
              </a:rPr>
              <a:t>int</a:t>
            </a:r>
            <a:r>
              <a:rPr lang="en-US" altLang="zh-CN" b="1">
                <a:latin typeface="Cambria" panose="02040503050406030204" pitchFamily="18" charset="0"/>
                <a:cs typeface="Courier New" panose="02070309020205020404" pitchFamily="49" charset="0"/>
              </a:rPr>
              <a:t> </a:t>
            </a:r>
            <a:r>
              <a:rPr lang="zh-CN" altLang="en-US" b="1" dirty="0">
                <a:latin typeface="宋体" panose="02010600030101010101" pitchFamily="2" charset="-122"/>
              </a:rPr>
              <a:t>到复数的“数值转换” 函数，定义它们是为了使用方便：</a:t>
            </a:r>
            <a:endParaRPr lang="zh-CN" altLang="en-US" b="1" dirty="0">
              <a:latin typeface="宋体" panose="02010600030101010101" pitchFamily="2" charset="-122"/>
            </a:endParaRPr>
          </a:p>
          <a:p>
            <a:pPr algn="just" eaLnBrk="0" hangingPunct="0"/>
            <a:r>
              <a:rPr lang="en-US" altLang="zh-CN" sz="2000" b="1" err="1">
                <a:solidFill>
                  <a:schemeClr val="folHlink"/>
                </a:solidFill>
                <a:latin typeface="Cambria" panose="02040503050406030204" pitchFamily="18" charset="0"/>
              </a:rPr>
              <a:t>Complex mkCx(double</a:t>
            </a:r>
            <a:r>
              <a:rPr lang="en-US" altLang="zh-CN" sz="2000" b="1">
                <a:solidFill>
                  <a:schemeClr val="folHlink"/>
                </a:solidFill>
                <a:latin typeface="Cambria" panose="02040503050406030204" pitchFamily="18" charset="0"/>
              </a:rPr>
              <a:t> r, double i) {</a:t>
            </a:r>
            <a:endParaRPr lang="en-US" altLang="zh-CN" sz="2000" b="1">
              <a:solidFill>
                <a:schemeClr val="folHlink"/>
              </a:solidFill>
              <a:latin typeface="Cambria" panose="02040503050406030204" pitchFamily="18" charset="0"/>
            </a:endParaRPr>
          </a:p>
          <a:p>
            <a:pPr algn="just" eaLnBrk="0" hangingPunct="0">
              <a:spcBef>
                <a:spcPct val="0"/>
              </a:spcBef>
            </a:pPr>
            <a:r>
              <a:rPr lang="en-US" altLang="zh-CN" sz="2000" b="1">
                <a:solidFill>
                  <a:schemeClr val="folHlink"/>
                </a:solidFill>
                <a:latin typeface="Cambria" panose="02040503050406030204" pitchFamily="18" charset="0"/>
              </a:rPr>
              <a:t>    Complex c;</a:t>
            </a:r>
            <a:endParaRPr lang="en-US" altLang="zh-CN" sz="2000" b="1">
              <a:solidFill>
                <a:schemeClr val="folHlink"/>
              </a:solidFill>
              <a:latin typeface="Cambria" panose="02040503050406030204" pitchFamily="18" charset="0"/>
            </a:endParaRPr>
          </a:p>
          <a:p>
            <a:pPr algn="just" eaLnBrk="0" hangingPunct="0">
              <a:spcBef>
                <a:spcPct val="0"/>
              </a:spcBef>
            </a:pPr>
            <a:r>
              <a:rPr lang="en-US" altLang="zh-CN" sz="2000" b="1" err="1">
                <a:solidFill>
                  <a:schemeClr val="folHlink"/>
                </a:solidFill>
                <a:latin typeface="Cambria" panose="02040503050406030204" pitchFamily="18" charset="0"/>
              </a:rPr>
              <a:t>    c.re = r; c.im</a:t>
            </a:r>
            <a:r>
              <a:rPr lang="en-US" altLang="zh-CN" sz="2000" b="1">
                <a:solidFill>
                  <a:schemeClr val="folHlink"/>
                </a:solidFill>
                <a:latin typeface="Cambria" panose="02040503050406030204" pitchFamily="18" charset="0"/>
              </a:rPr>
              <a:t> = i;</a:t>
            </a:r>
            <a:endParaRPr lang="en-US" altLang="zh-CN" sz="2000" b="1">
              <a:solidFill>
                <a:schemeClr val="folHlink"/>
              </a:solidFill>
              <a:latin typeface="Cambria" panose="02040503050406030204" pitchFamily="18" charset="0"/>
            </a:endParaRPr>
          </a:p>
          <a:p>
            <a:pPr algn="just" eaLnBrk="0" hangingPunct="0">
              <a:spcBef>
                <a:spcPct val="0"/>
              </a:spcBef>
            </a:pPr>
            <a:r>
              <a:rPr lang="en-US" altLang="zh-CN" sz="2000" b="1">
                <a:solidFill>
                  <a:schemeClr val="folHlink"/>
                </a:solidFill>
                <a:latin typeface="Cambria" panose="02040503050406030204" pitchFamily="18" charset="0"/>
              </a:rPr>
              <a:t>    return c;</a:t>
            </a:r>
            <a:endParaRPr lang="en-US" altLang="zh-CN" sz="2000" b="1">
              <a:solidFill>
                <a:schemeClr val="folHlink"/>
              </a:solidFill>
              <a:latin typeface="Cambria" panose="02040503050406030204" pitchFamily="18" charset="0"/>
            </a:endParaRPr>
          </a:p>
          <a:p>
            <a:pPr algn="just" eaLnBrk="0" hangingPunct="0">
              <a:spcBef>
                <a:spcPct val="0"/>
              </a:spcBef>
            </a:pPr>
            <a:r>
              <a:rPr lang="en-US" altLang="zh-CN" sz="2000" b="1">
                <a:solidFill>
                  <a:schemeClr val="folHlink"/>
                </a:solidFill>
                <a:latin typeface="Cambria" panose="02040503050406030204" pitchFamily="18" charset="0"/>
              </a:rPr>
              <a:t>}</a:t>
            </a:r>
            <a:endParaRPr lang="en-US" altLang="zh-CN" sz="2000" b="1">
              <a:solidFill>
                <a:schemeClr val="folHlink"/>
              </a:solidFill>
              <a:latin typeface="Cambria" panose="02040503050406030204" pitchFamily="18" charset="0"/>
            </a:endParaRPr>
          </a:p>
          <a:p>
            <a:pPr algn="just" eaLnBrk="0" hangingPunct="0">
              <a:spcBef>
                <a:spcPct val="0"/>
              </a:spcBef>
            </a:pPr>
            <a:r>
              <a:rPr lang="en-US" altLang="zh-CN" sz="2000" b="1">
                <a:solidFill>
                  <a:schemeClr val="folHlink"/>
                </a:solidFill>
                <a:latin typeface="Cambria" panose="02040503050406030204" pitchFamily="18" charset="0"/>
              </a:rPr>
              <a:t> </a:t>
            </a:r>
            <a:endParaRPr lang="en-US" altLang="zh-CN" sz="2000" b="1">
              <a:solidFill>
                <a:schemeClr val="folHlink"/>
              </a:solidFill>
              <a:latin typeface="Cambria" panose="02040503050406030204" pitchFamily="18" charset="0"/>
            </a:endParaRPr>
          </a:p>
          <a:p>
            <a:pPr algn="just" eaLnBrk="0" hangingPunct="0">
              <a:spcBef>
                <a:spcPct val="0"/>
              </a:spcBef>
            </a:pPr>
            <a:r>
              <a:rPr lang="en-US" altLang="zh-CN" sz="2000" b="1">
                <a:solidFill>
                  <a:schemeClr val="folHlink"/>
                </a:solidFill>
                <a:latin typeface="Cambria" panose="02040503050406030204" pitchFamily="18" charset="0"/>
              </a:rPr>
              <a:t>Complex d2Cx(double d)  {</a:t>
            </a:r>
            <a:endParaRPr lang="en-US" altLang="zh-CN" sz="2000" b="1">
              <a:solidFill>
                <a:schemeClr val="folHlink"/>
              </a:solidFill>
              <a:latin typeface="Cambria" panose="02040503050406030204" pitchFamily="18" charset="0"/>
            </a:endParaRPr>
          </a:p>
          <a:p>
            <a:pPr algn="just" eaLnBrk="0" hangingPunct="0">
              <a:spcBef>
                <a:spcPct val="0"/>
              </a:spcBef>
            </a:pPr>
            <a:r>
              <a:rPr lang="en-US" altLang="zh-CN" sz="2000" b="1">
                <a:solidFill>
                  <a:schemeClr val="folHlink"/>
                </a:solidFill>
                <a:latin typeface="Cambria" panose="02040503050406030204" pitchFamily="18" charset="0"/>
              </a:rPr>
              <a:t>    Complex c;</a:t>
            </a:r>
            <a:endParaRPr lang="en-US" altLang="zh-CN" sz="2000" b="1">
              <a:solidFill>
                <a:schemeClr val="folHlink"/>
              </a:solidFill>
              <a:latin typeface="Cambria" panose="02040503050406030204" pitchFamily="18" charset="0"/>
            </a:endParaRPr>
          </a:p>
          <a:p>
            <a:pPr algn="just" eaLnBrk="0" hangingPunct="0">
              <a:spcBef>
                <a:spcPct val="0"/>
              </a:spcBef>
            </a:pPr>
            <a:r>
              <a:rPr lang="en-US" altLang="zh-CN" sz="2000" b="1" err="1">
                <a:solidFill>
                  <a:schemeClr val="folHlink"/>
                </a:solidFill>
                <a:latin typeface="Cambria" panose="02040503050406030204" pitchFamily="18" charset="0"/>
              </a:rPr>
              <a:t>    c.re = r; c.im</a:t>
            </a:r>
            <a:r>
              <a:rPr lang="en-US" altLang="zh-CN" sz="2000" b="1">
                <a:solidFill>
                  <a:schemeClr val="folHlink"/>
                </a:solidFill>
                <a:latin typeface="Cambria" panose="02040503050406030204" pitchFamily="18" charset="0"/>
              </a:rPr>
              <a:t> = 0;</a:t>
            </a:r>
            <a:endParaRPr lang="en-US" altLang="zh-CN" sz="2000" b="1">
              <a:solidFill>
                <a:schemeClr val="folHlink"/>
              </a:solidFill>
              <a:latin typeface="Cambria" panose="02040503050406030204" pitchFamily="18" charset="0"/>
            </a:endParaRPr>
          </a:p>
          <a:p>
            <a:pPr algn="just" eaLnBrk="0" hangingPunct="0">
              <a:spcBef>
                <a:spcPct val="0"/>
              </a:spcBef>
            </a:pPr>
            <a:r>
              <a:rPr lang="en-US" altLang="zh-CN" sz="2000" b="1">
                <a:solidFill>
                  <a:schemeClr val="folHlink"/>
                </a:solidFill>
                <a:latin typeface="Cambria" panose="02040503050406030204" pitchFamily="18" charset="0"/>
              </a:rPr>
              <a:t>    return c;</a:t>
            </a:r>
            <a:endParaRPr lang="en-US" altLang="zh-CN" sz="2000" b="1">
              <a:solidFill>
                <a:schemeClr val="folHlink"/>
              </a:solidFill>
              <a:latin typeface="Cambria" panose="02040503050406030204" pitchFamily="18" charset="0"/>
            </a:endParaRPr>
          </a:p>
          <a:p>
            <a:pPr algn="just" eaLnBrk="0" hangingPunct="0">
              <a:spcBef>
                <a:spcPct val="0"/>
              </a:spcBef>
            </a:pPr>
            <a:r>
              <a:rPr lang="en-US" altLang="zh-CN" sz="2000" b="1">
                <a:solidFill>
                  <a:schemeClr val="folHlink"/>
                </a:solidFill>
                <a:latin typeface="Cambria" panose="02040503050406030204" pitchFamily="18" charset="0"/>
              </a:rPr>
              <a:t>}</a:t>
            </a:r>
            <a:endParaRPr lang="en-US" altLang="zh-CN" sz="2000" b="1">
              <a:solidFill>
                <a:schemeClr val="folHlink"/>
              </a:solidFill>
              <a:latin typeface="Cambria" panose="02040503050406030204" pitchFamily="18" charset="0"/>
            </a:endParaRPr>
          </a:p>
          <a:p>
            <a:pPr algn="just" eaLnBrk="0" hangingPunct="0">
              <a:spcBef>
                <a:spcPct val="0"/>
              </a:spcBef>
            </a:pPr>
            <a:r>
              <a:rPr lang="en-US" altLang="zh-CN" sz="2000" b="1">
                <a:solidFill>
                  <a:schemeClr val="folHlink"/>
                </a:solidFill>
                <a:latin typeface="Cambria" panose="02040503050406030204" pitchFamily="18" charset="0"/>
              </a:rPr>
              <a:t> </a:t>
            </a:r>
            <a:endParaRPr lang="en-US" altLang="zh-CN" sz="2000" b="1">
              <a:solidFill>
                <a:schemeClr val="folHlink"/>
              </a:solidFill>
              <a:latin typeface="Cambria" panose="02040503050406030204" pitchFamily="18" charset="0"/>
            </a:endParaRPr>
          </a:p>
          <a:p>
            <a:pPr algn="just" eaLnBrk="0" hangingPunct="0">
              <a:spcBef>
                <a:spcPct val="0"/>
              </a:spcBef>
            </a:pPr>
            <a:r>
              <a:rPr lang="en-US" altLang="zh-CN" sz="2000" b="1">
                <a:solidFill>
                  <a:schemeClr val="folHlink"/>
                </a:solidFill>
                <a:latin typeface="Cambria" panose="02040503050406030204" pitchFamily="18" charset="0"/>
              </a:rPr>
              <a:t>Complex n2Cx(int n)  {</a:t>
            </a:r>
            <a:endParaRPr lang="en-US" altLang="zh-CN" sz="2000" b="1">
              <a:solidFill>
                <a:schemeClr val="folHlink"/>
              </a:solidFill>
              <a:latin typeface="Cambria" panose="02040503050406030204" pitchFamily="18" charset="0"/>
            </a:endParaRPr>
          </a:p>
          <a:p>
            <a:pPr algn="just" eaLnBrk="0" hangingPunct="0">
              <a:spcBef>
                <a:spcPct val="0"/>
              </a:spcBef>
            </a:pPr>
            <a:r>
              <a:rPr lang="en-US" altLang="zh-CN" sz="2000" b="1">
                <a:solidFill>
                  <a:schemeClr val="folHlink"/>
                </a:solidFill>
                <a:latin typeface="Cambria" panose="02040503050406030204" pitchFamily="18" charset="0"/>
              </a:rPr>
              <a:t>    Complex c;</a:t>
            </a:r>
            <a:endParaRPr lang="en-US" altLang="zh-CN" sz="2000" b="1">
              <a:solidFill>
                <a:schemeClr val="folHlink"/>
              </a:solidFill>
              <a:latin typeface="Cambria" panose="02040503050406030204" pitchFamily="18" charset="0"/>
            </a:endParaRPr>
          </a:p>
          <a:p>
            <a:pPr algn="just" eaLnBrk="0" hangingPunct="0">
              <a:spcBef>
                <a:spcPct val="0"/>
              </a:spcBef>
            </a:pPr>
            <a:r>
              <a:rPr lang="en-US" altLang="zh-CN" sz="2000" b="1" err="1">
                <a:solidFill>
                  <a:schemeClr val="folHlink"/>
                </a:solidFill>
                <a:latin typeface="Cambria" panose="02040503050406030204" pitchFamily="18" charset="0"/>
              </a:rPr>
              <a:t>    c.re = n; c.im</a:t>
            </a:r>
            <a:r>
              <a:rPr lang="en-US" altLang="zh-CN" sz="2000" b="1">
                <a:solidFill>
                  <a:schemeClr val="folHlink"/>
                </a:solidFill>
                <a:latin typeface="Cambria" panose="02040503050406030204" pitchFamily="18" charset="0"/>
              </a:rPr>
              <a:t> = 0;</a:t>
            </a:r>
            <a:endParaRPr lang="en-US" altLang="zh-CN" sz="2000" b="1">
              <a:solidFill>
                <a:schemeClr val="folHlink"/>
              </a:solidFill>
              <a:latin typeface="Cambria" panose="02040503050406030204" pitchFamily="18" charset="0"/>
            </a:endParaRPr>
          </a:p>
          <a:p>
            <a:pPr algn="just" eaLnBrk="0" hangingPunct="0">
              <a:spcBef>
                <a:spcPct val="0"/>
              </a:spcBef>
            </a:pPr>
            <a:r>
              <a:rPr lang="en-US" altLang="zh-CN" sz="2000" b="1">
                <a:solidFill>
                  <a:schemeClr val="folHlink"/>
                </a:solidFill>
                <a:latin typeface="Cambria" panose="02040503050406030204" pitchFamily="18" charset="0"/>
              </a:rPr>
              <a:t>    return c;</a:t>
            </a:r>
            <a:endParaRPr lang="en-US" altLang="zh-CN" sz="2000" b="1">
              <a:solidFill>
                <a:schemeClr val="folHlink"/>
              </a:solidFill>
              <a:latin typeface="Cambria" panose="02040503050406030204" pitchFamily="18" charset="0"/>
            </a:endParaRPr>
          </a:p>
          <a:p>
            <a:pPr algn="just" eaLnBrk="0" hangingPunct="0">
              <a:spcBef>
                <a:spcPct val="0"/>
              </a:spcBef>
            </a:pPr>
            <a:r>
              <a:rPr lang="en-US" altLang="zh-CN" sz="2000" b="1">
                <a:solidFill>
                  <a:schemeClr val="folHlink"/>
                </a:solidFill>
                <a:latin typeface="Cambria" panose="02040503050406030204" pitchFamily="18" charset="0"/>
              </a:rPr>
              <a:t>} </a:t>
            </a:r>
            <a:endParaRPr lang="en-US" altLang="zh-CN" sz="2000" b="1">
              <a:solidFill>
                <a:schemeClr val="folHlink"/>
              </a:solidFill>
              <a:latin typeface="Cambria" panose="02040503050406030204" pitchFamily="18" charset="0"/>
            </a:endParaRPr>
          </a:p>
        </p:txBody>
      </p:sp>
    </p:spTree>
  </p:cSld>
  <p:clrMapOvr>
    <a:masterClrMapping/>
  </p:clrMapOvr>
  <p:transition spd="med">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16738" name="文本框 116737"/>
          <p:cNvSpPr txBox="1"/>
          <p:nvPr/>
        </p:nvSpPr>
        <p:spPr>
          <a:xfrm>
            <a:off x="250825" y="404813"/>
            <a:ext cx="8569325" cy="3630930"/>
          </a:xfrm>
          <a:prstGeom prst="rect">
            <a:avLst/>
          </a:prstGeom>
          <a:noFill/>
          <a:ln w="9525">
            <a:noFill/>
          </a:ln>
        </p:spPr>
        <p:txBody>
          <a:bodyPr>
            <a:spAutoFit/>
          </a:bodyPr>
          <a:lstStyle/>
          <a:p>
            <a:pPr algn="l" eaLnBrk="0" hangingPunct="0"/>
            <a:r>
              <a:rPr lang="zh-CN" altLang="en-US" b="1" dirty="0">
                <a:latin typeface="宋体" panose="02010600030101010101" pitchFamily="2" charset="-122"/>
              </a:rPr>
              <a:t>加法函数的定义：</a:t>
            </a:r>
            <a:endParaRPr lang="zh-CN" altLang="en-US" b="1" dirty="0">
              <a:latin typeface="Cambria" panose="02040503050406030204" pitchFamily="18" charset="0"/>
            </a:endParaRPr>
          </a:p>
          <a:p>
            <a:pPr algn="just" eaLnBrk="0" hangingPunct="0"/>
            <a:r>
              <a:rPr lang="en-US" altLang="zh-CN" sz="2400" b="1" err="1">
                <a:solidFill>
                  <a:schemeClr val="folHlink"/>
                </a:solidFill>
                <a:latin typeface="Cambria" panose="02040503050406030204" pitchFamily="18" charset="0"/>
                <a:cs typeface="Courier New" panose="02070309020205020404" pitchFamily="49" charset="0"/>
              </a:rPr>
              <a:t>Complex addCx(Complex</a:t>
            </a:r>
            <a:r>
              <a:rPr lang="en-US" altLang="zh-CN" sz="2400" b="1">
                <a:solidFill>
                  <a:schemeClr val="folHlink"/>
                </a:solidFill>
                <a:latin typeface="Cambria" panose="02040503050406030204" pitchFamily="18" charset="0"/>
                <a:cs typeface="Courier New" panose="02070309020205020404" pitchFamily="49" charset="0"/>
              </a:rPr>
              <a:t> x, Complex y) {</a:t>
            </a:r>
            <a:endParaRPr lang="en-US" altLang="zh-CN" sz="2400" b="1">
              <a:solidFill>
                <a:schemeClr val="folHlink"/>
              </a:solidFill>
              <a:latin typeface="Cambria" panose="02040503050406030204" pitchFamily="18" charset="0"/>
              <a:cs typeface="Courier New" panose="02070309020205020404" pitchFamily="49" charset="0"/>
            </a:endParaRPr>
          </a:p>
          <a:p>
            <a:pPr algn="just" eaLnBrk="0" hangingPunct="0">
              <a:spcBef>
                <a:spcPct val="0"/>
              </a:spcBef>
            </a:pPr>
            <a:r>
              <a:rPr lang="en-US" altLang="zh-CN" sz="2400" b="1">
                <a:solidFill>
                  <a:schemeClr val="folHlink"/>
                </a:solidFill>
                <a:latin typeface="Cambria" panose="02040503050406030204" pitchFamily="18" charset="0"/>
                <a:cs typeface="Courier New" panose="02070309020205020404" pitchFamily="49" charset="0"/>
              </a:rPr>
              <a:t>    Complex c;</a:t>
            </a:r>
            <a:endParaRPr lang="en-US" altLang="zh-CN" sz="2400" b="1">
              <a:solidFill>
                <a:schemeClr val="folHlink"/>
              </a:solidFill>
              <a:latin typeface="Cambria" panose="02040503050406030204" pitchFamily="18" charset="0"/>
              <a:cs typeface="Courier New" panose="02070309020205020404" pitchFamily="49" charset="0"/>
            </a:endParaRPr>
          </a:p>
          <a:p>
            <a:pPr algn="just" eaLnBrk="0" hangingPunct="0">
              <a:spcBef>
                <a:spcPct val="0"/>
              </a:spcBef>
            </a:pPr>
            <a:r>
              <a:rPr lang="en-US" altLang="zh-CN" sz="2400" b="1" err="1">
                <a:solidFill>
                  <a:schemeClr val="folHlink"/>
                </a:solidFill>
                <a:latin typeface="Cambria" panose="02040503050406030204" pitchFamily="18" charset="0"/>
                <a:cs typeface="Courier New" panose="02070309020205020404" pitchFamily="49" charset="0"/>
              </a:rPr>
              <a:t>    c.re = x.re + y.re; c.im = x.im + y.im</a:t>
            </a:r>
            <a:r>
              <a:rPr lang="en-US" altLang="zh-CN" sz="2400" b="1">
                <a:solidFill>
                  <a:schemeClr val="folHlink"/>
                </a:solidFill>
                <a:latin typeface="Cambria" panose="02040503050406030204" pitchFamily="18" charset="0"/>
                <a:cs typeface="Courier New" panose="02070309020205020404" pitchFamily="49" charset="0"/>
              </a:rPr>
              <a:t>;</a:t>
            </a:r>
            <a:endParaRPr lang="en-US" altLang="zh-CN" sz="2400" b="1">
              <a:solidFill>
                <a:schemeClr val="folHlink"/>
              </a:solidFill>
              <a:latin typeface="Cambria" panose="02040503050406030204" pitchFamily="18" charset="0"/>
              <a:cs typeface="Courier New" panose="02070309020205020404" pitchFamily="49" charset="0"/>
            </a:endParaRPr>
          </a:p>
          <a:p>
            <a:pPr algn="just" eaLnBrk="0" hangingPunct="0">
              <a:spcBef>
                <a:spcPct val="0"/>
              </a:spcBef>
            </a:pPr>
            <a:r>
              <a:rPr lang="en-US" altLang="zh-CN" sz="2400" b="1">
                <a:solidFill>
                  <a:schemeClr val="folHlink"/>
                </a:solidFill>
                <a:latin typeface="Cambria" panose="02040503050406030204" pitchFamily="18" charset="0"/>
                <a:cs typeface="Courier New" panose="02070309020205020404" pitchFamily="49" charset="0"/>
              </a:rPr>
              <a:t>    return c;</a:t>
            </a:r>
            <a:endParaRPr lang="en-US" altLang="zh-CN" sz="2400" b="1">
              <a:solidFill>
                <a:schemeClr val="folHlink"/>
              </a:solidFill>
              <a:latin typeface="Cambria" panose="02040503050406030204" pitchFamily="18" charset="0"/>
              <a:cs typeface="Courier New" panose="02070309020205020404" pitchFamily="49" charset="0"/>
            </a:endParaRPr>
          </a:p>
          <a:p>
            <a:pPr algn="just" eaLnBrk="0" hangingPunct="0">
              <a:spcBef>
                <a:spcPct val="0"/>
              </a:spcBef>
            </a:pPr>
            <a:r>
              <a:rPr lang="en-US" altLang="zh-CN" sz="2400" b="1">
                <a:solidFill>
                  <a:schemeClr val="folHlink"/>
                </a:solidFill>
                <a:latin typeface="Cambria" panose="02040503050406030204" pitchFamily="18" charset="0"/>
                <a:cs typeface="Courier New" panose="02070309020205020404" pitchFamily="49" charset="0"/>
              </a:rPr>
              <a:t>}</a:t>
            </a:r>
            <a:endParaRPr lang="en-US" altLang="zh-CN" sz="2400" b="1">
              <a:solidFill>
                <a:schemeClr val="folHlink"/>
              </a:solidFill>
              <a:latin typeface="Cambria" panose="02040503050406030204" pitchFamily="18" charset="0"/>
              <a:cs typeface="Courier New" panose="02070309020205020404" pitchFamily="49" charset="0"/>
            </a:endParaRPr>
          </a:p>
          <a:p>
            <a:pPr algn="l" eaLnBrk="0" hangingPunct="0"/>
            <a:r>
              <a:rPr lang="zh-CN" altLang="en-US" b="1" dirty="0">
                <a:latin typeface="宋体" panose="02010600030101010101" pitchFamily="2" charset="-122"/>
              </a:rPr>
              <a:t>减法函数与此类似。乘法函数的算法复杂一点，根据数学定义也不难给出。</a:t>
            </a:r>
            <a:endParaRPr lang="zh-CN" altLang="en-US" b="1">
              <a:latin typeface="Cambria" panose="02040503050406030204" pitchFamily="18" charset="0"/>
            </a:endParaRPr>
          </a:p>
        </p:txBody>
      </p:sp>
      <p:sp>
        <p:nvSpPr>
          <p:cNvPr id="116739" name="文本框 116738"/>
          <p:cNvSpPr txBox="1"/>
          <p:nvPr/>
        </p:nvSpPr>
        <p:spPr>
          <a:xfrm>
            <a:off x="250825" y="4076700"/>
            <a:ext cx="8686800" cy="1160463"/>
          </a:xfrm>
          <a:prstGeom prst="rect">
            <a:avLst/>
          </a:prstGeom>
          <a:noFill/>
          <a:ln w="9525">
            <a:noFill/>
          </a:ln>
        </p:spPr>
        <p:txBody>
          <a:bodyPr>
            <a:spAutoFit/>
          </a:bodyPr>
          <a:lstStyle/>
          <a:p>
            <a:pPr algn="l" eaLnBrk="0" hangingPunct="0"/>
            <a:r>
              <a:rPr lang="zh-CN" altLang="en-US" b="1" dirty="0">
                <a:latin typeface="宋体" panose="02010600030101010101" pitchFamily="2" charset="-122"/>
              </a:rPr>
              <a:t>除法函数有个新问题：除数为</a:t>
            </a:r>
            <a:r>
              <a:rPr lang="en-US" altLang="zh-CN" b="1">
                <a:latin typeface="Cambria" panose="02040503050406030204" pitchFamily="18" charset="0"/>
              </a:rPr>
              <a:t>0</a:t>
            </a:r>
            <a:r>
              <a:rPr lang="zh-CN" altLang="en-US" b="1" dirty="0">
                <a:latin typeface="宋体" panose="02010600030101010101" pitchFamily="2" charset="-122"/>
              </a:rPr>
              <a:t>时该怎么办？</a:t>
            </a:r>
            <a:endParaRPr lang="zh-CN" altLang="en-US" b="1" dirty="0">
              <a:latin typeface="宋体" panose="02010600030101010101" pitchFamily="2" charset="-122"/>
            </a:endParaRPr>
          </a:p>
          <a:p>
            <a:pPr algn="l" eaLnBrk="0" hangingPunct="0"/>
            <a:r>
              <a:rPr lang="zh-CN" altLang="en-US" b="1" dirty="0">
                <a:latin typeface="宋体" panose="02010600030101010101" pitchFamily="2" charset="-122"/>
              </a:rPr>
              <a:t>复数除法的数学定义是（</a:t>
            </a:r>
            <a:r>
              <a:rPr lang="en-US" altLang="zh-CN" b="1" i="1">
                <a:latin typeface="Cambria" panose="02040503050406030204" pitchFamily="18" charset="0"/>
              </a:rPr>
              <a:t>c </a:t>
            </a:r>
            <a:r>
              <a:rPr lang="zh-CN" altLang="en-US" b="1" dirty="0">
                <a:latin typeface="Cambria" panose="02040503050406030204" pitchFamily="18" charset="0"/>
              </a:rPr>
              <a:t>和 </a:t>
            </a:r>
            <a:r>
              <a:rPr lang="en-US" altLang="zh-CN" b="1" i="1">
                <a:latin typeface="Cambria" panose="02040503050406030204" pitchFamily="18" charset="0"/>
              </a:rPr>
              <a:t>d </a:t>
            </a:r>
            <a:r>
              <a:rPr lang="zh-CN" altLang="en-US" b="1" dirty="0">
                <a:latin typeface="Cambria" panose="02040503050406030204" pitchFamily="18" charset="0"/>
              </a:rPr>
              <a:t>都为 </a:t>
            </a:r>
            <a:r>
              <a:rPr lang="en-US" altLang="zh-CN" b="1" dirty="0">
                <a:latin typeface="Cambria" panose="02040503050406030204" pitchFamily="18" charset="0"/>
              </a:rPr>
              <a:t>0 </a:t>
            </a:r>
            <a:r>
              <a:rPr lang="zh-CN" altLang="en-US" b="1" dirty="0">
                <a:latin typeface="Cambria" panose="02040503050406030204" pitchFamily="18" charset="0"/>
              </a:rPr>
              <a:t>时出问题）： </a:t>
            </a:r>
            <a:endParaRPr lang="zh-CN" altLang="en-US" b="1" dirty="0">
              <a:latin typeface="Cambria" panose="02040503050406030204" pitchFamily="18" charset="0"/>
            </a:endParaRPr>
          </a:p>
        </p:txBody>
      </p:sp>
      <p:graphicFrame>
        <p:nvGraphicFramePr>
          <p:cNvPr id="116740" name="对象 116739"/>
          <p:cNvGraphicFramePr/>
          <p:nvPr/>
        </p:nvGraphicFramePr>
        <p:xfrm>
          <a:off x="1619250" y="5373688"/>
          <a:ext cx="4568825" cy="1023937"/>
        </p:xfrm>
        <a:graphic>
          <a:graphicData uri="http://schemas.openxmlformats.org/presentationml/2006/ole">
            <mc:AlternateContent xmlns:mc="http://schemas.openxmlformats.org/markup-compatibility/2006">
              <mc:Choice xmlns:v="urn:schemas-microsoft-com:vml" Requires="v">
                <p:oleObj spid="_x0000_s4099" name="" r:id="rId1" imgW="1739900" imgH="393700" progId="Equations">
                  <p:embed/>
                </p:oleObj>
              </mc:Choice>
              <mc:Fallback>
                <p:oleObj name="" r:id="rId1" imgW="1739900" imgH="393700" progId="Equations">
                  <p:embed/>
                  <p:pic>
                    <p:nvPicPr>
                      <p:cNvPr id="0" name="图片 3075"/>
                      <p:cNvPicPr/>
                      <p:nvPr/>
                    </p:nvPicPr>
                    <p:blipFill>
                      <a:blip r:embed="rId2"/>
                      <a:stretch>
                        <a:fillRect/>
                      </a:stretch>
                    </p:blipFill>
                    <p:spPr>
                      <a:xfrm>
                        <a:off x="1619250" y="5373688"/>
                        <a:ext cx="4568825" cy="1023937"/>
                      </a:xfrm>
                      <a:prstGeom prst="rect">
                        <a:avLst/>
                      </a:prstGeom>
                      <a:noFill/>
                      <a:ln w="38100">
                        <a:noFill/>
                        <a:miter/>
                      </a:ln>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67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67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17762" name="文本框 117761"/>
          <p:cNvSpPr txBox="1"/>
          <p:nvPr/>
        </p:nvSpPr>
        <p:spPr>
          <a:xfrm>
            <a:off x="457200" y="1062038"/>
            <a:ext cx="8435975" cy="2891790"/>
          </a:xfrm>
          <a:prstGeom prst="rect">
            <a:avLst/>
          </a:prstGeom>
          <a:noFill/>
          <a:ln w="9525">
            <a:noFill/>
          </a:ln>
        </p:spPr>
        <p:txBody>
          <a:bodyPr>
            <a:spAutoFit/>
          </a:bodyPr>
          <a:lstStyle/>
          <a:p>
            <a:pPr indent="-290830" algn="l" eaLnBrk="0" hangingPunct="0">
              <a:spcBef>
                <a:spcPts val="0"/>
              </a:spcBef>
            </a:pPr>
            <a:r>
              <a:rPr lang="en-US" altLang="zh-CN" b="1" dirty="0">
                <a:latin typeface="Cambria" panose="02040503050406030204" pitchFamily="18" charset="0"/>
              </a:rPr>
              <a:t>C </a:t>
            </a:r>
            <a:r>
              <a:rPr lang="zh-CN" altLang="en-US" b="1" dirty="0">
                <a:latin typeface="Cambria" panose="02040503050406030204" pitchFamily="18" charset="0"/>
              </a:rPr>
              <a:t>语言内部类型除 </a:t>
            </a:r>
            <a:r>
              <a:rPr lang="en-US" altLang="zh-CN" b="1" dirty="0">
                <a:latin typeface="Cambria" panose="02040503050406030204" pitchFamily="18" charset="0"/>
              </a:rPr>
              <a:t>0 </a:t>
            </a:r>
            <a:r>
              <a:rPr lang="zh-CN" altLang="en-US" b="1" dirty="0">
                <a:latin typeface="Cambria" panose="02040503050406030204" pitchFamily="18" charset="0"/>
              </a:rPr>
              <a:t>的规定是“其行为没有定义”，编程者自己负责。</a:t>
            </a:r>
            <a:endParaRPr lang="zh-CN" altLang="en-US" b="1" dirty="0">
              <a:latin typeface="Cambria" panose="02040503050406030204" pitchFamily="18" charset="0"/>
            </a:endParaRPr>
          </a:p>
          <a:p>
            <a:pPr marL="290830" indent="-290830" algn="l" eaLnBrk="0" hangingPunct="0"/>
            <a:r>
              <a:rPr lang="zh-CN" altLang="en-US" b="1" dirty="0">
                <a:latin typeface="Cambria" panose="02040503050406030204" pitchFamily="18" charset="0"/>
              </a:rPr>
              <a:t>我们实现复数操作时有两种选择：</a:t>
            </a:r>
            <a:endParaRPr lang="zh-CN" altLang="en-US" b="1" dirty="0">
              <a:latin typeface="Cambria" panose="02040503050406030204" pitchFamily="18" charset="0"/>
            </a:endParaRPr>
          </a:p>
          <a:p>
            <a:pPr marL="290830" indent="-290830" algn="l" eaLnBrk="0" hangingPunct="0">
              <a:buChar char="•"/>
            </a:pPr>
            <a:r>
              <a:rPr lang="zh-CN" altLang="en-US" b="1" dirty="0">
                <a:latin typeface="Cambria" panose="02040503050406030204" pitchFamily="18" charset="0"/>
              </a:rPr>
              <a:t>沿用 </a:t>
            </a:r>
            <a:r>
              <a:rPr lang="en-US" altLang="zh-CN" b="1" dirty="0">
                <a:latin typeface="Cambria" panose="02040503050406030204" pitchFamily="18" charset="0"/>
              </a:rPr>
              <a:t>C </a:t>
            </a:r>
            <a:r>
              <a:rPr lang="zh-CN" altLang="en-US" b="1" dirty="0">
                <a:latin typeface="Cambria" panose="02040503050406030204" pitchFamily="18" charset="0"/>
              </a:rPr>
              <a:t>方式，要求用复数类的人保证不出现除 </a:t>
            </a:r>
            <a:r>
              <a:rPr lang="en-US" altLang="zh-CN" b="1">
                <a:latin typeface="Cambria" panose="02040503050406030204" pitchFamily="18" charset="0"/>
              </a:rPr>
              <a:t>0</a:t>
            </a:r>
            <a:endParaRPr lang="en-US" altLang="zh-CN" b="1">
              <a:latin typeface="Cambria" panose="02040503050406030204" pitchFamily="18" charset="0"/>
            </a:endParaRPr>
          </a:p>
          <a:p>
            <a:pPr marL="290830" indent="-290830" algn="l" eaLnBrk="0" hangingPunct="0">
              <a:buChar char="•"/>
            </a:pPr>
            <a:r>
              <a:rPr lang="zh-CN" altLang="en-US" b="1" dirty="0">
                <a:latin typeface="Cambria" panose="02040503050406030204" pitchFamily="18" charset="0"/>
              </a:rPr>
              <a:t>检查除 </a:t>
            </a:r>
            <a:r>
              <a:rPr lang="en-US" altLang="zh-CN" b="1" dirty="0">
                <a:latin typeface="Cambria" panose="02040503050406030204" pitchFamily="18" charset="0"/>
              </a:rPr>
              <a:t>0 </a:t>
            </a:r>
            <a:r>
              <a:rPr lang="zh-CN" altLang="en-US" b="1" dirty="0">
                <a:latin typeface="Cambria" panose="02040503050406030204" pitchFamily="18" charset="0"/>
              </a:rPr>
              <a:t>的情况，提供动态信息并返回某个特殊值</a:t>
            </a:r>
            <a:endParaRPr lang="zh-CN" altLang="en-US" b="1">
              <a:latin typeface="Cambria" panose="02040503050406030204" pitchFamily="18" charset="0"/>
            </a:endParaRPr>
          </a:p>
        </p:txBody>
      </p:sp>
      <p:sp>
        <p:nvSpPr>
          <p:cNvPr id="117763" name="文本框 117762"/>
          <p:cNvSpPr txBox="1"/>
          <p:nvPr/>
        </p:nvSpPr>
        <p:spPr>
          <a:xfrm>
            <a:off x="395288" y="4221163"/>
            <a:ext cx="8435975" cy="1587500"/>
          </a:xfrm>
          <a:prstGeom prst="rect">
            <a:avLst/>
          </a:prstGeom>
          <a:noFill/>
          <a:ln w="9525">
            <a:noFill/>
          </a:ln>
        </p:spPr>
        <p:txBody>
          <a:bodyPr>
            <a:spAutoFit/>
          </a:bodyPr>
          <a:lstStyle/>
          <a:p>
            <a:pPr algn="l" eaLnBrk="0" hangingPunct="0"/>
            <a:r>
              <a:rPr lang="zh-CN" altLang="en-US" b="1" dirty="0">
                <a:latin typeface="宋体" panose="02010600030101010101" pitchFamily="2" charset="-122"/>
              </a:rPr>
              <a:t>采用第一种方式时可直接按公式定义函数。</a:t>
            </a:r>
            <a:endParaRPr lang="zh-CN" altLang="en-US" b="1" dirty="0">
              <a:latin typeface="宋体" panose="02010600030101010101" pitchFamily="2" charset="-122"/>
            </a:endParaRPr>
          </a:p>
          <a:p>
            <a:pPr algn="l" eaLnBrk="0" hangingPunct="0"/>
            <a:r>
              <a:rPr lang="zh-CN" altLang="en-US" b="1" dirty="0">
                <a:latin typeface="宋体" panose="02010600030101010101" pitchFamily="2" charset="-122"/>
              </a:rPr>
              <a:t>下面函数定义检查除 </a:t>
            </a:r>
            <a:r>
              <a:rPr lang="en-US" altLang="zh-CN" b="1">
                <a:latin typeface="Cambria" panose="02040503050406030204" pitchFamily="18" charset="0"/>
              </a:rPr>
              <a:t>0 </a:t>
            </a:r>
            <a:r>
              <a:rPr lang="zh-CN" altLang="en-US" b="1" dirty="0">
                <a:latin typeface="宋体" panose="02010600030101010101" pitchFamily="2" charset="-122"/>
              </a:rPr>
              <a:t>情况，输出错误信息并返回 </a:t>
            </a:r>
            <a:r>
              <a:rPr lang="en-US" altLang="zh-CN" b="1">
                <a:latin typeface="Cambria" panose="02040503050406030204" pitchFamily="18" charset="0"/>
              </a:rPr>
              <a:t>1 </a:t>
            </a:r>
            <a:r>
              <a:rPr lang="zh-CN" altLang="en-US" b="1" dirty="0">
                <a:latin typeface="宋体" panose="02010600030101010101" pitchFamily="2" charset="-122"/>
              </a:rPr>
              <a:t>的复数。</a:t>
            </a:r>
            <a:r>
              <a:rPr lang="zh-CN" altLang="en-US" b="1" dirty="0">
                <a:latin typeface="Cambria" panose="02040503050406030204" pitchFamily="18" charset="0"/>
              </a:rPr>
              <a:t> </a:t>
            </a:r>
            <a:endParaRPr lang="zh-CN" altLang="en-US" b="1">
              <a:latin typeface="Cambria" panose="02040503050406030204"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7763"/>
                                        </p:tgtEl>
                                        <p:attrNameLst>
                                          <p:attrName>style.visibility</p:attrName>
                                        </p:attrNameLst>
                                      </p:cBhvr>
                                      <p:to>
                                        <p:strVal val="visible"/>
                                      </p:to>
                                    </p:set>
                                    <p:animEffect transition="in" filter="checkerboard(across)">
                                      <p:cBhvr>
                                        <p:cTn id="7" dur="500"/>
                                        <p:tgtEl>
                                          <p:spTgt spid="117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18786" name="文本框 118785"/>
          <p:cNvSpPr txBox="1"/>
          <p:nvPr/>
        </p:nvSpPr>
        <p:spPr>
          <a:xfrm>
            <a:off x="457200" y="620713"/>
            <a:ext cx="8362950" cy="5262245"/>
          </a:xfrm>
          <a:prstGeom prst="rect">
            <a:avLst/>
          </a:prstGeom>
          <a:noFill/>
          <a:ln w="9525">
            <a:noFill/>
          </a:ln>
        </p:spPr>
        <p:txBody>
          <a:bodyPr>
            <a:spAutoFit/>
          </a:bodyPr>
          <a:lstStyle/>
          <a:p>
            <a:pPr algn="just" eaLnBrk="0" hangingPunct="0">
              <a:spcBef>
                <a:spcPct val="0"/>
              </a:spcBef>
            </a:pPr>
            <a:r>
              <a:rPr lang="en-US" altLang="zh-CN" sz="2400" b="1" err="1">
                <a:solidFill>
                  <a:schemeClr val="folHlink"/>
                </a:solidFill>
                <a:latin typeface="Cambria" panose="02040503050406030204" pitchFamily="18" charset="0"/>
                <a:cs typeface="Courier New" panose="02070309020205020404" pitchFamily="49" charset="0"/>
              </a:rPr>
              <a:t>Complex divCx(Complex</a:t>
            </a:r>
            <a:r>
              <a:rPr lang="en-US" altLang="zh-CN" sz="2400" b="1">
                <a:solidFill>
                  <a:schemeClr val="folHlink"/>
                </a:solidFill>
                <a:latin typeface="Cambria" panose="02040503050406030204" pitchFamily="18" charset="0"/>
                <a:cs typeface="Courier New" panose="02070309020205020404" pitchFamily="49" charset="0"/>
              </a:rPr>
              <a:t> x, Complex y) {</a:t>
            </a:r>
            <a:endParaRPr lang="en-US" altLang="zh-CN" sz="2400" b="1">
              <a:solidFill>
                <a:schemeClr val="folHlink"/>
              </a:solidFill>
              <a:latin typeface="Cambria" panose="02040503050406030204" pitchFamily="18" charset="0"/>
              <a:cs typeface="Courier New" panose="02070309020205020404" pitchFamily="49" charset="0"/>
            </a:endParaRPr>
          </a:p>
          <a:p>
            <a:pPr algn="just" eaLnBrk="0" hangingPunct="0">
              <a:spcBef>
                <a:spcPct val="0"/>
              </a:spcBef>
            </a:pPr>
            <a:r>
              <a:rPr lang="en-US" altLang="zh-CN" sz="2400" b="1">
                <a:solidFill>
                  <a:schemeClr val="folHlink"/>
                </a:solidFill>
                <a:latin typeface="Cambria" panose="02040503050406030204" pitchFamily="18" charset="0"/>
                <a:cs typeface="Courier New" panose="02070309020205020404" pitchFamily="49" charset="0"/>
              </a:rPr>
              <a:t>   Complex c;</a:t>
            </a:r>
            <a:endParaRPr lang="en-US" altLang="zh-CN" sz="2400" b="1">
              <a:solidFill>
                <a:schemeClr val="folHlink"/>
              </a:solidFill>
              <a:latin typeface="Cambria" panose="02040503050406030204" pitchFamily="18" charset="0"/>
              <a:cs typeface="Courier New" panose="02070309020205020404" pitchFamily="49" charset="0"/>
            </a:endParaRPr>
          </a:p>
          <a:p>
            <a:pPr algn="just" eaLnBrk="0" hangingPunct="0">
              <a:spcBef>
                <a:spcPct val="0"/>
              </a:spcBef>
            </a:pPr>
            <a:r>
              <a:rPr lang="en-US" altLang="zh-CN" sz="2400" b="1" err="1">
                <a:solidFill>
                  <a:schemeClr val="folHlink"/>
                </a:solidFill>
                <a:latin typeface="Cambria" panose="02040503050406030204" pitchFamily="18" charset="0"/>
                <a:cs typeface="Courier New" panose="02070309020205020404" pitchFamily="49" charset="0"/>
              </a:rPr>
              <a:t>   double den = y.re * y.re + y.im * y.im</a:t>
            </a:r>
            <a:r>
              <a:rPr lang="en-US" altLang="zh-CN" sz="2400" b="1">
                <a:solidFill>
                  <a:schemeClr val="folHlink"/>
                </a:solidFill>
                <a:latin typeface="Cambria" panose="02040503050406030204" pitchFamily="18" charset="0"/>
                <a:cs typeface="Courier New" panose="02070309020205020404" pitchFamily="49" charset="0"/>
              </a:rPr>
              <a:t>;</a:t>
            </a:r>
            <a:endParaRPr lang="en-US" altLang="zh-CN" sz="2400" b="1">
              <a:solidFill>
                <a:schemeClr val="folHlink"/>
              </a:solidFill>
              <a:latin typeface="Cambria" panose="02040503050406030204" pitchFamily="18" charset="0"/>
              <a:cs typeface="Courier New" panose="02070309020205020404" pitchFamily="49" charset="0"/>
            </a:endParaRPr>
          </a:p>
          <a:p>
            <a:pPr algn="just" eaLnBrk="0" hangingPunct="0">
              <a:spcBef>
                <a:spcPct val="0"/>
              </a:spcBef>
            </a:pPr>
            <a:r>
              <a:rPr lang="en-US" altLang="zh-CN" sz="2400" b="1">
                <a:solidFill>
                  <a:schemeClr val="folHlink"/>
                </a:solidFill>
                <a:latin typeface="Cambria" panose="02040503050406030204" pitchFamily="18" charset="0"/>
                <a:cs typeface="Courier New" panose="02070309020205020404" pitchFamily="49" charset="0"/>
              </a:rPr>
              <a:t> </a:t>
            </a:r>
            <a:endParaRPr lang="en-US" altLang="zh-CN" sz="2400" b="1">
              <a:solidFill>
                <a:schemeClr val="folHlink"/>
              </a:solidFill>
              <a:latin typeface="Cambria" panose="02040503050406030204" pitchFamily="18" charset="0"/>
              <a:cs typeface="Courier New" panose="02070309020205020404" pitchFamily="49" charset="0"/>
            </a:endParaRPr>
          </a:p>
          <a:p>
            <a:pPr algn="just" eaLnBrk="0" hangingPunct="0">
              <a:spcBef>
                <a:spcPct val="0"/>
              </a:spcBef>
            </a:pPr>
            <a:r>
              <a:rPr lang="en-US" altLang="zh-CN" sz="2400" b="1">
                <a:solidFill>
                  <a:schemeClr val="folHlink"/>
                </a:solidFill>
                <a:latin typeface="Cambria" panose="02040503050406030204" pitchFamily="18" charset="0"/>
                <a:cs typeface="Courier New" panose="02070309020205020404" pitchFamily="49" charset="0"/>
              </a:rPr>
              <a:t>   if (den == 0.0) {</a:t>
            </a:r>
            <a:endParaRPr lang="en-US" altLang="zh-CN" sz="2400" b="1">
              <a:solidFill>
                <a:schemeClr val="folHlink"/>
              </a:solidFill>
              <a:latin typeface="Cambria" panose="02040503050406030204" pitchFamily="18" charset="0"/>
              <a:cs typeface="Courier New" panose="02070309020205020404" pitchFamily="49" charset="0"/>
            </a:endParaRPr>
          </a:p>
          <a:p>
            <a:pPr algn="just" eaLnBrk="0" hangingPunct="0">
              <a:spcBef>
                <a:spcPct val="0"/>
              </a:spcBef>
            </a:pPr>
            <a:r>
              <a:rPr lang="en-US" altLang="zh-CN" sz="2400" b="1" err="1">
                <a:solidFill>
                  <a:schemeClr val="folHlink"/>
                </a:solidFill>
                <a:latin typeface="Cambria" panose="02040503050406030204" pitchFamily="18" charset="0"/>
                <a:cs typeface="Courier New" panose="02070309020205020404" pitchFamily="49" charset="0"/>
              </a:rPr>
              <a:t>      fprintf(stderr,"Complex</a:t>
            </a:r>
            <a:r>
              <a:rPr lang="en-US" altLang="zh-CN" sz="2400" b="1" err="1">
                <a:solidFill>
                  <a:schemeClr val="folHlink"/>
                </a:solidFill>
                <a:latin typeface="Cambria" panose="02040503050406030204" pitchFamily="18" charset="0"/>
              </a:rPr>
              <a:t>E</a:t>
            </a:r>
            <a:r>
              <a:rPr lang="en-US" altLang="zh-CN" sz="2400" b="1" err="1">
                <a:solidFill>
                  <a:schemeClr val="folHlink"/>
                </a:solidFill>
                <a:latin typeface="Cambria" panose="02040503050406030204" pitchFamily="18" charset="0"/>
                <a:cs typeface="Courier New" panose="02070309020205020404" pitchFamily="49" charset="0"/>
              </a:rPr>
              <a:t>rr</a:t>
            </a:r>
            <a:r>
              <a:rPr lang="en-US" altLang="zh-CN" sz="2400" b="1">
                <a:solidFill>
                  <a:schemeClr val="folHlink"/>
                </a:solidFill>
                <a:latin typeface="Cambria" panose="02040503050406030204" pitchFamily="18" charset="0"/>
                <a:cs typeface="Courier New" panose="02070309020205020404" pitchFamily="49" charset="0"/>
              </a:rPr>
              <a:t>: div 0.\n");</a:t>
            </a:r>
            <a:endParaRPr lang="en-US" altLang="zh-CN" sz="2400" b="1">
              <a:solidFill>
                <a:schemeClr val="folHlink"/>
              </a:solidFill>
              <a:latin typeface="Cambria" panose="02040503050406030204" pitchFamily="18" charset="0"/>
              <a:cs typeface="Courier New" panose="02070309020205020404" pitchFamily="49" charset="0"/>
            </a:endParaRPr>
          </a:p>
          <a:p>
            <a:pPr algn="just" eaLnBrk="0" hangingPunct="0">
              <a:spcBef>
                <a:spcPct val="0"/>
              </a:spcBef>
            </a:pPr>
            <a:r>
              <a:rPr lang="en-US" altLang="zh-CN" sz="2400" b="1" err="1">
                <a:solidFill>
                  <a:schemeClr val="folHlink"/>
                </a:solidFill>
                <a:latin typeface="Cambria" panose="02040503050406030204" pitchFamily="18" charset="0"/>
                <a:cs typeface="Courier New" panose="02070309020205020404" pitchFamily="49" charset="0"/>
              </a:rPr>
              <a:t>      c.re = 1; c.im</a:t>
            </a:r>
            <a:r>
              <a:rPr lang="en-US" altLang="zh-CN" sz="2400" b="1">
                <a:solidFill>
                  <a:schemeClr val="folHlink"/>
                </a:solidFill>
                <a:latin typeface="Cambria" panose="02040503050406030204" pitchFamily="18" charset="0"/>
                <a:cs typeface="Courier New" panose="02070309020205020404" pitchFamily="49" charset="0"/>
              </a:rPr>
              <a:t> = 0;</a:t>
            </a:r>
            <a:endParaRPr lang="en-US" altLang="zh-CN" sz="2400" b="1">
              <a:solidFill>
                <a:schemeClr val="folHlink"/>
              </a:solidFill>
              <a:latin typeface="Cambria" panose="02040503050406030204" pitchFamily="18" charset="0"/>
              <a:cs typeface="Courier New" panose="02070309020205020404" pitchFamily="49" charset="0"/>
            </a:endParaRPr>
          </a:p>
          <a:p>
            <a:pPr algn="just" eaLnBrk="0" hangingPunct="0">
              <a:spcBef>
                <a:spcPct val="0"/>
              </a:spcBef>
            </a:pPr>
            <a:r>
              <a:rPr lang="en-US" altLang="zh-CN" sz="2400" b="1">
                <a:solidFill>
                  <a:schemeClr val="folHlink"/>
                </a:solidFill>
                <a:latin typeface="Cambria" panose="02040503050406030204" pitchFamily="18" charset="0"/>
                <a:cs typeface="Courier New" panose="02070309020205020404" pitchFamily="49" charset="0"/>
              </a:rPr>
              <a:t>   }</a:t>
            </a:r>
            <a:endParaRPr lang="en-US" altLang="zh-CN" sz="2400" b="1">
              <a:solidFill>
                <a:schemeClr val="folHlink"/>
              </a:solidFill>
              <a:latin typeface="Cambria" panose="02040503050406030204" pitchFamily="18" charset="0"/>
              <a:cs typeface="Courier New" panose="02070309020205020404" pitchFamily="49" charset="0"/>
            </a:endParaRPr>
          </a:p>
          <a:p>
            <a:pPr algn="just" eaLnBrk="0" hangingPunct="0">
              <a:spcBef>
                <a:spcPct val="0"/>
              </a:spcBef>
            </a:pPr>
            <a:r>
              <a:rPr lang="en-US" altLang="zh-CN" sz="2400" b="1">
                <a:solidFill>
                  <a:schemeClr val="folHlink"/>
                </a:solidFill>
                <a:latin typeface="Cambria" panose="02040503050406030204" pitchFamily="18" charset="0"/>
                <a:cs typeface="Courier New" panose="02070309020205020404" pitchFamily="49" charset="0"/>
              </a:rPr>
              <a:t>   else {</a:t>
            </a:r>
            <a:endParaRPr lang="en-US" altLang="zh-CN" sz="2400" b="1">
              <a:solidFill>
                <a:schemeClr val="folHlink"/>
              </a:solidFill>
              <a:latin typeface="Cambria" panose="02040503050406030204" pitchFamily="18" charset="0"/>
              <a:cs typeface="Courier New" panose="02070309020205020404" pitchFamily="49" charset="0"/>
            </a:endParaRPr>
          </a:p>
          <a:p>
            <a:pPr algn="just" eaLnBrk="0" hangingPunct="0">
              <a:spcBef>
                <a:spcPct val="0"/>
              </a:spcBef>
            </a:pPr>
            <a:r>
              <a:rPr lang="en-US" altLang="zh-CN" sz="2400" b="1" err="1">
                <a:solidFill>
                  <a:schemeClr val="folHlink"/>
                </a:solidFill>
                <a:latin typeface="Cambria" panose="02040503050406030204" pitchFamily="18" charset="0"/>
                <a:cs typeface="Courier New" panose="02070309020205020404" pitchFamily="49" charset="0"/>
              </a:rPr>
              <a:t>      c.re = (x.re*y.re + x.im*y.im</a:t>
            </a:r>
            <a:r>
              <a:rPr lang="en-US" altLang="zh-CN" sz="2400" b="1">
                <a:solidFill>
                  <a:schemeClr val="folHlink"/>
                </a:solidFill>
                <a:latin typeface="Cambria" panose="02040503050406030204" pitchFamily="18" charset="0"/>
                <a:cs typeface="Courier New" panose="02070309020205020404" pitchFamily="49" charset="0"/>
              </a:rPr>
              <a:t>) / den;</a:t>
            </a:r>
            <a:endParaRPr lang="en-US" altLang="zh-CN" sz="2400" b="1">
              <a:solidFill>
                <a:schemeClr val="folHlink"/>
              </a:solidFill>
              <a:latin typeface="Cambria" panose="02040503050406030204" pitchFamily="18" charset="0"/>
              <a:cs typeface="Courier New" panose="02070309020205020404" pitchFamily="49" charset="0"/>
            </a:endParaRPr>
          </a:p>
          <a:p>
            <a:pPr algn="just" eaLnBrk="0" hangingPunct="0">
              <a:spcBef>
                <a:spcPct val="0"/>
              </a:spcBef>
            </a:pPr>
            <a:r>
              <a:rPr lang="en-US" altLang="zh-CN" sz="2400" b="1" err="1">
                <a:solidFill>
                  <a:schemeClr val="folHlink"/>
                </a:solidFill>
                <a:latin typeface="Cambria" panose="02040503050406030204" pitchFamily="18" charset="0"/>
                <a:cs typeface="Courier New" panose="02070309020205020404" pitchFamily="49" charset="0"/>
              </a:rPr>
              <a:t>      c.im = (x.im*y.re - x.re*y.im</a:t>
            </a:r>
            <a:r>
              <a:rPr lang="en-US" altLang="zh-CN" sz="2400" b="1">
                <a:solidFill>
                  <a:schemeClr val="folHlink"/>
                </a:solidFill>
                <a:latin typeface="Cambria" panose="02040503050406030204" pitchFamily="18" charset="0"/>
                <a:cs typeface="Courier New" panose="02070309020205020404" pitchFamily="49" charset="0"/>
              </a:rPr>
              <a:t>) / den;</a:t>
            </a:r>
            <a:endParaRPr lang="en-US" altLang="zh-CN" sz="2400" b="1">
              <a:solidFill>
                <a:schemeClr val="folHlink"/>
              </a:solidFill>
              <a:latin typeface="Cambria" panose="02040503050406030204" pitchFamily="18" charset="0"/>
              <a:cs typeface="Courier New" panose="02070309020205020404" pitchFamily="49" charset="0"/>
            </a:endParaRPr>
          </a:p>
          <a:p>
            <a:pPr algn="just" eaLnBrk="0" hangingPunct="0">
              <a:spcBef>
                <a:spcPct val="0"/>
              </a:spcBef>
            </a:pPr>
            <a:r>
              <a:rPr lang="en-US" altLang="zh-CN" sz="2400" b="1">
                <a:solidFill>
                  <a:schemeClr val="folHlink"/>
                </a:solidFill>
                <a:latin typeface="Cambria" panose="02040503050406030204" pitchFamily="18" charset="0"/>
                <a:cs typeface="Courier New" panose="02070309020205020404" pitchFamily="49" charset="0"/>
              </a:rPr>
              <a:t>   }</a:t>
            </a:r>
            <a:endParaRPr lang="en-US" altLang="zh-CN" sz="2400" b="1">
              <a:solidFill>
                <a:schemeClr val="folHlink"/>
              </a:solidFill>
              <a:latin typeface="Cambria" panose="02040503050406030204" pitchFamily="18" charset="0"/>
              <a:cs typeface="Courier New" panose="02070309020205020404" pitchFamily="49" charset="0"/>
            </a:endParaRPr>
          </a:p>
          <a:p>
            <a:pPr algn="just" eaLnBrk="0" hangingPunct="0">
              <a:spcBef>
                <a:spcPct val="0"/>
              </a:spcBef>
            </a:pPr>
            <a:r>
              <a:rPr lang="en-US" altLang="zh-CN" sz="2400" b="1">
                <a:solidFill>
                  <a:schemeClr val="folHlink"/>
                </a:solidFill>
                <a:latin typeface="Cambria" panose="02040503050406030204" pitchFamily="18" charset="0"/>
                <a:cs typeface="Courier New" panose="02070309020205020404" pitchFamily="49" charset="0"/>
              </a:rPr>
              <a:t>   return c;</a:t>
            </a:r>
            <a:endParaRPr lang="en-US" altLang="zh-CN" sz="2400" b="1">
              <a:solidFill>
                <a:schemeClr val="folHlink"/>
              </a:solidFill>
              <a:latin typeface="Cambria" panose="02040503050406030204" pitchFamily="18" charset="0"/>
              <a:cs typeface="Courier New" panose="02070309020205020404" pitchFamily="49" charset="0"/>
            </a:endParaRPr>
          </a:p>
          <a:p>
            <a:pPr algn="just" eaLnBrk="0" hangingPunct="0">
              <a:spcBef>
                <a:spcPct val="0"/>
              </a:spcBef>
            </a:pPr>
            <a:r>
              <a:rPr lang="en-US" altLang="zh-CN" sz="2400" b="1">
                <a:solidFill>
                  <a:schemeClr val="folHlink"/>
                </a:solidFill>
                <a:latin typeface="Cambria" panose="02040503050406030204" pitchFamily="18" charset="0"/>
                <a:cs typeface="Courier New" panose="02070309020205020404" pitchFamily="49" charset="0"/>
              </a:rPr>
              <a:t>}</a:t>
            </a:r>
            <a:endParaRPr lang="en-US" altLang="zh-CN" sz="2400" b="1">
              <a:solidFill>
                <a:schemeClr val="folHlink"/>
              </a:solidFill>
              <a:latin typeface="Cambria" panose="02040503050406030204" pitchFamily="18" charset="0"/>
            </a:endParaRPr>
          </a:p>
        </p:txBody>
      </p:sp>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311299" name="内容占位符 311298"/>
          <p:cNvSpPr>
            <a:spLocks noGrp="1"/>
          </p:cNvSpPr>
          <p:nvPr>
            <p:ph idx="1"/>
          </p:nvPr>
        </p:nvSpPr>
        <p:spPr>
          <a:xfrm>
            <a:off x="539750" y="462915"/>
            <a:ext cx="8136255" cy="5918835"/>
          </a:xfrm>
        </p:spPr>
        <p:txBody>
          <a:bodyPr/>
          <a:lstStyle/>
          <a:p>
            <a:r>
              <a:rPr lang="zh-CN" altLang="en-US" dirty="0"/>
              <a:t>定义新类型名可以</a:t>
            </a:r>
            <a:r>
              <a:rPr lang="zh-CN" altLang="en-US" dirty="0">
                <a:solidFill>
                  <a:schemeClr val="accent2"/>
                </a:solidFill>
              </a:rPr>
              <a:t>提高程序的可读性</a:t>
            </a:r>
            <a:r>
              <a:rPr lang="zh-CN" altLang="en-US" dirty="0"/>
              <a:t>，使程序更清晰。</a:t>
            </a:r>
            <a:endParaRPr lang="zh-CN" altLang="en-US" dirty="0"/>
          </a:p>
          <a:p>
            <a:pPr marL="0" indent="0">
              <a:buNone/>
            </a:pPr>
            <a:r>
              <a:rPr lang="zh-CN" altLang="en-US" sz="2400" dirty="0"/>
              <a:t>例</a:t>
            </a:r>
            <a:r>
              <a:rPr lang="en-US" altLang="zh-CN" sz="2400" dirty="0"/>
              <a:t>2</a:t>
            </a:r>
            <a:r>
              <a:rPr lang="zh-CN" altLang="en-US" sz="2400" dirty="0"/>
              <a:t>：程序的返回值为整数时，它是表示算术计算结果，还是表示函数的工作状态？</a:t>
            </a:r>
            <a:endParaRPr lang="zh-CN" altLang="en-US" sz="2400" dirty="0"/>
          </a:p>
          <a:p>
            <a:pPr marL="457200" lvl="1" indent="0">
              <a:buNone/>
            </a:pPr>
            <a:r>
              <a:rPr lang="en-US" altLang="zh-CN" sz="2400" u="sng" err="1">
                <a:solidFill>
                  <a:schemeClr val="hlink"/>
                </a:solidFill>
              </a:rPr>
              <a:t>int</a:t>
            </a:r>
            <a:r>
              <a:rPr lang="en-US" altLang="zh-CN" sz="2400" err="1">
                <a:solidFill>
                  <a:schemeClr val="folHlink"/>
                </a:solidFill>
              </a:rPr>
              <a:t> func(int</a:t>
            </a:r>
            <a:r>
              <a:rPr lang="en-US" altLang="zh-CN" sz="2400">
                <a:solidFill>
                  <a:schemeClr val="folHlink"/>
                </a:solidFill>
              </a:rPr>
              <a:t> m, double x);</a:t>
            </a:r>
            <a:endParaRPr lang="en-US" altLang="zh-CN" sz="2400">
              <a:solidFill>
                <a:schemeClr val="folHlink"/>
              </a:solidFill>
            </a:endParaRPr>
          </a:p>
          <a:p>
            <a:pPr marL="457200" lvl="1" indent="0">
              <a:buNone/>
            </a:pPr>
            <a:r>
              <a:rPr lang="zh-CN" altLang="en-US" sz="2400" dirty="0"/>
              <a:t>定义别名“</a:t>
            </a:r>
            <a:r>
              <a:rPr lang="en-US" altLang="zh-CN" sz="2400" dirty="0"/>
              <a:t>Status”</a:t>
            </a:r>
            <a:r>
              <a:rPr lang="zh-CN" altLang="en-US" sz="2400" dirty="0"/>
              <a:t>，用该别名说明函数的返回值类型：</a:t>
            </a:r>
            <a:endParaRPr lang="zh-CN" altLang="en-US" sz="2400" dirty="0"/>
          </a:p>
          <a:p>
            <a:pPr marL="0" indent="0">
              <a:buNone/>
            </a:pPr>
            <a:r>
              <a:rPr lang="zh-CN" altLang="en-US" sz="2400" err="1">
                <a:solidFill>
                  <a:schemeClr val="folHlink"/>
                </a:solidFill>
              </a:rPr>
              <a:t>        </a:t>
            </a:r>
            <a:r>
              <a:rPr lang="en-US" altLang="zh-CN" sz="2400" err="1">
                <a:solidFill>
                  <a:schemeClr val="folHlink"/>
                </a:solidFill>
              </a:rPr>
              <a:t>typedef  int</a:t>
            </a:r>
            <a:r>
              <a:rPr lang="en-US" altLang="zh-CN" sz="2400">
                <a:solidFill>
                  <a:schemeClr val="folHlink"/>
                </a:solidFill>
              </a:rPr>
              <a:t>  </a:t>
            </a:r>
            <a:r>
              <a:rPr lang="en-US" altLang="zh-CN" sz="2400">
                <a:solidFill>
                  <a:srgbClr val="FF0000"/>
                </a:solidFill>
              </a:rPr>
              <a:t>Status</a:t>
            </a:r>
            <a:r>
              <a:rPr lang="en-US" altLang="zh-CN" sz="2400">
                <a:solidFill>
                  <a:schemeClr val="folHlink"/>
                </a:solidFill>
              </a:rPr>
              <a:t>;</a:t>
            </a:r>
            <a:endParaRPr lang="en-US" altLang="zh-CN" sz="2400">
              <a:solidFill>
                <a:schemeClr val="folHlink"/>
              </a:solidFill>
            </a:endParaRPr>
          </a:p>
          <a:p>
            <a:pPr marL="0" indent="0">
              <a:buNone/>
            </a:pPr>
            <a:r>
              <a:rPr lang="en-US" altLang="zh-CN" sz="2400">
                <a:solidFill>
                  <a:schemeClr val="hlink"/>
                </a:solidFill>
              </a:rPr>
              <a:t>        </a:t>
            </a:r>
            <a:r>
              <a:rPr lang="en-US" altLang="zh-CN" sz="2400" u="sng">
                <a:solidFill>
                  <a:srgbClr val="FF0000"/>
                </a:solidFill>
              </a:rPr>
              <a:t>Status</a:t>
            </a:r>
            <a:r>
              <a:rPr lang="en-US" altLang="zh-CN" sz="2400" err="1">
                <a:solidFill>
                  <a:srgbClr val="FF0000"/>
                </a:solidFill>
              </a:rPr>
              <a:t>  </a:t>
            </a:r>
            <a:r>
              <a:rPr lang="en-US" altLang="zh-CN" sz="2400" err="1">
                <a:solidFill>
                  <a:schemeClr val="folHlink"/>
                </a:solidFill>
              </a:rPr>
              <a:t>func (int</a:t>
            </a:r>
            <a:r>
              <a:rPr lang="en-US" altLang="zh-CN" sz="2400">
                <a:solidFill>
                  <a:schemeClr val="folHlink"/>
                </a:solidFill>
              </a:rPr>
              <a:t> m, double x);</a:t>
            </a:r>
            <a:endParaRPr lang="en-US" altLang="zh-CN" sz="2400">
              <a:solidFill>
                <a:schemeClr val="folHlink"/>
              </a:solidFill>
            </a:endParaRPr>
          </a:p>
          <a:p>
            <a:pPr>
              <a:spcBef>
                <a:spcPts val="600"/>
              </a:spcBef>
            </a:pPr>
            <a:r>
              <a:rPr lang="zh-CN" altLang="en-US" dirty="0">
                <a:solidFill>
                  <a:schemeClr val="accent2"/>
                </a:solidFill>
                <a:sym typeface="+mn-ea"/>
              </a:rPr>
              <a:t>定义指针类型为新类型，</a:t>
            </a:r>
            <a:r>
              <a:rPr lang="zh-CN" altLang="en-US" dirty="0">
                <a:sym typeface="+mn-ea"/>
              </a:rPr>
              <a:t>可以提高程序的可读性，</a:t>
            </a:r>
            <a:r>
              <a:rPr lang="zh-CN" altLang="en-US" dirty="0">
                <a:solidFill>
                  <a:srgbClr val="FF0000"/>
                </a:solidFill>
                <a:sym typeface="+mn-ea"/>
              </a:rPr>
              <a:t>减少出错可能性</a:t>
            </a:r>
            <a:r>
              <a:rPr lang="zh-CN" altLang="en-US" dirty="0">
                <a:sym typeface="+mn-ea"/>
              </a:rPr>
              <a:t>。</a:t>
            </a:r>
            <a:endParaRPr lang="zh-CN" altLang="en-US" dirty="0"/>
          </a:p>
          <a:p>
            <a:pPr marL="0" indent="0">
              <a:buNone/>
            </a:pPr>
            <a:r>
              <a:rPr lang="zh-CN" altLang="en-US" sz="2400" dirty="0">
                <a:sym typeface="+mn-ea"/>
              </a:rPr>
              <a:t>例</a:t>
            </a:r>
            <a:r>
              <a:rPr lang="en-US" altLang="zh-CN" sz="2400" dirty="0">
                <a:sym typeface="+mn-ea"/>
              </a:rPr>
              <a:t>3</a:t>
            </a:r>
            <a:r>
              <a:rPr lang="zh-CN" altLang="en-US" sz="2400" dirty="0">
                <a:sym typeface="+mn-ea"/>
              </a:rPr>
              <a:t>：	</a:t>
            </a:r>
            <a:r>
              <a:rPr lang="en-US" altLang="zh-CN" sz="2400" err="1">
                <a:solidFill>
                  <a:schemeClr val="folHlink"/>
                </a:solidFill>
                <a:sym typeface="+mn-ea"/>
              </a:rPr>
              <a:t>char * pa, pb;	// pb</a:t>
            </a:r>
            <a:r>
              <a:rPr lang="en-US" altLang="zh-CN" sz="2400" dirty="0">
                <a:solidFill>
                  <a:schemeClr val="folHlink"/>
                </a:solidFill>
                <a:sym typeface="+mn-ea"/>
              </a:rPr>
              <a:t> </a:t>
            </a:r>
            <a:r>
              <a:rPr lang="zh-CN" altLang="en-US" sz="2400" dirty="0">
                <a:solidFill>
                  <a:schemeClr val="folHlink"/>
                </a:solidFill>
                <a:sym typeface="+mn-ea"/>
              </a:rPr>
              <a:t>是什么类型？</a:t>
            </a:r>
            <a:endParaRPr lang="zh-CN" altLang="en-US" sz="2400" dirty="0">
              <a:solidFill>
                <a:schemeClr val="folHlink"/>
              </a:solidFill>
            </a:endParaRPr>
          </a:p>
          <a:p>
            <a:pPr marL="0" indent="0">
              <a:buNone/>
            </a:pPr>
            <a:r>
              <a:rPr lang="zh-CN" altLang="en-US" sz="2400" dirty="0">
                <a:sym typeface="+mn-ea"/>
              </a:rPr>
              <a:t>把字符指针类型定义为新类型，就可以减少出错可能性：</a:t>
            </a:r>
            <a:endParaRPr lang="zh-CN" altLang="en-US" sz="2400" dirty="0"/>
          </a:p>
          <a:p>
            <a:pPr marL="0" indent="0">
              <a:buNone/>
            </a:pPr>
            <a:r>
              <a:rPr lang="zh-CN" altLang="en-US" sz="2400">
                <a:sym typeface="+mn-ea"/>
              </a:rPr>
              <a:t>	</a:t>
            </a:r>
            <a:r>
              <a:rPr lang="en-US" altLang="zh-CN" sz="2400" err="1">
                <a:solidFill>
                  <a:schemeClr val="folHlink"/>
                </a:solidFill>
                <a:sym typeface="+mn-ea"/>
              </a:rPr>
              <a:t>typedef</a:t>
            </a:r>
            <a:r>
              <a:rPr lang="en-US" altLang="zh-CN" sz="2400">
                <a:solidFill>
                  <a:schemeClr val="folHlink"/>
                </a:solidFill>
                <a:sym typeface="+mn-ea"/>
              </a:rPr>
              <a:t> </a:t>
            </a:r>
            <a:r>
              <a:rPr lang="en-US" altLang="zh-CN" sz="2400" u="sng">
                <a:solidFill>
                  <a:schemeClr val="folHlink"/>
                </a:solidFill>
                <a:sym typeface="+mn-ea"/>
              </a:rPr>
              <a:t>char *</a:t>
            </a:r>
            <a:r>
              <a:rPr lang="en-US" altLang="zh-CN" sz="2400">
                <a:solidFill>
                  <a:schemeClr val="folHlink"/>
                </a:solidFill>
                <a:sym typeface="+mn-ea"/>
              </a:rPr>
              <a:t> </a:t>
            </a:r>
            <a:r>
              <a:rPr lang="en-US" altLang="zh-CN" sz="2400" err="1">
                <a:solidFill>
                  <a:srgbClr val="FF0000"/>
                </a:solidFill>
                <a:sym typeface="+mn-ea"/>
              </a:rPr>
              <a:t>pchar</a:t>
            </a:r>
            <a:r>
              <a:rPr lang="en-US" altLang="zh-CN" sz="2400">
                <a:solidFill>
                  <a:schemeClr val="folHlink"/>
                </a:solidFill>
                <a:sym typeface="+mn-ea"/>
              </a:rPr>
              <a:t>;</a:t>
            </a:r>
            <a:endParaRPr lang="en-US" altLang="zh-CN" sz="2400">
              <a:solidFill>
                <a:schemeClr val="folHlink"/>
              </a:solidFill>
            </a:endParaRPr>
          </a:p>
          <a:p>
            <a:pPr marL="0" indent="0">
              <a:buNone/>
            </a:pPr>
            <a:r>
              <a:rPr lang="en-US" altLang="zh-CN" sz="2400">
                <a:solidFill>
                  <a:schemeClr val="folHlink"/>
                </a:solidFill>
                <a:sym typeface="+mn-ea"/>
              </a:rPr>
              <a:t>	</a:t>
            </a:r>
            <a:r>
              <a:rPr lang="en-US" altLang="zh-CN" sz="2400" err="1">
                <a:solidFill>
                  <a:srgbClr val="FF0000"/>
                </a:solidFill>
                <a:sym typeface="+mn-ea"/>
              </a:rPr>
              <a:t>pchar </a:t>
            </a:r>
            <a:r>
              <a:rPr lang="en-US" altLang="zh-CN" sz="2400" err="1">
                <a:solidFill>
                  <a:schemeClr val="folHlink"/>
                </a:solidFill>
                <a:sym typeface="+mn-ea"/>
              </a:rPr>
              <a:t>pa, pb</a:t>
            </a:r>
            <a:r>
              <a:rPr lang="en-US" altLang="zh-CN" sz="2400">
                <a:solidFill>
                  <a:schemeClr val="folHlink"/>
                </a:solidFill>
                <a:sym typeface="+mn-ea"/>
              </a:rPr>
              <a:t>;</a:t>
            </a:r>
            <a:endParaRPr lang="en-US" altLang="zh-CN" sz="2400">
              <a:solidFill>
                <a:schemeClr val="folHlink"/>
              </a:solidFill>
            </a:endParaRPr>
          </a:p>
        </p:txBody>
      </p:sp>
    </p:spTree>
  </p:cSld>
  <p:clrMapOvr>
    <a:masterClrMapping/>
  </p:clrMapOvr>
  <p:transition spd="med">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19810" name="文本框 119809"/>
          <p:cNvSpPr txBox="1"/>
          <p:nvPr/>
        </p:nvSpPr>
        <p:spPr>
          <a:xfrm>
            <a:off x="323850" y="476250"/>
            <a:ext cx="8520113" cy="2491740"/>
          </a:xfrm>
          <a:prstGeom prst="rect">
            <a:avLst/>
          </a:prstGeom>
          <a:noFill/>
          <a:ln w="9525">
            <a:noFill/>
          </a:ln>
        </p:spPr>
        <p:txBody>
          <a:bodyPr>
            <a:spAutoFit/>
          </a:bodyPr>
          <a:lstStyle/>
          <a:p>
            <a:pPr algn="l" eaLnBrk="0" hangingPunct="0"/>
            <a:r>
              <a:rPr lang="zh-CN" altLang="en-US" sz="2400" b="1" dirty="0">
                <a:latin typeface="宋体" panose="02010600030101010101" pitchFamily="2" charset="-122"/>
              </a:rPr>
              <a:t>为了使用方便，还可以定义复数的输出和函数。输出函数向某个流输出一个复数。实现这个函数前先要为复数确定一种输出形式，函数定义： </a:t>
            </a:r>
            <a:endParaRPr lang="zh-CN" altLang="en-US" sz="2400" b="1" dirty="0">
              <a:latin typeface="宋体" panose="02010600030101010101" pitchFamily="2" charset="-122"/>
            </a:endParaRPr>
          </a:p>
          <a:p>
            <a:pPr algn="l" eaLnBrk="0" hangingPunct="0"/>
            <a:r>
              <a:rPr lang="en-US" altLang="zh-CN" sz="2400" b="1" err="1">
                <a:solidFill>
                  <a:schemeClr val="folHlink"/>
                </a:solidFill>
                <a:latin typeface="Cambria" panose="02040503050406030204" pitchFamily="18" charset="0"/>
              </a:rPr>
              <a:t>void prtCx(FILE *fp</a:t>
            </a:r>
            <a:r>
              <a:rPr lang="en-US" altLang="zh-CN" sz="2400" b="1">
                <a:solidFill>
                  <a:schemeClr val="folHlink"/>
                </a:solidFill>
                <a:latin typeface="Cambria" panose="02040503050406030204" pitchFamily="18" charset="0"/>
              </a:rPr>
              <a:t>, Complex x) {</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err="1">
                <a:solidFill>
                  <a:schemeClr val="folHlink"/>
                </a:solidFill>
                <a:latin typeface="Cambria" panose="02040503050406030204" pitchFamily="18" charset="0"/>
              </a:rPr>
              <a:t>   fprintf(fp, "(%f, %f)", x.re, x.im</a:t>
            </a:r>
            <a:r>
              <a:rPr lang="en-US" altLang="zh-CN" sz="2400" b="1">
                <a:solidFill>
                  <a:schemeClr val="folHlink"/>
                </a:solidFill>
                <a:latin typeface="Cambria" panose="02040503050406030204" pitchFamily="18" charset="0"/>
              </a:rPr>
              <a:t>);</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a:solidFill>
                  <a:schemeClr val="folHlink"/>
                </a:solidFill>
                <a:latin typeface="Cambria" panose="02040503050406030204" pitchFamily="18" charset="0"/>
              </a:rPr>
              <a:t>}</a:t>
            </a:r>
            <a:endParaRPr lang="en-US" altLang="zh-CN" sz="2400" b="1">
              <a:solidFill>
                <a:schemeClr val="folHlink"/>
              </a:solidFill>
              <a:latin typeface="Cambria" panose="02040503050406030204" pitchFamily="18" charset="0"/>
            </a:endParaRPr>
          </a:p>
        </p:txBody>
      </p:sp>
      <p:sp>
        <p:nvSpPr>
          <p:cNvPr id="119811" name="文本框 119810"/>
          <p:cNvSpPr txBox="1"/>
          <p:nvPr/>
        </p:nvSpPr>
        <p:spPr>
          <a:xfrm>
            <a:off x="323850" y="2967990"/>
            <a:ext cx="8353425" cy="2676525"/>
          </a:xfrm>
          <a:prstGeom prst="rect">
            <a:avLst/>
          </a:prstGeom>
          <a:noFill/>
          <a:ln w="9525">
            <a:noFill/>
          </a:ln>
        </p:spPr>
        <p:txBody>
          <a:bodyPr>
            <a:spAutoFit/>
          </a:bodyPr>
          <a:lstStyle/>
          <a:p>
            <a:pPr algn="just" eaLnBrk="0" hangingPunct="0"/>
            <a:r>
              <a:rPr lang="zh-CN" altLang="en-US" sz="2400" b="1" dirty="0">
                <a:latin typeface="Cambria" panose="02040503050406030204" pitchFamily="18" charset="0"/>
              </a:rPr>
              <a:t>输入函数：</a:t>
            </a:r>
            <a:endParaRPr lang="zh-CN" altLang="en-US" sz="2400" b="1" dirty="0">
              <a:latin typeface="Cambria" panose="02040503050406030204" pitchFamily="18" charset="0"/>
            </a:endParaRPr>
          </a:p>
          <a:p>
            <a:pPr algn="just" eaLnBrk="0" hangingPunct="0"/>
            <a:r>
              <a:rPr lang="en-US" altLang="zh-CN" sz="2400" b="1">
                <a:solidFill>
                  <a:schemeClr val="folHlink"/>
                </a:solidFill>
                <a:latin typeface="Cambria" panose="02040503050406030204" pitchFamily="18" charset="0"/>
              </a:rPr>
              <a:t>int readCx(const char *prompt, Complex *pcx);</a:t>
            </a:r>
            <a:endParaRPr lang="en-US" altLang="zh-CN" sz="2400" b="1">
              <a:solidFill>
                <a:schemeClr val="folHlink"/>
              </a:solidFill>
              <a:latin typeface="Cambria" panose="02040503050406030204" pitchFamily="18" charset="0"/>
            </a:endParaRPr>
          </a:p>
          <a:p>
            <a:pPr algn="just" eaLnBrk="0" hangingPunct="0"/>
            <a:r>
              <a:rPr lang="en-US" altLang="zh-CN" sz="2400" b="1" err="1">
                <a:latin typeface="Cambria" panose="02040503050406030204" pitchFamily="18" charset="0"/>
              </a:rPr>
              <a:t>pcx</a:t>
            </a:r>
            <a:r>
              <a:rPr lang="en-US" altLang="zh-CN" sz="2400" b="1" dirty="0">
                <a:latin typeface="Cambria" panose="02040503050406030204" pitchFamily="18" charset="0"/>
              </a:rPr>
              <a:t> </a:t>
            </a:r>
            <a:r>
              <a:rPr lang="zh-CN" altLang="en-US" sz="2400" b="1" dirty="0">
                <a:latin typeface="Cambria" panose="02040503050406030204" pitchFamily="18" charset="0"/>
              </a:rPr>
              <a:t>的实参应是</a:t>
            </a:r>
            <a:r>
              <a:rPr lang="en-US" altLang="zh-CN" sz="2400" b="1" dirty="0">
                <a:latin typeface="Cambria" panose="02040503050406030204" pitchFamily="18" charset="0"/>
              </a:rPr>
              <a:t>Complex</a:t>
            </a:r>
            <a:r>
              <a:rPr lang="zh-CN" altLang="en-US" sz="2400" b="1" dirty="0">
                <a:latin typeface="Cambria" panose="02040503050406030204" pitchFamily="18" charset="0"/>
              </a:rPr>
              <a:t>地址。函数设计应参考标准库输入函数：实际完成复数输入时返回</a:t>
            </a:r>
            <a:r>
              <a:rPr lang="en-US" altLang="zh-CN" sz="2400" b="1" dirty="0">
                <a:latin typeface="Cambria" panose="02040503050406030204" pitchFamily="18" charset="0"/>
              </a:rPr>
              <a:t>1</a:t>
            </a:r>
            <a:r>
              <a:rPr lang="zh-CN" altLang="en-US" sz="2400" b="1" dirty="0">
                <a:latin typeface="Cambria" panose="02040503050406030204" pitchFamily="18" charset="0"/>
              </a:rPr>
              <a:t>，转换失败时返回</a:t>
            </a:r>
            <a:r>
              <a:rPr lang="en-US" altLang="zh-CN" sz="2400" b="1" dirty="0">
                <a:latin typeface="Cambria" panose="02040503050406030204" pitchFamily="18" charset="0"/>
              </a:rPr>
              <a:t>0</a:t>
            </a:r>
            <a:r>
              <a:rPr lang="zh-CN" altLang="en-US" sz="2400" b="1" dirty="0">
                <a:latin typeface="Cambria" panose="02040503050406030204" pitchFamily="18" charset="0"/>
              </a:rPr>
              <a:t>，遇文件结束出错误时返回 </a:t>
            </a:r>
            <a:r>
              <a:rPr lang="en-US" altLang="zh-CN" sz="2400" b="1" dirty="0">
                <a:latin typeface="Cambria" panose="02040503050406030204" pitchFamily="18" charset="0"/>
              </a:rPr>
              <a:t>EOF</a:t>
            </a:r>
            <a:r>
              <a:rPr lang="zh-CN" altLang="en-US" sz="2400" b="1" dirty="0">
                <a:latin typeface="Cambria" panose="02040503050406030204" pitchFamily="18" charset="0"/>
              </a:rPr>
              <a:t>。</a:t>
            </a:r>
            <a:r>
              <a:rPr lang="en-US" altLang="zh-CN" sz="2400" b="1" dirty="0">
                <a:latin typeface="Cambria" panose="02040503050406030204" pitchFamily="18" charset="0"/>
              </a:rPr>
              <a:t>IO </a:t>
            </a:r>
            <a:r>
              <a:rPr lang="zh-CN" altLang="en-US" sz="2400" b="1" dirty="0">
                <a:latin typeface="Cambria" panose="02040503050406030204" pitchFamily="18" charset="0"/>
              </a:rPr>
              <a:t>函数最好统一设计，使 </a:t>
            </a:r>
            <a:r>
              <a:rPr lang="en-US" altLang="zh-CN" sz="2400" b="1" err="1">
                <a:latin typeface="Cambria" panose="02040503050406030204" pitchFamily="18" charset="0"/>
              </a:rPr>
              <a:t>prtCx </a:t>
            </a:r>
            <a:r>
              <a:rPr lang="zh-CN" altLang="en-US" sz="2400" b="1" dirty="0">
                <a:latin typeface="Cambria" panose="02040503050406030204" pitchFamily="18" charset="0"/>
              </a:rPr>
              <a:t>输出能由 </a:t>
            </a:r>
            <a:r>
              <a:rPr lang="en-US" altLang="zh-CN" sz="2400" b="1" err="1">
                <a:latin typeface="Cambria" panose="02040503050406030204" pitchFamily="18" charset="0"/>
              </a:rPr>
              <a:t>readCx</a:t>
            </a:r>
            <a:r>
              <a:rPr lang="en-US" altLang="zh-CN" sz="2400" b="1" dirty="0">
                <a:latin typeface="Cambria" panose="02040503050406030204" pitchFamily="18" charset="0"/>
              </a:rPr>
              <a:t> </a:t>
            </a:r>
            <a:r>
              <a:rPr lang="zh-CN" altLang="en-US" sz="2400" b="1" dirty="0">
                <a:latin typeface="Cambria" panose="02040503050406030204" pitchFamily="18" charset="0"/>
              </a:rPr>
              <a:t>输入。 </a:t>
            </a:r>
            <a:endParaRPr lang="zh-CN" altLang="en-US" sz="2400" b="1">
              <a:latin typeface="Cambria" panose="02040503050406030204" pitchFamily="18" charset="0"/>
            </a:endParaRPr>
          </a:p>
        </p:txBody>
      </p:sp>
      <p:sp>
        <p:nvSpPr>
          <p:cNvPr id="3" name="文本框 2"/>
          <p:cNvSpPr txBox="1"/>
          <p:nvPr/>
        </p:nvSpPr>
        <p:spPr>
          <a:xfrm>
            <a:off x="1709738" y="6006465"/>
            <a:ext cx="6028690" cy="521970"/>
          </a:xfrm>
          <a:prstGeom prst="rect">
            <a:avLst/>
          </a:prstGeom>
          <a:noFill/>
        </p:spPr>
        <p:txBody>
          <a:bodyPr wrap="none" rtlCol="0" anchor="t">
            <a:spAutoFit/>
          </a:bodyPr>
          <a:lstStyle/>
          <a:p>
            <a:pPr marL="0" indent="0" algn="ctr">
              <a:buNone/>
            </a:pPr>
            <a:r>
              <a:rPr lang="zh-CN" altLang="en-US">
                <a:latin typeface="+mn-ea"/>
                <a:ea typeface="+mn-ea"/>
                <a:cs typeface="+mn-ea"/>
                <a:sym typeface="+mn-ea"/>
              </a:rPr>
              <a:t>写一个 </a:t>
            </a:r>
            <a:r>
              <a:rPr lang="en-US" altLang="zh-CN">
                <a:latin typeface="+mn-ea"/>
                <a:ea typeface="+mn-ea"/>
                <a:cs typeface="+mn-ea"/>
                <a:sym typeface="+mn-ea"/>
              </a:rPr>
              <a:t>main </a:t>
            </a:r>
            <a:r>
              <a:rPr lang="zh-CN" altLang="en-US">
                <a:latin typeface="+mn-ea"/>
                <a:ea typeface="+mn-ea"/>
                <a:cs typeface="+mn-ea"/>
                <a:sym typeface="+mn-ea"/>
              </a:rPr>
              <a:t>函数测试这些函数 </a:t>
            </a:r>
            <a:r>
              <a:rPr lang="en-US" altLang="zh-CN">
                <a:latin typeface="+mn-ea"/>
                <a:ea typeface="+mn-ea"/>
                <a:cs typeface="+mn-ea"/>
                <a:sym typeface="+mn-ea"/>
              </a:rPr>
              <a:t>……</a:t>
            </a:r>
            <a:endParaRPr lang="zh-CN" altLang="en-US">
              <a:latin typeface="+mn-ea"/>
              <a:ea typeface="+mn-ea"/>
              <a:cs typeface="+mn-ea"/>
              <a:sym typeface="+mn-ea"/>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9811"/>
                                        </p:tgtEl>
                                        <p:attrNameLst>
                                          <p:attrName>style.visibility</p:attrName>
                                        </p:attrNameLst>
                                      </p:cBhvr>
                                      <p:to>
                                        <p:strVal val="visible"/>
                                      </p:to>
                                    </p:set>
                                    <p:animEffect transition="in" filter="checkerboard(across)">
                                      <p:cBhvr>
                                        <p:cTn id="7" dur="500"/>
                                        <p:tgtEl>
                                          <p:spTgt spid="119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77506" name="标题 277505"/>
          <p:cNvSpPr>
            <a:spLocks noGrp="1"/>
          </p:cNvSpPr>
          <p:nvPr>
            <p:ph type="title"/>
          </p:nvPr>
        </p:nvSpPr>
        <p:spPr/>
        <p:txBody>
          <a:bodyPr anchor="ctr"/>
          <a:lstStyle/>
          <a:p>
            <a:r>
              <a:rPr lang="en-US" altLang="zh-CN" sz="3600" b="0" dirty="0"/>
              <a:t>8.3.2  </a:t>
            </a:r>
            <a:r>
              <a:rPr lang="zh-CN" altLang="en-US" sz="3600" b="0" dirty="0"/>
              <a:t>学生成绩管理系统</a:t>
            </a:r>
            <a:endParaRPr lang="zh-CN" altLang="en-US" sz="3600" b="0" dirty="0"/>
          </a:p>
        </p:txBody>
      </p:sp>
      <p:sp>
        <p:nvSpPr>
          <p:cNvPr id="277507" name="内容占位符 277506"/>
          <p:cNvSpPr>
            <a:spLocks noGrp="1"/>
          </p:cNvSpPr>
          <p:nvPr>
            <p:ph idx="1"/>
          </p:nvPr>
        </p:nvSpPr>
        <p:spPr/>
        <p:txBody>
          <a:bodyPr/>
          <a:lstStyle/>
          <a:p>
            <a:pPr marL="0" indent="0">
              <a:lnSpc>
                <a:spcPct val="100000"/>
              </a:lnSpc>
              <a:buNone/>
            </a:pPr>
            <a:r>
              <a:rPr lang="zh-CN" altLang="en-US" sz="2400" dirty="0"/>
              <a:t>【例</a:t>
            </a:r>
            <a:r>
              <a:rPr lang="en-US" altLang="zh-CN" sz="2400" dirty="0"/>
              <a:t>8-6</a:t>
            </a:r>
            <a:r>
              <a:rPr lang="zh-CN" altLang="en-US" sz="2400" dirty="0"/>
              <a:t>】现在考虑用结构体重新实现前面的学生成绩实例（参见“</a:t>
            </a:r>
            <a:r>
              <a:rPr lang="en-US" altLang="zh-CN" sz="2400" dirty="0"/>
              <a:t>6.6.1 </a:t>
            </a:r>
            <a:r>
              <a:rPr lang="zh-CN" altLang="en-US" sz="2400" dirty="0"/>
              <a:t>学生成绩统计分析”）。</a:t>
            </a:r>
            <a:endParaRPr lang="zh-CN" altLang="en-US" sz="2400" dirty="0"/>
          </a:p>
          <a:p>
            <a:pPr marL="0" indent="0">
              <a:lnSpc>
                <a:spcPct val="100000"/>
              </a:lnSpc>
              <a:buNone/>
            </a:pPr>
            <a:r>
              <a:rPr lang="zh-CN" altLang="en-US" sz="2400" dirty="0"/>
              <a:t>除了作为结构体的编程实例外，我们还想通过这一实例介绍实践编程中的更多概念和常见用法。</a:t>
            </a:r>
            <a:endParaRPr lang="zh-CN" altLang="en-US" sz="2400" dirty="0"/>
          </a:p>
          <a:p>
            <a:pPr marL="0" indent="0">
              <a:lnSpc>
                <a:spcPct val="100000"/>
              </a:lnSpc>
              <a:buNone/>
            </a:pPr>
            <a:endParaRPr lang="zh-CN" altLang="en-US" sz="2400" dirty="0"/>
          </a:p>
          <a:p>
            <a:pPr marL="0" indent="0">
              <a:lnSpc>
                <a:spcPct val="100000"/>
              </a:lnSpc>
              <a:buNone/>
            </a:pPr>
            <a:r>
              <a:rPr lang="zh-CN" altLang="en-US" sz="2400" dirty="0"/>
              <a:t>原来的学生成绩记录文件仅包含学生的一门课程的一次考试的成绩，这个格式并不具有实用性（因为它没有记录学生信息，也没有记录平时成绩、期末考试成绩和总评成绩）。</a:t>
            </a:r>
            <a:r>
              <a:rPr lang="zh-CN" altLang="en-US" sz="2400" b="1" dirty="0"/>
              <a:t>文件里应该同时还包含每个学生的信息（常用的是学号、姓名、性别和出生年份）才行。</a:t>
            </a:r>
            <a:endParaRPr lang="zh-CN" altLang="en-US" sz="2400" dirty="0"/>
          </a:p>
          <a:p>
            <a:pPr marL="0" indent="0">
              <a:lnSpc>
                <a:spcPct val="100000"/>
              </a:lnSpc>
              <a:buNone/>
            </a:pPr>
            <a:r>
              <a:rPr lang="zh-CN" altLang="en-US" sz="2400" dirty="0"/>
              <a:t>为此需要在程序中定义一种结构体，其中包含学生的信息（常用的是学号、姓名、性别和出生年份）和课程成绩（为了减轻任务的难度，这里只考虑一门课程的成绩，它包括三部分：平时成绩、期末考试成绩和总评成绩）。在此对每一项数据都要进行事先分析。</a:t>
            </a:r>
            <a:endParaRPr lang="zh-CN" altLang="en-US" sz="2400" dirty="0"/>
          </a:p>
        </p:txBody>
      </p:sp>
    </p:spTree>
  </p:cSld>
  <p:clrMapOvr>
    <a:masterClrMapping/>
  </p:clrMapOvr>
  <p:transition spd="med">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92867" name="内容占位符 292866"/>
          <p:cNvSpPr>
            <a:spLocks noGrp="1"/>
          </p:cNvSpPr>
          <p:nvPr>
            <p:ph idx="1"/>
          </p:nvPr>
        </p:nvSpPr>
        <p:spPr>
          <a:xfrm>
            <a:off x="539750" y="328930"/>
            <a:ext cx="8136255" cy="6052820"/>
          </a:xfrm>
        </p:spPr>
        <p:txBody>
          <a:bodyPr/>
          <a:lstStyle/>
          <a:p>
            <a:pPr>
              <a:lnSpc>
                <a:spcPct val="110000"/>
              </a:lnSpc>
            </a:pPr>
            <a:r>
              <a:rPr lang="zh-CN" altLang="en-US" sz="2400" dirty="0"/>
              <a:t>学生的</a:t>
            </a:r>
            <a:r>
              <a:rPr lang="zh-CN" altLang="en-US" sz="2400" dirty="0">
                <a:solidFill>
                  <a:schemeClr val="hlink"/>
                </a:solidFill>
              </a:rPr>
              <a:t>学号</a:t>
            </a:r>
            <a:r>
              <a:rPr lang="zh-CN" altLang="en-US" sz="2400" dirty="0"/>
              <a:t>：在此选用把学号定义为整数。</a:t>
            </a:r>
            <a:endParaRPr lang="zh-CN" altLang="en-US" sz="2400" dirty="0"/>
          </a:p>
          <a:p>
            <a:pPr>
              <a:lnSpc>
                <a:spcPct val="110000"/>
              </a:lnSpc>
            </a:pPr>
            <a:r>
              <a:rPr lang="zh-CN" altLang="en-US" sz="2400" dirty="0"/>
              <a:t>学生的</a:t>
            </a:r>
            <a:r>
              <a:rPr lang="zh-CN" altLang="en-US" sz="2400" dirty="0">
                <a:solidFill>
                  <a:schemeClr val="hlink"/>
                </a:solidFill>
              </a:rPr>
              <a:t>姓名</a:t>
            </a:r>
            <a:r>
              <a:rPr lang="zh-CN" altLang="en-US" sz="2400" dirty="0"/>
              <a:t>肯定是字符串，但是长度不一，而且可能有空格：为了简化任务，选用定长字符数组存储。长度设为</a:t>
            </a:r>
            <a:r>
              <a:rPr lang="en-US" altLang="zh-CN" sz="2400" dirty="0"/>
              <a:t>20</a:t>
            </a:r>
            <a:r>
              <a:rPr lang="zh-CN" altLang="en-US" sz="2400" dirty="0"/>
              <a:t>个字符。在读写时要注意姓名中的空格。</a:t>
            </a:r>
            <a:endParaRPr lang="zh-CN" altLang="en-US" sz="2400" dirty="0"/>
          </a:p>
          <a:p>
            <a:pPr>
              <a:lnSpc>
                <a:spcPct val="110000"/>
              </a:lnSpc>
            </a:pPr>
            <a:r>
              <a:rPr lang="zh-CN" altLang="en-US" sz="2400" dirty="0">
                <a:solidFill>
                  <a:schemeClr val="hlink"/>
                </a:solidFill>
              </a:rPr>
              <a:t>性别</a:t>
            </a:r>
            <a:r>
              <a:rPr lang="zh-CN" altLang="en-US" sz="2400" dirty="0"/>
              <a:t>：选用字符。</a:t>
            </a:r>
            <a:endParaRPr lang="zh-CN" altLang="en-US" sz="2400" dirty="0"/>
          </a:p>
          <a:p>
            <a:pPr>
              <a:lnSpc>
                <a:spcPct val="110000"/>
              </a:lnSpc>
            </a:pPr>
            <a:r>
              <a:rPr lang="zh-CN" altLang="en-US" sz="2400" dirty="0">
                <a:solidFill>
                  <a:schemeClr val="hlink"/>
                </a:solidFill>
              </a:rPr>
              <a:t>出生年份</a:t>
            </a:r>
            <a:r>
              <a:rPr lang="zh-CN" altLang="en-US" sz="2400" dirty="0"/>
              <a:t>，很显然可用整数表示。</a:t>
            </a:r>
            <a:endParaRPr lang="zh-CN" altLang="en-US" sz="2400" dirty="0"/>
          </a:p>
          <a:p>
            <a:pPr>
              <a:lnSpc>
                <a:spcPct val="110000"/>
              </a:lnSpc>
            </a:pPr>
            <a:r>
              <a:rPr lang="zh-CN" altLang="en-US" sz="2400" dirty="0">
                <a:solidFill>
                  <a:schemeClr val="hlink"/>
                </a:solidFill>
              </a:rPr>
              <a:t>平时成绩</a:t>
            </a:r>
            <a:r>
              <a:rPr lang="zh-CN" altLang="en-US" sz="2400" dirty="0"/>
              <a:t>、</a:t>
            </a:r>
            <a:r>
              <a:rPr lang="zh-CN" altLang="en-US" sz="2400" dirty="0">
                <a:solidFill>
                  <a:schemeClr val="hlink"/>
                </a:solidFill>
              </a:rPr>
              <a:t>期末考试成绩</a:t>
            </a:r>
            <a:r>
              <a:rPr lang="zh-CN" altLang="en-US" sz="2400" dirty="0"/>
              <a:t>和</a:t>
            </a:r>
            <a:r>
              <a:rPr lang="zh-CN" altLang="en-US" sz="2400" dirty="0">
                <a:solidFill>
                  <a:schemeClr val="hlink"/>
                </a:solidFill>
              </a:rPr>
              <a:t>总评成绩</a:t>
            </a:r>
            <a:r>
              <a:rPr lang="zh-CN" altLang="en-US" sz="2400" dirty="0"/>
              <a:t>用实数表示。选用</a:t>
            </a:r>
            <a:r>
              <a:rPr lang="en-US" altLang="zh-CN" sz="2400" dirty="0"/>
              <a:t>float</a:t>
            </a:r>
            <a:r>
              <a:rPr lang="zh-CN" altLang="en-US" sz="2400" dirty="0"/>
              <a:t>类型即可。</a:t>
            </a:r>
            <a:endParaRPr lang="zh-CN" altLang="en-US" sz="2400" dirty="0"/>
          </a:p>
        </p:txBody>
      </p:sp>
      <p:sp>
        <p:nvSpPr>
          <p:cNvPr id="292868" name="文本框 292867"/>
          <p:cNvSpPr txBox="1"/>
          <p:nvPr/>
        </p:nvSpPr>
        <p:spPr>
          <a:xfrm>
            <a:off x="539750" y="3933825"/>
            <a:ext cx="7920038" cy="2657475"/>
          </a:xfrm>
          <a:prstGeom prst="rect">
            <a:avLst/>
          </a:prstGeom>
          <a:noFill/>
          <a:ln w="9525" cap="flat" cmpd="sng">
            <a:solidFill>
              <a:schemeClr val="accent2"/>
            </a:solidFill>
            <a:prstDash val="solid"/>
            <a:miter/>
            <a:headEnd type="none" w="med" len="med"/>
            <a:tailEnd type="none" w="med" len="med"/>
          </a:ln>
        </p:spPr>
        <p:txBody>
          <a:bodyPr lIns="92075" tIns="46038" rIns="92075" bIns="46038">
            <a:spAutoFit/>
          </a:bodyPr>
          <a:lstStyle/>
          <a:p>
            <a:pPr algn="l">
              <a:spcBef>
                <a:spcPct val="0"/>
              </a:spcBef>
            </a:pPr>
            <a:r>
              <a:rPr lang="en-US" altLang="zh-CN" sz="2400" err="1">
                <a:solidFill>
                  <a:schemeClr val="folHlink"/>
                </a:solidFill>
                <a:latin typeface="Cambria" panose="02040503050406030204" pitchFamily="18" charset="0"/>
                <a:ea typeface="华文中宋" panose="02010600040101010101" pitchFamily="2" charset="-122"/>
              </a:rPr>
              <a:t>typedef struct StuRec</a:t>
            </a:r>
            <a:r>
              <a:rPr lang="en-US" altLang="zh-CN" sz="2400">
                <a:solidFill>
                  <a:schemeClr val="folHlink"/>
                </a:solidFill>
                <a:latin typeface="Cambria" panose="02040503050406030204" pitchFamily="18" charset="0"/>
                <a:ea typeface="华文中宋" panose="02010600040101010101" pitchFamily="2" charset="-122"/>
              </a:rPr>
              <a:t>{</a:t>
            </a:r>
            <a:endParaRPr lang="en-US" altLang="zh-CN" sz="2400">
              <a:solidFill>
                <a:schemeClr val="folHlink"/>
              </a:solidFill>
              <a:latin typeface="Cambria" panose="02040503050406030204" pitchFamily="18" charset="0"/>
              <a:ea typeface="华文中宋" panose="02010600040101010101" pitchFamily="2" charset="-122"/>
            </a:endParaRPr>
          </a:p>
          <a:p>
            <a:pPr algn="l">
              <a:spcBef>
                <a:spcPct val="0"/>
              </a:spcBef>
            </a:pPr>
            <a:r>
              <a:rPr lang="en-US" altLang="zh-CN" sz="2400" err="1">
                <a:solidFill>
                  <a:schemeClr val="folHlink"/>
                </a:solidFill>
                <a:latin typeface="Cambria" panose="02040503050406030204" pitchFamily="18" charset="0"/>
                <a:ea typeface="华文中宋" panose="02010600040101010101" pitchFamily="2" charset="-122"/>
              </a:rPr>
              <a:t>    int</a:t>
            </a:r>
            <a:r>
              <a:rPr lang="en-US" altLang="zh-CN" sz="2400" dirty="0">
                <a:solidFill>
                  <a:schemeClr val="folHlink"/>
                </a:solidFill>
                <a:latin typeface="Cambria" panose="02040503050406030204" pitchFamily="18" charset="0"/>
                <a:ea typeface="华文中宋" panose="02010600040101010101" pitchFamily="2" charset="-122"/>
              </a:rPr>
              <a:t> no;    //</a:t>
            </a:r>
            <a:r>
              <a:rPr lang="zh-CN" altLang="en-US" sz="2400" dirty="0">
                <a:solidFill>
                  <a:schemeClr val="folHlink"/>
                </a:solidFill>
                <a:latin typeface="Cambria" panose="02040503050406030204" pitchFamily="18" charset="0"/>
                <a:ea typeface="华文中宋" panose="02010600040101010101" pitchFamily="2" charset="-122"/>
              </a:rPr>
              <a:t>学号 </a:t>
            </a:r>
            <a:endParaRPr lang="zh-CN" altLang="en-US" sz="2400" dirty="0">
              <a:solidFill>
                <a:schemeClr val="folHlink"/>
              </a:solidFill>
              <a:latin typeface="Cambria" panose="02040503050406030204" pitchFamily="18" charset="0"/>
              <a:ea typeface="华文中宋" panose="02010600040101010101" pitchFamily="2" charset="-122"/>
            </a:endParaRPr>
          </a:p>
          <a:p>
            <a:pPr algn="l">
              <a:spcBef>
                <a:spcPct val="0"/>
              </a:spcBef>
            </a:pPr>
            <a:r>
              <a:rPr lang="zh-CN" altLang="en-US" sz="2400" dirty="0">
                <a:solidFill>
                  <a:schemeClr val="folHlink"/>
                </a:solidFill>
                <a:latin typeface="Cambria" panose="02040503050406030204" pitchFamily="18" charset="0"/>
                <a:ea typeface="华文中宋" panose="02010600040101010101" pitchFamily="2" charset="-122"/>
              </a:rPr>
              <a:t>    </a:t>
            </a:r>
            <a:r>
              <a:rPr lang="en-US" altLang="zh-CN" sz="2400" dirty="0">
                <a:solidFill>
                  <a:schemeClr val="folHlink"/>
                </a:solidFill>
                <a:latin typeface="Cambria" panose="02040503050406030204" pitchFamily="18" charset="0"/>
                <a:ea typeface="华文中宋" panose="02010600040101010101" pitchFamily="2" charset="-122"/>
              </a:rPr>
              <a:t>char name[20];    //</a:t>
            </a:r>
            <a:r>
              <a:rPr lang="zh-CN" altLang="en-US" sz="2400" dirty="0">
                <a:solidFill>
                  <a:schemeClr val="folHlink"/>
                </a:solidFill>
                <a:latin typeface="Cambria" panose="02040503050406030204" pitchFamily="18" charset="0"/>
                <a:ea typeface="华文中宋" panose="02010600040101010101" pitchFamily="2" charset="-122"/>
              </a:rPr>
              <a:t>姓名 </a:t>
            </a:r>
            <a:endParaRPr lang="zh-CN" altLang="en-US" sz="2400" dirty="0">
              <a:solidFill>
                <a:schemeClr val="folHlink"/>
              </a:solidFill>
              <a:latin typeface="Cambria" panose="02040503050406030204" pitchFamily="18" charset="0"/>
              <a:ea typeface="华文中宋" panose="02010600040101010101" pitchFamily="2" charset="-122"/>
            </a:endParaRPr>
          </a:p>
          <a:p>
            <a:pPr algn="l">
              <a:spcBef>
                <a:spcPct val="0"/>
              </a:spcBef>
            </a:pPr>
            <a:r>
              <a:rPr lang="zh-CN" altLang="en-US" sz="2400" dirty="0">
                <a:solidFill>
                  <a:schemeClr val="folHlink"/>
                </a:solidFill>
                <a:latin typeface="Cambria" panose="02040503050406030204" pitchFamily="18" charset="0"/>
                <a:ea typeface="华文中宋" panose="02010600040101010101" pitchFamily="2" charset="-122"/>
              </a:rPr>
              <a:t>    </a:t>
            </a:r>
            <a:r>
              <a:rPr lang="en-US" altLang="zh-CN" sz="2400" dirty="0">
                <a:solidFill>
                  <a:schemeClr val="folHlink"/>
                </a:solidFill>
                <a:latin typeface="Cambria" panose="02040503050406030204" pitchFamily="18" charset="0"/>
                <a:ea typeface="华文中宋" panose="02010600040101010101" pitchFamily="2" charset="-122"/>
              </a:rPr>
              <a:t>char gender;      //"</a:t>
            </a:r>
            <a:r>
              <a:rPr lang="zh-CN" altLang="en-US" sz="2400" dirty="0">
                <a:solidFill>
                  <a:schemeClr val="folHlink"/>
                </a:solidFill>
                <a:latin typeface="Cambria" panose="02040503050406030204" pitchFamily="18" charset="0"/>
                <a:ea typeface="华文中宋" panose="02010600040101010101" pitchFamily="2" charset="-122"/>
              </a:rPr>
              <a:t>性别</a:t>
            </a:r>
            <a:r>
              <a:rPr lang="en-US" altLang="zh-CN" sz="2400" dirty="0">
                <a:solidFill>
                  <a:schemeClr val="folHlink"/>
                </a:solidFill>
                <a:latin typeface="Cambria" panose="02040503050406030204" pitchFamily="18" charset="0"/>
                <a:ea typeface="华文中宋" panose="02010600040101010101" pitchFamily="2" charset="-122"/>
              </a:rPr>
              <a:t>"</a:t>
            </a:r>
            <a:r>
              <a:rPr lang="zh-CN" altLang="en-US" sz="2400" dirty="0">
                <a:solidFill>
                  <a:schemeClr val="folHlink"/>
                </a:solidFill>
                <a:latin typeface="Cambria" panose="02040503050406030204" pitchFamily="18" charset="0"/>
                <a:ea typeface="华文中宋" panose="02010600040101010101" pitchFamily="2" charset="-122"/>
              </a:rPr>
              <a:t>的英文单词为</a:t>
            </a:r>
            <a:r>
              <a:rPr lang="en-US" altLang="zh-CN" sz="2400">
                <a:solidFill>
                  <a:schemeClr val="folHlink"/>
                </a:solidFill>
                <a:latin typeface="Cambria" panose="02040503050406030204" pitchFamily="18" charset="0"/>
                <a:ea typeface="华文中宋" panose="02010600040101010101" pitchFamily="2" charset="-122"/>
              </a:rPr>
              <a:t>gender</a:t>
            </a:r>
            <a:endParaRPr lang="en-US" altLang="zh-CN" sz="2400">
              <a:solidFill>
                <a:schemeClr val="folHlink"/>
              </a:solidFill>
              <a:latin typeface="Cambria" panose="02040503050406030204" pitchFamily="18" charset="0"/>
              <a:ea typeface="华文中宋" panose="02010600040101010101" pitchFamily="2" charset="-122"/>
            </a:endParaRPr>
          </a:p>
          <a:p>
            <a:pPr algn="l">
              <a:spcBef>
                <a:spcPct val="0"/>
              </a:spcBef>
            </a:pPr>
            <a:r>
              <a:rPr lang="en-US" altLang="zh-CN" sz="2400" err="1">
                <a:solidFill>
                  <a:schemeClr val="folHlink"/>
                </a:solidFill>
                <a:latin typeface="Cambria" panose="02040503050406030204" pitchFamily="18" charset="0"/>
                <a:ea typeface="华文中宋" panose="02010600040101010101" pitchFamily="2" charset="-122"/>
              </a:rPr>
              <a:t>    int birthyear</a:t>
            </a:r>
            <a:r>
              <a:rPr lang="en-US" altLang="zh-CN" sz="2400" dirty="0">
                <a:solidFill>
                  <a:schemeClr val="folHlink"/>
                </a:solidFill>
                <a:latin typeface="Cambria" panose="02040503050406030204" pitchFamily="18" charset="0"/>
                <a:ea typeface="华文中宋" panose="02010600040101010101" pitchFamily="2" charset="-122"/>
              </a:rPr>
              <a:t>;    //</a:t>
            </a:r>
            <a:r>
              <a:rPr lang="zh-CN" altLang="en-US" sz="2400" dirty="0">
                <a:solidFill>
                  <a:schemeClr val="folHlink"/>
                </a:solidFill>
                <a:latin typeface="Cambria" panose="02040503050406030204" pitchFamily="18" charset="0"/>
                <a:ea typeface="华文中宋" panose="02010600040101010101" pitchFamily="2" charset="-122"/>
              </a:rPr>
              <a:t>出生年份 </a:t>
            </a:r>
            <a:endParaRPr lang="zh-CN" altLang="en-US" sz="2400" dirty="0">
              <a:solidFill>
                <a:schemeClr val="folHlink"/>
              </a:solidFill>
              <a:latin typeface="Cambria" panose="02040503050406030204" pitchFamily="18" charset="0"/>
              <a:ea typeface="华文中宋" panose="02010600040101010101" pitchFamily="2" charset="-122"/>
            </a:endParaRPr>
          </a:p>
          <a:p>
            <a:pPr algn="l">
              <a:spcBef>
                <a:spcPct val="0"/>
              </a:spcBef>
            </a:pPr>
            <a:r>
              <a:rPr lang="zh-CN" altLang="en-US" sz="2400" dirty="0">
                <a:solidFill>
                  <a:schemeClr val="folHlink"/>
                </a:solidFill>
                <a:latin typeface="Cambria" panose="02040503050406030204" pitchFamily="18" charset="0"/>
                <a:ea typeface="华文中宋" panose="02010600040101010101" pitchFamily="2" charset="-122"/>
              </a:rPr>
              <a:t>    </a:t>
            </a:r>
            <a:r>
              <a:rPr lang="en-US" altLang="zh-CN" sz="2400">
                <a:solidFill>
                  <a:schemeClr val="folHlink"/>
                </a:solidFill>
                <a:latin typeface="Cambria" panose="02040503050406030204" pitchFamily="18" charset="0"/>
                <a:ea typeface="华文中宋" panose="02010600040101010101" pitchFamily="2" charset="-122"/>
              </a:rPr>
              <a:t>float score1, score2, score3;    </a:t>
            </a:r>
            <a:r>
              <a:rPr lang="en-US" altLang="zh-CN" sz="1600" dirty="0">
                <a:solidFill>
                  <a:schemeClr val="folHlink"/>
                </a:solidFill>
                <a:latin typeface="Cambria" panose="02040503050406030204" pitchFamily="18" charset="0"/>
                <a:ea typeface="华文中宋" panose="02010600040101010101" pitchFamily="2" charset="-122"/>
              </a:rPr>
              <a:t>//</a:t>
            </a:r>
            <a:r>
              <a:rPr lang="zh-CN" altLang="en-US" sz="1600" dirty="0">
                <a:solidFill>
                  <a:schemeClr val="folHlink"/>
                </a:solidFill>
                <a:latin typeface="Cambria" panose="02040503050406030204" pitchFamily="18" charset="0"/>
                <a:ea typeface="华文中宋" panose="02010600040101010101" pitchFamily="2" charset="-122"/>
              </a:rPr>
              <a:t>平时成绩、期末考试成绩和总评成绩</a:t>
            </a:r>
            <a:r>
              <a:rPr lang="zh-CN" altLang="en-US" sz="2400" dirty="0">
                <a:solidFill>
                  <a:schemeClr val="folHlink"/>
                </a:solidFill>
                <a:latin typeface="Cambria" panose="02040503050406030204" pitchFamily="18" charset="0"/>
                <a:ea typeface="华文中宋" panose="02010600040101010101" pitchFamily="2" charset="-122"/>
              </a:rPr>
              <a:t> </a:t>
            </a:r>
            <a:endParaRPr lang="zh-CN" altLang="en-US" sz="2400" dirty="0">
              <a:solidFill>
                <a:schemeClr val="folHlink"/>
              </a:solidFill>
              <a:latin typeface="Cambria" panose="02040503050406030204" pitchFamily="18" charset="0"/>
              <a:ea typeface="华文中宋" panose="02010600040101010101" pitchFamily="2" charset="-122"/>
            </a:endParaRPr>
          </a:p>
          <a:p>
            <a:pPr algn="l">
              <a:spcBef>
                <a:spcPct val="0"/>
              </a:spcBef>
            </a:pPr>
            <a:r>
              <a:rPr lang="en-US" altLang="zh-CN" sz="2400" err="1">
                <a:solidFill>
                  <a:schemeClr val="folHlink"/>
                </a:solidFill>
                <a:latin typeface="Cambria" panose="02040503050406030204" pitchFamily="18" charset="0"/>
                <a:ea typeface="华文中宋" panose="02010600040101010101" pitchFamily="2" charset="-122"/>
              </a:rPr>
              <a:t>} StuRec</a:t>
            </a:r>
            <a:r>
              <a:rPr lang="en-US" altLang="zh-CN" sz="2400">
                <a:solidFill>
                  <a:schemeClr val="folHlink"/>
                </a:solidFill>
                <a:latin typeface="Cambria" panose="02040503050406030204" pitchFamily="18" charset="0"/>
                <a:ea typeface="华文中宋" panose="02010600040101010101" pitchFamily="2" charset="-122"/>
              </a:rPr>
              <a:t>;</a:t>
            </a:r>
            <a:endParaRPr lang="en-US" altLang="zh-CN" sz="2400">
              <a:solidFill>
                <a:schemeClr val="folHlink"/>
              </a:solidFill>
              <a:latin typeface="Cambria" panose="02040503050406030204" pitchFamily="18" charset="0"/>
              <a:ea typeface="华文中宋" panose="02010600040101010101" pitchFamily="2" charset="-122"/>
            </a:endParaRPr>
          </a:p>
        </p:txBody>
      </p:sp>
    </p:spTree>
  </p:cSld>
  <p:clrMapOvr>
    <a:masterClrMapping/>
  </p:clrMapOvr>
  <p:transition spd="med">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89795" name="内容占位符 289794"/>
          <p:cNvSpPr>
            <a:spLocks noGrp="1"/>
          </p:cNvSpPr>
          <p:nvPr>
            <p:ph idx="1"/>
          </p:nvPr>
        </p:nvSpPr>
        <p:spPr>
          <a:xfrm>
            <a:off x="539750" y="318770"/>
            <a:ext cx="8136255" cy="6062980"/>
          </a:xfrm>
        </p:spPr>
        <p:txBody>
          <a:bodyPr/>
          <a:lstStyle/>
          <a:p>
            <a:r>
              <a:rPr lang="zh-CN" altLang="en-US" sz="2000" dirty="0"/>
              <a:t>程序中是为了处理一批学生的信息和成绩，可以在程序中定义一个较大的学生记录结构体数组或采用动态分配的结构体数组。在此为了简化任务，定义一个结构体数组吧。应该定义一个表示学生最大数量的常数</a:t>
            </a:r>
            <a:r>
              <a:rPr lang="en-US" altLang="zh-CN" sz="2000" dirty="0"/>
              <a:t>MAXNUM</a:t>
            </a:r>
            <a:r>
              <a:rPr lang="zh-CN" altLang="en-US" sz="2000" dirty="0"/>
              <a:t>；我们采用下面定义：</a:t>
            </a:r>
            <a:endParaRPr lang="zh-CN" altLang="en-US" sz="2000" dirty="0"/>
          </a:p>
          <a:p>
            <a:pPr lvl="1">
              <a:buNone/>
            </a:pPr>
            <a:r>
              <a:rPr lang="en-US" altLang="zh-CN" sz="2000" err="1">
                <a:solidFill>
                  <a:schemeClr val="folHlink"/>
                </a:solidFill>
              </a:rPr>
              <a:t>enum</a:t>
            </a:r>
            <a:r>
              <a:rPr lang="en-US" altLang="zh-CN" sz="2000" dirty="0">
                <a:solidFill>
                  <a:schemeClr val="folHlink"/>
                </a:solidFill>
              </a:rPr>
              <a:t> { MAXNUM = 400 }     //</a:t>
            </a:r>
            <a:r>
              <a:rPr lang="zh-CN" altLang="en-US" sz="2000" dirty="0">
                <a:solidFill>
                  <a:schemeClr val="folHlink"/>
                </a:solidFill>
              </a:rPr>
              <a:t>最大学生数量</a:t>
            </a:r>
            <a:endParaRPr lang="zh-CN" altLang="en-US" sz="2000" dirty="0">
              <a:solidFill>
                <a:schemeClr val="folHlink"/>
              </a:solidFill>
            </a:endParaRPr>
          </a:p>
          <a:p>
            <a:pPr lvl="1">
              <a:buNone/>
            </a:pPr>
            <a:r>
              <a:rPr lang="en-US" altLang="zh-CN" sz="2000" err="1">
                <a:solidFill>
                  <a:schemeClr val="folHlink"/>
                </a:solidFill>
              </a:rPr>
              <a:t>StuRec students[MAXNUM</a:t>
            </a:r>
            <a:r>
              <a:rPr lang="en-US" altLang="zh-CN" sz="2000" dirty="0">
                <a:solidFill>
                  <a:schemeClr val="folHlink"/>
                </a:solidFill>
              </a:rPr>
              <a:t>];    //</a:t>
            </a:r>
            <a:r>
              <a:rPr lang="zh-CN" altLang="en-US" sz="2000" dirty="0">
                <a:solidFill>
                  <a:schemeClr val="folHlink"/>
                </a:solidFill>
              </a:rPr>
              <a:t>全局性的学生记录结构体数组</a:t>
            </a:r>
            <a:endParaRPr lang="zh-CN" altLang="en-US" sz="2000" dirty="0">
              <a:solidFill>
                <a:schemeClr val="folHlink"/>
              </a:solidFill>
            </a:endParaRPr>
          </a:p>
          <a:p>
            <a:pPr lvl="1">
              <a:buNone/>
            </a:pPr>
            <a:r>
              <a:rPr lang="zh-CN" altLang="en-US" sz="2000" dirty="0">
                <a:solidFill>
                  <a:schemeClr val="folHlink"/>
                </a:solidFill>
              </a:rPr>
              <a:t>实际的学生数量肯定是小于等于</a:t>
            </a:r>
            <a:r>
              <a:rPr lang="en-US" altLang="zh-CN" sz="2000" dirty="0">
                <a:solidFill>
                  <a:schemeClr val="folHlink"/>
                </a:solidFill>
              </a:rPr>
              <a:t>MAXNUM</a:t>
            </a:r>
            <a:r>
              <a:rPr lang="zh-CN" altLang="en-US" sz="2000" dirty="0">
                <a:solidFill>
                  <a:schemeClr val="folHlink"/>
                </a:solidFill>
              </a:rPr>
              <a:t>。我们用一个全局变量</a:t>
            </a:r>
            <a:r>
              <a:rPr lang="en-US" altLang="zh-CN" sz="2000" dirty="0">
                <a:solidFill>
                  <a:schemeClr val="folHlink"/>
                </a:solidFill>
              </a:rPr>
              <a:t>num</a:t>
            </a:r>
            <a:r>
              <a:rPr lang="zh-CN" altLang="en-US" sz="2000" dirty="0">
                <a:solidFill>
                  <a:schemeClr val="folHlink"/>
                </a:solidFill>
              </a:rPr>
              <a:t>表示实际学生数量：</a:t>
            </a:r>
            <a:endParaRPr lang="zh-CN" altLang="en-US" sz="2000" dirty="0">
              <a:solidFill>
                <a:schemeClr val="folHlink"/>
              </a:solidFill>
            </a:endParaRPr>
          </a:p>
          <a:p>
            <a:pPr lvl="1">
              <a:buNone/>
            </a:pPr>
            <a:r>
              <a:rPr lang="en-US" altLang="zh-CN" sz="2000" err="1">
                <a:solidFill>
                  <a:schemeClr val="folHlink"/>
                </a:solidFill>
              </a:rPr>
              <a:t>int</a:t>
            </a:r>
            <a:r>
              <a:rPr lang="en-US" altLang="zh-CN" sz="2000" dirty="0">
                <a:solidFill>
                  <a:schemeClr val="folHlink"/>
                </a:solidFill>
              </a:rPr>
              <a:t> num = 0;        //</a:t>
            </a:r>
            <a:r>
              <a:rPr lang="zh-CN" altLang="en-US" sz="2000" dirty="0">
                <a:solidFill>
                  <a:schemeClr val="folHlink"/>
                </a:solidFill>
              </a:rPr>
              <a:t>实际学生数量（初始化为</a:t>
            </a:r>
            <a:r>
              <a:rPr lang="en-US" altLang="zh-CN" sz="2000" dirty="0">
                <a:solidFill>
                  <a:schemeClr val="folHlink"/>
                </a:solidFill>
              </a:rPr>
              <a:t>0</a:t>
            </a:r>
            <a:r>
              <a:rPr lang="zh-CN" altLang="en-US" sz="2000" dirty="0">
                <a:solidFill>
                  <a:schemeClr val="folHlink"/>
                </a:solidFill>
              </a:rPr>
              <a:t>）</a:t>
            </a:r>
            <a:endParaRPr lang="zh-CN" altLang="en-US" sz="2000" dirty="0">
              <a:solidFill>
                <a:schemeClr val="folHlink"/>
              </a:solidFill>
            </a:endParaRPr>
          </a:p>
          <a:p>
            <a:r>
              <a:rPr lang="zh-CN" altLang="en-US" sz="2000" dirty="0"/>
              <a:t>程序有必要记录全体学生的学校、院系和班级信息，所以定义一个全局变量</a:t>
            </a:r>
            <a:r>
              <a:rPr lang="en-US" altLang="zh-CN" sz="2000" dirty="0"/>
              <a:t>title</a:t>
            </a:r>
            <a:r>
              <a:rPr lang="zh-CN" altLang="en-US" sz="2000" dirty="0"/>
              <a:t>：</a:t>
            </a:r>
            <a:endParaRPr lang="zh-CN" altLang="en-US" sz="2000" dirty="0"/>
          </a:p>
          <a:p>
            <a:pPr lvl="1">
              <a:buNone/>
            </a:pPr>
            <a:r>
              <a:rPr lang="en-US" altLang="zh-CN" sz="2000" dirty="0">
                <a:solidFill>
                  <a:schemeClr val="folHlink"/>
                </a:solidFill>
              </a:rPr>
              <a:t>char title[256]="null";//</a:t>
            </a:r>
            <a:r>
              <a:rPr lang="zh-CN" altLang="en-US" sz="2000" dirty="0">
                <a:solidFill>
                  <a:schemeClr val="folHlink"/>
                </a:solidFill>
              </a:rPr>
              <a:t>全体学生的学校、院系和班级信息（故意初始化为某个名称） </a:t>
            </a:r>
            <a:endParaRPr lang="zh-CN" altLang="en-US" sz="2000" dirty="0">
              <a:solidFill>
                <a:schemeClr val="folHlink"/>
              </a:solidFill>
            </a:endParaRPr>
          </a:p>
          <a:p>
            <a:r>
              <a:rPr lang="zh-CN" altLang="en-US" sz="2000" dirty="0"/>
              <a:t>学生成绩管理系统的主要功能是可以让用户输入学生的信息和成绩，并存储在文件中，文件名应该在首次录入时由用户提供，所以定义一个全局的数据文件名（并初始化为某个特殊名称）：</a:t>
            </a:r>
            <a:endParaRPr lang="zh-CN" altLang="en-US" sz="2000" dirty="0"/>
          </a:p>
          <a:p>
            <a:pPr lvl="1">
              <a:buNone/>
            </a:pPr>
            <a:r>
              <a:rPr lang="en-US" altLang="zh-CN" sz="2000" dirty="0">
                <a:solidFill>
                  <a:schemeClr val="folHlink"/>
                </a:solidFill>
              </a:rPr>
              <a:t>char datafile[256] = "null";    //</a:t>
            </a:r>
            <a:r>
              <a:rPr lang="zh-CN" altLang="en-US" sz="2000" dirty="0">
                <a:solidFill>
                  <a:schemeClr val="folHlink"/>
                </a:solidFill>
              </a:rPr>
              <a:t>存储学生信息和成绩的数据文件名</a:t>
            </a:r>
            <a:endParaRPr lang="zh-CN" altLang="en-US" sz="2000" dirty="0">
              <a:solidFill>
                <a:schemeClr val="folHlink"/>
              </a:solidFill>
            </a:endParaRPr>
          </a:p>
        </p:txBody>
      </p:sp>
    </p:spTree>
  </p:cSld>
  <p:clrMapOvr>
    <a:masterClrMapping/>
  </p:clrMapOvr>
  <p:transition spd="med">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93891" name="内容占位符 293890"/>
          <p:cNvSpPr>
            <a:spLocks noGrp="1"/>
          </p:cNvSpPr>
          <p:nvPr>
            <p:ph idx="1"/>
          </p:nvPr>
        </p:nvSpPr>
        <p:spPr>
          <a:xfrm>
            <a:off x="539750" y="473075"/>
            <a:ext cx="8136255" cy="5908675"/>
          </a:xfrm>
        </p:spPr>
        <p:txBody>
          <a:bodyPr/>
          <a:lstStyle/>
          <a:p>
            <a:pPr marL="0" indent="0">
              <a:lnSpc>
                <a:spcPct val="90000"/>
              </a:lnSpc>
              <a:buNone/>
            </a:pPr>
            <a:r>
              <a:rPr lang="zh-CN" altLang="en-US" sz="2400" dirty="0"/>
              <a:t>教师在输入学生成绩时，只需要输入平时成绩和期末考试成绩，这两项成绩按照事先确定的所占比重（例如，前者占</a:t>
            </a:r>
            <a:r>
              <a:rPr lang="en-US" altLang="zh-CN" sz="2400" dirty="0"/>
              <a:t>40%</a:t>
            </a:r>
            <a:r>
              <a:rPr lang="zh-CN" altLang="en-US" sz="2400" dirty="0"/>
              <a:t>，后者占</a:t>
            </a:r>
            <a:r>
              <a:rPr lang="en-US" altLang="zh-CN" sz="2400" dirty="0"/>
              <a:t>60%</a:t>
            </a:r>
            <a:r>
              <a:rPr lang="zh-CN" altLang="en-US" sz="2400" dirty="0"/>
              <a:t>）计算出总评成绩，而且按照一定的及格分数线分别统计。</a:t>
            </a:r>
            <a:endParaRPr lang="zh-CN" altLang="en-US" sz="2400" dirty="0"/>
          </a:p>
          <a:p>
            <a:pPr marL="0" indent="0">
              <a:lnSpc>
                <a:spcPct val="90000"/>
              </a:lnSpc>
              <a:buNone/>
            </a:pPr>
            <a:r>
              <a:rPr lang="zh-CN" altLang="en-US" sz="2400" dirty="0"/>
              <a:t>定义一个表示平时成绩所占比重全局变量</a:t>
            </a:r>
            <a:r>
              <a:rPr lang="en-US" altLang="zh-CN" sz="2400" dirty="0"/>
              <a:t>rate1</a:t>
            </a:r>
            <a:r>
              <a:rPr lang="zh-CN" altLang="en-US" sz="2400" dirty="0"/>
              <a:t>（期末考试成绩所点比重为 </a:t>
            </a:r>
            <a:r>
              <a:rPr lang="en-US" altLang="zh-CN" sz="2400" dirty="0"/>
              <a:t>1-rate1</a:t>
            </a:r>
            <a:r>
              <a:rPr lang="zh-CN" altLang="en-US" sz="2400" dirty="0"/>
              <a:t>，不必额外定义）和一个表示及格分数级的全局变量</a:t>
            </a:r>
            <a:r>
              <a:rPr lang="en-US" altLang="zh-CN" sz="2400" err="1"/>
              <a:t>passline</a:t>
            </a:r>
            <a:r>
              <a:rPr lang="zh-CN" altLang="en-US" sz="2400" dirty="0"/>
              <a:t>：</a:t>
            </a:r>
            <a:endParaRPr lang="zh-CN" altLang="en-US" sz="2400" dirty="0"/>
          </a:p>
          <a:p>
            <a:pPr marL="0" indent="0">
              <a:lnSpc>
                <a:spcPct val="90000"/>
              </a:lnSpc>
              <a:buNone/>
            </a:pPr>
            <a:r>
              <a:rPr lang="en-US" altLang="zh-CN" sz="2400" dirty="0"/>
              <a:t>double rate1 = 0.4;    </a:t>
            </a:r>
            <a:r>
              <a:rPr lang="en-US" altLang="zh-CN" sz="2000" dirty="0"/>
              <a:t>//</a:t>
            </a:r>
            <a:r>
              <a:rPr lang="zh-CN" altLang="en-US" sz="2000" dirty="0"/>
              <a:t>平时成绩比重。期末考试成绩比重为 </a:t>
            </a:r>
            <a:r>
              <a:rPr lang="en-US" altLang="zh-CN" sz="2000"/>
              <a:t>1-rate1</a:t>
            </a:r>
            <a:endParaRPr lang="en-US" altLang="zh-CN" sz="2000"/>
          </a:p>
          <a:p>
            <a:pPr marL="0" indent="0">
              <a:lnSpc>
                <a:spcPct val="90000"/>
              </a:lnSpc>
              <a:buNone/>
            </a:pPr>
            <a:r>
              <a:rPr lang="en-US" altLang="zh-CN" sz="2400" err="1"/>
              <a:t>double passline</a:t>
            </a:r>
            <a:r>
              <a:rPr lang="en-US" altLang="zh-CN" sz="2400" dirty="0"/>
              <a:t> = 60;    //</a:t>
            </a:r>
            <a:r>
              <a:rPr lang="zh-CN" altLang="en-US" sz="2400" dirty="0"/>
              <a:t>及格分数线</a:t>
            </a:r>
            <a:endParaRPr lang="zh-CN" altLang="en-US" sz="2400" dirty="0"/>
          </a:p>
          <a:p>
            <a:pPr marL="0" indent="0">
              <a:lnSpc>
                <a:spcPct val="90000"/>
              </a:lnSpc>
              <a:buNone/>
            </a:pPr>
            <a:r>
              <a:rPr lang="zh-CN" altLang="en-US" sz="2400" dirty="0"/>
              <a:t>这两个数据应该是允许用户修改的。</a:t>
            </a:r>
            <a:endParaRPr lang="zh-CN" altLang="en-US" sz="2400" dirty="0"/>
          </a:p>
          <a:p>
            <a:pPr marL="0" indent="0">
              <a:lnSpc>
                <a:spcPct val="90000"/>
              </a:lnSpc>
              <a:buNone/>
            </a:pPr>
            <a:endParaRPr lang="zh-CN" altLang="en-US" sz="2400" dirty="0"/>
          </a:p>
          <a:p>
            <a:pPr marL="0" indent="0">
              <a:lnSpc>
                <a:spcPct val="90000"/>
              </a:lnSpc>
              <a:buNone/>
            </a:pPr>
            <a:r>
              <a:rPr lang="zh-CN" altLang="en-US" sz="2400" dirty="0"/>
              <a:t>为了绘制统计直方图，定义相关的其它常量。</a:t>
            </a:r>
            <a:endParaRPr lang="zh-CN" altLang="en-US" sz="2400" dirty="0"/>
          </a:p>
          <a:p>
            <a:pPr marL="0" indent="0">
              <a:lnSpc>
                <a:spcPct val="90000"/>
              </a:lnSpc>
              <a:buNone/>
            </a:pPr>
            <a:r>
              <a:rPr lang="en-US" altLang="zh-CN" sz="2400" err="1"/>
              <a:t>enum</a:t>
            </a:r>
            <a:r>
              <a:rPr lang="en-US" altLang="zh-CN" sz="2400"/>
              <a:t> {</a:t>
            </a:r>
            <a:endParaRPr lang="en-US" altLang="zh-CN" sz="2400"/>
          </a:p>
          <a:p>
            <a:pPr marL="0" indent="0">
              <a:lnSpc>
                <a:spcPct val="90000"/>
              </a:lnSpc>
              <a:buNone/>
            </a:pPr>
            <a:r>
              <a:rPr lang="en-US" altLang="zh-CN" sz="2400" dirty="0"/>
              <a:t>    HISTOHIGH = 60,    //</a:t>
            </a:r>
            <a:r>
              <a:rPr lang="zh-CN" altLang="en-US" sz="2400" dirty="0"/>
              <a:t>直方图最大高度</a:t>
            </a:r>
            <a:endParaRPr lang="zh-CN" altLang="en-US" sz="2400" dirty="0"/>
          </a:p>
          <a:p>
            <a:pPr marL="0" indent="0">
              <a:lnSpc>
                <a:spcPct val="90000"/>
              </a:lnSpc>
              <a:buNone/>
            </a:pPr>
            <a:r>
              <a:rPr lang="zh-CN" altLang="en-US" sz="2400" dirty="0"/>
              <a:t>    </a:t>
            </a:r>
            <a:r>
              <a:rPr lang="en-US" altLang="zh-CN" sz="2400" dirty="0"/>
              <a:t>SEGLEN = 5,        //</a:t>
            </a:r>
            <a:r>
              <a:rPr lang="zh-CN" altLang="en-US" sz="2400" dirty="0"/>
              <a:t>直方图间隔宽度</a:t>
            </a:r>
            <a:endParaRPr lang="zh-CN" altLang="en-US" sz="2400" dirty="0"/>
          </a:p>
          <a:p>
            <a:pPr marL="0" indent="0">
              <a:lnSpc>
                <a:spcPct val="90000"/>
              </a:lnSpc>
              <a:buNone/>
            </a:pPr>
            <a:r>
              <a:rPr lang="zh-CN" altLang="en-US" sz="2400" dirty="0"/>
              <a:t>    </a:t>
            </a:r>
            <a:r>
              <a:rPr lang="en-US" altLang="zh-CN" sz="2400" dirty="0"/>
              <a:t>HISTONUM = (100/SEGLEN)+1    //</a:t>
            </a:r>
            <a:r>
              <a:rPr lang="zh-CN" altLang="en-US" sz="2400" dirty="0"/>
              <a:t>直方图间隔数</a:t>
            </a:r>
            <a:endParaRPr lang="zh-CN" altLang="en-US" sz="2400" dirty="0"/>
          </a:p>
          <a:p>
            <a:pPr marL="0" indent="0">
              <a:lnSpc>
                <a:spcPct val="90000"/>
              </a:lnSpc>
              <a:buNone/>
            </a:pPr>
            <a:r>
              <a:rPr lang="en-US" altLang="zh-CN" sz="2400"/>
              <a:t>};</a:t>
            </a:r>
            <a:endParaRPr lang="en-US" altLang="zh-CN" sz="2400"/>
          </a:p>
        </p:txBody>
      </p:sp>
    </p:spTree>
  </p:cSld>
  <p:clrMapOvr>
    <a:masterClrMapping/>
  </p:clrMapOvr>
  <p:transition spd="med">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94915" name="内容占位符 294914"/>
          <p:cNvSpPr>
            <a:spLocks noGrp="1"/>
          </p:cNvSpPr>
          <p:nvPr>
            <p:ph idx="1"/>
          </p:nvPr>
        </p:nvSpPr>
        <p:spPr>
          <a:xfrm>
            <a:off x="539750" y="124460"/>
            <a:ext cx="8136255" cy="6257290"/>
          </a:xfrm>
        </p:spPr>
        <p:txBody>
          <a:bodyPr/>
          <a:lstStyle/>
          <a:p>
            <a:pPr marL="0" indent="0">
              <a:lnSpc>
                <a:spcPct val="90000"/>
              </a:lnSpc>
              <a:buNone/>
            </a:pPr>
            <a:r>
              <a:rPr lang="zh-CN" altLang="en-US" sz="2000" dirty="0"/>
              <a:t>有了上面的基本设计，下面就可以考虑程序的整体功能了。</a:t>
            </a:r>
            <a:endParaRPr lang="zh-CN" altLang="en-US" sz="2000" dirty="0"/>
          </a:p>
          <a:p>
            <a:pPr marL="0" indent="0">
              <a:lnSpc>
                <a:spcPct val="90000"/>
              </a:lnSpc>
              <a:buNone/>
            </a:pPr>
            <a:r>
              <a:rPr lang="zh-CN" altLang="en-US" sz="2000" dirty="0"/>
              <a:t>学生成绩管理系统的主要功能可以让用户输入学生的信息和成绩，输入时应该可以批量逐个输入或者个别修改。程序每次启动时都应该能够读入原有文件中的数据。除此之外，还应该允许用户修改一些参数（成绩比例和及格分数），这些参数事先存储在一个参数配置文件中（例如这个文件取名为“</a:t>
            </a:r>
            <a:r>
              <a:rPr lang="en-US" altLang="zh-CN" sz="2000" err="1"/>
              <a:t>config.ini</a:t>
            </a:r>
            <a:r>
              <a:rPr lang="en-US" altLang="zh-CN" sz="2000" dirty="0"/>
              <a:t>”</a:t>
            </a:r>
            <a:r>
              <a:rPr lang="zh-CN" altLang="en-US" sz="2000" dirty="0"/>
              <a:t>）。</a:t>
            </a:r>
            <a:endParaRPr lang="zh-CN" altLang="en-US" sz="2000" dirty="0"/>
          </a:p>
          <a:p>
            <a:pPr marL="0" indent="0">
              <a:lnSpc>
                <a:spcPct val="90000"/>
              </a:lnSpc>
              <a:buNone/>
            </a:pPr>
            <a:r>
              <a:rPr lang="zh-CN" altLang="en-US" sz="2000" dirty="0"/>
              <a:t>通常来说，学生的信息管理和成绩管理是在两个不同时段进行的：在课程授课阶段录入学生信息（这时把学生成绩都赋为 </a:t>
            </a:r>
            <a:r>
              <a:rPr lang="en-US" altLang="zh-CN" sz="2000" dirty="0"/>
              <a:t>-1</a:t>
            </a:r>
            <a:r>
              <a:rPr lang="zh-CN" altLang="en-US" sz="2000" dirty="0"/>
              <a:t>，以指示并未录入成绩），在期末考试之后录入学生成绩。而且在录入学生信息或成绩时可能是批量进行的，或单独增加和修改的。因此，可以设想，程序的主要流程如下：</a:t>
            </a:r>
            <a:endParaRPr lang="zh-CN" altLang="en-US" sz="2000" dirty="0"/>
          </a:p>
          <a:p>
            <a:pPr marL="0" indent="0">
              <a:lnSpc>
                <a:spcPct val="90000"/>
              </a:lnSpc>
              <a:buNone/>
            </a:pPr>
            <a:r>
              <a:rPr lang="zh-CN" altLang="en-US" sz="2000" dirty="0"/>
              <a:t>从参数配置文件中读取参数</a:t>
            </a:r>
            <a:r>
              <a:rPr lang="en-US" altLang="zh-CN" sz="2000"/>
              <a:t>;</a:t>
            </a:r>
            <a:endParaRPr lang="en-US" altLang="zh-CN" sz="2000"/>
          </a:p>
          <a:p>
            <a:pPr marL="0" indent="0">
              <a:lnSpc>
                <a:spcPct val="90000"/>
              </a:lnSpc>
              <a:buNone/>
            </a:pPr>
            <a:r>
              <a:rPr lang="zh-CN" altLang="en-US" sz="2000" dirty="0"/>
              <a:t>显示如下菜单：</a:t>
            </a:r>
            <a:endParaRPr lang="zh-CN" altLang="en-US" sz="2000" dirty="0"/>
          </a:p>
          <a:p>
            <a:pPr marL="0" indent="0">
              <a:lnSpc>
                <a:spcPct val="90000"/>
              </a:lnSpc>
              <a:buNone/>
            </a:pPr>
            <a:r>
              <a:rPr lang="zh-CN" altLang="en-US" sz="2000" dirty="0"/>
              <a:t>    </a:t>
            </a:r>
            <a:r>
              <a:rPr lang="en-US" altLang="zh-CN" sz="2000" dirty="0"/>
              <a:t>1.</a:t>
            </a:r>
            <a:r>
              <a:rPr lang="zh-CN" altLang="en-US" sz="2000" dirty="0"/>
              <a:t>批量输入学生信息</a:t>
            </a:r>
            <a:endParaRPr lang="zh-CN" altLang="en-US" sz="2000" dirty="0"/>
          </a:p>
          <a:p>
            <a:pPr marL="0" indent="0">
              <a:lnSpc>
                <a:spcPct val="90000"/>
              </a:lnSpc>
              <a:buNone/>
            </a:pPr>
            <a:r>
              <a:rPr lang="zh-CN" altLang="en-US" sz="2000" dirty="0"/>
              <a:t>    </a:t>
            </a:r>
            <a:r>
              <a:rPr lang="en-US" altLang="zh-CN" sz="2000" dirty="0"/>
              <a:t>2.</a:t>
            </a:r>
            <a:r>
              <a:rPr lang="zh-CN" altLang="en-US" sz="2000" dirty="0"/>
              <a:t>单独增加</a:t>
            </a:r>
            <a:r>
              <a:rPr lang="en-US" altLang="zh-CN" sz="2000" dirty="0"/>
              <a:t>/</a:t>
            </a:r>
            <a:r>
              <a:rPr lang="zh-CN" altLang="en-US" sz="2000" dirty="0"/>
              <a:t>修改学生信息</a:t>
            </a:r>
            <a:endParaRPr lang="zh-CN" altLang="en-US" sz="2000" dirty="0"/>
          </a:p>
          <a:p>
            <a:pPr marL="0" indent="0">
              <a:lnSpc>
                <a:spcPct val="90000"/>
              </a:lnSpc>
              <a:buNone/>
            </a:pPr>
            <a:r>
              <a:rPr lang="zh-CN" altLang="en-US" sz="2000" dirty="0"/>
              <a:t>    </a:t>
            </a:r>
            <a:r>
              <a:rPr lang="en-US" altLang="zh-CN" sz="2000" dirty="0"/>
              <a:t>3.</a:t>
            </a:r>
            <a:r>
              <a:rPr lang="zh-CN" altLang="en-US" sz="2000" dirty="0"/>
              <a:t>批量输入学生成绩</a:t>
            </a:r>
            <a:endParaRPr lang="zh-CN" altLang="en-US" sz="2000" dirty="0"/>
          </a:p>
          <a:p>
            <a:pPr marL="0" indent="0">
              <a:lnSpc>
                <a:spcPct val="90000"/>
              </a:lnSpc>
              <a:buNone/>
            </a:pPr>
            <a:r>
              <a:rPr lang="zh-CN" altLang="en-US" sz="2000" dirty="0"/>
              <a:t>    </a:t>
            </a:r>
            <a:r>
              <a:rPr lang="en-US" altLang="zh-CN" sz="2000" dirty="0"/>
              <a:t>4.</a:t>
            </a:r>
            <a:r>
              <a:rPr lang="zh-CN" altLang="en-US" sz="2000" dirty="0"/>
              <a:t>单独增加</a:t>
            </a:r>
            <a:r>
              <a:rPr lang="en-US" altLang="zh-CN" sz="2000" dirty="0"/>
              <a:t>/</a:t>
            </a:r>
            <a:r>
              <a:rPr lang="zh-CN" altLang="en-US" sz="2000" dirty="0"/>
              <a:t>修改学生成绩</a:t>
            </a:r>
            <a:endParaRPr lang="zh-CN" altLang="en-US" sz="2000" dirty="0"/>
          </a:p>
          <a:p>
            <a:pPr marL="0" indent="0">
              <a:lnSpc>
                <a:spcPct val="90000"/>
              </a:lnSpc>
              <a:buNone/>
            </a:pPr>
            <a:r>
              <a:rPr lang="zh-CN" altLang="en-US" sz="2000" dirty="0"/>
              <a:t>    </a:t>
            </a:r>
            <a:r>
              <a:rPr lang="en-US" altLang="zh-CN" sz="2000" dirty="0"/>
              <a:t>5.</a:t>
            </a:r>
            <a:r>
              <a:rPr lang="zh-CN" altLang="en-US" sz="2000" dirty="0"/>
              <a:t>列出所有学生信息和成绩</a:t>
            </a:r>
            <a:endParaRPr lang="zh-CN" altLang="en-US" sz="2000" dirty="0"/>
          </a:p>
          <a:p>
            <a:pPr marL="0" indent="0">
              <a:lnSpc>
                <a:spcPct val="90000"/>
              </a:lnSpc>
              <a:buNone/>
            </a:pPr>
            <a:r>
              <a:rPr lang="zh-CN" altLang="en-US" sz="2000" dirty="0"/>
              <a:t>    </a:t>
            </a:r>
            <a:r>
              <a:rPr lang="en-US" altLang="zh-CN" sz="2000" dirty="0"/>
              <a:t>6.</a:t>
            </a:r>
            <a:r>
              <a:rPr lang="zh-CN" altLang="en-US" sz="2000" dirty="0"/>
              <a:t>成绩统计分析</a:t>
            </a:r>
            <a:endParaRPr lang="zh-CN" altLang="en-US" sz="2000" dirty="0"/>
          </a:p>
          <a:p>
            <a:pPr marL="0" indent="0">
              <a:lnSpc>
                <a:spcPct val="90000"/>
              </a:lnSpc>
              <a:buNone/>
            </a:pPr>
            <a:r>
              <a:rPr lang="zh-CN" altLang="en-US" sz="2000" dirty="0"/>
              <a:t>    </a:t>
            </a:r>
            <a:r>
              <a:rPr lang="en-US" altLang="zh-CN" sz="2000" dirty="0"/>
              <a:t>7.</a:t>
            </a:r>
            <a:r>
              <a:rPr lang="zh-CN" altLang="en-US" sz="2000" dirty="0"/>
              <a:t>修改参数</a:t>
            </a:r>
            <a:endParaRPr lang="zh-CN" altLang="en-US" sz="2000" dirty="0"/>
          </a:p>
          <a:p>
            <a:pPr marL="0" indent="0">
              <a:lnSpc>
                <a:spcPct val="90000"/>
              </a:lnSpc>
              <a:buNone/>
            </a:pPr>
            <a:r>
              <a:rPr lang="zh-CN" altLang="en-US" sz="2000" dirty="0"/>
              <a:t>    </a:t>
            </a:r>
            <a:r>
              <a:rPr lang="en-US" altLang="zh-CN" sz="2000" dirty="0"/>
              <a:t>0.</a:t>
            </a:r>
            <a:r>
              <a:rPr lang="zh-CN" altLang="en-US" sz="2000" dirty="0"/>
              <a:t>退出</a:t>
            </a:r>
            <a:endParaRPr lang="zh-CN" altLang="en-US" sz="2000" dirty="0"/>
          </a:p>
          <a:p>
            <a:pPr marL="0" indent="0">
              <a:lnSpc>
                <a:spcPct val="90000"/>
              </a:lnSpc>
              <a:buNone/>
            </a:pPr>
            <a:r>
              <a:rPr lang="zh-CN" altLang="en-US" sz="2000" dirty="0"/>
              <a:t>用户输入菜单项数字，执行相应的功能；</a:t>
            </a:r>
            <a:endParaRPr lang="zh-CN" altLang="en-US" sz="2000" dirty="0"/>
          </a:p>
          <a:p>
            <a:pPr marL="0" indent="0">
              <a:lnSpc>
                <a:spcPct val="90000"/>
              </a:lnSpc>
              <a:buNone/>
            </a:pPr>
            <a:r>
              <a:rPr lang="zh-CN" altLang="en-US" sz="2000" dirty="0"/>
              <a:t>保存各项参数到配置文件并退出；</a:t>
            </a:r>
            <a:endParaRPr lang="zh-CN" altLang="en-US" sz="2000" dirty="0"/>
          </a:p>
        </p:txBody>
      </p:sp>
    </p:spTree>
  </p:cSld>
  <p:clrMapOvr>
    <a:masterClrMapping/>
  </p:clrMapOvr>
  <p:transition spd="med">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95939" name="内容占位符 295938"/>
          <p:cNvSpPr>
            <a:spLocks noGrp="1"/>
          </p:cNvSpPr>
          <p:nvPr>
            <p:ph idx="1"/>
          </p:nvPr>
        </p:nvSpPr>
        <p:spPr>
          <a:xfrm>
            <a:off x="539750" y="391795"/>
            <a:ext cx="8136255" cy="5989955"/>
          </a:xfrm>
        </p:spPr>
        <p:txBody>
          <a:bodyPr/>
          <a:lstStyle/>
          <a:p>
            <a:pPr>
              <a:lnSpc>
                <a:spcPct val="90000"/>
              </a:lnSpc>
              <a:buNone/>
            </a:pPr>
            <a:r>
              <a:rPr lang="zh-CN" altLang="en-US" sz="2000" dirty="0"/>
              <a:t>大致地写出主函数的内容。</a:t>
            </a:r>
            <a:endParaRPr lang="zh-CN" altLang="en-US" sz="2000" dirty="0"/>
          </a:p>
          <a:p>
            <a:pPr>
              <a:lnSpc>
                <a:spcPct val="90000"/>
              </a:lnSpc>
              <a:buNone/>
            </a:pPr>
            <a:r>
              <a:rPr lang="en-US" altLang="zh-CN" sz="2000" err="1"/>
              <a:t>int</a:t>
            </a:r>
            <a:r>
              <a:rPr lang="en-US" altLang="zh-CN" sz="2000"/>
              <a:t> main() {</a:t>
            </a:r>
            <a:endParaRPr lang="en-US" altLang="zh-CN" sz="2000"/>
          </a:p>
          <a:p>
            <a:pPr>
              <a:lnSpc>
                <a:spcPct val="90000"/>
              </a:lnSpc>
              <a:buNone/>
            </a:pPr>
            <a:r>
              <a:rPr lang="en-US" altLang="zh-CN" sz="2000" err="1"/>
              <a:t>    int</a:t>
            </a:r>
            <a:r>
              <a:rPr lang="en-US" altLang="zh-CN" sz="2000"/>
              <a:t> choose = -1;</a:t>
            </a:r>
            <a:endParaRPr lang="en-US" altLang="zh-CN" sz="2000"/>
          </a:p>
          <a:p>
            <a:pPr>
              <a:lnSpc>
                <a:spcPct val="90000"/>
              </a:lnSpc>
              <a:buNone/>
            </a:pPr>
            <a:r>
              <a:rPr lang="en-US" altLang="zh-CN" sz="2000" err="1"/>
              <a:t>    ReadConfig</a:t>
            </a:r>
            <a:r>
              <a:rPr lang="en-US" altLang="zh-CN" sz="2000" dirty="0"/>
              <a:t>();    //</a:t>
            </a:r>
            <a:r>
              <a:rPr lang="zh-CN" altLang="en-US" sz="2000" dirty="0"/>
              <a:t>从参数配置文件中读取程序参数</a:t>
            </a:r>
            <a:endParaRPr lang="zh-CN" altLang="en-US" sz="2000" dirty="0"/>
          </a:p>
          <a:p>
            <a:pPr>
              <a:lnSpc>
                <a:spcPct val="90000"/>
              </a:lnSpc>
              <a:buNone/>
            </a:pPr>
            <a:r>
              <a:rPr lang="zh-CN" altLang="en-US" sz="2000" dirty="0"/>
              <a:t>    </a:t>
            </a:r>
            <a:r>
              <a:rPr lang="en-US" altLang="zh-CN" sz="2000" err="1"/>
              <a:t>if (strcmp(datafile</a:t>
            </a:r>
            <a:r>
              <a:rPr lang="en-US" altLang="zh-CN" sz="2000" dirty="0"/>
              <a:t>, "null")) //</a:t>
            </a:r>
            <a:r>
              <a:rPr lang="zh-CN" altLang="en-US" sz="2000" dirty="0"/>
              <a:t>数据文件名不等于初始化的空值时就读取数据</a:t>
            </a:r>
            <a:endParaRPr lang="zh-CN" altLang="en-US" sz="2000" dirty="0"/>
          </a:p>
          <a:p>
            <a:pPr>
              <a:lnSpc>
                <a:spcPct val="90000"/>
              </a:lnSpc>
              <a:buNone/>
            </a:pPr>
            <a:r>
              <a:rPr lang="zh-CN" altLang="en-US" sz="2000" dirty="0"/>
              <a:t>        </a:t>
            </a:r>
            <a:r>
              <a:rPr lang="en-US" altLang="zh-CN" sz="2000" err="1"/>
              <a:t>ReadData</a:t>
            </a:r>
            <a:r>
              <a:rPr lang="en-US" altLang="zh-CN" sz="2000"/>
              <a:t>();</a:t>
            </a:r>
            <a:endParaRPr lang="en-US" altLang="zh-CN" sz="2000"/>
          </a:p>
          <a:p>
            <a:pPr>
              <a:lnSpc>
                <a:spcPct val="90000"/>
              </a:lnSpc>
              <a:buNone/>
            </a:pPr>
            <a:r>
              <a:rPr lang="en-US" altLang="zh-CN" sz="2000"/>
              <a:t>    else</a:t>
            </a:r>
            <a:endParaRPr lang="en-US" altLang="zh-CN" sz="2000"/>
          </a:p>
          <a:p>
            <a:pPr>
              <a:lnSpc>
                <a:spcPct val="90000"/>
              </a:lnSpc>
              <a:buNone/>
            </a:pPr>
            <a:r>
              <a:rPr lang="en-US" altLang="zh-CN" sz="2000" err="1"/>
              <a:t>        cout</a:t>
            </a:r>
            <a:r>
              <a:rPr lang="en-US" altLang="zh-CN" sz="2000" dirty="0"/>
              <a:t> &lt;&lt; "</a:t>
            </a:r>
            <a:r>
              <a:rPr lang="zh-CN" altLang="en-US" sz="2000" dirty="0"/>
              <a:t>没有学生数据。</a:t>
            </a:r>
            <a:r>
              <a:rPr lang="en-US" altLang="zh-CN" sz="2000" err="1"/>
              <a:t>" &lt;&lt; endl</a:t>
            </a:r>
            <a:r>
              <a:rPr lang="en-US" altLang="zh-CN" sz="2000"/>
              <a:t>;</a:t>
            </a:r>
            <a:endParaRPr lang="en-US" altLang="zh-CN" sz="2000"/>
          </a:p>
          <a:p>
            <a:pPr>
              <a:lnSpc>
                <a:spcPct val="90000"/>
              </a:lnSpc>
              <a:buNone/>
            </a:pPr>
            <a:r>
              <a:rPr lang="en-US" altLang="zh-CN" sz="2000" err="1"/>
              <a:t>    while(choose</a:t>
            </a:r>
            <a:r>
              <a:rPr lang="en-US" altLang="zh-CN" sz="2000"/>
              <a:t> != 0) {</a:t>
            </a:r>
            <a:endParaRPr lang="en-US" altLang="zh-CN" sz="2000"/>
          </a:p>
          <a:p>
            <a:pPr>
              <a:lnSpc>
                <a:spcPct val="90000"/>
              </a:lnSpc>
              <a:buNone/>
            </a:pPr>
            <a:r>
              <a:rPr lang="en-US" altLang="zh-CN" sz="2000" err="1"/>
              <a:t>        cin.sync</a:t>
            </a:r>
            <a:r>
              <a:rPr lang="en-US" altLang="zh-CN" sz="2000"/>
              <a:t>();</a:t>
            </a:r>
            <a:endParaRPr lang="en-US" altLang="zh-CN" sz="2000"/>
          </a:p>
          <a:p>
            <a:pPr>
              <a:lnSpc>
                <a:spcPct val="90000"/>
              </a:lnSpc>
              <a:buNone/>
            </a:pPr>
            <a:r>
              <a:rPr lang="en-US" altLang="zh-CN" sz="2000" err="1"/>
              <a:t>        cin.clear</a:t>
            </a:r>
            <a:r>
              <a:rPr lang="en-US" altLang="zh-CN" sz="2000"/>
              <a:t>();</a:t>
            </a:r>
            <a:endParaRPr lang="en-US" altLang="zh-CN" sz="2000"/>
          </a:p>
          <a:p>
            <a:pPr>
              <a:lnSpc>
                <a:spcPct val="90000"/>
              </a:lnSpc>
              <a:buNone/>
            </a:pPr>
            <a:r>
              <a:rPr lang="en-US" altLang="zh-CN" sz="2000" err="1"/>
              <a:t>        cout</a:t>
            </a:r>
            <a:r>
              <a:rPr lang="en-US" altLang="zh-CN" sz="2000" dirty="0"/>
              <a:t> &lt;&lt; "==== </a:t>
            </a:r>
            <a:r>
              <a:rPr lang="zh-CN" altLang="en-US" sz="2000" dirty="0"/>
              <a:t>学生成绩管理系统 </a:t>
            </a:r>
            <a:r>
              <a:rPr lang="en-US" altLang="zh-CN" sz="2000" err="1"/>
              <a:t>====" &lt;&lt; endl</a:t>
            </a:r>
            <a:r>
              <a:rPr lang="en-US" altLang="zh-CN" sz="2000"/>
              <a:t>;</a:t>
            </a:r>
            <a:endParaRPr lang="en-US" altLang="zh-CN" sz="2000"/>
          </a:p>
          <a:p>
            <a:pPr>
              <a:lnSpc>
                <a:spcPct val="90000"/>
              </a:lnSpc>
              <a:buNone/>
            </a:pPr>
            <a:r>
              <a:rPr lang="en-US" altLang="zh-CN" sz="2000" err="1"/>
              <a:t>        cout</a:t>
            </a:r>
            <a:r>
              <a:rPr lang="en-US" altLang="zh-CN" sz="2000" dirty="0"/>
              <a:t> &lt;&lt; "1.</a:t>
            </a:r>
            <a:r>
              <a:rPr lang="zh-CN" altLang="en-US" sz="2000" dirty="0"/>
              <a:t>批量输入学生信息        </a:t>
            </a:r>
            <a:r>
              <a:rPr lang="en-US" altLang="zh-CN" sz="2000" err="1"/>
              <a:t>" &lt;&lt; endl</a:t>
            </a:r>
            <a:r>
              <a:rPr lang="en-US" altLang="zh-CN" sz="2000"/>
              <a:t>;</a:t>
            </a:r>
            <a:endParaRPr lang="en-US" altLang="zh-CN" sz="2000"/>
          </a:p>
          <a:p>
            <a:pPr>
              <a:lnSpc>
                <a:spcPct val="90000"/>
              </a:lnSpc>
              <a:buNone/>
            </a:pPr>
            <a:r>
              <a:rPr lang="en-US" altLang="zh-CN" sz="2000" err="1"/>
              <a:t>        cout</a:t>
            </a:r>
            <a:r>
              <a:rPr lang="en-US" altLang="zh-CN" sz="2000" dirty="0"/>
              <a:t> &lt;&lt; "2.</a:t>
            </a:r>
            <a:r>
              <a:rPr lang="zh-CN" altLang="en-US" sz="2000" dirty="0"/>
              <a:t>单独增加</a:t>
            </a:r>
            <a:r>
              <a:rPr lang="en-US" altLang="zh-CN" sz="2000" dirty="0"/>
              <a:t>/</a:t>
            </a:r>
            <a:r>
              <a:rPr lang="zh-CN" altLang="en-US" sz="2000" dirty="0"/>
              <a:t>修改学生信息   </a:t>
            </a:r>
            <a:r>
              <a:rPr lang="en-US" altLang="zh-CN" sz="2000" err="1"/>
              <a:t>" &lt;&lt; endl</a:t>
            </a:r>
            <a:r>
              <a:rPr lang="en-US" altLang="zh-CN" sz="2000"/>
              <a:t>;</a:t>
            </a:r>
            <a:endParaRPr lang="en-US" altLang="zh-CN" sz="2000"/>
          </a:p>
          <a:p>
            <a:pPr>
              <a:lnSpc>
                <a:spcPct val="90000"/>
              </a:lnSpc>
              <a:buNone/>
            </a:pPr>
            <a:r>
              <a:rPr lang="en-US" altLang="zh-CN" sz="2000" err="1"/>
              <a:t>        cout</a:t>
            </a:r>
            <a:r>
              <a:rPr lang="en-US" altLang="zh-CN" sz="2000" dirty="0"/>
              <a:t> &lt;&lt; "3.</a:t>
            </a:r>
            <a:r>
              <a:rPr lang="zh-CN" altLang="en-US" sz="2000" dirty="0"/>
              <a:t>批量输入学生成绩        </a:t>
            </a:r>
            <a:r>
              <a:rPr lang="en-US" altLang="zh-CN" sz="2000" err="1"/>
              <a:t>" &lt;&lt; endl</a:t>
            </a:r>
            <a:r>
              <a:rPr lang="en-US" altLang="zh-CN" sz="2000"/>
              <a:t>;</a:t>
            </a:r>
            <a:endParaRPr lang="en-US" altLang="zh-CN" sz="2000"/>
          </a:p>
          <a:p>
            <a:pPr>
              <a:lnSpc>
                <a:spcPct val="90000"/>
              </a:lnSpc>
              <a:buNone/>
            </a:pPr>
            <a:r>
              <a:rPr lang="en-US" altLang="zh-CN" sz="2000" err="1"/>
              <a:t>        cout</a:t>
            </a:r>
            <a:r>
              <a:rPr lang="en-US" altLang="zh-CN" sz="2000" dirty="0"/>
              <a:t> &lt;&lt; "4.</a:t>
            </a:r>
            <a:r>
              <a:rPr lang="zh-CN" altLang="en-US" sz="2000" dirty="0"/>
              <a:t>单独增加</a:t>
            </a:r>
            <a:r>
              <a:rPr lang="en-US" altLang="zh-CN" sz="2000" dirty="0"/>
              <a:t>/</a:t>
            </a:r>
            <a:r>
              <a:rPr lang="zh-CN" altLang="en-US" sz="2000" dirty="0"/>
              <a:t>修改学生成绩   </a:t>
            </a:r>
            <a:r>
              <a:rPr lang="en-US" altLang="zh-CN" sz="2000" err="1"/>
              <a:t>" &lt;&lt; endl</a:t>
            </a:r>
            <a:r>
              <a:rPr lang="en-US" altLang="zh-CN" sz="2000"/>
              <a:t>;</a:t>
            </a:r>
            <a:endParaRPr lang="en-US" altLang="zh-CN" sz="2000"/>
          </a:p>
          <a:p>
            <a:pPr>
              <a:lnSpc>
                <a:spcPct val="90000"/>
              </a:lnSpc>
              <a:buNone/>
            </a:pPr>
            <a:r>
              <a:rPr lang="en-US" altLang="zh-CN" sz="2000" err="1"/>
              <a:t>        cout</a:t>
            </a:r>
            <a:r>
              <a:rPr lang="en-US" altLang="zh-CN" sz="2000" dirty="0"/>
              <a:t> &lt;&lt; "5.</a:t>
            </a:r>
            <a:r>
              <a:rPr lang="zh-CN" altLang="en-US" sz="2000" dirty="0"/>
              <a:t>列出所有学生信息和成绩  </a:t>
            </a:r>
            <a:r>
              <a:rPr lang="en-US" altLang="zh-CN" sz="2000" err="1"/>
              <a:t>" &lt;&lt; endl</a:t>
            </a:r>
            <a:r>
              <a:rPr lang="en-US" altLang="zh-CN" sz="2000"/>
              <a:t>;</a:t>
            </a:r>
            <a:endParaRPr lang="en-US" altLang="zh-CN" sz="2000"/>
          </a:p>
          <a:p>
            <a:pPr>
              <a:lnSpc>
                <a:spcPct val="90000"/>
              </a:lnSpc>
              <a:buNone/>
            </a:pPr>
            <a:r>
              <a:rPr lang="en-US" altLang="zh-CN" sz="2000" err="1"/>
              <a:t>        cout</a:t>
            </a:r>
            <a:r>
              <a:rPr lang="en-US" altLang="zh-CN" sz="2000" dirty="0"/>
              <a:t> &lt;&lt; "6.</a:t>
            </a:r>
            <a:r>
              <a:rPr lang="zh-CN" altLang="en-US" sz="2000" dirty="0"/>
              <a:t>成绩统计分析            </a:t>
            </a:r>
            <a:r>
              <a:rPr lang="en-US" altLang="zh-CN" sz="2000" err="1"/>
              <a:t>" &lt;&lt; endl</a:t>
            </a:r>
            <a:r>
              <a:rPr lang="en-US" altLang="zh-CN" sz="2000"/>
              <a:t>;</a:t>
            </a:r>
            <a:endParaRPr lang="en-US" altLang="zh-CN" sz="2000"/>
          </a:p>
          <a:p>
            <a:pPr>
              <a:lnSpc>
                <a:spcPct val="90000"/>
              </a:lnSpc>
              <a:buNone/>
            </a:pPr>
            <a:r>
              <a:rPr lang="en-US" altLang="zh-CN" sz="2000" err="1"/>
              <a:t>        cout</a:t>
            </a:r>
            <a:r>
              <a:rPr lang="en-US" altLang="zh-CN" sz="2000" dirty="0"/>
              <a:t> &lt;&lt; "7.</a:t>
            </a:r>
            <a:r>
              <a:rPr lang="zh-CN" altLang="en-US" sz="2000" dirty="0"/>
              <a:t>修改参数                </a:t>
            </a:r>
            <a:r>
              <a:rPr lang="en-US" altLang="zh-CN" sz="2000" err="1"/>
              <a:t>" &lt;&lt; endl</a:t>
            </a:r>
            <a:r>
              <a:rPr lang="en-US" altLang="zh-CN" sz="2000"/>
              <a:t>;</a:t>
            </a:r>
            <a:endParaRPr lang="en-US" altLang="zh-CN" sz="2000"/>
          </a:p>
          <a:p>
            <a:pPr>
              <a:lnSpc>
                <a:spcPct val="90000"/>
              </a:lnSpc>
              <a:buNone/>
            </a:pPr>
            <a:r>
              <a:rPr lang="en-US" altLang="zh-CN" sz="2000" err="1"/>
              <a:t>        cout</a:t>
            </a:r>
            <a:r>
              <a:rPr lang="en-US" altLang="zh-CN" sz="2000" dirty="0"/>
              <a:t> &lt;&lt; "0.</a:t>
            </a:r>
            <a:r>
              <a:rPr lang="zh-CN" altLang="en-US" sz="2000" dirty="0"/>
              <a:t>退出                    </a:t>
            </a:r>
            <a:r>
              <a:rPr lang="en-US" altLang="zh-CN" sz="2000" err="1"/>
              <a:t>" &lt;&lt; endl</a:t>
            </a:r>
            <a:r>
              <a:rPr lang="en-US" altLang="zh-CN" sz="2000"/>
              <a:t>;</a:t>
            </a:r>
            <a:endParaRPr lang="en-US" altLang="zh-CN" sz="2000"/>
          </a:p>
          <a:p>
            <a:pPr>
              <a:lnSpc>
                <a:spcPct val="90000"/>
              </a:lnSpc>
              <a:buNone/>
            </a:pPr>
            <a:r>
              <a:rPr lang="en-US" altLang="zh-CN" sz="2000" err="1"/>
              <a:t>        cout &lt;&lt; "========================" &lt;&lt; endl</a:t>
            </a:r>
            <a:r>
              <a:rPr lang="en-US" altLang="zh-CN" sz="2000"/>
              <a:t>;</a:t>
            </a:r>
            <a:endParaRPr lang="en-US" altLang="zh-CN" sz="2000"/>
          </a:p>
        </p:txBody>
      </p:sp>
    </p:spTree>
  </p:cSld>
  <p:clrMapOvr>
    <a:masterClrMapping/>
  </p:clrMapOvr>
  <p:transition spd="med">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348163" name="内容占位符 348162"/>
          <p:cNvSpPr>
            <a:spLocks noGrp="1"/>
          </p:cNvSpPr>
          <p:nvPr>
            <p:ph idx="1"/>
          </p:nvPr>
        </p:nvSpPr>
        <p:spPr>
          <a:xfrm>
            <a:off x="539750" y="351790"/>
            <a:ext cx="8136255" cy="6029960"/>
          </a:xfrm>
        </p:spPr>
        <p:txBody>
          <a:bodyPr/>
          <a:lstStyle/>
          <a:p>
            <a:pPr>
              <a:lnSpc>
                <a:spcPct val="100000"/>
              </a:lnSpc>
              <a:buNone/>
            </a:pPr>
            <a:r>
              <a:rPr lang="en-US" altLang="zh-CN" sz="2000"/>
              <a:t> </a:t>
            </a:r>
            <a:r>
              <a:rPr lang="en-US" altLang="zh-CN" sz="2000" u="sng"/>
              <a:t>do {</a:t>
            </a:r>
            <a:endParaRPr lang="en-US" altLang="zh-CN" sz="2000"/>
          </a:p>
          <a:p>
            <a:pPr>
              <a:lnSpc>
                <a:spcPct val="100000"/>
              </a:lnSpc>
              <a:buNone/>
            </a:pPr>
            <a:r>
              <a:rPr lang="en-US" altLang="zh-CN" sz="2000"/>
              <a:t>            </a:t>
            </a:r>
            <a:r>
              <a:rPr lang="en-US" altLang="zh-CN" sz="2000" u="sng" err="1"/>
              <a:t>cout</a:t>
            </a:r>
            <a:r>
              <a:rPr lang="en-US" altLang="zh-CN" sz="2000" u="sng" dirty="0"/>
              <a:t>&lt;&lt; "</a:t>
            </a:r>
            <a:r>
              <a:rPr lang="zh-CN" altLang="en-US" sz="2000" u="sng" dirty="0"/>
              <a:t>请选择程序功能</a:t>
            </a:r>
            <a:r>
              <a:rPr lang="en-US" altLang="zh-CN" sz="2000" u="sng"/>
              <a:t>(1-7, 0): ";</a:t>
            </a:r>
            <a:endParaRPr lang="en-US" altLang="zh-CN" sz="2000"/>
          </a:p>
          <a:p>
            <a:pPr>
              <a:lnSpc>
                <a:spcPct val="100000"/>
              </a:lnSpc>
              <a:buNone/>
            </a:pPr>
            <a:r>
              <a:rPr lang="en-US" altLang="zh-CN" sz="2000"/>
              <a:t>            </a:t>
            </a:r>
            <a:r>
              <a:rPr lang="en-US" altLang="zh-CN" sz="2000" u="sng" err="1"/>
              <a:t>cin</a:t>
            </a:r>
            <a:r>
              <a:rPr lang="en-US" altLang="zh-CN" sz="2000"/>
              <a:t> </a:t>
            </a:r>
            <a:r>
              <a:rPr lang="en-US" altLang="zh-CN" sz="2000" u="sng"/>
              <a:t>&gt;&gt; choose;</a:t>
            </a:r>
            <a:endParaRPr lang="en-US" altLang="zh-CN" sz="2000"/>
          </a:p>
          <a:p>
            <a:pPr>
              <a:lnSpc>
                <a:spcPct val="100000"/>
              </a:lnSpc>
              <a:buNone/>
            </a:pPr>
            <a:r>
              <a:rPr lang="en-US" altLang="zh-CN" sz="2000"/>
              <a:t>        </a:t>
            </a:r>
            <a:r>
              <a:rPr lang="en-US" altLang="zh-CN" sz="2000" u="sng" err="1"/>
              <a:t>} while(choose</a:t>
            </a:r>
            <a:r>
              <a:rPr lang="en-US" altLang="zh-CN" sz="2000" u="sng"/>
              <a:t> &lt;0 || choose &gt;7);</a:t>
            </a:r>
            <a:endParaRPr lang="en-US" altLang="zh-CN" sz="2000"/>
          </a:p>
          <a:p>
            <a:pPr>
              <a:lnSpc>
                <a:spcPct val="100000"/>
              </a:lnSpc>
              <a:buNone/>
            </a:pPr>
            <a:r>
              <a:rPr lang="en-US" altLang="zh-CN" sz="2000"/>
              <a:t>        </a:t>
            </a:r>
            <a:r>
              <a:rPr lang="en-US" altLang="zh-CN" sz="2000" u="sng" err="1"/>
              <a:t>cin.sync</a:t>
            </a:r>
            <a:r>
              <a:rPr lang="en-US" altLang="zh-CN" sz="2000" u="sng"/>
              <a:t>();</a:t>
            </a:r>
            <a:endParaRPr lang="en-US" altLang="zh-CN" sz="2000"/>
          </a:p>
          <a:p>
            <a:pPr>
              <a:lnSpc>
                <a:spcPct val="100000"/>
              </a:lnSpc>
              <a:buNone/>
            </a:pPr>
            <a:r>
              <a:rPr lang="en-US" altLang="zh-CN" sz="2000"/>
              <a:t>        </a:t>
            </a:r>
            <a:r>
              <a:rPr lang="en-US" altLang="zh-CN" sz="2000" u="sng" err="1"/>
              <a:t>cin.clear</a:t>
            </a:r>
            <a:r>
              <a:rPr lang="en-US" altLang="zh-CN" sz="2000" u="sng"/>
              <a:t>();</a:t>
            </a:r>
            <a:endParaRPr lang="en-US" altLang="zh-CN" sz="2000"/>
          </a:p>
          <a:p>
            <a:pPr>
              <a:lnSpc>
                <a:spcPct val="100000"/>
              </a:lnSpc>
              <a:buNone/>
            </a:pPr>
            <a:r>
              <a:rPr lang="en-US" altLang="zh-CN" sz="2000"/>
              <a:t>        </a:t>
            </a:r>
            <a:r>
              <a:rPr lang="en-US" altLang="zh-CN" sz="2000" u="sng" err="1"/>
              <a:t>switch(choose</a:t>
            </a:r>
            <a:r>
              <a:rPr lang="en-US" altLang="zh-CN" sz="2000" u="sng"/>
              <a:t>) {</a:t>
            </a:r>
            <a:endParaRPr lang="en-US" altLang="zh-CN" sz="2000"/>
          </a:p>
          <a:p>
            <a:pPr>
              <a:lnSpc>
                <a:spcPct val="100000"/>
              </a:lnSpc>
              <a:buNone/>
            </a:pPr>
            <a:r>
              <a:rPr lang="en-US" altLang="zh-CN" sz="2000"/>
              <a:t>            </a:t>
            </a:r>
            <a:r>
              <a:rPr lang="en-US" altLang="zh-CN" sz="2000" u="sng" err="1"/>
              <a:t>case 1: { InputStud</a:t>
            </a:r>
            <a:r>
              <a:rPr lang="en-US" altLang="zh-CN" sz="2000" u="sng"/>
              <a:t>();</a:t>
            </a:r>
            <a:r>
              <a:rPr lang="en-US" altLang="zh-CN" sz="2000"/>
              <a:t>    </a:t>
            </a:r>
            <a:r>
              <a:rPr lang="en-US" altLang="zh-CN" sz="2000" u="sng" dirty="0"/>
              <a:t> break; } //1.</a:t>
            </a:r>
            <a:r>
              <a:rPr lang="zh-CN" altLang="en-US" sz="2000" u="sng" dirty="0"/>
              <a:t>批量输入学生的信息</a:t>
            </a:r>
            <a:endParaRPr lang="zh-CN" altLang="en-US" sz="2000" dirty="0"/>
          </a:p>
          <a:p>
            <a:pPr>
              <a:lnSpc>
                <a:spcPct val="100000"/>
              </a:lnSpc>
              <a:buNone/>
            </a:pPr>
            <a:r>
              <a:rPr lang="zh-CN" altLang="en-US" sz="2000" dirty="0"/>
              <a:t>            </a:t>
            </a:r>
            <a:r>
              <a:rPr lang="en-US" altLang="zh-CN" sz="2000" u="sng" err="1"/>
              <a:t>case 2: { ModifyStud</a:t>
            </a:r>
            <a:r>
              <a:rPr lang="en-US" altLang="zh-CN" sz="2000" u="sng" dirty="0"/>
              <a:t>(); break; } //2.</a:t>
            </a:r>
            <a:r>
              <a:rPr lang="zh-CN" altLang="en-US" sz="2000" u="sng" dirty="0"/>
              <a:t>单独增加</a:t>
            </a:r>
            <a:r>
              <a:rPr lang="en-US" altLang="zh-CN" sz="2000" u="sng" dirty="0"/>
              <a:t>/</a:t>
            </a:r>
            <a:r>
              <a:rPr lang="zh-CN" altLang="en-US" sz="2000" u="sng" dirty="0"/>
              <a:t>修改学生信息</a:t>
            </a:r>
            <a:endParaRPr lang="zh-CN" altLang="en-US" sz="2000" dirty="0"/>
          </a:p>
          <a:p>
            <a:pPr>
              <a:lnSpc>
                <a:spcPct val="100000"/>
              </a:lnSpc>
              <a:buNone/>
            </a:pPr>
            <a:r>
              <a:rPr lang="zh-CN" altLang="en-US" sz="2000" dirty="0"/>
              <a:t>            </a:t>
            </a:r>
            <a:r>
              <a:rPr lang="en-US" altLang="zh-CN" sz="2000" u="sng" err="1"/>
              <a:t>case 3: { InputScore</a:t>
            </a:r>
            <a:r>
              <a:rPr lang="en-US" altLang="zh-CN" sz="2000" u="sng" dirty="0"/>
              <a:t>(); break; } //3.</a:t>
            </a:r>
            <a:r>
              <a:rPr lang="zh-CN" altLang="en-US" sz="2000" u="sng" dirty="0"/>
              <a:t>批量输入学生成绩</a:t>
            </a:r>
            <a:endParaRPr lang="zh-CN" altLang="en-US" sz="2000" dirty="0"/>
          </a:p>
          <a:p>
            <a:pPr>
              <a:lnSpc>
                <a:spcPct val="100000"/>
              </a:lnSpc>
              <a:buNone/>
            </a:pPr>
            <a:r>
              <a:rPr lang="zh-CN" altLang="en-US" sz="2000" dirty="0"/>
              <a:t>            </a:t>
            </a:r>
            <a:r>
              <a:rPr lang="en-US" altLang="zh-CN" sz="2000" u="sng" err="1"/>
              <a:t>case 4: { ModifyScore</a:t>
            </a:r>
            <a:r>
              <a:rPr lang="en-US" altLang="zh-CN" sz="2000" u="sng" dirty="0"/>
              <a:t>(); break; } //4.</a:t>
            </a:r>
            <a:r>
              <a:rPr lang="zh-CN" altLang="en-US" sz="2000" u="sng" dirty="0"/>
              <a:t>单独增加</a:t>
            </a:r>
            <a:r>
              <a:rPr lang="en-US" altLang="zh-CN" sz="2000" u="sng" dirty="0"/>
              <a:t>/</a:t>
            </a:r>
            <a:r>
              <a:rPr lang="zh-CN" altLang="en-US" sz="2000" u="sng" dirty="0"/>
              <a:t>修改学生成绩</a:t>
            </a:r>
            <a:endParaRPr lang="zh-CN" altLang="en-US" sz="2000" dirty="0"/>
          </a:p>
          <a:p>
            <a:pPr>
              <a:lnSpc>
                <a:spcPct val="100000"/>
              </a:lnSpc>
              <a:buNone/>
            </a:pPr>
            <a:r>
              <a:rPr lang="zh-CN" altLang="en-US" sz="2000" dirty="0"/>
              <a:t>            </a:t>
            </a:r>
            <a:r>
              <a:rPr lang="en-US" altLang="zh-CN" sz="2000" u="sng" err="1"/>
              <a:t>case 5: { ShowData</a:t>
            </a:r>
            <a:r>
              <a:rPr lang="en-US" altLang="zh-CN" sz="2000" u="sng"/>
              <a:t>();</a:t>
            </a:r>
            <a:r>
              <a:rPr lang="en-US" altLang="zh-CN" sz="2000"/>
              <a:t>    </a:t>
            </a:r>
            <a:r>
              <a:rPr lang="en-US" altLang="zh-CN" sz="2000" u="sng" dirty="0"/>
              <a:t>break; } //5.</a:t>
            </a:r>
            <a:r>
              <a:rPr lang="zh-CN" altLang="en-US" sz="2000" u="sng" dirty="0"/>
              <a:t>列出所有学生信息和成绩</a:t>
            </a:r>
            <a:endParaRPr lang="zh-CN" altLang="en-US" sz="2000" dirty="0"/>
          </a:p>
          <a:p>
            <a:pPr>
              <a:lnSpc>
                <a:spcPct val="100000"/>
              </a:lnSpc>
              <a:buNone/>
            </a:pPr>
            <a:r>
              <a:rPr lang="zh-CN" altLang="en-US" sz="2000" dirty="0"/>
              <a:t>            </a:t>
            </a:r>
            <a:r>
              <a:rPr lang="en-US" altLang="zh-CN" sz="2000" u="sng"/>
              <a:t>case 6: { Statistic();</a:t>
            </a:r>
            <a:r>
              <a:rPr lang="en-US" altLang="zh-CN" sz="2000"/>
              <a:t>   </a:t>
            </a:r>
            <a:r>
              <a:rPr lang="en-US" altLang="zh-CN" sz="2000" u="sng" dirty="0"/>
              <a:t>break; } //6.</a:t>
            </a:r>
            <a:r>
              <a:rPr lang="zh-CN" altLang="en-US" sz="2000" u="sng" dirty="0"/>
              <a:t>成绩统计分析</a:t>
            </a:r>
            <a:endParaRPr lang="zh-CN" altLang="en-US" sz="2000" dirty="0"/>
          </a:p>
          <a:p>
            <a:pPr>
              <a:lnSpc>
                <a:spcPct val="100000"/>
              </a:lnSpc>
              <a:buNone/>
            </a:pPr>
            <a:r>
              <a:rPr lang="zh-CN" altLang="en-US" sz="2000" dirty="0"/>
              <a:t>            </a:t>
            </a:r>
            <a:r>
              <a:rPr lang="en-US" altLang="zh-CN" sz="2000" u="sng" err="1"/>
              <a:t>case 7: { SetConfig</a:t>
            </a:r>
            <a:r>
              <a:rPr lang="en-US" altLang="zh-CN" sz="2000" u="sng"/>
              <a:t>();</a:t>
            </a:r>
            <a:r>
              <a:rPr lang="en-US" altLang="zh-CN" sz="2000"/>
              <a:t>   </a:t>
            </a:r>
            <a:r>
              <a:rPr lang="en-US" altLang="zh-CN" sz="2000" u="sng" dirty="0"/>
              <a:t>break; } //7.</a:t>
            </a:r>
            <a:r>
              <a:rPr lang="zh-CN" altLang="en-US" sz="2000" u="sng" dirty="0"/>
              <a:t>修改参数</a:t>
            </a:r>
            <a:endParaRPr lang="zh-CN" altLang="en-US" sz="2000" dirty="0"/>
          </a:p>
          <a:p>
            <a:pPr>
              <a:lnSpc>
                <a:spcPct val="100000"/>
              </a:lnSpc>
              <a:buNone/>
            </a:pPr>
            <a:r>
              <a:rPr lang="zh-CN" altLang="en-US" sz="2000" dirty="0"/>
              <a:t>            </a:t>
            </a:r>
            <a:r>
              <a:rPr lang="en-US" altLang="zh-CN" sz="2000" u="sng"/>
              <a:t>default: break;</a:t>
            </a:r>
            <a:endParaRPr lang="en-US" altLang="zh-CN" sz="2000"/>
          </a:p>
          <a:p>
            <a:pPr>
              <a:lnSpc>
                <a:spcPct val="100000"/>
              </a:lnSpc>
              <a:buNone/>
            </a:pPr>
            <a:r>
              <a:rPr lang="en-US" altLang="zh-CN" sz="2000"/>
              <a:t>        </a:t>
            </a:r>
            <a:r>
              <a:rPr lang="en-US" altLang="zh-CN" sz="2000" u="sng"/>
              <a:t>}</a:t>
            </a:r>
            <a:endParaRPr lang="en-US" altLang="zh-CN" sz="2000"/>
          </a:p>
          <a:p>
            <a:pPr>
              <a:lnSpc>
                <a:spcPct val="100000"/>
              </a:lnSpc>
              <a:buNone/>
            </a:pPr>
            <a:r>
              <a:rPr lang="en-US" altLang="zh-CN" sz="2000"/>
              <a:t>    </a:t>
            </a:r>
            <a:r>
              <a:rPr lang="en-US" altLang="zh-CN" sz="2000" u="sng"/>
              <a:t>}</a:t>
            </a:r>
            <a:endParaRPr lang="en-US" altLang="zh-CN" sz="2000"/>
          </a:p>
          <a:p>
            <a:pPr>
              <a:lnSpc>
                <a:spcPct val="100000"/>
              </a:lnSpc>
              <a:buNone/>
            </a:pPr>
            <a:r>
              <a:rPr lang="en-US" altLang="zh-CN" sz="2000"/>
              <a:t>    </a:t>
            </a:r>
            <a:r>
              <a:rPr lang="en-US" altLang="zh-CN" sz="2000" u="sng" err="1"/>
              <a:t>SaveConfig</a:t>
            </a:r>
            <a:r>
              <a:rPr lang="en-US" altLang="zh-CN" sz="2000" u="sng"/>
              <a:t>();</a:t>
            </a:r>
            <a:r>
              <a:rPr lang="en-US" altLang="zh-CN" sz="2000"/>
              <a:t>    </a:t>
            </a:r>
            <a:r>
              <a:rPr lang="en-US" altLang="zh-CN" sz="2000" u="sng" dirty="0"/>
              <a:t>//</a:t>
            </a:r>
            <a:r>
              <a:rPr lang="zh-CN" altLang="en-US" sz="2000" u="sng" dirty="0"/>
              <a:t>把程序参数保存到参数配置文件</a:t>
            </a:r>
            <a:endParaRPr lang="zh-CN" altLang="en-US" sz="2000" dirty="0"/>
          </a:p>
          <a:p>
            <a:pPr>
              <a:lnSpc>
                <a:spcPct val="100000"/>
              </a:lnSpc>
              <a:buNone/>
            </a:pPr>
            <a:r>
              <a:rPr lang="zh-CN" altLang="en-US" sz="2000" dirty="0"/>
              <a:t>    </a:t>
            </a:r>
            <a:r>
              <a:rPr lang="en-US" altLang="zh-CN" sz="2000" u="sng"/>
              <a:t>return 0;</a:t>
            </a:r>
            <a:endParaRPr lang="en-US" altLang="zh-CN" sz="2000" u="sng"/>
          </a:p>
          <a:p>
            <a:pPr>
              <a:lnSpc>
                <a:spcPct val="100000"/>
              </a:lnSpc>
              <a:buNone/>
            </a:pPr>
            <a:r>
              <a:rPr lang="en-US" altLang="zh-CN" sz="2000" u="sng"/>
              <a:t>}</a:t>
            </a:r>
            <a:endParaRPr lang="en-US" altLang="zh-CN" sz="2000" u="sng"/>
          </a:p>
          <a:p>
            <a:pPr>
              <a:lnSpc>
                <a:spcPct val="100000"/>
              </a:lnSpc>
              <a:buNone/>
            </a:pPr>
            <a:endParaRPr lang="en-US" altLang="zh-CN" sz="2000"/>
          </a:p>
          <a:p>
            <a:pPr>
              <a:lnSpc>
                <a:spcPct val="80000"/>
              </a:lnSpc>
              <a:buNone/>
            </a:pPr>
            <a:endParaRPr lang="en-US" altLang="zh-CN" sz="2000" dirty="0"/>
          </a:p>
        </p:txBody>
      </p:sp>
    </p:spTree>
  </p:cSld>
  <p:clrMapOvr>
    <a:masterClrMapping/>
  </p:clrMapOvr>
  <p:transition spd="med">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96963" name="内容占位符 296962"/>
          <p:cNvSpPr>
            <a:spLocks noGrp="1"/>
          </p:cNvSpPr>
          <p:nvPr>
            <p:ph idx="1"/>
          </p:nvPr>
        </p:nvSpPr>
        <p:spPr/>
        <p:txBody>
          <a:bodyPr/>
          <a:lstStyle/>
          <a:p>
            <a:r>
              <a:rPr lang="zh-CN" altLang="en-US" sz="2400" dirty="0"/>
              <a:t>分析主程序的功能，我们首先注意到，“从参数配置文件中读取程序参数”和“把程序参数保存到参数配置文件”这两个功能是完全相关的，读取时必须严格按照保存时的顺序和格式来进行读取。而且读取之后有必要在屏幕上显示所有参数，于是就额外编写一个用于显示参数的函数。</a:t>
            </a:r>
            <a:endParaRPr lang="zh-CN" altLang="en-US" sz="2400" dirty="0"/>
          </a:p>
          <a:p>
            <a:pPr lvl="1">
              <a:buNone/>
            </a:pPr>
            <a:r>
              <a:rPr lang="en-US" altLang="zh-CN" sz="2400" err="1"/>
              <a:t>void ShowConfig</a:t>
            </a:r>
            <a:r>
              <a:rPr lang="en-US" altLang="zh-CN" sz="2400"/>
              <a:t>()</a:t>
            </a:r>
            <a:endParaRPr lang="en-US" altLang="zh-CN" sz="2400"/>
          </a:p>
          <a:p>
            <a:pPr lvl="1">
              <a:buNone/>
            </a:pPr>
            <a:r>
              <a:rPr lang="en-US" altLang="zh-CN" sz="2400" err="1"/>
              <a:t>void ReadConfig</a:t>
            </a:r>
            <a:r>
              <a:rPr lang="en-US" altLang="zh-CN" sz="2400"/>
              <a:t>()</a:t>
            </a:r>
            <a:endParaRPr lang="en-US" altLang="zh-CN" sz="2400"/>
          </a:p>
          <a:p>
            <a:pPr lvl="1">
              <a:buNone/>
            </a:pPr>
            <a:r>
              <a:rPr lang="en-US" altLang="zh-CN" sz="2400" err="1"/>
              <a:t>void SaveConfig</a:t>
            </a:r>
            <a:r>
              <a:rPr lang="en-US" altLang="zh-CN" sz="2400"/>
              <a:t>()</a:t>
            </a:r>
            <a:endParaRPr lang="en-US" altLang="zh-CN" sz="2400"/>
          </a:p>
          <a:p>
            <a:r>
              <a:rPr lang="zh-CN" altLang="en-US" sz="2400" dirty="0"/>
              <a:t>菜单中的第</a:t>
            </a:r>
            <a:r>
              <a:rPr lang="en-US" altLang="zh-CN" sz="2400" dirty="0"/>
              <a:t>6</a:t>
            </a:r>
            <a:r>
              <a:rPr lang="zh-CN" altLang="en-US" sz="2400" dirty="0"/>
              <a:t>项功能“修改参数”也与此相关，</a:t>
            </a:r>
            <a:endParaRPr lang="zh-CN" altLang="en-US" sz="2400" dirty="0"/>
          </a:p>
          <a:p>
            <a:pPr lvl="1">
              <a:buNone/>
            </a:pPr>
            <a:r>
              <a:rPr lang="en-US" altLang="zh-CN" sz="2400" err="1"/>
              <a:t>void SetConfig</a:t>
            </a:r>
            <a:r>
              <a:rPr lang="en-US" altLang="zh-CN" sz="2400"/>
              <a:t>()</a:t>
            </a:r>
            <a:endParaRPr lang="en-US" altLang="zh-CN" sz="2400"/>
          </a:p>
        </p:txBody>
      </p:sp>
    </p:spTree>
  </p:cSld>
  <p:clrMapOvr>
    <a:masterClrMapping/>
  </p:clrMapOvr>
  <p:transition spd="med">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97987" name="内容占位符 297986"/>
          <p:cNvSpPr>
            <a:spLocks noGrp="1"/>
          </p:cNvSpPr>
          <p:nvPr>
            <p:ph idx="1"/>
          </p:nvPr>
        </p:nvSpPr>
        <p:spPr/>
        <p:txBody>
          <a:bodyPr/>
          <a:lstStyle/>
          <a:p>
            <a:pPr marL="0" indent="0">
              <a:buNone/>
            </a:pPr>
            <a:r>
              <a:rPr lang="zh-CN" altLang="en-US" sz="2400" dirty="0"/>
              <a:t>在开始编写录入学生信息和录入学生成绩的函数之前，首先要考虑数据文件读写。在从文件读写数据时，要特别注意数据项的分隔和含有空格的字符串的读写。如果数据项彼此用空格分隔，则在读取时会难以正确地读取含有空格的学生姓名。合理的解决办法是</a:t>
            </a:r>
            <a:r>
              <a:rPr lang="zh-CN" altLang="en-US" sz="2400" b="1" dirty="0"/>
              <a:t>让数据项彼此用制表符分隔</a:t>
            </a:r>
            <a:r>
              <a:rPr lang="zh-CN" altLang="en-US" sz="2400" dirty="0"/>
              <a:t>。而且读数据的函数应该与写数据的函数完全匹配才行。我们写出从文件读写学生信息和成绩的函数如下：</a:t>
            </a:r>
            <a:endParaRPr lang="zh-CN" altLang="en-US" sz="2400" dirty="0"/>
          </a:p>
          <a:p>
            <a:pPr marL="827405" lvl="1">
              <a:buNone/>
            </a:pPr>
            <a:r>
              <a:rPr lang="en-US" altLang="zh-CN" sz="2400" err="1"/>
              <a:t>void SaveData</a:t>
            </a:r>
            <a:r>
              <a:rPr lang="en-US" altLang="zh-CN" sz="2400"/>
              <a:t>() </a:t>
            </a:r>
            <a:endParaRPr lang="en-US" altLang="zh-CN" sz="2400"/>
          </a:p>
          <a:p>
            <a:pPr marL="827405" lvl="1">
              <a:buNone/>
            </a:pPr>
            <a:r>
              <a:rPr lang="en-US" altLang="zh-CN" sz="2400" err="1"/>
              <a:t>void ReadData</a:t>
            </a:r>
            <a:r>
              <a:rPr lang="en-US" altLang="zh-CN" sz="2400"/>
              <a:t>() </a:t>
            </a:r>
            <a:endParaRPr lang="en-US" altLang="zh-CN" sz="2400"/>
          </a:p>
        </p:txBody>
      </p:sp>
      <p:pic>
        <p:nvPicPr>
          <p:cNvPr id="297989" name="图片 297988"/>
          <p:cNvPicPr>
            <a:picLocks noChangeAspect="1"/>
          </p:cNvPicPr>
          <p:nvPr/>
        </p:nvPicPr>
        <p:blipFill>
          <a:blip r:embed="rId1"/>
          <a:stretch>
            <a:fillRect/>
          </a:stretch>
        </p:blipFill>
        <p:spPr>
          <a:xfrm>
            <a:off x="1187450" y="4941888"/>
            <a:ext cx="6657975" cy="1454150"/>
          </a:xfrm>
          <a:prstGeom prst="rect">
            <a:avLst/>
          </a:prstGeom>
          <a:noFill/>
          <a:ln w="9525">
            <a:noFill/>
          </a:ln>
        </p:spPr>
      </p:pic>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303106" name="文本框 90117"/>
          <p:cNvSpPr txBox="1"/>
          <p:nvPr/>
        </p:nvSpPr>
        <p:spPr>
          <a:xfrm>
            <a:off x="436563" y="500063"/>
            <a:ext cx="8402637" cy="3353435"/>
          </a:xfrm>
          <a:prstGeom prst="rect">
            <a:avLst/>
          </a:prstGeom>
          <a:noFill/>
          <a:ln w="9525">
            <a:noFill/>
          </a:ln>
        </p:spPr>
        <p:txBody>
          <a:bodyPr>
            <a:spAutoFit/>
          </a:bodyPr>
          <a:lstStyle/>
          <a:p>
            <a:pPr algn="l">
              <a:buFont typeface="Arial" panose="020B0604020202020204" pitchFamily="34" charset="0"/>
            </a:pPr>
            <a:r>
              <a:rPr lang="zh-CN" altLang="en-US" sz="3200" b="1" dirty="0">
                <a:solidFill>
                  <a:schemeClr val="accent2"/>
                </a:solidFill>
                <a:latin typeface="Cambria" panose="02040503050406030204" pitchFamily="18" charset="0"/>
              </a:rPr>
              <a:t>8.1.2 定义数组类型</a:t>
            </a:r>
            <a:endParaRPr lang="zh-CN" altLang="en-US" sz="3200" b="1" dirty="0">
              <a:solidFill>
                <a:schemeClr val="accent2"/>
              </a:solidFill>
              <a:latin typeface="Cambria" panose="02040503050406030204" pitchFamily="18" charset="0"/>
            </a:endParaRPr>
          </a:p>
          <a:p>
            <a:pPr algn="l">
              <a:spcBef>
                <a:spcPct val="25000"/>
              </a:spcBef>
              <a:buFont typeface="Arial" panose="020B0604020202020204" pitchFamily="34" charset="0"/>
            </a:pPr>
            <a:r>
              <a:rPr lang="zh-CN" altLang="en-US" sz="2400" b="1" dirty="0">
                <a:latin typeface="Cambria" panose="02040503050406030204" pitchFamily="18" charset="0"/>
              </a:rPr>
              <a:t>例如，定义一种具有</a:t>
            </a:r>
            <a:r>
              <a:rPr lang="en-US" altLang="zh-CN" sz="2400" b="1" dirty="0">
                <a:latin typeface="Cambria" panose="02040503050406030204" pitchFamily="18" charset="0"/>
              </a:rPr>
              <a:t>4</a:t>
            </a:r>
            <a:r>
              <a:rPr lang="zh-CN" altLang="en-US" sz="2400" b="1" dirty="0">
                <a:latin typeface="Cambria" panose="02040503050406030204" pitchFamily="18" charset="0"/>
              </a:rPr>
              <a:t>个元素的双精度数组类型：</a:t>
            </a:r>
            <a:endParaRPr lang="zh-CN" altLang="en-US" sz="2400" b="1" dirty="0">
              <a:latin typeface="Cambria" panose="02040503050406030204" pitchFamily="18" charset="0"/>
            </a:endParaRPr>
          </a:p>
          <a:p>
            <a:pPr algn="l">
              <a:spcBef>
                <a:spcPct val="25000"/>
              </a:spcBef>
              <a:buFont typeface="Arial" panose="020B0604020202020204" pitchFamily="34" charset="0"/>
            </a:pPr>
            <a:r>
              <a:rPr lang="zh-CN" altLang="en-US" sz="2400" b="1" err="1">
                <a:solidFill>
                  <a:schemeClr val="hlink"/>
                </a:solidFill>
                <a:latin typeface="Cambria" panose="02040503050406030204" pitchFamily="18" charset="0"/>
              </a:rPr>
              <a:t>	</a:t>
            </a:r>
            <a:r>
              <a:rPr lang="en-US" altLang="zh-CN" sz="2400" b="1" err="1">
                <a:solidFill>
                  <a:schemeClr val="hlink"/>
                </a:solidFill>
                <a:latin typeface="Cambria" panose="02040503050406030204" pitchFamily="18" charset="0"/>
              </a:rPr>
              <a:t>typedef</a:t>
            </a:r>
            <a:r>
              <a:rPr lang="en-US" altLang="zh-CN" sz="2400" b="1">
                <a:solidFill>
                  <a:schemeClr val="hlink"/>
                </a:solidFill>
                <a:latin typeface="Cambria" panose="02040503050406030204" pitchFamily="18" charset="0"/>
              </a:rPr>
              <a:t>  </a:t>
            </a:r>
            <a:r>
              <a:rPr lang="en-US" altLang="zh-CN" sz="2400" b="1" u="sng">
                <a:solidFill>
                  <a:schemeClr val="hlink"/>
                </a:solidFill>
                <a:latin typeface="Cambria" panose="02040503050406030204" pitchFamily="18" charset="0"/>
              </a:rPr>
              <a:t>double </a:t>
            </a:r>
            <a:r>
              <a:rPr lang="en-US" altLang="zh-CN" sz="2400" b="1">
                <a:solidFill>
                  <a:srgbClr val="FF0000"/>
                </a:solidFill>
                <a:latin typeface="Cambria" panose="02040503050406030204" pitchFamily="18" charset="0"/>
              </a:rPr>
              <a:t>Vect4</a:t>
            </a:r>
            <a:r>
              <a:rPr lang="en-US" altLang="zh-CN" sz="2400" b="1" u="sng">
                <a:solidFill>
                  <a:schemeClr val="hlink"/>
                </a:solidFill>
                <a:latin typeface="Cambria" panose="02040503050406030204" pitchFamily="18" charset="0"/>
              </a:rPr>
              <a:t>[4]</a:t>
            </a:r>
            <a:r>
              <a:rPr lang="en-US" altLang="zh-CN" sz="2400" b="1">
                <a:solidFill>
                  <a:schemeClr val="hlink"/>
                </a:solidFill>
                <a:latin typeface="Cambria" panose="02040503050406030204" pitchFamily="18" charset="0"/>
              </a:rPr>
              <a:t>;</a:t>
            </a:r>
            <a:endParaRPr lang="en-US" altLang="zh-CN" sz="2400" b="1">
              <a:solidFill>
                <a:schemeClr val="hlink"/>
              </a:solidFill>
              <a:latin typeface="Cambria" panose="02040503050406030204" pitchFamily="18" charset="0"/>
            </a:endParaRPr>
          </a:p>
          <a:p>
            <a:pPr algn="just" eaLnBrk="0" hangingPunct="0">
              <a:spcBef>
                <a:spcPct val="25000"/>
              </a:spcBef>
              <a:buFont typeface="Arial" panose="020B0604020202020204" pitchFamily="34" charset="0"/>
            </a:pPr>
            <a:r>
              <a:rPr lang="zh-CN" altLang="en-US" sz="2400" b="1" dirty="0">
                <a:latin typeface="Cambria" panose="02040503050406030204" pitchFamily="18" charset="0"/>
              </a:rPr>
              <a:t>此后可以写：</a:t>
            </a:r>
            <a:endParaRPr lang="zh-CN" altLang="en-US" sz="2400" b="1" dirty="0">
              <a:latin typeface="Cambria" panose="02040503050406030204" pitchFamily="18" charset="0"/>
            </a:endParaRPr>
          </a:p>
          <a:p>
            <a:pPr algn="just" eaLnBrk="0" hangingPunct="0">
              <a:spcBef>
                <a:spcPct val="25000"/>
              </a:spcBef>
              <a:buFont typeface="Arial" panose="020B0604020202020204" pitchFamily="34" charset="0"/>
            </a:pPr>
            <a:r>
              <a:rPr lang="zh-CN" altLang="en-US" sz="2400" b="1" dirty="0">
                <a:solidFill>
                  <a:schemeClr val="folHlink"/>
                </a:solidFill>
                <a:latin typeface="Cambria" panose="02040503050406030204" pitchFamily="18" charset="0"/>
              </a:rPr>
              <a:t>	</a:t>
            </a:r>
            <a:r>
              <a:rPr lang="en-US" altLang="zh-CN" sz="2400" b="1" dirty="0">
                <a:solidFill>
                  <a:schemeClr val="folHlink"/>
                </a:solidFill>
                <a:latin typeface="Cambria" panose="02040503050406030204" pitchFamily="18" charset="0"/>
              </a:rPr>
              <a:t>Vect4  v1, v2;    // </a:t>
            </a:r>
            <a:r>
              <a:rPr lang="zh-CN" altLang="en-US" sz="2400" b="1" dirty="0">
                <a:solidFill>
                  <a:schemeClr val="folHlink"/>
                </a:solidFill>
                <a:latin typeface="Cambria" panose="02040503050406030204" pitchFamily="18" charset="0"/>
              </a:rPr>
              <a:t>定义两个数组变量</a:t>
            </a:r>
            <a:endParaRPr lang="zh-CN" altLang="en-US" sz="2400" b="1" dirty="0">
              <a:solidFill>
                <a:schemeClr val="folHlink"/>
              </a:solidFill>
              <a:latin typeface="Cambria" panose="02040503050406030204" pitchFamily="18" charset="0"/>
            </a:endParaRPr>
          </a:p>
          <a:p>
            <a:pPr algn="just" eaLnBrk="0" hangingPunct="0">
              <a:spcBef>
                <a:spcPct val="25000"/>
              </a:spcBef>
              <a:buFont typeface="Arial" panose="020B0604020202020204" pitchFamily="34" charset="0"/>
            </a:pPr>
            <a:r>
              <a:rPr lang="zh-CN" altLang="en-US" sz="2400" b="1" err="1">
                <a:solidFill>
                  <a:schemeClr val="folHlink"/>
                </a:solidFill>
                <a:latin typeface="Cambria" panose="02040503050406030204" pitchFamily="18" charset="0"/>
              </a:rPr>
              <a:t>	</a:t>
            </a:r>
            <a:r>
              <a:rPr lang="en-US" altLang="zh-CN" sz="2400" b="1" err="1">
                <a:solidFill>
                  <a:schemeClr val="folHlink"/>
                </a:solidFill>
                <a:latin typeface="Cambria" panose="02040503050406030204" pitchFamily="18" charset="0"/>
              </a:rPr>
              <a:t>Vect4  *pvect</a:t>
            </a:r>
            <a:r>
              <a:rPr lang="en-US" altLang="zh-CN" sz="2400" b="1" dirty="0">
                <a:solidFill>
                  <a:schemeClr val="folHlink"/>
                </a:solidFill>
                <a:latin typeface="Cambria" panose="02040503050406030204" pitchFamily="18" charset="0"/>
              </a:rPr>
              <a:t>;     //</a:t>
            </a:r>
            <a:r>
              <a:rPr lang="zh-CN" altLang="en-US" sz="2400" b="1" dirty="0">
                <a:solidFill>
                  <a:schemeClr val="folHlink"/>
                </a:solidFill>
                <a:latin typeface="Cambria" panose="02040503050406030204" pitchFamily="18" charset="0"/>
              </a:rPr>
              <a:t>定义指针变量</a:t>
            </a:r>
            <a:endParaRPr lang="zh-CN" altLang="en-US" sz="2400" b="1" dirty="0">
              <a:solidFill>
                <a:schemeClr val="folHlink"/>
              </a:solidFill>
              <a:latin typeface="Cambria" panose="02040503050406030204" pitchFamily="18" charset="0"/>
            </a:endParaRPr>
          </a:p>
          <a:p>
            <a:pPr algn="just" eaLnBrk="0" hangingPunct="0">
              <a:spcBef>
                <a:spcPct val="25000"/>
              </a:spcBef>
              <a:buFont typeface="Arial" panose="020B0604020202020204" pitchFamily="34" charset="0"/>
            </a:pPr>
            <a:r>
              <a:rPr lang="zh-CN" altLang="en-US" sz="2400" b="1" dirty="0">
                <a:solidFill>
                  <a:schemeClr val="folHlink"/>
                </a:solidFill>
                <a:latin typeface="Cambria" panose="02040503050406030204" pitchFamily="18" charset="0"/>
              </a:rPr>
              <a:t>	</a:t>
            </a:r>
            <a:r>
              <a:rPr lang="en-US" altLang="zh-CN" sz="2400" b="1" dirty="0">
                <a:solidFill>
                  <a:schemeClr val="folHlink"/>
                </a:solidFill>
                <a:latin typeface="Cambria" panose="02040503050406030204" pitchFamily="18" charset="0"/>
              </a:rPr>
              <a:t>double  det(Vect4  v); // </a:t>
            </a:r>
            <a:r>
              <a:rPr lang="zh-CN" altLang="en-US" sz="2400" b="1" dirty="0">
                <a:solidFill>
                  <a:schemeClr val="folHlink"/>
                </a:solidFill>
                <a:latin typeface="Cambria" panose="02040503050406030204" pitchFamily="18" charset="0"/>
              </a:rPr>
              <a:t>用于说明函数参数</a:t>
            </a:r>
            <a:endParaRPr lang="zh-CN" altLang="en-US" sz="2400" b="1" dirty="0">
              <a:solidFill>
                <a:schemeClr val="folHlink"/>
              </a:solidFill>
              <a:latin typeface="Cambria" panose="02040503050406030204" pitchFamily="18" charset="0"/>
            </a:endParaRPr>
          </a:p>
        </p:txBody>
      </p:sp>
      <p:sp>
        <p:nvSpPr>
          <p:cNvPr id="303108" name="灯片编号占位符 1"/>
          <p:cNvSpPr/>
          <p:nvPr/>
        </p:nvSpPr>
        <p:spPr>
          <a:xfrm>
            <a:off x="6553200" y="6381750"/>
            <a:ext cx="2133600" cy="339725"/>
          </a:xfrm>
          <a:prstGeom prst="rect">
            <a:avLst/>
          </a:prstGeom>
          <a:noFill/>
          <a:ln w="9525">
            <a:noFill/>
          </a:ln>
        </p:spPr>
        <p:txBody>
          <a:bodyPr/>
          <a:lstStyle/>
          <a:p>
            <a:pPr algn="r">
              <a:spcBef>
                <a:spcPct val="0"/>
              </a:spcBef>
              <a:buFont typeface="Arial" panose="020B0604020202020204" pitchFamily="34" charset="0"/>
            </a:pPr>
            <a:fld id="{9A0DB2DC-4C9A-4742-B13C-FB6460FD3503}" type="slidenum">
              <a:rPr lang="zh-CN" altLang="en-US" sz="1400" dirty="0">
                <a:latin typeface="Arial" panose="020B0604020202020204" pitchFamily="34" charset="0"/>
              </a:rPr>
            </a:fld>
            <a:endParaRPr lang="zh-CN" altLang="en-US" sz="1400" dirty="0">
              <a:latin typeface="Arial" panose="020B0604020202020204" pitchFamily="34" charset="0"/>
            </a:endParaRPr>
          </a:p>
        </p:txBody>
      </p:sp>
      <p:graphicFrame>
        <p:nvGraphicFramePr>
          <p:cNvPr id="303121" name="表格 303120"/>
          <p:cNvGraphicFramePr/>
          <p:nvPr>
            <p:custDataLst>
              <p:tags r:id="rId1"/>
            </p:custDataLst>
          </p:nvPr>
        </p:nvGraphicFramePr>
        <p:xfrm>
          <a:off x="6732588" y="1700213"/>
          <a:ext cx="1752600" cy="592138"/>
        </p:xfrm>
        <a:graphic>
          <a:graphicData uri="http://schemas.openxmlformats.org/drawingml/2006/table">
            <a:tbl>
              <a:tblPr/>
              <a:tblGrid>
                <a:gridCol w="438150"/>
                <a:gridCol w="438150"/>
                <a:gridCol w="438150"/>
                <a:gridCol w="438150"/>
              </a:tblGrid>
              <a:tr h="592138">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buNone/>
                      </a:pPr>
                      <a:endParaRPr lang="zh-CN" altLang="en-US" dirty="0"/>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buNone/>
                      </a:pPr>
                      <a:endParaRPr lang="zh-CN" altLang="en-US" dirty="0"/>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buNone/>
                      </a:pPr>
                      <a:endParaRPr lang="zh-CN" altLang="en-US" dirty="0"/>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buNone/>
                      </a:pPr>
                      <a:endParaRPr lang="zh-CN" altLang="en-US" dirty="0"/>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med">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99011" name="内容占位符 299010"/>
          <p:cNvSpPr>
            <a:spLocks noGrp="1"/>
          </p:cNvSpPr>
          <p:nvPr>
            <p:ph idx="1"/>
          </p:nvPr>
        </p:nvSpPr>
        <p:spPr/>
        <p:txBody>
          <a:bodyPr/>
          <a:lstStyle/>
          <a:p>
            <a:pPr marL="0" indent="0">
              <a:buNone/>
            </a:pPr>
            <a:r>
              <a:rPr lang="zh-CN" altLang="en-US" sz="2400" dirty="0"/>
              <a:t>接下来就可以分别编写录入学生信息和学生成绩的函数了。这两个函数的主要功能就是依次接收用户所输入的各项数据。接受用户输入是一个常规工作，容易编写，只是其中需要注意能够接收学生姓名中的空格。还要注意的是，为了让用户正确地输入数据、减少出错的可性能，有必要在屏幕上显示必要的提示信息。于是我们写出这两个函数如下：</a:t>
            </a:r>
            <a:endParaRPr lang="zh-CN" altLang="en-US" sz="2400" dirty="0"/>
          </a:p>
          <a:p>
            <a:pPr marL="827405" lvl="1">
              <a:buNone/>
            </a:pPr>
            <a:r>
              <a:rPr lang="en-US" altLang="zh-CN" sz="2400" err="1">
                <a:solidFill>
                  <a:schemeClr val="folHlink"/>
                </a:solidFill>
              </a:rPr>
              <a:t>void InputStud</a:t>
            </a:r>
            <a:r>
              <a:rPr lang="en-US" altLang="zh-CN" sz="2400">
                <a:solidFill>
                  <a:schemeClr val="folHlink"/>
                </a:solidFill>
              </a:rPr>
              <a:t>()</a:t>
            </a:r>
            <a:endParaRPr lang="en-US" altLang="zh-CN" sz="2400">
              <a:solidFill>
                <a:schemeClr val="folHlink"/>
              </a:solidFill>
            </a:endParaRPr>
          </a:p>
          <a:p>
            <a:pPr marL="827405" lvl="1">
              <a:buNone/>
            </a:pPr>
            <a:r>
              <a:rPr lang="en-US" altLang="zh-CN" sz="2400" err="1">
                <a:solidFill>
                  <a:schemeClr val="folHlink"/>
                </a:solidFill>
              </a:rPr>
              <a:t>void InputScore</a:t>
            </a:r>
            <a:r>
              <a:rPr lang="en-US" altLang="zh-CN" sz="2400">
                <a:solidFill>
                  <a:schemeClr val="folHlink"/>
                </a:solidFill>
              </a:rPr>
              <a:t>()</a:t>
            </a:r>
            <a:endParaRPr lang="en-US" altLang="zh-CN" sz="2400">
              <a:solidFill>
                <a:schemeClr val="folHlink"/>
              </a:solidFill>
            </a:endParaRPr>
          </a:p>
        </p:txBody>
      </p:sp>
      <p:sp>
        <p:nvSpPr>
          <p:cNvPr id="299012" name="直接连接符 299011"/>
          <p:cNvSpPr/>
          <p:nvPr/>
        </p:nvSpPr>
        <p:spPr>
          <a:xfrm>
            <a:off x="2231708" y="4686300"/>
            <a:ext cx="4321175" cy="0"/>
          </a:xfrm>
          <a:prstGeom prst="line">
            <a:avLst/>
          </a:prstGeom>
          <a:ln w="9525" cap="flat" cmpd="sng">
            <a:solidFill>
              <a:schemeClr val="tx1"/>
            </a:solidFill>
            <a:prstDash val="dash"/>
            <a:headEnd type="none" w="med" len="med"/>
            <a:tailEnd type="none" w="med" len="med"/>
          </a:ln>
        </p:spPr>
      </p:sp>
      <p:sp>
        <p:nvSpPr>
          <p:cNvPr id="3" name="文本框 2"/>
          <p:cNvSpPr txBox="1"/>
          <p:nvPr/>
        </p:nvSpPr>
        <p:spPr>
          <a:xfrm>
            <a:off x="971550" y="5377815"/>
            <a:ext cx="7294880" cy="521970"/>
          </a:xfrm>
          <a:prstGeom prst="rect">
            <a:avLst/>
          </a:prstGeom>
          <a:noFill/>
        </p:spPr>
        <p:txBody>
          <a:bodyPr wrap="none" rtlCol="0" anchor="t">
            <a:spAutoFit/>
          </a:bodyPr>
          <a:lstStyle/>
          <a:p>
            <a:pPr marL="0" indent="0" algn="ctr">
              <a:buNone/>
            </a:pPr>
            <a:r>
              <a:rPr lang="zh-CN" altLang="en-US">
                <a:latin typeface="+mn-ea"/>
                <a:ea typeface="+mn-ea"/>
                <a:sym typeface="+mn-ea"/>
              </a:rPr>
              <a:t>此例的细节比较多，课堂上就不详细介绍了。</a:t>
            </a:r>
            <a:endParaRPr lang="zh-CN" altLang="en-US">
              <a:latin typeface="+mn-ea"/>
              <a:ea typeface="+mn-ea"/>
              <a:sym typeface="+mn-ea"/>
            </a:endParaRPr>
          </a:p>
        </p:txBody>
      </p:sp>
    </p:spTree>
  </p:cSld>
  <p:clrMapOvr>
    <a:masterClrMapping/>
  </p:clrMapOvr>
  <p:transition spd="med">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78530" name="标题 278529"/>
          <p:cNvSpPr>
            <a:spLocks noGrp="1"/>
          </p:cNvSpPr>
          <p:nvPr>
            <p:ph type="title"/>
          </p:nvPr>
        </p:nvSpPr>
        <p:spPr/>
        <p:txBody>
          <a:bodyPr anchor="ctr"/>
          <a:lstStyle/>
          <a:p>
            <a:r>
              <a:rPr lang="zh-CN" altLang="en-US" sz="3600" dirty="0">
                <a:sym typeface="+mn-ea"/>
              </a:rPr>
              <a:t>第</a:t>
            </a:r>
            <a:r>
              <a:rPr lang="en-US" altLang="zh-CN" sz="3600" dirty="0">
                <a:sym typeface="+mn-ea"/>
              </a:rPr>
              <a:t>8</a:t>
            </a:r>
            <a:r>
              <a:rPr lang="zh-CN" altLang="en-US" sz="3600" dirty="0">
                <a:sym typeface="+mn-ea"/>
              </a:rPr>
              <a:t>章  结构体和其它数据机制</a:t>
            </a:r>
            <a:endParaRPr lang="zh-CN" altLang="en-US" sz="3600" dirty="0"/>
          </a:p>
        </p:txBody>
      </p:sp>
      <p:sp>
        <p:nvSpPr>
          <p:cNvPr id="278531" name="内容占位符 278530"/>
          <p:cNvSpPr>
            <a:spLocks noGrp="1"/>
          </p:cNvSpPr>
          <p:nvPr>
            <p:ph idx="1"/>
          </p:nvPr>
        </p:nvSpPr>
        <p:spPr>
          <a:ln>
            <a:noFill/>
            <a:miter/>
          </a:ln>
        </p:spPr>
        <p:txBody>
          <a:bodyPr/>
          <a:lstStyle/>
          <a:p>
            <a:pPr indent="0">
              <a:spcBef>
                <a:spcPts val="600"/>
              </a:spcBef>
              <a:buClr>
                <a:schemeClr val="hlink"/>
              </a:buClr>
              <a:buSzPct val="85000"/>
              <a:buFont typeface="Wingdings" panose="05000000000000000000" pitchFamily="2" charset="2"/>
              <a:buNone/>
            </a:pPr>
            <a:r>
              <a:rPr lang="en-US" altLang="zh-CN" dirty="0"/>
              <a:t>8.1  </a:t>
            </a:r>
            <a:r>
              <a:rPr lang="zh-CN" altLang="en-US" dirty="0"/>
              <a:t>定义类型</a:t>
            </a:r>
            <a:endParaRPr lang="zh-CN" altLang="en-US" dirty="0"/>
          </a:p>
          <a:p>
            <a:pPr indent="0">
              <a:spcBef>
                <a:spcPts val="600"/>
              </a:spcBef>
              <a:buClr>
                <a:schemeClr val="hlink"/>
              </a:buClr>
              <a:buSzPct val="85000"/>
              <a:buFont typeface="Wingdings" panose="05000000000000000000" pitchFamily="2" charset="2"/>
              <a:buNone/>
            </a:pPr>
            <a:r>
              <a:rPr lang="en-US" altLang="zh-CN" dirty="0"/>
              <a:t>8.2  </a:t>
            </a:r>
            <a:r>
              <a:rPr lang="zh-CN" altLang="en-US" dirty="0"/>
              <a:t>结构体（</a:t>
            </a:r>
            <a:r>
              <a:rPr lang="en-US" altLang="zh-CN" err="1"/>
              <a:t>struct</a:t>
            </a:r>
            <a:r>
              <a:rPr lang="zh-CN" altLang="en-US" dirty="0"/>
              <a:t>）</a:t>
            </a:r>
            <a:endParaRPr lang="zh-CN" altLang="en-US" dirty="0"/>
          </a:p>
          <a:p>
            <a:pPr indent="0">
              <a:spcBef>
                <a:spcPts val="600"/>
              </a:spcBef>
              <a:buClr>
                <a:schemeClr val="hlink"/>
              </a:buClr>
              <a:buSzPct val="85000"/>
              <a:buFont typeface="Wingdings" panose="05000000000000000000" pitchFamily="2" charset="2"/>
              <a:buNone/>
            </a:pPr>
            <a:r>
              <a:rPr lang="en-US" altLang="zh-CN" dirty="0"/>
              <a:t>8.3  </a:t>
            </a:r>
            <a:r>
              <a:rPr lang="zh-CN" altLang="en-US" dirty="0"/>
              <a:t>结构体编程实例</a:t>
            </a:r>
            <a:endParaRPr lang="zh-CN" altLang="en-US" dirty="0"/>
          </a:p>
          <a:p>
            <a:pPr indent="0">
              <a:spcBef>
                <a:spcPts val="600"/>
              </a:spcBef>
              <a:buClr>
                <a:schemeClr val="hlink"/>
              </a:buClr>
              <a:buSzPct val="85000"/>
              <a:buFont typeface="Wingdings" panose="05000000000000000000" pitchFamily="2" charset="2"/>
              <a:buNone/>
            </a:pPr>
            <a:r>
              <a:rPr lang="en-US" altLang="zh-CN" dirty="0">
                <a:solidFill>
                  <a:schemeClr val="tx2"/>
                </a:solidFill>
              </a:rPr>
              <a:t>8.4  </a:t>
            </a:r>
            <a:r>
              <a:rPr lang="zh-CN" altLang="en-US" dirty="0">
                <a:solidFill>
                  <a:schemeClr val="tx2"/>
                </a:solidFill>
              </a:rPr>
              <a:t>链接结构体（自引用结构体）</a:t>
            </a:r>
            <a:endParaRPr lang="zh-CN" altLang="en-US" dirty="0">
              <a:solidFill>
                <a:schemeClr val="tx2"/>
              </a:solidFill>
            </a:endParaRPr>
          </a:p>
          <a:p>
            <a:pPr lvl="1" indent="0">
              <a:spcBef>
                <a:spcPts val="600"/>
              </a:spcBef>
              <a:buNone/>
            </a:pPr>
            <a:r>
              <a:rPr lang="en-US" altLang="zh-CN" dirty="0">
                <a:solidFill>
                  <a:schemeClr val="tx2"/>
                </a:solidFill>
              </a:rPr>
              <a:t>8.4.1  </a:t>
            </a:r>
            <a:r>
              <a:rPr lang="zh-CN" altLang="en-US" dirty="0">
                <a:solidFill>
                  <a:schemeClr val="tx2"/>
                </a:solidFill>
              </a:rPr>
              <a:t>链接结构体</a:t>
            </a:r>
            <a:endParaRPr lang="zh-CN" altLang="en-US" dirty="0">
              <a:solidFill>
                <a:schemeClr val="tx2"/>
              </a:solidFill>
            </a:endParaRPr>
          </a:p>
          <a:p>
            <a:pPr lvl="1" indent="0">
              <a:spcBef>
                <a:spcPts val="600"/>
              </a:spcBef>
              <a:buNone/>
            </a:pPr>
            <a:r>
              <a:rPr lang="en-US" altLang="zh-CN" dirty="0">
                <a:solidFill>
                  <a:schemeClr val="tx2"/>
                </a:solidFill>
              </a:rPr>
              <a:t>8.4.2  </a:t>
            </a:r>
            <a:r>
              <a:rPr lang="zh-CN" altLang="en-US" dirty="0">
                <a:solidFill>
                  <a:schemeClr val="tx2"/>
                </a:solidFill>
              </a:rPr>
              <a:t>自引用结构体的定义</a:t>
            </a:r>
            <a:endParaRPr lang="zh-CN" altLang="en-US" dirty="0">
              <a:solidFill>
                <a:schemeClr val="tx2"/>
              </a:solidFill>
            </a:endParaRPr>
          </a:p>
          <a:p>
            <a:pPr lvl="1" indent="0">
              <a:spcBef>
                <a:spcPts val="600"/>
              </a:spcBef>
              <a:buNone/>
            </a:pPr>
            <a:r>
              <a:rPr lang="en-US" altLang="zh-CN" dirty="0">
                <a:solidFill>
                  <a:schemeClr val="tx2"/>
                </a:solidFill>
              </a:rPr>
              <a:t>8.4.3  </a:t>
            </a:r>
            <a:r>
              <a:rPr lang="zh-CN" altLang="en-US" dirty="0">
                <a:solidFill>
                  <a:schemeClr val="tx2"/>
                </a:solidFill>
              </a:rPr>
              <a:t>程序实现</a:t>
            </a:r>
            <a:endParaRPr lang="zh-CN" altLang="en-US" dirty="0">
              <a:solidFill>
                <a:schemeClr val="tx2"/>
              </a:solidFill>
            </a:endParaRPr>
          </a:p>
          <a:p>
            <a:pPr lvl="1" indent="0">
              <a:spcBef>
                <a:spcPts val="600"/>
              </a:spcBef>
              <a:buNone/>
            </a:pPr>
            <a:r>
              <a:rPr lang="en-US" altLang="zh-CN" dirty="0">
                <a:solidFill>
                  <a:schemeClr val="tx2"/>
                </a:solidFill>
              </a:rPr>
              <a:t>8.4.4  </a:t>
            </a:r>
            <a:r>
              <a:rPr lang="zh-CN" altLang="en-US" dirty="0">
                <a:solidFill>
                  <a:schemeClr val="tx2"/>
                </a:solidFill>
              </a:rPr>
              <a:t>数据与查找</a:t>
            </a:r>
            <a:endParaRPr lang="zh-CN" altLang="en-US" dirty="0">
              <a:solidFill>
                <a:schemeClr val="tx2"/>
              </a:solidFill>
            </a:endParaRPr>
          </a:p>
        </p:txBody>
      </p:sp>
    </p:spTree>
  </p:cSld>
  <p:clrMapOvr>
    <a:masterClrMapping/>
  </p:clrMapOvr>
  <p:transition spd="med">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50179" name="文本框 50178"/>
          <p:cNvSpPr txBox="1"/>
          <p:nvPr/>
        </p:nvSpPr>
        <p:spPr>
          <a:xfrm>
            <a:off x="457200" y="1052513"/>
            <a:ext cx="8435975" cy="5106035"/>
          </a:xfrm>
          <a:prstGeom prst="rect">
            <a:avLst/>
          </a:prstGeom>
          <a:noFill/>
          <a:ln w="9525">
            <a:noFill/>
          </a:ln>
        </p:spPr>
        <p:txBody>
          <a:bodyPr>
            <a:spAutoFit/>
          </a:bodyPr>
          <a:lstStyle/>
          <a:p>
            <a:pPr algn="l"/>
            <a:r>
              <a:rPr lang="zh-CN" altLang="en-US" sz="3200" b="1" dirty="0">
                <a:solidFill>
                  <a:schemeClr val="tx2"/>
                </a:solidFill>
                <a:effectLst/>
                <a:latin typeface="华文中宋" panose="02010600040101010101" pitchFamily="2" charset="-122"/>
                <a:ea typeface="华文中宋" panose="02010600040101010101" pitchFamily="2" charset="-122"/>
              </a:rPr>
              <a:t>问题的提出（词频统计）</a:t>
            </a:r>
            <a:endParaRPr lang="zh-CN" altLang="en-US" b="1" dirty="0">
              <a:solidFill>
                <a:schemeClr val="tx2"/>
              </a:solidFill>
              <a:effectLst/>
              <a:latin typeface="华文中宋" panose="02010600040101010101" pitchFamily="2" charset="-122"/>
              <a:ea typeface="华文中宋" panose="02010600040101010101" pitchFamily="2" charset="-122"/>
            </a:endParaRPr>
          </a:p>
          <a:p>
            <a:pPr algn="l">
              <a:spcBef>
                <a:spcPct val="30000"/>
              </a:spcBef>
            </a:pPr>
            <a:r>
              <a:rPr lang="zh-CN" altLang="en-US" b="1" dirty="0">
                <a:latin typeface="Cambria" panose="02040503050406030204" pitchFamily="18" charset="0"/>
              </a:rPr>
              <a:t>设要统计正文文件里各个单词出现的次数。</a:t>
            </a:r>
            <a:endParaRPr lang="zh-CN" altLang="en-US" b="1" dirty="0">
              <a:latin typeface="Cambria" panose="02040503050406030204" pitchFamily="18" charset="0"/>
            </a:endParaRPr>
          </a:p>
          <a:p>
            <a:pPr algn="l">
              <a:spcBef>
                <a:spcPct val="30000"/>
              </a:spcBef>
            </a:pPr>
            <a:r>
              <a:rPr lang="zh-CN" altLang="en-US" b="1" dirty="0">
                <a:latin typeface="Cambria" panose="02040503050406030204" pitchFamily="18" charset="0"/>
              </a:rPr>
              <a:t>典型应用：语言学要统计单词出现频率，分析文献或计算机程序等都要做类似统计工作。</a:t>
            </a:r>
            <a:endParaRPr lang="zh-CN" altLang="en-US" b="1" dirty="0">
              <a:latin typeface="Cambria" panose="02040503050406030204" pitchFamily="18" charset="0"/>
            </a:endParaRPr>
          </a:p>
          <a:p>
            <a:pPr algn="l">
              <a:spcBef>
                <a:spcPct val="30000"/>
              </a:spcBef>
            </a:pPr>
            <a:r>
              <a:rPr lang="zh-CN" altLang="en-US" b="1" dirty="0">
                <a:latin typeface="Cambria" panose="02040503050406030204" pitchFamily="18" charset="0"/>
              </a:rPr>
              <a:t>新情况：统计前不知道有多少不同的词，无法在编程时准备好统计中使用的完整数据结构。</a:t>
            </a:r>
            <a:endParaRPr lang="zh-CN" altLang="en-US" b="1" dirty="0">
              <a:latin typeface="Cambria" panose="02040503050406030204" pitchFamily="18" charset="0"/>
            </a:endParaRPr>
          </a:p>
          <a:p>
            <a:pPr algn="l">
              <a:spcBef>
                <a:spcPct val="30000"/>
              </a:spcBef>
            </a:pPr>
            <a:r>
              <a:rPr lang="zh-CN" altLang="en-US" b="1" dirty="0">
                <a:latin typeface="Cambria" panose="02040503050406030204" pitchFamily="18" charset="0"/>
              </a:rPr>
              <a:t>可能方案：动态分配计数器数组，必要时调整大小（用</a:t>
            </a:r>
            <a:r>
              <a:rPr lang="en-US" altLang="zh-CN" b="1" err="1">
                <a:latin typeface="Cambria" panose="02040503050406030204" pitchFamily="18" charset="0"/>
              </a:rPr>
              <a:t>realloc</a:t>
            </a:r>
            <a:r>
              <a:rPr lang="zh-CN" altLang="en-US" b="1" dirty="0">
                <a:latin typeface="Cambria" panose="02040503050406030204" pitchFamily="18" charset="0"/>
              </a:rPr>
              <a:t>）。问题：新词逐个遇到，反复调整分配效率比较，而且需要使用很大的块，不够灵活。</a:t>
            </a:r>
            <a:endParaRPr lang="zh-CN" altLang="en-US" b="1" dirty="0">
              <a:latin typeface="Cambria" panose="02040503050406030204" pitchFamily="18" charset="0"/>
            </a:endParaRPr>
          </a:p>
          <a:p>
            <a:pPr algn="l">
              <a:spcBef>
                <a:spcPct val="30000"/>
              </a:spcBef>
            </a:pPr>
            <a:r>
              <a:rPr lang="zh-CN" altLang="en-US" b="1" dirty="0">
                <a:latin typeface="Cambria" panose="02040503050406030204" pitchFamily="18" charset="0"/>
              </a:rPr>
              <a:t>如果词很多，能否找到足够大的存储块也是问题。</a:t>
            </a:r>
            <a:endParaRPr lang="zh-CN" altLang="en-US" b="1">
              <a:latin typeface="Cambria" panose="02040503050406030204" pitchFamily="18" charset="0"/>
            </a:endParaRPr>
          </a:p>
        </p:txBody>
      </p:sp>
      <p:sp>
        <p:nvSpPr>
          <p:cNvPr id="50180" name="标题 50179"/>
          <p:cNvSpPr>
            <a:spLocks noGrp="1"/>
          </p:cNvSpPr>
          <p:nvPr>
            <p:ph type="title"/>
          </p:nvPr>
        </p:nvSpPr>
        <p:spPr/>
        <p:txBody>
          <a:bodyPr anchor="ctr"/>
          <a:lstStyle/>
          <a:p>
            <a:r>
              <a:rPr lang="en-US" altLang="zh-CN" sz="3600" dirty="0"/>
              <a:t>8.4.1  </a:t>
            </a:r>
            <a:r>
              <a:rPr lang="zh-CN" altLang="en-US" sz="3600" dirty="0"/>
              <a:t>链接结构</a:t>
            </a:r>
            <a:endParaRPr lang="zh-CN" altLang="en-US" sz="3600" dirty="0"/>
          </a:p>
        </p:txBody>
      </p:sp>
    </p:spTree>
  </p:cSld>
  <p:clrMapOvr>
    <a:masterClrMapping/>
  </p:clrMapOvr>
  <p:transition spd="med">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51202" name="文本框 51201"/>
          <p:cNvSpPr txBox="1"/>
          <p:nvPr/>
        </p:nvSpPr>
        <p:spPr>
          <a:xfrm>
            <a:off x="539750" y="333375"/>
            <a:ext cx="8208963" cy="2441575"/>
          </a:xfrm>
          <a:prstGeom prst="rect">
            <a:avLst/>
          </a:prstGeom>
          <a:noFill/>
          <a:ln w="9525">
            <a:noFill/>
          </a:ln>
        </p:spPr>
        <p:txBody>
          <a:bodyPr>
            <a:spAutoFit/>
          </a:bodyPr>
          <a:lstStyle/>
          <a:p>
            <a:pPr algn="l"/>
            <a:r>
              <a:rPr lang="zh-CN" altLang="en-US" b="1" dirty="0">
                <a:latin typeface="Cambria" panose="02040503050406030204" pitchFamily="18" charset="0"/>
              </a:rPr>
              <a:t>希望有一种能方便地动态变化的组织结构，满足被存储数据项动态增加</a:t>
            </a:r>
            <a:r>
              <a:rPr lang="en-US" altLang="zh-CN" b="1" dirty="0">
                <a:latin typeface="Cambria" panose="02040503050406030204" pitchFamily="18" charset="0"/>
              </a:rPr>
              <a:t>/</a:t>
            </a:r>
            <a:r>
              <a:rPr lang="zh-CN" altLang="en-US" b="1" dirty="0">
                <a:latin typeface="Cambria" panose="02040503050406030204" pitchFamily="18" charset="0"/>
              </a:rPr>
              <a:t>减少的需要。链接结构。</a:t>
            </a:r>
            <a:endParaRPr lang="zh-CN" altLang="en-US" b="1" dirty="0">
              <a:latin typeface="Cambria" panose="02040503050406030204" pitchFamily="18" charset="0"/>
            </a:endParaRPr>
          </a:p>
          <a:p>
            <a:pPr algn="l"/>
            <a:r>
              <a:rPr lang="zh-CN" altLang="en-US" b="1" dirty="0">
                <a:latin typeface="Cambria" panose="02040503050406030204" pitchFamily="18" charset="0"/>
              </a:rPr>
              <a:t>链接结构通过指针、结构（</a:t>
            </a:r>
            <a:r>
              <a:rPr lang="en-US" altLang="zh-CN" b="1" err="1">
                <a:latin typeface="Cambria" panose="02040503050406030204" pitchFamily="18" charset="0"/>
              </a:rPr>
              <a:t>struct</a:t>
            </a:r>
            <a:r>
              <a:rPr lang="zh-CN" altLang="en-US" b="1" dirty="0">
                <a:latin typeface="Cambria" panose="02040503050406030204" pitchFamily="18" charset="0"/>
              </a:rPr>
              <a:t>）和动态存储管理实现，其基本构件是</a:t>
            </a:r>
            <a:r>
              <a:rPr lang="zh-CN" altLang="en-US" b="1" u="sng" dirty="0">
                <a:latin typeface="Cambria" panose="02040503050406030204" pitchFamily="18" charset="0"/>
              </a:rPr>
              <a:t>自引用结构</a:t>
            </a:r>
            <a:r>
              <a:rPr lang="zh-CN" altLang="en-US" b="1" dirty="0">
                <a:latin typeface="Cambria" panose="02040503050406030204" pitchFamily="18" charset="0"/>
              </a:rPr>
              <a:t>。自引用结构的对象分为两部分：</a:t>
            </a:r>
            <a:endParaRPr lang="zh-CN" altLang="en-US" b="1" dirty="0">
              <a:latin typeface="Cambria" panose="02040503050406030204" pitchFamily="18" charset="0"/>
            </a:endParaRPr>
          </a:p>
        </p:txBody>
      </p:sp>
      <p:sp>
        <p:nvSpPr>
          <p:cNvPr id="51204" name="文本框 51203"/>
          <p:cNvSpPr txBox="1"/>
          <p:nvPr/>
        </p:nvSpPr>
        <p:spPr>
          <a:xfrm>
            <a:off x="468313" y="4941888"/>
            <a:ext cx="8375650" cy="1373187"/>
          </a:xfrm>
          <a:prstGeom prst="rect">
            <a:avLst/>
          </a:prstGeom>
          <a:noFill/>
          <a:ln w="9525">
            <a:noFill/>
          </a:ln>
        </p:spPr>
        <p:txBody>
          <a:bodyPr>
            <a:spAutoFit/>
          </a:bodyPr>
          <a:lstStyle/>
          <a:p>
            <a:pPr algn="l"/>
            <a:r>
              <a:rPr lang="zh-CN" altLang="en-US" b="1" dirty="0">
                <a:latin typeface="Cambria" panose="02040503050406030204" pitchFamily="18" charset="0"/>
              </a:rPr>
              <a:t>一个结构通过指针引用同类结构，多个结构通过指针建立联系。指向结构的指针称为链接，形成的复杂数据结构称为链接结构。</a:t>
            </a:r>
            <a:endParaRPr lang="zh-CN" altLang="en-US" sz="2400" b="1">
              <a:latin typeface="Cambria" panose="02040503050406030204" pitchFamily="18" charset="0"/>
            </a:endParaRPr>
          </a:p>
        </p:txBody>
      </p:sp>
      <p:graphicFrame>
        <p:nvGraphicFramePr>
          <p:cNvPr id="51219" name="表格 51218"/>
          <p:cNvGraphicFramePr/>
          <p:nvPr/>
        </p:nvGraphicFramePr>
        <p:xfrm>
          <a:off x="2268538" y="3068638"/>
          <a:ext cx="4679950" cy="1455738"/>
        </p:xfrm>
        <a:graphic>
          <a:graphicData uri="http://schemas.openxmlformats.org/drawingml/2006/table">
            <a:tbl>
              <a:tblPr/>
              <a:tblGrid>
                <a:gridCol w="4679950"/>
              </a:tblGrid>
              <a:tr h="728663">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r>
                        <a:rPr lang="zh-CN" altLang="en-US" b="1" dirty="0"/>
                        <a:t>结构中的各种实际数据成员</a:t>
                      </a:r>
                      <a:endParaRPr lang="zh-CN" altLang="en-US" b="1" dirty="0"/>
                    </a:p>
                  </a:txBody>
                  <a:tcPr marL="92075" marR="92075" marT="46038" marB="46038"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solidFill>
                  </a:tcPr>
                </a:tc>
              </a:tr>
              <a:tr h="727075">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r>
                        <a:rPr lang="zh-CN" altLang="en-US" b="1" dirty="0"/>
                        <a:t>一个或几个指向本类结构的指针</a:t>
                      </a:r>
                      <a:endParaRPr lang="zh-CN" altLang="en-US" b="1" dirty="0"/>
                    </a:p>
                  </a:txBody>
                  <a:tcPr marL="92075" marR="92075" marT="46038" marB="46038"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dissolve">
                                      <p:cBhvr>
                                        <p:cTn id="7" dur="500"/>
                                        <p:tgtEl>
                                          <p:spTgt spid="51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graphicFrame>
        <p:nvGraphicFramePr>
          <p:cNvPr id="52268" name="表格 52267"/>
          <p:cNvGraphicFramePr/>
          <p:nvPr/>
        </p:nvGraphicFramePr>
        <p:xfrm>
          <a:off x="1498600" y="2781300"/>
          <a:ext cx="1031875" cy="576580"/>
        </p:xfrm>
        <a:graphic>
          <a:graphicData uri="http://schemas.openxmlformats.org/drawingml/2006/table">
            <a:tbl>
              <a:tblPr/>
              <a:tblGrid>
                <a:gridCol w="515938"/>
                <a:gridCol w="515620"/>
              </a:tblGrid>
              <a:tr h="576263">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dirty="0"/>
                    </a:p>
                  </a:txBody>
                  <a:tcPr marL="92075" marR="92075" marT="46038" marB="46038"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2"/>
                    </a:solid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dirty="0"/>
                    </a:p>
                  </a:txBody>
                  <a:tcPr marL="92075" marR="92075" marT="46038" marB="46038"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r>
            </a:tbl>
          </a:graphicData>
        </a:graphic>
      </p:graphicFrame>
      <p:graphicFrame>
        <p:nvGraphicFramePr>
          <p:cNvPr id="52269" name="表格 52268"/>
          <p:cNvGraphicFramePr/>
          <p:nvPr/>
        </p:nvGraphicFramePr>
        <p:xfrm>
          <a:off x="2987675" y="2781300"/>
          <a:ext cx="1031875" cy="576263"/>
        </p:xfrm>
        <a:graphic>
          <a:graphicData uri="http://schemas.openxmlformats.org/drawingml/2006/table">
            <a:tbl>
              <a:tblPr/>
              <a:tblGrid>
                <a:gridCol w="515938"/>
                <a:gridCol w="515937"/>
              </a:tblGrid>
              <a:tr h="576263">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dirty="0"/>
                    </a:p>
                  </a:txBody>
                  <a:tcPr marL="92075" marR="92075" marT="46038" marB="46038"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2"/>
                    </a:solid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dirty="0"/>
                    </a:p>
                  </a:txBody>
                  <a:tcPr marL="92075" marR="92075" marT="46038" marB="46038"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r>
            </a:tbl>
          </a:graphicData>
        </a:graphic>
      </p:graphicFrame>
      <p:graphicFrame>
        <p:nvGraphicFramePr>
          <p:cNvPr id="52247" name="表格 52246"/>
          <p:cNvGraphicFramePr/>
          <p:nvPr/>
        </p:nvGraphicFramePr>
        <p:xfrm>
          <a:off x="4451350" y="2781300"/>
          <a:ext cx="1031875" cy="576263"/>
        </p:xfrm>
        <a:graphic>
          <a:graphicData uri="http://schemas.openxmlformats.org/drawingml/2006/table">
            <a:tbl>
              <a:tblPr/>
              <a:tblGrid>
                <a:gridCol w="515938"/>
                <a:gridCol w="515937"/>
              </a:tblGrid>
              <a:tr h="576263">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dirty="0"/>
                    </a:p>
                  </a:txBody>
                  <a:tcPr marL="92075" marR="92075" marT="46038" marB="46038"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2"/>
                    </a:solid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dirty="0"/>
                    </a:p>
                  </a:txBody>
                  <a:tcPr marL="92075" marR="92075" marT="46038" marB="46038"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r>
            </a:tbl>
          </a:graphicData>
        </a:graphic>
      </p:graphicFrame>
      <p:graphicFrame>
        <p:nvGraphicFramePr>
          <p:cNvPr id="52255" name="表格 52254"/>
          <p:cNvGraphicFramePr/>
          <p:nvPr/>
        </p:nvGraphicFramePr>
        <p:xfrm>
          <a:off x="7404100" y="2781300"/>
          <a:ext cx="1031875" cy="576263"/>
        </p:xfrm>
        <a:graphic>
          <a:graphicData uri="http://schemas.openxmlformats.org/drawingml/2006/table">
            <a:tbl>
              <a:tblPr/>
              <a:tblGrid>
                <a:gridCol w="515938"/>
                <a:gridCol w="515937"/>
              </a:tblGrid>
              <a:tr h="576263">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dirty="0"/>
                    </a:p>
                  </a:txBody>
                  <a:tcPr marL="92075" marR="92075" marT="46038" marB="46038"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2"/>
                    </a:solid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r>
                        <a:rPr lang="en-US" altLang="zh-CN"/>
                        <a:t>0</a:t>
                      </a:r>
                      <a:endParaRPr lang="zh-CN" altLang="en-US"/>
                    </a:p>
                  </a:txBody>
                  <a:tcPr marL="92075" marR="92075" marT="46038" marB="46038"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r>
            </a:tbl>
          </a:graphicData>
        </a:graphic>
      </p:graphicFrame>
      <p:sp>
        <p:nvSpPr>
          <p:cNvPr id="52264" name="直接连接符 52263"/>
          <p:cNvSpPr/>
          <p:nvPr/>
        </p:nvSpPr>
        <p:spPr>
          <a:xfrm>
            <a:off x="2362200" y="3068638"/>
            <a:ext cx="649288" cy="0"/>
          </a:xfrm>
          <a:prstGeom prst="line">
            <a:avLst/>
          </a:prstGeom>
          <a:ln w="28575" cap="flat" cmpd="sng">
            <a:solidFill>
              <a:schemeClr val="tx1"/>
            </a:solidFill>
            <a:prstDash val="solid"/>
            <a:headEnd type="oval" w="lg" len="lg"/>
            <a:tailEnd type="triangle" w="lg" len="lg"/>
          </a:ln>
        </p:spPr>
      </p:sp>
      <p:sp>
        <p:nvSpPr>
          <p:cNvPr id="52270" name="直接连接符 52269"/>
          <p:cNvSpPr/>
          <p:nvPr/>
        </p:nvSpPr>
        <p:spPr>
          <a:xfrm>
            <a:off x="3803650" y="3068638"/>
            <a:ext cx="647700" cy="0"/>
          </a:xfrm>
          <a:prstGeom prst="line">
            <a:avLst/>
          </a:prstGeom>
          <a:ln w="28575" cap="flat" cmpd="sng">
            <a:solidFill>
              <a:schemeClr val="tx1"/>
            </a:solidFill>
            <a:prstDash val="solid"/>
            <a:headEnd type="oval" w="lg" len="lg"/>
            <a:tailEnd type="triangle" w="lg" len="lg"/>
          </a:ln>
        </p:spPr>
      </p:sp>
      <p:sp>
        <p:nvSpPr>
          <p:cNvPr id="52271" name="直接连接符 52270"/>
          <p:cNvSpPr/>
          <p:nvPr/>
        </p:nvSpPr>
        <p:spPr>
          <a:xfrm>
            <a:off x="5243513" y="3068638"/>
            <a:ext cx="647700" cy="0"/>
          </a:xfrm>
          <a:prstGeom prst="line">
            <a:avLst/>
          </a:prstGeom>
          <a:ln w="28575" cap="flat" cmpd="sng">
            <a:solidFill>
              <a:schemeClr val="tx1"/>
            </a:solidFill>
            <a:prstDash val="solid"/>
            <a:headEnd type="oval" w="lg" len="lg"/>
            <a:tailEnd type="triangle" w="lg" len="lg"/>
          </a:ln>
        </p:spPr>
      </p:sp>
      <p:sp>
        <p:nvSpPr>
          <p:cNvPr id="52272" name="直接连接符 52271"/>
          <p:cNvSpPr/>
          <p:nvPr/>
        </p:nvSpPr>
        <p:spPr>
          <a:xfrm>
            <a:off x="6756400" y="3068638"/>
            <a:ext cx="647700" cy="0"/>
          </a:xfrm>
          <a:prstGeom prst="line">
            <a:avLst/>
          </a:prstGeom>
          <a:ln w="28575" cap="flat" cmpd="sng">
            <a:solidFill>
              <a:schemeClr val="tx1"/>
            </a:solidFill>
            <a:prstDash val="solid"/>
            <a:headEnd type="oval" w="lg" len="lg"/>
            <a:tailEnd type="triangle" w="lg" len="lg"/>
          </a:ln>
        </p:spPr>
      </p:sp>
      <p:sp>
        <p:nvSpPr>
          <p:cNvPr id="52273" name="直接连接符 52272"/>
          <p:cNvSpPr/>
          <p:nvPr/>
        </p:nvSpPr>
        <p:spPr>
          <a:xfrm>
            <a:off x="922338" y="3068638"/>
            <a:ext cx="576262" cy="0"/>
          </a:xfrm>
          <a:prstGeom prst="line">
            <a:avLst/>
          </a:prstGeom>
          <a:ln w="28575" cap="flat" cmpd="sng">
            <a:solidFill>
              <a:schemeClr val="accent2"/>
            </a:solidFill>
            <a:prstDash val="solid"/>
            <a:headEnd type="oval" w="lg" len="lg"/>
            <a:tailEnd type="triangle" w="lg" len="lg"/>
          </a:ln>
        </p:spPr>
      </p:sp>
      <p:sp>
        <p:nvSpPr>
          <p:cNvPr id="52274" name="文本框 52273"/>
          <p:cNvSpPr txBox="1"/>
          <p:nvPr/>
        </p:nvSpPr>
        <p:spPr>
          <a:xfrm>
            <a:off x="5962650" y="2781300"/>
            <a:ext cx="576263" cy="519113"/>
          </a:xfrm>
          <a:prstGeom prst="rect">
            <a:avLst/>
          </a:prstGeom>
          <a:noFill/>
          <a:ln w="9525">
            <a:noFill/>
          </a:ln>
        </p:spPr>
        <p:txBody>
          <a:bodyPr lIns="92075" tIns="46038" rIns="92075" bIns="46038">
            <a:spAutoFit/>
          </a:bodyPr>
          <a:lstStyle/>
          <a:p>
            <a:r>
              <a:rPr lang="en-US" altLang="zh-CN" b="1">
                <a:latin typeface="Cambria" panose="02040503050406030204" pitchFamily="18" charset="0"/>
              </a:rPr>
              <a:t>…</a:t>
            </a:r>
            <a:endParaRPr lang="en-US" altLang="zh-CN" b="1">
              <a:latin typeface="Cambria" panose="02040503050406030204" pitchFamily="18" charset="0"/>
            </a:endParaRPr>
          </a:p>
        </p:txBody>
      </p:sp>
      <p:sp>
        <p:nvSpPr>
          <p:cNvPr id="52276" name="内容占位符 52275"/>
          <p:cNvSpPr>
            <a:spLocks noGrp="1"/>
          </p:cNvSpPr>
          <p:nvPr>
            <p:ph sz="half" idx="1"/>
          </p:nvPr>
        </p:nvSpPr>
        <p:spPr>
          <a:xfrm>
            <a:off x="539750" y="981075"/>
            <a:ext cx="7985125" cy="5400675"/>
          </a:xfrm>
        </p:spPr>
        <p:txBody>
          <a:bodyPr/>
          <a:lstStyle/>
          <a:p>
            <a:pPr marL="0" indent="0" hangingPunct="1">
              <a:spcBef>
                <a:spcPct val="50000"/>
              </a:spcBef>
              <a:buClrTx/>
              <a:buSzTx/>
              <a:buFontTx/>
              <a:buNone/>
            </a:pPr>
            <a:r>
              <a:rPr lang="zh-CN" altLang="en-US" b="1" dirty="0">
                <a:ea typeface="宋体" panose="02010600030101010101" pitchFamily="2" charset="-122"/>
              </a:rPr>
              <a:t>最简单的链接结构是线性链接形成的表：</a:t>
            </a:r>
            <a:r>
              <a:rPr lang="zh-CN" altLang="en-US" b="1" dirty="0">
                <a:solidFill>
                  <a:schemeClr val="hlink"/>
                </a:solidFill>
                <a:ea typeface="宋体" panose="02010600030101010101" pitchFamily="2" charset="-122"/>
              </a:rPr>
              <a:t>链接表</a:t>
            </a:r>
            <a:r>
              <a:rPr lang="zh-CN" altLang="en-US" b="1" dirty="0">
                <a:ea typeface="宋体" panose="02010600030101010101" pitchFamily="2" charset="-122"/>
              </a:rPr>
              <a:t>。</a:t>
            </a:r>
            <a:endParaRPr lang="zh-CN" altLang="en-US" b="1" dirty="0">
              <a:ea typeface="宋体" panose="02010600030101010101" pitchFamily="2" charset="-122"/>
            </a:endParaRPr>
          </a:p>
          <a:p>
            <a:pPr marL="0" indent="0" hangingPunct="1">
              <a:spcBef>
                <a:spcPct val="50000"/>
              </a:spcBef>
              <a:buClrTx/>
              <a:buSzTx/>
              <a:buFontTx/>
              <a:buNone/>
            </a:pPr>
            <a:r>
              <a:rPr lang="zh-CN" altLang="en-US" b="1" dirty="0">
                <a:ea typeface="宋体" panose="02010600030101010101" pitchFamily="2" charset="-122"/>
              </a:rPr>
              <a:t>每个自引用结构有一个</a:t>
            </a:r>
            <a:r>
              <a:rPr lang="zh-CN" altLang="en-US" b="1" dirty="0">
                <a:solidFill>
                  <a:schemeClr val="accent2"/>
                </a:solidFill>
                <a:ea typeface="宋体" panose="02010600030101010101" pitchFamily="2" charset="-122"/>
              </a:rPr>
              <a:t>链接指针</a:t>
            </a:r>
            <a:r>
              <a:rPr lang="zh-CN" altLang="en-US" b="1" dirty="0">
                <a:ea typeface="宋体" panose="02010600030101010101" pitchFamily="2" charset="-122"/>
              </a:rPr>
              <a:t>，一批结构。一个链接到一个形成序列：</a:t>
            </a:r>
            <a:endParaRPr lang="zh-CN" altLang="en-US" b="1" dirty="0">
              <a:ea typeface="宋体" panose="02010600030101010101" pitchFamily="2" charset="-122"/>
            </a:endParaRPr>
          </a:p>
          <a:p>
            <a:pPr marL="0" indent="0" hangingPunct="1">
              <a:spcBef>
                <a:spcPct val="50000"/>
              </a:spcBef>
              <a:buClrTx/>
              <a:buSzTx/>
              <a:buFontTx/>
              <a:buNone/>
            </a:pPr>
            <a:endParaRPr lang="zh-CN" altLang="en-US" dirty="0"/>
          </a:p>
          <a:p>
            <a:pPr marL="0" indent="0" hangingPunct="1">
              <a:spcBef>
                <a:spcPct val="50000"/>
              </a:spcBef>
              <a:buClrTx/>
              <a:buSzTx/>
              <a:buFontTx/>
              <a:buNone/>
            </a:pPr>
            <a:endParaRPr lang="zh-CN" altLang="en-US" dirty="0"/>
          </a:p>
          <a:p>
            <a:pPr marL="0" indent="0" hangingPunct="1">
              <a:spcBef>
                <a:spcPct val="50000"/>
              </a:spcBef>
              <a:buClrTx/>
              <a:buSzTx/>
              <a:buFontTx/>
              <a:buNone/>
            </a:pPr>
            <a:r>
              <a:rPr lang="zh-CN" altLang="en-US" b="1" dirty="0">
                <a:ea typeface="宋体" panose="02010600030101010101" pitchFamily="2" charset="-122"/>
                <a:sym typeface="+mn-ea"/>
              </a:rPr>
              <a:t>链接表就像链条，自引用结构是链节，</a:t>
            </a:r>
            <a:r>
              <a:rPr lang="zh-CN" altLang="en-US" b="1" u="sng" dirty="0">
                <a:ea typeface="宋体" panose="02010600030101010101" pitchFamily="2" charset="-122"/>
                <a:sym typeface="+mn-ea"/>
              </a:rPr>
              <a:t>表结点</a:t>
            </a:r>
            <a:r>
              <a:rPr lang="zh-CN" altLang="en-US" b="1" dirty="0">
                <a:ea typeface="宋体" panose="02010600030101010101" pitchFamily="2" charset="-122"/>
                <a:sym typeface="+mn-ea"/>
              </a:rPr>
              <a:t>，结点间由指针连接形成整个结构。所有结点（结构）由动态分配创建。从指向表首结点的指针出发，沿链接可顺序访问表中各结点。该指针代表整个表。通常把最后结点的指针置空表示结束。</a:t>
            </a:r>
            <a:endParaRPr lang="zh-CN" altLang="en-US" dirty="0"/>
          </a:p>
        </p:txBody>
      </p:sp>
    </p:spTree>
  </p:cSld>
  <p:clrMapOvr>
    <a:masterClrMapping/>
  </p:clrMapOvr>
  <p:transition spd="med">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53251" name="文本框 53250"/>
          <p:cNvSpPr txBox="1"/>
          <p:nvPr/>
        </p:nvSpPr>
        <p:spPr>
          <a:xfrm>
            <a:off x="395288" y="620713"/>
            <a:ext cx="8523287" cy="1800225"/>
          </a:xfrm>
          <a:prstGeom prst="rect">
            <a:avLst/>
          </a:prstGeom>
          <a:noFill/>
          <a:ln w="9525">
            <a:noFill/>
          </a:ln>
        </p:spPr>
        <p:txBody>
          <a:bodyPr>
            <a:spAutoFit/>
          </a:bodyPr>
          <a:lstStyle/>
          <a:p>
            <a:pPr algn="l"/>
            <a:r>
              <a:rPr lang="zh-CN" altLang="en-US" b="1" dirty="0">
                <a:latin typeface="Cambria" panose="02040503050406030204" pitchFamily="18" charset="0"/>
              </a:rPr>
              <a:t>以自引用结构为基本构件可构造出许多复杂的数据结构。另一典型结构是二叉树，其中的每个结点有两个链接指针。下面是一个二叉树结构。</a:t>
            </a:r>
            <a:r>
              <a:rPr lang="en-US" altLang="zh-CN" b="1" dirty="0">
                <a:latin typeface="Cambria" panose="02040503050406030204" pitchFamily="18" charset="0"/>
              </a:rPr>
              <a:t>《</a:t>
            </a:r>
            <a:r>
              <a:rPr lang="zh-CN" altLang="en-US" b="1" dirty="0">
                <a:latin typeface="Cambria" panose="02040503050406030204" pitchFamily="18" charset="0"/>
              </a:rPr>
              <a:t>数据结构</a:t>
            </a:r>
            <a:r>
              <a:rPr lang="en-US" altLang="zh-CN" b="1" dirty="0">
                <a:latin typeface="Cambria" panose="02040503050406030204" pitchFamily="18" charset="0"/>
              </a:rPr>
              <a:t>》</a:t>
            </a:r>
            <a:r>
              <a:rPr lang="zh-CN" altLang="en-US" b="1" dirty="0">
                <a:latin typeface="Cambria" panose="02040503050406030204" pitchFamily="18" charset="0"/>
              </a:rPr>
              <a:t>课将进一步讨论这方面问题。</a:t>
            </a:r>
            <a:endParaRPr lang="zh-CN" altLang="en-US" b="1" dirty="0">
              <a:latin typeface="Cambria" panose="02040503050406030204" pitchFamily="18" charset="0"/>
            </a:endParaRPr>
          </a:p>
        </p:txBody>
      </p:sp>
      <p:graphicFrame>
        <p:nvGraphicFramePr>
          <p:cNvPr id="53262" name="表格 53261"/>
          <p:cNvGraphicFramePr/>
          <p:nvPr/>
        </p:nvGraphicFramePr>
        <p:xfrm>
          <a:off x="3024188" y="2852738"/>
          <a:ext cx="1547813" cy="576263"/>
        </p:xfrm>
        <a:graphic>
          <a:graphicData uri="http://schemas.openxmlformats.org/drawingml/2006/table">
            <a:tbl>
              <a:tblPr/>
              <a:tblGrid>
                <a:gridCol w="515938"/>
                <a:gridCol w="515937"/>
                <a:gridCol w="515938"/>
              </a:tblGrid>
              <a:tr h="576263">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dirty="0"/>
                    </a:p>
                  </a:txBody>
                  <a:tcPr marL="92075" marR="92075" marT="46038" marB="46038"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2"/>
                    </a:solid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dirty="0"/>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dirty="0"/>
                    </a:p>
                  </a:txBody>
                  <a:tcPr marL="92075" marR="92075" marT="46038" marB="46038"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r>
            </a:tbl>
          </a:graphicData>
        </a:graphic>
      </p:graphicFrame>
      <p:graphicFrame>
        <p:nvGraphicFramePr>
          <p:cNvPr id="53263" name="表格 53262"/>
          <p:cNvGraphicFramePr/>
          <p:nvPr/>
        </p:nvGraphicFramePr>
        <p:xfrm>
          <a:off x="2268538" y="4076700"/>
          <a:ext cx="1547813" cy="576263"/>
        </p:xfrm>
        <a:graphic>
          <a:graphicData uri="http://schemas.openxmlformats.org/drawingml/2006/table">
            <a:tbl>
              <a:tblPr/>
              <a:tblGrid>
                <a:gridCol w="515938"/>
                <a:gridCol w="515937"/>
                <a:gridCol w="515938"/>
              </a:tblGrid>
              <a:tr h="576263">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dirty="0"/>
                    </a:p>
                  </a:txBody>
                  <a:tcPr marL="92075" marR="92075" marT="46038" marB="46038"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2"/>
                    </a:solid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dirty="0"/>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dirty="0"/>
                    </a:p>
                  </a:txBody>
                  <a:tcPr marL="92075" marR="92075" marT="46038" marB="46038"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r>
            </a:tbl>
          </a:graphicData>
        </a:graphic>
      </p:graphicFrame>
      <p:graphicFrame>
        <p:nvGraphicFramePr>
          <p:cNvPr id="53273" name="表格 53272"/>
          <p:cNvGraphicFramePr/>
          <p:nvPr/>
        </p:nvGraphicFramePr>
        <p:xfrm>
          <a:off x="5076825" y="4076700"/>
          <a:ext cx="1547813" cy="576263"/>
        </p:xfrm>
        <a:graphic>
          <a:graphicData uri="http://schemas.openxmlformats.org/drawingml/2006/table">
            <a:tbl>
              <a:tblPr/>
              <a:tblGrid>
                <a:gridCol w="515938"/>
                <a:gridCol w="515937"/>
                <a:gridCol w="515938"/>
              </a:tblGrid>
              <a:tr h="576263">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dirty="0"/>
                    </a:p>
                  </a:txBody>
                  <a:tcPr marL="92075" marR="92075" marT="46038" marB="46038"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2"/>
                    </a:solid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dirty="0"/>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dirty="0"/>
                    </a:p>
                  </a:txBody>
                  <a:tcPr marL="92075" marR="92075" marT="46038" marB="46038"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r>
            </a:tbl>
          </a:graphicData>
        </a:graphic>
      </p:graphicFrame>
      <p:graphicFrame>
        <p:nvGraphicFramePr>
          <p:cNvPr id="53283" name="表格 53282"/>
          <p:cNvGraphicFramePr/>
          <p:nvPr/>
        </p:nvGraphicFramePr>
        <p:xfrm>
          <a:off x="1042988" y="5445125"/>
          <a:ext cx="1547813" cy="576263"/>
        </p:xfrm>
        <a:graphic>
          <a:graphicData uri="http://schemas.openxmlformats.org/drawingml/2006/table">
            <a:tbl>
              <a:tblPr/>
              <a:tblGrid>
                <a:gridCol w="515938"/>
                <a:gridCol w="515937"/>
                <a:gridCol w="515938"/>
              </a:tblGrid>
              <a:tr h="576263">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dirty="0"/>
                    </a:p>
                  </a:txBody>
                  <a:tcPr marL="92075" marR="92075" marT="46038" marB="46038"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2"/>
                    </a:solid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r>
                        <a:rPr lang="en-US" altLang="zh-CN"/>
                        <a:t>0</a:t>
                      </a:r>
                      <a:endParaRPr lang="zh-CN" altLang="en-US"/>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r>
                        <a:rPr lang="en-US" altLang="zh-CN"/>
                        <a:t>0</a:t>
                      </a:r>
                      <a:endParaRPr lang="zh-CN" altLang="en-US"/>
                    </a:p>
                  </a:txBody>
                  <a:tcPr marL="92075" marR="92075" marT="46038" marB="46038"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r>
            </a:tbl>
          </a:graphicData>
        </a:graphic>
      </p:graphicFrame>
      <p:graphicFrame>
        <p:nvGraphicFramePr>
          <p:cNvPr id="53293" name="表格 53292"/>
          <p:cNvGraphicFramePr/>
          <p:nvPr/>
        </p:nvGraphicFramePr>
        <p:xfrm>
          <a:off x="3059113" y="5445125"/>
          <a:ext cx="1547813" cy="576263"/>
        </p:xfrm>
        <a:graphic>
          <a:graphicData uri="http://schemas.openxmlformats.org/drawingml/2006/table">
            <a:tbl>
              <a:tblPr/>
              <a:tblGrid>
                <a:gridCol w="515938"/>
                <a:gridCol w="515937"/>
                <a:gridCol w="515938"/>
              </a:tblGrid>
              <a:tr h="576263">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dirty="0"/>
                    </a:p>
                  </a:txBody>
                  <a:tcPr marL="92075" marR="92075" marT="46038" marB="46038"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2"/>
                    </a:solid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r>
                        <a:rPr lang="en-US" altLang="zh-CN"/>
                        <a:t>0</a:t>
                      </a:r>
                      <a:endParaRPr lang="zh-CN" altLang="en-US"/>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r>
                        <a:rPr lang="en-US" altLang="zh-CN"/>
                        <a:t>0</a:t>
                      </a:r>
                      <a:endParaRPr lang="zh-CN" altLang="en-US"/>
                    </a:p>
                  </a:txBody>
                  <a:tcPr marL="92075" marR="92075" marT="46038" marB="46038"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r>
            </a:tbl>
          </a:graphicData>
        </a:graphic>
      </p:graphicFrame>
      <p:graphicFrame>
        <p:nvGraphicFramePr>
          <p:cNvPr id="53303" name="表格 53302"/>
          <p:cNvGraphicFramePr/>
          <p:nvPr/>
        </p:nvGraphicFramePr>
        <p:xfrm>
          <a:off x="5076825" y="5445125"/>
          <a:ext cx="1547813" cy="576263"/>
        </p:xfrm>
        <a:graphic>
          <a:graphicData uri="http://schemas.openxmlformats.org/drawingml/2006/table">
            <a:tbl>
              <a:tblPr/>
              <a:tblGrid>
                <a:gridCol w="515938"/>
                <a:gridCol w="515937"/>
                <a:gridCol w="515938"/>
              </a:tblGrid>
              <a:tr h="576263">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dirty="0"/>
                    </a:p>
                  </a:txBody>
                  <a:tcPr marL="92075" marR="92075" marT="46038" marB="46038"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2"/>
                    </a:solid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r>
                        <a:rPr lang="en-US" altLang="zh-CN"/>
                        <a:t>0</a:t>
                      </a:r>
                      <a:endParaRPr lang="zh-CN" altLang="en-US"/>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r>
                        <a:rPr lang="en-US" altLang="zh-CN"/>
                        <a:t>0</a:t>
                      </a:r>
                      <a:endParaRPr lang="zh-CN" altLang="en-US"/>
                    </a:p>
                  </a:txBody>
                  <a:tcPr marL="92075" marR="92075" marT="46038" marB="46038"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r>
            </a:tbl>
          </a:graphicData>
        </a:graphic>
      </p:graphicFrame>
      <p:graphicFrame>
        <p:nvGraphicFramePr>
          <p:cNvPr id="53313" name="表格 53312"/>
          <p:cNvGraphicFramePr/>
          <p:nvPr/>
        </p:nvGraphicFramePr>
        <p:xfrm>
          <a:off x="7019925" y="5445125"/>
          <a:ext cx="1547813" cy="576263"/>
        </p:xfrm>
        <a:graphic>
          <a:graphicData uri="http://schemas.openxmlformats.org/drawingml/2006/table">
            <a:tbl>
              <a:tblPr/>
              <a:tblGrid>
                <a:gridCol w="515938"/>
                <a:gridCol w="515937"/>
                <a:gridCol w="515938"/>
              </a:tblGrid>
              <a:tr h="576263">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dirty="0"/>
                    </a:p>
                  </a:txBody>
                  <a:tcPr marL="92075" marR="92075" marT="46038" marB="46038"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2"/>
                    </a:solid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r>
                        <a:rPr lang="en-US" altLang="zh-CN"/>
                        <a:t>0</a:t>
                      </a:r>
                      <a:endParaRPr lang="zh-CN" altLang="en-US"/>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r>
                        <a:rPr lang="en-US" altLang="zh-CN"/>
                        <a:t>0</a:t>
                      </a:r>
                      <a:endParaRPr lang="zh-CN" altLang="en-US"/>
                    </a:p>
                  </a:txBody>
                  <a:tcPr marL="92075" marR="92075" marT="46038" marB="46038"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r>
            </a:tbl>
          </a:graphicData>
        </a:graphic>
      </p:graphicFrame>
      <p:sp>
        <p:nvSpPr>
          <p:cNvPr id="53323" name="直接连接符 53322"/>
          <p:cNvSpPr/>
          <p:nvPr/>
        </p:nvSpPr>
        <p:spPr>
          <a:xfrm flipH="1">
            <a:off x="2627313" y="3141663"/>
            <a:ext cx="1223962" cy="935037"/>
          </a:xfrm>
          <a:prstGeom prst="line">
            <a:avLst/>
          </a:prstGeom>
          <a:ln w="19050" cap="flat" cmpd="sng">
            <a:solidFill>
              <a:schemeClr val="tx1"/>
            </a:solidFill>
            <a:prstDash val="solid"/>
            <a:headEnd type="oval" w="lg" len="lg"/>
            <a:tailEnd type="triangle" w="med" len="lg"/>
          </a:ln>
        </p:spPr>
      </p:sp>
      <p:sp>
        <p:nvSpPr>
          <p:cNvPr id="53324" name="直接连接符 53323"/>
          <p:cNvSpPr/>
          <p:nvPr/>
        </p:nvSpPr>
        <p:spPr>
          <a:xfrm>
            <a:off x="4356100" y="3213100"/>
            <a:ext cx="863600" cy="792163"/>
          </a:xfrm>
          <a:prstGeom prst="line">
            <a:avLst/>
          </a:prstGeom>
          <a:ln w="19050" cap="flat" cmpd="sng">
            <a:solidFill>
              <a:schemeClr val="tx1"/>
            </a:solidFill>
            <a:prstDash val="solid"/>
            <a:headEnd type="oval" w="lg" len="lg"/>
            <a:tailEnd type="triangle" w="med" len="lg"/>
          </a:ln>
        </p:spPr>
      </p:sp>
      <p:sp>
        <p:nvSpPr>
          <p:cNvPr id="53325" name="直接连接符 53324"/>
          <p:cNvSpPr/>
          <p:nvPr/>
        </p:nvSpPr>
        <p:spPr>
          <a:xfrm flipH="1">
            <a:off x="1331913" y="4437063"/>
            <a:ext cx="1655762" cy="1008062"/>
          </a:xfrm>
          <a:prstGeom prst="line">
            <a:avLst/>
          </a:prstGeom>
          <a:ln w="19050" cap="flat" cmpd="sng">
            <a:solidFill>
              <a:schemeClr val="tx1"/>
            </a:solidFill>
            <a:prstDash val="solid"/>
            <a:headEnd type="oval" w="lg" len="lg"/>
            <a:tailEnd type="triangle" w="med" len="lg"/>
          </a:ln>
        </p:spPr>
      </p:sp>
      <p:sp>
        <p:nvSpPr>
          <p:cNvPr id="53326" name="直接连接符 53325"/>
          <p:cNvSpPr/>
          <p:nvPr/>
        </p:nvSpPr>
        <p:spPr>
          <a:xfrm flipH="1">
            <a:off x="3276600" y="4437063"/>
            <a:ext cx="214313" cy="1008062"/>
          </a:xfrm>
          <a:prstGeom prst="line">
            <a:avLst/>
          </a:prstGeom>
          <a:ln w="19050" cap="flat" cmpd="sng">
            <a:solidFill>
              <a:schemeClr val="tx1"/>
            </a:solidFill>
            <a:prstDash val="solid"/>
            <a:headEnd type="oval" w="lg" len="lg"/>
            <a:tailEnd type="triangle" w="med" len="lg"/>
          </a:ln>
        </p:spPr>
      </p:sp>
      <p:sp>
        <p:nvSpPr>
          <p:cNvPr id="53327" name="直接连接符 53326"/>
          <p:cNvSpPr/>
          <p:nvPr/>
        </p:nvSpPr>
        <p:spPr>
          <a:xfrm flipH="1">
            <a:off x="5292725" y="4365625"/>
            <a:ext cx="503238" cy="1079500"/>
          </a:xfrm>
          <a:prstGeom prst="line">
            <a:avLst/>
          </a:prstGeom>
          <a:ln w="19050" cap="flat" cmpd="sng">
            <a:solidFill>
              <a:schemeClr val="tx1"/>
            </a:solidFill>
            <a:prstDash val="solid"/>
            <a:headEnd type="oval" w="lg" len="lg"/>
            <a:tailEnd type="triangle" w="med" len="lg"/>
          </a:ln>
        </p:spPr>
      </p:sp>
      <p:sp>
        <p:nvSpPr>
          <p:cNvPr id="53328" name="直接连接符 53327"/>
          <p:cNvSpPr/>
          <p:nvPr/>
        </p:nvSpPr>
        <p:spPr>
          <a:xfrm>
            <a:off x="6370638" y="4365625"/>
            <a:ext cx="865187" cy="1079500"/>
          </a:xfrm>
          <a:prstGeom prst="line">
            <a:avLst/>
          </a:prstGeom>
          <a:ln w="19050" cap="flat" cmpd="sng">
            <a:solidFill>
              <a:schemeClr val="tx1"/>
            </a:solidFill>
            <a:prstDash val="solid"/>
            <a:headEnd type="oval" w="lg" len="lg"/>
            <a:tailEnd type="triangle" w="med" len="lg"/>
          </a:ln>
        </p:spPr>
      </p:sp>
    </p:spTree>
  </p:cSld>
  <p:clrMapOvr>
    <a:masterClrMapping/>
  </p:clrMapOvr>
  <p:transition spd="med">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54274" name="文本框 54273"/>
          <p:cNvSpPr txBox="1"/>
          <p:nvPr/>
        </p:nvSpPr>
        <p:spPr>
          <a:xfrm>
            <a:off x="381000" y="908050"/>
            <a:ext cx="8223250" cy="2574925"/>
          </a:xfrm>
          <a:prstGeom prst="rect">
            <a:avLst/>
          </a:prstGeom>
          <a:noFill/>
          <a:ln w="9525">
            <a:noFill/>
          </a:ln>
        </p:spPr>
        <p:txBody>
          <a:bodyPr>
            <a:spAutoFit/>
          </a:bodyPr>
          <a:lstStyle/>
          <a:p>
            <a:pPr algn="just">
              <a:spcBef>
                <a:spcPct val="40000"/>
              </a:spcBef>
            </a:pPr>
            <a:r>
              <a:rPr lang="zh-CN" altLang="en-US" sz="2400" b="1" dirty="0">
                <a:latin typeface="Cambria" panose="02040503050406030204" pitchFamily="18" charset="0"/>
              </a:rPr>
              <a:t>以词频统计为例。用链接表作为基本数据结构。</a:t>
            </a:r>
            <a:endParaRPr lang="zh-CN" altLang="en-US" sz="2400" b="1" dirty="0">
              <a:latin typeface="Cambria" panose="02040503050406030204" pitchFamily="18" charset="0"/>
            </a:endParaRPr>
          </a:p>
          <a:p>
            <a:pPr algn="just">
              <a:spcBef>
                <a:spcPct val="40000"/>
              </a:spcBef>
            </a:pPr>
            <a:r>
              <a:rPr lang="zh-CN" altLang="en-US" sz="2400" b="1" dirty="0">
                <a:latin typeface="Cambria" panose="02040503050406030204" pitchFamily="18" charset="0"/>
              </a:rPr>
              <a:t>对应于词的相关信息包括词本身及其计数。为简单，假设词长不超过</a:t>
            </a:r>
            <a:r>
              <a:rPr lang="en-US" altLang="zh-CN" sz="2400" b="1" dirty="0">
                <a:latin typeface="Cambria" panose="02040503050406030204" pitchFamily="18" charset="0"/>
              </a:rPr>
              <a:t>19</a:t>
            </a:r>
            <a:r>
              <a:rPr lang="zh-CN" altLang="en-US" sz="2400" b="1" dirty="0">
                <a:latin typeface="Cambria" panose="02040503050406030204" pitchFamily="18" charset="0"/>
              </a:rPr>
              <a:t>个字符（若无此限，就要设法保存和处理任意长的词。这个问题可作为一个大程序练习），</a:t>
            </a:r>
            <a:endParaRPr lang="zh-CN" altLang="en-US" sz="2400" b="1" dirty="0">
              <a:latin typeface="Cambria" panose="02040503050406030204" pitchFamily="18" charset="0"/>
            </a:endParaRPr>
          </a:p>
          <a:p>
            <a:pPr algn="just">
              <a:spcBef>
                <a:spcPct val="40000"/>
              </a:spcBef>
            </a:pPr>
            <a:r>
              <a:rPr lang="zh-CN" altLang="en-US" sz="2400" b="1" dirty="0">
                <a:latin typeface="Cambria" panose="02040503050406030204" pitchFamily="18" charset="0"/>
              </a:rPr>
              <a:t>设整数表示范围足以应付词的统计（否则考虑用其他类型，如 </a:t>
            </a:r>
            <a:r>
              <a:rPr lang="en-US" altLang="zh-CN" sz="2400" b="1">
                <a:latin typeface="Cambria" panose="02040503050406030204" pitchFamily="18" charset="0"/>
              </a:rPr>
              <a:t>unsigned long</a:t>
            </a:r>
            <a:r>
              <a:rPr lang="zh-CN" altLang="en-US" sz="2400" b="1">
                <a:latin typeface="Cambria" panose="02040503050406030204" pitchFamily="18" charset="0"/>
              </a:rPr>
              <a:t>）。</a:t>
            </a:r>
            <a:endParaRPr lang="zh-CN" altLang="en-US" sz="2400" b="1">
              <a:latin typeface="Cambria" panose="02040503050406030204" pitchFamily="18" charset="0"/>
            </a:endParaRPr>
          </a:p>
        </p:txBody>
      </p:sp>
      <p:sp>
        <p:nvSpPr>
          <p:cNvPr id="54275" name="文本框 54274"/>
          <p:cNvSpPr txBox="1"/>
          <p:nvPr/>
        </p:nvSpPr>
        <p:spPr>
          <a:xfrm>
            <a:off x="323850" y="3933825"/>
            <a:ext cx="8424863" cy="1698625"/>
          </a:xfrm>
          <a:prstGeom prst="rect">
            <a:avLst/>
          </a:prstGeom>
          <a:noFill/>
          <a:ln w="9525">
            <a:noFill/>
          </a:ln>
        </p:spPr>
        <p:txBody>
          <a:bodyPr>
            <a:spAutoFit/>
          </a:bodyPr>
          <a:lstStyle/>
          <a:p>
            <a:pPr algn="l" eaLnBrk="0" hangingPunct="0">
              <a:spcBef>
                <a:spcPct val="40000"/>
              </a:spcBef>
            </a:pPr>
            <a:r>
              <a:rPr lang="zh-CN" altLang="en-US" sz="2400" b="1" dirty="0">
                <a:latin typeface="Cambria" panose="02040503050406030204" pitchFamily="18" charset="0"/>
              </a:rPr>
              <a:t>在这些假设下，在统计用的结构里，两个基本数据成员可定义为：</a:t>
            </a:r>
            <a:endParaRPr lang="zh-CN" altLang="en-US" sz="2400" b="1" dirty="0">
              <a:latin typeface="Cambria" panose="02040503050406030204" pitchFamily="18" charset="0"/>
            </a:endParaRPr>
          </a:p>
          <a:p>
            <a:pPr algn="l">
              <a:spcBef>
                <a:spcPct val="40000"/>
              </a:spcBef>
            </a:pPr>
            <a:r>
              <a:rPr lang="zh-CN" altLang="en-US" sz="2400" b="1" dirty="0">
                <a:latin typeface="Cambria" panose="02040503050406030204" pitchFamily="18" charset="0"/>
              </a:rPr>
              <a:t>	</a:t>
            </a:r>
            <a:r>
              <a:rPr lang="en-US" altLang="zh-CN" sz="2400" b="1">
                <a:solidFill>
                  <a:schemeClr val="folHlink"/>
                </a:solidFill>
                <a:latin typeface="Cambria" panose="02040503050406030204" pitchFamily="18" charset="0"/>
              </a:rPr>
              <a:t>char word[20];</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a:solidFill>
                  <a:schemeClr val="folHlink"/>
                </a:solidFill>
                <a:latin typeface="Cambria" panose="02040503050406030204" pitchFamily="18" charset="0"/>
              </a:rPr>
              <a:t>	int count;</a:t>
            </a:r>
            <a:endParaRPr lang="en-US" altLang="zh-CN" sz="2400" b="1">
              <a:solidFill>
                <a:schemeClr val="folHlink"/>
              </a:solidFill>
              <a:latin typeface="Cambria" panose="02040503050406030204" pitchFamily="18" charset="0"/>
            </a:endParaRPr>
          </a:p>
        </p:txBody>
      </p:sp>
      <p:sp>
        <p:nvSpPr>
          <p:cNvPr id="54276" name="标题 54275"/>
          <p:cNvSpPr>
            <a:spLocks noGrp="1"/>
          </p:cNvSpPr>
          <p:nvPr>
            <p:ph type="title"/>
          </p:nvPr>
        </p:nvSpPr>
        <p:spPr/>
        <p:txBody>
          <a:bodyPr anchor="ctr"/>
          <a:lstStyle/>
          <a:p>
            <a:r>
              <a:rPr lang="en-US" altLang="zh-CN" sz="3600" dirty="0"/>
              <a:t>8.4.2  </a:t>
            </a:r>
            <a:r>
              <a:rPr lang="zh-CN" altLang="en-US" sz="3600" dirty="0"/>
              <a:t>自引用结构的定义</a:t>
            </a:r>
            <a:endParaRPr lang="zh-CN" altLang="en-US" sz="3600"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checkerboard(across)">
                                      <p:cBhvr>
                                        <p:cTn id="7" dur="500"/>
                                        <p:tgtEl>
                                          <p:spTgt spid="54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57346" name="文本框 57345"/>
          <p:cNvSpPr txBox="1"/>
          <p:nvPr/>
        </p:nvSpPr>
        <p:spPr>
          <a:xfrm>
            <a:off x="323850" y="549275"/>
            <a:ext cx="8523288" cy="4572000"/>
          </a:xfrm>
          <a:prstGeom prst="rect">
            <a:avLst/>
          </a:prstGeom>
          <a:noFill/>
          <a:ln w="9525">
            <a:noFill/>
          </a:ln>
        </p:spPr>
        <p:txBody>
          <a:bodyPr>
            <a:spAutoFit/>
          </a:bodyPr>
          <a:lstStyle/>
          <a:p>
            <a:pPr algn="l"/>
            <a:r>
              <a:rPr lang="zh-CN" altLang="en-US" b="1" dirty="0">
                <a:latin typeface="Cambria" panose="02040503050406030204" pitchFamily="18" charset="0"/>
              </a:rPr>
              <a:t>自引用结构里有一个指向本类结构的指针。</a:t>
            </a:r>
            <a:endParaRPr lang="zh-CN" altLang="en-US" b="1" dirty="0">
              <a:latin typeface="Cambria" panose="02040503050406030204" pitchFamily="18" charset="0"/>
            </a:endParaRPr>
          </a:p>
          <a:p>
            <a:pPr algn="l"/>
            <a:r>
              <a:rPr lang="zh-CN" altLang="en-US" b="1" dirty="0">
                <a:latin typeface="Cambria" panose="02040503050406030204" pitchFamily="18" charset="0"/>
              </a:rPr>
              <a:t>应该把所需自引用结构定义为类型。不但要定义结构类型，还应定义一个指向结构的指针类型。</a:t>
            </a:r>
            <a:endParaRPr lang="zh-CN" altLang="en-US" b="1" dirty="0">
              <a:latin typeface="Cambria" panose="02040503050406030204" pitchFamily="18" charset="0"/>
            </a:endParaRPr>
          </a:p>
          <a:p>
            <a:pPr algn="l"/>
            <a:r>
              <a:rPr lang="en-US" altLang="zh-CN" b="1" err="1">
                <a:solidFill>
                  <a:schemeClr val="folHlink"/>
                </a:solidFill>
                <a:latin typeface="Cambria" panose="02040503050406030204" pitchFamily="18" charset="0"/>
              </a:rPr>
              <a:t>typedef struct</a:t>
            </a:r>
            <a:r>
              <a:rPr lang="en-US" altLang="zh-CN" b="1">
                <a:solidFill>
                  <a:schemeClr val="folHlink"/>
                </a:solidFill>
                <a:latin typeface="Cambria" panose="02040503050406030204" pitchFamily="18" charset="0"/>
              </a:rPr>
              <a:t> Node{</a:t>
            </a:r>
            <a:endParaRPr lang="en-US" altLang="zh-CN" b="1">
              <a:solidFill>
                <a:schemeClr val="folHlink"/>
              </a:solidFill>
              <a:latin typeface="Cambria" panose="02040503050406030204" pitchFamily="18" charset="0"/>
            </a:endParaRPr>
          </a:p>
          <a:p>
            <a:pPr algn="just" eaLnBrk="0" hangingPunct="0">
              <a:spcBef>
                <a:spcPct val="0"/>
              </a:spcBef>
            </a:pPr>
            <a:r>
              <a:rPr lang="en-US" altLang="zh-CN" b="1">
                <a:solidFill>
                  <a:schemeClr val="folHlink"/>
                </a:solidFill>
                <a:latin typeface="Cambria" panose="02040503050406030204" pitchFamily="18" charset="0"/>
              </a:rPr>
              <a:t>    char word[20];</a:t>
            </a:r>
            <a:endParaRPr lang="en-US" altLang="zh-CN" b="1">
              <a:solidFill>
                <a:schemeClr val="folHlink"/>
              </a:solidFill>
              <a:latin typeface="Cambria" panose="02040503050406030204" pitchFamily="18" charset="0"/>
            </a:endParaRPr>
          </a:p>
          <a:p>
            <a:pPr algn="just" eaLnBrk="0" hangingPunct="0">
              <a:spcBef>
                <a:spcPct val="0"/>
              </a:spcBef>
            </a:pPr>
            <a:r>
              <a:rPr lang="en-US" altLang="zh-CN" b="1">
                <a:solidFill>
                  <a:schemeClr val="folHlink"/>
                </a:solidFill>
                <a:latin typeface="Cambria" panose="02040503050406030204" pitchFamily="18" charset="0"/>
              </a:rPr>
              <a:t>    int count;</a:t>
            </a:r>
            <a:endParaRPr lang="en-US" altLang="zh-CN" b="1">
              <a:solidFill>
                <a:schemeClr val="folHlink"/>
              </a:solidFill>
              <a:latin typeface="Cambria" panose="02040503050406030204" pitchFamily="18" charset="0"/>
            </a:endParaRPr>
          </a:p>
          <a:p>
            <a:pPr algn="just" eaLnBrk="0" hangingPunct="0">
              <a:spcBef>
                <a:spcPct val="0"/>
              </a:spcBef>
            </a:pPr>
            <a:r>
              <a:rPr lang="en-US" altLang="zh-CN" b="1" err="1">
                <a:solidFill>
                  <a:schemeClr val="folHlink"/>
                </a:solidFill>
                <a:latin typeface="Cambria" panose="02040503050406030204" pitchFamily="18" charset="0"/>
              </a:rPr>
              <a:t>    struct</a:t>
            </a:r>
            <a:r>
              <a:rPr lang="en-US" altLang="zh-CN" b="1">
                <a:solidFill>
                  <a:schemeClr val="folHlink"/>
                </a:solidFill>
                <a:latin typeface="Cambria" panose="02040503050406030204" pitchFamily="18" charset="0"/>
              </a:rPr>
              <a:t> node *next;</a:t>
            </a:r>
            <a:endParaRPr lang="en-US" altLang="zh-CN" b="1">
              <a:solidFill>
                <a:schemeClr val="folHlink"/>
              </a:solidFill>
              <a:latin typeface="Cambria" panose="02040503050406030204" pitchFamily="18" charset="0"/>
            </a:endParaRPr>
          </a:p>
          <a:p>
            <a:pPr algn="just" eaLnBrk="0" hangingPunct="0">
              <a:spcBef>
                <a:spcPct val="0"/>
              </a:spcBef>
            </a:pPr>
            <a:r>
              <a:rPr lang="en-US" altLang="zh-CN" b="1">
                <a:solidFill>
                  <a:schemeClr val="folHlink"/>
                </a:solidFill>
                <a:latin typeface="Cambria" panose="02040503050406030204" pitchFamily="18" charset="0"/>
              </a:rPr>
              <a:t>} Node, *LinkListList;</a:t>
            </a:r>
            <a:endParaRPr lang="zh-CN" altLang="en-US" b="1" dirty="0">
              <a:latin typeface="Cambria" panose="02040503050406030204" pitchFamily="18" charset="0"/>
            </a:endParaRPr>
          </a:p>
          <a:p>
            <a:pPr algn="just" eaLnBrk="0" hangingPunct="0">
              <a:spcBef>
                <a:spcPct val="40000"/>
              </a:spcBef>
            </a:pPr>
            <a:r>
              <a:rPr lang="zh-CN" altLang="en-US" b="1" dirty="0">
                <a:latin typeface="Cambria" panose="02040503050406030204" pitchFamily="18" charset="0"/>
              </a:rPr>
              <a:t>有了结构类型定义后，主函数部分：</a:t>
            </a:r>
            <a:endParaRPr lang="zh-CN" altLang="en-US" b="1">
              <a:latin typeface="Cambria" panose="02040503050406030204" pitchFamily="18" charset="0"/>
            </a:endParaRPr>
          </a:p>
        </p:txBody>
      </p:sp>
      <p:graphicFrame>
        <p:nvGraphicFramePr>
          <p:cNvPr id="52268" name="表格 52267"/>
          <p:cNvGraphicFramePr/>
          <p:nvPr>
            <p:custDataLst>
              <p:tags r:id="rId1"/>
            </p:custDataLst>
          </p:nvPr>
        </p:nvGraphicFramePr>
        <p:xfrm>
          <a:off x="4737735" y="2846705"/>
          <a:ext cx="3449320" cy="576580"/>
        </p:xfrm>
        <a:graphic>
          <a:graphicData uri="http://schemas.openxmlformats.org/drawingml/2006/table">
            <a:tbl>
              <a:tblPr/>
              <a:tblGrid>
                <a:gridCol w="2464435"/>
                <a:gridCol w="984885"/>
              </a:tblGrid>
              <a:tr h="576263">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r>
                        <a:rPr lang="en-US" altLang="zh-CN" dirty="0"/>
                        <a:t>word[20], count</a:t>
                      </a:r>
                      <a:endParaRPr lang="en-US" altLang="zh-CN" dirty="0"/>
                    </a:p>
                  </a:txBody>
                  <a:tcPr marL="92075" marR="92075" marT="46038" marB="46038"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2"/>
                    </a:solid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0">
                        <a:lnSpc>
                          <a:spcPct val="100000"/>
                        </a:lnSpc>
                        <a:spcBef>
                          <a:spcPct val="20000"/>
                        </a:spcBef>
                        <a:spcAft>
                          <a:spcPct val="0"/>
                        </a:spcAft>
                        <a:buClrTx/>
                        <a:buSzTx/>
                        <a:buFontTx/>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r>
                        <a:rPr lang="en-US" altLang="zh-CN" dirty="0"/>
                        <a:t>next</a:t>
                      </a:r>
                      <a:endParaRPr lang="en-US" altLang="zh-CN" dirty="0"/>
                    </a:p>
                  </a:txBody>
                  <a:tcPr marL="92075" marR="92075" marT="46038" marB="46038"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r>
            </a:tbl>
          </a:graphicData>
        </a:graphic>
      </p:graphicFrame>
      <p:cxnSp>
        <p:nvCxnSpPr>
          <p:cNvPr id="3" name="直接箭头连接符 2"/>
          <p:cNvCxnSpPr/>
          <p:nvPr/>
        </p:nvCxnSpPr>
        <p:spPr>
          <a:xfrm>
            <a:off x="8047355" y="3134360"/>
            <a:ext cx="701040" cy="635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58370" name="文本框 58369"/>
          <p:cNvSpPr txBox="1"/>
          <p:nvPr/>
        </p:nvSpPr>
        <p:spPr>
          <a:xfrm>
            <a:off x="395288" y="260350"/>
            <a:ext cx="8451850" cy="5852160"/>
          </a:xfrm>
          <a:prstGeom prst="rect">
            <a:avLst/>
          </a:prstGeom>
          <a:noFill/>
          <a:ln w="9525">
            <a:noFill/>
          </a:ln>
        </p:spPr>
        <p:txBody>
          <a:bodyPr>
            <a:spAutoFit/>
          </a:bodyPr>
          <a:lstStyle/>
          <a:p>
            <a:pPr algn="just" eaLnBrk="0" hangingPunct="0">
              <a:spcBef>
                <a:spcPct val="0"/>
              </a:spcBef>
            </a:pPr>
            <a:r>
              <a:rPr lang="en-US" altLang="zh-CN" sz="2400" b="1" err="1">
                <a:solidFill>
                  <a:schemeClr val="folHlink"/>
                </a:solidFill>
                <a:latin typeface="Cambria" panose="02040503050406030204" pitchFamily="18" charset="0"/>
              </a:rPr>
              <a:t>#inlcude &lt;stdio.h</a:t>
            </a:r>
            <a:r>
              <a:rPr lang="en-US" altLang="zh-CN" sz="2400" b="1">
                <a:solidFill>
                  <a:schemeClr val="folHlink"/>
                </a:solidFill>
                <a:latin typeface="Cambria" panose="02040503050406030204" pitchFamily="18" charset="0"/>
              </a:rPr>
              <a:t>&gt;</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err="1">
                <a:solidFill>
                  <a:schemeClr val="folHlink"/>
                </a:solidFill>
                <a:latin typeface="Cambria" panose="02040503050406030204" pitchFamily="18" charset="0"/>
              </a:rPr>
              <a:t>#include &lt;ctype.h</a:t>
            </a:r>
            <a:r>
              <a:rPr lang="en-US" altLang="zh-CN" sz="2400" b="1" dirty="0">
                <a:solidFill>
                  <a:schemeClr val="folHlink"/>
                </a:solidFill>
                <a:latin typeface="Cambria" panose="02040503050406030204" pitchFamily="18" charset="0"/>
              </a:rPr>
              <a:t>&gt;  /* </a:t>
            </a:r>
            <a:r>
              <a:rPr lang="zh-CN" altLang="en-US" sz="2400" b="1" dirty="0">
                <a:solidFill>
                  <a:schemeClr val="folHlink"/>
                </a:solidFill>
                <a:latin typeface="Cambria" panose="02040503050406030204" pitchFamily="18" charset="0"/>
              </a:rPr>
              <a:t>需要判断字符类型 </a:t>
            </a:r>
            <a:r>
              <a:rPr lang="en-US" altLang="zh-CN" sz="2400" b="1" dirty="0">
                <a:solidFill>
                  <a:schemeClr val="folHlink"/>
                </a:solidFill>
                <a:latin typeface="Cambria" panose="02040503050406030204" pitchFamily="18" charset="0"/>
              </a:rPr>
              <a:t>*</a:t>
            </a:r>
            <a:r>
              <a:rPr lang="en-US" altLang="zh-CN" sz="2400" b="1">
                <a:solidFill>
                  <a:schemeClr val="folHlink"/>
                </a:solidFill>
                <a:latin typeface="Cambria" panose="02040503050406030204" pitchFamily="18" charset="0"/>
              </a:rPr>
              <a:t>/</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dirty="0">
                <a:solidFill>
                  <a:schemeClr val="folHlink"/>
                </a:solidFill>
                <a:latin typeface="Cambria" panose="02040503050406030204" pitchFamily="18" charset="0"/>
              </a:rPr>
              <a:t>#include &lt;string.h&gt; /* </a:t>
            </a:r>
            <a:r>
              <a:rPr lang="zh-CN" altLang="en-US" sz="2400" b="1" dirty="0">
                <a:solidFill>
                  <a:schemeClr val="folHlink"/>
                </a:solidFill>
                <a:latin typeface="Cambria" panose="02040503050406030204" pitchFamily="18" charset="0"/>
              </a:rPr>
              <a:t>要做串复制和比较 </a:t>
            </a:r>
            <a:r>
              <a:rPr lang="en-US" altLang="zh-CN" sz="2400" b="1" dirty="0">
                <a:solidFill>
                  <a:schemeClr val="folHlink"/>
                </a:solidFill>
                <a:latin typeface="Cambria" panose="02040503050406030204" pitchFamily="18" charset="0"/>
              </a:rPr>
              <a:t>*</a:t>
            </a:r>
            <a:r>
              <a:rPr lang="en-US" altLang="zh-CN" sz="2400" b="1">
                <a:solidFill>
                  <a:schemeClr val="folHlink"/>
                </a:solidFill>
                <a:latin typeface="Cambria" panose="02040503050406030204" pitchFamily="18" charset="0"/>
              </a:rPr>
              <a:t>/</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err="1">
                <a:solidFill>
                  <a:schemeClr val="folHlink"/>
                </a:solidFill>
                <a:latin typeface="Cambria" panose="02040503050406030204" pitchFamily="18" charset="0"/>
              </a:rPr>
              <a:t>#include &lt;stdlib.h</a:t>
            </a:r>
            <a:r>
              <a:rPr lang="en-US" altLang="zh-CN" sz="2400" b="1" dirty="0">
                <a:solidFill>
                  <a:schemeClr val="folHlink"/>
                </a:solidFill>
                <a:latin typeface="Cambria" panose="02040503050406030204" pitchFamily="18" charset="0"/>
              </a:rPr>
              <a:t>&gt; /* </a:t>
            </a:r>
            <a:r>
              <a:rPr lang="zh-CN" altLang="en-US" sz="2400" b="1" dirty="0">
                <a:solidFill>
                  <a:schemeClr val="folHlink"/>
                </a:solidFill>
                <a:latin typeface="Cambria" panose="02040503050406030204" pitchFamily="18" charset="0"/>
              </a:rPr>
              <a:t>做动态存储分配 </a:t>
            </a:r>
            <a:r>
              <a:rPr lang="en-US" altLang="zh-CN" sz="2400" b="1" dirty="0">
                <a:solidFill>
                  <a:schemeClr val="folHlink"/>
                </a:solidFill>
                <a:latin typeface="Cambria" panose="02040503050406030204" pitchFamily="18" charset="0"/>
              </a:rPr>
              <a:t>*</a:t>
            </a:r>
            <a:r>
              <a:rPr lang="en-US" altLang="zh-CN" sz="2400" b="1">
                <a:solidFill>
                  <a:schemeClr val="folHlink"/>
                </a:solidFill>
                <a:latin typeface="Cambria" panose="02040503050406030204" pitchFamily="18" charset="0"/>
              </a:rPr>
              <a:t>/</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err="1">
                <a:solidFill>
                  <a:schemeClr val="folHlink"/>
                </a:solidFill>
                <a:latin typeface="Cambria" panose="02040503050406030204" pitchFamily="18" charset="0"/>
              </a:rPr>
              <a:t>enum</a:t>
            </a:r>
            <a:r>
              <a:rPr lang="en-US" altLang="zh-CN" sz="2400" b="1">
                <a:solidFill>
                  <a:schemeClr val="folHlink"/>
                </a:solidFill>
                <a:latin typeface="Cambria" panose="02040503050406030204" pitchFamily="18" charset="0"/>
              </a:rPr>
              <a:t> { MAXLEN = 20 };</a:t>
            </a:r>
            <a:endParaRPr lang="en-US" altLang="zh-CN" sz="2400" b="1">
              <a:solidFill>
                <a:schemeClr val="folHlink"/>
              </a:solidFill>
              <a:latin typeface="Cambria" panose="02040503050406030204" pitchFamily="18" charset="0"/>
            </a:endParaRPr>
          </a:p>
          <a:p>
            <a:pPr algn="just" eaLnBrk="0" hangingPunct="0">
              <a:spcBef>
                <a:spcPct val="0"/>
              </a:spcBef>
            </a:pPr>
            <a:endParaRPr lang="en-US" altLang="zh-CN" sz="2400" b="1" err="1">
              <a:solidFill>
                <a:schemeClr val="folHlink"/>
              </a:solidFill>
              <a:latin typeface="Cambria" panose="02040503050406030204" pitchFamily="18" charset="0"/>
            </a:endParaRPr>
          </a:p>
          <a:p>
            <a:pPr algn="just" eaLnBrk="0" hangingPunct="0">
              <a:spcBef>
                <a:spcPct val="0"/>
              </a:spcBef>
            </a:pPr>
            <a:r>
              <a:rPr lang="en-US" altLang="zh-CN" sz="2400" b="1" err="1">
                <a:solidFill>
                  <a:schemeClr val="folHlink"/>
                </a:solidFill>
                <a:latin typeface="Cambria" panose="02040503050406030204" pitchFamily="18" charset="0"/>
              </a:rPr>
              <a:t>typedef struct</a:t>
            </a:r>
            <a:r>
              <a:rPr lang="en-US" altLang="zh-CN" sz="2400" b="1">
                <a:solidFill>
                  <a:schemeClr val="folHlink"/>
                </a:solidFill>
                <a:latin typeface="Cambria" panose="02040503050406030204" pitchFamily="18" charset="0"/>
              </a:rPr>
              <a:t> Node {</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a:solidFill>
                  <a:schemeClr val="folHlink"/>
                </a:solidFill>
                <a:latin typeface="Cambria" panose="02040503050406030204" pitchFamily="18" charset="0"/>
              </a:rPr>
              <a:t>    char word[MAXLEN];   int count;</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a:solidFill>
                  <a:schemeClr val="folHlink"/>
                </a:solidFill>
                <a:latin typeface="Cambria" panose="02040503050406030204" pitchFamily="18" charset="0"/>
              </a:rPr>
              <a:t>    </a:t>
            </a:r>
            <a:r>
              <a:rPr lang="en-US" altLang="zh-CN" sz="2400" b="1" err="1">
                <a:solidFill>
                  <a:schemeClr val="folHlink"/>
                </a:solidFill>
                <a:sym typeface="+mn-ea"/>
              </a:rPr>
              <a:t>struct</a:t>
            </a:r>
            <a:r>
              <a:rPr lang="en-US" altLang="zh-CN" sz="2400" b="1">
                <a:solidFill>
                  <a:schemeClr val="folHlink"/>
                </a:solidFill>
                <a:sym typeface="+mn-ea"/>
              </a:rPr>
              <a:t> Node *</a:t>
            </a:r>
            <a:r>
              <a:rPr lang="en-US" altLang="zh-CN" sz="2400" b="1">
                <a:solidFill>
                  <a:schemeClr val="folHlink"/>
                </a:solidFill>
                <a:latin typeface="Cambria" panose="02040503050406030204" pitchFamily="18" charset="0"/>
              </a:rPr>
              <a:t>next;</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a:solidFill>
                  <a:schemeClr val="folHlink"/>
                </a:solidFill>
                <a:latin typeface="Cambria" panose="02040503050406030204" pitchFamily="18" charset="0"/>
              </a:rPr>
              <a:t>} Node, *LinkListList;</a:t>
            </a:r>
            <a:endParaRPr lang="en-US" altLang="zh-CN" sz="2400" b="1">
              <a:solidFill>
                <a:schemeClr val="folHlink"/>
              </a:solidFill>
              <a:latin typeface="Cambria" panose="02040503050406030204" pitchFamily="18" charset="0"/>
            </a:endParaRPr>
          </a:p>
          <a:p>
            <a:pPr algn="just" eaLnBrk="0" hangingPunct="0">
              <a:spcBef>
                <a:spcPct val="30000"/>
              </a:spcBef>
            </a:pPr>
            <a:r>
              <a:rPr lang="en-US" altLang="zh-CN" sz="2400" b="1" err="1">
                <a:solidFill>
                  <a:schemeClr val="folHlink"/>
                </a:solidFill>
                <a:latin typeface="Cambria" panose="02040503050406030204" pitchFamily="18" charset="0"/>
              </a:rPr>
              <a:t>int getword(int</a:t>
            </a:r>
            <a:r>
              <a:rPr lang="en-US" altLang="zh-CN" sz="2400" b="1">
                <a:solidFill>
                  <a:schemeClr val="folHlink"/>
                </a:solidFill>
                <a:latin typeface="Cambria" panose="02040503050406030204" pitchFamily="18" charset="0"/>
              </a:rPr>
              <a:t> limit, char w[]); </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err="1">
                <a:solidFill>
                  <a:schemeClr val="folHlink"/>
                </a:solidFill>
                <a:latin typeface="Cambria" panose="02040503050406030204" pitchFamily="18" charset="0"/>
              </a:rPr>
              <a:t>LinkListList addword(LinkListList </a:t>
            </a:r>
            <a:r>
              <a:rPr lang="en-US" altLang="zh-CN" sz="2400" b="1">
                <a:solidFill>
                  <a:schemeClr val="folHlink"/>
                </a:solidFill>
                <a:latin typeface="Cambria" panose="02040503050406030204" pitchFamily="18" charset="0"/>
              </a:rPr>
              <a:t>l, char w[]);</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err="1">
                <a:solidFill>
                  <a:schemeClr val="folHlink"/>
                </a:solidFill>
                <a:latin typeface="Cambria" panose="02040503050406030204" pitchFamily="18" charset="0"/>
              </a:rPr>
              <a:t>void printwords(LinkListList </a:t>
            </a:r>
            <a:r>
              <a:rPr lang="en-US" altLang="zh-CN" sz="2400" b="1">
                <a:solidFill>
                  <a:schemeClr val="folHlink"/>
                </a:solidFill>
                <a:latin typeface="Cambria" panose="02040503050406030204" pitchFamily="18" charset="0"/>
              </a:rPr>
              <a:t>l);</a:t>
            </a:r>
            <a:endParaRPr lang="en-US" altLang="zh-CN" sz="2400" b="1">
              <a:solidFill>
                <a:schemeClr val="folHlink"/>
              </a:solidFill>
              <a:latin typeface="Cambria" panose="02040503050406030204" pitchFamily="18" charset="0"/>
            </a:endParaRPr>
          </a:p>
          <a:p>
            <a:pPr algn="just" eaLnBrk="0" hangingPunct="0">
              <a:spcBef>
                <a:spcPct val="30000"/>
              </a:spcBef>
            </a:pPr>
            <a:r>
              <a:rPr lang="en-US" altLang="zh-CN" sz="2400" b="1" dirty="0">
                <a:solidFill>
                  <a:schemeClr val="folHlink"/>
                </a:solidFill>
                <a:latin typeface="Cambria" panose="02040503050406030204" pitchFamily="18" charset="0"/>
              </a:rPr>
              <a:t>LinkListList list = NULL;   /* </a:t>
            </a:r>
            <a:r>
              <a:rPr lang="zh-CN" altLang="en-US" sz="2400" b="1" dirty="0">
                <a:solidFill>
                  <a:schemeClr val="folHlink"/>
                </a:solidFill>
                <a:latin typeface="Cambria" panose="02040503050406030204" pitchFamily="18" charset="0"/>
              </a:rPr>
              <a:t>表的头指针 </a:t>
            </a:r>
            <a:r>
              <a:rPr lang="en-US" altLang="zh-CN" sz="2400" b="1" dirty="0">
                <a:solidFill>
                  <a:schemeClr val="folHlink"/>
                </a:solidFill>
                <a:latin typeface="Cambria" panose="02040503050406030204" pitchFamily="18" charset="0"/>
              </a:rPr>
              <a:t>*</a:t>
            </a:r>
            <a:r>
              <a:rPr lang="en-US" altLang="zh-CN" sz="2400" b="1">
                <a:solidFill>
                  <a:schemeClr val="folHlink"/>
                </a:solidFill>
                <a:latin typeface="Cambria" panose="02040503050406030204" pitchFamily="18" charset="0"/>
              </a:rPr>
              <a:t>/</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dirty="0">
                <a:solidFill>
                  <a:schemeClr val="folHlink"/>
                </a:solidFill>
                <a:latin typeface="Cambria" panose="02040503050406030204" pitchFamily="18" charset="0"/>
              </a:rPr>
              <a:t>char word[MAXLEN];  /* </a:t>
            </a:r>
            <a:r>
              <a:rPr lang="zh-CN" altLang="en-US" sz="2400" b="1" dirty="0">
                <a:solidFill>
                  <a:schemeClr val="folHlink"/>
                </a:solidFill>
                <a:latin typeface="Cambria" panose="02040503050406030204" pitchFamily="18" charset="0"/>
              </a:rPr>
              <a:t>临时字符数组 </a:t>
            </a:r>
            <a:r>
              <a:rPr lang="en-US" altLang="zh-CN" sz="2400" b="1" dirty="0">
                <a:solidFill>
                  <a:schemeClr val="folHlink"/>
                </a:solidFill>
                <a:latin typeface="Cambria" panose="02040503050406030204" pitchFamily="18" charset="0"/>
              </a:rPr>
              <a:t>*</a:t>
            </a:r>
            <a:r>
              <a:rPr lang="en-US" altLang="zh-CN" sz="2400" b="1">
                <a:solidFill>
                  <a:schemeClr val="folHlink"/>
                </a:solidFill>
                <a:latin typeface="Cambria" panose="02040503050406030204" pitchFamily="18" charset="0"/>
              </a:rPr>
              <a:t>/</a:t>
            </a:r>
            <a:endParaRPr lang="en-US" altLang="zh-CN" sz="2400" b="1">
              <a:solidFill>
                <a:schemeClr val="folHlink"/>
              </a:solidFill>
              <a:latin typeface="Cambria" panose="02040503050406030204" pitchFamily="18" charset="0"/>
            </a:endParaRPr>
          </a:p>
        </p:txBody>
      </p:sp>
    </p:spTree>
  </p:cSld>
  <p:clrMapOvr>
    <a:masterClrMapping/>
  </p:clrMapOvr>
  <p:transition spd="med">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65890" name="标题 165889"/>
          <p:cNvSpPr>
            <a:spLocks noGrp="1"/>
          </p:cNvSpPr>
          <p:nvPr>
            <p:ph type="title"/>
          </p:nvPr>
        </p:nvSpPr>
        <p:spPr/>
        <p:txBody>
          <a:bodyPr anchor="ctr"/>
          <a:lstStyle/>
          <a:p>
            <a:r>
              <a:rPr lang="en-US" altLang="zh-CN" sz="3600" dirty="0"/>
              <a:t>8.4.3  </a:t>
            </a:r>
            <a:r>
              <a:rPr lang="zh-CN" altLang="en-US" sz="3600" dirty="0"/>
              <a:t>程序实现</a:t>
            </a:r>
            <a:endParaRPr lang="zh-CN" altLang="en-US" sz="3600" dirty="0"/>
          </a:p>
        </p:txBody>
      </p:sp>
      <p:sp>
        <p:nvSpPr>
          <p:cNvPr id="165891" name="内容占位符 165890"/>
          <p:cNvSpPr>
            <a:spLocks noGrp="1"/>
          </p:cNvSpPr>
          <p:nvPr>
            <p:ph idx="1"/>
          </p:nvPr>
        </p:nvSpPr>
        <p:spPr/>
        <p:txBody>
          <a:bodyPr/>
          <a:lstStyle/>
          <a:p>
            <a:pPr marL="0" indent="0">
              <a:buNone/>
            </a:pPr>
            <a:r>
              <a:rPr lang="zh-CN" altLang="en-US" sz="2400" dirty="0"/>
              <a:t>设计好了链表结构体之后，开始考虑程序的主函数的功能。</a:t>
            </a:r>
            <a:endParaRPr lang="zh-CN" altLang="en-US" sz="2400" dirty="0"/>
          </a:p>
          <a:p>
            <a:pPr marL="0" indent="0">
              <a:buNone/>
            </a:pPr>
            <a:r>
              <a:rPr lang="zh-CN" altLang="en-US" sz="2400" dirty="0"/>
              <a:t>显然，根据题目要求，可以设想出主函数的主体内容和基本流程如下：</a:t>
            </a:r>
            <a:endParaRPr lang="zh-CN" altLang="en-US" sz="2400" dirty="0"/>
          </a:p>
          <a:p>
            <a:pPr marL="824230" lvl="1">
              <a:buNone/>
            </a:pPr>
            <a:r>
              <a:rPr lang="zh-CN" altLang="en-US" sz="2400" dirty="0">
                <a:solidFill>
                  <a:schemeClr val="folHlink"/>
                </a:solidFill>
              </a:rPr>
              <a:t>打开文件</a:t>
            </a:r>
            <a:r>
              <a:rPr lang="en-US" altLang="zh-CN" sz="2400">
                <a:solidFill>
                  <a:schemeClr val="folHlink"/>
                </a:solidFill>
              </a:rPr>
              <a:t>;</a:t>
            </a:r>
            <a:endParaRPr lang="en-US" altLang="zh-CN" sz="2400">
              <a:solidFill>
                <a:schemeClr val="folHlink"/>
              </a:solidFill>
            </a:endParaRPr>
          </a:p>
          <a:p>
            <a:pPr marL="824230" lvl="1">
              <a:buNone/>
            </a:pPr>
            <a:r>
              <a:rPr lang="zh-CN" altLang="en-US" sz="2400" dirty="0">
                <a:solidFill>
                  <a:schemeClr val="folHlink"/>
                </a:solidFill>
              </a:rPr>
              <a:t>循环地从文件中读取单词</a:t>
            </a:r>
            <a:r>
              <a:rPr lang="en-US" altLang="zh-CN" sz="2400">
                <a:solidFill>
                  <a:schemeClr val="folHlink"/>
                </a:solidFill>
              </a:rPr>
              <a:t>;</a:t>
            </a:r>
            <a:endParaRPr lang="en-US" altLang="zh-CN" sz="2400">
              <a:solidFill>
                <a:schemeClr val="folHlink"/>
              </a:solidFill>
            </a:endParaRPr>
          </a:p>
          <a:p>
            <a:pPr marL="824230" lvl="1">
              <a:buNone/>
            </a:pPr>
            <a:r>
              <a:rPr lang="en-US" altLang="zh-CN" sz="2400" dirty="0">
                <a:solidFill>
                  <a:schemeClr val="folHlink"/>
                </a:solidFill>
              </a:rPr>
              <a:t>    </a:t>
            </a:r>
            <a:r>
              <a:rPr lang="zh-CN" altLang="en-US" sz="2400" dirty="0">
                <a:solidFill>
                  <a:schemeClr val="folHlink"/>
                </a:solidFill>
              </a:rPr>
              <a:t>把单词添加到链表中</a:t>
            </a:r>
            <a:r>
              <a:rPr lang="en-US" altLang="zh-CN" sz="2400">
                <a:solidFill>
                  <a:schemeClr val="folHlink"/>
                </a:solidFill>
              </a:rPr>
              <a:t>;</a:t>
            </a:r>
            <a:endParaRPr lang="en-US" altLang="zh-CN" sz="2400">
              <a:solidFill>
                <a:schemeClr val="folHlink"/>
              </a:solidFill>
            </a:endParaRPr>
          </a:p>
          <a:p>
            <a:pPr marL="824230" lvl="1">
              <a:buNone/>
            </a:pPr>
            <a:r>
              <a:rPr lang="zh-CN" altLang="en-US" sz="2400" dirty="0">
                <a:solidFill>
                  <a:schemeClr val="folHlink"/>
                </a:solidFill>
              </a:rPr>
              <a:t>关闭文件</a:t>
            </a:r>
            <a:r>
              <a:rPr lang="en-US" altLang="zh-CN" sz="2400">
                <a:solidFill>
                  <a:schemeClr val="folHlink"/>
                </a:solidFill>
              </a:rPr>
              <a:t>;</a:t>
            </a:r>
            <a:endParaRPr lang="en-US" altLang="zh-CN" sz="2400">
              <a:solidFill>
                <a:schemeClr val="folHlink"/>
              </a:solidFill>
            </a:endParaRPr>
          </a:p>
          <a:p>
            <a:pPr marL="824230" lvl="1">
              <a:buNone/>
            </a:pPr>
            <a:r>
              <a:rPr lang="zh-CN" altLang="en-US" sz="2400" dirty="0">
                <a:solidFill>
                  <a:schemeClr val="folHlink"/>
                </a:solidFill>
              </a:rPr>
              <a:t>打印链表</a:t>
            </a:r>
            <a:r>
              <a:rPr lang="en-US" altLang="zh-CN" sz="2400">
                <a:solidFill>
                  <a:schemeClr val="folHlink"/>
                </a:solidFill>
              </a:rPr>
              <a:t>;</a:t>
            </a:r>
            <a:endParaRPr lang="en-US" altLang="zh-CN" sz="2400">
              <a:solidFill>
                <a:schemeClr val="folHlink"/>
              </a:solidFill>
            </a:endParaRPr>
          </a:p>
          <a:p>
            <a:pPr marL="0" indent="0">
              <a:buNone/>
            </a:pPr>
            <a:r>
              <a:rPr lang="zh-CN" altLang="en-US" sz="2400" dirty="0"/>
              <a:t>在这几部分功能中，“打开文件”和“循环地从文件中读取单词”的功能可以参考前文第</a:t>
            </a:r>
            <a:r>
              <a:rPr lang="en-US" altLang="zh-CN" sz="2400" dirty="0"/>
              <a:t>120</a:t>
            </a:r>
            <a:r>
              <a:rPr lang="zh-CN" altLang="en-US" sz="2400" dirty="0"/>
              <a:t>页“</a:t>
            </a:r>
            <a:r>
              <a:rPr lang="en-US" altLang="zh-CN" sz="2400" dirty="0"/>
              <a:t>4.4.3  </a:t>
            </a:r>
            <a:r>
              <a:rPr lang="zh-CN" altLang="en-US" sz="2400" dirty="0"/>
              <a:t>编程实例</a:t>
            </a:r>
            <a:r>
              <a:rPr lang="en-US" altLang="zh-CN" sz="2400" dirty="0"/>
              <a:t>3</a:t>
            </a:r>
            <a:r>
              <a:rPr lang="zh-CN" altLang="en-US" sz="2400" dirty="0"/>
              <a:t>：文件中的单词计数”和第</a:t>
            </a:r>
            <a:r>
              <a:rPr lang="en-US" altLang="zh-CN" sz="2400" dirty="0"/>
              <a:t>210</a:t>
            </a:r>
            <a:r>
              <a:rPr lang="zh-CN" altLang="en-US" sz="2400" dirty="0"/>
              <a:t>页“</a:t>
            </a:r>
            <a:r>
              <a:rPr lang="en-US" altLang="zh-CN" sz="2400" dirty="0"/>
              <a:t>6.6.2 </a:t>
            </a:r>
            <a:r>
              <a:rPr lang="zh-CN" altLang="en-US" sz="2400" dirty="0"/>
              <a:t>统计</a:t>
            </a:r>
            <a:r>
              <a:rPr lang="en-US" altLang="zh-CN" sz="2400" dirty="0"/>
              <a:t>C</a:t>
            </a:r>
            <a:r>
              <a:rPr lang="zh-CN" altLang="en-US" sz="2400" dirty="0"/>
              <a:t>源程序中的关键字”。</a:t>
            </a:r>
            <a:endParaRPr lang="zh-CN" altLang="en-US" sz="2400" dirty="0"/>
          </a:p>
        </p:txBody>
      </p:sp>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678815"/>
            <a:ext cx="8136255" cy="5702935"/>
          </a:xfrm>
        </p:spPr>
        <p:txBody>
          <a:bodyPr/>
          <a:lstStyle/>
          <a:p>
            <a:pPr marL="0" indent="0">
              <a:spcBef>
                <a:spcPts val="600"/>
              </a:spcBef>
              <a:buNone/>
            </a:pPr>
            <a:r>
              <a:rPr lang="zh-CN" altLang="en-US">
                <a:solidFill>
                  <a:srgbClr val="FF0000"/>
                </a:solidFill>
                <a:sym typeface="+mn-ea"/>
              </a:rPr>
              <a:t>8.1.3 定义函数指针类型</a:t>
            </a:r>
            <a:endParaRPr lang="zh-CN" altLang="en-US">
              <a:solidFill>
                <a:srgbClr val="FF0000"/>
              </a:solidFill>
              <a:sym typeface="+mn-ea"/>
            </a:endParaRPr>
          </a:p>
          <a:p>
            <a:pPr marL="0" indent="0">
              <a:spcBef>
                <a:spcPts val="1200"/>
              </a:spcBef>
              <a:buNone/>
            </a:pPr>
            <a:r>
              <a:rPr lang="zh-CN" altLang="en-US" sz="2400"/>
              <a:t>函数指针参数名被有关描述的各种成分重重包裹，很不显眼，影响阅读和理解：</a:t>
            </a:r>
            <a:endParaRPr lang="zh-CN" altLang="en-US" sz="2400"/>
          </a:p>
          <a:p>
            <a:pPr marL="0" indent="0">
              <a:spcBef>
                <a:spcPts val="1200"/>
              </a:spcBef>
              <a:buNone/>
            </a:pPr>
            <a:r>
              <a:rPr lang="zh-CN" altLang="en-US">
                <a:solidFill>
                  <a:srgbClr val="7030A0"/>
                </a:solidFill>
              </a:rPr>
              <a:t>double chordroot(</a:t>
            </a:r>
            <a:r>
              <a:rPr lang="zh-CN" altLang="en-US">
                <a:solidFill>
                  <a:srgbClr val="FF0000"/>
                </a:solidFill>
              </a:rPr>
              <a:t>double (*pf)(double)</a:t>
            </a:r>
            <a:r>
              <a:rPr lang="zh-CN" altLang="en-US">
                <a:solidFill>
                  <a:srgbClr val="7030A0"/>
                </a:solidFill>
              </a:rPr>
              <a:t>, double x1, double x2);</a:t>
            </a:r>
            <a:endParaRPr lang="zh-CN" altLang="en-US">
              <a:solidFill>
                <a:srgbClr val="7030A0"/>
              </a:solidFill>
            </a:endParaRPr>
          </a:p>
          <a:p>
            <a:pPr marL="0" indent="0">
              <a:spcBef>
                <a:spcPts val="1200"/>
              </a:spcBef>
              <a:buNone/>
            </a:pPr>
            <a:r>
              <a:rPr lang="zh-CN" altLang="en-US"/>
              <a:t>先用 typedef 定义好有关的函数指 针类型，引进专门的类型名，再描述这种类型的函数指针参数或定义函数指针变量：</a:t>
            </a:r>
            <a:endParaRPr lang="zh-CN" altLang="en-US"/>
          </a:p>
          <a:p>
            <a:pPr marL="0" indent="0">
              <a:spcBef>
                <a:spcPts val="1200"/>
              </a:spcBef>
              <a:buNone/>
            </a:pPr>
            <a:r>
              <a:rPr lang="zh-CN" altLang="en-US">
                <a:solidFill>
                  <a:srgbClr val="7030A0"/>
                </a:solidFill>
              </a:rPr>
              <a:t>typedef </a:t>
            </a:r>
            <a:r>
              <a:rPr lang="zh-CN" altLang="en-US" u="sng">
                <a:solidFill>
                  <a:srgbClr val="7030A0"/>
                </a:solidFill>
              </a:rPr>
              <a:t>double (*</a:t>
            </a:r>
            <a:r>
              <a:rPr lang="zh-CN" altLang="en-US"/>
              <a:t> </a:t>
            </a:r>
            <a:r>
              <a:rPr lang="zh-CN" altLang="en-US">
                <a:solidFill>
                  <a:srgbClr val="FF0000"/>
                </a:solidFill>
              </a:rPr>
              <a:t>MathFun</a:t>
            </a:r>
            <a:r>
              <a:rPr lang="zh-CN" altLang="en-US" u="sng">
                <a:solidFill>
                  <a:srgbClr val="7030A0"/>
                </a:solidFill>
              </a:rPr>
              <a:t>)(double)</a:t>
            </a:r>
            <a:r>
              <a:rPr lang="zh-CN" altLang="en-US">
                <a:solidFill>
                  <a:srgbClr val="7030A0"/>
                </a:solidFill>
              </a:rPr>
              <a:t>; </a:t>
            </a:r>
            <a:endParaRPr lang="zh-CN" altLang="en-US"/>
          </a:p>
          <a:p>
            <a:pPr marL="0" indent="0">
              <a:spcBef>
                <a:spcPts val="1200"/>
              </a:spcBef>
              <a:buNone/>
            </a:pPr>
            <a:r>
              <a:rPr lang="zh-CN" altLang="en-US">
                <a:solidFill>
                  <a:srgbClr val="7030A0"/>
                </a:solidFill>
              </a:rPr>
              <a:t>double chordroot(</a:t>
            </a:r>
            <a:r>
              <a:rPr lang="zh-CN" altLang="en-US">
                <a:solidFill>
                  <a:srgbClr val="FF0000"/>
                </a:solidFill>
              </a:rPr>
              <a:t>MathFun </a:t>
            </a:r>
            <a:r>
              <a:rPr lang="zh-CN" altLang="en-US">
                <a:solidFill>
                  <a:srgbClr val="7030A0"/>
                </a:solidFill>
              </a:rPr>
              <a:t>pf, </a:t>
            </a:r>
            <a:r>
              <a:rPr lang="zh-CN" altLang="en-US" sz="2400">
                <a:solidFill>
                  <a:srgbClr val="7030A0"/>
                </a:solidFill>
              </a:rPr>
              <a:t>double x1, double x2</a:t>
            </a:r>
            <a:r>
              <a:rPr lang="zh-CN" altLang="en-US">
                <a:solidFill>
                  <a:srgbClr val="7030A0"/>
                </a:solidFill>
              </a:rPr>
              <a:t>);</a:t>
            </a:r>
            <a:endParaRPr lang="zh-CN" altLang="en-US">
              <a:solidFill>
                <a:srgbClr val="7030A0"/>
              </a:solidFill>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81603" name="内容占位符 281602"/>
          <p:cNvSpPr>
            <a:spLocks noGrp="1"/>
          </p:cNvSpPr>
          <p:nvPr>
            <p:ph idx="1"/>
          </p:nvPr>
        </p:nvSpPr>
        <p:spPr>
          <a:xfrm>
            <a:off x="539750" y="204470"/>
            <a:ext cx="8136255" cy="6177280"/>
          </a:xfrm>
        </p:spPr>
        <p:txBody>
          <a:bodyPr/>
          <a:lstStyle/>
          <a:p>
            <a:pPr>
              <a:lnSpc>
                <a:spcPct val="100000"/>
              </a:lnSpc>
              <a:buNone/>
            </a:pPr>
            <a:r>
              <a:rPr lang="zh-CN" altLang="en-US" sz="2000" dirty="0"/>
              <a:t>程序中的主</a:t>
            </a:r>
            <a:r>
              <a:rPr lang="zh-CN" altLang="en-US" sz="2000" u="sng" dirty="0"/>
              <a:t>体结构</a:t>
            </a:r>
            <a:r>
              <a:rPr lang="zh-CN" altLang="en-US" sz="2000" dirty="0"/>
              <a:t>函数部分可以写为：</a:t>
            </a:r>
            <a:endParaRPr lang="zh-CN" altLang="en-US" sz="2000" dirty="0"/>
          </a:p>
          <a:p>
            <a:pPr>
              <a:lnSpc>
                <a:spcPct val="100000"/>
              </a:lnSpc>
              <a:buNone/>
            </a:pPr>
            <a:r>
              <a:rPr lang="en-US" altLang="zh-CN" sz="2000" err="1">
                <a:solidFill>
                  <a:schemeClr val="folHlink"/>
                </a:solidFill>
              </a:rPr>
              <a:t>#include &lt;iostream</a:t>
            </a:r>
            <a:r>
              <a:rPr lang="en-US" altLang="zh-CN" sz="2000">
                <a:solidFill>
                  <a:schemeClr val="folHlink"/>
                </a:solidFill>
              </a:rPr>
              <a:t>&gt;</a:t>
            </a:r>
            <a:endParaRPr lang="en-US" altLang="zh-CN" sz="2000">
              <a:solidFill>
                <a:schemeClr val="folHlink"/>
              </a:solidFill>
            </a:endParaRPr>
          </a:p>
          <a:p>
            <a:pPr>
              <a:lnSpc>
                <a:spcPct val="100000"/>
              </a:lnSpc>
              <a:buNone/>
            </a:pPr>
            <a:r>
              <a:rPr lang="en-US" altLang="zh-CN" sz="2000" err="1">
                <a:solidFill>
                  <a:schemeClr val="folHlink"/>
                </a:solidFill>
              </a:rPr>
              <a:t>#include &lt;cstdlib</a:t>
            </a:r>
            <a:r>
              <a:rPr lang="en-US" altLang="zh-CN" sz="2000" dirty="0">
                <a:solidFill>
                  <a:schemeClr val="folHlink"/>
                </a:solidFill>
              </a:rPr>
              <a:t>&gt;  //</a:t>
            </a:r>
            <a:r>
              <a:rPr lang="zh-CN" altLang="en-US" sz="2000" dirty="0">
                <a:solidFill>
                  <a:schemeClr val="folHlink"/>
                </a:solidFill>
              </a:rPr>
              <a:t>动态存储分配</a:t>
            </a:r>
            <a:endParaRPr lang="zh-CN" altLang="en-US" sz="2000" dirty="0">
              <a:solidFill>
                <a:schemeClr val="folHlink"/>
              </a:solidFill>
            </a:endParaRPr>
          </a:p>
          <a:p>
            <a:pPr>
              <a:lnSpc>
                <a:spcPct val="100000"/>
              </a:lnSpc>
              <a:buNone/>
            </a:pPr>
            <a:r>
              <a:rPr lang="en-US" altLang="zh-CN" sz="2000" err="1">
                <a:solidFill>
                  <a:schemeClr val="folHlink"/>
                </a:solidFill>
              </a:rPr>
              <a:t>#include &lt;cstring</a:t>
            </a:r>
            <a:r>
              <a:rPr lang="en-US" altLang="zh-CN" sz="2000" dirty="0">
                <a:solidFill>
                  <a:schemeClr val="folHlink"/>
                </a:solidFill>
              </a:rPr>
              <a:t>&gt;  //</a:t>
            </a:r>
            <a:r>
              <a:rPr lang="zh-CN" altLang="en-US" sz="2000" dirty="0">
                <a:solidFill>
                  <a:schemeClr val="folHlink"/>
                </a:solidFill>
              </a:rPr>
              <a:t>字符相关函数</a:t>
            </a:r>
            <a:endParaRPr lang="zh-CN" altLang="en-US" sz="2000" dirty="0">
              <a:solidFill>
                <a:schemeClr val="folHlink"/>
              </a:solidFill>
            </a:endParaRPr>
          </a:p>
          <a:p>
            <a:pPr>
              <a:lnSpc>
                <a:spcPct val="100000"/>
              </a:lnSpc>
              <a:buNone/>
            </a:pPr>
            <a:r>
              <a:rPr lang="en-US" altLang="zh-CN" sz="2000" err="1">
                <a:solidFill>
                  <a:schemeClr val="folHlink"/>
                </a:solidFill>
              </a:rPr>
              <a:t>#include &lt;fstream</a:t>
            </a:r>
            <a:r>
              <a:rPr lang="en-US" altLang="zh-CN" sz="2000" dirty="0">
                <a:solidFill>
                  <a:schemeClr val="folHlink"/>
                </a:solidFill>
              </a:rPr>
              <a:t>&gt;  //</a:t>
            </a:r>
            <a:r>
              <a:rPr lang="zh-CN" altLang="en-US" sz="2000" dirty="0">
                <a:solidFill>
                  <a:schemeClr val="folHlink"/>
                </a:solidFill>
              </a:rPr>
              <a:t>文件输入输出流</a:t>
            </a:r>
            <a:endParaRPr lang="zh-CN" altLang="en-US" sz="2000" dirty="0">
              <a:solidFill>
                <a:schemeClr val="folHlink"/>
              </a:solidFill>
            </a:endParaRPr>
          </a:p>
          <a:p>
            <a:pPr>
              <a:lnSpc>
                <a:spcPct val="100000"/>
              </a:lnSpc>
              <a:buNone/>
            </a:pPr>
            <a:r>
              <a:rPr lang="en-US" altLang="zh-CN" sz="2000">
                <a:solidFill>
                  <a:schemeClr val="folHlink"/>
                </a:solidFill>
              </a:rPr>
              <a:t>using namespace std;</a:t>
            </a:r>
            <a:endParaRPr lang="en-US" altLang="zh-CN" sz="2000">
              <a:solidFill>
                <a:schemeClr val="folHlink"/>
              </a:solidFill>
            </a:endParaRPr>
          </a:p>
          <a:p>
            <a:pPr>
              <a:lnSpc>
                <a:spcPct val="100000"/>
              </a:lnSpc>
              <a:buNone/>
            </a:pPr>
            <a:r>
              <a:rPr lang="en-US" altLang="zh-CN" sz="2000" err="1">
                <a:solidFill>
                  <a:schemeClr val="folHlink"/>
                </a:solidFill>
              </a:rPr>
              <a:t>enum</a:t>
            </a:r>
            <a:r>
              <a:rPr lang="en-US" altLang="zh-CN" sz="2000">
                <a:solidFill>
                  <a:schemeClr val="folHlink"/>
                </a:solidFill>
              </a:rPr>
              <a:t> { MAXLEN = 20 };</a:t>
            </a:r>
            <a:endParaRPr lang="en-US" altLang="zh-CN" sz="2000">
              <a:solidFill>
                <a:schemeClr val="folHlink"/>
              </a:solidFill>
            </a:endParaRPr>
          </a:p>
          <a:p>
            <a:pPr>
              <a:lnSpc>
                <a:spcPct val="100000"/>
              </a:lnSpc>
              <a:buNone/>
            </a:pPr>
            <a:r>
              <a:rPr lang="en-US" altLang="zh-CN" sz="2000" dirty="0">
                <a:solidFill>
                  <a:schemeClr val="folHlink"/>
                </a:solidFill>
              </a:rPr>
              <a:t>// </a:t>
            </a:r>
            <a:r>
              <a:rPr lang="zh-CN" altLang="en-US" sz="2000" dirty="0">
                <a:solidFill>
                  <a:schemeClr val="folHlink"/>
                </a:solidFill>
              </a:rPr>
              <a:t>结构体类型定义</a:t>
            </a:r>
            <a:endParaRPr lang="zh-CN" altLang="en-US" sz="2000" dirty="0">
              <a:solidFill>
                <a:schemeClr val="folHlink"/>
              </a:solidFill>
            </a:endParaRPr>
          </a:p>
          <a:p>
            <a:pPr>
              <a:lnSpc>
                <a:spcPct val="100000"/>
              </a:lnSpc>
              <a:buNone/>
            </a:pPr>
            <a:r>
              <a:rPr lang="en-US" altLang="zh-CN" sz="2000" err="1">
                <a:solidFill>
                  <a:schemeClr val="folHlink"/>
                </a:solidFill>
              </a:rPr>
              <a:t>typedef struct</a:t>
            </a:r>
            <a:r>
              <a:rPr lang="en-US" altLang="zh-CN" sz="2000">
                <a:solidFill>
                  <a:schemeClr val="folHlink"/>
                </a:solidFill>
              </a:rPr>
              <a:t> Node{</a:t>
            </a:r>
            <a:endParaRPr lang="en-US" altLang="zh-CN" sz="2000">
              <a:solidFill>
                <a:schemeClr val="folHlink"/>
              </a:solidFill>
            </a:endParaRPr>
          </a:p>
          <a:p>
            <a:pPr>
              <a:lnSpc>
                <a:spcPct val="100000"/>
              </a:lnSpc>
              <a:buNone/>
            </a:pPr>
            <a:r>
              <a:rPr lang="en-US" altLang="zh-CN" sz="2000" err="1">
                <a:solidFill>
                  <a:schemeClr val="folHlink"/>
                </a:solidFill>
              </a:rPr>
              <a:t>    char word[MAXLEN</a:t>
            </a:r>
            <a:r>
              <a:rPr lang="en-US" altLang="zh-CN" sz="2000">
                <a:solidFill>
                  <a:schemeClr val="folHlink"/>
                </a:solidFill>
              </a:rPr>
              <a:t>];</a:t>
            </a:r>
            <a:endParaRPr lang="en-US" altLang="zh-CN" sz="2000">
              <a:solidFill>
                <a:schemeClr val="folHlink"/>
              </a:solidFill>
            </a:endParaRPr>
          </a:p>
          <a:p>
            <a:pPr>
              <a:lnSpc>
                <a:spcPct val="100000"/>
              </a:lnSpc>
              <a:buNone/>
            </a:pPr>
            <a:r>
              <a:rPr lang="en-US" altLang="zh-CN" sz="2000" err="1">
                <a:solidFill>
                  <a:schemeClr val="folHlink"/>
                </a:solidFill>
              </a:rPr>
              <a:t>    int</a:t>
            </a:r>
            <a:r>
              <a:rPr lang="en-US" altLang="zh-CN" sz="2000">
                <a:solidFill>
                  <a:schemeClr val="folHlink"/>
                </a:solidFill>
              </a:rPr>
              <a:t> count;</a:t>
            </a:r>
            <a:endParaRPr lang="en-US" altLang="zh-CN" sz="2000">
              <a:solidFill>
                <a:schemeClr val="folHlink"/>
              </a:solidFill>
            </a:endParaRPr>
          </a:p>
          <a:p>
            <a:pPr>
              <a:lnSpc>
                <a:spcPct val="100000"/>
              </a:lnSpc>
              <a:buNone/>
            </a:pPr>
            <a:r>
              <a:rPr lang="en-US" altLang="zh-CN" sz="2000" err="1">
                <a:solidFill>
                  <a:schemeClr val="folHlink"/>
                </a:solidFill>
              </a:rPr>
              <a:t>    struct</a:t>
            </a:r>
            <a:r>
              <a:rPr lang="en-US" altLang="zh-CN" sz="2000">
                <a:solidFill>
                  <a:schemeClr val="folHlink"/>
                </a:solidFill>
              </a:rPr>
              <a:t> node * next;</a:t>
            </a:r>
            <a:endParaRPr lang="en-US" altLang="zh-CN" sz="2000">
              <a:solidFill>
                <a:schemeClr val="folHlink"/>
              </a:solidFill>
            </a:endParaRPr>
          </a:p>
          <a:p>
            <a:pPr>
              <a:lnSpc>
                <a:spcPct val="100000"/>
              </a:lnSpc>
              <a:buNone/>
            </a:pPr>
            <a:r>
              <a:rPr lang="en-US" altLang="zh-CN" sz="2000">
                <a:solidFill>
                  <a:schemeClr val="folHlink"/>
                </a:solidFill>
              </a:rPr>
              <a:t>} Node, *LinkListList; </a:t>
            </a:r>
            <a:endParaRPr lang="en-US" altLang="zh-CN" sz="2000">
              <a:solidFill>
                <a:schemeClr val="folHlink"/>
              </a:solidFill>
            </a:endParaRPr>
          </a:p>
          <a:p>
            <a:pPr>
              <a:lnSpc>
                <a:spcPct val="100000"/>
              </a:lnSpc>
              <a:buNone/>
            </a:pPr>
            <a:r>
              <a:rPr lang="en-US" altLang="zh-CN" sz="2000" dirty="0">
                <a:solidFill>
                  <a:schemeClr val="folHlink"/>
                </a:solidFill>
              </a:rPr>
              <a:t>// </a:t>
            </a:r>
            <a:r>
              <a:rPr lang="zh-CN" altLang="en-US" sz="2000" dirty="0">
                <a:solidFill>
                  <a:schemeClr val="folHlink"/>
                </a:solidFill>
              </a:rPr>
              <a:t>有关函数的原型说明</a:t>
            </a:r>
            <a:endParaRPr lang="zh-CN" altLang="en-US" sz="2000" dirty="0">
              <a:solidFill>
                <a:schemeClr val="folHlink"/>
              </a:solidFill>
            </a:endParaRPr>
          </a:p>
          <a:p>
            <a:pPr>
              <a:lnSpc>
                <a:spcPct val="100000"/>
              </a:lnSpc>
              <a:buNone/>
            </a:pPr>
            <a:r>
              <a:rPr lang="en-US" altLang="zh-CN" sz="2000" err="1">
                <a:solidFill>
                  <a:schemeClr val="folHlink"/>
                </a:solidFill>
              </a:rPr>
              <a:t>int getword(char w[], int</a:t>
            </a:r>
            <a:r>
              <a:rPr lang="en-US" altLang="zh-CN" sz="2000" dirty="0">
                <a:solidFill>
                  <a:schemeClr val="folHlink"/>
                </a:solidFill>
              </a:rPr>
              <a:t> limit);//</a:t>
            </a:r>
            <a:r>
              <a:rPr lang="zh-CN" altLang="en-US" sz="2000" dirty="0">
                <a:solidFill>
                  <a:schemeClr val="folHlink"/>
                </a:solidFill>
              </a:rPr>
              <a:t>从文件中读取得到一个单词</a:t>
            </a:r>
            <a:endParaRPr lang="zh-CN" altLang="en-US" sz="2000" dirty="0">
              <a:solidFill>
                <a:schemeClr val="folHlink"/>
              </a:solidFill>
            </a:endParaRPr>
          </a:p>
          <a:p>
            <a:pPr>
              <a:lnSpc>
                <a:spcPct val="100000"/>
              </a:lnSpc>
              <a:buNone/>
            </a:pPr>
            <a:r>
              <a:rPr lang="en-US" altLang="zh-CN" sz="2000" err="1">
                <a:solidFill>
                  <a:schemeClr val="folHlink"/>
                </a:solidFill>
              </a:rPr>
              <a:t>LinkListList addword(LinkListList </a:t>
            </a:r>
            <a:r>
              <a:rPr lang="en-US" altLang="zh-CN" sz="2000" dirty="0">
                <a:solidFill>
                  <a:schemeClr val="folHlink"/>
                </a:solidFill>
              </a:rPr>
              <a:t>l, char w[]);    //</a:t>
            </a:r>
            <a:r>
              <a:rPr lang="zh-CN" altLang="en-US" sz="2000" dirty="0">
                <a:solidFill>
                  <a:schemeClr val="folHlink"/>
                </a:solidFill>
              </a:rPr>
              <a:t>向链表增加单词（新结点或旧结点计数加</a:t>
            </a:r>
            <a:r>
              <a:rPr lang="en-US" altLang="zh-CN" sz="2000" dirty="0">
                <a:solidFill>
                  <a:schemeClr val="folHlink"/>
                </a:solidFill>
              </a:rPr>
              <a:t>1</a:t>
            </a:r>
            <a:r>
              <a:rPr lang="zh-CN" altLang="en-US" sz="2000" dirty="0">
                <a:solidFill>
                  <a:schemeClr val="folHlink"/>
                </a:solidFill>
              </a:rPr>
              <a:t>）</a:t>
            </a:r>
            <a:endParaRPr lang="zh-CN" altLang="en-US" sz="2000" dirty="0">
              <a:solidFill>
                <a:schemeClr val="folHlink"/>
              </a:solidFill>
            </a:endParaRPr>
          </a:p>
          <a:p>
            <a:pPr>
              <a:lnSpc>
                <a:spcPct val="100000"/>
              </a:lnSpc>
              <a:buNone/>
            </a:pPr>
            <a:r>
              <a:rPr lang="en-US" altLang="zh-CN" sz="2000" err="1">
                <a:solidFill>
                  <a:schemeClr val="folHlink"/>
                </a:solidFill>
              </a:rPr>
              <a:t>void printwords(LinkListList </a:t>
            </a:r>
            <a:r>
              <a:rPr lang="en-US" altLang="zh-CN" sz="2000" dirty="0">
                <a:solidFill>
                  <a:schemeClr val="folHlink"/>
                </a:solidFill>
              </a:rPr>
              <a:t>l);    //</a:t>
            </a:r>
            <a:r>
              <a:rPr lang="zh-CN" altLang="en-US" sz="2000" dirty="0">
                <a:solidFill>
                  <a:schemeClr val="folHlink"/>
                </a:solidFill>
              </a:rPr>
              <a:t>打印链表中所有结点中的单词及其计数</a:t>
            </a:r>
            <a:endParaRPr lang="zh-CN" altLang="en-US" sz="2000" dirty="0">
              <a:solidFill>
                <a:schemeClr val="folHlink"/>
              </a:solidFill>
            </a:endParaRPr>
          </a:p>
          <a:p>
            <a:pPr>
              <a:lnSpc>
                <a:spcPct val="100000"/>
              </a:lnSpc>
              <a:buNone/>
            </a:pPr>
            <a:r>
              <a:rPr lang="en-US" altLang="zh-CN" sz="2000" err="1">
                <a:solidFill>
                  <a:schemeClr val="folHlink"/>
                </a:solidFill>
              </a:rPr>
              <a:t>ifstream inFile</a:t>
            </a:r>
            <a:r>
              <a:rPr lang="en-US" altLang="zh-CN" sz="2000" dirty="0">
                <a:solidFill>
                  <a:schemeClr val="folHlink"/>
                </a:solidFill>
              </a:rPr>
              <a:t>;    // </a:t>
            </a:r>
            <a:r>
              <a:rPr lang="zh-CN" altLang="en-US" sz="2000" dirty="0">
                <a:solidFill>
                  <a:schemeClr val="folHlink"/>
                </a:solidFill>
              </a:rPr>
              <a:t>全局的文件读入流 </a:t>
            </a:r>
            <a:endParaRPr lang="zh-CN" altLang="en-US" sz="2000" dirty="0">
              <a:solidFill>
                <a:schemeClr val="folHlink"/>
              </a:solidFill>
            </a:endParaRPr>
          </a:p>
        </p:txBody>
      </p:sp>
    </p:spTree>
  </p:cSld>
  <p:clrMapOvr>
    <a:masterClrMapping/>
  </p:clrMapOvr>
  <p:transition spd="med">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82627" name="内容占位符 282626"/>
          <p:cNvSpPr>
            <a:spLocks noGrp="1"/>
          </p:cNvSpPr>
          <p:nvPr>
            <p:ph idx="1"/>
          </p:nvPr>
        </p:nvSpPr>
        <p:spPr>
          <a:xfrm>
            <a:off x="539750" y="275590"/>
            <a:ext cx="8136255" cy="6106160"/>
          </a:xfrm>
        </p:spPr>
        <p:txBody>
          <a:bodyPr/>
          <a:lstStyle/>
          <a:p>
            <a:pPr>
              <a:lnSpc>
                <a:spcPct val="110000"/>
              </a:lnSpc>
              <a:buNone/>
            </a:pPr>
            <a:r>
              <a:rPr lang="en-US" altLang="zh-CN" sz="2000" err="1">
                <a:solidFill>
                  <a:schemeClr val="folHlink"/>
                </a:solidFill>
              </a:rPr>
              <a:t>int</a:t>
            </a:r>
            <a:r>
              <a:rPr lang="en-US" altLang="zh-CN" sz="2000">
                <a:solidFill>
                  <a:schemeClr val="folHlink"/>
                </a:solidFill>
              </a:rPr>
              <a:t> main () {</a:t>
            </a:r>
            <a:endParaRPr lang="en-US" altLang="zh-CN" sz="2000">
              <a:solidFill>
                <a:schemeClr val="folHlink"/>
              </a:solidFill>
            </a:endParaRPr>
          </a:p>
          <a:p>
            <a:pPr>
              <a:lnSpc>
                <a:spcPct val="110000"/>
              </a:lnSpc>
              <a:buNone/>
            </a:pPr>
            <a:r>
              <a:rPr lang="en-US" altLang="zh-CN" sz="2000" dirty="0">
                <a:solidFill>
                  <a:schemeClr val="folHlink"/>
                </a:solidFill>
              </a:rPr>
              <a:t>    LinkListList list = NULL;    // </a:t>
            </a:r>
            <a:r>
              <a:rPr lang="zh-CN" altLang="en-US" sz="2000" dirty="0">
                <a:solidFill>
                  <a:schemeClr val="folHlink"/>
                </a:solidFill>
              </a:rPr>
              <a:t>链表的头指针  </a:t>
            </a:r>
            <a:endParaRPr lang="zh-CN" altLang="en-US" sz="2000" dirty="0">
              <a:solidFill>
                <a:schemeClr val="folHlink"/>
              </a:solidFill>
            </a:endParaRPr>
          </a:p>
          <a:p>
            <a:pPr>
              <a:lnSpc>
                <a:spcPct val="110000"/>
              </a:lnSpc>
              <a:buNone/>
            </a:pPr>
            <a:r>
              <a:rPr lang="zh-CN" altLang="en-US" sz="2000" dirty="0">
                <a:solidFill>
                  <a:schemeClr val="folHlink"/>
                </a:solidFill>
              </a:rPr>
              <a:t>    </a:t>
            </a:r>
            <a:r>
              <a:rPr lang="en-US" altLang="zh-CN" sz="2000" err="1">
                <a:solidFill>
                  <a:schemeClr val="folHlink"/>
                </a:solidFill>
              </a:rPr>
              <a:t>char word[MAXLEN</a:t>
            </a:r>
            <a:r>
              <a:rPr lang="en-US" altLang="zh-CN" sz="2000" dirty="0">
                <a:solidFill>
                  <a:schemeClr val="folHlink"/>
                </a:solidFill>
              </a:rPr>
              <a:t>]; // </a:t>
            </a:r>
            <a:r>
              <a:rPr lang="zh-CN" altLang="en-US" sz="2000" dirty="0">
                <a:solidFill>
                  <a:schemeClr val="folHlink"/>
                </a:solidFill>
              </a:rPr>
              <a:t>读入用的临时字符数组</a:t>
            </a:r>
            <a:endParaRPr lang="zh-CN" altLang="en-US" sz="2000" dirty="0">
              <a:solidFill>
                <a:schemeClr val="folHlink"/>
              </a:solidFill>
            </a:endParaRPr>
          </a:p>
          <a:p>
            <a:pPr>
              <a:lnSpc>
                <a:spcPct val="110000"/>
              </a:lnSpc>
              <a:buNone/>
            </a:pPr>
            <a:r>
              <a:rPr lang="zh-CN" altLang="en-US" sz="2000" dirty="0">
                <a:solidFill>
                  <a:schemeClr val="folHlink"/>
                </a:solidFill>
              </a:rPr>
              <a:t>    </a:t>
            </a:r>
            <a:endParaRPr lang="zh-CN" altLang="en-US" sz="2000" dirty="0">
              <a:solidFill>
                <a:schemeClr val="folHlink"/>
              </a:solidFill>
            </a:endParaRPr>
          </a:p>
          <a:p>
            <a:pPr>
              <a:lnSpc>
                <a:spcPct val="110000"/>
              </a:lnSpc>
              <a:buNone/>
            </a:pPr>
            <a:r>
              <a:rPr lang="zh-CN" altLang="en-US" sz="2000" dirty="0">
                <a:solidFill>
                  <a:schemeClr val="folHlink"/>
                </a:solidFill>
              </a:rPr>
              <a:t>    </a:t>
            </a:r>
            <a:r>
              <a:rPr lang="en-US" altLang="zh-CN" sz="2000">
                <a:solidFill>
                  <a:schemeClr val="folHlink"/>
                </a:solidFill>
              </a:rPr>
              <a:t>char filename[56]="</a:t>
            </a:r>
            <a:r>
              <a:rPr lang="en-US" altLang="zh-CN" sz="2000" u="sng" err="1">
                <a:solidFill>
                  <a:schemeClr val="folHlink"/>
                </a:solidFill>
              </a:rPr>
              <a:t>plain</a:t>
            </a:r>
            <a:r>
              <a:rPr lang="en-US" altLang="zh-CN" sz="2000" err="1">
                <a:solidFill>
                  <a:schemeClr val="folHlink"/>
                </a:solidFill>
              </a:rPr>
              <a:t>.txt</a:t>
            </a:r>
            <a:r>
              <a:rPr lang="en-US" altLang="zh-CN" sz="2000">
                <a:solidFill>
                  <a:schemeClr val="folHlink"/>
                </a:solidFill>
              </a:rPr>
              <a:t>";</a:t>
            </a:r>
            <a:endParaRPr lang="en-US" altLang="zh-CN" sz="2000">
              <a:solidFill>
                <a:schemeClr val="folHlink"/>
              </a:solidFill>
            </a:endParaRPr>
          </a:p>
          <a:p>
            <a:pPr>
              <a:lnSpc>
                <a:spcPct val="110000"/>
              </a:lnSpc>
              <a:buNone/>
            </a:pPr>
            <a:r>
              <a:rPr lang="en-US" altLang="zh-CN" sz="2000" err="1">
                <a:solidFill>
                  <a:schemeClr val="folHlink"/>
                </a:solidFill>
              </a:rPr>
              <a:t>    inFile.open</a:t>
            </a:r>
            <a:r>
              <a:rPr lang="en-US" altLang="zh-CN" sz="2000" dirty="0">
                <a:solidFill>
                  <a:schemeClr val="folHlink"/>
                </a:solidFill>
              </a:rPr>
              <a:t> (filename); //</a:t>
            </a:r>
            <a:r>
              <a:rPr lang="zh-CN" altLang="en-US" sz="2000" dirty="0">
                <a:solidFill>
                  <a:schemeClr val="folHlink"/>
                </a:solidFill>
              </a:rPr>
              <a:t>打开文件输入流</a:t>
            </a:r>
            <a:endParaRPr lang="zh-CN" altLang="en-US" sz="2000" dirty="0">
              <a:solidFill>
                <a:schemeClr val="folHlink"/>
              </a:solidFill>
            </a:endParaRPr>
          </a:p>
          <a:p>
            <a:pPr>
              <a:lnSpc>
                <a:spcPct val="110000"/>
              </a:lnSpc>
              <a:buNone/>
            </a:pPr>
            <a:r>
              <a:rPr lang="zh-CN" altLang="en-US" sz="2000" dirty="0">
                <a:solidFill>
                  <a:schemeClr val="folHlink"/>
                </a:solidFill>
              </a:rPr>
              <a:t>    </a:t>
            </a:r>
            <a:r>
              <a:rPr lang="en-US" altLang="zh-CN" sz="2000" err="1">
                <a:solidFill>
                  <a:schemeClr val="folHlink"/>
                </a:solidFill>
              </a:rPr>
              <a:t>if (!inFile</a:t>
            </a:r>
            <a:r>
              <a:rPr lang="en-US" altLang="zh-CN" sz="2000" dirty="0">
                <a:solidFill>
                  <a:schemeClr val="folHlink"/>
                </a:solidFill>
              </a:rPr>
              <a:t>) { //</a:t>
            </a:r>
            <a:r>
              <a:rPr lang="zh-CN" altLang="en-US" sz="2000" dirty="0">
                <a:solidFill>
                  <a:schemeClr val="folHlink"/>
                </a:solidFill>
              </a:rPr>
              <a:t>如果打开文件失败，则 </a:t>
            </a:r>
            <a:r>
              <a:rPr lang="en-US" altLang="zh-CN" sz="2000" err="1">
                <a:solidFill>
                  <a:schemeClr val="folHlink"/>
                </a:solidFill>
              </a:rPr>
              <a:t>infile</a:t>
            </a:r>
            <a:r>
              <a:rPr lang="en-US" altLang="zh-CN" sz="2000" dirty="0">
                <a:solidFill>
                  <a:schemeClr val="folHlink"/>
                </a:solidFill>
              </a:rPr>
              <a:t> </a:t>
            </a:r>
            <a:r>
              <a:rPr lang="zh-CN" altLang="en-US" sz="2000" dirty="0">
                <a:solidFill>
                  <a:schemeClr val="folHlink"/>
                </a:solidFill>
              </a:rPr>
              <a:t>得到一个空指针</a:t>
            </a:r>
            <a:endParaRPr lang="zh-CN" altLang="en-US" sz="2000" dirty="0">
              <a:solidFill>
                <a:schemeClr val="folHlink"/>
              </a:solidFill>
            </a:endParaRPr>
          </a:p>
          <a:p>
            <a:pPr>
              <a:lnSpc>
                <a:spcPct val="110000"/>
              </a:lnSpc>
              <a:buNone/>
            </a:pPr>
            <a:r>
              <a:rPr lang="zh-CN" altLang="en-US" sz="2000" dirty="0">
                <a:solidFill>
                  <a:schemeClr val="folHlink"/>
                </a:solidFill>
              </a:rPr>
              <a:t>        </a:t>
            </a:r>
            <a:r>
              <a:rPr lang="en-US" altLang="zh-CN" sz="2000" err="1">
                <a:solidFill>
                  <a:schemeClr val="folHlink"/>
                </a:solidFill>
              </a:rPr>
              <a:t>cout</a:t>
            </a:r>
            <a:r>
              <a:rPr lang="en-US" altLang="zh-CN" sz="2000" dirty="0">
                <a:solidFill>
                  <a:schemeClr val="folHlink"/>
                </a:solidFill>
              </a:rPr>
              <a:t> &lt;&lt; "</a:t>
            </a:r>
            <a:r>
              <a:rPr lang="zh-CN" altLang="en-US" sz="2000" dirty="0">
                <a:solidFill>
                  <a:schemeClr val="folHlink"/>
                </a:solidFill>
              </a:rPr>
              <a:t>错误：无法打开数据文件 </a:t>
            </a:r>
            <a:r>
              <a:rPr lang="en-US" altLang="zh-CN" sz="2000" dirty="0">
                <a:solidFill>
                  <a:schemeClr val="folHlink"/>
                </a:solidFill>
              </a:rPr>
              <a:t>" &lt;&lt; filename &lt;&lt; " </a:t>
            </a:r>
            <a:r>
              <a:rPr lang="zh-CN" altLang="en-US" sz="2000" dirty="0">
                <a:solidFill>
                  <a:schemeClr val="folHlink"/>
                </a:solidFill>
              </a:rPr>
              <a:t>。程序异常退出。</a:t>
            </a:r>
            <a:r>
              <a:rPr lang="en-US" altLang="zh-CN" sz="2000">
                <a:solidFill>
                  <a:schemeClr val="folHlink"/>
                </a:solidFill>
              </a:rPr>
              <a:t>\n";</a:t>
            </a:r>
            <a:endParaRPr lang="en-US" altLang="zh-CN" sz="2000">
              <a:solidFill>
                <a:schemeClr val="folHlink"/>
              </a:solidFill>
            </a:endParaRPr>
          </a:p>
          <a:p>
            <a:pPr>
              <a:lnSpc>
                <a:spcPct val="110000"/>
              </a:lnSpc>
              <a:buNone/>
            </a:pPr>
            <a:r>
              <a:rPr lang="en-US" altLang="zh-CN" sz="2000" dirty="0">
                <a:solidFill>
                  <a:schemeClr val="folHlink"/>
                </a:solidFill>
              </a:rPr>
              <a:t>        exit(1);    // </a:t>
            </a:r>
            <a:r>
              <a:rPr lang="zh-CN" altLang="en-US" sz="2000" dirty="0">
                <a:solidFill>
                  <a:schemeClr val="folHlink"/>
                </a:solidFill>
              </a:rPr>
              <a:t>打开文件失败，则显示错误信息并退出程序。</a:t>
            </a:r>
            <a:endParaRPr lang="zh-CN" altLang="en-US" sz="2000" dirty="0">
              <a:solidFill>
                <a:schemeClr val="folHlink"/>
              </a:solidFill>
            </a:endParaRPr>
          </a:p>
          <a:p>
            <a:pPr>
              <a:lnSpc>
                <a:spcPct val="110000"/>
              </a:lnSpc>
              <a:buNone/>
            </a:pPr>
            <a:r>
              <a:rPr lang="zh-CN" altLang="en-US" sz="2000" dirty="0">
                <a:solidFill>
                  <a:schemeClr val="folHlink"/>
                </a:solidFill>
              </a:rPr>
              <a:t>    </a:t>
            </a:r>
            <a:r>
              <a:rPr lang="en-US" altLang="zh-CN" sz="2000">
                <a:solidFill>
                  <a:schemeClr val="folHlink"/>
                </a:solidFill>
              </a:rPr>
              <a:t>}</a:t>
            </a:r>
            <a:endParaRPr lang="en-US" altLang="zh-CN" sz="2000">
              <a:solidFill>
                <a:schemeClr val="folHlink"/>
              </a:solidFill>
            </a:endParaRPr>
          </a:p>
          <a:p>
            <a:pPr>
              <a:lnSpc>
                <a:spcPct val="110000"/>
              </a:lnSpc>
              <a:buNone/>
            </a:pPr>
            <a:r>
              <a:rPr lang="en-US" altLang="zh-CN" sz="2000">
                <a:solidFill>
                  <a:schemeClr val="folHlink"/>
                </a:solidFill>
              </a:rPr>
              <a:t>    </a:t>
            </a:r>
            <a:r>
              <a:rPr lang="en-US" altLang="zh-CN" sz="2000" b="1" err="1">
                <a:solidFill>
                  <a:schemeClr val="folHlink"/>
                </a:solidFill>
              </a:rPr>
              <a:t>while (getword(word</a:t>
            </a:r>
            <a:r>
              <a:rPr lang="en-US" altLang="zh-CN" sz="2000" b="1">
                <a:solidFill>
                  <a:schemeClr val="folHlink"/>
                </a:solidFill>
              </a:rPr>
              <a:t>, MAXLEN) != 0) </a:t>
            </a:r>
            <a:endParaRPr lang="en-US" altLang="zh-CN" sz="2000" b="1">
              <a:solidFill>
                <a:schemeClr val="folHlink"/>
              </a:solidFill>
            </a:endParaRPr>
          </a:p>
          <a:p>
            <a:pPr>
              <a:lnSpc>
                <a:spcPct val="110000"/>
              </a:lnSpc>
              <a:buNone/>
            </a:pPr>
            <a:r>
              <a:rPr lang="en-US" altLang="zh-CN" sz="2000" b="1" err="1">
                <a:solidFill>
                  <a:schemeClr val="folHlink"/>
                </a:solidFill>
              </a:rPr>
              <a:t>        list = addword(list</a:t>
            </a:r>
            <a:r>
              <a:rPr lang="en-US" altLang="zh-CN" sz="2000" b="1">
                <a:solidFill>
                  <a:schemeClr val="folHlink"/>
                </a:solidFill>
              </a:rPr>
              <a:t>, word);</a:t>
            </a:r>
            <a:endParaRPr lang="en-US" altLang="zh-CN" sz="2000">
              <a:solidFill>
                <a:schemeClr val="folHlink"/>
              </a:solidFill>
            </a:endParaRPr>
          </a:p>
          <a:p>
            <a:pPr>
              <a:lnSpc>
                <a:spcPct val="110000"/>
              </a:lnSpc>
              <a:buNone/>
            </a:pPr>
            <a:r>
              <a:rPr lang="en-US" altLang="zh-CN" sz="2000" err="1">
                <a:solidFill>
                  <a:schemeClr val="folHlink"/>
                </a:solidFill>
              </a:rPr>
              <a:t>    inFile.close</a:t>
            </a:r>
            <a:r>
              <a:rPr lang="en-US" altLang="zh-CN" sz="2000" dirty="0">
                <a:solidFill>
                  <a:schemeClr val="folHlink"/>
                </a:solidFill>
              </a:rPr>
              <a:t>();    //</a:t>
            </a:r>
            <a:r>
              <a:rPr lang="zh-CN" altLang="en-US" sz="2000" dirty="0">
                <a:solidFill>
                  <a:schemeClr val="folHlink"/>
                </a:solidFill>
              </a:rPr>
              <a:t>关闭文件输入流</a:t>
            </a:r>
            <a:endParaRPr lang="zh-CN" altLang="en-US" sz="2000" dirty="0">
              <a:solidFill>
                <a:schemeClr val="folHlink"/>
              </a:solidFill>
            </a:endParaRPr>
          </a:p>
          <a:p>
            <a:pPr>
              <a:lnSpc>
                <a:spcPct val="110000"/>
              </a:lnSpc>
              <a:buNone/>
            </a:pPr>
            <a:r>
              <a:rPr lang="zh-CN" altLang="en-US" sz="2000" dirty="0">
                <a:solidFill>
                  <a:schemeClr val="folHlink"/>
                </a:solidFill>
              </a:rPr>
              <a:t>    </a:t>
            </a:r>
            <a:r>
              <a:rPr lang="en-US" altLang="zh-CN" sz="2000" b="1" err="1">
                <a:solidFill>
                  <a:schemeClr val="folHlink"/>
                </a:solidFill>
              </a:rPr>
              <a:t>printwords(list</a:t>
            </a:r>
            <a:r>
              <a:rPr lang="en-US" altLang="zh-CN" sz="2000" b="1">
                <a:solidFill>
                  <a:schemeClr val="folHlink"/>
                </a:solidFill>
              </a:rPr>
              <a:t>);</a:t>
            </a:r>
            <a:endParaRPr lang="en-US" altLang="zh-CN" sz="2000">
              <a:solidFill>
                <a:schemeClr val="folHlink"/>
              </a:solidFill>
            </a:endParaRPr>
          </a:p>
          <a:p>
            <a:pPr>
              <a:lnSpc>
                <a:spcPct val="110000"/>
              </a:lnSpc>
              <a:buNone/>
            </a:pPr>
            <a:r>
              <a:rPr lang="en-US" altLang="zh-CN" sz="2000">
                <a:solidFill>
                  <a:schemeClr val="folHlink"/>
                </a:solidFill>
              </a:rPr>
              <a:t>    return 0;</a:t>
            </a:r>
            <a:endParaRPr lang="en-US" altLang="zh-CN" sz="2000">
              <a:solidFill>
                <a:schemeClr val="folHlink"/>
              </a:solidFill>
            </a:endParaRPr>
          </a:p>
          <a:p>
            <a:pPr>
              <a:lnSpc>
                <a:spcPct val="110000"/>
              </a:lnSpc>
              <a:buNone/>
            </a:pPr>
            <a:r>
              <a:rPr lang="en-US" altLang="zh-CN" sz="2000">
                <a:solidFill>
                  <a:schemeClr val="folHlink"/>
                </a:solidFill>
              </a:rPr>
              <a:t>}</a:t>
            </a:r>
            <a:endParaRPr lang="en-US" altLang="zh-CN" sz="2000">
              <a:solidFill>
                <a:schemeClr val="folHlink"/>
              </a:solidFill>
            </a:endParaRPr>
          </a:p>
          <a:p>
            <a:pPr>
              <a:lnSpc>
                <a:spcPct val="80000"/>
              </a:lnSpc>
              <a:buNone/>
            </a:pPr>
            <a:endParaRPr lang="en-US" altLang="zh-CN" sz="2000" dirty="0">
              <a:solidFill>
                <a:schemeClr val="folHlink"/>
              </a:solidFill>
            </a:endParaRPr>
          </a:p>
        </p:txBody>
      </p:sp>
      <p:sp>
        <p:nvSpPr>
          <p:cNvPr id="282628" name="文本框 282627"/>
          <p:cNvSpPr txBox="1"/>
          <p:nvPr/>
        </p:nvSpPr>
        <p:spPr>
          <a:xfrm>
            <a:off x="2124075" y="5445125"/>
            <a:ext cx="7019925" cy="1311275"/>
          </a:xfrm>
          <a:prstGeom prst="rect">
            <a:avLst/>
          </a:prstGeom>
          <a:noFill/>
          <a:ln w="9525">
            <a:noFill/>
          </a:ln>
        </p:spPr>
        <p:txBody>
          <a:bodyPr lIns="92075" tIns="46038" rIns="92075" bIns="46038">
            <a:spAutoFit/>
          </a:bodyPr>
          <a:lstStyle/>
          <a:p>
            <a:pPr algn="l"/>
            <a:r>
              <a:rPr lang="en-US" altLang="zh-CN" sz="2000" b="1" err="1">
                <a:latin typeface="Cambria" panose="02040503050406030204" pitchFamily="18" charset="0"/>
              </a:rPr>
              <a:t>addword</a:t>
            </a:r>
            <a:r>
              <a:rPr lang="zh-CN" altLang="en-US" sz="2000" b="1" dirty="0">
                <a:latin typeface="Cambria" panose="02040503050406030204" pitchFamily="18" charset="0"/>
              </a:rPr>
              <a:t>完成对一个词的统计动作，返回修改后的统计表。</a:t>
            </a:r>
            <a:endParaRPr lang="zh-CN" altLang="en-US" sz="2000" b="1" dirty="0">
              <a:latin typeface="Cambria" panose="02040503050406030204" pitchFamily="18" charset="0"/>
            </a:endParaRPr>
          </a:p>
          <a:p>
            <a:pPr algn="l"/>
            <a:r>
              <a:rPr lang="zh-CN" altLang="en-US" sz="2000" b="1" dirty="0">
                <a:latin typeface="Cambria" panose="02040503050406030204" pitchFamily="18" charset="0"/>
              </a:rPr>
              <a:t>主函数对每个词调用</a:t>
            </a:r>
            <a:r>
              <a:rPr lang="en-US" altLang="zh-CN" sz="2000" b="1" err="1">
                <a:latin typeface="Cambria" panose="02040503050406030204" pitchFamily="18" charset="0"/>
              </a:rPr>
              <a:t>addword</a:t>
            </a:r>
            <a:r>
              <a:rPr lang="zh-CN" altLang="en-US" sz="2000" b="1" dirty="0">
                <a:latin typeface="Cambria" panose="02040503050406030204" pitchFamily="18" charset="0"/>
              </a:rPr>
              <a:t>，不断更新统计表。</a:t>
            </a:r>
            <a:endParaRPr lang="zh-CN" altLang="en-US" sz="2000" b="1" dirty="0">
              <a:latin typeface="Cambria" panose="02040503050406030204" pitchFamily="18" charset="0"/>
            </a:endParaRPr>
          </a:p>
          <a:p>
            <a:pPr algn="l"/>
            <a:endParaRPr lang="zh-CN" altLang="en-US" sz="2000" dirty="0">
              <a:latin typeface="Cambria" panose="02040503050406030204" pitchFamily="18" charset="0"/>
            </a:endParaRPr>
          </a:p>
        </p:txBody>
      </p:sp>
    </p:spTree>
  </p:cSld>
  <p:clrMapOvr>
    <a:masterClrMapping/>
  </p:clrMapOvr>
  <p:transition spd="med">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83651" name="内容占位符 283650"/>
          <p:cNvSpPr>
            <a:spLocks noGrp="1"/>
          </p:cNvSpPr>
          <p:nvPr>
            <p:ph idx="1"/>
          </p:nvPr>
        </p:nvSpPr>
        <p:spPr/>
        <p:txBody>
          <a:bodyPr/>
          <a:lstStyle/>
          <a:p>
            <a:pPr marL="0" indent="0">
              <a:lnSpc>
                <a:spcPct val="110000"/>
              </a:lnSpc>
              <a:buNone/>
            </a:pPr>
            <a:r>
              <a:rPr lang="zh-CN" altLang="en-US" sz="2400" dirty="0"/>
              <a:t>在几个函数里，</a:t>
            </a:r>
            <a:r>
              <a:rPr lang="en-US" altLang="zh-CN" sz="2400" err="1"/>
              <a:t>getword</a:t>
            </a:r>
            <a:r>
              <a:rPr lang="zh-CN" altLang="en-US" sz="2400" dirty="0"/>
              <a:t>不是新东西，这里也要求它把读入的单词存入参数数组里，最后返回单词的长度，长度为</a:t>
            </a:r>
            <a:r>
              <a:rPr lang="en-US" altLang="zh-CN" sz="2400" dirty="0"/>
              <a:t>0</a:t>
            </a:r>
            <a:r>
              <a:rPr lang="zh-CN" altLang="en-US" sz="2400" dirty="0"/>
              <a:t>表示再也没有新单词了，程序的工作可以结束。在</a:t>
            </a:r>
            <a:r>
              <a:rPr lang="en-US" altLang="zh-CN" sz="2400" err="1"/>
              <a:t>getword</a:t>
            </a:r>
            <a:r>
              <a:rPr lang="zh-CN" altLang="en-US" sz="2400" dirty="0"/>
              <a:t>返回时，数组</a:t>
            </a:r>
            <a:r>
              <a:rPr lang="en-US" altLang="zh-CN" sz="2400" dirty="0"/>
              <a:t>word</a:t>
            </a:r>
            <a:r>
              <a:rPr lang="zh-CN" altLang="en-US" sz="2400" dirty="0"/>
              <a:t>里的有效字符一定不超过</a:t>
            </a:r>
            <a:r>
              <a:rPr lang="en-US" altLang="zh-CN" sz="2400" dirty="0"/>
              <a:t>19</a:t>
            </a:r>
            <a:r>
              <a:rPr lang="zh-CN" altLang="en-US" sz="2400" dirty="0"/>
              <a:t>个，函数还应在有效字符后面放一个空字符</a:t>
            </a:r>
            <a:r>
              <a:rPr lang="en-US" altLang="zh-CN" sz="2400" dirty="0"/>
              <a:t>'\0'</a:t>
            </a:r>
            <a:r>
              <a:rPr lang="zh-CN" altLang="en-US" sz="2400" dirty="0"/>
              <a:t>。</a:t>
            </a:r>
            <a:r>
              <a:rPr lang="zh-CN" altLang="en-US" sz="2400" u="sng" dirty="0"/>
              <a:t>读者可以参考前文</a:t>
            </a:r>
            <a:r>
              <a:rPr lang="zh-CN" altLang="en-US" sz="2400" dirty="0"/>
              <a:t>“</a:t>
            </a:r>
            <a:r>
              <a:rPr lang="en-US" altLang="zh-CN" sz="2400" dirty="0"/>
              <a:t>6.6.2  </a:t>
            </a:r>
            <a:r>
              <a:rPr lang="zh-CN" altLang="en-US" sz="2400" dirty="0"/>
              <a:t>统计</a:t>
            </a:r>
            <a:r>
              <a:rPr lang="en-US" altLang="zh-CN" sz="2400" dirty="0"/>
              <a:t>C</a:t>
            </a:r>
            <a:r>
              <a:rPr lang="zh-CN" altLang="en-US" sz="2400" dirty="0"/>
              <a:t>源程序中的关键字”</a:t>
            </a:r>
            <a:r>
              <a:rPr lang="zh-CN" altLang="en-US" sz="2400" u="sng" dirty="0"/>
              <a:t>中的</a:t>
            </a:r>
            <a:r>
              <a:rPr lang="en-US" altLang="zh-CN" sz="2400" u="sng" err="1"/>
              <a:t>getident</a:t>
            </a:r>
            <a:r>
              <a:rPr lang="zh-CN" altLang="en-US" sz="2400" u="sng" dirty="0"/>
              <a:t>函数。</a:t>
            </a:r>
            <a:endParaRPr lang="zh-CN" altLang="en-US" sz="2400" u="sng" dirty="0"/>
          </a:p>
        </p:txBody>
      </p:sp>
    </p:spTree>
  </p:cSld>
  <p:clrMapOvr>
    <a:masterClrMapping/>
  </p:clrMapOvr>
  <p:transition spd="med">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60418" name="文本框 60417"/>
          <p:cNvSpPr txBox="1"/>
          <p:nvPr/>
        </p:nvSpPr>
        <p:spPr>
          <a:xfrm>
            <a:off x="395288" y="620713"/>
            <a:ext cx="8424862" cy="3267075"/>
          </a:xfrm>
          <a:prstGeom prst="rect">
            <a:avLst/>
          </a:prstGeom>
          <a:noFill/>
          <a:ln w="9525">
            <a:noFill/>
          </a:ln>
        </p:spPr>
        <p:txBody>
          <a:bodyPr>
            <a:spAutoFit/>
          </a:bodyPr>
          <a:lstStyle/>
          <a:p>
            <a:pPr algn="l"/>
            <a:r>
              <a:rPr lang="en-US" altLang="zh-CN" sz="2400" b="1" err="1">
                <a:latin typeface="Cambria" panose="02040503050406030204" pitchFamily="18" charset="0"/>
              </a:rPr>
              <a:t>printwords</a:t>
            </a:r>
            <a:r>
              <a:rPr lang="zh-CN" altLang="en-US" sz="2400" b="1" dirty="0">
                <a:latin typeface="Cambria" panose="02040503050406030204" pitchFamily="18" charset="0"/>
              </a:rPr>
              <a:t>用循环实现，借助一个指针（参数也是局部变量）实现对表各结点的顺序访问：</a:t>
            </a:r>
            <a:endParaRPr lang="zh-CN" altLang="en-US" sz="2400" b="1" dirty="0">
              <a:latin typeface="Cambria" panose="02040503050406030204" pitchFamily="18" charset="0"/>
            </a:endParaRPr>
          </a:p>
          <a:p>
            <a:pPr algn="l" eaLnBrk="0" hangingPunct="0">
              <a:spcBef>
                <a:spcPct val="40000"/>
              </a:spcBef>
            </a:pPr>
            <a:r>
              <a:rPr lang="en-US" altLang="zh-CN" sz="2400" b="1" err="1">
                <a:solidFill>
                  <a:schemeClr val="folHlink"/>
                </a:solidFill>
                <a:latin typeface="Cambria" panose="02040503050406030204" pitchFamily="18" charset="0"/>
              </a:rPr>
              <a:t>void printwords(LinkListList </a:t>
            </a:r>
            <a:r>
              <a:rPr lang="en-US" altLang="zh-CN" sz="2400" b="1">
                <a:solidFill>
                  <a:schemeClr val="folHlink"/>
                </a:solidFill>
                <a:latin typeface="Cambria" panose="02040503050406030204" pitchFamily="18" charset="0"/>
              </a:rPr>
              <a:t>p) {</a:t>
            </a:r>
            <a:endParaRPr lang="en-US" altLang="zh-CN" sz="2400" b="1">
              <a:solidFill>
                <a:schemeClr val="folHlink"/>
              </a:solidFill>
              <a:latin typeface="Cambria" panose="02040503050406030204" pitchFamily="18" charset="0"/>
            </a:endParaRPr>
          </a:p>
          <a:p>
            <a:pPr algn="l" eaLnBrk="0" hangingPunct="0">
              <a:spcBef>
                <a:spcPct val="0"/>
              </a:spcBef>
            </a:pPr>
            <a:r>
              <a:rPr lang="en-US" altLang="zh-CN" sz="2400" b="1">
                <a:solidFill>
                  <a:schemeClr val="folHlink"/>
                </a:solidFill>
                <a:latin typeface="Cambria" panose="02040503050406030204" pitchFamily="18" charset="0"/>
              </a:rPr>
              <a:t>  for ( ; p != NULL; p = p-&gt;next) </a:t>
            </a:r>
            <a:endParaRPr lang="en-US" altLang="zh-CN" sz="2400" b="1">
              <a:solidFill>
                <a:schemeClr val="folHlink"/>
              </a:solidFill>
              <a:latin typeface="Cambria" panose="02040503050406030204" pitchFamily="18" charset="0"/>
            </a:endParaRPr>
          </a:p>
          <a:p>
            <a:pPr algn="l" eaLnBrk="0" hangingPunct="0">
              <a:spcBef>
                <a:spcPct val="0"/>
              </a:spcBef>
            </a:pPr>
            <a:r>
              <a:rPr lang="en-US" altLang="zh-CN" sz="2400" b="1" err="1">
                <a:solidFill>
                  <a:schemeClr val="folHlink"/>
                </a:solidFill>
                <a:latin typeface="Cambria" panose="02040503050406030204" pitchFamily="18" charset="0"/>
              </a:rPr>
              <a:t>    printf("%d</a:t>
            </a:r>
            <a:r>
              <a:rPr lang="en-US" altLang="zh-CN" sz="2400" b="1">
                <a:solidFill>
                  <a:schemeClr val="folHlink"/>
                </a:solidFill>
                <a:latin typeface="Cambria" panose="02040503050406030204" pitchFamily="18" charset="0"/>
              </a:rPr>
              <a:t>  %s\n", p-&gt;count,</a:t>
            </a:r>
            <a:endParaRPr lang="en-US" altLang="zh-CN" sz="2400" b="1">
              <a:solidFill>
                <a:schemeClr val="folHlink"/>
              </a:solidFill>
              <a:latin typeface="Cambria" panose="02040503050406030204" pitchFamily="18" charset="0"/>
            </a:endParaRPr>
          </a:p>
          <a:p>
            <a:pPr algn="l" eaLnBrk="0" hangingPunct="0">
              <a:spcBef>
                <a:spcPct val="0"/>
              </a:spcBef>
            </a:pPr>
            <a:r>
              <a:rPr lang="en-US" altLang="zh-CN" sz="2400" b="1">
                <a:solidFill>
                  <a:schemeClr val="folHlink"/>
                </a:solidFill>
                <a:latin typeface="Cambria" panose="02040503050406030204" pitchFamily="18" charset="0"/>
              </a:rPr>
              <a:t>                       p-&gt;word);</a:t>
            </a:r>
            <a:endParaRPr lang="en-US" altLang="zh-CN" sz="2400" b="1">
              <a:solidFill>
                <a:schemeClr val="folHlink"/>
              </a:solidFill>
              <a:latin typeface="Cambria" panose="02040503050406030204" pitchFamily="18" charset="0"/>
            </a:endParaRPr>
          </a:p>
          <a:p>
            <a:pPr algn="l" eaLnBrk="0" hangingPunct="0">
              <a:spcBef>
                <a:spcPct val="0"/>
              </a:spcBef>
            </a:pPr>
            <a:r>
              <a:rPr lang="en-US" altLang="zh-CN" sz="2400" b="1">
                <a:solidFill>
                  <a:schemeClr val="folHlink"/>
                </a:solidFill>
                <a:latin typeface="Cambria" panose="02040503050406030204" pitchFamily="18" charset="0"/>
              </a:rPr>
              <a:t>}</a:t>
            </a:r>
            <a:endParaRPr lang="en-US" altLang="zh-CN" sz="2400" b="1">
              <a:solidFill>
                <a:schemeClr val="folHlink"/>
              </a:solidFill>
              <a:latin typeface="Cambria" panose="02040503050406030204" pitchFamily="18" charset="0"/>
            </a:endParaRPr>
          </a:p>
          <a:p>
            <a:pPr algn="l">
              <a:spcBef>
                <a:spcPct val="20000"/>
              </a:spcBef>
            </a:pPr>
            <a:r>
              <a:rPr lang="zh-CN" altLang="en-US" sz="2400" b="1" dirty="0">
                <a:latin typeface="Cambria" panose="02040503050406030204" pitchFamily="18" charset="0"/>
              </a:rPr>
              <a:t>表最后空指针用于循环终止判断。</a:t>
            </a:r>
            <a:endParaRPr lang="zh-CN" altLang="en-US" sz="2400" b="1" dirty="0">
              <a:latin typeface="Cambria" panose="02040503050406030204" pitchFamily="18" charset="0"/>
            </a:endParaRPr>
          </a:p>
        </p:txBody>
      </p:sp>
      <p:sp>
        <p:nvSpPr>
          <p:cNvPr id="60419" name="文本框 60418"/>
          <p:cNvSpPr txBox="1"/>
          <p:nvPr/>
        </p:nvSpPr>
        <p:spPr>
          <a:xfrm>
            <a:off x="323850" y="4221163"/>
            <a:ext cx="8447088" cy="1698625"/>
          </a:xfrm>
          <a:prstGeom prst="rect">
            <a:avLst/>
          </a:prstGeom>
          <a:noFill/>
          <a:ln w="9525">
            <a:noFill/>
          </a:ln>
        </p:spPr>
        <p:txBody>
          <a:bodyPr>
            <a:spAutoFit/>
          </a:bodyPr>
          <a:lstStyle/>
          <a:p>
            <a:pPr algn="l">
              <a:spcBef>
                <a:spcPct val="40000"/>
              </a:spcBef>
            </a:pPr>
            <a:r>
              <a:rPr lang="zh-CN" altLang="en-US" sz="2400" b="1" dirty="0">
                <a:solidFill>
                  <a:srgbClr val="003366"/>
                </a:solidFill>
                <a:latin typeface="Cambria" panose="02040503050406030204" pitchFamily="18" charset="0"/>
              </a:rPr>
              <a:t>链接表基本处理方式</a:t>
            </a:r>
            <a:r>
              <a:rPr lang="zh-CN" altLang="en-US" sz="2400" b="1" dirty="0">
                <a:latin typeface="Cambria" panose="02040503050406030204" pitchFamily="18" charset="0"/>
              </a:rPr>
              <a:t>：用一个指针从表头结点开始顺序处理结点，利用链接指针，直到表结束。</a:t>
            </a:r>
            <a:endParaRPr lang="zh-CN" altLang="en-US" sz="2400" b="1" dirty="0">
              <a:latin typeface="Cambria" panose="02040503050406030204" pitchFamily="18" charset="0"/>
            </a:endParaRPr>
          </a:p>
          <a:p>
            <a:pPr algn="l">
              <a:spcBef>
                <a:spcPct val="40000"/>
              </a:spcBef>
            </a:pPr>
            <a:r>
              <a:rPr lang="zh-CN" altLang="en-US" sz="2400" b="1" dirty="0">
                <a:latin typeface="Cambria" panose="02040503050406030204" pitchFamily="18" charset="0"/>
              </a:rPr>
              <a:t>这种指针称为</a:t>
            </a:r>
            <a:r>
              <a:rPr lang="zh-CN" altLang="en-US" sz="2400" b="1" u="sng" dirty="0">
                <a:latin typeface="Cambria" panose="02040503050406030204" pitchFamily="18" charset="0"/>
              </a:rPr>
              <a:t>扫描指针</a:t>
            </a:r>
            <a:r>
              <a:rPr lang="zh-CN" altLang="en-US" sz="2400" b="1" dirty="0">
                <a:latin typeface="Cambria" panose="02040503050406030204" pitchFamily="18" charset="0"/>
              </a:rPr>
              <a:t>。参数</a:t>
            </a:r>
            <a:r>
              <a:rPr lang="en-US" altLang="zh-CN" sz="2400" b="1" dirty="0">
                <a:latin typeface="Cambria" panose="02040503050406030204" pitchFamily="18" charset="0"/>
              </a:rPr>
              <a:t>p</a:t>
            </a:r>
            <a:r>
              <a:rPr lang="zh-CN" altLang="en-US" sz="2400" b="1" dirty="0">
                <a:latin typeface="Cambria" panose="02040503050406030204" pitchFamily="18" charset="0"/>
              </a:rPr>
              <a:t>就是扫描指针，函数调用时它得到表头结点地址。</a:t>
            </a:r>
            <a:endParaRPr lang="zh-CN" altLang="en-US" sz="2400" b="1">
              <a:latin typeface="Cambria" panose="02040503050406030204"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419"/>
                                        </p:tgtEl>
                                        <p:attrNameLst>
                                          <p:attrName>style.visibility</p:attrName>
                                        </p:attrNameLst>
                                      </p:cBhvr>
                                      <p:to>
                                        <p:strVal val="visible"/>
                                      </p:to>
                                    </p:set>
                                    <p:animEffect transition="in" filter="dissolve">
                                      <p:cBhvr>
                                        <p:cTn id="7" dur="500"/>
                                        <p:tgtEl>
                                          <p:spTgt spid="60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61442" name="文本框 61441"/>
          <p:cNvSpPr txBox="1"/>
          <p:nvPr/>
        </p:nvSpPr>
        <p:spPr>
          <a:xfrm>
            <a:off x="381000" y="765175"/>
            <a:ext cx="8367713" cy="4677410"/>
          </a:xfrm>
          <a:prstGeom prst="rect">
            <a:avLst/>
          </a:prstGeom>
          <a:noFill/>
          <a:ln w="9525">
            <a:noFill/>
          </a:ln>
        </p:spPr>
        <p:txBody>
          <a:bodyPr>
            <a:spAutoFit/>
          </a:bodyPr>
          <a:lstStyle/>
          <a:p>
            <a:pPr algn="just" eaLnBrk="0" hangingPunct="0">
              <a:spcBef>
                <a:spcPct val="0"/>
              </a:spcBef>
            </a:pPr>
            <a:r>
              <a:rPr lang="en-US" altLang="zh-CN" sz="2200" b="1" err="1">
                <a:solidFill>
                  <a:schemeClr val="folHlink"/>
                </a:solidFill>
                <a:latin typeface="Cambria" panose="02040503050406030204" pitchFamily="18" charset="0"/>
              </a:rPr>
              <a:t>LinkListList addword(LinkListList </a:t>
            </a:r>
            <a:r>
              <a:rPr lang="en-US" altLang="zh-CN" sz="2200" b="1">
                <a:solidFill>
                  <a:schemeClr val="folHlink"/>
                </a:solidFill>
                <a:latin typeface="Cambria" panose="02040503050406030204" pitchFamily="18" charset="0"/>
              </a:rPr>
              <a:t>l, char w[]);</a:t>
            </a:r>
            <a:endParaRPr lang="en-US" altLang="zh-CN" sz="2400" b="1">
              <a:solidFill>
                <a:schemeClr val="folHlink"/>
              </a:solidFill>
              <a:latin typeface="Cambria" panose="02040503050406030204" pitchFamily="18" charset="0"/>
            </a:endParaRPr>
          </a:p>
          <a:p>
            <a:pPr algn="l"/>
            <a:r>
              <a:rPr lang="en-US" altLang="zh-CN" sz="2400" b="1" err="1">
                <a:latin typeface="Cambria" panose="02040503050406030204" pitchFamily="18" charset="0"/>
              </a:rPr>
              <a:t>addword</a:t>
            </a:r>
            <a:r>
              <a:rPr lang="zh-CN" altLang="en-US" sz="2400" b="1" dirty="0">
                <a:latin typeface="Cambria" panose="02040503050406030204" pitchFamily="18" charset="0"/>
              </a:rPr>
              <a:t>是最关键的部分，第一个参数是统计表（或部分），第二个参数是当时处理的词。</a:t>
            </a:r>
            <a:endParaRPr lang="zh-CN" altLang="en-US" sz="2400" b="1" dirty="0">
              <a:latin typeface="Cambria" panose="02040503050406030204" pitchFamily="18" charset="0"/>
            </a:endParaRPr>
          </a:p>
          <a:p>
            <a:pPr algn="l"/>
            <a:r>
              <a:rPr lang="en-US" altLang="zh-CN" sz="2400" b="1" err="1">
                <a:latin typeface="Cambria" panose="02040503050406030204" pitchFamily="18" charset="0"/>
              </a:rPr>
              <a:t>addword</a:t>
            </a:r>
            <a:r>
              <a:rPr lang="zh-CN" altLang="en-US" sz="2400" b="1" dirty="0">
                <a:latin typeface="Cambria" panose="02040503050406030204" pitchFamily="18" charset="0"/>
              </a:rPr>
              <a:t>完成一个词的统计，返回修改过的表。主函数对每个词调用</a:t>
            </a:r>
            <a:r>
              <a:rPr lang="en-US" altLang="zh-CN" sz="2400" b="1" err="1">
                <a:latin typeface="Cambria" panose="02040503050406030204" pitchFamily="18" charset="0"/>
              </a:rPr>
              <a:t>addword</a:t>
            </a:r>
            <a:r>
              <a:rPr lang="zh-CN" altLang="en-US" sz="2400" b="1" dirty="0">
                <a:latin typeface="Cambria" panose="02040503050406030204" pitchFamily="18" charset="0"/>
              </a:rPr>
              <a:t>，完成统计表更新。</a:t>
            </a:r>
            <a:endParaRPr lang="zh-CN" altLang="en-US" sz="2400" b="1" dirty="0">
              <a:latin typeface="Cambria" panose="02040503050406030204" pitchFamily="18" charset="0"/>
            </a:endParaRPr>
          </a:p>
          <a:p>
            <a:pPr algn="l"/>
            <a:r>
              <a:rPr lang="zh-CN" altLang="en-US" sz="2400" b="1" dirty="0">
                <a:latin typeface="Cambria" panose="02040503050406030204" pitchFamily="18" charset="0"/>
              </a:rPr>
              <a:t>若一个词是首次遇到，就为它建新结点，记录词本身和统计值</a:t>
            </a:r>
            <a:r>
              <a:rPr lang="en-US" altLang="zh-CN" sz="2400" b="1" dirty="0">
                <a:latin typeface="Cambria" panose="02040503050406030204" pitchFamily="18" charset="0"/>
              </a:rPr>
              <a:t>1</a:t>
            </a:r>
            <a:r>
              <a:rPr lang="zh-CN" altLang="en-US" sz="2400" b="1" dirty="0">
                <a:latin typeface="Cambria" panose="02040503050406030204" pitchFamily="18" charset="0"/>
              </a:rPr>
              <a:t>；不是新词将结点统计值加一。</a:t>
            </a:r>
            <a:endParaRPr lang="zh-CN" altLang="en-US" sz="2400" b="1" dirty="0">
              <a:latin typeface="Cambria" panose="02040503050406030204" pitchFamily="18" charset="0"/>
            </a:endParaRPr>
          </a:p>
          <a:p>
            <a:pPr algn="l"/>
            <a:r>
              <a:rPr lang="zh-CN" altLang="en-US" sz="2400" b="1" dirty="0">
                <a:latin typeface="Cambria" panose="02040503050406030204" pitchFamily="18" charset="0"/>
              </a:rPr>
              <a:t>下面用递归方式定义</a:t>
            </a:r>
            <a:r>
              <a:rPr lang="en-US" altLang="zh-CN" sz="2400" b="1" err="1">
                <a:latin typeface="Cambria" panose="02040503050406030204" pitchFamily="18" charset="0"/>
              </a:rPr>
              <a:t>addword</a:t>
            </a:r>
            <a:r>
              <a:rPr lang="zh-CN" altLang="en-US" sz="2400" b="1" dirty="0">
                <a:latin typeface="Cambria" panose="02040503050406030204" pitchFamily="18" charset="0"/>
              </a:rPr>
              <a:t>。处理中如果可能修改表，用递归做就特别方便。</a:t>
            </a:r>
            <a:endParaRPr lang="zh-CN" altLang="en-US" sz="2400" b="1" dirty="0">
              <a:latin typeface="Cambria" panose="02040503050406030204" pitchFamily="18" charset="0"/>
            </a:endParaRPr>
          </a:p>
          <a:p>
            <a:pPr algn="l"/>
            <a:r>
              <a:rPr lang="zh-CN" altLang="en-US" sz="2400" b="1" dirty="0">
                <a:latin typeface="Cambria" panose="02040503050406030204" pitchFamily="18" charset="0"/>
              </a:rPr>
              <a:t>也可以用循环解决，程序复杂一些（见后）。</a:t>
            </a:r>
            <a:endParaRPr lang="zh-CN" altLang="en-US" sz="2400" b="1">
              <a:latin typeface="Cambria" panose="02040503050406030204" pitchFamily="18" charset="0"/>
            </a:endParaRPr>
          </a:p>
        </p:txBody>
      </p:sp>
    </p:spTree>
  </p:cSld>
  <p:clrMapOvr>
    <a:masterClrMapping/>
  </p:clrMapOvr>
  <p:transition spd="med">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62466" name="文本框 62465"/>
          <p:cNvSpPr txBox="1"/>
          <p:nvPr/>
        </p:nvSpPr>
        <p:spPr>
          <a:xfrm>
            <a:off x="250825" y="692150"/>
            <a:ext cx="8596313" cy="5187315"/>
          </a:xfrm>
          <a:prstGeom prst="rect">
            <a:avLst/>
          </a:prstGeom>
          <a:noFill/>
          <a:ln w="9525">
            <a:noFill/>
          </a:ln>
        </p:spPr>
        <p:txBody>
          <a:bodyPr>
            <a:spAutoFit/>
          </a:bodyPr>
          <a:lstStyle/>
          <a:p>
            <a:pPr algn="just" eaLnBrk="0" hangingPunct="0">
              <a:spcBef>
                <a:spcPct val="0"/>
              </a:spcBef>
            </a:pPr>
            <a:r>
              <a:rPr lang="zh-CN" altLang="en-US" sz="2400" b="1" dirty="0">
                <a:latin typeface="Cambria" panose="02040503050406030204" pitchFamily="18" charset="0"/>
              </a:rPr>
              <a:t>为简洁，定义辅助函数 </a:t>
            </a:r>
            <a:r>
              <a:rPr lang="en-US" altLang="zh-CN" sz="2400" b="1" err="1">
                <a:latin typeface="Cambria" panose="02040503050406030204" pitchFamily="18" charset="0"/>
              </a:rPr>
              <a:t>mknode</a:t>
            </a:r>
            <a:r>
              <a:rPr lang="en-US" altLang="zh-CN" sz="2400" b="1" dirty="0">
                <a:latin typeface="Cambria" panose="02040503050406030204" pitchFamily="18" charset="0"/>
              </a:rPr>
              <a:t> </a:t>
            </a:r>
            <a:r>
              <a:rPr lang="zh-CN" altLang="en-US" sz="2400" b="1" dirty="0">
                <a:latin typeface="Cambria" panose="02040503050406030204" pitchFamily="18" charset="0"/>
              </a:rPr>
              <a:t>建立结点：它申请存储块，并把结点有关信息存进去：</a:t>
            </a:r>
            <a:endParaRPr lang="zh-CN" altLang="en-US" sz="2400" b="1" dirty="0">
              <a:latin typeface="Cambria" panose="02040503050406030204" pitchFamily="18" charset="0"/>
            </a:endParaRPr>
          </a:p>
          <a:p>
            <a:pPr algn="just" eaLnBrk="0" hangingPunct="0">
              <a:spcBef>
                <a:spcPct val="40000"/>
              </a:spcBef>
            </a:pPr>
            <a:r>
              <a:rPr lang="en-US" altLang="zh-CN" sz="2400" b="1" err="1">
                <a:solidFill>
                  <a:schemeClr val="folHlink"/>
                </a:solidFill>
                <a:latin typeface="Cambria" panose="02040503050406030204" pitchFamily="18" charset="0"/>
              </a:rPr>
              <a:t>LinkListList mknode(char</a:t>
            </a:r>
            <a:r>
              <a:rPr lang="en-US" altLang="zh-CN" sz="2400" b="1">
                <a:solidFill>
                  <a:schemeClr val="folHlink"/>
                </a:solidFill>
                <a:latin typeface="Cambria" panose="02040503050406030204" pitchFamily="18" charset="0"/>
              </a:rPr>
              <a:t> w[]) {</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err="1">
                <a:solidFill>
                  <a:schemeClr val="folHlink"/>
                </a:solidFill>
                <a:latin typeface="Cambria" panose="02040503050406030204" pitchFamily="18" charset="0"/>
              </a:rPr>
              <a:t>   LinkListList p = (LinkList)malloc(sizeof(NODE</a:t>
            </a:r>
            <a:r>
              <a:rPr lang="en-US" altLang="zh-CN" sz="2400" b="1">
                <a:solidFill>
                  <a:schemeClr val="folHlink"/>
                </a:solidFill>
                <a:latin typeface="Cambria" panose="02040503050406030204" pitchFamily="18" charset="0"/>
              </a:rPr>
              <a:t>));</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a:solidFill>
                  <a:schemeClr val="folHlink"/>
                </a:solidFill>
                <a:latin typeface="Cambria" panose="02040503050406030204" pitchFamily="18" charset="0"/>
              </a:rPr>
              <a:t>   if (p != NULL) {</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err="1">
                <a:solidFill>
                  <a:schemeClr val="folHlink"/>
                </a:solidFill>
                <a:latin typeface="Cambria" panose="02040503050406030204" pitchFamily="18" charset="0"/>
              </a:rPr>
              <a:t>      strncpy(p</a:t>
            </a:r>
            <a:r>
              <a:rPr lang="en-US" altLang="zh-CN" sz="2400" b="1">
                <a:solidFill>
                  <a:schemeClr val="folHlink"/>
                </a:solidFill>
                <a:latin typeface="Cambria" panose="02040503050406030204" pitchFamily="18" charset="0"/>
              </a:rPr>
              <a:t>-&gt;word, w, MAXLEN);</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a:solidFill>
                  <a:schemeClr val="folHlink"/>
                </a:solidFill>
                <a:latin typeface="Cambria" panose="02040503050406030204" pitchFamily="18" charset="0"/>
              </a:rPr>
              <a:t>      p-&gt;count = 1;</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a:solidFill>
                  <a:schemeClr val="folHlink"/>
                </a:solidFill>
                <a:latin typeface="Cambria" panose="02040503050406030204" pitchFamily="18" charset="0"/>
              </a:rPr>
              <a:t>      p-&gt;next = NULL;</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a:solidFill>
                  <a:schemeClr val="folHlink"/>
                </a:solidFill>
                <a:latin typeface="Cambria" panose="02040503050406030204" pitchFamily="18" charset="0"/>
              </a:rPr>
              <a:t>   }</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a:solidFill>
                  <a:schemeClr val="folHlink"/>
                </a:solidFill>
                <a:latin typeface="Cambria" panose="02040503050406030204" pitchFamily="18" charset="0"/>
              </a:rPr>
              <a:t>   return p;</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a:solidFill>
                  <a:schemeClr val="folHlink"/>
                </a:solidFill>
                <a:latin typeface="Cambria" panose="02040503050406030204" pitchFamily="18" charset="0"/>
              </a:rPr>
              <a:t>}</a:t>
            </a:r>
            <a:endParaRPr lang="en-US" altLang="zh-CN" sz="2400" b="1">
              <a:solidFill>
                <a:schemeClr val="folHlink"/>
              </a:solidFill>
              <a:latin typeface="Cambria" panose="02040503050406030204" pitchFamily="18" charset="0"/>
            </a:endParaRPr>
          </a:p>
          <a:p>
            <a:pPr algn="just" eaLnBrk="0" hangingPunct="0">
              <a:spcBef>
                <a:spcPct val="40000"/>
              </a:spcBef>
            </a:pPr>
            <a:r>
              <a:rPr lang="zh-CN" altLang="en-US" sz="2400" b="1" dirty="0">
                <a:latin typeface="Cambria" panose="02040503050406030204" pitchFamily="18" charset="0"/>
              </a:rPr>
              <a:t>注意：</a:t>
            </a:r>
            <a:r>
              <a:rPr lang="en-US" altLang="zh-CN" sz="2400" b="1" dirty="0">
                <a:latin typeface="Cambria" panose="02040503050406030204" pitchFamily="18" charset="0"/>
              </a:rPr>
              <a:t>1</a:t>
            </a:r>
            <a:r>
              <a:rPr lang="zh-CN" altLang="en-US" sz="2400" b="1" dirty="0">
                <a:latin typeface="Cambria" panose="02040503050406030204" pitchFamily="18" charset="0"/>
              </a:rPr>
              <a:t>）检查分配成功与否；</a:t>
            </a:r>
            <a:r>
              <a:rPr lang="en-US" altLang="zh-CN" sz="2400" b="1" dirty="0">
                <a:latin typeface="Cambria" panose="02040503050406030204" pitchFamily="18" charset="0"/>
              </a:rPr>
              <a:t>2</a:t>
            </a:r>
            <a:r>
              <a:rPr lang="zh-CN" altLang="en-US" sz="2400" b="1" dirty="0">
                <a:latin typeface="Cambria" panose="02040503050406030204" pitchFamily="18" charset="0"/>
              </a:rPr>
              <a:t>）把新分配结点的链接指针域置空，使之处于确定状态。</a:t>
            </a:r>
            <a:endParaRPr lang="zh-CN" altLang="en-US" sz="2000" b="1">
              <a:latin typeface="Cambria" panose="02040503050406030204" pitchFamily="18" charset="0"/>
            </a:endParaRPr>
          </a:p>
        </p:txBody>
      </p:sp>
    </p:spTree>
  </p:cSld>
  <p:clrMapOvr>
    <a:masterClrMapping/>
  </p:clrMapOvr>
  <p:transition spd="med">
    <p:rand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63490" name="文本框 63489"/>
          <p:cNvSpPr txBox="1"/>
          <p:nvPr/>
        </p:nvSpPr>
        <p:spPr>
          <a:xfrm>
            <a:off x="468313" y="692150"/>
            <a:ext cx="8137525" cy="4831080"/>
          </a:xfrm>
          <a:prstGeom prst="rect">
            <a:avLst/>
          </a:prstGeom>
          <a:noFill/>
          <a:ln w="9525">
            <a:noFill/>
          </a:ln>
        </p:spPr>
        <p:txBody>
          <a:bodyPr>
            <a:spAutoFit/>
          </a:bodyPr>
          <a:lstStyle/>
          <a:p>
            <a:pPr algn="just" eaLnBrk="0" hangingPunct="0">
              <a:spcBef>
                <a:spcPct val="0"/>
              </a:spcBef>
            </a:pPr>
            <a:r>
              <a:rPr lang="zh-CN" altLang="en-US" sz="2400" b="1" dirty="0">
                <a:latin typeface="Cambria" panose="02040503050406030204" pitchFamily="18" charset="0"/>
              </a:rPr>
              <a:t>函数 </a:t>
            </a:r>
            <a:r>
              <a:rPr lang="en-US" altLang="zh-CN" sz="2400" b="1" err="1">
                <a:latin typeface="Cambria" panose="02040503050406030204" pitchFamily="18" charset="0"/>
              </a:rPr>
              <a:t>addword</a:t>
            </a:r>
            <a:r>
              <a:rPr lang="en-US" altLang="zh-CN" sz="2400" b="1" dirty="0">
                <a:latin typeface="Cambria" panose="02040503050406030204" pitchFamily="18" charset="0"/>
              </a:rPr>
              <a:t> </a:t>
            </a:r>
            <a:r>
              <a:rPr lang="zh-CN" altLang="en-US" sz="2400" b="1" dirty="0">
                <a:latin typeface="Cambria" panose="02040503050406030204" pitchFamily="18" charset="0"/>
              </a:rPr>
              <a:t>已容易写了。定义：</a:t>
            </a:r>
            <a:endParaRPr lang="zh-CN" altLang="en-US" sz="2400" b="1" dirty="0">
              <a:latin typeface="Cambria" panose="02040503050406030204" pitchFamily="18" charset="0"/>
            </a:endParaRPr>
          </a:p>
          <a:p>
            <a:pPr algn="just" eaLnBrk="0" hangingPunct="0">
              <a:spcBef>
                <a:spcPct val="0"/>
              </a:spcBef>
            </a:pPr>
            <a:endParaRPr lang="zh-CN" altLang="en-US" sz="2000" b="1" dirty="0">
              <a:latin typeface="Cambria" panose="02040503050406030204" pitchFamily="18" charset="0"/>
            </a:endParaRPr>
          </a:p>
          <a:p>
            <a:pPr algn="just" eaLnBrk="0" hangingPunct="0">
              <a:spcBef>
                <a:spcPct val="0"/>
              </a:spcBef>
            </a:pPr>
            <a:r>
              <a:rPr lang="en-US" altLang="zh-CN" sz="2400" b="1" err="1">
                <a:solidFill>
                  <a:schemeClr val="folHlink"/>
                </a:solidFill>
                <a:latin typeface="Cambria" panose="02040503050406030204" pitchFamily="18" charset="0"/>
              </a:rPr>
              <a:t>LinkListList addword(LinkListList </a:t>
            </a:r>
            <a:r>
              <a:rPr lang="en-US" altLang="zh-CN" sz="2400" b="1">
                <a:solidFill>
                  <a:schemeClr val="folHlink"/>
                </a:solidFill>
                <a:latin typeface="Cambria" panose="02040503050406030204" pitchFamily="18" charset="0"/>
              </a:rPr>
              <a:t>p, char w[]) {</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a:solidFill>
                  <a:schemeClr val="folHlink"/>
                </a:solidFill>
                <a:latin typeface="Cambria" panose="02040503050406030204" pitchFamily="18" charset="0"/>
              </a:rPr>
              <a:t>   if (p != NULL) {</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err="1">
                <a:solidFill>
                  <a:schemeClr val="folHlink"/>
                </a:solidFill>
                <a:latin typeface="Cambria" panose="02040503050406030204" pitchFamily="18" charset="0"/>
              </a:rPr>
              <a:t>      if(strcmp(p</a:t>
            </a:r>
            <a:r>
              <a:rPr lang="en-US" altLang="zh-CN" sz="2400" b="1">
                <a:solidFill>
                  <a:schemeClr val="folHlink"/>
                </a:solidFill>
                <a:latin typeface="Cambria" panose="02040503050406030204" pitchFamily="18" charset="0"/>
              </a:rPr>
              <a:t>-&gt;word, w) == 0)</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a:solidFill>
                  <a:schemeClr val="folHlink"/>
                </a:solidFill>
                <a:latin typeface="Cambria" panose="02040503050406030204" pitchFamily="18" charset="0"/>
              </a:rPr>
              <a:t>         p-&gt;count++;</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a:solidFill>
                  <a:schemeClr val="folHlink"/>
                </a:solidFill>
                <a:latin typeface="Cambria" panose="02040503050406030204" pitchFamily="18" charset="0"/>
              </a:rPr>
              <a:t>      else</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err="1">
                <a:solidFill>
                  <a:schemeClr val="folHlink"/>
                </a:solidFill>
                <a:latin typeface="Cambria" panose="02040503050406030204" pitchFamily="18" charset="0"/>
              </a:rPr>
              <a:t>         p-&gt;next = addword(p</a:t>
            </a:r>
            <a:r>
              <a:rPr lang="en-US" altLang="zh-CN" sz="2400" b="1">
                <a:solidFill>
                  <a:schemeClr val="folHlink"/>
                </a:solidFill>
                <a:latin typeface="Cambria" panose="02040503050406030204" pitchFamily="18" charset="0"/>
              </a:rPr>
              <a:t>-&gt;next, w);</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a:solidFill>
                  <a:schemeClr val="folHlink"/>
                </a:solidFill>
                <a:latin typeface="Cambria" panose="02040503050406030204" pitchFamily="18" charset="0"/>
              </a:rPr>
              <a:t>      return p;</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a:solidFill>
                  <a:schemeClr val="folHlink"/>
                </a:solidFill>
                <a:latin typeface="Cambria" panose="02040503050406030204" pitchFamily="18" charset="0"/>
              </a:rPr>
              <a:t>   }</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a:solidFill>
                  <a:schemeClr val="folHlink"/>
                </a:solidFill>
                <a:latin typeface="Cambria" panose="02040503050406030204" pitchFamily="18" charset="0"/>
              </a:rPr>
              <a:t>   else</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err="1">
                <a:solidFill>
                  <a:schemeClr val="folHlink"/>
                </a:solidFill>
                <a:latin typeface="Cambria" panose="02040503050406030204" pitchFamily="18" charset="0"/>
              </a:rPr>
              <a:t>      return mknode(w</a:t>
            </a:r>
            <a:r>
              <a:rPr lang="en-US" altLang="zh-CN" sz="2400" b="1">
                <a:solidFill>
                  <a:schemeClr val="folHlink"/>
                </a:solidFill>
                <a:latin typeface="Cambria" panose="02040503050406030204" pitchFamily="18" charset="0"/>
              </a:rPr>
              <a:t>);</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a:solidFill>
                  <a:schemeClr val="folHlink"/>
                </a:solidFill>
                <a:latin typeface="Cambria" panose="02040503050406030204" pitchFamily="18" charset="0"/>
              </a:rPr>
              <a:t>}</a:t>
            </a:r>
            <a:endParaRPr lang="en-US" altLang="zh-CN" sz="2400" b="1">
              <a:solidFill>
                <a:schemeClr val="folHlink"/>
              </a:solidFill>
              <a:latin typeface="Cambria" panose="02040503050406030204" pitchFamily="18" charset="0"/>
            </a:endParaRPr>
          </a:p>
        </p:txBody>
      </p:sp>
    </p:spTree>
  </p:cSld>
  <p:clrMapOvr>
    <a:masterClrMapping/>
  </p:clrMapOvr>
  <p:transition spd="med">
    <p:rand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64514" name="文本框 64513"/>
          <p:cNvSpPr txBox="1"/>
          <p:nvPr/>
        </p:nvSpPr>
        <p:spPr>
          <a:xfrm>
            <a:off x="381000" y="765175"/>
            <a:ext cx="8151813" cy="4619625"/>
          </a:xfrm>
          <a:prstGeom prst="rect">
            <a:avLst/>
          </a:prstGeom>
          <a:noFill/>
          <a:ln w="9525">
            <a:noFill/>
          </a:ln>
        </p:spPr>
        <p:txBody>
          <a:bodyPr>
            <a:spAutoFit/>
          </a:bodyPr>
          <a:lstStyle/>
          <a:p>
            <a:pPr algn="just" eaLnBrk="0" hangingPunct="0">
              <a:spcBef>
                <a:spcPct val="40000"/>
              </a:spcBef>
            </a:pPr>
            <a:r>
              <a:rPr lang="zh-CN" altLang="en-US" sz="2400" b="1" dirty="0">
                <a:solidFill>
                  <a:schemeClr val="hlink"/>
                </a:solidFill>
                <a:latin typeface="Cambria" panose="02040503050406030204" pitchFamily="18" charset="0"/>
              </a:rPr>
              <a:t>用循环方式重新写函数</a:t>
            </a:r>
            <a:r>
              <a:rPr lang="en-US" altLang="zh-CN" sz="2400" b="1" err="1">
                <a:solidFill>
                  <a:schemeClr val="hlink"/>
                </a:solidFill>
                <a:latin typeface="Cambria" panose="02040503050406030204" pitchFamily="18" charset="0"/>
              </a:rPr>
              <a:t>addword</a:t>
            </a:r>
            <a:endParaRPr lang="en-US" altLang="zh-CN" sz="2400" b="1">
              <a:solidFill>
                <a:schemeClr val="hlink"/>
              </a:solidFill>
              <a:latin typeface="Cambria" panose="02040503050406030204" pitchFamily="18" charset="0"/>
            </a:endParaRPr>
          </a:p>
          <a:p>
            <a:pPr algn="just" eaLnBrk="0" hangingPunct="0">
              <a:spcBef>
                <a:spcPct val="40000"/>
              </a:spcBef>
            </a:pPr>
            <a:r>
              <a:rPr lang="zh-CN" altLang="en-US" sz="2400" b="1" dirty="0">
                <a:latin typeface="Cambria" panose="02040503050406030204" pitchFamily="18" charset="0"/>
              </a:rPr>
              <a:t>现在不再返回修改后的表，而是直接修改原表。这个函数总是从全局变量</a:t>
            </a:r>
            <a:r>
              <a:rPr lang="en-US" altLang="zh-CN" sz="2400" b="1" dirty="0">
                <a:latin typeface="Cambria" panose="02040503050406030204" pitchFamily="18" charset="0"/>
              </a:rPr>
              <a:t>list</a:t>
            </a:r>
            <a:r>
              <a:rPr lang="zh-CN" altLang="en-US" sz="2400" b="1" dirty="0">
                <a:latin typeface="Cambria" panose="02040503050406030204" pitchFamily="18" charset="0"/>
              </a:rPr>
              <a:t>开始。</a:t>
            </a:r>
            <a:endParaRPr lang="zh-CN" altLang="en-US" sz="2400" b="1" dirty="0">
              <a:latin typeface="Cambria" panose="02040503050406030204" pitchFamily="18" charset="0"/>
            </a:endParaRPr>
          </a:p>
          <a:p>
            <a:pPr algn="just" eaLnBrk="0" hangingPunct="0">
              <a:spcBef>
                <a:spcPct val="40000"/>
              </a:spcBef>
            </a:pPr>
            <a:r>
              <a:rPr lang="zh-CN" altLang="en-US" sz="2400" b="1" dirty="0">
                <a:latin typeface="Cambria" panose="02040503050406030204" pitchFamily="18" charset="0"/>
              </a:rPr>
              <a:t>函数原型可以改为：</a:t>
            </a:r>
            <a:endParaRPr lang="zh-CN" altLang="en-US" sz="2400" b="1" dirty="0">
              <a:latin typeface="Cambria" panose="02040503050406030204" pitchFamily="18" charset="0"/>
            </a:endParaRPr>
          </a:p>
          <a:p>
            <a:pPr algn="just" eaLnBrk="0" hangingPunct="0">
              <a:spcBef>
                <a:spcPct val="40000"/>
              </a:spcBef>
            </a:pPr>
            <a:r>
              <a:rPr lang="zh-CN" altLang="en-US" sz="2400" b="1" dirty="0">
                <a:latin typeface="Cambria" panose="02040503050406030204" pitchFamily="18" charset="0"/>
              </a:rPr>
              <a:t>　　　　</a:t>
            </a:r>
            <a:r>
              <a:rPr lang="en-US" altLang="zh-CN" sz="2400" b="1" err="1">
                <a:solidFill>
                  <a:schemeClr val="folHlink"/>
                </a:solidFill>
                <a:latin typeface="Cambria" panose="02040503050406030204" pitchFamily="18" charset="0"/>
              </a:rPr>
              <a:t>void addword(char</a:t>
            </a:r>
            <a:r>
              <a:rPr lang="en-US" altLang="zh-CN" sz="2400" b="1">
                <a:solidFill>
                  <a:schemeClr val="folHlink"/>
                </a:solidFill>
                <a:latin typeface="Cambria" panose="02040503050406030204" pitchFamily="18" charset="0"/>
              </a:rPr>
              <a:t> w[]);</a:t>
            </a:r>
            <a:endParaRPr lang="en-US" altLang="zh-CN" sz="2400" b="1">
              <a:solidFill>
                <a:schemeClr val="folHlink"/>
              </a:solidFill>
              <a:latin typeface="Cambria" panose="02040503050406030204" pitchFamily="18" charset="0"/>
            </a:endParaRPr>
          </a:p>
          <a:p>
            <a:pPr algn="just" eaLnBrk="0" hangingPunct="0">
              <a:spcBef>
                <a:spcPct val="40000"/>
              </a:spcBef>
            </a:pPr>
            <a:r>
              <a:rPr lang="zh-CN" altLang="en-US" sz="2400" b="1" err="1">
                <a:latin typeface="Cambria" panose="02040503050406030204" pitchFamily="18" charset="0"/>
              </a:rPr>
              <a:t>对</a:t>
            </a:r>
            <a:r>
              <a:rPr lang="en-US" altLang="zh-CN" sz="2400" b="1" err="1">
                <a:latin typeface="Cambria" panose="02040503050406030204" pitchFamily="18" charset="0"/>
              </a:rPr>
              <a:t>addword</a:t>
            </a:r>
            <a:r>
              <a:rPr lang="zh-CN" altLang="en-US" sz="2400" b="1" dirty="0">
                <a:latin typeface="Cambria" panose="02040503050406030204" pitchFamily="18" charset="0"/>
              </a:rPr>
              <a:t>的调用形式也要改变。</a:t>
            </a:r>
            <a:endParaRPr lang="zh-CN" altLang="en-US" sz="2400" b="1" dirty="0">
              <a:latin typeface="Cambria" panose="02040503050406030204" pitchFamily="18" charset="0"/>
            </a:endParaRPr>
          </a:p>
          <a:p>
            <a:pPr algn="just" eaLnBrk="0" hangingPunct="0">
              <a:spcBef>
                <a:spcPct val="40000"/>
              </a:spcBef>
            </a:pPr>
            <a:r>
              <a:rPr lang="zh-CN" altLang="en-US" sz="2400" b="1" dirty="0">
                <a:latin typeface="Cambria" panose="02040503050406030204" pitchFamily="18" charset="0"/>
              </a:rPr>
              <a:t>这里也需要一个扫描指针。</a:t>
            </a:r>
            <a:endParaRPr lang="zh-CN" altLang="en-US" sz="2400" b="1" dirty="0">
              <a:latin typeface="Cambria" panose="02040503050406030204" pitchFamily="18" charset="0"/>
            </a:endParaRPr>
          </a:p>
          <a:p>
            <a:pPr algn="just" eaLnBrk="0" hangingPunct="0">
              <a:spcBef>
                <a:spcPct val="40000"/>
              </a:spcBef>
            </a:pPr>
            <a:r>
              <a:rPr lang="zh-CN" altLang="en-US" sz="2400" b="1" dirty="0">
                <a:latin typeface="Cambria" panose="02040503050406030204" pitchFamily="18" charset="0"/>
              </a:rPr>
              <a:t>特殊问题是（初始时）空表的处理。一般情况下新建结点总连在所有结点之后（更改最后结点的指针）。初始时第一个结点应连在表头指针上。</a:t>
            </a:r>
            <a:endParaRPr lang="zh-CN" altLang="en-US" sz="2400" b="1">
              <a:latin typeface="Cambria" panose="02040503050406030204" pitchFamily="18" charset="0"/>
            </a:endParaRPr>
          </a:p>
        </p:txBody>
      </p:sp>
    </p:spTree>
  </p:cSld>
  <p:clrMapOvr>
    <a:masterClrMapping/>
  </p:clrMapOvr>
  <p:transition spd="med">
    <p:rand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65538" name="文本框 65537"/>
          <p:cNvSpPr txBox="1"/>
          <p:nvPr/>
        </p:nvSpPr>
        <p:spPr>
          <a:xfrm>
            <a:off x="323850" y="549275"/>
            <a:ext cx="8451850" cy="5631180"/>
          </a:xfrm>
          <a:prstGeom prst="rect">
            <a:avLst/>
          </a:prstGeom>
          <a:noFill/>
          <a:ln w="9525">
            <a:noFill/>
          </a:ln>
        </p:spPr>
        <p:txBody>
          <a:bodyPr>
            <a:spAutoFit/>
          </a:bodyPr>
          <a:lstStyle/>
          <a:p>
            <a:pPr algn="just" eaLnBrk="0" hangingPunct="0">
              <a:spcBef>
                <a:spcPct val="0"/>
              </a:spcBef>
            </a:pPr>
            <a:r>
              <a:rPr lang="en-US" altLang="zh-CN" sz="2400" b="1" err="1">
                <a:solidFill>
                  <a:schemeClr val="folHlink"/>
                </a:solidFill>
                <a:latin typeface="Cambria" panose="02040503050406030204" pitchFamily="18" charset="0"/>
              </a:rPr>
              <a:t>void addword(char</a:t>
            </a:r>
            <a:r>
              <a:rPr lang="en-US" altLang="zh-CN" sz="2400" b="1">
                <a:solidFill>
                  <a:schemeClr val="folHlink"/>
                </a:solidFill>
                <a:latin typeface="Cambria" panose="02040503050406030204" pitchFamily="18" charset="0"/>
              </a:rPr>
              <a:t> w[]) {</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a:solidFill>
                  <a:schemeClr val="folHlink"/>
                </a:solidFill>
                <a:latin typeface="Cambria" panose="02040503050406030204" pitchFamily="18" charset="0"/>
              </a:rPr>
              <a:t>  LinkListList p = list;</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dirty="0">
                <a:solidFill>
                  <a:schemeClr val="folHlink"/>
                </a:solidFill>
                <a:latin typeface="Cambria" panose="02040503050406030204" pitchFamily="18" charset="0"/>
              </a:rPr>
              <a:t>  if (p == NULL) { /* </a:t>
            </a:r>
            <a:r>
              <a:rPr lang="zh-CN" altLang="en-US" sz="2400" b="1" dirty="0">
                <a:solidFill>
                  <a:schemeClr val="folHlink"/>
                </a:solidFill>
                <a:latin typeface="Cambria" panose="02040503050406030204" pitchFamily="18" charset="0"/>
              </a:rPr>
              <a:t>整个统计表为空 </a:t>
            </a:r>
            <a:r>
              <a:rPr lang="en-US" altLang="zh-CN" sz="2400" b="1" dirty="0">
                <a:solidFill>
                  <a:schemeClr val="folHlink"/>
                </a:solidFill>
                <a:latin typeface="Cambria" panose="02040503050406030204" pitchFamily="18" charset="0"/>
              </a:rPr>
              <a:t>*</a:t>
            </a:r>
            <a:r>
              <a:rPr lang="en-US" altLang="zh-CN" sz="2400" b="1">
                <a:solidFill>
                  <a:schemeClr val="folHlink"/>
                </a:solidFill>
                <a:latin typeface="Cambria" panose="02040503050406030204" pitchFamily="18" charset="0"/>
              </a:rPr>
              <a:t>/</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err="1">
                <a:solidFill>
                  <a:schemeClr val="folHlink"/>
                </a:solidFill>
                <a:latin typeface="Cambria" panose="02040503050406030204" pitchFamily="18" charset="0"/>
              </a:rPr>
              <a:t>    list = mknode(w</a:t>
            </a:r>
            <a:r>
              <a:rPr lang="en-US" altLang="zh-CN" sz="2400" b="1">
                <a:solidFill>
                  <a:schemeClr val="folHlink"/>
                </a:solidFill>
                <a:latin typeface="Cambria" panose="02040503050406030204" pitchFamily="18" charset="0"/>
              </a:rPr>
              <a:t>); return;</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a:solidFill>
                  <a:schemeClr val="folHlink"/>
                </a:solidFill>
                <a:latin typeface="Cambria" panose="02040503050406030204" pitchFamily="18" charset="0"/>
              </a:rPr>
              <a:t>  }</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a:solidFill>
                  <a:schemeClr val="folHlink"/>
                </a:solidFill>
                <a:latin typeface="Cambria" panose="02040503050406030204" pitchFamily="18" charset="0"/>
              </a:rPr>
              <a:t>  while (1) {</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err="1">
                <a:solidFill>
                  <a:schemeClr val="folHlink"/>
                </a:solidFill>
                <a:latin typeface="Cambria" panose="02040503050406030204" pitchFamily="18" charset="0"/>
              </a:rPr>
              <a:t>    if (strcmp(p</a:t>
            </a:r>
            <a:r>
              <a:rPr lang="en-US" altLang="zh-CN" sz="2400" b="1">
                <a:solidFill>
                  <a:schemeClr val="folHlink"/>
                </a:solidFill>
                <a:latin typeface="Cambria" panose="02040503050406030204" pitchFamily="18" charset="0"/>
              </a:rPr>
              <a:t>-&gt;word, w) == 0) {</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dirty="0">
                <a:solidFill>
                  <a:schemeClr val="folHlink"/>
                </a:solidFill>
                <a:latin typeface="Cambria" panose="02040503050406030204" pitchFamily="18" charset="0"/>
              </a:rPr>
              <a:t>      p-&gt;count++;  break;  /*</a:t>
            </a:r>
            <a:r>
              <a:rPr lang="zh-CN" altLang="en-US" sz="2400" b="1" dirty="0">
                <a:solidFill>
                  <a:schemeClr val="folHlink"/>
                </a:solidFill>
                <a:latin typeface="Cambria" panose="02040503050406030204" pitchFamily="18" charset="0"/>
              </a:rPr>
              <a:t>已有词</a:t>
            </a:r>
            <a:r>
              <a:rPr lang="en-US" altLang="zh-CN" sz="2400" b="1" dirty="0">
                <a:solidFill>
                  <a:schemeClr val="folHlink"/>
                </a:solidFill>
                <a:latin typeface="Cambria" panose="02040503050406030204" pitchFamily="18" charset="0"/>
              </a:rPr>
              <a:t>*</a:t>
            </a:r>
            <a:r>
              <a:rPr lang="en-US" altLang="zh-CN" sz="2400" b="1">
                <a:solidFill>
                  <a:schemeClr val="folHlink"/>
                </a:solidFill>
                <a:latin typeface="Cambria" panose="02040503050406030204" pitchFamily="18" charset="0"/>
              </a:rPr>
              <a:t>/</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a:solidFill>
                  <a:schemeClr val="folHlink"/>
                </a:solidFill>
                <a:latin typeface="Cambria" panose="02040503050406030204" pitchFamily="18" charset="0"/>
              </a:rPr>
              <a:t>    }</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dirty="0">
                <a:solidFill>
                  <a:schemeClr val="folHlink"/>
                </a:solidFill>
                <a:latin typeface="Cambria" panose="02040503050406030204" pitchFamily="18" charset="0"/>
              </a:rPr>
              <a:t>    if (p-&gt;next == NULL) { /*</a:t>
            </a:r>
            <a:r>
              <a:rPr lang="zh-CN" altLang="en-US" sz="2400" b="1" dirty="0">
                <a:solidFill>
                  <a:schemeClr val="folHlink"/>
                </a:solidFill>
                <a:latin typeface="Cambria" panose="02040503050406030204" pitchFamily="18" charset="0"/>
              </a:rPr>
              <a:t>新词</a:t>
            </a:r>
            <a:r>
              <a:rPr lang="en-US" altLang="zh-CN" sz="2400" b="1" dirty="0">
                <a:solidFill>
                  <a:schemeClr val="folHlink"/>
                </a:solidFill>
                <a:latin typeface="Cambria" panose="02040503050406030204" pitchFamily="18" charset="0"/>
              </a:rPr>
              <a:t>*</a:t>
            </a:r>
            <a:r>
              <a:rPr lang="en-US" altLang="zh-CN" sz="2400" b="1">
                <a:solidFill>
                  <a:schemeClr val="folHlink"/>
                </a:solidFill>
                <a:latin typeface="Cambria" panose="02040503050406030204" pitchFamily="18" charset="0"/>
              </a:rPr>
              <a:t>/</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err="1">
                <a:solidFill>
                  <a:schemeClr val="folHlink"/>
                </a:solidFill>
                <a:latin typeface="Cambria" panose="02040503050406030204" pitchFamily="18" charset="0"/>
              </a:rPr>
              <a:t>      p-&gt;next = mknode(w</a:t>
            </a:r>
            <a:r>
              <a:rPr lang="en-US" altLang="zh-CN" sz="2400" b="1">
                <a:solidFill>
                  <a:schemeClr val="folHlink"/>
                </a:solidFill>
                <a:latin typeface="Cambria" panose="02040503050406030204" pitchFamily="18" charset="0"/>
              </a:rPr>
              <a:t>);  break;</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a:solidFill>
                  <a:schemeClr val="folHlink"/>
                </a:solidFill>
                <a:latin typeface="Cambria" panose="02040503050406030204" pitchFamily="18" charset="0"/>
              </a:rPr>
              <a:t>    }</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dirty="0">
                <a:solidFill>
                  <a:schemeClr val="folHlink"/>
                </a:solidFill>
                <a:latin typeface="Cambria" panose="02040503050406030204" pitchFamily="18" charset="0"/>
              </a:rPr>
              <a:t>    p = p-&gt;next; /* </a:t>
            </a:r>
            <a:r>
              <a:rPr lang="zh-CN" altLang="en-US" sz="2400" b="1" dirty="0">
                <a:solidFill>
                  <a:schemeClr val="folHlink"/>
                </a:solidFill>
                <a:latin typeface="Cambria" panose="02040503050406030204" pitchFamily="18" charset="0"/>
              </a:rPr>
              <a:t>继续扫描 </a:t>
            </a:r>
            <a:r>
              <a:rPr lang="en-US" altLang="zh-CN" sz="2400" b="1" dirty="0">
                <a:solidFill>
                  <a:schemeClr val="folHlink"/>
                </a:solidFill>
                <a:latin typeface="Cambria" panose="02040503050406030204" pitchFamily="18" charset="0"/>
              </a:rPr>
              <a:t>*</a:t>
            </a:r>
            <a:r>
              <a:rPr lang="en-US" altLang="zh-CN" sz="2400" b="1">
                <a:solidFill>
                  <a:schemeClr val="folHlink"/>
                </a:solidFill>
                <a:latin typeface="Cambria" panose="02040503050406030204" pitchFamily="18" charset="0"/>
              </a:rPr>
              <a:t>/</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a:solidFill>
                  <a:schemeClr val="folHlink"/>
                </a:solidFill>
                <a:latin typeface="Cambria" panose="02040503050406030204" pitchFamily="18" charset="0"/>
              </a:rPr>
              <a:t>  }</a:t>
            </a:r>
            <a:endParaRPr lang="en-US" altLang="zh-CN" sz="2400" b="1">
              <a:solidFill>
                <a:schemeClr val="folHlink"/>
              </a:solidFill>
              <a:latin typeface="Cambria" panose="02040503050406030204" pitchFamily="18" charset="0"/>
            </a:endParaRPr>
          </a:p>
          <a:p>
            <a:pPr algn="just" eaLnBrk="0" hangingPunct="0">
              <a:spcBef>
                <a:spcPct val="0"/>
              </a:spcBef>
            </a:pPr>
            <a:r>
              <a:rPr lang="en-US" altLang="zh-CN" sz="2400" b="1">
                <a:solidFill>
                  <a:schemeClr val="folHlink"/>
                </a:solidFill>
                <a:latin typeface="Cambria" panose="02040503050406030204" pitchFamily="18" charset="0"/>
              </a:rPr>
              <a:t>}</a:t>
            </a:r>
            <a:endParaRPr lang="en-US" altLang="zh-CN" sz="2400" b="1">
              <a:solidFill>
                <a:schemeClr val="folHlink"/>
              </a:solidFill>
              <a:latin typeface="Cambria" panose="02040503050406030204" pitchFamily="18" charset="0"/>
            </a:endParaRPr>
          </a:p>
        </p:txBody>
      </p:sp>
    </p:spTree>
  </p:cSld>
  <p:clrMapOvr>
    <a:masterClrMapping/>
  </p:clrMapOvr>
  <p:transition spd="med">
    <p:rand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66562" name="文本框 66561"/>
          <p:cNvSpPr txBox="1"/>
          <p:nvPr/>
        </p:nvSpPr>
        <p:spPr>
          <a:xfrm>
            <a:off x="403225" y="476250"/>
            <a:ext cx="8489950" cy="3086100"/>
          </a:xfrm>
          <a:prstGeom prst="rect">
            <a:avLst/>
          </a:prstGeom>
          <a:noFill/>
          <a:ln w="9525">
            <a:noFill/>
          </a:ln>
        </p:spPr>
        <p:txBody>
          <a:bodyPr>
            <a:spAutoFit/>
          </a:bodyPr>
          <a:lstStyle/>
          <a:p>
            <a:pPr algn="l">
              <a:spcBef>
                <a:spcPct val="30000"/>
              </a:spcBef>
            </a:pPr>
            <a:r>
              <a:rPr lang="zh-CN" altLang="en-US" sz="2400" b="1" dirty="0">
                <a:latin typeface="Cambria" panose="02040503050406030204" pitchFamily="18" charset="0"/>
              </a:rPr>
              <a:t>用不同 </a:t>
            </a:r>
            <a:r>
              <a:rPr lang="en-US" altLang="zh-CN" sz="2400" b="1" err="1">
                <a:latin typeface="Cambria" panose="02040503050406030204" pitchFamily="18" charset="0"/>
              </a:rPr>
              <a:t>getword</a:t>
            </a:r>
            <a:r>
              <a:rPr lang="en-US" altLang="zh-CN" sz="2400" b="1" dirty="0">
                <a:latin typeface="Cambria" panose="02040503050406030204" pitchFamily="18" charset="0"/>
              </a:rPr>
              <a:t> </a:t>
            </a:r>
            <a:r>
              <a:rPr lang="zh-CN" altLang="en-US" sz="2400" b="1" dirty="0">
                <a:latin typeface="Cambria" panose="02040503050406030204" pitchFamily="18" charset="0"/>
              </a:rPr>
              <a:t>可完成不同统计工作。如：</a:t>
            </a:r>
            <a:endParaRPr lang="zh-CN" altLang="en-US" sz="2400" b="1" dirty="0">
              <a:latin typeface="Cambria" panose="02040503050406030204" pitchFamily="18" charset="0"/>
            </a:endParaRPr>
          </a:p>
          <a:p>
            <a:pPr algn="l">
              <a:spcBef>
                <a:spcPct val="30000"/>
              </a:spcBef>
              <a:buChar char="•"/>
            </a:pPr>
            <a:r>
              <a:rPr lang="zh-CN" altLang="en-US" sz="2400" b="1" dirty="0">
                <a:latin typeface="Cambria" panose="02040503050406030204" pitchFamily="18" charset="0"/>
              </a:rPr>
              <a:t> 取空格分隔的单词，可以用于文字材料的词频统计；</a:t>
            </a:r>
            <a:endParaRPr lang="zh-CN" altLang="en-US" sz="2400" b="1" dirty="0">
              <a:latin typeface="Cambria" panose="02040503050406030204" pitchFamily="18" charset="0"/>
            </a:endParaRPr>
          </a:p>
          <a:p>
            <a:pPr algn="l">
              <a:spcBef>
                <a:spcPct val="30000"/>
              </a:spcBef>
              <a:buChar char="•"/>
            </a:pPr>
            <a:r>
              <a:rPr lang="zh-CN" altLang="en-US" sz="2400" b="1" dirty="0">
                <a:latin typeface="Cambria" panose="02040503050406030204" pitchFamily="18" charset="0"/>
              </a:rPr>
              <a:t> 取下一标识符，可用于统计程序中标识符使用情况；</a:t>
            </a:r>
            <a:endParaRPr lang="zh-CN" altLang="en-US" sz="2400" b="1" dirty="0">
              <a:latin typeface="Cambria" panose="02040503050406030204" pitchFamily="18" charset="0"/>
            </a:endParaRPr>
          </a:p>
          <a:p>
            <a:pPr algn="l">
              <a:spcBef>
                <a:spcPct val="30000"/>
              </a:spcBef>
              <a:buChar char="•"/>
            </a:pPr>
            <a:r>
              <a:rPr lang="zh-CN" altLang="en-US" sz="2400" b="1" dirty="0">
                <a:latin typeface="Cambria" panose="02040503050406030204" pitchFamily="18" charset="0"/>
              </a:rPr>
              <a:t> 取得下一个数，取得下一个正数，等等。</a:t>
            </a:r>
            <a:endParaRPr lang="zh-CN" altLang="en-US" sz="2400" b="1" dirty="0">
              <a:latin typeface="Cambria" panose="02040503050406030204" pitchFamily="18" charset="0"/>
            </a:endParaRPr>
          </a:p>
          <a:p>
            <a:pPr algn="l">
              <a:spcBef>
                <a:spcPct val="30000"/>
              </a:spcBef>
            </a:pPr>
            <a:r>
              <a:rPr lang="zh-CN" altLang="en-US" sz="2400" b="1" dirty="0">
                <a:latin typeface="Cambria" panose="02040503050406030204" pitchFamily="18" charset="0"/>
              </a:rPr>
              <a:t>由于限制了词的最大字符数，对特别长的词这个程序肯定无法正确统计。这里未给 </a:t>
            </a:r>
            <a:r>
              <a:rPr lang="en-US" altLang="zh-CN" sz="2400" b="1" err="1">
                <a:latin typeface="Cambria" panose="02040503050406030204" pitchFamily="18" charset="0"/>
              </a:rPr>
              <a:t>getword</a:t>
            </a:r>
            <a:r>
              <a:rPr lang="zh-CN" altLang="en-US" sz="2400" b="1" dirty="0">
                <a:latin typeface="Cambria" panose="02040503050406030204" pitchFamily="18" charset="0"/>
              </a:rPr>
              <a:t>，无法分析会出什么错误。请结合自己实现的 </a:t>
            </a:r>
            <a:r>
              <a:rPr lang="en-US" altLang="zh-CN" sz="2400" b="1" err="1">
                <a:latin typeface="Cambria" panose="02040503050406030204" pitchFamily="18" charset="0"/>
              </a:rPr>
              <a:t>getword</a:t>
            </a:r>
            <a:r>
              <a:rPr lang="en-US" altLang="zh-CN" sz="2400" b="1" dirty="0">
                <a:latin typeface="Cambria" panose="02040503050406030204" pitchFamily="18" charset="0"/>
              </a:rPr>
              <a:t> </a:t>
            </a:r>
            <a:r>
              <a:rPr lang="zh-CN" altLang="en-US" sz="2400" b="1" dirty="0">
                <a:latin typeface="Cambria" panose="02040503050406030204" pitchFamily="18" charset="0"/>
              </a:rPr>
              <a:t>函数做分析。</a:t>
            </a:r>
            <a:endParaRPr lang="zh-CN" altLang="en-US" sz="2400" b="1" dirty="0">
              <a:latin typeface="Cambria" panose="02040503050406030204" pitchFamily="18" charset="0"/>
            </a:endParaRPr>
          </a:p>
        </p:txBody>
      </p:sp>
      <p:sp>
        <p:nvSpPr>
          <p:cNvPr id="66563" name="文本框 66562"/>
          <p:cNvSpPr txBox="1"/>
          <p:nvPr/>
        </p:nvSpPr>
        <p:spPr>
          <a:xfrm>
            <a:off x="395288" y="4005263"/>
            <a:ext cx="8304212" cy="2282825"/>
          </a:xfrm>
          <a:prstGeom prst="rect">
            <a:avLst/>
          </a:prstGeom>
          <a:noFill/>
          <a:ln w="9525">
            <a:noFill/>
          </a:ln>
        </p:spPr>
        <p:txBody>
          <a:bodyPr>
            <a:spAutoFit/>
          </a:bodyPr>
          <a:lstStyle/>
          <a:p>
            <a:pPr marL="290830" indent="-290830" algn="l">
              <a:spcBef>
                <a:spcPct val="0"/>
              </a:spcBef>
            </a:pPr>
            <a:r>
              <a:rPr lang="zh-CN" altLang="en-US" sz="2400" b="1" dirty="0">
                <a:latin typeface="Cambria" panose="02040503050406030204" pitchFamily="18" charset="0"/>
              </a:rPr>
              <a:t>存储空间限制可能引起统计错误。请考虑：</a:t>
            </a:r>
            <a:endParaRPr lang="zh-CN" altLang="en-US" sz="2400" b="1" dirty="0">
              <a:latin typeface="Cambria" panose="02040503050406030204" pitchFamily="18" charset="0"/>
            </a:endParaRPr>
          </a:p>
          <a:p>
            <a:pPr marL="290830" indent="-290830" algn="l">
              <a:spcBef>
                <a:spcPct val="0"/>
              </a:spcBef>
              <a:buChar char="•"/>
            </a:pPr>
            <a:r>
              <a:rPr lang="zh-CN" altLang="en-US" sz="2400" b="1" dirty="0">
                <a:latin typeface="Cambria" panose="02040503050406030204" pitchFamily="18" charset="0"/>
              </a:rPr>
              <a:t>如果程序运行中存储申请失败会出什么问题？</a:t>
            </a:r>
            <a:endParaRPr lang="zh-CN" altLang="en-US" sz="2400" b="1" dirty="0">
              <a:latin typeface="Cambria" panose="02040503050406030204" pitchFamily="18" charset="0"/>
            </a:endParaRPr>
          </a:p>
          <a:p>
            <a:pPr marL="290830" indent="-290830" algn="l">
              <a:spcBef>
                <a:spcPct val="0"/>
              </a:spcBef>
              <a:buChar char="•"/>
            </a:pPr>
            <a:r>
              <a:rPr lang="zh-CN" altLang="en-US" sz="2400" b="1" dirty="0">
                <a:latin typeface="Cambria" panose="02040503050406030204" pitchFamily="18" charset="0"/>
              </a:rPr>
              <a:t>会不会出现严重的程序运行错误？</a:t>
            </a:r>
            <a:endParaRPr lang="zh-CN" altLang="en-US" sz="2400" b="1" dirty="0">
              <a:latin typeface="Cambria" panose="02040503050406030204" pitchFamily="18" charset="0"/>
            </a:endParaRPr>
          </a:p>
          <a:p>
            <a:pPr marL="290830" indent="-290830" algn="l">
              <a:spcBef>
                <a:spcPct val="0"/>
              </a:spcBef>
              <a:buChar char="•"/>
            </a:pPr>
            <a:r>
              <a:rPr lang="zh-CN" altLang="en-US" sz="2400" b="1" dirty="0">
                <a:latin typeface="Cambria" panose="02040503050406030204" pitchFamily="18" charset="0"/>
              </a:rPr>
              <a:t>会不会导致非法指针访问？</a:t>
            </a:r>
            <a:endParaRPr lang="zh-CN" altLang="en-US" sz="2400" b="1" dirty="0">
              <a:latin typeface="Cambria" panose="02040503050406030204" pitchFamily="18" charset="0"/>
            </a:endParaRPr>
          </a:p>
          <a:p>
            <a:pPr marL="290830" indent="-290830" algn="l">
              <a:spcBef>
                <a:spcPct val="0"/>
              </a:spcBef>
              <a:buChar char="•"/>
            </a:pPr>
            <a:r>
              <a:rPr lang="zh-CN" altLang="en-US" sz="2400" b="1" dirty="0">
                <a:latin typeface="Cambria" panose="02040503050406030204" pitchFamily="18" charset="0"/>
              </a:rPr>
              <a:t>统计结果会出什么错？</a:t>
            </a:r>
            <a:endParaRPr lang="zh-CN" altLang="en-US" sz="2400" b="1" dirty="0">
              <a:latin typeface="Cambria" panose="02040503050406030204" pitchFamily="18" charset="0"/>
            </a:endParaRPr>
          </a:p>
          <a:p>
            <a:pPr marL="290830" indent="-290830" algn="l">
              <a:spcBef>
                <a:spcPct val="0"/>
              </a:spcBef>
              <a:buChar char="•"/>
            </a:pPr>
            <a:r>
              <a:rPr lang="zh-CN" altLang="en-US" sz="2400" b="1" dirty="0">
                <a:latin typeface="Cambria" panose="02040503050406030204" pitchFamily="18" charset="0"/>
              </a:rPr>
              <a:t>如何在出问题时提供信息，在哪里修改？</a:t>
            </a:r>
            <a:endParaRPr lang="zh-CN" altLang="en-US" sz="2400" b="1" dirty="0">
              <a:latin typeface="Cambria" panose="02040503050406030204"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Effect transition="in" filter="checkerboard(across)">
                                      <p:cBhvr>
                                        <p:cTn id="7" dur="500"/>
                                        <p:tgtEl>
                                          <p:spTgt spid="66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31426" name="标题 231425"/>
          <p:cNvSpPr>
            <a:spLocks noGrp="1"/>
          </p:cNvSpPr>
          <p:nvPr>
            <p:ph type="title"/>
          </p:nvPr>
        </p:nvSpPr>
        <p:spPr/>
        <p:txBody>
          <a:bodyPr anchor="ctr"/>
          <a:lstStyle/>
          <a:p>
            <a:r>
              <a:rPr lang="zh-CN" altLang="en-US" dirty="0"/>
              <a:t>第</a:t>
            </a:r>
            <a:r>
              <a:rPr lang="en-US" altLang="zh-CN" dirty="0"/>
              <a:t>8</a:t>
            </a:r>
            <a:r>
              <a:rPr lang="zh-CN" altLang="en-US" dirty="0"/>
              <a:t>章  结构体和其它数据机制</a:t>
            </a:r>
            <a:endParaRPr lang="zh-CN" altLang="en-US" dirty="0"/>
          </a:p>
        </p:txBody>
      </p:sp>
      <p:sp>
        <p:nvSpPr>
          <p:cNvPr id="231427" name="内容占位符 231426"/>
          <p:cNvSpPr>
            <a:spLocks noGrp="1"/>
          </p:cNvSpPr>
          <p:nvPr>
            <p:ph idx="1"/>
          </p:nvPr>
        </p:nvSpPr>
        <p:spPr>
          <a:ln>
            <a:noFill/>
            <a:miter/>
          </a:ln>
        </p:spPr>
        <p:txBody>
          <a:bodyPr/>
          <a:lstStyle/>
          <a:p>
            <a:pPr>
              <a:buClr>
                <a:schemeClr val="hlink"/>
              </a:buClr>
              <a:buSzPct val="85000"/>
              <a:buFont typeface="Wingdings" panose="05000000000000000000" pitchFamily="2" charset="2"/>
              <a:buNone/>
            </a:pPr>
            <a:r>
              <a:rPr lang="en-US" altLang="zh-CN" dirty="0"/>
              <a:t>8.1  </a:t>
            </a:r>
            <a:r>
              <a:rPr lang="zh-CN" altLang="en-US" dirty="0"/>
              <a:t>定义类型</a:t>
            </a:r>
            <a:endParaRPr lang="zh-CN" altLang="en-US" dirty="0"/>
          </a:p>
          <a:p>
            <a:pPr>
              <a:buClr>
                <a:schemeClr val="hlink"/>
              </a:buClr>
              <a:buSzPct val="85000"/>
              <a:buFont typeface="Wingdings" panose="05000000000000000000" pitchFamily="2" charset="2"/>
              <a:buNone/>
            </a:pPr>
            <a:r>
              <a:rPr lang="en-US" altLang="zh-CN" dirty="0">
                <a:solidFill>
                  <a:schemeClr val="tx2"/>
                </a:solidFill>
              </a:rPr>
              <a:t>8.2  </a:t>
            </a:r>
            <a:r>
              <a:rPr lang="zh-CN" altLang="en-US" dirty="0">
                <a:solidFill>
                  <a:schemeClr val="tx2"/>
                </a:solidFill>
              </a:rPr>
              <a:t>结构体（</a:t>
            </a:r>
            <a:r>
              <a:rPr lang="en-US" altLang="zh-CN" err="1">
                <a:solidFill>
                  <a:schemeClr val="tx2"/>
                </a:solidFill>
              </a:rPr>
              <a:t>struct</a:t>
            </a:r>
            <a:r>
              <a:rPr lang="zh-CN" altLang="en-US" dirty="0">
                <a:solidFill>
                  <a:schemeClr val="tx2"/>
                </a:solidFill>
              </a:rPr>
              <a:t>）</a:t>
            </a:r>
            <a:endParaRPr lang="zh-CN" altLang="en-US" dirty="0">
              <a:solidFill>
                <a:schemeClr val="tx2"/>
              </a:solidFill>
            </a:endParaRPr>
          </a:p>
          <a:p>
            <a:pPr lvl="1">
              <a:buNone/>
            </a:pPr>
            <a:r>
              <a:rPr lang="en-US" altLang="zh-CN" dirty="0">
                <a:solidFill>
                  <a:schemeClr val="tx2"/>
                </a:solidFill>
              </a:rPr>
              <a:t>8.2.1  </a:t>
            </a:r>
            <a:r>
              <a:rPr lang="zh-CN" altLang="en-US" dirty="0">
                <a:solidFill>
                  <a:schemeClr val="tx2"/>
                </a:solidFill>
              </a:rPr>
              <a:t>结构体类型定义</a:t>
            </a:r>
            <a:endParaRPr lang="zh-CN" altLang="en-US" dirty="0">
              <a:solidFill>
                <a:schemeClr val="tx2"/>
              </a:solidFill>
            </a:endParaRPr>
          </a:p>
          <a:p>
            <a:pPr lvl="1">
              <a:buNone/>
            </a:pPr>
            <a:r>
              <a:rPr lang="en-US" altLang="zh-CN" dirty="0">
                <a:solidFill>
                  <a:schemeClr val="tx2"/>
                </a:solidFill>
              </a:rPr>
              <a:t>8.2.2  </a:t>
            </a:r>
            <a:r>
              <a:rPr lang="zh-CN" altLang="en-US" dirty="0">
                <a:solidFill>
                  <a:schemeClr val="tx2"/>
                </a:solidFill>
              </a:rPr>
              <a:t>结构体变量定义和初始化</a:t>
            </a:r>
            <a:endParaRPr lang="zh-CN" altLang="en-US" dirty="0">
              <a:solidFill>
                <a:schemeClr val="tx2"/>
              </a:solidFill>
            </a:endParaRPr>
          </a:p>
          <a:p>
            <a:pPr lvl="1">
              <a:buNone/>
            </a:pPr>
            <a:r>
              <a:rPr lang="en-US" altLang="zh-CN" dirty="0">
                <a:solidFill>
                  <a:schemeClr val="tx2"/>
                </a:solidFill>
              </a:rPr>
              <a:t>8.2.3  </a:t>
            </a:r>
            <a:r>
              <a:rPr lang="zh-CN" altLang="en-US" dirty="0">
                <a:solidFill>
                  <a:schemeClr val="tx2"/>
                </a:solidFill>
              </a:rPr>
              <a:t>结构体变量的使用</a:t>
            </a:r>
            <a:endParaRPr lang="zh-CN" altLang="en-US" dirty="0">
              <a:solidFill>
                <a:schemeClr val="tx2"/>
              </a:solidFill>
            </a:endParaRPr>
          </a:p>
          <a:p>
            <a:pPr lvl="1">
              <a:buNone/>
            </a:pPr>
            <a:r>
              <a:rPr lang="en-US" altLang="zh-CN" dirty="0">
                <a:solidFill>
                  <a:schemeClr val="tx2"/>
                </a:solidFill>
              </a:rPr>
              <a:t>8.2.4  </a:t>
            </a:r>
            <a:r>
              <a:rPr lang="zh-CN" altLang="en-US" dirty="0">
                <a:solidFill>
                  <a:schemeClr val="tx2"/>
                </a:solidFill>
              </a:rPr>
              <a:t>结构体与函数</a:t>
            </a:r>
            <a:endParaRPr lang="zh-CN" altLang="en-US" dirty="0">
              <a:solidFill>
                <a:schemeClr val="tx2"/>
              </a:solidFill>
            </a:endParaRPr>
          </a:p>
          <a:p>
            <a:pPr lvl="1">
              <a:buNone/>
            </a:pPr>
            <a:r>
              <a:rPr lang="en-US" altLang="zh-CN" dirty="0">
                <a:solidFill>
                  <a:schemeClr val="tx2"/>
                </a:solidFill>
              </a:rPr>
              <a:t>8.2.5  </a:t>
            </a:r>
            <a:r>
              <a:rPr lang="zh-CN" altLang="en-US" dirty="0">
                <a:solidFill>
                  <a:schemeClr val="tx2"/>
                </a:solidFill>
              </a:rPr>
              <a:t>结构体、数组与指针</a:t>
            </a:r>
            <a:endParaRPr lang="zh-CN" altLang="en-US" dirty="0">
              <a:solidFill>
                <a:schemeClr val="tx2"/>
              </a:solidFill>
            </a:endParaRPr>
          </a:p>
          <a:p>
            <a:pPr>
              <a:buClr>
                <a:schemeClr val="hlink"/>
              </a:buClr>
              <a:buSzPct val="85000"/>
              <a:buFont typeface="Wingdings" panose="05000000000000000000" pitchFamily="2" charset="2"/>
              <a:buNone/>
            </a:pPr>
            <a:r>
              <a:rPr lang="en-US" altLang="zh-CN" dirty="0"/>
              <a:t>8.3  </a:t>
            </a:r>
            <a:r>
              <a:rPr lang="zh-CN" altLang="en-US" dirty="0"/>
              <a:t>结构体编程实例</a:t>
            </a:r>
            <a:endParaRPr lang="zh-CN" altLang="en-US" dirty="0"/>
          </a:p>
          <a:p>
            <a:pPr>
              <a:buClr>
                <a:schemeClr val="hlink"/>
              </a:buClr>
              <a:buSzPct val="85000"/>
              <a:buFont typeface="Wingdings" panose="05000000000000000000" pitchFamily="2" charset="2"/>
              <a:buNone/>
            </a:pPr>
            <a:r>
              <a:rPr lang="en-US" altLang="zh-CN" dirty="0"/>
              <a:t>8.4  </a:t>
            </a:r>
            <a:r>
              <a:rPr lang="zh-CN" altLang="en-US" dirty="0"/>
              <a:t>链接结构体（自引用结构体）</a:t>
            </a:r>
            <a:endParaRPr lang="zh-CN" altLang="en-US" dirty="0"/>
          </a:p>
        </p:txBody>
      </p:sp>
    </p:spTree>
  </p:cSld>
  <p:clrMapOvr>
    <a:masterClrMapping/>
  </p:clrMapOvr>
  <p:transition spd="med">
    <p:random/>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67586" name="文本框 67585"/>
          <p:cNvSpPr txBox="1"/>
          <p:nvPr/>
        </p:nvSpPr>
        <p:spPr>
          <a:xfrm>
            <a:off x="250825" y="1125538"/>
            <a:ext cx="8424863" cy="3925887"/>
          </a:xfrm>
          <a:prstGeom prst="rect">
            <a:avLst/>
          </a:prstGeom>
          <a:noFill/>
          <a:ln w="9525">
            <a:noFill/>
          </a:ln>
        </p:spPr>
        <p:txBody>
          <a:bodyPr>
            <a:spAutoFit/>
          </a:bodyPr>
          <a:lstStyle/>
          <a:p>
            <a:pPr algn="l"/>
            <a:r>
              <a:rPr lang="zh-CN" altLang="en-US" sz="2400" b="1" dirty="0">
                <a:latin typeface="Cambria" panose="02040503050406030204" pitchFamily="18" charset="0"/>
              </a:rPr>
              <a:t>本程序的一个缺点是工作效率。随着新词增加计数器表不断增长，表长等于不同单词个数。</a:t>
            </a:r>
            <a:endParaRPr lang="zh-CN" altLang="en-US" sz="2400" b="1" dirty="0">
              <a:latin typeface="Cambria" panose="02040503050406030204" pitchFamily="18" charset="0"/>
            </a:endParaRPr>
          </a:p>
          <a:p>
            <a:pPr algn="l"/>
            <a:r>
              <a:rPr lang="zh-CN" altLang="en-US" sz="2400" b="1" dirty="0">
                <a:latin typeface="Cambria" panose="02040503050406030204" pitchFamily="18" charset="0"/>
              </a:rPr>
              <a:t>文件小统计表不长。若不同词很多，效率会突出出来。</a:t>
            </a:r>
            <a:endParaRPr lang="zh-CN" altLang="en-US" sz="2400" b="1" dirty="0">
              <a:latin typeface="Cambria" panose="02040503050406030204" pitchFamily="18" charset="0"/>
            </a:endParaRPr>
          </a:p>
          <a:p>
            <a:pPr algn="l"/>
            <a:r>
              <a:rPr lang="zh-CN" altLang="en-US" sz="2400" b="1" dirty="0">
                <a:latin typeface="Cambria" panose="02040503050406030204" pitchFamily="18" charset="0"/>
              </a:rPr>
              <a:t>设一个文件里包含 </a:t>
            </a:r>
            <a:r>
              <a:rPr lang="en-US" altLang="zh-CN" sz="2400" b="1" dirty="0">
                <a:latin typeface="Cambria" panose="02040503050406030204" pitchFamily="18" charset="0"/>
              </a:rPr>
              <a:t>1000 </a:t>
            </a:r>
            <a:r>
              <a:rPr lang="zh-CN" altLang="en-US" sz="2400" b="1" dirty="0">
                <a:latin typeface="Cambria" panose="02040503050406030204" pitchFamily="18" charset="0"/>
              </a:rPr>
              <a:t>万词，</a:t>
            </a:r>
            <a:r>
              <a:rPr lang="en-US" altLang="zh-CN" sz="2400" b="1" dirty="0">
                <a:latin typeface="Cambria" panose="02040503050406030204" pitchFamily="18" charset="0"/>
              </a:rPr>
              <a:t>1 </a:t>
            </a:r>
            <a:r>
              <a:rPr lang="zh-CN" altLang="en-US" sz="2400" b="1" dirty="0">
                <a:latin typeface="Cambria" panose="02040503050406030204" pitchFamily="18" charset="0"/>
              </a:rPr>
              <a:t>万个不同词。统计表最后为 </a:t>
            </a:r>
            <a:r>
              <a:rPr lang="en-US" altLang="zh-CN" sz="2400" b="1" dirty="0">
                <a:latin typeface="Cambria" panose="02040503050406030204" pitchFamily="18" charset="0"/>
              </a:rPr>
              <a:t>1 </a:t>
            </a:r>
            <a:r>
              <a:rPr lang="zh-CN" altLang="en-US" sz="2400" b="1" dirty="0">
                <a:latin typeface="Cambria" panose="02040503050406030204" pitchFamily="18" charset="0"/>
              </a:rPr>
              <a:t>万个结点。设表均匀增长，平均 </a:t>
            </a:r>
            <a:r>
              <a:rPr lang="en-US" altLang="zh-CN" sz="2400" b="1" dirty="0">
                <a:latin typeface="Cambria" panose="02040503050406030204" pitchFamily="18" charset="0"/>
              </a:rPr>
              <a:t>5000 </a:t>
            </a:r>
            <a:r>
              <a:rPr lang="zh-CN" altLang="en-US" sz="2400" b="1" dirty="0">
                <a:latin typeface="Cambria" panose="02040503050406030204" pitchFamily="18" charset="0"/>
              </a:rPr>
              <a:t>结点。处理一个词平均查半个表，</a:t>
            </a:r>
            <a:r>
              <a:rPr lang="en-US" altLang="zh-CN" sz="2400" b="1" dirty="0">
                <a:latin typeface="Cambria" panose="02040503050406030204" pitchFamily="18" charset="0"/>
              </a:rPr>
              <a:t>2500 </a:t>
            </a:r>
            <a:r>
              <a:rPr lang="zh-CN" altLang="en-US" sz="2400" b="1" dirty="0">
                <a:latin typeface="Cambria" panose="02040503050406030204" pitchFamily="18" charset="0"/>
              </a:rPr>
              <a:t>次字符串比较。完成这一文件的处理工作要做 </a:t>
            </a:r>
            <a:r>
              <a:rPr lang="en-US" altLang="zh-CN" sz="2400" b="1" dirty="0">
                <a:latin typeface="Cambria" panose="02040503050406030204" pitchFamily="18" charset="0"/>
              </a:rPr>
              <a:t>250 </a:t>
            </a:r>
            <a:r>
              <a:rPr lang="zh-CN" altLang="en-US" sz="2400" b="1" dirty="0">
                <a:latin typeface="Cambria" panose="02040503050406030204" pitchFamily="18" charset="0"/>
              </a:rPr>
              <a:t>亿次比较。</a:t>
            </a:r>
            <a:endParaRPr lang="zh-CN" altLang="en-US" sz="2400" b="1" dirty="0">
              <a:latin typeface="Cambria" panose="02040503050406030204" pitchFamily="18" charset="0"/>
            </a:endParaRPr>
          </a:p>
          <a:p>
            <a:pPr algn="l"/>
            <a:r>
              <a:rPr lang="zh-CN" altLang="en-US" sz="2400" b="1" dirty="0">
                <a:latin typeface="Cambria" panose="02040503050406030204" pitchFamily="18" charset="0"/>
              </a:rPr>
              <a:t>若所用计算机能做每秒 </a:t>
            </a:r>
            <a:r>
              <a:rPr lang="en-US" altLang="zh-CN" sz="2400" b="1" dirty="0">
                <a:latin typeface="Cambria" panose="02040503050406030204" pitchFamily="18" charset="0"/>
              </a:rPr>
              <a:t>100</a:t>
            </a:r>
            <a:r>
              <a:rPr lang="zh-CN" altLang="en-US" sz="2400" b="1" dirty="0">
                <a:latin typeface="Cambria" panose="02040503050406030204" pitchFamily="18" charset="0"/>
              </a:rPr>
              <a:t>万 次字符串比较，整个工作需</a:t>
            </a:r>
            <a:r>
              <a:rPr lang="en-US" altLang="zh-CN" sz="2400" b="1" dirty="0">
                <a:latin typeface="Cambria" panose="02040503050406030204" pitchFamily="18" charset="0"/>
              </a:rPr>
              <a:t>25000 </a:t>
            </a:r>
            <a:r>
              <a:rPr lang="zh-CN" altLang="en-US" sz="2400" b="1" dirty="0">
                <a:latin typeface="Cambria" panose="02040503050406030204" pitchFamily="18" charset="0"/>
              </a:rPr>
              <a:t>秒，约 </a:t>
            </a:r>
            <a:r>
              <a:rPr lang="en-US" altLang="zh-CN" sz="2400" b="1" dirty="0">
                <a:latin typeface="Cambria" panose="02040503050406030204" pitchFamily="18" charset="0"/>
              </a:rPr>
              <a:t>7 </a:t>
            </a:r>
            <a:r>
              <a:rPr lang="zh-CN" altLang="en-US" sz="2400" b="1" dirty="0">
                <a:latin typeface="Cambria" panose="02040503050406030204" pitchFamily="18" charset="0"/>
              </a:rPr>
              <a:t>小时。</a:t>
            </a:r>
            <a:endParaRPr lang="zh-CN" altLang="en-US" sz="2400" b="1" dirty="0">
              <a:latin typeface="Cambria" panose="02040503050406030204" pitchFamily="18" charset="0"/>
            </a:endParaRPr>
          </a:p>
        </p:txBody>
      </p:sp>
      <p:sp>
        <p:nvSpPr>
          <p:cNvPr id="67587" name="文本框 67586"/>
          <p:cNvSpPr txBox="1"/>
          <p:nvPr/>
        </p:nvSpPr>
        <p:spPr>
          <a:xfrm>
            <a:off x="323850" y="5445125"/>
            <a:ext cx="8569325" cy="822325"/>
          </a:xfrm>
          <a:prstGeom prst="rect">
            <a:avLst/>
          </a:prstGeom>
          <a:noFill/>
          <a:ln w="9525">
            <a:noFill/>
          </a:ln>
        </p:spPr>
        <p:txBody>
          <a:bodyPr>
            <a:spAutoFit/>
          </a:bodyPr>
          <a:lstStyle/>
          <a:p>
            <a:pPr algn="l"/>
            <a:r>
              <a:rPr lang="en-US" altLang="zh-CN" sz="2400" b="1" dirty="0">
                <a:latin typeface="Cambria" panose="02040503050406030204" pitchFamily="18" charset="0"/>
              </a:rPr>
              <a:t>1000</a:t>
            </a:r>
            <a:r>
              <a:rPr lang="zh-CN" altLang="en-US" sz="2400" b="1" dirty="0">
                <a:latin typeface="Cambria" panose="02040503050406030204" pitchFamily="18" charset="0"/>
              </a:rPr>
              <a:t>万个词并不大。要处理规模更大的问题，对处理方法要进一步研究。</a:t>
            </a:r>
            <a:endParaRPr lang="zh-CN" altLang="en-US" sz="2400" b="1" dirty="0">
              <a:latin typeface="Cambria" panose="02040503050406030204" pitchFamily="18" charset="0"/>
            </a:endParaRPr>
          </a:p>
        </p:txBody>
      </p:sp>
      <p:sp>
        <p:nvSpPr>
          <p:cNvPr id="67588" name="标题 67587"/>
          <p:cNvSpPr>
            <a:spLocks noGrp="1"/>
          </p:cNvSpPr>
          <p:nvPr>
            <p:ph type="title"/>
          </p:nvPr>
        </p:nvSpPr>
        <p:spPr/>
        <p:txBody>
          <a:bodyPr anchor="ctr"/>
          <a:lstStyle/>
          <a:p>
            <a:r>
              <a:rPr lang="en-US" altLang="zh-CN" sz="3600" dirty="0"/>
              <a:t>8.4.4  </a:t>
            </a:r>
            <a:r>
              <a:rPr lang="zh-CN" altLang="en-US" sz="3600" dirty="0"/>
              <a:t>数据与查找</a:t>
            </a:r>
            <a:endParaRPr lang="zh-CN" altLang="en-US" sz="3600"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7587"/>
                                        </p:tgtEl>
                                        <p:attrNameLst>
                                          <p:attrName>style.visibility</p:attrName>
                                        </p:attrNameLst>
                                      </p:cBhvr>
                                      <p:to>
                                        <p:strVal val="visible"/>
                                      </p:to>
                                    </p:set>
                                    <p:animEffect transition="in" filter="checkerboard(across)">
                                      <p:cBhvr>
                                        <p:cTn id="7" dur="500"/>
                                        <p:tgtEl>
                                          <p:spTgt spid="67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68616" name="内容占位符 68615"/>
          <p:cNvSpPr>
            <a:spLocks noGrp="1"/>
          </p:cNvSpPr>
          <p:nvPr>
            <p:ph idx="1"/>
          </p:nvPr>
        </p:nvSpPr>
        <p:spPr/>
        <p:txBody>
          <a:bodyPr/>
          <a:lstStyle/>
          <a:p>
            <a:pPr marL="0" indent="0">
              <a:buNone/>
            </a:pPr>
            <a:r>
              <a:rPr lang="zh-CN" altLang="en-US" dirty="0"/>
              <a:t>存储信息和查找是计算机应用中的典型问题，人们对它进行了许多研究，提出了各种提高效率的方法。练习中提出了一些改进的方法。另一个常见做法是采用前面简单介绍过的树型结构。</a:t>
            </a:r>
            <a:endParaRPr lang="zh-CN" altLang="en-US" dirty="0"/>
          </a:p>
          <a:p>
            <a:pPr marL="0" indent="0">
              <a:buNone/>
            </a:pPr>
            <a:r>
              <a:rPr lang="zh-CN" altLang="en-US" dirty="0"/>
              <a:t>人们还提出了许多处理这种问题的数据表示方式和计算方式。后续</a:t>
            </a:r>
            <a:r>
              <a:rPr lang="en-US" altLang="zh-CN" dirty="0"/>
              <a:t>《</a:t>
            </a:r>
            <a:r>
              <a:rPr lang="zh-CN" altLang="en-US" dirty="0"/>
              <a:t>数据结构</a:t>
            </a:r>
            <a:r>
              <a:rPr lang="en-US" altLang="zh-CN" dirty="0"/>
              <a:t>》</a:t>
            </a:r>
            <a:r>
              <a:rPr lang="zh-CN" altLang="en-US" dirty="0"/>
              <a:t>课有进一步讨论。</a:t>
            </a:r>
            <a:endParaRPr lang="zh-CN" altLang="en-US" dirty="0"/>
          </a:p>
        </p:txBody>
      </p:sp>
      <p:sp>
        <p:nvSpPr>
          <p:cNvPr id="68617" name="直接连接符 68616"/>
          <p:cNvSpPr/>
          <p:nvPr/>
        </p:nvSpPr>
        <p:spPr>
          <a:xfrm>
            <a:off x="2627313" y="5516563"/>
            <a:ext cx="3960812" cy="0"/>
          </a:xfrm>
          <a:prstGeom prst="line">
            <a:avLst/>
          </a:prstGeom>
          <a:ln w="9525" cap="flat" cmpd="sng">
            <a:solidFill>
              <a:schemeClr val="tx1"/>
            </a:solidFill>
            <a:prstDash val="solid"/>
            <a:headEnd type="none" w="med" len="med"/>
            <a:tailEnd type="none" w="med" len="med"/>
          </a:ln>
        </p:spPr>
      </p:sp>
    </p:spTree>
  </p:cSld>
  <p:clrMapOvr>
    <a:masterClrMapping/>
  </p:clrMapOvr>
  <p:transition spd="med">
    <p:random/>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本章讨论的重要概念</a:t>
            </a:r>
            <a:endParaRPr lang="zh-CN" altLang="en-US"/>
          </a:p>
        </p:txBody>
      </p:sp>
      <p:sp>
        <p:nvSpPr>
          <p:cNvPr id="3" name="内容占位符 2"/>
          <p:cNvSpPr>
            <a:spLocks noGrp="1"/>
          </p:cNvSpPr>
          <p:nvPr>
            <p:ph idx="1"/>
          </p:nvPr>
        </p:nvSpPr>
        <p:spPr/>
        <p:txBody>
          <a:bodyPr/>
          <a:lstStyle/>
          <a:p>
            <a:pPr>
              <a:spcBef>
                <a:spcPts val="600"/>
              </a:spcBef>
            </a:pPr>
            <a:r>
              <a:rPr lang="zh-CN" altLang="en-US"/>
              <a:t>自定义类型；</a:t>
            </a:r>
            <a:endParaRPr lang="zh-CN" altLang="en-US"/>
          </a:p>
          <a:p>
            <a:pPr>
              <a:spcBef>
                <a:spcPts val="600"/>
              </a:spcBef>
            </a:pPr>
            <a:r>
              <a:rPr lang="zh-CN" altLang="en-US"/>
              <a:t>结构体；结构体类型的定义方法，</a:t>
            </a:r>
            <a:endParaRPr lang="zh-CN" altLang="en-US"/>
          </a:p>
          <a:p>
            <a:pPr>
              <a:spcBef>
                <a:spcPts val="600"/>
              </a:spcBef>
            </a:pPr>
            <a:r>
              <a:rPr lang="zh-CN" altLang="en-US"/>
              <a:t>结构体变量、数组、指针变量的定义、初始化和成员的引用方法；</a:t>
            </a:r>
            <a:endParaRPr lang="zh-CN" altLang="en-US"/>
          </a:p>
          <a:p>
            <a:pPr>
              <a:spcBef>
                <a:spcPts val="600"/>
              </a:spcBef>
            </a:pPr>
            <a:r>
              <a:rPr lang="zh-CN" altLang="en-US"/>
              <a:t>结构体在函数间的传送方法；</a:t>
            </a:r>
            <a:endParaRPr lang="zh-CN" altLang="en-US"/>
          </a:p>
          <a:p>
            <a:pPr>
              <a:spcBef>
                <a:spcPts val="600"/>
              </a:spcBef>
            </a:pPr>
            <a:r>
              <a:rPr lang="zh-CN" altLang="en-US"/>
              <a:t>自引用结构体；链接结构。</a:t>
            </a:r>
            <a:endParaRPr lang="zh-CN" altLang="en-US"/>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p:transition spd="med">
    <p:random/>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附录，进一步学习的建议</a:t>
            </a:r>
            <a:endParaRPr lang="zh-CN" altLang="en-US"/>
          </a:p>
        </p:txBody>
      </p:sp>
      <p:sp>
        <p:nvSpPr>
          <p:cNvPr id="3" name="内容占位符 2"/>
          <p:cNvSpPr>
            <a:spLocks noGrp="1"/>
          </p:cNvSpPr>
          <p:nvPr>
            <p:ph idx="1"/>
          </p:nvPr>
        </p:nvSpPr>
        <p:spPr/>
        <p:txBody>
          <a:bodyPr/>
          <a:lstStyle/>
          <a:p>
            <a:pPr indent="0">
              <a:buNone/>
            </a:pPr>
            <a:r>
              <a:rPr lang="zh-CN" altLang="en-US"/>
              <a:t>附录1  C和C++ 语言运算符表</a:t>
            </a:r>
            <a:r>
              <a:rPr lang="en-US" altLang="zh-CN"/>
              <a:t>  </a:t>
            </a:r>
            <a:r>
              <a:rPr lang="zh-CN" altLang="en-US" sz="2400">
                <a:latin typeface="楷体" panose="02010609060101010101" pitchFamily="49" charset="-122"/>
                <a:ea typeface="楷体" panose="02010609060101010101" pitchFamily="49" charset="-122"/>
              </a:rPr>
              <a:t>（需要时翻阅）</a:t>
            </a:r>
            <a:endParaRPr lang="zh-CN" altLang="en-US">
              <a:latin typeface="楷体" panose="02010609060101010101" pitchFamily="49" charset="-122"/>
              <a:ea typeface="楷体" panose="02010609060101010101" pitchFamily="49" charset="-122"/>
            </a:endParaRPr>
          </a:p>
          <a:p>
            <a:pPr indent="0">
              <a:buNone/>
            </a:pPr>
            <a:r>
              <a:rPr lang="zh-CN" altLang="en-US"/>
              <a:t>附录2  ANSI C关键字列表</a:t>
            </a:r>
            <a:endParaRPr lang="zh-CN" altLang="en-US"/>
          </a:p>
          <a:p>
            <a:pPr indent="0">
              <a:buNone/>
            </a:pPr>
            <a:r>
              <a:rPr lang="zh-CN" altLang="en-US"/>
              <a:t>附录3  C和C++语言常用功能速查</a:t>
            </a:r>
            <a:r>
              <a:rPr lang="en-US" altLang="zh-CN"/>
              <a:t> </a:t>
            </a:r>
            <a:r>
              <a:rPr lang="zh-CN" altLang="en-US" sz="2400">
                <a:latin typeface="楷体" panose="02010609060101010101" pitchFamily="49" charset="-122"/>
                <a:ea typeface="楷体" panose="02010609060101010101" pitchFamily="49" charset="-122"/>
                <a:sym typeface="+mn-ea"/>
              </a:rPr>
              <a:t>（需要时翻阅）</a:t>
            </a:r>
            <a:endParaRPr lang="zh-CN" altLang="en-US"/>
          </a:p>
          <a:p>
            <a:pPr indent="0">
              <a:buNone/>
            </a:pPr>
            <a:r>
              <a:rPr lang="zh-CN" altLang="en-US"/>
              <a:t>附录4  命名规范</a:t>
            </a:r>
            <a:r>
              <a:rPr lang="en-US" altLang="zh-CN"/>
              <a:t>  </a:t>
            </a:r>
            <a:r>
              <a:rPr lang="zh-CN" altLang="en-US" sz="2400">
                <a:latin typeface="楷体" panose="02010609060101010101" pitchFamily="49" charset="-122"/>
                <a:ea typeface="楷体" panose="02010609060101010101" pitchFamily="49" charset="-122"/>
                <a:sym typeface="+mn-ea"/>
              </a:rPr>
              <a:t>（初学者应当遵守这些规范）</a:t>
            </a:r>
            <a:endParaRPr lang="zh-CN" altLang="en-US"/>
          </a:p>
          <a:p>
            <a:pPr indent="0">
              <a:buNone/>
            </a:pPr>
            <a:r>
              <a:rPr lang="zh-CN" altLang="en-US"/>
              <a:t>附录5  编程形式规范</a:t>
            </a:r>
            <a:r>
              <a:rPr lang="en-US" altLang="zh-CN"/>
              <a:t>  </a:t>
            </a:r>
            <a:r>
              <a:rPr lang="zh-CN" altLang="en-US">
                <a:latin typeface="楷体" panose="02010609060101010101" pitchFamily="49" charset="-122"/>
                <a:ea typeface="楷体" panose="02010609060101010101" pitchFamily="49" charset="-122"/>
                <a:sym typeface="+mn-ea"/>
              </a:rPr>
              <a:t>（初学者应当遵守这些规范）</a:t>
            </a:r>
            <a:endParaRPr lang="zh-CN" altLang="en-US"/>
          </a:p>
          <a:p>
            <a:pPr indent="0">
              <a:buNone/>
            </a:pPr>
            <a:endParaRPr lang="zh-CN" altLang="en-US"/>
          </a:p>
          <a:p>
            <a:pPr indent="0">
              <a:buNone/>
            </a:pPr>
            <a:r>
              <a:rPr lang="zh-CN" altLang="en-US"/>
              <a:t>进一步学习的建议</a:t>
            </a:r>
            <a:endParaRPr lang="zh-CN" altLang="en-US"/>
          </a:p>
          <a:p>
            <a:pPr lvl="1" indent="0">
              <a:spcBef>
                <a:spcPts val="0"/>
              </a:spcBef>
              <a:buNone/>
            </a:pPr>
            <a:r>
              <a:rPr lang="zh-CN" altLang="en-US"/>
              <a:t>1、算法和数据结构</a:t>
            </a:r>
            <a:endParaRPr lang="zh-CN" altLang="en-US"/>
          </a:p>
          <a:p>
            <a:pPr lvl="1" indent="0">
              <a:spcBef>
                <a:spcPts val="0"/>
              </a:spcBef>
              <a:buNone/>
            </a:pPr>
            <a:r>
              <a:rPr lang="zh-CN" altLang="en-US"/>
              <a:t>2、C语言及其程序设计</a:t>
            </a:r>
            <a:endParaRPr lang="zh-CN" altLang="en-US"/>
          </a:p>
          <a:p>
            <a:pPr lvl="1" indent="0">
              <a:spcBef>
                <a:spcPts val="0"/>
              </a:spcBef>
              <a:buNone/>
            </a:pPr>
            <a:r>
              <a:rPr lang="zh-CN" altLang="en-US"/>
              <a:t>3、C++语言及面向对象的程序设计</a:t>
            </a:r>
            <a:endParaRPr lang="zh-CN" altLang="en-US"/>
          </a:p>
          <a:p>
            <a:pPr lvl="1" indent="0">
              <a:spcBef>
                <a:spcPts val="0"/>
              </a:spcBef>
              <a:buNone/>
            </a:pPr>
            <a:r>
              <a:rPr lang="zh-CN" altLang="en-US"/>
              <a:t>4、程序设计的实践性问题</a:t>
            </a:r>
            <a:endParaRPr lang="zh-CN" altLang="en-US"/>
          </a:p>
          <a:p>
            <a:pPr lvl="1" indent="0">
              <a:spcBef>
                <a:spcPts val="0"/>
              </a:spcBef>
              <a:buNone/>
            </a:pPr>
            <a:r>
              <a:rPr lang="zh-CN" altLang="en-US"/>
              <a:t>5、程序设计的理论和严格方法</a:t>
            </a:r>
            <a:endParaRPr lang="zh-CN" altLang="en-US"/>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p:transition spd="med">
    <p:random/>
  </p:transition>
</p:sld>
</file>

<file path=ppt/tags/tag1.xml><?xml version="1.0" encoding="utf-8"?>
<p:tagLst xmlns:p="http://schemas.openxmlformats.org/presentationml/2006/main">
  <p:tag name="KSO_WM_BEAUTIFY_FLAG" val=""/>
  <p:tag name="KSO_WM_UNIT_PLACING_PICTURE_USER_VIEWPORT" val="{&quot;height&quot;:2984,&quot;width&quot;:2148}"/>
</p:tagLst>
</file>

<file path=ppt/tags/tag2.xml><?xml version="1.0" encoding="utf-8"?>
<p:tagLst xmlns:p="http://schemas.openxmlformats.org/presentationml/2006/main">
  <p:tag name="KSO_WM_UNIT_TABLE_BEAUTIFY" val="{07e8c6fe-bf6a-4c2f-9117-f84f916249c2}"/>
</p:tagLst>
</file>

<file path=ppt/tags/tag3.xml><?xml version="1.0" encoding="utf-8"?>
<p:tagLst xmlns:p="http://schemas.openxmlformats.org/presentationml/2006/main">
  <p:tag name="REFSHAPE" val="447939332"/>
  <p:tag name="KSO_WM_UNIT_PLACING_PICTURE_USER_VIEWPORT" val="{&quot;height&quot;:3750,&quot;width&quot;:14820}"/>
</p:tagLst>
</file>

<file path=ppt/tags/tag4.xml><?xml version="1.0" encoding="utf-8"?>
<p:tagLst xmlns:p="http://schemas.openxmlformats.org/presentationml/2006/main">
  <p:tag name="KSO_WM_UNIT_TABLE_BEAUTIFY" val="{fba5bc0d-693e-46d0-9b42-4f5ea0289d64}"/>
</p:tagLst>
</file>

<file path=ppt/tags/tag5.xml><?xml version="1.0" encoding="utf-8"?>
<p:tagLst xmlns:p="http://schemas.openxmlformats.org/presentationml/2006/main">
  <p:tag name="KSO_WPP_MARK_KEY" val="f8c52ee0-eee8-4c68-93a5-45b0d5526e2a"/>
  <p:tag name="COMMONDATA" val="eyJoZGlkIjoiYmRiNTE1MmEyZDhhZTMzNTJjZjBhMDU0NTAxYTI1YTMifQ=="/>
</p:tagLst>
</file>

<file path=ppt/theme/theme1.xml><?xml version="1.0" encoding="utf-8"?>
<a:theme xmlns:a="http://schemas.openxmlformats.org/drawingml/2006/main" name="1_草色遥看">
  <a:themeElements>
    <a:clrScheme name="">
      <a:dk1>
        <a:srgbClr val="000000"/>
      </a:dk1>
      <a:lt1>
        <a:srgbClr val="CCFFCC"/>
      </a:lt1>
      <a:dk2>
        <a:srgbClr val="FF00FF"/>
      </a:dk2>
      <a:lt2>
        <a:srgbClr val="66FFCC"/>
      </a:lt2>
      <a:accent1>
        <a:srgbClr val="FFFF99"/>
      </a:accent1>
      <a:accent2>
        <a:srgbClr val="CC0000"/>
      </a:accent2>
      <a:accent3>
        <a:srgbClr val="E2FFE2"/>
      </a:accent3>
      <a:accent4>
        <a:srgbClr val="000000"/>
      </a:accent4>
      <a:accent5>
        <a:srgbClr val="FFFFCA"/>
      </a:accent5>
      <a:accent6>
        <a:srgbClr val="B70000"/>
      </a:accent6>
      <a:hlink>
        <a:srgbClr val="0000FF"/>
      </a:hlink>
      <a:folHlink>
        <a:srgbClr val="9900CC"/>
      </a:folHlink>
    </a:clrScheme>
    <a:fontScheme name="">
      <a:majorFont>
        <a:latin typeface="Cambria"/>
        <a:ea typeface="华文中宋"/>
        <a:cs typeface=""/>
      </a:majorFont>
      <a:minorFont>
        <a:latin typeface="Cambria"/>
        <a:ea typeface="华文中宋"/>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9050">
          <a:solidFill>
            <a:schemeClr val="accent2"/>
          </a:solidFill>
        </a:ln>
      </a:spPr>
      <a:bodyPr rtlCol="0" anchor="ctr"/>
      <a:lstStyle>
        <a:defPPr algn="ctr">
          <a:defRPr lang="zh-CN" altLang="en-US"/>
        </a:defPPr>
      </a:lstStyle>
      <a:style>
        <a:lnRef idx="1">
          <a:schemeClr val="accent1"/>
        </a:lnRef>
        <a:fillRef idx="0">
          <a:schemeClr val="accent1"/>
        </a:fillRef>
        <a:effectRef idx="0">
          <a:schemeClr val="accent1"/>
        </a:effectRef>
        <a:fontRef idx="minor">
          <a:schemeClr val="tx1"/>
        </a:fontRef>
      </a:style>
    </a:spDef>
    <a:lnDef>
      <a:spPr>
        <a:ln w="15875">
          <a:solidFill>
            <a:schemeClr val="accent2"/>
          </a:solidFill>
          <a:headEnd type="none"/>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3300"/>
        </a:dk2>
        <a:lt2>
          <a:srgbClr val="808080"/>
        </a:lt2>
        <a:accent1>
          <a:srgbClr val="00CC99"/>
        </a:accent1>
        <a:accent2>
          <a:srgbClr val="FF0000"/>
        </a:accent2>
        <a:accent3>
          <a:srgbClr val="FFFFFF"/>
        </a:accent3>
        <a:accent4>
          <a:srgbClr val="000000"/>
        </a:accent4>
        <a:accent5>
          <a:srgbClr val="AAE2CA"/>
        </a:accent5>
        <a:accent6>
          <a:srgbClr val="E5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3300"/>
        </a:dk2>
        <a:lt2>
          <a:srgbClr val="808080"/>
        </a:lt2>
        <a:accent1>
          <a:srgbClr val="00CC99"/>
        </a:accent1>
        <a:accent2>
          <a:srgbClr val="CC00CC"/>
        </a:accent2>
        <a:accent3>
          <a:srgbClr val="FFFFFF"/>
        </a:accent3>
        <a:accent4>
          <a:srgbClr val="000000"/>
        </a:accent4>
        <a:accent5>
          <a:srgbClr val="AAE2CA"/>
        </a:accent5>
        <a:accent6>
          <a:srgbClr val="B700B7"/>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00CC"/>
        </a:dk2>
        <a:lt2>
          <a:srgbClr val="808080"/>
        </a:lt2>
        <a:accent1>
          <a:srgbClr val="00CC99"/>
        </a:accent1>
        <a:accent2>
          <a:srgbClr val="FF0000"/>
        </a:accent2>
        <a:accent3>
          <a:srgbClr val="FFFFFF"/>
        </a:accent3>
        <a:accent4>
          <a:srgbClr val="000000"/>
        </a:accent4>
        <a:accent5>
          <a:srgbClr val="AAE2CA"/>
        </a:accent5>
        <a:accent6>
          <a:srgbClr val="E5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CC00CC"/>
        </a:dk2>
        <a:lt2>
          <a:srgbClr val="808080"/>
        </a:lt2>
        <a:accent1>
          <a:srgbClr val="00CC99"/>
        </a:accent1>
        <a:accent2>
          <a:srgbClr val="FF0000"/>
        </a:accent2>
        <a:accent3>
          <a:srgbClr val="E2FFE2"/>
        </a:accent3>
        <a:accent4>
          <a:srgbClr val="000000"/>
        </a:accent4>
        <a:accent5>
          <a:srgbClr val="AAE2CA"/>
        </a:accent5>
        <a:accent6>
          <a:srgbClr val="E5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CC00CC"/>
        </a:dk2>
        <a:lt2>
          <a:srgbClr val="808080"/>
        </a:lt2>
        <a:accent1>
          <a:srgbClr val="66CCFF"/>
        </a:accent1>
        <a:accent2>
          <a:srgbClr val="FF0000"/>
        </a:accent2>
        <a:accent3>
          <a:srgbClr val="E2FFE2"/>
        </a:accent3>
        <a:accent4>
          <a:srgbClr val="000000"/>
        </a:accent4>
        <a:accent5>
          <a:srgbClr val="B9E2FF"/>
        </a:accent5>
        <a:accent6>
          <a:srgbClr val="E5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CC00CC"/>
        </a:dk2>
        <a:lt2>
          <a:srgbClr val="808080"/>
        </a:lt2>
        <a:accent1>
          <a:srgbClr val="66CCFF"/>
        </a:accent1>
        <a:accent2>
          <a:srgbClr val="CC0000"/>
        </a:accent2>
        <a:accent3>
          <a:srgbClr val="E2FFE2"/>
        </a:accent3>
        <a:accent4>
          <a:srgbClr val="000000"/>
        </a:accent4>
        <a:accent5>
          <a:srgbClr val="B9E2FF"/>
        </a:accent5>
        <a:accent6>
          <a:srgbClr val="B7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CC00CC"/>
        </a:dk2>
        <a:lt2>
          <a:srgbClr val="808080"/>
        </a:lt2>
        <a:accent1>
          <a:srgbClr val="CCECFF"/>
        </a:accent1>
        <a:accent2>
          <a:srgbClr val="CC0000"/>
        </a:accent2>
        <a:accent3>
          <a:srgbClr val="E2FFE2"/>
        </a:accent3>
        <a:accent4>
          <a:srgbClr val="000000"/>
        </a:accent4>
        <a:accent5>
          <a:srgbClr val="E2F4FF"/>
        </a:accent5>
        <a:accent6>
          <a:srgbClr val="B7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A50021"/>
        </a:dk2>
        <a:lt2>
          <a:srgbClr val="808080"/>
        </a:lt2>
        <a:accent1>
          <a:srgbClr val="CCECFF"/>
        </a:accent1>
        <a:accent2>
          <a:srgbClr val="CC0000"/>
        </a:accent2>
        <a:accent3>
          <a:srgbClr val="E2FFE2"/>
        </a:accent3>
        <a:accent4>
          <a:srgbClr val="000000"/>
        </a:accent4>
        <a:accent5>
          <a:srgbClr val="E2F4FF"/>
        </a:accent5>
        <a:accent6>
          <a:srgbClr val="B7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A50021"/>
        </a:dk2>
        <a:lt2>
          <a:srgbClr val="808080"/>
        </a:lt2>
        <a:accent1>
          <a:srgbClr val="66FF66"/>
        </a:accent1>
        <a:accent2>
          <a:srgbClr val="CC0000"/>
        </a:accent2>
        <a:accent3>
          <a:srgbClr val="E2FFE2"/>
        </a:accent3>
        <a:accent4>
          <a:srgbClr val="000000"/>
        </a:accent4>
        <a:accent5>
          <a:srgbClr val="B9FFB9"/>
        </a:accent5>
        <a:accent6>
          <a:srgbClr val="B70000"/>
        </a:accent6>
        <a:hlink>
          <a:srgbClr val="0000FF"/>
        </a:hlink>
        <a:folHlink>
          <a:srgbClr val="CC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《从问题到程序》 5 C程序结构</Template>
  <TotalTime>0</TotalTime>
  <Words>24897</Words>
  <Application>WPS 演示</Application>
  <PresentationFormat>全屏显示(4:3)</PresentationFormat>
  <Paragraphs>1326</Paragraphs>
  <Slides>93</Slides>
  <Notes>51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93</vt:i4>
      </vt:variant>
    </vt:vector>
  </HeadingPairs>
  <TitlesOfParts>
    <vt:vector size="110" baseType="lpstr">
      <vt:lpstr>Arial</vt:lpstr>
      <vt:lpstr>宋体</vt:lpstr>
      <vt:lpstr>Wingdings</vt:lpstr>
      <vt:lpstr>Cambria</vt:lpstr>
      <vt:lpstr>华文中宋</vt:lpstr>
      <vt:lpstr>Times New Roman</vt:lpstr>
      <vt:lpstr>新宋体</vt:lpstr>
      <vt:lpstr>楷体</vt:lpstr>
      <vt:lpstr>微软雅黑</vt:lpstr>
      <vt:lpstr>Arial Unicode MS</vt:lpstr>
      <vt:lpstr>Georgia</vt:lpstr>
      <vt:lpstr>Courier New</vt:lpstr>
      <vt:lpstr>1_草色遥看</vt:lpstr>
      <vt:lpstr>Equation.KSEE3</vt:lpstr>
      <vt:lpstr>Equation.KSEE3</vt:lpstr>
      <vt:lpstr>Equation.KSEE3</vt:lpstr>
      <vt:lpstr>Equations</vt:lpstr>
      <vt:lpstr>第 8 章 结构体和其它数据机制</vt:lpstr>
      <vt:lpstr>本章概述</vt:lpstr>
      <vt:lpstr>第8章  结构体和其它数据机制</vt:lpstr>
      <vt:lpstr>8.1  定义类型</vt:lpstr>
      <vt:lpstr>8.1.1  简单类型定义</vt:lpstr>
      <vt:lpstr>PowerPoint 演示文稿</vt:lpstr>
      <vt:lpstr>PowerPoint 演示文稿</vt:lpstr>
      <vt:lpstr>PowerPoint 演示文稿</vt:lpstr>
      <vt:lpstr>第8章  结构体和其它数据机制</vt:lpstr>
      <vt:lpstr>8.2  结构体（struct）</vt:lpstr>
      <vt:lpstr>8.2.1  结构体类型</vt:lpstr>
      <vt:lpstr>PowerPoint 演示文稿</vt:lpstr>
      <vt:lpstr>PowerPoint 演示文稿</vt:lpstr>
      <vt:lpstr>PowerPoint 演示文稿</vt:lpstr>
      <vt:lpstr>PowerPoint 演示文稿</vt:lpstr>
      <vt:lpstr>8.2.2  结构体变量定义和初始化</vt:lpstr>
      <vt:lpstr>PowerPoint 演示文稿</vt:lpstr>
      <vt:lpstr>PowerPoint 演示文稿</vt:lpstr>
      <vt:lpstr>PowerPoint 演示文稿</vt:lpstr>
      <vt:lpstr>8.2.3  结构体变量的使用</vt:lpstr>
      <vt:lpstr>PowerPoint 演示文稿</vt:lpstr>
      <vt:lpstr>PowerPoint 演示文稿</vt:lpstr>
      <vt:lpstr>PowerPoint 演示文稿</vt:lpstr>
      <vt:lpstr>PowerPoint 演示文稿</vt:lpstr>
      <vt:lpstr>PowerPoint 演示文稿</vt:lpstr>
      <vt:lpstr>PowerPoint 演示文稿</vt:lpstr>
      <vt:lpstr>第8章  结构体和其它数据机制</vt:lpstr>
      <vt:lpstr>8.2.4  结构体与函数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第8章  结构体和其它数据机制</vt:lpstr>
      <vt:lpstr>8.2.5  结构体、数组与指针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教学安排</vt:lpstr>
      <vt:lpstr>第8章  结构体和其它数据机制</vt:lpstr>
      <vt:lpstr>8.3.1  复数的表示和处理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8.3.2  学生成绩管理系统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第8章  结构体和其它数据机制</vt:lpstr>
      <vt:lpstr>8.4.1  链接结构</vt:lpstr>
      <vt:lpstr>PowerPoint 演示文稿</vt:lpstr>
      <vt:lpstr>PowerPoint 演示文稿</vt:lpstr>
      <vt:lpstr>PowerPoint 演示文稿</vt:lpstr>
      <vt:lpstr>8.4.2  自引用结构的定义</vt:lpstr>
      <vt:lpstr>PowerPoint 演示文稿</vt:lpstr>
      <vt:lpstr>PowerPoint 演示文稿</vt:lpstr>
      <vt:lpstr>8.4.3  程序实现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8.4.4  数据与查找</vt:lpstr>
      <vt:lpstr>PowerPoint 演示文稿</vt:lpstr>
      <vt:lpstr>本章讨论的重要概念</vt:lpstr>
      <vt:lpstr>附录，进一步学习的建议</vt:lpstr>
    </vt:vector>
  </TitlesOfParts>
  <Company>北京大学  华中师范大学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从问题到程序——结构和其他数据机制</dc:title>
  <dc:creator>裘宗燕  李安邦</dc:creator>
  <cp:lastModifiedBy>安邦24</cp:lastModifiedBy>
  <cp:revision>136</cp:revision>
  <dcterms:created xsi:type="dcterms:W3CDTF">1999-06-16T08:17:00Z</dcterms:created>
  <dcterms:modified xsi:type="dcterms:W3CDTF">2023-07-08T03:01:43Z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70</vt:i4>
  </property>
  <property fmtid="{D5CDD505-2E9C-101B-9397-08002B2CF9AE}" pid="5" name="ScreenSize">
    <vt:i4>1</vt:i4>
  </property>
  <property fmtid="{D5CDD505-2E9C-101B-9397-08002B2CF9AE}" pid="6" name="ScreenUsage">
    <vt:i4>2</vt:i4>
  </property>
  <property fmtid="{D5CDD505-2E9C-101B-9397-08002B2CF9AE}" pid="7" name="MailAddress">
    <vt:lpwstr>qzy@math.pku.edu.cn</vt:lpwstr>
  </property>
  <property fmtid="{D5CDD505-2E9C-101B-9397-08002B2CF9AE}" pid="8" name="HomePage">
    <vt:lpwstr>http://www.math.pku.edu.cn/teachers/qiuzy</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D:\qzyweb\c\slides2001</vt:lpwstr>
  </property>
  <property fmtid="{D5CDD505-2E9C-101B-9397-08002B2CF9AE}" pid="22" name="KSOProductBuildVer">
    <vt:lpwstr>2052-11.1.0.14309</vt:lpwstr>
  </property>
  <property fmtid="{D5CDD505-2E9C-101B-9397-08002B2CF9AE}" pid="23" name="ICV">
    <vt:lpwstr>C1BFE13332624A46B82EEB3EB2840F23</vt:lpwstr>
  </property>
</Properties>
</file>