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 id="2147483674" r:id="rId4"/>
    <p:sldMasterId id="2147483686" r:id="rId5"/>
  </p:sldMasterIdLst>
  <p:notesMasterIdLst>
    <p:notesMasterId r:id="rId48"/>
  </p:notesMasterIdLst>
  <p:sldIdLst>
    <p:sldId id="375" r:id="rId6"/>
    <p:sldId id="376" r:id="rId7"/>
    <p:sldId id="370" r:id="rId8"/>
    <p:sldId id="728" r:id="rId9"/>
    <p:sldId id="729" r:id="rId10"/>
    <p:sldId id="730" r:id="rId11"/>
    <p:sldId id="905" r:id="rId12"/>
    <p:sldId id="731" r:id="rId13"/>
    <p:sldId id="732" r:id="rId14"/>
    <p:sldId id="733" r:id="rId15"/>
    <p:sldId id="734" r:id="rId16"/>
    <p:sldId id="736" r:id="rId17"/>
    <p:sldId id="735" r:id="rId18"/>
    <p:sldId id="737" r:id="rId19"/>
    <p:sldId id="738" r:id="rId20"/>
    <p:sldId id="739" r:id="rId21"/>
    <p:sldId id="907" r:id="rId22"/>
    <p:sldId id="740" r:id="rId23"/>
    <p:sldId id="741" r:id="rId24"/>
    <p:sldId id="742" r:id="rId25"/>
    <p:sldId id="743" r:id="rId26"/>
    <p:sldId id="744" r:id="rId27"/>
    <p:sldId id="1081" r:id="rId28"/>
    <p:sldId id="745" r:id="rId29"/>
    <p:sldId id="746" r:id="rId30"/>
    <p:sldId id="747" r:id="rId31"/>
    <p:sldId id="748" r:id="rId32"/>
    <p:sldId id="749" r:id="rId33"/>
    <p:sldId id="1082" r:id="rId34"/>
    <p:sldId id="1084" r:id="rId35"/>
    <p:sldId id="1083" r:id="rId36"/>
    <p:sldId id="1085" r:id="rId37"/>
    <p:sldId id="750" r:id="rId38"/>
    <p:sldId id="1088" r:id="rId39"/>
    <p:sldId id="751" r:id="rId40"/>
    <p:sldId id="752" r:id="rId41"/>
    <p:sldId id="753" r:id="rId42"/>
    <p:sldId id="754" r:id="rId43"/>
    <p:sldId id="755" r:id="rId44"/>
    <p:sldId id="756" r:id="rId45"/>
    <p:sldId id="757" r:id="rId46"/>
    <p:sldId id="494" r:id="rId47"/>
  </p:sldIdLst>
  <p:sldSz cx="12192000" cy="6858000"/>
  <p:notesSz cx="6858000" cy="9144000"/>
  <p:custDataLst>
    <p:tags r:id="rId5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2060"/>
    <a:srgbClr val="D25252"/>
    <a:srgbClr val="FFFF00"/>
    <a:srgbClr val="FF3300"/>
    <a:srgbClr val="999100"/>
    <a:srgbClr val="99C1DA"/>
    <a:srgbClr val="7492AF"/>
    <a:srgbClr val="0099FF"/>
    <a:srgbClr val="D1DB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25" autoAdjust="0"/>
  </p:normalViewPr>
  <p:slideViewPr>
    <p:cSldViewPr snapToGrid="0">
      <p:cViewPr varScale="1">
        <p:scale>
          <a:sx n="81" d="100"/>
          <a:sy n="81" d="100"/>
        </p:scale>
        <p:origin x="-62" y="-192"/>
      </p:cViewPr>
      <p:guideLst>
        <p:guide orient="horz" pos="2128"/>
        <p:guide pos="381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slide" Target="slides/slide1.xml"/><Relationship Id="rId52" Type="http://schemas.openxmlformats.org/officeDocument/2006/relationships/tags" Target="tags/tag7.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slideMaster" Target="slideMasters/slideMaster4.xml"/><Relationship Id="rId49" Type="http://schemas.openxmlformats.org/officeDocument/2006/relationships/presProps" Target="presProps.xml"/><Relationship Id="rId48" Type="http://schemas.openxmlformats.org/officeDocument/2006/relationships/notesMaster" Target="notesMasters/notesMaster1.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5" Type="http://schemas.openxmlformats.org/officeDocument/2006/relationships/image" Target="../media/image10.wmf"/><Relationship Id="rId4" Type="http://schemas.openxmlformats.org/officeDocument/2006/relationships/image" Target="../media/image9.wmf"/><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0D4AB4-4058-45D2-9991-3F95F9D64E3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426A60-A884-47AE-B54F-A1D5431B02D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533400"/>
            <a:ext cx="12192000" cy="7620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137584" y="1524000"/>
            <a:ext cx="5822949" cy="48006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264217" y="1572392"/>
            <a:ext cx="5825067" cy="48006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13"/>
          <p:cNvSpPr>
            <a:spLocks noGrp="1"/>
          </p:cNvSpPr>
          <p:nvPr>
            <p:ph type="dt" sz="half" idx="10"/>
          </p:nvPr>
        </p:nvSpPr>
        <p:spPr>
          <a:xfrm>
            <a:off x="8782051" y="612775"/>
            <a:ext cx="1276349" cy="457200"/>
          </a:xfrm>
          <a:prstGeom prst="rect">
            <a:avLst/>
          </a:prstGeom>
        </p:spPr>
        <p:txBody>
          <a:bodyPr/>
          <a:lstStyle>
            <a:lvl1pPr>
              <a:defRPr/>
            </a:lvl1pPr>
          </a:lstStyle>
          <a:p>
            <a:pPr>
              <a:defRPr/>
            </a:pPr>
            <a:endParaRPr lang="en-US" altLang="zh-CN">
              <a:solidFill>
                <a:prstClr val="black">
                  <a:tint val="75000"/>
                </a:prstClr>
              </a:solidFill>
            </a:endParaRPr>
          </a:p>
        </p:txBody>
      </p:sp>
      <p:sp>
        <p:nvSpPr>
          <p:cNvPr id="6" name="页脚占位符 2"/>
          <p:cNvSpPr>
            <a:spLocks noGrp="1"/>
          </p:cNvSpPr>
          <p:nvPr>
            <p:ph type="ftr" sz="quarter" idx="11"/>
          </p:nvPr>
        </p:nvSpPr>
        <p:spPr>
          <a:xfrm>
            <a:off x="7010401" y="612775"/>
            <a:ext cx="1767417" cy="457200"/>
          </a:xfrm>
          <a:prstGeom prst="rect">
            <a:avLst/>
          </a:prstGeom>
        </p:spPr>
        <p:txBody>
          <a:bodyPr/>
          <a:lstStyle>
            <a:lvl1pPr>
              <a:defRPr/>
            </a:lvl1pPr>
          </a:lstStyle>
          <a:p>
            <a:pPr>
              <a:defRPr/>
            </a:pPr>
            <a:endParaRPr lang="en-US" altLang="zh-CN">
              <a:solidFill>
                <a:prstClr val="black">
                  <a:tint val="75000"/>
                </a:prstClr>
              </a:solidFill>
            </a:endParaRPr>
          </a:p>
        </p:txBody>
      </p:sp>
      <p:sp>
        <p:nvSpPr>
          <p:cNvPr id="7" name="灯片编号占位符 22"/>
          <p:cNvSpPr>
            <a:spLocks noGrp="1"/>
          </p:cNvSpPr>
          <p:nvPr>
            <p:ph type="sldNum" sz="quarter" idx="12"/>
          </p:nvPr>
        </p:nvSpPr>
        <p:spPr>
          <a:xfrm>
            <a:off x="10898717" y="1588"/>
            <a:ext cx="1016000" cy="366712"/>
          </a:xfrm>
          <a:prstGeom prst="rect">
            <a:avLst/>
          </a:prstGeom>
        </p:spPr>
        <p:txBody>
          <a:bodyPr/>
          <a:lstStyle>
            <a:lvl1pPr>
              <a:defRPr/>
            </a:lvl1pPr>
          </a:lstStyle>
          <a:p>
            <a:pPr>
              <a:defRPr/>
            </a:pPr>
            <a:fld id="{33368538-CA6D-4E0B-AA8D-ABCEC6A770D3}" type="slidenum">
              <a:rPr lang="zh-CN" altLang="en-US">
                <a:solidFill>
                  <a:prstClr val="black">
                    <a:tint val="75000"/>
                  </a:prstClr>
                </a:solidFill>
              </a:rPr>
            </a:fld>
            <a:endParaRPr lang="en-US" altLang="zh-CN">
              <a:solidFill>
                <a:prstClr val="black">
                  <a:tint val="75000"/>
                </a:prstClr>
              </a:solidFill>
            </a:endParaRPr>
          </a:p>
        </p:txBody>
      </p:sp>
      <p:pic>
        <p:nvPicPr>
          <p:cNvPr id="307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109655" y="6283900"/>
            <a:ext cx="144462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空白">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252537"/>
          </a:xfrm>
          <a:prstGeom prst="rect">
            <a:avLst/>
          </a:prstGeom>
        </p:spPr>
        <p:txBody>
          <a:bodyPr/>
          <a:lstStyle/>
          <a:p>
            <a:r>
              <a:rPr lang="zh-CN" altLang="en-US" noProof="1" smtClean="0"/>
              <a:t>单击此处编辑母版标题样式</a:t>
            </a:r>
            <a:endParaRPr lang="zh-CN" altLang="en-US" noProof="1"/>
          </a:p>
        </p:txBody>
      </p:sp>
      <p:sp>
        <p:nvSpPr>
          <p:cNvPr id="4" name="内容占位符 3"/>
          <p:cNvSpPr>
            <a:spLocks noGrp="1"/>
          </p:cNvSpPr>
          <p:nvPr>
            <p:ph sz="quarter" idx="10"/>
          </p:nvPr>
        </p:nvSpPr>
        <p:spPr>
          <a:xfrm>
            <a:off x="571500" y="1571625"/>
            <a:ext cx="11144251" cy="4572000"/>
          </a:xfrm>
          <a:prstGeom prst="rect">
            <a:avLst/>
          </a:prstGeo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13" name="Rectangle 4"/>
          <p:cNvSpPr>
            <a:spLocks noGrp="1" noChangeArrowheads="1"/>
          </p:cNvSpPr>
          <p:nvPr>
            <p:ph type="dt" sz="half" idx="2"/>
          </p:nvPr>
        </p:nvSpPr>
        <p:spPr>
          <a:xfrm rot="5400000">
            <a:off x="10118725" y="1081881"/>
            <a:ext cx="2681817" cy="384175"/>
          </a:xfrm>
          <a:prstGeom prst="rect">
            <a:avLst/>
          </a:prstGeom>
        </p:spPr>
        <p:txBody>
          <a:bodyPr vert="horz" anchor="ctr" anchorCtr="0"/>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chemeClr val="tx2"/>
              </a:solidFill>
              <a:effectLst/>
              <a:uLnTx/>
              <a:uFillTx/>
              <a:latin typeface="宋体" panose="02010600030101010101" pitchFamily="2" charset="-122"/>
              <a:ea typeface="宋体" panose="02010600030101010101" pitchFamily="2" charset="-122"/>
              <a:cs typeface="+mn-cs"/>
            </a:endParaRPr>
          </a:p>
        </p:txBody>
      </p:sp>
      <p:sp>
        <p:nvSpPr>
          <p:cNvPr id="15" name="Rectangle 5"/>
          <p:cNvSpPr>
            <a:spLocks noGrp="1" noChangeArrowheads="1"/>
          </p:cNvSpPr>
          <p:nvPr>
            <p:ph type="ftr" sz="quarter" idx="3"/>
          </p:nvPr>
        </p:nvSpPr>
        <p:spPr>
          <a:xfrm rot="5400000">
            <a:off x="9319684" y="3736975"/>
            <a:ext cx="4267200" cy="365125"/>
          </a:xfrm>
          <a:prstGeom prst="rect">
            <a:avLst/>
          </a:prstGeom>
        </p:spPr>
        <p:txBody>
          <a:bodyPr vert="horz" anchor="ctr" anchorCtr="0"/>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chemeClr val="tx2"/>
              </a:solidFill>
              <a:effectLst/>
              <a:uLnTx/>
              <a:uFillTx/>
              <a:latin typeface="宋体" panose="02010600030101010101" pitchFamily="2" charset="-122"/>
              <a:ea typeface="宋体" panose="02010600030101010101" pitchFamily="2" charset="-122"/>
              <a:cs typeface="+mn-cs"/>
            </a:endParaRPr>
          </a:p>
        </p:txBody>
      </p:sp>
      <p:sp>
        <p:nvSpPr>
          <p:cNvPr id="17" name="Rectangle 6"/>
          <p:cNvSpPr>
            <a:spLocks noGrp="1" noChangeArrowheads="1"/>
          </p:cNvSpPr>
          <p:nvPr>
            <p:ph type="sldNum" sz="quarter" idx="4"/>
          </p:nvPr>
        </p:nvSpPr>
        <p:spPr>
          <a:xfrm>
            <a:off x="10839451" y="5734050"/>
            <a:ext cx="812800" cy="520700"/>
          </a:xfrm>
          <a:prstGeom prst="rect">
            <a:avLst/>
          </a:prstGeom>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5CD2F5E0-3F15-4F44-977E-77F516890A2E}" type="slidenum">
              <a:rPr kumimoji="0" lang="en-US" altLang="zh-CN" sz="1800" b="0"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rPr>
            </a:fld>
            <a:endParaRPr kumimoji="0" lang="en-US" altLang="zh-CN" sz="1800" b="0"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75153" y="72168"/>
            <a:ext cx="10515600" cy="828460"/>
          </a:xfrm>
        </p:spPr>
        <p:txBody>
          <a:bodyPr/>
          <a:lstStyle/>
          <a:p>
            <a:r>
              <a:rPr lang="zh-CN" altLang="en-US" dirty="0"/>
              <a:t>单击此处编辑母版标题样式</a:t>
            </a:r>
            <a:endParaRPr lang="zh-CN" altLang="en-US" dirty="0"/>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75154" y="487807"/>
            <a:ext cx="10954599" cy="828460"/>
          </a:xfrm>
        </p:spPr>
        <p:txBody>
          <a:bodyPr/>
          <a:lstStyle>
            <a:lvl1pPr>
              <a:defRPr spc="300" baseline="0"/>
            </a:lvl1pPr>
          </a:lstStyle>
          <a:p>
            <a:r>
              <a:rPr lang="zh-CN" altLang="en-US" dirty="0"/>
              <a:t>单击此处编辑母版标题样式</a:t>
            </a:r>
            <a:endParaRPr lang="zh-CN" altLang="en-US" dirty="0"/>
          </a:p>
        </p:txBody>
      </p:sp>
      <p:sp>
        <p:nvSpPr>
          <p:cNvPr id="3" name="内容占位符 2"/>
          <p:cNvSpPr>
            <a:spLocks noGrp="1"/>
          </p:cNvSpPr>
          <p:nvPr>
            <p:ph idx="1" hasCustomPrompt="1"/>
          </p:nvPr>
        </p:nvSpPr>
        <p:spPr>
          <a:xfrm>
            <a:off x="575153" y="1487980"/>
            <a:ext cx="10954600" cy="4688985"/>
          </a:xfrm>
        </p:spPr>
        <p:txBody>
          <a:bodyPr/>
          <a:lstStyle>
            <a:lvl1pPr marL="431800" indent="-431800" algn="just">
              <a:lnSpc>
                <a:spcPct val="120000"/>
              </a:lnSpc>
              <a:spcBef>
                <a:spcPts val="600"/>
              </a:spcBef>
              <a:buClr>
                <a:srgbClr val="0070C0"/>
              </a:buClr>
              <a:buFont typeface="Wingdings" panose="05000000000000000000" pitchFamily="2" charset="2"/>
              <a:buChar char="Ø"/>
              <a:defRPr sz="3200" b="1" i="0" spc="100" baseline="0">
                <a:solidFill>
                  <a:srgbClr val="002060"/>
                </a:solidFill>
                <a:latin typeface="微软雅黑" panose="020B0503020204020204" pitchFamily="34" charset="-122"/>
                <a:ea typeface="微软雅黑" panose="020B0503020204020204" pitchFamily="34" charset="-122"/>
              </a:defRPr>
            </a:lvl1pPr>
            <a:lvl2pPr marL="864235" indent="-431800" algn="just">
              <a:lnSpc>
                <a:spcPct val="110000"/>
              </a:lnSpc>
              <a:buClr>
                <a:srgbClr val="C00000"/>
              </a:buClr>
              <a:buFont typeface="Wingdings" panose="05000000000000000000" pitchFamily="2" charset="2"/>
              <a:buChar char="Ø"/>
              <a:defRPr sz="3000" b="1" spc="100" baseline="0">
                <a:solidFill>
                  <a:srgbClr val="002060"/>
                </a:solidFill>
                <a:latin typeface="微软雅黑" panose="020B0503020204020204" pitchFamily="34" charset="-122"/>
                <a:ea typeface="微软雅黑" panose="020B0503020204020204" pitchFamily="34" charset="-122"/>
              </a:defRPr>
            </a:lvl2pPr>
            <a:lvl3pPr marL="1143000" indent="-228600" algn="just">
              <a:buFont typeface="Wingdings" panose="05000000000000000000" pitchFamily="2" charset="2"/>
              <a:buChar char="Ø"/>
              <a:defRPr/>
            </a:lvl3pPr>
            <a:lvl4pPr marL="1600200" indent="-228600" algn="just">
              <a:buFont typeface="Wingdings" panose="05000000000000000000" pitchFamily="2" charset="2"/>
              <a:buChar char="Ø"/>
              <a:defRPr/>
            </a:lvl4pPr>
            <a:lvl5pPr marL="2057400" indent="-228600" algn="just">
              <a:buFont typeface="Wingdings" panose="05000000000000000000" pitchFamily="2" charset="2"/>
              <a:buChar char="Ø"/>
              <a:defRPr/>
            </a:lvl5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6000"/>
            </a:lvl1pPr>
          </a:lstStyle>
          <a:p>
            <a:r>
              <a:rPr lang="zh-CN" altLang="en-US" dirty="0"/>
              <a:t>单击此处编辑母版标题样式</a:t>
            </a:r>
            <a:endParaRPr lang="zh-CN" altLang="en-US" dirty="0"/>
          </a:p>
        </p:txBody>
      </p:sp>
      <p:sp>
        <p:nvSpPr>
          <p:cNvPr id="3" name="文本占位符 2"/>
          <p:cNvSpPr>
            <a:spLocks noGrp="1"/>
          </p:cNvSpPr>
          <p:nvPr>
            <p:ph type="body" idx="1" hasCustomPrompt="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编辑母版文本样式</a:t>
            </a:r>
            <a:endParaRPr lang="zh-CN" altLang="en-US" dirty="0"/>
          </a:p>
        </p:txBody>
      </p:sp>
      <p:sp>
        <p:nvSpPr>
          <p:cNvPr id="4" name="日期占位符 3"/>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9"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1"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1"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2.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3" Type="http://schemas.openxmlformats.org/officeDocument/2006/relationships/theme" Target="../theme/theme2.xml"/><Relationship Id="rId12" Type="http://schemas.openxmlformats.org/officeDocument/2006/relationships/image" Target="../media/image3.png"/><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3" Type="http://schemas.openxmlformats.org/officeDocument/2006/relationships/theme" Target="../theme/theme3.xml"/><Relationship Id="rId12" Type="http://schemas.openxmlformats.org/officeDocument/2006/relationships/image" Target="../media/image2.jpeg"/><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4.xml"/><Relationship Id="rId8" Type="http://schemas.openxmlformats.org/officeDocument/2006/relationships/slideLayout" Target="../slideLayouts/slideLayout43.xml"/><Relationship Id="rId7" Type="http://schemas.openxmlformats.org/officeDocument/2006/relationships/slideLayout" Target="../slideLayouts/slideLayout42.xml"/><Relationship Id="rId6" Type="http://schemas.openxmlformats.org/officeDocument/2006/relationships/slideLayout" Target="../slideLayouts/slideLayout41.xml"/><Relationship Id="rId5" Type="http://schemas.openxmlformats.org/officeDocument/2006/relationships/slideLayout" Target="../slideLayouts/slideLayout40.xml"/><Relationship Id="rId4" Type="http://schemas.openxmlformats.org/officeDocument/2006/relationships/slideLayout" Target="../slideLayouts/slideLayout39.xml"/><Relationship Id="rId3" Type="http://schemas.openxmlformats.org/officeDocument/2006/relationships/slideLayout" Target="../slideLayouts/slideLayout38.xml"/><Relationship Id="rId2" Type="http://schemas.openxmlformats.org/officeDocument/2006/relationships/slideLayout" Target="../slideLayouts/slideLayout37.xml"/><Relationship Id="rId13" Type="http://schemas.openxmlformats.org/officeDocument/2006/relationships/theme" Target="../theme/theme4.xml"/><Relationship Id="rId12" Type="http://schemas.openxmlformats.org/officeDocument/2006/relationships/image" Target="../media/image2.jpeg"/><Relationship Id="rId11" Type="http://schemas.openxmlformats.org/officeDocument/2006/relationships/slideLayout" Target="../slideLayouts/slideLayout46.xml"/><Relationship Id="rId10" Type="http://schemas.openxmlformats.org/officeDocument/2006/relationships/slideLayout" Target="../slideLayouts/slideLayout45.xml"/><Relationship Id="rId1"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83466" y="359424"/>
            <a:ext cx="10515600" cy="828460"/>
          </a:xfrm>
          <a:prstGeom prst="rect">
            <a:avLst/>
          </a:prstGeom>
        </p:spPr>
        <p:txBody>
          <a:bodyPr vert="horz" lIns="91440" tIns="45720" rIns="91440" bIns="45720" rtlCol="0" anchor="ctr">
            <a:normAutofit/>
          </a:bodyPr>
          <a:lstStyle/>
          <a:p>
            <a:pPr marL="0" lvl="0" indent="0" algn="l" defTabSz="914400" rtl="0" eaLnBrk="1" latinLnBrk="0" hangingPunct="1">
              <a:lnSpc>
                <a:spcPct val="120000"/>
              </a:lnSpc>
              <a:spcBef>
                <a:spcPct val="0"/>
              </a:spcBef>
              <a:buFontTx/>
              <a:buNone/>
            </a:pPr>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cxnSp>
        <p:nvCxnSpPr>
          <p:cNvPr id="8" name="直接连接符 7"/>
          <p:cNvCxnSpPr/>
          <p:nvPr userDrawn="1"/>
        </p:nvCxnSpPr>
        <p:spPr>
          <a:xfrm>
            <a:off x="667028" y="1299639"/>
            <a:ext cx="7850671" cy="0"/>
          </a:xfrm>
          <a:prstGeom prst="line">
            <a:avLst/>
          </a:prstGeom>
          <a:ln>
            <a:solidFill>
              <a:srgbClr val="7492AF"/>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l" defTabSz="914400" rtl="0" eaLnBrk="1" latinLnBrk="0" hangingPunct="1">
        <a:lnSpc>
          <a:spcPct val="90000"/>
        </a:lnSpc>
        <a:spcBef>
          <a:spcPct val="0"/>
        </a:spcBef>
        <a:buNone/>
        <a:defRPr lang="zh-CN" altLang="en-US" sz="4400" b="1" kern="1200" spc="800" dirty="0">
          <a:solidFill>
            <a:schemeClr val="tx2">
              <a:lumMod val="75000"/>
            </a:schemeClr>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51384" y="332656"/>
            <a:ext cx="11158016"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559308" y="1787525"/>
            <a:ext cx="11137392" cy="4308475"/>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pic>
        <p:nvPicPr>
          <p:cNvPr id="1026" name="Picture 2"/>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10255568" y="372745"/>
            <a:ext cx="1292225"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a:blip r:embed="rId12"/>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83467" y="359424"/>
            <a:ext cx="10515600" cy="828460"/>
          </a:xfrm>
          <a:prstGeom prst="rect">
            <a:avLst/>
          </a:prstGeom>
        </p:spPr>
        <p:txBody>
          <a:bodyPr vert="horz" lIns="91440" tIns="45720" rIns="91440" bIns="45720" rtlCol="0" anchor="ctr">
            <a:normAutofit/>
          </a:bodyPr>
          <a:lstStyle/>
          <a:p>
            <a:pPr marL="0" lvl="0" indent="0" algn="l" defTabSz="914400" rtl="0" eaLnBrk="1" latinLnBrk="0" hangingPunct="1">
              <a:lnSpc>
                <a:spcPct val="120000"/>
              </a:lnSpc>
              <a:spcBef>
                <a:spcPct val="0"/>
              </a:spcBef>
              <a:buFontTx/>
              <a:buNone/>
            </a:pPr>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lang="zh-CN" altLang="en-US" sz="4400" b="1" kern="1200" spc="800" dirty="0">
          <a:solidFill>
            <a:schemeClr val="tx2">
              <a:lumMod val="75000"/>
            </a:schemeClr>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5" Type="http://schemas.openxmlformats.org/officeDocument/2006/relationships/vmlDrawing" Target="../drawings/vmlDrawing4.vml"/><Relationship Id="rId4" Type="http://schemas.openxmlformats.org/officeDocument/2006/relationships/slideLayout" Target="../slideLayouts/slideLayout13.xml"/><Relationship Id="rId3" Type="http://schemas.openxmlformats.org/officeDocument/2006/relationships/image" Target="../media/image12.wmf"/><Relationship Id="rId2" Type="http://schemas.openxmlformats.org/officeDocument/2006/relationships/oleObject" Target="../embeddings/oleObject8.bin"/><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16.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13.xml"/><Relationship Id="rId2" Type="http://schemas.openxmlformats.org/officeDocument/2006/relationships/image" Target="../media/image13.wmf"/><Relationship Id="rId1" Type="http://schemas.openxmlformats.org/officeDocument/2006/relationships/oleObject" Target="../embeddings/oleObject9.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image" Target="../media/image18.wmf"/><Relationship Id="rId7" Type="http://schemas.openxmlformats.org/officeDocument/2006/relationships/oleObject" Target="../embeddings/oleObject12.bin"/><Relationship Id="rId6" Type="http://schemas.openxmlformats.org/officeDocument/2006/relationships/image" Target="../media/image17.wmf"/><Relationship Id="rId5" Type="http://schemas.openxmlformats.org/officeDocument/2006/relationships/oleObject" Target="../embeddings/oleObject11.bin"/><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wmf"/><Relationship Id="rId10" Type="http://schemas.openxmlformats.org/officeDocument/2006/relationships/vmlDrawing" Target="../drawings/vmlDrawing6.vml"/><Relationship Id="rId1" Type="http://schemas.openxmlformats.org/officeDocument/2006/relationships/oleObject" Target="../embeddings/oleObject10.bin"/></Relationships>
</file>

<file path=ppt/slides/_rels/slide19.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13.xml"/><Relationship Id="rId2" Type="http://schemas.openxmlformats.org/officeDocument/2006/relationships/image" Target="../media/image19.wmf"/><Relationship Id="rId1" Type="http://schemas.openxmlformats.org/officeDocument/2006/relationships/oleObject" Target="../embeddings/oleObject13.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13.xml"/><Relationship Id="rId2" Type="http://schemas.openxmlformats.org/officeDocument/2006/relationships/image" Target="../media/image20.wmf"/><Relationship Id="rId1" Type="http://schemas.openxmlformats.org/officeDocument/2006/relationships/oleObject" Target="../embeddings/oleObject14.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2.xml"/><Relationship Id="rId2" Type="http://schemas.openxmlformats.org/officeDocument/2006/relationships/image" Target="../media/image5.wmf"/><Relationship Id="rId1"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1.png"/><Relationship Id="rId1" Type="http://schemas.openxmlformats.org/officeDocument/2006/relationships/tags" Target="../tags/tag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13.xml"/><Relationship Id="rId2" Type="http://schemas.openxmlformats.org/officeDocument/2006/relationships/image" Target="../media/image13.wmf"/><Relationship Id="rId1" Type="http://schemas.openxmlformats.org/officeDocument/2006/relationships/oleObject" Target="../embeddings/oleObject15.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3.png"/><Relationship Id="rId1" Type="http://schemas.openxmlformats.org/officeDocument/2006/relationships/image" Target="../media/image22.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9" Type="http://schemas.openxmlformats.org/officeDocument/2006/relationships/oleObject" Target="../embeddings/oleObject6.bin"/><Relationship Id="rId8" Type="http://schemas.openxmlformats.org/officeDocument/2006/relationships/image" Target="../media/image9.wmf"/><Relationship Id="rId7" Type="http://schemas.openxmlformats.org/officeDocument/2006/relationships/oleObject" Target="../embeddings/oleObject5.bin"/><Relationship Id="rId6" Type="http://schemas.openxmlformats.org/officeDocument/2006/relationships/image" Target="../media/image8.wmf"/><Relationship Id="rId5" Type="http://schemas.openxmlformats.org/officeDocument/2006/relationships/oleObject" Target="../embeddings/oleObject4.bin"/><Relationship Id="rId4" Type="http://schemas.openxmlformats.org/officeDocument/2006/relationships/image" Target="../media/image7.wmf"/><Relationship Id="rId3" Type="http://schemas.openxmlformats.org/officeDocument/2006/relationships/oleObject" Target="../embeddings/oleObject3.bin"/><Relationship Id="rId2" Type="http://schemas.openxmlformats.org/officeDocument/2006/relationships/image" Target="../media/image6.wmf"/><Relationship Id="rId12" Type="http://schemas.openxmlformats.org/officeDocument/2006/relationships/vmlDrawing" Target="../drawings/vmlDrawing2.vml"/><Relationship Id="rId11" Type="http://schemas.openxmlformats.org/officeDocument/2006/relationships/slideLayout" Target="../slideLayouts/slideLayout13.xml"/><Relationship Id="rId10" Type="http://schemas.openxmlformats.org/officeDocument/2006/relationships/image" Target="../media/image10.wmf"/><Relationship Id="rId1"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13.xml"/><Relationship Id="rId2" Type="http://schemas.openxmlformats.org/officeDocument/2006/relationships/image" Target="../media/image11.wmf"/><Relationship Id="rId1" Type="http://schemas.openxmlformats.org/officeDocument/2006/relationships/oleObject" Target="../embeddings/oleObject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flipH="1" flipV="1">
            <a:off x="0" y="0"/>
            <a:ext cx="12192000" cy="6858000"/>
          </a:xfrm>
          <a:prstGeom prst="rect">
            <a:avLst/>
          </a:prstGeom>
        </p:spPr>
      </p:pic>
      <p:sp>
        <p:nvSpPr>
          <p:cNvPr id="7" name="文本框 6"/>
          <p:cNvSpPr txBox="1"/>
          <p:nvPr/>
        </p:nvSpPr>
        <p:spPr>
          <a:xfrm>
            <a:off x="433705" y="3319145"/>
            <a:ext cx="10741025" cy="2630170"/>
          </a:xfrm>
          <a:prstGeom prst="rect">
            <a:avLst/>
          </a:prstGeom>
          <a:noFill/>
        </p:spPr>
        <p:txBody>
          <a:bodyPr wrap="square" rtlCol="0">
            <a:spAutoFit/>
          </a:bodyPr>
          <a:lstStyle/>
          <a:p>
            <a:pPr algn="r">
              <a:lnSpc>
                <a:spcPct val="125000"/>
              </a:lnSpc>
            </a:pPr>
            <a:r>
              <a:rPr lang="zh-CN" altLang="en-US" sz="4800" b="1" kern="0" spc="1200" dirty="0" smtClean="0">
                <a:solidFill>
                  <a:srgbClr val="FFFF00"/>
                </a:solidFill>
                <a:latin typeface="Courier New" panose="02070309020205020404"/>
                <a:ea typeface="微软雅黑" panose="020B0503020204020204" pitchFamily="34" charset="-122"/>
                <a:cs typeface="Courier New" panose="02070309020205020404"/>
                <a:sym typeface="Yu Gothic Light" panose="020B0300000000000000" charset="-128"/>
              </a:rPr>
              <a:t>计算思维与计算机基础</a:t>
            </a:r>
            <a:endParaRPr lang="en-US" altLang="zh-CN" sz="4800" b="1" kern="0" spc="1200" dirty="0">
              <a:solidFill>
                <a:srgbClr val="FFFF00"/>
              </a:solidFill>
              <a:latin typeface="Courier New" panose="02070309020205020404"/>
              <a:ea typeface="微软雅黑" panose="020B0503020204020204" pitchFamily="34" charset="-122"/>
              <a:cs typeface="Courier New" panose="02070309020205020404"/>
              <a:sym typeface="Yu Gothic Light" panose="020B0300000000000000" charset="-128"/>
            </a:endParaRPr>
          </a:p>
          <a:p>
            <a:pPr algn="r">
              <a:lnSpc>
                <a:spcPct val="125000"/>
              </a:lnSpc>
            </a:pPr>
            <a:endParaRPr lang="en-US" altLang="zh-CN" sz="4800" b="1" kern="0" spc="1200" dirty="0">
              <a:solidFill>
                <a:srgbClr val="FFFF00"/>
              </a:solidFill>
              <a:latin typeface="Courier New" panose="02070309020205020404"/>
              <a:ea typeface="微软雅黑" panose="020B0503020204020204" pitchFamily="34" charset="-122"/>
              <a:cs typeface="Courier New" panose="02070309020205020404"/>
              <a:sym typeface="Helvetica Light"/>
            </a:endParaRPr>
          </a:p>
          <a:p>
            <a:pPr algn="r">
              <a:lnSpc>
                <a:spcPct val="125000"/>
              </a:lnSpc>
            </a:pPr>
            <a:r>
              <a:rPr lang="zh-CN" altLang="en-US" sz="3600" b="1" kern="0" spc="400" dirty="0">
                <a:solidFill>
                  <a:prstClr val="white"/>
                </a:solidFill>
                <a:latin typeface="Courier New" panose="02070309020205020404"/>
                <a:ea typeface="微软雅黑" panose="020B0503020204020204" pitchFamily="34" charset="-122"/>
                <a:cs typeface="Courier New" panose="02070309020205020404"/>
                <a:sym typeface="Helvetica Light"/>
              </a:rPr>
              <a:t>第</a:t>
            </a:r>
            <a:r>
              <a:rPr lang="en-US" altLang="zh-CN" sz="3600" b="1" kern="0" spc="400" dirty="0">
                <a:solidFill>
                  <a:prstClr val="white"/>
                </a:solidFill>
                <a:latin typeface="Courier New" panose="02070309020205020404"/>
                <a:ea typeface="微软雅黑" panose="020B0503020204020204" pitchFamily="34" charset="-122"/>
                <a:cs typeface="Courier New" panose="02070309020205020404"/>
                <a:sym typeface="Helvetica Light"/>
              </a:rPr>
              <a:t>2</a:t>
            </a:r>
            <a:r>
              <a:rPr lang="zh-CN" altLang="en-US" sz="3600" b="1" kern="0" spc="400" dirty="0">
                <a:solidFill>
                  <a:prstClr val="white"/>
                </a:solidFill>
                <a:latin typeface="Courier New" panose="02070309020205020404"/>
                <a:ea typeface="微软雅黑" panose="020B0503020204020204" pitchFamily="34" charset="-122"/>
                <a:cs typeface="Courier New" panose="02070309020205020404"/>
                <a:sym typeface="Helvetica Light"/>
              </a:rPr>
              <a:t>讲</a:t>
            </a:r>
            <a:r>
              <a:rPr lang="en-US" altLang="zh-CN" sz="3600" b="1" kern="0" spc="400" dirty="0">
                <a:solidFill>
                  <a:prstClr val="white"/>
                </a:solidFill>
                <a:latin typeface="Courier New" panose="02070309020205020404"/>
                <a:ea typeface="微软雅黑" panose="020B0503020204020204" pitchFamily="34" charset="-122"/>
                <a:cs typeface="Courier New" panose="02070309020205020404"/>
                <a:sym typeface="Helvetica Light"/>
              </a:rPr>
              <a:t>:</a:t>
            </a:r>
            <a:r>
              <a:rPr lang="zh-CN" altLang="en-US" sz="3600" kern="0" spc="400" dirty="0">
                <a:solidFill>
                  <a:prstClr val="white"/>
                </a:solidFill>
                <a:latin typeface="Courier New" panose="02070309020205020404"/>
                <a:ea typeface="微软雅黑" panose="020B0503020204020204" pitchFamily="34" charset="-122"/>
                <a:cs typeface="Courier New" panose="02070309020205020404"/>
                <a:sym typeface="Helvetica Light"/>
              </a:rPr>
              <a:t>信息的数字化和</a:t>
            </a:r>
            <a:r>
              <a:rPr lang="zh-CN" altLang="en-US" sz="3600" cap="small"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j-cs"/>
                <a:sym typeface="+mn-ea"/>
              </a:rPr>
              <a:t>数与数制</a:t>
            </a:r>
            <a:endParaRPr lang="zh-CN" altLang="en-US" sz="3600" b="1" cap="small" spc="40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j-cs"/>
              <a:sym typeface="+mn-ea"/>
            </a:endParaRPr>
          </a:p>
        </p:txBody>
      </p:sp>
      <p:cxnSp>
        <p:nvCxnSpPr>
          <p:cNvPr id="12" name="直接连接符 11"/>
          <p:cNvCxnSpPr/>
          <p:nvPr/>
        </p:nvCxnSpPr>
        <p:spPr>
          <a:xfrm>
            <a:off x="6582908" y="3264140"/>
            <a:ext cx="4591574" cy="0"/>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582908" y="5267462"/>
            <a:ext cx="4591574" cy="0"/>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文本框 6"/>
          <p:cNvSpPr txBox="1"/>
          <p:nvPr/>
        </p:nvSpPr>
        <p:spPr>
          <a:xfrm>
            <a:off x="164556" y="1887480"/>
            <a:ext cx="4731974" cy="523220"/>
          </a:xfrm>
          <a:prstGeom prst="rect">
            <a:avLst/>
          </a:prstGeom>
          <a:noFill/>
        </p:spPr>
        <p:txBody>
          <a:bodyPr wrap="square" rtlCol="0">
            <a:spAutoFit/>
          </a:bodyPr>
          <a:lstStyle/>
          <a:p>
            <a:pPr algn="dist"/>
            <a:endParaRPr lang="zh-CN" altLang="en-US" sz="2800" b="1" spc="400" dirty="0">
              <a:solidFill>
                <a:srgbClr val="FFC000">
                  <a:lumMod val="40000"/>
                  <a:lumOff val="60000"/>
                </a:srgb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内容占位符 2"/>
          <p:cNvSpPr>
            <a:spLocks noGrp="1" noChangeArrowheads="1"/>
          </p:cNvSpPr>
          <p:nvPr>
            <p:ph sz="quarter" idx="10"/>
          </p:nvPr>
        </p:nvSpPr>
        <p:spPr>
          <a:xfrm>
            <a:off x="1169670" y="1426845"/>
            <a:ext cx="8136255" cy="802005"/>
          </a:xfrm>
        </p:spPr>
        <p:txBody>
          <a:bodyPr vert="horz" wrap="square" lIns="91440" tIns="45720" rIns="91440" bIns="45720" numCol="1" anchor="t" anchorCtr="0" compatLnSpc="1"/>
          <a:lstStyle/>
          <a:p>
            <a:pPr marL="273050" marR="0" lvl="0" indent="-273050" algn="l" defTabSz="914400" rtl="0" eaLnBrk="1" fontAlgn="base" latinLnBrk="0" hangingPunct="1">
              <a:lnSpc>
                <a:spcPts val="4000"/>
              </a:lnSpc>
              <a:spcBef>
                <a:spcPts val="600"/>
              </a:spcBef>
              <a:spcAft>
                <a:spcPct val="0"/>
              </a:spcAft>
              <a:buClr>
                <a:schemeClr val="accent1">
                  <a:lumMod val="75000"/>
                </a:schemeClr>
              </a:buClr>
              <a:buSzPct val="70000"/>
              <a:buFont typeface="Wingdings" panose="05000000000000000000" pitchFamily="2" charset="2"/>
              <a:buChar char="Ø"/>
              <a:defRPr/>
            </a:pPr>
            <a:r>
              <a:rPr kumimoji="0" lang="zh-CN" altLang="en-US" sz="2400" b="0" i="0" u="none"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rPr>
              <a:t>一般地，</a:t>
            </a:r>
            <a:r>
              <a:rPr lang="en-US" sz="2400" i="1">
                <a:latin typeface="Times New Roman" panose="02020603050405020304" pitchFamily="18" charset="0"/>
                <a:ea typeface="宋体" panose="02010600030101010101" pitchFamily="2" charset="-122"/>
                <a:cs typeface="Times New Roman" panose="02020603050405020304" pitchFamily="18" charset="0"/>
                <a:sym typeface="+mn-ea"/>
              </a:rPr>
              <a:t>r</a:t>
            </a:r>
            <a:r>
              <a:rPr kumimoji="0" lang="zh-CN" altLang="en-US" sz="2400" b="0" i="0" u="none"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rPr>
              <a:t>进制中各数位的序数与幂的关系如表5-2所示：</a:t>
            </a:r>
            <a:endParaRPr kumimoji="0" lang="en-US" altLang="zh-CN" sz="2400" b="0" i="0" u="none"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endParaRPr>
          </a:p>
          <a:p>
            <a:pPr marL="0" marR="0" lvl="0" indent="0" algn="l" defTabSz="914400" rtl="0" eaLnBrk="1" fontAlgn="base" latinLnBrk="0" hangingPunct="1">
              <a:lnSpc>
                <a:spcPts val="4000"/>
              </a:lnSpc>
              <a:spcBef>
                <a:spcPts val="600"/>
              </a:spcBef>
              <a:spcAft>
                <a:spcPct val="0"/>
              </a:spcAft>
              <a:buClr>
                <a:schemeClr val="accent1">
                  <a:lumMod val="75000"/>
                </a:schemeClr>
              </a:buClr>
              <a:buSzPct val="70000"/>
              <a:buFont typeface="Wingdings" panose="05000000000000000000" pitchFamily="2" charset="2"/>
              <a:buNone/>
              <a:defRPr/>
            </a:pPr>
            <a:endParaRPr kumimoji="0" lang="en-US" altLang="zh-CN" sz="2400" b="0" i="0" u="none"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endParaRPr>
          </a:p>
        </p:txBody>
      </p:sp>
      <p:sp>
        <p:nvSpPr>
          <p:cNvPr id="4" name="矩形 3"/>
          <p:cNvSpPr/>
          <p:nvPr/>
        </p:nvSpPr>
        <p:spPr>
          <a:xfrm>
            <a:off x="8441690" y="5976620"/>
            <a:ext cx="1871980" cy="864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文本框 99"/>
          <p:cNvSpPr txBox="1"/>
          <p:nvPr/>
        </p:nvSpPr>
        <p:spPr>
          <a:xfrm>
            <a:off x="1700530" y="2100580"/>
            <a:ext cx="5854700" cy="460375"/>
          </a:xfrm>
          <a:prstGeom prst="rect">
            <a:avLst/>
          </a:prstGeom>
          <a:noFill/>
          <a:ln w="9525">
            <a:noFill/>
          </a:ln>
        </p:spPr>
        <p:txBody>
          <a:bodyPr wrap="square">
            <a:spAutoFit/>
          </a:bodyPr>
          <a:lstStyle/>
          <a:p>
            <a:r>
              <a:rPr lang="en-US" sz="2400" i="1">
                <a:latin typeface="Times New Roman" panose="02020603050405020304" pitchFamily="18" charset="0"/>
                <a:ea typeface="宋体" panose="02010600030101010101" pitchFamily="2" charset="-122"/>
                <a:cs typeface="Times New Roman" panose="02020603050405020304" pitchFamily="18" charset="0"/>
              </a:rPr>
              <a:t>r</a:t>
            </a:r>
            <a:r>
              <a:rPr lang="zh-CN" sz="2400">
                <a:ea typeface="宋体" panose="02010600030101010101" pitchFamily="2" charset="-122"/>
              </a:rPr>
              <a:t>进制中各数位的序数与幂的关系</a:t>
            </a:r>
            <a:endParaRPr lang="zh-CN" altLang="en-US" sz="2400"/>
          </a:p>
        </p:txBody>
      </p:sp>
      <p:graphicFrame>
        <p:nvGraphicFramePr>
          <p:cNvPr id="3" name="表格 2"/>
          <p:cNvGraphicFramePr/>
          <p:nvPr>
            <p:custDataLst>
              <p:tags r:id="rId1"/>
            </p:custDataLst>
          </p:nvPr>
        </p:nvGraphicFramePr>
        <p:xfrm>
          <a:off x="1550670" y="2678430"/>
          <a:ext cx="8509635" cy="1177290"/>
        </p:xfrm>
        <a:graphic>
          <a:graphicData uri="http://schemas.openxmlformats.org/drawingml/2006/table">
            <a:tbl>
              <a:tblPr firstRow="1" bandRow="1">
                <a:tableStyleId>{5940675A-B579-460E-94D1-54222C63F5DA}</a:tableStyleId>
              </a:tblPr>
              <a:tblGrid>
                <a:gridCol w="1420495"/>
                <a:gridCol w="746482"/>
                <a:gridCol w="688435"/>
                <a:gridCol w="719200"/>
                <a:gridCol w="846903"/>
                <a:gridCol w="837035"/>
                <a:gridCol w="887535"/>
                <a:gridCol w="778989"/>
                <a:gridCol w="767715"/>
                <a:gridCol w="816610"/>
              </a:tblGrid>
              <a:tr h="440690">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数位序数</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 3</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 2</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 1</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 0</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 -1</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 -2</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a:latin typeface="宋体" panose="02010600030101010101" pitchFamily="2" charset="-122"/>
                          <a:ea typeface="宋体" panose="02010600030101010101" pitchFamily="2" charset="-122"/>
                          <a:cs typeface="宋体" panose="02010600030101010101" pitchFamily="2" charset="-122"/>
                          <a:sym typeface="+mn-ea"/>
                        </a:rPr>
                        <a:t>-3</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45770">
                <a:tc>
                  <a:txBody>
                    <a:bodyPr/>
                    <a:lstStyle/>
                    <a:p>
                      <a:pPr indent="0" algn="ctr">
                        <a:buNone/>
                      </a:pPr>
                      <a:r>
                        <a:rPr lang="zh-CN" altLang="en-US" sz="2400" i="1" noProof="0" dirty="0" smtClean="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r</a:t>
                      </a:r>
                      <a:r>
                        <a:rPr lang="en-US" sz="2400" b="0">
                          <a:latin typeface="宋体" panose="02010600030101010101" pitchFamily="2" charset="-122"/>
                          <a:ea typeface="宋体" panose="02010600030101010101" pitchFamily="2" charset="-122"/>
                          <a:cs typeface="宋体" panose="02010600030101010101" pitchFamily="2" charset="-122"/>
                        </a:rPr>
                        <a:t>的幂</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2400" i="1" noProof="0" dirty="0" smtClean="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r</a:t>
                      </a:r>
                      <a:r>
                        <a:rPr lang="en-US" sz="2400" b="0" baseline="30000">
                          <a:latin typeface="宋体" panose="02010600030101010101" pitchFamily="2" charset="-122"/>
                          <a:ea typeface="宋体" panose="02010600030101010101" pitchFamily="2" charset="-122"/>
                          <a:cs typeface="宋体" panose="02010600030101010101" pitchFamily="2" charset="-122"/>
                        </a:rPr>
                        <a:t>2</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2400" i="1" noProof="0" dirty="0" smtClean="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r</a:t>
                      </a:r>
                      <a:r>
                        <a:rPr lang="en-US" sz="2400" b="0" baseline="30000">
                          <a:latin typeface="宋体" panose="02010600030101010101" pitchFamily="2" charset="-122"/>
                          <a:ea typeface="宋体" panose="02010600030101010101" pitchFamily="2" charset="-122"/>
                          <a:cs typeface="宋体" panose="02010600030101010101" pitchFamily="2" charset="-122"/>
                        </a:rPr>
                        <a:t>1</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2400" i="1" noProof="0" dirty="0" smtClean="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r</a:t>
                      </a:r>
                      <a:r>
                        <a:rPr lang="en-US" sz="2400" b="0" baseline="30000">
                          <a:latin typeface="宋体" panose="02010600030101010101" pitchFamily="2" charset="-122"/>
                          <a:ea typeface="宋体" panose="02010600030101010101" pitchFamily="2" charset="-122"/>
                          <a:cs typeface="宋体" panose="02010600030101010101" pitchFamily="2" charset="-122"/>
                        </a:rPr>
                        <a:t>0</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2400" i="1" noProof="0" dirty="0" smtClean="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r</a:t>
                      </a:r>
                      <a:r>
                        <a:rPr lang="en-US" sz="2400" b="0" baseline="30000">
                          <a:latin typeface="宋体" panose="02010600030101010101" pitchFamily="2" charset="-122"/>
                          <a:ea typeface="宋体" panose="02010600030101010101" pitchFamily="2" charset="-122"/>
                          <a:cs typeface="宋体" panose="02010600030101010101" pitchFamily="2" charset="-122"/>
                        </a:rPr>
                        <a:t>-1</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2400" i="1" noProof="0" dirty="0" smtClean="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r</a:t>
                      </a:r>
                      <a:r>
                        <a:rPr lang="en-US" sz="2400" b="0" baseline="30000">
                          <a:latin typeface="宋体" panose="02010600030101010101" pitchFamily="2" charset="-122"/>
                          <a:ea typeface="宋体" panose="02010600030101010101" pitchFamily="2" charset="-122"/>
                          <a:cs typeface="宋体" panose="02010600030101010101" pitchFamily="2" charset="-122"/>
                        </a:rPr>
                        <a:t>-2</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2400" i="1" noProof="0" dirty="0" smtClean="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r</a:t>
                      </a:r>
                      <a:r>
                        <a:rPr lang="en-US" sz="2400" b="0" baseline="30000">
                          <a:latin typeface="宋体" panose="02010600030101010101" pitchFamily="2" charset="-122"/>
                          <a:ea typeface="宋体" panose="02010600030101010101" pitchFamily="2" charset="-122"/>
                          <a:cs typeface="宋体" panose="02010600030101010101" pitchFamily="2" charset="-122"/>
                        </a:rPr>
                        <a:t>-3</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2400" i="1" noProof="0" dirty="0" smtClean="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r</a:t>
                      </a:r>
                      <a:r>
                        <a:rPr lang="en-US" sz="2400" baseline="30000">
                          <a:latin typeface="宋体" panose="02010600030101010101" pitchFamily="2" charset="-122"/>
                          <a:ea typeface="宋体" panose="02010600030101010101" pitchFamily="2" charset="-122"/>
                          <a:cs typeface="宋体" panose="02010600030101010101" pitchFamily="2" charset="-122"/>
                          <a:sym typeface="+mn-ea"/>
                        </a:rPr>
                        <a:t>-4</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5" name="内容占位符 2"/>
          <p:cNvSpPr>
            <a:spLocks noGrp="1" noChangeArrowheads="1"/>
          </p:cNvSpPr>
          <p:nvPr/>
        </p:nvSpPr>
        <p:spPr>
          <a:xfrm>
            <a:off x="1024255" y="3900170"/>
            <a:ext cx="7886700" cy="2685415"/>
          </a:xfrm>
          <a:prstGeom prst="rect">
            <a:avLst/>
          </a:prstGeom>
          <a:noFill/>
          <a:ln w="9525">
            <a:noFill/>
          </a:ln>
        </p:spPr>
        <p:txBody>
          <a:bodyPr vert="horz" wrap="square" lIns="91440" tIns="45720" rIns="91440" bIns="45720" numCol="1" anchor="t" anchorCtr="0" compatLnSpc="1"/>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panose="05000000000000000000"/>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273050" marR="0" lvl="0" indent="-273050" algn="l" defTabSz="914400" rtl="0" eaLnBrk="1" fontAlgn="base" latinLnBrk="0" hangingPunct="1">
              <a:lnSpc>
                <a:spcPts val="4000"/>
              </a:lnSpc>
              <a:spcBef>
                <a:spcPts val="600"/>
              </a:spcBef>
              <a:spcAft>
                <a:spcPct val="0"/>
              </a:spcAft>
              <a:buClr>
                <a:schemeClr val="accent1">
                  <a:lumMod val="75000"/>
                </a:schemeClr>
              </a:buClr>
              <a:buSzPct val="70000"/>
              <a:buFont typeface="Wingdings" panose="05000000000000000000" pitchFamily="2" charset="2"/>
              <a:buChar char="Ø"/>
              <a:defRPr/>
            </a:pPr>
            <a:r>
              <a:rPr kumimoji="0" lang="zh-CN" altLang="en-US" sz="2400" b="0" i="1"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r</a:t>
            </a:r>
            <a:r>
              <a:rPr kumimoji="0" lang="zh-CN" altLang="en-US" sz="2400" b="0" i="0" u="none"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rPr>
              <a:t>进制数（</a:t>
            </a:r>
            <a:r>
              <a:rPr kumimoji="0" lang="zh-CN" altLang="en-US" sz="2400" b="0" i="1"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N</a:t>
            </a:r>
            <a:r>
              <a:rPr kumimoji="0" lang="zh-CN" altLang="en-US" sz="2400" b="0" i="0" u="none"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rPr>
              <a:t>）</a:t>
            </a:r>
            <a:r>
              <a:rPr kumimoji="0" lang="zh-CN" altLang="en-US" sz="2400" b="0" i="1" u="none" strike="noStrike" kern="1200" cap="none" spc="0" normalizeH="0" baseline="-2500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r</a:t>
            </a:r>
            <a:r>
              <a:rPr kumimoji="0" lang="en-US" altLang="zh-CN" sz="2400" b="0" i="1" u="none" strike="noStrike" kern="1200" cap="none" spc="0" normalizeH="0" baseline="-2500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  </a:t>
            </a:r>
            <a:r>
              <a:rPr kumimoji="0" lang="zh-CN" altLang="en-US" sz="2400" b="0" i="0" u="none"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rPr>
              <a:t>可以表示为展开式的形式：</a:t>
            </a:r>
            <a:endParaRPr kumimoji="0" lang="zh-CN" altLang="en-US" sz="2400" b="0" i="0" u="none"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endParaRPr>
          </a:p>
          <a:p>
            <a:pPr marL="0" marR="0" lvl="0" indent="0" algn="l" defTabSz="914400" rtl="0" eaLnBrk="1" fontAlgn="base" latinLnBrk="0" hangingPunct="1">
              <a:lnSpc>
                <a:spcPts val="4000"/>
              </a:lnSpc>
              <a:spcBef>
                <a:spcPts val="600"/>
              </a:spcBef>
              <a:spcAft>
                <a:spcPct val="0"/>
              </a:spcAft>
              <a:buClr>
                <a:schemeClr val="accent1">
                  <a:lumMod val="75000"/>
                </a:schemeClr>
              </a:buClr>
              <a:buSzPct val="70000"/>
              <a:buFont typeface="Wingdings" panose="05000000000000000000" pitchFamily="2" charset="2"/>
              <a:buNone/>
              <a:defRPr/>
            </a:pPr>
            <a:r>
              <a:rPr kumimoji="0" lang="zh-CN" alt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sz="2400" b="0" i="1" u="none" strike="noStrike" kern="120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N</a:t>
            </a:r>
            <a:r>
              <a:rPr kumimoji="0" lang="zh-CN" alt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sz="2400" b="0" i="1" u="none" strike="noStrike" kern="1200" cap="none" spc="0" normalizeH="0" baseline="-2500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r</a:t>
            </a:r>
            <a:r>
              <a:rPr kumimoji="0" lang="zh-CN" altLang="en-US" sz="2400" b="0" i="0" u="none" strike="noStrike" kern="1200" cap="none" spc="0" normalizeH="0" baseline="-2500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2400" b="0" i="1" u="none" strike="noStrike" kern="120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k</a:t>
            </a:r>
            <a:r>
              <a:rPr kumimoji="0" lang="zh-CN" altLang="en-US" sz="2400" b="0" i="0" u="none" strike="noStrike" kern="1200" cap="none" spc="0" normalizeH="0" baseline="-2500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n</a:t>
            </a:r>
            <a:r>
              <a:rPr kumimoji="0" lang="zh-CN" altLang="en-US" sz="2400" b="0" i="1" u="none" strike="noStrike" kern="120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rn</a:t>
            </a:r>
            <a:r>
              <a:rPr kumimoji="0" lang="en-US" altLang="zh-CN" sz="2400" b="0" i="0" u="none" strike="noStrike" kern="1200" cap="none" spc="0" normalizeH="0" baseline="3000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sz="2400" b="0" i="0" u="none" strike="noStrike" kern="1200" cap="none" spc="0" normalizeH="0" baseline="3000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r>
              <a:rPr kumimoji="0" lang="zh-CN" alt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i="1" noProof="0" dirty="0" smtClean="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k</a:t>
            </a:r>
            <a:r>
              <a:rPr kumimoji="0" lang="zh-CN" altLang="en-US" sz="2400" b="0" i="0" u="none" strike="noStrike" kern="1200" cap="none" spc="0" normalizeH="0" baseline="-2500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r>
              <a:rPr kumimoji="0" lang="zh-CN" altLang="en-US" sz="2400" b="0" i="1" u="none" strike="noStrike" kern="120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r</a:t>
            </a:r>
            <a:r>
              <a:rPr kumimoji="0" lang="zh-CN" altLang="en-US" sz="2400" b="0" i="0" u="none" strike="noStrike" kern="1200" cap="none" spc="0" normalizeH="0" baseline="3000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0</a:t>
            </a:r>
            <a:r>
              <a:rPr kumimoji="0" lang="zh-CN" alt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endParaRPr kumimoji="0" lang="zh-CN" alt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base" latinLnBrk="0" hangingPunct="1">
              <a:lnSpc>
                <a:spcPts val="4000"/>
              </a:lnSpc>
              <a:spcBef>
                <a:spcPts val="600"/>
              </a:spcBef>
              <a:spcAft>
                <a:spcPct val="0"/>
              </a:spcAft>
              <a:buClr>
                <a:schemeClr val="accent1">
                  <a:lumMod val="75000"/>
                </a:schemeClr>
              </a:buClr>
              <a:buSzPct val="70000"/>
              <a:buFont typeface="Wingdings" panose="05000000000000000000" pitchFamily="2" charset="2"/>
              <a:buNone/>
              <a:defRPr/>
            </a:pPr>
            <a:r>
              <a:rPr kumimoji="0" lang="zh-CN" alt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i="1" noProof="0" dirty="0" smtClean="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k</a:t>
            </a:r>
            <a:r>
              <a:rPr kumimoji="0" lang="zh-CN" altLang="en-US" sz="2400" b="0" i="0" u="none" strike="noStrike" kern="1200" cap="none" spc="0" normalizeH="0" baseline="-2500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0</a:t>
            </a:r>
            <a:r>
              <a:rPr kumimoji="0" lang="zh-CN" alt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r</a:t>
            </a:r>
            <a:r>
              <a:rPr kumimoji="0" lang="zh-CN" altLang="en-US" sz="2400" b="0" i="0" u="none" strike="noStrike" kern="1200" cap="none" spc="0" normalizeH="0" baseline="3000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r>
              <a:rPr kumimoji="0" lang="zh-CN" alt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i="1" noProof="0" dirty="0" smtClean="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k</a:t>
            </a:r>
            <a:r>
              <a:rPr kumimoji="0" lang="en-US" altLang="zh-CN" sz="2400" b="0" i="0" u="none" strike="noStrike" kern="1200" cap="none" spc="0" normalizeH="0" baseline="-2500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sz="2400" b="0" i="0" u="none" strike="noStrike" kern="1200" cap="none" spc="0" normalizeH="0" baseline="-2500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r>
              <a:rPr kumimoji="0" lang="en-US" altLang="zh-CN" sz="2400" b="0" i="0" u="none" strike="noStrike" kern="1200" cap="none" spc="0" normalizeH="0" baseline="-2500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sz="2400" b="0" i="1" u="none" strike="noStrike" kern="120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r</a:t>
            </a:r>
            <a:r>
              <a:rPr kumimoji="0" lang="zh-CN" altLang="en-US" sz="2400" b="0" i="1" u="none" strike="noStrike" kern="1200" cap="none" spc="0" normalizeH="0" baseline="3000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sz="2400" b="0" i="0" u="none" strike="noStrike" kern="1200" cap="none" spc="0" normalizeH="0" baseline="3000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a:t>
            </a:r>
            <a:r>
              <a:rPr kumimoji="0" lang="zh-CN" alt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i="1" noProof="0" dirty="0" smtClean="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k</a:t>
            </a:r>
            <a:r>
              <a:rPr kumimoji="0" lang="zh-CN" altLang="en-US" sz="2400" b="0" i="0" u="none" strike="noStrike" kern="1200" cap="none" spc="0" normalizeH="0" baseline="-2500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sz="2400" b="0" i="1" u="none" strike="noStrike" kern="1200" cap="none" spc="0" normalizeH="0" baseline="-2500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m</a:t>
            </a:r>
            <a:r>
              <a:rPr kumimoji="0" lang="en-US" altLang="zh-CN" sz="2400" b="0" i="1" u="none" strike="noStrike" kern="1200" cap="none" spc="0" normalizeH="0" baseline="-2500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sz="2400" b="0" i="1" u="none" strike="noStrike" kern="120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r</a:t>
            </a:r>
            <a:r>
              <a:rPr kumimoji="0" lang="en-US" altLang="zh-CN" sz="2400" b="0" i="1" u="none" strike="noStrike" kern="120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sz="2400" b="0" i="0" u="none" strike="noStrike" kern="1200" cap="none" spc="0" normalizeH="0" baseline="3000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sz="2400" b="0" i="1" u="none" strike="noStrike" kern="1200" cap="none" spc="0" normalizeH="0" baseline="3000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m</a:t>
            </a:r>
            <a:r>
              <a:rPr kumimoji="0" lang="zh-CN" altLang="en-US" sz="2400" b="0" i="0" u="none" strike="noStrike" kern="1200" cap="none" spc="0" normalizeH="0" baseline="3000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endParaRPr kumimoji="0" lang="zh-CN" alt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hangingPunct="1">
              <a:lnSpc>
                <a:spcPct val="100000"/>
              </a:lnSpc>
              <a:spcBef>
                <a:spcPts val="600"/>
              </a:spcBef>
              <a:spcAft>
                <a:spcPct val="0"/>
              </a:spcAft>
              <a:buClr>
                <a:schemeClr val="accent1">
                  <a:lumMod val="75000"/>
                </a:schemeClr>
              </a:buClr>
              <a:buSzPct val="70000"/>
              <a:buFont typeface="Wingdings" panose="05000000000000000000" pitchFamily="2" charset="2"/>
              <a:buNone/>
              <a:defRPr/>
            </a:pPr>
            <a:endParaRPr kumimoji="0" lang="zh-CN" altLang="en-US" sz="12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ts val="4000"/>
              </a:lnSpc>
              <a:spcBef>
                <a:spcPts val="600"/>
              </a:spcBef>
              <a:spcAft>
                <a:spcPct val="0"/>
              </a:spcAft>
              <a:buClr>
                <a:schemeClr val="accent1">
                  <a:lumMod val="75000"/>
                </a:schemeClr>
              </a:buClr>
              <a:buSzPct val="70000"/>
              <a:buFont typeface="Wingdings" panose="05000000000000000000" pitchFamily="2" charset="2"/>
              <a:buNone/>
              <a:defRPr/>
            </a:pPr>
            <a:r>
              <a:rPr kumimoji="0" lang="en-US" alt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kumimoji="0" lang="zh-CN" altLang="en-US"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1" fontAlgn="base" latinLnBrk="0" hangingPunct="1">
              <a:lnSpc>
                <a:spcPts val="4000"/>
              </a:lnSpc>
              <a:spcBef>
                <a:spcPts val="600"/>
              </a:spcBef>
              <a:spcAft>
                <a:spcPct val="0"/>
              </a:spcAft>
              <a:buClr>
                <a:schemeClr val="accent1">
                  <a:lumMod val="75000"/>
                </a:schemeClr>
              </a:buClr>
              <a:buSzPct val="70000"/>
              <a:buFont typeface="Wingdings" panose="05000000000000000000" pitchFamily="2" charset="2"/>
              <a:buChar char="Ø"/>
              <a:defRPr/>
            </a:pPr>
            <a:endParaRPr kumimoji="0" lang="zh-CN" altLang="en-US"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ts val="4000"/>
              </a:lnSpc>
              <a:spcBef>
                <a:spcPts val="600"/>
              </a:spcBef>
              <a:spcAft>
                <a:spcPct val="0"/>
              </a:spcAft>
              <a:buClr>
                <a:schemeClr val="accent1">
                  <a:lumMod val="75000"/>
                </a:schemeClr>
              </a:buClr>
              <a:buSzPct val="70000"/>
              <a:buFont typeface="Wingdings" panose="05000000000000000000" pitchFamily="2" charset="2"/>
              <a:buNone/>
              <a:defRPr/>
            </a:pPr>
            <a:endParaRPr kumimoji="0" lang="zh-CN" altLang="en-US"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ts val="4000"/>
              </a:lnSpc>
              <a:spcBef>
                <a:spcPts val="600"/>
              </a:spcBef>
              <a:spcAft>
                <a:spcPct val="0"/>
              </a:spcAft>
              <a:buClr>
                <a:schemeClr val="accent1">
                  <a:lumMod val="75000"/>
                </a:schemeClr>
              </a:buClr>
              <a:buSzPct val="70000"/>
              <a:buFont typeface="Wingdings" panose="05000000000000000000" pitchFamily="2" charset="2"/>
              <a:buNone/>
              <a:defRPr/>
            </a:pPr>
            <a:endParaRPr kumimoji="0" lang="zh-CN" altLang="en-US"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graphicFrame>
        <p:nvGraphicFramePr>
          <p:cNvPr id="2" name="对象 -2147482378"/>
          <p:cNvGraphicFramePr>
            <a:graphicFrameLocks noChangeAspect="1"/>
          </p:cNvGraphicFramePr>
          <p:nvPr/>
        </p:nvGraphicFramePr>
        <p:xfrm>
          <a:off x="2396490" y="5894070"/>
          <a:ext cx="1145540" cy="786130"/>
        </p:xfrm>
        <a:graphic>
          <a:graphicData uri="http://schemas.openxmlformats.org/presentationml/2006/ole">
            <mc:AlternateContent xmlns:mc="http://schemas.openxmlformats.org/markup-compatibility/2006">
              <mc:Choice xmlns:v="urn:schemas-microsoft-com:vml" Requires="v">
                <p:oleObj spid="_x0000_s3076" name="" r:id="rId2" imgW="571500" imgH="508000" progId="Equation.3">
                  <p:embed/>
                </p:oleObj>
              </mc:Choice>
              <mc:Fallback>
                <p:oleObj name="" r:id="rId2" imgW="571500" imgH="508000" progId="Equation.3">
                  <p:embed/>
                  <p:pic>
                    <p:nvPicPr>
                      <p:cNvPr id="0" name="图片 3075"/>
                      <p:cNvPicPr/>
                      <p:nvPr/>
                    </p:nvPicPr>
                    <p:blipFill>
                      <a:blip r:embed="rId3"/>
                      <a:stretch>
                        <a:fillRect/>
                      </a:stretch>
                    </p:blipFill>
                    <p:spPr>
                      <a:xfrm>
                        <a:off x="2396490" y="5894070"/>
                        <a:ext cx="1145540" cy="786130"/>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blinds(horizontal)">
                                      <p:cBhvr>
                                        <p:cTn id="7" dur="500"/>
                                        <p:tgtEl>
                                          <p:spTgt spid="215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0"/>
                                        </p:tgtEl>
                                        <p:attrNameLst>
                                          <p:attrName>style.visibility</p:attrName>
                                        </p:attrNameLst>
                                      </p:cBhvr>
                                      <p:to>
                                        <p:strVal val="visible"/>
                                      </p:to>
                                    </p:set>
                                    <p:animEffect transition="in" filter="blinds(horizontal)">
                                      <p:cBhvr>
                                        <p:cTn id="12" dur="500"/>
                                        <p:tgtEl>
                                          <p:spTgt spid="100"/>
                                        </p:tgtEl>
                                      </p:cBhvr>
                                    </p:animEffect>
                                  </p:childTnLst>
                                </p:cTn>
                              </p:par>
                              <p:par>
                                <p:cTn id="13" presetID="3" presetClass="entr" presetSubtype="1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linds(horizontal)">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linds(horizontal)">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P spid="100"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noChangeArrowheads="1"/>
          </p:cNvSpPr>
          <p:nvPr>
            <p:ph type="title"/>
          </p:nvPr>
        </p:nvSpPr>
        <p:spPr>
          <a:xfrm>
            <a:off x="1461135" y="996633"/>
            <a:ext cx="6635750" cy="1252538"/>
          </a:xfr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400" b="0" i="0" u="none" strike="noStrike" kern="1200" cap="small" spc="0" normalizeH="0" baseline="0" noProof="0" dirty="0" smtClean="0">
                <a:ln>
                  <a:noFill/>
                </a:ln>
                <a:solidFill>
                  <a:schemeClr val="tx1"/>
                </a:solidFill>
                <a:effectLst/>
                <a:uLnTx/>
                <a:uFillTx/>
                <a:latin typeface="楷体" panose="02010609060101010101" charset="-122"/>
                <a:ea typeface="楷体" panose="02010609060101010101" charset="-122"/>
                <a:cs typeface="+mj-cs"/>
              </a:rPr>
              <a:t>1</a:t>
            </a:r>
            <a:r>
              <a:rPr kumimoji="0" sz="2400" b="0" i="0" u="none" strike="noStrike" kern="1200" cap="small" spc="0" normalizeH="0" baseline="0" noProof="0" dirty="0" smtClean="0">
                <a:ln>
                  <a:noFill/>
                </a:ln>
                <a:solidFill>
                  <a:schemeClr val="tx1"/>
                </a:solidFill>
                <a:effectLst/>
                <a:uLnTx/>
                <a:uFillTx/>
                <a:latin typeface="楷体" panose="02010609060101010101" charset="-122"/>
                <a:ea typeface="楷体" panose="02010609060101010101" charset="-122"/>
                <a:cs typeface="+mj-cs"/>
              </a:rPr>
              <a:t>）</a:t>
            </a:r>
            <a:r>
              <a:rPr kumimoji="0" lang="zh-CN" altLang="en-US" sz="2400" b="0" i="0" u="none" strike="noStrike" kern="1200" cap="small" spc="0" normalizeH="0" baseline="0" noProof="0" dirty="0" smtClean="0">
                <a:ln>
                  <a:noFill/>
                </a:ln>
                <a:solidFill>
                  <a:schemeClr val="tx1"/>
                </a:solidFill>
                <a:effectLst/>
                <a:uLnTx/>
                <a:uFillTx/>
                <a:latin typeface="楷体" panose="02010609060101010101" charset="-122"/>
                <a:ea typeface="楷体" panose="02010609060101010101" charset="-122"/>
                <a:cs typeface="+mj-cs"/>
              </a:rPr>
              <a:t>各种进制的基、位权及数码</a:t>
            </a:r>
            <a:endParaRPr kumimoji="0" lang="zh-CN" altLang="en-US" sz="2400" b="0" i="0" u="none" strike="noStrike" kern="1200" cap="small" spc="0" normalizeH="0" baseline="0" noProof="0" dirty="0" smtClean="0">
              <a:ln>
                <a:noFill/>
              </a:ln>
              <a:solidFill>
                <a:schemeClr val="tx1"/>
              </a:solidFill>
              <a:effectLst/>
              <a:uLnTx/>
              <a:uFillTx/>
              <a:latin typeface="楷体" panose="02010609060101010101" charset="-122"/>
              <a:ea typeface="楷体" panose="02010609060101010101" charset="-122"/>
              <a:cs typeface="+mj-cs"/>
            </a:endParaRPr>
          </a:p>
        </p:txBody>
      </p:sp>
      <p:graphicFrame>
        <p:nvGraphicFramePr>
          <p:cNvPr id="8195" name="Group 3"/>
          <p:cNvGraphicFramePr>
            <a:graphicFrameLocks noGrp="1"/>
          </p:cNvGraphicFramePr>
          <p:nvPr>
            <p:ph sz="quarter" idx="1"/>
            <p:custDataLst>
              <p:tags r:id="rId1"/>
            </p:custDataLst>
          </p:nvPr>
        </p:nvGraphicFramePr>
        <p:xfrm>
          <a:off x="1433830" y="2444115"/>
          <a:ext cx="9354185" cy="3770630"/>
        </p:xfrm>
        <a:graphic>
          <a:graphicData uri="http://schemas.openxmlformats.org/drawingml/2006/table">
            <a:tbl>
              <a:tblPr/>
              <a:tblGrid>
                <a:gridCol w="1562100"/>
                <a:gridCol w="937895"/>
                <a:gridCol w="4061460"/>
                <a:gridCol w="2792730"/>
              </a:tblGrid>
              <a:tr h="739775">
                <a:tc>
                  <a:txBody>
                    <a:bodyPr/>
                    <a:lstStyle/>
                    <a:p>
                      <a:pPr marL="0" marR="0" lvl="0" indent="266700" algn="ctr" defTabSz="914400" rtl="0" eaLnBrk="1" fontAlgn="base" latinLnBrk="0" hangingPunct="1">
                        <a:lnSpc>
                          <a:spcPts val="1565"/>
                        </a:lnSpc>
                        <a:spcBef>
                          <a:spcPct val="0"/>
                        </a:spcBef>
                        <a:spcAft>
                          <a:spcPct val="0"/>
                        </a:spcAft>
                        <a:buClrTx/>
                        <a:buSzTx/>
                        <a:buFont typeface="Arial" panose="020B0604020202020204" pitchFamily="34" charset="0"/>
                        <a:buNone/>
                      </a:pPr>
                      <a:r>
                        <a:rPr kumimoji="0" lang="zh-CN" sz="1600" b="0" i="0" u="none" strike="noStrike" cap="none" normalizeH="0" baseline="0" dirty="0" smtClean="0">
                          <a:ln>
                            <a:noFill/>
                          </a:ln>
                          <a:solidFill>
                            <a:srgbClr val="FFFFFF"/>
                          </a:solidFill>
                          <a:effectLst/>
                          <a:latin typeface="黑体" panose="02010609060101010101" pitchFamily="49" charset="-122"/>
                          <a:ea typeface="黑体" panose="02010609060101010101" pitchFamily="49" charset="-122"/>
                        </a:rPr>
                        <a:t>进制名称</a:t>
                      </a:r>
                      <a:endParaRPr kumimoji="0" lang="zh-CN" sz="1600" b="1" i="0" u="none" strike="noStrike" cap="none" normalizeH="0" baseline="0" dirty="0" smtClean="0">
                        <a:ln>
                          <a:noFill/>
                        </a:ln>
                        <a:solidFill>
                          <a:srgbClr val="FFFFFF"/>
                        </a:solidFill>
                        <a:effectLst/>
                        <a:latin typeface="黑体" panose="02010609060101010101" pitchFamily="49" charset="-122"/>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266700" algn="ctr" defTabSz="914400" rtl="0" eaLnBrk="1" fontAlgn="base" latinLnBrk="0" hangingPunct="1">
                        <a:lnSpc>
                          <a:spcPts val="1565"/>
                        </a:lnSpc>
                        <a:spcBef>
                          <a:spcPct val="0"/>
                        </a:spcBef>
                        <a:spcAft>
                          <a:spcPct val="0"/>
                        </a:spcAft>
                        <a:buClrTx/>
                        <a:buSzTx/>
                        <a:buFont typeface="Arial" panose="020B0604020202020204" pitchFamily="34" charset="0"/>
                        <a:buNone/>
                      </a:pPr>
                      <a:r>
                        <a:rPr kumimoji="0" lang="zh-CN" sz="1600" b="0" i="0" u="none" strike="noStrike" cap="none" normalizeH="0" baseline="0" dirty="0" smtClean="0">
                          <a:ln>
                            <a:noFill/>
                          </a:ln>
                          <a:solidFill>
                            <a:srgbClr val="FFFFFF"/>
                          </a:solidFill>
                          <a:effectLst/>
                          <a:latin typeface="黑体" panose="02010609060101010101" pitchFamily="49" charset="-122"/>
                          <a:ea typeface="黑体" panose="02010609060101010101" pitchFamily="49" charset="-122"/>
                        </a:rPr>
                        <a:t>基</a:t>
                      </a:r>
                      <a:r>
                        <a:rPr kumimoji="0" lang="en-US" sz="1600" b="0" i="1" u="none" strike="noStrike" cap="none" normalizeH="0" baseline="0" dirty="0" smtClean="0">
                          <a:ln>
                            <a:noFill/>
                          </a:ln>
                          <a:solidFill>
                            <a:srgbClr val="FFFFFF"/>
                          </a:solidFill>
                          <a:effectLst/>
                          <a:latin typeface="黑体" panose="02010609060101010101" pitchFamily="49" charset="-122"/>
                          <a:ea typeface="黑体" panose="02010609060101010101" pitchFamily="49" charset="-122"/>
                        </a:rPr>
                        <a:t>R</a:t>
                      </a:r>
                      <a:endParaRPr kumimoji="0" lang="en-US" sz="1600" b="1" i="1" u="none" strike="noStrike" cap="none" normalizeH="0" baseline="0" dirty="0" smtClean="0">
                        <a:ln>
                          <a:noFill/>
                        </a:ln>
                        <a:solidFill>
                          <a:srgbClr val="FFFFFF"/>
                        </a:solidFill>
                        <a:effectLst/>
                        <a:latin typeface="黑体" panose="02010609060101010101" pitchFamily="49" charset="-122"/>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266700" algn="ctr" defTabSz="914400" rtl="0" eaLnBrk="1" fontAlgn="base" latinLnBrk="0" hangingPunct="1">
                        <a:lnSpc>
                          <a:spcPts val="1565"/>
                        </a:lnSpc>
                        <a:spcBef>
                          <a:spcPct val="0"/>
                        </a:spcBef>
                        <a:spcAft>
                          <a:spcPct val="0"/>
                        </a:spcAft>
                        <a:buClrTx/>
                        <a:buSzTx/>
                        <a:buFont typeface="Arial" panose="020B0604020202020204" pitchFamily="34" charset="0"/>
                        <a:buNone/>
                      </a:pPr>
                      <a:r>
                        <a:rPr kumimoji="0" lang="zh-CN" sz="1600" b="0" i="0" u="none" strike="noStrike" cap="none" normalizeH="0" baseline="0" dirty="0" smtClean="0">
                          <a:ln>
                            <a:noFill/>
                          </a:ln>
                          <a:solidFill>
                            <a:srgbClr val="FFFFFF"/>
                          </a:solidFill>
                          <a:effectLst/>
                          <a:latin typeface="黑体" panose="02010609060101010101" pitchFamily="49" charset="-122"/>
                          <a:ea typeface="黑体" panose="02010609060101010101" pitchFamily="49" charset="-122"/>
                        </a:rPr>
                        <a:t>位</a:t>
                      </a:r>
                      <a:r>
                        <a:rPr kumimoji="0" lang="en-US" sz="1600" b="0" i="0" u="none" strike="noStrike" cap="none" normalizeH="0" baseline="0" dirty="0" smtClean="0">
                          <a:ln>
                            <a:noFill/>
                          </a:ln>
                          <a:solidFill>
                            <a:srgbClr val="FFFFFF"/>
                          </a:solidFill>
                          <a:effectLst/>
                          <a:latin typeface="黑体" panose="02010609060101010101" pitchFamily="49" charset="-122"/>
                          <a:ea typeface="黑体" panose="02010609060101010101" pitchFamily="49" charset="-122"/>
                        </a:rPr>
                        <a:t>  </a:t>
                      </a:r>
                      <a:r>
                        <a:rPr kumimoji="0" lang="zh-CN" sz="1600" b="0" i="0" u="none" strike="noStrike" cap="none" normalizeH="0" baseline="0" dirty="0" smtClean="0">
                          <a:ln>
                            <a:noFill/>
                          </a:ln>
                          <a:solidFill>
                            <a:srgbClr val="FFFFFF"/>
                          </a:solidFill>
                          <a:effectLst/>
                          <a:latin typeface="黑体" panose="02010609060101010101" pitchFamily="49" charset="-122"/>
                          <a:ea typeface="黑体" panose="02010609060101010101" pitchFamily="49" charset="-122"/>
                        </a:rPr>
                        <a:t>权</a:t>
                      </a:r>
                      <a:endParaRPr kumimoji="0" lang="zh-CN" sz="1600" b="1" i="0" u="none" strike="noStrike" cap="none" normalizeH="0" baseline="0" dirty="0" smtClean="0">
                        <a:ln>
                          <a:noFill/>
                        </a:ln>
                        <a:solidFill>
                          <a:srgbClr val="FFFFFF"/>
                        </a:solidFill>
                        <a:effectLst/>
                        <a:latin typeface="黑体" panose="02010609060101010101" pitchFamily="49" charset="-122"/>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266700" algn="ctr" defTabSz="914400" rtl="0" eaLnBrk="1" fontAlgn="base" latinLnBrk="0" hangingPunct="1">
                        <a:lnSpc>
                          <a:spcPts val="1565"/>
                        </a:lnSpc>
                        <a:spcBef>
                          <a:spcPct val="0"/>
                        </a:spcBef>
                        <a:spcAft>
                          <a:spcPct val="0"/>
                        </a:spcAft>
                        <a:buClrTx/>
                        <a:buSzTx/>
                        <a:buFont typeface="Arial" panose="020B0604020202020204" pitchFamily="34" charset="0"/>
                        <a:buNone/>
                      </a:pPr>
                      <a:r>
                        <a:rPr kumimoji="0" lang="zh-CN" sz="1600" b="0" i="0" u="none" strike="noStrike" cap="none" normalizeH="0" baseline="0" dirty="0" smtClean="0">
                          <a:ln>
                            <a:noFill/>
                          </a:ln>
                          <a:solidFill>
                            <a:srgbClr val="FFFFFF"/>
                          </a:solidFill>
                          <a:effectLst/>
                          <a:latin typeface="黑体" panose="02010609060101010101" pitchFamily="49" charset="-122"/>
                          <a:ea typeface="黑体" panose="02010609060101010101" pitchFamily="49" charset="-122"/>
                        </a:rPr>
                        <a:t>数码</a:t>
                      </a:r>
                      <a:endParaRPr kumimoji="0" lang="zh-CN" sz="1600" b="0" i="0" u="none" strike="noStrike" cap="none" normalizeH="0" baseline="0" dirty="0" smtClean="0">
                        <a:ln>
                          <a:noFill/>
                        </a:ln>
                        <a:solidFill>
                          <a:srgbClr val="FFFFFF"/>
                        </a:solidFill>
                        <a:effectLst/>
                        <a:latin typeface="黑体" panose="02010609060101010101" pitchFamily="49" charset="-122"/>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761365">
                <a:tc>
                  <a:txBody>
                    <a:bodyPr/>
                    <a:lstStyle/>
                    <a:p>
                      <a:pPr marL="0" marR="0" lvl="0" indent="266700" algn="ctr" defTabSz="914400" rtl="0" eaLnBrk="1" fontAlgn="base" latinLnBrk="0" hangingPunct="1">
                        <a:lnSpc>
                          <a:spcPts val="1565"/>
                        </a:lnSpc>
                        <a:spcBef>
                          <a:spcPct val="0"/>
                        </a:spcBef>
                        <a:spcAft>
                          <a:spcPct val="0"/>
                        </a:spcAft>
                        <a:buClrTx/>
                        <a:buSzTx/>
                        <a:buFont typeface="Arial" panose="020B0604020202020204" pitchFamily="34" charset="0"/>
                        <a:buNone/>
                      </a:pPr>
                      <a:r>
                        <a:rPr kumimoji="0" lang="zh-CN"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十进制</a:t>
                      </a:r>
                      <a:endParaRPr kumimoji="0" lang="zh-CN"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266700" algn="ctr" defTabSz="914400" rtl="0" eaLnBrk="1" fontAlgn="base" latinLnBrk="0" hangingPunct="1">
                        <a:lnSpc>
                          <a:spcPts val="1565"/>
                        </a:lnSpc>
                        <a:spcBef>
                          <a:spcPct val="0"/>
                        </a:spcBef>
                        <a:spcAft>
                          <a:spcPct val="0"/>
                        </a:spcAft>
                        <a:buClrTx/>
                        <a:buSzTx/>
                        <a:buFont typeface="Arial" panose="020B0604020202020204" pitchFamily="34" charset="0"/>
                        <a:buNone/>
                      </a:pPr>
                      <a:r>
                        <a:rPr kumimoji="0" 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10</a:t>
                      </a:r>
                      <a:endParaRPr kumimoji="0" 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266700" algn="ctr" defTabSz="914400" rtl="0" eaLnBrk="1" fontAlgn="base" latinLnBrk="0" hangingPunct="1">
                        <a:lnSpc>
                          <a:spcPts val="1565"/>
                        </a:lnSpc>
                        <a:spcBef>
                          <a:spcPct val="0"/>
                        </a:spcBef>
                        <a:spcAft>
                          <a:spcPct val="0"/>
                        </a:spcAft>
                        <a:buClrTx/>
                        <a:buSzTx/>
                        <a:buFont typeface="Arial" panose="020B0604020202020204" pitchFamily="34" charset="0"/>
                        <a:buNone/>
                      </a:pPr>
                      <a:r>
                        <a:rPr kumimoji="0" lang="zh-CN"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a:t>
                      </a:r>
                      <a:r>
                        <a:rPr kumimoji="0" 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,10</a:t>
                      </a:r>
                      <a:r>
                        <a:rPr kumimoji="0" lang="en-US" sz="1600" b="0" i="0" u="none" strike="noStrike" cap="none" normalizeH="0" baseline="30000" dirty="0" smtClean="0">
                          <a:ln>
                            <a:noFill/>
                          </a:ln>
                          <a:solidFill>
                            <a:schemeClr val="tx1"/>
                          </a:solidFill>
                          <a:effectLst/>
                          <a:latin typeface="微软雅黑" panose="020B0503020204020204" pitchFamily="34" charset="-122"/>
                          <a:ea typeface="微软雅黑" panose="020B0503020204020204" pitchFamily="34" charset="-122"/>
                        </a:rPr>
                        <a:t>3</a:t>
                      </a:r>
                      <a:r>
                        <a:rPr kumimoji="0" 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,10</a:t>
                      </a:r>
                      <a:r>
                        <a:rPr kumimoji="0" lang="en-US" sz="1600" b="0" i="0" u="none" strike="noStrike" cap="none" normalizeH="0" baseline="30000" dirty="0" smtClean="0">
                          <a:ln>
                            <a:noFill/>
                          </a:ln>
                          <a:solidFill>
                            <a:schemeClr val="tx1"/>
                          </a:solidFill>
                          <a:effectLst/>
                          <a:latin typeface="微软雅黑" panose="020B0503020204020204" pitchFamily="34" charset="-122"/>
                          <a:ea typeface="微软雅黑" panose="020B0503020204020204" pitchFamily="34" charset="-122"/>
                        </a:rPr>
                        <a:t>2</a:t>
                      </a:r>
                      <a:r>
                        <a:rPr kumimoji="0" 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,10</a:t>
                      </a:r>
                      <a:r>
                        <a:rPr kumimoji="0" lang="en-US" sz="1600" b="0" i="0" u="none" strike="noStrike" cap="none" normalizeH="0" baseline="30000" dirty="0" smtClean="0">
                          <a:ln>
                            <a:noFill/>
                          </a:ln>
                          <a:solidFill>
                            <a:schemeClr val="tx1"/>
                          </a:solidFill>
                          <a:effectLst/>
                          <a:latin typeface="微软雅黑" panose="020B0503020204020204" pitchFamily="34" charset="-122"/>
                          <a:ea typeface="微软雅黑" panose="020B0503020204020204" pitchFamily="34" charset="-122"/>
                        </a:rPr>
                        <a:t>1</a:t>
                      </a:r>
                      <a:r>
                        <a:rPr kumimoji="0" 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,10</a:t>
                      </a:r>
                      <a:r>
                        <a:rPr kumimoji="0" lang="en-US" sz="1600" b="0" i="0" u="none" strike="noStrike" cap="none" normalizeH="0" baseline="30000" dirty="0" smtClean="0">
                          <a:ln>
                            <a:noFill/>
                          </a:ln>
                          <a:solidFill>
                            <a:schemeClr val="tx1"/>
                          </a:solidFill>
                          <a:effectLst/>
                          <a:latin typeface="微软雅黑" panose="020B0503020204020204" pitchFamily="34" charset="-122"/>
                          <a:ea typeface="微软雅黑" panose="020B0503020204020204" pitchFamily="34" charset="-122"/>
                        </a:rPr>
                        <a:t>0</a:t>
                      </a:r>
                      <a:r>
                        <a:rPr kumimoji="0" 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,10</a:t>
                      </a:r>
                      <a:r>
                        <a:rPr kumimoji="0" lang="en-US" sz="1600" b="0" i="0" u="none" strike="noStrike" cap="none" normalizeH="0" baseline="30000" dirty="0" smtClean="0">
                          <a:ln>
                            <a:noFill/>
                          </a:ln>
                          <a:solidFill>
                            <a:schemeClr val="tx1"/>
                          </a:solidFill>
                          <a:effectLst/>
                          <a:latin typeface="微软雅黑" panose="020B0503020204020204" pitchFamily="34" charset="-122"/>
                          <a:ea typeface="微软雅黑" panose="020B0503020204020204" pitchFamily="34" charset="-122"/>
                        </a:rPr>
                        <a:t>-1</a:t>
                      </a:r>
                      <a:r>
                        <a:rPr kumimoji="0" 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,10</a:t>
                      </a:r>
                      <a:r>
                        <a:rPr kumimoji="0" lang="en-US" sz="1600" b="0" i="0" u="none" strike="noStrike" cap="none" normalizeH="0" baseline="30000" dirty="0" smtClean="0">
                          <a:ln>
                            <a:noFill/>
                          </a:ln>
                          <a:solidFill>
                            <a:schemeClr val="tx1"/>
                          </a:solidFill>
                          <a:effectLst/>
                          <a:latin typeface="微软雅黑" panose="020B0503020204020204" pitchFamily="34" charset="-122"/>
                          <a:ea typeface="微软雅黑" panose="020B0503020204020204" pitchFamily="34" charset="-122"/>
                        </a:rPr>
                        <a:t>-2</a:t>
                      </a:r>
                      <a:r>
                        <a:rPr kumimoji="0" 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 10</a:t>
                      </a:r>
                      <a:r>
                        <a:rPr kumimoji="0" lang="en-US" sz="1600" b="0" i="0" u="none" strike="noStrike" cap="none" normalizeH="0" baseline="30000" dirty="0" smtClean="0">
                          <a:ln>
                            <a:noFill/>
                          </a:ln>
                          <a:solidFill>
                            <a:schemeClr val="tx1"/>
                          </a:solidFill>
                          <a:effectLst/>
                          <a:latin typeface="微软雅黑" panose="020B0503020204020204" pitchFamily="34" charset="-122"/>
                          <a:ea typeface="微软雅黑" panose="020B0503020204020204" pitchFamily="34" charset="-122"/>
                        </a:rPr>
                        <a:t>-3</a:t>
                      </a:r>
                      <a:r>
                        <a:rPr kumimoji="0" 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a:t>
                      </a:r>
                      <a:r>
                        <a:rPr kumimoji="0" lang="zh-CN"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a:t>
                      </a:r>
                      <a:endParaRPr kumimoji="0" lang="zh-CN"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266700" algn="ctr" defTabSz="914400" rtl="0" eaLnBrk="1" fontAlgn="base" latinLnBrk="0" hangingPunct="1">
                        <a:lnSpc>
                          <a:spcPts val="1565"/>
                        </a:lnSpc>
                        <a:spcBef>
                          <a:spcPct val="0"/>
                        </a:spcBef>
                        <a:spcAft>
                          <a:spcPct val="0"/>
                        </a:spcAft>
                        <a:buClrTx/>
                        <a:buSzTx/>
                        <a:buFont typeface="Arial" panose="020B0604020202020204" pitchFamily="34" charset="0"/>
                        <a:buNone/>
                      </a:pPr>
                      <a:r>
                        <a:rPr kumimoji="0" 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0,1,2,</a:t>
                      </a:r>
                      <a:r>
                        <a:rPr kumimoji="0" lang="zh-CN"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a:t>
                      </a:r>
                      <a:r>
                        <a:rPr kumimoji="0" 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,9</a:t>
                      </a:r>
                      <a:endParaRPr kumimoji="0" 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747395">
                <a:tc>
                  <a:txBody>
                    <a:bodyPr/>
                    <a:lstStyle/>
                    <a:p>
                      <a:pPr marL="0" marR="0" lvl="0" indent="266700" algn="ctr" defTabSz="914400" rtl="0" eaLnBrk="1" fontAlgn="base" latinLnBrk="0" hangingPunct="1">
                        <a:lnSpc>
                          <a:spcPts val="1565"/>
                        </a:lnSpc>
                        <a:spcBef>
                          <a:spcPct val="0"/>
                        </a:spcBef>
                        <a:spcAft>
                          <a:spcPct val="0"/>
                        </a:spcAft>
                        <a:buClrTx/>
                        <a:buSzTx/>
                        <a:buFont typeface="Arial" panose="020B0604020202020204" pitchFamily="34" charset="0"/>
                        <a:buNone/>
                      </a:pPr>
                      <a:r>
                        <a:rPr kumimoji="0" lang="zh-CN" sz="16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二进制</a:t>
                      </a:r>
                      <a:endParaRPr kumimoji="0" lang="zh-CN" sz="16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266700" algn="ctr" defTabSz="914400" rtl="0" eaLnBrk="1" fontAlgn="base" latinLnBrk="0" hangingPunct="1">
                        <a:lnSpc>
                          <a:spcPts val="1565"/>
                        </a:lnSpc>
                        <a:spcBef>
                          <a:spcPct val="0"/>
                        </a:spcBef>
                        <a:spcAft>
                          <a:spcPct val="0"/>
                        </a:spcAft>
                        <a:buClrTx/>
                        <a:buSzTx/>
                        <a:buFont typeface="Arial" panose="020B0604020202020204" pitchFamily="34" charset="0"/>
                        <a:buNone/>
                      </a:pPr>
                      <a:r>
                        <a:rPr kumimoji="0" 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a:t>
                      </a:r>
                      <a:endParaRPr kumimoji="0" 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266700" algn="ctr" defTabSz="914400" rtl="0" eaLnBrk="1" fontAlgn="base" latinLnBrk="0" hangingPunct="1">
                        <a:lnSpc>
                          <a:spcPts val="1565"/>
                        </a:lnSpc>
                        <a:spcBef>
                          <a:spcPct val="0"/>
                        </a:spcBef>
                        <a:spcAft>
                          <a:spcPct val="0"/>
                        </a:spcAft>
                        <a:buClrTx/>
                        <a:buSzTx/>
                        <a:buFont typeface="Arial" panose="020B0604020202020204" pitchFamily="34" charset="0"/>
                        <a:buNone/>
                      </a:pPr>
                      <a:r>
                        <a:rPr kumimoji="0" lang="zh-CN"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a:t>
                      </a:r>
                      <a:r>
                        <a:rPr kumimoji="0" 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a:t>
                      </a:r>
                      <a:r>
                        <a:rPr kumimoji="0" lang="en-US" sz="1600" b="0" i="0" u="none" strike="noStrike" cap="none" normalizeH="0" baseline="30000" dirty="0" smtClean="0">
                          <a:ln>
                            <a:noFill/>
                          </a:ln>
                          <a:solidFill>
                            <a:schemeClr val="tx1"/>
                          </a:solidFill>
                          <a:effectLst/>
                          <a:latin typeface="微软雅黑" panose="020B0503020204020204" pitchFamily="34" charset="-122"/>
                          <a:ea typeface="微软雅黑" panose="020B0503020204020204" pitchFamily="34" charset="-122"/>
                        </a:rPr>
                        <a:t>3</a:t>
                      </a:r>
                      <a:r>
                        <a:rPr kumimoji="0" 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a:t>
                      </a:r>
                      <a:r>
                        <a:rPr kumimoji="0" lang="en-US" sz="1600" b="0" i="0" u="none" strike="noStrike" cap="none" normalizeH="0" baseline="30000" dirty="0" smtClean="0">
                          <a:ln>
                            <a:noFill/>
                          </a:ln>
                          <a:solidFill>
                            <a:schemeClr val="tx1"/>
                          </a:solidFill>
                          <a:effectLst/>
                          <a:latin typeface="微软雅黑" panose="020B0503020204020204" pitchFamily="34" charset="-122"/>
                          <a:ea typeface="微软雅黑" panose="020B0503020204020204" pitchFamily="34" charset="-122"/>
                        </a:rPr>
                        <a:t>2</a:t>
                      </a:r>
                      <a:r>
                        <a:rPr kumimoji="0" 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a:t>
                      </a:r>
                      <a:r>
                        <a:rPr kumimoji="0" lang="en-US" sz="1600" b="0" i="0" u="none" strike="noStrike" cap="none" normalizeH="0" baseline="30000" dirty="0" smtClean="0">
                          <a:ln>
                            <a:noFill/>
                          </a:ln>
                          <a:solidFill>
                            <a:schemeClr val="tx1"/>
                          </a:solidFill>
                          <a:effectLst/>
                          <a:latin typeface="微软雅黑" panose="020B0503020204020204" pitchFamily="34" charset="-122"/>
                          <a:ea typeface="微软雅黑" panose="020B0503020204020204" pitchFamily="34" charset="-122"/>
                        </a:rPr>
                        <a:t>1</a:t>
                      </a:r>
                      <a:r>
                        <a:rPr kumimoji="0" 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a:t>
                      </a:r>
                      <a:r>
                        <a:rPr kumimoji="0" lang="en-US" sz="1600" b="0" i="0" u="none" strike="noStrike" cap="none" normalizeH="0" baseline="30000" dirty="0" smtClean="0">
                          <a:ln>
                            <a:noFill/>
                          </a:ln>
                          <a:solidFill>
                            <a:schemeClr val="tx1"/>
                          </a:solidFill>
                          <a:effectLst/>
                          <a:latin typeface="微软雅黑" panose="020B0503020204020204" pitchFamily="34" charset="-122"/>
                          <a:ea typeface="微软雅黑" panose="020B0503020204020204" pitchFamily="34" charset="-122"/>
                        </a:rPr>
                        <a:t>0</a:t>
                      </a:r>
                      <a:r>
                        <a:rPr kumimoji="0" 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a:t>
                      </a:r>
                      <a:r>
                        <a:rPr kumimoji="0" lang="en-US" sz="1600" b="0" i="0" u="none" strike="noStrike" cap="none" normalizeH="0" baseline="30000" dirty="0" smtClean="0">
                          <a:ln>
                            <a:noFill/>
                          </a:ln>
                          <a:solidFill>
                            <a:schemeClr val="tx1"/>
                          </a:solidFill>
                          <a:effectLst/>
                          <a:latin typeface="微软雅黑" panose="020B0503020204020204" pitchFamily="34" charset="-122"/>
                          <a:ea typeface="微软雅黑" panose="020B0503020204020204" pitchFamily="34" charset="-122"/>
                        </a:rPr>
                        <a:t>-1</a:t>
                      </a:r>
                      <a:r>
                        <a:rPr kumimoji="0" 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a:t>
                      </a:r>
                      <a:r>
                        <a:rPr kumimoji="0" lang="en-US" sz="1600" b="0" i="0" u="none" strike="noStrike" cap="none" normalizeH="0" baseline="30000" dirty="0" smtClean="0">
                          <a:ln>
                            <a:noFill/>
                          </a:ln>
                          <a:solidFill>
                            <a:schemeClr val="tx1"/>
                          </a:solidFill>
                          <a:effectLst/>
                          <a:latin typeface="微软雅黑" panose="020B0503020204020204" pitchFamily="34" charset="-122"/>
                          <a:ea typeface="微软雅黑" panose="020B0503020204020204" pitchFamily="34" charset="-122"/>
                        </a:rPr>
                        <a:t>-2</a:t>
                      </a:r>
                      <a:r>
                        <a:rPr kumimoji="0" 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 2</a:t>
                      </a:r>
                      <a:r>
                        <a:rPr kumimoji="0" lang="en-US" sz="1600" b="0" i="0" u="none" strike="noStrike" cap="none" normalizeH="0" baseline="30000" dirty="0" smtClean="0">
                          <a:ln>
                            <a:noFill/>
                          </a:ln>
                          <a:solidFill>
                            <a:schemeClr val="tx1"/>
                          </a:solidFill>
                          <a:effectLst/>
                          <a:latin typeface="微软雅黑" panose="020B0503020204020204" pitchFamily="34" charset="-122"/>
                          <a:ea typeface="微软雅黑" panose="020B0503020204020204" pitchFamily="34" charset="-122"/>
                        </a:rPr>
                        <a:t>-3</a:t>
                      </a:r>
                      <a:r>
                        <a:rPr kumimoji="0" 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a:t>
                      </a:r>
                      <a:r>
                        <a:rPr kumimoji="0" lang="zh-CN"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a:t>
                      </a:r>
                      <a:endParaRPr kumimoji="0" lang="zh-CN"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266700" algn="ctr" defTabSz="914400" rtl="0" eaLnBrk="1" fontAlgn="base" latinLnBrk="0" hangingPunct="1">
                        <a:lnSpc>
                          <a:spcPts val="1565"/>
                        </a:lnSpc>
                        <a:spcBef>
                          <a:spcPct val="0"/>
                        </a:spcBef>
                        <a:spcAft>
                          <a:spcPct val="0"/>
                        </a:spcAft>
                        <a:buClrTx/>
                        <a:buSzTx/>
                        <a:buFont typeface="Arial" panose="020B0604020202020204" pitchFamily="34" charset="0"/>
                        <a:buNone/>
                      </a:pPr>
                      <a:r>
                        <a:rPr kumimoji="0" 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0,1</a:t>
                      </a:r>
                      <a:endParaRPr kumimoji="0" 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760730">
                <a:tc>
                  <a:txBody>
                    <a:bodyPr/>
                    <a:lstStyle/>
                    <a:p>
                      <a:pPr marL="0" marR="0" lvl="0" indent="266700" algn="ctr" defTabSz="914400" rtl="0" eaLnBrk="1" fontAlgn="base" latinLnBrk="0" hangingPunct="1">
                        <a:lnSpc>
                          <a:spcPts val="1565"/>
                        </a:lnSpc>
                        <a:spcBef>
                          <a:spcPct val="0"/>
                        </a:spcBef>
                        <a:spcAft>
                          <a:spcPct val="0"/>
                        </a:spcAft>
                        <a:buClrTx/>
                        <a:buSzTx/>
                        <a:buFont typeface="Arial" panose="020B0604020202020204" pitchFamily="34" charset="0"/>
                        <a:buNone/>
                      </a:pPr>
                      <a:r>
                        <a:rPr kumimoji="0" lang="zh-CN" sz="16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八进制</a:t>
                      </a:r>
                      <a:endParaRPr kumimoji="0" lang="zh-CN" sz="16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266700" algn="ctr" defTabSz="914400" rtl="0" eaLnBrk="1" fontAlgn="base" latinLnBrk="0" hangingPunct="1">
                        <a:lnSpc>
                          <a:spcPts val="1565"/>
                        </a:lnSpc>
                        <a:spcBef>
                          <a:spcPct val="0"/>
                        </a:spcBef>
                        <a:spcAft>
                          <a:spcPct val="0"/>
                        </a:spcAft>
                        <a:buClrTx/>
                        <a:buSzTx/>
                        <a:buFont typeface="Arial" panose="020B0604020202020204" pitchFamily="34" charset="0"/>
                        <a:buNone/>
                      </a:pPr>
                      <a:r>
                        <a:rPr kumimoji="0" lang="en-US" sz="16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8</a:t>
                      </a:r>
                      <a:endParaRPr kumimoji="0" lang="en-US" sz="16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266700" algn="ctr" defTabSz="914400" rtl="0" eaLnBrk="1" fontAlgn="base" latinLnBrk="0" hangingPunct="1">
                        <a:lnSpc>
                          <a:spcPts val="1565"/>
                        </a:lnSpc>
                        <a:spcBef>
                          <a:spcPct val="0"/>
                        </a:spcBef>
                        <a:spcAft>
                          <a:spcPct val="0"/>
                        </a:spcAft>
                        <a:buClrTx/>
                        <a:buSzTx/>
                        <a:buFont typeface="Arial" panose="020B0604020202020204" pitchFamily="34" charset="0"/>
                        <a:buNone/>
                      </a:pPr>
                      <a:r>
                        <a:rPr kumimoji="0" lang="zh-CN"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a:t>
                      </a:r>
                      <a:r>
                        <a:rPr kumimoji="0" 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,8</a:t>
                      </a:r>
                      <a:r>
                        <a:rPr kumimoji="0" lang="en-US" sz="1600" b="0" i="0" u="none" strike="noStrike" cap="none" normalizeH="0" baseline="30000" dirty="0" smtClean="0">
                          <a:ln>
                            <a:noFill/>
                          </a:ln>
                          <a:solidFill>
                            <a:schemeClr val="tx1"/>
                          </a:solidFill>
                          <a:effectLst/>
                          <a:latin typeface="微软雅黑" panose="020B0503020204020204" pitchFamily="34" charset="-122"/>
                          <a:ea typeface="微软雅黑" panose="020B0503020204020204" pitchFamily="34" charset="-122"/>
                        </a:rPr>
                        <a:t>3</a:t>
                      </a:r>
                      <a:r>
                        <a:rPr kumimoji="0" 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,8</a:t>
                      </a:r>
                      <a:r>
                        <a:rPr kumimoji="0" lang="en-US" sz="1600" b="0" i="0" u="none" strike="noStrike" cap="none" normalizeH="0" baseline="30000" dirty="0" smtClean="0">
                          <a:ln>
                            <a:noFill/>
                          </a:ln>
                          <a:solidFill>
                            <a:schemeClr val="tx1"/>
                          </a:solidFill>
                          <a:effectLst/>
                          <a:latin typeface="微软雅黑" panose="020B0503020204020204" pitchFamily="34" charset="-122"/>
                          <a:ea typeface="微软雅黑" panose="020B0503020204020204" pitchFamily="34" charset="-122"/>
                        </a:rPr>
                        <a:t>2</a:t>
                      </a:r>
                      <a:r>
                        <a:rPr kumimoji="0" 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,8</a:t>
                      </a:r>
                      <a:r>
                        <a:rPr kumimoji="0" lang="en-US" sz="1600" b="0" i="0" u="none" strike="noStrike" cap="none" normalizeH="0" baseline="30000" dirty="0" smtClean="0">
                          <a:ln>
                            <a:noFill/>
                          </a:ln>
                          <a:solidFill>
                            <a:schemeClr val="tx1"/>
                          </a:solidFill>
                          <a:effectLst/>
                          <a:latin typeface="微软雅黑" panose="020B0503020204020204" pitchFamily="34" charset="-122"/>
                          <a:ea typeface="微软雅黑" panose="020B0503020204020204" pitchFamily="34" charset="-122"/>
                        </a:rPr>
                        <a:t>1</a:t>
                      </a:r>
                      <a:r>
                        <a:rPr kumimoji="0" 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,8</a:t>
                      </a:r>
                      <a:r>
                        <a:rPr kumimoji="0" lang="en-US" sz="1600" b="0" i="0" u="none" strike="noStrike" cap="none" normalizeH="0" baseline="30000" dirty="0" smtClean="0">
                          <a:ln>
                            <a:noFill/>
                          </a:ln>
                          <a:solidFill>
                            <a:schemeClr val="tx1"/>
                          </a:solidFill>
                          <a:effectLst/>
                          <a:latin typeface="微软雅黑" panose="020B0503020204020204" pitchFamily="34" charset="-122"/>
                          <a:ea typeface="微软雅黑" panose="020B0503020204020204" pitchFamily="34" charset="-122"/>
                        </a:rPr>
                        <a:t>0</a:t>
                      </a:r>
                      <a:r>
                        <a:rPr kumimoji="0" 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,8</a:t>
                      </a:r>
                      <a:r>
                        <a:rPr kumimoji="0" lang="en-US" sz="1600" b="0" i="0" u="none" strike="noStrike" cap="none" normalizeH="0" baseline="30000" dirty="0" smtClean="0">
                          <a:ln>
                            <a:noFill/>
                          </a:ln>
                          <a:solidFill>
                            <a:schemeClr val="tx1"/>
                          </a:solidFill>
                          <a:effectLst/>
                          <a:latin typeface="微软雅黑" panose="020B0503020204020204" pitchFamily="34" charset="-122"/>
                          <a:ea typeface="微软雅黑" panose="020B0503020204020204" pitchFamily="34" charset="-122"/>
                        </a:rPr>
                        <a:t>-1</a:t>
                      </a:r>
                      <a:r>
                        <a:rPr kumimoji="0" 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,8</a:t>
                      </a:r>
                      <a:r>
                        <a:rPr kumimoji="0" lang="en-US" sz="1600" b="0" i="0" u="none" strike="noStrike" cap="none" normalizeH="0" baseline="30000" dirty="0" smtClean="0">
                          <a:ln>
                            <a:noFill/>
                          </a:ln>
                          <a:solidFill>
                            <a:schemeClr val="tx1"/>
                          </a:solidFill>
                          <a:effectLst/>
                          <a:latin typeface="微软雅黑" panose="020B0503020204020204" pitchFamily="34" charset="-122"/>
                          <a:ea typeface="微软雅黑" panose="020B0503020204020204" pitchFamily="34" charset="-122"/>
                        </a:rPr>
                        <a:t>-2</a:t>
                      </a:r>
                      <a:r>
                        <a:rPr kumimoji="0" 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 8</a:t>
                      </a:r>
                      <a:r>
                        <a:rPr kumimoji="0" lang="en-US" sz="1600" b="0" i="0" u="none" strike="noStrike" cap="none" normalizeH="0" baseline="30000" dirty="0" smtClean="0">
                          <a:ln>
                            <a:noFill/>
                          </a:ln>
                          <a:solidFill>
                            <a:schemeClr val="tx1"/>
                          </a:solidFill>
                          <a:effectLst/>
                          <a:latin typeface="微软雅黑" panose="020B0503020204020204" pitchFamily="34" charset="-122"/>
                          <a:ea typeface="微软雅黑" panose="020B0503020204020204" pitchFamily="34" charset="-122"/>
                        </a:rPr>
                        <a:t>-3</a:t>
                      </a:r>
                      <a:r>
                        <a:rPr kumimoji="0" 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a:t>
                      </a:r>
                      <a:r>
                        <a:rPr kumimoji="0" lang="zh-CN"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a:t>
                      </a:r>
                      <a:endParaRPr kumimoji="0" lang="zh-CN"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266700" algn="ctr" defTabSz="914400" rtl="0" eaLnBrk="1" fontAlgn="base" latinLnBrk="0" hangingPunct="1">
                        <a:lnSpc>
                          <a:spcPts val="1565"/>
                        </a:lnSpc>
                        <a:spcBef>
                          <a:spcPct val="0"/>
                        </a:spcBef>
                        <a:spcAft>
                          <a:spcPct val="0"/>
                        </a:spcAft>
                        <a:buClrTx/>
                        <a:buSzTx/>
                        <a:buFont typeface="Arial" panose="020B0604020202020204" pitchFamily="34" charset="0"/>
                        <a:buNone/>
                      </a:pPr>
                      <a:r>
                        <a:rPr kumimoji="0" lang="en-US" sz="16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0,1,2,</a:t>
                      </a:r>
                      <a:r>
                        <a:rPr kumimoji="0" lang="zh-CN" sz="16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a:t>
                      </a:r>
                      <a:r>
                        <a:rPr kumimoji="0" lang="en-US" sz="16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,7</a:t>
                      </a:r>
                      <a:endParaRPr kumimoji="0" lang="en-US" sz="16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761365">
                <a:tc>
                  <a:txBody>
                    <a:bodyPr/>
                    <a:lstStyle/>
                    <a:p>
                      <a:pPr marL="0" marR="0" lvl="0" indent="266700" algn="ctr" defTabSz="914400" rtl="0" eaLnBrk="1" fontAlgn="base" latinLnBrk="0" hangingPunct="1">
                        <a:lnSpc>
                          <a:spcPts val="1565"/>
                        </a:lnSpc>
                        <a:spcBef>
                          <a:spcPct val="0"/>
                        </a:spcBef>
                        <a:spcAft>
                          <a:spcPct val="0"/>
                        </a:spcAft>
                        <a:buClrTx/>
                        <a:buSzTx/>
                        <a:buFont typeface="Arial" panose="020B0604020202020204" pitchFamily="34" charset="0"/>
                        <a:buNone/>
                      </a:pPr>
                      <a:r>
                        <a:rPr kumimoji="0" lang="zh-CN"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十六进制</a:t>
                      </a:r>
                      <a:endParaRPr kumimoji="0" lang="zh-CN"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266700" algn="ctr" defTabSz="914400" rtl="0" eaLnBrk="1" fontAlgn="base" latinLnBrk="0" hangingPunct="1">
                        <a:lnSpc>
                          <a:spcPts val="1565"/>
                        </a:lnSpc>
                        <a:spcBef>
                          <a:spcPct val="0"/>
                        </a:spcBef>
                        <a:spcAft>
                          <a:spcPct val="0"/>
                        </a:spcAft>
                        <a:buClrTx/>
                        <a:buSzTx/>
                        <a:buFont typeface="Arial" panose="020B0604020202020204" pitchFamily="34" charset="0"/>
                        <a:buNone/>
                      </a:pPr>
                      <a:r>
                        <a:rPr kumimoji="0" 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16</a:t>
                      </a:r>
                      <a:endParaRPr kumimoji="0" 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266700" algn="ctr" defTabSz="914400" rtl="0" eaLnBrk="1" fontAlgn="base" latinLnBrk="0" hangingPunct="1">
                        <a:lnSpc>
                          <a:spcPts val="1565"/>
                        </a:lnSpc>
                        <a:spcBef>
                          <a:spcPct val="0"/>
                        </a:spcBef>
                        <a:spcAft>
                          <a:spcPct val="0"/>
                        </a:spcAft>
                        <a:buClrTx/>
                        <a:buSzTx/>
                        <a:buFont typeface="Arial" panose="020B0604020202020204" pitchFamily="34" charset="0"/>
                        <a:buNone/>
                      </a:pPr>
                      <a:r>
                        <a:rPr kumimoji="0" lang="zh-CN"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a:t>
                      </a:r>
                      <a:r>
                        <a:rPr kumimoji="0" 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,16</a:t>
                      </a:r>
                      <a:r>
                        <a:rPr kumimoji="0" lang="en-US" sz="1600" b="0" i="0" u="none" strike="noStrike" cap="none" normalizeH="0" baseline="30000" dirty="0" smtClean="0">
                          <a:ln>
                            <a:noFill/>
                          </a:ln>
                          <a:solidFill>
                            <a:schemeClr val="tx1"/>
                          </a:solidFill>
                          <a:effectLst/>
                          <a:latin typeface="微软雅黑" panose="020B0503020204020204" pitchFamily="34" charset="-122"/>
                          <a:ea typeface="微软雅黑" panose="020B0503020204020204" pitchFamily="34" charset="-122"/>
                        </a:rPr>
                        <a:t>3</a:t>
                      </a:r>
                      <a:r>
                        <a:rPr kumimoji="0" 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,16</a:t>
                      </a:r>
                      <a:r>
                        <a:rPr kumimoji="0" lang="en-US" sz="1600" b="0" i="0" u="none" strike="noStrike" cap="none" normalizeH="0" baseline="30000" dirty="0" smtClean="0">
                          <a:ln>
                            <a:noFill/>
                          </a:ln>
                          <a:solidFill>
                            <a:schemeClr val="tx1"/>
                          </a:solidFill>
                          <a:effectLst/>
                          <a:latin typeface="微软雅黑" panose="020B0503020204020204" pitchFamily="34" charset="-122"/>
                          <a:ea typeface="微软雅黑" panose="020B0503020204020204" pitchFamily="34" charset="-122"/>
                        </a:rPr>
                        <a:t>2</a:t>
                      </a:r>
                      <a:r>
                        <a:rPr kumimoji="0" 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,16</a:t>
                      </a:r>
                      <a:r>
                        <a:rPr kumimoji="0" lang="en-US" sz="1600" b="0" i="0" u="none" strike="noStrike" cap="none" normalizeH="0" baseline="30000" dirty="0" smtClean="0">
                          <a:ln>
                            <a:noFill/>
                          </a:ln>
                          <a:solidFill>
                            <a:schemeClr val="tx1"/>
                          </a:solidFill>
                          <a:effectLst/>
                          <a:latin typeface="微软雅黑" panose="020B0503020204020204" pitchFamily="34" charset="-122"/>
                          <a:ea typeface="微软雅黑" panose="020B0503020204020204" pitchFamily="34" charset="-122"/>
                        </a:rPr>
                        <a:t>1</a:t>
                      </a:r>
                      <a:r>
                        <a:rPr kumimoji="0" 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,16</a:t>
                      </a:r>
                      <a:r>
                        <a:rPr kumimoji="0" lang="en-US" sz="1600" b="0" i="0" u="none" strike="noStrike" cap="none" normalizeH="0" baseline="30000" dirty="0" smtClean="0">
                          <a:ln>
                            <a:noFill/>
                          </a:ln>
                          <a:solidFill>
                            <a:schemeClr val="tx1"/>
                          </a:solidFill>
                          <a:effectLst/>
                          <a:latin typeface="微软雅黑" panose="020B0503020204020204" pitchFamily="34" charset="-122"/>
                          <a:ea typeface="微软雅黑" panose="020B0503020204020204" pitchFamily="34" charset="-122"/>
                        </a:rPr>
                        <a:t>0</a:t>
                      </a:r>
                      <a:r>
                        <a:rPr kumimoji="0" 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,16</a:t>
                      </a:r>
                      <a:r>
                        <a:rPr kumimoji="0" lang="en-US" sz="1600" b="0" i="0" u="none" strike="noStrike" cap="none" normalizeH="0" baseline="30000" dirty="0" smtClean="0">
                          <a:ln>
                            <a:noFill/>
                          </a:ln>
                          <a:solidFill>
                            <a:schemeClr val="tx1"/>
                          </a:solidFill>
                          <a:effectLst/>
                          <a:latin typeface="微软雅黑" panose="020B0503020204020204" pitchFamily="34" charset="-122"/>
                          <a:ea typeface="微软雅黑" panose="020B0503020204020204" pitchFamily="34" charset="-122"/>
                        </a:rPr>
                        <a:t>-1</a:t>
                      </a:r>
                      <a:r>
                        <a:rPr kumimoji="0" 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,16</a:t>
                      </a:r>
                      <a:r>
                        <a:rPr kumimoji="0" lang="en-US" sz="1600" b="0" i="0" u="none" strike="noStrike" cap="none" normalizeH="0" baseline="30000" dirty="0" smtClean="0">
                          <a:ln>
                            <a:noFill/>
                          </a:ln>
                          <a:solidFill>
                            <a:schemeClr val="tx1"/>
                          </a:solidFill>
                          <a:effectLst/>
                          <a:latin typeface="微软雅黑" panose="020B0503020204020204" pitchFamily="34" charset="-122"/>
                          <a:ea typeface="微软雅黑" panose="020B0503020204020204" pitchFamily="34" charset="-122"/>
                        </a:rPr>
                        <a:t>-2</a:t>
                      </a:r>
                      <a:r>
                        <a:rPr kumimoji="0" 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 16</a:t>
                      </a:r>
                      <a:r>
                        <a:rPr kumimoji="0" lang="en-US" sz="1600" b="0" i="0" u="none" strike="noStrike" cap="none" normalizeH="0" baseline="30000" dirty="0" smtClean="0">
                          <a:ln>
                            <a:noFill/>
                          </a:ln>
                          <a:solidFill>
                            <a:schemeClr val="tx1"/>
                          </a:solidFill>
                          <a:effectLst/>
                          <a:latin typeface="微软雅黑" panose="020B0503020204020204" pitchFamily="34" charset="-122"/>
                          <a:ea typeface="微软雅黑" panose="020B0503020204020204" pitchFamily="34" charset="-122"/>
                        </a:rPr>
                        <a:t>-3</a:t>
                      </a:r>
                      <a:r>
                        <a:rPr kumimoji="0" 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a:t>
                      </a:r>
                      <a:r>
                        <a:rPr kumimoji="0" lang="zh-CN"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a:t>
                      </a:r>
                      <a:endParaRPr kumimoji="0" lang="zh-CN"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266700" algn="ctr" defTabSz="914400" rtl="0" eaLnBrk="1" fontAlgn="base" latinLnBrk="0" hangingPunct="1">
                        <a:lnSpc>
                          <a:spcPts val="1565"/>
                        </a:lnSpc>
                        <a:spcBef>
                          <a:spcPct val="0"/>
                        </a:spcBef>
                        <a:spcAft>
                          <a:spcPct val="0"/>
                        </a:spcAft>
                        <a:buClrTx/>
                        <a:buSzTx/>
                        <a:buFont typeface="Arial" panose="020B0604020202020204" pitchFamily="34" charset="0"/>
                        <a:buNone/>
                      </a:pPr>
                      <a:r>
                        <a:rPr kumimoji="0" 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0,1,</a:t>
                      </a:r>
                      <a:r>
                        <a:rPr kumimoji="0" lang="zh-CN"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a:t>
                      </a:r>
                      <a:r>
                        <a:rPr kumimoji="0" 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,9,A,B,C,D,E,F</a:t>
                      </a:r>
                      <a:endParaRPr kumimoji="0" 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11" name="矩形 10"/>
          <p:cNvSpPr/>
          <p:nvPr/>
        </p:nvSpPr>
        <p:spPr>
          <a:xfrm>
            <a:off x="8543925" y="6095365"/>
            <a:ext cx="1656080" cy="5041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883285" y="695325"/>
            <a:ext cx="3288030" cy="460375"/>
          </a:xfrm>
          <a:prstGeom prst="rect">
            <a:avLst/>
          </a:prstGeom>
          <a:noFill/>
        </p:spPr>
        <p:txBody>
          <a:bodyPr wrap="square" rtlCol="0">
            <a:spAutoFit/>
          </a:bodyPr>
          <a:p>
            <a:r>
              <a:rPr lang="zh-CN" altLang="en-US" sz="2400">
                <a:latin typeface="楷体" panose="02010609060101010101" charset="-122"/>
                <a:ea typeface="楷体" panose="02010609060101010101" charset="-122"/>
              </a:rPr>
              <a:t>数制的细节问题</a:t>
            </a:r>
            <a:endParaRPr lang="zh-CN" altLang="en-US" sz="2400">
              <a:latin typeface="楷体" panose="02010609060101010101" charset="-122"/>
              <a:ea typeface="楷体" panose="0201060906010101010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dissolve">
                                      <p:cBhvr>
                                        <p:cTn id="7" dur="500"/>
                                        <p:tgtEl>
                                          <p:spTgt spid="8194"/>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8195"/>
                                        </p:tgtEl>
                                        <p:attrNameLst>
                                          <p:attrName>style.visibility</p:attrName>
                                        </p:attrNameLst>
                                      </p:cBhvr>
                                      <p:to>
                                        <p:strVal val="visible"/>
                                      </p:to>
                                    </p:set>
                                    <p:animEffect transition="in" filter="diamond(in)">
                                      <p:cBhvr>
                                        <p:cTn id="12" dur="2000"/>
                                        <p:tgtEl>
                                          <p:spTgt spid="8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bldLvl="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
          <p:cNvSpPr>
            <a:spLocks noGrp="1" noChangeArrowheads="1"/>
          </p:cNvSpPr>
          <p:nvPr>
            <p:ph type="title"/>
          </p:nvPr>
        </p:nvSpPr>
        <p:spPr>
          <a:xfrm>
            <a:off x="1990408" y="1841183"/>
            <a:ext cx="4679950" cy="474663"/>
          </a:xfrm>
        </p:spPr>
        <p:txBody>
          <a:bodyPr vert="horz" anchor="b">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665" b="0" i="0" u="none" strike="noStrike" kern="1200" cap="small" spc="0" normalizeH="0" baseline="0" noProof="0" dirty="0" smtClean="0">
                <a:ln>
                  <a:noFill/>
                </a:ln>
                <a:solidFill>
                  <a:schemeClr val="tx1"/>
                </a:solidFill>
                <a:effectLst/>
                <a:uLnTx/>
                <a:uFillTx/>
                <a:latin typeface="楷体" panose="02010609060101010101" charset="-122"/>
                <a:ea typeface="楷体" panose="02010609060101010101" charset="-122"/>
                <a:cs typeface="+mj-cs"/>
              </a:rPr>
              <a:t>2</a:t>
            </a:r>
            <a:r>
              <a:rPr kumimoji="0" sz="2665" b="0" i="0" u="none" strike="noStrike" kern="1200" cap="small" spc="0" normalizeH="0" baseline="0" noProof="0" dirty="0" smtClean="0">
                <a:ln>
                  <a:noFill/>
                </a:ln>
                <a:solidFill>
                  <a:schemeClr val="tx1"/>
                </a:solidFill>
                <a:effectLst/>
                <a:uLnTx/>
                <a:uFillTx/>
                <a:latin typeface="楷体" panose="02010609060101010101" charset="-122"/>
                <a:ea typeface="楷体" panose="02010609060101010101" charset="-122"/>
                <a:cs typeface="+mj-cs"/>
              </a:rPr>
              <a:t>）</a:t>
            </a:r>
            <a:r>
              <a:rPr kumimoji="0" lang="zh-CN" altLang="en-US" sz="2665" b="0" i="0" u="none" strike="noStrike" kern="1200" cap="small" spc="0" normalizeH="0" baseline="0" noProof="0" dirty="0" smtClean="0">
                <a:ln>
                  <a:noFill/>
                </a:ln>
                <a:solidFill>
                  <a:schemeClr val="tx1"/>
                </a:solidFill>
                <a:effectLst/>
                <a:uLnTx/>
                <a:uFillTx/>
                <a:latin typeface="楷体" panose="02010609060101010101" charset="-122"/>
                <a:ea typeface="楷体" panose="02010609060101010101" charset="-122"/>
                <a:cs typeface="+mj-cs"/>
              </a:rPr>
              <a:t>进制的简化符号</a:t>
            </a:r>
            <a:r>
              <a:rPr kumimoji="0" lang="zh-CN" altLang="en-US" sz="3000" b="0" i="0" u="none" strike="noStrike" kern="1200" cap="small"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rPr>
              <a:t> </a:t>
            </a:r>
            <a:endParaRPr kumimoji="0" lang="zh-CN" altLang="en-US" sz="3000" b="0" i="0" u="none" strike="noStrike" kern="1200" cap="small"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endParaRPr>
          </a:p>
        </p:txBody>
      </p:sp>
      <p:grpSp>
        <p:nvGrpSpPr>
          <p:cNvPr id="26627" name="Group 3"/>
          <p:cNvGrpSpPr/>
          <p:nvPr/>
        </p:nvGrpSpPr>
        <p:grpSpPr>
          <a:xfrm>
            <a:off x="1990725" y="2695575"/>
            <a:ext cx="7696200" cy="3456205"/>
            <a:chOff x="0" y="0"/>
            <a:chExt cx="2487" cy="2060"/>
          </a:xfrm>
        </p:grpSpPr>
        <p:grpSp>
          <p:nvGrpSpPr>
            <p:cNvPr id="26628" name="Group 4"/>
            <p:cNvGrpSpPr/>
            <p:nvPr/>
          </p:nvGrpSpPr>
          <p:grpSpPr>
            <a:xfrm>
              <a:off x="0" y="0"/>
              <a:ext cx="828" cy="422"/>
              <a:chOff x="0" y="0"/>
              <a:chExt cx="828" cy="422"/>
            </a:xfrm>
          </p:grpSpPr>
          <p:sp>
            <p:nvSpPr>
              <p:cNvPr id="26671" name="Rectangle 6"/>
              <p:cNvSpPr/>
              <p:nvPr/>
            </p:nvSpPr>
            <p:spPr>
              <a:xfrm>
                <a:off x="43" y="0"/>
                <a:ext cx="742" cy="196"/>
              </a:xfrm>
              <a:prstGeom prst="rect">
                <a:avLst/>
              </a:prstGeom>
              <a:noFill/>
              <a:ln w="9525">
                <a:noFill/>
              </a:ln>
            </p:spPr>
            <p:txBody>
              <a:bodyPr/>
              <a:lstStyle/>
              <a:p>
                <a:pPr algn="ctr" eaLnBrk="1" hangingPunct="1">
                  <a:buFont typeface="Arial" panose="020B0604020202020204" pitchFamily="34" charset="0"/>
                  <a:buNone/>
                </a:pPr>
                <a:r>
                  <a:rPr lang="zh-CN" altLang="en-US" sz="2400" b="1" dirty="0">
                    <a:latin typeface="Times New Roman" panose="02020603050405020304" pitchFamily="18" charset="0"/>
                  </a:rPr>
                  <a:t>进 制</a:t>
                </a:r>
                <a:endParaRPr lang="zh-CN" altLang="en-US" sz="2400" b="1" dirty="0">
                  <a:latin typeface="Times New Roman" panose="02020603050405020304" pitchFamily="18" charset="0"/>
                </a:endParaRPr>
              </a:p>
            </p:txBody>
          </p:sp>
          <p:sp>
            <p:nvSpPr>
              <p:cNvPr id="26672" name="Rectangle 7"/>
              <p:cNvSpPr/>
              <p:nvPr/>
            </p:nvSpPr>
            <p:spPr>
              <a:xfrm>
                <a:off x="0" y="0"/>
                <a:ext cx="828" cy="422"/>
              </a:xfrm>
              <a:prstGeom prst="rect">
                <a:avLst/>
              </a:prstGeom>
              <a:noFill/>
              <a:ln w="7" cap="flat" cmpd="sng">
                <a:solidFill>
                  <a:srgbClr val="A0A0A0"/>
                </a:solidFill>
                <a:prstDash val="solid"/>
                <a:miter/>
                <a:headEnd type="none" w="med" len="med"/>
                <a:tailEnd type="none" w="med" len="med"/>
              </a:ln>
            </p:spPr>
            <p:txBody>
              <a:bodyPr wrap="none"/>
              <a:lstStyle/>
              <a:p>
                <a:pPr eaLnBrk="1" hangingPunct="1">
                  <a:buFont typeface="Arial" panose="020B0604020202020204" pitchFamily="34" charset="0"/>
                  <a:buNone/>
                </a:pPr>
                <a:endParaRPr lang="zh-CN" altLang="zh-CN" b="1" dirty="0">
                  <a:latin typeface="Times New Roman" panose="02020603050405020304" pitchFamily="18" charset="0"/>
                </a:endParaRPr>
              </a:p>
            </p:txBody>
          </p:sp>
        </p:grpSp>
        <p:grpSp>
          <p:nvGrpSpPr>
            <p:cNvPr id="26629" name="Group 7"/>
            <p:cNvGrpSpPr/>
            <p:nvPr/>
          </p:nvGrpSpPr>
          <p:grpSpPr>
            <a:xfrm>
              <a:off x="828" y="0"/>
              <a:ext cx="899" cy="422"/>
              <a:chOff x="0" y="0"/>
              <a:chExt cx="899" cy="422"/>
            </a:xfrm>
          </p:grpSpPr>
          <p:sp>
            <p:nvSpPr>
              <p:cNvPr id="26669" name="Rectangle 9"/>
              <p:cNvSpPr/>
              <p:nvPr/>
            </p:nvSpPr>
            <p:spPr>
              <a:xfrm>
                <a:off x="43" y="0"/>
                <a:ext cx="813" cy="196"/>
              </a:xfrm>
              <a:prstGeom prst="rect">
                <a:avLst/>
              </a:prstGeom>
              <a:noFill/>
              <a:ln w="9525">
                <a:noFill/>
              </a:ln>
            </p:spPr>
            <p:txBody>
              <a:bodyPr/>
              <a:lstStyle/>
              <a:p>
                <a:pPr algn="ctr" eaLnBrk="1" hangingPunct="1">
                  <a:buFont typeface="Arial" panose="020B0604020202020204" pitchFamily="34" charset="0"/>
                  <a:buNone/>
                </a:pPr>
                <a:r>
                  <a:rPr lang="zh-CN" altLang="zh-CN" sz="2800" b="1" dirty="0">
                    <a:latin typeface="Times New Roman" panose="02020603050405020304" pitchFamily="18" charset="0"/>
                  </a:rPr>
                  <a:t>   </a:t>
                </a:r>
                <a:r>
                  <a:rPr lang="zh-CN" altLang="en-US" sz="2400" b="1" dirty="0">
                    <a:latin typeface="Times New Roman" panose="02020603050405020304" pitchFamily="18" charset="0"/>
                  </a:rPr>
                  <a:t>符 号</a:t>
                </a:r>
                <a:endParaRPr lang="zh-CN" altLang="en-US" sz="2400" b="1" dirty="0">
                  <a:latin typeface="Times New Roman" panose="02020603050405020304" pitchFamily="18" charset="0"/>
                </a:endParaRPr>
              </a:p>
            </p:txBody>
          </p:sp>
          <p:sp>
            <p:nvSpPr>
              <p:cNvPr id="26670" name="Rectangle 10"/>
              <p:cNvSpPr/>
              <p:nvPr/>
            </p:nvSpPr>
            <p:spPr>
              <a:xfrm>
                <a:off x="0" y="0"/>
                <a:ext cx="899" cy="422"/>
              </a:xfrm>
              <a:prstGeom prst="rect">
                <a:avLst/>
              </a:prstGeom>
              <a:noFill/>
              <a:ln w="7" cap="flat" cmpd="sng">
                <a:solidFill>
                  <a:srgbClr val="A0A0A0"/>
                </a:solidFill>
                <a:prstDash val="solid"/>
                <a:miter/>
                <a:headEnd type="none" w="med" len="med"/>
                <a:tailEnd type="none" w="med" len="med"/>
              </a:ln>
            </p:spPr>
            <p:txBody>
              <a:bodyPr wrap="none"/>
              <a:lstStyle/>
              <a:p>
                <a:pPr eaLnBrk="1" hangingPunct="1">
                  <a:buFont typeface="Arial" panose="020B0604020202020204" pitchFamily="34" charset="0"/>
                  <a:buNone/>
                </a:pPr>
                <a:endParaRPr lang="zh-CN" altLang="zh-CN" b="1" dirty="0">
                  <a:latin typeface="Times New Roman" panose="02020603050405020304" pitchFamily="18" charset="0"/>
                </a:endParaRPr>
              </a:p>
            </p:txBody>
          </p:sp>
        </p:grpSp>
        <p:grpSp>
          <p:nvGrpSpPr>
            <p:cNvPr id="26630" name="Group 10"/>
            <p:cNvGrpSpPr/>
            <p:nvPr/>
          </p:nvGrpSpPr>
          <p:grpSpPr>
            <a:xfrm>
              <a:off x="1727" y="0"/>
              <a:ext cx="760" cy="422"/>
              <a:chOff x="0" y="0"/>
              <a:chExt cx="760" cy="422"/>
            </a:xfrm>
          </p:grpSpPr>
          <p:sp>
            <p:nvSpPr>
              <p:cNvPr id="26667" name="Rectangle 12"/>
              <p:cNvSpPr/>
              <p:nvPr/>
            </p:nvSpPr>
            <p:spPr>
              <a:xfrm>
                <a:off x="43" y="0"/>
                <a:ext cx="674" cy="231"/>
              </a:xfrm>
              <a:prstGeom prst="rect">
                <a:avLst/>
              </a:prstGeom>
              <a:noFill/>
              <a:ln w="9525">
                <a:noFill/>
              </a:ln>
            </p:spPr>
            <p:txBody>
              <a:bodyPr/>
              <a:lstStyle/>
              <a:p>
                <a:pPr algn="ctr" eaLnBrk="1" hangingPunct="1">
                  <a:buFont typeface="Arial" panose="020B0604020202020204" pitchFamily="34" charset="0"/>
                  <a:buNone/>
                </a:pPr>
                <a:r>
                  <a:rPr lang="zh-CN" altLang="zh-CN" sz="2800" b="1" dirty="0">
                    <a:latin typeface="Times New Roman" panose="02020603050405020304" pitchFamily="18" charset="0"/>
                  </a:rPr>
                  <a:t>   </a:t>
                </a:r>
                <a:r>
                  <a:rPr lang="zh-CN" altLang="en-US" sz="2400" b="1" dirty="0">
                    <a:latin typeface="Times New Roman" panose="02020603050405020304" pitchFamily="18" charset="0"/>
                  </a:rPr>
                  <a:t>数 码</a:t>
                </a:r>
                <a:endParaRPr lang="zh-CN" altLang="en-US" sz="2400" b="1" dirty="0">
                  <a:latin typeface="Times New Roman" panose="02020603050405020304" pitchFamily="18" charset="0"/>
                </a:endParaRPr>
              </a:p>
            </p:txBody>
          </p:sp>
          <p:sp>
            <p:nvSpPr>
              <p:cNvPr id="26668" name="Rectangle 13"/>
              <p:cNvSpPr/>
              <p:nvPr/>
            </p:nvSpPr>
            <p:spPr>
              <a:xfrm>
                <a:off x="0" y="0"/>
                <a:ext cx="760" cy="422"/>
              </a:xfrm>
              <a:prstGeom prst="rect">
                <a:avLst/>
              </a:prstGeom>
              <a:noFill/>
              <a:ln w="7" cap="flat" cmpd="sng">
                <a:solidFill>
                  <a:srgbClr val="A0A0A0"/>
                </a:solidFill>
                <a:prstDash val="solid"/>
                <a:miter/>
                <a:headEnd type="none" w="med" len="med"/>
                <a:tailEnd type="none" w="med" len="med"/>
              </a:ln>
            </p:spPr>
            <p:txBody>
              <a:bodyPr wrap="none"/>
              <a:lstStyle/>
              <a:p>
                <a:pPr eaLnBrk="1" hangingPunct="1">
                  <a:buFont typeface="Arial" panose="020B0604020202020204" pitchFamily="34" charset="0"/>
                  <a:buNone/>
                </a:pPr>
                <a:endParaRPr lang="zh-CN" altLang="zh-CN" b="1" dirty="0">
                  <a:latin typeface="Times New Roman" panose="02020603050405020304" pitchFamily="18" charset="0"/>
                </a:endParaRPr>
              </a:p>
            </p:txBody>
          </p:sp>
        </p:grpSp>
        <p:grpSp>
          <p:nvGrpSpPr>
            <p:cNvPr id="26631" name="Group 13"/>
            <p:cNvGrpSpPr/>
            <p:nvPr/>
          </p:nvGrpSpPr>
          <p:grpSpPr>
            <a:xfrm>
              <a:off x="0" y="422"/>
              <a:ext cx="828" cy="422"/>
              <a:chOff x="0" y="0"/>
              <a:chExt cx="828" cy="422"/>
            </a:xfrm>
          </p:grpSpPr>
          <p:sp>
            <p:nvSpPr>
              <p:cNvPr id="26665" name="Rectangle 15"/>
              <p:cNvSpPr/>
              <p:nvPr/>
            </p:nvSpPr>
            <p:spPr>
              <a:xfrm>
                <a:off x="43" y="0"/>
                <a:ext cx="742" cy="422"/>
              </a:xfrm>
              <a:prstGeom prst="rect">
                <a:avLst/>
              </a:prstGeom>
              <a:noFill/>
              <a:ln w="9525">
                <a:noFill/>
              </a:ln>
            </p:spPr>
            <p:txBody>
              <a:bodyPr/>
              <a:lstStyle/>
              <a:p>
                <a:pPr algn="ctr" eaLnBrk="1" hangingPunct="1">
                  <a:buFont typeface="Arial" panose="020B0604020202020204" pitchFamily="34" charset="0"/>
                  <a:buNone/>
                </a:pPr>
                <a:r>
                  <a:rPr lang="zh-CN" altLang="en-US" sz="2400" b="1" dirty="0">
                    <a:latin typeface="Times New Roman" panose="02020603050405020304" pitchFamily="18" charset="0"/>
                  </a:rPr>
                  <a:t>二 进 制</a:t>
                </a:r>
                <a:endParaRPr lang="zh-CN" altLang="en-US" sz="2400" b="1" dirty="0">
                  <a:latin typeface="Times New Roman" panose="02020603050405020304" pitchFamily="18" charset="0"/>
                </a:endParaRPr>
              </a:p>
              <a:p>
                <a:pPr algn="ctr">
                  <a:buFont typeface="Arial" panose="020B0604020202020204" pitchFamily="34" charset="0"/>
                  <a:buNone/>
                </a:pPr>
                <a:endParaRPr lang="zh-CN" altLang="zh-CN" sz="2800" b="1" dirty="0">
                  <a:latin typeface="Times New Roman" panose="02020603050405020304" pitchFamily="18" charset="0"/>
                </a:endParaRPr>
              </a:p>
            </p:txBody>
          </p:sp>
          <p:sp>
            <p:nvSpPr>
              <p:cNvPr id="26666" name="Rectangle 16"/>
              <p:cNvSpPr/>
              <p:nvPr/>
            </p:nvSpPr>
            <p:spPr>
              <a:xfrm>
                <a:off x="0" y="0"/>
                <a:ext cx="828" cy="422"/>
              </a:xfrm>
              <a:prstGeom prst="rect">
                <a:avLst/>
              </a:prstGeom>
              <a:noFill/>
              <a:ln w="7" cap="flat" cmpd="sng">
                <a:solidFill>
                  <a:srgbClr val="A0A0A0"/>
                </a:solidFill>
                <a:prstDash val="solid"/>
                <a:miter/>
                <a:headEnd type="none" w="med" len="med"/>
                <a:tailEnd type="none" w="med" len="med"/>
              </a:ln>
            </p:spPr>
            <p:txBody>
              <a:bodyPr wrap="none"/>
              <a:lstStyle/>
              <a:p>
                <a:pPr eaLnBrk="1" hangingPunct="1">
                  <a:buFont typeface="Arial" panose="020B0604020202020204" pitchFamily="34" charset="0"/>
                  <a:buNone/>
                </a:pPr>
                <a:endParaRPr lang="zh-CN" altLang="zh-CN" b="1" dirty="0">
                  <a:latin typeface="Times New Roman" panose="02020603050405020304" pitchFamily="18" charset="0"/>
                </a:endParaRPr>
              </a:p>
            </p:txBody>
          </p:sp>
        </p:grpSp>
        <p:grpSp>
          <p:nvGrpSpPr>
            <p:cNvPr id="26632" name="Group 16"/>
            <p:cNvGrpSpPr/>
            <p:nvPr/>
          </p:nvGrpSpPr>
          <p:grpSpPr>
            <a:xfrm>
              <a:off x="828" y="422"/>
              <a:ext cx="899" cy="422"/>
              <a:chOff x="0" y="0"/>
              <a:chExt cx="899" cy="422"/>
            </a:xfrm>
          </p:grpSpPr>
          <p:sp>
            <p:nvSpPr>
              <p:cNvPr id="26663" name="Rectangle 18"/>
              <p:cNvSpPr/>
              <p:nvPr/>
            </p:nvSpPr>
            <p:spPr>
              <a:xfrm>
                <a:off x="43" y="0"/>
                <a:ext cx="813" cy="422"/>
              </a:xfrm>
              <a:prstGeom prst="rect">
                <a:avLst/>
              </a:prstGeom>
              <a:noFill/>
              <a:ln w="9525">
                <a:noFill/>
              </a:ln>
            </p:spPr>
            <p:txBody>
              <a:bodyPr/>
              <a:lstStyle/>
              <a:p>
                <a:pPr algn="ctr" eaLnBrk="1" hangingPunct="1">
                  <a:buFont typeface="Arial" panose="020B0604020202020204" pitchFamily="34" charset="0"/>
                  <a:buNone/>
                </a:pPr>
                <a:r>
                  <a:rPr lang="zh-CN" altLang="zh-CN" sz="2800" b="1" dirty="0">
                    <a:latin typeface="Times New Roman" panose="02020603050405020304" pitchFamily="18" charset="0"/>
                  </a:rPr>
                  <a:t> </a:t>
                </a:r>
                <a:r>
                  <a:rPr lang="en-US" altLang="zh-CN" sz="2400" b="1" dirty="0">
                    <a:latin typeface="Times New Roman" panose="02020603050405020304" pitchFamily="18" charset="0"/>
                  </a:rPr>
                  <a:t>B(Binary)</a:t>
                </a:r>
                <a:endParaRPr lang="zh-CN" altLang="zh-CN" sz="2400" b="1" dirty="0">
                  <a:latin typeface="Times New Roman" panose="02020603050405020304" pitchFamily="18" charset="0"/>
                </a:endParaRPr>
              </a:p>
            </p:txBody>
          </p:sp>
          <p:sp>
            <p:nvSpPr>
              <p:cNvPr id="26664" name="Rectangle 19"/>
              <p:cNvSpPr/>
              <p:nvPr/>
            </p:nvSpPr>
            <p:spPr>
              <a:xfrm>
                <a:off x="0" y="0"/>
                <a:ext cx="899" cy="422"/>
              </a:xfrm>
              <a:prstGeom prst="rect">
                <a:avLst/>
              </a:prstGeom>
              <a:noFill/>
              <a:ln w="7" cap="flat" cmpd="sng">
                <a:solidFill>
                  <a:srgbClr val="A0A0A0"/>
                </a:solidFill>
                <a:prstDash val="solid"/>
                <a:miter/>
                <a:headEnd type="none" w="med" len="med"/>
                <a:tailEnd type="none" w="med" len="med"/>
              </a:ln>
            </p:spPr>
            <p:txBody>
              <a:bodyPr wrap="none"/>
              <a:lstStyle/>
              <a:p>
                <a:pPr eaLnBrk="1" hangingPunct="1">
                  <a:buFont typeface="Arial" panose="020B0604020202020204" pitchFamily="34" charset="0"/>
                  <a:buNone/>
                </a:pPr>
                <a:endParaRPr lang="zh-CN" altLang="zh-CN" b="1" dirty="0">
                  <a:latin typeface="Times New Roman" panose="02020603050405020304" pitchFamily="18" charset="0"/>
                </a:endParaRPr>
              </a:p>
            </p:txBody>
          </p:sp>
        </p:grpSp>
        <p:grpSp>
          <p:nvGrpSpPr>
            <p:cNvPr id="26633" name="Group 19"/>
            <p:cNvGrpSpPr/>
            <p:nvPr/>
          </p:nvGrpSpPr>
          <p:grpSpPr>
            <a:xfrm>
              <a:off x="1727" y="422"/>
              <a:ext cx="760" cy="422"/>
              <a:chOff x="0" y="0"/>
              <a:chExt cx="760" cy="422"/>
            </a:xfrm>
          </p:grpSpPr>
          <p:sp>
            <p:nvSpPr>
              <p:cNvPr id="26661" name="Rectangle 21"/>
              <p:cNvSpPr/>
              <p:nvPr/>
            </p:nvSpPr>
            <p:spPr>
              <a:xfrm>
                <a:off x="43" y="0"/>
                <a:ext cx="674" cy="422"/>
              </a:xfrm>
              <a:prstGeom prst="rect">
                <a:avLst/>
              </a:prstGeom>
              <a:noFill/>
              <a:ln w="9525">
                <a:noFill/>
              </a:ln>
            </p:spPr>
            <p:txBody>
              <a:bodyPr/>
              <a:lstStyle/>
              <a:p>
                <a:pPr algn="ctr" eaLnBrk="1" hangingPunct="1">
                  <a:buFont typeface="Arial" panose="020B0604020202020204" pitchFamily="34" charset="0"/>
                  <a:buNone/>
                </a:pPr>
                <a:r>
                  <a:rPr lang="zh-CN" altLang="zh-CN" sz="2400" b="1" dirty="0">
                    <a:latin typeface="Times New Roman" panose="02020603050405020304" pitchFamily="18" charset="0"/>
                  </a:rPr>
                  <a:t>   </a:t>
                </a:r>
                <a:r>
                  <a:rPr lang="en-US" altLang="zh-CN" sz="2400" b="1" dirty="0">
                    <a:latin typeface="Times New Roman" panose="02020603050405020304" pitchFamily="18" charset="0"/>
                  </a:rPr>
                  <a:t>0~1</a:t>
                </a:r>
                <a:endParaRPr lang="en-US" altLang="zh-CN" sz="2400" b="1" dirty="0">
                  <a:latin typeface="Times New Roman" panose="02020603050405020304" pitchFamily="18" charset="0"/>
                </a:endParaRPr>
              </a:p>
              <a:p>
                <a:pPr algn="ctr">
                  <a:buFont typeface="Arial" panose="020B0604020202020204" pitchFamily="34" charset="0"/>
                  <a:buNone/>
                </a:pPr>
                <a:endParaRPr lang="zh-CN" altLang="zh-CN" sz="2800" b="1" dirty="0">
                  <a:latin typeface="Times New Roman" panose="02020603050405020304" pitchFamily="18" charset="0"/>
                </a:endParaRPr>
              </a:p>
            </p:txBody>
          </p:sp>
          <p:sp>
            <p:nvSpPr>
              <p:cNvPr id="26662" name="Rectangle 22"/>
              <p:cNvSpPr/>
              <p:nvPr/>
            </p:nvSpPr>
            <p:spPr>
              <a:xfrm>
                <a:off x="0" y="0"/>
                <a:ext cx="760" cy="422"/>
              </a:xfrm>
              <a:prstGeom prst="rect">
                <a:avLst/>
              </a:prstGeom>
              <a:noFill/>
              <a:ln w="7" cap="flat" cmpd="sng">
                <a:solidFill>
                  <a:srgbClr val="A0A0A0"/>
                </a:solidFill>
                <a:prstDash val="solid"/>
                <a:miter/>
                <a:headEnd type="none" w="med" len="med"/>
                <a:tailEnd type="none" w="med" len="med"/>
              </a:ln>
            </p:spPr>
            <p:txBody>
              <a:bodyPr wrap="none"/>
              <a:lstStyle/>
              <a:p>
                <a:pPr eaLnBrk="1" hangingPunct="1">
                  <a:buFont typeface="Arial" panose="020B0604020202020204" pitchFamily="34" charset="0"/>
                  <a:buNone/>
                </a:pPr>
                <a:endParaRPr lang="zh-CN" altLang="zh-CN" b="1" dirty="0">
                  <a:latin typeface="Times New Roman" panose="02020603050405020304" pitchFamily="18" charset="0"/>
                </a:endParaRPr>
              </a:p>
            </p:txBody>
          </p:sp>
        </p:grpSp>
        <p:grpSp>
          <p:nvGrpSpPr>
            <p:cNvPr id="26634" name="Group 22"/>
            <p:cNvGrpSpPr/>
            <p:nvPr/>
          </p:nvGrpSpPr>
          <p:grpSpPr>
            <a:xfrm>
              <a:off x="0" y="844"/>
              <a:ext cx="828" cy="422"/>
              <a:chOff x="0" y="0"/>
              <a:chExt cx="828" cy="422"/>
            </a:xfrm>
          </p:grpSpPr>
          <p:sp>
            <p:nvSpPr>
              <p:cNvPr id="26659" name="Rectangle 24"/>
              <p:cNvSpPr/>
              <p:nvPr/>
            </p:nvSpPr>
            <p:spPr>
              <a:xfrm>
                <a:off x="43" y="0"/>
                <a:ext cx="742" cy="422"/>
              </a:xfrm>
              <a:prstGeom prst="rect">
                <a:avLst/>
              </a:prstGeom>
              <a:noFill/>
              <a:ln w="9525">
                <a:noFill/>
              </a:ln>
            </p:spPr>
            <p:txBody>
              <a:bodyPr/>
              <a:lstStyle/>
              <a:p>
                <a:pPr algn="ctr" eaLnBrk="1" hangingPunct="1">
                  <a:buFont typeface="Arial" panose="020B0604020202020204" pitchFamily="34" charset="0"/>
                  <a:buNone/>
                </a:pPr>
                <a:r>
                  <a:rPr lang="zh-CN" altLang="en-US" sz="2400" b="1" dirty="0">
                    <a:latin typeface="Times New Roman" panose="02020603050405020304" pitchFamily="18" charset="0"/>
                  </a:rPr>
                  <a:t>八 进 制</a:t>
                </a:r>
                <a:endParaRPr lang="zh-CN" altLang="en-US" sz="2400" b="1" dirty="0">
                  <a:latin typeface="Times New Roman" panose="02020603050405020304" pitchFamily="18" charset="0"/>
                </a:endParaRPr>
              </a:p>
              <a:p>
                <a:pPr algn="ctr">
                  <a:buFont typeface="Arial" panose="020B0604020202020204" pitchFamily="34" charset="0"/>
                  <a:buNone/>
                </a:pPr>
                <a:endParaRPr lang="zh-CN" altLang="zh-CN" sz="2800" b="1" dirty="0">
                  <a:latin typeface="Times New Roman" panose="02020603050405020304" pitchFamily="18" charset="0"/>
                </a:endParaRPr>
              </a:p>
            </p:txBody>
          </p:sp>
          <p:sp>
            <p:nvSpPr>
              <p:cNvPr id="26660" name="Rectangle 25"/>
              <p:cNvSpPr/>
              <p:nvPr/>
            </p:nvSpPr>
            <p:spPr>
              <a:xfrm>
                <a:off x="0" y="0"/>
                <a:ext cx="828" cy="422"/>
              </a:xfrm>
              <a:prstGeom prst="rect">
                <a:avLst/>
              </a:prstGeom>
              <a:noFill/>
              <a:ln w="7" cap="flat" cmpd="sng">
                <a:solidFill>
                  <a:srgbClr val="A0A0A0"/>
                </a:solidFill>
                <a:prstDash val="solid"/>
                <a:miter/>
                <a:headEnd type="none" w="med" len="med"/>
                <a:tailEnd type="none" w="med" len="med"/>
              </a:ln>
            </p:spPr>
            <p:txBody>
              <a:bodyPr wrap="none"/>
              <a:lstStyle/>
              <a:p>
                <a:pPr eaLnBrk="1" hangingPunct="1">
                  <a:buFont typeface="Arial" panose="020B0604020202020204" pitchFamily="34" charset="0"/>
                  <a:buNone/>
                </a:pPr>
                <a:endParaRPr lang="zh-CN" altLang="zh-CN" b="1" dirty="0">
                  <a:latin typeface="Times New Roman" panose="02020603050405020304" pitchFamily="18" charset="0"/>
                </a:endParaRPr>
              </a:p>
            </p:txBody>
          </p:sp>
        </p:grpSp>
        <p:grpSp>
          <p:nvGrpSpPr>
            <p:cNvPr id="26635" name="Group 25"/>
            <p:cNvGrpSpPr/>
            <p:nvPr/>
          </p:nvGrpSpPr>
          <p:grpSpPr>
            <a:xfrm>
              <a:off x="828" y="844"/>
              <a:ext cx="899" cy="422"/>
              <a:chOff x="0" y="0"/>
              <a:chExt cx="899" cy="422"/>
            </a:xfrm>
          </p:grpSpPr>
          <p:sp>
            <p:nvSpPr>
              <p:cNvPr id="26657" name="Rectangle 27"/>
              <p:cNvSpPr/>
              <p:nvPr/>
            </p:nvSpPr>
            <p:spPr>
              <a:xfrm>
                <a:off x="43" y="0"/>
                <a:ext cx="813" cy="422"/>
              </a:xfrm>
              <a:prstGeom prst="rect">
                <a:avLst/>
              </a:prstGeom>
              <a:noFill/>
              <a:ln w="9525">
                <a:noFill/>
              </a:ln>
            </p:spPr>
            <p:txBody>
              <a:bodyPr/>
              <a:lstStyle/>
              <a:p>
                <a:pPr algn="ctr" eaLnBrk="1" hangingPunct="1">
                  <a:buFont typeface="Arial" panose="020B0604020202020204" pitchFamily="34" charset="0"/>
                  <a:buNone/>
                </a:pPr>
                <a:r>
                  <a:rPr lang="zh-CN" altLang="zh-CN" sz="2400" b="1" dirty="0">
                    <a:latin typeface="Times New Roman" panose="02020603050405020304" pitchFamily="18" charset="0"/>
                  </a:rPr>
                  <a:t> </a:t>
                </a:r>
                <a:r>
                  <a:rPr lang="en-US" altLang="zh-CN" sz="2400" b="1" dirty="0">
                    <a:latin typeface="Times New Roman" panose="02020603050405020304" pitchFamily="18" charset="0"/>
                  </a:rPr>
                  <a:t>O</a:t>
                </a:r>
                <a:r>
                  <a:rPr lang="zh-CN" altLang="zh-CN" sz="2400" b="1" dirty="0">
                    <a:latin typeface="Times New Roman" panose="02020603050405020304" pitchFamily="18" charset="0"/>
                  </a:rPr>
                  <a:t> </a:t>
                </a:r>
                <a:r>
                  <a:rPr lang="en-US" altLang="zh-CN" sz="2400" b="1" dirty="0">
                    <a:latin typeface="Times New Roman" panose="02020603050405020304" pitchFamily="18" charset="0"/>
                  </a:rPr>
                  <a:t>(Octal)</a:t>
                </a:r>
                <a:endParaRPr lang="zh-CN" altLang="zh-CN" sz="2400" b="1" dirty="0">
                  <a:latin typeface="Times New Roman" panose="02020603050405020304" pitchFamily="18" charset="0"/>
                </a:endParaRPr>
              </a:p>
            </p:txBody>
          </p:sp>
          <p:sp>
            <p:nvSpPr>
              <p:cNvPr id="26658" name="Rectangle 28"/>
              <p:cNvSpPr/>
              <p:nvPr/>
            </p:nvSpPr>
            <p:spPr>
              <a:xfrm>
                <a:off x="0" y="0"/>
                <a:ext cx="899" cy="422"/>
              </a:xfrm>
              <a:prstGeom prst="rect">
                <a:avLst/>
              </a:prstGeom>
              <a:noFill/>
              <a:ln w="7" cap="flat" cmpd="sng">
                <a:solidFill>
                  <a:srgbClr val="A0A0A0"/>
                </a:solidFill>
                <a:prstDash val="solid"/>
                <a:miter/>
                <a:headEnd type="none" w="med" len="med"/>
                <a:tailEnd type="none" w="med" len="med"/>
              </a:ln>
            </p:spPr>
            <p:txBody>
              <a:bodyPr wrap="none"/>
              <a:lstStyle/>
              <a:p>
                <a:pPr eaLnBrk="1" hangingPunct="1">
                  <a:buFont typeface="Arial" panose="020B0604020202020204" pitchFamily="34" charset="0"/>
                  <a:buNone/>
                </a:pPr>
                <a:endParaRPr lang="zh-CN" altLang="zh-CN" b="1" dirty="0">
                  <a:latin typeface="Times New Roman" panose="02020603050405020304" pitchFamily="18" charset="0"/>
                </a:endParaRPr>
              </a:p>
            </p:txBody>
          </p:sp>
        </p:grpSp>
        <p:grpSp>
          <p:nvGrpSpPr>
            <p:cNvPr id="26636" name="Group 28"/>
            <p:cNvGrpSpPr/>
            <p:nvPr/>
          </p:nvGrpSpPr>
          <p:grpSpPr>
            <a:xfrm>
              <a:off x="1727" y="844"/>
              <a:ext cx="760" cy="422"/>
              <a:chOff x="0" y="0"/>
              <a:chExt cx="760" cy="422"/>
            </a:xfrm>
          </p:grpSpPr>
          <p:sp>
            <p:nvSpPr>
              <p:cNvPr id="26655" name="Rectangle 30"/>
              <p:cNvSpPr/>
              <p:nvPr/>
            </p:nvSpPr>
            <p:spPr>
              <a:xfrm>
                <a:off x="43" y="0"/>
                <a:ext cx="674" cy="422"/>
              </a:xfrm>
              <a:prstGeom prst="rect">
                <a:avLst/>
              </a:prstGeom>
              <a:noFill/>
              <a:ln w="9525">
                <a:noFill/>
              </a:ln>
            </p:spPr>
            <p:txBody>
              <a:bodyPr/>
              <a:lstStyle/>
              <a:p>
                <a:pPr algn="ctr" eaLnBrk="1" hangingPunct="1">
                  <a:buFont typeface="Arial" panose="020B0604020202020204" pitchFamily="34" charset="0"/>
                  <a:buNone/>
                </a:pPr>
                <a:r>
                  <a:rPr lang="zh-CN" altLang="zh-CN" sz="2800" b="1" dirty="0">
                    <a:latin typeface="Times New Roman" panose="02020603050405020304" pitchFamily="18" charset="0"/>
                  </a:rPr>
                  <a:t>   </a:t>
                </a:r>
                <a:r>
                  <a:rPr lang="en-US" altLang="zh-CN" sz="2400" b="1" dirty="0">
                    <a:latin typeface="Times New Roman" panose="02020603050405020304" pitchFamily="18" charset="0"/>
                  </a:rPr>
                  <a:t>0~7</a:t>
                </a:r>
                <a:endParaRPr lang="en-US" altLang="zh-CN" sz="2400" b="1" dirty="0">
                  <a:latin typeface="Times New Roman" panose="02020603050405020304" pitchFamily="18" charset="0"/>
                </a:endParaRPr>
              </a:p>
              <a:p>
                <a:pPr algn="ctr">
                  <a:buFont typeface="Arial" panose="020B0604020202020204" pitchFamily="34" charset="0"/>
                  <a:buNone/>
                </a:pPr>
                <a:endParaRPr lang="zh-CN" altLang="zh-CN" sz="2800" b="1" dirty="0">
                  <a:latin typeface="Times New Roman" panose="02020603050405020304" pitchFamily="18" charset="0"/>
                </a:endParaRPr>
              </a:p>
            </p:txBody>
          </p:sp>
          <p:sp>
            <p:nvSpPr>
              <p:cNvPr id="26656" name="Rectangle 31"/>
              <p:cNvSpPr/>
              <p:nvPr/>
            </p:nvSpPr>
            <p:spPr>
              <a:xfrm>
                <a:off x="0" y="0"/>
                <a:ext cx="760" cy="422"/>
              </a:xfrm>
              <a:prstGeom prst="rect">
                <a:avLst/>
              </a:prstGeom>
              <a:noFill/>
              <a:ln w="7" cap="flat" cmpd="sng">
                <a:solidFill>
                  <a:srgbClr val="A0A0A0"/>
                </a:solidFill>
                <a:prstDash val="solid"/>
                <a:miter/>
                <a:headEnd type="none" w="med" len="med"/>
                <a:tailEnd type="none" w="med" len="med"/>
              </a:ln>
            </p:spPr>
            <p:txBody>
              <a:bodyPr wrap="none"/>
              <a:lstStyle/>
              <a:p>
                <a:pPr eaLnBrk="1" hangingPunct="1">
                  <a:buFont typeface="Arial" panose="020B0604020202020204" pitchFamily="34" charset="0"/>
                  <a:buNone/>
                </a:pPr>
                <a:endParaRPr lang="zh-CN" altLang="zh-CN" b="1" dirty="0">
                  <a:latin typeface="Times New Roman" panose="02020603050405020304" pitchFamily="18" charset="0"/>
                </a:endParaRPr>
              </a:p>
            </p:txBody>
          </p:sp>
        </p:grpSp>
        <p:grpSp>
          <p:nvGrpSpPr>
            <p:cNvPr id="26637" name="Group 31"/>
            <p:cNvGrpSpPr/>
            <p:nvPr/>
          </p:nvGrpSpPr>
          <p:grpSpPr>
            <a:xfrm>
              <a:off x="0" y="1266"/>
              <a:ext cx="828" cy="422"/>
              <a:chOff x="0" y="0"/>
              <a:chExt cx="828" cy="422"/>
            </a:xfrm>
          </p:grpSpPr>
          <p:sp>
            <p:nvSpPr>
              <p:cNvPr id="26653" name="Rectangle 33"/>
              <p:cNvSpPr/>
              <p:nvPr/>
            </p:nvSpPr>
            <p:spPr>
              <a:xfrm>
                <a:off x="43" y="0"/>
                <a:ext cx="742" cy="422"/>
              </a:xfrm>
              <a:prstGeom prst="rect">
                <a:avLst/>
              </a:prstGeom>
              <a:noFill/>
              <a:ln w="9525">
                <a:noFill/>
              </a:ln>
            </p:spPr>
            <p:txBody>
              <a:bodyPr/>
              <a:lstStyle/>
              <a:p>
                <a:pPr algn="ctr" eaLnBrk="1" hangingPunct="1">
                  <a:buFont typeface="Arial" panose="020B0604020202020204" pitchFamily="34" charset="0"/>
                  <a:buNone/>
                </a:pPr>
                <a:r>
                  <a:rPr lang="zh-CN" altLang="en-US" sz="2400" b="1" dirty="0">
                    <a:latin typeface="Times New Roman" panose="02020603050405020304" pitchFamily="18" charset="0"/>
                  </a:rPr>
                  <a:t>十 进 制</a:t>
                </a:r>
                <a:endParaRPr lang="zh-CN" altLang="en-US" sz="2400" b="1" dirty="0">
                  <a:latin typeface="Times New Roman" panose="02020603050405020304" pitchFamily="18" charset="0"/>
                </a:endParaRPr>
              </a:p>
              <a:p>
                <a:pPr algn="ctr">
                  <a:buFont typeface="Arial" panose="020B0604020202020204" pitchFamily="34" charset="0"/>
                  <a:buNone/>
                </a:pPr>
                <a:endParaRPr lang="zh-CN" altLang="zh-CN" sz="2800" b="1" dirty="0">
                  <a:latin typeface="Times New Roman" panose="02020603050405020304" pitchFamily="18" charset="0"/>
                </a:endParaRPr>
              </a:p>
            </p:txBody>
          </p:sp>
          <p:sp>
            <p:nvSpPr>
              <p:cNvPr id="26654" name="Rectangle 34"/>
              <p:cNvSpPr/>
              <p:nvPr/>
            </p:nvSpPr>
            <p:spPr>
              <a:xfrm>
                <a:off x="0" y="0"/>
                <a:ext cx="828" cy="422"/>
              </a:xfrm>
              <a:prstGeom prst="rect">
                <a:avLst/>
              </a:prstGeom>
              <a:noFill/>
              <a:ln w="7" cap="flat" cmpd="sng">
                <a:solidFill>
                  <a:srgbClr val="A0A0A0"/>
                </a:solidFill>
                <a:prstDash val="solid"/>
                <a:miter/>
                <a:headEnd type="none" w="med" len="med"/>
                <a:tailEnd type="none" w="med" len="med"/>
              </a:ln>
            </p:spPr>
            <p:txBody>
              <a:bodyPr wrap="none"/>
              <a:lstStyle/>
              <a:p>
                <a:pPr eaLnBrk="1" hangingPunct="1">
                  <a:buFont typeface="Arial" panose="020B0604020202020204" pitchFamily="34" charset="0"/>
                  <a:buNone/>
                </a:pPr>
                <a:endParaRPr lang="zh-CN" altLang="zh-CN" b="1" dirty="0">
                  <a:latin typeface="Times New Roman" panose="02020603050405020304" pitchFamily="18" charset="0"/>
                </a:endParaRPr>
              </a:p>
            </p:txBody>
          </p:sp>
        </p:grpSp>
        <p:grpSp>
          <p:nvGrpSpPr>
            <p:cNvPr id="26638" name="Group 34"/>
            <p:cNvGrpSpPr/>
            <p:nvPr/>
          </p:nvGrpSpPr>
          <p:grpSpPr>
            <a:xfrm>
              <a:off x="828" y="1266"/>
              <a:ext cx="899" cy="422"/>
              <a:chOff x="0" y="0"/>
              <a:chExt cx="899" cy="422"/>
            </a:xfrm>
          </p:grpSpPr>
          <p:sp>
            <p:nvSpPr>
              <p:cNvPr id="26651" name="Rectangle 36"/>
              <p:cNvSpPr/>
              <p:nvPr/>
            </p:nvSpPr>
            <p:spPr>
              <a:xfrm>
                <a:off x="43" y="0"/>
                <a:ext cx="813" cy="422"/>
              </a:xfrm>
              <a:prstGeom prst="rect">
                <a:avLst/>
              </a:prstGeom>
              <a:noFill/>
              <a:ln w="9525">
                <a:noFill/>
              </a:ln>
            </p:spPr>
            <p:txBody>
              <a:bodyPr/>
              <a:lstStyle/>
              <a:p>
                <a:pPr algn="ctr" eaLnBrk="1" hangingPunct="1">
                  <a:buFont typeface="Arial" panose="020B0604020202020204" pitchFamily="34" charset="0"/>
                  <a:buNone/>
                </a:pPr>
                <a:r>
                  <a:rPr lang="zh-CN" altLang="zh-CN" sz="2800" b="1" dirty="0">
                    <a:latin typeface="Times New Roman" panose="02020603050405020304" pitchFamily="18" charset="0"/>
                  </a:rPr>
                  <a:t> </a:t>
                </a:r>
                <a:r>
                  <a:rPr lang="en-US" altLang="zh-CN" sz="2800" b="1" dirty="0">
                    <a:latin typeface="Times New Roman" panose="02020603050405020304" pitchFamily="18" charset="0"/>
                  </a:rPr>
                  <a:t>D(</a:t>
                </a:r>
                <a:r>
                  <a:rPr lang="en-US" altLang="zh-CN" sz="2400" b="1" dirty="0">
                    <a:latin typeface="Times New Roman" panose="02020603050405020304" pitchFamily="18" charset="0"/>
                  </a:rPr>
                  <a:t>Decimalism</a:t>
                </a:r>
                <a:r>
                  <a:rPr lang="en-US" altLang="zh-CN" sz="2400" b="1" dirty="0">
                    <a:latin typeface="Times New Roman" panose="02020603050405020304" pitchFamily="18" charset="0"/>
                  </a:rPr>
                  <a:t>)</a:t>
                </a:r>
                <a:endParaRPr lang="zh-CN" altLang="zh-CN" sz="2400" b="1" dirty="0">
                  <a:latin typeface="Times New Roman" panose="02020603050405020304" pitchFamily="18" charset="0"/>
                </a:endParaRPr>
              </a:p>
            </p:txBody>
          </p:sp>
          <p:sp>
            <p:nvSpPr>
              <p:cNvPr id="26652" name="Rectangle 37"/>
              <p:cNvSpPr/>
              <p:nvPr/>
            </p:nvSpPr>
            <p:spPr>
              <a:xfrm>
                <a:off x="0" y="0"/>
                <a:ext cx="899" cy="422"/>
              </a:xfrm>
              <a:prstGeom prst="rect">
                <a:avLst/>
              </a:prstGeom>
              <a:noFill/>
              <a:ln w="7" cap="flat" cmpd="sng">
                <a:solidFill>
                  <a:srgbClr val="A0A0A0"/>
                </a:solidFill>
                <a:prstDash val="solid"/>
                <a:miter/>
                <a:headEnd type="none" w="med" len="med"/>
                <a:tailEnd type="none" w="med" len="med"/>
              </a:ln>
            </p:spPr>
            <p:txBody>
              <a:bodyPr wrap="none"/>
              <a:lstStyle/>
              <a:p>
                <a:pPr eaLnBrk="1" hangingPunct="1">
                  <a:buFont typeface="Arial" panose="020B0604020202020204" pitchFamily="34" charset="0"/>
                  <a:buNone/>
                </a:pPr>
                <a:endParaRPr lang="zh-CN" altLang="zh-CN" b="1" dirty="0">
                  <a:latin typeface="Times New Roman" panose="02020603050405020304" pitchFamily="18" charset="0"/>
                </a:endParaRPr>
              </a:p>
            </p:txBody>
          </p:sp>
        </p:grpSp>
        <p:grpSp>
          <p:nvGrpSpPr>
            <p:cNvPr id="26639" name="Group 37"/>
            <p:cNvGrpSpPr/>
            <p:nvPr/>
          </p:nvGrpSpPr>
          <p:grpSpPr>
            <a:xfrm>
              <a:off x="1727" y="1266"/>
              <a:ext cx="760" cy="422"/>
              <a:chOff x="0" y="0"/>
              <a:chExt cx="760" cy="422"/>
            </a:xfrm>
          </p:grpSpPr>
          <p:sp>
            <p:nvSpPr>
              <p:cNvPr id="26649" name="Rectangle 39"/>
              <p:cNvSpPr/>
              <p:nvPr/>
            </p:nvSpPr>
            <p:spPr>
              <a:xfrm>
                <a:off x="43" y="0"/>
                <a:ext cx="674" cy="422"/>
              </a:xfrm>
              <a:prstGeom prst="rect">
                <a:avLst/>
              </a:prstGeom>
              <a:noFill/>
              <a:ln w="9525">
                <a:noFill/>
              </a:ln>
            </p:spPr>
            <p:txBody>
              <a:bodyPr/>
              <a:lstStyle/>
              <a:p>
                <a:pPr algn="ctr" eaLnBrk="1" hangingPunct="1">
                  <a:buFont typeface="Arial" panose="020B0604020202020204" pitchFamily="34" charset="0"/>
                  <a:buNone/>
                </a:pPr>
                <a:r>
                  <a:rPr lang="zh-CN" altLang="zh-CN" sz="2800" b="1" dirty="0">
                    <a:latin typeface="Times New Roman" panose="02020603050405020304" pitchFamily="18" charset="0"/>
                  </a:rPr>
                  <a:t>   </a:t>
                </a:r>
                <a:r>
                  <a:rPr lang="en-US" altLang="zh-CN" sz="2400" b="1" dirty="0">
                    <a:latin typeface="Times New Roman" panose="02020603050405020304" pitchFamily="18" charset="0"/>
                  </a:rPr>
                  <a:t>0~9</a:t>
                </a:r>
                <a:endParaRPr lang="en-US" altLang="zh-CN" sz="2400" b="1" dirty="0">
                  <a:latin typeface="Times New Roman" panose="02020603050405020304" pitchFamily="18" charset="0"/>
                </a:endParaRPr>
              </a:p>
              <a:p>
                <a:pPr algn="ctr">
                  <a:buFont typeface="Arial" panose="020B0604020202020204" pitchFamily="34" charset="0"/>
                  <a:buNone/>
                </a:pPr>
                <a:endParaRPr lang="zh-CN" altLang="zh-CN" sz="2800" b="1" dirty="0">
                  <a:latin typeface="Times New Roman" panose="02020603050405020304" pitchFamily="18" charset="0"/>
                </a:endParaRPr>
              </a:p>
            </p:txBody>
          </p:sp>
          <p:sp>
            <p:nvSpPr>
              <p:cNvPr id="26650" name="Rectangle 40"/>
              <p:cNvSpPr/>
              <p:nvPr/>
            </p:nvSpPr>
            <p:spPr>
              <a:xfrm>
                <a:off x="0" y="0"/>
                <a:ext cx="760" cy="422"/>
              </a:xfrm>
              <a:prstGeom prst="rect">
                <a:avLst/>
              </a:prstGeom>
              <a:noFill/>
              <a:ln w="7" cap="flat" cmpd="sng">
                <a:solidFill>
                  <a:srgbClr val="A0A0A0"/>
                </a:solidFill>
                <a:prstDash val="solid"/>
                <a:miter/>
                <a:headEnd type="none" w="med" len="med"/>
                <a:tailEnd type="none" w="med" len="med"/>
              </a:ln>
            </p:spPr>
            <p:txBody>
              <a:bodyPr wrap="none"/>
              <a:lstStyle/>
              <a:p>
                <a:pPr eaLnBrk="1" hangingPunct="1">
                  <a:buFont typeface="Arial" panose="020B0604020202020204" pitchFamily="34" charset="0"/>
                  <a:buNone/>
                </a:pPr>
                <a:endParaRPr lang="zh-CN" altLang="zh-CN" b="1" dirty="0">
                  <a:latin typeface="Times New Roman" panose="02020603050405020304" pitchFamily="18" charset="0"/>
                </a:endParaRPr>
              </a:p>
            </p:txBody>
          </p:sp>
        </p:grpSp>
        <p:grpSp>
          <p:nvGrpSpPr>
            <p:cNvPr id="26640" name="Group 40"/>
            <p:cNvGrpSpPr/>
            <p:nvPr/>
          </p:nvGrpSpPr>
          <p:grpSpPr>
            <a:xfrm>
              <a:off x="0" y="1688"/>
              <a:ext cx="828" cy="372"/>
              <a:chOff x="0" y="0"/>
              <a:chExt cx="828" cy="372"/>
            </a:xfrm>
          </p:grpSpPr>
          <p:sp>
            <p:nvSpPr>
              <p:cNvPr id="26647" name="Rectangle 42"/>
              <p:cNvSpPr/>
              <p:nvPr/>
            </p:nvSpPr>
            <p:spPr>
              <a:xfrm>
                <a:off x="43" y="0"/>
                <a:ext cx="742" cy="372"/>
              </a:xfrm>
              <a:prstGeom prst="rect">
                <a:avLst/>
              </a:prstGeom>
              <a:noFill/>
              <a:ln w="9525">
                <a:noFill/>
              </a:ln>
            </p:spPr>
            <p:txBody>
              <a:bodyPr/>
              <a:lstStyle/>
              <a:p>
                <a:pPr algn="ctr" eaLnBrk="1" hangingPunct="1">
                  <a:buFont typeface="Arial" panose="020B0604020202020204" pitchFamily="34" charset="0"/>
                  <a:buNone/>
                </a:pPr>
                <a:r>
                  <a:rPr lang="zh-CN" altLang="en-US" sz="2400" b="1" dirty="0">
                    <a:latin typeface="Times New Roman" panose="02020603050405020304" pitchFamily="18" charset="0"/>
                  </a:rPr>
                  <a:t>十六进制</a:t>
                </a:r>
                <a:endParaRPr lang="zh-CN" altLang="en-US" sz="2400" b="1" dirty="0">
                  <a:latin typeface="Times New Roman" panose="02020603050405020304" pitchFamily="18" charset="0"/>
                </a:endParaRPr>
              </a:p>
              <a:p>
                <a:pPr algn="ctr">
                  <a:buFont typeface="Arial" panose="020B0604020202020204" pitchFamily="34" charset="0"/>
                  <a:buNone/>
                </a:pPr>
                <a:endParaRPr lang="zh-CN" altLang="zh-CN" sz="2800" b="1" dirty="0">
                  <a:latin typeface="Times New Roman" panose="02020603050405020304" pitchFamily="18" charset="0"/>
                </a:endParaRPr>
              </a:p>
            </p:txBody>
          </p:sp>
          <p:sp>
            <p:nvSpPr>
              <p:cNvPr id="26648" name="Rectangle 43"/>
              <p:cNvSpPr/>
              <p:nvPr/>
            </p:nvSpPr>
            <p:spPr>
              <a:xfrm>
                <a:off x="0" y="0"/>
                <a:ext cx="828" cy="350"/>
              </a:xfrm>
              <a:prstGeom prst="rect">
                <a:avLst/>
              </a:prstGeom>
              <a:noFill/>
              <a:ln w="7" cap="flat" cmpd="sng">
                <a:solidFill>
                  <a:srgbClr val="A0A0A0"/>
                </a:solidFill>
                <a:prstDash val="solid"/>
                <a:miter/>
                <a:headEnd type="none" w="med" len="med"/>
                <a:tailEnd type="none" w="med" len="med"/>
              </a:ln>
            </p:spPr>
            <p:txBody>
              <a:bodyPr wrap="none"/>
              <a:lstStyle/>
              <a:p>
                <a:pPr eaLnBrk="1" hangingPunct="1">
                  <a:buFont typeface="Arial" panose="020B0604020202020204" pitchFamily="34" charset="0"/>
                  <a:buNone/>
                </a:pPr>
                <a:endParaRPr lang="zh-CN" altLang="zh-CN" b="1" dirty="0">
                  <a:latin typeface="Times New Roman" panose="02020603050405020304" pitchFamily="18" charset="0"/>
                </a:endParaRPr>
              </a:p>
            </p:txBody>
          </p:sp>
        </p:grpSp>
        <p:grpSp>
          <p:nvGrpSpPr>
            <p:cNvPr id="26641" name="Group 43"/>
            <p:cNvGrpSpPr/>
            <p:nvPr/>
          </p:nvGrpSpPr>
          <p:grpSpPr>
            <a:xfrm>
              <a:off x="828" y="1688"/>
              <a:ext cx="899" cy="350"/>
              <a:chOff x="0" y="0"/>
              <a:chExt cx="899" cy="350"/>
            </a:xfrm>
          </p:grpSpPr>
          <p:sp>
            <p:nvSpPr>
              <p:cNvPr id="26645" name="Rectangle 45"/>
              <p:cNvSpPr/>
              <p:nvPr/>
            </p:nvSpPr>
            <p:spPr>
              <a:xfrm>
                <a:off x="43" y="0"/>
                <a:ext cx="813" cy="331"/>
              </a:xfrm>
              <a:prstGeom prst="rect">
                <a:avLst/>
              </a:prstGeom>
              <a:noFill/>
              <a:ln w="9525">
                <a:noFill/>
              </a:ln>
            </p:spPr>
            <p:txBody>
              <a:bodyPr/>
              <a:lstStyle/>
              <a:p>
                <a:pPr algn="ctr" eaLnBrk="1" hangingPunct="1">
                  <a:buFont typeface="Arial" panose="020B0604020202020204" pitchFamily="34" charset="0"/>
                  <a:buNone/>
                </a:pPr>
                <a:r>
                  <a:rPr lang="en-US" altLang="zh-CN" sz="2400" b="1" dirty="0">
                    <a:latin typeface="Times New Roman" panose="02020603050405020304" pitchFamily="18" charset="0"/>
                  </a:rPr>
                  <a:t>H(Hexadecimal)</a:t>
                </a:r>
                <a:endParaRPr lang="en-US" altLang="zh-CN" sz="2400" b="1" dirty="0">
                  <a:latin typeface="Times New Roman" panose="02020603050405020304" pitchFamily="18" charset="0"/>
                </a:endParaRPr>
              </a:p>
            </p:txBody>
          </p:sp>
          <p:sp>
            <p:nvSpPr>
              <p:cNvPr id="26646" name="Rectangle 46"/>
              <p:cNvSpPr/>
              <p:nvPr/>
            </p:nvSpPr>
            <p:spPr>
              <a:xfrm>
                <a:off x="0" y="0"/>
                <a:ext cx="899" cy="350"/>
              </a:xfrm>
              <a:prstGeom prst="rect">
                <a:avLst/>
              </a:prstGeom>
              <a:noFill/>
              <a:ln w="7" cap="flat" cmpd="sng">
                <a:solidFill>
                  <a:srgbClr val="A0A0A0"/>
                </a:solidFill>
                <a:prstDash val="solid"/>
                <a:miter/>
                <a:headEnd type="none" w="med" len="med"/>
                <a:tailEnd type="none" w="med" len="med"/>
              </a:ln>
            </p:spPr>
            <p:txBody>
              <a:bodyPr wrap="none"/>
              <a:lstStyle/>
              <a:p>
                <a:pPr eaLnBrk="1" hangingPunct="1">
                  <a:buFont typeface="Arial" panose="020B0604020202020204" pitchFamily="34" charset="0"/>
                  <a:buNone/>
                </a:pPr>
                <a:endParaRPr lang="zh-CN" altLang="zh-CN" b="1" dirty="0">
                  <a:latin typeface="Times New Roman" panose="02020603050405020304" pitchFamily="18" charset="0"/>
                </a:endParaRPr>
              </a:p>
            </p:txBody>
          </p:sp>
        </p:grpSp>
        <p:grpSp>
          <p:nvGrpSpPr>
            <p:cNvPr id="26642" name="Group 46"/>
            <p:cNvGrpSpPr/>
            <p:nvPr/>
          </p:nvGrpSpPr>
          <p:grpSpPr>
            <a:xfrm>
              <a:off x="1727" y="1688"/>
              <a:ext cx="760" cy="344"/>
              <a:chOff x="0" y="0"/>
              <a:chExt cx="760" cy="344"/>
            </a:xfrm>
          </p:grpSpPr>
          <p:sp>
            <p:nvSpPr>
              <p:cNvPr id="26643" name="Rectangle 48"/>
              <p:cNvSpPr/>
              <p:nvPr/>
            </p:nvSpPr>
            <p:spPr>
              <a:xfrm>
                <a:off x="43" y="0"/>
                <a:ext cx="674" cy="335"/>
              </a:xfrm>
              <a:prstGeom prst="rect">
                <a:avLst/>
              </a:prstGeom>
              <a:noFill/>
              <a:ln w="9525">
                <a:noFill/>
              </a:ln>
            </p:spPr>
            <p:txBody>
              <a:bodyPr/>
              <a:lstStyle/>
              <a:p>
                <a:pPr algn="ctr" eaLnBrk="1" hangingPunct="1">
                  <a:buFont typeface="Arial" panose="020B0604020202020204" pitchFamily="34" charset="0"/>
                  <a:buNone/>
                </a:pPr>
                <a:r>
                  <a:rPr lang="en-US" altLang="zh-CN" sz="2400" b="1" dirty="0">
                    <a:latin typeface="Times New Roman" panose="02020603050405020304" pitchFamily="18" charset="0"/>
                  </a:rPr>
                  <a:t>0~9,A~F</a:t>
                </a:r>
                <a:endParaRPr lang="en-US" altLang="zh-CN" sz="2800" b="1" dirty="0">
                  <a:latin typeface="Times New Roman" panose="02020603050405020304" pitchFamily="18" charset="0"/>
                </a:endParaRPr>
              </a:p>
            </p:txBody>
          </p:sp>
          <p:sp>
            <p:nvSpPr>
              <p:cNvPr id="26644" name="Rectangle 49"/>
              <p:cNvSpPr/>
              <p:nvPr/>
            </p:nvSpPr>
            <p:spPr>
              <a:xfrm>
                <a:off x="0" y="0"/>
                <a:ext cx="760" cy="344"/>
              </a:xfrm>
              <a:prstGeom prst="rect">
                <a:avLst/>
              </a:prstGeom>
              <a:noFill/>
              <a:ln w="7" cap="flat" cmpd="sng">
                <a:solidFill>
                  <a:srgbClr val="A0A0A0"/>
                </a:solidFill>
                <a:prstDash val="solid"/>
                <a:miter/>
                <a:headEnd type="none" w="med" len="med"/>
                <a:tailEnd type="none" w="med" len="med"/>
              </a:ln>
            </p:spPr>
            <p:txBody>
              <a:bodyPr wrap="none"/>
              <a:lstStyle/>
              <a:p>
                <a:pPr eaLnBrk="1" hangingPunct="1">
                  <a:buFont typeface="Arial" panose="020B0604020202020204" pitchFamily="34" charset="0"/>
                  <a:buNone/>
                </a:pPr>
                <a:endParaRPr lang="zh-CN" altLang="zh-CN" b="1" dirty="0">
                  <a:latin typeface="Times New Roman" panose="02020603050405020304" pitchFamily="18" charset="0"/>
                </a:endParaRPr>
              </a:p>
            </p:txBody>
          </p:sp>
        </p:grpSp>
      </p:grpSp>
      <p:sp>
        <p:nvSpPr>
          <p:cNvPr id="11" name="矩形 10"/>
          <p:cNvSpPr/>
          <p:nvPr/>
        </p:nvSpPr>
        <p:spPr>
          <a:xfrm>
            <a:off x="8543925" y="6308725"/>
            <a:ext cx="1656080" cy="5041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noChangeArrowheads="1"/>
          </p:cNvSpPr>
          <p:nvPr>
            <p:ph type="title"/>
          </p:nvPr>
        </p:nvSpPr>
        <p:spPr>
          <a:xfrm>
            <a:off x="1416368" y="1215390"/>
            <a:ext cx="3251200" cy="1252538"/>
          </a:xfr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400" b="0" i="0" u="none" strike="noStrike" kern="1200" cap="small" spc="0" normalizeH="0" baseline="0" noProof="0" dirty="0" smtClean="0">
                <a:ln>
                  <a:noFill/>
                </a:ln>
                <a:solidFill>
                  <a:schemeClr val="tx1"/>
                </a:solidFill>
                <a:effectLst/>
                <a:uLnTx/>
                <a:uFillTx/>
                <a:latin typeface="楷体" panose="02010609060101010101" charset="-122"/>
                <a:ea typeface="楷体" panose="02010609060101010101" charset="-122"/>
                <a:cs typeface="+mj-cs"/>
              </a:rPr>
              <a:t>3</a:t>
            </a:r>
            <a:r>
              <a:rPr kumimoji="0" sz="2400" b="0" i="0" u="none" strike="noStrike" kern="1200" cap="small" spc="0" normalizeH="0" baseline="0" noProof="0" dirty="0" smtClean="0">
                <a:ln>
                  <a:noFill/>
                </a:ln>
                <a:solidFill>
                  <a:schemeClr val="tx1"/>
                </a:solidFill>
                <a:effectLst/>
                <a:uLnTx/>
                <a:uFillTx/>
                <a:latin typeface="楷体" panose="02010609060101010101" charset="-122"/>
                <a:ea typeface="楷体" panose="02010609060101010101" charset="-122"/>
                <a:cs typeface="+mj-cs"/>
              </a:rPr>
              <a:t>）</a:t>
            </a:r>
            <a:r>
              <a:rPr kumimoji="0" lang="zh-CN" altLang="en-US" sz="2400" b="0" i="0" u="none" strike="noStrike" kern="1200" cap="small" spc="0" normalizeH="0" baseline="0" noProof="0" dirty="0" smtClean="0">
                <a:ln>
                  <a:noFill/>
                </a:ln>
                <a:solidFill>
                  <a:schemeClr val="tx1"/>
                </a:solidFill>
                <a:effectLst/>
                <a:uLnTx/>
                <a:uFillTx/>
                <a:latin typeface="楷体" panose="02010609060101010101" charset="-122"/>
                <a:ea typeface="楷体" panose="02010609060101010101" charset="-122"/>
                <a:cs typeface="+mj-cs"/>
              </a:rPr>
              <a:t>数制的</a:t>
            </a:r>
            <a:r>
              <a:rPr kumimoji="0" lang="zh-CN" altLang="en-US" sz="2400" b="0" i="0" u="none" strike="noStrike" kern="1200" cap="small" spc="0" normalizeH="0" baseline="0" noProof="0" dirty="0" smtClean="0">
                <a:ln>
                  <a:noFill/>
                </a:ln>
                <a:solidFill>
                  <a:schemeClr val="tx1"/>
                </a:solidFill>
                <a:effectLst/>
                <a:uLnTx/>
                <a:uFillTx/>
                <a:latin typeface="楷体" panose="02010609060101010101" charset="-122"/>
                <a:ea typeface="楷体" panose="02010609060101010101" charset="-122"/>
                <a:cs typeface="+mj-cs"/>
              </a:rPr>
              <a:t>习惯表示</a:t>
            </a:r>
            <a:endParaRPr kumimoji="0" lang="zh-CN" altLang="en-US" sz="2400" b="0" i="0" u="none" strike="noStrike" kern="1200" cap="small" spc="0" normalizeH="0" baseline="0" noProof="0" dirty="0" smtClean="0">
              <a:ln>
                <a:noFill/>
              </a:ln>
              <a:solidFill>
                <a:schemeClr val="tx1"/>
              </a:solidFill>
              <a:effectLst/>
              <a:uLnTx/>
              <a:uFillTx/>
              <a:latin typeface="楷体" panose="02010609060101010101" charset="-122"/>
              <a:ea typeface="楷体" panose="02010609060101010101" charset="-122"/>
              <a:cs typeface="+mj-cs"/>
            </a:endParaRPr>
          </a:p>
        </p:txBody>
      </p:sp>
      <p:sp>
        <p:nvSpPr>
          <p:cNvPr id="25603" name="内容占位符 2"/>
          <p:cNvSpPr>
            <a:spLocks noGrp="1" noChangeArrowheads="1"/>
          </p:cNvSpPr>
          <p:nvPr>
            <p:ph sz="quarter" idx="10"/>
          </p:nvPr>
        </p:nvSpPr>
        <p:spPr>
          <a:xfrm>
            <a:off x="1416368" y="2799715"/>
            <a:ext cx="7383463" cy="3441700"/>
          </a:xfrm>
        </p:spPr>
        <p:txBody>
          <a:bodyPr vert="horz" wrap="square" lIns="91440" tIns="45720" rIns="91440" bIns="45720" numCol="1" anchor="t" anchorCtr="0" compatLnSpc="1"/>
          <a:lstStyle/>
          <a:p>
            <a:pPr marL="0" marR="0" lvl="0" algn="l" defTabSz="914400" rtl="0" fontAlgn="auto">
              <a:lnSpc>
                <a:spcPct val="130000"/>
              </a:lnSpc>
              <a:spcBef>
                <a:spcPts val="600"/>
              </a:spcBef>
              <a:spcAft>
                <a:spcPts val="0"/>
              </a:spcAft>
              <a:buClrTx/>
              <a:buSzTx/>
              <a:buFontTx/>
              <a:buNone/>
              <a:defRPr/>
            </a:pPr>
            <a:r>
              <a:rPr kumimoji="0" lang="zh-CN" altLang="en-US" sz="2400" b="0" i="0" u="none" strike="noStrike" kern="1200" cap="small" spc="0" normalizeH="0" baseline="0" noProof="0" dirty="0" smtClean="0">
                <a:ln>
                  <a:noFill/>
                </a:ln>
                <a:solidFill>
                  <a:schemeClr val="tx1"/>
                </a:solidFill>
                <a:effectLst/>
                <a:uLnTx/>
                <a:uFillTx/>
                <a:latin typeface="楷体" panose="02010609060101010101" charset="-122"/>
                <a:ea typeface="楷体" panose="02010609060101010101" charset="-122"/>
                <a:cs typeface="+mj-cs"/>
              </a:rPr>
              <a:t>下标法：用小括号将所表示的数括起来，然后在右括号右下角写上数制的基</a:t>
            </a:r>
            <a:r>
              <a:rPr kumimoji="0" lang="zh-CN" altLang="en-US" sz="2400" b="0" i="1" u="none" strike="noStrike" kern="1200" cap="small"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R</a:t>
            </a:r>
            <a:r>
              <a:rPr kumimoji="0" lang="zh-CN" altLang="en-US" sz="2400" b="0" i="0" u="none" strike="noStrike" kern="1200" cap="small" spc="0" normalizeH="0" baseline="0" noProof="0" dirty="0" smtClean="0">
                <a:ln>
                  <a:noFill/>
                </a:ln>
                <a:solidFill>
                  <a:schemeClr val="tx1"/>
                </a:solidFill>
                <a:effectLst/>
                <a:uLnTx/>
                <a:uFillTx/>
                <a:latin typeface="楷体" panose="02010609060101010101" charset="-122"/>
                <a:ea typeface="楷体" panose="02010609060101010101" charset="-122"/>
                <a:cs typeface="+mj-cs"/>
              </a:rPr>
              <a:t>。</a:t>
            </a:r>
            <a:endParaRPr kumimoji="0" lang="zh-CN" altLang="en-US" sz="2400" b="0" i="0" u="none" strike="noStrike" kern="1200" cap="small" spc="0" normalizeH="0" baseline="0" noProof="0" dirty="0" smtClean="0">
              <a:ln>
                <a:noFill/>
              </a:ln>
              <a:solidFill>
                <a:schemeClr val="tx1"/>
              </a:solidFill>
              <a:effectLst/>
              <a:uLnTx/>
              <a:uFillTx/>
              <a:latin typeface="楷体" panose="02010609060101010101" charset="-122"/>
              <a:ea typeface="楷体" panose="02010609060101010101" charset="-122"/>
              <a:cs typeface="+mj-cs"/>
            </a:endParaRPr>
          </a:p>
          <a:p>
            <a:pPr marL="0" marR="0" lvl="0" algn="l" defTabSz="914400" rtl="0" fontAlgn="auto">
              <a:lnSpc>
                <a:spcPct val="130000"/>
              </a:lnSpc>
              <a:spcBef>
                <a:spcPct val="20000"/>
              </a:spcBef>
              <a:spcAft>
                <a:spcPts val="0"/>
              </a:spcAft>
              <a:buClrTx/>
              <a:buSzTx/>
              <a:buFontTx/>
              <a:buNone/>
              <a:defRPr/>
            </a:pPr>
            <a:r>
              <a:rPr kumimoji="0" lang="zh-CN" altLang="en-US" sz="2400" b="0" i="0" u="none" strike="noStrike" kern="1200" cap="small" spc="0" normalizeH="0" baseline="0" noProof="0" dirty="0" smtClean="0">
                <a:ln>
                  <a:noFill/>
                </a:ln>
                <a:solidFill>
                  <a:schemeClr val="tx1"/>
                </a:solidFill>
                <a:effectLst/>
                <a:uLnTx/>
                <a:uFillTx/>
                <a:latin typeface="楷体" panose="02010609060101010101" charset="-122"/>
                <a:ea typeface="楷体" panose="02010609060101010101" charset="-122"/>
                <a:cs typeface="+mj-cs"/>
              </a:rPr>
              <a:t>例1：  (1001.01)</a:t>
            </a:r>
            <a:r>
              <a:rPr kumimoji="0" lang="zh-CN" altLang="en-US" sz="2400" b="0" i="0" u="none" strike="noStrike" kern="1200" cap="small" spc="0" normalizeH="0" baseline="-25000" noProof="0" dirty="0" smtClean="0">
                <a:ln>
                  <a:noFill/>
                </a:ln>
                <a:solidFill>
                  <a:schemeClr val="tx1"/>
                </a:solidFill>
                <a:effectLst/>
                <a:uLnTx/>
                <a:uFillTx/>
                <a:latin typeface="楷体" panose="02010609060101010101" charset="-122"/>
                <a:ea typeface="楷体" panose="02010609060101010101" charset="-122"/>
                <a:cs typeface="+mj-cs"/>
              </a:rPr>
              <a:t>2</a:t>
            </a:r>
            <a:r>
              <a:rPr kumimoji="0" lang="zh-CN" altLang="en-US" sz="2400" b="0" i="0" u="none" strike="noStrike" kern="1200" cap="small" spc="0" normalizeH="0" baseline="0" noProof="0" dirty="0" smtClean="0">
                <a:ln>
                  <a:noFill/>
                </a:ln>
                <a:solidFill>
                  <a:schemeClr val="tx1"/>
                </a:solidFill>
                <a:effectLst/>
                <a:uLnTx/>
                <a:uFillTx/>
                <a:latin typeface="楷体" panose="02010609060101010101" charset="-122"/>
                <a:ea typeface="楷体" panose="02010609060101010101" charset="-122"/>
                <a:cs typeface="+mj-cs"/>
              </a:rPr>
              <a:t>、(751)</a:t>
            </a:r>
            <a:r>
              <a:rPr kumimoji="0" lang="zh-CN" altLang="en-US" sz="2400" b="0" i="0" u="none" strike="noStrike" kern="1200" cap="small" spc="0" normalizeH="0" baseline="-25000" noProof="0" dirty="0" smtClean="0">
                <a:ln>
                  <a:noFill/>
                </a:ln>
                <a:solidFill>
                  <a:schemeClr val="tx1"/>
                </a:solidFill>
                <a:effectLst/>
                <a:uLnTx/>
                <a:uFillTx/>
                <a:latin typeface="楷体" panose="02010609060101010101" charset="-122"/>
                <a:ea typeface="楷体" panose="02010609060101010101" charset="-122"/>
                <a:cs typeface="+mj-cs"/>
              </a:rPr>
              <a:t>8</a:t>
            </a:r>
            <a:r>
              <a:rPr kumimoji="0" lang="zh-CN" altLang="en-US" sz="2400" b="0" i="0" u="none" strike="noStrike" kern="1200" cap="small" spc="0" normalizeH="0" baseline="0" noProof="0" dirty="0" smtClean="0">
                <a:ln>
                  <a:noFill/>
                </a:ln>
                <a:solidFill>
                  <a:schemeClr val="tx1"/>
                </a:solidFill>
                <a:effectLst/>
                <a:uLnTx/>
                <a:uFillTx/>
                <a:latin typeface="楷体" panose="02010609060101010101" charset="-122"/>
                <a:ea typeface="楷体" panose="02010609060101010101" charset="-122"/>
                <a:cs typeface="+mj-cs"/>
              </a:rPr>
              <a:t>、(560)</a:t>
            </a:r>
            <a:r>
              <a:rPr kumimoji="0" lang="zh-CN" altLang="en-US" sz="2400" b="0" i="0" u="none" strike="noStrike" kern="1200" cap="small" spc="0" normalizeH="0" baseline="-25000" noProof="0" dirty="0" smtClean="0">
                <a:ln>
                  <a:noFill/>
                </a:ln>
                <a:solidFill>
                  <a:schemeClr val="tx1"/>
                </a:solidFill>
                <a:effectLst/>
                <a:uLnTx/>
                <a:uFillTx/>
                <a:latin typeface="楷体" panose="02010609060101010101" charset="-122"/>
                <a:ea typeface="楷体" panose="02010609060101010101" charset="-122"/>
                <a:cs typeface="+mj-cs"/>
              </a:rPr>
              <a:t>10</a:t>
            </a:r>
            <a:r>
              <a:rPr kumimoji="0" lang="zh-CN" altLang="en-US" sz="2400" b="0" i="0" u="none" strike="noStrike" kern="1200" cap="small" spc="0" normalizeH="0" baseline="0" noProof="0" dirty="0" smtClean="0">
                <a:ln>
                  <a:noFill/>
                </a:ln>
                <a:solidFill>
                  <a:schemeClr val="tx1"/>
                </a:solidFill>
                <a:effectLst/>
                <a:uLnTx/>
                <a:uFillTx/>
                <a:latin typeface="楷体" panose="02010609060101010101" charset="-122"/>
                <a:ea typeface="楷体" panose="02010609060101010101" charset="-122"/>
                <a:cs typeface="+mj-cs"/>
              </a:rPr>
              <a:t>、(63AC)</a:t>
            </a:r>
            <a:r>
              <a:rPr kumimoji="0" lang="zh-CN" altLang="en-US" sz="2400" b="0" i="0" u="none" strike="noStrike" kern="1200" cap="small" spc="0" normalizeH="0" baseline="-25000" noProof="0" dirty="0" smtClean="0">
                <a:ln>
                  <a:noFill/>
                </a:ln>
                <a:solidFill>
                  <a:schemeClr val="tx1"/>
                </a:solidFill>
                <a:effectLst/>
                <a:uLnTx/>
                <a:uFillTx/>
                <a:latin typeface="楷体" panose="02010609060101010101" charset="-122"/>
                <a:ea typeface="楷体" panose="02010609060101010101" charset="-122"/>
                <a:cs typeface="+mj-cs"/>
              </a:rPr>
              <a:t>16</a:t>
            </a:r>
            <a:endParaRPr kumimoji="0" lang="zh-CN" altLang="en-US" sz="2400" b="0" i="0" u="none" strike="noStrike" kern="1200" cap="small" spc="0" normalizeH="0" noProof="0" dirty="0" smtClean="0">
              <a:ln>
                <a:noFill/>
              </a:ln>
              <a:solidFill>
                <a:schemeClr val="tx1"/>
              </a:solidFill>
              <a:effectLst/>
              <a:uLnTx/>
              <a:uFillTx/>
              <a:latin typeface="楷体" panose="02010609060101010101" charset="-122"/>
              <a:ea typeface="楷体" panose="02010609060101010101" charset="-122"/>
              <a:cs typeface="+mj-cs"/>
            </a:endParaRPr>
          </a:p>
          <a:p>
            <a:pPr marL="0" marR="0" lvl="0" algn="l" defTabSz="914400" rtl="0" fontAlgn="auto">
              <a:lnSpc>
                <a:spcPct val="130000"/>
              </a:lnSpc>
              <a:spcBef>
                <a:spcPts val="600"/>
              </a:spcBef>
              <a:spcAft>
                <a:spcPts val="0"/>
              </a:spcAft>
              <a:buClrTx/>
              <a:buSzTx/>
              <a:buFontTx/>
              <a:buNone/>
              <a:defRPr/>
            </a:pPr>
            <a:r>
              <a:rPr kumimoji="0" lang="zh-CN" altLang="en-US" sz="2400" b="0" i="0" u="none" strike="noStrike" kern="1200" cap="small" spc="0" normalizeH="0" baseline="0" noProof="0" dirty="0" smtClean="0">
                <a:ln>
                  <a:noFill/>
                </a:ln>
                <a:solidFill>
                  <a:schemeClr val="tx1"/>
                </a:solidFill>
                <a:effectLst/>
                <a:uLnTx/>
                <a:uFillTx/>
                <a:latin typeface="楷体" panose="02010609060101010101" charset="-122"/>
                <a:ea typeface="楷体" panose="02010609060101010101" charset="-122"/>
                <a:cs typeface="+mj-cs"/>
              </a:rPr>
              <a:t>字母法：在所表示的数的末尾写上相应数制字母。</a:t>
            </a:r>
            <a:endParaRPr kumimoji="0" lang="zh-CN" altLang="en-US" sz="2400" b="0" i="0" u="none" strike="noStrike" kern="1200" cap="small" spc="0" normalizeH="0" baseline="0" noProof="0" dirty="0" smtClean="0">
              <a:ln>
                <a:noFill/>
              </a:ln>
              <a:solidFill>
                <a:schemeClr val="tx1"/>
              </a:solidFill>
              <a:effectLst/>
              <a:uLnTx/>
              <a:uFillTx/>
              <a:latin typeface="楷体" panose="02010609060101010101" charset="-122"/>
              <a:ea typeface="楷体" panose="02010609060101010101" charset="-122"/>
              <a:cs typeface="+mj-cs"/>
            </a:endParaRPr>
          </a:p>
          <a:p>
            <a:pPr marL="0" marR="0" lvl="0" algn="l" defTabSz="914400" rtl="0" fontAlgn="auto">
              <a:lnSpc>
                <a:spcPct val="130000"/>
              </a:lnSpc>
              <a:spcBef>
                <a:spcPts val="600"/>
              </a:spcBef>
              <a:spcAft>
                <a:spcPts val="0"/>
              </a:spcAft>
              <a:buClrTx/>
              <a:buSzTx/>
              <a:buFontTx/>
              <a:buNone/>
              <a:defRPr/>
            </a:pPr>
            <a:r>
              <a:rPr lang="zh-CN" altLang="en-US" sz="2400" cap="small" noProof="0" dirty="0" smtClean="0">
                <a:ln>
                  <a:noFill/>
                </a:ln>
                <a:effectLst/>
                <a:uLnTx/>
                <a:uFillTx/>
                <a:latin typeface="楷体" panose="02010609060101010101" charset="-122"/>
                <a:ea typeface="楷体" panose="02010609060101010101" charset="-122"/>
                <a:cs typeface="+mj-cs"/>
                <a:sym typeface="+mn-ea"/>
              </a:rPr>
              <a:t>    例2：1001.01B、751O、560、63ACH</a:t>
            </a:r>
            <a:endParaRPr kumimoji="0" lang="zh-CN" altLang="en-US" sz="2400" b="0" i="0" u="none" strike="noStrike" kern="1200" cap="small" spc="0" normalizeH="0" noProof="0" dirty="0" smtClean="0">
              <a:ln>
                <a:noFill/>
              </a:ln>
              <a:solidFill>
                <a:schemeClr val="tx1"/>
              </a:solidFill>
              <a:effectLst/>
              <a:uLnTx/>
              <a:uFillTx/>
              <a:latin typeface="楷体" panose="02010609060101010101" charset="-122"/>
              <a:ea typeface="楷体" panose="02010609060101010101" charset="-122"/>
              <a:cs typeface="+mj-cs"/>
            </a:endParaRPr>
          </a:p>
          <a:p>
            <a:pPr marL="273050" marR="0" lvl="0" indent="-273050" algn="l" defTabSz="914400" rtl="0" eaLnBrk="1" fontAlgn="base" latinLnBrk="0" hangingPunct="1">
              <a:lnSpc>
                <a:spcPct val="100000"/>
              </a:lnSpc>
              <a:spcBef>
                <a:spcPts val="600"/>
              </a:spcBef>
              <a:spcAft>
                <a:spcPct val="0"/>
              </a:spcAft>
              <a:buClr>
                <a:schemeClr val="accent1">
                  <a:lumMod val="75000"/>
                </a:schemeClr>
              </a:buClr>
              <a:buSzPct val="70000"/>
              <a:buFont typeface="Wingdings" panose="05000000000000000000" pitchFamily="2" charset="2"/>
              <a:buChar char=""/>
              <a:defRPr/>
            </a:pPr>
            <a:endParaRPr kumimoji="0" lang="zh-CN" alt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1" name="矩形 10"/>
          <p:cNvSpPr/>
          <p:nvPr/>
        </p:nvSpPr>
        <p:spPr>
          <a:xfrm>
            <a:off x="8543925" y="6308725"/>
            <a:ext cx="1656080" cy="5041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p:cNvSpPr>
            <a:spLocks noGrp="1" noChangeArrowheads="1"/>
          </p:cNvSpPr>
          <p:nvPr>
            <p:ph type="title"/>
          </p:nvPr>
        </p:nvSpPr>
        <p:spPr>
          <a:xfrm>
            <a:off x="1116013" y="261938"/>
            <a:ext cx="4043363" cy="906463"/>
          </a:xfr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400" b="0" i="0" u="none" strike="noStrike" kern="1200" cap="small" spc="0" normalizeH="0" baseline="0" noProof="0" dirty="0" smtClean="0">
                <a:ln>
                  <a:noFill/>
                </a:ln>
                <a:solidFill>
                  <a:schemeClr val="tx1"/>
                </a:solidFill>
                <a:effectLst/>
                <a:uLnTx/>
                <a:uFillTx/>
                <a:latin typeface="楷体" panose="02010609060101010101" charset="-122"/>
                <a:ea typeface="楷体" panose="02010609060101010101" charset="-122"/>
                <a:cs typeface="+mj-cs"/>
              </a:rPr>
              <a:t>4</a:t>
            </a:r>
            <a:r>
              <a:rPr kumimoji="0" sz="2400" b="0" i="0" u="none" strike="noStrike" kern="1200" cap="small" spc="0" normalizeH="0" baseline="0" noProof="0" dirty="0" smtClean="0">
                <a:ln>
                  <a:noFill/>
                </a:ln>
                <a:solidFill>
                  <a:schemeClr val="tx1"/>
                </a:solidFill>
                <a:effectLst/>
                <a:uLnTx/>
                <a:uFillTx/>
                <a:latin typeface="楷体" panose="02010609060101010101" charset="-122"/>
                <a:ea typeface="楷体" panose="02010609060101010101" charset="-122"/>
                <a:cs typeface="+mj-cs"/>
              </a:rPr>
              <a:t>）数在不同</a:t>
            </a:r>
            <a:r>
              <a:rPr kumimoji="0" lang="zh-CN" altLang="en-US" sz="2400" b="0" i="0" u="none" strike="noStrike" kern="1200" cap="small" spc="0" normalizeH="0" baseline="0" noProof="0" dirty="0" smtClean="0">
                <a:ln>
                  <a:noFill/>
                </a:ln>
                <a:solidFill>
                  <a:schemeClr val="tx1"/>
                </a:solidFill>
                <a:effectLst/>
                <a:uLnTx/>
                <a:uFillTx/>
                <a:latin typeface="楷体" panose="02010609060101010101" charset="-122"/>
                <a:ea typeface="楷体" panose="02010609060101010101" charset="-122"/>
                <a:cs typeface="+mj-cs"/>
              </a:rPr>
              <a:t>数制的相关</a:t>
            </a:r>
            <a:r>
              <a:rPr kumimoji="0" lang="zh-CN" altLang="en-US" sz="2400" b="0" i="0" u="none" strike="noStrike" kern="1200" cap="small" spc="0" normalizeH="0" baseline="0" noProof="0" dirty="0" smtClean="0">
                <a:ln>
                  <a:noFill/>
                </a:ln>
                <a:solidFill>
                  <a:schemeClr val="tx1"/>
                </a:solidFill>
                <a:effectLst/>
                <a:uLnTx/>
                <a:uFillTx/>
                <a:latin typeface="楷体" panose="02010609060101010101" charset="-122"/>
                <a:ea typeface="楷体" panose="02010609060101010101" charset="-122"/>
                <a:cs typeface="+mj-cs"/>
              </a:rPr>
              <a:t>表现</a:t>
            </a:r>
            <a:endParaRPr kumimoji="0" lang="zh-CN" altLang="en-US" sz="2400" b="0" i="0" u="none" strike="noStrike" kern="1200" cap="small" spc="0" normalizeH="0" baseline="0" noProof="0" dirty="0" smtClean="0">
              <a:ln>
                <a:noFill/>
              </a:ln>
              <a:solidFill>
                <a:schemeClr val="tx1"/>
              </a:solidFill>
              <a:effectLst/>
              <a:uLnTx/>
              <a:uFillTx/>
              <a:latin typeface="楷体" panose="02010609060101010101" charset="-122"/>
              <a:ea typeface="楷体" panose="02010609060101010101" charset="-122"/>
              <a:cs typeface="+mj-cs"/>
            </a:endParaRPr>
          </a:p>
        </p:txBody>
      </p:sp>
      <p:graphicFrame>
        <p:nvGraphicFramePr>
          <p:cNvPr id="11267" name="Group 3"/>
          <p:cNvGraphicFramePr>
            <a:graphicFrameLocks noGrp="1"/>
          </p:cNvGraphicFramePr>
          <p:nvPr>
            <p:ph sz="quarter" idx="1"/>
            <p:custDataLst>
              <p:tags r:id="rId1"/>
            </p:custDataLst>
          </p:nvPr>
        </p:nvGraphicFramePr>
        <p:xfrm>
          <a:off x="1010285" y="1341755"/>
          <a:ext cx="9438640" cy="5328920"/>
        </p:xfrm>
        <a:graphic>
          <a:graphicData uri="http://schemas.openxmlformats.org/drawingml/2006/table">
            <a:tbl>
              <a:tblPr/>
              <a:tblGrid>
                <a:gridCol w="2359660"/>
                <a:gridCol w="2359660"/>
                <a:gridCol w="2359660"/>
                <a:gridCol w="2359660"/>
              </a:tblGrid>
              <a:tr h="636905">
                <a:tc>
                  <a:txBody>
                    <a:bodyPr/>
                    <a:lstStyle/>
                    <a:p>
                      <a:pPr marL="0" marR="0" lvl="0" indent="266700" algn="ctr" defTabSz="914400" rtl="0" eaLnBrk="1" fontAlgn="base" latinLnBrk="0" hangingPunct="1">
                        <a:lnSpc>
                          <a:spcPts val="1565"/>
                        </a:lnSpc>
                        <a:spcBef>
                          <a:spcPct val="0"/>
                        </a:spcBef>
                        <a:spcAft>
                          <a:spcPct val="0"/>
                        </a:spcAft>
                        <a:buClrTx/>
                        <a:buSzTx/>
                        <a:buFont typeface="Arial" panose="020B0604020202020204" pitchFamily="34" charset="0"/>
                        <a:buNone/>
                      </a:pPr>
                      <a:r>
                        <a:rPr kumimoji="0" lang="zh-CN" sz="1600" b="0" i="0" u="none" strike="noStrike" cap="none" normalizeH="0" baseline="0" dirty="0" smtClean="0">
                          <a:ln>
                            <a:noFill/>
                          </a:ln>
                          <a:solidFill>
                            <a:srgbClr val="FFFFFF"/>
                          </a:solidFill>
                          <a:effectLst/>
                          <a:latin typeface="黑体" panose="02010609060101010101" pitchFamily="49" charset="-122"/>
                          <a:ea typeface="黑体" panose="02010609060101010101" pitchFamily="49" charset="-122"/>
                        </a:rPr>
                        <a:t>十进制</a:t>
                      </a:r>
                      <a:endParaRPr kumimoji="0" lang="zh-CN" sz="1600" b="1" i="0" u="none" strike="noStrike" cap="none" normalizeH="0" baseline="0" dirty="0" smtClean="0">
                        <a:ln>
                          <a:noFill/>
                        </a:ln>
                        <a:solidFill>
                          <a:srgbClr val="FFFFFF"/>
                        </a:solidFill>
                        <a:effectLst/>
                        <a:latin typeface="黑体" panose="02010609060101010101" pitchFamily="49" charset="-122"/>
                        <a:ea typeface="黑体" panose="02010609060101010101" pitchFamily="49"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266700" algn="ctr" defTabSz="914400" rtl="0" eaLnBrk="1" fontAlgn="base" latinLnBrk="0" hangingPunct="1">
                        <a:lnSpc>
                          <a:spcPts val="1565"/>
                        </a:lnSpc>
                        <a:spcBef>
                          <a:spcPct val="0"/>
                        </a:spcBef>
                        <a:spcAft>
                          <a:spcPct val="0"/>
                        </a:spcAft>
                        <a:buClrTx/>
                        <a:buSzTx/>
                        <a:buFont typeface="Arial" panose="020B0604020202020204" pitchFamily="34" charset="0"/>
                        <a:buNone/>
                      </a:pPr>
                      <a:r>
                        <a:rPr kumimoji="0" lang="zh-CN" sz="1600" b="0" i="0" u="none" strike="noStrike" cap="none" normalizeH="0" baseline="0" dirty="0" smtClean="0">
                          <a:ln>
                            <a:noFill/>
                          </a:ln>
                          <a:solidFill>
                            <a:srgbClr val="FFFFFF"/>
                          </a:solidFill>
                          <a:effectLst/>
                          <a:latin typeface="黑体" panose="02010609060101010101" pitchFamily="49" charset="-122"/>
                          <a:ea typeface="黑体" panose="02010609060101010101" pitchFamily="49" charset="-122"/>
                        </a:rPr>
                        <a:t>二进制</a:t>
                      </a:r>
                      <a:endParaRPr kumimoji="0" lang="zh-CN" sz="1600" b="1" i="0" u="none" strike="noStrike" cap="none" normalizeH="0" baseline="0" dirty="0" smtClean="0">
                        <a:ln>
                          <a:noFill/>
                        </a:ln>
                        <a:solidFill>
                          <a:srgbClr val="FFFFFF"/>
                        </a:solidFill>
                        <a:effectLst/>
                        <a:latin typeface="黑体" panose="02010609060101010101" pitchFamily="49" charset="-122"/>
                        <a:ea typeface="黑体" panose="02010609060101010101" pitchFamily="49"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266700" algn="ctr" defTabSz="914400" rtl="0" eaLnBrk="1" fontAlgn="base" latinLnBrk="0" hangingPunct="1">
                        <a:lnSpc>
                          <a:spcPts val="1565"/>
                        </a:lnSpc>
                        <a:spcBef>
                          <a:spcPct val="0"/>
                        </a:spcBef>
                        <a:spcAft>
                          <a:spcPct val="0"/>
                        </a:spcAft>
                        <a:buClrTx/>
                        <a:buSzTx/>
                        <a:buFont typeface="Arial" panose="020B0604020202020204" pitchFamily="34" charset="0"/>
                        <a:buNone/>
                      </a:pPr>
                      <a:r>
                        <a:rPr kumimoji="0" lang="zh-CN" sz="1600" b="0" i="0" u="none" strike="noStrike" cap="none" normalizeH="0" baseline="0" dirty="0" smtClean="0">
                          <a:ln>
                            <a:noFill/>
                          </a:ln>
                          <a:solidFill>
                            <a:srgbClr val="FFFFFF"/>
                          </a:solidFill>
                          <a:effectLst/>
                          <a:latin typeface="黑体" panose="02010609060101010101" pitchFamily="49" charset="-122"/>
                          <a:ea typeface="黑体" panose="02010609060101010101" pitchFamily="49" charset="-122"/>
                        </a:rPr>
                        <a:t>八进制</a:t>
                      </a:r>
                      <a:endParaRPr kumimoji="0" lang="zh-CN" sz="1600" b="1" i="0" u="none" strike="noStrike" cap="none" normalizeH="0" baseline="0" dirty="0" smtClean="0">
                        <a:ln>
                          <a:noFill/>
                        </a:ln>
                        <a:solidFill>
                          <a:srgbClr val="FFFFFF"/>
                        </a:solidFill>
                        <a:effectLst/>
                        <a:latin typeface="黑体" panose="02010609060101010101" pitchFamily="49" charset="-122"/>
                        <a:ea typeface="黑体" panose="02010609060101010101" pitchFamily="49"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266700" algn="ctr" defTabSz="914400" rtl="0" eaLnBrk="1" fontAlgn="base" latinLnBrk="0" hangingPunct="1">
                        <a:lnSpc>
                          <a:spcPts val="1565"/>
                        </a:lnSpc>
                        <a:spcBef>
                          <a:spcPct val="0"/>
                        </a:spcBef>
                        <a:spcAft>
                          <a:spcPct val="0"/>
                        </a:spcAft>
                        <a:buClrTx/>
                        <a:buSzTx/>
                        <a:buFont typeface="Arial" panose="020B0604020202020204" pitchFamily="34" charset="0"/>
                        <a:buNone/>
                      </a:pPr>
                      <a:r>
                        <a:rPr kumimoji="0" lang="zh-CN" sz="1600" b="0" i="0" u="none" strike="noStrike" cap="none" normalizeH="0" baseline="0" dirty="0" smtClean="0">
                          <a:ln>
                            <a:noFill/>
                          </a:ln>
                          <a:solidFill>
                            <a:srgbClr val="FFFFFF"/>
                          </a:solidFill>
                          <a:effectLst/>
                          <a:latin typeface="黑体" panose="02010609060101010101" pitchFamily="49" charset="-122"/>
                          <a:ea typeface="黑体" panose="02010609060101010101" pitchFamily="49" charset="-122"/>
                        </a:rPr>
                        <a:t>十六进制</a:t>
                      </a:r>
                      <a:endParaRPr kumimoji="0" lang="zh-CN" sz="1600" b="1" i="0" u="none" strike="noStrike" cap="none" normalizeH="0" baseline="0" dirty="0" smtClean="0">
                        <a:ln>
                          <a:noFill/>
                        </a:ln>
                        <a:solidFill>
                          <a:srgbClr val="FFFFFF"/>
                        </a:solidFill>
                        <a:effectLst/>
                        <a:latin typeface="黑体" panose="02010609060101010101" pitchFamily="49" charset="-122"/>
                        <a:ea typeface="黑体" panose="02010609060101010101" pitchFamily="49"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00355">
                <a:tc>
                  <a:txBody>
                    <a:bodyPr/>
                    <a:lstStyle/>
                    <a:p>
                      <a:pPr marL="0" marR="0" lvl="0" indent="266700" algn="ctr" defTabSz="914400" rtl="0" eaLnBrk="1" fontAlgn="base" latinLnBrk="0" hangingPunct="1">
                        <a:lnSpc>
                          <a:spcPts val="1565"/>
                        </a:lnSpc>
                        <a:spcBef>
                          <a:spcPct val="0"/>
                        </a:spcBef>
                        <a:spcAft>
                          <a:spcPct val="0"/>
                        </a:spcAft>
                        <a:buClrTx/>
                        <a:buSzTx/>
                        <a:buFont typeface="Arial" panose="020B0604020202020204" pitchFamily="34" charset="0"/>
                        <a:buNone/>
                      </a:pPr>
                      <a:r>
                        <a:rPr kumimoji="0" 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266700" algn="ctr" defTabSz="914400" rtl="0" eaLnBrk="1" fontAlgn="base" latinLnBrk="0" hangingPunct="1">
                        <a:lnSpc>
                          <a:spcPts val="1565"/>
                        </a:lnSpc>
                        <a:spcBef>
                          <a:spcPct val="0"/>
                        </a:spcBef>
                        <a:spcAft>
                          <a:spcPct val="0"/>
                        </a:spcAft>
                        <a:buClrTx/>
                        <a:buSzTx/>
                        <a:buFont typeface="Arial" panose="020B0604020202020204" pitchFamily="34" charset="0"/>
                        <a:buNone/>
                      </a:pPr>
                      <a:r>
                        <a:rPr kumimoji="0" 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0000</a:t>
                      </a:r>
                      <a:endParaRPr kumimoji="0" 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266700" algn="ctr" defTabSz="914400" rtl="0" eaLnBrk="1" fontAlgn="base" latinLnBrk="0" hangingPunct="1">
                        <a:lnSpc>
                          <a:spcPts val="1565"/>
                        </a:lnSpc>
                        <a:spcBef>
                          <a:spcPct val="0"/>
                        </a:spcBef>
                        <a:spcAft>
                          <a:spcPct val="0"/>
                        </a:spcAft>
                        <a:buClrTx/>
                        <a:buSzTx/>
                        <a:buFont typeface="Arial" panose="020B0604020202020204" pitchFamily="34" charset="0"/>
                        <a:buNone/>
                      </a:pPr>
                      <a:r>
                        <a:rPr kumimoji="0" 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00</a:t>
                      </a:r>
                      <a:endParaRPr kumimoji="0" 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266700" algn="ctr" defTabSz="914400" rtl="0" eaLnBrk="1" fontAlgn="base" latinLnBrk="0" hangingPunct="1">
                        <a:lnSpc>
                          <a:spcPts val="1565"/>
                        </a:lnSpc>
                        <a:spcBef>
                          <a:spcPct val="0"/>
                        </a:spcBef>
                        <a:spcAft>
                          <a:spcPct val="0"/>
                        </a:spcAft>
                        <a:buClrTx/>
                        <a:buSzTx/>
                        <a:buFont typeface="Arial" panose="020B0604020202020204" pitchFamily="34" charset="0"/>
                        <a:buNone/>
                      </a:pPr>
                      <a:r>
                        <a:rPr kumimoji="0" 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40665">
                <a:tc>
                  <a:txBody>
                    <a:bodyPr/>
                    <a:lstStyle/>
                    <a:p>
                      <a:pPr marL="0" marR="0" lvl="0" indent="266700" algn="ctr" defTabSz="914400" rtl="0" eaLnBrk="1" fontAlgn="base" latinLnBrk="0" hangingPunct="1">
                        <a:lnSpc>
                          <a:spcPts val="1565"/>
                        </a:lnSpc>
                        <a:spcBef>
                          <a:spcPct val="0"/>
                        </a:spcBef>
                        <a:spcAft>
                          <a:spcPct val="0"/>
                        </a:spcAft>
                        <a:buClrTx/>
                        <a:buSzTx/>
                        <a:buFont typeface="Arial" panose="020B0604020202020204" pitchFamily="34" charset="0"/>
                        <a:buNone/>
                      </a:pPr>
                      <a:r>
                        <a:rPr kumimoji="0" 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266700" algn="ctr" defTabSz="914400" rtl="0" eaLnBrk="1" fontAlgn="base" latinLnBrk="0" hangingPunct="1">
                        <a:lnSpc>
                          <a:spcPts val="1565"/>
                        </a:lnSpc>
                        <a:spcBef>
                          <a:spcPct val="0"/>
                        </a:spcBef>
                        <a:spcAft>
                          <a:spcPct val="0"/>
                        </a:spcAft>
                        <a:buClrTx/>
                        <a:buSzTx/>
                        <a:buFont typeface="Arial" panose="020B0604020202020204" pitchFamily="34" charset="0"/>
                        <a:buNone/>
                      </a:pPr>
                      <a:r>
                        <a:rPr kumimoji="0" 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0001</a:t>
                      </a:r>
                      <a:endParaRPr kumimoji="0" 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266700" algn="ctr" defTabSz="914400" rtl="0" eaLnBrk="1" fontAlgn="base" latinLnBrk="0" hangingPunct="1">
                        <a:lnSpc>
                          <a:spcPts val="1565"/>
                        </a:lnSpc>
                        <a:spcBef>
                          <a:spcPct val="0"/>
                        </a:spcBef>
                        <a:spcAft>
                          <a:spcPct val="0"/>
                        </a:spcAft>
                        <a:buClrTx/>
                        <a:buSzTx/>
                        <a:buFont typeface="Arial" panose="020B0604020202020204" pitchFamily="34" charset="0"/>
                        <a:buNone/>
                      </a:pPr>
                      <a:r>
                        <a:rPr kumimoji="0" 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01</a:t>
                      </a:r>
                      <a:endParaRPr kumimoji="0" 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266700" algn="ctr" defTabSz="914400" rtl="0" eaLnBrk="1" fontAlgn="base" latinLnBrk="0" hangingPunct="1">
                        <a:lnSpc>
                          <a:spcPts val="1565"/>
                        </a:lnSpc>
                        <a:spcBef>
                          <a:spcPct val="0"/>
                        </a:spcBef>
                        <a:spcAft>
                          <a:spcPct val="0"/>
                        </a:spcAft>
                        <a:buClrTx/>
                        <a:buSzTx/>
                        <a:buFont typeface="Arial" panose="020B0604020202020204" pitchFamily="34" charset="0"/>
                        <a:buNone/>
                      </a:pPr>
                      <a:r>
                        <a:rPr kumimoji="0" 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endParaRPr kumimoji="0" 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240030">
                <a:tc>
                  <a:txBody>
                    <a:bodyPr/>
                    <a:lstStyle/>
                    <a:p>
                      <a:pPr marL="0" marR="0" lvl="0" indent="266700" algn="ctr" defTabSz="914400" rtl="0" eaLnBrk="1" fontAlgn="base" latinLnBrk="0" hangingPunct="1">
                        <a:lnSpc>
                          <a:spcPts val="1565"/>
                        </a:lnSpc>
                        <a:spcBef>
                          <a:spcPct val="0"/>
                        </a:spcBef>
                        <a:spcAft>
                          <a:spcPct val="0"/>
                        </a:spcAft>
                        <a:buClrTx/>
                        <a:buSzTx/>
                        <a:buFont typeface="Arial" panose="020B0604020202020204" pitchFamily="34" charset="0"/>
                        <a:buNone/>
                      </a:pPr>
                      <a:r>
                        <a:rPr kumimoji="0" 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0" 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266700" algn="ctr" defTabSz="914400" rtl="0" eaLnBrk="1" fontAlgn="base" latinLnBrk="0" hangingPunct="1">
                        <a:lnSpc>
                          <a:spcPts val="1565"/>
                        </a:lnSpc>
                        <a:spcBef>
                          <a:spcPct val="0"/>
                        </a:spcBef>
                        <a:spcAft>
                          <a:spcPct val="0"/>
                        </a:spcAft>
                        <a:buClrTx/>
                        <a:buSzTx/>
                        <a:buFont typeface="Arial" panose="020B0604020202020204" pitchFamily="34" charset="0"/>
                        <a:buNone/>
                      </a:pPr>
                      <a:r>
                        <a:rPr kumimoji="0" 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0010</a:t>
                      </a:r>
                      <a:endParaRPr kumimoji="0" 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266700" algn="ctr" defTabSz="914400" rtl="0" eaLnBrk="1" fontAlgn="base" latinLnBrk="0" hangingPunct="1">
                        <a:lnSpc>
                          <a:spcPts val="1565"/>
                        </a:lnSpc>
                        <a:spcBef>
                          <a:spcPct val="0"/>
                        </a:spcBef>
                        <a:spcAft>
                          <a:spcPct val="0"/>
                        </a:spcAft>
                        <a:buClrTx/>
                        <a:buSzTx/>
                        <a:buFont typeface="Arial" panose="020B0604020202020204" pitchFamily="34" charset="0"/>
                        <a:buNone/>
                      </a:pPr>
                      <a:r>
                        <a:rPr kumimoji="0" 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02</a:t>
                      </a:r>
                      <a:endParaRPr kumimoji="0" 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266700" algn="ctr" defTabSz="914400" rtl="0" eaLnBrk="1" fontAlgn="base" latinLnBrk="0" hangingPunct="1">
                        <a:lnSpc>
                          <a:spcPts val="1565"/>
                        </a:lnSpc>
                        <a:spcBef>
                          <a:spcPct val="0"/>
                        </a:spcBef>
                        <a:spcAft>
                          <a:spcPct val="0"/>
                        </a:spcAft>
                        <a:buClrTx/>
                        <a:buSzTx/>
                        <a:buFont typeface="Arial" panose="020B0604020202020204" pitchFamily="34" charset="0"/>
                        <a:buNone/>
                      </a:pPr>
                      <a:r>
                        <a:rPr kumimoji="0" 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0" 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02260">
                <a:tc>
                  <a:txBody>
                    <a:bodyPr/>
                    <a:lstStyle/>
                    <a:p>
                      <a:pPr marL="0" marR="0" lvl="0" indent="266700" algn="ctr" defTabSz="914400" rtl="0" eaLnBrk="1" fontAlgn="base" latinLnBrk="0" hangingPunct="1">
                        <a:lnSpc>
                          <a:spcPts val="1565"/>
                        </a:lnSpc>
                        <a:spcBef>
                          <a:spcPct val="0"/>
                        </a:spcBef>
                        <a:spcAft>
                          <a:spcPct val="0"/>
                        </a:spcAft>
                        <a:buClrTx/>
                        <a:buSzTx/>
                        <a:buFont typeface="Arial" panose="020B0604020202020204" pitchFamily="34" charset="0"/>
                        <a:buNone/>
                      </a:pPr>
                      <a:r>
                        <a:rPr kumimoji="0" 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0" 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266700" algn="ctr" defTabSz="914400" rtl="0" eaLnBrk="1" fontAlgn="base" latinLnBrk="0" hangingPunct="1">
                        <a:lnSpc>
                          <a:spcPts val="1565"/>
                        </a:lnSpc>
                        <a:spcBef>
                          <a:spcPct val="0"/>
                        </a:spcBef>
                        <a:spcAft>
                          <a:spcPct val="0"/>
                        </a:spcAft>
                        <a:buClrTx/>
                        <a:buSzTx/>
                        <a:buFont typeface="Arial" panose="020B0604020202020204" pitchFamily="34" charset="0"/>
                        <a:buNone/>
                      </a:pPr>
                      <a:r>
                        <a:rPr kumimoji="0" 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0011</a:t>
                      </a:r>
                      <a:endParaRPr kumimoji="0" 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266700" algn="ctr" defTabSz="914400" rtl="0" eaLnBrk="1" fontAlgn="base" latinLnBrk="0" hangingPunct="1">
                        <a:lnSpc>
                          <a:spcPts val="1565"/>
                        </a:lnSpc>
                        <a:spcBef>
                          <a:spcPct val="0"/>
                        </a:spcBef>
                        <a:spcAft>
                          <a:spcPct val="0"/>
                        </a:spcAft>
                        <a:buClrTx/>
                        <a:buSzTx/>
                        <a:buFont typeface="Arial" panose="020B0604020202020204" pitchFamily="34" charset="0"/>
                        <a:buNone/>
                      </a:pPr>
                      <a:r>
                        <a:rPr kumimoji="0" 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03</a:t>
                      </a:r>
                      <a:endParaRPr kumimoji="0" 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266700" algn="ctr" defTabSz="914400" rtl="0" eaLnBrk="1" fontAlgn="base" latinLnBrk="0" hangingPunct="1">
                        <a:lnSpc>
                          <a:spcPts val="1565"/>
                        </a:lnSpc>
                        <a:spcBef>
                          <a:spcPct val="0"/>
                        </a:spcBef>
                        <a:spcAft>
                          <a:spcPct val="0"/>
                        </a:spcAft>
                        <a:buClrTx/>
                        <a:buSzTx/>
                        <a:buFont typeface="Arial" panose="020B0604020202020204" pitchFamily="34" charset="0"/>
                        <a:buNone/>
                      </a:pPr>
                      <a:r>
                        <a:rPr kumimoji="0" 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0" 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291465">
                <a:tc>
                  <a:txBody>
                    <a:bodyPr/>
                    <a:lstStyle/>
                    <a:p>
                      <a:pPr marL="0" marR="0" lvl="0" indent="266700" algn="ctr" defTabSz="914400" rtl="0" eaLnBrk="1" fontAlgn="base" latinLnBrk="0" hangingPunct="1">
                        <a:lnSpc>
                          <a:spcPts val="1565"/>
                        </a:lnSpc>
                        <a:spcBef>
                          <a:spcPct val="0"/>
                        </a:spcBef>
                        <a:spcAft>
                          <a:spcPct val="0"/>
                        </a:spcAft>
                        <a:buClrTx/>
                        <a:buSzTx/>
                        <a:buFont typeface="Arial" panose="020B0604020202020204" pitchFamily="34" charset="0"/>
                        <a:buNone/>
                      </a:pPr>
                      <a:r>
                        <a:rPr kumimoji="0" 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4</a:t>
                      </a:r>
                      <a:endParaRPr kumimoji="0" 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266700" algn="ctr" defTabSz="914400" rtl="0" eaLnBrk="1" fontAlgn="base" latinLnBrk="0" hangingPunct="1">
                        <a:lnSpc>
                          <a:spcPts val="1565"/>
                        </a:lnSpc>
                        <a:spcBef>
                          <a:spcPct val="0"/>
                        </a:spcBef>
                        <a:spcAft>
                          <a:spcPct val="0"/>
                        </a:spcAft>
                        <a:buClrTx/>
                        <a:buSzTx/>
                        <a:buFont typeface="Arial" panose="020B0604020202020204" pitchFamily="34" charset="0"/>
                        <a:buNone/>
                      </a:pPr>
                      <a:r>
                        <a:rPr kumimoji="0" 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0100</a:t>
                      </a:r>
                      <a:endParaRPr kumimoji="0" 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266700" algn="ctr" defTabSz="914400" rtl="0" eaLnBrk="1" fontAlgn="base" latinLnBrk="0" hangingPunct="1">
                        <a:lnSpc>
                          <a:spcPts val="1565"/>
                        </a:lnSpc>
                        <a:spcBef>
                          <a:spcPct val="0"/>
                        </a:spcBef>
                        <a:spcAft>
                          <a:spcPct val="0"/>
                        </a:spcAft>
                        <a:buClrTx/>
                        <a:buSzTx/>
                        <a:buFont typeface="Arial" panose="020B0604020202020204" pitchFamily="34" charset="0"/>
                        <a:buNone/>
                      </a:pPr>
                      <a:r>
                        <a:rPr kumimoji="0" 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04</a:t>
                      </a:r>
                      <a:endParaRPr kumimoji="0" 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266700" algn="ctr" defTabSz="914400" rtl="0" eaLnBrk="1" fontAlgn="base" latinLnBrk="0" hangingPunct="1">
                        <a:lnSpc>
                          <a:spcPts val="1565"/>
                        </a:lnSpc>
                        <a:spcBef>
                          <a:spcPct val="0"/>
                        </a:spcBef>
                        <a:spcAft>
                          <a:spcPct val="0"/>
                        </a:spcAft>
                        <a:buClrTx/>
                        <a:buSzTx/>
                        <a:buFont typeface="Arial" panose="020B0604020202020204" pitchFamily="34" charset="0"/>
                        <a:buNone/>
                      </a:pPr>
                      <a:r>
                        <a:rPr kumimoji="0" 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endParaRPr kumimoji="0" 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99720">
                <a:tc>
                  <a:txBody>
                    <a:bodyPr/>
                    <a:lstStyle/>
                    <a:p>
                      <a:pPr marL="0" marR="0" lvl="0" indent="266700" algn="ctr" defTabSz="914400" rtl="0" eaLnBrk="1" fontAlgn="base" latinLnBrk="0" hangingPunct="1">
                        <a:lnSpc>
                          <a:spcPts val="1565"/>
                        </a:lnSpc>
                        <a:spcBef>
                          <a:spcPct val="0"/>
                        </a:spcBef>
                        <a:spcAft>
                          <a:spcPct val="0"/>
                        </a:spcAft>
                        <a:buClrTx/>
                        <a:buSzTx/>
                        <a:buFont typeface="Arial" panose="020B0604020202020204" pitchFamily="34" charset="0"/>
                        <a:buNone/>
                      </a:pPr>
                      <a:r>
                        <a:rPr kumimoji="0" 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a:t>
                      </a:r>
                      <a:endParaRPr kumimoji="0" 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266700" algn="ctr" defTabSz="914400" rtl="0" eaLnBrk="1" fontAlgn="base" latinLnBrk="0" hangingPunct="1">
                        <a:lnSpc>
                          <a:spcPts val="1565"/>
                        </a:lnSpc>
                        <a:spcBef>
                          <a:spcPct val="0"/>
                        </a:spcBef>
                        <a:spcAft>
                          <a:spcPct val="0"/>
                        </a:spcAft>
                        <a:buClrTx/>
                        <a:buSzTx/>
                        <a:buFont typeface="Arial" panose="020B0604020202020204" pitchFamily="34" charset="0"/>
                        <a:buNone/>
                      </a:pPr>
                      <a:r>
                        <a:rPr kumimoji="0" 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0101</a:t>
                      </a:r>
                      <a:endParaRPr kumimoji="0" 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266700" algn="ctr" defTabSz="914400" rtl="0" eaLnBrk="1" fontAlgn="base" latinLnBrk="0" hangingPunct="1">
                        <a:lnSpc>
                          <a:spcPts val="1565"/>
                        </a:lnSpc>
                        <a:spcBef>
                          <a:spcPct val="0"/>
                        </a:spcBef>
                        <a:spcAft>
                          <a:spcPct val="0"/>
                        </a:spcAft>
                        <a:buClrTx/>
                        <a:buSzTx/>
                        <a:buFont typeface="Arial" panose="020B0604020202020204" pitchFamily="34" charset="0"/>
                        <a:buNone/>
                      </a:pPr>
                      <a:r>
                        <a:rPr kumimoji="0" 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05</a:t>
                      </a:r>
                      <a:endParaRPr kumimoji="0" 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266700" algn="ctr" defTabSz="914400" rtl="0" eaLnBrk="1" fontAlgn="base" latinLnBrk="0" hangingPunct="1">
                        <a:lnSpc>
                          <a:spcPts val="1565"/>
                        </a:lnSpc>
                        <a:spcBef>
                          <a:spcPct val="0"/>
                        </a:spcBef>
                        <a:spcAft>
                          <a:spcPct val="0"/>
                        </a:spcAft>
                        <a:buClrTx/>
                        <a:buSzTx/>
                        <a:buFont typeface="Arial" panose="020B0604020202020204" pitchFamily="34" charset="0"/>
                        <a:buNone/>
                      </a:pPr>
                      <a:r>
                        <a:rPr kumimoji="0" 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a:t>
                      </a:r>
                      <a:endParaRPr kumimoji="0" 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07340">
                <a:tc>
                  <a:txBody>
                    <a:bodyPr/>
                    <a:lstStyle/>
                    <a:p>
                      <a:pPr marL="0" marR="0" lvl="0" indent="266700" algn="ctr" defTabSz="914400" rtl="0" eaLnBrk="1" fontAlgn="base" latinLnBrk="0" hangingPunct="1">
                        <a:lnSpc>
                          <a:spcPts val="1565"/>
                        </a:lnSpc>
                        <a:spcBef>
                          <a:spcPct val="0"/>
                        </a:spcBef>
                        <a:spcAft>
                          <a:spcPct val="0"/>
                        </a:spcAft>
                        <a:buClrTx/>
                        <a:buSzTx/>
                        <a:buFont typeface="Arial" panose="020B0604020202020204" pitchFamily="34" charset="0"/>
                        <a:buNone/>
                      </a:pPr>
                      <a:r>
                        <a:rPr kumimoji="0" 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a:t>
                      </a:r>
                      <a:endParaRPr kumimoji="0" 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266700" algn="ctr" defTabSz="914400" rtl="0" eaLnBrk="1" fontAlgn="base" latinLnBrk="0" hangingPunct="1">
                        <a:lnSpc>
                          <a:spcPts val="1565"/>
                        </a:lnSpc>
                        <a:spcBef>
                          <a:spcPct val="0"/>
                        </a:spcBef>
                        <a:spcAft>
                          <a:spcPct val="0"/>
                        </a:spcAft>
                        <a:buClrTx/>
                        <a:buSzTx/>
                        <a:buFont typeface="Arial" panose="020B0604020202020204" pitchFamily="34" charset="0"/>
                        <a:buNone/>
                      </a:pPr>
                      <a:r>
                        <a:rPr kumimoji="0" 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0110</a:t>
                      </a:r>
                      <a:endParaRPr kumimoji="0" 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266700" algn="ctr" defTabSz="914400" rtl="0" eaLnBrk="1" fontAlgn="base" latinLnBrk="0" hangingPunct="1">
                        <a:lnSpc>
                          <a:spcPts val="1565"/>
                        </a:lnSpc>
                        <a:spcBef>
                          <a:spcPct val="0"/>
                        </a:spcBef>
                        <a:spcAft>
                          <a:spcPct val="0"/>
                        </a:spcAft>
                        <a:buClrTx/>
                        <a:buSzTx/>
                        <a:buFont typeface="Arial" panose="020B0604020202020204" pitchFamily="34" charset="0"/>
                        <a:buNone/>
                      </a:pPr>
                      <a:r>
                        <a:rPr kumimoji="0" 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06</a:t>
                      </a:r>
                      <a:endParaRPr kumimoji="0" 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266700" algn="ctr" defTabSz="914400" rtl="0" eaLnBrk="1" fontAlgn="base" latinLnBrk="0" hangingPunct="1">
                        <a:lnSpc>
                          <a:spcPts val="1565"/>
                        </a:lnSpc>
                        <a:spcBef>
                          <a:spcPct val="0"/>
                        </a:spcBef>
                        <a:spcAft>
                          <a:spcPct val="0"/>
                        </a:spcAft>
                        <a:buClrTx/>
                        <a:buSzTx/>
                        <a:buFont typeface="Arial" panose="020B0604020202020204" pitchFamily="34" charset="0"/>
                        <a:buNone/>
                      </a:pPr>
                      <a:r>
                        <a:rPr kumimoji="0" 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a:t>
                      </a:r>
                      <a:endParaRPr kumimoji="0" 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00990">
                <a:tc>
                  <a:txBody>
                    <a:bodyPr/>
                    <a:lstStyle/>
                    <a:p>
                      <a:pPr marL="0" marR="0" lvl="0" indent="266700" algn="ctr" defTabSz="914400" rtl="0" eaLnBrk="1" fontAlgn="base" latinLnBrk="0" hangingPunct="1">
                        <a:lnSpc>
                          <a:spcPts val="1565"/>
                        </a:lnSpc>
                        <a:spcBef>
                          <a:spcPct val="0"/>
                        </a:spcBef>
                        <a:spcAft>
                          <a:spcPct val="0"/>
                        </a:spcAft>
                        <a:buClrTx/>
                        <a:buSzTx/>
                        <a:buFont typeface="Arial" panose="020B0604020202020204" pitchFamily="34" charset="0"/>
                        <a:buNone/>
                      </a:pPr>
                      <a:r>
                        <a:rPr kumimoji="0" 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a:t>
                      </a:r>
                      <a:endParaRPr kumimoji="0" 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266700" algn="ctr" defTabSz="914400" rtl="0" eaLnBrk="1" fontAlgn="base" latinLnBrk="0" hangingPunct="1">
                        <a:lnSpc>
                          <a:spcPts val="1565"/>
                        </a:lnSpc>
                        <a:spcBef>
                          <a:spcPct val="0"/>
                        </a:spcBef>
                        <a:spcAft>
                          <a:spcPct val="0"/>
                        </a:spcAft>
                        <a:buClrTx/>
                        <a:buSzTx/>
                        <a:buFont typeface="Arial" panose="020B0604020202020204" pitchFamily="34" charset="0"/>
                        <a:buNone/>
                      </a:pPr>
                      <a:r>
                        <a:rPr kumimoji="0" 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0111</a:t>
                      </a:r>
                      <a:endParaRPr kumimoji="0" 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266700" algn="ctr" defTabSz="914400" rtl="0" eaLnBrk="1" fontAlgn="base" latinLnBrk="0" hangingPunct="1">
                        <a:lnSpc>
                          <a:spcPts val="1565"/>
                        </a:lnSpc>
                        <a:spcBef>
                          <a:spcPct val="0"/>
                        </a:spcBef>
                        <a:spcAft>
                          <a:spcPct val="0"/>
                        </a:spcAft>
                        <a:buClrTx/>
                        <a:buSzTx/>
                        <a:buFont typeface="Arial" panose="020B0604020202020204" pitchFamily="34" charset="0"/>
                        <a:buNone/>
                      </a:pPr>
                      <a:r>
                        <a:rPr kumimoji="0" 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07</a:t>
                      </a:r>
                      <a:endParaRPr kumimoji="0" 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266700" algn="ctr" defTabSz="914400" rtl="0" eaLnBrk="1" fontAlgn="base" latinLnBrk="0" hangingPunct="1">
                        <a:lnSpc>
                          <a:spcPts val="1565"/>
                        </a:lnSpc>
                        <a:spcBef>
                          <a:spcPct val="0"/>
                        </a:spcBef>
                        <a:spcAft>
                          <a:spcPct val="0"/>
                        </a:spcAft>
                        <a:buClrTx/>
                        <a:buSzTx/>
                        <a:buFont typeface="Arial" panose="020B0604020202020204" pitchFamily="34" charset="0"/>
                        <a:buNone/>
                      </a:pPr>
                      <a:r>
                        <a:rPr kumimoji="0" 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a:t>
                      </a:r>
                      <a:endParaRPr kumimoji="0" 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00990">
                <a:tc>
                  <a:txBody>
                    <a:bodyPr/>
                    <a:lstStyle/>
                    <a:p>
                      <a:pPr marL="0" marR="0" lvl="0" indent="266700" algn="ctr" defTabSz="914400" rtl="0" eaLnBrk="1" fontAlgn="base" latinLnBrk="0" hangingPunct="1">
                        <a:lnSpc>
                          <a:spcPts val="1565"/>
                        </a:lnSpc>
                        <a:spcBef>
                          <a:spcPct val="0"/>
                        </a:spcBef>
                        <a:spcAft>
                          <a:spcPct val="0"/>
                        </a:spcAft>
                        <a:buClrTx/>
                        <a:buSzTx/>
                        <a:buFont typeface="Arial" panose="020B0604020202020204" pitchFamily="34" charset="0"/>
                        <a:buNone/>
                      </a:pPr>
                      <a:r>
                        <a:rPr kumimoji="0" 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a:t>
                      </a:r>
                      <a:endParaRPr kumimoji="0" 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266700" algn="ctr" defTabSz="914400" rtl="0" eaLnBrk="1" fontAlgn="base" latinLnBrk="0" hangingPunct="1">
                        <a:lnSpc>
                          <a:spcPts val="1565"/>
                        </a:lnSpc>
                        <a:spcBef>
                          <a:spcPct val="0"/>
                        </a:spcBef>
                        <a:spcAft>
                          <a:spcPct val="0"/>
                        </a:spcAft>
                        <a:buClrTx/>
                        <a:buSzTx/>
                        <a:buFont typeface="Arial" panose="020B0604020202020204" pitchFamily="34" charset="0"/>
                        <a:buNone/>
                      </a:pPr>
                      <a:r>
                        <a:rPr kumimoji="0" 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1000</a:t>
                      </a:r>
                      <a:endParaRPr kumimoji="0" 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266700" algn="ctr" defTabSz="914400" rtl="0" eaLnBrk="1" fontAlgn="base" latinLnBrk="0" hangingPunct="1">
                        <a:lnSpc>
                          <a:spcPts val="1565"/>
                        </a:lnSpc>
                        <a:spcBef>
                          <a:spcPct val="0"/>
                        </a:spcBef>
                        <a:spcAft>
                          <a:spcPct val="0"/>
                        </a:spcAft>
                        <a:buClrTx/>
                        <a:buSzTx/>
                        <a:buFont typeface="Arial" panose="020B0604020202020204" pitchFamily="34" charset="0"/>
                        <a:buNone/>
                      </a:pPr>
                      <a:r>
                        <a:rPr kumimoji="0" 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a:t>
                      </a:r>
                      <a:endParaRPr kumimoji="0" 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266700" algn="ctr" defTabSz="914400" rtl="0" eaLnBrk="1" fontAlgn="base" latinLnBrk="0" hangingPunct="1">
                        <a:lnSpc>
                          <a:spcPts val="1565"/>
                        </a:lnSpc>
                        <a:spcBef>
                          <a:spcPct val="0"/>
                        </a:spcBef>
                        <a:spcAft>
                          <a:spcPct val="0"/>
                        </a:spcAft>
                        <a:buClrTx/>
                        <a:buSzTx/>
                        <a:buFont typeface="Arial" panose="020B0604020202020204" pitchFamily="34" charset="0"/>
                        <a:buNone/>
                      </a:pPr>
                      <a:r>
                        <a:rPr kumimoji="0" 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a:t>
                      </a:r>
                      <a:endParaRPr kumimoji="0" 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01625">
                <a:tc>
                  <a:txBody>
                    <a:bodyPr/>
                    <a:lstStyle/>
                    <a:p>
                      <a:pPr marL="0" marR="0" lvl="0" indent="266700" algn="ctr" defTabSz="914400" rtl="0" eaLnBrk="1" fontAlgn="base" latinLnBrk="0" hangingPunct="1">
                        <a:lnSpc>
                          <a:spcPts val="1565"/>
                        </a:lnSpc>
                        <a:spcBef>
                          <a:spcPct val="0"/>
                        </a:spcBef>
                        <a:spcAft>
                          <a:spcPct val="0"/>
                        </a:spcAft>
                        <a:buClrTx/>
                        <a:buSzTx/>
                        <a:buFont typeface="Arial" panose="020B0604020202020204" pitchFamily="34" charset="0"/>
                        <a:buNone/>
                      </a:pPr>
                      <a:r>
                        <a:rPr kumimoji="0" 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9</a:t>
                      </a:r>
                      <a:endParaRPr kumimoji="0" 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266700" algn="ctr" defTabSz="914400" rtl="0" eaLnBrk="1" fontAlgn="base" latinLnBrk="0" hangingPunct="1">
                        <a:lnSpc>
                          <a:spcPts val="1565"/>
                        </a:lnSpc>
                        <a:spcBef>
                          <a:spcPct val="0"/>
                        </a:spcBef>
                        <a:spcAft>
                          <a:spcPct val="0"/>
                        </a:spcAft>
                        <a:buClrTx/>
                        <a:buSzTx/>
                        <a:buFont typeface="Arial" panose="020B0604020202020204" pitchFamily="34" charset="0"/>
                        <a:buNone/>
                      </a:pPr>
                      <a:r>
                        <a:rPr kumimoji="0" 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1001</a:t>
                      </a:r>
                      <a:endParaRPr kumimoji="0" 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266700" algn="ctr" defTabSz="914400" rtl="0" eaLnBrk="1" fontAlgn="base" latinLnBrk="0" hangingPunct="1">
                        <a:lnSpc>
                          <a:spcPts val="1565"/>
                        </a:lnSpc>
                        <a:spcBef>
                          <a:spcPct val="0"/>
                        </a:spcBef>
                        <a:spcAft>
                          <a:spcPct val="0"/>
                        </a:spcAft>
                        <a:buClrTx/>
                        <a:buSzTx/>
                        <a:buFont typeface="Arial" panose="020B0604020202020204" pitchFamily="34" charset="0"/>
                        <a:buNone/>
                      </a:pPr>
                      <a:r>
                        <a:rPr kumimoji="0" 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11</a:t>
                      </a:r>
                      <a:endParaRPr kumimoji="0" 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266700" algn="ctr" defTabSz="914400" rtl="0" eaLnBrk="1" fontAlgn="base" latinLnBrk="0" hangingPunct="1">
                        <a:lnSpc>
                          <a:spcPts val="1565"/>
                        </a:lnSpc>
                        <a:spcBef>
                          <a:spcPct val="0"/>
                        </a:spcBef>
                        <a:spcAft>
                          <a:spcPct val="0"/>
                        </a:spcAft>
                        <a:buClrTx/>
                        <a:buSzTx/>
                        <a:buFont typeface="Arial" panose="020B0604020202020204" pitchFamily="34" charset="0"/>
                        <a:buNone/>
                      </a:pPr>
                      <a:r>
                        <a:rPr kumimoji="0" 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9</a:t>
                      </a:r>
                      <a:endParaRPr kumimoji="0" 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00355">
                <a:tc>
                  <a:txBody>
                    <a:bodyPr/>
                    <a:lstStyle/>
                    <a:p>
                      <a:pPr marL="0" marR="0" lvl="0" indent="266700" algn="ctr" defTabSz="914400" rtl="0" eaLnBrk="1" fontAlgn="base" latinLnBrk="0" hangingPunct="1">
                        <a:lnSpc>
                          <a:spcPts val="1565"/>
                        </a:lnSpc>
                        <a:spcBef>
                          <a:spcPct val="0"/>
                        </a:spcBef>
                        <a:spcAft>
                          <a:spcPct val="0"/>
                        </a:spcAft>
                        <a:buClrTx/>
                        <a:buSzTx/>
                        <a:buFont typeface="Arial" panose="020B0604020202020204" pitchFamily="34" charset="0"/>
                        <a:buNone/>
                      </a:pPr>
                      <a:r>
                        <a:rPr kumimoji="0" 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a:t>
                      </a:r>
                      <a:endParaRPr kumimoji="0" 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266700" algn="ctr" defTabSz="914400" rtl="0" eaLnBrk="1" fontAlgn="base" latinLnBrk="0" hangingPunct="1">
                        <a:lnSpc>
                          <a:spcPts val="1565"/>
                        </a:lnSpc>
                        <a:spcBef>
                          <a:spcPct val="0"/>
                        </a:spcBef>
                        <a:spcAft>
                          <a:spcPct val="0"/>
                        </a:spcAft>
                        <a:buClrTx/>
                        <a:buSzTx/>
                        <a:buFont typeface="Arial" panose="020B0604020202020204" pitchFamily="34" charset="0"/>
                        <a:buNone/>
                      </a:pPr>
                      <a:r>
                        <a:rPr kumimoji="0" 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1010</a:t>
                      </a:r>
                      <a:endParaRPr kumimoji="0" 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266700" algn="ctr" defTabSz="914400" rtl="0" eaLnBrk="1" fontAlgn="base" latinLnBrk="0" hangingPunct="1">
                        <a:lnSpc>
                          <a:spcPts val="1565"/>
                        </a:lnSpc>
                        <a:spcBef>
                          <a:spcPct val="0"/>
                        </a:spcBef>
                        <a:spcAft>
                          <a:spcPct val="0"/>
                        </a:spcAft>
                        <a:buClrTx/>
                        <a:buSzTx/>
                        <a:buFont typeface="Arial" panose="020B0604020202020204" pitchFamily="34" charset="0"/>
                        <a:buNone/>
                      </a:pPr>
                      <a:r>
                        <a:rPr kumimoji="0" 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12</a:t>
                      </a:r>
                      <a:endParaRPr kumimoji="0" 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266700" algn="ctr" defTabSz="914400" rtl="0" eaLnBrk="1" fontAlgn="base" latinLnBrk="0" hangingPunct="1">
                        <a:lnSpc>
                          <a:spcPts val="1565"/>
                        </a:lnSpc>
                        <a:spcBef>
                          <a:spcPct val="0"/>
                        </a:spcBef>
                        <a:spcAft>
                          <a:spcPct val="0"/>
                        </a:spcAft>
                        <a:buClrTx/>
                        <a:buSzTx/>
                        <a:buFont typeface="Arial" panose="020B0604020202020204" pitchFamily="34" charset="0"/>
                        <a:buNone/>
                      </a:pPr>
                      <a:r>
                        <a:rPr kumimoji="0" 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endParaRPr kumimoji="0" 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01625">
                <a:tc>
                  <a:txBody>
                    <a:bodyPr/>
                    <a:lstStyle/>
                    <a:p>
                      <a:pPr marL="0" marR="0" lvl="0" indent="266700" algn="ctr" defTabSz="914400" rtl="0" eaLnBrk="1" fontAlgn="base" latinLnBrk="0" hangingPunct="1">
                        <a:lnSpc>
                          <a:spcPts val="1565"/>
                        </a:lnSpc>
                        <a:spcBef>
                          <a:spcPct val="0"/>
                        </a:spcBef>
                        <a:spcAft>
                          <a:spcPct val="0"/>
                        </a:spcAft>
                        <a:buClrTx/>
                        <a:buSzTx/>
                        <a:buFont typeface="Arial" panose="020B0604020202020204" pitchFamily="34" charset="0"/>
                        <a:buNone/>
                      </a:pPr>
                      <a:r>
                        <a:rPr kumimoji="0" 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11</a:t>
                      </a:r>
                      <a:endParaRPr kumimoji="0" 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266700" algn="ctr" defTabSz="914400" rtl="0" eaLnBrk="1" fontAlgn="base" latinLnBrk="0" hangingPunct="1">
                        <a:lnSpc>
                          <a:spcPts val="1565"/>
                        </a:lnSpc>
                        <a:spcBef>
                          <a:spcPct val="0"/>
                        </a:spcBef>
                        <a:spcAft>
                          <a:spcPct val="0"/>
                        </a:spcAft>
                        <a:buClrTx/>
                        <a:buSzTx/>
                        <a:buFont typeface="Arial" panose="020B0604020202020204" pitchFamily="34" charset="0"/>
                        <a:buNone/>
                      </a:pPr>
                      <a:r>
                        <a:rPr kumimoji="0" 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1011</a:t>
                      </a:r>
                      <a:endParaRPr kumimoji="0" 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266700" algn="ctr" defTabSz="914400" rtl="0" eaLnBrk="1" fontAlgn="base" latinLnBrk="0" hangingPunct="1">
                        <a:lnSpc>
                          <a:spcPts val="1565"/>
                        </a:lnSpc>
                        <a:spcBef>
                          <a:spcPct val="0"/>
                        </a:spcBef>
                        <a:spcAft>
                          <a:spcPct val="0"/>
                        </a:spcAft>
                        <a:buClrTx/>
                        <a:buSzTx/>
                        <a:buFont typeface="Arial" panose="020B0604020202020204" pitchFamily="34" charset="0"/>
                        <a:buNone/>
                      </a:pPr>
                      <a:r>
                        <a:rPr kumimoji="0" 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13</a:t>
                      </a:r>
                      <a:endParaRPr kumimoji="0" 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266700" algn="ctr" defTabSz="914400" rtl="0" eaLnBrk="1" fontAlgn="base" latinLnBrk="0" hangingPunct="1">
                        <a:lnSpc>
                          <a:spcPts val="1565"/>
                        </a:lnSpc>
                        <a:spcBef>
                          <a:spcPct val="0"/>
                        </a:spcBef>
                        <a:spcAft>
                          <a:spcPct val="0"/>
                        </a:spcAft>
                        <a:buClrTx/>
                        <a:buSzTx/>
                        <a:buFont typeface="Arial" panose="020B0604020202020204" pitchFamily="34" charset="0"/>
                        <a:buNone/>
                      </a:pPr>
                      <a:r>
                        <a:rPr kumimoji="0" 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endParaRPr kumimoji="0" 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00990">
                <a:tc>
                  <a:txBody>
                    <a:bodyPr/>
                    <a:lstStyle/>
                    <a:p>
                      <a:pPr marL="0" marR="0" lvl="0" indent="266700" algn="ctr" defTabSz="914400" rtl="0" eaLnBrk="1" fontAlgn="base" latinLnBrk="0" hangingPunct="1">
                        <a:lnSpc>
                          <a:spcPts val="1565"/>
                        </a:lnSpc>
                        <a:spcBef>
                          <a:spcPct val="0"/>
                        </a:spcBef>
                        <a:spcAft>
                          <a:spcPct val="0"/>
                        </a:spcAft>
                        <a:buClrTx/>
                        <a:buSzTx/>
                        <a:buFont typeface="Arial" panose="020B0604020202020204" pitchFamily="34" charset="0"/>
                        <a:buNone/>
                      </a:pPr>
                      <a:r>
                        <a:rPr kumimoji="0" 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12</a:t>
                      </a:r>
                      <a:endParaRPr kumimoji="0" 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266700" algn="ctr" defTabSz="914400" rtl="0" eaLnBrk="1" fontAlgn="base" latinLnBrk="0" hangingPunct="1">
                        <a:lnSpc>
                          <a:spcPts val="1565"/>
                        </a:lnSpc>
                        <a:spcBef>
                          <a:spcPct val="0"/>
                        </a:spcBef>
                        <a:spcAft>
                          <a:spcPct val="0"/>
                        </a:spcAft>
                        <a:buClrTx/>
                        <a:buSzTx/>
                        <a:buFont typeface="Arial" panose="020B0604020202020204" pitchFamily="34" charset="0"/>
                        <a:buNone/>
                      </a:pPr>
                      <a:r>
                        <a:rPr kumimoji="0" 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1100</a:t>
                      </a:r>
                      <a:endParaRPr kumimoji="0" 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266700" algn="ctr" defTabSz="914400" rtl="0" eaLnBrk="1" fontAlgn="base" latinLnBrk="0" hangingPunct="1">
                        <a:lnSpc>
                          <a:spcPts val="1565"/>
                        </a:lnSpc>
                        <a:spcBef>
                          <a:spcPct val="0"/>
                        </a:spcBef>
                        <a:spcAft>
                          <a:spcPct val="0"/>
                        </a:spcAft>
                        <a:buClrTx/>
                        <a:buSzTx/>
                        <a:buFont typeface="Arial" panose="020B0604020202020204" pitchFamily="34" charset="0"/>
                        <a:buNone/>
                      </a:pPr>
                      <a:r>
                        <a:rPr kumimoji="0" 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14</a:t>
                      </a:r>
                      <a:endParaRPr kumimoji="0" 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266700" algn="ctr" defTabSz="914400" rtl="0" eaLnBrk="1" fontAlgn="base" latinLnBrk="0" hangingPunct="1">
                        <a:lnSpc>
                          <a:spcPts val="1565"/>
                        </a:lnSpc>
                        <a:spcBef>
                          <a:spcPct val="0"/>
                        </a:spcBef>
                        <a:spcAft>
                          <a:spcPct val="0"/>
                        </a:spcAft>
                        <a:buClrTx/>
                        <a:buSzTx/>
                        <a:buFont typeface="Arial" panose="020B0604020202020204" pitchFamily="34" charset="0"/>
                        <a:buNone/>
                      </a:pPr>
                      <a:r>
                        <a:rPr kumimoji="0" 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a:t>
                      </a:r>
                      <a:endParaRPr kumimoji="0" 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01625">
                <a:tc>
                  <a:txBody>
                    <a:bodyPr/>
                    <a:lstStyle/>
                    <a:p>
                      <a:pPr marL="0" marR="0" lvl="0" indent="266700" algn="ctr" defTabSz="914400" rtl="0" eaLnBrk="1" fontAlgn="base" latinLnBrk="0" hangingPunct="1">
                        <a:lnSpc>
                          <a:spcPts val="1565"/>
                        </a:lnSpc>
                        <a:spcBef>
                          <a:spcPct val="0"/>
                        </a:spcBef>
                        <a:spcAft>
                          <a:spcPct val="0"/>
                        </a:spcAft>
                        <a:buClrTx/>
                        <a:buSzTx/>
                        <a:buFont typeface="Arial" panose="020B0604020202020204" pitchFamily="34" charset="0"/>
                        <a:buNone/>
                      </a:pPr>
                      <a:r>
                        <a:rPr kumimoji="0" 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13</a:t>
                      </a:r>
                      <a:endParaRPr kumimoji="0" 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266700" algn="ctr" defTabSz="914400" rtl="0" eaLnBrk="1" fontAlgn="base" latinLnBrk="0" hangingPunct="1">
                        <a:lnSpc>
                          <a:spcPts val="1565"/>
                        </a:lnSpc>
                        <a:spcBef>
                          <a:spcPct val="0"/>
                        </a:spcBef>
                        <a:spcAft>
                          <a:spcPct val="0"/>
                        </a:spcAft>
                        <a:buClrTx/>
                        <a:buSzTx/>
                        <a:buFont typeface="Arial" panose="020B0604020202020204" pitchFamily="34" charset="0"/>
                        <a:buNone/>
                      </a:pPr>
                      <a:r>
                        <a:rPr kumimoji="0" 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1101</a:t>
                      </a:r>
                      <a:endParaRPr kumimoji="0" 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266700" algn="ctr" defTabSz="914400" rtl="0" eaLnBrk="1" fontAlgn="base" latinLnBrk="0" hangingPunct="1">
                        <a:lnSpc>
                          <a:spcPts val="1565"/>
                        </a:lnSpc>
                        <a:spcBef>
                          <a:spcPct val="0"/>
                        </a:spcBef>
                        <a:spcAft>
                          <a:spcPct val="0"/>
                        </a:spcAft>
                        <a:buClrTx/>
                        <a:buSzTx/>
                        <a:buFont typeface="Arial" panose="020B0604020202020204" pitchFamily="34" charset="0"/>
                        <a:buNone/>
                      </a:pPr>
                      <a:r>
                        <a:rPr kumimoji="0" 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15</a:t>
                      </a:r>
                      <a:endParaRPr kumimoji="0" 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266700" algn="ctr" defTabSz="914400" rtl="0" eaLnBrk="1" fontAlgn="base" latinLnBrk="0" hangingPunct="1">
                        <a:lnSpc>
                          <a:spcPts val="1565"/>
                        </a:lnSpc>
                        <a:spcBef>
                          <a:spcPct val="0"/>
                        </a:spcBef>
                        <a:spcAft>
                          <a:spcPct val="0"/>
                        </a:spcAft>
                        <a:buClrTx/>
                        <a:buSzTx/>
                        <a:buFont typeface="Arial" panose="020B0604020202020204" pitchFamily="34" charset="0"/>
                        <a:buNone/>
                      </a:pPr>
                      <a:r>
                        <a:rPr kumimoji="0" 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a:t>
                      </a:r>
                      <a:endParaRPr kumimoji="0" 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00990">
                <a:tc>
                  <a:txBody>
                    <a:bodyPr/>
                    <a:lstStyle/>
                    <a:p>
                      <a:pPr marL="0" marR="0" lvl="0" indent="266700" algn="ctr" defTabSz="914400" rtl="0" eaLnBrk="1" fontAlgn="base" latinLnBrk="0" hangingPunct="1">
                        <a:lnSpc>
                          <a:spcPts val="1565"/>
                        </a:lnSpc>
                        <a:spcBef>
                          <a:spcPct val="0"/>
                        </a:spcBef>
                        <a:spcAft>
                          <a:spcPct val="0"/>
                        </a:spcAft>
                        <a:buClrTx/>
                        <a:buSzTx/>
                        <a:buFont typeface="Arial" panose="020B0604020202020204" pitchFamily="34" charset="0"/>
                        <a:buNone/>
                      </a:pPr>
                      <a:r>
                        <a:rPr kumimoji="0" 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14</a:t>
                      </a:r>
                      <a:endParaRPr kumimoji="0" 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266700" algn="ctr" defTabSz="914400" rtl="0" eaLnBrk="1" fontAlgn="base" latinLnBrk="0" hangingPunct="1">
                        <a:lnSpc>
                          <a:spcPts val="1565"/>
                        </a:lnSpc>
                        <a:spcBef>
                          <a:spcPct val="0"/>
                        </a:spcBef>
                        <a:spcAft>
                          <a:spcPct val="0"/>
                        </a:spcAft>
                        <a:buClrTx/>
                        <a:buSzTx/>
                        <a:buFont typeface="Arial" panose="020B0604020202020204" pitchFamily="34" charset="0"/>
                        <a:buNone/>
                      </a:pPr>
                      <a:r>
                        <a:rPr kumimoji="0" 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1110</a:t>
                      </a:r>
                      <a:endParaRPr kumimoji="0" 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266700" algn="ctr" defTabSz="914400" rtl="0" eaLnBrk="1" fontAlgn="base" latinLnBrk="0" hangingPunct="1">
                        <a:lnSpc>
                          <a:spcPts val="1565"/>
                        </a:lnSpc>
                        <a:spcBef>
                          <a:spcPct val="0"/>
                        </a:spcBef>
                        <a:spcAft>
                          <a:spcPct val="0"/>
                        </a:spcAft>
                        <a:buClrTx/>
                        <a:buSzTx/>
                        <a:buFont typeface="Arial" panose="020B0604020202020204" pitchFamily="34" charset="0"/>
                        <a:buNone/>
                      </a:pPr>
                      <a:r>
                        <a:rPr kumimoji="0" 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16</a:t>
                      </a:r>
                      <a:endParaRPr kumimoji="0" 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266700" algn="ctr" defTabSz="914400" rtl="0" eaLnBrk="1" fontAlgn="base" latinLnBrk="0" hangingPunct="1">
                        <a:lnSpc>
                          <a:spcPts val="1565"/>
                        </a:lnSpc>
                        <a:spcBef>
                          <a:spcPct val="0"/>
                        </a:spcBef>
                        <a:spcAft>
                          <a:spcPct val="0"/>
                        </a:spcAft>
                        <a:buClrTx/>
                        <a:buSzTx/>
                        <a:buFont typeface="Arial" panose="020B0604020202020204" pitchFamily="34" charset="0"/>
                        <a:buNone/>
                      </a:pPr>
                      <a:r>
                        <a:rPr kumimoji="0" 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E</a:t>
                      </a:r>
                      <a:endParaRPr kumimoji="0" 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00990">
                <a:tc>
                  <a:txBody>
                    <a:bodyPr/>
                    <a:lstStyle/>
                    <a:p>
                      <a:pPr marL="0" marR="0" lvl="0" indent="266700" algn="ctr" defTabSz="914400" rtl="0" eaLnBrk="1" fontAlgn="base" latinLnBrk="0" hangingPunct="1">
                        <a:lnSpc>
                          <a:spcPts val="1565"/>
                        </a:lnSpc>
                        <a:spcBef>
                          <a:spcPct val="0"/>
                        </a:spcBef>
                        <a:spcAft>
                          <a:spcPct val="0"/>
                        </a:spcAft>
                        <a:buClrTx/>
                        <a:buSzTx/>
                        <a:buFont typeface="Arial" panose="020B0604020202020204" pitchFamily="34" charset="0"/>
                        <a:buNone/>
                      </a:pPr>
                      <a:r>
                        <a:rPr kumimoji="0" 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15</a:t>
                      </a:r>
                      <a:endParaRPr kumimoji="0" 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266700" algn="ctr" defTabSz="914400" rtl="0" eaLnBrk="1" fontAlgn="base" latinLnBrk="0" hangingPunct="1">
                        <a:lnSpc>
                          <a:spcPts val="1565"/>
                        </a:lnSpc>
                        <a:spcBef>
                          <a:spcPct val="0"/>
                        </a:spcBef>
                        <a:spcAft>
                          <a:spcPct val="0"/>
                        </a:spcAft>
                        <a:buClrTx/>
                        <a:buSzTx/>
                        <a:buFont typeface="Arial" panose="020B0604020202020204" pitchFamily="34" charset="0"/>
                        <a:buNone/>
                      </a:pPr>
                      <a:r>
                        <a:rPr kumimoji="0" 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1111</a:t>
                      </a:r>
                      <a:endParaRPr kumimoji="0" 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266700" algn="ctr" defTabSz="914400" rtl="0" eaLnBrk="1" fontAlgn="base" latinLnBrk="0" hangingPunct="1">
                        <a:lnSpc>
                          <a:spcPts val="1565"/>
                        </a:lnSpc>
                        <a:spcBef>
                          <a:spcPct val="0"/>
                        </a:spcBef>
                        <a:spcAft>
                          <a:spcPct val="0"/>
                        </a:spcAft>
                        <a:buClrTx/>
                        <a:buSzTx/>
                        <a:buFont typeface="Arial" panose="020B0604020202020204" pitchFamily="34" charset="0"/>
                        <a:buNone/>
                      </a:pPr>
                      <a:r>
                        <a:rPr kumimoji="0" 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17</a:t>
                      </a:r>
                      <a:endParaRPr kumimoji="0" 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266700" algn="ctr" defTabSz="914400" rtl="0" eaLnBrk="1" fontAlgn="base" latinLnBrk="0" hangingPunct="1">
                        <a:lnSpc>
                          <a:spcPts val="1565"/>
                        </a:lnSpc>
                        <a:spcBef>
                          <a:spcPct val="0"/>
                        </a:spcBef>
                        <a:spcAft>
                          <a:spcPct val="0"/>
                        </a:spcAft>
                        <a:buClrTx/>
                        <a:buSzTx/>
                        <a:buFont typeface="Arial" panose="020B0604020202020204" pitchFamily="34" charset="0"/>
                        <a:buNone/>
                      </a:pPr>
                      <a:r>
                        <a:rPr kumimoji="0" 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F</a:t>
                      </a:r>
                      <a:endParaRPr kumimoji="0" 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Tree>
  </p:cSld>
  <p:clrMapOvr>
    <a:masterClrMapping/>
  </p:clrMapOvr>
  <p:transition>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内容占位符 2"/>
          <p:cNvSpPr>
            <a:spLocks noGrp="1"/>
          </p:cNvSpPr>
          <p:nvPr>
            <p:ph sz="quarter" idx="10"/>
          </p:nvPr>
        </p:nvSpPr>
        <p:spPr>
          <a:xfrm>
            <a:off x="1862455" y="1887855"/>
            <a:ext cx="7848600" cy="2498725"/>
          </a:xfrm>
        </p:spPr>
        <p:txBody>
          <a:bodyPr vert="horz" wrap="square" lIns="91440" tIns="45720" rIns="91440" bIns="45720" anchor="t">
            <a:noAutofit/>
          </a:bodyPr>
          <a:lstStyle/>
          <a:p>
            <a:pPr eaLnBrk="1" hangingPunct="1">
              <a:lnSpc>
                <a:spcPts val="4000"/>
              </a:lnSpc>
              <a:buClr>
                <a:srgbClr val="FF0101"/>
              </a:buClr>
              <a:buFont typeface="Wingdings" panose="05000000000000000000" pitchFamily="2" charset="2"/>
              <a:buChar char="Ø"/>
            </a:pPr>
            <a:r>
              <a:rPr lang="zh-CN" altLang="en-US" sz="2400" dirty="0">
                <a:solidFill>
                  <a:srgbClr val="FF0000"/>
                </a:solidFill>
                <a:latin typeface="楷体" panose="02010609060101010101" charset="-122"/>
                <a:ea typeface="楷体" panose="02010609060101010101" charset="-122"/>
                <a:cs typeface="楷体" panose="02010609060101010101" charset="-122"/>
              </a:rPr>
              <a:t>基数。</a:t>
            </a:r>
            <a:r>
              <a:rPr lang="zh-CN" altLang="en-US" sz="2400" dirty="0">
                <a:solidFill>
                  <a:schemeClr val="tx1"/>
                </a:solidFill>
                <a:latin typeface="楷体" panose="02010609060101010101" charset="-122"/>
                <a:ea typeface="楷体" panose="02010609060101010101" charset="-122"/>
                <a:cs typeface="楷体" panose="02010609060101010101" charset="-122"/>
              </a:rPr>
              <a:t>二进制中</a:t>
            </a:r>
            <a:r>
              <a:rPr lang="zh-CN" altLang="en-US" sz="2400" dirty="0">
                <a:latin typeface="楷体" panose="02010609060101010101" charset="-122"/>
                <a:ea typeface="楷体" panose="02010609060101010101" charset="-122"/>
                <a:cs typeface="楷体" panose="02010609060101010101" charset="-122"/>
              </a:rPr>
              <a:t>，采用十个不同的数码0、1。它的基数就是二，即“逢二进一”，所以称它为二进制数制。</a:t>
            </a:r>
            <a:endParaRPr lang="zh-CN" altLang="en-US" sz="2400" dirty="0">
              <a:latin typeface="楷体" panose="02010609060101010101" charset="-122"/>
              <a:ea typeface="楷体" panose="02010609060101010101" charset="-122"/>
              <a:cs typeface="楷体" panose="02010609060101010101" charset="-122"/>
            </a:endParaRPr>
          </a:p>
          <a:p>
            <a:pPr eaLnBrk="1" hangingPunct="1">
              <a:lnSpc>
                <a:spcPts val="4000"/>
              </a:lnSpc>
              <a:buClr>
                <a:srgbClr val="FF0101"/>
              </a:buClr>
              <a:buFont typeface="Wingdings" panose="05000000000000000000" pitchFamily="2" charset="2"/>
              <a:buChar char="Ø"/>
            </a:pPr>
            <a:r>
              <a:rPr sz="2400" dirty="0">
                <a:solidFill>
                  <a:srgbClr val="FF0000"/>
                </a:solidFill>
                <a:latin typeface="楷体" panose="02010609060101010101" charset="-122"/>
                <a:ea typeface="楷体" panose="02010609060101010101" charset="-122"/>
                <a:cs typeface="楷体" panose="02010609060101010101" charset="-122"/>
              </a:rPr>
              <a:t>位权。</a:t>
            </a:r>
            <a:r>
              <a:rPr sz="2400" dirty="0">
                <a:latin typeface="楷体" panose="02010609060101010101" charset="-122"/>
                <a:ea typeface="楷体" panose="02010609060101010101" charset="-122"/>
                <a:cs typeface="楷体" panose="02010609060101010101" charset="-122"/>
              </a:rPr>
              <a:t>一个数码（数字符号）处在不同的数位时，所代表的数值是不同的。</a:t>
            </a:r>
            <a:endParaRPr sz="2400" dirty="0">
              <a:latin typeface="楷体" panose="02010609060101010101" charset="-122"/>
              <a:ea typeface="楷体" panose="02010609060101010101" charset="-122"/>
              <a:cs typeface="楷体" panose="02010609060101010101" charset="-122"/>
            </a:endParaRPr>
          </a:p>
          <a:p>
            <a:pPr marL="0" indent="0" eaLnBrk="1" hangingPunct="1">
              <a:lnSpc>
                <a:spcPts val="4000"/>
              </a:lnSpc>
              <a:buClr>
                <a:srgbClr val="FF0101"/>
              </a:buClr>
              <a:buFont typeface="Wingdings" panose="05000000000000000000" pitchFamily="2" charset="2"/>
              <a:buNone/>
            </a:pPr>
            <a:r>
              <a:rPr sz="2400" dirty="0">
                <a:latin typeface="微软雅黑" panose="020B0503020204020204" pitchFamily="34" charset="-122"/>
                <a:ea typeface="微软雅黑" panose="020B0503020204020204" pitchFamily="34" charset="-122"/>
              </a:rPr>
              <a:t>          </a:t>
            </a:r>
            <a:r>
              <a:rPr sz="2400" dirty="0">
                <a:latin typeface="楷体" panose="02010609060101010101" charset="-122"/>
                <a:ea typeface="楷体" panose="02010609060101010101" charset="-122"/>
                <a:cs typeface="楷体" panose="02010609060101010101" charset="-122"/>
              </a:rPr>
              <a:t>表5-3 二进制中各数位的序数与幂的关系</a:t>
            </a:r>
            <a:endParaRPr lang="zh-CN" altLang="en-US" sz="1400" dirty="0">
              <a:latin typeface="楷体" panose="02010609060101010101" charset="-122"/>
              <a:ea typeface="楷体" panose="02010609060101010101" charset="-122"/>
              <a:cs typeface="楷体" panose="02010609060101010101" charset="-122"/>
            </a:endParaRPr>
          </a:p>
        </p:txBody>
      </p:sp>
      <p:sp>
        <p:nvSpPr>
          <p:cNvPr id="4098" name="内容占位符 2"/>
          <p:cNvSpPr>
            <a:spLocks noGrp="1" noChangeArrowheads="1"/>
          </p:cNvSpPr>
          <p:nvPr/>
        </p:nvSpPr>
        <p:spPr>
          <a:xfrm>
            <a:off x="1252855" y="492760"/>
            <a:ext cx="7775575" cy="774700"/>
          </a:xfrm>
          <a:prstGeom prst="rect">
            <a:avLst/>
          </a:prstGeom>
          <a:noFill/>
          <a:ln w="9525">
            <a:noFill/>
          </a:ln>
        </p:spPr>
        <p:txBody>
          <a:bodyPr vert="horz" wrap="square" lIns="91440" tIns="45720" rIns="91440" bIns="45720" numCol="1" anchor="t" anchorCtr="0" compatLnSpc="1"/>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panose="05000000000000000000"/>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273050" marR="0" lvl="0" indent="-273050" algn="l" defTabSz="914400" rtl="0" eaLnBrk="1" fontAlgn="base" latinLnBrk="0" hangingPunct="1">
              <a:lnSpc>
                <a:spcPts val="4000"/>
              </a:lnSpc>
              <a:spcBef>
                <a:spcPts val="600"/>
              </a:spcBef>
              <a:spcAft>
                <a:spcPts val="1200"/>
              </a:spcAft>
              <a:buClr>
                <a:schemeClr val="accent1"/>
              </a:buClr>
              <a:buSzPct val="70000"/>
              <a:buFont typeface="Arial" panose="020B0604020202020204" pitchFamily="34" charset="0"/>
              <a:buNone/>
              <a:defRPr/>
            </a:pPr>
            <a:r>
              <a:rPr kumimoji="0" lang="en-US" altLang="zh-CN" sz="3200" b="0" i="0" u="none" strike="noStrike" kern="1200" cap="none" spc="0" normalizeH="0" baseline="0" noProof="0" dirty="0" smtClean="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rPr>
              <a:t>2</a:t>
            </a:r>
            <a:r>
              <a:rPr kumimoji="0" lang="zh-CN" altLang="en-US" sz="3200" b="0" i="0" u="none" strike="noStrike" kern="1200" cap="none" spc="0" normalizeH="0" baseline="0" noProof="0" dirty="0" smtClean="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rPr>
              <a:t>、二进制数</a:t>
            </a:r>
            <a:endParaRPr kumimoji="0" lang="zh-CN" altLang="en-US" sz="3200" b="0" i="0" u="none" strike="noStrike" kern="1200" cap="none" spc="0" normalizeH="0" baseline="0" noProof="0" dirty="0" smtClean="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ts val="4000"/>
              </a:lnSpc>
              <a:spcBef>
                <a:spcPts val="600"/>
              </a:spcBef>
              <a:spcAft>
                <a:spcPct val="0"/>
              </a:spcAft>
              <a:buClr>
                <a:schemeClr val="accent1"/>
              </a:buClr>
              <a:buSzPct val="70000"/>
              <a:buFont typeface="Wingdings" panose="05000000000000000000" pitchFamily="2" charset="2"/>
              <a:buNone/>
              <a:defRPr/>
            </a:pPr>
            <a:endParaRPr kumimoji="0" lang="zh-CN" altLang="en-US"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4" name="矩形 3"/>
          <p:cNvSpPr/>
          <p:nvPr/>
        </p:nvSpPr>
        <p:spPr>
          <a:xfrm>
            <a:off x="8400415" y="5948680"/>
            <a:ext cx="1871980" cy="864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 name="表格 1"/>
          <p:cNvGraphicFramePr/>
          <p:nvPr>
            <p:custDataLst>
              <p:tags r:id="rId1"/>
            </p:custDataLst>
          </p:nvPr>
        </p:nvGraphicFramePr>
        <p:xfrm>
          <a:off x="1834515" y="4806950"/>
          <a:ext cx="8081010" cy="1619250"/>
        </p:xfrm>
        <a:graphic>
          <a:graphicData uri="http://schemas.openxmlformats.org/drawingml/2006/table">
            <a:tbl>
              <a:tblPr firstRow="1" bandRow="1">
                <a:tableStyleId>{5940675A-B579-460E-94D1-54222C63F5DA}</a:tableStyleId>
              </a:tblPr>
              <a:tblGrid>
                <a:gridCol w="1387475"/>
                <a:gridCol w="1013460"/>
                <a:gridCol w="767715"/>
                <a:gridCol w="941070"/>
                <a:gridCol w="948055"/>
                <a:gridCol w="812800"/>
                <a:gridCol w="698500"/>
                <a:gridCol w="814705"/>
                <a:gridCol w="697230"/>
              </a:tblGrid>
              <a:tr h="831215">
                <a:tc>
                  <a:txBody>
                    <a:bodyPr/>
                    <a:lstStyle/>
                    <a:p>
                      <a:pPr indent="0" algn="ctr">
                        <a:buNone/>
                      </a:pPr>
                      <a:endParaRPr lang="en-US" sz="2400" b="0">
                        <a:latin typeface="楷体" panose="02010609060101010101" charset="-122"/>
                        <a:ea typeface="楷体" panose="02010609060101010101" charset="-122"/>
                        <a:cs typeface="宋体" panose="02010600030101010101" pitchFamily="2" charset="-122"/>
                      </a:endParaRPr>
                    </a:p>
                    <a:p>
                      <a:pPr indent="0" algn="ctr">
                        <a:buNone/>
                      </a:pPr>
                      <a:r>
                        <a:rPr lang="en-US" sz="2400" b="0">
                          <a:latin typeface="楷体" panose="02010609060101010101" charset="-122"/>
                          <a:ea typeface="楷体" panose="02010609060101010101" charset="-122"/>
                          <a:cs typeface="宋体" panose="02010600030101010101" pitchFamily="2" charset="-122"/>
                        </a:rPr>
                        <a:t>数位序数</a:t>
                      </a:r>
                      <a:endParaRPr lang="en-US" altLang="en-US" sz="2400" b="0">
                        <a:latin typeface="楷体" panose="02010609060101010101" charset="-122"/>
                        <a:ea typeface="楷体" panose="02010609060101010101"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 </a:t>
                      </a:r>
                      <a:endParaRPr lang="en-US" sz="24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 </a:t>
                      </a:r>
                      <a:endParaRPr lang="en-US" sz="24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3</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 </a:t>
                      </a:r>
                      <a:endParaRPr lang="en-US" sz="24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2</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endParaRPr lang="en-US" sz="24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 1</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endParaRPr lang="en-US" sz="24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 0</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 </a:t>
                      </a:r>
                      <a:endParaRPr lang="en-US" sz="24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-1</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 </a:t>
                      </a:r>
                      <a:endParaRPr lang="en-US" sz="24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-2</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endParaRPr lang="en-US" sz="24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-3</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88035">
                <a:tc>
                  <a:txBody>
                    <a:bodyPr/>
                    <a:lstStyle/>
                    <a:p>
                      <a:pPr indent="0">
                        <a:buNone/>
                      </a:pPr>
                      <a:endParaRPr lang="en-US" sz="2400" b="0">
                        <a:latin typeface="楷体" panose="02010609060101010101" charset="-122"/>
                        <a:ea typeface="楷体" panose="02010609060101010101" charset="-122"/>
                        <a:cs typeface="楷体" panose="02010609060101010101" charset="-122"/>
                      </a:endParaRPr>
                    </a:p>
                    <a:p>
                      <a:pPr indent="0">
                        <a:buNone/>
                      </a:pPr>
                      <a:r>
                        <a:rPr lang="en-US" sz="2400" b="0">
                          <a:latin typeface="楷体" panose="02010609060101010101" charset="-122"/>
                          <a:ea typeface="楷体" panose="02010609060101010101" charset="-122"/>
                          <a:cs typeface="楷体" panose="02010609060101010101" charset="-122"/>
                        </a:rPr>
                        <a:t>2的幂</a:t>
                      </a:r>
                      <a:endParaRPr lang="en-US" altLang="en-US" sz="2400" b="0">
                        <a:latin typeface="楷体" panose="02010609060101010101" charset="-122"/>
                        <a:ea typeface="楷体" panose="02010609060101010101" charset="-122"/>
                        <a:cs typeface="楷体" panose="02010609060101010101"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endParaRPr lang="en-US" sz="2400" b="0">
                        <a:latin typeface="宋体" panose="02010600030101010101" pitchFamily="2" charset="-122"/>
                        <a:ea typeface="宋体" panose="02010600030101010101" pitchFamily="2" charset="-122"/>
                        <a:cs typeface="宋体" panose="02010600030101010101" pitchFamily="2" charset="-122"/>
                      </a:endParaRPr>
                    </a:p>
                    <a:p>
                      <a:pPr indent="0">
                        <a:buNone/>
                      </a:pPr>
                      <a:r>
                        <a:rPr lang="en-US" sz="2400" b="0">
                          <a:latin typeface="宋体" panose="02010600030101010101" pitchFamily="2" charset="-122"/>
                          <a:ea typeface="宋体" panose="02010600030101010101" pitchFamily="2" charset="-122"/>
                          <a:cs typeface="宋体" panose="02010600030101010101" pitchFamily="2" charset="-122"/>
                        </a:rPr>
                        <a:t>……</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endParaRPr lang="en-US" sz="2400" b="0">
                        <a:latin typeface="宋体" panose="02010600030101010101" pitchFamily="2" charset="-122"/>
                        <a:ea typeface="宋体" panose="02010600030101010101" pitchFamily="2" charset="-122"/>
                        <a:cs typeface="宋体" panose="02010600030101010101" pitchFamily="2" charset="-122"/>
                      </a:endParaRPr>
                    </a:p>
                    <a:p>
                      <a:pPr indent="0">
                        <a:buNone/>
                      </a:pPr>
                      <a:r>
                        <a:rPr lang="en-US" sz="2400" b="0">
                          <a:latin typeface="宋体" panose="02010600030101010101" pitchFamily="2" charset="-122"/>
                          <a:ea typeface="宋体" panose="02010600030101010101" pitchFamily="2" charset="-122"/>
                          <a:cs typeface="宋体" panose="02010600030101010101" pitchFamily="2" charset="-122"/>
                        </a:rPr>
                        <a:t>2</a:t>
                      </a:r>
                      <a:r>
                        <a:rPr lang="en-US" sz="2400" b="0" baseline="30000">
                          <a:latin typeface="宋体" panose="02010600030101010101" pitchFamily="2" charset="-122"/>
                          <a:ea typeface="宋体" panose="02010600030101010101" pitchFamily="2" charset="-122"/>
                          <a:cs typeface="宋体" panose="02010600030101010101" pitchFamily="2" charset="-122"/>
                        </a:rPr>
                        <a:t>2</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endParaRPr lang="en-US" sz="2400" b="0">
                        <a:latin typeface="宋体" panose="02010600030101010101" pitchFamily="2" charset="-122"/>
                        <a:ea typeface="宋体" panose="02010600030101010101" pitchFamily="2" charset="-122"/>
                        <a:cs typeface="宋体" panose="02010600030101010101" pitchFamily="2" charset="-122"/>
                      </a:endParaRPr>
                    </a:p>
                    <a:p>
                      <a:pPr indent="0">
                        <a:buNone/>
                      </a:pPr>
                      <a:r>
                        <a:rPr lang="en-US" sz="2400" b="0">
                          <a:latin typeface="宋体" panose="02010600030101010101" pitchFamily="2" charset="-122"/>
                          <a:ea typeface="宋体" panose="02010600030101010101" pitchFamily="2" charset="-122"/>
                          <a:cs typeface="宋体" panose="02010600030101010101" pitchFamily="2" charset="-122"/>
                        </a:rPr>
                        <a:t>2</a:t>
                      </a:r>
                      <a:r>
                        <a:rPr lang="en-US" sz="2400" b="0" baseline="30000">
                          <a:latin typeface="宋体" panose="02010600030101010101" pitchFamily="2" charset="-122"/>
                          <a:ea typeface="宋体" panose="02010600030101010101" pitchFamily="2" charset="-122"/>
                          <a:cs typeface="宋体" panose="02010600030101010101" pitchFamily="2" charset="-122"/>
                        </a:rPr>
                        <a:t>1</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endParaRPr lang="en-US" sz="2400" b="0">
                        <a:latin typeface="宋体" panose="02010600030101010101" pitchFamily="2" charset="-122"/>
                        <a:ea typeface="宋体" panose="02010600030101010101" pitchFamily="2" charset="-122"/>
                        <a:cs typeface="宋体" panose="02010600030101010101" pitchFamily="2" charset="-122"/>
                      </a:endParaRPr>
                    </a:p>
                    <a:p>
                      <a:pPr indent="0">
                        <a:buNone/>
                      </a:pPr>
                      <a:r>
                        <a:rPr lang="en-US" sz="2400" b="0">
                          <a:latin typeface="宋体" panose="02010600030101010101" pitchFamily="2" charset="-122"/>
                          <a:ea typeface="宋体" panose="02010600030101010101" pitchFamily="2" charset="-122"/>
                          <a:cs typeface="宋体" panose="02010600030101010101" pitchFamily="2" charset="-122"/>
                        </a:rPr>
                        <a:t>2</a:t>
                      </a:r>
                      <a:r>
                        <a:rPr lang="en-US" sz="2400" b="0" baseline="30000">
                          <a:latin typeface="宋体" panose="02010600030101010101" pitchFamily="2" charset="-122"/>
                          <a:ea typeface="宋体" panose="02010600030101010101" pitchFamily="2" charset="-122"/>
                          <a:cs typeface="宋体" panose="02010600030101010101" pitchFamily="2" charset="-122"/>
                        </a:rPr>
                        <a:t>0</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endParaRPr lang="en-US" sz="2400" b="0">
                        <a:latin typeface="宋体" panose="02010600030101010101" pitchFamily="2" charset="-122"/>
                        <a:ea typeface="宋体" panose="02010600030101010101" pitchFamily="2" charset="-122"/>
                        <a:cs typeface="宋体" panose="02010600030101010101" pitchFamily="2" charset="-122"/>
                      </a:endParaRPr>
                    </a:p>
                    <a:p>
                      <a:pPr indent="0">
                        <a:buNone/>
                      </a:pPr>
                      <a:r>
                        <a:rPr lang="en-US" sz="2400" b="0">
                          <a:latin typeface="宋体" panose="02010600030101010101" pitchFamily="2" charset="-122"/>
                          <a:ea typeface="宋体" panose="02010600030101010101" pitchFamily="2" charset="-122"/>
                          <a:cs typeface="宋体" panose="02010600030101010101" pitchFamily="2" charset="-122"/>
                        </a:rPr>
                        <a:t>2</a:t>
                      </a:r>
                      <a:r>
                        <a:rPr lang="en-US" sz="2400" b="0" baseline="30000">
                          <a:latin typeface="宋体" panose="02010600030101010101" pitchFamily="2" charset="-122"/>
                          <a:ea typeface="宋体" panose="02010600030101010101" pitchFamily="2" charset="-122"/>
                          <a:cs typeface="宋体" panose="02010600030101010101" pitchFamily="2" charset="-122"/>
                        </a:rPr>
                        <a:t>-1</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endParaRPr lang="en-US" sz="2400" b="0">
                        <a:latin typeface="宋体" panose="02010600030101010101" pitchFamily="2" charset="-122"/>
                        <a:ea typeface="宋体" panose="02010600030101010101" pitchFamily="2" charset="-122"/>
                        <a:cs typeface="宋体" panose="02010600030101010101" pitchFamily="2" charset="-122"/>
                      </a:endParaRPr>
                    </a:p>
                    <a:p>
                      <a:pPr indent="0">
                        <a:buNone/>
                      </a:pPr>
                      <a:r>
                        <a:rPr lang="en-US" sz="2400" b="0">
                          <a:latin typeface="宋体" panose="02010600030101010101" pitchFamily="2" charset="-122"/>
                          <a:ea typeface="宋体" panose="02010600030101010101" pitchFamily="2" charset="-122"/>
                          <a:cs typeface="宋体" panose="02010600030101010101" pitchFamily="2" charset="-122"/>
                        </a:rPr>
                        <a:t>2</a:t>
                      </a:r>
                      <a:r>
                        <a:rPr lang="en-US" sz="2400" b="0" baseline="30000">
                          <a:latin typeface="宋体" panose="02010600030101010101" pitchFamily="2" charset="-122"/>
                          <a:ea typeface="宋体" panose="02010600030101010101" pitchFamily="2" charset="-122"/>
                          <a:cs typeface="宋体" panose="02010600030101010101" pitchFamily="2" charset="-122"/>
                        </a:rPr>
                        <a:t>-2</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endParaRPr lang="en-US" sz="2400" b="0">
                        <a:latin typeface="宋体" panose="02010600030101010101" pitchFamily="2" charset="-122"/>
                        <a:ea typeface="宋体" panose="02010600030101010101" pitchFamily="2" charset="-122"/>
                        <a:cs typeface="宋体" panose="02010600030101010101" pitchFamily="2" charset="-122"/>
                      </a:endParaRPr>
                    </a:p>
                    <a:p>
                      <a:pPr indent="0">
                        <a:buNone/>
                      </a:pPr>
                      <a:r>
                        <a:rPr lang="en-US" sz="2400" b="0">
                          <a:latin typeface="宋体" panose="02010600030101010101" pitchFamily="2" charset="-122"/>
                          <a:ea typeface="宋体" panose="02010600030101010101" pitchFamily="2" charset="-122"/>
                          <a:cs typeface="宋体" panose="02010600030101010101" pitchFamily="2" charset="-122"/>
                        </a:rPr>
                        <a:t>2</a:t>
                      </a:r>
                      <a:r>
                        <a:rPr lang="en-US" sz="2400" b="0" baseline="30000">
                          <a:latin typeface="宋体" panose="02010600030101010101" pitchFamily="2" charset="-122"/>
                          <a:ea typeface="宋体" panose="02010600030101010101" pitchFamily="2" charset="-122"/>
                          <a:cs typeface="宋体" panose="02010600030101010101" pitchFamily="2" charset="-122"/>
                        </a:rPr>
                        <a:t>-3</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endParaRPr lang="en-US" sz="2400" b="0">
                        <a:latin typeface="宋体" panose="02010600030101010101" pitchFamily="2" charset="-122"/>
                        <a:ea typeface="宋体" panose="02010600030101010101" pitchFamily="2" charset="-122"/>
                        <a:cs typeface="宋体" panose="02010600030101010101" pitchFamily="2" charset="-122"/>
                      </a:endParaRPr>
                    </a:p>
                    <a:p>
                      <a:pPr indent="0">
                        <a:buNone/>
                      </a:pPr>
                      <a:r>
                        <a:rPr lang="en-US" sz="2400" b="0">
                          <a:latin typeface="宋体" panose="02010600030101010101" pitchFamily="2" charset="-122"/>
                          <a:ea typeface="宋体" panose="02010600030101010101" pitchFamily="2" charset="-122"/>
                          <a:cs typeface="宋体" panose="02010600030101010101" pitchFamily="2" charset="-122"/>
                        </a:rPr>
                        <a:t>2</a:t>
                      </a:r>
                      <a:r>
                        <a:rPr lang="en-US" sz="2400" b="0" baseline="30000">
                          <a:latin typeface="宋体" panose="02010600030101010101" pitchFamily="2" charset="-122"/>
                          <a:ea typeface="宋体" panose="02010600030101010101" pitchFamily="2" charset="-122"/>
                          <a:cs typeface="宋体" panose="02010600030101010101" pitchFamily="2" charset="-122"/>
                        </a:rPr>
                        <a:t>-4</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blinds(horizontal)">
                                      <p:cBhvr>
                                        <p:cTn id="7" dur="5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123">
                                            <p:txEl>
                                              <p:pRg st="0" end="0"/>
                                            </p:txEl>
                                          </p:spTgt>
                                        </p:tgtEl>
                                        <p:attrNameLst>
                                          <p:attrName>style.visibility</p:attrName>
                                        </p:attrNameLst>
                                      </p:cBhvr>
                                      <p:to>
                                        <p:strVal val="visible"/>
                                      </p:to>
                                    </p:set>
                                    <p:animEffect transition="in" filter="blinds(horizontal)">
                                      <p:cBhvr>
                                        <p:cTn id="12" dur="500"/>
                                        <p:tgtEl>
                                          <p:spTgt spid="512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123">
                                            <p:txEl>
                                              <p:pRg st="1" end="1"/>
                                            </p:txEl>
                                          </p:spTgt>
                                        </p:tgtEl>
                                        <p:attrNameLst>
                                          <p:attrName>style.visibility</p:attrName>
                                        </p:attrNameLst>
                                      </p:cBhvr>
                                      <p:to>
                                        <p:strVal val="visible"/>
                                      </p:to>
                                    </p:set>
                                    <p:animEffect transition="in" filter="blinds(horizontal)">
                                      <p:cBhvr>
                                        <p:cTn id="17" dur="500"/>
                                        <p:tgtEl>
                                          <p:spTgt spid="512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123">
                                            <p:txEl>
                                              <p:pRg st="2" end="2"/>
                                            </p:txEl>
                                          </p:spTgt>
                                        </p:tgtEl>
                                        <p:attrNameLst>
                                          <p:attrName>style.visibility</p:attrName>
                                        </p:attrNameLst>
                                      </p:cBhvr>
                                      <p:to>
                                        <p:strVal val="visible"/>
                                      </p:to>
                                    </p:set>
                                    <p:animEffect transition="in" filter="blinds(horizontal)">
                                      <p:cBhvr>
                                        <p:cTn id="22" dur="500"/>
                                        <p:tgtEl>
                                          <p:spTgt spid="512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uiExpand="1" build="p"/>
      <p:bldP spid="409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内容占位符 2"/>
          <p:cNvSpPr>
            <a:spLocks noGrp="1" noChangeArrowheads="1"/>
          </p:cNvSpPr>
          <p:nvPr>
            <p:ph sz="quarter" idx="10"/>
          </p:nvPr>
        </p:nvSpPr>
        <p:spPr>
          <a:xfrm>
            <a:off x="1126808" y="1483995"/>
            <a:ext cx="7775575" cy="4572000"/>
          </a:xfrm>
        </p:spPr>
        <p:txBody>
          <a:bodyPr vert="horz" wrap="square" lIns="91440" tIns="45720" rIns="91440" bIns="45720" numCol="1" anchor="t" anchorCtr="0" compatLnSpc="1"/>
          <a:lstStyle/>
          <a:p>
            <a:pPr marL="273050" marR="0" lvl="0" indent="-273050" algn="l" defTabSz="914400" rtl="0" eaLnBrk="1" fontAlgn="base" latinLnBrk="0" hangingPunct="1">
              <a:lnSpc>
                <a:spcPts val="4000"/>
              </a:lnSpc>
              <a:spcBef>
                <a:spcPts val="600"/>
              </a:spcBef>
              <a:spcAft>
                <a:spcPct val="0"/>
              </a:spcAft>
              <a:buClr>
                <a:schemeClr val="accent1">
                  <a:lumMod val="75000"/>
                </a:schemeClr>
              </a:buClr>
              <a:buSzPct val="70000"/>
              <a:buFont typeface="Wingdings" panose="05000000000000000000" pitchFamily="2" charset="2"/>
              <a:buChar char="Ø"/>
              <a:defRPr/>
            </a:pPr>
            <a:r>
              <a:rPr kumimoji="0" lang="zh-CN" altLang="en-US" sz="2400" b="0" i="0" u="none"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rPr>
              <a:t>一个二进制</a:t>
            </a:r>
            <a:r>
              <a:rPr lang="zh-CN" altLang="en-US" sz="2400" i="1" noProof="0" dirty="0" smtClean="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N</a:t>
            </a:r>
            <a:r>
              <a:rPr kumimoji="0" lang="zh-CN" altLang="en-US" sz="2400" b="0" i="0" u="none"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rPr>
              <a:t>(假设为正)都可以表示为展开式的形式</a:t>
            </a:r>
            <a:endParaRPr kumimoji="0" lang="zh-CN" altLang="en-US" sz="2400" b="0" i="0" u="none"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endParaRPr>
          </a:p>
          <a:p>
            <a:pPr marL="0" marR="0" lvl="0" indent="0" algn="l" defTabSz="914400" rtl="0" eaLnBrk="1" fontAlgn="base" latinLnBrk="0" hangingPunct="1">
              <a:lnSpc>
                <a:spcPts val="4000"/>
              </a:lnSpc>
              <a:spcBef>
                <a:spcPts val="600"/>
              </a:spcBef>
              <a:spcAft>
                <a:spcPct val="0"/>
              </a:spcAft>
              <a:buClr>
                <a:schemeClr val="accent1">
                  <a:lumMod val="75000"/>
                </a:schemeClr>
              </a:buClr>
              <a:buSzPct val="70000"/>
              <a:buFont typeface="Wingdings" panose="05000000000000000000" pitchFamily="2" charset="2"/>
              <a:buNone/>
              <a:defRPr/>
            </a:pPr>
            <a:endParaRPr kumimoji="0" lang="zh-CN" altLang="en-US"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ts val="4000"/>
              </a:lnSpc>
              <a:spcBef>
                <a:spcPts val="600"/>
              </a:spcBef>
              <a:spcAft>
                <a:spcPct val="0"/>
              </a:spcAft>
              <a:buClr>
                <a:schemeClr val="accent1">
                  <a:lumMod val="75000"/>
                </a:schemeClr>
              </a:buClr>
              <a:buSzPct val="70000"/>
              <a:buFont typeface="Wingdings" panose="05000000000000000000" pitchFamily="2" charset="2"/>
              <a:buNone/>
              <a:defRPr/>
            </a:pPr>
            <a:r>
              <a:rPr kumimoji="0" lang="zh-CN" alt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sz="2400" b="0" i="1" u="none" strike="noStrike" kern="120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N</a:t>
            </a:r>
            <a:r>
              <a:rPr kumimoji="0" lang="zh-CN" alt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400" b="0" i="0" u="none" strike="noStrike" kern="1200" cap="none" spc="0" normalizeH="0" baseline="-2500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a:t>
            </a:r>
            <a:r>
              <a:rPr kumimoji="0" lang="zh-CN" alt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400" b="0" i="1" u="none" strike="noStrike" kern="120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k</a:t>
            </a:r>
            <a:r>
              <a:rPr kumimoji="0" lang="zh-CN" altLang="en-US" sz="2400" b="0" i="1" u="none" strike="noStrike" kern="1200" cap="none" spc="0" normalizeH="0" baseline="-2500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n</a:t>
            </a:r>
            <a:r>
              <a:rPr kumimoji="0" lang="zh-CN" alt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a:t>
            </a:r>
            <a:r>
              <a:rPr kumimoji="0" lang="zh-CN" alt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sz="2400" b="0" i="1" u="none" strike="noStrike" kern="1200" cap="none" spc="0" normalizeH="0" baseline="3000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n</a:t>
            </a:r>
            <a:r>
              <a:rPr kumimoji="0" lang="zh-CN" altLang="en-US" sz="2400" b="0" i="0" u="none" strike="noStrike" kern="1200" cap="none" spc="0" normalizeH="0" baseline="3000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r>
              <a:rPr kumimoji="0" lang="zh-CN" alt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i="1" noProof="0" dirty="0" smtClean="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k</a:t>
            </a:r>
            <a:r>
              <a:rPr kumimoji="0" lang="zh-CN" altLang="en-US" sz="2400" b="0" i="1" u="none" strike="noStrike" kern="1200" cap="none" spc="0" normalizeH="0" baseline="-2500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n</a:t>
            </a:r>
            <a:r>
              <a:rPr kumimoji="0" lang="zh-CN" altLang="en-US" sz="2400" b="0" i="0" u="none" strike="noStrike" kern="1200" cap="none" spc="0" normalizeH="0" baseline="-2500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r>
              <a:rPr kumimoji="0" lang="zh-CN" alt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a:t>
            </a:r>
            <a:r>
              <a:rPr kumimoji="0" lang="zh-CN" alt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sz="2400" b="0" i="1" u="none" strike="noStrike" kern="1200" cap="none" spc="0" normalizeH="0" baseline="3000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n</a:t>
            </a:r>
            <a:r>
              <a:rPr kumimoji="0" lang="zh-CN" altLang="en-US" sz="2400" b="0" i="0" u="none" strike="noStrike" kern="1200" cap="none" spc="0" normalizeH="0" baseline="3000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a:t>
            </a:r>
            <a:r>
              <a:rPr kumimoji="0" lang="zh-CN" alt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i="1" noProof="0" dirty="0" smtClean="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k</a:t>
            </a:r>
            <a:r>
              <a:rPr kumimoji="0" lang="zh-CN" altLang="en-US" sz="2400" b="0" i="0" u="none" strike="noStrike" kern="1200" cap="none" spc="0" normalizeH="0" baseline="-2500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r>
              <a:rPr kumimoji="0" lang="zh-CN" alt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a:t>
            </a:r>
            <a:r>
              <a:rPr kumimoji="0" lang="zh-CN" alt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sz="2400" b="0" i="0" u="none" strike="noStrike" kern="1200" cap="none" spc="0" normalizeH="0" baseline="3000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0</a:t>
            </a:r>
            <a:endParaRPr kumimoji="0" lang="zh-CN" altLang="en-US" sz="2400" b="0" i="0" u="none" strike="noStrike" kern="1200" cap="none" spc="0" normalizeH="0" baseline="3000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base" latinLnBrk="0" hangingPunct="1">
              <a:lnSpc>
                <a:spcPts val="4000"/>
              </a:lnSpc>
              <a:spcBef>
                <a:spcPts val="600"/>
              </a:spcBef>
              <a:spcAft>
                <a:spcPct val="0"/>
              </a:spcAft>
              <a:buClr>
                <a:schemeClr val="accent1">
                  <a:lumMod val="75000"/>
                </a:schemeClr>
              </a:buClr>
              <a:buSzPct val="70000"/>
              <a:buFont typeface="Wingdings" panose="05000000000000000000" pitchFamily="2" charset="2"/>
              <a:buNone/>
              <a:defRPr/>
            </a:pPr>
            <a:r>
              <a:rPr kumimoji="0" lang="zh-CN" alt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400" i="1" noProof="0" dirty="0" smtClean="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k</a:t>
            </a:r>
            <a:r>
              <a:rPr kumimoji="0" lang="zh-CN" altLang="en-US" sz="2400" b="0" i="0" u="none" strike="noStrike" kern="1200" cap="none" spc="0" normalizeH="0" baseline="-2500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0</a:t>
            </a:r>
            <a:r>
              <a:rPr kumimoji="0" lang="zh-CN" alt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a:t>
            </a:r>
            <a:r>
              <a:rPr kumimoji="0" lang="zh-CN" alt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sz="2400" b="0" i="0" u="none" strike="noStrike" kern="1200" cap="none" spc="0" normalizeH="0" baseline="3000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r>
              <a:rPr kumimoji="0" lang="zh-CN" alt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i="1" noProof="0" dirty="0" smtClean="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k</a:t>
            </a:r>
            <a:r>
              <a:rPr kumimoji="0" lang="en-US" altLang="zh-CN" sz="2400" b="0" i="0" u="none" strike="noStrike" kern="1200" cap="none" spc="0" normalizeH="0" baseline="-2500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sz="2400" b="0" i="0" u="none" strike="noStrike" kern="1200" cap="none" spc="0" normalizeH="0" baseline="-2500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r>
              <a:rPr kumimoji="0" lang="zh-CN" alt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a:t>
            </a:r>
            <a:r>
              <a:rPr kumimoji="0" lang="zh-CN" alt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sz="2400" b="0" i="0" u="none" strike="noStrike" kern="1200" cap="none" spc="0" normalizeH="0" baseline="3000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a:t>
            </a:r>
            <a:r>
              <a:rPr kumimoji="0" lang="zh-CN" alt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i="1" noProof="0" dirty="0" smtClean="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k</a:t>
            </a:r>
            <a:r>
              <a:rPr kumimoji="0" lang="zh-CN" altLang="en-US" sz="2400" b="0" i="0" u="none" strike="noStrike" kern="1200" cap="none" spc="0" normalizeH="0" baseline="-2500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sz="2400" b="0" i="1" u="none" strike="noStrike" kern="1200" cap="none" spc="0" normalizeH="0" baseline="-2500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m</a:t>
            </a:r>
            <a:r>
              <a:rPr kumimoji="0" lang="zh-CN" alt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a:t>
            </a:r>
            <a:r>
              <a:rPr kumimoji="0" lang="zh-CN" alt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sz="2400" b="0" i="0" u="none" strike="noStrike" kern="1200" cap="none" spc="0" normalizeH="0" baseline="3000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sz="2400" b="0" i="1" u="none" strike="noStrike" kern="1200" cap="none" spc="0" normalizeH="0" baseline="3000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m</a:t>
            </a:r>
            <a:r>
              <a:rPr kumimoji="0" lang="zh-CN" altLang="en-US" sz="2400" b="0" i="0" u="none" strike="noStrike" kern="1200" cap="none" spc="0" normalizeH="0" baseline="3000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endParaRPr kumimoji="0" lang="zh-CN" alt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base" latinLnBrk="0" hangingPunct="1">
              <a:lnSpc>
                <a:spcPts val="4000"/>
              </a:lnSpc>
              <a:spcBef>
                <a:spcPts val="600"/>
              </a:spcBef>
              <a:spcAft>
                <a:spcPct val="0"/>
              </a:spcAft>
              <a:buClr>
                <a:schemeClr val="accent1">
                  <a:lumMod val="75000"/>
                </a:schemeClr>
              </a:buClr>
              <a:buSzPct val="70000"/>
              <a:buFont typeface="Wingdings" panose="05000000000000000000" pitchFamily="2" charset="2"/>
              <a:buNone/>
              <a:defRPr/>
            </a:pPr>
            <a:endParaRPr kumimoji="0" lang="zh-CN" alt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base" latinLnBrk="0" hangingPunct="1">
              <a:lnSpc>
                <a:spcPts val="4000"/>
              </a:lnSpc>
              <a:spcBef>
                <a:spcPts val="600"/>
              </a:spcBef>
              <a:spcAft>
                <a:spcPct val="0"/>
              </a:spcAft>
              <a:buClr>
                <a:schemeClr val="accent1">
                  <a:lumMod val="75000"/>
                </a:schemeClr>
              </a:buClr>
              <a:buSzPct val="70000"/>
              <a:buFont typeface="Wingdings" panose="05000000000000000000" pitchFamily="2" charset="2"/>
              <a:buNone/>
              <a:defRPr/>
            </a:pPr>
            <a:r>
              <a:rPr kumimoji="0" lang="zh-CN" alt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endParaRPr kumimoji="0" lang="zh-CN" alt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矩形 3"/>
          <p:cNvSpPr/>
          <p:nvPr/>
        </p:nvSpPr>
        <p:spPr>
          <a:xfrm>
            <a:off x="8400415" y="5948680"/>
            <a:ext cx="1871980" cy="864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 name="对象 -2147482379"/>
          <p:cNvGraphicFramePr>
            <a:graphicFrameLocks noChangeAspect="1"/>
          </p:cNvGraphicFramePr>
          <p:nvPr/>
        </p:nvGraphicFramePr>
        <p:xfrm>
          <a:off x="1518285" y="4241165"/>
          <a:ext cx="1209675" cy="1075690"/>
        </p:xfrm>
        <a:graphic>
          <a:graphicData uri="http://schemas.openxmlformats.org/presentationml/2006/ole">
            <mc:AlternateContent xmlns:mc="http://schemas.openxmlformats.org/markup-compatibility/2006">
              <mc:Choice xmlns:v="urn:schemas-microsoft-com:vml" Requires="v">
                <p:oleObj spid="_x0000_s3076" name="" r:id="rId1" imgW="571500" imgH="508000" progId="Equation.3">
                  <p:embed/>
                </p:oleObj>
              </mc:Choice>
              <mc:Fallback>
                <p:oleObj name="" r:id="rId1" imgW="571500" imgH="508000" progId="Equation.3">
                  <p:embed/>
                  <p:pic>
                    <p:nvPicPr>
                      <p:cNvPr id="0" name="图片 3075"/>
                      <p:cNvPicPr/>
                      <p:nvPr/>
                    </p:nvPicPr>
                    <p:blipFill>
                      <a:blip r:embed="rId2"/>
                      <a:stretch>
                        <a:fillRect/>
                      </a:stretch>
                    </p:blipFill>
                    <p:spPr>
                      <a:xfrm>
                        <a:off x="1518285" y="4241165"/>
                        <a:ext cx="1209675" cy="1075690"/>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400415" y="5948680"/>
            <a:ext cx="1871980" cy="864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477010" y="2060575"/>
            <a:ext cx="7675880" cy="1845310"/>
          </a:xfrm>
          <a:prstGeom prst="rect">
            <a:avLst/>
          </a:prstGeom>
          <a:noFill/>
        </p:spPr>
        <p:txBody>
          <a:bodyPr wrap="square" rtlCol="0">
            <a:spAutoFit/>
          </a:bodyPr>
          <a:lstStyle/>
          <a:p>
            <a:r>
              <a:rPr lang="zh-CN" altLang="en-US" sz="2400"/>
              <a:t>例</a:t>
            </a:r>
            <a:r>
              <a:rPr lang="en-US" altLang="zh-CN" sz="2400"/>
              <a:t>1</a:t>
            </a:r>
            <a:r>
              <a:rPr lang="zh-CN" altLang="en-US" sz="2400"/>
              <a:t>：  一个二进制数（11011.101）</a:t>
            </a:r>
            <a:r>
              <a:rPr lang="zh-CN" altLang="en-US" sz="2400" baseline="-25000"/>
              <a:t>2</a:t>
            </a:r>
            <a:r>
              <a:rPr lang="zh-CN" altLang="en-US" sz="2400"/>
              <a:t>可以写成</a:t>
            </a:r>
            <a:endParaRPr lang="zh-CN" altLang="en-US" sz="2400"/>
          </a:p>
          <a:p>
            <a:endParaRPr lang="zh-CN" altLang="en-US"/>
          </a:p>
          <a:p>
            <a:pPr>
              <a:lnSpc>
                <a:spcPct val="150000"/>
              </a:lnSpc>
            </a:pPr>
            <a:r>
              <a:rPr lang="zh-CN" altLang="en-US"/>
              <a:t>  </a:t>
            </a:r>
            <a:r>
              <a:rPr lang="zh-CN" altLang="en-US" sz="2400"/>
              <a:t>(11011.101)</a:t>
            </a:r>
            <a:r>
              <a:rPr lang="zh-CN" altLang="en-US" sz="2400" baseline="-25000"/>
              <a:t>2</a:t>
            </a:r>
            <a:r>
              <a:rPr lang="zh-CN" altLang="en-US" sz="2400"/>
              <a:t> = 1</a:t>
            </a:r>
            <a:r>
              <a:rPr lang="zh-CN" altLang="en-US" sz="2400" noProof="0" dirty="0" smtClean="0">
                <a:latin typeface="微软雅黑" panose="020B0503020204020204" pitchFamily="34" charset="-122"/>
                <a:ea typeface="微软雅黑" panose="020B0503020204020204" pitchFamily="34" charset="-122"/>
                <a:sym typeface="+mn-ea"/>
              </a:rPr>
              <a:t>×</a:t>
            </a:r>
            <a:r>
              <a:rPr lang="zh-CN" altLang="en-US" sz="2400"/>
              <a:t>2</a:t>
            </a:r>
            <a:r>
              <a:rPr lang="zh-CN" altLang="en-US" sz="2400" baseline="30000"/>
              <a:t>4</a:t>
            </a:r>
            <a:r>
              <a:rPr lang="zh-CN" altLang="en-US" sz="2400"/>
              <a:t>+1</a:t>
            </a:r>
            <a:r>
              <a:rPr lang="zh-CN" altLang="en-US" sz="2400" noProof="0" dirty="0" smtClean="0">
                <a:latin typeface="微软雅黑" panose="020B0503020204020204" pitchFamily="34" charset="-122"/>
                <a:ea typeface="微软雅黑" panose="020B0503020204020204" pitchFamily="34" charset="-122"/>
                <a:sym typeface="+mn-ea"/>
              </a:rPr>
              <a:t>×</a:t>
            </a:r>
            <a:r>
              <a:rPr lang="zh-CN" altLang="en-US" sz="2400"/>
              <a:t>2</a:t>
            </a:r>
            <a:r>
              <a:rPr lang="zh-CN" altLang="en-US" sz="2400" baseline="30000"/>
              <a:t>3</a:t>
            </a:r>
            <a:r>
              <a:rPr lang="zh-CN" altLang="en-US" sz="2400"/>
              <a:t> +0</a:t>
            </a:r>
            <a:r>
              <a:rPr lang="zh-CN" altLang="en-US" sz="2400" noProof="0" dirty="0" smtClean="0">
                <a:latin typeface="微软雅黑" panose="020B0503020204020204" pitchFamily="34" charset="-122"/>
                <a:ea typeface="微软雅黑" panose="020B0503020204020204" pitchFamily="34" charset="-122"/>
                <a:sym typeface="+mn-ea"/>
              </a:rPr>
              <a:t>×</a:t>
            </a:r>
            <a:r>
              <a:rPr lang="zh-CN" altLang="en-US" sz="2400"/>
              <a:t>2</a:t>
            </a:r>
            <a:r>
              <a:rPr lang="zh-CN" altLang="en-US" sz="2400" baseline="30000"/>
              <a:t>2</a:t>
            </a:r>
            <a:r>
              <a:rPr lang="zh-CN" altLang="en-US" sz="2400"/>
              <a:t>+1</a:t>
            </a:r>
            <a:r>
              <a:rPr lang="zh-CN" altLang="en-US" sz="2400" noProof="0" dirty="0" smtClean="0">
                <a:latin typeface="微软雅黑" panose="020B0503020204020204" pitchFamily="34" charset="-122"/>
                <a:ea typeface="微软雅黑" panose="020B0503020204020204" pitchFamily="34" charset="-122"/>
                <a:sym typeface="+mn-ea"/>
              </a:rPr>
              <a:t>×</a:t>
            </a:r>
            <a:r>
              <a:rPr lang="zh-CN" altLang="en-US" sz="2400"/>
              <a:t>2</a:t>
            </a:r>
            <a:r>
              <a:rPr lang="zh-CN" altLang="en-US" sz="2400" baseline="30000"/>
              <a:t>1</a:t>
            </a:r>
            <a:r>
              <a:rPr lang="zh-CN" altLang="en-US" sz="2400"/>
              <a:t>+1</a:t>
            </a:r>
            <a:r>
              <a:rPr lang="zh-CN" altLang="en-US" sz="2400" noProof="0" dirty="0" smtClean="0">
                <a:latin typeface="微软雅黑" panose="020B0503020204020204" pitchFamily="34" charset="-122"/>
                <a:ea typeface="微软雅黑" panose="020B0503020204020204" pitchFamily="34" charset="-122"/>
                <a:sym typeface="+mn-ea"/>
              </a:rPr>
              <a:t>×</a:t>
            </a:r>
            <a:r>
              <a:rPr lang="zh-CN" altLang="en-US" sz="2400"/>
              <a:t>2</a:t>
            </a:r>
            <a:r>
              <a:rPr lang="zh-CN" altLang="en-US" sz="2400" baseline="30000"/>
              <a:t>0</a:t>
            </a:r>
            <a:r>
              <a:rPr lang="zh-CN" altLang="en-US" sz="2400"/>
              <a:t> </a:t>
            </a:r>
            <a:endParaRPr lang="zh-CN" altLang="en-US" sz="2400"/>
          </a:p>
          <a:p>
            <a:pPr>
              <a:lnSpc>
                <a:spcPct val="150000"/>
              </a:lnSpc>
            </a:pPr>
            <a:r>
              <a:rPr lang="zh-CN" altLang="en-US" sz="2400"/>
              <a:t>               </a:t>
            </a:r>
            <a:r>
              <a:rPr lang="en-US" altLang="zh-CN" sz="2400"/>
              <a:t>           </a:t>
            </a:r>
            <a:r>
              <a:rPr lang="zh-CN" altLang="en-US" sz="2400"/>
              <a:t>+1</a:t>
            </a:r>
            <a:r>
              <a:rPr lang="zh-CN" altLang="en-US" sz="2400" noProof="0" dirty="0" smtClean="0">
                <a:latin typeface="微软雅黑" panose="020B0503020204020204" pitchFamily="34" charset="-122"/>
                <a:ea typeface="微软雅黑" panose="020B0503020204020204" pitchFamily="34" charset="-122"/>
                <a:sym typeface="+mn-ea"/>
              </a:rPr>
              <a:t>×</a:t>
            </a:r>
            <a:r>
              <a:rPr lang="zh-CN" altLang="en-US" sz="2400"/>
              <a:t>2</a:t>
            </a:r>
            <a:r>
              <a:rPr lang="zh-CN" altLang="en-US" sz="2400" baseline="30000"/>
              <a:t>-1</a:t>
            </a:r>
            <a:r>
              <a:rPr lang="zh-CN" altLang="en-US" sz="2400"/>
              <a:t>+0</a:t>
            </a:r>
            <a:r>
              <a:rPr lang="zh-CN" altLang="en-US" sz="2400" noProof="0" dirty="0" smtClean="0">
                <a:latin typeface="微软雅黑" panose="020B0503020204020204" pitchFamily="34" charset="-122"/>
                <a:ea typeface="微软雅黑" panose="020B0503020204020204" pitchFamily="34" charset="-122"/>
                <a:sym typeface="+mn-ea"/>
              </a:rPr>
              <a:t>×</a:t>
            </a:r>
            <a:r>
              <a:rPr lang="zh-CN" altLang="en-US" sz="2400"/>
              <a:t>2</a:t>
            </a:r>
            <a:r>
              <a:rPr lang="zh-CN" altLang="en-US" sz="2400" baseline="30000"/>
              <a:t>-2</a:t>
            </a:r>
            <a:r>
              <a:rPr lang="zh-CN" altLang="en-US" sz="2400"/>
              <a:t>+1</a:t>
            </a:r>
            <a:r>
              <a:rPr lang="zh-CN" altLang="en-US" sz="2400" noProof="0" dirty="0" smtClean="0">
                <a:latin typeface="微软雅黑" panose="020B0503020204020204" pitchFamily="34" charset="-122"/>
                <a:ea typeface="微软雅黑" panose="020B0503020204020204" pitchFamily="34" charset="-122"/>
                <a:sym typeface="+mn-ea"/>
              </a:rPr>
              <a:t>×</a:t>
            </a:r>
            <a:r>
              <a:rPr lang="zh-CN" altLang="en-US" sz="2400"/>
              <a:t>2</a:t>
            </a:r>
            <a:r>
              <a:rPr lang="zh-CN" altLang="en-US" sz="2400" baseline="30000"/>
              <a:t>-3</a:t>
            </a:r>
            <a:endParaRPr lang="zh-CN" altLang="en-US" sz="2400" baseline="30000"/>
          </a:p>
        </p:txBody>
      </p:sp>
    </p:spTree>
  </p:cSld>
  <p:clrMapOvr>
    <a:masterClrMapping/>
  </p:clrMapOvr>
  <p:transition>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3779520" y="2211705"/>
            <a:ext cx="1110615" cy="521970"/>
          </a:xfrm>
          <a:prstGeom prst="rect">
            <a:avLst/>
          </a:prstGeom>
          <a:noFill/>
        </p:spPr>
        <p:txBody>
          <a:bodyPr wrap="square" rtlCol="0">
            <a:spAutoFit/>
          </a:bodyPr>
          <a:p>
            <a:r>
              <a:rPr lang="zh-CN" altLang="en-US" sz="2800"/>
              <a:t>关于</a:t>
            </a:r>
            <a:endParaRPr lang="zh-CN" altLang="en-US" sz="2800"/>
          </a:p>
        </p:txBody>
      </p:sp>
      <p:sp>
        <p:nvSpPr>
          <p:cNvPr id="15" name="文本框 14"/>
          <p:cNvSpPr txBox="1"/>
          <p:nvPr/>
        </p:nvSpPr>
        <p:spPr>
          <a:xfrm>
            <a:off x="6122035" y="2791460"/>
            <a:ext cx="2185670" cy="521970"/>
          </a:xfrm>
          <a:prstGeom prst="rect">
            <a:avLst/>
          </a:prstGeom>
          <a:noFill/>
        </p:spPr>
        <p:txBody>
          <a:bodyPr wrap="square" rtlCol="0">
            <a:spAutoFit/>
          </a:bodyPr>
          <a:p>
            <a:r>
              <a:rPr lang="zh-CN" altLang="en-US" sz="2800"/>
              <a:t>的故事</a:t>
            </a:r>
            <a:r>
              <a:rPr lang="en-US" altLang="zh-CN" sz="2800"/>
              <a:t>……</a:t>
            </a:r>
            <a:endParaRPr lang="en-US" altLang="zh-CN" sz="2800"/>
          </a:p>
        </p:txBody>
      </p:sp>
      <p:graphicFrame>
        <p:nvGraphicFramePr>
          <p:cNvPr id="4" name="对象 3"/>
          <p:cNvGraphicFramePr/>
          <p:nvPr/>
        </p:nvGraphicFramePr>
        <p:xfrm>
          <a:off x="4761230" y="2160905"/>
          <a:ext cx="685800" cy="629920"/>
        </p:xfrm>
        <a:graphic>
          <a:graphicData uri="http://schemas.openxmlformats.org/presentationml/2006/ole">
            <mc:AlternateContent xmlns:mc="http://schemas.openxmlformats.org/markup-compatibility/2006">
              <mc:Choice xmlns:v="urn:schemas-microsoft-com:vml" Requires="v">
                <p:oleObj spid="_x0000_s5127" name="" r:id="rId1" imgW="1438275" imgH="1228725" progId="Paint.Picture">
                  <p:embed/>
                </p:oleObj>
              </mc:Choice>
              <mc:Fallback>
                <p:oleObj name="" r:id="rId1" imgW="1438275" imgH="1228725" progId="Paint.Picture">
                  <p:embed/>
                  <p:pic>
                    <p:nvPicPr>
                      <p:cNvPr id="0" name="图片 4"/>
                      <p:cNvPicPr/>
                      <p:nvPr/>
                    </p:nvPicPr>
                    <p:blipFill>
                      <a:blip r:embed="rId2"/>
                      <a:stretch>
                        <a:fillRect/>
                      </a:stretch>
                    </p:blipFill>
                    <p:spPr>
                      <a:xfrm>
                        <a:off x="4761230" y="2160905"/>
                        <a:ext cx="685800" cy="629920"/>
                      </a:xfrm>
                      <a:prstGeom prst="rect">
                        <a:avLst/>
                      </a:prstGeom>
                    </p:spPr>
                  </p:pic>
                </p:oleObj>
              </mc:Fallback>
            </mc:AlternateContent>
          </a:graphicData>
        </a:graphic>
      </p:graphicFrame>
      <p:pic>
        <p:nvPicPr>
          <p:cNvPr id="6" name="图片 5"/>
          <p:cNvPicPr>
            <a:picLocks noChangeAspect="1"/>
          </p:cNvPicPr>
          <p:nvPr/>
        </p:nvPicPr>
        <p:blipFill>
          <a:blip r:embed="rId3"/>
          <a:stretch>
            <a:fillRect/>
          </a:stretch>
        </p:blipFill>
        <p:spPr>
          <a:xfrm>
            <a:off x="5592445" y="2160905"/>
            <a:ext cx="368935" cy="469900"/>
          </a:xfrm>
          <a:prstGeom prst="rect">
            <a:avLst/>
          </a:prstGeom>
        </p:spPr>
      </p:pic>
      <p:pic>
        <p:nvPicPr>
          <p:cNvPr id="8" name="图片 7"/>
          <p:cNvPicPr>
            <a:picLocks noChangeAspect="1"/>
          </p:cNvPicPr>
          <p:nvPr/>
        </p:nvPicPr>
        <p:blipFill>
          <a:blip r:embed="rId4"/>
          <a:stretch>
            <a:fillRect/>
          </a:stretch>
        </p:blipFill>
        <p:spPr>
          <a:xfrm>
            <a:off x="1524635" y="93345"/>
            <a:ext cx="8688705" cy="6872605"/>
          </a:xfrm>
          <a:prstGeom prst="rect">
            <a:avLst/>
          </a:prstGeom>
        </p:spPr>
      </p:pic>
      <p:graphicFrame>
        <p:nvGraphicFramePr>
          <p:cNvPr id="9" name="对象 8"/>
          <p:cNvGraphicFramePr/>
          <p:nvPr/>
        </p:nvGraphicFramePr>
        <p:xfrm>
          <a:off x="3475355" y="4997450"/>
          <a:ext cx="437515" cy="528955"/>
        </p:xfrm>
        <a:graphic>
          <a:graphicData uri="http://schemas.openxmlformats.org/presentationml/2006/ole">
            <mc:AlternateContent xmlns:mc="http://schemas.openxmlformats.org/markup-compatibility/2006">
              <mc:Choice xmlns:v="urn:schemas-microsoft-com:vml" Requires="v">
                <p:oleObj spid="_x0000_s5128" name="" r:id="rId5" imgW="1323975" imgH="1076325" progId="Paint.Picture">
                  <p:embed/>
                </p:oleObj>
              </mc:Choice>
              <mc:Fallback>
                <p:oleObj name="" r:id="rId5" imgW="1323975" imgH="1076325" progId="Paint.Picture">
                  <p:embed/>
                  <p:pic>
                    <p:nvPicPr>
                      <p:cNvPr id="0" name="图片 9"/>
                      <p:cNvPicPr/>
                      <p:nvPr/>
                    </p:nvPicPr>
                    <p:blipFill>
                      <a:blip r:embed="rId6"/>
                      <a:stretch>
                        <a:fillRect/>
                      </a:stretch>
                    </p:blipFill>
                    <p:spPr>
                      <a:xfrm>
                        <a:off x="3475355" y="4997450"/>
                        <a:ext cx="437515" cy="528955"/>
                      </a:xfrm>
                      <a:prstGeom prst="rect">
                        <a:avLst/>
                      </a:prstGeom>
                    </p:spPr>
                  </p:pic>
                </p:oleObj>
              </mc:Fallback>
            </mc:AlternateContent>
          </a:graphicData>
        </a:graphic>
      </p:graphicFrame>
      <p:graphicFrame>
        <p:nvGraphicFramePr>
          <p:cNvPr id="11" name="对象 10"/>
          <p:cNvGraphicFramePr/>
          <p:nvPr/>
        </p:nvGraphicFramePr>
        <p:xfrm>
          <a:off x="4061460" y="5012055"/>
          <a:ext cx="428625" cy="594360"/>
        </p:xfrm>
        <a:graphic>
          <a:graphicData uri="http://schemas.openxmlformats.org/presentationml/2006/ole">
            <mc:AlternateContent xmlns:mc="http://schemas.openxmlformats.org/markup-compatibility/2006">
              <mc:Choice xmlns:v="urn:schemas-microsoft-com:vml" Requires="v">
                <p:oleObj spid="_x0000_s5129" name="" r:id="rId7" imgW="2943225" imgH="3143250" progId="Paint.Picture">
                  <p:embed/>
                </p:oleObj>
              </mc:Choice>
              <mc:Fallback>
                <p:oleObj name="" r:id="rId7" imgW="2943225" imgH="3143250" progId="Paint.Picture">
                  <p:embed/>
                  <p:pic>
                    <p:nvPicPr>
                      <p:cNvPr id="0" name="图片 11"/>
                      <p:cNvPicPr/>
                      <p:nvPr/>
                    </p:nvPicPr>
                    <p:blipFill>
                      <a:blip r:embed="rId8"/>
                      <a:stretch>
                        <a:fillRect/>
                      </a:stretch>
                    </p:blipFill>
                    <p:spPr>
                      <a:xfrm>
                        <a:off x="4061460" y="5012055"/>
                        <a:ext cx="428625" cy="594360"/>
                      </a:xfrm>
                      <a:prstGeom prst="rect">
                        <a:avLst/>
                      </a:prstGeom>
                    </p:spPr>
                  </p:pic>
                </p:oleObj>
              </mc:Fallback>
            </mc:AlternateContent>
          </a:graphicData>
        </a:graphic>
      </p:graphicFrame>
      <p:sp>
        <p:nvSpPr>
          <p:cNvPr id="2" name="文本框 1"/>
          <p:cNvSpPr txBox="1"/>
          <p:nvPr/>
        </p:nvSpPr>
        <p:spPr>
          <a:xfrm>
            <a:off x="2136140" y="402590"/>
            <a:ext cx="4144645" cy="460375"/>
          </a:xfrm>
          <a:prstGeom prst="rect">
            <a:avLst/>
          </a:prstGeom>
          <a:noFill/>
        </p:spPr>
        <p:txBody>
          <a:bodyPr wrap="square" rtlCol="0">
            <a:spAutoFit/>
          </a:bodyPr>
          <a:p>
            <a:r>
              <a:rPr lang="zh-CN" altLang="en-US" sz="24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rPr>
              <a:t>例</a:t>
            </a:r>
            <a:r>
              <a:rPr lang="en-US" altLang="zh-CN" sz="24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rPr>
              <a:t>2</a:t>
            </a:r>
            <a:r>
              <a:rPr lang="zh-CN" altLang="en-US" sz="24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rPr>
              <a:t>：摆满棋盘所需米粒</a:t>
            </a:r>
            <a:endParaRPr lang="en-US" altLang="zh-CN" sz="2400" baseline="300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endParaRPr>
          </a:p>
        </p:txBody>
      </p:sp>
      <p:sp>
        <p:nvSpPr>
          <p:cNvPr id="3" name="文本框 2"/>
          <p:cNvSpPr txBox="1"/>
          <p:nvPr/>
        </p:nvSpPr>
        <p:spPr>
          <a:xfrm>
            <a:off x="2136140" y="4998085"/>
            <a:ext cx="658495" cy="460375"/>
          </a:xfrm>
          <a:prstGeom prst="rect">
            <a:avLst/>
          </a:prstGeom>
          <a:noFill/>
        </p:spPr>
        <p:txBody>
          <a:bodyPr wrap="square" rtlCol="0">
            <a:spAutoFit/>
          </a:bodyPr>
          <a:p>
            <a:r>
              <a:rPr lang="en-US" altLang="zh-CN" sz="2400"/>
              <a:t>2</a:t>
            </a:r>
            <a:r>
              <a:rPr lang="en-US" altLang="zh-CN" sz="2400" baseline="30000"/>
              <a:t>0</a:t>
            </a:r>
            <a:endParaRPr lang="en-US" altLang="zh-CN" sz="2400" baseline="30000"/>
          </a:p>
        </p:txBody>
      </p:sp>
      <p:sp>
        <p:nvSpPr>
          <p:cNvPr id="5" name="文本框 4"/>
          <p:cNvSpPr txBox="1"/>
          <p:nvPr/>
        </p:nvSpPr>
        <p:spPr>
          <a:xfrm>
            <a:off x="2119630" y="4551045"/>
            <a:ext cx="658495" cy="460375"/>
          </a:xfrm>
          <a:prstGeom prst="rect">
            <a:avLst/>
          </a:prstGeom>
          <a:noFill/>
        </p:spPr>
        <p:txBody>
          <a:bodyPr wrap="square" rtlCol="0">
            <a:spAutoFit/>
          </a:bodyPr>
          <a:p>
            <a:r>
              <a:rPr lang="en-US" altLang="zh-CN" sz="2400"/>
              <a:t>2</a:t>
            </a:r>
            <a:r>
              <a:rPr lang="en-US" altLang="zh-CN" sz="2400" baseline="30000"/>
              <a:t>1</a:t>
            </a:r>
            <a:endParaRPr lang="en-US" altLang="zh-CN" sz="2400" baseline="30000"/>
          </a:p>
        </p:txBody>
      </p:sp>
      <p:sp>
        <p:nvSpPr>
          <p:cNvPr id="7" name="文本框 6"/>
          <p:cNvSpPr txBox="1"/>
          <p:nvPr/>
        </p:nvSpPr>
        <p:spPr>
          <a:xfrm>
            <a:off x="1913890" y="3930015"/>
            <a:ext cx="660400" cy="368300"/>
          </a:xfrm>
          <a:prstGeom prst="rect">
            <a:avLst/>
          </a:prstGeom>
          <a:noFill/>
        </p:spPr>
        <p:txBody>
          <a:bodyPr wrap="square" rtlCol="0">
            <a:spAutoFit/>
          </a:bodyPr>
          <a:p>
            <a:r>
              <a:rPr lang="en-US" altLang="zh-CN"/>
              <a:t>……</a:t>
            </a:r>
            <a:endParaRPr lang="en-US" altLang="zh-CN"/>
          </a:p>
        </p:txBody>
      </p:sp>
      <p:sp>
        <p:nvSpPr>
          <p:cNvPr id="10" name="文本框 9"/>
          <p:cNvSpPr txBox="1"/>
          <p:nvPr/>
        </p:nvSpPr>
        <p:spPr>
          <a:xfrm>
            <a:off x="2155825" y="1106805"/>
            <a:ext cx="658495" cy="460375"/>
          </a:xfrm>
          <a:prstGeom prst="rect">
            <a:avLst/>
          </a:prstGeom>
          <a:noFill/>
        </p:spPr>
        <p:txBody>
          <a:bodyPr wrap="square" rtlCol="0">
            <a:spAutoFit/>
          </a:bodyPr>
          <a:p>
            <a:r>
              <a:rPr lang="en-US" altLang="zh-CN" sz="2400"/>
              <a:t>2</a:t>
            </a:r>
            <a:r>
              <a:rPr lang="en-US" altLang="zh-CN" sz="2400" baseline="30000"/>
              <a:t>63</a:t>
            </a:r>
            <a:endParaRPr lang="en-US" altLang="zh-CN" sz="2400" baseline="30000"/>
          </a:p>
        </p:txBody>
      </p:sp>
      <p:sp>
        <p:nvSpPr>
          <p:cNvPr id="12" name="文本框 11"/>
          <p:cNvSpPr txBox="1"/>
          <p:nvPr/>
        </p:nvSpPr>
        <p:spPr>
          <a:xfrm>
            <a:off x="5850255" y="402590"/>
            <a:ext cx="3944620" cy="801370"/>
          </a:xfrm>
          <a:prstGeom prst="rect">
            <a:avLst/>
          </a:prstGeom>
          <a:noFill/>
        </p:spPr>
        <p:txBody>
          <a:bodyPr wrap="square" rtlCol="0">
            <a:spAutoFit/>
            <a:scene3d>
              <a:camera prst="orthographicFront"/>
              <a:lightRig rig="threePt" dir="t"/>
            </a:scene3d>
          </a:bodyPr>
          <a:p>
            <a:r>
              <a:rPr lang="en-US" altLang="zh-CN" sz="2800">
                <a:ln w="22225">
                  <a:solidFill>
                    <a:schemeClr val="accent2"/>
                  </a:solidFill>
                  <a:prstDash val="solid"/>
                </a:ln>
                <a:solidFill>
                  <a:schemeClr val="accent2">
                    <a:lumMod val="40000"/>
                    <a:lumOff val="60000"/>
                  </a:schemeClr>
                </a:solidFill>
                <a:effectLst/>
                <a:sym typeface="+mn-ea"/>
              </a:rPr>
              <a:t>2</a:t>
            </a:r>
            <a:r>
              <a:rPr lang="en-US" altLang="zh-CN" sz="2800" baseline="30000">
                <a:ln w="22225">
                  <a:solidFill>
                    <a:schemeClr val="accent2"/>
                  </a:solidFill>
                  <a:prstDash val="solid"/>
                </a:ln>
                <a:solidFill>
                  <a:schemeClr val="accent2">
                    <a:lumMod val="40000"/>
                    <a:lumOff val="60000"/>
                  </a:schemeClr>
                </a:solidFill>
                <a:effectLst/>
                <a:sym typeface="+mn-ea"/>
              </a:rPr>
              <a:t>0</a:t>
            </a:r>
            <a:r>
              <a:rPr lang="en-US" altLang="zh-CN" sz="2800">
                <a:ln w="22225">
                  <a:solidFill>
                    <a:schemeClr val="accent2"/>
                  </a:solidFill>
                  <a:prstDash val="solid"/>
                </a:ln>
                <a:solidFill>
                  <a:schemeClr val="accent2">
                    <a:lumMod val="40000"/>
                    <a:lumOff val="60000"/>
                  </a:schemeClr>
                </a:solidFill>
                <a:effectLst/>
                <a:sym typeface="+mn-ea"/>
              </a:rPr>
              <a:t>+2</a:t>
            </a:r>
            <a:r>
              <a:rPr lang="en-US" altLang="zh-CN" sz="2800" baseline="30000">
                <a:ln w="22225">
                  <a:solidFill>
                    <a:schemeClr val="accent2"/>
                  </a:solidFill>
                  <a:prstDash val="solid"/>
                </a:ln>
                <a:solidFill>
                  <a:schemeClr val="accent2">
                    <a:lumMod val="40000"/>
                    <a:lumOff val="60000"/>
                  </a:schemeClr>
                </a:solidFill>
                <a:effectLst/>
                <a:sym typeface="+mn-ea"/>
              </a:rPr>
              <a:t>1</a:t>
            </a:r>
            <a:r>
              <a:rPr lang="en-US" altLang="zh-CN" sz="2800">
                <a:ln w="22225">
                  <a:solidFill>
                    <a:schemeClr val="accent2"/>
                  </a:solidFill>
                  <a:prstDash val="solid"/>
                </a:ln>
                <a:solidFill>
                  <a:schemeClr val="accent2">
                    <a:lumMod val="40000"/>
                    <a:lumOff val="60000"/>
                  </a:schemeClr>
                </a:solidFill>
                <a:effectLst/>
                <a:sym typeface="+mn-ea"/>
              </a:rPr>
              <a:t>+2</a:t>
            </a:r>
            <a:r>
              <a:rPr lang="en-US" altLang="zh-CN" sz="2800" baseline="30000">
                <a:ln w="22225">
                  <a:solidFill>
                    <a:schemeClr val="accent2"/>
                  </a:solidFill>
                  <a:prstDash val="solid"/>
                </a:ln>
                <a:solidFill>
                  <a:schemeClr val="accent2">
                    <a:lumMod val="40000"/>
                    <a:lumOff val="60000"/>
                  </a:schemeClr>
                </a:solidFill>
                <a:effectLst/>
                <a:sym typeface="+mn-ea"/>
              </a:rPr>
              <a:t>2</a:t>
            </a:r>
            <a:r>
              <a:rPr lang="en-US" altLang="zh-CN" sz="2800">
                <a:ln w="22225">
                  <a:solidFill>
                    <a:schemeClr val="accent2"/>
                  </a:solidFill>
                  <a:prstDash val="solid"/>
                </a:ln>
                <a:solidFill>
                  <a:schemeClr val="accent2">
                    <a:lumMod val="40000"/>
                    <a:lumOff val="60000"/>
                  </a:schemeClr>
                </a:solidFill>
                <a:effectLst/>
                <a:sym typeface="+mn-ea"/>
              </a:rPr>
              <a:t>+……2</a:t>
            </a:r>
            <a:r>
              <a:rPr lang="en-US" altLang="zh-CN" sz="2800" baseline="30000">
                <a:ln w="22225">
                  <a:solidFill>
                    <a:schemeClr val="accent2"/>
                  </a:solidFill>
                  <a:prstDash val="solid"/>
                </a:ln>
                <a:solidFill>
                  <a:schemeClr val="accent2">
                    <a:lumMod val="40000"/>
                    <a:lumOff val="60000"/>
                  </a:schemeClr>
                </a:solidFill>
                <a:effectLst/>
                <a:sym typeface="+mn-ea"/>
              </a:rPr>
              <a:t>62</a:t>
            </a:r>
            <a:r>
              <a:rPr lang="en-US" altLang="zh-CN" sz="2800">
                <a:ln w="22225">
                  <a:solidFill>
                    <a:schemeClr val="accent2"/>
                  </a:solidFill>
                  <a:prstDash val="solid"/>
                </a:ln>
                <a:solidFill>
                  <a:schemeClr val="accent2">
                    <a:lumMod val="40000"/>
                    <a:lumOff val="60000"/>
                  </a:schemeClr>
                </a:solidFill>
                <a:effectLst/>
                <a:sym typeface="+mn-ea"/>
              </a:rPr>
              <a:t>+2</a:t>
            </a:r>
            <a:r>
              <a:rPr lang="en-US" altLang="zh-CN" sz="2800" baseline="30000">
                <a:ln w="22225">
                  <a:solidFill>
                    <a:schemeClr val="accent2"/>
                  </a:solidFill>
                  <a:prstDash val="solid"/>
                </a:ln>
                <a:solidFill>
                  <a:schemeClr val="accent2">
                    <a:lumMod val="40000"/>
                    <a:lumOff val="60000"/>
                  </a:schemeClr>
                </a:solidFill>
                <a:effectLst/>
                <a:sym typeface="+mn-ea"/>
              </a:rPr>
              <a:t>63</a:t>
            </a:r>
            <a:endParaRPr lang="en-US" altLang="zh-CN" sz="2800" baseline="30000">
              <a:ln w="22225">
                <a:solidFill>
                  <a:schemeClr val="accent2"/>
                </a:solidFill>
                <a:prstDash val="solid"/>
              </a:ln>
              <a:solidFill>
                <a:schemeClr val="accent2">
                  <a:lumMod val="40000"/>
                  <a:lumOff val="60000"/>
                </a:schemeClr>
              </a:solidFill>
              <a:effectLst/>
            </a:endParaRPr>
          </a:p>
          <a:p>
            <a:endParaRPr lang="en-US" altLang="zh-CN" sz="2800" baseline="30000">
              <a:ln w="22225">
                <a:solidFill>
                  <a:schemeClr val="accent2"/>
                </a:solidFill>
                <a:prstDash val="solid"/>
              </a:ln>
              <a:solidFill>
                <a:schemeClr val="accent2">
                  <a:lumMod val="40000"/>
                  <a:lumOff val="60000"/>
                </a:schemeClr>
              </a:solidFill>
              <a:effectLst/>
            </a:endParaRPr>
          </a:p>
        </p:txBody>
      </p:sp>
      <p:cxnSp>
        <p:nvCxnSpPr>
          <p:cNvPr id="13" name="直接箭头连接符 12"/>
          <p:cNvCxnSpPr>
            <a:stCxn id="10" idx="3"/>
          </p:cNvCxnSpPr>
          <p:nvPr/>
        </p:nvCxnSpPr>
        <p:spPr>
          <a:xfrm>
            <a:off x="2814320" y="1337310"/>
            <a:ext cx="4784725" cy="148590"/>
          </a:xfrm>
          <a:prstGeom prst="straightConnector1">
            <a:avLst/>
          </a:prstGeom>
          <a:ln>
            <a:tailEnd type="arrow" w="med" len="med"/>
          </a:ln>
        </p:spPr>
        <p:style>
          <a:lnRef idx="1">
            <a:schemeClr val="accent5"/>
          </a:lnRef>
          <a:fillRef idx="0">
            <a:schemeClr val="accent5"/>
          </a:fillRef>
          <a:effectRef idx="0">
            <a:schemeClr val="accent5"/>
          </a:effectRef>
          <a:fontRef idx="minor">
            <a:schemeClr val="tx1"/>
          </a:fontRef>
        </p:style>
      </p:cxn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linds(horizontal)">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linds(horizontal)">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blinds(horizontal)">
                                      <p:cBhvr>
                                        <p:cTn id="42" dur="500"/>
                                        <p:tgtEl>
                                          <p:spTgt spid="10"/>
                                        </p:tgtEl>
                                      </p:cBhvr>
                                    </p:animEffect>
                                  </p:childTnLst>
                                </p:cTn>
                              </p:par>
                              <p:par>
                                <p:cTn id="43" presetID="3" presetClass="entr" presetSubtype="10" fill="hold" nodeType="with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blinds(horizontal)">
                                      <p:cBhvr>
                                        <p:cTn id="45" dur="500"/>
                                        <p:tgtEl>
                                          <p:spTgt spid="13"/>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blinds(horizontal)">
                                      <p:cBhvr>
                                        <p:cTn id="5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10" grpId="0"/>
      <p:bldP spid="7" grpId="0"/>
      <p:bldP spid="12" grpId="0"/>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770630" y="319405"/>
            <a:ext cx="2828925" cy="583565"/>
          </a:xfrm>
          <a:prstGeom prst="rect">
            <a:avLst/>
          </a:prstGeom>
          <a:noFill/>
        </p:spPr>
        <p:txBody>
          <a:bodyPr wrap="square" rtlCol="0">
            <a:spAutoFit/>
          </a:bodyPr>
          <a:lstStyle/>
          <a:p>
            <a:r>
              <a:rPr lang="zh-CN" altLang="en-US" sz="3200">
                <a:ln w="22225">
                  <a:solidFill>
                    <a:schemeClr val="accent2"/>
                  </a:solidFill>
                  <a:prstDash val="solid"/>
                </a:ln>
                <a:solidFill>
                  <a:schemeClr val="accent2">
                    <a:lumMod val="40000"/>
                    <a:lumOff val="60000"/>
                  </a:schemeClr>
                </a:solidFill>
                <a:effectLst/>
              </a:rPr>
              <a:t>日取其半</a:t>
            </a:r>
            <a:endParaRPr lang="zh-CN" altLang="en-US" sz="3200">
              <a:ln w="22225">
                <a:solidFill>
                  <a:schemeClr val="accent2"/>
                </a:solidFill>
                <a:prstDash val="solid"/>
              </a:ln>
              <a:solidFill>
                <a:schemeClr val="accent2">
                  <a:lumMod val="40000"/>
                  <a:lumOff val="60000"/>
                </a:schemeClr>
              </a:solidFill>
              <a:effectLst/>
            </a:endParaRPr>
          </a:p>
        </p:txBody>
      </p:sp>
      <p:graphicFrame>
        <p:nvGraphicFramePr>
          <p:cNvPr id="4" name="对象 3"/>
          <p:cNvGraphicFramePr/>
          <p:nvPr/>
        </p:nvGraphicFramePr>
        <p:xfrm>
          <a:off x="1718310" y="1431925"/>
          <a:ext cx="8296910" cy="3994150"/>
        </p:xfrm>
        <a:graphic>
          <a:graphicData uri="http://schemas.openxmlformats.org/presentationml/2006/ole">
            <mc:AlternateContent xmlns:mc="http://schemas.openxmlformats.org/markup-compatibility/2006">
              <mc:Choice xmlns:v="urn:schemas-microsoft-com:vml" Requires="v">
                <p:oleObj spid="_x0000_s5" name="" r:id="rId1" imgW="8553450" imgH="3990975" progId="Paint.Picture">
                  <p:embed/>
                </p:oleObj>
              </mc:Choice>
              <mc:Fallback>
                <p:oleObj name="" r:id="rId1" imgW="8553450" imgH="3990975" progId="Paint.Picture">
                  <p:embed/>
                  <p:pic>
                    <p:nvPicPr>
                      <p:cNvPr id="0" name="图片 4"/>
                      <p:cNvPicPr/>
                      <p:nvPr/>
                    </p:nvPicPr>
                    <p:blipFill>
                      <a:blip r:embed="rId2"/>
                      <a:stretch>
                        <a:fillRect/>
                      </a:stretch>
                    </p:blipFill>
                    <p:spPr>
                      <a:xfrm>
                        <a:off x="1718310" y="1431925"/>
                        <a:ext cx="8296910" cy="3994150"/>
                      </a:xfrm>
                      <a:prstGeom prst="rect">
                        <a:avLst/>
                      </a:prstGeom>
                    </p:spPr>
                  </p:pic>
                </p:oleObj>
              </mc:Fallback>
            </mc:AlternateContent>
          </a:graphicData>
        </a:graphic>
      </p:graphicFrame>
      <p:sp>
        <p:nvSpPr>
          <p:cNvPr id="6" name="文本框 5"/>
          <p:cNvSpPr txBox="1"/>
          <p:nvPr/>
        </p:nvSpPr>
        <p:spPr>
          <a:xfrm>
            <a:off x="2279650" y="5414010"/>
            <a:ext cx="1007745" cy="922020"/>
          </a:xfrm>
          <a:prstGeom prst="rect">
            <a:avLst/>
          </a:prstGeom>
          <a:noFill/>
        </p:spPr>
        <p:txBody>
          <a:bodyPr wrap="square" rtlCol="0">
            <a:spAutoFit/>
          </a:bodyPr>
          <a:p>
            <a:r>
              <a:rPr lang="zh-CN" altLang="en-US">
                <a:solidFill>
                  <a:schemeClr val="tx1"/>
                </a:solidFill>
                <a:effectLst>
                  <a:outerShdw blurRad="38100" dist="19050" dir="2700000" algn="tl" rotWithShape="0">
                    <a:schemeClr val="dk1">
                      <a:alpha val="40000"/>
                    </a:schemeClr>
                  </a:outerShdw>
                </a:effectLst>
              </a:rPr>
              <a:t>第一天</a:t>
            </a:r>
            <a:endParaRPr lang="zh-CN" altLang="en-US">
              <a:solidFill>
                <a:schemeClr val="accent4"/>
              </a:solidFill>
            </a:endParaRPr>
          </a:p>
          <a:p>
            <a:endParaRPr lang="zh-CN" altLang="en-US">
              <a:solidFill>
                <a:schemeClr val="accent4"/>
              </a:solidFill>
            </a:endParaRPr>
          </a:p>
          <a:p>
            <a:r>
              <a:rPr lang="en-US" altLang="zh-CN">
                <a:solidFill>
                  <a:srgbClr val="C00000"/>
                </a:solidFill>
              </a:rPr>
              <a:t>2</a:t>
            </a:r>
            <a:r>
              <a:rPr lang="en-US" altLang="zh-CN" baseline="30000">
                <a:solidFill>
                  <a:srgbClr val="C00000"/>
                </a:solidFill>
              </a:rPr>
              <a:t>-1</a:t>
            </a:r>
            <a:r>
              <a:rPr lang="en-US" altLang="zh-CN">
                <a:solidFill>
                  <a:srgbClr val="C00000"/>
                </a:solidFill>
              </a:rPr>
              <a:t>=0.5</a:t>
            </a:r>
            <a:endParaRPr lang="en-US" altLang="zh-CN">
              <a:solidFill>
                <a:srgbClr val="C00000"/>
              </a:solidFill>
            </a:endParaRPr>
          </a:p>
        </p:txBody>
      </p:sp>
      <p:sp>
        <p:nvSpPr>
          <p:cNvPr id="7" name="文本框 6"/>
          <p:cNvSpPr txBox="1"/>
          <p:nvPr/>
        </p:nvSpPr>
        <p:spPr>
          <a:xfrm>
            <a:off x="3482975" y="5397500"/>
            <a:ext cx="1090295" cy="922020"/>
          </a:xfrm>
          <a:prstGeom prst="rect">
            <a:avLst/>
          </a:prstGeom>
          <a:noFill/>
        </p:spPr>
        <p:txBody>
          <a:bodyPr wrap="square" rtlCol="0">
            <a:spAutoFit/>
          </a:bodyPr>
          <a:p>
            <a:r>
              <a:rPr lang="zh-CN" altLang="en-US">
                <a:solidFill>
                  <a:schemeClr val="tx1"/>
                </a:solidFill>
                <a:effectLst>
                  <a:outerShdw blurRad="38100" dist="19050" dir="2700000" algn="tl" rotWithShape="0">
                    <a:schemeClr val="dk1">
                      <a:alpha val="40000"/>
                    </a:schemeClr>
                  </a:outerShdw>
                </a:effectLst>
              </a:rPr>
              <a:t>第二天</a:t>
            </a:r>
            <a:endParaRPr lang="zh-CN" altLang="en-US">
              <a:solidFill>
                <a:schemeClr val="accent4"/>
              </a:solidFill>
            </a:endParaRPr>
          </a:p>
          <a:p>
            <a:endParaRPr lang="zh-CN" altLang="en-US">
              <a:solidFill>
                <a:schemeClr val="accent4"/>
              </a:solidFill>
            </a:endParaRPr>
          </a:p>
          <a:p>
            <a:r>
              <a:rPr lang="en-US" altLang="zh-CN">
                <a:solidFill>
                  <a:srgbClr val="C00000"/>
                </a:solidFill>
              </a:rPr>
              <a:t>2</a:t>
            </a:r>
            <a:r>
              <a:rPr lang="en-US" altLang="zh-CN" baseline="30000">
                <a:solidFill>
                  <a:srgbClr val="C00000"/>
                </a:solidFill>
              </a:rPr>
              <a:t>-2</a:t>
            </a:r>
            <a:r>
              <a:rPr lang="en-US" altLang="zh-CN">
                <a:solidFill>
                  <a:srgbClr val="C00000"/>
                </a:solidFill>
              </a:rPr>
              <a:t>=0.25</a:t>
            </a:r>
            <a:endParaRPr lang="en-US" altLang="zh-CN">
              <a:solidFill>
                <a:srgbClr val="C00000"/>
              </a:solidFill>
            </a:endParaRPr>
          </a:p>
        </p:txBody>
      </p:sp>
      <p:sp>
        <p:nvSpPr>
          <p:cNvPr id="8" name="文本框 7"/>
          <p:cNvSpPr txBox="1"/>
          <p:nvPr/>
        </p:nvSpPr>
        <p:spPr>
          <a:xfrm>
            <a:off x="4758055" y="5380990"/>
            <a:ext cx="1243330" cy="922020"/>
          </a:xfrm>
          <a:prstGeom prst="rect">
            <a:avLst/>
          </a:prstGeom>
          <a:noFill/>
        </p:spPr>
        <p:txBody>
          <a:bodyPr wrap="square" rtlCol="0">
            <a:spAutoFit/>
          </a:bodyPr>
          <a:p>
            <a:r>
              <a:rPr lang="zh-CN" altLang="en-US">
                <a:solidFill>
                  <a:schemeClr val="tx1"/>
                </a:solidFill>
                <a:effectLst>
                  <a:outerShdw blurRad="38100" dist="19050" dir="2700000" algn="tl" rotWithShape="0">
                    <a:schemeClr val="dk1">
                      <a:alpha val="40000"/>
                    </a:schemeClr>
                  </a:outerShdw>
                </a:effectLst>
              </a:rPr>
              <a:t>第三天</a:t>
            </a:r>
            <a:endParaRPr lang="zh-CN" altLang="en-US">
              <a:solidFill>
                <a:schemeClr val="accent4"/>
              </a:solidFill>
            </a:endParaRPr>
          </a:p>
          <a:p>
            <a:endParaRPr lang="zh-CN" altLang="en-US">
              <a:solidFill>
                <a:schemeClr val="accent4"/>
              </a:solidFill>
            </a:endParaRPr>
          </a:p>
          <a:p>
            <a:r>
              <a:rPr lang="en-US" altLang="zh-CN">
                <a:solidFill>
                  <a:srgbClr val="C00000"/>
                </a:solidFill>
              </a:rPr>
              <a:t>2</a:t>
            </a:r>
            <a:r>
              <a:rPr lang="en-US" altLang="zh-CN" baseline="30000">
                <a:solidFill>
                  <a:srgbClr val="C00000"/>
                </a:solidFill>
              </a:rPr>
              <a:t>-3</a:t>
            </a:r>
            <a:r>
              <a:rPr lang="en-US" altLang="zh-CN">
                <a:solidFill>
                  <a:srgbClr val="C00000"/>
                </a:solidFill>
              </a:rPr>
              <a:t>=0.125</a:t>
            </a:r>
            <a:endParaRPr lang="en-US" altLang="zh-CN">
              <a:solidFill>
                <a:srgbClr val="C00000"/>
              </a:solidFill>
            </a:endParaRPr>
          </a:p>
        </p:txBody>
      </p:sp>
      <p:sp>
        <p:nvSpPr>
          <p:cNvPr id="9" name="文本框 8"/>
          <p:cNvSpPr txBox="1"/>
          <p:nvPr/>
        </p:nvSpPr>
        <p:spPr>
          <a:xfrm>
            <a:off x="6033135" y="5422900"/>
            <a:ext cx="1520825" cy="922020"/>
          </a:xfrm>
          <a:prstGeom prst="rect">
            <a:avLst/>
          </a:prstGeom>
          <a:noFill/>
        </p:spPr>
        <p:txBody>
          <a:bodyPr wrap="square" rtlCol="0">
            <a:spAutoFit/>
          </a:bodyPr>
          <a:p>
            <a:r>
              <a:rPr lang="zh-CN" altLang="en-US">
                <a:solidFill>
                  <a:schemeClr val="tx1"/>
                </a:solidFill>
                <a:effectLst>
                  <a:outerShdw blurRad="38100" dist="19050" dir="2700000" algn="tl" rotWithShape="0">
                    <a:schemeClr val="dk1">
                      <a:alpha val="40000"/>
                    </a:schemeClr>
                  </a:outerShdw>
                </a:effectLst>
              </a:rPr>
              <a:t>第四天</a:t>
            </a:r>
            <a:endParaRPr lang="zh-CN" altLang="en-US">
              <a:solidFill>
                <a:schemeClr val="accent4"/>
              </a:solidFill>
            </a:endParaRPr>
          </a:p>
          <a:p>
            <a:endParaRPr lang="zh-CN" altLang="en-US">
              <a:solidFill>
                <a:schemeClr val="accent4"/>
              </a:solidFill>
            </a:endParaRPr>
          </a:p>
          <a:p>
            <a:r>
              <a:rPr lang="en-US" altLang="zh-CN">
                <a:solidFill>
                  <a:srgbClr val="C00000"/>
                </a:solidFill>
              </a:rPr>
              <a:t>2</a:t>
            </a:r>
            <a:r>
              <a:rPr lang="en-US" altLang="zh-CN" baseline="30000">
                <a:solidFill>
                  <a:srgbClr val="C00000"/>
                </a:solidFill>
              </a:rPr>
              <a:t>-4</a:t>
            </a:r>
            <a:r>
              <a:rPr lang="en-US" altLang="zh-CN">
                <a:solidFill>
                  <a:srgbClr val="C00000"/>
                </a:solidFill>
              </a:rPr>
              <a:t>=0.0625</a:t>
            </a:r>
            <a:endParaRPr lang="en-US" altLang="zh-CN">
              <a:solidFill>
                <a:srgbClr val="C00000"/>
              </a:solidFill>
            </a:endParaRPr>
          </a:p>
        </p:txBody>
      </p:sp>
      <p:sp>
        <p:nvSpPr>
          <p:cNvPr id="10" name="文本框 9"/>
          <p:cNvSpPr txBox="1"/>
          <p:nvPr/>
        </p:nvSpPr>
        <p:spPr>
          <a:xfrm>
            <a:off x="7396480" y="5436235"/>
            <a:ext cx="1645920" cy="922020"/>
          </a:xfrm>
          <a:prstGeom prst="rect">
            <a:avLst/>
          </a:prstGeom>
          <a:noFill/>
        </p:spPr>
        <p:txBody>
          <a:bodyPr wrap="square" rtlCol="0">
            <a:spAutoFit/>
          </a:bodyPr>
          <a:p>
            <a:r>
              <a:rPr lang="zh-CN" altLang="en-US">
                <a:solidFill>
                  <a:schemeClr val="tx1"/>
                </a:solidFill>
                <a:effectLst>
                  <a:outerShdw blurRad="38100" dist="19050" dir="2700000" algn="tl" rotWithShape="0">
                    <a:schemeClr val="dk1">
                      <a:alpha val="40000"/>
                    </a:schemeClr>
                  </a:outerShdw>
                </a:effectLst>
              </a:rPr>
              <a:t>第五天</a:t>
            </a:r>
            <a:endParaRPr lang="zh-CN" altLang="en-US">
              <a:solidFill>
                <a:schemeClr val="accent4"/>
              </a:solidFill>
            </a:endParaRPr>
          </a:p>
          <a:p>
            <a:endParaRPr lang="zh-CN" altLang="en-US">
              <a:solidFill>
                <a:schemeClr val="accent4"/>
              </a:solidFill>
            </a:endParaRPr>
          </a:p>
          <a:p>
            <a:r>
              <a:rPr lang="en-US" altLang="zh-CN">
                <a:solidFill>
                  <a:srgbClr val="C00000"/>
                </a:solidFill>
              </a:rPr>
              <a:t>2</a:t>
            </a:r>
            <a:r>
              <a:rPr lang="en-US" altLang="zh-CN" baseline="30000">
                <a:solidFill>
                  <a:srgbClr val="C00000"/>
                </a:solidFill>
              </a:rPr>
              <a:t>-5</a:t>
            </a:r>
            <a:r>
              <a:rPr lang="en-US" altLang="zh-CN">
                <a:solidFill>
                  <a:srgbClr val="C00000"/>
                </a:solidFill>
              </a:rPr>
              <a:t>=0.03125</a:t>
            </a:r>
            <a:endParaRPr lang="en-US" altLang="zh-CN">
              <a:solidFill>
                <a:srgbClr val="C00000"/>
              </a:solidFill>
            </a:endParaRPr>
          </a:p>
        </p:txBody>
      </p:sp>
      <p:sp>
        <p:nvSpPr>
          <p:cNvPr id="11" name="矩形 10"/>
          <p:cNvSpPr/>
          <p:nvPr/>
        </p:nvSpPr>
        <p:spPr>
          <a:xfrm>
            <a:off x="8543925" y="6308725"/>
            <a:ext cx="1656080" cy="5041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2091055" y="430530"/>
            <a:ext cx="1124585" cy="460375"/>
          </a:xfrm>
          <a:prstGeom prst="rect">
            <a:avLst/>
          </a:prstGeom>
          <a:noFill/>
        </p:spPr>
        <p:txBody>
          <a:bodyPr wrap="square" rtlCol="0">
            <a:spAutoFit/>
          </a:bodyPr>
          <a:p>
            <a:r>
              <a:rPr lang="zh-CN" altLang="en-US" sz="2400"/>
              <a:t>例</a:t>
            </a:r>
            <a:r>
              <a:rPr lang="en-US" altLang="zh-CN" sz="2400"/>
              <a:t>3</a:t>
            </a:r>
            <a:r>
              <a:rPr lang="zh-CN" altLang="en-US" sz="2400"/>
              <a:t>：</a:t>
            </a:r>
            <a:endParaRPr lang="zh-CN" altLang="en-US" sz="240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2"/>
          <p:cNvSpPr txBox="1">
            <a:spLocks noGrp="1"/>
          </p:cNvSpPr>
          <p:nvPr>
            <p:ph type="title" idx="4294967295"/>
          </p:nvPr>
        </p:nvSpPr>
        <p:spPr>
          <a:xfrm>
            <a:off x="4400340" y="807220"/>
            <a:ext cx="3030538" cy="677863"/>
          </a:xfrm>
          <a:prstGeom prst="rect">
            <a:avLst/>
          </a:prstGeom>
        </p:spPr>
        <p:txBody>
          <a:bodyPr vert="horz" wrap="square" lIns="0" tIns="12700" rIns="0" bIns="0" rtlCol="0">
            <a:spAutoFit/>
          </a:bodyPr>
          <a:lstStyle/>
          <a:p>
            <a:pPr marL="12700">
              <a:spcBef>
                <a:spcPts val="100"/>
              </a:spcBef>
            </a:pPr>
            <a:r>
              <a:rPr sz="4800" b="1" i="0" spc="-5" dirty="0">
                <a:solidFill>
                  <a:srgbClr val="002060"/>
                </a:solidFill>
                <a:latin typeface="微软雅黑" panose="020B0503020204020204" pitchFamily="34" charset="-122"/>
                <a:ea typeface="微软雅黑" panose="020B0503020204020204" pitchFamily="34" charset="-122"/>
              </a:rPr>
              <a:t>目</a:t>
            </a:r>
            <a:r>
              <a:rPr sz="4800" b="1" i="0" spc="595" dirty="0">
                <a:solidFill>
                  <a:srgbClr val="002060"/>
                </a:solidFill>
                <a:latin typeface="微软雅黑" panose="020B0503020204020204" pitchFamily="34" charset="-122"/>
                <a:ea typeface="微软雅黑" panose="020B0503020204020204" pitchFamily="34" charset="-122"/>
              </a:rPr>
              <a:t>录</a:t>
            </a:r>
            <a:r>
              <a:rPr sz="2400" b="1" i="0" spc="-5" dirty="0">
                <a:solidFill>
                  <a:srgbClr val="002060"/>
                </a:solidFill>
                <a:latin typeface="微软雅黑" panose="020B0503020204020204" pitchFamily="34" charset="-122"/>
                <a:ea typeface="微软雅黑" panose="020B0503020204020204" pitchFamily="34" charset="-122"/>
              </a:rPr>
              <a:t>CONTENTS</a:t>
            </a:r>
            <a:endParaRPr sz="2400" b="1" dirty="0">
              <a:solidFill>
                <a:srgbClr val="002060"/>
              </a:solidFill>
              <a:latin typeface="微软雅黑" panose="020B0503020204020204" pitchFamily="34" charset="-122"/>
              <a:ea typeface="微软雅黑" panose="020B0503020204020204" pitchFamily="34" charset="-122"/>
            </a:endParaRPr>
          </a:p>
        </p:txBody>
      </p:sp>
      <p:cxnSp>
        <p:nvCxnSpPr>
          <p:cNvPr id="10" name="直接连接符 9"/>
          <p:cNvCxnSpPr/>
          <p:nvPr/>
        </p:nvCxnSpPr>
        <p:spPr>
          <a:xfrm>
            <a:off x="3894358" y="1719230"/>
            <a:ext cx="1922106" cy="0"/>
          </a:xfrm>
          <a:prstGeom prst="line">
            <a:avLst/>
          </a:prstGeom>
          <a:ln w="57150">
            <a:solidFill>
              <a:srgbClr val="57616F"/>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5816464" y="1722341"/>
            <a:ext cx="1922106" cy="0"/>
          </a:xfrm>
          <a:prstGeom prst="line">
            <a:avLst/>
          </a:prstGeom>
          <a:ln w="57150">
            <a:solidFill>
              <a:srgbClr val="D1DBE4"/>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35560" y="1690733"/>
            <a:ext cx="12119992" cy="313413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dirty="0">
              <a:solidFill>
                <a:prstClr val="white"/>
              </a:solidFill>
            </a:endParaRPr>
          </a:p>
        </p:txBody>
      </p:sp>
      <p:sp>
        <p:nvSpPr>
          <p:cNvPr id="13" name="object 23"/>
          <p:cNvSpPr/>
          <p:nvPr/>
        </p:nvSpPr>
        <p:spPr>
          <a:xfrm>
            <a:off x="1455419" y="2821866"/>
            <a:ext cx="9404350" cy="0"/>
          </a:xfrm>
          <a:custGeom>
            <a:avLst/>
            <a:gdLst/>
            <a:ahLst/>
            <a:cxnLst/>
            <a:rect l="l" t="t" r="r" b="b"/>
            <a:pathLst>
              <a:path w="9404350">
                <a:moveTo>
                  <a:pt x="0" y="0"/>
                </a:moveTo>
                <a:lnTo>
                  <a:pt x="9404096" y="0"/>
                </a:lnTo>
              </a:path>
            </a:pathLst>
          </a:custGeom>
          <a:ln w="3175">
            <a:solidFill>
              <a:srgbClr val="D9D9D9"/>
            </a:solidFill>
          </a:ln>
        </p:spPr>
        <p:txBody>
          <a:bodyPr wrap="square" lIns="0" tIns="0" rIns="0" bIns="0" rtlCol="0"/>
          <a:lstStyle/>
          <a:p>
            <a:pPr>
              <a:defRPr/>
            </a:pPr>
            <a:endParaRPr>
              <a:solidFill>
                <a:prstClr val="black"/>
              </a:solidFill>
            </a:endParaRPr>
          </a:p>
        </p:txBody>
      </p:sp>
      <p:sp>
        <p:nvSpPr>
          <p:cNvPr id="14" name="object 24"/>
          <p:cNvSpPr/>
          <p:nvPr/>
        </p:nvSpPr>
        <p:spPr>
          <a:xfrm>
            <a:off x="1455419" y="4401671"/>
            <a:ext cx="9404350" cy="0"/>
          </a:xfrm>
          <a:custGeom>
            <a:avLst/>
            <a:gdLst/>
            <a:ahLst/>
            <a:cxnLst/>
            <a:rect l="l" t="t" r="r" b="b"/>
            <a:pathLst>
              <a:path w="9404350">
                <a:moveTo>
                  <a:pt x="0" y="0"/>
                </a:moveTo>
                <a:lnTo>
                  <a:pt x="9404096" y="0"/>
                </a:lnTo>
              </a:path>
            </a:pathLst>
          </a:custGeom>
          <a:ln w="3175">
            <a:solidFill>
              <a:srgbClr val="D9D9D9"/>
            </a:solidFill>
          </a:ln>
        </p:spPr>
        <p:txBody>
          <a:bodyPr wrap="square" lIns="0" tIns="0" rIns="0" bIns="0" rtlCol="0"/>
          <a:lstStyle/>
          <a:p>
            <a:pPr>
              <a:defRPr/>
            </a:pPr>
            <a:endParaRPr>
              <a:solidFill>
                <a:prstClr val="black"/>
              </a:solidFill>
            </a:endParaRPr>
          </a:p>
        </p:txBody>
      </p:sp>
      <p:sp>
        <p:nvSpPr>
          <p:cNvPr id="28" name="object 24"/>
          <p:cNvSpPr/>
          <p:nvPr/>
        </p:nvSpPr>
        <p:spPr>
          <a:xfrm>
            <a:off x="1455419" y="3603306"/>
            <a:ext cx="9404350" cy="0"/>
          </a:xfrm>
          <a:custGeom>
            <a:avLst/>
            <a:gdLst/>
            <a:ahLst/>
            <a:cxnLst/>
            <a:rect l="l" t="t" r="r" b="b"/>
            <a:pathLst>
              <a:path w="9404350">
                <a:moveTo>
                  <a:pt x="0" y="0"/>
                </a:moveTo>
                <a:lnTo>
                  <a:pt x="9404096" y="0"/>
                </a:lnTo>
              </a:path>
            </a:pathLst>
          </a:custGeom>
          <a:ln w="3175">
            <a:solidFill>
              <a:srgbClr val="D9D9D9"/>
            </a:solidFill>
          </a:ln>
        </p:spPr>
        <p:txBody>
          <a:bodyPr wrap="square" lIns="0" tIns="0" rIns="0" bIns="0" rtlCol="0"/>
          <a:lstStyle/>
          <a:p>
            <a:pPr>
              <a:defRPr/>
            </a:pPr>
            <a:endParaRPr>
              <a:solidFill>
                <a:prstClr val="black"/>
              </a:solidFill>
            </a:endParaRPr>
          </a:p>
        </p:txBody>
      </p:sp>
      <p:grpSp>
        <p:nvGrpSpPr>
          <p:cNvPr id="16" name="组合 15"/>
          <p:cNvGrpSpPr/>
          <p:nvPr/>
        </p:nvGrpSpPr>
        <p:grpSpPr>
          <a:xfrm>
            <a:off x="2843233" y="2045821"/>
            <a:ext cx="7930204" cy="583459"/>
            <a:chOff x="5271" y="3136"/>
            <a:chExt cx="10351" cy="1004"/>
          </a:xfrm>
        </p:grpSpPr>
        <p:sp>
          <p:nvSpPr>
            <p:cNvPr id="17" name="文本框 21"/>
            <p:cNvSpPr txBox="1"/>
            <p:nvPr/>
          </p:nvSpPr>
          <p:spPr>
            <a:xfrm>
              <a:off x="5271" y="3314"/>
              <a:ext cx="735" cy="636"/>
            </a:xfrm>
            <a:prstGeom prst="rect">
              <a:avLst/>
            </a:prstGeom>
            <a:solidFill>
              <a:srgbClr val="D1DBE4"/>
            </a:solidFill>
            <a:ln w="12700">
              <a:solidFill>
                <a:schemeClr val="bg1"/>
              </a:solidFill>
            </a:ln>
          </p:spPr>
          <p:txBody>
            <a:bodyPr wrap="square" rtlCol="0">
              <a:spAutoFit/>
            </a:bodyPr>
            <a:lstStyle/>
            <a:p>
              <a:pPr>
                <a:defRPr/>
              </a:pPr>
              <a:r>
                <a:rPr lang="en-US" altLang="zh-CN" b="1" dirty="0">
                  <a:solidFill>
                    <a:srgbClr val="FF0000"/>
                  </a:solidFill>
                  <a:latin typeface="微软雅黑" panose="020B0503020204020204" pitchFamily="34" charset="-122"/>
                  <a:ea typeface="微软雅黑" panose="020B0503020204020204" pitchFamily="34" charset="-122"/>
                </a:rPr>
                <a:t>01</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18" name="文本框 25"/>
            <p:cNvSpPr txBox="1"/>
            <p:nvPr/>
          </p:nvSpPr>
          <p:spPr>
            <a:xfrm>
              <a:off x="6610" y="3136"/>
              <a:ext cx="9012" cy="1004"/>
            </a:xfrm>
            <a:prstGeom prst="rect">
              <a:avLst/>
            </a:prstGeom>
            <a:noFill/>
          </p:spPr>
          <p:txBody>
            <a:bodyPr wrap="square" rtlCol="0">
              <a:spAutoFit/>
            </a:bodyPr>
            <a:lstStyle/>
            <a:p>
              <a:pPr>
                <a:defRPr/>
              </a:pPr>
              <a:r>
                <a:rPr lang="zh-CN" altLang="en-US" sz="3200" b="1" dirty="0">
                  <a:solidFill>
                    <a:srgbClr val="002060"/>
                  </a:solidFill>
                  <a:latin typeface="微软雅黑" panose="020B0503020204020204" pitchFamily="34" charset="-122"/>
                  <a:ea typeface="微软雅黑" panose="020B0503020204020204" pitchFamily="34" charset="-122"/>
                  <a:sym typeface="+mn-ea"/>
                </a:rPr>
                <a:t>信息的数字化和离散信息的基本特性</a:t>
              </a:r>
              <a:endParaRPr lang="zh-CN" altLang="en-US" sz="3200" b="1" spc="800" dirty="0">
                <a:solidFill>
                  <a:srgbClr val="002060"/>
                </a:solidFill>
                <a:latin typeface="微软雅黑" panose="020B0503020204020204" pitchFamily="34" charset="-122"/>
                <a:ea typeface="微软雅黑" panose="020B0503020204020204" pitchFamily="34" charset="-122"/>
              </a:endParaRPr>
            </a:p>
          </p:txBody>
        </p:sp>
      </p:grpSp>
      <p:grpSp>
        <p:nvGrpSpPr>
          <p:cNvPr id="24" name="组合 23"/>
          <p:cNvGrpSpPr/>
          <p:nvPr/>
        </p:nvGrpSpPr>
        <p:grpSpPr>
          <a:xfrm>
            <a:off x="2854028" y="2966128"/>
            <a:ext cx="7022341" cy="583459"/>
            <a:chOff x="5271" y="3129"/>
            <a:chExt cx="9166" cy="1004"/>
          </a:xfrm>
        </p:grpSpPr>
        <p:sp>
          <p:nvSpPr>
            <p:cNvPr id="29" name="文本框 21"/>
            <p:cNvSpPr txBox="1"/>
            <p:nvPr/>
          </p:nvSpPr>
          <p:spPr>
            <a:xfrm>
              <a:off x="5271" y="3314"/>
              <a:ext cx="735" cy="636"/>
            </a:xfrm>
            <a:prstGeom prst="rect">
              <a:avLst/>
            </a:prstGeom>
            <a:solidFill>
              <a:srgbClr val="D1DBE4"/>
            </a:solidFill>
            <a:ln w="12700">
              <a:solidFill>
                <a:schemeClr val="bg1"/>
              </a:solidFill>
            </a:ln>
          </p:spPr>
          <p:txBody>
            <a:bodyPr wrap="square" rtlCol="0">
              <a:spAutoFit/>
            </a:bodyPr>
            <a:lstStyle/>
            <a:p>
              <a:pPr>
                <a:defRPr/>
              </a:pPr>
              <a:r>
                <a:rPr lang="en-US" altLang="zh-CN" b="1" dirty="0">
                  <a:solidFill>
                    <a:srgbClr val="FF0000"/>
                  </a:solidFill>
                  <a:latin typeface="微软雅黑" panose="020B0503020204020204" pitchFamily="34" charset="-122"/>
                  <a:ea typeface="微软雅黑" panose="020B0503020204020204" pitchFamily="34" charset="-122"/>
                </a:rPr>
                <a:t>02</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30" name="文本框 25"/>
            <p:cNvSpPr txBox="1"/>
            <p:nvPr/>
          </p:nvSpPr>
          <p:spPr>
            <a:xfrm>
              <a:off x="6610" y="3129"/>
              <a:ext cx="7827" cy="1004"/>
            </a:xfrm>
            <a:prstGeom prst="rect">
              <a:avLst/>
            </a:prstGeom>
            <a:noFill/>
          </p:spPr>
          <p:txBody>
            <a:bodyPr wrap="square" rtlCol="0">
              <a:spAutoFit/>
            </a:bodyPr>
            <a:lstStyle/>
            <a:p>
              <a:pPr>
                <a:defRPr/>
              </a:pPr>
              <a:r>
                <a:rPr lang="zh-CN" altLang="en-US" sz="3200" b="1" dirty="0">
                  <a:solidFill>
                    <a:srgbClr val="002060"/>
                  </a:solidFill>
                  <a:latin typeface="微软雅黑" panose="020B0503020204020204" pitchFamily="34" charset="-122"/>
                  <a:ea typeface="微软雅黑" panose="020B0503020204020204" pitchFamily="34" charset="-122"/>
                  <a:sym typeface="+mn-ea"/>
                </a:rPr>
                <a:t>数与数制</a:t>
              </a:r>
              <a:r>
                <a:rPr lang="zh-CN" altLang="en-US" sz="3200" b="1" dirty="0">
                  <a:solidFill>
                    <a:srgbClr val="002060"/>
                  </a:solidFill>
                  <a:latin typeface="微软雅黑" panose="020B0503020204020204" pitchFamily="34" charset="-122"/>
                  <a:ea typeface="微软雅黑" panose="020B0503020204020204" pitchFamily="34" charset="-122"/>
                </a:rPr>
                <a:t>机</a:t>
              </a:r>
              <a:endParaRPr lang="zh-CN" altLang="en-US" sz="3200" b="1" dirty="0">
                <a:solidFill>
                  <a:srgbClr val="002060"/>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内容占位符 2"/>
          <p:cNvSpPr>
            <a:spLocks noGrp="1"/>
          </p:cNvSpPr>
          <p:nvPr>
            <p:ph sz="quarter" idx="10"/>
          </p:nvPr>
        </p:nvSpPr>
        <p:spPr>
          <a:xfrm>
            <a:off x="1467485" y="1923415"/>
            <a:ext cx="9095105" cy="2514600"/>
          </a:xfrm>
        </p:spPr>
        <p:txBody>
          <a:bodyPr vert="horz" wrap="square" lIns="91440" tIns="45720" rIns="91440" bIns="45720" anchor="t">
            <a:normAutofit/>
          </a:bodyPr>
          <a:lstStyle/>
          <a:p>
            <a:pPr eaLnBrk="1" hangingPunct="1">
              <a:lnSpc>
                <a:spcPts val="4000"/>
              </a:lnSpc>
              <a:buClr>
                <a:srgbClr val="FF0101"/>
              </a:buClr>
              <a:buFont typeface="Wingdings" panose="05000000000000000000" pitchFamily="2" charset="2"/>
              <a:buChar char="Ø"/>
            </a:pPr>
            <a:r>
              <a:rPr lang="zh-CN" altLang="en-US" sz="2400" dirty="0">
                <a:latin typeface="楷体" panose="02010609060101010101" charset="-122"/>
                <a:ea typeface="楷体" panose="02010609060101010101" charset="-122"/>
                <a:cs typeface="楷体" panose="02010609060101010101" charset="-122"/>
              </a:rPr>
              <a:t>计算机中，数是用物理器件的状态表示的，二进制只有两种状态（</a:t>
            </a:r>
            <a:r>
              <a:rPr lang="en-US" altLang="zh-CN" sz="2400" dirty="0">
                <a:latin typeface="楷体" panose="02010609060101010101" charset="-122"/>
                <a:ea typeface="楷体" panose="02010609060101010101" charset="-122"/>
                <a:cs typeface="楷体" panose="02010609060101010101" charset="-122"/>
              </a:rPr>
              <a:t>0</a:t>
            </a:r>
            <a:r>
              <a:rPr lang="zh-CN" altLang="en-US" sz="2400" dirty="0">
                <a:latin typeface="楷体" panose="02010609060101010101" charset="-122"/>
                <a:ea typeface="楷体" panose="02010609060101010101" charset="-122"/>
                <a:cs typeface="楷体" panose="02010609060101010101" charset="-122"/>
              </a:rPr>
              <a:t>，</a:t>
            </a:r>
            <a:r>
              <a:rPr lang="en-US" altLang="zh-CN" sz="2400" dirty="0">
                <a:latin typeface="楷体" panose="02010609060101010101" charset="-122"/>
                <a:ea typeface="楷体" panose="02010609060101010101" charset="-122"/>
                <a:cs typeface="楷体" panose="02010609060101010101" charset="-122"/>
              </a:rPr>
              <a:t>1</a:t>
            </a:r>
            <a:r>
              <a:rPr lang="zh-CN" altLang="en-US" sz="2400" dirty="0">
                <a:latin typeface="楷体" panose="02010609060101010101" charset="-122"/>
                <a:ea typeface="楷体" panose="02010609060101010101" charset="-122"/>
                <a:cs typeface="楷体" panose="02010609060101010101" charset="-122"/>
              </a:rPr>
              <a:t>），容易用电路表示。电位的高低，脉冲的有无，电路的通断等都可表示。</a:t>
            </a:r>
            <a:endParaRPr lang="zh-CN" altLang="en-US" sz="2400" dirty="0">
              <a:latin typeface="楷体" panose="02010609060101010101" charset="-122"/>
              <a:ea typeface="楷体" panose="02010609060101010101" charset="-122"/>
              <a:cs typeface="楷体" panose="02010609060101010101" charset="-122"/>
            </a:endParaRPr>
          </a:p>
          <a:p>
            <a:pPr eaLnBrk="1" hangingPunct="1">
              <a:lnSpc>
                <a:spcPts val="4000"/>
              </a:lnSpc>
              <a:buClr>
                <a:srgbClr val="FF0101"/>
              </a:buClr>
              <a:buFont typeface="Wingdings" panose="05000000000000000000" pitchFamily="2" charset="2"/>
              <a:buChar char="Ø"/>
            </a:pPr>
            <a:r>
              <a:rPr lang="zh-CN" altLang="en-US" sz="2400" dirty="0">
                <a:latin typeface="楷体" panose="02010609060101010101" charset="-122"/>
                <a:ea typeface="楷体" panose="02010609060101010101" charset="-122"/>
                <a:cs typeface="楷体" panose="02010609060101010101" charset="-122"/>
              </a:rPr>
              <a:t>二进制</a:t>
            </a:r>
            <a:r>
              <a:rPr lang="zh-CN" altLang="en-US" sz="2400" dirty="0">
                <a:latin typeface="楷体" panose="02010609060101010101" charset="-122"/>
                <a:ea typeface="楷体" panose="02010609060101010101" charset="-122"/>
                <a:cs typeface="楷体" panose="02010609060101010101" charset="-122"/>
              </a:rPr>
              <a:t>四则运算规则简单，容易用数字逻辑电路实现。</a:t>
            </a:r>
            <a:endParaRPr lang="zh-CN" altLang="en-US" sz="2400" dirty="0">
              <a:latin typeface="楷体" panose="02010609060101010101" charset="-122"/>
              <a:ea typeface="楷体" panose="02010609060101010101" charset="-122"/>
              <a:cs typeface="楷体" panose="02010609060101010101" charset="-122"/>
            </a:endParaRPr>
          </a:p>
        </p:txBody>
      </p:sp>
      <p:sp>
        <p:nvSpPr>
          <p:cNvPr id="4" name="矩形 3"/>
          <p:cNvSpPr/>
          <p:nvPr/>
        </p:nvSpPr>
        <p:spPr>
          <a:xfrm>
            <a:off x="8400415" y="5948680"/>
            <a:ext cx="1871980" cy="864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2115185" y="4438015"/>
            <a:ext cx="6285230" cy="1568450"/>
          </a:xfrm>
          <a:prstGeom prst="rect">
            <a:avLst/>
          </a:prstGeom>
          <a:noFill/>
        </p:spPr>
        <p:txBody>
          <a:bodyPr wrap="square" rtlCol="0">
            <a:spAutoFit/>
          </a:bodyPr>
          <a:p>
            <a:r>
              <a:rPr lang="zh-CN" altLang="en-US" sz="2400"/>
              <a:t>加法规则：                                 </a:t>
            </a:r>
            <a:endParaRPr lang="zh-CN" altLang="en-US" sz="2400"/>
          </a:p>
          <a:p>
            <a:r>
              <a:rPr lang="zh-CN" altLang="en-US" sz="2400"/>
              <a:t>        0+0=0                                        </a:t>
            </a:r>
            <a:endParaRPr lang="zh-CN" altLang="en-US" sz="2400"/>
          </a:p>
          <a:p>
            <a:r>
              <a:rPr lang="zh-CN" altLang="en-US" sz="2400"/>
              <a:t>        0+1=1         1+0=1                                   </a:t>
            </a:r>
            <a:endParaRPr lang="zh-CN" altLang="en-US" sz="2400"/>
          </a:p>
          <a:p>
            <a:r>
              <a:rPr lang="zh-CN" altLang="en-US" sz="2400"/>
              <a:t>        1+1=0且进位1(即10</a:t>
            </a:r>
            <a:r>
              <a:rPr lang="zh-CN" altLang="en-US" sz="2400" baseline="-25000"/>
              <a:t>2</a:t>
            </a:r>
            <a:r>
              <a:rPr lang="zh-CN" altLang="en-US" sz="2400"/>
              <a:t>) </a:t>
            </a:r>
            <a:endParaRPr lang="zh-CN" altLang="en-US" sz="2400"/>
          </a:p>
        </p:txBody>
      </p:sp>
      <p:sp>
        <p:nvSpPr>
          <p:cNvPr id="3" name="标题 1"/>
          <p:cNvSpPr>
            <a:spLocks noGrp="1" noChangeArrowheads="1"/>
          </p:cNvSpPr>
          <p:nvPr/>
        </p:nvSpPr>
        <p:spPr>
          <a:xfrm>
            <a:off x="1467485" y="560070"/>
            <a:ext cx="6130925" cy="7620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zh-CN" altLang="en-US" sz="4400" b="1" kern="1200" spc="800" dirty="0">
                <a:solidFill>
                  <a:schemeClr val="tx2">
                    <a:lumMod val="75000"/>
                  </a:schemeClr>
                </a:solidFill>
                <a:latin typeface="微软雅黑" panose="020B0503020204020204" pitchFamily="34" charset="-122"/>
                <a:ea typeface="微软雅黑" panose="020B0503020204020204" pitchFamily="34" charset="-122"/>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000" b="0" i="0" u="none" strike="noStrike" kern="1200" cap="small" spc="0" normalizeH="0" baseline="0" noProof="0" dirty="0" smtClean="0">
                <a:ln>
                  <a:noFill/>
                </a:ln>
                <a:solidFill>
                  <a:schemeClr val="accent1"/>
                </a:solidFill>
                <a:effectLst/>
                <a:uLnTx/>
                <a:uFillTx/>
                <a:latin typeface="微软雅黑" panose="020B0503020204020204" pitchFamily="34" charset="-122"/>
                <a:ea typeface="微软雅黑" panose="020B0503020204020204" pitchFamily="34" charset="-122"/>
                <a:cs typeface="+mj-cs"/>
              </a:rPr>
              <a:t>计算机中为什么采用二进制？ </a:t>
            </a:r>
            <a:endParaRPr kumimoji="0" lang="zh-CN" altLang="en-US" sz="3000" b="0" i="0" u="none" strike="noStrike" kern="1200" cap="small" spc="0" normalizeH="0" baseline="0" noProof="0" dirty="0" smtClean="0">
              <a:ln>
                <a:noFill/>
              </a:ln>
              <a:solidFill>
                <a:schemeClr val="accent1"/>
              </a:solidFill>
              <a:effectLst/>
              <a:uLnTx/>
              <a:uFillTx/>
              <a:latin typeface="微软雅黑" panose="020B0503020204020204" pitchFamily="34" charset="-122"/>
              <a:ea typeface="微软雅黑" panose="020B0503020204020204" pitchFamily="34" charset="-122"/>
              <a:cs typeface="+mj-cs"/>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Effect transition="in" filter="blinds(horizontal)">
                                      <p:cBhvr>
                                        <p:cTn id="7" dur="500"/>
                                        <p:tgtEl>
                                          <p:spTgt spid="378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7891">
                                            <p:txEl>
                                              <p:pRg st="1" end="1"/>
                                            </p:txEl>
                                          </p:spTgt>
                                        </p:tgtEl>
                                        <p:attrNameLst>
                                          <p:attrName>style.visibility</p:attrName>
                                        </p:attrNameLst>
                                      </p:cBhvr>
                                      <p:to>
                                        <p:strVal val="visible"/>
                                      </p:to>
                                    </p:set>
                                    <p:animEffect transition="in" filter="blinds(horizontal)">
                                      <p:cBhvr>
                                        <p:cTn id="12" dur="500"/>
                                        <p:tgtEl>
                                          <p:spTgt spid="378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400415" y="5948680"/>
            <a:ext cx="1871980" cy="864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482" name="标题 1"/>
          <p:cNvSpPr>
            <a:spLocks noGrp="1" noChangeArrowheads="1"/>
          </p:cNvSpPr>
          <p:nvPr>
            <p:ph type="title"/>
          </p:nvPr>
        </p:nvSpPr>
        <p:spPr>
          <a:xfrm>
            <a:off x="1467485" y="560070"/>
            <a:ext cx="6130925" cy="762000"/>
          </a:xfr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000" b="0" i="0" u="none" strike="noStrike" kern="1200" cap="small" spc="0" normalizeH="0" baseline="0" noProof="0" dirty="0" smtClean="0">
                <a:ln>
                  <a:noFill/>
                </a:ln>
                <a:solidFill>
                  <a:schemeClr val="accent1"/>
                </a:solidFill>
                <a:effectLst/>
                <a:uLnTx/>
                <a:uFillTx/>
                <a:latin typeface="微软雅黑" panose="020B0503020204020204" pitchFamily="34" charset="-122"/>
                <a:ea typeface="微软雅黑" panose="020B0503020204020204" pitchFamily="34" charset="-122"/>
                <a:cs typeface="+mj-cs"/>
              </a:rPr>
              <a:t>计算机中为什么采用二进制？ </a:t>
            </a:r>
            <a:endParaRPr kumimoji="0" lang="zh-CN" altLang="en-US" sz="3000" b="0" i="0" u="none" strike="noStrike" kern="1200" cap="small" spc="0" normalizeH="0" baseline="0" noProof="0" dirty="0" smtClean="0">
              <a:ln>
                <a:noFill/>
              </a:ln>
              <a:solidFill>
                <a:schemeClr val="accent1"/>
              </a:solidFill>
              <a:effectLst/>
              <a:uLnTx/>
              <a:uFillTx/>
              <a:latin typeface="微软雅黑" panose="020B0503020204020204" pitchFamily="34" charset="-122"/>
              <a:ea typeface="微软雅黑" panose="020B0503020204020204" pitchFamily="34" charset="-122"/>
              <a:cs typeface="+mj-cs"/>
            </a:endParaRPr>
          </a:p>
        </p:txBody>
      </p:sp>
      <p:sp>
        <p:nvSpPr>
          <p:cNvPr id="37891" name="内容占位符 2"/>
          <p:cNvSpPr>
            <a:spLocks noGrp="1"/>
          </p:cNvSpPr>
          <p:nvPr>
            <p:ph sz="quarter" idx="10"/>
          </p:nvPr>
        </p:nvSpPr>
        <p:spPr>
          <a:xfrm>
            <a:off x="1391920" y="1546860"/>
            <a:ext cx="9491980" cy="3600450"/>
          </a:xfrm>
        </p:spPr>
        <p:txBody>
          <a:bodyPr vert="horz" wrap="square" lIns="91440" tIns="45720" rIns="91440" bIns="45720" anchor="t">
            <a:normAutofit fontScale="25000"/>
          </a:bodyPr>
          <a:lstStyle/>
          <a:p>
            <a:pPr eaLnBrk="1" hangingPunct="1">
              <a:lnSpc>
                <a:spcPts val="4000"/>
              </a:lnSpc>
              <a:buClr>
                <a:srgbClr val="FF0101"/>
              </a:buClr>
              <a:buFont typeface="Wingdings" panose="05000000000000000000" pitchFamily="2" charset="2"/>
              <a:buChar char="Ø"/>
            </a:pPr>
            <a:r>
              <a:rPr lang="zh-CN" altLang="en-US" sz="9600" dirty="0">
                <a:solidFill>
                  <a:schemeClr val="accent1"/>
                </a:solidFill>
                <a:latin typeface="Times New Roman" panose="02020603050405020304" pitchFamily="18" charset="0"/>
                <a:ea typeface="楷体" panose="02010609060101010101" charset="-122"/>
                <a:cs typeface="Times New Roman" panose="02020603050405020304" pitchFamily="18" charset="0"/>
              </a:rPr>
              <a:t>采用二进制数节省设备使用量。</a:t>
            </a:r>
            <a:endParaRPr lang="zh-CN" altLang="en-US" sz="9600" dirty="0">
              <a:latin typeface="Times New Roman" panose="02020603050405020304" pitchFamily="18" charset="0"/>
              <a:ea typeface="楷体" panose="02010609060101010101" charset="-122"/>
              <a:cs typeface="Times New Roman" panose="02020603050405020304" pitchFamily="18" charset="0"/>
            </a:endParaRPr>
          </a:p>
          <a:p>
            <a:pPr marL="0" indent="0" eaLnBrk="1" hangingPunct="1">
              <a:lnSpc>
                <a:spcPts val="4000"/>
              </a:lnSpc>
              <a:buClr>
                <a:srgbClr val="FF0101"/>
              </a:buClr>
              <a:buFont typeface="Wingdings" panose="05000000000000000000" pitchFamily="2" charset="2"/>
              <a:buNone/>
            </a:pPr>
            <a:r>
              <a:rPr lang="zh-CN" altLang="en-US" sz="96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9600" dirty="0">
                <a:latin typeface="Times New Roman" panose="02020603050405020304" pitchFamily="18" charset="0"/>
                <a:ea typeface="楷体" panose="02010609060101010101" charset="-122"/>
                <a:cs typeface="Times New Roman" panose="02020603050405020304" pitchFamily="18" charset="0"/>
              </a:rPr>
              <a:t>假设采用</a:t>
            </a:r>
            <a:r>
              <a:rPr lang="zh-CN" altLang="en-US" sz="9600" i="1" dirty="0">
                <a:latin typeface="Times New Roman" panose="02020603050405020304" pitchFamily="18" charset="0"/>
                <a:ea typeface="楷体" panose="02010609060101010101" charset="-122"/>
                <a:cs typeface="Times New Roman" panose="02020603050405020304" pitchFamily="18" charset="0"/>
              </a:rPr>
              <a:t>r</a:t>
            </a:r>
            <a:r>
              <a:rPr lang="zh-CN" altLang="en-US" sz="9600" dirty="0">
                <a:latin typeface="Times New Roman" panose="02020603050405020304" pitchFamily="18" charset="0"/>
                <a:ea typeface="楷体" panose="02010609060101010101" charset="-122"/>
                <a:cs typeface="Times New Roman" panose="02020603050405020304" pitchFamily="18" charset="0"/>
              </a:rPr>
              <a:t>进制数，</a:t>
            </a:r>
            <a:r>
              <a:rPr lang="zh-CN" altLang="en-US" sz="9600" i="1" dirty="0">
                <a:latin typeface="Times New Roman" panose="02020603050405020304" pitchFamily="18" charset="0"/>
                <a:ea typeface="楷体" panose="02010609060101010101" charset="-122"/>
                <a:cs typeface="Times New Roman" panose="02020603050405020304" pitchFamily="18" charset="0"/>
              </a:rPr>
              <a:t>n</a:t>
            </a:r>
            <a:r>
              <a:rPr lang="zh-CN" altLang="en-US" sz="9600" dirty="0">
                <a:latin typeface="Times New Roman" panose="02020603050405020304" pitchFamily="18" charset="0"/>
                <a:ea typeface="楷体" panose="02010609060101010101" charset="-122"/>
                <a:cs typeface="Times New Roman" panose="02020603050405020304" pitchFamily="18" charset="0"/>
              </a:rPr>
              <a:t>位数位所能表示的最大信息量（数值范围）用</a:t>
            </a:r>
            <a:r>
              <a:rPr lang="zh-CN" altLang="en-US" sz="9600" i="1" dirty="0">
                <a:latin typeface="Times New Roman" panose="02020603050405020304" pitchFamily="18" charset="0"/>
                <a:ea typeface="楷体" panose="02010609060101010101" charset="-122"/>
                <a:cs typeface="Times New Roman" panose="02020603050405020304" pitchFamily="18" charset="0"/>
              </a:rPr>
              <a:t>N</a:t>
            </a:r>
            <a:r>
              <a:rPr lang="zh-CN" altLang="en-US" sz="9600" dirty="0">
                <a:latin typeface="Times New Roman" panose="02020603050405020304" pitchFamily="18" charset="0"/>
                <a:ea typeface="楷体" panose="02010609060101010101" charset="-122"/>
                <a:cs typeface="Times New Roman" panose="02020603050405020304" pitchFamily="18" charset="0"/>
              </a:rPr>
              <a:t>表示。则</a:t>
            </a:r>
            <a:endParaRPr lang="zh-CN" altLang="en-US" sz="9600" dirty="0">
              <a:latin typeface="Times New Roman" panose="02020603050405020304" pitchFamily="18" charset="0"/>
              <a:ea typeface="楷体" panose="02010609060101010101" charset="-122"/>
              <a:cs typeface="Times New Roman" panose="02020603050405020304" pitchFamily="18" charset="0"/>
            </a:endParaRPr>
          </a:p>
          <a:p>
            <a:pPr marL="0" indent="0" eaLnBrk="1" hangingPunct="1">
              <a:lnSpc>
                <a:spcPts val="4000"/>
              </a:lnSpc>
              <a:buClr>
                <a:srgbClr val="FF0101"/>
              </a:buClr>
              <a:buNone/>
            </a:pPr>
            <a:r>
              <a:rPr lang="zh-CN" altLang="en-US" sz="9600" dirty="0">
                <a:latin typeface="Times New Roman" panose="02020603050405020304" pitchFamily="18" charset="0"/>
                <a:ea typeface="楷体" panose="02010609060101010101" charset="-122"/>
                <a:cs typeface="Times New Roman" panose="02020603050405020304" pitchFamily="18" charset="0"/>
              </a:rPr>
              <a:t>      </a:t>
            </a:r>
            <a:r>
              <a:rPr lang="zh-CN" altLang="en-US" sz="9600" i="1" dirty="0">
                <a:latin typeface="Times New Roman" panose="02020603050405020304" pitchFamily="18" charset="0"/>
                <a:ea typeface="楷体" panose="02010609060101010101" charset="-122"/>
                <a:cs typeface="Times New Roman" panose="02020603050405020304" pitchFamily="18" charset="0"/>
              </a:rPr>
              <a:t>  N</a:t>
            </a:r>
            <a:r>
              <a:rPr lang="zh-CN" altLang="en-US" sz="9600" dirty="0">
                <a:latin typeface="Times New Roman" panose="02020603050405020304" pitchFamily="18" charset="0"/>
                <a:ea typeface="楷体" panose="02010609060101010101" charset="-122"/>
                <a:cs typeface="Times New Roman" panose="02020603050405020304" pitchFamily="18" charset="0"/>
              </a:rPr>
              <a:t>=（</a:t>
            </a:r>
            <a:r>
              <a:rPr lang="zh-CN" altLang="en-US" sz="9600" i="1" dirty="0">
                <a:latin typeface="Times New Roman" panose="02020603050405020304" pitchFamily="18" charset="0"/>
                <a:ea typeface="楷体" panose="02010609060101010101" charset="-122"/>
                <a:cs typeface="Times New Roman" panose="02020603050405020304" pitchFamily="18" charset="0"/>
              </a:rPr>
              <a:t>k</a:t>
            </a:r>
            <a:r>
              <a:rPr lang="zh-CN" altLang="en-US" sz="9600" i="1" baseline="-25000" dirty="0">
                <a:latin typeface="Times New Roman" panose="02020603050405020304" pitchFamily="18" charset="0"/>
                <a:ea typeface="楷体" panose="02010609060101010101" charset="-122"/>
                <a:cs typeface="Times New Roman" panose="02020603050405020304" pitchFamily="18" charset="0"/>
              </a:rPr>
              <a:t>n</a:t>
            </a:r>
            <a:r>
              <a:rPr lang="zh-CN" altLang="en-US" sz="9600" baseline="-25000" dirty="0">
                <a:latin typeface="Times New Roman" panose="02020603050405020304" pitchFamily="18" charset="0"/>
                <a:ea typeface="楷体" panose="02010609060101010101" charset="-122"/>
                <a:cs typeface="Times New Roman" panose="02020603050405020304" pitchFamily="18" charset="0"/>
              </a:rPr>
              <a:t>-1</a:t>
            </a:r>
            <a:r>
              <a:rPr lang="zh-CN" altLang="en-US" sz="9600" i="1" dirty="0">
                <a:latin typeface="Times New Roman" panose="02020603050405020304" pitchFamily="18" charset="0"/>
                <a:ea typeface="楷体" panose="02010609060101010101" charset="-122"/>
                <a:cs typeface="Times New Roman" panose="02020603050405020304" pitchFamily="18" charset="0"/>
              </a:rPr>
              <a:t>k</a:t>
            </a:r>
            <a:r>
              <a:rPr lang="zh-CN" altLang="en-US" sz="9600" i="1" baseline="-25000" dirty="0">
                <a:latin typeface="Times New Roman" panose="02020603050405020304" pitchFamily="18" charset="0"/>
                <a:ea typeface="楷体" panose="02010609060101010101" charset="-122"/>
                <a:cs typeface="Times New Roman" panose="02020603050405020304" pitchFamily="18" charset="0"/>
              </a:rPr>
              <a:t>n</a:t>
            </a:r>
            <a:r>
              <a:rPr lang="zh-CN" altLang="en-US" sz="9600" baseline="-25000" dirty="0">
                <a:latin typeface="Times New Roman" panose="02020603050405020304" pitchFamily="18" charset="0"/>
                <a:ea typeface="楷体" panose="02010609060101010101" charset="-122"/>
                <a:cs typeface="Times New Roman" panose="02020603050405020304" pitchFamily="18" charset="0"/>
              </a:rPr>
              <a:t>-2</a:t>
            </a:r>
            <a:r>
              <a:rPr lang="zh-CN" altLang="en-US" sz="9600" i="1" dirty="0">
                <a:latin typeface="Times New Roman" panose="02020603050405020304" pitchFamily="18" charset="0"/>
                <a:ea typeface="楷体" panose="02010609060101010101" charset="-122"/>
                <a:cs typeface="Times New Roman" panose="02020603050405020304" pitchFamily="18" charset="0"/>
              </a:rPr>
              <a:t>k</a:t>
            </a:r>
            <a:r>
              <a:rPr lang="zh-CN" altLang="en-US" sz="9600" i="1" baseline="-25000" dirty="0">
                <a:latin typeface="Times New Roman" panose="02020603050405020304" pitchFamily="18" charset="0"/>
                <a:ea typeface="楷体" panose="02010609060101010101" charset="-122"/>
                <a:cs typeface="Times New Roman" panose="02020603050405020304" pitchFamily="18" charset="0"/>
              </a:rPr>
              <a:t>n</a:t>
            </a:r>
            <a:r>
              <a:rPr lang="zh-CN" altLang="en-US" sz="9600" baseline="-25000" dirty="0">
                <a:latin typeface="Times New Roman" panose="02020603050405020304" pitchFamily="18" charset="0"/>
                <a:ea typeface="楷体" panose="02010609060101010101" charset="-122"/>
                <a:cs typeface="Times New Roman" panose="02020603050405020304" pitchFamily="18" charset="0"/>
              </a:rPr>
              <a:t>-3</a:t>
            </a:r>
            <a:r>
              <a:rPr lang="zh-CN" altLang="en-US" sz="9600" dirty="0">
                <a:latin typeface="Times New Roman" panose="02020603050405020304" pitchFamily="18" charset="0"/>
                <a:ea typeface="楷体" panose="02010609060101010101" charset="-122"/>
                <a:cs typeface="Times New Roman" panose="02020603050405020304" pitchFamily="18" charset="0"/>
              </a:rPr>
              <a:t>……</a:t>
            </a:r>
            <a:r>
              <a:rPr lang="zh-CN" altLang="en-US" sz="9600" i="1" dirty="0">
                <a:latin typeface="Times New Roman" panose="02020603050405020304" pitchFamily="18" charset="0"/>
                <a:ea typeface="楷体" panose="02010609060101010101" charset="-122"/>
                <a:cs typeface="Times New Roman" panose="02020603050405020304" pitchFamily="18" charset="0"/>
              </a:rPr>
              <a:t>k</a:t>
            </a:r>
            <a:r>
              <a:rPr lang="en-US" altLang="zh-CN" sz="9600" baseline="-25000" dirty="0" smtClean="0">
                <a:latin typeface="Times New Roman" panose="02020603050405020304" pitchFamily="18" charset="0"/>
                <a:ea typeface="楷体" panose="02010609060101010101" charset="-122"/>
                <a:cs typeface="Times New Roman" panose="02020603050405020304" pitchFamily="18" charset="0"/>
              </a:rPr>
              <a:t>0</a:t>
            </a:r>
            <a:r>
              <a:rPr lang="zh-CN" altLang="en-US" sz="9600" baseline="-25000" dirty="0" smtClean="0">
                <a:latin typeface="Times New Roman" panose="02020603050405020304" pitchFamily="18" charset="0"/>
                <a:ea typeface="楷体" panose="02010609060101010101" charset="-122"/>
                <a:cs typeface="Times New Roman" panose="02020603050405020304" pitchFamily="18" charset="0"/>
              </a:rPr>
              <a:t> </a:t>
            </a:r>
            <a:r>
              <a:rPr lang="zh-CN" altLang="en-US" sz="9600" dirty="0" smtClean="0">
                <a:latin typeface="Times New Roman" panose="02020603050405020304" pitchFamily="18" charset="0"/>
                <a:ea typeface="楷体" panose="02010609060101010101" charset="-122"/>
                <a:cs typeface="Times New Roman" panose="02020603050405020304" pitchFamily="18" charset="0"/>
              </a:rPr>
              <a:t>）                   </a:t>
            </a:r>
            <a:r>
              <a:rPr lang="en-US" altLang="zh-CN" sz="9600" dirty="0" smtClean="0">
                <a:latin typeface="Times New Roman" panose="02020603050405020304" pitchFamily="18" charset="0"/>
                <a:ea typeface="楷体" panose="02010609060101010101" charset="-122"/>
                <a:cs typeface="Times New Roman" panose="02020603050405020304" pitchFamily="18" charset="0"/>
              </a:rPr>
              <a:t>                                </a:t>
            </a:r>
            <a:r>
              <a:rPr lang="zh-CN" altLang="en-US" sz="9600" dirty="0" smtClean="0">
                <a:latin typeface="Times New Roman" panose="02020603050405020304" pitchFamily="18" charset="0"/>
                <a:ea typeface="楷体" panose="02010609060101010101" charset="-122"/>
                <a:cs typeface="Times New Roman" panose="02020603050405020304" pitchFamily="18" charset="0"/>
              </a:rPr>
              <a:t>      </a:t>
            </a:r>
            <a:r>
              <a:rPr lang="zh-CN" altLang="en-US" sz="9600" dirty="0">
                <a:latin typeface="Times New Roman" panose="02020603050405020304" pitchFamily="18" charset="0"/>
                <a:ea typeface="楷体" panose="02010609060101010101" charset="-122"/>
                <a:cs typeface="Times New Roman" panose="02020603050405020304" pitchFamily="18" charset="0"/>
              </a:rPr>
              <a:t>(5-4)</a:t>
            </a:r>
            <a:endParaRPr lang="zh-CN" altLang="en-US" sz="9600" dirty="0">
              <a:latin typeface="Times New Roman" panose="02020603050405020304" pitchFamily="18" charset="0"/>
              <a:ea typeface="楷体" panose="02010609060101010101" charset="-122"/>
              <a:cs typeface="Times New Roman" panose="02020603050405020304" pitchFamily="18" charset="0"/>
            </a:endParaRPr>
          </a:p>
          <a:p>
            <a:pPr marL="0" indent="0" eaLnBrk="1" hangingPunct="1">
              <a:lnSpc>
                <a:spcPts val="4000"/>
              </a:lnSpc>
              <a:buClr>
                <a:srgbClr val="FF0101"/>
              </a:buClr>
              <a:buFont typeface="Wingdings" panose="05000000000000000000" pitchFamily="2" charset="2"/>
              <a:buNone/>
            </a:pPr>
            <a:r>
              <a:rPr lang="zh-CN" altLang="en-US" sz="9600" dirty="0">
                <a:latin typeface="Times New Roman" panose="02020603050405020304" pitchFamily="18" charset="0"/>
                <a:ea typeface="楷体" panose="02010609060101010101" charset="-122"/>
                <a:cs typeface="Times New Roman" panose="02020603050405020304" pitchFamily="18" charset="0"/>
              </a:rPr>
              <a:t>       每个数位</a:t>
            </a:r>
            <a:r>
              <a:rPr lang="zh-CN" altLang="en-US" sz="9600" i="1" dirty="0">
                <a:latin typeface="Times New Roman" panose="02020603050405020304" pitchFamily="18" charset="0"/>
                <a:ea typeface="楷体" panose="02010609060101010101" charset="-122"/>
                <a:cs typeface="Times New Roman" panose="02020603050405020304" pitchFamily="18" charset="0"/>
                <a:sym typeface="+mn-ea"/>
              </a:rPr>
              <a:t>r</a:t>
            </a:r>
            <a:r>
              <a:rPr lang="zh-CN" altLang="en-US" sz="9600" dirty="0">
                <a:latin typeface="Times New Roman" panose="02020603050405020304" pitchFamily="18" charset="0"/>
                <a:ea typeface="楷体" panose="02010609060101010101" charset="-122"/>
                <a:cs typeface="Times New Roman" panose="02020603050405020304" pitchFamily="18" charset="0"/>
              </a:rPr>
              <a:t>种数符变化，</a:t>
            </a:r>
            <a:r>
              <a:rPr lang="zh-CN" altLang="en-US" sz="9600" i="1" dirty="0">
                <a:latin typeface="Times New Roman" panose="02020603050405020304" pitchFamily="18" charset="0"/>
                <a:ea typeface="楷体" panose="02010609060101010101" charset="-122"/>
                <a:cs typeface="Times New Roman" panose="02020603050405020304" pitchFamily="18" charset="0"/>
              </a:rPr>
              <a:t>n</a:t>
            </a:r>
            <a:r>
              <a:rPr lang="zh-CN" altLang="en-US" sz="9600" dirty="0">
                <a:latin typeface="Times New Roman" panose="02020603050405020304" pitchFamily="18" charset="0"/>
                <a:ea typeface="楷体" panose="02010609060101010101" charset="-122"/>
                <a:cs typeface="Times New Roman" panose="02020603050405020304" pitchFamily="18" charset="0"/>
              </a:rPr>
              <a:t> 位</a:t>
            </a:r>
            <a:r>
              <a:rPr lang="zh-CN" altLang="en-US" sz="9600" i="1" dirty="0">
                <a:latin typeface="Times New Roman" panose="02020603050405020304" pitchFamily="18" charset="0"/>
                <a:ea typeface="楷体" panose="02010609060101010101" charset="-122"/>
                <a:cs typeface="Times New Roman" panose="02020603050405020304" pitchFamily="18" charset="0"/>
              </a:rPr>
              <a:t>r</a:t>
            </a:r>
            <a:r>
              <a:rPr lang="zh-CN" altLang="en-US" sz="9600" dirty="0">
                <a:latin typeface="Times New Roman" panose="02020603050405020304" pitchFamily="18" charset="0"/>
                <a:ea typeface="楷体" panose="02010609060101010101" charset="-122"/>
                <a:cs typeface="Times New Roman" panose="02020603050405020304" pitchFamily="18" charset="0"/>
              </a:rPr>
              <a:t>进制数所需的器材设备量函数是正比于</a:t>
            </a:r>
            <a:r>
              <a:rPr lang="zh-CN" altLang="en-US" sz="9600" i="1" dirty="0">
                <a:latin typeface="Times New Roman" panose="02020603050405020304" pitchFamily="18" charset="0"/>
                <a:ea typeface="楷体" panose="02010609060101010101" charset="-122"/>
                <a:cs typeface="Times New Roman" panose="02020603050405020304" pitchFamily="18" charset="0"/>
              </a:rPr>
              <a:t>n</a:t>
            </a:r>
            <a:r>
              <a:rPr lang="zh-CN" altLang="en-US" sz="9600" dirty="0">
                <a:latin typeface="Times New Roman" panose="02020603050405020304" pitchFamily="18" charset="0"/>
                <a:ea typeface="楷体" panose="02010609060101010101" charset="-122"/>
                <a:cs typeface="Times New Roman" panose="02020603050405020304" pitchFamily="18" charset="0"/>
              </a:rPr>
              <a:t>和</a:t>
            </a:r>
            <a:r>
              <a:rPr lang="zh-CN" altLang="en-US" sz="9600" i="1" dirty="0">
                <a:latin typeface="Times New Roman" panose="02020603050405020304" pitchFamily="18" charset="0"/>
                <a:ea typeface="楷体" panose="02010609060101010101" charset="-122"/>
                <a:cs typeface="Times New Roman" panose="02020603050405020304" pitchFamily="18" charset="0"/>
              </a:rPr>
              <a:t>r</a:t>
            </a:r>
            <a:r>
              <a:rPr lang="zh-CN" altLang="en-US" sz="9600" dirty="0">
                <a:latin typeface="Times New Roman" panose="02020603050405020304" pitchFamily="18" charset="0"/>
                <a:ea typeface="楷体" panose="02010609060101010101" charset="-122"/>
                <a:cs typeface="Times New Roman" panose="02020603050405020304" pitchFamily="18" charset="0"/>
              </a:rPr>
              <a:t>的，即二元</a:t>
            </a:r>
            <a:r>
              <a:rPr lang="zh-CN" altLang="en-US" sz="9600" dirty="0">
                <a:latin typeface="Times New Roman" panose="02020603050405020304" pitchFamily="18" charset="0"/>
                <a:ea typeface="楷体" panose="02010609060101010101" charset="-122"/>
                <a:cs typeface="Times New Roman" panose="02020603050405020304" pitchFamily="18" charset="0"/>
              </a:rPr>
              <a:t>函数</a:t>
            </a:r>
            <a:endParaRPr lang="zh-CN" altLang="en-US" sz="9600" dirty="0">
              <a:latin typeface="Times New Roman" panose="02020603050405020304" pitchFamily="18" charset="0"/>
              <a:ea typeface="楷体" panose="02010609060101010101" charset="-122"/>
              <a:cs typeface="Times New Roman" panose="02020603050405020304" pitchFamily="18" charset="0"/>
            </a:endParaRPr>
          </a:p>
          <a:p>
            <a:pPr marL="0" indent="0" eaLnBrk="1" hangingPunct="1">
              <a:lnSpc>
                <a:spcPts val="4000"/>
              </a:lnSpc>
              <a:buClr>
                <a:srgbClr val="FF0101"/>
              </a:buClr>
              <a:buFont typeface="Wingdings" panose="05000000000000000000" pitchFamily="2" charset="2"/>
              <a:buNone/>
            </a:pPr>
            <a:r>
              <a:rPr lang="zh-CN" altLang="en-US" sz="9600" dirty="0">
                <a:latin typeface="Times New Roman" panose="02020603050405020304" pitchFamily="18" charset="0"/>
                <a:ea typeface="楷体" panose="02010609060101010101" charset="-122"/>
                <a:cs typeface="Times New Roman" panose="02020603050405020304" pitchFamily="18" charset="0"/>
              </a:rPr>
              <a:t>             </a:t>
            </a:r>
            <a:r>
              <a:rPr lang="zh-CN" altLang="en-US" sz="9600" i="1" dirty="0">
                <a:latin typeface="Times New Roman" panose="02020603050405020304" pitchFamily="18" charset="0"/>
                <a:ea typeface="楷体" panose="02010609060101010101" charset="-122"/>
                <a:cs typeface="Times New Roman" panose="02020603050405020304" pitchFamily="18" charset="0"/>
              </a:rPr>
              <a:t>f</a:t>
            </a:r>
            <a:r>
              <a:rPr lang="zh-CN" altLang="en-US" sz="9600" dirty="0">
                <a:latin typeface="Times New Roman" panose="02020603050405020304" pitchFamily="18" charset="0"/>
                <a:ea typeface="楷体" panose="02010609060101010101" charset="-122"/>
                <a:cs typeface="Times New Roman" panose="02020603050405020304" pitchFamily="18" charset="0"/>
              </a:rPr>
              <a:t>(</a:t>
            </a:r>
            <a:r>
              <a:rPr lang="zh-CN" altLang="en-US" sz="9600" i="1" dirty="0">
                <a:latin typeface="Times New Roman" panose="02020603050405020304" pitchFamily="18" charset="0"/>
                <a:ea typeface="楷体" panose="02010609060101010101" charset="-122"/>
                <a:cs typeface="Times New Roman" panose="02020603050405020304" pitchFamily="18" charset="0"/>
              </a:rPr>
              <a:t>n</a:t>
            </a:r>
            <a:r>
              <a:rPr lang="zh-CN" altLang="en-US" sz="9600" dirty="0">
                <a:latin typeface="Times New Roman" panose="02020603050405020304" pitchFamily="18" charset="0"/>
                <a:ea typeface="楷体" panose="02010609060101010101" charset="-122"/>
                <a:cs typeface="Times New Roman" panose="02020603050405020304" pitchFamily="18" charset="0"/>
              </a:rPr>
              <a:t>,</a:t>
            </a:r>
            <a:r>
              <a:rPr lang="zh-CN" altLang="en-US" sz="9600" i="1" dirty="0">
                <a:latin typeface="Times New Roman" panose="02020603050405020304" pitchFamily="18" charset="0"/>
                <a:ea typeface="楷体" panose="02010609060101010101" charset="-122"/>
                <a:cs typeface="Times New Roman" panose="02020603050405020304" pitchFamily="18" charset="0"/>
              </a:rPr>
              <a:t>r</a:t>
            </a:r>
            <a:r>
              <a:rPr lang="zh-CN" altLang="en-US" sz="9600" dirty="0">
                <a:latin typeface="Times New Roman" panose="02020603050405020304" pitchFamily="18" charset="0"/>
                <a:ea typeface="楷体" panose="02010609060101010101" charset="-122"/>
                <a:cs typeface="Times New Roman" panose="02020603050405020304" pitchFamily="18" charset="0"/>
              </a:rPr>
              <a:t>)=</a:t>
            </a:r>
            <a:r>
              <a:rPr lang="zh-CN" altLang="en-US" sz="9600" i="1" dirty="0">
                <a:latin typeface="Times New Roman" panose="02020603050405020304" pitchFamily="18" charset="0"/>
                <a:ea typeface="楷体" panose="02010609060101010101" charset="-122"/>
                <a:cs typeface="Times New Roman" panose="02020603050405020304" pitchFamily="18" charset="0"/>
              </a:rPr>
              <a:t>knr </a:t>
            </a:r>
            <a:r>
              <a:rPr lang="zh-CN" altLang="en-US" sz="9600" dirty="0">
                <a:latin typeface="Times New Roman" panose="02020603050405020304" pitchFamily="18" charset="0"/>
                <a:ea typeface="楷体" panose="02010609060101010101" charset="-122"/>
                <a:cs typeface="Times New Roman" panose="02020603050405020304" pitchFamily="18" charset="0"/>
              </a:rPr>
              <a:t>            </a:t>
            </a:r>
            <a:r>
              <a:rPr lang="en-US" altLang="zh-CN" sz="9600" dirty="0">
                <a:latin typeface="Times New Roman" panose="02020603050405020304" pitchFamily="18" charset="0"/>
                <a:ea typeface="楷体" panose="02010609060101010101" charset="-122"/>
                <a:cs typeface="Times New Roman" panose="02020603050405020304" pitchFamily="18" charset="0"/>
              </a:rPr>
              <a:t>                                            </a:t>
            </a:r>
            <a:r>
              <a:rPr lang="zh-CN" altLang="en-US" sz="9600" dirty="0">
                <a:latin typeface="Times New Roman" panose="02020603050405020304" pitchFamily="18" charset="0"/>
                <a:ea typeface="楷体" panose="02010609060101010101" charset="-122"/>
                <a:cs typeface="Times New Roman" panose="02020603050405020304" pitchFamily="18" charset="0"/>
              </a:rPr>
              <a:t>                    (5-5)</a:t>
            </a:r>
            <a:endParaRPr lang="zh-CN" altLang="en-US" sz="9600" dirty="0">
              <a:latin typeface="Times New Roman" panose="02020603050405020304" pitchFamily="18" charset="0"/>
              <a:ea typeface="楷体" panose="02010609060101010101" charset="-122"/>
              <a:cs typeface="Times New Roman" panose="02020603050405020304" pitchFamily="18" charset="0"/>
            </a:endParaRPr>
          </a:p>
          <a:p>
            <a:pPr marL="0" indent="0" eaLnBrk="1" hangingPunct="1">
              <a:lnSpc>
                <a:spcPts val="4000"/>
              </a:lnSpc>
              <a:buClr>
                <a:srgbClr val="FF0101"/>
              </a:buClr>
              <a:buFont typeface="Wingdings" panose="05000000000000000000" pitchFamily="2" charset="2"/>
              <a:buNone/>
            </a:pPr>
            <a:r>
              <a:rPr lang="zh-CN" altLang="en-US" sz="9600" dirty="0">
                <a:latin typeface="Times New Roman" panose="02020603050405020304" pitchFamily="18" charset="0"/>
                <a:ea typeface="楷体" panose="02010609060101010101" charset="-122"/>
                <a:cs typeface="Times New Roman" panose="02020603050405020304" pitchFamily="18" charset="0"/>
              </a:rPr>
              <a:t>   </a:t>
            </a:r>
            <a:r>
              <a:rPr lang="zh-CN" altLang="en-US" sz="9600" i="1" dirty="0">
                <a:latin typeface="Times New Roman" panose="02020603050405020304" pitchFamily="18" charset="0"/>
                <a:ea typeface="楷体" panose="02010609060101010101" charset="-122"/>
                <a:cs typeface="Times New Roman" panose="02020603050405020304" pitchFamily="18" charset="0"/>
              </a:rPr>
              <a:t>   </a:t>
            </a:r>
            <a:r>
              <a:rPr lang="zh-CN" altLang="en-US" sz="9600" dirty="0">
                <a:latin typeface="Times New Roman" panose="02020603050405020304" pitchFamily="18" charset="0"/>
                <a:ea typeface="楷体" panose="02010609060101010101" charset="-122"/>
                <a:cs typeface="Times New Roman" panose="02020603050405020304" pitchFamily="18" charset="0"/>
              </a:rPr>
              <a:t>确定</a:t>
            </a:r>
            <a:r>
              <a:rPr lang="zh-CN" altLang="en-US" sz="9600" i="1" dirty="0">
                <a:latin typeface="Times New Roman" panose="02020603050405020304" pitchFamily="18" charset="0"/>
                <a:ea typeface="楷体" panose="02010609060101010101" charset="-122"/>
                <a:cs typeface="Times New Roman" panose="02020603050405020304" pitchFamily="18" charset="0"/>
                <a:sym typeface="+mn-ea"/>
              </a:rPr>
              <a:t>n</a:t>
            </a:r>
            <a:r>
              <a:rPr lang="zh-CN" altLang="en-US" sz="9600" dirty="0">
                <a:latin typeface="Times New Roman" panose="02020603050405020304" pitchFamily="18" charset="0"/>
                <a:ea typeface="楷体" panose="02010609060101010101" charset="-122"/>
                <a:cs typeface="Times New Roman" panose="02020603050405020304" pitchFamily="18" charset="0"/>
                <a:sym typeface="+mn-ea"/>
              </a:rPr>
              <a:t>与</a:t>
            </a:r>
            <a:r>
              <a:rPr lang="zh-CN" altLang="en-US" sz="9600" i="1" dirty="0">
                <a:latin typeface="Times New Roman" panose="02020603050405020304" pitchFamily="18" charset="0"/>
                <a:ea typeface="楷体" panose="02010609060101010101" charset="-122"/>
                <a:cs typeface="Times New Roman" panose="02020603050405020304" pitchFamily="18" charset="0"/>
                <a:sym typeface="+mn-ea"/>
              </a:rPr>
              <a:t>r</a:t>
            </a:r>
            <a:r>
              <a:rPr lang="zh-CN" altLang="en-US" sz="9600" dirty="0">
                <a:latin typeface="Times New Roman" panose="02020603050405020304" pitchFamily="18" charset="0"/>
                <a:ea typeface="楷体" panose="02010609060101010101" charset="-122"/>
                <a:cs typeface="Times New Roman" panose="02020603050405020304" pitchFamily="18" charset="0"/>
                <a:sym typeface="+mn-ea"/>
              </a:rPr>
              <a:t>间的关系，</a:t>
            </a:r>
            <a:r>
              <a:rPr lang="zh-CN" altLang="en-US" sz="9600" i="1" dirty="0">
                <a:latin typeface="Times New Roman" panose="02020603050405020304" pitchFamily="18" charset="0"/>
                <a:ea typeface="楷体" panose="02010609060101010101" charset="-122"/>
                <a:cs typeface="Times New Roman" panose="02020603050405020304" pitchFamily="18" charset="0"/>
              </a:rPr>
              <a:t>n</a:t>
            </a:r>
            <a:r>
              <a:rPr lang="zh-CN" altLang="en-US" sz="9600" dirty="0">
                <a:latin typeface="Times New Roman" panose="02020603050405020304" pitchFamily="18" charset="0"/>
                <a:ea typeface="楷体" panose="02010609060101010101" charset="-122"/>
                <a:cs typeface="Times New Roman" panose="02020603050405020304" pitchFamily="18" charset="0"/>
              </a:rPr>
              <a:t>位</a:t>
            </a:r>
            <a:r>
              <a:rPr lang="zh-CN" altLang="en-US" sz="9600" i="1" dirty="0">
                <a:latin typeface="Times New Roman" panose="02020603050405020304" pitchFamily="18" charset="0"/>
                <a:ea typeface="楷体" panose="02010609060101010101" charset="-122"/>
                <a:cs typeface="Times New Roman" panose="02020603050405020304" pitchFamily="18" charset="0"/>
              </a:rPr>
              <a:t>r</a:t>
            </a:r>
            <a:r>
              <a:rPr lang="zh-CN" altLang="en-US" sz="9600" dirty="0">
                <a:latin typeface="Times New Roman" panose="02020603050405020304" pitchFamily="18" charset="0"/>
                <a:ea typeface="楷体" panose="02010609060101010101" charset="-122"/>
                <a:cs typeface="Times New Roman" panose="02020603050405020304" pitchFamily="18" charset="0"/>
              </a:rPr>
              <a:t>进制数的数值范围为0～</a:t>
            </a:r>
            <a:r>
              <a:rPr lang="zh-CN" altLang="en-US" sz="9600" i="1" dirty="0">
                <a:latin typeface="Times New Roman" panose="02020603050405020304" pitchFamily="18" charset="0"/>
                <a:ea typeface="楷体" panose="02010609060101010101" charset="-122"/>
                <a:cs typeface="Times New Roman" panose="02020603050405020304" pitchFamily="18" charset="0"/>
              </a:rPr>
              <a:t>r</a:t>
            </a:r>
            <a:r>
              <a:rPr lang="zh-CN" altLang="en-US" sz="9600" i="1" baseline="30000" dirty="0">
                <a:latin typeface="Times New Roman" panose="02020603050405020304" pitchFamily="18" charset="0"/>
                <a:ea typeface="楷体" panose="02010609060101010101" charset="-122"/>
                <a:cs typeface="Times New Roman" panose="02020603050405020304" pitchFamily="18" charset="0"/>
              </a:rPr>
              <a:t>n</a:t>
            </a:r>
            <a:r>
              <a:rPr lang="zh-CN" altLang="en-US" sz="9600" dirty="0">
                <a:latin typeface="Times New Roman" panose="02020603050405020304" pitchFamily="18" charset="0"/>
                <a:ea typeface="楷体" panose="02010609060101010101" charset="-122"/>
                <a:cs typeface="Times New Roman" panose="02020603050405020304" pitchFamily="18" charset="0"/>
              </a:rPr>
              <a:t>-1，共有</a:t>
            </a:r>
            <a:r>
              <a:rPr lang="zh-CN" altLang="en-US" sz="9600" i="1" dirty="0">
                <a:latin typeface="Times New Roman" panose="02020603050405020304" pitchFamily="18" charset="0"/>
                <a:ea typeface="楷体" panose="02010609060101010101" charset="-122"/>
                <a:cs typeface="Times New Roman" panose="02020603050405020304" pitchFamily="18" charset="0"/>
              </a:rPr>
              <a:t>r</a:t>
            </a:r>
            <a:r>
              <a:rPr lang="zh-CN" altLang="en-US" sz="9600" i="1" baseline="30000" dirty="0">
                <a:latin typeface="Times New Roman" panose="02020603050405020304" pitchFamily="18" charset="0"/>
                <a:ea typeface="楷体" panose="02010609060101010101" charset="-122"/>
                <a:cs typeface="Times New Roman" panose="02020603050405020304" pitchFamily="18" charset="0"/>
              </a:rPr>
              <a:t>n</a:t>
            </a:r>
            <a:r>
              <a:rPr lang="zh-CN" altLang="en-US" sz="9600" dirty="0">
                <a:latin typeface="Times New Roman" panose="02020603050405020304" pitchFamily="18" charset="0"/>
                <a:ea typeface="楷体" panose="02010609060101010101" charset="-122"/>
                <a:cs typeface="Times New Roman" panose="02020603050405020304" pitchFamily="18" charset="0"/>
              </a:rPr>
              <a:t>个数，即</a:t>
            </a:r>
            <a:r>
              <a:rPr lang="en-US" altLang="zh-CN" sz="9600" dirty="0">
                <a:latin typeface="Times New Roman" panose="02020603050405020304" pitchFamily="18" charset="0"/>
                <a:ea typeface="楷体" panose="02010609060101010101" charset="-122"/>
                <a:cs typeface="Times New Roman" panose="02020603050405020304" pitchFamily="18" charset="0"/>
              </a:rPr>
              <a:t>   </a:t>
            </a:r>
            <a:r>
              <a:rPr lang="zh-CN" altLang="en-US" sz="9600" dirty="0">
                <a:latin typeface="Times New Roman" panose="02020603050405020304" pitchFamily="18" charset="0"/>
                <a:ea typeface="楷体" panose="02010609060101010101" charset="-122"/>
                <a:cs typeface="Times New Roman" panose="02020603050405020304" pitchFamily="18" charset="0"/>
              </a:rPr>
              <a:t>                     </a:t>
            </a:r>
            <a:r>
              <a:rPr lang="zh-CN" altLang="en-US" sz="9600" i="1" dirty="0">
                <a:latin typeface="Times New Roman" panose="02020603050405020304" pitchFamily="18" charset="0"/>
                <a:ea typeface="楷体" panose="02010609060101010101" charset="-122"/>
                <a:cs typeface="Times New Roman" panose="02020603050405020304" pitchFamily="18" charset="0"/>
              </a:rPr>
              <a:t>N </a:t>
            </a:r>
            <a:r>
              <a:rPr lang="zh-CN" altLang="en-US" sz="9600" dirty="0">
                <a:latin typeface="Times New Roman" panose="02020603050405020304" pitchFamily="18" charset="0"/>
                <a:ea typeface="楷体" panose="02010609060101010101" charset="-122"/>
                <a:cs typeface="Times New Roman" panose="02020603050405020304" pitchFamily="18" charset="0"/>
              </a:rPr>
              <a:t>=</a:t>
            </a:r>
            <a:r>
              <a:rPr lang="zh-CN" altLang="en-US" sz="9600" i="1" dirty="0">
                <a:latin typeface="Times New Roman" panose="02020603050405020304" pitchFamily="18" charset="0"/>
                <a:ea typeface="楷体" panose="02010609060101010101" charset="-122"/>
                <a:cs typeface="Times New Roman" panose="02020603050405020304" pitchFamily="18" charset="0"/>
              </a:rPr>
              <a:t>r</a:t>
            </a:r>
            <a:r>
              <a:rPr lang="zh-CN" altLang="en-US" sz="9600" i="1" baseline="30000" dirty="0">
                <a:latin typeface="Times New Roman" panose="02020603050405020304" pitchFamily="18" charset="0"/>
                <a:ea typeface="楷体" panose="02010609060101010101" charset="-122"/>
                <a:cs typeface="Times New Roman" panose="02020603050405020304" pitchFamily="18" charset="0"/>
              </a:rPr>
              <a:t>n</a:t>
            </a:r>
            <a:r>
              <a:rPr lang="zh-CN" altLang="en-US" sz="9600" i="1" dirty="0">
                <a:latin typeface="Times New Roman" panose="02020603050405020304" pitchFamily="18" charset="0"/>
                <a:ea typeface="楷体" panose="02010609060101010101" charset="-122"/>
                <a:cs typeface="Times New Roman" panose="02020603050405020304" pitchFamily="18" charset="0"/>
              </a:rPr>
              <a:t> </a:t>
            </a:r>
            <a:r>
              <a:rPr lang="zh-CN" altLang="en-US" sz="9600" dirty="0">
                <a:latin typeface="Times New Roman" panose="02020603050405020304" pitchFamily="18" charset="0"/>
                <a:ea typeface="楷体" panose="02010609060101010101" charset="-122"/>
                <a:cs typeface="Times New Roman" panose="02020603050405020304" pitchFamily="18" charset="0"/>
              </a:rPr>
              <a:t>   </a:t>
            </a:r>
            <a:r>
              <a:rPr lang="zh-CN" altLang="en-US" sz="9600" dirty="0">
                <a:latin typeface="楷体" panose="02010609060101010101" charset="-122"/>
                <a:ea typeface="楷体" panose="02010609060101010101" charset="-122"/>
                <a:cs typeface="楷体" panose="02010609060101010101" charset="-122"/>
              </a:rPr>
              <a:t>                                (5-6)</a:t>
            </a:r>
            <a:endParaRPr lang="zh-CN" altLang="en-US" sz="9600" dirty="0">
              <a:latin typeface="楷体" panose="02010609060101010101" charset="-122"/>
              <a:ea typeface="楷体" panose="02010609060101010101" charset="-122"/>
              <a:cs typeface="楷体" panose="02010609060101010101"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Effect transition="in" filter="blinds(horizontal)">
                                      <p:cBhvr>
                                        <p:cTn id="7" dur="500"/>
                                        <p:tgtEl>
                                          <p:spTgt spid="378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7891">
                                            <p:txEl>
                                              <p:pRg st="1" end="1"/>
                                            </p:txEl>
                                          </p:spTgt>
                                        </p:tgtEl>
                                        <p:attrNameLst>
                                          <p:attrName>style.visibility</p:attrName>
                                        </p:attrNameLst>
                                      </p:cBhvr>
                                      <p:to>
                                        <p:strVal val="visible"/>
                                      </p:to>
                                    </p:set>
                                    <p:animEffect transition="in" filter="blinds(horizontal)">
                                      <p:cBhvr>
                                        <p:cTn id="12" dur="500"/>
                                        <p:tgtEl>
                                          <p:spTgt spid="37891">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7891">
                                            <p:txEl>
                                              <p:pRg st="2" end="2"/>
                                            </p:txEl>
                                          </p:spTgt>
                                        </p:tgtEl>
                                        <p:attrNameLst>
                                          <p:attrName>style.visibility</p:attrName>
                                        </p:attrNameLst>
                                      </p:cBhvr>
                                      <p:to>
                                        <p:strVal val="visible"/>
                                      </p:to>
                                    </p:set>
                                    <p:animEffect transition="in" filter="blinds(horizontal)">
                                      <p:cBhvr>
                                        <p:cTn id="15" dur="500"/>
                                        <p:tgtEl>
                                          <p:spTgt spid="3789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7891">
                                            <p:txEl>
                                              <p:pRg st="3" end="3"/>
                                            </p:txEl>
                                          </p:spTgt>
                                        </p:tgtEl>
                                        <p:attrNameLst>
                                          <p:attrName>style.visibility</p:attrName>
                                        </p:attrNameLst>
                                      </p:cBhvr>
                                      <p:to>
                                        <p:strVal val="visible"/>
                                      </p:to>
                                    </p:set>
                                    <p:animEffect transition="in" filter="blinds(horizontal)">
                                      <p:cBhvr>
                                        <p:cTn id="20" dur="500"/>
                                        <p:tgtEl>
                                          <p:spTgt spid="37891">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7891">
                                            <p:txEl>
                                              <p:pRg st="4" end="4"/>
                                            </p:txEl>
                                          </p:spTgt>
                                        </p:tgtEl>
                                        <p:attrNameLst>
                                          <p:attrName>style.visibility</p:attrName>
                                        </p:attrNameLst>
                                      </p:cBhvr>
                                      <p:to>
                                        <p:strVal val="visible"/>
                                      </p:to>
                                    </p:set>
                                    <p:animEffect transition="in" filter="blinds(horizontal)">
                                      <p:cBhvr>
                                        <p:cTn id="25" dur="500"/>
                                        <p:tgtEl>
                                          <p:spTgt spid="37891">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7891">
                                            <p:txEl>
                                              <p:pRg st="5" end="5"/>
                                            </p:txEl>
                                          </p:spTgt>
                                        </p:tgtEl>
                                        <p:attrNameLst>
                                          <p:attrName>style.visibility</p:attrName>
                                        </p:attrNameLst>
                                      </p:cBhvr>
                                      <p:to>
                                        <p:strVal val="visible"/>
                                      </p:to>
                                    </p:set>
                                    <p:animEffect transition="in" filter="blinds(horizontal)">
                                      <p:cBhvr>
                                        <p:cTn id="30" dur="500"/>
                                        <p:tgtEl>
                                          <p:spTgt spid="3789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400415" y="5948680"/>
            <a:ext cx="1871980" cy="864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891" name="内容占位符 2"/>
          <p:cNvSpPr>
            <a:spLocks noGrp="1"/>
          </p:cNvSpPr>
          <p:nvPr>
            <p:ph sz="quarter" idx="10"/>
          </p:nvPr>
        </p:nvSpPr>
        <p:spPr>
          <a:xfrm>
            <a:off x="1068705" y="1557020"/>
            <a:ext cx="9742170" cy="3600450"/>
          </a:xfrm>
        </p:spPr>
        <p:txBody>
          <a:bodyPr vert="horz" wrap="square" lIns="91440" tIns="45720" rIns="91440" bIns="45720" anchor="t">
            <a:normAutofit fontScale="25000"/>
          </a:bodyPr>
          <a:lstStyle/>
          <a:p>
            <a:pPr marL="0" indent="0" eaLnBrk="1" hangingPunct="1">
              <a:lnSpc>
                <a:spcPts val="4000"/>
              </a:lnSpc>
              <a:buClr>
                <a:srgbClr val="FF0101"/>
              </a:buClr>
              <a:buFont typeface="Wingdings" panose="05000000000000000000" pitchFamily="2" charset="2"/>
              <a:buNone/>
            </a:pPr>
            <a:r>
              <a:rPr lang="en-US" altLang="zh-CN" dirty="0">
                <a:latin typeface="微软雅黑" panose="020B0503020204020204" pitchFamily="34" charset="-122"/>
                <a:ea typeface="微软雅黑" panose="020B0503020204020204" pitchFamily="34" charset="-122"/>
              </a:rPr>
              <a:t>      </a:t>
            </a:r>
            <a:r>
              <a:rPr lang="en-US" altLang="zh-CN" sz="9600" dirty="0">
                <a:latin typeface="Times New Roman" panose="02020603050405020304" pitchFamily="18" charset="0"/>
                <a:ea typeface="楷体" panose="02010609060101010101" charset="-122"/>
                <a:cs typeface="Times New Roman" panose="02020603050405020304" pitchFamily="18" charset="0"/>
              </a:rPr>
              <a:t> </a:t>
            </a:r>
            <a:r>
              <a:rPr lang="zh-CN" altLang="en-US" sz="9600" dirty="0">
                <a:latin typeface="Times New Roman" panose="02020603050405020304" pitchFamily="18" charset="0"/>
                <a:ea typeface="楷体" panose="02010609060101010101" charset="-122"/>
                <a:cs typeface="Times New Roman" panose="02020603050405020304" pitchFamily="18" charset="0"/>
              </a:rPr>
              <a:t>对式</a:t>
            </a:r>
            <a:r>
              <a:rPr lang="zh-CN" altLang="en-US" sz="9600" dirty="0">
                <a:latin typeface="楷体" panose="02010609060101010101" charset="-122"/>
                <a:ea typeface="楷体" panose="02010609060101010101" charset="-122"/>
                <a:cs typeface="楷体" panose="02010609060101010101" charset="-122"/>
                <a:sym typeface="+mn-ea"/>
              </a:rPr>
              <a:t> (5-6)</a:t>
            </a:r>
            <a:r>
              <a:rPr lang="zh-CN" altLang="en-US" sz="9600" dirty="0">
                <a:latin typeface="Times New Roman" panose="02020603050405020304" pitchFamily="18" charset="0"/>
                <a:ea typeface="楷体" panose="02010609060101010101" charset="-122"/>
                <a:cs typeface="Times New Roman" panose="02020603050405020304" pitchFamily="18" charset="0"/>
              </a:rPr>
              <a:t>取自然对数，则</a:t>
            </a:r>
            <a:endParaRPr lang="zh-CN" altLang="en-US" sz="9600" dirty="0">
              <a:latin typeface="Times New Roman" panose="02020603050405020304" pitchFamily="18" charset="0"/>
              <a:ea typeface="楷体" panose="02010609060101010101" charset="-122"/>
              <a:cs typeface="Times New Roman" panose="02020603050405020304" pitchFamily="18" charset="0"/>
            </a:endParaRPr>
          </a:p>
          <a:p>
            <a:pPr marL="0" indent="0" eaLnBrk="1" hangingPunct="1">
              <a:lnSpc>
                <a:spcPts val="4000"/>
              </a:lnSpc>
              <a:buClr>
                <a:srgbClr val="FF0101"/>
              </a:buClr>
              <a:buFont typeface="Wingdings" panose="05000000000000000000" pitchFamily="2" charset="2"/>
              <a:buNone/>
            </a:pPr>
            <a:r>
              <a:rPr lang="zh-CN" altLang="en-US" sz="9600" dirty="0">
                <a:latin typeface="Times New Roman" panose="02020603050405020304" pitchFamily="18" charset="0"/>
                <a:ea typeface="楷体" panose="02010609060101010101" charset="-122"/>
                <a:cs typeface="Times New Roman" panose="02020603050405020304" pitchFamily="18" charset="0"/>
              </a:rPr>
              <a:t>                  ln</a:t>
            </a:r>
            <a:r>
              <a:rPr lang="en-US" altLang="zh-CN" sz="9600" dirty="0">
                <a:latin typeface="Times New Roman" panose="02020603050405020304" pitchFamily="18" charset="0"/>
                <a:ea typeface="楷体" panose="02010609060101010101" charset="-122"/>
                <a:cs typeface="Times New Roman" panose="02020603050405020304" pitchFamily="18" charset="0"/>
              </a:rPr>
              <a:t> </a:t>
            </a:r>
            <a:r>
              <a:rPr lang="zh-CN" altLang="en-US" sz="9600" i="1" dirty="0">
                <a:latin typeface="Times New Roman" panose="02020603050405020304" pitchFamily="18" charset="0"/>
                <a:ea typeface="楷体" panose="02010609060101010101" charset="-122"/>
                <a:cs typeface="Times New Roman" panose="02020603050405020304" pitchFamily="18" charset="0"/>
              </a:rPr>
              <a:t>N</a:t>
            </a:r>
            <a:r>
              <a:rPr lang="zh-CN" altLang="en-US" sz="9600" dirty="0">
                <a:latin typeface="Times New Roman" panose="02020603050405020304" pitchFamily="18" charset="0"/>
                <a:ea typeface="楷体" panose="02010609060101010101" charset="-122"/>
                <a:cs typeface="Times New Roman" panose="02020603050405020304" pitchFamily="18" charset="0"/>
              </a:rPr>
              <a:t>=ln</a:t>
            </a:r>
            <a:r>
              <a:rPr lang="en-US" altLang="zh-CN" sz="9600" dirty="0">
                <a:latin typeface="Times New Roman" panose="02020603050405020304" pitchFamily="18" charset="0"/>
                <a:ea typeface="楷体" panose="02010609060101010101" charset="-122"/>
                <a:cs typeface="Times New Roman" panose="02020603050405020304" pitchFamily="18" charset="0"/>
              </a:rPr>
              <a:t> </a:t>
            </a:r>
            <a:r>
              <a:rPr lang="zh-CN" altLang="en-US" sz="9600" i="1" dirty="0">
                <a:latin typeface="Times New Roman" panose="02020603050405020304" pitchFamily="18" charset="0"/>
                <a:ea typeface="楷体" panose="02010609060101010101" charset="-122"/>
                <a:cs typeface="Times New Roman" panose="02020603050405020304" pitchFamily="18" charset="0"/>
              </a:rPr>
              <a:t>r</a:t>
            </a:r>
            <a:r>
              <a:rPr lang="zh-CN" altLang="en-US" sz="9600" i="1" baseline="30000" dirty="0">
                <a:latin typeface="Times New Roman" panose="02020603050405020304" pitchFamily="18" charset="0"/>
                <a:ea typeface="楷体" panose="02010609060101010101" charset="-122"/>
                <a:cs typeface="Times New Roman" panose="02020603050405020304" pitchFamily="18" charset="0"/>
              </a:rPr>
              <a:t>n</a:t>
            </a:r>
            <a:r>
              <a:rPr lang="zh-CN" altLang="en-US" sz="9600" dirty="0">
                <a:latin typeface="Times New Roman" panose="02020603050405020304" pitchFamily="18" charset="0"/>
                <a:ea typeface="楷体" panose="02010609060101010101" charset="-122"/>
                <a:cs typeface="Times New Roman" panose="02020603050405020304" pitchFamily="18" charset="0"/>
              </a:rPr>
              <a:t> =</a:t>
            </a:r>
            <a:r>
              <a:rPr lang="zh-CN" altLang="en-US" sz="9600" i="1" dirty="0">
                <a:latin typeface="Times New Roman" panose="02020603050405020304" pitchFamily="18" charset="0"/>
                <a:ea typeface="楷体" panose="02010609060101010101" charset="-122"/>
                <a:cs typeface="Times New Roman" panose="02020603050405020304" pitchFamily="18" charset="0"/>
              </a:rPr>
              <a:t>n</a:t>
            </a:r>
            <a:r>
              <a:rPr lang="en-US" altLang="zh-CN" sz="9600" i="1" dirty="0">
                <a:latin typeface="Times New Roman" panose="02020603050405020304" pitchFamily="18" charset="0"/>
                <a:ea typeface="楷体" panose="02010609060101010101" charset="-122"/>
                <a:cs typeface="Times New Roman" panose="02020603050405020304" pitchFamily="18" charset="0"/>
              </a:rPr>
              <a:t> </a:t>
            </a:r>
            <a:r>
              <a:rPr lang="zh-CN" altLang="en-US" sz="9600" dirty="0">
                <a:latin typeface="Times New Roman" panose="02020603050405020304" pitchFamily="18" charset="0"/>
                <a:ea typeface="楷体" panose="02010609060101010101" charset="-122"/>
                <a:cs typeface="Times New Roman" panose="02020603050405020304" pitchFamily="18" charset="0"/>
              </a:rPr>
              <a:t>ln</a:t>
            </a:r>
            <a:r>
              <a:rPr lang="en-US" altLang="zh-CN" sz="9600" dirty="0">
                <a:latin typeface="Times New Roman" panose="02020603050405020304" pitchFamily="18" charset="0"/>
                <a:ea typeface="楷体" panose="02010609060101010101" charset="-122"/>
                <a:cs typeface="Times New Roman" panose="02020603050405020304" pitchFamily="18" charset="0"/>
              </a:rPr>
              <a:t> </a:t>
            </a:r>
            <a:r>
              <a:rPr lang="zh-CN" altLang="en-US" sz="9600" i="1" dirty="0">
                <a:latin typeface="Times New Roman" panose="02020603050405020304" pitchFamily="18" charset="0"/>
                <a:ea typeface="楷体" panose="02010609060101010101" charset="-122"/>
                <a:cs typeface="Times New Roman" panose="02020603050405020304" pitchFamily="18" charset="0"/>
              </a:rPr>
              <a:t>r  </a:t>
            </a:r>
            <a:r>
              <a:rPr lang="zh-CN" altLang="en-US" sz="9600" dirty="0">
                <a:latin typeface="Times New Roman" panose="02020603050405020304" pitchFamily="18" charset="0"/>
                <a:ea typeface="楷体" panose="02010609060101010101" charset="-122"/>
                <a:cs typeface="Times New Roman" panose="02020603050405020304" pitchFamily="18" charset="0"/>
              </a:rPr>
              <a:t>                 </a:t>
            </a:r>
            <a:r>
              <a:rPr lang="en-US" altLang="zh-CN" sz="9600" dirty="0">
                <a:latin typeface="Times New Roman" panose="02020603050405020304" pitchFamily="18" charset="0"/>
                <a:ea typeface="楷体" panose="02010609060101010101" charset="-122"/>
                <a:cs typeface="Times New Roman" panose="02020603050405020304" pitchFamily="18" charset="0"/>
              </a:rPr>
              <a:t>                           </a:t>
            </a:r>
            <a:r>
              <a:rPr lang="zh-CN" altLang="en-US" sz="9600" dirty="0">
                <a:latin typeface="Times New Roman" panose="02020603050405020304" pitchFamily="18" charset="0"/>
                <a:ea typeface="楷体" panose="02010609060101010101" charset="-122"/>
                <a:cs typeface="Times New Roman" panose="02020603050405020304" pitchFamily="18" charset="0"/>
              </a:rPr>
              <a:t>   </a:t>
            </a:r>
            <a:r>
              <a:rPr lang="en-US" altLang="zh-CN" sz="9600" dirty="0">
                <a:latin typeface="Times New Roman" panose="02020603050405020304" pitchFamily="18" charset="0"/>
                <a:ea typeface="楷体" panose="02010609060101010101" charset="-122"/>
                <a:cs typeface="Times New Roman" panose="02020603050405020304" pitchFamily="18" charset="0"/>
              </a:rPr>
              <a:t>    </a:t>
            </a:r>
            <a:r>
              <a:rPr lang="zh-CN" altLang="en-US" sz="9600" dirty="0">
                <a:latin typeface="Times New Roman" panose="02020603050405020304" pitchFamily="18" charset="0"/>
                <a:ea typeface="楷体" panose="02010609060101010101" charset="-122"/>
                <a:cs typeface="Times New Roman" panose="02020603050405020304" pitchFamily="18" charset="0"/>
              </a:rPr>
              <a:t>    (5-7)</a:t>
            </a:r>
            <a:endParaRPr lang="zh-CN" altLang="en-US" sz="9600" dirty="0">
              <a:latin typeface="Times New Roman" panose="02020603050405020304" pitchFamily="18" charset="0"/>
              <a:ea typeface="楷体" panose="02010609060101010101" charset="-122"/>
              <a:cs typeface="Times New Roman" panose="02020603050405020304" pitchFamily="18" charset="0"/>
            </a:endParaRPr>
          </a:p>
          <a:p>
            <a:pPr marL="0" indent="0" eaLnBrk="1" hangingPunct="1">
              <a:lnSpc>
                <a:spcPts val="4000"/>
              </a:lnSpc>
              <a:buClr>
                <a:srgbClr val="FF0101"/>
              </a:buClr>
              <a:buFont typeface="Wingdings" panose="05000000000000000000" pitchFamily="2" charset="2"/>
              <a:buNone/>
            </a:pPr>
            <a:r>
              <a:rPr lang="zh-CN" altLang="en-US" sz="9600" dirty="0">
                <a:latin typeface="Times New Roman" panose="02020603050405020304" pitchFamily="18" charset="0"/>
                <a:ea typeface="楷体" panose="02010609060101010101" charset="-122"/>
                <a:cs typeface="Times New Roman" panose="02020603050405020304" pitchFamily="18" charset="0"/>
              </a:rPr>
              <a:t>其中，ln</a:t>
            </a:r>
            <a:r>
              <a:rPr lang="zh-CN" altLang="en-US" sz="9600" i="1" dirty="0">
                <a:latin typeface="Times New Roman" panose="02020603050405020304" pitchFamily="18" charset="0"/>
                <a:ea typeface="楷体" panose="02010609060101010101" charset="-122"/>
                <a:cs typeface="Times New Roman" panose="02020603050405020304" pitchFamily="18" charset="0"/>
              </a:rPr>
              <a:t>N</a:t>
            </a:r>
            <a:r>
              <a:rPr lang="zh-CN" altLang="en-US" sz="9600" dirty="0">
                <a:latin typeface="Times New Roman" panose="02020603050405020304" pitchFamily="18" charset="0"/>
                <a:ea typeface="楷体" panose="02010609060101010101" charset="-122"/>
                <a:cs typeface="Times New Roman" panose="02020603050405020304" pitchFamily="18" charset="0"/>
              </a:rPr>
              <a:t>为常数，设为</a:t>
            </a:r>
            <a:r>
              <a:rPr lang="zh-CN" altLang="en-US" sz="9600" i="1" dirty="0">
                <a:latin typeface="Times New Roman" panose="02020603050405020304" pitchFamily="18" charset="0"/>
                <a:ea typeface="楷体" panose="02010609060101010101" charset="-122"/>
                <a:cs typeface="Times New Roman" panose="02020603050405020304" pitchFamily="18" charset="0"/>
              </a:rPr>
              <a:t>c</a:t>
            </a:r>
            <a:r>
              <a:rPr lang="zh-CN" altLang="en-US" sz="9600" dirty="0">
                <a:latin typeface="Times New Roman" panose="02020603050405020304" pitchFamily="18" charset="0"/>
                <a:ea typeface="楷体" panose="02010609060101010101" charset="-122"/>
                <a:cs typeface="Times New Roman" panose="02020603050405020304" pitchFamily="18" charset="0"/>
              </a:rPr>
              <a:t>。</a:t>
            </a:r>
            <a:endParaRPr lang="zh-CN" altLang="en-US" sz="9600" dirty="0">
              <a:latin typeface="Times New Roman" panose="02020603050405020304" pitchFamily="18" charset="0"/>
              <a:ea typeface="楷体" panose="02010609060101010101" charset="-122"/>
              <a:cs typeface="Times New Roman" panose="02020603050405020304" pitchFamily="18" charset="0"/>
            </a:endParaRPr>
          </a:p>
          <a:p>
            <a:pPr marL="0" indent="0" eaLnBrk="1" hangingPunct="1">
              <a:lnSpc>
                <a:spcPts val="4000"/>
              </a:lnSpc>
              <a:buClr>
                <a:srgbClr val="FF0101"/>
              </a:buClr>
              <a:buFont typeface="Wingdings" panose="05000000000000000000" pitchFamily="2" charset="2"/>
              <a:buNone/>
            </a:pPr>
            <a:r>
              <a:rPr lang="zh-CN" altLang="en-US" sz="9600" dirty="0">
                <a:latin typeface="Times New Roman" panose="02020603050405020304" pitchFamily="18" charset="0"/>
                <a:ea typeface="楷体" panose="02010609060101010101" charset="-122"/>
                <a:cs typeface="Times New Roman" panose="02020603050405020304" pitchFamily="18" charset="0"/>
              </a:rPr>
              <a:t> </a:t>
            </a:r>
            <a:r>
              <a:rPr lang="zh-CN" altLang="en-US" sz="9600" dirty="0">
                <a:latin typeface="Times New Roman" panose="02020603050405020304" pitchFamily="18" charset="0"/>
                <a:ea typeface="楷体" panose="02010609060101010101" charset="-122"/>
                <a:cs typeface="Times New Roman" panose="02020603050405020304" pitchFamily="18" charset="0"/>
                <a:sym typeface="+mn-ea"/>
              </a:rPr>
              <a:t>因此有</a:t>
            </a:r>
            <a:r>
              <a:rPr lang="zh-CN" altLang="en-US" sz="9600" dirty="0">
                <a:latin typeface="Times New Roman" panose="02020603050405020304" pitchFamily="18" charset="0"/>
                <a:ea typeface="楷体" panose="02010609060101010101" charset="-122"/>
                <a:cs typeface="Times New Roman" panose="02020603050405020304" pitchFamily="18" charset="0"/>
              </a:rPr>
              <a:t>   </a:t>
            </a:r>
            <a:r>
              <a:rPr lang="zh-CN" altLang="en-US" sz="9600" i="1" dirty="0">
                <a:latin typeface="Times New Roman" panose="02020603050405020304" pitchFamily="18" charset="0"/>
                <a:ea typeface="楷体" panose="02010609060101010101" charset="-122"/>
                <a:cs typeface="Times New Roman" panose="02020603050405020304" pitchFamily="18" charset="0"/>
              </a:rPr>
              <a:t> f</a:t>
            </a:r>
            <a:r>
              <a:rPr lang="zh-CN" altLang="en-US" sz="9600" dirty="0">
                <a:latin typeface="Times New Roman" panose="02020603050405020304" pitchFamily="18" charset="0"/>
                <a:ea typeface="楷体" panose="02010609060101010101" charset="-122"/>
                <a:cs typeface="Times New Roman" panose="02020603050405020304" pitchFamily="18" charset="0"/>
              </a:rPr>
              <a:t>(</a:t>
            </a:r>
            <a:r>
              <a:rPr lang="zh-CN" altLang="en-US" sz="9600" i="1" dirty="0">
                <a:latin typeface="Times New Roman" panose="02020603050405020304" pitchFamily="18" charset="0"/>
                <a:ea typeface="楷体" panose="02010609060101010101" charset="-122"/>
                <a:cs typeface="Times New Roman" panose="02020603050405020304" pitchFamily="18" charset="0"/>
              </a:rPr>
              <a:t>n</a:t>
            </a:r>
            <a:r>
              <a:rPr lang="zh-CN" altLang="en-US" sz="9600" dirty="0">
                <a:latin typeface="Times New Roman" panose="02020603050405020304" pitchFamily="18" charset="0"/>
                <a:ea typeface="楷体" panose="02010609060101010101" charset="-122"/>
                <a:cs typeface="Times New Roman" panose="02020603050405020304" pitchFamily="18" charset="0"/>
              </a:rPr>
              <a:t>,</a:t>
            </a:r>
            <a:r>
              <a:rPr lang="zh-CN" altLang="en-US" sz="9600" i="1" dirty="0">
                <a:latin typeface="Times New Roman" panose="02020603050405020304" pitchFamily="18" charset="0"/>
                <a:ea typeface="楷体" panose="02010609060101010101" charset="-122"/>
                <a:cs typeface="Times New Roman" panose="02020603050405020304" pitchFamily="18" charset="0"/>
              </a:rPr>
              <a:t>r</a:t>
            </a:r>
            <a:r>
              <a:rPr lang="zh-CN" altLang="en-US" sz="9600" dirty="0">
                <a:latin typeface="Times New Roman" panose="02020603050405020304" pitchFamily="18" charset="0"/>
                <a:ea typeface="楷体" panose="02010609060101010101" charset="-122"/>
                <a:cs typeface="Times New Roman" panose="02020603050405020304" pitchFamily="18" charset="0"/>
              </a:rPr>
              <a:t>)=</a:t>
            </a:r>
            <a:r>
              <a:rPr lang="zh-CN" altLang="en-US" sz="9600" i="1" dirty="0">
                <a:latin typeface="Times New Roman" panose="02020603050405020304" pitchFamily="18" charset="0"/>
                <a:ea typeface="楷体" panose="02010609060101010101" charset="-122"/>
                <a:cs typeface="Times New Roman" panose="02020603050405020304" pitchFamily="18" charset="0"/>
              </a:rPr>
              <a:t>knr</a:t>
            </a:r>
            <a:r>
              <a:rPr lang="zh-CN" altLang="en-US" sz="9600" dirty="0">
                <a:latin typeface="Times New Roman" panose="02020603050405020304" pitchFamily="18" charset="0"/>
                <a:ea typeface="楷体" panose="02010609060101010101" charset="-122"/>
                <a:cs typeface="Times New Roman" panose="02020603050405020304" pitchFamily="18" charset="0"/>
              </a:rPr>
              <a:t>=</a:t>
            </a:r>
            <a:r>
              <a:rPr lang="zh-CN" altLang="en-US" sz="9600" i="1" dirty="0">
                <a:latin typeface="Times New Roman" panose="02020603050405020304" pitchFamily="18" charset="0"/>
                <a:ea typeface="楷体" panose="02010609060101010101" charset="-122"/>
                <a:cs typeface="Times New Roman" panose="02020603050405020304" pitchFamily="18" charset="0"/>
              </a:rPr>
              <a:t>ck</a:t>
            </a:r>
            <a:r>
              <a:rPr lang="en-US" altLang="zh-CN" sz="9600" i="1" dirty="0">
                <a:latin typeface="Times New Roman" panose="02020603050405020304" pitchFamily="18" charset="0"/>
                <a:ea typeface="楷体" panose="02010609060101010101" charset="-122"/>
                <a:cs typeface="Times New Roman" panose="02020603050405020304" pitchFamily="18" charset="0"/>
              </a:rPr>
              <a:t> </a:t>
            </a:r>
            <a:r>
              <a:rPr lang="zh-CN" altLang="en-US" sz="9600" dirty="0">
                <a:latin typeface="Times New Roman" panose="02020603050405020304" pitchFamily="18" charset="0"/>
                <a:ea typeface="楷体" panose="02010609060101010101" charset="-122"/>
                <a:cs typeface="Times New Roman" panose="02020603050405020304" pitchFamily="18" charset="0"/>
              </a:rPr>
              <a:t>r/</a:t>
            </a:r>
            <a:r>
              <a:rPr lang="en-US" altLang="zh-CN" sz="9600" dirty="0">
                <a:latin typeface="Times New Roman" panose="02020603050405020304" pitchFamily="18" charset="0"/>
                <a:ea typeface="楷体" panose="02010609060101010101" charset="-122"/>
                <a:cs typeface="Times New Roman" panose="02020603050405020304" pitchFamily="18" charset="0"/>
              </a:rPr>
              <a:t> </a:t>
            </a:r>
            <a:r>
              <a:rPr lang="zh-CN" altLang="en-US" sz="9600" dirty="0">
                <a:latin typeface="Times New Roman" panose="02020603050405020304" pitchFamily="18" charset="0"/>
                <a:ea typeface="楷体" panose="02010609060101010101" charset="-122"/>
                <a:cs typeface="Times New Roman" panose="02020603050405020304" pitchFamily="18" charset="0"/>
              </a:rPr>
              <a:t>ln</a:t>
            </a:r>
            <a:r>
              <a:rPr lang="en-US" altLang="zh-CN" sz="9600" dirty="0">
                <a:latin typeface="Times New Roman" panose="02020603050405020304" pitchFamily="18" charset="0"/>
                <a:ea typeface="楷体" panose="02010609060101010101" charset="-122"/>
                <a:cs typeface="Times New Roman" panose="02020603050405020304" pitchFamily="18" charset="0"/>
              </a:rPr>
              <a:t> </a:t>
            </a:r>
            <a:r>
              <a:rPr lang="zh-CN" altLang="en-US" sz="9600" i="1" dirty="0">
                <a:latin typeface="Times New Roman" panose="02020603050405020304" pitchFamily="18" charset="0"/>
                <a:ea typeface="楷体" panose="02010609060101010101" charset="-122"/>
                <a:cs typeface="Times New Roman" panose="02020603050405020304" pitchFamily="18" charset="0"/>
              </a:rPr>
              <a:t>r</a:t>
            </a:r>
            <a:r>
              <a:rPr lang="zh-CN" altLang="en-US" sz="9600" dirty="0">
                <a:latin typeface="Times New Roman" panose="02020603050405020304" pitchFamily="18" charset="0"/>
                <a:ea typeface="楷体" panose="02010609060101010101" charset="-122"/>
                <a:cs typeface="Times New Roman" panose="02020603050405020304" pitchFamily="18" charset="0"/>
              </a:rPr>
              <a:t>        </a:t>
            </a:r>
            <a:r>
              <a:rPr lang="en-US" altLang="zh-CN" sz="9600" dirty="0">
                <a:latin typeface="Times New Roman" panose="02020603050405020304" pitchFamily="18" charset="0"/>
                <a:ea typeface="楷体" panose="02010609060101010101" charset="-122"/>
                <a:cs typeface="Times New Roman" panose="02020603050405020304" pitchFamily="18" charset="0"/>
              </a:rPr>
              <a:t>                           </a:t>
            </a:r>
            <a:r>
              <a:rPr lang="zh-CN" altLang="en-US" sz="9600" dirty="0">
                <a:latin typeface="Times New Roman" panose="02020603050405020304" pitchFamily="18" charset="0"/>
                <a:ea typeface="楷体" panose="02010609060101010101" charset="-122"/>
                <a:cs typeface="Times New Roman" panose="02020603050405020304" pitchFamily="18" charset="0"/>
              </a:rPr>
              <a:t>                   (5-8)</a:t>
            </a:r>
            <a:endParaRPr lang="zh-CN" altLang="en-US" sz="9600" dirty="0">
              <a:latin typeface="Times New Roman" panose="02020603050405020304" pitchFamily="18" charset="0"/>
              <a:ea typeface="楷体" panose="02010609060101010101" charset="-122"/>
              <a:cs typeface="Times New Roman" panose="02020603050405020304" pitchFamily="18" charset="0"/>
            </a:endParaRPr>
          </a:p>
          <a:p>
            <a:pPr marL="0" indent="0" eaLnBrk="1" hangingPunct="1">
              <a:lnSpc>
                <a:spcPts val="4000"/>
              </a:lnSpc>
              <a:buClr>
                <a:srgbClr val="FF0101"/>
              </a:buClr>
              <a:buFont typeface="Wingdings" panose="05000000000000000000" pitchFamily="2" charset="2"/>
              <a:buNone/>
            </a:pPr>
            <a:r>
              <a:rPr lang="zh-CN" altLang="en-US" sz="9600" dirty="0">
                <a:latin typeface="Times New Roman" panose="02020603050405020304" pitchFamily="18" charset="0"/>
                <a:ea typeface="楷体" panose="02010609060101010101" charset="-122"/>
                <a:cs typeface="Times New Roman" panose="02020603050405020304" pitchFamily="18" charset="0"/>
              </a:rPr>
              <a:t>        求导可得</a:t>
            </a:r>
            <a:r>
              <a:rPr lang="zh-CN" altLang="en-US" sz="9600" i="1" dirty="0">
                <a:latin typeface="Times New Roman" panose="02020603050405020304" pitchFamily="18" charset="0"/>
                <a:ea typeface="楷体" panose="02010609060101010101" charset="-122"/>
                <a:cs typeface="Times New Roman" panose="02020603050405020304" pitchFamily="18" charset="0"/>
              </a:rPr>
              <a:t>r</a:t>
            </a:r>
            <a:r>
              <a:rPr lang="zh-CN" altLang="en-US" sz="9600" dirty="0">
                <a:latin typeface="Times New Roman" panose="02020603050405020304" pitchFamily="18" charset="0"/>
                <a:ea typeface="楷体" panose="02010609060101010101" charset="-122"/>
                <a:cs typeface="Times New Roman" panose="02020603050405020304" pitchFamily="18" charset="0"/>
              </a:rPr>
              <a:t>=e≈2.71828 时，</a:t>
            </a:r>
            <a:r>
              <a:rPr lang="zh-CN" altLang="en-US" sz="9600" dirty="0">
                <a:latin typeface="Times New Roman" panose="02020603050405020304" pitchFamily="18" charset="0"/>
                <a:ea typeface="楷体" panose="02010609060101010101" charset="-122"/>
                <a:cs typeface="Times New Roman" panose="02020603050405020304" pitchFamily="18" charset="0"/>
                <a:sym typeface="+mn-ea"/>
              </a:rPr>
              <a:t> </a:t>
            </a:r>
            <a:r>
              <a:rPr lang="zh-CN" altLang="en-US" sz="9600" i="1" dirty="0">
                <a:latin typeface="Times New Roman" panose="02020603050405020304" pitchFamily="18" charset="0"/>
                <a:ea typeface="楷体" panose="02010609060101010101" charset="-122"/>
                <a:cs typeface="Times New Roman" panose="02020603050405020304" pitchFamily="18" charset="0"/>
                <a:sym typeface="+mn-ea"/>
              </a:rPr>
              <a:t> f</a:t>
            </a:r>
            <a:r>
              <a:rPr lang="zh-CN" altLang="en-US" sz="9600" dirty="0">
                <a:latin typeface="Times New Roman" panose="02020603050405020304" pitchFamily="18" charset="0"/>
                <a:ea typeface="楷体" panose="02010609060101010101" charset="-122"/>
                <a:cs typeface="Times New Roman" panose="02020603050405020304" pitchFamily="18" charset="0"/>
                <a:sym typeface="+mn-ea"/>
              </a:rPr>
              <a:t>(</a:t>
            </a:r>
            <a:r>
              <a:rPr lang="zh-CN" altLang="en-US" sz="9600" i="1" dirty="0">
                <a:latin typeface="Times New Roman" panose="02020603050405020304" pitchFamily="18" charset="0"/>
                <a:ea typeface="楷体" panose="02010609060101010101" charset="-122"/>
                <a:cs typeface="Times New Roman" panose="02020603050405020304" pitchFamily="18" charset="0"/>
                <a:sym typeface="+mn-ea"/>
              </a:rPr>
              <a:t>n</a:t>
            </a:r>
            <a:r>
              <a:rPr lang="zh-CN" altLang="en-US" sz="9600" dirty="0">
                <a:latin typeface="Times New Roman" panose="02020603050405020304" pitchFamily="18" charset="0"/>
                <a:ea typeface="楷体" panose="02010609060101010101" charset="-122"/>
                <a:cs typeface="Times New Roman" panose="02020603050405020304" pitchFamily="18" charset="0"/>
                <a:sym typeface="+mn-ea"/>
              </a:rPr>
              <a:t>,</a:t>
            </a:r>
            <a:r>
              <a:rPr lang="zh-CN" altLang="en-US" sz="9600" i="1" dirty="0">
                <a:latin typeface="Times New Roman" panose="02020603050405020304" pitchFamily="18" charset="0"/>
                <a:ea typeface="楷体" panose="02010609060101010101" charset="-122"/>
                <a:cs typeface="Times New Roman" panose="02020603050405020304" pitchFamily="18" charset="0"/>
                <a:sym typeface="+mn-ea"/>
              </a:rPr>
              <a:t>r</a:t>
            </a:r>
            <a:r>
              <a:rPr lang="zh-CN" altLang="en-US" sz="9600" dirty="0">
                <a:latin typeface="Times New Roman" panose="02020603050405020304" pitchFamily="18" charset="0"/>
                <a:ea typeface="楷体" panose="02010609060101010101" charset="-122"/>
                <a:cs typeface="Times New Roman" panose="02020603050405020304" pitchFamily="18" charset="0"/>
                <a:sym typeface="+mn-ea"/>
              </a:rPr>
              <a:t>)</a:t>
            </a:r>
            <a:r>
              <a:rPr lang="zh-CN" altLang="en-US" sz="9600" dirty="0">
                <a:latin typeface="Times New Roman" panose="02020603050405020304" pitchFamily="18" charset="0"/>
                <a:ea typeface="楷体" panose="02010609060101010101" charset="-122"/>
                <a:cs typeface="Times New Roman" panose="02020603050405020304" pitchFamily="18" charset="0"/>
              </a:rPr>
              <a:t>有极值，而且是极小值。</a:t>
            </a:r>
            <a:endParaRPr lang="zh-CN" altLang="en-US" sz="9600" dirty="0">
              <a:latin typeface="Times New Roman" panose="02020603050405020304" pitchFamily="18" charset="0"/>
              <a:ea typeface="楷体" panose="02010609060101010101" charset="-122"/>
              <a:cs typeface="Times New Roman" panose="02020603050405020304" pitchFamily="18" charset="0"/>
            </a:endParaRPr>
          </a:p>
          <a:p>
            <a:pPr marL="0" indent="0" eaLnBrk="1" hangingPunct="1">
              <a:lnSpc>
                <a:spcPts val="4000"/>
              </a:lnSpc>
              <a:buClr>
                <a:srgbClr val="FF0101"/>
              </a:buClr>
              <a:buFont typeface="Wingdings" panose="05000000000000000000" pitchFamily="2" charset="2"/>
              <a:buNone/>
            </a:pPr>
            <a:r>
              <a:rPr lang="zh-CN" altLang="en-US" sz="9600" dirty="0">
                <a:latin typeface="Times New Roman" panose="02020603050405020304" pitchFamily="18" charset="0"/>
                <a:ea typeface="楷体" panose="02010609060101010101" charset="-122"/>
                <a:cs typeface="Times New Roman" panose="02020603050405020304" pitchFamily="18" charset="0"/>
              </a:rPr>
              <a:t>       与2.71828最接近的整数是3，所以采用三进制数最节省设备使用量。除了3，与2.71828较接近的另一个整数是2。因此，除三进制以外，二进制是最节省设备的一种选择。</a:t>
            </a:r>
            <a:endParaRPr lang="zh-CN" altLang="en-US" sz="9600" dirty="0">
              <a:latin typeface="Times New Roman" panose="02020603050405020304" pitchFamily="18" charset="0"/>
              <a:ea typeface="楷体" panose="02010609060101010101" charset="-122"/>
              <a:cs typeface="Times New Roman" panose="02020603050405020304" pitchFamily="18" charset="0"/>
            </a:endParaRPr>
          </a:p>
        </p:txBody>
      </p:sp>
    </p:spTree>
  </p:cSld>
  <p:clrMapOvr>
    <a:masterClrMapping/>
  </p:clrMapOvr>
  <p:transition>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内容占位符 2"/>
          <p:cNvSpPr>
            <a:spLocks noGrp="1"/>
          </p:cNvSpPr>
          <p:nvPr>
            <p:ph sz="quarter" idx="10"/>
          </p:nvPr>
        </p:nvSpPr>
        <p:spPr>
          <a:xfrm>
            <a:off x="1037590" y="1628775"/>
            <a:ext cx="10065385" cy="3600450"/>
          </a:xfrm>
        </p:spPr>
        <p:txBody>
          <a:bodyPr vert="horz" wrap="square" lIns="91440" tIns="45720" rIns="91440" bIns="45720" anchor="t">
            <a:normAutofit/>
          </a:bodyPr>
          <a:lstStyle/>
          <a:p>
            <a:pPr eaLnBrk="1" hangingPunct="1">
              <a:lnSpc>
                <a:spcPts val="4000"/>
              </a:lnSpc>
              <a:buClr>
                <a:srgbClr val="FF0101"/>
              </a:buClr>
              <a:buFont typeface="Wingdings" panose="05000000000000000000" pitchFamily="2" charset="2"/>
              <a:buChar char="Ø"/>
            </a:pPr>
            <a:r>
              <a:rPr lang="zh-CN" altLang="en-US" sz="2400" dirty="0">
                <a:latin typeface="楷体" panose="02010609060101010101" charset="-122"/>
                <a:ea typeface="楷体" panose="02010609060101010101" charset="-122"/>
                <a:cs typeface="楷体" panose="02010609060101010101" charset="-122"/>
              </a:rPr>
              <a:t>二进制与布尔代数关系密切，具有形式上相同的</a:t>
            </a:r>
            <a:r>
              <a:rPr lang="en-US" altLang="zh-CN" sz="2400" dirty="0">
                <a:latin typeface="楷体" panose="02010609060101010101" charset="-122"/>
                <a:ea typeface="楷体" panose="02010609060101010101" charset="-122"/>
                <a:cs typeface="楷体" panose="02010609060101010101" charset="-122"/>
              </a:rPr>
              <a:t>0/1</a:t>
            </a:r>
            <a:r>
              <a:rPr lang="zh-CN" altLang="en-US" sz="2400" dirty="0">
                <a:latin typeface="楷体" panose="02010609060101010101" charset="-122"/>
                <a:ea typeface="楷体" panose="02010609060101010101" charset="-122"/>
                <a:cs typeface="楷体" panose="02010609060101010101" charset="-122"/>
              </a:rPr>
              <a:t>常量。可以方便地使用布尔代数来分析和表示数字系统的二进制数运算电路，为计算机的逻辑设计提供了便利的工具。</a:t>
            </a:r>
            <a:endParaRPr lang="en-US" altLang="zh-CN" sz="2400" dirty="0">
              <a:latin typeface="楷体" panose="02010609060101010101" charset="-122"/>
              <a:ea typeface="楷体" panose="02010609060101010101" charset="-122"/>
              <a:cs typeface="楷体" panose="02010609060101010101" charset="-122"/>
            </a:endParaRPr>
          </a:p>
          <a:p>
            <a:pPr eaLnBrk="1" hangingPunct="1">
              <a:lnSpc>
                <a:spcPts val="4000"/>
              </a:lnSpc>
              <a:buClr>
                <a:srgbClr val="FF0101"/>
              </a:buClr>
              <a:buFont typeface="Wingdings" panose="05000000000000000000" pitchFamily="2" charset="2"/>
              <a:buChar char="Ø"/>
            </a:pPr>
            <a:endParaRPr lang="zh-CN" altLang="en-US" sz="2400" dirty="0">
              <a:latin typeface="楷体" panose="02010609060101010101" charset="-122"/>
              <a:ea typeface="楷体" panose="02010609060101010101" charset="-122"/>
              <a:cs typeface="楷体" panose="02010609060101010101" charset="-122"/>
            </a:endParaRPr>
          </a:p>
        </p:txBody>
      </p:sp>
      <p:sp>
        <p:nvSpPr>
          <p:cNvPr id="4" name="矩形 3"/>
          <p:cNvSpPr/>
          <p:nvPr/>
        </p:nvSpPr>
        <p:spPr>
          <a:xfrm>
            <a:off x="8400415" y="5948680"/>
            <a:ext cx="1871980" cy="864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047240" y="3832225"/>
            <a:ext cx="4635500" cy="460375"/>
          </a:xfrm>
          <a:prstGeom prst="rect">
            <a:avLst/>
          </a:prstGeom>
          <a:noFill/>
        </p:spPr>
        <p:txBody>
          <a:bodyPr wrap="square" rtlCol="0">
            <a:spAutoFit/>
          </a:bodyPr>
          <a:p>
            <a:r>
              <a:rPr lang="zh-CN" altLang="en-US" sz="2400">
                <a:latin typeface="楷体" panose="02010609060101010101" charset="-122"/>
                <a:ea typeface="楷体" panose="02010609060101010101" charset="-122"/>
              </a:rPr>
              <a:t>课程后面讲解。</a:t>
            </a:r>
            <a:endParaRPr lang="zh-CN" altLang="en-US" sz="2400">
              <a:latin typeface="楷体" panose="02010609060101010101" charset="-122"/>
              <a:ea typeface="楷体" panose="02010609060101010101" charset="-122"/>
            </a:endParaRPr>
          </a:p>
        </p:txBody>
      </p:sp>
    </p:spTree>
  </p:cSld>
  <p:clrMapOvr>
    <a:masterClrMapping/>
  </p:clrMapOvr>
  <p:transition>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内容占位符 2"/>
          <p:cNvSpPr>
            <a:spLocks noGrp="1"/>
          </p:cNvSpPr>
          <p:nvPr>
            <p:ph sz="quarter" idx="10"/>
          </p:nvPr>
        </p:nvSpPr>
        <p:spPr>
          <a:xfrm>
            <a:off x="2171700" y="2220595"/>
            <a:ext cx="9431020" cy="3937000"/>
          </a:xfrm>
        </p:spPr>
        <p:txBody>
          <a:bodyPr vert="horz" wrap="square" lIns="91440" tIns="45720" rIns="91440" bIns="45720" numCol="1" anchor="t" anchorCtr="0" compatLnSpc="1"/>
          <a:lstStyle/>
          <a:p>
            <a:pPr marL="273050" marR="0" lvl="0" indent="-273050" algn="l" defTabSz="914400" rtl="0" eaLnBrk="1" fontAlgn="base" latinLnBrk="0" hangingPunct="1">
              <a:lnSpc>
                <a:spcPts val="4000"/>
              </a:lnSpc>
              <a:spcBef>
                <a:spcPts val="600"/>
              </a:spcBef>
              <a:spcAft>
                <a:spcPct val="0"/>
              </a:spcAft>
              <a:buClr>
                <a:srgbClr val="FF0101"/>
              </a:buClr>
              <a:buSzPct val="70000"/>
              <a:buFont typeface="Wingdings" panose="05000000000000000000" pitchFamily="2" charset="2"/>
              <a:buChar char="Ø"/>
              <a:defRPr/>
            </a:pPr>
            <a:r>
              <a:rPr kumimoji="0" lang="zh-CN"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方法：由于</a:t>
            </a:r>
            <a:r>
              <a:rPr lang="en-US" altLang="zh-CN"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2</a:t>
            </a:r>
            <a:r>
              <a:rPr lang="en-US" altLang="zh-CN" baseline="300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3</a:t>
            </a:r>
            <a:r>
              <a:rPr lang="en-US" altLang="zh-CN"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=8</a:t>
            </a:r>
            <a:r>
              <a:rPr lang="en-US" altLang="zh-CN" baseline="300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1</a:t>
            </a:r>
            <a:r>
              <a:rPr lang="zh-CN" altLang="en-US" baseline="300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a:t>
            </a:r>
            <a:r>
              <a:rPr lang="zh-CN" altLang="en-US"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三</a:t>
            </a:r>
            <a:r>
              <a:rPr kumimoji="0" lang="zh-CN"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位二进制对应一位八进制。</a:t>
            </a:r>
            <a:endParaRPr kumimoji="0" lang="zh-CN"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endParaRPr>
          </a:p>
          <a:p>
            <a:pPr marL="0" marR="0" lvl="0" indent="0" algn="l" defTabSz="914400" rtl="0" eaLnBrk="1" fontAlgn="base" latinLnBrk="0" hangingPunct="1">
              <a:lnSpc>
                <a:spcPts val="4000"/>
              </a:lnSpc>
              <a:spcBef>
                <a:spcPts val="600"/>
              </a:spcBef>
              <a:spcAft>
                <a:spcPct val="0"/>
              </a:spcAft>
              <a:buClr>
                <a:srgbClr val="FF0101"/>
              </a:buClr>
              <a:buSzPct val="70000"/>
              <a:buFont typeface="Wingdings" panose="05000000000000000000" pitchFamily="2" charset="2"/>
              <a:buNone/>
              <a:defRPr/>
            </a:pPr>
            <a:r>
              <a:rPr kumimoji="0" lang="zh-CN"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例：将</a:t>
            </a: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1011101001.1101011B</a:t>
            </a:r>
            <a:r>
              <a:rPr kumimoji="0" lang="zh-CN"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转换为八进制数。</a:t>
            </a:r>
            <a:endParaRPr kumimoji="0" lang="zh-CN"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endParaRPr>
          </a:p>
          <a:p>
            <a:pPr marL="273050" marR="0" lvl="0" indent="-273050" algn="just" defTabSz="914400" rtl="0" eaLnBrk="1" fontAlgn="base" latinLnBrk="0" hangingPunct="1">
              <a:lnSpc>
                <a:spcPct val="90000"/>
              </a:lnSpc>
              <a:spcBef>
                <a:spcPts val="600"/>
              </a:spcBef>
              <a:spcAft>
                <a:spcPct val="0"/>
              </a:spcAft>
              <a:buClr>
                <a:srgbClr val="FF0000"/>
              </a:buClr>
              <a:buSzPct val="70000"/>
              <a:buFontTx/>
              <a:buNone/>
              <a:defRPr/>
            </a:pP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   </a:t>
            </a:r>
            <a:r>
              <a:rPr kumimoji="0" lang="zh-CN"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解：</a:t>
            </a:r>
            <a:endParaRPr kumimoji="0" lang="zh-CN"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endParaRPr>
          </a:p>
          <a:p>
            <a:pPr marL="273050" marR="0" lvl="0" indent="-273050" algn="just" defTabSz="914400" rtl="0" eaLnBrk="1" fontAlgn="base" latinLnBrk="0" hangingPunct="1">
              <a:lnSpc>
                <a:spcPct val="90000"/>
              </a:lnSpc>
              <a:spcBef>
                <a:spcPts val="600"/>
              </a:spcBef>
              <a:spcAft>
                <a:spcPct val="0"/>
              </a:spcAft>
              <a:buClr>
                <a:srgbClr val="FF0000"/>
              </a:buClr>
              <a:buSzPct val="70000"/>
              <a:buFontTx/>
              <a:buNone/>
              <a:defRPr/>
            </a:pP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           001   011    101     001 </a:t>
            </a:r>
            <a:r>
              <a:rPr lang="en-US" altLang="zh-CN" sz="24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   110   101    100</a:t>
            </a:r>
            <a:endPar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endParaRPr>
          </a:p>
          <a:p>
            <a:pPr marL="273050" marR="0" lvl="0" indent="-273050" algn="just" defTabSz="914400" rtl="0" eaLnBrk="1" fontAlgn="base" latinLnBrk="0" hangingPunct="1">
              <a:lnSpc>
                <a:spcPct val="90000"/>
              </a:lnSpc>
              <a:spcBef>
                <a:spcPts val="600"/>
              </a:spcBef>
              <a:spcAft>
                <a:spcPct val="0"/>
              </a:spcAft>
              <a:buClr>
                <a:srgbClr val="FF0000"/>
              </a:buClr>
              <a:buSzPct val="70000"/>
              <a:buFontTx/>
              <a:buNone/>
              <a:defRPr/>
            </a:pP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             1       3        5         1   .     6       5        4</a:t>
            </a:r>
            <a:endPar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endParaRPr>
          </a:p>
          <a:p>
            <a:pPr marL="273050" marR="0" lvl="0" indent="-273050" algn="l" defTabSz="914400" rtl="0" eaLnBrk="1" fontAlgn="base" latinLnBrk="0" hangingPunct="1">
              <a:lnSpc>
                <a:spcPct val="90000"/>
              </a:lnSpc>
              <a:spcBef>
                <a:spcPts val="600"/>
              </a:spcBef>
              <a:spcAft>
                <a:spcPct val="0"/>
              </a:spcAft>
              <a:buClr>
                <a:srgbClr val="FF0000"/>
              </a:buClr>
              <a:buSzPct val="70000"/>
              <a:buFontTx/>
              <a:buNone/>
              <a:defRPr/>
            </a:pP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          </a:t>
            </a:r>
            <a:endPar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endParaRPr>
          </a:p>
          <a:p>
            <a:pPr marL="273050" marR="0" lvl="0" indent="-273050" algn="l" defTabSz="914400" rtl="0" eaLnBrk="1" fontAlgn="base" latinLnBrk="0" hangingPunct="1">
              <a:lnSpc>
                <a:spcPct val="90000"/>
              </a:lnSpc>
              <a:spcBef>
                <a:spcPts val="600"/>
              </a:spcBef>
              <a:spcAft>
                <a:spcPct val="0"/>
              </a:spcAft>
              <a:buClr>
                <a:srgbClr val="FF0000"/>
              </a:buClr>
              <a:buSzPct val="70000"/>
              <a:buFontTx/>
              <a:buNone/>
              <a:defRPr/>
            </a:pPr>
            <a:r>
              <a:rPr kumimoji="0" lang="zh-CN"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故</a:t>
            </a: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    1011101001.110101B=1351.654O </a:t>
            </a:r>
            <a:endPar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endParaRPr>
          </a:p>
          <a:p>
            <a:pPr marL="273050" marR="0" lvl="0" indent="-273050" algn="l" defTabSz="914400" rtl="0" eaLnBrk="1" fontAlgn="base" latinLnBrk="0" hangingPunct="1">
              <a:lnSpc>
                <a:spcPct val="90000"/>
              </a:lnSpc>
              <a:spcBef>
                <a:spcPts val="600"/>
              </a:spcBef>
              <a:spcAft>
                <a:spcPct val="0"/>
              </a:spcAft>
              <a:buClr>
                <a:srgbClr val="FF0000"/>
              </a:buClr>
              <a:buSzPct val="70000"/>
              <a:buFontTx/>
              <a:buNone/>
              <a:defRPr/>
            </a:pPr>
            <a:endParaRPr kumimoji="0" lang="en-US" altLang="zh-CN" sz="12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endParaRPr>
          </a:p>
          <a:p>
            <a:pPr marL="273050" marR="0" lvl="0" indent="-273050" algn="l" defTabSz="914400" rtl="0" eaLnBrk="1" fontAlgn="base" latinLnBrk="0" hangingPunct="1">
              <a:lnSpc>
                <a:spcPct val="90000"/>
              </a:lnSpc>
              <a:spcBef>
                <a:spcPts val="600"/>
              </a:spcBef>
              <a:spcAft>
                <a:spcPct val="0"/>
              </a:spcAft>
              <a:buClr>
                <a:srgbClr val="FF0000"/>
              </a:buClr>
              <a:buSzPct val="70000"/>
              <a:buFontTx/>
              <a:buNone/>
              <a:defRPr/>
            </a:pPr>
            <a:r>
              <a:rPr kumimoji="0" lang="zh-CN" alt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或</a:t>
            </a: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    (</a:t>
            </a:r>
            <a:r>
              <a:rPr lang="en-US" altLang="zh-CN" sz="24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1011101001.110101)</a:t>
            </a:r>
            <a:r>
              <a:rPr lang="en-US" altLang="zh-CN" sz="2400" baseline="-250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2</a:t>
            </a:r>
            <a:r>
              <a:rPr lang="en-US" altLang="zh-CN" sz="24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=(1351.654)</a:t>
            </a:r>
            <a:r>
              <a:rPr lang="en-US" altLang="zh-CN" sz="2400" baseline="-250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8</a:t>
            </a:r>
            <a:endParaRPr kumimoji="0" lang="zh-CN" altLang="en-US" sz="2400" b="0" i="0" u="none" strike="noStrike" kern="1200" cap="none" spc="0" normalizeH="0" baseline="-2500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endParaRPr>
          </a:p>
        </p:txBody>
      </p:sp>
      <p:sp>
        <p:nvSpPr>
          <p:cNvPr id="4" name="矩形 3"/>
          <p:cNvSpPr/>
          <p:nvPr/>
        </p:nvSpPr>
        <p:spPr>
          <a:xfrm>
            <a:off x="8400415" y="5948680"/>
            <a:ext cx="1871980" cy="864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601" name="标题 1"/>
          <p:cNvSpPr>
            <a:spLocks noGrp="1" noChangeArrowheads="1"/>
          </p:cNvSpPr>
          <p:nvPr/>
        </p:nvSpPr>
        <p:spPr>
          <a:xfrm>
            <a:off x="1736725" y="1365250"/>
            <a:ext cx="5915025" cy="614680"/>
          </a:xfrm>
          <a:prstGeom prst="rect">
            <a:avLst/>
          </a:prstGeom>
        </p:spPr>
        <p:txBody>
          <a:bodyPr vert="horz" anchor="b">
            <a:normAutofit/>
          </a:bodyPr>
          <a:lst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2pPr>
            <a:lvl3pPr algn="l" rtl="0" eaLnBrk="0" fontAlgn="base" hangingPunct="0">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3pPr>
            <a:lvl4pPr algn="l" rtl="0" eaLnBrk="0" fontAlgn="base" hangingPunct="0">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4pPr>
            <a:lvl5pPr algn="l" rtl="0" eaLnBrk="0" fontAlgn="base" hangingPunct="0">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5pPr>
            <a:lvl6pPr marL="457200" algn="l" rtl="0" fontAlgn="base">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6pPr>
            <a:lvl7pPr marL="914400" algn="l" rtl="0" fontAlgn="base">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7pPr>
            <a:lvl8pPr marL="1371600" algn="l" rtl="0" fontAlgn="base">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8pPr>
            <a:lvl9pPr marL="1828800" algn="l" rtl="0" fontAlgn="base">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lang="zh-CN" sz="2665" cap="none"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sym typeface="+mn-ea"/>
              </a:rPr>
              <a:t>（1） </a:t>
            </a:r>
            <a:r>
              <a:rPr lang="zh-CN" altLang="en-US" sz="2665"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sym typeface="+mn-ea"/>
              </a:rPr>
              <a:t>二进制与</a:t>
            </a:r>
            <a:r>
              <a:rPr lang="zh-CN" altLang="en-US" sz="2665" cap="none"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sym typeface="+mn-ea"/>
              </a:rPr>
              <a:t>八进制数</a:t>
            </a:r>
            <a:r>
              <a:rPr lang="zh-CN" altLang="en-US" sz="2665"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sym typeface="+mn-ea"/>
              </a:rPr>
              <a:t>的相互转换</a:t>
            </a:r>
            <a:endParaRPr kumimoji="0" lang="zh-CN" altLang="en-US" sz="2665" b="0" i="0" u="none" strike="noStrike" kern="1200" cap="small"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sym typeface="+mn-ea"/>
            </a:endParaRPr>
          </a:p>
        </p:txBody>
      </p:sp>
      <p:sp>
        <p:nvSpPr>
          <p:cNvPr id="4098" name="内容占位符 2"/>
          <p:cNvSpPr>
            <a:spLocks noGrp="1" noChangeArrowheads="1"/>
          </p:cNvSpPr>
          <p:nvPr/>
        </p:nvSpPr>
        <p:spPr>
          <a:xfrm>
            <a:off x="1416050" y="349885"/>
            <a:ext cx="10340340" cy="774700"/>
          </a:xfrm>
          <a:prstGeom prst="rect">
            <a:avLst/>
          </a:prstGeom>
          <a:noFill/>
          <a:ln w="9525">
            <a:noFill/>
          </a:ln>
        </p:spPr>
        <p:txBody>
          <a:bodyPr vert="horz" wrap="square" lIns="91440" tIns="45720" rIns="91440" bIns="45720" numCol="1" anchor="t" anchorCtr="0" compatLnSpc="1"/>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panose="05000000000000000000"/>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273050" marR="0" lvl="0" indent="-273050" algn="l" defTabSz="914400" rtl="0" eaLnBrk="1" fontAlgn="base" latinLnBrk="0" hangingPunct="1">
              <a:lnSpc>
                <a:spcPts val="4000"/>
              </a:lnSpc>
              <a:spcBef>
                <a:spcPts val="600"/>
              </a:spcBef>
              <a:spcAft>
                <a:spcPts val="1200"/>
              </a:spcAft>
              <a:buClr>
                <a:schemeClr val="accent1"/>
              </a:buClr>
              <a:buSzPct val="70000"/>
              <a:buFont typeface="Arial" panose="020B0604020202020204" pitchFamily="34" charset="0"/>
              <a:buNone/>
              <a:defRPr/>
            </a:pPr>
            <a:r>
              <a:rPr kumimoji="0" lang="en-US" altLang="zh-CN" sz="3200" b="0" i="0" u="none" strike="noStrike" kern="1200" cap="none" spc="0" normalizeH="0" baseline="0" noProof="0" dirty="0" smtClean="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rPr>
              <a:t>3</a:t>
            </a:r>
            <a:r>
              <a:rPr kumimoji="0" lang="zh-CN" altLang="en-US" sz="3200" b="0" i="0" u="none" strike="noStrike" kern="1200" cap="none" spc="0" normalizeH="0" baseline="0" noProof="0" dirty="0" smtClean="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rPr>
              <a:t>、</a:t>
            </a:r>
            <a:r>
              <a:rPr lang="zh-CN" altLang="en-US" sz="3200" noProof="0" dirty="0" smtClean="0">
                <a:ln>
                  <a:noFill/>
                </a:ln>
                <a:solidFill>
                  <a:schemeClr val="accent1">
                    <a:lumMod val="75000"/>
                  </a:schemeClr>
                </a:solidFill>
                <a:effectLst/>
                <a:uLnTx/>
                <a:uFillTx/>
                <a:latin typeface="微软雅黑" panose="020B0503020204020204" pitchFamily="34" charset="-122"/>
                <a:ea typeface="微软雅黑" panose="020B0503020204020204" pitchFamily="34" charset="-122"/>
                <a:sym typeface="+mn-ea"/>
              </a:rPr>
              <a:t>二进制与</a:t>
            </a:r>
            <a:r>
              <a:rPr kumimoji="0" lang="zh-CN" altLang="en-US" sz="3200" b="0" i="0" u="none" strike="noStrike" kern="1200" cap="none" spc="0" normalizeH="0" baseline="0" noProof="0" dirty="0" smtClean="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rPr>
              <a:t>八进制数和十六进制数</a:t>
            </a:r>
            <a:r>
              <a:rPr lang="zh-CN" altLang="en-US" sz="3200" noProof="0" dirty="0" smtClean="0">
                <a:ln>
                  <a:noFill/>
                </a:ln>
                <a:solidFill>
                  <a:schemeClr val="accent1">
                    <a:lumMod val="75000"/>
                  </a:schemeClr>
                </a:solidFill>
                <a:effectLst/>
                <a:uLnTx/>
                <a:uFillTx/>
                <a:latin typeface="微软雅黑" panose="020B0503020204020204" pitchFamily="34" charset="-122"/>
                <a:ea typeface="微软雅黑" panose="020B0503020204020204" pitchFamily="34" charset="-122"/>
                <a:sym typeface="+mn-ea"/>
              </a:rPr>
              <a:t>的相互转换</a:t>
            </a:r>
            <a:endParaRPr kumimoji="0" lang="zh-CN" altLang="en-US"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2" name="文本框 1"/>
          <p:cNvSpPr txBox="1"/>
          <p:nvPr/>
        </p:nvSpPr>
        <p:spPr>
          <a:xfrm>
            <a:off x="4030980" y="3456305"/>
            <a:ext cx="1097280" cy="368300"/>
          </a:xfrm>
          <a:prstGeom prst="rect">
            <a:avLst/>
          </a:prstGeom>
          <a:noFill/>
        </p:spPr>
        <p:txBody>
          <a:bodyPr wrap="none" rtlCol="0" anchor="t">
            <a:spAutoFit/>
          </a:bodyPr>
          <a:p>
            <a:r>
              <a:rPr lang="zh-CN" altLang="zh-CN"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整数部分</a:t>
            </a:r>
            <a:endParaRPr lang="zh-CN" altLang="en-US"/>
          </a:p>
        </p:txBody>
      </p:sp>
      <p:sp>
        <p:nvSpPr>
          <p:cNvPr id="3" name="文本框 2"/>
          <p:cNvSpPr txBox="1"/>
          <p:nvPr/>
        </p:nvSpPr>
        <p:spPr>
          <a:xfrm>
            <a:off x="6416675" y="3456305"/>
            <a:ext cx="1097280" cy="368300"/>
          </a:xfrm>
          <a:prstGeom prst="rect">
            <a:avLst/>
          </a:prstGeom>
          <a:noFill/>
        </p:spPr>
        <p:txBody>
          <a:bodyPr wrap="none" rtlCol="0" anchor="t">
            <a:spAutoFit/>
          </a:bodyPr>
          <a:p>
            <a:r>
              <a:rPr lang="zh-CN" altLang="zh-CN"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小数部分</a:t>
            </a:r>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601"/>
                                        </p:tgtEl>
                                        <p:attrNameLst>
                                          <p:attrName>style.visibility</p:attrName>
                                        </p:attrNameLst>
                                      </p:cBhvr>
                                      <p:to>
                                        <p:strVal val="visible"/>
                                      </p:to>
                                    </p:set>
                                    <p:animEffect transition="in" filter="blinds(horizontal)">
                                      <p:cBhvr>
                                        <p:cTn id="7" dur="500"/>
                                        <p:tgtEl>
                                          <p:spTgt spid="2560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1747">
                                            <p:txEl>
                                              <p:pRg st="0" end="0"/>
                                            </p:txEl>
                                          </p:spTgt>
                                        </p:tgtEl>
                                        <p:attrNameLst>
                                          <p:attrName>style.visibility</p:attrName>
                                        </p:attrNameLst>
                                      </p:cBhvr>
                                      <p:to>
                                        <p:strVal val="visible"/>
                                      </p:to>
                                    </p:set>
                                    <p:animEffect transition="in" filter="blinds(horizontal)">
                                      <p:cBhvr>
                                        <p:cTn id="12" dur="500"/>
                                        <p:tgtEl>
                                          <p:spTgt spid="3174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1747">
                                            <p:txEl>
                                              <p:pRg st="1" end="1"/>
                                            </p:txEl>
                                          </p:spTgt>
                                        </p:tgtEl>
                                        <p:attrNameLst>
                                          <p:attrName>style.visibility</p:attrName>
                                        </p:attrNameLst>
                                      </p:cBhvr>
                                      <p:to>
                                        <p:strVal val="visible"/>
                                      </p:to>
                                    </p:set>
                                    <p:animEffect transition="in" filter="blinds(horizontal)">
                                      <p:cBhvr>
                                        <p:cTn id="17" dur="500"/>
                                        <p:tgtEl>
                                          <p:spTgt spid="31747">
                                            <p:txEl>
                                              <p:pRg st="1" end="1"/>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1747">
                                            <p:txEl>
                                              <p:pRg st="2" end="2"/>
                                            </p:txEl>
                                          </p:spTgt>
                                        </p:tgtEl>
                                        <p:attrNameLst>
                                          <p:attrName>style.visibility</p:attrName>
                                        </p:attrNameLst>
                                      </p:cBhvr>
                                      <p:to>
                                        <p:strVal val="visible"/>
                                      </p:to>
                                    </p:set>
                                    <p:animEffect transition="in" filter="blinds(horizontal)">
                                      <p:cBhvr>
                                        <p:cTn id="20" dur="500"/>
                                        <p:tgtEl>
                                          <p:spTgt spid="31747">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linds(horizontal)">
                                      <p:cBhvr>
                                        <p:cTn id="25" dur="500"/>
                                        <p:tgtEl>
                                          <p:spTgt spid="2"/>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blinds(horizontal)">
                                      <p:cBhvr>
                                        <p:cTn id="28" dur="500"/>
                                        <p:tgtEl>
                                          <p:spTgt spid="3"/>
                                        </p:tgtEl>
                                      </p:cBhvr>
                                    </p:animEffect>
                                  </p:childTnLst>
                                </p:cTn>
                              </p:par>
                              <p:par>
                                <p:cTn id="29" presetID="3" presetClass="entr" presetSubtype="10" fill="hold" nodeType="withEffect">
                                  <p:stCondLst>
                                    <p:cond delay="0"/>
                                  </p:stCondLst>
                                  <p:childTnLst>
                                    <p:set>
                                      <p:cBhvr>
                                        <p:cTn id="30" dur="1" fill="hold">
                                          <p:stCondLst>
                                            <p:cond delay="0"/>
                                          </p:stCondLst>
                                        </p:cTn>
                                        <p:tgtEl>
                                          <p:spTgt spid="31747">
                                            <p:txEl>
                                              <p:pRg st="3" end="3"/>
                                            </p:txEl>
                                          </p:spTgt>
                                        </p:tgtEl>
                                        <p:attrNameLst>
                                          <p:attrName>style.visibility</p:attrName>
                                        </p:attrNameLst>
                                      </p:cBhvr>
                                      <p:to>
                                        <p:strVal val="visible"/>
                                      </p:to>
                                    </p:set>
                                    <p:animEffect transition="in" filter="blinds(horizontal)">
                                      <p:cBhvr>
                                        <p:cTn id="31" dur="500"/>
                                        <p:tgtEl>
                                          <p:spTgt spid="31747">
                                            <p:txEl>
                                              <p:pRg st="3" end="3"/>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1747">
                                            <p:txEl>
                                              <p:pRg st="4" end="4"/>
                                            </p:txEl>
                                          </p:spTgt>
                                        </p:tgtEl>
                                        <p:attrNameLst>
                                          <p:attrName>style.visibility</p:attrName>
                                        </p:attrNameLst>
                                      </p:cBhvr>
                                      <p:to>
                                        <p:strVal val="visible"/>
                                      </p:to>
                                    </p:set>
                                    <p:animEffect transition="in" filter="blinds(horizontal)">
                                      <p:cBhvr>
                                        <p:cTn id="34" dur="500"/>
                                        <p:tgtEl>
                                          <p:spTgt spid="31747">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31747">
                                            <p:txEl>
                                              <p:pRg st="6" end="6"/>
                                            </p:txEl>
                                          </p:spTgt>
                                        </p:tgtEl>
                                        <p:attrNameLst>
                                          <p:attrName>style.visibility</p:attrName>
                                        </p:attrNameLst>
                                      </p:cBhvr>
                                      <p:to>
                                        <p:strVal val="visible"/>
                                      </p:to>
                                    </p:set>
                                    <p:animEffect transition="in" filter="blinds(horizontal)">
                                      <p:cBhvr>
                                        <p:cTn id="39" dur="500"/>
                                        <p:tgtEl>
                                          <p:spTgt spid="31747">
                                            <p:txEl>
                                              <p:pRg st="6" end="6"/>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31747">
                                            <p:txEl>
                                              <p:pRg st="8" end="8"/>
                                            </p:txEl>
                                          </p:spTgt>
                                        </p:tgtEl>
                                        <p:attrNameLst>
                                          <p:attrName>style.visibility</p:attrName>
                                        </p:attrNameLst>
                                      </p:cBhvr>
                                      <p:to>
                                        <p:strVal val="visible"/>
                                      </p:to>
                                    </p:set>
                                    <p:animEffect transition="in" filter="blinds(horizontal)">
                                      <p:cBhvr>
                                        <p:cTn id="42" dur="500"/>
                                        <p:tgtEl>
                                          <p:spTgt spid="317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1" grpId="0"/>
      <p:bldP spid="2" grpId="0"/>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内容占位符 2"/>
          <p:cNvSpPr>
            <a:spLocks noGrp="1"/>
          </p:cNvSpPr>
          <p:nvPr>
            <p:ph sz="quarter" idx="10"/>
          </p:nvPr>
        </p:nvSpPr>
        <p:spPr>
          <a:xfrm>
            <a:off x="2424430" y="1700530"/>
            <a:ext cx="8667115" cy="4572000"/>
          </a:xfrm>
        </p:spPr>
        <p:txBody>
          <a:bodyPr vert="horz" wrap="square" lIns="91440" tIns="45720" rIns="91440" bIns="45720" anchor="t">
            <a:normAutofit lnSpcReduction="10000"/>
          </a:bodyPr>
          <a:lstStyle/>
          <a:p>
            <a:pPr marL="0" indent="0" eaLnBrk="1" hangingPunct="1">
              <a:lnSpc>
                <a:spcPts val="4000"/>
              </a:lnSpc>
              <a:buClr>
                <a:srgbClr val="FF0101"/>
              </a:buClr>
              <a:buFont typeface="Wingdings" panose="05000000000000000000" pitchFamily="2" charset="2"/>
              <a:buNone/>
            </a:pPr>
            <a:r>
              <a:rPr lang="zh-CN" altLang="zh-CN" sz="2400" dirty="0">
                <a:latin typeface="Times New Roman" panose="02020603050405020304" pitchFamily="18" charset="0"/>
                <a:ea typeface="楷体" panose="02010609060101010101" charset="-122"/>
                <a:cs typeface="Times New Roman" panose="02020603050405020304" pitchFamily="18" charset="0"/>
              </a:rPr>
              <a:t>例</a:t>
            </a:r>
            <a:r>
              <a:rPr lang="en-US" altLang="zh-CN" sz="2400" dirty="0">
                <a:latin typeface="Times New Roman" panose="02020603050405020304" pitchFamily="18" charset="0"/>
                <a:ea typeface="楷体" panose="02010609060101010101" charset="-122"/>
                <a:cs typeface="Times New Roman" panose="02020603050405020304" pitchFamily="18" charset="0"/>
              </a:rPr>
              <a:t> </a:t>
            </a:r>
            <a:r>
              <a:rPr lang="zh-CN" altLang="zh-CN" sz="2400" dirty="0">
                <a:latin typeface="Times New Roman" panose="02020603050405020304" pitchFamily="18" charset="0"/>
                <a:ea typeface="楷体" panose="02010609060101010101" charset="-122"/>
                <a:cs typeface="Times New Roman" panose="02020603050405020304" pitchFamily="18" charset="0"/>
              </a:rPr>
              <a:t>：将</a:t>
            </a:r>
            <a:r>
              <a:rPr lang="en-US" altLang="zh-CN" sz="2400" dirty="0">
                <a:latin typeface="Times New Roman" panose="02020603050405020304" pitchFamily="18" charset="0"/>
                <a:ea typeface="楷体" panose="02010609060101010101" charset="-122"/>
                <a:cs typeface="Times New Roman" panose="02020603050405020304" pitchFamily="18" charset="0"/>
              </a:rPr>
              <a:t>521.37</a:t>
            </a:r>
            <a:r>
              <a:rPr lang="en-US" altLang="zh-CN" sz="24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O</a:t>
            </a:r>
            <a:r>
              <a:rPr lang="zh-CN" altLang="zh-CN" sz="2400" dirty="0">
                <a:latin typeface="Times New Roman" panose="02020603050405020304" pitchFamily="18" charset="0"/>
                <a:ea typeface="楷体" panose="02010609060101010101" charset="-122"/>
                <a:cs typeface="Times New Roman" panose="02020603050405020304" pitchFamily="18" charset="0"/>
              </a:rPr>
              <a:t>转换为二进制数</a:t>
            </a:r>
            <a:endParaRPr lang="zh-CN" altLang="zh-CN" sz="2400" dirty="0">
              <a:latin typeface="Times New Roman" panose="02020603050405020304" pitchFamily="18" charset="0"/>
              <a:ea typeface="楷体" panose="02010609060101010101" charset="-122"/>
              <a:cs typeface="Times New Roman" panose="02020603050405020304" pitchFamily="18" charset="0"/>
            </a:endParaRPr>
          </a:p>
          <a:p>
            <a:pPr algn="just" eaLnBrk="1" hangingPunct="1">
              <a:lnSpc>
                <a:spcPct val="150000"/>
              </a:lnSpc>
              <a:buClr>
                <a:srgbClr val="FF0000"/>
              </a:buClr>
              <a:buNone/>
            </a:pPr>
            <a:r>
              <a:rPr lang="zh-CN" altLang="zh-CN" sz="2400" dirty="0">
                <a:latin typeface="Times New Roman" panose="02020603050405020304" pitchFamily="18" charset="0"/>
                <a:ea typeface="楷体" panose="02010609060101010101" charset="-122"/>
                <a:cs typeface="Times New Roman" panose="02020603050405020304" pitchFamily="18" charset="0"/>
              </a:rPr>
              <a:t>     解： </a:t>
            </a:r>
            <a:r>
              <a:rPr lang="en-US" altLang="zh-CN" sz="2400" dirty="0">
                <a:latin typeface="Times New Roman" panose="02020603050405020304" pitchFamily="18" charset="0"/>
                <a:ea typeface="楷体" panose="02010609060101010101" charset="-122"/>
                <a:cs typeface="Times New Roman" panose="02020603050405020304" pitchFamily="18" charset="0"/>
              </a:rPr>
              <a:t>5       2       1    .     3      7                  </a:t>
            </a:r>
            <a:r>
              <a:rPr lang="en-US" altLang="zh-CN" sz="24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O</a:t>
            </a:r>
            <a:endParaRPr lang="en-US" altLang="zh-CN" sz="2400" dirty="0">
              <a:latin typeface="Times New Roman" panose="02020603050405020304" pitchFamily="18" charset="0"/>
              <a:ea typeface="楷体" panose="02010609060101010101" charset="-122"/>
              <a:cs typeface="Times New Roman" panose="02020603050405020304" pitchFamily="18" charset="0"/>
            </a:endParaRPr>
          </a:p>
          <a:p>
            <a:pPr algn="just" eaLnBrk="1" hangingPunct="1">
              <a:lnSpc>
                <a:spcPct val="150000"/>
              </a:lnSpc>
              <a:buClr>
                <a:srgbClr val="FF0000"/>
              </a:buClr>
              <a:buNone/>
            </a:pPr>
            <a:r>
              <a:rPr lang="en-US" altLang="zh-CN" sz="2400" dirty="0">
                <a:latin typeface="Times New Roman" panose="02020603050405020304" pitchFamily="18" charset="0"/>
                <a:ea typeface="楷体" panose="02010609060101010101" charset="-122"/>
                <a:cs typeface="Times New Roman" panose="02020603050405020304" pitchFamily="18" charset="0"/>
              </a:rPr>
              <a:t>            101   010    001 .   011  111                </a:t>
            </a:r>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B</a:t>
            </a:r>
            <a:endParaRPr lang="en-US" altLang="zh-CN" sz="2400" dirty="0">
              <a:latin typeface="Times New Roman" panose="02020603050405020304" pitchFamily="18" charset="0"/>
              <a:ea typeface="楷体" panose="02010609060101010101" charset="-122"/>
              <a:cs typeface="Times New Roman" panose="02020603050405020304" pitchFamily="18" charset="0"/>
            </a:endParaRPr>
          </a:p>
          <a:p>
            <a:pPr eaLnBrk="1" hangingPunct="1">
              <a:lnSpc>
                <a:spcPct val="150000"/>
              </a:lnSpc>
              <a:buClr>
                <a:srgbClr val="FF0000"/>
              </a:buClr>
              <a:buNone/>
            </a:pPr>
            <a:r>
              <a:rPr lang="zh-CN" altLang="zh-CN" sz="2400" dirty="0">
                <a:latin typeface="Times New Roman" panose="02020603050405020304" pitchFamily="18" charset="0"/>
                <a:ea typeface="楷体" panose="02010609060101010101" charset="-122"/>
                <a:cs typeface="Times New Roman" panose="02020603050405020304" pitchFamily="18" charset="0"/>
              </a:rPr>
              <a:t>    </a:t>
            </a:r>
            <a:r>
              <a:rPr lang="zh-CN" altLang="zh-CN" sz="2400" dirty="0">
                <a:latin typeface="Times New Roman" panose="02020603050405020304" pitchFamily="18" charset="0"/>
                <a:ea typeface="楷体" panose="02010609060101010101" charset="-122"/>
                <a:cs typeface="Times New Roman" panose="02020603050405020304" pitchFamily="18" charset="0"/>
                <a:sym typeface="+mn-ea"/>
              </a:rPr>
              <a:t>故</a:t>
            </a:r>
            <a:r>
              <a:rPr lang="zh-CN" altLang="zh-CN" sz="2400" dirty="0">
                <a:latin typeface="Times New Roman" panose="02020603050405020304" pitchFamily="18" charset="0"/>
                <a:ea typeface="楷体" panose="02010609060101010101" charset="-122"/>
                <a:cs typeface="Times New Roman" panose="02020603050405020304" pitchFamily="18" charset="0"/>
              </a:rPr>
              <a:t>  </a:t>
            </a:r>
            <a:endParaRPr lang="zh-CN" altLang="zh-CN" sz="2400" dirty="0">
              <a:latin typeface="Times New Roman" panose="02020603050405020304" pitchFamily="18" charset="0"/>
              <a:ea typeface="楷体" panose="02010609060101010101" charset="-122"/>
              <a:cs typeface="Times New Roman" panose="02020603050405020304" pitchFamily="18" charset="0"/>
            </a:endParaRPr>
          </a:p>
          <a:p>
            <a:pPr eaLnBrk="1" hangingPunct="1">
              <a:lnSpc>
                <a:spcPct val="150000"/>
              </a:lnSpc>
              <a:buClr>
                <a:srgbClr val="FF0000"/>
              </a:buClr>
              <a:buNone/>
            </a:pPr>
            <a:r>
              <a:rPr lang="en-US" altLang="zh-CN" sz="2400" dirty="0">
                <a:latin typeface="Times New Roman" panose="02020603050405020304" pitchFamily="18" charset="0"/>
                <a:ea typeface="楷体" panose="02010609060101010101" charset="-122"/>
                <a:cs typeface="Times New Roman" panose="02020603050405020304" pitchFamily="18" charset="0"/>
              </a:rPr>
              <a:t>            521.37</a:t>
            </a:r>
            <a:r>
              <a:rPr lang="en-US" altLang="zh-CN" sz="24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O</a:t>
            </a:r>
            <a:r>
              <a:rPr lang="en-US" altLang="zh-CN" sz="2400" dirty="0">
                <a:latin typeface="Times New Roman" panose="02020603050405020304" pitchFamily="18" charset="0"/>
                <a:ea typeface="楷体" panose="02010609060101010101" charset="-122"/>
                <a:cs typeface="Times New Roman" panose="02020603050405020304" pitchFamily="18" charset="0"/>
              </a:rPr>
              <a:t>=</a:t>
            </a:r>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101010001. 011111</a:t>
            </a:r>
            <a:r>
              <a:rPr lang="en-US" altLang="zh-CN" sz="2400" dirty="0">
                <a:latin typeface="Times New Roman" panose="02020603050405020304" pitchFamily="18" charset="0"/>
                <a:ea typeface="楷体" panose="02010609060101010101" charset="-122"/>
                <a:cs typeface="Times New Roman" panose="02020603050405020304" pitchFamily="18" charset="0"/>
              </a:rPr>
              <a:t>B</a:t>
            </a:r>
            <a:r>
              <a:rPr lang="en-US" altLang="zh-CN" sz="2400" dirty="0">
                <a:latin typeface="微软雅黑" panose="020B0503020204020204" pitchFamily="34" charset="-122"/>
                <a:ea typeface="微软雅黑" panose="020B0503020204020204" pitchFamily="34" charset="-122"/>
              </a:rPr>
              <a:t> </a:t>
            </a:r>
            <a:endParaRPr lang="en-US" altLang="zh-CN" sz="2400" dirty="0">
              <a:latin typeface="微软雅黑" panose="020B0503020204020204" pitchFamily="34" charset="-122"/>
              <a:ea typeface="微软雅黑" panose="020B0503020204020204" pitchFamily="34" charset="-122"/>
            </a:endParaRPr>
          </a:p>
          <a:p>
            <a:pPr eaLnBrk="1" hangingPunct="1">
              <a:lnSpc>
                <a:spcPct val="150000"/>
              </a:lnSpc>
              <a:buClr>
                <a:srgbClr val="FF0000"/>
              </a:buClr>
              <a:buNone/>
            </a:pPr>
            <a:r>
              <a:rPr lang="en-US" altLang="zh-CN" sz="2400" dirty="0">
                <a:latin typeface="楷体" panose="02010609060101010101" charset="-122"/>
                <a:ea typeface="楷体" panose="02010609060101010101" charset="-122"/>
                <a:cs typeface="楷体" panose="02010609060101010101" charset="-122"/>
              </a:rPr>
              <a:t>  </a:t>
            </a:r>
            <a:r>
              <a:rPr lang="zh-CN" altLang="en-US" sz="2400" dirty="0">
                <a:latin typeface="楷体" panose="02010609060101010101" charset="-122"/>
                <a:ea typeface="楷体" panose="02010609060101010101" charset="-122"/>
                <a:cs typeface="楷体" panose="02010609060101010101" charset="-122"/>
              </a:rPr>
              <a:t>或</a:t>
            </a:r>
            <a:r>
              <a:rPr lang="en-US" altLang="zh-CN" sz="2400" dirty="0">
                <a:latin typeface="楷体" panose="02010609060101010101" charset="-122"/>
                <a:ea typeface="楷体" panose="02010609060101010101" charset="-122"/>
                <a:cs typeface="楷体" panose="02010609060101010101" charset="-122"/>
              </a:rPr>
              <a:t> </a:t>
            </a:r>
            <a:r>
              <a:rPr lang="en-US" altLang="zh-CN" sz="2400" dirty="0">
                <a:latin typeface="微软雅黑" panose="020B0503020204020204" pitchFamily="34" charset="-122"/>
                <a:ea typeface="微软雅黑" panose="020B0503020204020204" pitchFamily="34" charset="-122"/>
              </a:rPr>
              <a:t>  </a:t>
            </a:r>
            <a:endParaRPr lang="en-US" altLang="zh-CN" sz="2400" dirty="0">
              <a:latin typeface="微软雅黑" panose="020B0503020204020204" pitchFamily="34" charset="-122"/>
              <a:ea typeface="微软雅黑" panose="020B0503020204020204" pitchFamily="34" charset="-122"/>
            </a:endParaRPr>
          </a:p>
          <a:p>
            <a:pPr eaLnBrk="1" hangingPunct="1">
              <a:lnSpc>
                <a:spcPct val="150000"/>
              </a:lnSpc>
              <a:buClr>
                <a:srgbClr val="FF0000"/>
              </a:buClr>
              <a:buNone/>
            </a:pPr>
            <a:r>
              <a:rPr lang="en-US" altLang="zh-CN" sz="2400" dirty="0">
                <a:latin typeface="微软雅黑" panose="020B0503020204020204" pitchFamily="34" charset="-122"/>
                <a:ea typeface="微软雅黑" panose="020B0503020204020204" pitchFamily="34" charset="-122"/>
              </a:rPr>
              <a:t>          (</a:t>
            </a:r>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521.37</a:t>
            </a:r>
            <a:r>
              <a:rPr lang="en-US" altLang="zh-CN" sz="24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baseline="-250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8</a:t>
            </a:r>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101010001. 011111</a:t>
            </a:r>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baseline="-25000" dirty="0">
                <a:latin typeface="Times New Roman" panose="02020603050405020304" pitchFamily="18" charset="0"/>
                <a:ea typeface="微软雅黑" panose="020B0503020204020204" pitchFamily="34" charset="-122"/>
                <a:cs typeface="Times New Roman" panose="02020603050405020304" pitchFamily="18" charset="0"/>
                <a:sym typeface="+mn-ea"/>
              </a:rPr>
              <a:t>2</a:t>
            </a:r>
            <a:endParaRPr lang="en-US" altLang="zh-CN" sz="2400" baseline="-25000" dirty="0">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11" name="矩形 10"/>
          <p:cNvSpPr/>
          <p:nvPr/>
        </p:nvSpPr>
        <p:spPr>
          <a:xfrm>
            <a:off x="8543925" y="6308725"/>
            <a:ext cx="1656080" cy="5041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内容占位符 2"/>
          <p:cNvSpPr>
            <a:spLocks noGrp="1"/>
          </p:cNvSpPr>
          <p:nvPr>
            <p:ph sz="quarter" idx="10"/>
          </p:nvPr>
        </p:nvSpPr>
        <p:spPr>
          <a:xfrm>
            <a:off x="2063750" y="2106295"/>
            <a:ext cx="9637395" cy="4572000"/>
          </a:xfrm>
        </p:spPr>
        <p:txBody>
          <a:bodyPr vert="horz" wrap="square" lIns="91440" tIns="45720" rIns="91440" bIns="45720" numCol="1" anchor="t" anchorCtr="0" compatLnSpc="1">
            <a:normAutofit lnSpcReduction="20000"/>
          </a:bodyPr>
          <a:lstStyle/>
          <a:p>
            <a:pPr marL="273050" marR="0" lvl="0" indent="0" algn="l" defTabSz="914400" rtl="0" fontAlgn="base">
              <a:lnSpc>
                <a:spcPct val="114000"/>
              </a:lnSpc>
              <a:spcBef>
                <a:spcPts val="600"/>
              </a:spcBef>
              <a:spcAft>
                <a:spcPct val="0"/>
              </a:spcAft>
              <a:buClr>
                <a:srgbClr val="FF0101"/>
              </a:buClr>
              <a:buSzPct val="70000"/>
              <a:buFont typeface="Wingdings" panose="05000000000000000000" pitchFamily="2" charset="2"/>
              <a:buChar char="Ø"/>
              <a:defRPr/>
            </a:pPr>
            <a:r>
              <a:rPr kumimoji="0" lang="zh-CN" altLang="zh-CN" sz="2400" b="0" i="0" u="none"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rPr>
              <a:t>方法：由于</a:t>
            </a:r>
            <a:r>
              <a:rPr lang="en-US" altLang="zh-CN" noProof="0" dirty="0" smtClean="0">
                <a:ln>
                  <a:noFill/>
                </a:ln>
                <a:effectLst/>
                <a:uLnTx/>
                <a:uFillTx/>
                <a:latin typeface="楷体" panose="02010609060101010101" charset="-122"/>
                <a:ea typeface="楷体" panose="02010609060101010101" charset="-122"/>
                <a:cs typeface="楷体" panose="02010609060101010101" charset="-122"/>
                <a:sym typeface="+mn-ea"/>
              </a:rPr>
              <a:t>2</a:t>
            </a:r>
            <a:r>
              <a:rPr lang="en-US" altLang="zh-CN" baseline="30000" noProof="0" dirty="0" smtClean="0">
                <a:ln>
                  <a:noFill/>
                </a:ln>
                <a:effectLst/>
                <a:uLnTx/>
                <a:uFillTx/>
                <a:latin typeface="楷体" panose="02010609060101010101" charset="-122"/>
                <a:ea typeface="楷体" panose="02010609060101010101" charset="-122"/>
                <a:cs typeface="楷体" panose="02010609060101010101" charset="-122"/>
                <a:sym typeface="+mn-ea"/>
              </a:rPr>
              <a:t>4</a:t>
            </a:r>
            <a:r>
              <a:rPr lang="en-US" altLang="zh-CN" noProof="0" dirty="0" smtClean="0">
                <a:ln>
                  <a:noFill/>
                </a:ln>
                <a:effectLst/>
                <a:uLnTx/>
                <a:uFillTx/>
                <a:latin typeface="楷体" panose="02010609060101010101" charset="-122"/>
                <a:ea typeface="楷体" panose="02010609060101010101" charset="-122"/>
                <a:cs typeface="楷体" panose="02010609060101010101" charset="-122"/>
                <a:sym typeface="+mn-ea"/>
              </a:rPr>
              <a:t>=16</a:t>
            </a:r>
            <a:r>
              <a:rPr lang="en-US" altLang="zh-CN" baseline="30000" noProof="0" dirty="0" smtClean="0">
                <a:ln>
                  <a:noFill/>
                </a:ln>
                <a:effectLst/>
                <a:uLnTx/>
                <a:uFillTx/>
                <a:latin typeface="楷体" panose="02010609060101010101" charset="-122"/>
                <a:ea typeface="楷体" panose="02010609060101010101" charset="-122"/>
                <a:cs typeface="楷体" panose="02010609060101010101" charset="-122"/>
                <a:sym typeface="+mn-ea"/>
              </a:rPr>
              <a:t>1</a:t>
            </a:r>
            <a:r>
              <a:rPr lang="zh-CN" altLang="en-US" baseline="30000" noProof="0" dirty="0" smtClean="0">
                <a:ln>
                  <a:noFill/>
                </a:ln>
                <a:effectLst/>
                <a:uLnTx/>
                <a:uFillTx/>
                <a:latin typeface="楷体" panose="02010609060101010101" charset="-122"/>
                <a:ea typeface="楷体" panose="02010609060101010101" charset="-122"/>
                <a:cs typeface="楷体" panose="02010609060101010101" charset="-122"/>
                <a:sym typeface="+mn-ea"/>
              </a:rPr>
              <a:t>，</a:t>
            </a:r>
            <a:r>
              <a:rPr kumimoji="0" lang="zh-CN" altLang="zh-CN" sz="2400" b="0" i="0" u="none"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rPr>
              <a:t>四位二进制对应一位十六进制。</a:t>
            </a:r>
            <a:endParaRPr kumimoji="0" lang="zh-CN" alt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fontAlgn="base">
              <a:lnSpc>
                <a:spcPct val="114000"/>
              </a:lnSpc>
              <a:spcBef>
                <a:spcPts val="600"/>
              </a:spcBef>
              <a:spcAft>
                <a:spcPct val="0"/>
              </a:spcAft>
              <a:buClr>
                <a:srgbClr val="FF0101"/>
              </a:buClr>
              <a:buSzPct val="70000"/>
              <a:buFont typeface="Wingdings" panose="05000000000000000000" pitchFamily="2" charset="2"/>
              <a:buNone/>
              <a:defRPr/>
            </a:pPr>
            <a:r>
              <a:rPr kumimoji="0" lang="en-US" alt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例</a:t>
            </a: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 </a:t>
            </a:r>
            <a:r>
              <a:rPr kumimoji="0" lang="zh-CN"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a:t>
            </a:r>
            <a:r>
              <a:rPr lang="zh-CN" altLang="zh-CN" sz="24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将</a:t>
            </a:r>
            <a:r>
              <a:rPr lang="en-US" altLang="zh-CN" sz="24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1011101001.110101B</a:t>
            </a:r>
            <a:r>
              <a:rPr lang="zh-CN" altLang="zh-CN" sz="24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转换为十六进制数。</a:t>
            </a:r>
            <a:endParaRPr kumimoji="0" lang="zh-CN"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endParaRPr>
          </a:p>
          <a:p>
            <a:pPr marL="273050" marR="0" lvl="0" indent="0" algn="just" defTabSz="914400" rtl="0" fontAlgn="base">
              <a:lnSpc>
                <a:spcPct val="114000"/>
              </a:lnSpc>
              <a:spcBef>
                <a:spcPts val="600"/>
              </a:spcBef>
              <a:spcAft>
                <a:spcPct val="0"/>
              </a:spcAft>
              <a:buClr>
                <a:srgbClr val="FF0000"/>
              </a:buClr>
              <a:buSzPct val="70000"/>
              <a:buFontTx/>
              <a:buNone/>
              <a:defRPr/>
            </a:pP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   </a:t>
            </a:r>
            <a:r>
              <a:rPr kumimoji="0" lang="zh-CN"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解：</a:t>
            </a:r>
            <a:endParaRPr kumimoji="0" lang="zh-CN"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endParaRPr>
          </a:p>
          <a:p>
            <a:pPr marL="273050" marR="0" lvl="0" indent="0" algn="just" defTabSz="914400" rtl="0" fontAlgn="base">
              <a:lnSpc>
                <a:spcPct val="114000"/>
              </a:lnSpc>
              <a:spcBef>
                <a:spcPts val="600"/>
              </a:spcBef>
              <a:spcAft>
                <a:spcPct val="0"/>
              </a:spcAft>
              <a:buClr>
                <a:srgbClr val="FF0000"/>
              </a:buClr>
              <a:buSzPct val="70000"/>
              <a:buFontTx/>
              <a:buNone/>
              <a:defRPr/>
            </a:pP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             </a:t>
            </a:r>
            <a:r>
              <a:rPr kumimoji="0" lang="zh-CN"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整数部分：</a:t>
            </a: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0010     1110     1001</a:t>
            </a:r>
            <a:endPar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endParaRPr>
          </a:p>
          <a:p>
            <a:pPr marL="273050" marR="0" lvl="0" indent="0" algn="just" defTabSz="914400" rtl="0" fontAlgn="base">
              <a:lnSpc>
                <a:spcPct val="114000"/>
              </a:lnSpc>
              <a:spcBef>
                <a:spcPts val="600"/>
              </a:spcBef>
              <a:spcAft>
                <a:spcPct val="0"/>
              </a:spcAft>
              <a:buClr>
                <a:srgbClr val="FF0000"/>
              </a:buClr>
              <a:buSzPct val="70000"/>
              <a:buFontTx/>
              <a:buNone/>
              <a:defRPr/>
            </a:pP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                                   2           E          9</a:t>
            </a:r>
            <a:endPar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endParaRPr>
          </a:p>
          <a:p>
            <a:pPr marL="273050" marR="0" lvl="0" indent="0" algn="just" defTabSz="914400" rtl="0" fontAlgn="base">
              <a:lnSpc>
                <a:spcPct val="114000"/>
              </a:lnSpc>
              <a:spcBef>
                <a:spcPts val="600"/>
              </a:spcBef>
              <a:spcAft>
                <a:spcPct val="0"/>
              </a:spcAft>
              <a:buClr>
                <a:srgbClr val="FF0000"/>
              </a:buClr>
              <a:buSzPct val="70000"/>
              <a:buFontTx/>
              <a:buNone/>
              <a:defRPr/>
            </a:pP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              </a:t>
            </a:r>
            <a:r>
              <a:rPr kumimoji="0" lang="zh-CN"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小数部分：</a:t>
            </a: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1101    0100</a:t>
            </a:r>
            <a:endPar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endParaRPr>
          </a:p>
          <a:p>
            <a:pPr marL="273050" marR="0" lvl="0" indent="0" algn="just" defTabSz="914400" rtl="0" fontAlgn="base">
              <a:lnSpc>
                <a:spcPct val="114000"/>
              </a:lnSpc>
              <a:spcBef>
                <a:spcPts val="600"/>
              </a:spcBef>
              <a:spcAft>
                <a:spcPct val="0"/>
              </a:spcAft>
              <a:buClr>
                <a:srgbClr val="FF0000"/>
              </a:buClr>
              <a:buSzPct val="70000"/>
              <a:buFontTx/>
              <a:buNone/>
              <a:defRPr/>
            </a:pP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                                   D         4</a:t>
            </a:r>
            <a:endPar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endParaRPr>
          </a:p>
          <a:p>
            <a:pPr marL="273050" marR="0" lvl="0" indent="0" algn="l" defTabSz="914400" rtl="0" fontAlgn="base">
              <a:lnSpc>
                <a:spcPct val="114000"/>
              </a:lnSpc>
              <a:spcBef>
                <a:spcPts val="600"/>
              </a:spcBef>
              <a:spcAft>
                <a:spcPct val="0"/>
              </a:spcAft>
              <a:buClr>
                <a:srgbClr val="FF0000"/>
              </a:buClr>
              <a:buSzPct val="70000"/>
              <a:buFontTx/>
              <a:buNone/>
              <a:defRPr/>
            </a:pP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   </a:t>
            </a:r>
            <a:r>
              <a:rPr kumimoji="0" lang="zh-CN"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故</a:t>
            </a: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         1011101001.110101B=2E9.D4H </a:t>
            </a:r>
            <a:endPar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endParaRPr>
          </a:p>
          <a:p>
            <a:pPr marL="273050" marR="0" lvl="0" indent="0" algn="l" defTabSz="914400" rtl="0" fontAlgn="base">
              <a:lnSpc>
                <a:spcPct val="114000"/>
              </a:lnSpc>
              <a:spcBef>
                <a:spcPts val="600"/>
              </a:spcBef>
              <a:spcAft>
                <a:spcPct val="0"/>
              </a:spcAft>
              <a:buClr>
                <a:srgbClr val="FF0000"/>
              </a:buClr>
              <a:buSzPct val="70000"/>
              <a:buFontTx/>
              <a:buNone/>
              <a:defRPr/>
            </a:pP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   </a:t>
            </a:r>
            <a:r>
              <a:rPr kumimoji="0" lang="zh-CN" alt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或</a:t>
            </a: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          (</a:t>
            </a:r>
            <a:r>
              <a:rPr lang="en-US" altLang="zh-CN" sz="24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1011101001.110101</a:t>
            </a: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a:t>
            </a:r>
            <a:r>
              <a:rPr kumimoji="0" lang="en-US" altLang="zh-CN" sz="2400" b="0" i="0" u="none" strike="noStrike" kern="1200" cap="none" spc="0" normalizeH="0" baseline="-2500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2</a:t>
            </a: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 =  (</a:t>
            </a:r>
            <a:r>
              <a:rPr lang="en-US" altLang="zh-CN" sz="24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2E9.D</a:t>
            </a: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a:t>
            </a:r>
            <a:r>
              <a:rPr kumimoji="0" lang="en-US" altLang="zh-CN" sz="2400" b="0" i="0" u="none" strike="noStrike" kern="1200" cap="none" spc="0" normalizeH="0" baseline="-2500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16</a:t>
            </a:r>
            <a:endParaRPr kumimoji="0" lang="en-US" altLang="zh-CN" sz="2400" b="0" i="0" u="none" strike="noStrike" kern="1200" cap="none" spc="0" normalizeH="0" baseline="-2500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endParaRPr>
          </a:p>
        </p:txBody>
      </p:sp>
      <p:sp>
        <p:nvSpPr>
          <p:cNvPr id="4" name="矩形 3"/>
          <p:cNvSpPr/>
          <p:nvPr/>
        </p:nvSpPr>
        <p:spPr>
          <a:xfrm>
            <a:off x="8400415" y="5948680"/>
            <a:ext cx="1871980" cy="864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601" name="标题 1"/>
          <p:cNvSpPr>
            <a:spLocks noGrp="1" noChangeArrowheads="1"/>
          </p:cNvSpPr>
          <p:nvPr/>
        </p:nvSpPr>
        <p:spPr>
          <a:xfrm>
            <a:off x="2085340" y="1405890"/>
            <a:ext cx="5915025" cy="614680"/>
          </a:xfrm>
          <a:prstGeom prst="rect">
            <a:avLst/>
          </a:prstGeom>
        </p:spPr>
        <p:txBody>
          <a:bodyPr vert="horz" anchor="b">
            <a:normAutofit fontScale="80000"/>
          </a:bodyPr>
          <a:lst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2pPr>
            <a:lvl3pPr algn="l" rtl="0" eaLnBrk="0" fontAlgn="base" hangingPunct="0">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3pPr>
            <a:lvl4pPr algn="l" rtl="0" eaLnBrk="0" fontAlgn="base" hangingPunct="0">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4pPr>
            <a:lvl5pPr algn="l" rtl="0" eaLnBrk="0" fontAlgn="base" hangingPunct="0">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5pPr>
            <a:lvl6pPr marL="457200" algn="l" rtl="0" fontAlgn="base">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6pPr>
            <a:lvl7pPr marL="914400" algn="l" rtl="0" fontAlgn="base">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7pPr>
            <a:lvl8pPr marL="1371600" algn="l" rtl="0" fontAlgn="base">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8pPr>
            <a:lvl9pPr marL="1828800" algn="l" rtl="0" fontAlgn="base">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cap="none"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sym typeface="+mn-ea"/>
              </a:rPr>
              <a:t>（</a:t>
            </a:r>
            <a:r>
              <a:rPr lang="en-US" altLang="zh-CN" cap="none"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sym typeface="+mn-ea"/>
              </a:rPr>
              <a:t>2</a:t>
            </a:r>
            <a:r>
              <a:rPr lang="zh-CN" cap="none"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sym typeface="+mn-ea"/>
              </a:rPr>
              <a:t>） </a:t>
            </a:r>
            <a:r>
              <a:rPr lang="zh-CN" altLang="en-US"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sym typeface="+mn-ea"/>
              </a:rPr>
              <a:t>二进制与</a:t>
            </a:r>
            <a:r>
              <a:rPr lang="zh-CN" altLang="en-US" cap="none"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sym typeface="+mn-ea"/>
              </a:rPr>
              <a:t>十六进制数</a:t>
            </a:r>
            <a:r>
              <a:rPr lang="zh-CN" altLang="en-US"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sym typeface="+mn-ea"/>
              </a:rPr>
              <a:t>的相互转换</a:t>
            </a:r>
            <a:endParaRPr kumimoji="0" lang="zh-CN" altLang="en-US" sz="3000" b="0" i="0" u="none" strike="noStrike" kern="1200" cap="small"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sym typeface="+mn-ea"/>
            </a:endParaRPr>
          </a:p>
        </p:txBody>
      </p:sp>
    </p:spTree>
  </p:cSld>
  <p:clrMapOvr>
    <a:masterClrMapping/>
  </p:clrMapOvr>
  <p:transition>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内容占位符 2"/>
          <p:cNvSpPr>
            <a:spLocks noGrp="1"/>
          </p:cNvSpPr>
          <p:nvPr>
            <p:ph sz="quarter" idx="10"/>
          </p:nvPr>
        </p:nvSpPr>
        <p:spPr>
          <a:xfrm>
            <a:off x="2424430" y="1700530"/>
            <a:ext cx="8561070" cy="4572000"/>
          </a:xfrm>
        </p:spPr>
        <p:txBody>
          <a:bodyPr vert="horz" wrap="square" lIns="91440" tIns="45720" rIns="91440" bIns="45720" anchor="t"/>
          <a:lstStyle/>
          <a:p>
            <a:pPr marL="0" indent="0" eaLnBrk="1" hangingPunct="1">
              <a:lnSpc>
                <a:spcPts val="4000"/>
              </a:lnSpc>
              <a:buClr>
                <a:srgbClr val="FF0101"/>
              </a:buClr>
              <a:buFont typeface="Wingdings" panose="05000000000000000000" pitchFamily="2" charset="2"/>
              <a:buNone/>
            </a:pPr>
            <a:r>
              <a:rPr lang="zh-CN" altLang="zh-CN" dirty="0">
                <a:latin typeface="楷体" panose="02010609060101010101" charset="-122"/>
                <a:ea typeface="楷体" panose="02010609060101010101" charset="-122"/>
                <a:cs typeface="楷体" panose="02010609060101010101" charset="-122"/>
              </a:rPr>
              <a:t>例</a:t>
            </a:r>
            <a:r>
              <a:rPr lang="en-US" altLang="zh-CN" dirty="0">
                <a:latin typeface="楷体" panose="02010609060101010101" charset="-122"/>
                <a:ea typeface="楷体" panose="02010609060101010101" charset="-122"/>
                <a:cs typeface="楷体" panose="02010609060101010101" charset="-122"/>
              </a:rPr>
              <a:t> </a:t>
            </a:r>
            <a:r>
              <a:rPr lang="zh-CN" altLang="zh-CN" dirty="0">
                <a:latin typeface="楷体" panose="02010609060101010101" charset="-122"/>
                <a:ea typeface="楷体" panose="02010609060101010101" charset="-122"/>
                <a:cs typeface="楷体" panose="02010609060101010101" charset="-122"/>
              </a:rPr>
              <a:t>：将</a:t>
            </a:r>
            <a:r>
              <a:rPr lang="en-US" altLang="zh-CN" dirty="0">
                <a:latin typeface="微软雅黑" panose="020B0503020204020204" pitchFamily="34" charset="-122"/>
                <a:ea typeface="微软雅黑" panose="020B0503020204020204" pitchFamily="34" charset="-122"/>
              </a:rPr>
              <a:t>5A.3BH</a:t>
            </a:r>
            <a:r>
              <a:rPr lang="zh-CN" altLang="zh-CN" dirty="0">
                <a:latin typeface="楷体" panose="02010609060101010101" charset="-122"/>
                <a:ea typeface="楷体" panose="02010609060101010101" charset="-122"/>
              </a:rPr>
              <a:t>转换为二进制数</a:t>
            </a:r>
            <a:endParaRPr lang="zh-CN" altLang="zh-CN" dirty="0">
              <a:latin typeface="微软雅黑" panose="020B0503020204020204" pitchFamily="34" charset="-122"/>
              <a:ea typeface="微软雅黑" panose="020B0503020204020204" pitchFamily="34" charset="-122"/>
            </a:endParaRPr>
          </a:p>
          <a:p>
            <a:pPr algn="just" eaLnBrk="1" hangingPunct="1">
              <a:lnSpc>
                <a:spcPct val="150000"/>
              </a:lnSpc>
              <a:buClr>
                <a:srgbClr val="FF0000"/>
              </a:buClr>
              <a:buNone/>
            </a:pPr>
            <a:r>
              <a:rPr lang="zh-CN" altLang="zh-CN" sz="2800" dirty="0">
                <a:latin typeface="微软雅黑" panose="020B0503020204020204" pitchFamily="34" charset="-122"/>
                <a:ea typeface="微软雅黑" panose="020B0503020204020204" pitchFamily="34" charset="-122"/>
              </a:rPr>
              <a:t>          </a:t>
            </a:r>
            <a:r>
              <a:rPr lang="zh-CN" altLang="zh-CN" dirty="0">
                <a:latin typeface="楷体" panose="02010609060101010101" charset="-122"/>
                <a:ea typeface="楷体" panose="02010609060101010101" charset="-122"/>
              </a:rPr>
              <a:t>解：</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 </a:t>
            </a:r>
            <a:endParaRPr lang="zh-CN" altLang="zh-CN" dirty="0">
              <a:latin typeface="微软雅黑" panose="020B0503020204020204" pitchFamily="34" charset="-122"/>
              <a:ea typeface="微软雅黑" panose="020B0503020204020204" pitchFamily="34" charset="-122"/>
            </a:endParaRPr>
          </a:p>
          <a:p>
            <a:pPr algn="just" eaLnBrk="1" hangingPunct="1">
              <a:lnSpc>
                <a:spcPct val="150000"/>
              </a:lnSpc>
              <a:buClr>
                <a:srgbClr val="FF0000"/>
              </a:buClr>
              <a:buNone/>
            </a:pPr>
            <a:r>
              <a:rPr lang="zh-CN" altLang="zh-CN"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                       5       A   .    3        B</a:t>
            </a:r>
            <a:endParaRPr lang="en-US" altLang="zh-CN" dirty="0">
              <a:latin typeface="微软雅黑" panose="020B0503020204020204" pitchFamily="34" charset="-122"/>
              <a:ea typeface="微软雅黑" panose="020B0503020204020204" pitchFamily="34" charset="-122"/>
            </a:endParaRPr>
          </a:p>
          <a:p>
            <a:pPr algn="just" eaLnBrk="1" hangingPunct="1">
              <a:lnSpc>
                <a:spcPct val="150000"/>
              </a:lnSpc>
              <a:buClr>
                <a:srgbClr val="FF0000"/>
              </a:buClr>
              <a:buNone/>
            </a:pPr>
            <a:r>
              <a:rPr lang="en-US" altLang="zh-CN" dirty="0">
                <a:latin typeface="微软雅黑" panose="020B0503020204020204" pitchFamily="34" charset="-122"/>
                <a:ea typeface="微软雅黑" panose="020B0503020204020204" pitchFamily="34" charset="-122"/>
              </a:rPr>
              <a:t>                    0101 1010 .  0011  1011</a:t>
            </a:r>
            <a:endParaRPr lang="en-US" altLang="zh-CN" dirty="0">
              <a:latin typeface="微软雅黑" panose="020B0503020204020204" pitchFamily="34" charset="-122"/>
              <a:ea typeface="微软雅黑" panose="020B0503020204020204" pitchFamily="34" charset="-122"/>
            </a:endParaRPr>
          </a:p>
          <a:p>
            <a:pPr eaLnBrk="1" hangingPunct="1">
              <a:lnSpc>
                <a:spcPct val="150000"/>
              </a:lnSpc>
              <a:buClr>
                <a:srgbClr val="FF0000"/>
              </a:buClr>
              <a:buNone/>
            </a:pPr>
            <a:r>
              <a:rPr lang="zh-CN" altLang="zh-CN"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   </a:t>
            </a:r>
            <a:r>
              <a:rPr lang="zh-CN" altLang="zh-CN" dirty="0">
                <a:latin typeface="楷体" panose="02010609060101010101" charset="-122"/>
                <a:ea typeface="楷体" panose="02010609060101010101" charset="-122"/>
              </a:rPr>
              <a:t>故</a:t>
            </a:r>
            <a:r>
              <a:rPr lang="en-US" altLang="zh-CN" dirty="0">
                <a:latin typeface="微软雅黑" panose="020B0503020204020204" pitchFamily="34" charset="-122"/>
                <a:ea typeface="微软雅黑" panose="020B0503020204020204" pitchFamily="34" charset="-122"/>
              </a:rPr>
              <a:t>        5A.3BH=1011010.00111011B </a:t>
            </a:r>
            <a:endParaRPr lang="en-US" altLang="zh-CN" dirty="0">
              <a:latin typeface="微软雅黑" panose="020B0503020204020204" pitchFamily="34" charset="-122"/>
              <a:ea typeface="微软雅黑" panose="020B0503020204020204" pitchFamily="34" charset="-122"/>
            </a:endParaRPr>
          </a:p>
          <a:p>
            <a:pPr eaLnBrk="1" hangingPunct="1">
              <a:lnSpc>
                <a:spcPct val="150000"/>
              </a:lnSpc>
              <a:buClr>
                <a:srgbClr val="FF0000"/>
              </a:buClr>
              <a:buNone/>
            </a:pPr>
            <a:r>
              <a:rPr lang="en-US" altLang="zh-CN" dirty="0">
                <a:latin typeface="微软雅黑" panose="020B0503020204020204" pitchFamily="34" charset="-122"/>
                <a:ea typeface="微软雅黑" panose="020B0503020204020204" pitchFamily="34" charset="-122"/>
              </a:rPr>
              <a:t>         </a:t>
            </a:r>
            <a:r>
              <a:rPr lang="zh-CN" altLang="en-US" dirty="0">
                <a:latin typeface="楷体" panose="02010609060101010101" charset="-122"/>
                <a:ea typeface="楷体" panose="02010609060101010101" charset="-122"/>
              </a:rPr>
              <a:t>或</a:t>
            </a:r>
            <a:r>
              <a:rPr lang="en-US" altLang="zh-CN" dirty="0">
                <a:latin typeface="微软雅黑" panose="020B0503020204020204" pitchFamily="34" charset="-122"/>
                <a:ea typeface="微软雅黑" panose="020B0503020204020204" pitchFamily="34" charset="-122"/>
                <a:sym typeface="+mn-ea"/>
              </a:rPr>
              <a:t>        (5A.3B)</a:t>
            </a:r>
            <a:r>
              <a:rPr lang="en-US" altLang="zh-CN" baseline="-25000" dirty="0">
                <a:latin typeface="微软雅黑" panose="020B0503020204020204" pitchFamily="34" charset="-122"/>
                <a:ea typeface="微软雅黑" panose="020B0503020204020204" pitchFamily="34" charset="-122"/>
                <a:sym typeface="+mn-ea"/>
              </a:rPr>
              <a:t>16</a:t>
            </a:r>
            <a:r>
              <a:rPr lang="en-US" altLang="zh-CN" dirty="0">
                <a:latin typeface="微软雅黑" panose="020B0503020204020204" pitchFamily="34" charset="-122"/>
                <a:ea typeface="微软雅黑" panose="020B0503020204020204" pitchFamily="34" charset="-122"/>
                <a:sym typeface="+mn-ea"/>
              </a:rPr>
              <a:t>=(1011010.00111011)</a:t>
            </a:r>
            <a:r>
              <a:rPr lang="en-US" altLang="zh-CN" baseline="-25000" dirty="0">
                <a:latin typeface="微软雅黑" panose="020B0503020204020204" pitchFamily="34" charset="-122"/>
                <a:ea typeface="微软雅黑" panose="020B0503020204020204" pitchFamily="34" charset="-122"/>
                <a:sym typeface="+mn-ea"/>
              </a:rPr>
              <a:t> 2</a:t>
            </a:r>
            <a:endParaRPr lang="en-US" altLang="zh-CN" baseline="-25000" dirty="0">
              <a:latin typeface="微软雅黑" panose="020B0503020204020204" pitchFamily="34" charset="-122"/>
              <a:ea typeface="微软雅黑" panose="020B0503020204020204" pitchFamily="34" charset="-122"/>
              <a:sym typeface="+mn-ea"/>
            </a:endParaRPr>
          </a:p>
        </p:txBody>
      </p:sp>
      <p:sp>
        <p:nvSpPr>
          <p:cNvPr id="11" name="矩形 10"/>
          <p:cNvSpPr/>
          <p:nvPr/>
        </p:nvSpPr>
        <p:spPr>
          <a:xfrm>
            <a:off x="8543925" y="6308725"/>
            <a:ext cx="1656080" cy="5041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Effect transition="in" filter="blinds(horizontal)">
                                      <p:cBhvr>
                                        <p:cTn id="7" dur="500"/>
                                        <p:tgtEl>
                                          <p:spTgt spid="3277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2771">
                                            <p:txEl>
                                              <p:pRg st="1" end="1"/>
                                            </p:txEl>
                                          </p:spTgt>
                                        </p:tgtEl>
                                        <p:attrNameLst>
                                          <p:attrName>style.visibility</p:attrName>
                                        </p:attrNameLst>
                                      </p:cBhvr>
                                      <p:to>
                                        <p:strVal val="visible"/>
                                      </p:to>
                                    </p:set>
                                    <p:animEffect transition="in" filter="blinds(horizontal)">
                                      <p:cBhvr>
                                        <p:cTn id="10" dur="500"/>
                                        <p:tgtEl>
                                          <p:spTgt spid="3277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2771">
                                            <p:txEl>
                                              <p:pRg st="2" end="2"/>
                                            </p:txEl>
                                          </p:spTgt>
                                        </p:tgtEl>
                                        <p:attrNameLst>
                                          <p:attrName>style.visibility</p:attrName>
                                        </p:attrNameLst>
                                      </p:cBhvr>
                                      <p:to>
                                        <p:strVal val="visible"/>
                                      </p:to>
                                    </p:set>
                                    <p:animEffect transition="in" filter="blinds(horizontal)">
                                      <p:cBhvr>
                                        <p:cTn id="15" dur="500"/>
                                        <p:tgtEl>
                                          <p:spTgt spid="32771">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2771">
                                            <p:txEl>
                                              <p:pRg st="3" end="3"/>
                                            </p:txEl>
                                          </p:spTgt>
                                        </p:tgtEl>
                                        <p:attrNameLst>
                                          <p:attrName>style.visibility</p:attrName>
                                        </p:attrNameLst>
                                      </p:cBhvr>
                                      <p:to>
                                        <p:strVal val="visible"/>
                                      </p:to>
                                    </p:set>
                                    <p:animEffect transition="in" filter="blinds(horizontal)">
                                      <p:cBhvr>
                                        <p:cTn id="18" dur="500"/>
                                        <p:tgtEl>
                                          <p:spTgt spid="32771">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2771">
                                            <p:txEl>
                                              <p:pRg st="4" end="4"/>
                                            </p:txEl>
                                          </p:spTgt>
                                        </p:tgtEl>
                                        <p:attrNameLst>
                                          <p:attrName>style.visibility</p:attrName>
                                        </p:attrNameLst>
                                      </p:cBhvr>
                                      <p:to>
                                        <p:strVal val="visible"/>
                                      </p:to>
                                    </p:set>
                                    <p:animEffect transition="in" filter="blinds(horizontal)">
                                      <p:cBhvr>
                                        <p:cTn id="23" dur="500"/>
                                        <p:tgtEl>
                                          <p:spTgt spid="32771">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2771">
                                            <p:txEl>
                                              <p:pRg st="5" end="5"/>
                                            </p:txEl>
                                          </p:spTgt>
                                        </p:tgtEl>
                                        <p:attrNameLst>
                                          <p:attrName>style.visibility</p:attrName>
                                        </p:attrNameLst>
                                      </p:cBhvr>
                                      <p:to>
                                        <p:strVal val="visible"/>
                                      </p:to>
                                    </p:set>
                                    <p:animEffect transition="in" filter="blinds(horizontal)">
                                      <p:cBhvr>
                                        <p:cTn id="26" dur="500"/>
                                        <p:tgtEl>
                                          <p:spTgt spid="327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400415" y="5948680"/>
            <a:ext cx="1871980" cy="864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10" name="内容占位符 2"/>
          <p:cNvSpPr>
            <a:spLocks noGrp="1"/>
          </p:cNvSpPr>
          <p:nvPr>
            <p:ph sz="quarter" idx="10"/>
          </p:nvPr>
        </p:nvSpPr>
        <p:spPr>
          <a:xfrm>
            <a:off x="1239520" y="1336040"/>
            <a:ext cx="10743565" cy="3645535"/>
          </a:xfrm>
        </p:spPr>
        <p:txBody>
          <a:bodyPr vert="horz" wrap="square" lIns="91440" tIns="45720" rIns="91440" bIns="45720" numCol="1" anchor="t" anchorCtr="0" compatLnSpc="1">
            <a:noAutofit/>
          </a:bodyPr>
          <a:lstStyle/>
          <a:p>
            <a:pPr marL="0" marR="0" lvl="0" indent="0" algn="l" defTabSz="914400" rtl="0" fontAlgn="auto">
              <a:lnSpc>
                <a:spcPct val="130000"/>
              </a:lnSpc>
              <a:spcBef>
                <a:spcPts val="600"/>
              </a:spcBef>
              <a:spcAft>
                <a:spcPts val="0"/>
              </a:spcAft>
              <a:buClr>
                <a:srgbClr val="FF0101"/>
              </a:buClr>
              <a:buSzPct val="70000"/>
              <a:buFont typeface="Wingdings" panose="05000000000000000000" pitchFamily="2" charset="2"/>
              <a:buNone/>
              <a:defRPr/>
            </a:pPr>
            <a:r>
              <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（1）</a:t>
            </a:r>
            <a:r>
              <a:rPr kumimoji="0" lang="zh-CN" sz="2400" b="0" i="0" u="none"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rPr>
              <a:t>十进制数转换为二进制数</a:t>
            </a:r>
            <a:endParaRPr kumimoji="0" lang="zh-CN" sz="2400" b="0" i="0" u="none"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endParaRPr>
          </a:p>
          <a:p>
            <a:pPr marL="0" marR="0" lvl="0" indent="0" algn="l" defTabSz="914400" rtl="0" fontAlgn="auto">
              <a:lnSpc>
                <a:spcPct val="130000"/>
              </a:lnSpc>
              <a:spcBef>
                <a:spcPts val="600"/>
              </a:spcBef>
              <a:spcAft>
                <a:spcPts val="0"/>
              </a:spcAft>
              <a:buClr>
                <a:srgbClr val="FF0101"/>
              </a:buClr>
              <a:buSzPct val="70000"/>
              <a:buFont typeface="Wingdings" panose="05000000000000000000" pitchFamily="2" charset="2"/>
              <a:buNone/>
              <a:defRPr/>
            </a:pPr>
            <a:r>
              <a:rPr kumimoji="0" lang="en-US" altLang="zh-CN" sz="2400" b="0" i="0" u="none"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rPr>
              <a:t>  </a:t>
            </a:r>
            <a:r>
              <a:rPr kumimoji="0" lang="zh-CN" sz="2400" b="0" i="0" u="none"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rPr>
              <a:t>1）整数转换：除2取余法。</a:t>
            </a:r>
            <a:endParaRPr kumimoji="0" lang="zh-CN" sz="2400" b="0" i="0" u="none"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endParaRPr>
          </a:p>
          <a:p>
            <a:pPr marL="0" marR="0" lvl="0" indent="0" algn="l" defTabSz="914400" rtl="0" fontAlgn="auto">
              <a:lnSpc>
                <a:spcPct val="130000"/>
              </a:lnSpc>
              <a:spcBef>
                <a:spcPts val="600"/>
              </a:spcBef>
              <a:spcAft>
                <a:spcPts val="0"/>
              </a:spcAft>
              <a:buClr>
                <a:srgbClr val="FF0101"/>
              </a:buClr>
              <a:buSzPct val="70000"/>
              <a:buFont typeface="Wingdings" panose="05000000000000000000" pitchFamily="2" charset="2"/>
              <a:buNone/>
              <a:defRPr/>
            </a:pPr>
            <a:r>
              <a:rPr kumimoji="0" lang="en-US" altLang="zh-CN" sz="2400" b="0" i="0" u="none"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rPr>
              <a:t>       </a:t>
            </a:r>
            <a:r>
              <a:rPr kumimoji="0" lang="zh-CN" altLang="zh-CN" sz="2400" b="0" i="0" u="none"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rPr>
              <a:t>设要转换的十进制数是1492，则</a:t>
            </a:r>
            <a:endParaRPr kumimoji="0" lang="zh-CN" altLang="zh-CN" sz="2400" b="0" i="0" u="none"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endParaRPr>
          </a:p>
          <a:p>
            <a:pPr marL="0" marR="0" lvl="0" indent="0" algn="l" defTabSz="914400" rtl="0" fontAlgn="auto">
              <a:lnSpc>
                <a:spcPct val="130000"/>
              </a:lnSpc>
              <a:spcBef>
                <a:spcPts val="600"/>
              </a:spcBef>
              <a:spcAft>
                <a:spcPts val="0"/>
              </a:spcAft>
              <a:buClr>
                <a:srgbClr val="FF0101"/>
              </a:buClr>
              <a:buSzPct val="70000"/>
              <a:buFont typeface="Wingdings" panose="05000000000000000000" pitchFamily="2" charset="2"/>
              <a:buNone/>
              <a:defRPr/>
            </a:pPr>
            <a:r>
              <a:rPr kumimoji="0" lang="en-US" altLang="zh-CN" sz="2400" b="0" i="0" u="none"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rPr>
              <a:t>         </a:t>
            </a:r>
            <a:r>
              <a:rPr kumimoji="0" lang="zh-CN"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(1492)</a:t>
            </a:r>
            <a:r>
              <a:rPr kumimoji="0" lang="zh-CN" altLang="zh-CN" sz="2400" b="0" i="0" u="none" strike="noStrike" kern="1200" cap="none" spc="0" normalizeH="0" baseline="-2500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10</a:t>
            </a:r>
            <a:r>
              <a:rPr kumimoji="0" lang="zh-CN"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 </a:t>
            </a:r>
            <a:r>
              <a:rPr kumimoji="0" lang="zh-CN" altLang="zh-CN" sz="2400" b="0" i="1"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k</a:t>
            </a:r>
            <a:r>
              <a:rPr kumimoji="0" lang="zh-CN" altLang="zh-CN" sz="2400" b="0" i="1" u="none" strike="noStrike" kern="1200" cap="none" spc="0" normalizeH="0" baseline="-2500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n</a:t>
            </a:r>
            <a:r>
              <a:rPr kumimoji="0" lang="zh-CN" altLang="zh-CN" sz="2400" b="0" i="1"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k</a:t>
            </a:r>
            <a:r>
              <a:rPr kumimoji="0" lang="zh-CN" altLang="zh-CN" sz="2400" b="0" i="1" u="none" strike="noStrike" kern="1200" cap="none" spc="0" normalizeH="0" baseline="-2500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n</a:t>
            </a:r>
            <a:r>
              <a:rPr kumimoji="0" lang="zh-CN" altLang="zh-CN" sz="2400" b="0" i="0" u="none" strike="noStrike" kern="1200" cap="none" spc="0" normalizeH="0" baseline="-2500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-1</a:t>
            </a:r>
            <a:r>
              <a:rPr kumimoji="0" lang="zh-CN"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a:t>
            </a:r>
            <a:r>
              <a:rPr kumimoji="0" lang="zh-CN" altLang="zh-CN" sz="2400" b="0" i="1"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k</a:t>
            </a:r>
            <a:r>
              <a:rPr kumimoji="0" lang="zh-CN" altLang="zh-CN" sz="2400" b="0" i="0" u="none" strike="noStrike" kern="1200" cap="none" spc="0" normalizeH="0" baseline="-2500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1</a:t>
            </a:r>
            <a:r>
              <a:rPr kumimoji="0" lang="zh-CN"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 )</a:t>
            </a:r>
            <a:r>
              <a:rPr kumimoji="0" lang="zh-CN" altLang="zh-CN" sz="2400" b="0" i="0" u="none" strike="noStrike" kern="1200" cap="none" spc="0" normalizeH="0" baseline="-2500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2</a:t>
            </a:r>
            <a:r>
              <a:rPr kumimoji="0" lang="zh-CN"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                                                                               </a:t>
            </a:r>
            <a:endParaRPr kumimoji="0" lang="zh-CN"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endParaRPr>
          </a:p>
          <a:p>
            <a:pPr marL="0" marR="0" lvl="0" indent="0" algn="l" defTabSz="914400" rtl="0" fontAlgn="auto">
              <a:lnSpc>
                <a:spcPct val="130000"/>
              </a:lnSpc>
              <a:spcBef>
                <a:spcPts val="600"/>
              </a:spcBef>
              <a:spcAft>
                <a:spcPts val="0"/>
              </a:spcAft>
              <a:buClr>
                <a:srgbClr val="FF0101"/>
              </a:buClr>
              <a:buSzPct val="70000"/>
              <a:buFont typeface="Wingdings" panose="05000000000000000000" pitchFamily="2" charset="2"/>
              <a:buNone/>
              <a:defRPr/>
            </a:pP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                          </a:t>
            </a:r>
            <a:r>
              <a:rPr kumimoji="0" lang="zh-CN"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a:t>
            </a:r>
            <a:r>
              <a:rPr lang="zh-CN" altLang="zh-CN" sz="2400" i="1"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k</a:t>
            </a:r>
            <a:r>
              <a:rPr lang="zh-CN" altLang="zh-CN" sz="2400" i="1" baseline="-250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n</a:t>
            </a:r>
            <a:r>
              <a:rPr kumimoji="0" lang="zh-CN"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2 </a:t>
            </a:r>
            <a:r>
              <a:rPr kumimoji="0" lang="zh-CN" altLang="zh-CN" sz="2400" b="0" i="1" u="none" strike="noStrike" kern="1200" cap="none" spc="0" normalizeH="0" baseline="3000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n</a:t>
            </a:r>
            <a:r>
              <a:rPr kumimoji="0" lang="zh-CN" altLang="zh-CN" sz="2400" b="0" i="0" u="none" strike="noStrike" kern="1200" cap="none" spc="0" normalizeH="0" baseline="3000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-1</a:t>
            </a:r>
            <a:r>
              <a:rPr kumimoji="0" lang="zh-CN"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a:t>
            </a:r>
            <a:r>
              <a:rPr kumimoji="0" lang="zh-CN" altLang="zh-CN" sz="2400" b="0" i="1"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k</a:t>
            </a:r>
            <a:r>
              <a:rPr kumimoji="0" lang="zh-CN" altLang="zh-CN" sz="2400" b="0" i="1" u="none" strike="noStrike" kern="1200" cap="none" spc="0" normalizeH="0" baseline="-2500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n</a:t>
            </a:r>
            <a:r>
              <a:rPr kumimoji="0" lang="zh-CN" altLang="zh-CN" sz="2400" b="0" i="0" u="none" strike="noStrike" kern="1200" cap="none" spc="0" normalizeH="0" baseline="-2500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-1</a:t>
            </a:r>
            <a:r>
              <a:rPr kumimoji="0" lang="zh-CN"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2</a:t>
            </a:r>
            <a:r>
              <a:rPr kumimoji="0" lang="zh-CN" altLang="zh-CN" sz="2400" b="0" i="1"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 </a:t>
            </a:r>
            <a:r>
              <a:rPr kumimoji="0" lang="zh-CN" altLang="zh-CN" sz="2400" b="0" i="1" u="none" strike="noStrike" kern="1200" cap="none" spc="0" normalizeH="0" baseline="3000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n</a:t>
            </a:r>
            <a:r>
              <a:rPr kumimoji="0" lang="zh-CN" altLang="zh-CN" sz="2400" b="0" i="0" u="none" strike="noStrike" kern="1200" cap="none" spc="0" normalizeH="0" baseline="3000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-2</a:t>
            </a:r>
            <a:r>
              <a:rPr kumimoji="0" lang="zh-CN"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a:t>
            </a:r>
            <a:r>
              <a:rPr kumimoji="0" lang="zh-CN" altLang="zh-CN" sz="2400" b="0" i="1"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k</a:t>
            </a:r>
            <a:r>
              <a:rPr kumimoji="0" lang="zh-CN" altLang="zh-CN" sz="2400" b="0" i="0" u="none" strike="noStrike" kern="1200" cap="none" spc="0" normalizeH="0" baseline="-2500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2</a:t>
            </a:r>
            <a:r>
              <a:rPr kumimoji="0" lang="zh-CN"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2</a:t>
            </a:r>
            <a:r>
              <a:rPr kumimoji="0" lang="zh-CN" altLang="zh-CN" sz="2400" b="0" i="0" u="none" strike="noStrike" kern="1200" cap="none" spc="0" normalizeH="0" baseline="3000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1</a:t>
            </a:r>
            <a:r>
              <a:rPr kumimoji="0" lang="zh-CN"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a:t>
            </a:r>
            <a:r>
              <a:rPr kumimoji="0" lang="zh-CN" altLang="zh-CN" sz="2400" b="0" i="1"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k</a:t>
            </a:r>
            <a:r>
              <a:rPr kumimoji="0" lang="zh-CN" altLang="zh-CN" sz="2400" b="0" i="0" u="none" strike="noStrike" kern="1200" cap="none" spc="0" normalizeH="0" baseline="-2500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1</a:t>
            </a:r>
            <a:r>
              <a:rPr kumimoji="0" lang="zh-CN"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2</a:t>
            </a:r>
            <a:r>
              <a:rPr kumimoji="0" lang="zh-CN" altLang="zh-CN" sz="2400" b="0" i="0" u="none" strike="noStrike" kern="1200" cap="none" spc="0" normalizeH="0" baseline="3000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0 </a:t>
            </a:r>
            <a:endParaRPr kumimoji="0" lang="zh-CN"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endParaRPr>
          </a:p>
          <a:p>
            <a:pPr marL="0" marR="0" lvl="0" indent="0" algn="l" defTabSz="914400" rtl="0" fontAlgn="auto">
              <a:lnSpc>
                <a:spcPct val="130000"/>
              </a:lnSpc>
              <a:spcBef>
                <a:spcPts val="600"/>
              </a:spcBef>
              <a:spcAft>
                <a:spcPts val="0"/>
              </a:spcAft>
              <a:buClr>
                <a:srgbClr val="FF0101"/>
              </a:buClr>
              <a:buSzPct val="70000"/>
              <a:buFont typeface="Wingdings" panose="05000000000000000000" pitchFamily="2" charset="2"/>
              <a:buNone/>
              <a:defRPr/>
            </a:pPr>
            <a:r>
              <a:rPr kumimoji="0" lang="zh-CN"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    </a:t>
            </a: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                      </a:t>
            </a:r>
            <a:r>
              <a:rPr kumimoji="0" lang="zh-CN"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=2[(</a:t>
            </a:r>
            <a:r>
              <a:rPr lang="zh-CN" altLang="zh-CN" sz="2400" i="1"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k</a:t>
            </a:r>
            <a:r>
              <a:rPr lang="zh-CN" altLang="zh-CN" sz="2400" i="1" baseline="-250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n</a:t>
            </a:r>
            <a:r>
              <a:rPr lang="zh-CN" altLang="zh-CN" sz="24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2 </a:t>
            </a:r>
            <a:r>
              <a:rPr lang="zh-CN" altLang="zh-CN" sz="2400" i="1" baseline="300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n</a:t>
            </a:r>
            <a:r>
              <a:rPr lang="zh-CN" altLang="zh-CN" sz="2400" baseline="300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baseline="300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2</a:t>
            </a:r>
            <a:r>
              <a:rPr lang="zh-CN" altLang="zh-CN" sz="24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a:t>
            </a:r>
            <a:r>
              <a:rPr lang="zh-CN" altLang="zh-CN" sz="2400" i="1"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k</a:t>
            </a:r>
            <a:r>
              <a:rPr lang="zh-CN" altLang="zh-CN" sz="2400" i="1" baseline="-250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n</a:t>
            </a:r>
            <a:r>
              <a:rPr lang="zh-CN" altLang="zh-CN" sz="2400" baseline="-250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-1</a:t>
            </a:r>
            <a:r>
              <a:rPr lang="zh-CN" altLang="zh-CN" sz="24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2</a:t>
            </a:r>
            <a:r>
              <a:rPr lang="zh-CN" altLang="zh-CN" sz="2400" i="1"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 </a:t>
            </a:r>
            <a:r>
              <a:rPr lang="zh-CN" altLang="zh-CN" sz="2400" i="1" baseline="300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n</a:t>
            </a:r>
            <a:r>
              <a:rPr lang="zh-CN" altLang="zh-CN" sz="2400" baseline="300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baseline="300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3</a:t>
            </a:r>
            <a:r>
              <a:rPr lang="zh-CN" altLang="zh-CN" sz="24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a:t>
            </a:r>
            <a:r>
              <a:rPr lang="zh-CN" altLang="zh-CN" sz="2400" i="1"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k</a:t>
            </a:r>
            <a:r>
              <a:rPr lang="zh-CN" altLang="zh-CN" sz="2400" baseline="-250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2</a:t>
            </a:r>
            <a:r>
              <a:rPr kumimoji="0" lang="zh-CN"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 </a:t>
            </a:r>
            <a:r>
              <a:rPr kumimoji="0" lang="zh-CN" altLang="zh-CN" sz="2400" b="0" i="1" u="none" strike="noStrike" kern="1200" cap="none" spc="0" normalizeH="0" baseline="0" noProof="0" dirty="0" smtClean="0">
                <a:ln>
                  <a:noFill/>
                </a:ln>
                <a:solidFill>
                  <a:srgbClr val="0070C0"/>
                </a:solidFill>
                <a:effectLst/>
                <a:uLnTx/>
                <a:uFillTx/>
                <a:latin typeface="Times New Roman" panose="02020603050405020304" pitchFamily="18" charset="0"/>
                <a:ea typeface="楷体" panose="02010609060101010101" charset="-122"/>
                <a:cs typeface="Times New Roman" panose="02020603050405020304" pitchFamily="18" charset="0"/>
              </a:rPr>
              <a:t>k</a:t>
            </a:r>
            <a:r>
              <a:rPr kumimoji="0" lang="zh-CN" altLang="zh-CN" sz="2400" b="0" i="0" u="none" strike="noStrike" kern="1200" cap="none" spc="0" normalizeH="0" baseline="-25000" noProof="0" dirty="0" smtClean="0">
                <a:ln>
                  <a:noFill/>
                </a:ln>
                <a:solidFill>
                  <a:srgbClr val="0070C0"/>
                </a:solidFill>
                <a:effectLst/>
                <a:uLnTx/>
                <a:uFillTx/>
                <a:latin typeface="Times New Roman" panose="02020603050405020304" pitchFamily="18" charset="0"/>
                <a:ea typeface="楷体" panose="02010609060101010101" charset="-122"/>
                <a:cs typeface="Times New Roman" panose="02020603050405020304" pitchFamily="18" charset="0"/>
              </a:rPr>
              <a:t>1</a:t>
            </a:r>
            <a:r>
              <a:rPr kumimoji="0" lang="zh-CN"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/2]                         </a:t>
            </a: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         </a:t>
            </a:r>
            <a:r>
              <a:rPr kumimoji="0" lang="zh-CN"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 (5-10)  </a:t>
            </a:r>
            <a:endParaRPr kumimoji="0" lang="zh-CN"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endParaRPr>
          </a:p>
          <a:p>
            <a:pPr marL="0" marR="0" lvl="0" indent="0" algn="l" defTabSz="914400" rtl="0" fontAlgn="auto">
              <a:lnSpc>
                <a:spcPct val="130000"/>
              </a:lnSpc>
              <a:spcBef>
                <a:spcPts val="600"/>
              </a:spcBef>
              <a:spcAft>
                <a:spcPts val="0"/>
              </a:spcAft>
              <a:buClr>
                <a:srgbClr val="FF0101"/>
              </a:buClr>
              <a:buSzPct val="70000"/>
              <a:buFont typeface="Wingdings" panose="05000000000000000000" pitchFamily="2" charset="2"/>
              <a:buNone/>
              <a:defRPr/>
            </a:pP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        </a:t>
            </a:r>
            <a:r>
              <a:rPr kumimoji="0" lang="zh-CN"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等式两边同除以2得到</a:t>
            </a:r>
            <a:endParaRPr kumimoji="0" lang="zh-CN"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endParaRPr>
          </a:p>
          <a:p>
            <a:pPr marL="0" marR="0" lvl="0" indent="0" algn="l" defTabSz="914400" rtl="0" fontAlgn="auto">
              <a:lnSpc>
                <a:spcPct val="130000"/>
              </a:lnSpc>
              <a:spcBef>
                <a:spcPts val="600"/>
              </a:spcBef>
              <a:spcAft>
                <a:spcPts val="0"/>
              </a:spcAft>
              <a:buClr>
                <a:srgbClr val="FF0101"/>
              </a:buClr>
              <a:buSzPct val="70000"/>
              <a:buFont typeface="Wingdings" panose="05000000000000000000" pitchFamily="2" charset="2"/>
              <a:buNone/>
              <a:defRPr/>
            </a:pP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                           </a:t>
            </a:r>
            <a:r>
              <a:rPr kumimoji="0" lang="zh-CN"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=746+0  </a:t>
            </a:r>
            <a:endParaRPr kumimoji="0" lang="zh-CN"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endParaRPr>
          </a:p>
          <a:p>
            <a:pPr marL="0" marR="0" lvl="0" indent="0" algn="l" defTabSz="914400" rtl="0" fontAlgn="auto">
              <a:lnSpc>
                <a:spcPct val="130000"/>
              </a:lnSpc>
              <a:spcBef>
                <a:spcPts val="600"/>
              </a:spcBef>
              <a:spcAft>
                <a:spcPts val="0"/>
              </a:spcAft>
              <a:buClr>
                <a:srgbClr val="FF0101"/>
              </a:buClr>
              <a:buSzPct val="70000"/>
              <a:buFont typeface="Wingdings" panose="05000000000000000000" pitchFamily="2" charset="2"/>
              <a:buNone/>
              <a:defRPr/>
            </a:pPr>
            <a:r>
              <a:rPr kumimoji="0" lang="zh-CN"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    </a:t>
            </a: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                </a:t>
            </a:r>
            <a:r>
              <a:rPr kumimoji="0" lang="zh-CN"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 </a:t>
            </a: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      </a:t>
            </a:r>
            <a:r>
              <a:rPr kumimoji="0" lang="zh-CN"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a:t>
            </a:r>
            <a:r>
              <a:rPr lang="zh-CN" altLang="zh-CN" sz="24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a:t>
            </a:r>
            <a:r>
              <a:rPr lang="zh-CN" altLang="zh-CN" sz="2400" i="1"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k</a:t>
            </a:r>
            <a:r>
              <a:rPr lang="zh-CN" altLang="zh-CN" sz="2400" i="1" baseline="-250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n</a:t>
            </a:r>
            <a:r>
              <a:rPr lang="zh-CN" altLang="zh-CN" sz="24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2 </a:t>
            </a:r>
            <a:r>
              <a:rPr lang="zh-CN" altLang="zh-CN" sz="2400" i="1" baseline="300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n</a:t>
            </a:r>
            <a:r>
              <a:rPr lang="zh-CN" altLang="zh-CN" sz="2400" baseline="300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baseline="300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2</a:t>
            </a:r>
            <a:r>
              <a:rPr lang="zh-CN" altLang="zh-CN" sz="24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a:t>
            </a:r>
            <a:r>
              <a:rPr lang="zh-CN" altLang="zh-CN" sz="2400" i="1"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k</a:t>
            </a:r>
            <a:r>
              <a:rPr lang="zh-CN" altLang="zh-CN" sz="2400" i="1" baseline="-250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n</a:t>
            </a:r>
            <a:r>
              <a:rPr lang="zh-CN" altLang="zh-CN" sz="2400" baseline="-250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-1</a:t>
            </a:r>
            <a:r>
              <a:rPr lang="zh-CN" altLang="zh-CN" sz="24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2</a:t>
            </a:r>
            <a:r>
              <a:rPr lang="zh-CN" altLang="zh-CN" sz="2400" i="1"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 </a:t>
            </a:r>
            <a:r>
              <a:rPr lang="zh-CN" altLang="zh-CN" sz="2400" i="1" baseline="300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n</a:t>
            </a:r>
            <a:r>
              <a:rPr lang="zh-CN" altLang="zh-CN" sz="2400" baseline="300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baseline="300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3</a:t>
            </a:r>
            <a:r>
              <a:rPr lang="zh-CN" altLang="zh-CN" sz="24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a:t>
            </a:r>
            <a:r>
              <a:rPr lang="zh-CN" altLang="zh-CN" sz="2400" i="1"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k</a:t>
            </a:r>
            <a:r>
              <a:rPr lang="zh-CN" altLang="zh-CN" sz="2400" baseline="-250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2</a:t>
            </a:r>
            <a:r>
              <a:rPr lang="zh-CN" altLang="zh-CN" sz="24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 </a:t>
            </a:r>
            <a:r>
              <a:rPr lang="zh-CN" altLang="zh-CN" sz="2400" i="1" noProof="0" dirty="0" smtClean="0">
                <a:ln>
                  <a:noFill/>
                </a:ln>
                <a:solidFill>
                  <a:srgbClr val="0070C0"/>
                </a:solidFill>
                <a:effectLst/>
                <a:uLnTx/>
                <a:uFillTx/>
                <a:latin typeface="Times New Roman" panose="02020603050405020304" pitchFamily="18" charset="0"/>
                <a:ea typeface="楷体" panose="02010609060101010101" charset="-122"/>
                <a:cs typeface="Times New Roman" panose="02020603050405020304" pitchFamily="18" charset="0"/>
                <a:sym typeface="+mn-ea"/>
              </a:rPr>
              <a:t>k</a:t>
            </a:r>
            <a:r>
              <a:rPr lang="zh-CN" altLang="zh-CN" sz="2400" baseline="-25000" noProof="0" dirty="0" smtClean="0">
                <a:ln>
                  <a:noFill/>
                </a:ln>
                <a:solidFill>
                  <a:srgbClr val="0070C0"/>
                </a:solidFill>
                <a:effectLst/>
                <a:uLnTx/>
                <a:uFillTx/>
                <a:latin typeface="Times New Roman" panose="02020603050405020304" pitchFamily="18" charset="0"/>
                <a:ea typeface="楷体" panose="02010609060101010101" charset="-122"/>
                <a:cs typeface="Times New Roman" panose="02020603050405020304" pitchFamily="18" charset="0"/>
                <a:sym typeface="+mn-ea"/>
              </a:rPr>
              <a:t>1</a:t>
            </a:r>
            <a:r>
              <a:rPr lang="zh-CN" altLang="zh-CN" sz="24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/2</a:t>
            </a:r>
            <a:r>
              <a:rPr kumimoji="0" lang="zh-CN"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             </a:t>
            </a: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 </a:t>
            </a:r>
            <a:r>
              <a:rPr kumimoji="0" lang="zh-CN"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                        (5-11) </a:t>
            </a:r>
            <a:endParaRPr kumimoji="0" lang="zh-CN"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endParaRPr>
          </a:p>
          <a:p>
            <a:pPr marL="0" marR="0" lvl="0" indent="0" algn="l" defTabSz="914400" rtl="0" fontAlgn="auto">
              <a:lnSpc>
                <a:spcPct val="130000"/>
              </a:lnSpc>
              <a:spcBef>
                <a:spcPts val="600"/>
              </a:spcBef>
              <a:spcAft>
                <a:spcPts val="0"/>
              </a:spcAft>
              <a:buClr>
                <a:srgbClr val="FF0101"/>
              </a:buClr>
              <a:buSzPct val="70000"/>
              <a:buFont typeface="Wingdings" panose="05000000000000000000" pitchFamily="2" charset="2"/>
              <a:buNone/>
              <a:defRPr/>
            </a:pPr>
            <a:r>
              <a:rPr kumimoji="0" lang="en-US" altLang="zh-CN" sz="2400" b="0" i="0" u="none"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rPr>
              <a:t>       </a:t>
            </a:r>
            <a:r>
              <a:rPr kumimoji="0" lang="zh-CN" altLang="zh-CN" sz="2400" b="0" i="0" u="none"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rPr>
              <a:t>由于等式两边的整数与小数必须对应相等，所以上式表明</a:t>
            </a:r>
            <a:r>
              <a:rPr lang="zh-CN" altLang="zh-CN" sz="2400" noProof="0" dirty="0" smtClean="0">
                <a:ln>
                  <a:noFill/>
                </a:ln>
                <a:effectLst/>
                <a:uLnTx/>
                <a:uFillTx/>
                <a:latin typeface="楷体" panose="02010609060101010101" charset="-122"/>
                <a:ea typeface="楷体" panose="02010609060101010101" charset="-122"/>
                <a:cs typeface="楷体" panose="02010609060101010101" charset="-122"/>
                <a:sym typeface="+mn-ea"/>
              </a:rPr>
              <a:t> </a:t>
            </a:r>
            <a:r>
              <a:rPr lang="zh-CN" altLang="zh-CN" sz="2400" i="1" noProof="0" dirty="0" smtClean="0">
                <a:ln>
                  <a:noFill/>
                </a:ln>
                <a:solidFill>
                  <a:srgbClr val="0070C0"/>
                </a:solidFill>
                <a:effectLst/>
                <a:uLnTx/>
                <a:uFillTx/>
                <a:latin typeface="楷体" panose="02010609060101010101" charset="-122"/>
                <a:ea typeface="楷体" panose="02010609060101010101" charset="-122"/>
                <a:cs typeface="楷体" panose="02010609060101010101" charset="-122"/>
                <a:sym typeface="+mn-ea"/>
              </a:rPr>
              <a:t>k</a:t>
            </a:r>
            <a:r>
              <a:rPr lang="zh-CN" altLang="zh-CN" sz="2400" baseline="-25000" noProof="0" dirty="0" smtClean="0">
                <a:ln>
                  <a:noFill/>
                </a:ln>
                <a:solidFill>
                  <a:srgbClr val="0070C0"/>
                </a:solidFill>
                <a:effectLst/>
                <a:uLnTx/>
                <a:uFillTx/>
                <a:latin typeface="楷体" panose="02010609060101010101" charset="-122"/>
                <a:ea typeface="楷体" panose="02010609060101010101" charset="-122"/>
                <a:cs typeface="楷体" panose="02010609060101010101" charset="-122"/>
                <a:sym typeface="+mn-ea"/>
              </a:rPr>
              <a:t>1</a:t>
            </a:r>
            <a:r>
              <a:rPr kumimoji="0" lang="zh-CN" altLang="zh-CN" sz="2400" b="0" i="0" u="none"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rPr>
              <a:t>=0</a:t>
            </a:r>
            <a:r>
              <a:rPr kumimoji="0" lang="zh-CN"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endParaRPr kumimoji="0" lang="zh-CN"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3795" name="标题 1"/>
          <p:cNvSpPr>
            <a:spLocks noGrp="1" noChangeArrowheads="1"/>
          </p:cNvSpPr>
          <p:nvPr/>
        </p:nvSpPr>
        <p:spPr bwMode="auto">
          <a:xfrm>
            <a:off x="1452245" y="431165"/>
            <a:ext cx="7414895" cy="798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宋体" panose="02010600030101010101" pitchFamily="2" charset="-122"/>
                <a:ea typeface="宋体" panose="02010600030101010101" pitchFamily="2" charset="-122"/>
              </a:defRPr>
            </a:lvl1pPr>
            <a:lvl2pPr marL="742950" indent="-285750">
              <a:buFont typeface="Arial" panose="020B0604020202020204" pitchFamily="34" charset="0"/>
              <a:defRPr>
                <a:solidFill>
                  <a:schemeClr val="tx1"/>
                </a:solidFill>
                <a:latin typeface="宋体" panose="02010600030101010101" pitchFamily="2" charset="-122"/>
                <a:ea typeface="宋体" panose="02010600030101010101" pitchFamily="2" charset="-122"/>
              </a:defRPr>
            </a:lvl2pPr>
            <a:lvl3pPr marL="1143000" indent="-228600">
              <a:buFont typeface="Arial" panose="020B0604020202020204" pitchFamily="34" charset="0"/>
              <a:defRPr>
                <a:solidFill>
                  <a:schemeClr val="tx1"/>
                </a:solidFill>
                <a:latin typeface="宋体" panose="02010600030101010101" pitchFamily="2" charset="-122"/>
                <a:ea typeface="宋体" panose="02010600030101010101" pitchFamily="2" charset="-122"/>
              </a:defRPr>
            </a:lvl3pPr>
            <a:lvl4pPr marL="1600200" indent="-228600">
              <a:buFont typeface="Arial" panose="020B0604020202020204" pitchFamily="34" charset="0"/>
              <a:defRPr>
                <a:solidFill>
                  <a:schemeClr val="tx1"/>
                </a:solidFill>
                <a:latin typeface="宋体" panose="02010600030101010101" pitchFamily="2" charset="-122"/>
                <a:ea typeface="宋体" panose="02010600030101010101" pitchFamily="2" charset="-122"/>
              </a:defRPr>
            </a:lvl4pPr>
            <a:lvl5pPr marL="2057400" indent="-228600">
              <a:buFont typeface="Arial" panose="020B0604020202020204" pitchFamily="34" charset="0"/>
              <a:defRPr>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3200" b="0" i="0" u="none" strike="noStrike" kern="1200" cap="none" spc="0" normalizeH="0" baseline="0" noProof="0" dirty="0" smtClean="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rPr>
              <a:t>4</a:t>
            </a:r>
            <a:r>
              <a:rPr kumimoji="0" lang="zh-CN" altLang="en-US" sz="3200" b="0" i="0" u="none" strike="noStrike" kern="1200" cap="none" spc="0" normalizeH="0" baseline="0" noProof="0" dirty="0" smtClean="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rPr>
              <a:t>、十进位制与</a:t>
            </a:r>
            <a:r>
              <a:rPr kumimoji="0" lang="zh-CN" altLang="en-US" sz="3200" b="0" i="0" u="none" strike="noStrike" kern="1200" cap="none" spc="0" normalizeH="0" baseline="0" noProof="0" dirty="0" smtClean="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rPr>
              <a:t>二进制间的转换</a:t>
            </a:r>
            <a:endParaRPr kumimoji="0" lang="zh-CN" altLang="en-US" sz="3200" b="0" i="0" u="none" strike="noStrike" kern="1200" cap="none" spc="0" normalizeH="0" baseline="0" noProof="0" dirty="0" smtClean="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endParaRPr>
          </a:p>
        </p:txBody>
      </p:sp>
      <p:graphicFrame>
        <p:nvGraphicFramePr>
          <p:cNvPr id="2" name="对象 -2147482619"/>
          <p:cNvGraphicFramePr>
            <a:graphicFrameLocks noChangeAspect="1"/>
          </p:cNvGraphicFramePr>
          <p:nvPr/>
        </p:nvGraphicFramePr>
        <p:xfrm>
          <a:off x="2559685" y="5093335"/>
          <a:ext cx="725170" cy="784860"/>
        </p:xfrm>
        <a:graphic>
          <a:graphicData uri="http://schemas.openxmlformats.org/presentationml/2006/ole">
            <mc:AlternateContent xmlns:mc="http://schemas.openxmlformats.org/markup-compatibility/2006">
              <mc:Choice xmlns:v="urn:schemas-microsoft-com:vml" Requires="v">
                <p:oleObj spid="_x0000_s3076" name="" r:id="rId1" imgW="317500" imgH="342900" progId="Equation.3">
                  <p:embed/>
                </p:oleObj>
              </mc:Choice>
              <mc:Fallback>
                <p:oleObj name="" r:id="rId1" imgW="317500" imgH="342900" progId="Equation.3">
                  <p:embed/>
                  <p:pic>
                    <p:nvPicPr>
                      <p:cNvPr id="0" name="图片 3075"/>
                      <p:cNvPicPr/>
                      <p:nvPr/>
                    </p:nvPicPr>
                    <p:blipFill>
                      <a:blip r:embed="rId2"/>
                      <a:stretch>
                        <a:fillRect/>
                      </a:stretch>
                    </p:blipFill>
                    <p:spPr>
                      <a:xfrm>
                        <a:off x="2559685" y="5093335"/>
                        <a:ext cx="725170" cy="784860"/>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410">
                                            <p:txEl>
                                              <p:pRg st="0" end="0"/>
                                            </p:txEl>
                                          </p:spTgt>
                                        </p:tgtEl>
                                        <p:attrNameLst>
                                          <p:attrName>style.visibility</p:attrName>
                                        </p:attrNameLst>
                                      </p:cBhvr>
                                      <p:to>
                                        <p:strVal val="visible"/>
                                      </p:to>
                                    </p:set>
                                    <p:animEffect transition="in" filter="blinds(horizontal)">
                                      <p:cBhvr>
                                        <p:cTn id="7" dur="500"/>
                                        <p:tgtEl>
                                          <p:spTgt spid="174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410">
                                            <p:txEl>
                                              <p:pRg st="1" end="1"/>
                                            </p:txEl>
                                          </p:spTgt>
                                        </p:tgtEl>
                                        <p:attrNameLst>
                                          <p:attrName>style.visibility</p:attrName>
                                        </p:attrNameLst>
                                      </p:cBhvr>
                                      <p:to>
                                        <p:strVal val="visible"/>
                                      </p:to>
                                    </p:set>
                                    <p:animEffect transition="in" filter="blinds(horizontal)">
                                      <p:cBhvr>
                                        <p:cTn id="12" dur="500"/>
                                        <p:tgtEl>
                                          <p:spTgt spid="174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7410">
                                            <p:txEl>
                                              <p:pRg st="2" end="2"/>
                                            </p:txEl>
                                          </p:spTgt>
                                        </p:tgtEl>
                                        <p:attrNameLst>
                                          <p:attrName>style.visibility</p:attrName>
                                        </p:attrNameLst>
                                      </p:cBhvr>
                                      <p:to>
                                        <p:strVal val="visible"/>
                                      </p:to>
                                    </p:set>
                                    <p:animEffect transition="in" filter="blinds(horizontal)">
                                      <p:cBhvr>
                                        <p:cTn id="17" dur="500"/>
                                        <p:tgtEl>
                                          <p:spTgt spid="174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7410">
                                            <p:txEl>
                                              <p:pRg st="3" end="3"/>
                                            </p:txEl>
                                          </p:spTgt>
                                        </p:tgtEl>
                                        <p:attrNameLst>
                                          <p:attrName>style.visibility</p:attrName>
                                        </p:attrNameLst>
                                      </p:cBhvr>
                                      <p:to>
                                        <p:strVal val="visible"/>
                                      </p:to>
                                    </p:set>
                                    <p:animEffect transition="in" filter="blinds(horizontal)">
                                      <p:cBhvr>
                                        <p:cTn id="22" dur="500"/>
                                        <p:tgtEl>
                                          <p:spTgt spid="17410">
                                            <p:txEl>
                                              <p:pRg st="3" end="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7410">
                                            <p:txEl>
                                              <p:pRg st="4" end="4"/>
                                            </p:txEl>
                                          </p:spTgt>
                                        </p:tgtEl>
                                        <p:attrNameLst>
                                          <p:attrName>style.visibility</p:attrName>
                                        </p:attrNameLst>
                                      </p:cBhvr>
                                      <p:to>
                                        <p:strVal val="visible"/>
                                      </p:to>
                                    </p:set>
                                    <p:animEffect transition="in" filter="blinds(horizontal)">
                                      <p:cBhvr>
                                        <p:cTn id="25" dur="500"/>
                                        <p:tgtEl>
                                          <p:spTgt spid="17410">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17410">
                                            <p:txEl>
                                              <p:pRg st="5" end="5"/>
                                            </p:txEl>
                                          </p:spTgt>
                                        </p:tgtEl>
                                        <p:attrNameLst>
                                          <p:attrName>style.visibility</p:attrName>
                                        </p:attrNameLst>
                                      </p:cBhvr>
                                      <p:to>
                                        <p:strVal val="visible"/>
                                      </p:to>
                                    </p:set>
                                    <p:animEffect transition="in" filter="blinds(horizontal)">
                                      <p:cBhvr>
                                        <p:cTn id="28" dur="500"/>
                                        <p:tgtEl>
                                          <p:spTgt spid="17410">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7410">
                                            <p:txEl>
                                              <p:pRg st="6" end="6"/>
                                            </p:txEl>
                                          </p:spTgt>
                                        </p:tgtEl>
                                        <p:attrNameLst>
                                          <p:attrName>style.visibility</p:attrName>
                                        </p:attrNameLst>
                                      </p:cBhvr>
                                      <p:to>
                                        <p:strVal val="visible"/>
                                      </p:to>
                                    </p:set>
                                    <p:animEffect transition="in" filter="blinds(horizontal)">
                                      <p:cBhvr>
                                        <p:cTn id="33" dur="500"/>
                                        <p:tgtEl>
                                          <p:spTgt spid="17410">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17410">
                                            <p:txEl>
                                              <p:pRg st="7" end="7"/>
                                            </p:txEl>
                                          </p:spTgt>
                                        </p:tgtEl>
                                        <p:attrNameLst>
                                          <p:attrName>style.visibility</p:attrName>
                                        </p:attrNameLst>
                                      </p:cBhvr>
                                      <p:to>
                                        <p:strVal val="visible"/>
                                      </p:to>
                                    </p:set>
                                    <p:animEffect transition="in" filter="blinds(horizontal)">
                                      <p:cBhvr>
                                        <p:cTn id="38" dur="500"/>
                                        <p:tgtEl>
                                          <p:spTgt spid="17410">
                                            <p:txEl>
                                              <p:pRg st="7" end="7"/>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blinds(horizontal)">
                                      <p:cBhvr>
                                        <p:cTn id="41" dur="500"/>
                                        <p:tgtEl>
                                          <p:spTgt spid="2"/>
                                        </p:tgtEl>
                                      </p:cBhvr>
                                    </p:animEffect>
                                  </p:childTnLst>
                                </p:cTn>
                              </p:par>
                              <p:par>
                                <p:cTn id="42" presetID="3" presetClass="entr" presetSubtype="10" fill="hold" nodeType="withEffect">
                                  <p:stCondLst>
                                    <p:cond delay="0"/>
                                  </p:stCondLst>
                                  <p:childTnLst>
                                    <p:set>
                                      <p:cBhvr>
                                        <p:cTn id="43" dur="1" fill="hold">
                                          <p:stCondLst>
                                            <p:cond delay="0"/>
                                          </p:stCondLst>
                                        </p:cTn>
                                        <p:tgtEl>
                                          <p:spTgt spid="17410">
                                            <p:txEl>
                                              <p:pRg st="8" end="8"/>
                                            </p:txEl>
                                          </p:spTgt>
                                        </p:tgtEl>
                                        <p:attrNameLst>
                                          <p:attrName>style.visibility</p:attrName>
                                        </p:attrNameLst>
                                      </p:cBhvr>
                                      <p:to>
                                        <p:strVal val="visible"/>
                                      </p:to>
                                    </p:set>
                                    <p:animEffect transition="in" filter="blinds(horizontal)">
                                      <p:cBhvr>
                                        <p:cTn id="44" dur="500"/>
                                        <p:tgtEl>
                                          <p:spTgt spid="17410">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17410">
                                            <p:txEl>
                                              <p:pRg st="9" end="9"/>
                                            </p:txEl>
                                          </p:spTgt>
                                        </p:tgtEl>
                                        <p:attrNameLst>
                                          <p:attrName>style.visibility</p:attrName>
                                        </p:attrNameLst>
                                      </p:cBhvr>
                                      <p:to>
                                        <p:strVal val="visible"/>
                                      </p:to>
                                    </p:set>
                                    <p:animEffect transition="in" filter="blinds(horizontal)">
                                      <p:cBhvr>
                                        <p:cTn id="49" dur="500"/>
                                        <p:tgtEl>
                                          <p:spTgt spid="1741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8543925" y="6308725"/>
            <a:ext cx="1656080" cy="5041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内容占位符 1"/>
          <p:cNvSpPr/>
          <p:nvPr>
            <p:ph sz="quarter" idx="10"/>
          </p:nvPr>
        </p:nvSpPr>
        <p:spPr/>
        <p:txBody>
          <a:bodyPr/>
          <a:p>
            <a:pPr marL="0" indent="0" fontAlgn="auto">
              <a:lnSpc>
                <a:spcPct val="150000"/>
              </a:lnSpc>
              <a:buNone/>
            </a:pPr>
            <a:r>
              <a:rPr lang="en-US" altLang="zh-CN"/>
              <a:t>       </a:t>
            </a:r>
            <a:r>
              <a:rPr lang="zh-CN" altLang="en-US" sz="2400">
                <a:latin typeface="楷体" panose="02010609060101010101" charset="-122"/>
                <a:ea typeface="楷体" panose="02010609060101010101" charset="-122"/>
                <a:cs typeface="楷体" panose="02010609060101010101" charset="-122"/>
              </a:rPr>
              <a:t>用类似方法继续下去，就可以将</a:t>
            </a:r>
            <a:r>
              <a:rPr lang="zh-CN" altLang="zh-CN" sz="2400" i="1"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k</a:t>
            </a:r>
            <a:r>
              <a:rPr lang="zh-CN" altLang="zh-CN" sz="2400" i="1" baseline="-250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n</a:t>
            </a:r>
            <a:r>
              <a:rPr lang="zh-CN" altLang="en-US" sz="2400">
                <a:latin typeface="楷体" panose="02010609060101010101" charset="-122"/>
                <a:ea typeface="楷体" panose="02010609060101010101" charset="-122"/>
                <a:cs typeface="楷体" panose="02010609060101010101" charset="-122"/>
              </a:rPr>
              <a:t>、</a:t>
            </a:r>
            <a:r>
              <a:rPr lang="zh-CN" altLang="zh-CN" sz="2400" i="1"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k</a:t>
            </a:r>
            <a:r>
              <a:rPr lang="zh-CN" altLang="zh-CN" sz="2400" i="1" baseline="-250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n</a:t>
            </a:r>
            <a:r>
              <a:rPr lang="zh-CN" altLang="zh-CN" sz="2400" baseline="-250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-1</a:t>
            </a:r>
            <a:r>
              <a:rPr lang="zh-CN" altLang="en-US" sz="2400">
                <a:latin typeface="楷体" panose="02010609060101010101" charset="-122"/>
                <a:ea typeface="楷体" panose="02010609060101010101" charset="-122"/>
                <a:cs typeface="楷体" panose="02010609060101010101" charset="-122"/>
              </a:rPr>
              <a:t>、…、</a:t>
            </a:r>
            <a:r>
              <a:rPr lang="zh-CN" altLang="zh-CN" sz="2400" i="1"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k</a:t>
            </a:r>
            <a:r>
              <a:rPr lang="en-US" altLang="zh-CN" sz="2400" baseline="-250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1</a:t>
            </a:r>
            <a:r>
              <a:rPr lang="zh-CN" altLang="en-US" sz="2400">
                <a:latin typeface="楷体" panose="02010609060101010101" charset="-122"/>
                <a:ea typeface="楷体" panose="02010609060101010101" charset="-122"/>
                <a:cs typeface="楷体" panose="02010609060101010101" charset="-122"/>
              </a:rPr>
              <a:t>等都确定下来。现将整个转换过程表示如下：</a:t>
            </a:r>
            <a:endParaRPr lang="zh-CN" altLang="en-US"/>
          </a:p>
          <a:p>
            <a:endParaRPr lang="zh-CN" altLang="en-US"/>
          </a:p>
          <a:p>
            <a:pPr marL="0" indent="0">
              <a:buNone/>
            </a:pPr>
            <a:r>
              <a:rPr lang="en-US" altLang="zh-CN"/>
              <a:t>   </a:t>
            </a:r>
            <a:r>
              <a:rPr lang="zh-CN" altLang="en-US"/>
              <a:t>1  </a:t>
            </a:r>
            <a:r>
              <a:rPr lang="en-US" altLang="zh-CN"/>
              <a:t>     </a:t>
            </a:r>
            <a:r>
              <a:rPr lang="zh-CN" altLang="en-US"/>
              <a:t>2  </a:t>
            </a:r>
            <a:r>
              <a:rPr lang="en-US" altLang="zh-CN"/>
              <a:t>   </a:t>
            </a:r>
            <a:r>
              <a:rPr lang="zh-CN" altLang="en-US"/>
              <a:t>5 </a:t>
            </a:r>
            <a:r>
              <a:rPr lang="en-US" altLang="zh-CN"/>
              <a:t>     </a:t>
            </a:r>
            <a:r>
              <a:rPr lang="zh-CN" altLang="en-US"/>
              <a:t>11</a:t>
            </a:r>
            <a:r>
              <a:rPr lang="en-US" altLang="zh-CN"/>
              <a:t>  </a:t>
            </a:r>
            <a:r>
              <a:rPr lang="zh-CN" altLang="en-US"/>
              <a:t> </a:t>
            </a:r>
            <a:r>
              <a:rPr lang="en-US" altLang="zh-CN"/>
              <a:t> </a:t>
            </a:r>
            <a:r>
              <a:rPr lang="zh-CN" altLang="en-US"/>
              <a:t>23 </a:t>
            </a:r>
            <a:r>
              <a:rPr lang="en-US" altLang="zh-CN"/>
              <a:t>   </a:t>
            </a:r>
            <a:r>
              <a:rPr lang="zh-CN" altLang="en-US"/>
              <a:t>46 </a:t>
            </a:r>
            <a:r>
              <a:rPr lang="en-US" altLang="zh-CN"/>
              <a:t>   </a:t>
            </a:r>
            <a:r>
              <a:rPr lang="zh-CN" altLang="en-US"/>
              <a:t>93</a:t>
            </a:r>
            <a:r>
              <a:rPr lang="en-US" altLang="zh-CN"/>
              <a:t>     </a:t>
            </a:r>
            <a:r>
              <a:rPr lang="zh-CN" altLang="en-US"/>
              <a:t>186</a:t>
            </a:r>
            <a:r>
              <a:rPr lang="en-US" altLang="zh-CN"/>
              <a:t>  </a:t>
            </a:r>
            <a:r>
              <a:rPr lang="zh-CN" altLang="en-US"/>
              <a:t> 373 </a:t>
            </a:r>
            <a:r>
              <a:rPr lang="en-US" altLang="zh-CN"/>
              <a:t>   </a:t>
            </a:r>
            <a:r>
              <a:rPr lang="zh-CN" altLang="en-US"/>
              <a:t>746 </a:t>
            </a:r>
            <a:r>
              <a:rPr lang="en-US" altLang="zh-CN"/>
              <a:t>  </a:t>
            </a:r>
            <a:r>
              <a:rPr lang="zh-CN" altLang="en-US"/>
              <a:t>1492</a:t>
            </a:r>
            <a:endParaRPr lang="zh-CN" altLang="en-US"/>
          </a:p>
          <a:p>
            <a:pPr marL="0" indent="0">
              <a:buNone/>
            </a:pPr>
            <a:r>
              <a:rPr lang="en-US" altLang="zh-CN"/>
              <a:t>  </a:t>
            </a:r>
            <a:r>
              <a:rPr lang="zh-CN" altLang="en-US"/>
              <a:t>↓</a:t>
            </a:r>
            <a:r>
              <a:rPr lang="zh-CN" altLang="en-US" sz="1800">
                <a:latin typeface="Arial" panose="020B0604020202020204" pitchFamily="34" charset="0"/>
              </a:rPr>
              <a:t>÷</a:t>
            </a:r>
            <a:r>
              <a:rPr lang="zh-CN" altLang="en-US" sz="1800"/>
              <a:t>2</a:t>
            </a:r>
            <a:r>
              <a:rPr lang="zh-CN" altLang="en-US"/>
              <a:t>  ↓</a:t>
            </a:r>
            <a:r>
              <a:rPr lang="zh-CN" altLang="en-US" sz="1800">
                <a:latin typeface="Arial" panose="020B0604020202020204" pitchFamily="34" charset="0"/>
                <a:sym typeface="+mn-ea"/>
              </a:rPr>
              <a:t>÷</a:t>
            </a:r>
            <a:r>
              <a:rPr lang="zh-CN" altLang="en-US" sz="1800">
                <a:sym typeface="+mn-ea"/>
              </a:rPr>
              <a:t>2</a:t>
            </a:r>
            <a:r>
              <a:rPr lang="zh-CN" altLang="en-US"/>
              <a:t> ↓</a:t>
            </a:r>
            <a:r>
              <a:rPr lang="zh-CN" altLang="en-US" sz="1800">
                <a:latin typeface="Arial" panose="020B0604020202020204" pitchFamily="34" charset="0"/>
                <a:sym typeface="+mn-ea"/>
              </a:rPr>
              <a:t>÷</a:t>
            </a:r>
            <a:r>
              <a:rPr lang="zh-CN" altLang="en-US" sz="1800">
                <a:sym typeface="+mn-ea"/>
              </a:rPr>
              <a:t>2</a:t>
            </a:r>
            <a:r>
              <a:rPr lang="zh-CN" altLang="en-US"/>
              <a:t> ↓</a:t>
            </a:r>
            <a:r>
              <a:rPr lang="zh-CN" altLang="en-US" sz="1800">
                <a:latin typeface="Arial" panose="020B0604020202020204" pitchFamily="34" charset="0"/>
                <a:sym typeface="+mn-ea"/>
              </a:rPr>
              <a:t>÷</a:t>
            </a:r>
            <a:r>
              <a:rPr lang="zh-CN" altLang="en-US" sz="1800">
                <a:sym typeface="+mn-ea"/>
              </a:rPr>
              <a:t>2</a:t>
            </a:r>
            <a:r>
              <a:rPr lang="zh-CN" altLang="en-US"/>
              <a:t> ↓</a:t>
            </a:r>
            <a:r>
              <a:rPr lang="zh-CN" altLang="en-US" sz="1800">
                <a:latin typeface="Arial" panose="020B0604020202020204" pitchFamily="34" charset="0"/>
                <a:sym typeface="+mn-ea"/>
              </a:rPr>
              <a:t>÷</a:t>
            </a:r>
            <a:r>
              <a:rPr lang="zh-CN" altLang="en-US" sz="1800">
                <a:sym typeface="+mn-ea"/>
              </a:rPr>
              <a:t>2</a:t>
            </a:r>
            <a:r>
              <a:rPr lang="zh-CN" altLang="en-US" sz="1800"/>
              <a:t> </a:t>
            </a:r>
            <a:r>
              <a:rPr lang="zh-CN" altLang="en-US"/>
              <a:t> ↓</a:t>
            </a:r>
            <a:r>
              <a:rPr lang="zh-CN" altLang="en-US" sz="1800">
                <a:latin typeface="Arial" panose="020B0604020202020204" pitchFamily="34" charset="0"/>
                <a:sym typeface="+mn-ea"/>
              </a:rPr>
              <a:t>÷</a:t>
            </a:r>
            <a:r>
              <a:rPr lang="zh-CN" altLang="en-US" sz="1800">
                <a:sym typeface="+mn-ea"/>
              </a:rPr>
              <a:t>2</a:t>
            </a:r>
            <a:r>
              <a:rPr lang="zh-CN" altLang="en-US"/>
              <a:t>  ↓</a:t>
            </a:r>
            <a:r>
              <a:rPr lang="zh-CN" altLang="en-US" sz="1800">
                <a:latin typeface="Arial" panose="020B0604020202020204" pitchFamily="34" charset="0"/>
                <a:sym typeface="+mn-ea"/>
              </a:rPr>
              <a:t>÷</a:t>
            </a:r>
            <a:r>
              <a:rPr lang="zh-CN" altLang="en-US" sz="1800">
                <a:sym typeface="+mn-ea"/>
              </a:rPr>
              <a:t>2</a:t>
            </a:r>
            <a:r>
              <a:rPr lang="zh-CN" altLang="en-US"/>
              <a:t>  ↓</a:t>
            </a:r>
            <a:r>
              <a:rPr lang="zh-CN" altLang="en-US" sz="1800">
                <a:latin typeface="Arial" panose="020B0604020202020204" pitchFamily="34" charset="0"/>
                <a:sym typeface="+mn-ea"/>
              </a:rPr>
              <a:t>÷</a:t>
            </a:r>
            <a:r>
              <a:rPr lang="zh-CN" altLang="en-US" sz="1800">
                <a:sym typeface="+mn-ea"/>
              </a:rPr>
              <a:t>2</a:t>
            </a:r>
            <a:r>
              <a:rPr lang="zh-CN" altLang="en-US"/>
              <a:t>   ↓</a:t>
            </a:r>
            <a:r>
              <a:rPr lang="zh-CN" altLang="en-US" sz="1800">
                <a:latin typeface="Arial" panose="020B0604020202020204" pitchFamily="34" charset="0"/>
                <a:sym typeface="+mn-ea"/>
              </a:rPr>
              <a:t>÷</a:t>
            </a:r>
            <a:r>
              <a:rPr lang="zh-CN" altLang="en-US" sz="1800">
                <a:sym typeface="+mn-ea"/>
              </a:rPr>
              <a:t>2</a:t>
            </a:r>
            <a:r>
              <a:rPr lang="zh-CN" altLang="en-US"/>
              <a:t>   ↓</a:t>
            </a:r>
            <a:r>
              <a:rPr lang="zh-CN" altLang="en-US" sz="1800">
                <a:latin typeface="Arial" panose="020B0604020202020204" pitchFamily="34" charset="0"/>
                <a:sym typeface="+mn-ea"/>
              </a:rPr>
              <a:t>÷</a:t>
            </a:r>
            <a:r>
              <a:rPr lang="zh-CN" altLang="en-US" sz="1800">
                <a:sym typeface="+mn-ea"/>
              </a:rPr>
              <a:t>2</a:t>
            </a:r>
            <a:r>
              <a:rPr lang="zh-CN" altLang="en-US"/>
              <a:t>   ↓</a:t>
            </a:r>
            <a:r>
              <a:rPr lang="zh-CN" altLang="en-US" sz="1800">
                <a:latin typeface="Arial" panose="020B0604020202020204" pitchFamily="34" charset="0"/>
                <a:sym typeface="+mn-ea"/>
              </a:rPr>
              <a:t>÷</a:t>
            </a:r>
            <a:r>
              <a:rPr lang="zh-CN" altLang="en-US" sz="1800">
                <a:sym typeface="+mn-ea"/>
              </a:rPr>
              <a:t>2</a:t>
            </a:r>
            <a:r>
              <a:rPr lang="zh-CN" altLang="en-US"/>
              <a:t>       </a:t>
            </a:r>
            <a:endParaRPr lang="zh-CN" altLang="en-US"/>
          </a:p>
          <a:p>
            <a:pPr marL="0" indent="0">
              <a:buNone/>
            </a:pPr>
            <a:r>
              <a:rPr lang="en-US" altLang="zh-CN"/>
              <a:t>   </a:t>
            </a:r>
            <a:r>
              <a:rPr lang="zh-CN" altLang="en-US"/>
              <a:t>1   </a:t>
            </a:r>
            <a:r>
              <a:rPr lang="en-US" altLang="zh-CN"/>
              <a:t>   </a:t>
            </a:r>
            <a:r>
              <a:rPr lang="zh-CN" altLang="en-US"/>
              <a:t>0   </a:t>
            </a:r>
            <a:r>
              <a:rPr lang="en-US" altLang="zh-CN"/>
              <a:t>   </a:t>
            </a:r>
            <a:r>
              <a:rPr lang="zh-CN" altLang="en-US"/>
              <a:t>1  </a:t>
            </a:r>
            <a:r>
              <a:rPr lang="en-US" altLang="zh-CN"/>
              <a:t>   </a:t>
            </a:r>
            <a:r>
              <a:rPr lang="zh-CN" altLang="en-US"/>
              <a:t> 1   </a:t>
            </a:r>
            <a:r>
              <a:rPr lang="en-US" altLang="zh-CN"/>
              <a:t>  </a:t>
            </a:r>
            <a:r>
              <a:rPr lang="zh-CN" altLang="en-US"/>
              <a:t>1  </a:t>
            </a:r>
            <a:r>
              <a:rPr lang="en-US" altLang="zh-CN"/>
              <a:t>   </a:t>
            </a:r>
            <a:r>
              <a:rPr lang="zh-CN" altLang="en-US"/>
              <a:t> 0   </a:t>
            </a:r>
            <a:r>
              <a:rPr lang="en-US" altLang="zh-CN"/>
              <a:t>   </a:t>
            </a:r>
            <a:r>
              <a:rPr lang="zh-CN" altLang="en-US"/>
              <a:t> 1 </a:t>
            </a:r>
            <a:r>
              <a:rPr lang="en-US" altLang="zh-CN"/>
              <a:t>   </a:t>
            </a:r>
            <a:r>
              <a:rPr lang="zh-CN" altLang="en-US"/>
              <a:t>   0  </a:t>
            </a:r>
            <a:r>
              <a:rPr lang="en-US" altLang="zh-CN"/>
              <a:t>   </a:t>
            </a:r>
            <a:r>
              <a:rPr lang="zh-CN" altLang="en-US"/>
              <a:t>  1  </a:t>
            </a:r>
            <a:r>
              <a:rPr lang="en-US" altLang="zh-CN"/>
              <a:t>   </a:t>
            </a:r>
            <a:r>
              <a:rPr lang="zh-CN" altLang="en-US"/>
              <a:t>  0     </a:t>
            </a:r>
            <a:r>
              <a:rPr lang="en-US" altLang="zh-CN"/>
              <a:t>   </a:t>
            </a:r>
            <a:r>
              <a:rPr lang="zh-CN" altLang="en-US"/>
              <a:t>0    </a:t>
            </a:r>
            <a:r>
              <a:rPr lang="en-US" altLang="zh-CN"/>
              <a:t>     </a:t>
            </a:r>
            <a:r>
              <a:rPr lang="zh-CN" altLang="en-US" sz="2400">
                <a:latin typeface="楷体" panose="02010609060101010101" charset="-122"/>
                <a:ea typeface="楷体" panose="02010609060101010101" charset="-122"/>
              </a:rPr>
              <a:t>余数</a:t>
            </a:r>
            <a:endParaRPr lang="zh-CN" altLang="en-US"/>
          </a:p>
          <a:p>
            <a:pPr marL="0" indent="0">
              <a:buNone/>
            </a:pPr>
            <a:r>
              <a:rPr lang="en-US" altLang="zh-CN"/>
              <a:t>   </a:t>
            </a:r>
            <a:endParaRPr lang="en-US" altLang="zh-CN"/>
          </a:p>
          <a:p>
            <a:pPr marL="0" indent="0">
              <a:buNone/>
            </a:pPr>
            <a:r>
              <a:rPr lang="zh-CN" altLang="en-US" sz="2400">
                <a:latin typeface="楷体" panose="02010609060101010101" charset="-122"/>
                <a:ea typeface="楷体" panose="02010609060101010101" charset="-122"/>
              </a:rPr>
              <a:t>所以</a:t>
            </a:r>
            <a:r>
              <a:rPr lang="zh-CN" altLang="en-US"/>
              <a:t> </a:t>
            </a:r>
            <a:r>
              <a:rPr lang="en-US" altLang="zh-CN"/>
              <a:t>       </a:t>
            </a:r>
            <a:r>
              <a:rPr lang="zh-CN" altLang="en-US"/>
              <a:t> (1492)</a:t>
            </a:r>
            <a:r>
              <a:rPr lang="zh-CN" altLang="en-US" baseline="-25000"/>
              <a:t>10</a:t>
            </a:r>
            <a:r>
              <a:rPr lang="zh-CN" altLang="en-US"/>
              <a:t>=(10111010100)</a:t>
            </a:r>
            <a:r>
              <a:rPr lang="zh-CN" altLang="en-US" baseline="-25000"/>
              <a:t>2</a:t>
            </a:r>
            <a:endParaRPr lang="zh-CN" altLang="en-US" baseline="-25000"/>
          </a:p>
        </p:txBody>
      </p:sp>
    </p:spTree>
  </p:cSld>
  <p:clrMapOvr>
    <a:masterClrMapping/>
  </p:clrMapOvr>
  <p:transition>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3"/>
          <p:cNvSpPr>
            <a:spLocks noGrp="1" noChangeArrowheads="1"/>
          </p:cNvSpPr>
          <p:nvPr>
            <p:ph type="body" sz="half" idx="1"/>
          </p:nvPr>
        </p:nvSpPr>
        <p:spPr>
          <a:xfrm>
            <a:off x="627352" y="537665"/>
            <a:ext cx="10487688" cy="752475"/>
          </a:xfrm>
        </p:spPr>
        <p:txBody>
          <a:bodyPr>
            <a:noAutofit/>
          </a:bodyPr>
          <a:lstStyle/>
          <a:p>
            <a:pPr marL="0" indent="0">
              <a:lnSpc>
                <a:spcPct val="100000"/>
              </a:lnSpc>
              <a:spcBef>
                <a:spcPts val="0"/>
              </a:spcBef>
              <a:buNone/>
            </a:pPr>
            <a:r>
              <a:rPr lang="zh-CN" altLang="en-US" sz="4400" b="1" dirty="0">
                <a:solidFill>
                  <a:schemeClr val="tx1"/>
                </a:solidFill>
                <a:latin typeface="微软雅黑" panose="020B0503020204020204" pitchFamily="34" charset="-122"/>
                <a:ea typeface="微软雅黑" panose="020B0503020204020204" pitchFamily="34" charset="-122"/>
                <a:sym typeface="+mn-ea"/>
              </a:rPr>
              <a:t>一、信息的数字化和离散信息的基本特性</a:t>
            </a:r>
            <a:endParaRPr lang="zh-CN" altLang="en-US" sz="4400" b="1" spc="300" dirty="0">
              <a:solidFill>
                <a:schemeClr val="tx1"/>
              </a:solidFill>
              <a:latin typeface="微软雅黑" panose="020B0503020204020204" pitchFamily="34" charset="-122"/>
              <a:ea typeface="微软雅黑" panose="020B0503020204020204" pitchFamily="34" charset="-122"/>
              <a:sym typeface="+mn-ea"/>
            </a:endParaRPr>
          </a:p>
        </p:txBody>
      </p:sp>
      <p:sp>
        <p:nvSpPr>
          <p:cNvPr id="4" name="Text Box 5"/>
          <p:cNvSpPr txBox="1">
            <a:spLocks noChangeArrowheads="1"/>
          </p:cNvSpPr>
          <p:nvPr/>
        </p:nvSpPr>
        <p:spPr bwMode="auto">
          <a:xfrm>
            <a:off x="786913" y="1434117"/>
            <a:ext cx="10526247" cy="4885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Lst>
        </p:spPr>
        <p:txBody>
          <a:bodyPr lIns="0" tIns="0" rIns="0" bIns="0"/>
          <a:lstStyle>
            <a:lvl1pPr indent="93980">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defRPr>
            </a:lvl1pPr>
            <a:lvl2pPr marL="742950" indent="-285750">
              <a:spcBef>
                <a:spcPts val="300"/>
              </a:spcBef>
              <a:buClr>
                <a:schemeClr val="accent2"/>
              </a:buClr>
              <a:buFont typeface="Georgia" panose="02040502050405020303" pitchFamily="18" charset="0"/>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defRPr>
            </a:lvl9pPr>
          </a:lstStyle>
          <a:p>
            <a:pPr marL="396240" indent="-396240" algn="just">
              <a:lnSpc>
                <a:spcPct val="114000"/>
              </a:lnSpc>
              <a:buFont typeface="Wingdings" panose="05000000000000000000" pitchFamily="2" charset="2"/>
              <a:buChar char="Ø"/>
            </a:pPr>
            <a:r>
              <a:rPr lang="zh-CN" altLang="en-US" sz="3600" noProof="0" dirty="0" smtClean="0">
                <a:ln>
                  <a:noFill/>
                </a:ln>
                <a:solidFill>
                  <a:schemeClr val="accent1">
                    <a:lumMod val="75000"/>
                  </a:schemeClr>
                </a:solidFill>
                <a:effectLst/>
                <a:uLnTx/>
                <a:uFillTx/>
                <a:latin typeface="微软雅黑" panose="020B0503020204020204" pitchFamily="34" charset="-122"/>
                <a:ea typeface="微软雅黑" panose="020B0503020204020204" pitchFamily="34" charset="-122"/>
                <a:sym typeface="+mn-ea"/>
              </a:rPr>
              <a:t>信息的数字化</a:t>
            </a:r>
            <a:endParaRPr kumimoji="0" lang="zh-CN" altLang="en-US" sz="3600" b="0" i="0" u="none" strike="noStrike" kern="1200" cap="none" spc="0" normalizeH="0" baseline="0" noProof="0" dirty="0" smtClean="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endParaRPr>
          </a:p>
          <a:p>
            <a:pPr marL="396240" indent="-396240" algn="just">
              <a:lnSpc>
                <a:spcPct val="114000"/>
              </a:lnSpc>
              <a:buFont typeface="Wingdings" panose="05000000000000000000" pitchFamily="2" charset="2"/>
              <a:buChar char="Ø"/>
            </a:pPr>
            <a:endParaRPr lang="zh-CN" altLang="zh-CN" sz="3200" b="1" dirty="0">
              <a:solidFill>
                <a:srgbClr val="C00000"/>
              </a:solidFill>
              <a:latin typeface="微软雅黑" panose="020B0503020204020204" pitchFamily="34" charset="-122"/>
              <a:ea typeface="微软雅黑" panose="020B0503020204020204" pitchFamily="34" charset="-122"/>
            </a:endParaRPr>
          </a:p>
        </p:txBody>
      </p:sp>
      <p:graphicFrame>
        <p:nvGraphicFramePr>
          <p:cNvPr id="2" name="对象 1"/>
          <p:cNvGraphicFramePr/>
          <p:nvPr/>
        </p:nvGraphicFramePr>
        <p:xfrm>
          <a:off x="2404745" y="2762885"/>
          <a:ext cx="6985635" cy="3689350"/>
        </p:xfrm>
        <a:graphic>
          <a:graphicData uri="http://schemas.openxmlformats.org/presentationml/2006/ole">
            <mc:AlternateContent xmlns:mc="http://schemas.openxmlformats.org/markup-compatibility/2006">
              <mc:Choice xmlns:v="urn:schemas-microsoft-com:vml" Requires="v">
                <p:oleObj spid="_x0000_s1027" name="" r:id="rId1" imgW="6229350" imgH="3352800" progId="Paint.Picture">
                  <p:embed/>
                </p:oleObj>
              </mc:Choice>
              <mc:Fallback>
                <p:oleObj name="" r:id="rId1" imgW="6229350" imgH="3352800" progId="Paint.Picture">
                  <p:embed/>
                  <p:pic>
                    <p:nvPicPr>
                      <p:cNvPr id="0" name="图片 2"/>
                      <p:cNvPicPr/>
                      <p:nvPr/>
                    </p:nvPicPr>
                    <p:blipFill>
                      <a:blip r:embed="rId2"/>
                      <a:stretch>
                        <a:fillRect/>
                      </a:stretch>
                    </p:blipFill>
                    <p:spPr>
                      <a:xfrm>
                        <a:off x="2404745" y="2762885"/>
                        <a:ext cx="6985635" cy="3689350"/>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8543925" y="6308725"/>
            <a:ext cx="1656080" cy="5041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内容占位符 1"/>
          <p:cNvSpPr/>
          <p:nvPr>
            <p:ph sz="quarter" idx="10"/>
          </p:nvPr>
        </p:nvSpPr>
        <p:spPr>
          <a:xfrm>
            <a:off x="603885" y="619760"/>
            <a:ext cx="11144250" cy="765175"/>
          </a:xfrm>
        </p:spPr>
        <p:txBody>
          <a:bodyPr>
            <a:normAutofit/>
          </a:bodyPr>
          <a:p>
            <a:pPr marL="0" indent="0" fontAlgn="auto">
              <a:lnSpc>
                <a:spcPct val="150000"/>
              </a:lnSpc>
              <a:buNone/>
            </a:pPr>
            <a:r>
              <a:rPr lang="en-US" altLang="zh-CN"/>
              <a:t>       </a:t>
            </a:r>
            <a:r>
              <a:rPr lang="zh-CN" altLang="en-US" sz="2400">
                <a:latin typeface="楷体" panose="02010609060101010101" charset="-122"/>
                <a:ea typeface="楷体" panose="02010609060101010101" charset="-122"/>
                <a:cs typeface="楷体" panose="02010609060101010101" charset="-122"/>
              </a:rPr>
              <a:t>转换过程亦可用竖式写出：</a:t>
            </a:r>
            <a:endParaRPr lang="zh-CN" altLang="en-US" baseline="-25000"/>
          </a:p>
        </p:txBody>
      </p:sp>
      <p:pic>
        <p:nvPicPr>
          <p:cNvPr id="3" name="图片 2"/>
          <p:cNvPicPr>
            <a:picLocks noChangeAspect="1"/>
          </p:cNvPicPr>
          <p:nvPr>
            <p:custDataLst>
              <p:tags r:id="rId1"/>
            </p:custDataLst>
          </p:nvPr>
        </p:nvPicPr>
        <p:blipFill>
          <a:blip r:embed="rId2"/>
          <a:stretch>
            <a:fillRect/>
          </a:stretch>
        </p:blipFill>
        <p:spPr>
          <a:xfrm>
            <a:off x="604520" y="1384935"/>
            <a:ext cx="11142980" cy="5288280"/>
          </a:xfrm>
          <a:prstGeom prst="rect">
            <a:avLst/>
          </a:prstGeom>
        </p:spPr>
      </p:pic>
      <p:sp>
        <p:nvSpPr>
          <p:cNvPr id="5" name="云形标注 4"/>
          <p:cNvSpPr/>
          <p:nvPr/>
        </p:nvSpPr>
        <p:spPr>
          <a:xfrm>
            <a:off x="9963150" y="1671955"/>
            <a:ext cx="1968500" cy="1449705"/>
          </a:xfrm>
          <a:prstGeom prst="cloudCallout">
            <a:avLst>
              <a:gd name="adj1" fmla="val -77003"/>
              <a:gd name="adj2" fmla="val 553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t>注意：</a:t>
            </a:r>
            <a:r>
              <a:rPr lang="zh-CN" altLang="en-US"/>
              <a:t>先求得的是</a:t>
            </a:r>
            <a:r>
              <a:rPr lang="zh-CN" altLang="en-US"/>
              <a:t>低位</a:t>
            </a:r>
            <a:endParaRPr lang="zh-CN" altLang="en-US"/>
          </a:p>
        </p:txBody>
      </p:sp>
    </p:spTree>
  </p:cSld>
  <p:clrMapOvr>
    <a:masterClrMapping/>
  </p:clrMapOvr>
  <p:transition>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8543925" y="6308725"/>
            <a:ext cx="1656080" cy="5041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内容占位符 2"/>
          <p:cNvSpPr/>
          <p:nvPr>
            <p:ph sz="quarter" idx="10"/>
          </p:nvPr>
        </p:nvSpPr>
        <p:spPr>
          <a:xfrm>
            <a:off x="806450" y="1398905"/>
            <a:ext cx="11144251" cy="4572000"/>
          </a:xfrm>
        </p:spPr>
        <p:txBody>
          <a:bodyPr>
            <a:normAutofit fontScale="25000"/>
          </a:bodyPr>
          <a:p>
            <a:pPr marL="0" indent="0" fontAlgn="auto">
              <a:lnSpc>
                <a:spcPct val="150000"/>
              </a:lnSpc>
              <a:buNone/>
            </a:pPr>
            <a:r>
              <a:rPr lang="en-US" altLang="zh-CN"/>
              <a:t>     </a:t>
            </a:r>
            <a:r>
              <a:rPr lang="en-US" altLang="zh-CN" sz="9600"/>
              <a:t>  </a:t>
            </a:r>
            <a:r>
              <a:rPr sz="9600">
                <a:ea typeface="楷体" panose="02010609060101010101" charset="-122"/>
              </a:rPr>
              <a:t>设十进制小数0.6875，经转换所得二进形式是</a:t>
            </a:r>
            <a:r>
              <a:rPr lang="en-US" sz="9600">
                <a:ea typeface="楷体" panose="02010609060101010101" charset="-122"/>
              </a:rPr>
              <a:t>0.</a:t>
            </a:r>
            <a:r>
              <a:rPr sz="9600">
                <a:ea typeface="楷体" panose="02010609060101010101" charset="-122"/>
              </a:rPr>
              <a:t> </a:t>
            </a:r>
            <a:r>
              <a:rPr lang="zh-CN" altLang="zh-CN" sz="9600" i="1"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k</a:t>
            </a:r>
            <a:r>
              <a:rPr lang="en-US" altLang="zh-CN" sz="9600" i="1" baseline="-250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0</a:t>
            </a:r>
            <a:r>
              <a:rPr lang="zh-CN" altLang="zh-CN" sz="9600" i="1"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k</a:t>
            </a:r>
            <a:r>
              <a:rPr lang="zh-CN" altLang="zh-CN" sz="9600" baseline="-250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-1</a:t>
            </a:r>
            <a:r>
              <a:rPr lang="zh-CN" altLang="en-US" sz="9600">
                <a:latin typeface="楷体" panose="02010609060101010101" charset="-122"/>
                <a:ea typeface="楷体" panose="02010609060101010101" charset="-122"/>
                <a:cs typeface="楷体" panose="02010609060101010101" charset="-122"/>
                <a:sym typeface="+mn-ea"/>
              </a:rPr>
              <a:t>…</a:t>
            </a:r>
            <a:r>
              <a:rPr lang="zh-CN" altLang="zh-CN" sz="9600" i="1"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k</a:t>
            </a:r>
            <a:r>
              <a:rPr lang="en-US" altLang="zh-CN" sz="9600" baseline="-250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-m</a:t>
            </a:r>
            <a:r>
              <a:rPr sz="9600">
                <a:ea typeface="楷体" panose="02010609060101010101" charset="-122"/>
              </a:rPr>
              <a:t>，则</a:t>
            </a:r>
            <a:endParaRPr sz="9600">
              <a:ea typeface="楷体" panose="02010609060101010101" charset="-122"/>
            </a:endParaRPr>
          </a:p>
          <a:p>
            <a:pPr marL="0" indent="0" fontAlgn="auto">
              <a:lnSpc>
                <a:spcPct val="150000"/>
              </a:lnSpc>
              <a:buNone/>
            </a:pPr>
            <a:r>
              <a:rPr lang="en-US" sz="9600">
                <a:ea typeface="楷体" panose="02010609060101010101" charset="-122"/>
              </a:rPr>
              <a:t>          </a:t>
            </a:r>
            <a:r>
              <a:rPr sz="9600">
                <a:ea typeface="楷体" panose="02010609060101010101" charset="-122"/>
              </a:rPr>
              <a:t>(0.6875)10=(</a:t>
            </a:r>
            <a:r>
              <a:rPr lang="en-US" sz="9600">
                <a:ea typeface="楷体" panose="02010609060101010101" charset="-122"/>
                <a:sym typeface="+mn-ea"/>
              </a:rPr>
              <a:t>0.</a:t>
            </a:r>
            <a:r>
              <a:rPr sz="9600">
                <a:ea typeface="楷体" panose="02010609060101010101" charset="-122"/>
                <a:sym typeface="+mn-ea"/>
              </a:rPr>
              <a:t> </a:t>
            </a:r>
            <a:r>
              <a:rPr lang="zh-CN" altLang="zh-CN" sz="9600" i="1"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k</a:t>
            </a:r>
            <a:r>
              <a:rPr lang="en-US" altLang="zh-CN" sz="9600" i="1" baseline="-250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0</a:t>
            </a:r>
            <a:r>
              <a:rPr lang="zh-CN" altLang="zh-CN" sz="9600" i="1"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k</a:t>
            </a:r>
            <a:r>
              <a:rPr lang="zh-CN" altLang="zh-CN" sz="9600" baseline="-250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-1</a:t>
            </a:r>
            <a:r>
              <a:rPr lang="zh-CN" altLang="en-US" sz="9600">
                <a:latin typeface="楷体" panose="02010609060101010101" charset="-122"/>
                <a:ea typeface="楷体" panose="02010609060101010101" charset="-122"/>
                <a:cs typeface="楷体" panose="02010609060101010101" charset="-122"/>
                <a:sym typeface="+mn-ea"/>
              </a:rPr>
              <a:t>…</a:t>
            </a:r>
            <a:r>
              <a:rPr lang="zh-CN" altLang="zh-CN" sz="9600" i="1"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k</a:t>
            </a:r>
            <a:r>
              <a:rPr lang="en-US" altLang="zh-CN" sz="9600" baseline="-250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-m</a:t>
            </a:r>
            <a:r>
              <a:rPr sz="9600">
                <a:ea typeface="楷体" panose="02010609060101010101" charset="-122"/>
              </a:rPr>
              <a:t>)</a:t>
            </a:r>
            <a:r>
              <a:rPr sz="9600" baseline="-25000">
                <a:ea typeface="楷体" panose="02010609060101010101" charset="-122"/>
              </a:rPr>
              <a:t>2</a:t>
            </a:r>
            <a:endParaRPr sz="9600">
              <a:ea typeface="楷体" panose="02010609060101010101" charset="-122"/>
            </a:endParaRPr>
          </a:p>
          <a:p>
            <a:pPr marL="0" indent="0" fontAlgn="auto">
              <a:lnSpc>
                <a:spcPct val="150000"/>
              </a:lnSpc>
              <a:buNone/>
            </a:pPr>
            <a:r>
              <a:rPr sz="9600">
                <a:ea typeface="楷体" panose="02010609060101010101" charset="-122"/>
              </a:rPr>
              <a:t>          </a:t>
            </a:r>
            <a:r>
              <a:rPr lang="en-US" sz="9600">
                <a:ea typeface="楷体" panose="02010609060101010101" charset="-122"/>
              </a:rPr>
              <a:t>                </a:t>
            </a:r>
            <a:r>
              <a:rPr sz="9600">
                <a:ea typeface="楷体" panose="02010609060101010101" charset="-122"/>
              </a:rPr>
              <a:t>=</a:t>
            </a:r>
            <a:r>
              <a:rPr lang="zh-CN" altLang="zh-CN" sz="9600" i="1"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k</a:t>
            </a:r>
            <a:r>
              <a:rPr lang="en-US" altLang="zh-CN" sz="9600" baseline="-250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0</a:t>
            </a:r>
            <a:r>
              <a:rPr lang="zh-CN" altLang="zh-CN" sz="96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2 </a:t>
            </a:r>
            <a:r>
              <a:rPr lang="zh-CN" altLang="zh-CN" sz="9600" baseline="300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-1</a:t>
            </a:r>
            <a:r>
              <a:rPr lang="zh-CN" altLang="zh-CN" sz="96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a:t>
            </a:r>
            <a:r>
              <a:rPr lang="zh-CN" altLang="zh-CN" sz="9600" i="1"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k</a:t>
            </a:r>
            <a:r>
              <a:rPr lang="zh-CN" altLang="zh-CN" sz="9600" baseline="-250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-1</a:t>
            </a:r>
            <a:r>
              <a:rPr lang="zh-CN" altLang="zh-CN" sz="96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2</a:t>
            </a:r>
            <a:r>
              <a:rPr lang="zh-CN" altLang="zh-CN" sz="9600" i="1"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 </a:t>
            </a:r>
            <a:r>
              <a:rPr lang="zh-CN" altLang="zh-CN" sz="9600" baseline="300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-2</a:t>
            </a:r>
            <a:r>
              <a:rPr lang="zh-CN" altLang="zh-CN" sz="96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a:t>
            </a:r>
            <a:r>
              <a:rPr lang="zh-CN" altLang="zh-CN" sz="9600" i="1"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k</a:t>
            </a:r>
            <a:r>
              <a:rPr lang="en-US" altLang="zh-CN" sz="9600" baseline="-250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a:t>
            </a:r>
            <a:r>
              <a:rPr lang="en-US" altLang="zh-CN" sz="9600" i="1" baseline="-250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m</a:t>
            </a:r>
            <a:r>
              <a:rPr lang="zh-CN" altLang="zh-CN" sz="96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2</a:t>
            </a:r>
            <a:r>
              <a:rPr lang="en-US" altLang="zh-CN" sz="9600" baseline="300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a:t>
            </a:r>
            <a:r>
              <a:rPr lang="en-US" altLang="zh-CN" sz="9600" i="1" baseline="300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m</a:t>
            </a:r>
            <a:r>
              <a:rPr lang="en-US" altLang="zh-CN" sz="9600" baseline="300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-1</a:t>
            </a:r>
            <a:r>
              <a:rPr lang="zh-CN" altLang="zh-CN" sz="9600" baseline="300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 </a:t>
            </a:r>
            <a:endParaRPr sz="9600">
              <a:ea typeface="楷体" panose="02010609060101010101" charset="-122"/>
            </a:endParaRPr>
          </a:p>
          <a:p>
            <a:pPr marL="0" indent="0" fontAlgn="auto">
              <a:lnSpc>
                <a:spcPct val="150000"/>
              </a:lnSpc>
              <a:buNone/>
            </a:pPr>
            <a:r>
              <a:rPr sz="9600">
                <a:ea typeface="楷体" panose="02010609060101010101" charset="-122"/>
              </a:rPr>
              <a:t>等式两边同乘以2得到</a:t>
            </a:r>
            <a:endParaRPr sz="9600">
              <a:ea typeface="楷体" panose="02010609060101010101" charset="-122"/>
            </a:endParaRPr>
          </a:p>
          <a:p>
            <a:pPr marL="0" indent="0" fontAlgn="auto">
              <a:lnSpc>
                <a:spcPct val="150000"/>
              </a:lnSpc>
              <a:buNone/>
            </a:pPr>
            <a:r>
              <a:rPr sz="9600">
                <a:ea typeface="楷体" panose="02010609060101010101" charset="-122"/>
              </a:rPr>
              <a:t>    1.3750= </a:t>
            </a:r>
            <a:r>
              <a:rPr lang="zh-CN" altLang="zh-CN" sz="9600" i="1"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k</a:t>
            </a:r>
            <a:r>
              <a:rPr lang="en-US" altLang="zh-CN" sz="9600" baseline="-250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0</a:t>
            </a:r>
            <a:r>
              <a:rPr lang="zh-CN" altLang="zh-CN" sz="96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2</a:t>
            </a:r>
            <a:r>
              <a:rPr lang="en-US" altLang="zh-CN" sz="9600" baseline="300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0</a:t>
            </a:r>
            <a:r>
              <a:rPr lang="zh-CN" altLang="zh-CN" sz="96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a:t>
            </a:r>
            <a:r>
              <a:rPr lang="zh-CN" altLang="zh-CN" sz="9600" i="1"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k</a:t>
            </a:r>
            <a:r>
              <a:rPr lang="zh-CN" altLang="zh-CN" sz="9600" baseline="-250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-1</a:t>
            </a:r>
            <a:r>
              <a:rPr lang="zh-CN" altLang="zh-CN" sz="96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2</a:t>
            </a:r>
            <a:r>
              <a:rPr lang="zh-CN" altLang="zh-CN" sz="9600" baseline="300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a:t>
            </a:r>
            <a:r>
              <a:rPr lang="en-US" altLang="zh-CN" sz="9600" baseline="300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1</a:t>
            </a:r>
            <a:r>
              <a:rPr lang="zh-CN" altLang="zh-CN" sz="96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a:t>
            </a:r>
            <a:r>
              <a:rPr lang="zh-CN" altLang="zh-CN" sz="9600" i="1"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k</a:t>
            </a:r>
            <a:r>
              <a:rPr lang="en-US" altLang="zh-CN" sz="9600" baseline="-250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a:t>
            </a:r>
            <a:r>
              <a:rPr lang="en-US" altLang="zh-CN" sz="9600" i="1" baseline="-250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m</a:t>
            </a:r>
            <a:r>
              <a:rPr lang="zh-CN" altLang="zh-CN" sz="96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2</a:t>
            </a:r>
            <a:r>
              <a:rPr lang="en-US" altLang="zh-CN" sz="9600" baseline="300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a:t>
            </a:r>
            <a:r>
              <a:rPr lang="en-US" altLang="zh-CN" sz="9600" i="1" baseline="300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m</a:t>
            </a:r>
            <a:endParaRPr sz="9600">
              <a:ea typeface="楷体" panose="02010609060101010101" charset="-122"/>
            </a:endParaRPr>
          </a:p>
          <a:p>
            <a:pPr marL="0" indent="0" fontAlgn="auto">
              <a:lnSpc>
                <a:spcPct val="150000"/>
              </a:lnSpc>
              <a:buNone/>
            </a:pPr>
            <a:r>
              <a:rPr sz="9600">
                <a:ea typeface="楷体" panose="02010609060101010101" charset="-122"/>
              </a:rPr>
              <a:t> 由于等式两边的整数与小数必须对应相等，所以</a:t>
            </a:r>
            <a:r>
              <a:rPr lang="zh-CN" altLang="zh-CN" sz="9600" i="1"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k</a:t>
            </a:r>
            <a:r>
              <a:rPr lang="en-US" altLang="zh-CN" sz="9600" baseline="-250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0</a:t>
            </a:r>
            <a:r>
              <a:rPr sz="9600">
                <a:ea typeface="楷体" panose="02010609060101010101" charset="-122"/>
              </a:rPr>
              <a:t>=1且上式</a:t>
            </a:r>
            <a:r>
              <a:rPr lang="zh-CN" sz="9600">
                <a:ea typeface="楷体" panose="02010609060101010101" charset="-122"/>
              </a:rPr>
              <a:t>除去整数</a:t>
            </a:r>
            <a:r>
              <a:rPr sz="9600">
                <a:ea typeface="楷体" panose="02010609060101010101" charset="-122"/>
              </a:rPr>
              <a:t>又可写成</a:t>
            </a:r>
            <a:r>
              <a:rPr lang="zh-CN" sz="9600">
                <a:ea typeface="楷体" panose="02010609060101010101" charset="-122"/>
              </a:rPr>
              <a:t>：</a:t>
            </a:r>
            <a:endParaRPr sz="9600">
              <a:ea typeface="楷体" panose="02010609060101010101" charset="-122"/>
            </a:endParaRPr>
          </a:p>
          <a:p>
            <a:pPr marL="0" indent="0" fontAlgn="auto">
              <a:lnSpc>
                <a:spcPct val="150000"/>
              </a:lnSpc>
              <a:buNone/>
            </a:pPr>
            <a:r>
              <a:rPr sz="9600">
                <a:ea typeface="楷体" panose="02010609060101010101" charset="-122"/>
              </a:rPr>
              <a:t>    0.3750=</a:t>
            </a:r>
            <a:r>
              <a:rPr lang="zh-CN" altLang="zh-CN" sz="9600" i="1"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k</a:t>
            </a:r>
            <a:r>
              <a:rPr lang="zh-CN" altLang="zh-CN" sz="9600" baseline="-250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-1</a:t>
            </a:r>
            <a:r>
              <a:rPr lang="zh-CN" altLang="zh-CN" sz="96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2</a:t>
            </a:r>
            <a:r>
              <a:rPr lang="zh-CN" altLang="zh-CN" sz="9600" baseline="300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a:t>
            </a:r>
            <a:r>
              <a:rPr lang="en-US" altLang="zh-CN" sz="9600" baseline="300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1</a:t>
            </a:r>
            <a:r>
              <a:rPr lang="zh-CN" altLang="zh-CN" sz="96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a:t>
            </a:r>
            <a:r>
              <a:rPr lang="zh-CN" altLang="zh-CN" sz="9600" i="1"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k</a:t>
            </a:r>
            <a:r>
              <a:rPr lang="en-US" altLang="zh-CN" sz="9600" baseline="-250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a:t>
            </a:r>
            <a:r>
              <a:rPr lang="en-US" altLang="zh-CN" sz="9600" i="1" baseline="-250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m</a:t>
            </a:r>
            <a:r>
              <a:rPr lang="zh-CN" altLang="zh-CN" sz="96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2</a:t>
            </a:r>
            <a:r>
              <a:rPr lang="en-US" altLang="zh-CN" sz="9600" baseline="300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a:t>
            </a:r>
            <a:r>
              <a:rPr lang="en-US" altLang="zh-CN" sz="9600" i="1" baseline="300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m</a:t>
            </a:r>
            <a:endParaRPr sz="9600">
              <a:ea typeface="楷体" panose="02010609060101010101" charset="-122"/>
            </a:endParaRPr>
          </a:p>
          <a:p>
            <a:pPr marL="0" indent="0" fontAlgn="auto">
              <a:lnSpc>
                <a:spcPct val="150000"/>
              </a:lnSpc>
              <a:buNone/>
            </a:pPr>
            <a:endParaRPr sz="9600">
              <a:ea typeface="楷体" panose="02010609060101010101" charset="-122"/>
            </a:endParaRPr>
          </a:p>
        </p:txBody>
      </p:sp>
      <p:sp>
        <p:nvSpPr>
          <p:cNvPr id="5" name="文本框 4"/>
          <p:cNvSpPr txBox="1"/>
          <p:nvPr/>
        </p:nvSpPr>
        <p:spPr>
          <a:xfrm>
            <a:off x="806450" y="756920"/>
            <a:ext cx="4402455" cy="460375"/>
          </a:xfrm>
          <a:prstGeom prst="rect">
            <a:avLst/>
          </a:prstGeom>
          <a:noFill/>
        </p:spPr>
        <p:txBody>
          <a:bodyPr wrap="square" rtlCol="0">
            <a:spAutoFit/>
          </a:bodyPr>
          <a:p>
            <a:r>
              <a:rPr sz="2400">
                <a:ea typeface="楷体" panose="02010609060101010101" charset="-122"/>
                <a:sym typeface="+mn-ea"/>
              </a:rPr>
              <a:t>2）小数转换：乘2取整法</a:t>
            </a:r>
            <a:endParaRPr lang="zh-CN" altLang="en-US" sz="2400"/>
          </a:p>
        </p:txBody>
      </p:sp>
    </p:spTree>
  </p:cSld>
  <p:clrMapOvr>
    <a:masterClrMapping/>
  </p:clrMapOvr>
  <p:transition>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8543925" y="6308725"/>
            <a:ext cx="1656080" cy="5041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内容占位符 3"/>
          <p:cNvSpPr/>
          <p:nvPr>
            <p:ph sz="quarter" idx="10"/>
          </p:nvPr>
        </p:nvSpPr>
        <p:spPr>
          <a:xfrm>
            <a:off x="1499870" y="1539240"/>
            <a:ext cx="9318625" cy="4572000"/>
          </a:xfrm>
        </p:spPr>
        <p:txBody>
          <a:bodyPr>
            <a:normAutofit/>
          </a:bodyPr>
          <a:p>
            <a:pPr marL="0" indent="0" fontAlgn="auto">
              <a:lnSpc>
                <a:spcPct val="150000"/>
              </a:lnSpc>
              <a:buNone/>
            </a:pPr>
            <a:r>
              <a:rPr sz="2400">
                <a:ea typeface="楷体" panose="02010609060101010101" charset="-122"/>
                <a:sym typeface="+mn-ea"/>
              </a:rPr>
              <a:t>重复上面的操作，可以继续逐个求得</a:t>
            </a:r>
            <a:r>
              <a:rPr lang="zh-CN" altLang="zh-CN" sz="2400" i="1"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k</a:t>
            </a:r>
            <a:r>
              <a:rPr lang="en-US" altLang="zh-CN" sz="2400" baseline="-250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-1</a:t>
            </a:r>
            <a:r>
              <a:rPr sz="2400">
                <a:ea typeface="楷体" panose="02010609060101010101" charset="-122"/>
                <a:sym typeface="+mn-ea"/>
              </a:rPr>
              <a:t>，</a:t>
            </a:r>
            <a:r>
              <a:rPr lang="zh-CN" altLang="zh-CN" sz="2400" i="1"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k</a:t>
            </a:r>
            <a:r>
              <a:rPr lang="en-US" altLang="zh-CN" sz="2400" baseline="-250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-2</a:t>
            </a:r>
            <a:r>
              <a:rPr sz="2400">
                <a:ea typeface="楷体" panose="02010609060101010101" charset="-122"/>
                <a:sym typeface="+mn-ea"/>
              </a:rPr>
              <a:t>，…， </a:t>
            </a:r>
            <a:r>
              <a:rPr lang="zh-CN" altLang="zh-CN" sz="2400" i="1"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k</a:t>
            </a:r>
            <a:r>
              <a:rPr lang="en-US" altLang="zh-CN" sz="2400" i="1"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-m</a:t>
            </a:r>
            <a:r>
              <a:rPr sz="2400">
                <a:ea typeface="楷体" panose="02010609060101010101" charset="-122"/>
                <a:sym typeface="+mn-ea"/>
              </a:rPr>
              <a:t>的值。</a:t>
            </a:r>
            <a:endParaRPr lang="zh-CN" altLang="en-US" sz="2400"/>
          </a:p>
          <a:p>
            <a:pPr marL="0" indent="0" fontAlgn="auto">
              <a:lnSpc>
                <a:spcPct val="150000"/>
              </a:lnSpc>
              <a:buNone/>
            </a:pPr>
            <a:r>
              <a:rPr lang="zh-CN" altLang="en-US" sz="2400"/>
              <a:t> 0.6875</a:t>
            </a:r>
            <a:r>
              <a:rPr lang="en-US" altLang="zh-CN" sz="2400"/>
              <a:t> </a:t>
            </a:r>
            <a:r>
              <a:rPr lang="zh-CN" altLang="en-US" sz="2400"/>
              <a:t> →   0.3750 </a:t>
            </a:r>
            <a:r>
              <a:rPr lang="en-US" altLang="zh-CN" sz="2400"/>
              <a:t>  </a:t>
            </a:r>
            <a:r>
              <a:rPr lang="zh-CN" altLang="en-US" sz="2400"/>
              <a:t>→ 0.7500 → 0.5000 →  0.0000</a:t>
            </a:r>
            <a:endParaRPr lang="zh-CN" altLang="en-US" sz="2400"/>
          </a:p>
          <a:p>
            <a:pPr marL="0" indent="0" fontAlgn="auto">
              <a:lnSpc>
                <a:spcPct val="150000"/>
              </a:lnSpc>
              <a:buNone/>
            </a:pPr>
            <a:r>
              <a:rPr lang="zh-CN" altLang="en-US" sz="2400"/>
              <a:t>↓×2     </a:t>
            </a:r>
            <a:r>
              <a:rPr lang="en-US" altLang="zh-CN" sz="2400"/>
              <a:t>    </a:t>
            </a:r>
            <a:r>
              <a:rPr lang="zh-CN" altLang="en-US" sz="2400"/>
              <a:t>  ↓×2      </a:t>
            </a:r>
            <a:r>
              <a:rPr lang="en-US" altLang="zh-CN" sz="2400"/>
              <a:t>    </a:t>
            </a:r>
            <a:r>
              <a:rPr lang="zh-CN" altLang="en-US" sz="2400"/>
              <a:t>↓×2     </a:t>
            </a:r>
            <a:r>
              <a:rPr lang="en-US" altLang="zh-CN" sz="2400"/>
              <a:t>    </a:t>
            </a:r>
            <a:r>
              <a:rPr lang="zh-CN" altLang="en-US" sz="2400"/>
              <a:t>↓×2</a:t>
            </a:r>
            <a:endParaRPr lang="zh-CN" altLang="en-US" sz="2400"/>
          </a:p>
          <a:p>
            <a:pPr marL="0" indent="0" fontAlgn="auto">
              <a:lnSpc>
                <a:spcPct val="150000"/>
              </a:lnSpc>
              <a:buNone/>
            </a:pPr>
            <a:r>
              <a:rPr lang="zh-CN" altLang="en-US" sz="2400"/>
              <a:t>    1         </a:t>
            </a:r>
            <a:r>
              <a:rPr lang="en-US" altLang="zh-CN" sz="2400"/>
              <a:t>  </a:t>
            </a:r>
            <a:r>
              <a:rPr lang="zh-CN" altLang="en-US" sz="2400"/>
              <a:t>  0        </a:t>
            </a:r>
            <a:r>
              <a:rPr lang="en-US" altLang="zh-CN" sz="2400"/>
              <a:t>        </a:t>
            </a:r>
            <a:r>
              <a:rPr lang="zh-CN" altLang="en-US" sz="2400"/>
              <a:t> 1        </a:t>
            </a:r>
            <a:r>
              <a:rPr lang="en-US" altLang="zh-CN" sz="2400"/>
              <a:t>       </a:t>
            </a:r>
            <a:r>
              <a:rPr lang="zh-CN" altLang="en-US" sz="2400"/>
              <a:t> 1        </a:t>
            </a:r>
            <a:r>
              <a:rPr lang="en-US" altLang="zh-CN" sz="2400"/>
              <a:t>         </a:t>
            </a:r>
            <a:r>
              <a:rPr lang="zh-CN" altLang="en-US" sz="2400"/>
              <a:t>   整数部分</a:t>
            </a:r>
            <a:endParaRPr lang="zh-CN" altLang="en-US" sz="2400"/>
          </a:p>
          <a:p>
            <a:pPr marL="0" indent="0" fontAlgn="auto">
              <a:lnSpc>
                <a:spcPct val="150000"/>
              </a:lnSpc>
              <a:buNone/>
            </a:pPr>
            <a:r>
              <a:rPr lang="zh-CN" altLang="en-US" sz="2400"/>
              <a:t>  </a:t>
            </a:r>
            <a:r>
              <a:rPr lang="zh-CN" altLang="en-US" sz="2400">
                <a:sym typeface="+mn-ea"/>
              </a:rPr>
              <a:t>所以</a:t>
            </a:r>
            <a:endParaRPr lang="zh-CN" altLang="en-US" sz="2400"/>
          </a:p>
          <a:p>
            <a:pPr marL="0" indent="0" fontAlgn="auto">
              <a:lnSpc>
                <a:spcPct val="150000"/>
              </a:lnSpc>
              <a:buNone/>
            </a:pPr>
            <a:r>
              <a:rPr lang="en-US" altLang="zh-CN" sz="2400"/>
              <a:t>                  (</a:t>
            </a:r>
            <a:r>
              <a:rPr lang="zh-CN" altLang="en-US" sz="2400"/>
              <a:t>0.6875</a:t>
            </a:r>
            <a:r>
              <a:rPr lang="en-US" altLang="zh-CN" sz="2400"/>
              <a:t>)</a:t>
            </a:r>
            <a:r>
              <a:rPr lang="zh-CN" altLang="en-US" sz="2400" baseline="-25000"/>
              <a:t>10</a:t>
            </a:r>
            <a:r>
              <a:rPr lang="zh-CN" altLang="en-US" sz="2400"/>
              <a:t>=（0.1011</a:t>
            </a:r>
            <a:r>
              <a:rPr lang="en-US" altLang="zh-CN" sz="2400"/>
              <a:t>)</a:t>
            </a:r>
            <a:r>
              <a:rPr lang="zh-CN" altLang="en-US" sz="2400" baseline="-25000"/>
              <a:t>2</a:t>
            </a:r>
            <a:endParaRPr lang="zh-CN" altLang="en-US" sz="2400" baseline="-25000"/>
          </a:p>
        </p:txBody>
      </p:sp>
    </p:spTree>
  </p:cSld>
  <p:clrMapOvr>
    <a:masterClrMapping/>
  </p:clrMapOvr>
  <p:transition>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内容占位符 2"/>
          <p:cNvSpPr>
            <a:spLocks noGrp="1"/>
          </p:cNvSpPr>
          <p:nvPr>
            <p:ph sz="quarter" idx="10"/>
          </p:nvPr>
        </p:nvSpPr>
        <p:spPr>
          <a:xfrm>
            <a:off x="682625" y="1331595"/>
            <a:ext cx="9926955" cy="4572000"/>
          </a:xfrm>
        </p:spPr>
        <p:txBody>
          <a:bodyPr vert="horz" wrap="square" lIns="91440" tIns="45720" rIns="91440" bIns="45720" numCol="1" anchor="t" anchorCtr="0" compatLnSpc="1">
            <a:noAutofit/>
          </a:bodyPr>
          <a:lstStyle/>
          <a:p>
            <a:pPr marL="0" marR="0" lvl="0" indent="0" algn="l" defTabSz="914400" rtl="0" eaLnBrk="1" fontAlgn="auto" latinLnBrk="0" hangingPunct="1">
              <a:lnSpc>
                <a:spcPts val="4000"/>
              </a:lnSpc>
              <a:spcBef>
                <a:spcPts val="600"/>
              </a:spcBef>
              <a:spcAft>
                <a:spcPts val="0"/>
              </a:spcAft>
              <a:buClr>
                <a:srgbClr val="FF0101"/>
              </a:buClr>
              <a:buSzPct val="70000"/>
              <a:buFont typeface="Wingdings" panose="05000000000000000000" pitchFamily="2" charset="2"/>
              <a:buNone/>
              <a:defRPr/>
            </a:pPr>
            <a:r>
              <a:rPr kumimoji="0" lang="zh-CN" altLang="zh-CN" sz="2400" b="0" i="0" u="none"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rPr>
              <a:t>例</a:t>
            </a:r>
            <a:r>
              <a:rPr kumimoji="0" lang="en-US" altLang="zh-CN" sz="2400" b="0" i="0" u="none"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rPr>
              <a:t>9</a:t>
            </a:r>
            <a:r>
              <a:rPr kumimoji="0" lang="zh-CN" altLang="en-US" sz="2400" b="0" i="0" u="none"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rPr>
              <a:t>：</a:t>
            </a:r>
            <a:r>
              <a:rPr kumimoji="0" lang="zh-CN" altLang="zh-CN" sz="2400" b="0" i="0" u="none"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rPr>
              <a:t>将十进制小数（</a:t>
            </a:r>
            <a:r>
              <a:rPr kumimoji="0" lang="en-US" altLang="zh-CN" sz="2400" b="0" i="0" u="none"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rPr>
              <a:t>0.66666)</a:t>
            </a:r>
            <a:r>
              <a:rPr kumimoji="0" lang="en-US" altLang="zh-CN" sz="2400" b="0" i="0" u="none" strike="noStrike" kern="1200" cap="none" spc="0" normalizeH="0" baseline="-2500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rPr>
              <a:t>10</a:t>
            </a:r>
            <a:r>
              <a:rPr kumimoji="0" lang="zh-CN" altLang="zh-CN" sz="2400" b="0" i="0" u="none"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rPr>
              <a:t>转换为二进制小数，采用“乘</a:t>
            </a:r>
            <a:r>
              <a:rPr kumimoji="0" lang="en-US" altLang="zh-CN" sz="2400" b="0" i="0" u="none"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rPr>
              <a:t>2</a:t>
            </a:r>
            <a:r>
              <a:rPr kumimoji="0" lang="zh-CN" altLang="zh-CN" sz="2400" b="0" i="0" u="none"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rPr>
              <a:t>顺取整”的方法过程如下：</a:t>
            </a:r>
            <a:endParaRPr kumimoji="0" lang="zh-CN" altLang="zh-CN" sz="2400" b="0" i="0" u="none"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endParaRPr>
          </a:p>
          <a:p>
            <a:pPr marL="274320" marR="0" lvl="0" indent="-274320" algn="just" defTabSz="914400" rtl="0" fontAlgn="auto" latinLnBrk="0">
              <a:lnSpc>
                <a:spcPct val="150000"/>
              </a:lnSpc>
              <a:spcBef>
                <a:spcPct val="0"/>
              </a:spcBef>
              <a:spcAft>
                <a:spcPts val="0"/>
              </a:spcAft>
              <a:buClr>
                <a:srgbClr val="FF0000"/>
              </a:buClr>
              <a:buSzPct val="70000"/>
              <a:buFontTx/>
              <a:buNone/>
              <a:defRPr/>
            </a:pPr>
            <a:r>
              <a:rPr kumimoji="0" lang="en-US" alt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lang="en-US" altLang="zh-CN" sz="2400" noProof="0" dirty="0" smtClean="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0.66666</a:t>
            </a: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a:t>
            </a:r>
            <a:r>
              <a:rPr kumimoji="0" lang="zh-CN"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1.33332                    1</a:t>
            </a:r>
            <a:endPar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274320" marR="0" lvl="0" indent="-274320" algn="just" defTabSz="914400" rtl="0" fontAlgn="auto" latinLnBrk="0">
              <a:lnSpc>
                <a:spcPct val="150000"/>
              </a:lnSpc>
              <a:spcBef>
                <a:spcPct val="0"/>
              </a:spcBef>
              <a:spcAft>
                <a:spcPts val="0"/>
              </a:spcAft>
              <a:buClr>
                <a:srgbClr val="FF0000"/>
              </a:buClr>
              <a:buSzPct val="70000"/>
              <a:buFontTx/>
              <a:buNone/>
              <a:defRPr/>
            </a:pP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0.</a:t>
            </a:r>
            <a:r>
              <a:rPr lang="en-US" altLang="zh-CN" sz="2400" noProof="0" dirty="0" smtClean="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33332</a:t>
            </a: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a:t>
            </a:r>
            <a:r>
              <a:rPr kumimoji="0" lang="zh-CN"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0.</a:t>
            </a:r>
            <a:r>
              <a:rPr lang="en-US" altLang="zh-CN" sz="2400" noProof="0" dirty="0" smtClean="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66664</a:t>
            </a: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0 </a:t>
            </a:r>
            <a:endPar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274320" marR="0" lvl="0" indent="-274320" algn="just" defTabSz="914400" rtl="0" fontAlgn="auto" latinLnBrk="0">
              <a:lnSpc>
                <a:spcPct val="150000"/>
              </a:lnSpc>
              <a:spcBef>
                <a:spcPct val="0"/>
              </a:spcBef>
              <a:spcAft>
                <a:spcPts val="0"/>
              </a:spcAft>
              <a:buClr>
                <a:srgbClr val="FF0000"/>
              </a:buClr>
              <a:buSzPct val="70000"/>
              <a:buFontTx/>
              <a:buNone/>
              <a:defRPr/>
            </a:pP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noProof="0" dirty="0" smtClean="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0.</a:t>
            </a:r>
            <a:r>
              <a:rPr lang="en-US" altLang="zh-CN" sz="2400" noProof="0" dirty="0" smtClean="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66664</a:t>
            </a: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a:t>
            </a:r>
            <a:r>
              <a:rPr kumimoji="0" lang="zh-CN"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noProof="0" dirty="0" smtClean="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1.33328</a:t>
            </a: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1</a:t>
            </a:r>
            <a:endPar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274320" marR="0" lvl="0" indent="-274320" algn="just" defTabSz="914400" rtl="0" fontAlgn="auto" latinLnBrk="0">
              <a:lnSpc>
                <a:spcPct val="150000"/>
              </a:lnSpc>
              <a:spcBef>
                <a:spcPct val="0"/>
              </a:spcBef>
              <a:spcAft>
                <a:spcPts val="0"/>
              </a:spcAft>
              <a:buClr>
                <a:srgbClr val="FF0000"/>
              </a:buClr>
              <a:buSzPct val="70000"/>
              <a:buFontTx/>
              <a:buNone/>
              <a:defRPr/>
            </a:pP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0.</a:t>
            </a:r>
            <a:r>
              <a:rPr lang="en-US" altLang="zh-CN" sz="2400" noProof="0" dirty="0" smtClean="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33328</a:t>
            </a: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a:t>
            </a:r>
            <a:r>
              <a:rPr kumimoji="0" lang="zh-CN"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noProof="0" dirty="0" smtClean="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0.</a:t>
            </a:r>
            <a:r>
              <a:rPr lang="en-US" altLang="zh-CN" sz="2400" noProof="0" dirty="0" smtClean="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66656</a:t>
            </a: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0</a:t>
            </a:r>
            <a:endPar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274320" marR="0" lvl="0" indent="-274320" algn="just" defTabSz="914400" rtl="0" fontAlgn="auto" latinLnBrk="0">
              <a:lnSpc>
                <a:spcPct val="150000"/>
              </a:lnSpc>
              <a:spcBef>
                <a:spcPct val="0"/>
              </a:spcBef>
              <a:spcAft>
                <a:spcPts val="0"/>
              </a:spcAft>
              <a:buClr>
                <a:srgbClr val="FF0000"/>
              </a:buClr>
              <a:buSzPct val="70000"/>
              <a:buFontTx/>
              <a:buNone/>
              <a:defRPr/>
            </a:pP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noProof="0" dirty="0" smtClean="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0.66656</a:t>
            </a:r>
            <a:r>
              <a:rPr lang="en-US" altLang="zh-CN" sz="2400" noProof="0" dirty="0" smtClean="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×2</a:t>
            </a:r>
            <a:r>
              <a:rPr lang="zh-CN" altLang="zh-CN" sz="2400" noProof="0" dirty="0" smtClean="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US" altLang="zh-CN" sz="2400" noProof="0" dirty="0" smtClean="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1.33312                    </a:t>
            </a:r>
            <a:r>
              <a:rPr lang="en-US" altLang="zh-CN" sz="2400" noProof="0" dirty="0" smtClean="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1    </a:t>
            </a:r>
            <a:r>
              <a:rPr lang="en-US" altLang="zh-CN" sz="2400" noProof="0" dirty="0" smtClean="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            </a:t>
            </a:r>
            <a:endParaRPr lang="en-US" altLang="zh-CN" sz="2400" noProof="0" dirty="0" smtClean="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274320" marR="0" lvl="0" indent="-274320" algn="just" defTabSz="914400" rtl="0" fontAlgn="auto" latinLnBrk="0">
              <a:lnSpc>
                <a:spcPct val="150000"/>
              </a:lnSpc>
              <a:spcBef>
                <a:spcPct val="0"/>
              </a:spcBef>
              <a:spcAft>
                <a:spcPts val="0"/>
              </a:spcAft>
              <a:buClr>
                <a:srgbClr val="FF0000"/>
              </a:buClr>
              <a:buSzPct val="70000"/>
              <a:buFontTx/>
              <a:buNone/>
              <a:defRPr/>
            </a:pPr>
            <a:r>
              <a:rPr kumimoji="0" lang="en-US" alt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zh-CN" sz="2400" b="0" i="0"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rPr>
              <a:t>注意：如果出现乘积的小数部分一直不为“</a:t>
            </a:r>
            <a:r>
              <a:rPr kumimoji="0" lang="en-US" altLang="zh-CN" sz="2400" b="0" i="0"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rPr>
              <a:t>0”</a:t>
            </a:r>
            <a:r>
              <a:rPr kumimoji="0" lang="zh-CN" altLang="zh-CN" sz="2400" b="0" i="0"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rPr>
              <a:t>，则可以根据精度的要求截取一定的位数即可。</a:t>
            </a:r>
            <a:endParaRPr kumimoji="0" lang="zh-CN" altLang="zh-CN" sz="2400" b="0" i="0"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4320" marR="0" lvl="0" indent="-274320" algn="just" defTabSz="914400" rtl="0" fontAlgn="auto" latinLnBrk="0">
              <a:lnSpc>
                <a:spcPct val="150000"/>
              </a:lnSpc>
              <a:spcBef>
                <a:spcPct val="0"/>
              </a:spcBef>
              <a:spcAft>
                <a:spcPts val="0"/>
              </a:spcAft>
              <a:buClr>
                <a:srgbClr val="FF0000"/>
              </a:buClr>
              <a:buSzPct val="70000"/>
              <a:buFontTx/>
              <a:buNone/>
              <a:defRPr/>
            </a:pPr>
            <a:r>
              <a:rPr lang="en-US" altLang="zh-CN" sz="24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         </a:t>
            </a:r>
            <a:r>
              <a:rPr lang="zh-CN" altLang="zh-CN" sz="24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所以，（</a:t>
            </a:r>
            <a:r>
              <a:rPr lang="en-US" altLang="zh-CN" sz="24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0.66666)</a:t>
            </a:r>
            <a:r>
              <a:rPr lang="en-US" altLang="zh-CN" sz="2400" baseline="-300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10</a:t>
            </a:r>
            <a:r>
              <a:rPr lang="zh-CN" altLang="zh-CN" sz="24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0.1010)</a:t>
            </a:r>
            <a:r>
              <a:rPr lang="en-US" altLang="zh-CN" sz="2400" baseline="-300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2</a:t>
            </a:r>
            <a:endPar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endParaRPr>
          </a:p>
          <a:p>
            <a:pPr marL="0" marR="0" lvl="0" indent="457200" algn="just" defTabSz="914400" rtl="0" eaLnBrk="0" fontAlgn="auto" latinLnBrk="0" hangingPunct="0">
              <a:lnSpc>
                <a:spcPct val="130000"/>
              </a:lnSpc>
              <a:spcBef>
                <a:spcPct val="0"/>
              </a:spcBef>
              <a:spcAft>
                <a:spcPts val="0"/>
              </a:spcAft>
              <a:buClr>
                <a:srgbClr val="FF0000"/>
              </a:buClr>
              <a:buSzPct val="70000"/>
              <a:buFontTx/>
              <a:buNone/>
              <a:defRPr/>
            </a:pPr>
            <a:endPar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endParaRPr>
          </a:p>
        </p:txBody>
      </p:sp>
      <p:sp>
        <p:nvSpPr>
          <p:cNvPr id="11" name="矩形 10"/>
          <p:cNvSpPr/>
          <p:nvPr/>
        </p:nvSpPr>
        <p:spPr>
          <a:xfrm>
            <a:off x="8543925" y="6308725"/>
            <a:ext cx="1656080" cy="5041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云形标注 18"/>
          <p:cNvSpPr/>
          <p:nvPr/>
        </p:nvSpPr>
        <p:spPr>
          <a:xfrm>
            <a:off x="4398010" y="3057525"/>
            <a:ext cx="4012565" cy="2954655"/>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457200" algn="just" defTabSz="914400" rtl="0" eaLnBrk="0" fontAlgn="auto" latinLnBrk="0" hangingPunct="0">
              <a:lnSpc>
                <a:spcPct val="130000"/>
              </a:lnSpc>
              <a:spcBef>
                <a:spcPct val="0"/>
              </a:spcBef>
              <a:spcAft>
                <a:spcPts val="0"/>
              </a:spcAft>
              <a:buClr>
                <a:srgbClr val="FF0000"/>
              </a:buClr>
              <a:buSzPct val="70000"/>
              <a:buFontTx/>
              <a:buNone/>
              <a:defRPr/>
            </a:pPr>
            <a:r>
              <a:rPr lang="zh-CN" altLang="zh-CN"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思考：</a:t>
            </a:r>
            <a:r>
              <a:rPr lang="en-US" altLang="zh-CN"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(1) </a:t>
            </a:r>
            <a:r>
              <a:rPr lang="zh-CN" altLang="en-US"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如果</a:t>
            </a:r>
            <a:r>
              <a:rPr lang="zh-CN" altLang="zh-CN"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保留四位，第五位开始截断，可否？</a:t>
            </a:r>
            <a:endParaRPr kumimoji="0" lang="zh-CN" altLang="zh-CN" b="0"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274320" marR="0" lvl="0" indent="-274320" algn="l" defTabSz="914400" rtl="0" eaLnBrk="1" fontAlgn="auto" latinLnBrk="0" hangingPunct="1">
              <a:lnSpc>
                <a:spcPct val="80000"/>
              </a:lnSpc>
              <a:spcBef>
                <a:spcPct val="50000"/>
              </a:spcBef>
              <a:spcAft>
                <a:spcPts val="0"/>
              </a:spcAft>
              <a:buClr>
                <a:srgbClr val="003399"/>
              </a:buClr>
              <a:buSzPct val="70000"/>
              <a:buFont typeface="Wingdings" panose="05000000000000000000" pitchFamily="2" charset="2"/>
              <a:buNone/>
              <a:defRPr/>
            </a:pPr>
            <a:r>
              <a:rPr lang="en-US" altLang="zh-CN"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rPr>
              <a:t>            </a:t>
            </a:r>
            <a:endParaRPr lang="zh-CN" altLang="zh-CN"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linds(horizontal)">
                                      <p:cBhvr>
                                        <p:cTn id="7" dur="500"/>
                                        <p:tgtEl>
                                          <p:spTgt spid="184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435">
                                            <p:txEl>
                                              <p:pRg st="1" end="1"/>
                                            </p:txEl>
                                          </p:spTgt>
                                        </p:tgtEl>
                                        <p:attrNameLst>
                                          <p:attrName>style.visibility</p:attrName>
                                        </p:attrNameLst>
                                      </p:cBhvr>
                                      <p:to>
                                        <p:strVal val="visible"/>
                                      </p:to>
                                    </p:set>
                                    <p:animEffect transition="in" filter="blinds(horizontal)">
                                      <p:cBhvr>
                                        <p:cTn id="12" dur="500"/>
                                        <p:tgtEl>
                                          <p:spTgt spid="184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8435">
                                            <p:txEl>
                                              <p:pRg st="2" end="2"/>
                                            </p:txEl>
                                          </p:spTgt>
                                        </p:tgtEl>
                                        <p:attrNameLst>
                                          <p:attrName>style.visibility</p:attrName>
                                        </p:attrNameLst>
                                      </p:cBhvr>
                                      <p:to>
                                        <p:strVal val="visible"/>
                                      </p:to>
                                    </p:set>
                                    <p:animEffect transition="in" filter="blinds(horizontal)">
                                      <p:cBhvr>
                                        <p:cTn id="17" dur="500"/>
                                        <p:tgtEl>
                                          <p:spTgt spid="184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8435">
                                            <p:txEl>
                                              <p:pRg st="3" end="3"/>
                                            </p:txEl>
                                          </p:spTgt>
                                        </p:tgtEl>
                                        <p:attrNameLst>
                                          <p:attrName>style.visibility</p:attrName>
                                        </p:attrNameLst>
                                      </p:cBhvr>
                                      <p:to>
                                        <p:strVal val="visible"/>
                                      </p:to>
                                    </p:set>
                                    <p:animEffect transition="in" filter="blinds(horizontal)">
                                      <p:cBhvr>
                                        <p:cTn id="22" dur="500"/>
                                        <p:tgtEl>
                                          <p:spTgt spid="1843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8435">
                                            <p:txEl>
                                              <p:pRg st="4" end="4"/>
                                            </p:txEl>
                                          </p:spTgt>
                                        </p:tgtEl>
                                        <p:attrNameLst>
                                          <p:attrName>style.visibility</p:attrName>
                                        </p:attrNameLst>
                                      </p:cBhvr>
                                      <p:to>
                                        <p:strVal val="visible"/>
                                      </p:to>
                                    </p:set>
                                    <p:animEffect transition="in" filter="blinds(horizontal)">
                                      <p:cBhvr>
                                        <p:cTn id="27" dur="500"/>
                                        <p:tgtEl>
                                          <p:spTgt spid="1843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8435">
                                            <p:txEl>
                                              <p:pRg st="5" end="5"/>
                                            </p:txEl>
                                          </p:spTgt>
                                        </p:tgtEl>
                                        <p:attrNameLst>
                                          <p:attrName>style.visibility</p:attrName>
                                        </p:attrNameLst>
                                      </p:cBhvr>
                                      <p:to>
                                        <p:strVal val="visible"/>
                                      </p:to>
                                    </p:set>
                                    <p:animEffect transition="in" filter="blinds(horizontal)">
                                      <p:cBhvr>
                                        <p:cTn id="32" dur="500"/>
                                        <p:tgtEl>
                                          <p:spTgt spid="1843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8435">
                                            <p:txEl>
                                              <p:pRg st="6" end="6"/>
                                            </p:txEl>
                                          </p:spTgt>
                                        </p:tgtEl>
                                        <p:attrNameLst>
                                          <p:attrName>style.visibility</p:attrName>
                                        </p:attrNameLst>
                                      </p:cBhvr>
                                      <p:to>
                                        <p:strVal val="visible"/>
                                      </p:to>
                                    </p:set>
                                    <p:animEffect transition="in" filter="blinds(horizontal)">
                                      <p:cBhvr>
                                        <p:cTn id="37" dur="500"/>
                                        <p:tgtEl>
                                          <p:spTgt spid="1843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9">
                                            <p:txEl>
                                              <p:pRg st="0" end="0"/>
                                            </p:txEl>
                                          </p:spTgt>
                                        </p:tgtEl>
                                        <p:attrNameLst>
                                          <p:attrName>style.visibility</p:attrName>
                                        </p:attrNameLst>
                                      </p:cBhvr>
                                      <p:to>
                                        <p:strVal val="visible"/>
                                      </p:to>
                                    </p:set>
                                    <p:animEffect transition="in" filter="blinds(horizontal)">
                                      <p:cBhvr>
                                        <p:cTn id="42" dur="500"/>
                                        <p:tgtEl>
                                          <p:spTgt spid="19">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8435">
                                            <p:txEl>
                                              <p:pRg st="7" end="7"/>
                                            </p:txEl>
                                          </p:spTgt>
                                        </p:tgtEl>
                                        <p:attrNameLst>
                                          <p:attrName>style.visibility</p:attrName>
                                        </p:attrNameLst>
                                      </p:cBhvr>
                                      <p:to>
                                        <p:strVal val="visible"/>
                                      </p:to>
                                    </p:set>
                                    <p:animEffect transition="in" filter="blinds(horizontal)">
                                      <p:cBhvr>
                                        <p:cTn id="47" dur="500"/>
                                        <p:tgtEl>
                                          <p:spTgt spid="1843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内容占位符 2"/>
          <p:cNvSpPr>
            <a:spLocks noGrp="1"/>
          </p:cNvSpPr>
          <p:nvPr>
            <p:ph sz="quarter" idx="10"/>
          </p:nvPr>
        </p:nvSpPr>
        <p:spPr>
          <a:xfrm>
            <a:off x="682625" y="1331595"/>
            <a:ext cx="9926955" cy="4572000"/>
          </a:xfrm>
        </p:spPr>
        <p:txBody>
          <a:bodyPr vert="horz" wrap="square" lIns="91440" tIns="45720" rIns="91440" bIns="45720" numCol="1" anchor="t" anchorCtr="0" compatLnSpc="1">
            <a:noAutofit/>
          </a:bodyPr>
          <a:lstStyle/>
          <a:p>
            <a:pPr marL="0" marR="0" lvl="0" indent="0" algn="l" defTabSz="914400" rtl="0" eaLnBrk="1" fontAlgn="auto" latinLnBrk="0" hangingPunct="1">
              <a:lnSpc>
                <a:spcPts val="4000"/>
              </a:lnSpc>
              <a:spcBef>
                <a:spcPts val="600"/>
              </a:spcBef>
              <a:spcAft>
                <a:spcPts val="0"/>
              </a:spcAft>
              <a:buClr>
                <a:srgbClr val="FF0101"/>
              </a:buClr>
              <a:buSzPct val="70000"/>
              <a:buFont typeface="Wingdings" panose="05000000000000000000" pitchFamily="2" charset="2"/>
              <a:buNone/>
              <a:defRPr/>
            </a:pPr>
            <a:r>
              <a:rPr kumimoji="0" lang="zh-CN" altLang="zh-CN" sz="2400" b="0" i="0" u="none"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rPr>
              <a:t>例</a:t>
            </a:r>
            <a:r>
              <a:rPr kumimoji="0" lang="en-US" altLang="zh-CN" sz="2400" b="0" i="0" u="none"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rPr>
              <a:t>9</a:t>
            </a:r>
            <a:r>
              <a:rPr kumimoji="0" lang="zh-CN" altLang="en-US" sz="2400" b="0" i="0" u="none"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rPr>
              <a:t>：</a:t>
            </a:r>
            <a:r>
              <a:rPr kumimoji="0" lang="zh-CN" altLang="zh-CN" sz="2400" b="0" i="0" u="none"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rPr>
              <a:t>将十进制小数（</a:t>
            </a:r>
            <a:r>
              <a:rPr kumimoji="0" lang="en-US" altLang="zh-CN" sz="2400" b="0" i="0" u="none"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rPr>
              <a:t>0.66666)</a:t>
            </a:r>
            <a:r>
              <a:rPr kumimoji="0" lang="en-US" altLang="zh-CN" sz="2400" b="0" i="0" u="none" strike="noStrike" kern="1200" cap="none" spc="0" normalizeH="0" baseline="-2500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rPr>
              <a:t>10</a:t>
            </a:r>
            <a:r>
              <a:rPr kumimoji="0" lang="zh-CN" altLang="zh-CN" sz="2400" b="0" i="0" u="none"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rPr>
              <a:t>转换为二进制小数，采用“乘</a:t>
            </a:r>
            <a:r>
              <a:rPr kumimoji="0" lang="en-US" altLang="zh-CN" sz="2400" b="0" i="0" u="none"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rPr>
              <a:t>2</a:t>
            </a:r>
            <a:r>
              <a:rPr kumimoji="0" lang="zh-CN" altLang="zh-CN" sz="2400" b="0" i="0" u="none"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rPr>
              <a:t>顺取整”的方法过程如下：</a:t>
            </a:r>
            <a:endParaRPr kumimoji="0" lang="zh-CN" altLang="zh-CN" sz="2400" b="0" i="0" u="none"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endParaRPr>
          </a:p>
          <a:p>
            <a:pPr marL="274320" marR="0" lvl="0" indent="-274320" algn="just" defTabSz="914400" rtl="0" fontAlgn="auto" latinLnBrk="0">
              <a:lnSpc>
                <a:spcPct val="150000"/>
              </a:lnSpc>
              <a:spcBef>
                <a:spcPct val="0"/>
              </a:spcBef>
              <a:spcAft>
                <a:spcPts val="0"/>
              </a:spcAft>
              <a:buClr>
                <a:srgbClr val="FF0000"/>
              </a:buClr>
              <a:buSzPct val="70000"/>
              <a:buFontTx/>
              <a:buNone/>
              <a:defRPr/>
            </a:pPr>
            <a:r>
              <a:rPr kumimoji="0" lang="en-US" alt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lang="en-US" altLang="zh-CN" sz="2400" noProof="0" dirty="0" smtClean="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0.66666</a:t>
            </a: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a:t>
            </a:r>
            <a:r>
              <a:rPr kumimoji="0" lang="zh-CN"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1.33332                    1</a:t>
            </a:r>
            <a:endPar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274320" marR="0" lvl="0" indent="-274320" algn="just" defTabSz="914400" rtl="0" fontAlgn="auto" latinLnBrk="0">
              <a:lnSpc>
                <a:spcPct val="150000"/>
              </a:lnSpc>
              <a:spcBef>
                <a:spcPct val="0"/>
              </a:spcBef>
              <a:spcAft>
                <a:spcPts val="0"/>
              </a:spcAft>
              <a:buClr>
                <a:srgbClr val="FF0000"/>
              </a:buClr>
              <a:buSzPct val="70000"/>
              <a:buFontTx/>
              <a:buNone/>
              <a:defRPr/>
            </a:pP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0.</a:t>
            </a:r>
            <a:r>
              <a:rPr lang="en-US" altLang="zh-CN" sz="2400" noProof="0" dirty="0" smtClean="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33332</a:t>
            </a: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a:t>
            </a:r>
            <a:r>
              <a:rPr kumimoji="0" lang="zh-CN"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0.</a:t>
            </a:r>
            <a:r>
              <a:rPr lang="en-US" altLang="zh-CN" sz="2400" noProof="0" dirty="0" smtClean="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66664</a:t>
            </a: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0 </a:t>
            </a:r>
            <a:endPar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274320" marR="0" lvl="0" indent="-274320" algn="just" defTabSz="914400" rtl="0" fontAlgn="auto" latinLnBrk="0">
              <a:lnSpc>
                <a:spcPct val="150000"/>
              </a:lnSpc>
              <a:spcBef>
                <a:spcPct val="0"/>
              </a:spcBef>
              <a:spcAft>
                <a:spcPts val="0"/>
              </a:spcAft>
              <a:buClr>
                <a:srgbClr val="FF0000"/>
              </a:buClr>
              <a:buSzPct val="70000"/>
              <a:buFontTx/>
              <a:buNone/>
              <a:defRPr/>
            </a:pP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noProof="0" dirty="0" smtClean="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0.</a:t>
            </a:r>
            <a:r>
              <a:rPr lang="en-US" altLang="zh-CN" sz="2400" noProof="0" dirty="0" smtClean="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66664</a:t>
            </a: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a:t>
            </a:r>
            <a:r>
              <a:rPr kumimoji="0" lang="zh-CN"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noProof="0" dirty="0" smtClean="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1.33328</a:t>
            </a: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1</a:t>
            </a:r>
            <a:endPar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274320" marR="0" lvl="0" indent="-274320" algn="just" defTabSz="914400" rtl="0" fontAlgn="auto" latinLnBrk="0">
              <a:lnSpc>
                <a:spcPct val="150000"/>
              </a:lnSpc>
              <a:spcBef>
                <a:spcPct val="0"/>
              </a:spcBef>
              <a:spcAft>
                <a:spcPts val="0"/>
              </a:spcAft>
              <a:buClr>
                <a:srgbClr val="FF0000"/>
              </a:buClr>
              <a:buSzPct val="70000"/>
              <a:buFontTx/>
              <a:buNone/>
              <a:defRPr/>
            </a:pP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0.</a:t>
            </a:r>
            <a:r>
              <a:rPr lang="en-US" altLang="zh-CN" sz="2400" noProof="0" dirty="0" smtClean="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33328</a:t>
            </a: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a:t>
            </a:r>
            <a:r>
              <a:rPr kumimoji="0" lang="zh-CN"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noProof="0" dirty="0" smtClean="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0.</a:t>
            </a:r>
            <a:r>
              <a:rPr lang="en-US" altLang="zh-CN" sz="2400" noProof="0" dirty="0" smtClean="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66656</a:t>
            </a: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0</a:t>
            </a:r>
            <a:endPar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274320" marR="0" lvl="0" indent="-274320" algn="just" defTabSz="914400" rtl="0" fontAlgn="auto" latinLnBrk="0">
              <a:lnSpc>
                <a:spcPct val="150000"/>
              </a:lnSpc>
              <a:spcBef>
                <a:spcPct val="0"/>
              </a:spcBef>
              <a:spcAft>
                <a:spcPts val="0"/>
              </a:spcAft>
              <a:buClr>
                <a:srgbClr val="FF0000"/>
              </a:buClr>
              <a:buSzPct val="70000"/>
              <a:buFontTx/>
              <a:buNone/>
              <a:defRPr/>
            </a:pP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noProof="0" dirty="0" smtClean="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0.66656</a:t>
            </a:r>
            <a:r>
              <a:rPr lang="en-US" altLang="zh-CN" sz="2400" noProof="0" dirty="0" smtClean="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×2</a:t>
            </a:r>
            <a:r>
              <a:rPr lang="zh-CN" altLang="zh-CN" sz="2400" noProof="0" dirty="0" smtClean="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US" altLang="zh-CN" sz="2400" noProof="0" dirty="0" smtClean="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1.33312                    </a:t>
            </a:r>
            <a:r>
              <a:rPr lang="en-US" altLang="zh-CN" sz="2400" noProof="0" dirty="0" smtClean="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1    </a:t>
            </a:r>
            <a:r>
              <a:rPr lang="en-US" altLang="zh-CN" sz="2400" noProof="0" dirty="0" smtClean="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            </a:t>
            </a:r>
            <a:endParaRPr lang="en-US" altLang="zh-CN" sz="2400" noProof="0" dirty="0" smtClean="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274320" marR="0" lvl="0" indent="-274320" algn="just" defTabSz="914400" rtl="0" fontAlgn="auto" latinLnBrk="0">
              <a:lnSpc>
                <a:spcPct val="150000"/>
              </a:lnSpc>
              <a:spcBef>
                <a:spcPct val="0"/>
              </a:spcBef>
              <a:spcAft>
                <a:spcPts val="0"/>
              </a:spcAft>
              <a:buClr>
                <a:srgbClr val="FF0000"/>
              </a:buClr>
              <a:buSzPct val="70000"/>
              <a:buFontTx/>
              <a:buNone/>
              <a:defRPr/>
            </a:pPr>
            <a:r>
              <a:rPr kumimoji="0" lang="en-US" alt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zh-CN" sz="2400" b="0" i="0"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rPr>
              <a:t>注意：如果出现乘积的小数部分一直不为“</a:t>
            </a:r>
            <a:r>
              <a:rPr kumimoji="0" lang="en-US" altLang="zh-CN" sz="2400" b="0" i="0"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rPr>
              <a:t>0”</a:t>
            </a:r>
            <a:r>
              <a:rPr kumimoji="0" lang="zh-CN" altLang="zh-CN" sz="2400" b="0" i="0"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rPr>
              <a:t>，则可以根据精度的要求截取一定的位数即可。</a:t>
            </a:r>
            <a:endParaRPr kumimoji="0" lang="zh-CN" altLang="zh-CN" sz="2400" b="0" i="0"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4320" marR="0" lvl="0" indent="-274320" algn="just" defTabSz="914400" rtl="0" fontAlgn="auto" latinLnBrk="0">
              <a:lnSpc>
                <a:spcPct val="150000"/>
              </a:lnSpc>
              <a:spcBef>
                <a:spcPct val="0"/>
              </a:spcBef>
              <a:spcAft>
                <a:spcPts val="0"/>
              </a:spcAft>
              <a:buClr>
                <a:srgbClr val="FF0000"/>
              </a:buClr>
              <a:buSzPct val="70000"/>
              <a:buFontTx/>
              <a:buNone/>
              <a:defRPr/>
            </a:pPr>
            <a:r>
              <a:rPr lang="en-US" altLang="zh-CN" sz="24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         </a:t>
            </a:r>
            <a:r>
              <a:rPr lang="zh-CN" altLang="zh-CN" sz="24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所以，（</a:t>
            </a:r>
            <a:r>
              <a:rPr lang="en-US" altLang="zh-CN" sz="24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0.66666)</a:t>
            </a:r>
            <a:r>
              <a:rPr lang="en-US" altLang="zh-CN" sz="2400" baseline="-300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10</a:t>
            </a:r>
            <a:r>
              <a:rPr lang="zh-CN" altLang="zh-CN" sz="24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0.1011)</a:t>
            </a:r>
            <a:r>
              <a:rPr lang="en-US" altLang="zh-CN" sz="2400" baseline="-300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2</a:t>
            </a:r>
            <a:endPar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endParaRPr>
          </a:p>
          <a:p>
            <a:pPr marL="0" marR="0" lvl="0" indent="457200" algn="just" defTabSz="914400" rtl="0" eaLnBrk="0" fontAlgn="auto" latinLnBrk="0" hangingPunct="0">
              <a:lnSpc>
                <a:spcPct val="130000"/>
              </a:lnSpc>
              <a:spcBef>
                <a:spcPct val="0"/>
              </a:spcBef>
              <a:spcAft>
                <a:spcPts val="0"/>
              </a:spcAft>
              <a:buClr>
                <a:srgbClr val="FF0000"/>
              </a:buClr>
              <a:buSzPct val="70000"/>
              <a:buFontTx/>
              <a:buNone/>
              <a:defRPr/>
            </a:pPr>
            <a:endPar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endParaRPr>
          </a:p>
        </p:txBody>
      </p:sp>
      <p:sp>
        <p:nvSpPr>
          <p:cNvPr id="11" name="矩形 10"/>
          <p:cNvSpPr/>
          <p:nvPr/>
        </p:nvSpPr>
        <p:spPr>
          <a:xfrm>
            <a:off x="8543925" y="6308725"/>
            <a:ext cx="1656080" cy="5041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云形标注 1"/>
          <p:cNvSpPr/>
          <p:nvPr/>
        </p:nvSpPr>
        <p:spPr>
          <a:xfrm>
            <a:off x="6217920" y="2574925"/>
            <a:ext cx="5133975" cy="3165475"/>
          </a:xfrm>
          <a:prstGeom prst="cloudCallout">
            <a:avLst>
              <a:gd name="adj1" fmla="val -65151"/>
              <a:gd name="adj2" fmla="val 781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457200" algn="just" defTabSz="914400" rtl="0" eaLnBrk="0" fontAlgn="auto" latinLnBrk="0" hangingPunct="0">
              <a:lnSpc>
                <a:spcPct val="130000"/>
              </a:lnSpc>
              <a:spcBef>
                <a:spcPct val="0"/>
              </a:spcBef>
              <a:spcAft>
                <a:spcPts val="0"/>
              </a:spcAft>
              <a:buClr>
                <a:srgbClr val="FF0000"/>
              </a:buClr>
              <a:buSzPct val="70000"/>
              <a:buFontTx/>
              <a:buNone/>
              <a:defRPr/>
            </a:pPr>
            <a:r>
              <a:rPr lang="zh-CN" altLang="zh-CN" noProof="0" dirty="0" smtClean="0">
                <a:ln>
                  <a:noFill/>
                </a:ln>
                <a:solidFill>
                  <a:srgbClr val="FFC000"/>
                </a:solidFill>
                <a:effectLst/>
                <a:uLnTx/>
                <a:uFillTx/>
                <a:latin typeface="微软雅黑" panose="020B0503020204020204" pitchFamily="34" charset="-122"/>
                <a:ea typeface="微软雅黑" panose="020B0503020204020204" pitchFamily="34" charset="-122"/>
                <a:sym typeface="+mn-ea"/>
              </a:rPr>
              <a:t>思考：</a:t>
            </a:r>
            <a:r>
              <a:rPr lang="en-US" altLang="zh-CN" noProof="0" dirty="0" smtClean="0">
                <a:ln>
                  <a:noFill/>
                </a:ln>
                <a:solidFill>
                  <a:srgbClr val="FFC000"/>
                </a:solidFill>
                <a:effectLst/>
                <a:uLnTx/>
                <a:uFillTx/>
                <a:latin typeface="微软雅黑" panose="020B0503020204020204" pitchFamily="34" charset="-122"/>
                <a:ea typeface="微软雅黑" panose="020B0503020204020204" pitchFamily="34" charset="-122"/>
                <a:sym typeface="+mn-ea"/>
              </a:rPr>
              <a:t> (2)</a:t>
            </a:r>
            <a:r>
              <a:rPr lang="zh-CN" altLang="en-US" noProof="0" dirty="0" smtClean="0">
                <a:ln>
                  <a:noFill/>
                </a:ln>
                <a:solidFill>
                  <a:srgbClr val="FFC000"/>
                </a:solidFill>
                <a:effectLst/>
                <a:uLnTx/>
                <a:uFillTx/>
                <a:latin typeface="微软雅黑" panose="020B0503020204020204" pitchFamily="34" charset="-122"/>
                <a:ea typeface="微软雅黑" panose="020B0503020204020204" pitchFamily="34" charset="-122"/>
                <a:sym typeface="+mn-ea"/>
              </a:rPr>
              <a:t>如果</a:t>
            </a:r>
            <a:r>
              <a:rPr lang="zh-CN" altLang="zh-CN" noProof="0" dirty="0" smtClean="0">
                <a:ln>
                  <a:noFill/>
                </a:ln>
                <a:solidFill>
                  <a:srgbClr val="FFC000"/>
                </a:solidFill>
                <a:effectLst/>
                <a:uLnTx/>
                <a:uFillTx/>
                <a:latin typeface="微软雅黑" panose="020B0503020204020204" pitchFamily="34" charset="-122"/>
                <a:ea typeface="微软雅黑" panose="020B0503020204020204" pitchFamily="34" charset="-122"/>
                <a:sym typeface="+mn-ea"/>
              </a:rPr>
              <a:t>保留</a:t>
            </a:r>
            <a:r>
              <a:rPr lang="zh-CN" altLang="zh-CN" noProof="0" dirty="0" smtClean="0">
                <a:ln>
                  <a:noFill/>
                </a:ln>
                <a:solidFill>
                  <a:srgbClr val="FFC000"/>
                </a:solidFill>
                <a:effectLst/>
                <a:uLnTx/>
                <a:uFillTx/>
                <a:latin typeface="微软雅黑" panose="020B0503020204020204" pitchFamily="34" charset="-122"/>
                <a:ea typeface="微软雅黑" panose="020B0503020204020204" pitchFamily="34" charset="-122"/>
                <a:sym typeface="+mn-ea"/>
              </a:rPr>
              <a:t>四位，第</a:t>
            </a:r>
            <a:r>
              <a:rPr lang="zh-CN" altLang="zh-CN" noProof="0" dirty="0" smtClean="0">
                <a:ln>
                  <a:noFill/>
                </a:ln>
                <a:solidFill>
                  <a:srgbClr val="FFC000"/>
                </a:solidFill>
                <a:effectLst/>
                <a:uLnTx/>
                <a:uFillTx/>
                <a:latin typeface="微软雅黑" panose="020B0503020204020204" pitchFamily="34" charset="-122"/>
                <a:ea typeface="微软雅黑" panose="020B0503020204020204" pitchFamily="34" charset="-122"/>
                <a:sym typeface="+mn-ea"/>
              </a:rPr>
              <a:t>五</a:t>
            </a:r>
            <a:r>
              <a:rPr lang="zh-CN" altLang="zh-CN" noProof="0" dirty="0" smtClean="0">
                <a:ln>
                  <a:noFill/>
                </a:ln>
                <a:solidFill>
                  <a:srgbClr val="FFC000"/>
                </a:solidFill>
                <a:effectLst/>
                <a:uLnTx/>
                <a:uFillTx/>
                <a:latin typeface="微软雅黑" panose="020B0503020204020204" pitchFamily="34" charset="-122"/>
                <a:ea typeface="微软雅黑" panose="020B0503020204020204" pitchFamily="34" charset="-122"/>
                <a:sym typeface="+mn-ea"/>
              </a:rPr>
              <a:t>位</a:t>
            </a:r>
            <a:r>
              <a:rPr lang="zh-CN" altLang="en-US" noProof="0" dirty="0" smtClean="0">
                <a:ln>
                  <a:noFill/>
                </a:ln>
                <a:solidFill>
                  <a:srgbClr val="FFC000"/>
                </a:solidFill>
                <a:effectLst/>
                <a:uLnTx/>
                <a:uFillTx/>
                <a:latin typeface="微软雅黑" panose="020B0503020204020204" pitchFamily="34" charset="-122"/>
                <a:ea typeface="微软雅黑" panose="020B0503020204020204" pitchFamily="34" charset="-122"/>
                <a:sym typeface="+mn-ea"/>
              </a:rPr>
              <a:t>为</a:t>
            </a:r>
            <a:r>
              <a:rPr lang="en-US" altLang="zh-CN" noProof="0" dirty="0" smtClean="0">
                <a:ln>
                  <a:noFill/>
                </a:ln>
                <a:solidFill>
                  <a:srgbClr val="FFC000"/>
                </a:solidFill>
                <a:effectLst/>
                <a:uLnTx/>
                <a:uFillTx/>
                <a:latin typeface="微软雅黑" panose="020B0503020204020204" pitchFamily="34" charset="-122"/>
                <a:ea typeface="微软雅黑" panose="020B0503020204020204" pitchFamily="34" charset="-122"/>
                <a:sym typeface="+mn-ea"/>
              </a:rPr>
              <a:t>1</a:t>
            </a:r>
            <a:r>
              <a:rPr lang="zh-CN" altLang="en-US" noProof="0" dirty="0" smtClean="0">
                <a:ln>
                  <a:noFill/>
                </a:ln>
                <a:solidFill>
                  <a:srgbClr val="FFC000"/>
                </a:solidFill>
                <a:effectLst/>
                <a:uLnTx/>
                <a:uFillTx/>
                <a:latin typeface="微软雅黑" panose="020B0503020204020204" pitchFamily="34" charset="-122"/>
                <a:ea typeface="微软雅黑" panose="020B0503020204020204" pitchFamily="34" charset="-122"/>
                <a:sym typeface="+mn-ea"/>
              </a:rPr>
              <a:t>进位</a:t>
            </a:r>
            <a:r>
              <a:rPr lang="zh-CN" altLang="zh-CN" noProof="0" dirty="0" smtClean="0">
                <a:ln>
                  <a:noFill/>
                </a:ln>
                <a:solidFill>
                  <a:srgbClr val="FFC000"/>
                </a:solidFill>
                <a:effectLst/>
                <a:uLnTx/>
                <a:uFillTx/>
                <a:latin typeface="微软雅黑" panose="020B0503020204020204" pitchFamily="34" charset="-122"/>
                <a:ea typeface="微软雅黑" panose="020B0503020204020204" pitchFamily="34" charset="-122"/>
                <a:sym typeface="+mn-ea"/>
              </a:rPr>
              <a:t>、</a:t>
            </a:r>
            <a:r>
              <a:rPr lang="zh-CN" altLang="zh-CN" noProof="0" dirty="0" smtClean="0">
                <a:ln>
                  <a:noFill/>
                </a:ln>
                <a:solidFill>
                  <a:srgbClr val="FFC000"/>
                </a:solidFill>
                <a:effectLst/>
                <a:uLnTx/>
                <a:uFillTx/>
                <a:latin typeface="微软雅黑" panose="020B0503020204020204" pitchFamily="34" charset="-122"/>
                <a:ea typeface="微软雅黑" panose="020B0503020204020204" pitchFamily="34" charset="-122"/>
                <a:sym typeface="+mn-ea"/>
              </a:rPr>
              <a:t>为</a:t>
            </a:r>
            <a:r>
              <a:rPr lang="en-US" altLang="zh-CN" noProof="0" dirty="0" smtClean="0">
                <a:ln>
                  <a:noFill/>
                </a:ln>
                <a:solidFill>
                  <a:srgbClr val="FFC000"/>
                </a:solidFill>
                <a:effectLst/>
                <a:uLnTx/>
                <a:uFillTx/>
                <a:latin typeface="微软雅黑" panose="020B0503020204020204" pitchFamily="34" charset="-122"/>
                <a:ea typeface="微软雅黑" panose="020B0503020204020204" pitchFamily="34" charset="-122"/>
                <a:sym typeface="+mn-ea"/>
              </a:rPr>
              <a:t>0</a:t>
            </a:r>
            <a:r>
              <a:rPr lang="zh-CN" altLang="en-US" noProof="0" dirty="0" smtClean="0">
                <a:ln>
                  <a:noFill/>
                </a:ln>
                <a:solidFill>
                  <a:srgbClr val="FFC000"/>
                </a:solidFill>
                <a:effectLst/>
                <a:uLnTx/>
                <a:uFillTx/>
                <a:latin typeface="微软雅黑" panose="020B0503020204020204" pitchFamily="34" charset="-122"/>
                <a:ea typeface="微软雅黑" panose="020B0503020204020204" pitchFamily="34" charset="-122"/>
                <a:sym typeface="+mn-ea"/>
              </a:rPr>
              <a:t>截断，是</a:t>
            </a:r>
            <a:r>
              <a:rPr lang="en-US" altLang="zh-CN" noProof="0" dirty="0" smtClean="0">
                <a:ln>
                  <a:noFill/>
                </a:ln>
                <a:solidFill>
                  <a:srgbClr val="FFC000"/>
                </a:solidFill>
                <a:effectLst/>
                <a:uLnTx/>
                <a:uFillTx/>
                <a:latin typeface="微软雅黑" panose="020B0503020204020204" pitchFamily="34" charset="-122"/>
                <a:ea typeface="微软雅黑" panose="020B0503020204020204" pitchFamily="34" charset="-122"/>
                <a:sym typeface="+mn-ea"/>
              </a:rPr>
              <a:t>                   </a:t>
            </a:r>
            <a:r>
              <a:rPr lang="zh-CN" altLang="en-US" noProof="0" dirty="0" smtClean="0">
                <a:ln>
                  <a:noFill/>
                </a:ln>
                <a:solidFill>
                  <a:srgbClr val="FFC000"/>
                </a:solidFill>
                <a:effectLst/>
                <a:uLnTx/>
                <a:uFillTx/>
                <a:latin typeface="微软雅黑" panose="020B0503020204020204" pitchFamily="34" charset="-122"/>
                <a:ea typeface="微软雅黑" panose="020B0503020204020204" pitchFamily="34" charset="-122"/>
                <a:sym typeface="+mn-ea"/>
              </a:rPr>
              <a:t>不是相当于十进制的四舍五入</a:t>
            </a:r>
            <a:r>
              <a:rPr lang="zh-CN" altLang="zh-CN" noProof="0" dirty="0" smtClean="0">
                <a:ln>
                  <a:noFill/>
                </a:ln>
                <a:solidFill>
                  <a:srgbClr val="FFC000"/>
                </a:solidFill>
                <a:effectLst/>
                <a:uLnTx/>
                <a:uFillTx/>
                <a:latin typeface="微软雅黑" panose="020B0503020204020204" pitchFamily="34" charset="-122"/>
                <a:ea typeface="微软雅黑" panose="020B0503020204020204" pitchFamily="34" charset="-122"/>
                <a:sym typeface="+mn-ea"/>
              </a:rPr>
              <a:t>？</a:t>
            </a:r>
            <a:endParaRPr lang="zh-CN" altLang="zh-CN" noProof="0" dirty="0" smtClean="0">
              <a:ln>
                <a:noFill/>
              </a:ln>
              <a:solidFill>
                <a:srgbClr val="FFC000"/>
              </a:solidFill>
              <a:effectLst/>
              <a:uLnTx/>
              <a:uFillTx/>
              <a:latin typeface="微软雅黑" panose="020B0503020204020204" pitchFamily="34" charset="-122"/>
              <a:ea typeface="微软雅黑" panose="020B0503020204020204" pitchFamily="34" charset="-122"/>
              <a:sym typeface="+mn-ea"/>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linds(horizontal)">
                                      <p:cBhvr>
                                        <p:cTn id="7" dur="500"/>
                                        <p:tgtEl>
                                          <p:spTgt spid="184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435">
                                            <p:txEl>
                                              <p:pRg st="1" end="1"/>
                                            </p:txEl>
                                          </p:spTgt>
                                        </p:tgtEl>
                                        <p:attrNameLst>
                                          <p:attrName>style.visibility</p:attrName>
                                        </p:attrNameLst>
                                      </p:cBhvr>
                                      <p:to>
                                        <p:strVal val="visible"/>
                                      </p:to>
                                    </p:set>
                                    <p:animEffect transition="in" filter="blinds(horizontal)">
                                      <p:cBhvr>
                                        <p:cTn id="12" dur="500"/>
                                        <p:tgtEl>
                                          <p:spTgt spid="184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8435">
                                            <p:txEl>
                                              <p:pRg st="2" end="2"/>
                                            </p:txEl>
                                          </p:spTgt>
                                        </p:tgtEl>
                                        <p:attrNameLst>
                                          <p:attrName>style.visibility</p:attrName>
                                        </p:attrNameLst>
                                      </p:cBhvr>
                                      <p:to>
                                        <p:strVal val="visible"/>
                                      </p:to>
                                    </p:set>
                                    <p:animEffect transition="in" filter="blinds(horizontal)">
                                      <p:cBhvr>
                                        <p:cTn id="17" dur="500"/>
                                        <p:tgtEl>
                                          <p:spTgt spid="184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8435">
                                            <p:txEl>
                                              <p:pRg st="3" end="3"/>
                                            </p:txEl>
                                          </p:spTgt>
                                        </p:tgtEl>
                                        <p:attrNameLst>
                                          <p:attrName>style.visibility</p:attrName>
                                        </p:attrNameLst>
                                      </p:cBhvr>
                                      <p:to>
                                        <p:strVal val="visible"/>
                                      </p:to>
                                    </p:set>
                                    <p:animEffect transition="in" filter="blinds(horizontal)">
                                      <p:cBhvr>
                                        <p:cTn id="22" dur="500"/>
                                        <p:tgtEl>
                                          <p:spTgt spid="1843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8435">
                                            <p:txEl>
                                              <p:pRg st="4" end="4"/>
                                            </p:txEl>
                                          </p:spTgt>
                                        </p:tgtEl>
                                        <p:attrNameLst>
                                          <p:attrName>style.visibility</p:attrName>
                                        </p:attrNameLst>
                                      </p:cBhvr>
                                      <p:to>
                                        <p:strVal val="visible"/>
                                      </p:to>
                                    </p:set>
                                    <p:animEffect transition="in" filter="blinds(horizontal)">
                                      <p:cBhvr>
                                        <p:cTn id="27" dur="500"/>
                                        <p:tgtEl>
                                          <p:spTgt spid="1843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8435">
                                            <p:txEl>
                                              <p:pRg st="5" end="5"/>
                                            </p:txEl>
                                          </p:spTgt>
                                        </p:tgtEl>
                                        <p:attrNameLst>
                                          <p:attrName>style.visibility</p:attrName>
                                        </p:attrNameLst>
                                      </p:cBhvr>
                                      <p:to>
                                        <p:strVal val="visible"/>
                                      </p:to>
                                    </p:set>
                                    <p:animEffect transition="in" filter="blinds(horizontal)">
                                      <p:cBhvr>
                                        <p:cTn id="32" dur="500"/>
                                        <p:tgtEl>
                                          <p:spTgt spid="1843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8435">
                                            <p:txEl>
                                              <p:pRg st="6" end="6"/>
                                            </p:txEl>
                                          </p:spTgt>
                                        </p:tgtEl>
                                        <p:attrNameLst>
                                          <p:attrName>style.visibility</p:attrName>
                                        </p:attrNameLst>
                                      </p:cBhvr>
                                      <p:to>
                                        <p:strVal val="visible"/>
                                      </p:to>
                                    </p:set>
                                    <p:animEffect transition="in" filter="blinds(horizontal)">
                                      <p:cBhvr>
                                        <p:cTn id="37" dur="500"/>
                                        <p:tgtEl>
                                          <p:spTgt spid="1843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blinds(horizontal)">
                                      <p:cBhvr>
                                        <p:cTn id="42" dur="5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8435">
                                            <p:txEl>
                                              <p:pRg st="7" end="7"/>
                                            </p:txEl>
                                          </p:spTgt>
                                        </p:tgtEl>
                                        <p:attrNameLst>
                                          <p:attrName>style.visibility</p:attrName>
                                        </p:attrNameLst>
                                      </p:cBhvr>
                                      <p:to>
                                        <p:strVal val="visible"/>
                                      </p:to>
                                    </p:set>
                                    <p:animEffect transition="in" filter="blinds(horizontal)">
                                      <p:cBhvr>
                                        <p:cTn id="47" dur="500"/>
                                        <p:tgtEl>
                                          <p:spTgt spid="1843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400415" y="5948680"/>
            <a:ext cx="1871980" cy="864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10" name="内容占位符 2"/>
          <p:cNvSpPr>
            <a:spLocks noGrp="1"/>
          </p:cNvSpPr>
          <p:nvPr>
            <p:ph sz="quarter" idx="10"/>
          </p:nvPr>
        </p:nvSpPr>
        <p:spPr>
          <a:xfrm>
            <a:off x="1102995" y="1376680"/>
            <a:ext cx="9726295" cy="4572000"/>
          </a:xfrm>
        </p:spPr>
        <p:txBody>
          <a:bodyPr vert="horz" wrap="square" lIns="91440" tIns="45720" rIns="91440" bIns="45720" numCol="1" anchor="t" anchorCtr="0" compatLnSpc="1">
            <a:noAutofit/>
          </a:bodyPr>
          <a:lstStyle/>
          <a:p>
            <a:pPr marL="0" marR="0" lvl="0" indent="0" algn="l" defTabSz="914400" rtl="0" eaLnBrk="1" fontAlgn="auto" latinLnBrk="0" hangingPunct="1">
              <a:lnSpc>
                <a:spcPts val="4000"/>
              </a:lnSpc>
              <a:spcBef>
                <a:spcPts val="600"/>
              </a:spcBef>
              <a:spcAft>
                <a:spcPts val="0"/>
              </a:spcAft>
              <a:buClr>
                <a:srgbClr val="FF0101"/>
              </a:buClr>
              <a:buSzPct val="70000"/>
              <a:buFont typeface="Wingdings" panose="05000000000000000000" pitchFamily="2" charset="2"/>
              <a:buNone/>
              <a:defRPr/>
            </a:pPr>
            <a:r>
              <a:rPr kumimoji="0" lang="zh-CN" alt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zh-CN" sz="2400" b="0" i="0" u="none"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rPr>
              <a:t>1）经典法：按权相加法 </a:t>
            </a:r>
            <a:endParaRPr kumimoji="0" lang="zh-CN" altLang="zh-CN" sz="2400" b="0" i="0" u="none"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endParaRPr>
          </a:p>
          <a:p>
            <a:pPr marL="0" marR="0" lvl="0" indent="0" algn="l" defTabSz="914400" rtl="0" eaLnBrk="1" fontAlgn="base" latinLnBrk="0" hangingPunct="1">
              <a:lnSpc>
                <a:spcPts val="4000"/>
              </a:lnSpc>
              <a:spcBef>
                <a:spcPts val="600"/>
              </a:spcBef>
              <a:spcAft>
                <a:spcPct val="0"/>
              </a:spcAft>
              <a:buClr>
                <a:schemeClr val="accent1">
                  <a:lumMod val="75000"/>
                </a:schemeClr>
              </a:buClr>
              <a:buSzPct val="70000"/>
              <a:buFont typeface="Wingdings" panose="05000000000000000000" pitchFamily="2" charset="2"/>
              <a:buNone/>
              <a:defRPr/>
            </a:pPr>
            <a:r>
              <a:rPr kumimoji="0" lang="zh-CN" altLang="zh-CN" sz="2400" b="0" i="0" u="none"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rPr>
              <a:t>  </a:t>
            </a:r>
            <a:r>
              <a:rPr kumimoji="0" lang="en-US" altLang="zh-CN" sz="2400" b="0" i="0" u="none"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rPr>
              <a:t>      </a:t>
            </a:r>
            <a:r>
              <a:rPr lang="zh-CN" altLang="en-US" sz="24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a:t>
            </a:r>
            <a:r>
              <a:rPr lang="zh-CN" altLang="en-US" sz="2400" i="1"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N</a:t>
            </a:r>
            <a:r>
              <a:rPr lang="zh-CN" altLang="en-US" sz="24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baseline="-250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2</a:t>
            </a:r>
            <a:r>
              <a:rPr lang="zh-CN" altLang="en-US" sz="24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i="1"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k</a:t>
            </a:r>
            <a:r>
              <a:rPr lang="zh-CN" altLang="en-US" sz="2400" i="1" baseline="-250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n</a:t>
            </a:r>
            <a:r>
              <a:rPr lang="zh-CN" altLang="en-US" sz="24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2</a:t>
            </a:r>
            <a:r>
              <a:rPr lang="zh-CN" altLang="en-US" sz="24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a:t>
            </a:r>
            <a:r>
              <a:rPr lang="zh-CN" altLang="en-US" sz="2400" i="1" baseline="300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n</a:t>
            </a:r>
            <a:r>
              <a:rPr lang="zh-CN" altLang="en-US" sz="2400" baseline="300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-1</a:t>
            </a:r>
            <a:r>
              <a:rPr lang="zh-CN" altLang="en-US" sz="24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 </a:t>
            </a:r>
            <a:r>
              <a:rPr lang="en-US" altLang="zh-CN" sz="2400" i="1"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k</a:t>
            </a:r>
            <a:r>
              <a:rPr lang="zh-CN" altLang="en-US" sz="2400" i="1" baseline="-250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n</a:t>
            </a:r>
            <a:r>
              <a:rPr lang="zh-CN" altLang="en-US" sz="2400" baseline="-250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-1</a:t>
            </a:r>
            <a:r>
              <a:rPr lang="zh-CN" altLang="en-US" sz="24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2</a:t>
            </a:r>
            <a:r>
              <a:rPr lang="zh-CN" altLang="en-US" sz="24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a:t>
            </a:r>
            <a:r>
              <a:rPr lang="zh-CN" altLang="en-US" sz="2400" i="1" baseline="300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n</a:t>
            </a:r>
            <a:r>
              <a:rPr lang="zh-CN" altLang="en-US" sz="2400" baseline="300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-2</a:t>
            </a:r>
            <a:r>
              <a:rPr lang="zh-CN" altLang="en-US" sz="24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i="1"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k</a:t>
            </a:r>
            <a:r>
              <a:rPr lang="zh-CN" altLang="en-US" sz="2400" baseline="-250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1</a:t>
            </a:r>
            <a:r>
              <a:rPr lang="zh-CN" altLang="en-US" sz="24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2</a:t>
            </a:r>
            <a:r>
              <a:rPr lang="zh-CN" altLang="en-US" sz="24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a:t>
            </a:r>
            <a:r>
              <a:rPr lang="zh-CN" altLang="en-US" sz="2400" baseline="300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0</a:t>
            </a:r>
            <a:endParaRPr kumimoji="0" lang="zh-CN" altLang="en-US" sz="2400" b="0" i="0" u="none" strike="noStrike" kern="1200" cap="none" spc="0" normalizeH="0" baseline="3000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endParaRPr>
          </a:p>
          <a:p>
            <a:pPr marL="0" marR="0" lvl="0" indent="0" algn="l" defTabSz="914400" rtl="0" eaLnBrk="1" fontAlgn="base" latinLnBrk="0" hangingPunct="1">
              <a:lnSpc>
                <a:spcPts val="4000"/>
              </a:lnSpc>
              <a:spcBef>
                <a:spcPts val="600"/>
              </a:spcBef>
              <a:spcAft>
                <a:spcPct val="0"/>
              </a:spcAft>
              <a:buClr>
                <a:schemeClr val="accent1">
                  <a:lumMod val="75000"/>
                </a:schemeClr>
              </a:buClr>
              <a:buSzPct val="70000"/>
              <a:buFont typeface="Wingdings" panose="05000000000000000000" pitchFamily="2" charset="2"/>
              <a:buNone/>
              <a:defRPr/>
            </a:pPr>
            <a:r>
              <a:rPr lang="zh-CN" altLang="en-US" sz="24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               </a:t>
            </a:r>
            <a:r>
              <a:rPr lang="en-US" altLang="zh-CN" sz="24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                   </a:t>
            </a:r>
            <a:r>
              <a:rPr lang="zh-CN" altLang="en-US" sz="24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 </a:t>
            </a:r>
            <a:r>
              <a:rPr lang="en-US" altLang="zh-CN" sz="2400" i="1"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k</a:t>
            </a:r>
            <a:r>
              <a:rPr lang="zh-CN" altLang="en-US" sz="2400" baseline="-250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0</a:t>
            </a:r>
            <a:r>
              <a:rPr lang="zh-CN" altLang="en-US" sz="24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2</a:t>
            </a:r>
            <a:r>
              <a:rPr lang="zh-CN" altLang="en-US" sz="24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a:t>
            </a:r>
            <a:r>
              <a:rPr lang="zh-CN" altLang="en-US" sz="2400" baseline="300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-1</a:t>
            </a:r>
            <a:r>
              <a:rPr lang="zh-CN" altLang="en-US" sz="24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 </a:t>
            </a:r>
            <a:r>
              <a:rPr lang="en-US" altLang="zh-CN" sz="2400" i="1"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k</a:t>
            </a:r>
            <a:r>
              <a:rPr lang="en-US" altLang="zh-CN" sz="2400" baseline="-250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a:t>
            </a:r>
            <a:r>
              <a:rPr lang="zh-CN" altLang="en-US" sz="2400" baseline="-250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1</a:t>
            </a:r>
            <a:r>
              <a:rPr lang="zh-CN" altLang="en-US" sz="24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2</a:t>
            </a:r>
            <a:r>
              <a:rPr lang="zh-CN" altLang="en-US" sz="24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a:t>
            </a:r>
            <a:r>
              <a:rPr lang="zh-CN" altLang="en-US" sz="2400" baseline="300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-2</a:t>
            </a:r>
            <a:r>
              <a:rPr lang="zh-CN" altLang="en-US" sz="24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 ……+</a:t>
            </a:r>
            <a:r>
              <a:rPr lang="en-US" altLang="zh-CN" sz="2400" i="1"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k</a:t>
            </a:r>
            <a:r>
              <a:rPr lang="zh-CN" altLang="en-US" sz="2400" baseline="-250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a:t>
            </a:r>
            <a:r>
              <a:rPr lang="zh-CN" altLang="en-US" sz="2400" i="1" baseline="-250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m</a:t>
            </a:r>
            <a:r>
              <a:rPr lang="zh-CN" altLang="en-US" sz="24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2</a:t>
            </a:r>
            <a:r>
              <a:rPr lang="zh-CN" altLang="en-US" sz="24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a:t>
            </a:r>
            <a:r>
              <a:rPr lang="zh-CN" altLang="en-US" sz="2400" baseline="300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a:t>
            </a:r>
            <a:r>
              <a:rPr lang="zh-CN" altLang="en-US" sz="2400" i="1" baseline="300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m</a:t>
            </a:r>
            <a:r>
              <a:rPr lang="zh-CN" altLang="en-US" sz="2400" baseline="300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-1</a:t>
            </a:r>
            <a:endParaRPr kumimoji="0" lang="zh-CN" altLang="en-US" sz="2400" b="0" i="0" u="none"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endParaRPr>
          </a:p>
          <a:p>
            <a:pPr marL="0" marR="0" lvl="0" indent="0" algn="l" defTabSz="914400" rtl="0" eaLnBrk="1" fontAlgn="base" latinLnBrk="0" hangingPunct="1">
              <a:lnSpc>
                <a:spcPts val="4000"/>
              </a:lnSpc>
              <a:spcBef>
                <a:spcPts val="600"/>
              </a:spcBef>
              <a:spcAft>
                <a:spcPct val="0"/>
              </a:spcAft>
              <a:buClr>
                <a:schemeClr val="accent1">
                  <a:lumMod val="75000"/>
                </a:schemeClr>
              </a:buClr>
              <a:buSzPct val="70000"/>
              <a:buFont typeface="Wingdings" panose="05000000000000000000" pitchFamily="2" charset="2"/>
              <a:buNone/>
              <a:defRPr/>
            </a:pPr>
            <a:r>
              <a:rPr kumimoji="0" lang="en-US" altLang="zh-CN" sz="2400" b="0" i="0" u="none"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rPr>
              <a:t>              </a:t>
            </a:r>
            <a:endParaRPr kumimoji="0" lang="en-US" altLang="zh-CN" sz="2400" b="0" i="0" u="none"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endParaRPr>
          </a:p>
          <a:p>
            <a:pPr marL="0" marR="0" lvl="0" indent="0" algn="l" defTabSz="914400" rtl="0" eaLnBrk="1" fontAlgn="base" latinLnBrk="0" hangingPunct="1">
              <a:lnSpc>
                <a:spcPts val="4000"/>
              </a:lnSpc>
              <a:spcBef>
                <a:spcPts val="600"/>
              </a:spcBef>
              <a:spcAft>
                <a:spcPct val="0"/>
              </a:spcAft>
              <a:buClr>
                <a:schemeClr val="accent1">
                  <a:lumMod val="75000"/>
                </a:schemeClr>
              </a:buClr>
              <a:buSzPct val="70000"/>
              <a:buFont typeface="Wingdings" panose="05000000000000000000" pitchFamily="2" charset="2"/>
              <a:buNone/>
              <a:defRPr/>
            </a:pPr>
            <a:r>
              <a:rPr kumimoji="0" lang="en-US" altLang="zh-CN" sz="2400" b="0" i="0" u="none"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rPr>
              <a:t>              </a:t>
            </a:r>
            <a:r>
              <a:rPr lang="zh-CN" altLang="en-US" sz="2400" noProof="0" dirty="0" smtClean="0">
                <a:ln>
                  <a:noFill/>
                </a:ln>
                <a:effectLst/>
                <a:uLnTx/>
                <a:uFillTx/>
                <a:latin typeface="楷体" panose="02010609060101010101" charset="-122"/>
                <a:ea typeface="楷体" panose="02010609060101010101" charset="-122"/>
                <a:cs typeface="楷体" panose="02010609060101010101" charset="-122"/>
                <a:sym typeface="+mn-ea"/>
              </a:rPr>
              <a:t>=</a:t>
            </a:r>
            <a:endParaRPr kumimoji="0" lang="zh-CN" altLang="zh-CN" sz="2400" b="0" i="0" u="none"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endParaRPr>
          </a:p>
          <a:p>
            <a:pPr marL="0" marR="0" lvl="0" indent="0" algn="l" defTabSz="914400" rtl="0" eaLnBrk="1" fontAlgn="auto" latinLnBrk="0" hangingPunct="1">
              <a:lnSpc>
                <a:spcPts val="4000"/>
              </a:lnSpc>
              <a:spcBef>
                <a:spcPts val="600"/>
              </a:spcBef>
              <a:spcAft>
                <a:spcPts val="0"/>
              </a:spcAft>
              <a:buClr>
                <a:srgbClr val="FF0101"/>
              </a:buClr>
              <a:buSzPct val="70000"/>
              <a:buFont typeface="Wingdings" panose="05000000000000000000" pitchFamily="2" charset="2"/>
              <a:buNone/>
              <a:defRPr/>
            </a:pPr>
            <a:r>
              <a:rPr kumimoji="0" lang="en-US" altLang="zh-CN" sz="2400" b="0" i="0" u="none"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rPr>
              <a:t>   </a:t>
            </a:r>
            <a:endParaRPr kumimoji="0" lang="en-US" altLang="zh-CN" sz="2400" b="0" i="0" u="none"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endParaRPr>
          </a:p>
          <a:p>
            <a:pPr marL="0" marR="0" lvl="0" indent="0" algn="l" defTabSz="914400" rtl="0" eaLnBrk="1" fontAlgn="auto" latinLnBrk="0" hangingPunct="1">
              <a:lnSpc>
                <a:spcPts val="4000"/>
              </a:lnSpc>
              <a:spcBef>
                <a:spcPts val="600"/>
              </a:spcBef>
              <a:spcAft>
                <a:spcPts val="0"/>
              </a:spcAft>
              <a:buClr>
                <a:srgbClr val="FF0101"/>
              </a:buClr>
              <a:buSzPct val="70000"/>
              <a:buFont typeface="Wingdings" panose="05000000000000000000" pitchFamily="2" charset="2"/>
              <a:buNone/>
              <a:defRPr/>
            </a:pPr>
            <a:r>
              <a:rPr kumimoji="0" lang="en-US" altLang="zh-CN" sz="2400" b="0" i="0" u="none"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rPr>
              <a:t>    </a:t>
            </a:r>
            <a:r>
              <a:rPr lang="zh-CN" altLang="zh-CN" sz="24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例</a:t>
            </a:r>
            <a:r>
              <a:rPr lang="en-US" altLang="zh-CN" sz="24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10</a:t>
            </a:r>
            <a:r>
              <a:rPr lang="zh-CN" altLang="en-US" sz="24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a:t>
            </a:r>
            <a:r>
              <a:rPr lang="zh-CN" altLang="zh-CN" sz="24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  (101011.1001)2 = 2</a:t>
            </a:r>
            <a:r>
              <a:rPr lang="zh-CN" altLang="zh-CN" sz="2400" baseline="300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5</a:t>
            </a:r>
            <a:r>
              <a:rPr lang="zh-CN" altLang="zh-CN" sz="24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0</a:t>
            </a:r>
            <a:r>
              <a:rPr lang="zh-CN" altLang="en-US" sz="24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a:t>
            </a:r>
            <a:r>
              <a:rPr lang="zh-CN" altLang="zh-CN" sz="24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2</a:t>
            </a:r>
            <a:r>
              <a:rPr lang="en-US" altLang="zh-CN" sz="2400" baseline="300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4</a:t>
            </a:r>
            <a:r>
              <a:rPr lang="zh-CN" altLang="zh-CN" sz="24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a:t>
            </a:r>
            <a:r>
              <a:rPr lang="zh-CN" altLang="zh-CN" sz="24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2</a:t>
            </a:r>
            <a:r>
              <a:rPr lang="zh-CN" altLang="zh-CN" sz="2400" baseline="300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3</a:t>
            </a:r>
            <a:r>
              <a:rPr lang="zh-CN" altLang="zh-CN" sz="24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0</a:t>
            </a:r>
            <a:r>
              <a:rPr lang="zh-CN" altLang="en-US" sz="24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a:t>
            </a:r>
            <a:r>
              <a:rPr lang="zh-CN" altLang="zh-CN" sz="24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2</a:t>
            </a:r>
            <a:r>
              <a:rPr lang="en-US" altLang="zh-CN" sz="2400" baseline="300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2</a:t>
            </a:r>
            <a:r>
              <a:rPr lang="zh-CN" altLang="zh-CN" sz="24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 +2</a:t>
            </a:r>
            <a:r>
              <a:rPr lang="zh-CN" altLang="zh-CN" sz="2400" baseline="300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1</a:t>
            </a:r>
            <a:r>
              <a:rPr lang="zh-CN" altLang="zh-CN" sz="24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+2</a:t>
            </a:r>
            <a:r>
              <a:rPr lang="zh-CN" altLang="zh-CN" sz="2400" baseline="300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0</a:t>
            </a:r>
            <a:r>
              <a:rPr lang="zh-CN" altLang="zh-CN" sz="24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 +2</a:t>
            </a:r>
            <a:r>
              <a:rPr lang="zh-CN" altLang="zh-CN" sz="2400" baseline="300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–1</a:t>
            </a:r>
            <a:r>
              <a:rPr lang="zh-CN" altLang="zh-CN" sz="24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0+0+</a:t>
            </a:r>
            <a:r>
              <a:rPr lang="zh-CN" altLang="zh-CN" sz="24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2</a:t>
            </a:r>
            <a:r>
              <a:rPr lang="zh-CN" altLang="zh-CN" sz="2400" baseline="300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-4</a:t>
            </a:r>
            <a:r>
              <a:rPr lang="zh-CN" altLang="zh-CN" sz="24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   </a:t>
            </a:r>
            <a:endParaRPr kumimoji="0" lang="zh-CN"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endParaRPr>
          </a:p>
          <a:p>
            <a:pPr marL="0" marR="0" lvl="0" indent="0" algn="l" defTabSz="914400" rtl="0" eaLnBrk="1" fontAlgn="auto" latinLnBrk="0" hangingPunct="1">
              <a:lnSpc>
                <a:spcPts val="4000"/>
              </a:lnSpc>
              <a:spcBef>
                <a:spcPts val="600"/>
              </a:spcBef>
              <a:spcAft>
                <a:spcPts val="0"/>
              </a:spcAft>
              <a:buClr>
                <a:srgbClr val="FF0101"/>
              </a:buClr>
              <a:buSzPct val="70000"/>
              <a:buFont typeface="Wingdings" panose="05000000000000000000" pitchFamily="2" charset="2"/>
              <a:buNone/>
              <a:defRPr/>
            </a:pPr>
            <a:r>
              <a:rPr lang="zh-CN" altLang="zh-CN" sz="24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                                       </a:t>
            </a:r>
            <a:r>
              <a:rPr lang="en-US" altLang="zh-CN" sz="24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        </a:t>
            </a:r>
            <a:r>
              <a:rPr lang="zh-CN" altLang="zh-CN" sz="24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=32+8+2+1+0.5+0.0625</a:t>
            </a:r>
            <a:endParaRPr kumimoji="0" lang="zh-CN"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endParaRPr>
          </a:p>
          <a:p>
            <a:pPr marL="0" marR="0" lvl="0" indent="0" algn="l" defTabSz="914400" rtl="0" eaLnBrk="1" fontAlgn="auto" latinLnBrk="0" hangingPunct="1">
              <a:lnSpc>
                <a:spcPts val="4000"/>
              </a:lnSpc>
              <a:spcBef>
                <a:spcPts val="600"/>
              </a:spcBef>
              <a:spcAft>
                <a:spcPts val="0"/>
              </a:spcAft>
              <a:buClr>
                <a:srgbClr val="FF0101"/>
              </a:buClr>
              <a:buSzPct val="70000"/>
              <a:buFont typeface="Wingdings" panose="05000000000000000000" pitchFamily="2" charset="2"/>
              <a:buNone/>
              <a:defRPr/>
            </a:pPr>
            <a:r>
              <a:rPr lang="zh-CN" altLang="zh-CN" sz="24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                                      </a:t>
            </a:r>
            <a:r>
              <a:rPr lang="en-US" altLang="zh-CN" sz="24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        </a:t>
            </a:r>
            <a:r>
              <a:rPr lang="zh-CN" altLang="zh-CN" sz="24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 =(43.5625)</a:t>
            </a:r>
            <a:r>
              <a:rPr lang="zh-CN" altLang="zh-CN" sz="2400" baseline="-250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10</a:t>
            </a:r>
            <a:endParaRPr kumimoji="0" lang="zh-CN" altLang="zh-CN" sz="2400" b="0" i="0" u="none" strike="noStrike" kern="1200" cap="none" spc="0" normalizeH="0" baseline="-2500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endParaRPr>
          </a:p>
          <a:p>
            <a:pPr marL="0" marR="0" lvl="0" indent="0" algn="l" defTabSz="914400" rtl="0" eaLnBrk="1" fontAlgn="auto" latinLnBrk="0" hangingPunct="1">
              <a:lnSpc>
                <a:spcPts val="4000"/>
              </a:lnSpc>
              <a:spcBef>
                <a:spcPts val="600"/>
              </a:spcBef>
              <a:spcAft>
                <a:spcPts val="0"/>
              </a:spcAft>
              <a:buClr>
                <a:srgbClr val="FF0101"/>
              </a:buClr>
              <a:buSzPct val="70000"/>
              <a:buFont typeface="Wingdings" panose="05000000000000000000" pitchFamily="2" charset="2"/>
              <a:buNone/>
              <a:defRPr/>
            </a:pPr>
            <a:endParaRPr kumimoji="0" lang="zh-CN" altLang="zh-CN" sz="2400" b="0" i="0" u="none" strike="noStrike" kern="1200" cap="none" spc="0" normalizeH="0" baseline="-2500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endParaRPr>
          </a:p>
        </p:txBody>
      </p:sp>
      <p:sp>
        <p:nvSpPr>
          <p:cNvPr id="3" name="文本框 2"/>
          <p:cNvSpPr txBox="1"/>
          <p:nvPr/>
        </p:nvSpPr>
        <p:spPr>
          <a:xfrm>
            <a:off x="1296670" y="650240"/>
            <a:ext cx="4450080" cy="603885"/>
          </a:xfrm>
          <a:prstGeom prst="rect">
            <a:avLst/>
          </a:prstGeom>
          <a:noFill/>
        </p:spPr>
        <p:txBody>
          <a:bodyPr wrap="none" rtlCol="0" anchor="t">
            <a:spAutoFit/>
          </a:bodyPr>
          <a:p>
            <a:pPr marL="0" marR="0" lvl="0" indent="0" algn="l" defTabSz="914400" rtl="0" eaLnBrk="1" fontAlgn="auto" latinLnBrk="0" hangingPunct="1">
              <a:lnSpc>
                <a:spcPts val="4000"/>
              </a:lnSpc>
              <a:spcBef>
                <a:spcPts val="600"/>
              </a:spcBef>
              <a:spcAft>
                <a:spcPts val="0"/>
              </a:spcAft>
              <a:buClr>
                <a:srgbClr val="FF0101"/>
              </a:buClr>
              <a:buSzPct val="70000"/>
              <a:buFont typeface="Wingdings" panose="05000000000000000000" pitchFamily="2" charset="2"/>
              <a:buNone/>
              <a:defRPr/>
            </a:pPr>
            <a:r>
              <a:rPr lang="zh-CN" altLang="en-US" sz="2400" noProof="0" dirty="0" smtClean="0">
                <a:ln>
                  <a:noFill/>
                </a:ln>
                <a:effectLst/>
                <a:uLnTx/>
                <a:uFillTx/>
                <a:latin typeface="楷体" panose="02010609060101010101" charset="-122"/>
                <a:ea typeface="楷体" panose="02010609060101010101" charset="-122"/>
                <a:cs typeface="楷体" panose="02010609060101010101" charset="-122"/>
                <a:sym typeface="+mn-ea"/>
              </a:rPr>
              <a:t>（</a:t>
            </a:r>
            <a:r>
              <a:rPr lang="en-US" altLang="zh-CN" sz="2400" noProof="0" dirty="0" smtClean="0">
                <a:ln>
                  <a:noFill/>
                </a:ln>
                <a:effectLst/>
                <a:uLnTx/>
                <a:uFillTx/>
                <a:latin typeface="楷体" panose="02010609060101010101" charset="-122"/>
                <a:ea typeface="楷体" panose="02010609060101010101" charset="-122"/>
                <a:cs typeface="楷体" panose="02010609060101010101" charset="-122"/>
                <a:sym typeface="+mn-ea"/>
              </a:rPr>
              <a:t>2</a:t>
            </a:r>
            <a:r>
              <a:rPr lang="zh-CN" altLang="en-US" sz="2400" noProof="0" dirty="0" smtClean="0">
                <a:ln>
                  <a:noFill/>
                </a:ln>
                <a:effectLst/>
                <a:uLnTx/>
                <a:uFillTx/>
                <a:latin typeface="楷体" panose="02010609060101010101" charset="-122"/>
                <a:ea typeface="楷体" panose="02010609060101010101" charset="-122"/>
                <a:cs typeface="楷体" panose="02010609060101010101" charset="-122"/>
                <a:sym typeface="+mn-ea"/>
              </a:rPr>
              <a:t>）</a:t>
            </a:r>
            <a:r>
              <a:rPr lang="zh-CN" sz="2400" noProof="0" dirty="0" smtClean="0">
                <a:ln>
                  <a:noFill/>
                </a:ln>
                <a:effectLst/>
                <a:uLnTx/>
                <a:uFillTx/>
                <a:latin typeface="楷体" panose="02010609060101010101" charset="-122"/>
                <a:ea typeface="楷体" panose="02010609060101010101" charset="-122"/>
                <a:cs typeface="楷体" panose="02010609060101010101" charset="-122"/>
                <a:sym typeface="+mn-ea"/>
              </a:rPr>
              <a:t> 二进制数转换为十进制数</a:t>
            </a:r>
            <a:endParaRPr lang="zh-CN" altLang="en-US" sz="2400">
              <a:latin typeface="楷体" panose="02010609060101010101" charset="-122"/>
              <a:ea typeface="楷体" panose="02010609060101010101" charset="-122"/>
              <a:cs typeface="楷体" panose="02010609060101010101" charset="-122"/>
            </a:endParaRPr>
          </a:p>
        </p:txBody>
      </p:sp>
      <p:graphicFrame>
        <p:nvGraphicFramePr>
          <p:cNvPr id="5" name="对象 -2147482379"/>
          <p:cNvGraphicFramePr>
            <a:graphicFrameLocks noChangeAspect="1"/>
          </p:cNvGraphicFramePr>
          <p:nvPr/>
        </p:nvGraphicFramePr>
        <p:xfrm>
          <a:off x="3995420" y="3479165"/>
          <a:ext cx="1046480" cy="930910"/>
        </p:xfrm>
        <a:graphic>
          <a:graphicData uri="http://schemas.openxmlformats.org/presentationml/2006/ole">
            <mc:AlternateContent xmlns:mc="http://schemas.openxmlformats.org/markup-compatibility/2006">
              <mc:Choice xmlns:v="urn:schemas-microsoft-com:vml" Requires="v">
                <p:oleObj spid="_x0000_s3076" name="" r:id="rId1" imgW="571500" imgH="508000" progId="Equation.3">
                  <p:embed/>
                </p:oleObj>
              </mc:Choice>
              <mc:Fallback>
                <p:oleObj name="" r:id="rId1" imgW="571500" imgH="508000" progId="Equation.3">
                  <p:embed/>
                  <p:pic>
                    <p:nvPicPr>
                      <p:cNvPr id="0" name="图片 3075"/>
                      <p:cNvPicPr/>
                      <p:nvPr/>
                    </p:nvPicPr>
                    <p:blipFill>
                      <a:blip r:embed="rId2"/>
                      <a:stretch>
                        <a:fillRect/>
                      </a:stretch>
                    </p:blipFill>
                    <p:spPr>
                      <a:xfrm>
                        <a:off x="3995420" y="3479165"/>
                        <a:ext cx="1046480" cy="930910"/>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内容占位符 2"/>
          <p:cNvSpPr>
            <a:spLocks noGrp="1"/>
          </p:cNvSpPr>
          <p:nvPr>
            <p:ph sz="quarter" idx="10"/>
          </p:nvPr>
        </p:nvSpPr>
        <p:spPr>
          <a:xfrm>
            <a:off x="1130300" y="1613535"/>
            <a:ext cx="9300845" cy="3432175"/>
          </a:xfrm>
        </p:spPr>
        <p:txBody>
          <a:bodyPr vert="horz" wrap="square" lIns="91440" tIns="45720" rIns="91440" bIns="45720" numCol="1" anchor="t" anchorCtr="0" compatLnSpc="1">
            <a:noAutofit/>
          </a:bodyPr>
          <a:lstStyle/>
          <a:p>
            <a:pPr marL="0" marR="0" lvl="0" indent="0" algn="l" defTabSz="914400" rtl="0" eaLnBrk="1" fontAlgn="auto" latinLnBrk="0" hangingPunct="1">
              <a:lnSpc>
                <a:spcPts val="4000"/>
              </a:lnSpc>
              <a:spcBef>
                <a:spcPts val="600"/>
              </a:spcBef>
              <a:spcAft>
                <a:spcPts val="0"/>
              </a:spcAft>
              <a:buClr>
                <a:srgbClr val="FF0101"/>
              </a:buClr>
              <a:buSzPct val="70000"/>
              <a:buFont typeface="Wingdings" panose="05000000000000000000" pitchFamily="2" charset="2"/>
              <a:buNone/>
              <a:defRPr/>
            </a:pPr>
            <a:r>
              <a:rPr kumimoji="0" altLang="zh-CN" sz="2400" b="0" i="0" u="none" strike="noStrike" kern="1200" cap="none" spc="0" normalizeH="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altLang="zh-CN" sz="2400" b="0" i="0" u="none" strike="noStrike" kern="1200" cap="none" spc="0" normalizeH="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rPr>
              <a:t>对二进制整数，从最高位开始，逐位乘2，所得结果与次高位相加之后再乘2与相邻的低一位相加，直至到最低位为止。</a:t>
            </a:r>
            <a:endParaRPr kumimoji="0" altLang="zh-CN" sz="2400" b="0" i="0" u="none" strike="noStrike" kern="1200" cap="none" spc="0" normalizeH="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endParaRPr>
          </a:p>
          <a:p>
            <a:pPr marL="0" marR="0" lvl="0" indent="0" algn="l" defTabSz="914400" rtl="0" eaLnBrk="1" fontAlgn="auto" latinLnBrk="0" hangingPunct="1">
              <a:lnSpc>
                <a:spcPts val="4000"/>
              </a:lnSpc>
              <a:spcBef>
                <a:spcPts val="600"/>
              </a:spcBef>
              <a:spcAft>
                <a:spcPts val="0"/>
              </a:spcAft>
              <a:buClr>
                <a:srgbClr val="FF0101"/>
              </a:buClr>
              <a:buSzPct val="70000"/>
              <a:buFont typeface="Wingdings" panose="05000000000000000000" pitchFamily="2" charset="2"/>
              <a:buNone/>
              <a:defRPr/>
            </a:pPr>
            <a:r>
              <a:rPr kumimoji="0" altLang="zh-CN" sz="2400" b="0" i="0" u="none" strike="noStrike" kern="1200" cap="none" spc="0" normalizeH="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rPr>
              <a:t>    对二进制小数，从最低位开始逐位先除以2，所得结果与次低位相加，之后再除以2与相邻的高一位相加，直到加到小数点第一位再除以2，就可以完成小数二进制到十进制的转换。</a:t>
            </a:r>
            <a:endParaRPr kumimoji="0" altLang="zh-CN" sz="2400" b="0" i="0" u="none" strike="noStrike" kern="1200" cap="none" spc="0" normalizeH="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endParaRPr>
          </a:p>
        </p:txBody>
      </p:sp>
      <p:sp>
        <p:nvSpPr>
          <p:cNvPr id="4" name="矩形 3"/>
          <p:cNvSpPr/>
          <p:nvPr/>
        </p:nvSpPr>
        <p:spPr>
          <a:xfrm>
            <a:off x="8400415" y="5948680"/>
            <a:ext cx="1871980" cy="864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423670" y="687070"/>
            <a:ext cx="4297680" cy="460375"/>
          </a:xfrm>
          <a:prstGeom prst="rect">
            <a:avLst/>
          </a:prstGeom>
          <a:noFill/>
        </p:spPr>
        <p:txBody>
          <a:bodyPr wrap="none" rtlCol="0" anchor="t">
            <a:spAutoFit/>
          </a:bodyPr>
          <a:p>
            <a:r>
              <a:rPr altLang="zh-CN" sz="2400" noProof="0" dirty="0" smtClean="0">
                <a:ln>
                  <a:noFill/>
                </a:ln>
                <a:effectLst/>
                <a:uLnTx/>
                <a:uFillTx/>
                <a:latin typeface="楷体" panose="02010609060101010101" charset="-122"/>
                <a:ea typeface="楷体" panose="02010609060101010101" charset="-122"/>
                <a:cs typeface="楷体" panose="02010609060101010101" charset="-122"/>
                <a:sym typeface="+mn-ea"/>
              </a:rPr>
              <a:t>2）</a:t>
            </a:r>
            <a:r>
              <a:rPr lang="zh-CN" sz="2400" noProof="0" dirty="0" smtClean="0">
                <a:ln>
                  <a:noFill/>
                </a:ln>
                <a:effectLst/>
                <a:uLnTx/>
                <a:uFillTx/>
                <a:latin typeface="楷体" panose="02010609060101010101" charset="-122"/>
                <a:ea typeface="楷体" panose="02010609060101010101" charset="-122"/>
                <a:cs typeface="楷体" panose="02010609060101010101" charset="-122"/>
                <a:sym typeface="+mn-ea"/>
              </a:rPr>
              <a:t>快速法：</a:t>
            </a:r>
            <a:r>
              <a:rPr altLang="zh-CN" sz="2400" noProof="0" dirty="0" smtClean="0">
                <a:ln>
                  <a:noFill/>
                </a:ln>
                <a:effectLst/>
                <a:uLnTx/>
                <a:uFillTx/>
                <a:latin typeface="楷体" panose="02010609060101010101" charset="-122"/>
                <a:ea typeface="楷体" panose="02010609060101010101" charset="-122"/>
                <a:cs typeface="楷体" panose="02010609060101010101" charset="-122"/>
                <a:sym typeface="+mn-ea"/>
              </a:rPr>
              <a:t>逐位乘/除2相加法</a:t>
            </a:r>
            <a:endParaRPr lang="zh-CN" altLang="en-US" sz="2400">
              <a:latin typeface="楷体" panose="02010609060101010101" charset="-122"/>
              <a:ea typeface="楷体" panose="02010609060101010101" charset="-122"/>
              <a:cs typeface="楷体" panose="02010609060101010101" charset="-122"/>
            </a:endParaRPr>
          </a:p>
        </p:txBody>
      </p:sp>
    </p:spTree>
  </p:cSld>
  <p:clrMapOvr>
    <a:masterClrMapping/>
  </p:clrMapOvr>
  <p:transition>
    <p:rand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内容占位符 2"/>
          <p:cNvSpPr>
            <a:spLocks noGrp="1"/>
          </p:cNvSpPr>
          <p:nvPr>
            <p:ph sz="quarter" idx="10"/>
          </p:nvPr>
        </p:nvSpPr>
        <p:spPr>
          <a:xfrm>
            <a:off x="1520190" y="1430020"/>
            <a:ext cx="8358505" cy="719455"/>
          </a:xfrm>
        </p:spPr>
        <p:txBody>
          <a:bodyPr vert="horz" wrap="square" lIns="91440" tIns="45720" rIns="91440" bIns="45720" numCol="1" anchor="t" anchorCtr="0" compatLnSpc="1">
            <a:noAutofit/>
          </a:bodyPr>
          <a:lstStyle/>
          <a:p>
            <a:pPr marL="0" marR="0" lvl="0" indent="0" algn="l" defTabSz="914400" rtl="0" eaLnBrk="1" fontAlgn="auto" latinLnBrk="0" hangingPunct="1">
              <a:lnSpc>
                <a:spcPts val="4000"/>
              </a:lnSpc>
              <a:spcBef>
                <a:spcPts val="600"/>
              </a:spcBef>
              <a:spcAft>
                <a:spcPts val="0"/>
              </a:spcAft>
              <a:buClr>
                <a:srgbClr val="FF0101"/>
              </a:buClr>
              <a:buSzPct val="70000"/>
              <a:buFont typeface="Wingdings" panose="05000000000000000000" pitchFamily="2" charset="2"/>
              <a:buNone/>
              <a:defRPr/>
            </a:pPr>
            <a:r>
              <a:rPr kumimoji="0" altLang="zh-CN" sz="2400" b="0" i="0" u="none" strike="noStrike" kern="1200" cap="none" spc="0" normalizeH="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rPr>
              <a:t>例11</a:t>
            </a:r>
            <a:r>
              <a:rPr kumimoji="0" lang="zh-CN" sz="2400" b="0" i="0" u="none" strike="noStrike" kern="1200" cap="none" spc="0" normalizeH="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rPr>
              <a:t>：</a:t>
            </a:r>
            <a:r>
              <a:rPr kumimoji="0" altLang="zh-CN" sz="2400" b="0" i="0" u="none" strike="noStrike" kern="1200" cap="none" spc="0" normalizeH="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rPr>
              <a:t> 将二进制数（101110110111）</a:t>
            </a:r>
            <a:r>
              <a:rPr kumimoji="0" altLang="zh-CN" sz="2400" b="0" i="0" u="none" strike="noStrike" kern="1200" cap="none" spc="0" normalizeH="0" baseline="-2500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rPr>
              <a:t>2</a:t>
            </a:r>
            <a:r>
              <a:rPr kumimoji="0" altLang="zh-CN" sz="2400" b="0" i="0" u="none" strike="noStrike" kern="1200" cap="none" spc="0" normalizeH="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rPr>
              <a:t>转换成为十进制数。</a:t>
            </a:r>
            <a:endParaRPr kumimoji="0" altLang="zh-CN" sz="2400" b="0" i="0" u="none" strike="noStrike" kern="1200" cap="none" spc="0" normalizeH="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endParaRPr>
          </a:p>
        </p:txBody>
      </p:sp>
      <p:pic>
        <p:nvPicPr>
          <p:cNvPr id="14" name="图片 13"/>
          <p:cNvPicPr/>
          <p:nvPr/>
        </p:nvPicPr>
        <p:blipFill>
          <a:blip r:embed="rId1"/>
          <a:stretch>
            <a:fillRect/>
          </a:stretch>
        </p:blipFill>
        <p:spPr>
          <a:xfrm>
            <a:off x="1670050" y="1997710"/>
            <a:ext cx="7691120" cy="1539240"/>
          </a:xfrm>
          <a:prstGeom prst="rect">
            <a:avLst/>
          </a:prstGeom>
          <a:noFill/>
          <a:ln w="9525">
            <a:noFill/>
          </a:ln>
        </p:spPr>
      </p:pic>
      <p:sp>
        <p:nvSpPr>
          <p:cNvPr id="16" name="矩形 15"/>
          <p:cNvSpPr/>
          <p:nvPr/>
        </p:nvSpPr>
        <p:spPr>
          <a:xfrm>
            <a:off x="8400415" y="5948680"/>
            <a:ext cx="1871980" cy="864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内容占位符 2"/>
          <p:cNvSpPr>
            <a:spLocks noGrp="1"/>
          </p:cNvSpPr>
          <p:nvPr/>
        </p:nvSpPr>
        <p:spPr>
          <a:xfrm>
            <a:off x="1656715" y="3648710"/>
            <a:ext cx="9236710" cy="719455"/>
          </a:xfrm>
          <a:prstGeom prst="rect">
            <a:avLst/>
          </a:prstGeom>
          <a:noFill/>
          <a:ln w="9525">
            <a:noFill/>
          </a:ln>
        </p:spPr>
        <p:txBody>
          <a:bodyPr vert="horz" wrap="square" lIns="91440" tIns="45720" rIns="91440" bIns="45720" numCol="1" anchor="t" anchorCtr="0" compatLnSpc="1">
            <a:no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panose="05000000000000000000"/>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marR="0" lvl="0" indent="0" algn="l" defTabSz="914400" rtl="0" eaLnBrk="1" fontAlgn="auto" latinLnBrk="0" hangingPunct="1">
              <a:lnSpc>
                <a:spcPts val="4000"/>
              </a:lnSpc>
              <a:spcBef>
                <a:spcPts val="600"/>
              </a:spcBef>
              <a:spcAft>
                <a:spcPts val="0"/>
              </a:spcAft>
              <a:buClr>
                <a:srgbClr val="FF0101"/>
              </a:buClr>
              <a:buSzPct val="70000"/>
              <a:buFont typeface="Wingdings" panose="05000000000000000000" pitchFamily="2" charset="2"/>
              <a:buNone/>
              <a:defRPr/>
            </a:pPr>
            <a:r>
              <a:rPr kumimoji="0" altLang="zh-CN" sz="2400" b="0" i="0" u="none" strike="noStrike" kern="1200" cap="none" spc="0" normalizeH="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rPr>
              <a:t>例12</a:t>
            </a:r>
            <a:r>
              <a:rPr kumimoji="0" lang="zh-CN" sz="2400" b="0" i="0" u="none" strike="noStrike" kern="1200" cap="none" spc="0" normalizeH="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rPr>
              <a:t>：</a:t>
            </a:r>
            <a:r>
              <a:rPr kumimoji="0" altLang="zh-CN" sz="2400" b="0" i="0" u="none" strike="noStrike" kern="1200" cap="none" spc="0" normalizeH="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rPr>
              <a:t>把二进制数0.1101001转换成十制数。</a:t>
            </a:r>
            <a:endParaRPr kumimoji="0" altLang="zh-CN" sz="2400" b="0" i="0" u="none" strike="noStrike" kern="1200" cap="none" spc="0" normalizeH="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ts val="4000"/>
              </a:lnSpc>
              <a:spcBef>
                <a:spcPts val="600"/>
              </a:spcBef>
              <a:spcAft>
                <a:spcPts val="0"/>
              </a:spcAft>
              <a:buClr>
                <a:srgbClr val="FF0101"/>
              </a:buClr>
              <a:buSzPct val="70000"/>
              <a:buFont typeface="Wingdings" panose="05000000000000000000" pitchFamily="2" charset="2"/>
              <a:buNone/>
              <a:defRPr/>
            </a:pPr>
            <a:r>
              <a:rPr kumimoji="0" altLang="zh-CN" sz="2400" b="0" i="0" u="none" strike="noStrike" kern="1200" cap="none" spc="0" normalizeH="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en-US" sz="2400" b="0" i="0" u="none" strike="noStrike" kern="1200" cap="none" spc="0" normalizeH="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altLang="zh-CN" sz="2400" b="0" i="0" u="none" strike="noStrike" kern="1200" cap="none" spc="0" normalizeH="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 0.      1           1          0          1         0         0  </a:t>
            </a:r>
            <a:r>
              <a:rPr kumimoji="0" lang="en-US" sz="2400" b="0" i="0" u="none" strike="noStrike" kern="1200" cap="none" spc="0" normalizeH="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        1</a:t>
            </a:r>
            <a:r>
              <a:rPr kumimoji="0" altLang="zh-CN" sz="2400" b="0" i="0" u="none" strike="noStrike" kern="1200" cap="none" spc="0" normalizeH="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        </a:t>
            </a:r>
            <a:endParaRPr kumimoji="0" altLang="zh-CN" sz="2400" b="0" i="0" u="none" strike="noStrike" kern="1200" cap="none" spc="0" normalizeH="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pic>
        <p:nvPicPr>
          <p:cNvPr id="1073744822" name="图片 1073744821" descr="32"/>
          <p:cNvPicPr>
            <a:picLocks noChangeAspect="1"/>
          </p:cNvPicPr>
          <p:nvPr/>
        </p:nvPicPr>
        <p:blipFill>
          <a:blip r:embed="rId2"/>
          <a:stretch>
            <a:fillRect/>
          </a:stretch>
        </p:blipFill>
        <p:spPr>
          <a:xfrm>
            <a:off x="1869440" y="4765040"/>
            <a:ext cx="8266430" cy="751840"/>
          </a:xfrm>
          <a:prstGeom prst="rect">
            <a:avLst/>
          </a:prstGeom>
          <a:noFill/>
          <a:ln w="9525">
            <a:noFill/>
          </a:ln>
        </p:spPr>
      </p:pic>
      <p:sp>
        <p:nvSpPr>
          <p:cNvPr id="19" name="文本框 18"/>
          <p:cNvSpPr txBox="1"/>
          <p:nvPr/>
        </p:nvSpPr>
        <p:spPr>
          <a:xfrm>
            <a:off x="2150745" y="5636260"/>
            <a:ext cx="8121650" cy="368300"/>
          </a:xfrm>
          <a:prstGeom prst="rect">
            <a:avLst/>
          </a:prstGeom>
          <a:noFill/>
          <a:ln w="9525">
            <a:noFill/>
          </a:ln>
        </p:spPr>
        <p:txBody>
          <a:bodyPr wrap="square">
            <a:spAutoFit/>
          </a:bodyPr>
          <a:lstStyle/>
          <a:p>
            <a:r>
              <a:rPr lang="en-US">
                <a:latin typeface="Times New Roman" panose="02020603050405020304" pitchFamily="18" charset="0"/>
                <a:ea typeface="宋体" panose="02010600030101010101" pitchFamily="2" charset="-122"/>
              </a:rPr>
              <a:t>           0.8203125        </a:t>
            </a:r>
            <a:r>
              <a:rPr lang="en-US">
                <a:solidFill>
                  <a:schemeClr val="accent1"/>
                </a:solidFill>
                <a:latin typeface="Times New Roman" panose="02020603050405020304" pitchFamily="18" charset="0"/>
                <a:ea typeface="宋体" panose="02010600030101010101" pitchFamily="2" charset="-122"/>
              </a:rPr>
              <a:t>0.640625</a:t>
            </a:r>
            <a:r>
              <a:rPr lang="en-US">
                <a:latin typeface="Times New Roman" panose="02020603050405020304" pitchFamily="18" charset="0"/>
                <a:ea typeface="宋体" panose="02010600030101010101" pitchFamily="2" charset="-122"/>
              </a:rPr>
              <a:t>    </a:t>
            </a:r>
            <a:r>
              <a:rPr lang="en-US">
                <a:solidFill>
                  <a:srgbClr val="00B050"/>
                </a:solidFill>
                <a:latin typeface="Times New Roman" panose="02020603050405020304" pitchFamily="18" charset="0"/>
                <a:ea typeface="宋体" panose="02010600030101010101" pitchFamily="2" charset="-122"/>
              </a:rPr>
              <a:t>0.28125</a:t>
            </a:r>
            <a:r>
              <a:rPr lang="en-US">
                <a:latin typeface="Times New Roman" panose="02020603050405020304" pitchFamily="18" charset="0"/>
                <a:ea typeface="宋体" panose="02010600030101010101" pitchFamily="2" charset="-122"/>
              </a:rPr>
              <a:t>       </a:t>
            </a:r>
            <a:r>
              <a:rPr lang="en-US">
                <a:solidFill>
                  <a:srgbClr val="33CCFF"/>
                </a:solidFill>
                <a:latin typeface="Times New Roman" panose="02020603050405020304" pitchFamily="18" charset="0"/>
                <a:ea typeface="宋体" panose="02010600030101010101" pitchFamily="2" charset="-122"/>
              </a:rPr>
              <a:t>0.5625        </a:t>
            </a:r>
            <a:r>
              <a:rPr lang="en-US">
                <a:latin typeface="Times New Roman" panose="02020603050405020304" pitchFamily="18" charset="0"/>
                <a:ea typeface="宋体" panose="02010600030101010101" pitchFamily="2" charset="-122"/>
              </a:rPr>
              <a:t> </a:t>
            </a:r>
            <a:r>
              <a:rPr lang="en-US">
                <a:solidFill>
                  <a:srgbClr val="C00000"/>
                </a:solidFill>
                <a:latin typeface="Times New Roman" panose="02020603050405020304" pitchFamily="18" charset="0"/>
                <a:ea typeface="宋体" panose="02010600030101010101" pitchFamily="2" charset="-122"/>
              </a:rPr>
              <a:t>0.125      </a:t>
            </a:r>
            <a:r>
              <a:rPr lang="en-US">
                <a:latin typeface="Times New Roman" panose="02020603050405020304" pitchFamily="18" charset="0"/>
                <a:ea typeface="宋体" panose="02010600030101010101" pitchFamily="2" charset="-122"/>
              </a:rPr>
              <a:t> </a:t>
            </a:r>
            <a:r>
              <a:rPr lang="en-US">
                <a:solidFill>
                  <a:srgbClr val="0070C0"/>
                </a:solidFill>
                <a:latin typeface="Times New Roman" panose="02020603050405020304" pitchFamily="18" charset="0"/>
                <a:ea typeface="宋体" panose="02010600030101010101" pitchFamily="2" charset="-122"/>
              </a:rPr>
              <a:t>0.25 </a:t>
            </a:r>
            <a:r>
              <a:rPr lang="en-US">
                <a:latin typeface="Times New Roman" panose="02020603050405020304" pitchFamily="18" charset="0"/>
                <a:ea typeface="宋体" panose="02010600030101010101" pitchFamily="2" charset="-122"/>
              </a:rPr>
              <a:t>            0.5 </a:t>
            </a:r>
            <a:endParaRPr lang="zh-CN" altLang="en-US"/>
          </a:p>
        </p:txBody>
      </p:sp>
      <p:sp>
        <p:nvSpPr>
          <p:cNvPr id="2" name="文本框 1"/>
          <p:cNvSpPr txBox="1"/>
          <p:nvPr/>
        </p:nvSpPr>
        <p:spPr>
          <a:xfrm>
            <a:off x="2963545" y="6123940"/>
            <a:ext cx="5006340" cy="460375"/>
          </a:xfrm>
          <a:prstGeom prst="rect">
            <a:avLst/>
          </a:prstGeom>
          <a:noFill/>
        </p:spPr>
        <p:txBody>
          <a:bodyPr wrap="none" rtlCol="0" anchor="t">
            <a:spAutoFit/>
          </a:bodyPr>
          <a:p>
            <a:pPr algn="l"/>
            <a:r>
              <a:rPr lang="zh-CN" altLang="en-US" sz="2400" noProof="0" dirty="0" smtClean="0">
                <a:ln>
                  <a:noFill/>
                </a:ln>
                <a:effectLst/>
                <a:uLnTx/>
                <a:uFillTx/>
                <a:latin typeface="楷体" panose="02010609060101010101" charset="-122"/>
                <a:ea typeface="楷体" panose="02010609060101010101" charset="-122"/>
                <a:cs typeface="楷体" panose="02010609060101010101" charset="-122"/>
                <a:sym typeface="+mn-ea"/>
              </a:rPr>
              <a:t>则</a:t>
            </a:r>
            <a:r>
              <a:rPr lang="en-US" altLang="zh-CN" sz="2400" noProof="0" dirty="0" smtClean="0">
                <a:ln>
                  <a:noFill/>
                </a:ln>
                <a:effectLst/>
                <a:uLnTx/>
                <a:uFillTx/>
                <a:latin typeface="楷体" panose="02010609060101010101" charset="-122"/>
                <a:ea typeface="楷体" panose="02010609060101010101" charset="-122"/>
                <a:cs typeface="楷体" panose="02010609060101010101" charset="-122"/>
                <a:sym typeface="+mn-ea"/>
              </a:rPr>
              <a:t>        </a:t>
            </a:r>
            <a:r>
              <a:rPr lang="en-US" sz="2400" noProof="0" dirty="0" smtClean="0">
                <a:ln>
                  <a:noFill/>
                </a:ln>
                <a:effectLst/>
                <a:uLnTx/>
                <a:uFillTx/>
                <a:latin typeface="楷体" panose="02010609060101010101" charset="-122"/>
                <a:ea typeface="楷体" panose="02010609060101010101" charset="-122"/>
                <a:cs typeface="楷体" panose="02010609060101010101" charset="-122"/>
                <a:sym typeface="+mn-ea"/>
              </a:rPr>
              <a:t>(</a:t>
            </a:r>
            <a:r>
              <a:rPr altLang="zh-CN" sz="2400" noProof="0" dirty="0" smtClean="0">
                <a:ln>
                  <a:noFill/>
                </a:ln>
                <a:effectLst/>
                <a:uLnTx/>
                <a:uFillTx/>
                <a:latin typeface="楷体" panose="02010609060101010101" charset="-122"/>
                <a:ea typeface="楷体" panose="02010609060101010101" charset="-122"/>
                <a:cs typeface="楷体" panose="02010609060101010101" charset="-122"/>
                <a:sym typeface="+mn-ea"/>
              </a:rPr>
              <a:t>0.1101001</a:t>
            </a:r>
            <a:r>
              <a:rPr lang="en-US" sz="2400" noProof="0" dirty="0" smtClean="0">
                <a:ln>
                  <a:noFill/>
                </a:ln>
                <a:effectLst/>
                <a:uLnTx/>
                <a:uFillTx/>
                <a:latin typeface="楷体" panose="02010609060101010101" charset="-122"/>
                <a:ea typeface="楷体" panose="02010609060101010101" charset="-122"/>
                <a:cs typeface="楷体" panose="02010609060101010101" charset="-122"/>
                <a:sym typeface="+mn-ea"/>
              </a:rPr>
              <a:t>)</a:t>
            </a:r>
            <a:r>
              <a:rPr lang="en-US" sz="2400" baseline="-25000" noProof="0" dirty="0" smtClean="0">
                <a:ln>
                  <a:noFill/>
                </a:ln>
                <a:effectLst/>
                <a:uLnTx/>
                <a:uFillTx/>
                <a:latin typeface="楷体" panose="02010609060101010101" charset="-122"/>
                <a:ea typeface="楷体" panose="02010609060101010101" charset="-122"/>
                <a:cs typeface="楷体" panose="02010609060101010101" charset="-122"/>
                <a:sym typeface="+mn-ea"/>
              </a:rPr>
              <a:t>2</a:t>
            </a:r>
            <a:r>
              <a:rPr lang="en-US" sz="2400" noProof="0" dirty="0" smtClean="0">
                <a:ln>
                  <a:noFill/>
                </a:ln>
                <a:effectLst/>
                <a:uLnTx/>
                <a:uFillTx/>
                <a:latin typeface="楷体" panose="02010609060101010101" charset="-122"/>
                <a:ea typeface="楷体" panose="02010609060101010101" charset="-122"/>
                <a:cs typeface="楷体" panose="02010609060101010101" charset="-122"/>
                <a:sym typeface="+mn-ea"/>
              </a:rPr>
              <a:t>=</a:t>
            </a:r>
            <a:r>
              <a:rPr lang="en-US" sz="2400">
                <a:latin typeface="Times New Roman" panose="02020603050405020304" pitchFamily="18" charset="0"/>
                <a:ea typeface="宋体" panose="02010600030101010101" pitchFamily="2" charset="-122"/>
                <a:sym typeface="+mn-ea"/>
              </a:rPr>
              <a:t> 0.8203125</a:t>
            </a:r>
            <a:endParaRPr lang="en-US" sz="2400" noProof="0" dirty="0" smtClean="0">
              <a:ln>
                <a:noFill/>
              </a:ln>
              <a:effectLst/>
              <a:uLnTx/>
              <a:uFillTx/>
              <a:latin typeface="楷体" panose="02010609060101010101" charset="-122"/>
              <a:ea typeface="楷体" panose="02010609060101010101" charset="-122"/>
              <a:cs typeface="楷体" panose="02010609060101010101" charset="-122"/>
              <a:sym typeface="+mn-ea"/>
            </a:endParaRPr>
          </a:p>
        </p:txBody>
      </p:sp>
    </p:spTree>
  </p:cSld>
  <p:clrMapOvr>
    <a:masterClrMapping/>
  </p:clrMapOvr>
  <p:transition>
    <p:rand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2"/>
          <p:cNvSpPr>
            <a:spLocks noGrp="1"/>
          </p:cNvSpPr>
          <p:nvPr>
            <p:ph sz="quarter" idx="10"/>
          </p:nvPr>
        </p:nvSpPr>
        <p:spPr>
          <a:xfrm>
            <a:off x="1192530" y="1650365"/>
            <a:ext cx="9791700" cy="2305050"/>
          </a:xfrm>
        </p:spPr>
        <p:txBody>
          <a:bodyPr vert="horz" wrap="square" lIns="91440" tIns="45720" rIns="91440" bIns="45720" numCol="1" anchor="t" anchorCtr="0" compatLnSpc="1">
            <a:noAutofit/>
          </a:bodyPr>
          <a:lstStyle/>
          <a:p>
            <a:pPr marL="0" marR="0" lvl="0" indent="0" algn="l" defTabSz="914400" rtl="0" eaLnBrk="1" fontAlgn="auto" latinLnBrk="0" hangingPunct="1">
              <a:lnSpc>
                <a:spcPts val="4000"/>
              </a:lnSpc>
              <a:spcBef>
                <a:spcPts val="600"/>
              </a:spcBef>
              <a:spcAft>
                <a:spcPts val="0"/>
              </a:spcAft>
              <a:buClr>
                <a:srgbClr val="FF0101"/>
              </a:buClr>
              <a:buSzPct val="70000"/>
              <a:buFont typeface="Wingdings" panose="05000000000000000000" pitchFamily="2" charset="2"/>
              <a:buNone/>
              <a:defRPr/>
            </a:pPr>
            <a:r>
              <a:rPr kumimoji="0" lang="zh-CN" sz="2400" b="0" i="0" u="none"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rPr>
              <a:t>（1） 十进制到r进制的转换</a:t>
            </a:r>
            <a:endParaRPr kumimoji="0" lang="zh-CN" sz="2400" b="0" i="0" u="none"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endParaRPr>
          </a:p>
          <a:p>
            <a:pPr marL="0" marR="0" lvl="0" indent="0" algn="l" defTabSz="914400" rtl="0" eaLnBrk="1" fontAlgn="auto" latinLnBrk="0" hangingPunct="1">
              <a:lnSpc>
                <a:spcPts val="4000"/>
              </a:lnSpc>
              <a:spcBef>
                <a:spcPts val="600"/>
              </a:spcBef>
              <a:spcAft>
                <a:spcPts val="0"/>
              </a:spcAft>
              <a:buClr>
                <a:srgbClr val="FF0101"/>
              </a:buClr>
              <a:buSzPct val="70000"/>
              <a:buFont typeface="Wingdings" panose="05000000000000000000" pitchFamily="2" charset="2"/>
              <a:buNone/>
              <a:defRPr/>
            </a:pPr>
            <a:r>
              <a:rPr kumimoji="0" lang="zh-CN" sz="2400" b="0" i="0" u="none"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rPr>
              <a:t>    </a:t>
            </a:r>
            <a:r>
              <a:rPr kumimoji="0" lang="en-US" altLang="zh-CN" sz="2400" b="0" i="0" u="none"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rPr>
              <a:t>1</a:t>
            </a:r>
            <a:r>
              <a:rPr kumimoji="0" lang="zh-CN" altLang="en-US" sz="2400" b="0" i="0" u="none"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rPr>
              <a:t>）</a:t>
            </a:r>
            <a:r>
              <a:rPr kumimoji="0" lang="zh-CN" sz="2400" b="0" i="0" u="none"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rPr>
              <a:t>根据前述十进制到二进制的转换关系，对整数部分转换可用除</a:t>
            </a:r>
            <a:r>
              <a:rPr kumimoji="0" lang="zh-CN" sz="2400" b="0" i="1" u="none"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rPr>
              <a:t>r</a:t>
            </a:r>
            <a:r>
              <a:rPr kumimoji="0" lang="zh-CN" sz="2400" b="0" i="0" u="none"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rPr>
              <a:t>取余法。</a:t>
            </a:r>
            <a:endParaRPr kumimoji="0" lang="zh-CN" sz="2400" b="0" i="0" u="none"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endParaRPr>
          </a:p>
          <a:p>
            <a:pPr marL="0" marR="0" lvl="0" indent="0" algn="l" defTabSz="914400" rtl="0" eaLnBrk="1" fontAlgn="auto" latinLnBrk="0" hangingPunct="1">
              <a:lnSpc>
                <a:spcPts val="4000"/>
              </a:lnSpc>
              <a:spcBef>
                <a:spcPts val="600"/>
              </a:spcBef>
              <a:spcAft>
                <a:spcPts val="0"/>
              </a:spcAft>
              <a:buClr>
                <a:srgbClr val="FF0101"/>
              </a:buClr>
              <a:buSzPct val="70000"/>
              <a:buFont typeface="Wingdings" panose="05000000000000000000" pitchFamily="2" charset="2"/>
              <a:buNone/>
              <a:defRPr/>
            </a:pPr>
            <a:r>
              <a:rPr kumimoji="0" lang="zh-CN" sz="2400" b="0" i="0" u="none"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rPr>
              <a:t>例1</a:t>
            </a:r>
            <a:r>
              <a:rPr kumimoji="0" lang="en-US" altLang="zh-CN" sz="2400" b="0" i="0" u="none"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rPr>
              <a:t>3</a:t>
            </a:r>
            <a:r>
              <a:rPr kumimoji="0" lang="zh-CN" altLang="en-US" sz="2400" b="0" i="0" u="none"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rPr>
              <a:t>：</a:t>
            </a:r>
            <a:r>
              <a:rPr kumimoji="0" lang="zh-CN" sz="2400" b="0" i="0" u="none"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rPr>
              <a:t> 把十进制数135转换成三进制数。</a:t>
            </a:r>
            <a:endParaRPr kumimoji="0" lang="zh-CN" sz="2400" b="0" i="0" u="none"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endParaRPr>
          </a:p>
          <a:p>
            <a:pPr marL="0" marR="0" lvl="0" indent="0" algn="l" defTabSz="914400" rtl="0" eaLnBrk="1" fontAlgn="auto" latinLnBrk="0" hangingPunct="1">
              <a:lnSpc>
                <a:spcPts val="4000"/>
              </a:lnSpc>
              <a:spcBef>
                <a:spcPts val="600"/>
              </a:spcBef>
              <a:spcAft>
                <a:spcPts val="0"/>
              </a:spcAft>
              <a:buClr>
                <a:srgbClr val="FF0101"/>
              </a:buClr>
              <a:buSzPct val="70000"/>
              <a:buFont typeface="Wingdings" panose="05000000000000000000" pitchFamily="2" charset="2"/>
              <a:buNone/>
              <a:defRPr/>
            </a:pPr>
            <a:r>
              <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  </a:t>
            </a:r>
            <a:endParaRPr kumimoji="0" lang="zh-CN" sz="2400" b="0" i="0" u="none" strike="noStrike" kern="1200" cap="none" spc="0" normalizeH="0" baseline="-2500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33795" name="标题 1"/>
          <p:cNvSpPr>
            <a:spLocks noGrp="1" noChangeArrowheads="1"/>
          </p:cNvSpPr>
          <p:nvPr/>
        </p:nvSpPr>
        <p:spPr bwMode="auto">
          <a:xfrm>
            <a:off x="1562735" y="528955"/>
            <a:ext cx="6377940"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宋体" panose="02010600030101010101" pitchFamily="2" charset="-122"/>
                <a:ea typeface="宋体" panose="02010600030101010101" pitchFamily="2" charset="-122"/>
              </a:defRPr>
            </a:lvl1pPr>
            <a:lvl2pPr marL="742950" indent="-285750">
              <a:buFont typeface="Arial" panose="020B0604020202020204" pitchFamily="34" charset="0"/>
              <a:defRPr>
                <a:solidFill>
                  <a:schemeClr val="tx1"/>
                </a:solidFill>
                <a:latin typeface="宋体" panose="02010600030101010101" pitchFamily="2" charset="-122"/>
                <a:ea typeface="宋体" panose="02010600030101010101" pitchFamily="2" charset="-122"/>
              </a:defRPr>
            </a:lvl2pPr>
            <a:lvl3pPr marL="1143000" indent="-228600">
              <a:buFont typeface="Arial" panose="020B0604020202020204" pitchFamily="34" charset="0"/>
              <a:defRPr>
                <a:solidFill>
                  <a:schemeClr val="tx1"/>
                </a:solidFill>
                <a:latin typeface="宋体" panose="02010600030101010101" pitchFamily="2" charset="-122"/>
                <a:ea typeface="宋体" panose="02010600030101010101" pitchFamily="2" charset="-122"/>
              </a:defRPr>
            </a:lvl3pPr>
            <a:lvl4pPr marL="1600200" indent="-228600">
              <a:buFont typeface="Arial" panose="020B0604020202020204" pitchFamily="34" charset="0"/>
              <a:defRPr>
                <a:solidFill>
                  <a:schemeClr val="tx1"/>
                </a:solidFill>
                <a:latin typeface="宋体" panose="02010600030101010101" pitchFamily="2" charset="-122"/>
                <a:ea typeface="宋体" panose="02010600030101010101" pitchFamily="2" charset="-122"/>
              </a:defRPr>
            </a:lvl4pPr>
            <a:lvl5pPr marL="2057400" indent="-228600">
              <a:buFont typeface="Arial" panose="020B0604020202020204" pitchFamily="34" charset="0"/>
              <a:defRPr>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dirty="0" smtClean="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endParaRPr>
          </a:p>
        </p:txBody>
      </p:sp>
      <p:sp>
        <p:nvSpPr>
          <p:cNvPr id="18" name="文本框 17"/>
          <p:cNvSpPr txBox="1"/>
          <p:nvPr/>
        </p:nvSpPr>
        <p:spPr>
          <a:xfrm>
            <a:off x="1674495" y="3915410"/>
            <a:ext cx="8900795" cy="2306955"/>
          </a:xfrm>
          <a:prstGeom prst="rect">
            <a:avLst/>
          </a:prstGeom>
          <a:noFill/>
        </p:spPr>
        <p:txBody>
          <a:bodyPr wrap="square" rtlCol="0">
            <a:spAutoFit/>
          </a:bodyPr>
          <a:p>
            <a:pPr fontAlgn="auto">
              <a:lnSpc>
                <a:spcPct val="150000"/>
              </a:lnSpc>
            </a:pPr>
            <a:r>
              <a:rPr lang="zh-CN" altLang="en-US"/>
              <a:t>      </a:t>
            </a:r>
            <a:r>
              <a:rPr lang="zh-CN" altLang="en-US">
                <a:latin typeface="Times New Roman" panose="02020603050405020304" pitchFamily="18" charset="0"/>
                <a:ea typeface="楷体" panose="02010609060101010101" charset="-122"/>
                <a:cs typeface="Times New Roman" panose="02020603050405020304" pitchFamily="18" charset="0"/>
              </a:rPr>
              <a:t>  </a:t>
            </a:r>
            <a:r>
              <a:rPr lang="zh-CN" altLang="en-US" sz="2400">
                <a:latin typeface="Times New Roman" panose="02020603050405020304" pitchFamily="18" charset="0"/>
                <a:ea typeface="楷体" panose="02010609060101010101" charset="-122"/>
                <a:cs typeface="Times New Roman" panose="02020603050405020304" pitchFamily="18" charset="0"/>
              </a:rPr>
              <a:t> 1 </a:t>
            </a:r>
            <a:r>
              <a:rPr lang="en-US" altLang="zh-CN" sz="2400">
                <a:latin typeface="Times New Roman" panose="02020603050405020304" pitchFamily="18" charset="0"/>
                <a:ea typeface="楷体" panose="02010609060101010101" charset="-122"/>
                <a:cs typeface="Times New Roman" panose="02020603050405020304" pitchFamily="18" charset="0"/>
              </a:rPr>
              <a:t>  </a:t>
            </a:r>
            <a:r>
              <a:rPr lang="zh-CN" altLang="en-US" sz="2400">
                <a:latin typeface="Times New Roman" panose="02020603050405020304" pitchFamily="18" charset="0"/>
                <a:ea typeface="楷体" panose="02010609060101010101" charset="-122"/>
                <a:cs typeface="Times New Roman" panose="02020603050405020304" pitchFamily="18" charset="0"/>
              </a:rPr>
              <a:t>←  </a:t>
            </a:r>
            <a:r>
              <a:rPr lang="en-US" altLang="zh-CN" sz="2400">
                <a:latin typeface="Times New Roman" panose="02020603050405020304" pitchFamily="18" charset="0"/>
                <a:ea typeface="楷体" panose="02010609060101010101" charset="-122"/>
                <a:cs typeface="Times New Roman" panose="02020603050405020304" pitchFamily="18" charset="0"/>
              </a:rPr>
              <a:t>  </a:t>
            </a:r>
            <a:r>
              <a:rPr lang="zh-CN" altLang="en-US" sz="2400">
                <a:latin typeface="Times New Roman" panose="02020603050405020304" pitchFamily="18" charset="0"/>
                <a:ea typeface="楷体" panose="02010609060101010101" charset="-122"/>
                <a:cs typeface="Times New Roman" panose="02020603050405020304" pitchFamily="18" charset="0"/>
              </a:rPr>
              <a:t> 5  ←  </a:t>
            </a:r>
            <a:r>
              <a:rPr lang="en-US" altLang="zh-CN" sz="2400">
                <a:latin typeface="Times New Roman" panose="02020603050405020304" pitchFamily="18" charset="0"/>
                <a:ea typeface="楷体" panose="02010609060101010101" charset="-122"/>
                <a:cs typeface="Times New Roman" panose="02020603050405020304" pitchFamily="18" charset="0"/>
              </a:rPr>
              <a:t>   </a:t>
            </a:r>
            <a:r>
              <a:rPr lang="zh-CN" altLang="en-US" sz="2400">
                <a:latin typeface="Times New Roman" panose="02020603050405020304" pitchFamily="18" charset="0"/>
                <a:ea typeface="楷体" panose="02010609060101010101" charset="-122"/>
                <a:cs typeface="Times New Roman" panose="02020603050405020304" pitchFamily="18" charset="0"/>
              </a:rPr>
              <a:t>15  ←   </a:t>
            </a:r>
            <a:r>
              <a:rPr lang="en-US" altLang="zh-CN" sz="2400">
                <a:latin typeface="Times New Roman" panose="02020603050405020304" pitchFamily="18" charset="0"/>
                <a:ea typeface="楷体" panose="02010609060101010101" charset="-122"/>
                <a:cs typeface="Times New Roman" panose="02020603050405020304" pitchFamily="18" charset="0"/>
              </a:rPr>
              <a:t>  </a:t>
            </a:r>
            <a:r>
              <a:rPr lang="zh-CN" altLang="en-US" sz="2400">
                <a:latin typeface="Times New Roman" panose="02020603050405020304" pitchFamily="18" charset="0"/>
                <a:ea typeface="楷体" panose="02010609060101010101" charset="-122"/>
                <a:cs typeface="Times New Roman" panose="02020603050405020304" pitchFamily="18" charset="0"/>
              </a:rPr>
              <a:t>45  ←</a:t>
            </a:r>
            <a:r>
              <a:rPr lang="en-US" altLang="zh-CN" sz="2400">
                <a:latin typeface="Times New Roman" panose="02020603050405020304" pitchFamily="18" charset="0"/>
                <a:ea typeface="楷体" panose="02010609060101010101" charset="-122"/>
                <a:cs typeface="Times New Roman" panose="02020603050405020304" pitchFamily="18" charset="0"/>
              </a:rPr>
              <a:t> </a:t>
            </a:r>
            <a:r>
              <a:rPr lang="zh-CN" altLang="en-US" sz="2400">
                <a:latin typeface="Times New Roman" panose="02020603050405020304" pitchFamily="18" charset="0"/>
                <a:ea typeface="楷体" panose="02010609060101010101" charset="-122"/>
                <a:cs typeface="Times New Roman" panose="02020603050405020304" pitchFamily="18" charset="0"/>
              </a:rPr>
              <a:t>   135       </a:t>
            </a:r>
            <a:r>
              <a:rPr lang="en-US" altLang="zh-CN" sz="2400">
                <a:latin typeface="Times New Roman" panose="02020603050405020304" pitchFamily="18" charset="0"/>
                <a:ea typeface="楷体" panose="02010609060101010101" charset="-122"/>
                <a:cs typeface="Times New Roman" panose="02020603050405020304" pitchFamily="18" charset="0"/>
              </a:rPr>
              <a:t>      </a:t>
            </a:r>
            <a:r>
              <a:rPr lang="zh-CN" altLang="en-US" sz="2400">
                <a:latin typeface="Times New Roman" panose="02020603050405020304" pitchFamily="18" charset="0"/>
                <a:ea typeface="楷体" panose="02010609060101010101" charset="-122"/>
                <a:cs typeface="Times New Roman" panose="02020603050405020304" pitchFamily="18" charset="0"/>
              </a:rPr>
              <a:t> 十进制数</a:t>
            </a:r>
            <a:endParaRPr lang="zh-CN" altLang="en-US" sz="2400">
              <a:latin typeface="Times New Roman" panose="02020603050405020304" pitchFamily="18" charset="0"/>
              <a:ea typeface="楷体" panose="02010609060101010101" charset="-122"/>
              <a:cs typeface="Times New Roman" panose="02020603050405020304" pitchFamily="18" charset="0"/>
            </a:endParaRPr>
          </a:p>
          <a:p>
            <a:pPr fontAlgn="auto">
              <a:lnSpc>
                <a:spcPct val="150000"/>
              </a:lnSpc>
            </a:pPr>
            <a:r>
              <a:rPr lang="zh-CN" altLang="en-US" sz="2400">
                <a:latin typeface="Times New Roman" panose="02020603050405020304" pitchFamily="18" charset="0"/>
                <a:ea typeface="楷体" panose="02010609060101010101" charset="-122"/>
                <a:cs typeface="Times New Roman" panose="02020603050405020304" pitchFamily="18" charset="0"/>
              </a:rPr>
              <a:t>    </a:t>
            </a:r>
            <a:r>
              <a:rPr lang="en-US" altLang="zh-CN" sz="2400">
                <a:latin typeface="Times New Roman" panose="02020603050405020304" pitchFamily="18" charset="0"/>
                <a:ea typeface="楷体" panose="02010609060101010101" charset="-122"/>
                <a:cs typeface="Times New Roman" panose="02020603050405020304" pitchFamily="18" charset="0"/>
              </a:rPr>
              <a:t>    </a:t>
            </a:r>
            <a:r>
              <a:rPr lang="zh-CN" altLang="en-US" sz="2400">
                <a:latin typeface="Times New Roman" panose="02020603050405020304" pitchFamily="18" charset="0"/>
                <a:ea typeface="楷体" panose="02010609060101010101" charset="-122"/>
                <a:cs typeface="Times New Roman" panose="02020603050405020304" pitchFamily="18" charset="0"/>
              </a:rPr>
              <a:t>↓÷3   </a:t>
            </a:r>
            <a:r>
              <a:rPr lang="en-US" altLang="zh-CN" sz="2400">
                <a:latin typeface="Times New Roman" panose="02020603050405020304" pitchFamily="18" charset="0"/>
                <a:ea typeface="楷体" panose="02010609060101010101" charset="-122"/>
                <a:cs typeface="Times New Roman" panose="02020603050405020304" pitchFamily="18" charset="0"/>
              </a:rPr>
              <a:t>  </a:t>
            </a:r>
            <a:r>
              <a:rPr lang="zh-CN" altLang="en-US" sz="2400">
                <a:latin typeface="Times New Roman" panose="02020603050405020304" pitchFamily="18" charset="0"/>
                <a:ea typeface="楷体" panose="02010609060101010101" charset="-122"/>
                <a:cs typeface="Times New Roman" panose="02020603050405020304" pitchFamily="18" charset="0"/>
              </a:rPr>
              <a:t>↓÷3   </a:t>
            </a:r>
            <a:r>
              <a:rPr lang="en-US" altLang="zh-CN" sz="2400">
                <a:latin typeface="Times New Roman" panose="02020603050405020304" pitchFamily="18" charset="0"/>
                <a:ea typeface="楷体" panose="02010609060101010101" charset="-122"/>
                <a:cs typeface="Times New Roman" panose="02020603050405020304" pitchFamily="18" charset="0"/>
              </a:rPr>
              <a:t> </a:t>
            </a:r>
            <a:r>
              <a:rPr lang="zh-CN" altLang="en-US" sz="2400">
                <a:latin typeface="Times New Roman" panose="02020603050405020304" pitchFamily="18" charset="0"/>
                <a:ea typeface="楷体" panose="02010609060101010101" charset="-122"/>
                <a:cs typeface="Times New Roman" panose="02020603050405020304" pitchFamily="18" charset="0"/>
              </a:rPr>
              <a:t> ↓÷3   </a:t>
            </a:r>
            <a:r>
              <a:rPr lang="en-US" altLang="zh-CN" sz="2400">
                <a:latin typeface="Times New Roman" panose="02020603050405020304" pitchFamily="18" charset="0"/>
                <a:ea typeface="楷体" panose="02010609060101010101" charset="-122"/>
                <a:cs typeface="Times New Roman" panose="02020603050405020304" pitchFamily="18" charset="0"/>
              </a:rPr>
              <a:t>   </a:t>
            </a:r>
            <a:r>
              <a:rPr lang="zh-CN" altLang="en-US" sz="2400">
                <a:latin typeface="Times New Roman" panose="02020603050405020304" pitchFamily="18" charset="0"/>
                <a:ea typeface="楷体" panose="02010609060101010101" charset="-122"/>
                <a:cs typeface="Times New Roman" panose="02020603050405020304" pitchFamily="18" charset="0"/>
              </a:rPr>
              <a:t>  ↓÷3    </a:t>
            </a:r>
            <a:r>
              <a:rPr lang="en-US" altLang="zh-CN" sz="2400">
                <a:latin typeface="Times New Roman" panose="02020603050405020304" pitchFamily="18" charset="0"/>
                <a:ea typeface="楷体" panose="02010609060101010101" charset="-122"/>
                <a:cs typeface="Times New Roman" panose="02020603050405020304" pitchFamily="18" charset="0"/>
              </a:rPr>
              <a:t>  </a:t>
            </a:r>
            <a:r>
              <a:rPr lang="zh-CN" altLang="en-US" sz="2400">
                <a:latin typeface="Times New Roman" panose="02020603050405020304" pitchFamily="18" charset="0"/>
                <a:ea typeface="楷体" panose="02010609060101010101" charset="-122"/>
                <a:cs typeface="Times New Roman" panose="02020603050405020304" pitchFamily="18" charset="0"/>
              </a:rPr>
              <a:t>↓÷3 </a:t>
            </a:r>
            <a:endParaRPr lang="zh-CN" altLang="en-US" sz="2400">
              <a:latin typeface="Times New Roman" panose="02020603050405020304" pitchFamily="18" charset="0"/>
              <a:ea typeface="楷体" panose="02010609060101010101" charset="-122"/>
              <a:cs typeface="Times New Roman" panose="02020603050405020304" pitchFamily="18" charset="0"/>
            </a:endParaRPr>
          </a:p>
          <a:p>
            <a:pPr fontAlgn="auto">
              <a:lnSpc>
                <a:spcPct val="150000"/>
              </a:lnSpc>
            </a:pPr>
            <a:r>
              <a:rPr lang="zh-CN" altLang="en-US" sz="2400">
                <a:latin typeface="Times New Roman" panose="02020603050405020304" pitchFamily="18" charset="0"/>
                <a:ea typeface="楷体" panose="02010609060101010101" charset="-122"/>
                <a:cs typeface="Times New Roman" panose="02020603050405020304" pitchFamily="18" charset="0"/>
              </a:rPr>
              <a:t>      </a:t>
            </a:r>
            <a:r>
              <a:rPr lang="en-US" altLang="zh-CN" sz="2400">
                <a:latin typeface="Times New Roman" panose="02020603050405020304" pitchFamily="18" charset="0"/>
                <a:ea typeface="楷体" panose="02010609060101010101" charset="-122"/>
                <a:cs typeface="Times New Roman" panose="02020603050405020304" pitchFamily="18" charset="0"/>
              </a:rPr>
              <a:t> </a:t>
            </a:r>
            <a:r>
              <a:rPr lang="zh-CN" altLang="en-US" sz="2400">
                <a:latin typeface="Times New Roman" panose="02020603050405020304" pitchFamily="18" charset="0"/>
                <a:ea typeface="楷体" panose="02010609060101010101" charset="-122"/>
                <a:cs typeface="Times New Roman" panose="02020603050405020304" pitchFamily="18" charset="0"/>
              </a:rPr>
              <a:t> 1      </a:t>
            </a:r>
            <a:r>
              <a:rPr lang="en-US" altLang="zh-CN" sz="2400">
                <a:latin typeface="Times New Roman" panose="02020603050405020304" pitchFamily="18" charset="0"/>
                <a:ea typeface="楷体" panose="02010609060101010101" charset="-122"/>
                <a:cs typeface="Times New Roman" panose="02020603050405020304" pitchFamily="18" charset="0"/>
              </a:rPr>
              <a:t>   </a:t>
            </a:r>
            <a:r>
              <a:rPr lang="zh-CN" altLang="en-US" sz="2400">
                <a:latin typeface="Times New Roman" panose="02020603050405020304" pitchFamily="18" charset="0"/>
                <a:ea typeface="楷体" panose="02010609060101010101" charset="-122"/>
                <a:cs typeface="Times New Roman" panose="02020603050405020304" pitchFamily="18" charset="0"/>
              </a:rPr>
              <a:t>  2      </a:t>
            </a:r>
            <a:r>
              <a:rPr lang="en-US" altLang="zh-CN" sz="2400">
                <a:latin typeface="Times New Roman" panose="02020603050405020304" pitchFamily="18" charset="0"/>
                <a:ea typeface="楷体" panose="02010609060101010101" charset="-122"/>
                <a:cs typeface="Times New Roman" panose="02020603050405020304" pitchFamily="18" charset="0"/>
              </a:rPr>
              <a:t>   </a:t>
            </a:r>
            <a:r>
              <a:rPr lang="zh-CN" altLang="en-US" sz="2400">
                <a:latin typeface="Times New Roman" panose="02020603050405020304" pitchFamily="18" charset="0"/>
                <a:ea typeface="楷体" panose="02010609060101010101" charset="-122"/>
                <a:cs typeface="Times New Roman" panose="02020603050405020304" pitchFamily="18" charset="0"/>
              </a:rPr>
              <a:t>  0   </a:t>
            </a:r>
            <a:r>
              <a:rPr lang="en-US" altLang="zh-CN" sz="2400">
                <a:latin typeface="Times New Roman" panose="02020603050405020304" pitchFamily="18" charset="0"/>
                <a:ea typeface="楷体" panose="02010609060101010101" charset="-122"/>
                <a:cs typeface="Times New Roman" panose="02020603050405020304" pitchFamily="18" charset="0"/>
              </a:rPr>
              <a:t>        </a:t>
            </a:r>
            <a:r>
              <a:rPr lang="zh-CN" altLang="en-US" sz="2400">
                <a:latin typeface="Times New Roman" panose="02020603050405020304" pitchFamily="18" charset="0"/>
                <a:ea typeface="楷体" panose="02010609060101010101" charset="-122"/>
                <a:cs typeface="Times New Roman" panose="02020603050405020304" pitchFamily="18" charset="0"/>
              </a:rPr>
              <a:t>   0    </a:t>
            </a:r>
            <a:r>
              <a:rPr lang="en-US" altLang="zh-CN" sz="2400">
                <a:latin typeface="Times New Roman" panose="02020603050405020304" pitchFamily="18" charset="0"/>
                <a:ea typeface="楷体" panose="02010609060101010101" charset="-122"/>
                <a:cs typeface="Times New Roman" panose="02020603050405020304" pitchFamily="18" charset="0"/>
              </a:rPr>
              <a:t>    </a:t>
            </a:r>
            <a:r>
              <a:rPr lang="zh-CN" altLang="en-US" sz="2400">
                <a:latin typeface="Times New Roman" panose="02020603050405020304" pitchFamily="18" charset="0"/>
                <a:ea typeface="楷体" panose="02010609060101010101" charset="-122"/>
                <a:cs typeface="Times New Roman" panose="02020603050405020304" pitchFamily="18" charset="0"/>
              </a:rPr>
              <a:t>    0     </a:t>
            </a:r>
            <a:r>
              <a:rPr lang="en-US" altLang="zh-CN" sz="2400">
                <a:latin typeface="Times New Roman" panose="02020603050405020304" pitchFamily="18" charset="0"/>
                <a:ea typeface="楷体" panose="02010609060101010101" charset="-122"/>
                <a:cs typeface="Times New Roman" panose="02020603050405020304" pitchFamily="18" charset="0"/>
              </a:rPr>
              <a:t>          </a:t>
            </a:r>
            <a:r>
              <a:rPr lang="zh-CN" altLang="en-US" sz="2400">
                <a:latin typeface="Times New Roman" panose="02020603050405020304" pitchFamily="18" charset="0"/>
                <a:ea typeface="楷体" panose="02010609060101010101" charset="-122"/>
                <a:cs typeface="Times New Roman" panose="02020603050405020304" pitchFamily="18" charset="0"/>
              </a:rPr>
              <a:t>   余数</a:t>
            </a:r>
            <a:endParaRPr lang="zh-CN" altLang="en-US" sz="2400">
              <a:latin typeface="Times New Roman" panose="02020603050405020304" pitchFamily="18" charset="0"/>
              <a:ea typeface="楷体" panose="02010609060101010101" charset="-122"/>
              <a:cs typeface="Times New Roman" panose="02020603050405020304" pitchFamily="18" charset="0"/>
            </a:endParaRPr>
          </a:p>
          <a:p>
            <a:pPr fontAlgn="auto">
              <a:lnSpc>
                <a:spcPct val="150000"/>
              </a:lnSpc>
            </a:pPr>
            <a:r>
              <a:rPr lang="zh-CN" altLang="en-US" sz="2400">
                <a:latin typeface="Times New Roman" panose="02020603050405020304" pitchFamily="18" charset="0"/>
                <a:ea typeface="楷体" panose="02010609060101010101" charset="-122"/>
                <a:cs typeface="Times New Roman" panose="02020603050405020304" pitchFamily="18" charset="0"/>
              </a:rPr>
              <a:t>    所以</a:t>
            </a:r>
            <a:r>
              <a:rPr lang="en-US" altLang="zh-CN" sz="2400">
                <a:latin typeface="Times New Roman" panose="02020603050405020304" pitchFamily="18" charset="0"/>
                <a:ea typeface="楷体" panose="02010609060101010101" charset="-122"/>
                <a:cs typeface="Times New Roman" panose="02020603050405020304" pitchFamily="18" charset="0"/>
              </a:rPr>
              <a:t>                  </a:t>
            </a:r>
            <a:r>
              <a:rPr lang="zh-CN" altLang="en-US" sz="2400">
                <a:latin typeface="Times New Roman" panose="02020603050405020304" pitchFamily="18" charset="0"/>
                <a:ea typeface="楷体" panose="02010609060101010101" charset="-122"/>
                <a:cs typeface="Times New Roman" panose="02020603050405020304" pitchFamily="18" charset="0"/>
              </a:rPr>
              <a:t>(135)</a:t>
            </a:r>
            <a:r>
              <a:rPr lang="zh-CN" altLang="en-US" sz="2400" baseline="-25000">
                <a:latin typeface="Times New Roman" panose="02020603050405020304" pitchFamily="18" charset="0"/>
                <a:ea typeface="楷体" panose="02010609060101010101" charset="-122"/>
                <a:cs typeface="Times New Roman" panose="02020603050405020304" pitchFamily="18" charset="0"/>
              </a:rPr>
              <a:t>10</a:t>
            </a:r>
            <a:r>
              <a:rPr lang="zh-CN" altLang="en-US" sz="2400">
                <a:latin typeface="Times New Roman" panose="02020603050405020304" pitchFamily="18" charset="0"/>
                <a:ea typeface="楷体" panose="02010609060101010101" charset="-122"/>
                <a:cs typeface="Times New Roman" panose="02020603050405020304" pitchFamily="18" charset="0"/>
              </a:rPr>
              <a:t> = (12000)</a:t>
            </a:r>
            <a:r>
              <a:rPr lang="zh-CN" altLang="en-US" sz="2400" baseline="-25000">
                <a:latin typeface="Times New Roman" panose="02020603050405020304" pitchFamily="18" charset="0"/>
                <a:ea typeface="楷体" panose="02010609060101010101" charset="-122"/>
                <a:cs typeface="Times New Roman" panose="02020603050405020304" pitchFamily="18" charset="0"/>
              </a:rPr>
              <a:t>3</a:t>
            </a:r>
            <a:endParaRPr lang="zh-CN" altLang="en-US" sz="2400" baseline="-25000">
              <a:latin typeface="Times New Roman" panose="02020603050405020304" pitchFamily="18" charset="0"/>
              <a:ea typeface="楷体" panose="02010609060101010101" charset="-122"/>
              <a:cs typeface="Times New Roman" panose="02020603050405020304" pitchFamily="18" charset="0"/>
            </a:endParaRPr>
          </a:p>
        </p:txBody>
      </p:sp>
      <p:sp>
        <p:nvSpPr>
          <p:cNvPr id="19" name="标题 1"/>
          <p:cNvSpPr>
            <a:spLocks noGrp="1" noChangeArrowheads="1"/>
          </p:cNvSpPr>
          <p:nvPr/>
        </p:nvSpPr>
        <p:spPr bwMode="auto">
          <a:xfrm>
            <a:off x="1256030" y="413385"/>
            <a:ext cx="6377940" cy="798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宋体" panose="02010600030101010101" pitchFamily="2" charset="-122"/>
                <a:ea typeface="宋体" panose="02010600030101010101" pitchFamily="2" charset="-122"/>
              </a:defRPr>
            </a:lvl1pPr>
            <a:lvl2pPr marL="742950" indent="-285750">
              <a:buFont typeface="Arial" panose="020B0604020202020204" pitchFamily="34" charset="0"/>
              <a:defRPr>
                <a:solidFill>
                  <a:schemeClr val="tx1"/>
                </a:solidFill>
                <a:latin typeface="宋体" panose="02010600030101010101" pitchFamily="2" charset="-122"/>
                <a:ea typeface="宋体" panose="02010600030101010101" pitchFamily="2" charset="-122"/>
              </a:defRPr>
            </a:lvl2pPr>
            <a:lvl3pPr marL="1143000" indent="-228600">
              <a:buFont typeface="Arial" panose="020B0604020202020204" pitchFamily="34" charset="0"/>
              <a:defRPr>
                <a:solidFill>
                  <a:schemeClr val="tx1"/>
                </a:solidFill>
                <a:latin typeface="宋体" panose="02010600030101010101" pitchFamily="2" charset="-122"/>
                <a:ea typeface="宋体" panose="02010600030101010101" pitchFamily="2" charset="-122"/>
              </a:defRPr>
            </a:lvl3pPr>
            <a:lvl4pPr marL="1600200" indent="-228600">
              <a:buFont typeface="Arial" panose="020B0604020202020204" pitchFamily="34" charset="0"/>
              <a:defRPr>
                <a:solidFill>
                  <a:schemeClr val="tx1"/>
                </a:solidFill>
                <a:latin typeface="宋体" panose="02010600030101010101" pitchFamily="2" charset="-122"/>
                <a:ea typeface="宋体" panose="02010600030101010101" pitchFamily="2" charset="-122"/>
              </a:defRPr>
            </a:lvl4pPr>
            <a:lvl5pPr marL="2057400" indent="-228600">
              <a:buFont typeface="Arial" panose="020B0604020202020204" pitchFamily="34" charset="0"/>
              <a:defRPr>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3200" noProof="0" dirty="0" smtClean="0">
                <a:ln>
                  <a:noFill/>
                </a:ln>
                <a:solidFill>
                  <a:schemeClr val="accent1">
                    <a:lumMod val="75000"/>
                  </a:schemeClr>
                </a:solidFill>
                <a:effectLst/>
                <a:uLnTx/>
                <a:uFillTx/>
                <a:latin typeface="微软雅黑" panose="020B0503020204020204" pitchFamily="34" charset="-122"/>
                <a:ea typeface="微软雅黑" panose="020B0503020204020204" pitchFamily="34" charset="-122"/>
                <a:sym typeface="+mn-ea"/>
              </a:rPr>
              <a:t>5</a:t>
            </a:r>
            <a:r>
              <a:rPr lang="zh-CN" altLang="en-US" sz="3200" noProof="0" dirty="0" smtClean="0">
                <a:ln>
                  <a:noFill/>
                </a:ln>
                <a:solidFill>
                  <a:schemeClr val="accent1">
                    <a:lumMod val="75000"/>
                  </a:schemeClr>
                </a:solidFill>
                <a:effectLst/>
                <a:uLnTx/>
                <a:uFillTx/>
                <a:latin typeface="微软雅黑" panose="020B0503020204020204" pitchFamily="34" charset="-122"/>
                <a:ea typeface="微软雅黑" panose="020B0503020204020204" pitchFamily="34" charset="-122"/>
                <a:sym typeface="+mn-ea"/>
              </a:rPr>
              <a:t>、任意进制与十进制的转换</a:t>
            </a:r>
            <a:endParaRPr kumimoji="0" lang="zh-CN" altLang="en-US" sz="3200" b="0" i="0" u="none" strike="noStrike" kern="1200" cap="none" spc="0" normalizeH="0" baseline="0" noProof="0" dirty="0" smtClean="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p:rand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400415" y="5948680"/>
            <a:ext cx="1871980" cy="864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10" name="内容占位符 2"/>
          <p:cNvSpPr>
            <a:spLocks noGrp="1"/>
          </p:cNvSpPr>
          <p:nvPr>
            <p:ph sz="quarter" idx="10"/>
          </p:nvPr>
        </p:nvSpPr>
        <p:spPr>
          <a:xfrm>
            <a:off x="1589405" y="3013710"/>
            <a:ext cx="10528935" cy="2305050"/>
          </a:xfrm>
        </p:spPr>
        <p:txBody>
          <a:bodyPr vert="horz" wrap="square" lIns="91440" tIns="45720" rIns="91440" bIns="45720" numCol="1" anchor="t" anchorCtr="0" compatLnSpc="1">
            <a:noAutofit/>
          </a:bodyPr>
          <a:lstStyle/>
          <a:p>
            <a:pPr marL="0" marR="0" lvl="0" indent="0" algn="l" defTabSz="914400" rtl="0" eaLnBrk="1" fontAlgn="auto" latinLnBrk="0" hangingPunct="1">
              <a:lnSpc>
                <a:spcPts val="4000"/>
              </a:lnSpc>
              <a:spcBef>
                <a:spcPts val="600"/>
              </a:spcBef>
              <a:spcAft>
                <a:spcPts val="0"/>
              </a:spcAft>
              <a:buClr>
                <a:srgbClr val="FF0101"/>
              </a:buClr>
              <a:buSzPct val="70000"/>
              <a:buFont typeface="Wingdings" panose="05000000000000000000" pitchFamily="2" charset="2"/>
              <a:buNone/>
              <a:defRPr/>
            </a:pPr>
            <a:r>
              <a:rPr kumimoji="0" lang="zh-CN" sz="2400" b="0" i="0" u="none"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rPr>
              <a:t>例1</a:t>
            </a:r>
            <a:r>
              <a:rPr kumimoji="0" lang="en-US" altLang="zh-CN" sz="2400" b="0" i="0" u="none"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rPr>
              <a:t>4</a:t>
            </a:r>
            <a:r>
              <a:rPr kumimoji="0" lang="zh-CN" altLang="en-US" sz="2400" b="0" i="0" u="none"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rPr>
              <a:t>：</a:t>
            </a:r>
            <a:r>
              <a:rPr kumimoji="0" lang="zh-CN" sz="2400" b="0" i="0" u="none"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rPr>
              <a:t> 把十进制数0.354转换成三进制数（保留小数点后</a:t>
            </a:r>
            <a:r>
              <a:rPr kumimoji="0" lang="en-US" altLang="zh-CN" sz="2400" b="0" i="0" u="none"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rPr>
              <a:t>5</a:t>
            </a:r>
            <a:r>
              <a:rPr kumimoji="0" lang="zh-CN" altLang="en-US" sz="2400" b="0" i="0" u="none"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rPr>
              <a:t>位</a:t>
            </a:r>
            <a:r>
              <a:rPr kumimoji="0" lang="zh-CN" sz="2400" b="0" i="0" u="none"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rPr>
              <a:t>）。</a:t>
            </a:r>
            <a:endParaRPr kumimoji="0" lang="zh-CN" sz="2400" b="0" i="0" u="none"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endParaRPr>
          </a:p>
          <a:p>
            <a:pPr marL="0" marR="0" lvl="0" indent="0" algn="l" defTabSz="914400" rtl="0" eaLnBrk="1" fontAlgn="auto" latinLnBrk="0" hangingPunct="1">
              <a:lnSpc>
                <a:spcPts val="4000"/>
              </a:lnSpc>
              <a:spcBef>
                <a:spcPts val="600"/>
              </a:spcBef>
              <a:spcAft>
                <a:spcPts val="0"/>
              </a:spcAft>
              <a:buClr>
                <a:srgbClr val="FF0101"/>
              </a:buClr>
              <a:buSzPct val="70000"/>
              <a:buFont typeface="Wingdings" panose="05000000000000000000" pitchFamily="2" charset="2"/>
              <a:buNone/>
              <a:defRPr/>
            </a:pPr>
            <a:r>
              <a:rPr kumimoji="0" lang="zh-CN" sz="2400" b="0" i="0" u="none"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rPr>
              <a:t> 0.354 → 0.062 → 0.186 → 0.558 → 0.674  → 0.022</a:t>
            </a:r>
            <a:endParaRPr kumimoji="0" lang="zh-CN" sz="2400" b="0" i="0" u="none"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endParaRPr>
          </a:p>
          <a:p>
            <a:pPr marL="0" marR="0" lvl="0" indent="0" algn="l" defTabSz="914400" rtl="0" eaLnBrk="1" fontAlgn="auto" latinLnBrk="0" hangingPunct="1">
              <a:lnSpc>
                <a:spcPts val="4000"/>
              </a:lnSpc>
              <a:spcBef>
                <a:spcPts val="600"/>
              </a:spcBef>
              <a:spcAft>
                <a:spcPts val="0"/>
              </a:spcAft>
              <a:buClr>
                <a:srgbClr val="FF0101"/>
              </a:buClr>
              <a:buSzPct val="70000"/>
              <a:buFont typeface="Wingdings" panose="05000000000000000000" pitchFamily="2" charset="2"/>
              <a:buNone/>
              <a:defRPr/>
            </a:pPr>
            <a:r>
              <a:rPr kumimoji="0" lang="zh-CN" sz="2400" b="0" i="0" u="none"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rPr>
              <a:t>  ×3      ×3      ×3      ×3</a:t>
            </a:r>
            <a:r>
              <a:rPr kumimoji="0" lang="en-US" altLang="zh-CN" sz="2400" b="0" i="0" u="none"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rPr>
              <a:t> </a:t>
            </a:r>
            <a:r>
              <a:rPr kumimoji="0" lang="zh-CN" sz="2400" b="0" i="0" u="none"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rPr>
              <a:t>     ×3      </a:t>
            </a:r>
            <a:r>
              <a:rPr kumimoji="0" lang="en-US" altLang="zh-CN" sz="2400" b="0" i="0" u="none"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rPr>
              <a:t>……</a:t>
            </a:r>
            <a:endParaRPr kumimoji="0" lang="zh-CN" sz="2400" b="0" i="0" u="none"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endParaRPr>
          </a:p>
          <a:p>
            <a:pPr marL="0" marR="0" lvl="0" indent="0" algn="l" defTabSz="914400" rtl="0" eaLnBrk="1" fontAlgn="auto" latinLnBrk="0" hangingPunct="1">
              <a:lnSpc>
                <a:spcPts val="4000"/>
              </a:lnSpc>
              <a:spcBef>
                <a:spcPts val="600"/>
              </a:spcBef>
              <a:spcAft>
                <a:spcPts val="0"/>
              </a:spcAft>
              <a:buClr>
                <a:srgbClr val="FF0101"/>
              </a:buClr>
              <a:buSzPct val="70000"/>
              <a:buFont typeface="Wingdings" panose="05000000000000000000" pitchFamily="2" charset="2"/>
              <a:buNone/>
              <a:defRPr/>
            </a:pPr>
            <a:r>
              <a:rPr kumimoji="0" lang="zh-CN" sz="2400" b="0" i="0" u="none"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rPr>
              <a:t> 1      </a:t>
            </a:r>
            <a:r>
              <a:rPr kumimoji="0" lang="en-US" altLang="zh-CN" sz="2400" b="0" i="0" u="none"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rPr>
              <a:t> </a:t>
            </a:r>
            <a:r>
              <a:rPr kumimoji="0" lang="zh-CN" sz="2400" b="0" i="0" u="none"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rPr>
              <a:t> 0        0  </a:t>
            </a:r>
            <a:r>
              <a:rPr kumimoji="0" lang="en-US" altLang="zh-CN" sz="2400" b="0" i="0" u="none"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rPr>
              <a:t> </a:t>
            </a:r>
            <a:r>
              <a:rPr kumimoji="0" lang="zh-CN" sz="2400" b="0" i="0" u="none"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rPr>
              <a:t>     1   </a:t>
            </a:r>
            <a:r>
              <a:rPr kumimoji="0" lang="en-US" altLang="zh-CN" sz="2400" b="0" i="0" u="none"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rPr>
              <a:t> </a:t>
            </a:r>
            <a:r>
              <a:rPr kumimoji="0" lang="zh-CN" sz="2400" b="0" i="0" u="none"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rPr>
              <a:t>    2       </a:t>
            </a:r>
            <a:r>
              <a:rPr lang="zh-CN" sz="2400" noProof="0" dirty="0" smtClean="0">
                <a:ln>
                  <a:noFill/>
                </a:ln>
                <a:effectLst/>
                <a:uLnTx/>
                <a:uFillTx/>
                <a:latin typeface="楷体" panose="02010609060101010101" charset="-122"/>
                <a:ea typeface="楷体" panose="02010609060101010101" charset="-122"/>
                <a:cs typeface="楷体" panose="02010609060101010101" charset="-122"/>
                <a:sym typeface="+mn-ea"/>
              </a:rPr>
              <a:t>整数部分</a:t>
            </a:r>
            <a:endParaRPr kumimoji="0" lang="zh-CN" sz="2400" b="0" i="0" u="none"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endParaRPr>
          </a:p>
          <a:p>
            <a:pPr marL="0" marR="0" lvl="0" indent="0" algn="l" defTabSz="914400" rtl="0" eaLnBrk="1" fontAlgn="auto" latinLnBrk="0" hangingPunct="1">
              <a:lnSpc>
                <a:spcPts val="4000"/>
              </a:lnSpc>
              <a:spcBef>
                <a:spcPts val="600"/>
              </a:spcBef>
              <a:spcAft>
                <a:spcPts val="0"/>
              </a:spcAft>
              <a:buClr>
                <a:srgbClr val="FF0101"/>
              </a:buClr>
              <a:buSzPct val="70000"/>
              <a:buFont typeface="Wingdings" panose="05000000000000000000" pitchFamily="2" charset="2"/>
              <a:buNone/>
              <a:defRPr/>
            </a:pPr>
            <a:r>
              <a:rPr kumimoji="0" lang="zh-CN" sz="2400" b="0" i="0" u="none"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rPr>
              <a:t>所以</a:t>
            </a:r>
            <a:r>
              <a:rPr kumimoji="0" lang="en-US" altLang="zh-CN" sz="2400" b="0" i="0" u="none"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rPr>
              <a:t>         </a:t>
            </a:r>
            <a:r>
              <a:rPr kumimoji="0" lang="zh-CN" sz="2400" b="0" i="0" u="none"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rPr>
              <a:t> (0.354)</a:t>
            </a:r>
            <a:r>
              <a:rPr kumimoji="0" lang="zh-CN" sz="2400" b="0" i="0" u="none" strike="noStrike" kern="1200" cap="none" spc="0" normalizeH="0" baseline="-2500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rPr>
              <a:t>10 </a:t>
            </a:r>
            <a:r>
              <a:rPr kumimoji="0" lang="en-US" altLang="zh-CN" sz="2400" b="0" i="0" u="none"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rPr>
              <a:t>≈</a:t>
            </a:r>
            <a:r>
              <a:rPr kumimoji="0" lang="zh-CN" sz="2400" b="0" i="0" u="none"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rPr>
              <a:t>(0.10012)</a:t>
            </a:r>
            <a:r>
              <a:rPr kumimoji="0" lang="zh-CN" sz="2400" b="0" i="0" u="none" strike="noStrike" kern="1200" cap="none" spc="0" normalizeH="0" baseline="-2500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rPr>
              <a:t>3</a:t>
            </a:r>
            <a:endParaRPr kumimoji="0" lang="zh-CN" sz="2400" b="0" i="0" u="none" strike="noStrike" kern="1200" cap="none" spc="0" normalizeH="0" baseline="-2500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endParaRPr>
          </a:p>
          <a:p>
            <a:pPr marL="0" marR="0" lvl="0" indent="0" algn="l" defTabSz="914400" rtl="0" eaLnBrk="1" fontAlgn="auto" latinLnBrk="0" hangingPunct="1">
              <a:lnSpc>
                <a:spcPts val="4000"/>
              </a:lnSpc>
              <a:spcBef>
                <a:spcPts val="600"/>
              </a:spcBef>
              <a:spcAft>
                <a:spcPts val="0"/>
              </a:spcAft>
              <a:buClr>
                <a:srgbClr val="FF0101"/>
              </a:buClr>
              <a:buSzPct val="70000"/>
              <a:buFont typeface="Wingdings" panose="05000000000000000000" pitchFamily="2" charset="2"/>
              <a:buNone/>
              <a:defRPr/>
            </a:pPr>
            <a:r>
              <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  </a:t>
            </a:r>
            <a:endParaRPr kumimoji="0" lang="zh-CN" sz="2400" b="0" i="0" u="none" strike="noStrike" kern="1200" cap="none" spc="0" normalizeH="0" baseline="-2500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cxnSp>
        <p:nvCxnSpPr>
          <p:cNvPr id="2" name="直接箭头连接符 1"/>
          <p:cNvCxnSpPr/>
          <p:nvPr/>
        </p:nvCxnSpPr>
        <p:spPr>
          <a:xfrm flipH="1">
            <a:off x="7378065" y="4152900"/>
            <a:ext cx="1270" cy="6781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H="1">
            <a:off x="6042660" y="4152900"/>
            <a:ext cx="1270" cy="6781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a:off x="4686935" y="4152900"/>
            <a:ext cx="1270" cy="6781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3300095" y="4132580"/>
            <a:ext cx="1270" cy="6781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a:off x="1955800" y="4151630"/>
            <a:ext cx="1270" cy="6781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内容占位符 2"/>
          <p:cNvSpPr>
            <a:spLocks noGrp="1"/>
          </p:cNvSpPr>
          <p:nvPr/>
        </p:nvSpPr>
        <p:spPr>
          <a:xfrm>
            <a:off x="956945" y="1798320"/>
            <a:ext cx="9791700" cy="1343025"/>
          </a:xfrm>
          <a:prstGeom prst="rect">
            <a:avLst/>
          </a:prstGeom>
        </p:spPr>
        <p:txBody>
          <a:bodyPr vert="horz" wrap="square" lIns="91440" tIns="45720" rIns="91440" bIns="45720" numCol="1" rtlCol="0" anchor="t" anchorCtr="0" compatLnSpc="1">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ts val="4000"/>
              </a:lnSpc>
              <a:spcBef>
                <a:spcPts val="600"/>
              </a:spcBef>
              <a:spcAft>
                <a:spcPts val="0"/>
              </a:spcAft>
              <a:buClr>
                <a:srgbClr val="FF0101"/>
              </a:buClr>
              <a:buSzPct val="70000"/>
              <a:buFont typeface="Wingdings" panose="05000000000000000000" pitchFamily="2" charset="2"/>
              <a:buNone/>
              <a:defRPr/>
            </a:pPr>
            <a:r>
              <a:rPr kumimoji="0" lang="zh-CN" sz="2400" b="0" i="0" u="none"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rPr>
              <a:t>    </a:t>
            </a:r>
            <a:r>
              <a:rPr lang="en-US" altLang="zh-CN" sz="24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2</a:t>
            </a:r>
            <a:r>
              <a:rPr lang="zh-CN" altLang="en-US" sz="24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a:t>
            </a:r>
            <a:r>
              <a:rPr lang="zh-CN" sz="24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根据前</a:t>
            </a:r>
            <a:r>
              <a:rPr lang="zh-CN" sz="2400" noProof="0" dirty="0" smtClean="0">
                <a:ln>
                  <a:noFill/>
                </a:ln>
                <a:effectLst/>
                <a:uLnTx/>
                <a:uFillTx/>
                <a:latin typeface="楷体" panose="02010609060101010101" charset="-122"/>
                <a:ea typeface="楷体" panose="02010609060101010101" charset="-122"/>
                <a:cs typeface="楷体" panose="02010609060101010101" charset="-122"/>
                <a:sym typeface="+mn-ea"/>
              </a:rPr>
              <a:t>述十进制到二进制的转换关系，小数部分转换则可用乘</a:t>
            </a:r>
            <a:r>
              <a:rPr lang="zh-CN" sz="2400" i="1"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r</a:t>
            </a:r>
            <a:r>
              <a:rPr lang="zh-CN" sz="2400" noProof="0" dirty="0" smtClean="0">
                <a:ln>
                  <a:noFill/>
                </a:ln>
                <a:effectLst/>
                <a:uLnTx/>
                <a:uFillTx/>
                <a:latin typeface="楷体" panose="02010609060101010101" charset="-122"/>
                <a:ea typeface="楷体" panose="02010609060101010101" charset="-122"/>
                <a:cs typeface="楷体" panose="02010609060101010101" charset="-122"/>
                <a:sym typeface="+mn-ea"/>
              </a:rPr>
              <a:t>取整数。</a:t>
            </a:r>
            <a:r>
              <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 </a:t>
            </a:r>
            <a:endParaRPr kumimoji="0" lang="zh-CN" sz="2400" b="0" i="0" u="none" strike="noStrike" kern="1200" cap="none" spc="0" normalizeH="0" baseline="-2500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400415" y="5948680"/>
            <a:ext cx="1871980" cy="864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764540" y="1903095"/>
            <a:ext cx="10663555" cy="4407535"/>
          </a:xfrm>
          <a:prstGeom prst="rect">
            <a:avLst/>
          </a:prstGeom>
          <a:noFill/>
        </p:spPr>
        <p:txBody>
          <a:bodyPr wrap="square" rtlCol="0">
            <a:spAutoFit/>
          </a:bodyPr>
          <a:p>
            <a:pPr>
              <a:lnSpc>
                <a:spcPct val="130000"/>
              </a:lnSpc>
            </a:pPr>
            <a:r>
              <a:rPr lang="en-US" sz="2400">
                <a:latin typeface="楷体" panose="02010609060101010101" charset="-122"/>
                <a:ea typeface="楷体" panose="02010609060101010101" charset="-122"/>
                <a:sym typeface="+mn-ea"/>
              </a:rPr>
              <a:t>   (1) </a:t>
            </a:r>
            <a:r>
              <a:rPr lang="zh-CN" sz="2400">
                <a:latin typeface="Calibri" panose="020F0502020204030204" charset="0"/>
                <a:sym typeface="+mn-ea"/>
              </a:rPr>
              <a:t>所谓</a:t>
            </a:r>
            <a:r>
              <a:rPr lang="zh-CN" sz="2400">
                <a:solidFill>
                  <a:srgbClr val="0070C0"/>
                </a:solidFill>
                <a:latin typeface="Calibri" panose="020F0502020204030204" charset="0"/>
                <a:sym typeface="+mn-ea"/>
              </a:rPr>
              <a:t>模</a:t>
            </a:r>
            <a:r>
              <a:rPr lang="zh-CN" sz="2400">
                <a:solidFill>
                  <a:srgbClr val="0070C0"/>
                </a:solidFill>
                <a:sym typeface="+mn-ea"/>
              </a:rPr>
              <a:t>拟信息</a:t>
            </a:r>
            <a:r>
              <a:rPr lang="zh-CN" sz="2400">
                <a:sym typeface="+mn-ea"/>
              </a:rPr>
              <a:t>是</a:t>
            </a:r>
            <a:r>
              <a:rPr lang="zh-CN" sz="2400">
                <a:solidFill>
                  <a:schemeClr val="tx1"/>
                </a:solidFill>
                <a:sym typeface="+mn-ea"/>
              </a:rPr>
              <a:t>连续地或以无限</a:t>
            </a:r>
            <a:r>
              <a:rPr lang="zh-CN" altLang="en-US" sz="2400" noProof="0" dirty="0" smtClean="0">
                <a:ln>
                  <a:noFill/>
                </a:ln>
                <a:solidFill>
                  <a:schemeClr val="tx1"/>
                </a:solidFill>
                <a:effectLst/>
                <a:uLnTx/>
                <a:uFillTx/>
                <a:sym typeface="+mn-ea"/>
              </a:rPr>
              <a:t>小</a:t>
            </a:r>
            <a:r>
              <a:rPr lang="zh-CN" sz="2400">
                <a:solidFill>
                  <a:schemeClr val="tx1"/>
                </a:solidFill>
                <a:sym typeface="+mn-ea"/>
              </a:rPr>
              <a:t>的步长来</a:t>
            </a:r>
            <a:r>
              <a:rPr lang="zh-CN" sz="2400">
                <a:solidFill>
                  <a:schemeClr val="tx1"/>
                </a:solidFill>
                <a:latin typeface="Calibri" panose="020F0502020204030204" charset="0"/>
                <a:sym typeface="+mn-ea"/>
              </a:rPr>
              <a:t>表示物理量随时间变化的信号。理论上，模拟信号具有无限的分辨力，就是说模拟信号可以表示一个物理量的无穷个量值。</a:t>
            </a:r>
            <a:endParaRPr lang="zh-CN" sz="2400">
              <a:solidFill>
                <a:schemeClr val="tx1"/>
              </a:solidFill>
              <a:latin typeface="Calibri" panose="020F0502020204030204" charset="0"/>
              <a:sym typeface="+mn-ea"/>
            </a:endParaRPr>
          </a:p>
          <a:p>
            <a:pPr>
              <a:lnSpc>
                <a:spcPct val="130000"/>
              </a:lnSpc>
            </a:pPr>
            <a:r>
              <a:rPr lang="en-US" sz="2400">
                <a:solidFill>
                  <a:schemeClr val="tx1"/>
                </a:solidFill>
                <a:latin typeface="Times New Roman" panose="02020603050405020304" pitchFamily="18" charset="0"/>
                <a:sym typeface="+mn-ea"/>
              </a:rPr>
              <a:t>      (2)</a:t>
            </a:r>
            <a:r>
              <a:rPr lang="en-US" sz="2400">
                <a:solidFill>
                  <a:schemeClr val="tx1"/>
                </a:solidFill>
                <a:latin typeface="Calibri" panose="020F0502020204030204" charset="0"/>
                <a:sym typeface="+mn-ea"/>
              </a:rPr>
              <a:t> </a:t>
            </a:r>
            <a:r>
              <a:rPr lang="zh-CN" sz="2400">
                <a:solidFill>
                  <a:schemeClr val="tx1"/>
                </a:solidFill>
                <a:latin typeface="Calibri" panose="020F0502020204030204" charset="0"/>
                <a:sym typeface="+mn-ea"/>
              </a:rPr>
              <a:t>所谓</a:t>
            </a:r>
            <a:r>
              <a:rPr lang="zh-CN" sz="2400">
                <a:solidFill>
                  <a:srgbClr val="0070C0"/>
                </a:solidFill>
                <a:latin typeface="Calibri" panose="020F0502020204030204" charset="0"/>
                <a:sym typeface="+mn-ea"/>
              </a:rPr>
              <a:t>数字信息</a:t>
            </a:r>
            <a:r>
              <a:rPr lang="zh-CN" sz="2400">
                <a:solidFill>
                  <a:schemeClr val="tx1"/>
                </a:solidFill>
                <a:latin typeface="Calibri" panose="020F0502020204030204" charset="0"/>
                <a:sym typeface="+mn-ea"/>
              </a:rPr>
              <a:t>是断续地以有限的步数并以增量的形式来表示物理量随时间变化的信</a:t>
            </a:r>
            <a:r>
              <a:rPr lang="zh-CN" sz="2400">
                <a:latin typeface="Calibri" panose="020F0502020204030204" charset="0"/>
                <a:sym typeface="+mn-ea"/>
              </a:rPr>
              <a:t>号。一个变化的物理量可以用有限个分离的数字信号序列来表示。</a:t>
            </a:r>
            <a:endParaRPr lang="zh-CN" sz="2400">
              <a:latin typeface="Calibri" panose="020F0502020204030204" charset="0"/>
              <a:sym typeface="+mn-ea"/>
            </a:endParaRPr>
          </a:p>
          <a:p>
            <a:pPr>
              <a:lnSpc>
                <a:spcPct val="130000"/>
              </a:lnSpc>
            </a:pPr>
            <a:r>
              <a:rPr lang="en-US" altLang="zh-CN" sz="2400">
                <a:latin typeface="Calibri" panose="020F0502020204030204" charset="0"/>
                <a:sym typeface="+mn-ea"/>
              </a:rPr>
              <a:t>     </a:t>
            </a:r>
            <a:r>
              <a:rPr lang="en-US" sz="2400">
                <a:latin typeface="Times New Roman" panose="02020603050405020304" pitchFamily="18" charset="0"/>
                <a:sym typeface="+mn-ea"/>
              </a:rPr>
              <a:t> (3)</a:t>
            </a:r>
            <a:r>
              <a:rPr lang="zh-CN" sz="2400">
                <a:latin typeface="Calibri" panose="020F0502020204030204" charset="0"/>
                <a:sym typeface="+mn-ea"/>
              </a:rPr>
              <a:t>要把</a:t>
            </a:r>
            <a:r>
              <a:rPr lang="zh-CN" sz="2400">
                <a:solidFill>
                  <a:srgbClr val="0070C0"/>
                </a:solidFill>
                <a:latin typeface="Calibri" panose="020F0502020204030204" charset="0"/>
                <a:sym typeface="+mn-ea"/>
              </a:rPr>
              <a:t>模拟信息变换为数字信息</a:t>
            </a:r>
            <a:r>
              <a:rPr lang="zh-CN" sz="2400">
                <a:latin typeface="Calibri" panose="020F0502020204030204" charset="0"/>
                <a:sym typeface="+mn-ea"/>
              </a:rPr>
              <a:t>，这就是</a:t>
            </a:r>
            <a:r>
              <a:rPr lang="zh-CN" sz="2400">
                <a:solidFill>
                  <a:srgbClr val="0070C0"/>
                </a:solidFill>
                <a:latin typeface="Calibri" panose="020F0502020204030204" charset="0"/>
                <a:sym typeface="+mn-ea"/>
              </a:rPr>
              <a:t>信息数字化</a:t>
            </a:r>
            <a:r>
              <a:rPr lang="zh-CN" sz="2400">
                <a:latin typeface="Calibri" panose="020F0502020204030204" charset="0"/>
                <a:sym typeface="+mn-ea"/>
              </a:rPr>
              <a:t>。</a:t>
            </a:r>
            <a:endParaRPr lang="zh-CN" sz="2400">
              <a:latin typeface="Calibri" panose="020F0502020204030204" charset="0"/>
              <a:sym typeface="+mn-ea"/>
            </a:endParaRPr>
          </a:p>
          <a:p>
            <a:pPr>
              <a:lnSpc>
                <a:spcPct val="130000"/>
              </a:lnSpc>
            </a:pPr>
            <a:r>
              <a:rPr lang="zh-CN" sz="2400">
                <a:latin typeface="Calibri" panose="020F0502020204030204" charset="0"/>
                <a:sym typeface="+mn-ea"/>
              </a:rPr>
              <a:t> </a:t>
            </a:r>
            <a:r>
              <a:rPr lang="en-US" altLang="zh-CN" sz="2400">
                <a:latin typeface="Calibri" panose="020F0502020204030204" charset="0"/>
                <a:sym typeface="+mn-ea"/>
              </a:rPr>
              <a:t>     </a:t>
            </a:r>
            <a:r>
              <a:rPr lang="en-US" sz="2400">
                <a:latin typeface="Times New Roman" panose="02020603050405020304" pitchFamily="18" charset="0"/>
                <a:sym typeface="+mn-ea"/>
              </a:rPr>
              <a:t>(4) </a:t>
            </a:r>
            <a:r>
              <a:rPr lang="zh-CN" sz="2400">
                <a:sym typeface="+mn-ea"/>
              </a:rPr>
              <a:t>实现模拟信息到数字转换的技术是</a:t>
            </a:r>
            <a:r>
              <a:rPr lang="zh-CN" sz="2400">
                <a:solidFill>
                  <a:srgbClr val="0070C0"/>
                </a:solidFill>
                <a:sym typeface="+mn-ea"/>
              </a:rPr>
              <a:t>模/数转换技术</a:t>
            </a:r>
            <a:r>
              <a:rPr lang="zh-CN" sz="2400">
                <a:sym typeface="+mn-ea"/>
              </a:rPr>
              <a:t>，简称A/D转换技术（</a:t>
            </a:r>
            <a:r>
              <a:rPr lang="en-US" sz="2400">
                <a:sym typeface="+mn-ea"/>
              </a:rPr>
              <a:t>Analog to Digital</a:t>
            </a:r>
            <a:r>
              <a:rPr lang="zh-CN" sz="2400">
                <a:sym typeface="+mn-ea"/>
              </a:rPr>
              <a:t>）。完成A/D转换的具体设备是</a:t>
            </a:r>
            <a:r>
              <a:rPr lang="zh-CN" sz="2400">
                <a:solidFill>
                  <a:srgbClr val="0070C0"/>
                </a:solidFill>
                <a:sym typeface="+mn-ea"/>
              </a:rPr>
              <a:t>A/D转换器</a:t>
            </a:r>
            <a:r>
              <a:rPr lang="zh-CN" sz="2400">
                <a:sym typeface="+mn-ea"/>
              </a:rPr>
              <a:t>，而模拟信息则一般是由</a:t>
            </a:r>
            <a:r>
              <a:rPr lang="zh-CN" sz="2400">
                <a:solidFill>
                  <a:srgbClr val="0070C0"/>
                </a:solidFill>
                <a:sym typeface="+mn-ea"/>
              </a:rPr>
              <a:t>变换器</a:t>
            </a:r>
            <a:r>
              <a:rPr lang="zh-CN" sz="2400">
                <a:sym typeface="+mn-ea"/>
              </a:rPr>
              <a:t>或</a:t>
            </a:r>
            <a:r>
              <a:rPr lang="zh-CN" sz="2400">
                <a:solidFill>
                  <a:srgbClr val="0070C0"/>
                </a:solidFill>
                <a:sym typeface="+mn-ea"/>
              </a:rPr>
              <a:t>传感器</a:t>
            </a:r>
            <a:r>
              <a:rPr lang="zh-CN" sz="2400">
                <a:sym typeface="+mn-ea"/>
              </a:rPr>
              <a:t>来得到。相反，有</a:t>
            </a:r>
            <a:r>
              <a:rPr lang="zh-CN" sz="2400">
                <a:solidFill>
                  <a:srgbClr val="0070C0"/>
                </a:solidFill>
                <a:sym typeface="+mn-ea"/>
              </a:rPr>
              <a:t>数/模转换技术和D/A转换器。</a:t>
            </a:r>
            <a:endParaRPr lang="zh-CN" sz="2400">
              <a:solidFill>
                <a:srgbClr val="0070C0"/>
              </a:solidFill>
              <a:sym typeface="+mn-ea"/>
            </a:endParaRPr>
          </a:p>
        </p:txBody>
      </p:sp>
      <p:sp>
        <p:nvSpPr>
          <p:cNvPr id="2" name="文本框 1"/>
          <p:cNvSpPr txBox="1"/>
          <p:nvPr/>
        </p:nvSpPr>
        <p:spPr>
          <a:xfrm>
            <a:off x="1124585" y="724535"/>
            <a:ext cx="3298825" cy="521970"/>
          </a:xfrm>
          <a:prstGeom prst="rect">
            <a:avLst/>
          </a:prstGeom>
          <a:noFill/>
        </p:spPr>
        <p:txBody>
          <a:bodyPr wrap="square" rtlCol="0">
            <a:spAutoFit/>
          </a:bodyPr>
          <a:p>
            <a:r>
              <a:rPr lang="zh-CN" altLang="en-US" sz="2800">
                <a:solidFill>
                  <a:srgbClr val="0070C0"/>
                </a:solidFill>
              </a:rPr>
              <a:t>术语</a:t>
            </a:r>
            <a:endParaRPr lang="zh-CN" altLang="en-US" sz="2800">
              <a:solidFill>
                <a:srgbClr val="0070C0"/>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400415" y="5948680"/>
            <a:ext cx="1871980" cy="864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10" name="内容占位符 2"/>
          <p:cNvSpPr>
            <a:spLocks noGrp="1"/>
          </p:cNvSpPr>
          <p:nvPr>
            <p:ph sz="quarter" idx="10"/>
          </p:nvPr>
        </p:nvSpPr>
        <p:spPr>
          <a:xfrm>
            <a:off x="1454785" y="1672590"/>
            <a:ext cx="7171055" cy="2305050"/>
          </a:xfrm>
        </p:spPr>
        <p:txBody>
          <a:bodyPr vert="horz" wrap="square" lIns="91440" tIns="45720" rIns="91440" bIns="45720" numCol="1" anchor="t" anchorCtr="0" compatLnSpc="1">
            <a:noAutofit/>
          </a:bodyPr>
          <a:lstStyle/>
          <a:p>
            <a:pPr marL="0" marR="0" lvl="0" indent="0" algn="l" defTabSz="914400" rtl="0" eaLnBrk="1" fontAlgn="auto" latinLnBrk="0" hangingPunct="1">
              <a:lnSpc>
                <a:spcPts val="4000"/>
              </a:lnSpc>
              <a:spcBef>
                <a:spcPts val="600"/>
              </a:spcBef>
              <a:spcAft>
                <a:spcPts val="0"/>
              </a:spcAft>
              <a:buClr>
                <a:srgbClr val="FF0101"/>
              </a:buClr>
              <a:buSzPct val="70000"/>
              <a:buFont typeface="Wingdings" panose="05000000000000000000" pitchFamily="2" charset="2"/>
              <a:buNone/>
              <a:defRPr/>
            </a:pPr>
            <a:r>
              <a:rPr kumimoji="0" 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（2） r进制转化为十进制转换</a:t>
            </a:r>
            <a:endParaRPr kumimoji="0" 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endParaRPr>
          </a:p>
          <a:p>
            <a:pPr marL="0" marR="0" lvl="0" indent="0" algn="l" defTabSz="914400" rtl="0" eaLnBrk="1" fontAlgn="auto" latinLnBrk="0" hangingPunct="1">
              <a:lnSpc>
                <a:spcPts val="4000"/>
              </a:lnSpc>
              <a:spcBef>
                <a:spcPts val="600"/>
              </a:spcBef>
              <a:spcAft>
                <a:spcPts val="0"/>
              </a:spcAft>
              <a:buClr>
                <a:srgbClr val="FF0101"/>
              </a:buClr>
              <a:buSzPct val="70000"/>
              <a:buFont typeface="Wingdings" panose="05000000000000000000" pitchFamily="2" charset="2"/>
              <a:buNone/>
              <a:defRPr/>
            </a:pP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      </a:t>
            </a:r>
            <a:r>
              <a:rPr kumimoji="0" 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可根据数位原理，按权展开法进行转换。</a:t>
            </a:r>
            <a:endParaRPr kumimoji="0" 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endParaRPr>
          </a:p>
          <a:p>
            <a:pPr marL="0" marR="0" lvl="0" indent="0" algn="l" defTabSz="914400" rtl="0" eaLnBrk="1" fontAlgn="auto" latinLnBrk="0" hangingPunct="1">
              <a:lnSpc>
                <a:spcPts val="4000"/>
              </a:lnSpc>
              <a:spcBef>
                <a:spcPts val="600"/>
              </a:spcBef>
              <a:spcAft>
                <a:spcPts val="0"/>
              </a:spcAft>
              <a:buClr>
                <a:srgbClr val="FF0101"/>
              </a:buClr>
              <a:buSzPct val="70000"/>
              <a:buFont typeface="Wingdings" panose="05000000000000000000" pitchFamily="2" charset="2"/>
              <a:buNone/>
              <a:defRPr/>
            </a:pPr>
            <a:r>
              <a:rPr kumimoji="0" 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例1</a:t>
            </a: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5 </a:t>
            </a:r>
            <a:r>
              <a:rPr kumimoji="0" 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 把三进制数 </a:t>
            </a: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a:t>
            </a:r>
            <a:r>
              <a:rPr kumimoji="0" 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21210</a:t>
            </a: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.02)</a:t>
            </a:r>
            <a:r>
              <a:rPr kumimoji="0" lang="en-US" altLang="zh-CN" sz="2400" b="0" i="0" u="none" strike="noStrike" kern="1200" cap="none" spc="0" normalizeH="0" baseline="-2500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3 </a:t>
            </a:r>
            <a:r>
              <a:rPr kumimoji="0" 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转换成十进制数。</a:t>
            </a:r>
            <a:endParaRPr kumimoji="0" 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endParaRPr>
          </a:p>
          <a:p>
            <a:pPr marL="0" marR="0" lvl="0" indent="0" algn="l" defTabSz="914400" rtl="0" eaLnBrk="1" fontAlgn="auto" latinLnBrk="0" hangingPunct="1">
              <a:lnSpc>
                <a:spcPts val="4000"/>
              </a:lnSpc>
              <a:spcBef>
                <a:spcPts val="600"/>
              </a:spcBef>
              <a:spcAft>
                <a:spcPts val="0"/>
              </a:spcAft>
              <a:buClr>
                <a:srgbClr val="FF0101"/>
              </a:buClr>
              <a:buSzPct val="70000"/>
              <a:buFont typeface="Wingdings" panose="05000000000000000000" pitchFamily="2" charset="2"/>
              <a:buNone/>
              <a:defRPr/>
            </a:pPr>
            <a:r>
              <a:rPr kumimoji="0" 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 解：(2120</a:t>
            </a: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02</a:t>
            </a:r>
            <a:r>
              <a:rPr kumimoji="0" 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a:t>
            </a:r>
            <a:r>
              <a:rPr kumimoji="0" lang="zh-CN" sz="2400" b="0" i="0" u="none" strike="noStrike" kern="1200" cap="none" spc="0" normalizeH="0" baseline="-2500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3</a:t>
            </a:r>
            <a:r>
              <a:rPr kumimoji="0" 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 =2×3</a:t>
            </a:r>
            <a:r>
              <a:rPr kumimoji="0" lang="zh-CN" sz="2400" b="0" i="0" u="none" strike="noStrike" kern="1200" cap="none" spc="0" normalizeH="0" baseline="3000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3</a:t>
            </a:r>
            <a:r>
              <a:rPr kumimoji="0" 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+1×3</a:t>
            </a:r>
            <a:r>
              <a:rPr kumimoji="0" lang="zh-CN" sz="2400" b="0" i="0" u="none" strike="noStrike" kern="1200" cap="none" spc="0" normalizeH="0" baseline="3000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2</a:t>
            </a:r>
            <a:r>
              <a:rPr kumimoji="0" 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+2×3</a:t>
            </a:r>
            <a:r>
              <a:rPr kumimoji="0" lang="zh-CN" sz="2400" b="0" i="0" u="none" strike="noStrike" kern="1200" cap="none" spc="0" normalizeH="0" baseline="3000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1</a:t>
            </a:r>
            <a:r>
              <a:rPr lang="zh-CN" sz="24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+2×3</a:t>
            </a:r>
            <a:r>
              <a:rPr lang="en-US" altLang="zh-CN" sz="2400" baseline="30000" noProof="0" dirty="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-2</a:t>
            </a:r>
            <a:endParaRPr kumimoji="0" lang="zh-CN" sz="2400" b="0" i="0" u="none" strike="noStrike" kern="1200" cap="none" spc="0" normalizeH="0" baseline="3000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endParaRPr>
          </a:p>
          <a:p>
            <a:pPr marL="0" marR="0" lvl="0" indent="0" algn="l" defTabSz="914400" rtl="0" eaLnBrk="1" fontAlgn="auto" latinLnBrk="0" hangingPunct="1">
              <a:lnSpc>
                <a:spcPts val="4000"/>
              </a:lnSpc>
              <a:spcBef>
                <a:spcPts val="600"/>
              </a:spcBef>
              <a:spcAft>
                <a:spcPts val="0"/>
              </a:spcAft>
              <a:buClr>
                <a:srgbClr val="FF0101"/>
              </a:buClr>
              <a:buSzPct val="70000"/>
              <a:buFont typeface="Wingdings" panose="05000000000000000000" pitchFamily="2" charset="2"/>
              <a:buNone/>
              <a:defRPr/>
            </a:pPr>
            <a:r>
              <a:rPr kumimoji="0" 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                        =54+9+6</a:t>
            </a: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+0.22</a:t>
            </a:r>
            <a:endParaRPr kumimoji="0" 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endParaRPr>
          </a:p>
          <a:p>
            <a:pPr marL="0" marR="0" lvl="0" indent="0" algn="l" defTabSz="914400" rtl="0" eaLnBrk="1" fontAlgn="auto" latinLnBrk="0" hangingPunct="1">
              <a:lnSpc>
                <a:spcPts val="4000"/>
              </a:lnSpc>
              <a:spcBef>
                <a:spcPts val="600"/>
              </a:spcBef>
              <a:spcAft>
                <a:spcPts val="0"/>
              </a:spcAft>
              <a:buClr>
                <a:srgbClr val="FF0101"/>
              </a:buClr>
              <a:buSzPct val="70000"/>
              <a:buFont typeface="Wingdings" panose="05000000000000000000" pitchFamily="2" charset="2"/>
              <a:buNone/>
              <a:defRPr/>
            </a:pPr>
            <a:r>
              <a:rPr kumimoji="0" 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                        =(69</a:t>
            </a: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.22</a:t>
            </a:r>
            <a:r>
              <a:rPr kumimoji="0" 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a:t>
            </a:r>
            <a:r>
              <a:rPr kumimoji="0" lang="zh-CN" sz="2400" b="0" i="0" u="none" strike="noStrike" kern="1200" cap="none" spc="0" normalizeH="0" baseline="-2500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10</a:t>
            </a:r>
            <a:endParaRPr kumimoji="0" 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endParaRPr>
          </a:p>
          <a:p>
            <a:pPr marL="0" marR="0" lvl="0" indent="0" algn="l" defTabSz="914400" rtl="0" eaLnBrk="1" fontAlgn="auto" latinLnBrk="0" hangingPunct="1">
              <a:lnSpc>
                <a:spcPts val="4000"/>
              </a:lnSpc>
              <a:spcBef>
                <a:spcPts val="600"/>
              </a:spcBef>
              <a:spcAft>
                <a:spcPts val="0"/>
              </a:spcAft>
              <a:buClr>
                <a:srgbClr val="FF0101"/>
              </a:buClr>
              <a:buSzPct val="70000"/>
              <a:buFont typeface="Wingdings" panose="05000000000000000000" pitchFamily="2" charset="2"/>
              <a:buNone/>
              <a:defRPr/>
            </a:pPr>
            <a:r>
              <a:rPr kumimoji="0" 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       </a:t>
            </a:r>
            <a:endParaRPr kumimoji="0" lang="zh-CN" sz="2400" b="0" i="0" u="none" strike="noStrike" kern="1200" cap="none" spc="0" normalizeH="0" baseline="-2500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endParaRPr>
          </a:p>
        </p:txBody>
      </p:sp>
    </p:spTree>
  </p:cSld>
  <p:clrMapOvr>
    <a:masterClrMapping/>
  </p:clrMapOvr>
  <p:transition>
    <p:rand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400415" y="5948680"/>
            <a:ext cx="1871980" cy="864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10" name="内容占位符 2"/>
          <p:cNvSpPr>
            <a:spLocks noGrp="1"/>
          </p:cNvSpPr>
          <p:nvPr>
            <p:ph sz="quarter" idx="10"/>
          </p:nvPr>
        </p:nvSpPr>
        <p:spPr>
          <a:xfrm>
            <a:off x="1256030" y="1594485"/>
            <a:ext cx="9434830" cy="2305050"/>
          </a:xfrm>
        </p:spPr>
        <p:txBody>
          <a:bodyPr vert="horz" wrap="square" lIns="91440" tIns="45720" rIns="91440" bIns="45720" numCol="1" anchor="t" anchorCtr="0" compatLnSpc="1">
            <a:noAutofit/>
          </a:bodyPr>
          <a:lstStyle/>
          <a:p>
            <a:pPr marL="0" marR="0" lvl="0" indent="0" algn="l" defTabSz="914400" rtl="0" eaLnBrk="1" fontAlgn="auto" latinLnBrk="0" hangingPunct="1">
              <a:lnSpc>
                <a:spcPts val="4000"/>
              </a:lnSpc>
              <a:spcBef>
                <a:spcPts val="600"/>
              </a:spcBef>
              <a:spcAft>
                <a:spcPts val="0"/>
              </a:spcAft>
              <a:buClr>
                <a:srgbClr val="FF0101"/>
              </a:buClr>
              <a:buSzPct val="70000"/>
              <a:buFont typeface="Wingdings" panose="05000000000000000000" pitchFamily="2" charset="2"/>
              <a:buNone/>
              <a:defRPr/>
            </a:pPr>
            <a:r>
              <a:rPr kumimoji="0" lang="en-US" alt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sz="2400" b="0" i="0" u="none"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mn-cs"/>
              </a:rPr>
              <a:t>任意数制间转换时，以十进制数为桥梁实现不同进制数的转换。源进制数先转化为十进制数，再转化为目的进制数。</a:t>
            </a:r>
            <a:endPar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ts val="4000"/>
              </a:lnSpc>
              <a:spcBef>
                <a:spcPts val="600"/>
              </a:spcBef>
              <a:spcAft>
                <a:spcPts val="0"/>
              </a:spcAft>
              <a:buClr>
                <a:srgbClr val="FF0101"/>
              </a:buClr>
              <a:buSzPct val="70000"/>
              <a:buFont typeface="Wingdings" panose="05000000000000000000" pitchFamily="2" charset="2"/>
              <a:buNone/>
              <a:defRPr/>
            </a:pP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        </a:t>
            </a:r>
            <a:r>
              <a:rPr kumimoji="0" 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例5-</a:t>
            </a: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16 </a:t>
            </a:r>
            <a:r>
              <a:rPr kumimoji="0" 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  将(132)</a:t>
            </a:r>
            <a:r>
              <a:rPr kumimoji="0" lang="zh-CN" sz="2400" b="0" i="0" u="none" strike="noStrike" kern="1200" cap="none" spc="0" normalizeH="0" baseline="-2500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4</a:t>
            </a:r>
            <a:r>
              <a:rPr kumimoji="0" 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 转化为三进制数。</a:t>
            </a:r>
            <a:endParaRPr kumimoji="0" 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endParaRPr>
          </a:p>
          <a:p>
            <a:pPr marL="0" marR="0" lvl="0" indent="0" algn="l" defTabSz="914400" rtl="0" eaLnBrk="1" fontAlgn="auto" latinLnBrk="0" hangingPunct="1">
              <a:lnSpc>
                <a:spcPts val="4000"/>
              </a:lnSpc>
              <a:spcBef>
                <a:spcPts val="600"/>
              </a:spcBef>
              <a:spcAft>
                <a:spcPts val="0"/>
              </a:spcAft>
              <a:buClr>
                <a:srgbClr val="FF0101"/>
              </a:buClr>
              <a:buSzPct val="70000"/>
              <a:buFont typeface="Wingdings" panose="05000000000000000000" pitchFamily="2" charset="2"/>
              <a:buNone/>
              <a:defRPr/>
            </a:pP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        </a:t>
            </a:r>
            <a:r>
              <a:rPr kumimoji="0" 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解：</a:t>
            </a: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            </a:t>
            </a:r>
            <a:r>
              <a:rPr kumimoji="0" 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 </a:t>
            </a: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 </a:t>
            </a:r>
            <a:r>
              <a:rPr kumimoji="0" 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 (132)</a:t>
            </a:r>
            <a:r>
              <a:rPr kumimoji="0" lang="zh-CN" sz="2400" b="0" i="0" u="none" strike="noStrike" kern="1200" cap="none" spc="0" normalizeH="0" baseline="-2500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4</a:t>
            </a:r>
            <a:r>
              <a:rPr kumimoji="0" 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 </a:t>
            </a: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  </a:t>
            </a:r>
            <a:r>
              <a:rPr kumimoji="0" 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a:t>
            </a: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    (</a:t>
            </a:r>
            <a:r>
              <a:rPr kumimoji="0" 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30</a:t>
            </a: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a:t>
            </a:r>
            <a:r>
              <a:rPr kumimoji="0" lang="zh-CN" sz="2400" b="0" i="0" u="none" strike="noStrike" kern="1200" cap="none" spc="0" normalizeH="0" baseline="-2500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10</a:t>
            </a:r>
            <a:endParaRPr kumimoji="0" 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endParaRPr>
          </a:p>
          <a:p>
            <a:pPr marL="0" marR="0" lvl="0" indent="0" algn="l" defTabSz="914400" rtl="0" eaLnBrk="1" fontAlgn="auto" latinLnBrk="0" hangingPunct="1">
              <a:lnSpc>
                <a:spcPts val="4000"/>
              </a:lnSpc>
              <a:spcBef>
                <a:spcPts val="600"/>
              </a:spcBef>
              <a:spcAft>
                <a:spcPts val="0"/>
              </a:spcAft>
              <a:buClr>
                <a:srgbClr val="FF0101"/>
              </a:buClr>
              <a:buSzPct val="70000"/>
              <a:buFont typeface="Wingdings" panose="05000000000000000000" pitchFamily="2" charset="2"/>
              <a:buNone/>
              <a:defRPr/>
            </a:pPr>
            <a:r>
              <a:rPr kumimoji="0" 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          </a:t>
            </a: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                         (</a:t>
            </a:r>
            <a:r>
              <a:rPr kumimoji="0" 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30</a:t>
            </a: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a:t>
            </a:r>
            <a:r>
              <a:rPr kumimoji="0" lang="zh-CN" sz="2400" b="0" i="0" u="none" strike="noStrike" kern="1200" cap="none" spc="0" normalizeH="0" baseline="-2500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10</a:t>
            </a:r>
            <a:r>
              <a:rPr kumimoji="0" lang="en-US" altLang="zh-CN" sz="2400" b="0" i="0" u="none" strike="noStrike" kern="1200" cap="none" spc="0" normalizeH="0" baseline="-2500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     </a:t>
            </a:r>
            <a:r>
              <a:rPr kumimoji="0" 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a:t>
            </a: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    (</a:t>
            </a:r>
            <a:r>
              <a:rPr kumimoji="0" 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1110</a:t>
            </a: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a:t>
            </a:r>
            <a:r>
              <a:rPr kumimoji="0" lang="zh-CN" sz="2400" b="0" i="0" u="none" strike="noStrike" kern="1200" cap="none" spc="0" normalizeH="0" baseline="-2500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3</a:t>
            </a:r>
            <a:endParaRPr kumimoji="0" 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endParaRPr>
          </a:p>
          <a:p>
            <a:pPr marL="0" marR="0" lvl="0" indent="0" algn="l" defTabSz="914400" rtl="0" eaLnBrk="1" fontAlgn="auto" latinLnBrk="0" hangingPunct="1">
              <a:lnSpc>
                <a:spcPts val="4000"/>
              </a:lnSpc>
              <a:spcBef>
                <a:spcPts val="600"/>
              </a:spcBef>
              <a:spcAft>
                <a:spcPts val="0"/>
              </a:spcAft>
              <a:buClr>
                <a:srgbClr val="FF0101"/>
              </a:buClr>
              <a:buSzPct val="70000"/>
              <a:buFont typeface="Wingdings" panose="05000000000000000000" pitchFamily="2" charset="2"/>
              <a:buNone/>
              <a:defRPr/>
            </a:pPr>
            <a:r>
              <a:rPr kumimoji="0" 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      </a:t>
            </a: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                      </a:t>
            </a:r>
            <a:r>
              <a:rPr kumimoji="0" 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   (132)</a:t>
            </a:r>
            <a:r>
              <a:rPr kumimoji="0" lang="zh-CN" sz="2400" b="0" i="0" u="none" strike="noStrike" kern="1200" cap="none" spc="0" normalizeH="0" baseline="-2500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4</a:t>
            </a:r>
            <a:r>
              <a:rPr kumimoji="0" lang="en-US" altLang="zh-CN" sz="2400" b="0" i="0" u="none" strike="noStrike" kern="1200" cap="none" spc="0" normalizeH="0" baseline="-2500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    </a:t>
            </a:r>
            <a:r>
              <a:rPr kumimoji="0" 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a:t>
            </a: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    (</a:t>
            </a:r>
            <a:r>
              <a:rPr kumimoji="0" 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1110</a:t>
            </a: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a:t>
            </a:r>
            <a:r>
              <a:rPr kumimoji="0" lang="zh-CN" sz="2400" b="0" i="0" u="none" strike="noStrike" kern="1200" cap="none" spc="0" normalizeH="0" baseline="-2500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3</a:t>
            </a:r>
            <a:endParaRPr kumimoji="0" 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endParaRPr>
          </a:p>
          <a:p>
            <a:pPr marL="0" marR="0" lvl="0" indent="0" algn="l" defTabSz="914400" rtl="0" eaLnBrk="1" fontAlgn="auto" latinLnBrk="0" hangingPunct="1">
              <a:lnSpc>
                <a:spcPts val="4000"/>
              </a:lnSpc>
              <a:spcBef>
                <a:spcPts val="600"/>
              </a:spcBef>
              <a:spcAft>
                <a:spcPts val="0"/>
              </a:spcAft>
              <a:buClr>
                <a:srgbClr val="FF0101"/>
              </a:buClr>
              <a:buSzPct val="70000"/>
              <a:buFont typeface="Wingdings" panose="05000000000000000000" pitchFamily="2" charset="2"/>
              <a:buNone/>
              <a:defRPr/>
            </a:pPr>
            <a:endParaRPr kumimoji="0" lang="zh-CN" sz="2400" b="0" i="0" u="none" strike="noStrike" kern="1200" cap="none" spc="0" normalizeH="0" baseline="-2500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endParaRPr>
          </a:p>
        </p:txBody>
      </p:sp>
      <p:sp>
        <p:nvSpPr>
          <p:cNvPr id="19" name="标题 1"/>
          <p:cNvSpPr>
            <a:spLocks noGrp="1" noChangeArrowheads="1"/>
          </p:cNvSpPr>
          <p:nvPr/>
        </p:nvSpPr>
        <p:spPr bwMode="auto">
          <a:xfrm>
            <a:off x="1256030" y="413385"/>
            <a:ext cx="6377940" cy="798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宋体" panose="02010600030101010101" pitchFamily="2" charset="-122"/>
                <a:ea typeface="宋体" panose="02010600030101010101" pitchFamily="2" charset="-122"/>
              </a:defRPr>
            </a:lvl1pPr>
            <a:lvl2pPr marL="742950" indent="-285750">
              <a:buFont typeface="Arial" panose="020B0604020202020204" pitchFamily="34" charset="0"/>
              <a:defRPr>
                <a:solidFill>
                  <a:schemeClr val="tx1"/>
                </a:solidFill>
                <a:latin typeface="宋体" panose="02010600030101010101" pitchFamily="2" charset="-122"/>
                <a:ea typeface="宋体" panose="02010600030101010101" pitchFamily="2" charset="-122"/>
              </a:defRPr>
            </a:lvl2pPr>
            <a:lvl3pPr marL="1143000" indent="-228600">
              <a:buFont typeface="Arial" panose="020B0604020202020204" pitchFamily="34" charset="0"/>
              <a:defRPr>
                <a:solidFill>
                  <a:schemeClr val="tx1"/>
                </a:solidFill>
                <a:latin typeface="宋体" panose="02010600030101010101" pitchFamily="2" charset="-122"/>
                <a:ea typeface="宋体" panose="02010600030101010101" pitchFamily="2" charset="-122"/>
              </a:defRPr>
            </a:lvl3pPr>
            <a:lvl4pPr marL="1600200" indent="-228600">
              <a:buFont typeface="Arial" panose="020B0604020202020204" pitchFamily="34" charset="0"/>
              <a:defRPr>
                <a:solidFill>
                  <a:schemeClr val="tx1"/>
                </a:solidFill>
                <a:latin typeface="宋体" panose="02010600030101010101" pitchFamily="2" charset="-122"/>
                <a:ea typeface="宋体" panose="02010600030101010101" pitchFamily="2" charset="-122"/>
              </a:defRPr>
            </a:lvl4pPr>
            <a:lvl5pPr marL="2057400" indent="-228600">
              <a:buFont typeface="Arial" panose="020B0604020202020204" pitchFamily="34" charset="0"/>
              <a:defRPr>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3200" noProof="0" dirty="0" smtClean="0">
                <a:ln>
                  <a:noFill/>
                </a:ln>
                <a:solidFill>
                  <a:schemeClr val="accent1">
                    <a:lumMod val="75000"/>
                  </a:schemeClr>
                </a:solidFill>
                <a:effectLst/>
                <a:uLnTx/>
                <a:uFillTx/>
                <a:latin typeface="微软雅黑" panose="020B0503020204020204" pitchFamily="34" charset="-122"/>
                <a:ea typeface="微软雅黑" panose="020B0503020204020204" pitchFamily="34" charset="-122"/>
                <a:sym typeface="+mn-ea"/>
              </a:rPr>
              <a:t>6</a:t>
            </a:r>
            <a:r>
              <a:rPr lang="zh-CN" altLang="en-US" sz="3200" noProof="0" dirty="0" smtClean="0">
                <a:ln>
                  <a:noFill/>
                </a:ln>
                <a:solidFill>
                  <a:schemeClr val="accent1">
                    <a:lumMod val="75000"/>
                  </a:schemeClr>
                </a:solidFill>
                <a:effectLst/>
                <a:uLnTx/>
                <a:uFillTx/>
                <a:latin typeface="微软雅黑" panose="020B0503020204020204" pitchFamily="34" charset="-122"/>
                <a:ea typeface="微软雅黑" panose="020B0503020204020204" pitchFamily="34" charset="-122"/>
                <a:sym typeface="+mn-ea"/>
              </a:rPr>
              <a:t>、任意进制</a:t>
            </a:r>
            <a:r>
              <a:rPr lang="zh-CN" altLang="en-US" sz="3200" noProof="0" dirty="0" smtClean="0">
                <a:ln>
                  <a:noFill/>
                </a:ln>
                <a:solidFill>
                  <a:schemeClr val="accent1">
                    <a:lumMod val="75000"/>
                  </a:schemeClr>
                </a:solidFill>
                <a:effectLst/>
                <a:uLnTx/>
                <a:uFillTx/>
                <a:latin typeface="微软雅黑" panose="020B0503020204020204" pitchFamily="34" charset="-122"/>
                <a:ea typeface="微软雅黑" panose="020B0503020204020204" pitchFamily="34" charset="-122"/>
                <a:sym typeface="+mn-ea"/>
              </a:rPr>
              <a:t>间转换</a:t>
            </a:r>
            <a:endParaRPr kumimoji="0" lang="zh-CN" altLang="en-US" sz="3200" b="0" i="0" u="none" strike="noStrike" kern="1200" cap="none" spc="0" normalizeH="0" baseline="0" noProof="0" dirty="0" smtClean="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p:rand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1240" y="2512244"/>
            <a:ext cx="10954600" cy="1442302"/>
          </a:xfrm>
        </p:spPr>
        <p:txBody>
          <a:bodyPr/>
          <a:lstStyle/>
          <a:p>
            <a:pPr marL="0" indent="0" algn="ctr">
              <a:buNone/>
            </a:pPr>
            <a:r>
              <a:rPr lang="zh-CN" altLang="en-US" sz="6000" b="1" spc="1200" dirty="0" smtClean="0">
                <a:solidFill>
                  <a:srgbClr val="002060"/>
                </a:solidFill>
                <a:latin typeface="微软雅黑" panose="020B0503020204020204" pitchFamily="34" charset="-122"/>
                <a:ea typeface="微软雅黑" panose="020B0503020204020204" pitchFamily="34" charset="-122"/>
              </a:rPr>
              <a:t>本讲结束，谢谢！</a:t>
            </a:r>
            <a:endParaRPr lang="zh-CN" altLang="en-US" sz="6000" b="1" spc="1200" dirty="0">
              <a:solidFill>
                <a:srgbClr val="002060"/>
              </a:solidFill>
              <a:latin typeface="微软雅黑" panose="020B0503020204020204" pitchFamily="34" charset="-122"/>
              <a:ea typeface="微软雅黑" panose="020B0503020204020204" pitchFamily="34" charset="-122"/>
            </a:endParaRPr>
          </a:p>
          <a:p>
            <a:pPr lvl="2"/>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400415" y="5948680"/>
            <a:ext cx="1871980" cy="864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225415" y="3318510"/>
            <a:ext cx="1942465" cy="368300"/>
          </a:xfrm>
          <a:prstGeom prst="rect">
            <a:avLst/>
          </a:prstGeom>
          <a:noFill/>
        </p:spPr>
        <p:txBody>
          <a:bodyPr wrap="square" rtlCol="0">
            <a:spAutoFit/>
          </a:bodyPr>
          <a:lstStyle/>
          <a:p>
            <a:r>
              <a:rPr lang="zh-CN" altLang="en-US"/>
              <a:t>原信号</a:t>
            </a:r>
            <a:endParaRPr lang="zh-CN" altLang="en-US"/>
          </a:p>
        </p:txBody>
      </p:sp>
      <p:sp>
        <p:nvSpPr>
          <p:cNvPr id="6" name="文本框 5"/>
          <p:cNvSpPr txBox="1"/>
          <p:nvPr/>
        </p:nvSpPr>
        <p:spPr>
          <a:xfrm>
            <a:off x="5225415" y="4162425"/>
            <a:ext cx="1701165" cy="368300"/>
          </a:xfrm>
          <a:prstGeom prst="rect">
            <a:avLst/>
          </a:prstGeom>
          <a:noFill/>
        </p:spPr>
        <p:txBody>
          <a:bodyPr wrap="square" rtlCol="0">
            <a:spAutoFit/>
          </a:bodyPr>
          <a:lstStyle/>
          <a:p>
            <a:r>
              <a:rPr lang="zh-CN" altLang="en-US"/>
              <a:t>采样开关</a:t>
            </a:r>
            <a:endParaRPr lang="zh-CN" altLang="en-US"/>
          </a:p>
        </p:txBody>
      </p:sp>
      <p:sp>
        <p:nvSpPr>
          <p:cNvPr id="7" name="文本框 6"/>
          <p:cNvSpPr txBox="1"/>
          <p:nvPr/>
        </p:nvSpPr>
        <p:spPr>
          <a:xfrm>
            <a:off x="5225415" y="4965065"/>
            <a:ext cx="1329690" cy="368300"/>
          </a:xfrm>
          <a:prstGeom prst="rect">
            <a:avLst/>
          </a:prstGeom>
          <a:noFill/>
        </p:spPr>
        <p:txBody>
          <a:bodyPr wrap="square" rtlCol="0">
            <a:spAutoFit/>
          </a:bodyPr>
          <a:lstStyle/>
          <a:p>
            <a:r>
              <a:rPr lang="zh-CN" altLang="en-US"/>
              <a:t>断续信号</a:t>
            </a:r>
            <a:endParaRPr lang="zh-CN" altLang="en-US"/>
          </a:p>
        </p:txBody>
      </p:sp>
      <p:sp>
        <p:nvSpPr>
          <p:cNvPr id="8" name="文本框 7"/>
          <p:cNvSpPr txBox="1"/>
          <p:nvPr/>
        </p:nvSpPr>
        <p:spPr>
          <a:xfrm>
            <a:off x="6755130" y="6198235"/>
            <a:ext cx="1701165" cy="368300"/>
          </a:xfrm>
          <a:prstGeom prst="rect">
            <a:avLst/>
          </a:prstGeom>
          <a:noFill/>
        </p:spPr>
        <p:txBody>
          <a:bodyPr wrap="square" rtlCol="0">
            <a:spAutoFit/>
          </a:bodyPr>
          <a:lstStyle/>
          <a:p>
            <a:r>
              <a:rPr lang="zh-CN" altLang="en-US"/>
              <a:t>采样数字结果</a:t>
            </a:r>
            <a:endParaRPr lang="zh-CN" altLang="en-US"/>
          </a:p>
        </p:txBody>
      </p:sp>
      <p:sp>
        <p:nvSpPr>
          <p:cNvPr id="9" name="左大括号 8"/>
          <p:cNvSpPr/>
          <p:nvPr/>
        </p:nvSpPr>
        <p:spPr>
          <a:xfrm>
            <a:off x="8616315" y="5871845"/>
            <a:ext cx="215900" cy="93599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文本框 9"/>
          <p:cNvSpPr txBox="1"/>
          <p:nvPr/>
        </p:nvSpPr>
        <p:spPr>
          <a:xfrm>
            <a:off x="9041130" y="5828030"/>
            <a:ext cx="1231265" cy="368300"/>
          </a:xfrm>
          <a:prstGeom prst="rect">
            <a:avLst/>
          </a:prstGeom>
          <a:noFill/>
        </p:spPr>
        <p:txBody>
          <a:bodyPr wrap="square" rtlCol="0">
            <a:spAutoFit/>
          </a:bodyPr>
          <a:lstStyle/>
          <a:p>
            <a:r>
              <a:rPr lang="zh-CN" altLang="en-US"/>
              <a:t>采样频率</a:t>
            </a:r>
            <a:endParaRPr lang="zh-CN" altLang="en-US"/>
          </a:p>
        </p:txBody>
      </p:sp>
      <p:sp>
        <p:nvSpPr>
          <p:cNvPr id="11" name="文本框 10"/>
          <p:cNvSpPr txBox="1"/>
          <p:nvPr/>
        </p:nvSpPr>
        <p:spPr>
          <a:xfrm>
            <a:off x="9024620" y="6385560"/>
            <a:ext cx="1231265" cy="368300"/>
          </a:xfrm>
          <a:prstGeom prst="rect">
            <a:avLst/>
          </a:prstGeom>
          <a:noFill/>
        </p:spPr>
        <p:txBody>
          <a:bodyPr wrap="square" rtlCol="0">
            <a:spAutoFit/>
          </a:bodyPr>
          <a:lstStyle/>
          <a:p>
            <a:r>
              <a:rPr lang="zh-CN" altLang="en-US"/>
              <a:t>采样精度</a:t>
            </a:r>
            <a:endParaRPr lang="zh-CN" altLang="en-US"/>
          </a:p>
        </p:txBody>
      </p:sp>
      <p:sp>
        <p:nvSpPr>
          <p:cNvPr id="2" name="Text Box 5"/>
          <p:cNvSpPr txBox="1">
            <a:spLocks noChangeArrowheads="1"/>
          </p:cNvSpPr>
          <p:nvPr/>
        </p:nvSpPr>
        <p:spPr bwMode="auto">
          <a:xfrm>
            <a:off x="786765" y="570230"/>
            <a:ext cx="10526395"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Lst>
        </p:spPr>
        <p:txBody>
          <a:bodyPr lIns="0" tIns="0" rIns="0" bIns="0"/>
          <a:lstStyle>
            <a:lvl1pPr indent="93980">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defRPr>
            </a:lvl1pPr>
            <a:lvl2pPr marL="742950" indent="-285750">
              <a:spcBef>
                <a:spcPts val="300"/>
              </a:spcBef>
              <a:buClr>
                <a:schemeClr val="accent2"/>
              </a:buClr>
              <a:buFont typeface="Georgia" panose="02040502050405020303" pitchFamily="18" charset="0"/>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defRPr>
            </a:lvl9pPr>
          </a:lstStyle>
          <a:p>
            <a:pPr marL="396240" indent="-396240" algn="just">
              <a:lnSpc>
                <a:spcPct val="114000"/>
              </a:lnSpc>
              <a:buFont typeface="Wingdings" panose="05000000000000000000" pitchFamily="2" charset="2"/>
              <a:buChar char="Ø"/>
            </a:pPr>
            <a:r>
              <a:rPr lang="zh-CN" altLang="en-US" sz="3600" noProof="0" dirty="0" smtClean="0">
                <a:ln>
                  <a:noFill/>
                </a:ln>
                <a:solidFill>
                  <a:schemeClr val="accent1">
                    <a:lumMod val="75000"/>
                  </a:schemeClr>
                </a:solidFill>
                <a:effectLst/>
                <a:uLnTx/>
                <a:uFillTx/>
                <a:latin typeface="微软雅黑" panose="020B0503020204020204" pitchFamily="34" charset="-122"/>
                <a:ea typeface="微软雅黑" panose="020B0503020204020204" pitchFamily="34" charset="-122"/>
                <a:sym typeface="+mn-ea"/>
              </a:rPr>
              <a:t>离散信息的基本特性</a:t>
            </a:r>
            <a:endParaRPr kumimoji="0" lang="zh-CN" altLang="en-US" sz="3600" b="0" i="0" u="none" strike="noStrike" kern="1200" cap="none" spc="0" normalizeH="0" baseline="0" noProof="0" dirty="0" smtClean="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endParaRPr>
          </a:p>
          <a:p>
            <a:pPr marL="396240" indent="-396240" algn="just">
              <a:lnSpc>
                <a:spcPct val="114000"/>
              </a:lnSpc>
              <a:buFont typeface="Wingdings" panose="05000000000000000000" pitchFamily="2" charset="2"/>
              <a:buChar char="Ø"/>
            </a:pPr>
            <a:endParaRPr lang="zh-CN" altLang="zh-CN" sz="3200" b="1" dirty="0">
              <a:solidFill>
                <a:srgbClr val="C00000"/>
              </a:solidFill>
              <a:latin typeface="微软雅黑" panose="020B0503020204020204" pitchFamily="34" charset="-122"/>
              <a:ea typeface="微软雅黑" panose="020B0503020204020204" pitchFamily="34" charset="-122"/>
            </a:endParaRPr>
          </a:p>
        </p:txBody>
      </p:sp>
      <p:sp>
        <p:nvSpPr>
          <p:cNvPr id="100" name="文本框 99"/>
          <p:cNvSpPr txBox="1"/>
          <p:nvPr/>
        </p:nvSpPr>
        <p:spPr>
          <a:xfrm>
            <a:off x="786765" y="1430655"/>
            <a:ext cx="5080000" cy="460375"/>
          </a:xfrm>
          <a:prstGeom prst="rect">
            <a:avLst/>
          </a:prstGeom>
          <a:noFill/>
          <a:ln w="9525">
            <a:noFill/>
          </a:ln>
        </p:spPr>
        <p:txBody>
          <a:bodyPr>
            <a:spAutoFit/>
          </a:bodyPr>
          <a:p>
            <a:pPr indent="266700"/>
            <a:r>
              <a:rPr lang="en-US" sz="2400" b="0">
                <a:latin typeface="Times New Roman" panose="02020603050405020304" pitchFamily="18" charset="0"/>
              </a:rPr>
              <a:t>1. </a:t>
            </a:r>
            <a:r>
              <a:rPr lang="en-US" sz="2400" b="0">
                <a:latin typeface="宋体" panose="02010600030101010101" pitchFamily="2" charset="-122"/>
              </a:rPr>
              <a:t> </a:t>
            </a:r>
            <a:r>
              <a:rPr lang="zh-CN" sz="2400" b="0">
                <a:ea typeface="宋体" panose="02010600030101010101" pitchFamily="2" charset="-122"/>
              </a:rPr>
              <a:t>采样和数字化过程</a:t>
            </a:r>
            <a:endParaRPr lang="zh-CN" altLang="en-US" sz="2400"/>
          </a:p>
        </p:txBody>
      </p:sp>
      <p:graphicFrame>
        <p:nvGraphicFramePr>
          <p:cNvPr id="13" name="对象 12"/>
          <p:cNvGraphicFramePr/>
          <p:nvPr/>
        </p:nvGraphicFramePr>
        <p:xfrm>
          <a:off x="1302385" y="1936115"/>
          <a:ext cx="3559810" cy="913765"/>
        </p:xfrm>
        <a:graphic>
          <a:graphicData uri="http://schemas.openxmlformats.org/presentationml/2006/ole">
            <mc:AlternateContent xmlns:mc="http://schemas.openxmlformats.org/markup-compatibility/2006">
              <mc:Choice xmlns:v="urn:schemas-microsoft-com:vml" Requires="v">
                <p:oleObj spid="_x0000_s14" name="" r:id="rId1" imgW="3638550" imgH="1009650" progId="Paint.Picture">
                  <p:embed/>
                </p:oleObj>
              </mc:Choice>
              <mc:Fallback>
                <p:oleObj name="" r:id="rId1" imgW="3638550" imgH="1009650" progId="Paint.Picture">
                  <p:embed/>
                  <p:pic>
                    <p:nvPicPr>
                      <p:cNvPr id="0" name="图片 13"/>
                      <p:cNvPicPr/>
                      <p:nvPr/>
                    </p:nvPicPr>
                    <p:blipFill>
                      <a:blip r:embed="rId2"/>
                      <a:stretch>
                        <a:fillRect/>
                      </a:stretch>
                    </p:blipFill>
                    <p:spPr>
                      <a:xfrm>
                        <a:off x="1302385" y="1936115"/>
                        <a:ext cx="3559810" cy="913765"/>
                      </a:xfrm>
                      <a:prstGeom prst="rect">
                        <a:avLst/>
                      </a:prstGeom>
                    </p:spPr>
                  </p:pic>
                </p:oleObj>
              </mc:Fallback>
            </mc:AlternateContent>
          </a:graphicData>
        </a:graphic>
      </p:graphicFrame>
      <p:graphicFrame>
        <p:nvGraphicFramePr>
          <p:cNvPr id="23" name="对象 22"/>
          <p:cNvGraphicFramePr/>
          <p:nvPr/>
        </p:nvGraphicFramePr>
        <p:xfrm>
          <a:off x="1500505" y="2891790"/>
          <a:ext cx="3399790" cy="972185"/>
        </p:xfrm>
        <a:graphic>
          <a:graphicData uri="http://schemas.openxmlformats.org/presentationml/2006/ole">
            <mc:AlternateContent xmlns:mc="http://schemas.openxmlformats.org/markup-compatibility/2006">
              <mc:Choice xmlns:v="urn:schemas-microsoft-com:vml" Requires="v">
                <p:oleObj spid="_x0000_s24" name="" r:id="rId3" imgW="3397250" imgH="971550" progId="Paint.Picture">
                  <p:embed/>
                </p:oleObj>
              </mc:Choice>
              <mc:Fallback>
                <p:oleObj name="" r:id="rId3" imgW="3397250" imgH="971550" progId="Paint.Picture">
                  <p:embed/>
                  <p:pic>
                    <p:nvPicPr>
                      <p:cNvPr id="0" name="图片 23"/>
                      <p:cNvPicPr/>
                      <p:nvPr/>
                    </p:nvPicPr>
                    <p:blipFill>
                      <a:blip r:embed="rId4"/>
                      <a:stretch>
                        <a:fillRect/>
                      </a:stretch>
                    </p:blipFill>
                    <p:spPr>
                      <a:xfrm>
                        <a:off x="1500505" y="2891790"/>
                        <a:ext cx="3399790" cy="972185"/>
                      </a:xfrm>
                      <a:prstGeom prst="rect">
                        <a:avLst/>
                      </a:prstGeom>
                    </p:spPr>
                  </p:pic>
                </p:oleObj>
              </mc:Fallback>
            </mc:AlternateContent>
          </a:graphicData>
        </a:graphic>
      </p:graphicFrame>
      <p:graphicFrame>
        <p:nvGraphicFramePr>
          <p:cNvPr id="25" name="对象 24"/>
          <p:cNvGraphicFramePr/>
          <p:nvPr/>
        </p:nvGraphicFramePr>
        <p:xfrm>
          <a:off x="1512570" y="3866515"/>
          <a:ext cx="3228340" cy="915035"/>
        </p:xfrm>
        <a:graphic>
          <a:graphicData uri="http://schemas.openxmlformats.org/presentationml/2006/ole">
            <mc:AlternateContent xmlns:mc="http://schemas.openxmlformats.org/markup-compatibility/2006">
              <mc:Choice xmlns:v="urn:schemas-microsoft-com:vml" Requires="v">
                <p:oleObj spid="_x0000_s26" name="" r:id="rId5" imgW="3225800" imgH="914400" progId="Paint.Picture">
                  <p:embed/>
                </p:oleObj>
              </mc:Choice>
              <mc:Fallback>
                <p:oleObj name="" r:id="rId5" imgW="3225800" imgH="914400" progId="Paint.Picture">
                  <p:embed/>
                  <p:pic>
                    <p:nvPicPr>
                      <p:cNvPr id="0" name="图片 25"/>
                      <p:cNvPicPr/>
                      <p:nvPr/>
                    </p:nvPicPr>
                    <p:blipFill>
                      <a:blip r:embed="rId6"/>
                      <a:stretch>
                        <a:fillRect/>
                      </a:stretch>
                    </p:blipFill>
                    <p:spPr>
                      <a:xfrm>
                        <a:off x="1512570" y="3866515"/>
                        <a:ext cx="3228340" cy="915035"/>
                      </a:xfrm>
                      <a:prstGeom prst="rect">
                        <a:avLst/>
                      </a:prstGeom>
                    </p:spPr>
                  </p:pic>
                </p:oleObj>
              </mc:Fallback>
            </mc:AlternateContent>
          </a:graphicData>
        </a:graphic>
      </p:graphicFrame>
      <p:graphicFrame>
        <p:nvGraphicFramePr>
          <p:cNvPr id="29" name="对象 28"/>
          <p:cNvGraphicFramePr/>
          <p:nvPr/>
        </p:nvGraphicFramePr>
        <p:xfrm>
          <a:off x="1487805" y="4652645"/>
          <a:ext cx="2993390" cy="876935"/>
        </p:xfrm>
        <a:graphic>
          <a:graphicData uri="http://schemas.openxmlformats.org/presentationml/2006/ole">
            <mc:AlternateContent xmlns:mc="http://schemas.openxmlformats.org/markup-compatibility/2006">
              <mc:Choice xmlns:v="urn:schemas-microsoft-com:vml" Requires="v">
                <p:oleObj spid="_x0000_s30" name="" r:id="rId7" imgW="2990850" imgH="876300" progId="Paint.Picture">
                  <p:embed/>
                </p:oleObj>
              </mc:Choice>
              <mc:Fallback>
                <p:oleObj name="" r:id="rId7" imgW="2990850" imgH="876300" progId="Paint.Picture">
                  <p:embed/>
                  <p:pic>
                    <p:nvPicPr>
                      <p:cNvPr id="0" name="图片 29"/>
                      <p:cNvPicPr/>
                      <p:nvPr/>
                    </p:nvPicPr>
                    <p:blipFill>
                      <a:blip r:embed="rId8"/>
                      <a:stretch>
                        <a:fillRect/>
                      </a:stretch>
                    </p:blipFill>
                    <p:spPr>
                      <a:xfrm>
                        <a:off x="1487805" y="4652645"/>
                        <a:ext cx="2993390" cy="876935"/>
                      </a:xfrm>
                      <a:prstGeom prst="rect">
                        <a:avLst/>
                      </a:prstGeom>
                    </p:spPr>
                  </p:pic>
                </p:oleObj>
              </mc:Fallback>
            </mc:AlternateContent>
          </a:graphicData>
        </a:graphic>
      </p:graphicFrame>
      <p:graphicFrame>
        <p:nvGraphicFramePr>
          <p:cNvPr id="31" name="对象 30"/>
          <p:cNvGraphicFramePr/>
          <p:nvPr/>
        </p:nvGraphicFramePr>
        <p:xfrm>
          <a:off x="1492885" y="5531485"/>
          <a:ext cx="3285490" cy="915035"/>
        </p:xfrm>
        <a:graphic>
          <a:graphicData uri="http://schemas.openxmlformats.org/presentationml/2006/ole">
            <mc:AlternateContent xmlns:mc="http://schemas.openxmlformats.org/markup-compatibility/2006">
              <mc:Choice xmlns:v="urn:schemas-microsoft-com:vml" Requires="v">
                <p:oleObj spid="_x0000_s32" name="" r:id="rId9" imgW="3282950" imgH="914400" progId="Paint.Picture">
                  <p:embed/>
                </p:oleObj>
              </mc:Choice>
              <mc:Fallback>
                <p:oleObj name="" r:id="rId9" imgW="3282950" imgH="914400" progId="Paint.Picture">
                  <p:embed/>
                  <p:pic>
                    <p:nvPicPr>
                      <p:cNvPr id="0" name="图片 31"/>
                      <p:cNvPicPr/>
                      <p:nvPr/>
                    </p:nvPicPr>
                    <p:blipFill>
                      <a:blip r:embed="rId10"/>
                      <a:stretch>
                        <a:fillRect/>
                      </a:stretch>
                    </p:blipFill>
                    <p:spPr>
                      <a:xfrm>
                        <a:off x="1492885" y="5531485"/>
                        <a:ext cx="3285490" cy="915035"/>
                      </a:xfrm>
                      <a:prstGeom prst="rect">
                        <a:avLst/>
                      </a:prstGeom>
                    </p:spPr>
                  </p:pic>
                </p:oleObj>
              </mc:Fallback>
            </mc:AlternateContent>
          </a:graphicData>
        </a:graphic>
      </p:graphicFrame>
      <p:sp>
        <p:nvSpPr>
          <p:cNvPr id="34" name="文本框 33"/>
          <p:cNvSpPr txBox="1"/>
          <p:nvPr/>
        </p:nvSpPr>
        <p:spPr>
          <a:xfrm>
            <a:off x="5272405" y="5800725"/>
            <a:ext cx="1701165" cy="368300"/>
          </a:xfrm>
          <a:prstGeom prst="rect">
            <a:avLst/>
          </a:prstGeom>
          <a:noFill/>
        </p:spPr>
        <p:txBody>
          <a:bodyPr wrap="square" rtlCol="0">
            <a:spAutoFit/>
          </a:bodyPr>
          <a:p>
            <a:r>
              <a:rPr lang="zh-CN" altLang="en-US"/>
              <a:t>采样</a:t>
            </a:r>
            <a:r>
              <a:rPr lang="zh-CN" altLang="en-US"/>
              <a:t>数字信息</a:t>
            </a:r>
            <a:endParaRPr lang="zh-CN" altLang="en-US"/>
          </a:p>
        </p:txBody>
      </p:sp>
      <p:sp>
        <p:nvSpPr>
          <p:cNvPr id="35" name="椭圆 34"/>
          <p:cNvSpPr/>
          <p:nvPr/>
        </p:nvSpPr>
        <p:spPr>
          <a:xfrm>
            <a:off x="3730625" y="4791075"/>
            <a:ext cx="75565" cy="755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椭圆 35"/>
          <p:cNvSpPr/>
          <p:nvPr/>
        </p:nvSpPr>
        <p:spPr>
          <a:xfrm>
            <a:off x="3517265" y="4869815"/>
            <a:ext cx="75565" cy="755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椭圆 36"/>
          <p:cNvSpPr/>
          <p:nvPr/>
        </p:nvSpPr>
        <p:spPr>
          <a:xfrm>
            <a:off x="1955165" y="5051425"/>
            <a:ext cx="75565" cy="755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椭圆 37"/>
          <p:cNvSpPr/>
          <p:nvPr/>
        </p:nvSpPr>
        <p:spPr>
          <a:xfrm>
            <a:off x="3137535" y="4998085"/>
            <a:ext cx="75565" cy="755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椭圆 38"/>
          <p:cNvSpPr/>
          <p:nvPr/>
        </p:nvSpPr>
        <p:spPr>
          <a:xfrm>
            <a:off x="3339465" y="4990465"/>
            <a:ext cx="75565" cy="755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椭圆 39"/>
          <p:cNvSpPr/>
          <p:nvPr/>
        </p:nvSpPr>
        <p:spPr>
          <a:xfrm>
            <a:off x="2953385" y="4928235"/>
            <a:ext cx="75565" cy="755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椭圆 40"/>
          <p:cNvSpPr/>
          <p:nvPr/>
        </p:nvSpPr>
        <p:spPr>
          <a:xfrm>
            <a:off x="2750185" y="4820285"/>
            <a:ext cx="75565" cy="755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椭圆 41"/>
          <p:cNvSpPr/>
          <p:nvPr/>
        </p:nvSpPr>
        <p:spPr>
          <a:xfrm>
            <a:off x="2572385" y="4705985"/>
            <a:ext cx="75565" cy="755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椭圆 42"/>
          <p:cNvSpPr/>
          <p:nvPr/>
        </p:nvSpPr>
        <p:spPr>
          <a:xfrm>
            <a:off x="2343785" y="4699635"/>
            <a:ext cx="75565" cy="755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 name="椭圆 43"/>
          <p:cNvSpPr/>
          <p:nvPr/>
        </p:nvSpPr>
        <p:spPr>
          <a:xfrm>
            <a:off x="2159635" y="4832985"/>
            <a:ext cx="75565" cy="755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blinds(horizontal)">
                                      <p:cBhvr>
                                        <p:cTn id="15" dur="500"/>
                                        <p:tgtEl>
                                          <p:spTgt spid="25"/>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blinds(horizontal)">
                                      <p:cBhvr>
                                        <p:cTn id="23" dur="500"/>
                                        <p:tgtEl>
                                          <p:spTgt spid="29"/>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blinds(horizontal)">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blinds(horizontal)">
                                      <p:cBhvr>
                                        <p:cTn id="31" dur="500"/>
                                        <p:tgtEl>
                                          <p:spTgt spid="37"/>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blinds(horizontal)">
                                      <p:cBhvr>
                                        <p:cTn id="34" dur="500"/>
                                        <p:tgtEl>
                                          <p:spTgt spid="35"/>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blinds(horizontal)">
                                      <p:cBhvr>
                                        <p:cTn id="37" dur="500"/>
                                        <p:tgtEl>
                                          <p:spTgt spid="36"/>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39"/>
                                        </p:tgtEl>
                                        <p:attrNameLst>
                                          <p:attrName>style.visibility</p:attrName>
                                        </p:attrNameLst>
                                      </p:cBhvr>
                                      <p:to>
                                        <p:strVal val="visible"/>
                                      </p:to>
                                    </p:set>
                                    <p:animEffect transition="in" filter="blinds(horizontal)">
                                      <p:cBhvr>
                                        <p:cTn id="40" dur="500"/>
                                        <p:tgtEl>
                                          <p:spTgt spid="39"/>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blinds(horizontal)">
                                      <p:cBhvr>
                                        <p:cTn id="43" dur="500"/>
                                        <p:tgtEl>
                                          <p:spTgt spid="38"/>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blinds(horizontal)">
                                      <p:cBhvr>
                                        <p:cTn id="46" dur="500"/>
                                        <p:tgtEl>
                                          <p:spTgt spid="40"/>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blinds(horizontal)">
                                      <p:cBhvr>
                                        <p:cTn id="49" dur="500"/>
                                        <p:tgtEl>
                                          <p:spTgt spid="41"/>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blinds(horizontal)">
                                      <p:cBhvr>
                                        <p:cTn id="52" dur="500"/>
                                        <p:tgtEl>
                                          <p:spTgt spid="42"/>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43"/>
                                        </p:tgtEl>
                                        <p:attrNameLst>
                                          <p:attrName>style.visibility</p:attrName>
                                        </p:attrNameLst>
                                      </p:cBhvr>
                                      <p:to>
                                        <p:strVal val="visible"/>
                                      </p:to>
                                    </p:set>
                                    <p:animEffect transition="in" filter="blinds(horizontal)">
                                      <p:cBhvr>
                                        <p:cTn id="55" dur="500"/>
                                        <p:tgtEl>
                                          <p:spTgt spid="43"/>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44"/>
                                        </p:tgtEl>
                                        <p:attrNameLst>
                                          <p:attrName>style.visibility</p:attrName>
                                        </p:attrNameLst>
                                      </p:cBhvr>
                                      <p:to>
                                        <p:strVal val="visible"/>
                                      </p:to>
                                    </p:set>
                                    <p:animEffect transition="in" filter="blinds(horizontal)">
                                      <p:cBhvr>
                                        <p:cTn id="58" dur="500"/>
                                        <p:tgtEl>
                                          <p:spTgt spid="44"/>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blinds(horizontal)">
                                      <p:cBhvr>
                                        <p:cTn id="63" dur="500"/>
                                        <p:tgtEl>
                                          <p:spTgt spid="31"/>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34"/>
                                        </p:tgtEl>
                                        <p:attrNameLst>
                                          <p:attrName>style.visibility</p:attrName>
                                        </p:attrNameLst>
                                      </p:cBhvr>
                                      <p:to>
                                        <p:strVal val="visible"/>
                                      </p:to>
                                    </p:set>
                                    <p:animEffect transition="in" filter="blinds(horizontal)">
                                      <p:cBhvr>
                                        <p:cTn id="66" dur="500"/>
                                        <p:tgtEl>
                                          <p:spTgt spid="34"/>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8"/>
                                        </p:tgtEl>
                                        <p:attrNameLst>
                                          <p:attrName>style.visibility</p:attrName>
                                        </p:attrNameLst>
                                      </p:cBhvr>
                                      <p:to>
                                        <p:strVal val="visible"/>
                                      </p:to>
                                    </p:set>
                                    <p:animEffect transition="in" filter="blinds(horizontal)">
                                      <p:cBhvr>
                                        <p:cTn id="71" dur="500"/>
                                        <p:tgtEl>
                                          <p:spTgt spid="8"/>
                                        </p:tgtEl>
                                      </p:cBhvr>
                                    </p:animEffect>
                                  </p:childTnLst>
                                </p:cTn>
                              </p:par>
                              <p:par>
                                <p:cTn id="72" presetID="3" presetClass="entr" presetSubtype="10" fill="hold" grpId="0" nodeType="withEffect">
                                  <p:stCondLst>
                                    <p:cond delay="0"/>
                                  </p:stCondLst>
                                  <p:childTnLst>
                                    <p:set>
                                      <p:cBhvr>
                                        <p:cTn id="73" dur="1" fill="hold">
                                          <p:stCondLst>
                                            <p:cond delay="0"/>
                                          </p:stCondLst>
                                        </p:cTn>
                                        <p:tgtEl>
                                          <p:spTgt spid="10"/>
                                        </p:tgtEl>
                                        <p:attrNameLst>
                                          <p:attrName>style.visibility</p:attrName>
                                        </p:attrNameLst>
                                      </p:cBhvr>
                                      <p:to>
                                        <p:strVal val="visible"/>
                                      </p:to>
                                    </p:set>
                                    <p:animEffect transition="in" filter="blinds(horizontal)">
                                      <p:cBhvr>
                                        <p:cTn id="74" dur="500"/>
                                        <p:tgtEl>
                                          <p:spTgt spid="10"/>
                                        </p:tgtEl>
                                      </p:cBhvr>
                                    </p:animEffect>
                                  </p:childTnLst>
                                </p:cTn>
                              </p:par>
                              <p:par>
                                <p:cTn id="75" presetID="3" presetClass="entr" presetSubtype="10"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animEffect transition="in" filter="blinds(horizontal)">
                                      <p:cBhvr>
                                        <p:cTn id="77" dur="500"/>
                                        <p:tgtEl>
                                          <p:spTgt spid="11"/>
                                        </p:tgtEl>
                                      </p:cBhvr>
                                    </p:animEffect>
                                  </p:childTnLst>
                                </p:cTn>
                              </p:par>
                              <p:par>
                                <p:cTn id="78" presetID="3" presetClass="entr" presetSubtype="10" fill="hold" grpId="0" nodeType="withEffect">
                                  <p:stCondLst>
                                    <p:cond delay="0"/>
                                  </p:stCondLst>
                                  <p:childTnLst>
                                    <p:set>
                                      <p:cBhvr>
                                        <p:cTn id="79" dur="1" fill="hold">
                                          <p:stCondLst>
                                            <p:cond delay="0"/>
                                          </p:stCondLst>
                                        </p:cTn>
                                        <p:tgtEl>
                                          <p:spTgt spid="9"/>
                                        </p:tgtEl>
                                        <p:attrNameLst>
                                          <p:attrName>style.visibility</p:attrName>
                                        </p:attrNameLst>
                                      </p:cBhvr>
                                      <p:to>
                                        <p:strVal val="visible"/>
                                      </p:to>
                                    </p:set>
                                    <p:animEffect transition="in" filter="blinds(horizontal)">
                                      <p:cBhvr>
                                        <p:cTn id="8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34" grpId="0"/>
      <p:bldP spid="8" grpId="0"/>
      <p:bldP spid="10" grpId="0"/>
      <p:bldP spid="11" grpId="0"/>
      <p:bldP spid="9" grpId="0" animBg="1"/>
      <p:bldP spid="37" grpId="0" animBg="1"/>
      <p:bldP spid="35" grpId="0" animBg="1"/>
      <p:bldP spid="36" grpId="0" animBg="1"/>
      <p:bldP spid="39" grpId="0" animBg="1"/>
      <p:bldP spid="38" grpId="0" animBg="1"/>
      <p:bldP spid="40" grpId="0" animBg="1"/>
      <p:bldP spid="41" grpId="0" animBg="1"/>
      <p:bldP spid="42" grpId="0" animBg="1"/>
      <p:bldP spid="43" grpId="0" animBg="1"/>
      <p:bldP spid="4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内容占位符 2"/>
          <p:cNvSpPr>
            <a:spLocks noGrp="1" noChangeArrowheads="1"/>
          </p:cNvSpPr>
          <p:nvPr>
            <p:ph sz="quarter" idx="10"/>
          </p:nvPr>
        </p:nvSpPr>
        <p:spPr>
          <a:xfrm>
            <a:off x="847725" y="634365"/>
            <a:ext cx="8131175" cy="532130"/>
          </a:xfrm>
        </p:spPr>
        <p:txBody>
          <a:bodyPr vert="horz" wrap="square" lIns="91440" tIns="45720" rIns="91440" bIns="45720" numCol="1" anchor="t" anchorCtr="0" compatLnSpc="1">
            <a:normAutofit fontScale="25000"/>
          </a:bodyPr>
          <a:lstStyle/>
          <a:p>
            <a:pPr marL="273050" marR="0" lvl="0" indent="-273050" algn="l" defTabSz="914400" rtl="0" eaLnBrk="1" fontAlgn="base" latinLnBrk="0" hangingPunct="1">
              <a:lnSpc>
                <a:spcPts val="4000"/>
              </a:lnSpc>
              <a:spcBef>
                <a:spcPts val="600"/>
              </a:spcBef>
              <a:spcAft>
                <a:spcPts val="1200"/>
              </a:spcAft>
              <a:buClr>
                <a:schemeClr val="accent1"/>
              </a:buClr>
              <a:buSzPct val="70000"/>
              <a:buFont typeface="Arial" panose="020B0604020202020204" pitchFamily="34" charset="0"/>
              <a:buNone/>
              <a:defRPr/>
            </a:pPr>
            <a:r>
              <a:rPr kumimoji="0" lang="zh-CN" altLang="en-US" sz="96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2. 离散数字信息特性</a:t>
            </a:r>
            <a:endParaRPr kumimoji="0" lang="zh-CN" altLang="en-US" sz="96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4" name="矩形 3"/>
          <p:cNvSpPr/>
          <p:nvPr/>
        </p:nvSpPr>
        <p:spPr>
          <a:xfrm>
            <a:off x="8400415" y="5948680"/>
            <a:ext cx="1871980" cy="864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47725" y="1783715"/>
            <a:ext cx="10085705" cy="3969385"/>
          </a:xfrm>
          <a:prstGeom prst="rect">
            <a:avLst/>
          </a:prstGeom>
          <a:noFill/>
        </p:spPr>
        <p:txBody>
          <a:bodyPr wrap="square" rtlCol="0">
            <a:spAutoFit/>
          </a:bodyPr>
          <a:lstStyle/>
          <a:p>
            <a:pPr>
              <a:lnSpc>
                <a:spcPct val="150000"/>
              </a:lnSpc>
            </a:pPr>
            <a:r>
              <a:rPr lang="zh-CN" altLang="en-US" sz="2400"/>
              <a:t>1）采样控制信号频率决定离散信息密度。</a:t>
            </a:r>
            <a:endParaRPr lang="zh-CN" altLang="en-US" sz="2400"/>
          </a:p>
          <a:p>
            <a:pPr>
              <a:lnSpc>
                <a:spcPct val="150000"/>
              </a:lnSpc>
            </a:pPr>
            <a:r>
              <a:rPr lang="zh-CN" altLang="en-US" sz="2400"/>
              <a:t>   </a:t>
            </a:r>
            <a:r>
              <a:rPr lang="en-US" altLang="zh-CN" sz="2400"/>
              <a:t>   </a:t>
            </a:r>
            <a:r>
              <a:rPr lang="zh-CN" altLang="en-US" sz="2400"/>
              <a:t> 因为在采样过程中，采样信号的个数是有限的，模拟信息中的某些部分必然被丢失。要使被采得的信息能够表示原来的模拟信息，就说要能够完全从断续采样模拟信号如图5-2(d)中的</a:t>
            </a:r>
            <a:r>
              <a:rPr lang="zh-CN" altLang="en-US" sz="2400" i="1">
                <a:latin typeface="Times New Roman" panose="02020603050405020304" pitchFamily="18" charset="0"/>
                <a:cs typeface="Times New Roman" panose="02020603050405020304" pitchFamily="18" charset="0"/>
                <a:sym typeface="+mn-ea"/>
              </a:rPr>
              <a:t>f</a:t>
            </a:r>
            <a:r>
              <a:rPr lang="zh-CN" altLang="en-US" sz="2400"/>
              <a:t>1(t)恢复到连续模拟</a:t>
            </a:r>
            <a:r>
              <a:rPr lang="zh-CN" altLang="en-US" sz="2400" i="1">
                <a:latin typeface="Times New Roman" panose="02020603050405020304" pitchFamily="18" charset="0"/>
                <a:cs typeface="Times New Roman" panose="02020603050405020304" pitchFamily="18" charset="0"/>
              </a:rPr>
              <a:t>f</a:t>
            </a:r>
            <a:r>
              <a:rPr lang="zh-CN" altLang="en-US" sz="2400"/>
              <a:t>(t)，根据采样理论的分析</a:t>
            </a:r>
            <a:r>
              <a:rPr lang="en-US" altLang="zh-CN" sz="2400"/>
              <a:t>:</a:t>
            </a:r>
            <a:endParaRPr lang="en-US" altLang="zh-CN" sz="2400"/>
          </a:p>
          <a:p>
            <a:pPr>
              <a:lnSpc>
                <a:spcPct val="150000"/>
              </a:lnSpc>
            </a:pPr>
            <a:r>
              <a:rPr lang="en-US" altLang="zh-CN" sz="2400"/>
              <a:t>      </a:t>
            </a:r>
            <a:r>
              <a:rPr lang="zh-CN" altLang="en-US" sz="2400">
                <a:solidFill>
                  <a:srgbClr val="0070C0"/>
                </a:solidFill>
              </a:rPr>
              <a:t>采样控制信号</a:t>
            </a:r>
            <a:r>
              <a:rPr lang="zh-CN" altLang="en-US" sz="2400" i="1">
                <a:solidFill>
                  <a:srgbClr val="0070C0"/>
                </a:solidFill>
                <a:latin typeface="Times New Roman" panose="02020603050405020304" pitchFamily="18" charset="0"/>
                <a:cs typeface="Times New Roman" panose="02020603050405020304" pitchFamily="18" charset="0"/>
              </a:rPr>
              <a:t>p</a:t>
            </a:r>
            <a:r>
              <a:rPr lang="zh-CN" altLang="en-US" sz="2400">
                <a:solidFill>
                  <a:srgbClr val="0070C0"/>
                </a:solidFill>
              </a:rPr>
              <a:t>(t)的频率至少要包括噪声在内的模拟信号</a:t>
            </a:r>
            <a:r>
              <a:rPr lang="zh-CN" altLang="en-US" sz="2400" i="1">
                <a:solidFill>
                  <a:srgbClr val="0070C0"/>
                </a:solidFill>
                <a:latin typeface="Times New Roman" panose="02020603050405020304" pitchFamily="18" charset="0"/>
                <a:cs typeface="Times New Roman" panose="02020603050405020304" pitchFamily="18" charset="0"/>
                <a:sym typeface="+mn-ea"/>
              </a:rPr>
              <a:t>f</a:t>
            </a:r>
            <a:r>
              <a:rPr lang="zh-CN" altLang="en-US" sz="2400">
                <a:solidFill>
                  <a:srgbClr val="0070C0"/>
                </a:solidFill>
              </a:rPr>
              <a:t>(t)的最高有效频率的两倍</a:t>
            </a:r>
            <a:r>
              <a:rPr lang="zh-CN" altLang="en-US" sz="2400"/>
              <a:t>。  </a:t>
            </a:r>
            <a:endParaRPr lang="zh-CN" altLang="en-US" sz="240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linds(horizontal)">
                                      <p:cBhvr>
                                        <p:cTn id="15"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内容占位符 2"/>
          <p:cNvSpPr>
            <a:spLocks noGrp="1" noChangeArrowheads="1"/>
          </p:cNvSpPr>
          <p:nvPr>
            <p:ph sz="quarter" idx="10"/>
          </p:nvPr>
        </p:nvSpPr>
        <p:spPr>
          <a:xfrm>
            <a:off x="847725" y="634365"/>
            <a:ext cx="8131175" cy="532130"/>
          </a:xfrm>
        </p:spPr>
        <p:txBody>
          <a:bodyPr vert="horz" wrap="square" lIns="91440" tIns="45720" rIns="91440" bIns="45720" numCol="1" anchor="t" anchorCtr="0" compatLnSpc="1">
            <a:normAutofit fontScale="25000"/>
          </a:bodyPr>
          <a:lstStyle/>
          <a:p>
            <a:pPr marL="273050" marR="0" lvl="0" indent="-273050" algn="l" defTabSz="914400" rtl="0" eaLnBrk="1" fontAlgn="base" latinLnBrk="0" hangingPunct="1">
              <a:lnSpc>
                <a:spcPts val="4000"/>
              </a:lnSpc>
              <a:spcBef>
                <a:spcPts val="600"/>
              </a:spcBef>
              <a:spcAft>
                <a:spcPts val="1200"/>
              </a:spcAft>
              <a:buClr>
                <a:schemeClr val="accent1"/>
              </a:buClr>
              <a:buSzPct val="70000"/>
              <a:buFont typeface="Arial" panose="020B0604020202020204" pitchFamily="34" charset="0"/>
              <a:buNone/>
              <a:defRPr/>
            </a:pPr>
            <a:r>
              <a:rPr kumimoji="0" lang="zh-CN" altLang="en-US" sz="96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2. 离散数字信息特性</a:t>
            </a:r>
            <a:endParaRPr kumimoji="0" lang="zh-CN" altLang="en-US" sz="96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4" name="矩形 3"/>
          <p:cNvSpPr/>
          <p:nvPr/>
        </p:nvSpPr>
        <p:spPr>
          <a:xfrm>
            <a:off x="8400415" y="5948680"/>
            <a:ext cx="1871980" cy="864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781685" y="1334135"/>
            <a:ext cx="10910570" cy="5446395"/>
          </a:xfrm>
          <a:prstGeom prst="rect">
            <a:avLst/>
          </a:prstGeom>
          <a:noFill/>
        </p:spPr>
        <p:txBody>
          <a:bodyPr wrap="square" rtlCol="0">
            <a:spAutoFit/>
          </a:bodyPr>
          <a:p>
            <a:pPr>
              <a:lnSpc>
                <a:spcPct val="150000"/>
              </a:lnSpc>
            </a:pPr>
            <a:r>
              <a:rPr lang="zh-CN" altLang="en-US" sz="2400"/>
              <a:t>2）离散数字信息的精确度取决于</a:t>
            </a:r>
            <a:r>
              <a:rPr lang="en-US" altLang="zh-CN" sz="2400">
                <a:sym typeface="+mn-ea"/>
              </a:rPr>
              <a:t>A/D</a:t>
            </a:r>
            <a:r>
              <a:rPr lang="zh-CN" altLang="en-US" sz="2400">
                <a:sym typeface="+mn-ea"/>
              </a:rPr>
              <a:t>转换器的</a:t>
            </a:r>
            <a:r>
              <a:rPr lang="zh-CN" altLang="en-US" sz="2400"/>
              <a:t>数字位。</a:t>
            </a:r>
            <a:endParaRPr lang="zh-CN" altLang="en-US" sz="2400"/>
          </a:p>
          <a:p>
            <a:pPr>
              <a:lnSpc>
                <a:spcPct val="150000"/>
              </a:lnSpc>
            </a:pPr>
            <a:r>
              <a:rPr lang="en-US" altLang="zh-CN" sz="2400"/>
              <a:t>     </a:t>
            </a:r>
            <a:r>
              <a:rPr lang="en-US" altLang="zh-CN" sz="2400">
                <a:sym typeface="+mn-ea"/>
              </a:rPr>
              <a:t>A/D</a:t>
            </a:r>
            <a:r>
              <a:rPr lang="zh-CN" altLang="en-US" sz="2400">
                <a:sym typeface="+mn-ea"/>
              </a:rPr>
              <a:t>转换器的作用：</a:t>
            </a:r>
            <a:r>
              <a:rPr lang="zh-CN" altLang="en-US" sz="2400"/>
              <a:t>模拟量</a:t>
            </a:r>
            <a:r>
              <a:rPr lang="en-US" altLang="zh-CN" sz="2400"/>
              <a:t>0-5V </a:t>
            </a:r>
            <a:r>
              <a:rPr lang="en-US" altLang="zh-CN" sz="2400">
                <a:latin typeface="等线" panose="02010600030101010101" charset="-122"/>
                <a:ea typeface="等线" panose="02010600030101010101" charset="-122"/>
              </a:rPr>
              <a:t>→</a:t>
            </a:r>
            <a:r>
              <a:rPr lang="en-US" altLang="zh-CN" sz="2400"/>
              <a:t> </a:t>
            </a:r>
            <a:r>
              <a:rPr lang="zh-CN" altLang="en-US" sz="2400">
                <a:sym typeface="+mn-ea"/>
              </a:rPr>
              <a:t>数字量</a:t>
            </a:r>
            <a:r>
              <a:rPr lang="en-US" altLang="zh-CN" sz="2400">
                <a:sym typeface="+mn-ea"/>
              </a:rPr>
              <a:t> </a:t>
            </a:r>
            <a:r>
              <a:rPr lang="zh-CN" altLang="en-US" sz="2400">
                <a:sym typeface="+mn-ea"/>
              </a:rPr>
              <a:t>。</a:t>
            </a:r>
            <a:endParaRPr lang="zh-CN" altLang="en-US" sz="2400"/>
          </a:p>
          <a:p>
            <a:pPr>
              <a:lnSpc>
                <a:spcPct val="150000"/>
              </a:lnSpc>
            </a:pPr>
            <a:r>
              <a:rPr lang="en-US" altLang="zh-CN" sz="2400"/>
              <a:t>     </a:t>
            </a:r>
            <a:r>
              <a:rPr lang="zh-CN" altLang="en-US" sz="2400"/>
              <a:t>八位转换器的辨识度（</a:t>
            </a:r>
            <a:r>
              <a:rPr lang="en-US" altLang="zh-CN" sz="2400">
                <a:sym typeface="+mn-ea"/>
              </a:rPr>
              <a:t>5/255</a:t>
            </a:r>
            <a:r>
              <a:rPr lang="zh-CN" altLang="en-US" sz="2400">
                <a:sym typeface="+mn-ea"/>
              </a:rPr>
              <a:t>）或</a:t>
            </a:r>
            <a:r>
              <a:rPr lang="zh-CN" altLang="en-US" sz="2400"/>
              <a:t>十位转换器</a:t>
            </a:r>
            <a:r>
              <a:rPr lang="zh-CN" altLang="en-US" sz="2400">
                <a:sym typeface="+mn-ea"/>
              </a:rPr>
              <a:t>的辨识度（</a:t>
            </a:r>
            <a:r>
              <a:rPr lang="en-US" altLang="zh-CN" sz="2400">
                <a:sym typeface="+mn-ea"/>
              </a:rPr>
              <a:t>5/1023</a:t>
            </a:r>
            <a:r>
              <a:rPr lang="zh-CN" altLang="en-US" sz="2400">
                <a:sym typeface="+mn-ea"/>
              </a:rPr>
              <a:t>），</a:t>
            </a:r>
            <a:r>
              <a:rPr lang="zh-CN" altLang="en-US" sz="2400">
                <a:sym typeface="+mn-ea"/>
              </a:rPr>
              <a:t>分别将模拟量数字化。</a:t>
            </a:r>
            <a:endParaRPr lang="zh-CN" altLang="en-US" sz="2400">
              <a:sym typeface="+mn-ea"/>
            </a:endParaRPr>
          </a:p>
          <a:p>
            <a:pPr>
              <a:lnSpc>
                <a:spcPct val="150000"/>
              </a:lnSpc>
            </a:pPr>
            <a:r>
              <a:rPr lang="zh-CN" altLang="en-US" sz="2400">
                <a:sym typeface="+mn-ea"/>
              </a:rPr>
              <a:t>八位</a:t>
            </a:r>
            <a:r>
              <a:rPr lang="en-US" altLang="zh-CN" sz="2400">
                <a:sym typeface="+mn-ea"/>
              </a:rPr>
              <a:t>A/D</a:t>
            </a:r>
            <a:r>
              <a:rPr lang="zh-CN" altLang="en-US" sz="2400">
                <a:sym typeface="+mn-ea"/>
              </a:rPr>
              <a:t>转换器的情况</a:t>
            </a:r>
            <a:r>
              <a:rPr lang="en-US" altLang="zh-CN" sz="2400">
                <a:sym typeface="+mn-ea"/>
              </a:rPr>
              <a:t>                            </a:t>
            </a:r>
            <a:r>
              <a:rPr lang="zh-CN" altLang="en-US" sz="2400">
                <a:sym typeface="+mn-ea"/>
              </a:rPr>
              <a:t>十位</a:t>
            </a:r>
            <a:r>
              <a:rPr lang="en-US" altLang="zh-CN" sz="2400">
                <a:sym typeface="+mn-ea"/>
              </a:rPr>
              <a:t>A/D</a:t>
            </a:r>
            <a:r>
              <a:rPr lang="zh-CN" altLang="en-US" sz="2400">
                <a:sym typeface="+mn-ea"/>
              </a:rPr>
              <a:t>转换器的情况</a:t>
            </a:r>
            <a:endParaRPr lang="zh-CN" altLang="en-US" sz="2400"/>
          </a:p>
          <a:p>
            <a:r>
              <a:rPr lang="zh-CN" altLang="en-US" sz="2400"/>
              <a:t>数字</a:t>
            </a:r>
            <a:r>
              <a:rPr lang="en-US" altLang="zh-CN" sz="2400"/>
              <a:t>00000000</a:t>
            </a:r>
            <a:r>
              <a:rPr lang="zh-CN" altLang="en-US" sz="2400"/>
              <a:t>对应模拟量</a:t>
            </a:r>
            <a:r>
              <a:rPr lang="en-US" altLang="zh-CN" sz="2400">
                <a:sym typeface="+mn-ea"/>
              </a:rPr>
              <a:t>0</a:t>
            </a:r>
            <a:r>
              <a:rPr lang="zh-CN" altLang="en-US" sz="2400">
                <a:sym typeface="+mn-ea"/>
              </a:rPr>
              <a:t>×</a:t>
            </a:r>
            <a:r>
              <a:rPr lang="en-US" altLang="zh-CN" sz="2400">
                <a:sym typeface="+mn-ea"/>
              </a:rPr>
              <a:t>5/255</a:t>
            </a:r>
            <a:r>
              <a:rPr lang="en-US" altLang="zh-CN" sz="2400"/>
              <a:t>        </a:t>
            </a:r>
            <a:r>
              <a:rPr lang="zh-CN" altLang="en-US" sz="2400">
                <a:sym typeface="+mn-ea"/>
              </a:rPr>
              <a:t>数字</a:t>
            </a:r>
            <a:r>
              <a:rPr lang="en-US" altLang="zh-CN" sz="2400"/>
              <a:t> 0000000000</a:t>
            </a:r>
            <a:r>
              <a:rPr lang="zh-CN" altLang="en-US" sz="2400">
                <a:sym typeface="+mn-ea"/>
              </a:rPr>
              <a:t>对应模拟量</a:t>
            </a:r>
            <a:r>
              <a:rPr lang="en-US" altLang="zh-CN" sz="2400">
                <a:sym typeface="+mn-ea"/>
              </a:rPr>
              <a:t>0</a:t>
            </a:r>
            <a:r>
              <a:rPr lang="zh-CN" altLang="en-US" sz="2400">
                <a:sym typeface="+mn-ea"/>
              </a:rPr>
              <a:t>×</a:t>
            </a:r>
            <a:r>
              <a:rPr lang="en-US" altLang="zh-CN" sz="2400">
                <a:sym typeface="+mn-ea"/>
              </a:rPr>
              <a:t>5/1023</a:t>
            </a:r>
            <a:endParaRPr lang="en-US" altLang="zh-CN" sz="2400"/>
          </a:p>
          <a:p>
            <a:r>
              <a:rPr lang="zh-CN" altLang="en-US" sz="2400">
                <a:sym typeface="+mn-ea"/>
              </a:rPr>
              <a:t>数字</a:t>
            </a:r>
            <a:r>
              <a:rPr lang="en-US" altLang="zh-CN" sz="2400"/>
              <a:t>00000001</a:t>
            </a:r>
            <a:r>
              <a:rPr lang="zh-CN" altLang="en-US" sz="2400">
                <a:sym typeface="+mn-ea"/>
              </a:rPr>
              <a:t>对应模拟量</a:t>
            </a:r>
            <a:r>
              <a:rPr lang="en-US" altLang="zh-CN" sz="2400">
                <a:sym typeface="+mn-ea"/>
              </a:rPr>
              <a:t>1</a:t>
            </a:r>
            <a:r>
              <a:rPr lang="zh-CN" altLang="en-US" sz="2400">
                <a:sym typeface="+mn-ea"/>
              </a:rPr>
              <a:t>×</a:t>
            </a:r>
            <a:r>
              <a:rPr lang="en-US" altLang="zh-CN" sz="2400">
                <a:sym typeface="+mn-ea"/>
              </a:rPr>
              <a:t>5/255</a:t>
            </a:r>
            <a:r>
              <a:rPr lang="en-US" altLang="zh-CN" sz="2400"/>
              <a:t>        </a:t>
            </a:r>
            <a:r>
              <a:rPr lang="zh-CN" altLang="en-US" sz="2400">
                <a:sym typeface="+mn-ea"/>
              </a:rPr>
              <a:t>数字</a:t>
            </a:r>
            <a:r>
              <a:rPr lang="en-US" altLang="zh-CN" sz="2400"/>
              <a:t> </a:t>
            </a:r>
            <a:r>
              <a:rPr lang="en-US" altLang="zh-CN" sz="2400">
                <a:sym typeface="+mn-ea"/>
              </a:rPr>
              <a:t>0000000001</a:t>
            </a:r>
            <a:r>
              <a:rPr lang="zh-CN" altLang="en-US" sz="2400">
                <a:sym typeface="+mn-ea"/>
              </a:rPr>
              <a:t>对应模拟量</a:t>
            </a:r>
            <a:r>
              <a:rPr lang="en-US" altLang="zh-CN" sz="2400">
                <a:sym typeface="+mn-ea"/>
              </a:rPr>
              <a:t>1</a:t>
            </a:r>
            <a:r>
              <a:rPr lang="zh-CN" altLang="en-US" sz="2400">
                <a:sym typeface="+mn-ea"/>
              </a:rPr>
              <a:t>×</a:t>
            </a:r>
            <a:r>
              <a:rPr lang="en-US" altLang="zh-CN" sz="2400">
                <a:sym typeface="+mn-ea"/>
              </a:rPr>
              <a:t>5/1023</a:t>
            </a:r>
            <a:endParaRPr lang="en-US" altLang="zh-CN" sz="2400"/>
          </a:p>
          <a:p>
            <a:r>
              <a:rPr lang="en-US" altLang="zh-CN" sz="2400"/>
              <a:t>……                                                              ……</a:t>
            </a:r>
            <a:endParaRPr lang="en-US" altLang="zh-CN" sz="2400"/>
          </a:p>
          <a:p>
            <a:r>
              <a:rPr lang="zh-CN" altLang="en-US" sz="2400">
                <a:sym typeface="+mn-ea"/>
              </a:rPr>
              <a:t>数字</a:t>
            </a:r>
            <a:r>
              <a:rPr lang="en-US" altLang="zh-CN" sz="2400">
                <a:sym typeface="+mn-ea"/>
              </a:rPr>
              <a:t>11111110</a:t>
            </a:r>
            <a:r>
              <a:rPr lang="zh-CN" altLang="en-US" sz="2400">
                <a:sym typeface="+mn-ea"/>
              </a:rPr>
              <a:t>对应模拟量</a:t>
            </a:r>
            <a:r>
              <a:rPr lang="en-US" altLang="zh-CN" sz="2400">
                <a:sym typeface="+mn-ea"/>
              </a:rPr>
              <a:t>254</a:t>
            </a:r>
            <a:r>
              <a:rPr lang="zh-CN" altLang="en-US" sz="2400">
                <a:sym typeface="+mn-ea"/>
              </a:rPr>
              <a:t>×</a:t>
            </a:r>
            <a:r>
              <a:rPr lang="en-US" altLang="zh-CN" sz="2400">
                <a:sym typeface="+mn-ea"/>
              </a:rPr>
              <a:t>5/255    </a:t>
            </a:r>
            <a:r>
              <a:rPr lang="zh-CN" altLang="en-US" sz="2400">
                <a:sym typeface="+mn-ea"/>
              </a:rPr>
              <a:t>数字</a:t>
            </a:r>
            <a:r>
              <a:rPr lang="en-US" altLang="zh-CN" sz="2400">
                <a:sym typeface="+mn-ea"/>
              </a:rPr>
              <a:t>1111111110</a:t>
            </a:r>
            <a:r>
              <a:rPr lang="zh-CN" altLang="en-US" sz="2400">
                <a:sym typeface="+mn-ea"/>
              </a:rPr>
              <a:t>对应模拟量</a:t>
            </a:r>
            <a:r>
              <a:rPr lang="en-US" altLang="zh-CN" sz="2400">
                <a:sym typeface="+mn-ea"/>
              </a:rPr>
              <a:t>1022</a:t>
            </a:r>
            <a:r>
              <a:rPr lang="zh-CN" altLang="en-US" sz="2400">
                <a:sym typeface="+mn-ea"/>
              </a:rPr>
              <a:t>×</a:t>
            </a:r>
            <a:r>
              <a:rPr lang="en-US" altLang="zh-CN" sz="2400">
                <a:sym typeface="+mn-ea"/>
              </a:rPr>
              <a:t>5/1023</a:t>
            </a:r>
            <a:r>
              <a:rPr lang="en-US" altLang="zh-CN" sz="2400">
                <a:sym typeface="+mn-ea"/>
              </a:rPr>
              <a:t> </a:t>
            </a:r>
            <a:endParaRPr lang="en-US" altLang="zh-CN" sz="2400">
              <a:sym typeface="+mn-ea"/>
            </a:endParaRPr>
          </a:p>
          <a:p>
            <a:r>
              <a:rPr lang="zh-CN" altLang="en-US" sz="2400">
                <a:sym typeface="+mn-ea"/>
              </a:rPr>
              <a:t>数字</a:t>
            </a:r>
            <a:r>
              <a:rPr lang="en-US" altLang="zh-CN" sz="2400">
                <a:sym typeface="+mn-ea"/>
              </a:rPr>
              <a:t>11111111</a:t>
            </a:r>
            <a:r>
              <a:rPr lang="zh-CN" altLang="en-US" sz="2400">
                <a:sym typeface="+mn-ea"/>
              </a:rPr>
              <a:t>对应模拟量</a:t>
            </a:r>
            <a:r>
              <a:rPr lang="en-US" altLang="zh-CN" sz="2400">
                <a:sym typeface="+mn-ea"/>
              </a:rPr>
              <a:t> 255</a:t>
            </a:r>
            <a:r>
              <a:rPr lang="zh-CN" altLang="en-US" sz="2400">
                <a:sym typeface="+mn-ea"/>
              </a:rPr>
              <a:t>×</a:t>
            </a:r>
            <a:r>
              <a:rPr lang="en-US" altLang="zh-CN" sz="2400">
                <a:sym typeface="+mn-ea"/>
              </a:rPr>
              <a:t>5/255   </a:t>
            </a:r>
            <a:r>
              <a:rPr lang="zh-CN" altLang="en-US" sz="2400">
                <a:sym typeface="+mn-ea"/>
              </a:rPr>
              <a:t>数字</a:t>
            </a:r>
            <a:r>
              <a:rPr lang="en-US" altLang="zh-CN" sz="2400">
                <a:sym typeface="+mn-ea"/>
              </a:rPr>
              <a:t>1111111111</a:t>
            </a:r>
            <a:r>
              <a:rPr lang="zh-CN" altLang="en-US" sz="2400">
                <a:sym typeface="+mn-ea"/>
              </a:rPr>
              <a:t>对应模拟量</a:t>
            </a:r>
            <a:r>
              <a:rPr lang="en-US" altLang="zh-CN" sz="2400">
                <a:sym typeface="+mn-ea"/>
              </a:rPr>
              <a:t>1023</a:t>
            </a:r>
            <a:r>
              <a:rPr lang="zh-CN" altLang="en-US" sz="2400">
                <a:sym typeface="+mn-ea"/>
              </a:rPr>
              <a:t>×</a:t>
            </a:r>
            <a:r>
              <a:rPr lang="en-US" altLang="zh-CN" sz="2400">
                <a:sym typeface="+mn-ea"/>
              </a:rPr>
              <a:t>5/1023</a:t>
            </a:r>
            <a:endParaRPr lang="en-US" altLang="zh-CN" sz="2400">
              <a:sym typeface="+mn-ea"/>
            </a:endParaRPr>
          </a:p>
          <a:p>
            <a:r>
              <a:rPr lang="en-US" altLang="zh-CN" sz="2400"/>
              <a:t>     </a:t>
            </a:r>
            <a:r>
              <a:rPr lang="zh-CN" altLang="en-US" sz="2400"/>
              <a:t>常见的有8位A/D转换器、10位A/D转换器、11位A/D转换器、12位A/D转换器和16位A/D转换器。</a:t>
            </a:r>
            <a:endParaRPr lang="zh-CN" altLang="en-US" sz="240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checkerboard(across)">
                                      <p:cBhvr>
                                        <p:cTn id="7" dur="5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linds(horizontal)">
                                      <p:cBhvr>
                                        <p:cTn id="12" dur="500"/>
                                        <p:tgtEl>
                                          <p:spTgt spid="2">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blinds(horizontal)">
                                      <p:cBhvr>
                                        <p:cTn id="15" dur="500"/>
                                        <p:tgtEl>
                                          <p:spTgt spid="2">
                                            <p:txEl>
                                              <p:pRg st="1" end="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Effect transition="in" filter="blinds(horizontal)">
                                      <p:cBhvr>
                                        <p:cTn id="18" dur="500"/>
                                        <p:tgtEl>
                                          <p:spTgt spid="2">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Effect transition="in" filter="blinds(horizontal)">
                                      <p:cBhvr>
                                        <p:cTn id="23" dur="500"/>
                                        <p:tgtEl>
                                          <p:spTgt spid="2">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
                                            <p:txEl>
                                              <p:pRg st="4" end="4"/>
                                            </p:txEl>
                                          </p:spTgt>
                                        </p:tgtEl>
                                        <p:attrNameLst>
                                          <p:attrName>style.visibility</p:attrName>
                                        </p:attrNameLst>
                                      </p:cBhvr>
                                      <p:to>
                                        <p:strVal val="visible"/>
                                      </p:to>
                                    </p:set>
                                    <p:animEffect transition="in" filter="blinds(horizontal)">
                                      <p:cBhvr>
                                        <p:cTn id="28" dur="500"/>
                                        <p:tgtEl>
                                          <p:spTgt spid="2">
                                            <p:txEl>
                                              <p:pRg st="4" end="4"/>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Effect transition="in" filter="blinds(horizontal)">
                                      <p:cBhvr>
                                        <p:cTn id="31" dur="500"/>
                                        <p:tgtEl>
                                          <p:spTgt spid="2">
                                            <p:txEl>
                                              <p:pRg st="5" end="5"/>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2">
                                            <p:txEl>
                                              <p:pRg st="6" end="6"/>
                                            </p:txEl>
                                          </p:spTgt>
                                        </p:tgtEl>
                                        <p:attrNameLst>
                                          <p:attrName>style.visibility</p:attrName>
                                        </p:attrNameLst>
                                      </p:cBhvr>
                                      <p:to>
                                        <p:strVal val="visible"/>
                                      </p:to>
                                    </p:set>
                                    <p:animEffect transition="in" filter="blinds(horizontal)">
                                      <p:cBhvr>
                                        <p:cTn id="34" dur="500"/>
                                        <p:tgtEl>
                                          <p:spTgt spid="2">
                                            <p:txEl>
                                              <p:pRg st="6" end="6"/>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blinds(horizontal)">
                                      <p:cBhvr>
                                        <p:cTn id="37" dur="500"/>
                                        <p:tgtEl>
                                          <p:spTgt spid="2">
                                            <p:txEl>
                                              <p:pRg st="7" end="7"/>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2">
                                            <p:txEl>
                                              <p:pRg st="8" end="8"/>
                                            </p:txEl>
                                          </p:spTgt>
                                        </p:tgtEl>
                                        <p:attrNameLst>
                                          <p:attrName>style.visibility</p:attrName>
                                        </p:attrNameLst>
                                      </p:cBhvr>
                                      <p:to>
                                        <p:strVal val="visible"/>
                                      </p:to>
                                    </p:set>
                                    <p:animEffect transition="in" filter="blinds(horizontal)">
                                      <p:cBhvr>
                                        <p:cTn id="40" dur="500"/>
                                        <p:tgtEl>
                                          <p:spTgt spid="2">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2">
                                            <p:txEl>
                                              <p:pRg st="9" end="9"/>
                                            </p:txEl>
                                          </p:spTgt>
                                        </p:tgtEl>
                                        <p:attrNameLst>
                                          <p:attrName>style.visibility</p:attrName>
                                        </p:attrNameLst>
                                      </p:cBhvr>
                                      <p:to>
                                        <p:strVal val="visible"/>
                                      </p:to>
                                    </p:set>
                                    <p:animEffect transition="in" filter="blinds(horizontal)">
                                      <p:cBhvr>
                                        <p:cTn id="45"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bldLvl="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内容占位符 2"/>
          <p:cNvSpPr>
            <a:spLocks noGrp="1"/>
          </p:cNvSpPr>
          <p:nvPr>
            <p:ph sz="quarter" idx="10"/>
          </p:nvPr>
        </p:nvSpPr>
        <p:spPr>
          <a:xfrm>
            <a:off x="1862455" y="2390140"/>
            <a:ext cx="7848600" cy="2498725"/>
          </a:xfrm>
        </p:spPr>
        <p:txBody>
          <a:bodyPr vert="horz" wrap="square" lIns="91440" tIns="45720" rIns="91440" bIns="45720" anchor="t">
            <a:normAutofit fontScale="70000"/>
          </a:bodyPr>
          <a:lstStyle/>
          <a:p>
            <a:pPr eaLnBrk="1" hangingPunct="1">
              <a:lnSpc>
                <a:spcPts val="4000"/>
              </a:lnSpc>
              <a:buClr>
                <a:srgbClr val="FF0101"/>
              </a:buClr>
              <a:buFont typeface="Wingdings" panose="05000000000000000000" pitchFamily="2" charset="2"/>
              <a:buChar char="Ø"/>
            </a:pPr>
            <a:r>
              <a:rPr lang="zh-CN" altLang="en-US" dirty="0">
                <a:solidFill>
                  <a:srgbClr val="FF0000"/>
                </a:solidFill>
                <a:latin typeface="微软雅黑" panose="020B0503020204020204" pitchFamily="34" charset="-122"/>
                <a:ea typeface="微软雅黑" panose="020B0503020204020204" pitchFamily="34" charset="-122"/>
              </a:rPr>
              <a:t>基数。</a:t>
            </a:r>
            <a:r>
              <a:rPr lang="zh-CN" altLang="en-US" dirty="0">
                <a:latin typeface="微软雅黑" panose="020B0503020204020204" pitchFamily="34" charset="-122"/>
                <a:ea typeface="微软雅黑" panose="020B0503020204020204" pitchFamily="34" charset="-122"/>
              </a:rPr>
              <a:t>十进制中，采用十个不同的数码0、1、2、3、4、5、6、7、8和9，它的基数就是十，即“逢十进一”，所以称它为十进制数制。</a:t>
            </a:r>
            <a:endParaRPr lang="zh-CN" altLang="en-US" dirty="0">
              <a:latin typeface="微软雅黑" panose="020B0503020204020204" pitchFamily="34" charset="-122"/>
              <a:ea typeface="微软雅黑" panose="020B0503020204020204" pitchFamily="34" charset="-122"/>
            </a:endParaRPr>
          </a:p>
          <a:p>
            <a:pPr eaLnBrk="1" hangingPunct="1">
              <a:lnSpc>
                <a:spcPts val="4000"/>
              </a:lnSpc>
              <a:buClr>
                <a:srgbClr val="FF0101"/>
              </a:buClr>
              <a:buFont typeface="Wingdings" panose="05000000000000000000" pitchFamily="2" charset="2"/>
              <a:buChar char="Ø"/>
            </a:pPr>
            <a:r>
              <a:rPr dirty="0">
                <a:solidFill>
                  <a:srgbClr val="FF0000"/>
                </a:solidFill>
                <a:latin typeface="微软雅黑" panose="020B0503020204020204" pitchFamily="34" charset="-122"/>
                <a:ea typeface="微软雅黑" panose="020B0503020204020204" pitchFamily="34" charset="-122"/>
              </a:rPr>
              <a:t>位权。</a:t>
            </a:r>
            <a:r>
              <a:rPr dirty="0">
                <a:latin typeface="微软雅黑" panose="020B0503020204020204" pitchFamily="34" charset="-122"/>
                <a:ea typeface="微软雅黑" panose="020B0503020204020204" pitchFamily="34" charset="-122"/>
              </a:rPr>
              <a:t>一个数码（数字符号）处在不同的数位时，所代表的数值是不同的。</a:t>
            </a:r>
            <a:endParaRPr dirty="0">
              <a:latin typeface="微软雅黑" panose="020B0503020204020204" pitchFamily="34" charset="-122"/>
              <a:ea typeface="微软雅黑" panose="020B0503020204020204" pitchFamily="34" charset="-122"/>
            </a:endParaRPr>
          </a:p>
          <a:p>
            <a:pPr marL="0" indent="0" eaLnBrk="1" hangingPunct="1">
              <a:lnSpc>
                <a:spcPts val="4000"/>
              </a:lnSpc>
              <a:buClr>
                <a:srgbClr val="FF0101"/>
              </a:buClr>
              <a:buFont typeface="Wingdings" panose="05000000000000000000" pitchFamily="2" charset="2"/>
              <a:buNone/>
            </a:pPr>
            <a:endParaRPr lang="zh-CN" altLang="en-US" dirty="0">
              <a:latin typeface="微软雅黑" panose="020B0503020204020204" pitchFamily="34" charset="-122"/>
              <a:ea typeface="微软雅黑" panose="020B0503020204020204" pitchFamily="34" charset="-122"/>
            </a:endParaRPr>
          </a:p>
        </p:txBody>
      </p:sp>
      <p:sp>
        <p:nvSpPr>
          <p:cNvPr id="4098" name="内容占位符 2"/>
          <p:cNvSpPr>
            <a:spLocks noGrp="1" noChangeArrowheads="1"/>
          </p:cNvSpPr>
          <p:nvPr/>
        </p:nvSpPr>
        <p:spPr>
          <a:xfrm>
            <a:off x="719455" y="1452880"/>
            <a:ext cx="7775575" cy="774700"/>
          </a:xfrm>
          <a:prstGeom prst="rect">
            <a:avLst/>
          </a:prstGeom>
          <a:noFill/>
          <a:ln w="9525">
            <a:noFill/>
          </a:ln>
        </p:spPr>
        <p:txBody>
          <a:bodyPr vert="horz" wrap="square" lIns="91440" tIns="45720" rIns="91440" bIns="45720" numCol="1" anchor="t" anchorCtr="0" compatLnSpc="1"/>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panose="05000000000000000000"/>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273050" marR="0" lvl="0" indent="-273050" algn="l" defTabSz="914400" rtl="0" eaLnBrk="1" fontAlgn="base" latinLnBrk="0" hangingPunct="1">
              <a:lnSpc>
                <a:spcPts val="4000"/>
              </a:lnSpc>
              <a:spcBef>
                <a:spcPts val="600"/>
              </a:spcBef>
              <a:spcAft>
                <a:spcPts val="1200"/>
              </a:spcAft>
              <a:buClr>
                <a:schemeClr val="accent1"/>
              </a:buClr>
              <a:buSzPct val="70000"/>
              <a:buFont typeface="Arial" panose="020B0604020202020204" pitchFamily="34" charset="0"/>
              <a:buNone/>
              <a:defRPr/>
            </a:pPr>
            <a:r>
              <a:rPr kumimoji="0" lang="en-US" altLang="zh-CN" sz="3200" b="0" i="0" u="none" strike="noStrike" kern="1200" cap="none" spc="0" normalizeH="0" baseline="0" noProof="0" dirty="0" smtClean="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rPr>
              <a:t>1</a:t>
            </a:r>
            <a:r>
              <a:rPr kumimoji="0" lang="zh-CN" altLang="en-US" sz="3200" b="0" i="0" u="none" strike="noStrike" kern="1200" cap="none" spc="0" normalizeH="0" baseline="0" noProof="0" dirty="0" smtClean="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rPr>
              <a:t>、十进制数</a:t>
            </a:r>
            <a:endParaRPr kumimoji="0" lang="zh-CN" altLang="en-US" sz="3200" b="0" i="0" u="none" strike="noStrike" kern="1200" cap="none" spc="0" normalizeH="0" baseline="0" noProof="0" dirty="0" smtClean="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ts val="4000"/>
              </a:lnSpc>
              <a:spcBef>
                <a:spcPts val="600"/>
              </a:spcBef>
              <a:spcAft>
                <a:spcPct val="0"/>
              </a:spcAft>
              <a:buClr>
                <a:schemeClr val="accent1"/>
              </a:buClr>
              <a:buSzPct val="70000"/>
              <a:buFont typeface="Wingdings" panose="05000000000000000000" pitchFamily="2" charset="2"/>
              <a:buNone/>
              <a:defRPr/>
            </a:pPr>
            <a:endParaRPr kumimoji="0" lang="zh-CN" altLang="en-US"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4" name="矩形 3"/>
          <p:cNvSpPr/>
          <p:nvPr/>
        </p:nvSpPr>
        <p:spPr>
          <a:xfrm>
            <a:off x="8400415" y="5948680"/>
            <a:ext cx="1871980" cy="864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文本框 99"/>
          <p:cNvSpPr txBox="1"/>
          <p:nvPr/>
        </p:nvSpPr>
        <p:spPr>
          <a:xfrm>
            <a:off x="3288030" y="4967605"/>
            <a:ext cx="5080000" cy="368300"/>
          </a:xfrm>
          <a:prstGeom prst="rect">
            <a:avLst/>
          </a:prstGeom>
          <a:noFill/>
          <a:ln w="9525">
            <a:noFill/>
          </a:ln>
        </p:spPr>
        <p:txBody>
          <a:bodyPr>
            <a:spAutoFit/>
          </a:bodyPr>
          <a:p>
            <a:pPr algn="ctr"/>
            <a:r>
              <a:rPr lang="zh-CN" sz="1800">
                <a:ea typeface="宋体" panose="02010600030101010101" pitchFamily="2" charset="-122"/>
              </a:rPr>
              <a:t>表5-1 十进制的序数、幂及位权的关系</a:t>
            </a:r>
            <a:endParaRPr lang="zh-CN" altLang="en-US" sz="1800"/>
          </a:p>
        </p:txBody>
      </p:sp>
      <p:graphicFrame>
        <p:nvGraphicFramePr>
          <p:cNvPr id="2" name="表格 1"/>
          <p:cNvGraphicFramePr/>
          <p:nvPr>
            <p:custDataLst>
              <p:tags r:id="rId1"/>
            </p:custDataLst>
          </p:nvPr>
        </p:nvGraphicFramePr>
        <p:xfrm>
          <a:off x="1861820" y="5458460"/>
          <a:ext cx="7992110" cy="1043305"/>
        </p:xfrm>
        <a:graphic>
          <a:graphicData uri="http://schemas.openxmlformats.org/drawingml/2006/table">
            <a:tbl>
              <a:tblPr firstRow="1" bandRow="1">
                <a:tableStyleId>{5940675A-B579-460E-94D1-54222C63F5DA}</a:tableStyleId>
              </a:tblPr>
              <a:tblGrid>
                <a:gridCol w="1639570"/>
                <a:gridCol w="517525"/>
                <a:gridCol w="661670"/>
                <a:gridCol w="677545"/>
                <a:gridCol w="673735"/>
                <a:gridCol w="676910"/>
                <a:gridCol w="819150"/>
                <a:gridCol w="810260"/>
                <a:gridCol w="810895"/>
                <a:gridCol w="704850"/>
              </a:tblGrid>
              <a:tr h="358775">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数位序数</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4</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3</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2</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1</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—1</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-2</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5755">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十的幂</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10</a:t>
                      </a:r>
                      <a:r>
                        <a:rPr lang="en-US" sz="1800" b="0" baseline="30000">
                          <a:latin typeface="宋体" panose="02010600030101010101" pitchFamily="2" charset="-122"/>
                          <a:ea typeface="宋体" panose="02010600030101010101" pitchFamily="2" charset="-122"/>
                          <a:cs typeface="宋体" panose="02010600030101010101" pitchFamily="2" charset="-122"/>
                        </a:rPr>
                        <a:t>3</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10</a:t>
                      </a:r>
                      <a:r>
                        <a:rPr lang="en-US" sz="1800" b="0" baseline="30000">
                          <a:latin typeface="宋体" panose="02010600030101010101" pitchFamily="2" charset="-122"/>
                          <a:ea typeface="宋体" panose="02010600030101010101" pitchFamily="2" charset="-122"/>
                          <a:cs typeface="宋体" panose="02010600030101010101" pitchFamily="2" charset="-122"/>
                        </a:rPr>
                        <a:t>2</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10</a:t>
                      </a:r>
                      <a:r>
                        <a:rPr lang="en-US" sz="1800" b="0" baseline="30000">
                          <a:latin typeface="宋体" panose="02010600030101010101" pitchFamily="2" charset="-122"/>
                          <a:ea typeface="宋体" panose="02010600030101010101" pitchFamily="2" charset="-122"/>
                          <a:cs typeface="宋体" panose="02010600030101010101" pitchFamily="2" charset="-122"/>
                        </a:rPr>
                        <a:t>1</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10</a:t>
                      </a:r>
                      <a:r>
                        <a:rPr lang="en-US" sz="1800" b="0" baseline="3000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10</a:t>
                      </a:r>
                      <a:r>
                        <a:rPr lang="en-US" sz="1800" b="0" baseline="30000">
                          <a:latin typeface="宋体" panose="02010600030101010101" pitchFamily="2" charset="-122"/>
                          <a:ea typeface="宋体" panose="02010600030101010101" pitchFamily="2" charset="-122"/>
                          <a:cs typeface="宋体" panose="02010600030101010101" pitchFamily="2" charset="-122"/>
                        </a:rPr>
                        <a:t>—1</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10</a:t>
                      </a:r>
                      <a:r>
                        <a:rPr lang="en-US" sz="1800" b="0" baseline="30000">
                          <a:latin typeface="宋体" panose="02010600030101010101" pitchFamily="2" charset="-122"/>
                          <a:ea typeface="宋体" panose="02010600030101010101" pitchFamily="2" charset="-122"/>
                          <a:cs typeface="宋体" panose="02010600030101010101" pitchFamily="2" charset="-122"/>
                        </a:rPr>
                        <a:t>—2</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10</a:t>
                      </a:r>
                      <a:r>
                        <a:rPr lang="en-US" sz="1800" b="0" baseline="30000">
                          <a:latin typeface="宋体" panose="02010600030101010101" pitchFamily="2" charset="-122"/>
                          <a:ea typeface="宋体" panose="02010600030101010101" pitchFamily="2" charset="-122"/>
                          <a:cs typeface="宋体" panose="02010600030101010101" pitchFamily="2" charset="-122"/>
                        </a:rPr>
                        <a:t>-3</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8775">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十进制的位权</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1000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100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10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1</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0.1</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0.01</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0.001</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21506" name="Rectangle 3"/>
          <p:cNvSpPr>
            <a:spLocks noGrp="1" noChangeArrowheads="1"/>
          </p:cNvSpPr>
          <p:nvPr>
            <p:ph type="body" sz="half" idx="1"/>
          </p:nvPr>
        </p:nvSpPr>
        <p:spPr>
          <a:xfrm>
            <a:off x="627352" y="537665"/>
            <a:ext cx="10487688" cy="752475"/>
          </a:xfrm>
        </p:spPr>
        <p:txBody>
          <a:bodyPr>
            <a:noAutofit/>
          </a:bodyPr>
          <a:p>
            <a:pPr marL="0" indent="0">
              <a:lnSpc>
                <a:spcPct val="100000"/>
              </a:lnSpc>
              <a:spcBef>
                <a:spcPts val="0"/>
              </a:spcBef>
              <a:buNone/>
            </a:pPr>
            <a:r>
              <a:rPr lang="zh-CN" altLang="en-US" sz="4400" b="1" dirty="0">
                <a:solidFill>
                  <a:schemeClr val="tx1"/>
                </a:solidFill>
                <a:latin typeface="微软雅黑" panose="020B0503020204020204" pitchFamily="34" charset="-122"/>
                <a:ea typeface="微软雅黑" panose="020B0503020204020204" pitchFamily="34" charset="-122"/>
                <a:sym typeface="+mn-ea"/>
              </a:rPr>
              <a:t>二、数和</a:t>
            </a:r>
            <a:r>
              <a:rPr lang="zh-CN" altLang="en-US" sz="4400" b="1" dirty="0">
                <a:solidFill>
                  <a:schemeClr val="tx1"/>
                </a:solidFill>
                <a:latin typeface="微软雅黑" panose="020B0503020204020204" pitchFamily="34" charset="-122"/>
                <a:ea typeface="微软雅黑" panose="020B0503020204020204" pitchFamily="34" charset="-122"/>
                <a:sym typeface="+mn-ea"/>
              </a:rPr>
              <a:t>数制</a:t>
            </a:r>
            <a:endParaRPr lang="zh-CN" altLang="en-US" sz="4400" b="1" dirty="0">
              <a:solidFill>
                <a:schemeClr val="tx1"/>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blinds(horizontal)">
                                      <p:cBhvr>
                                        <p:cTn id="7" dur="5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123">
                                            <p:txEl>
                                              <p:pRg st="0" end="0"/>
                                            </p:txEl>
                                          </p:spTgt>
                                        </p:tgtEl>
                                        <p:attrNameLst>
                                          <p:attrName>style.visibility</p:attrName>
                                        </p:attrNameLst>
                                      </p:cBhvr>
                                      <p:to>
                                        <p:strVal val="visible"/>
                                      </p:to>
                                    </p:set>
                                    <p:animEffect transition="in" filter="blinds(horizontal)">
                                      <p:cBhvr>
                                        <p:cTn id="12" dur="500"/>
                                        <p:tgtEl>
                                          <p:spTgt spid="512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123">
                                            <p:txEl>
                                              <p:pRg st="1" end="1"/>
                                            </p:txEl>
                                          </p:spTgt>
                                        </p:tgtEl>
                                        <p:attrNameLst>
                                          <p:attrName>style.visibility</p:attrName>
                                        </p:attrNameLst>
                                      </p:cBhvr>
                                      <p:to>
                                        <p:strVal val="visible"/>
                                      </p:to>
                                    </p:set>
                                    <p:animEffect transition="in" filter="blinds(horizontal)">
                                      <p:cBhvr>
                                        <p:cTn id="17" dur="500"/>
                                        <p:tgtEl>
                                          <p:spTgt spid="512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0"/>
                                        </p:tgtEl>
                                        <p:attrNameLst>
                                          <p:attrName>style.visibility</p:attrName>
                                        </p:attrNameLst>
                                      </p:cBhvr>
                                      <p:to>
                                        <p:strVal val="visible"/>
                                      </p:to>
                                    </p:set>
                                    <p:animEffect transition="in" filter="blinds(horizontal)">
                                      <p:cBhvr>
                                        <p:cTn id="22" dur="500"/>
                                        <p:tgtEl>
                                          <p:spTgt spid="100"/>
                                        </p:tgtEl>
                                      </p:cBhvr>
                                    </p:animEffect>
                                  </p:childTnLst>
                                </p:cTn>
                              </p:par>
                              <p:par>
                                <p:cTn id="23" presetID="3" presetClass="entr" presetSubtype="1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linds(horizontal)">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P spid="4098" grpId="0"/>
      <p:bldP spid="10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内容占位符 2"/>
          <p:cNvSpPr>
            <a:spLocks noGrp="1" noChangeArrowheads="1"/>
          </p:cNvSpPr>
          <p:nvPr>
            <p:ph sz="quarter" idx="10"/>
          </p:nvPr>
        </p:nvSpPr>
        <p:spPr>
          <a:xfrm>
            <a:off x="878840" y="1485900"/>
            <a:ext cx="9177655" cy="4572000"/>
          </a:xfrm>
        </p:spPr>
        <p:txBody>
          <a:bodyPr vert="horz" wrap="square" lIns="91440" tIns="45720" rIns="91440" bIns="45720" numCol="1" anchor="t" anchorCtr="0" compatLnSpc="1"/>
          <a:lstStyle/>
          <a:p>
            <a:pPr marL="273050" marR="0" lvl="0" indent="-273050" algn="l" defTabSz="914400" rtl="0" eaLnBrk="1" fontAlgn="base" latinLnBrk="0" hangingPunct="1">
              <a:lnSpc>
                <a:spcPts val="4000"/>
              </a:lnSpc>
              <a:spcBef>
                <a:spcPts val="600"/>
              </a:spcBef>
              <a:spcAft>
                <a:spcPct val="0"/>
              </a:spcAft>
              <a:buClr>
                <a:schemeClr val="accent1">
                  <a:lumMod val="75000"/>
                </a:schemeClr>
              </a:buClr>
              <a:buSzPct val="70000"/>
              <a:buFont typeface="Wingdings" panose="05000000000000000000" pitchFamily="2" charset="2"/>
              <a:buChar char="Ø"/>
              <a:defRPr/>
            </a:pPr>
            <a:r>
              <a:rPr kumimoji="0" lang="zh-CN" altLang="en-US" sz="2400" b="0" i="0" u="none"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rPr>
              <a:t>一个十进制</a:t>
            </a:r>
            <a:r>
              <a:rPr kumimoji="0" lang="zh-CN" altLang="en-US" sz="2400" b="0" i="1" u="none" strike="noStrike" kern="1200" cap="none" spc="0" normalizeH="0" baseline="0" noProof="0" dirty="0" smtClean="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N</a:t>
            </a:r>
            <a:r>
              <a:rPr kumimoji="0" lang="zh-CN" altLang="en-US" sz="2400" b="0" i="0" u="none"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rPr>
              <a:t>(假设为正)都可以表示为展开式的形式</a:t>
            </a:r>
            <a:endParaRPr kumimoji="0" lang="zh-CN" altLang="en-US" sz="2400" b="0" i="0" u="none"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楷体" panose="02010609060101010101" charset="-122"/>
            </a:endParaRPr>
          </a:p>
          <a:p>
            <a:pPr marL="0" marR="0" lvl="0" indent="0" algn="l" defTabSz="914400" rtl="0" eaLnBrk="1" fontAlgn="base" latinLnBrk="0" hangingPunct="1">
              <a:lnSpc>
                <a:spcPts val="4000"/>
              </a:lnSpc>
              <a:spcBef>
                <a:spcPts val="600"/>
              </a:spcBef>
              <a:spcAft>
                <a:spcPct val="0"/>
              </a:spcAft>
              <a:buClr>
                <a:schemeClr val="accent1">
                  <a:lumMod val="75000"/>
                </a:schemeClr>
              </a:buClr>
              <a:buSzPct val="70000"/>
              <a:buFont typeface="Wingdings" panose="05000000000000000000" pitchFamily="2" charset="2"/>
              <a:buNone/>
              <a:defRPr/>
            </a:pPr>
            <a:endParaRPr kumimoji="0" lang="zh-CN" altLang="en-US"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ts val="4000"/>
              </a:lnSpc>
              <a:spcBef>
                <a:spcPts val="600"/>
              </a:spcBef>
              <a:spcAft>
                <a:spcPct val="0"/>
              </a:spcAft>
              <a:buClr>
                <a:schemeClr val="accent1">
                  <a:lumMod val="75000"/>
                </a:schemeClr>
              </a:buClr>
              <a:buSzPct val="70000"/>
              <a:buFont typeface="Wingdings" panose="05000000000000000000" pitchFamily="2" charset="2"/>
              <a:buNone/>
              <a:defRPr/>
            </a:pPr>
            <a:r>
              <a:rPr kumimoji="0" lang="zh-CN" altLang="en-US" sz="2400" b="0" i="0" u="none" strike="noStrike" kern="1200" cap="none" spc="0" normalizeH="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sz="2400" b="0" i="1" u="none" strike="noStrike" kern="1200" cap="none" spc="0" normalizeH="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N</a:t>
            </a:r>
            <a:r>
              <a:rPr kumimoji="0" lang="zh-CN" altLang="en-US" sz="2400" b="0" i="0" u="none" strike="noStrike" kern="1200" cap="none" spc="0" normalizeH="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sz="2400" b="0" i="0" u="none" strike="noStrike" kern="1200" cap="none" spc="0" normalizeH="0" baseline="-2500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10</a:t>
            </a:r>
            <a:r>
              <a:rPr kumimoji="0" lang="zh-CN" altLang="en-US" sz="2400" b="0" i="0" u="none" strike="noStrike" kern="1200" cap="none" spc="0" normalizeH="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sz="2400" b="0" i="1" u="none" strike="noStrike" kern="1200" cap="none" spc="0" normalizeH="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k</a:t>
            </a:r>
            <a:r>
              <a:rPr kumimoji="0" lang="zh-CN" altLang="en-US" sz="2400" b="0" i="1" u="none" strike="noStrike" kern="1200" cap="none" spc="0" normalizeH="0" baseline="-2500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n</a:t>
            </a:r>
            <a:r>
              <a:rPr kumimoji="0" lang="zh-CN" altLang="en-US" sz="2400" b="0" i="0" u="none" strike="noStrike" kern="1200" cap="none" spc="0" normalizeH="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×(10)</a:t>
            </a:r>
            <a:r>
              <a:rPr kumimoji="0" lang="zh-CN" altLang="en-US" sz="2400" b="0" i="1" u="none" strike="noStrike" kern="1200" cap="none" spc="0" normalizeH="0" baseline="3000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n</a:t>
            </a:r>
            <a:r>
              <a:rPr kumimoji="0" lang="zh-CN" altLang="en-US" sz="2400" b="0" i="0" u="none" strike="noStrike" kern="1200" cap="none" spc="0" normalizeH="0" baseline="3000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r>
              <a:rPr kumimoji="0" lang="zh-CN" altLang="en-US" sz="2400" b="0" i="0" u="none" strike="noStrike" kern="1200" cap="none" spc="0" normalizeH="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sz="2400" b="0" i="1" u="none" strike="noStrike" kern="1200" cap="none" spc="0" normalizeH="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k</a:t>
            </a:r>
            <a:r>
              <a:rPr kumimoji="0" lang="zh-CN" altLang="en-US" sz="2400" b="0" i="1" u="none" strike="noStrike" kern="1200" cap="none" spc="0" normalizeH="0" baseline="-2500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n</a:t>
            </a:r>
            <a:r>
              <a:rPr kumimoji="0" lang="zh-CN" altLang="en-US" sz="2400" b="0" i="0" u="none" strike="noStrike" kern="1200" cap="none" spc="0" normalizeH="0" baseline="-2500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r>
              <a:rPr kumimoji="0" lang="zh-CN" altLang="en-US" sz="2400" b="0" i="0" u="none" strike="noStrike" kern="1200" cap="none" spc="0" normalizeH="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×(10)</a:t>
            </a:r>
            <a:r>
              <a:rPr kumimoji="0" lang="zh-CN" altLang="en-US" sz="2400" b="0" i="1" u="none" strike="noStrike" kern="1200" cap="none" spc="0" normalizeH="0" baseline="3000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n</a:t>
            </a:r>
            <a:r>
              <a:rPr kumimoji="0" lang="zh-CN" altLang="en-US" sz="2400" b="0" i="0" u="none" strike="noStrike" kern="1200" cap="none" spc="0" normalizeH="0" baseline="3000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a:t>
            </a:r>
            <a:r>
              <a:rPr kumimoji="0" lang="zh-CN" altLang="en-US" sz="2400" b="0" i="0" u="none" strike="noStrike" kern="1200" cap="none" spc="0" normalizeH="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sz="2400" b="0" i="1" u="none" strike="noStrike" kern="1200" cap="none" spc="0" normalizeH="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k</a:t>
            </a:r>
            <a:r>
              <a:rPr kumimoji="0" lang="zh-CN" altLang="en-US" sz="2400" b="0" i="0" u="none" strike="noStrike" kern="1200" cap="none" spc="0" normalizeH="0" baseline="-2500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r>
              <a:rPr kumimoji="0" lang="zh-CN" altLang="en-US" sz="2400" b="0" i="0" u="none" strike="noStrike" kern="1200" cap="none" spc="0" normalizeH="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×(10)</a:t>
            </a:r>
            <a:r>
              <a:rPr kumimoji="0" lang="zh-CN" altLang="en-US" sz="2400" b="0" i="0" u="none" strike="noStrike" kern="1200" cap="none" spc="0" normalizeH="0" baseline="3000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0</a:t>
            </a:r>
            <a:endParaRPr kumimoji="0" lang="zh-CN" altLang="en-US" sz="2400" b="0" i="0" u="none" strike="noStrike" kern="1200" cap="none" spc="0" normalizeH="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base" latinLnBrk="0" hangingPunct="1">
              <a:lnSpc>
                <a:spcPts val="4000"/>
              </a:lnSpc>
              <a:spcBef>
                <a:spcPts val="600"/>
              </a:spcBef>
              <a:spcAft>
                <a:spcPct val="0"/>
              </a:spcAft>
              <a:buClr>
                <a:schemeClr val="accent1">
                  <a:lumMod val="75000"/>
                </a:schemeClr>
              </a:buClr>
              <a:buSzPct val="70000"/>
              <a:buFont typeface="Wingdings" panose="05000000000000000000" pitchFamily="2" charset="2"/>
              <a:buNone/>
              <a:defRPr/>
            </a:pPr>
            <a:r>
              <a:rPr kumimoji="0" lang="en-US" altLang="zh-CN" sz="2400" b="0" i="0" u="none" strike="noStrike" kern="1200" cap="none" spc="0" normalizeH="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sz="2400" b="0" i="0" u="none" strike="noStrike" kern="1200" cap="none" spc="0" normalizeH="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sz="2400" b="0" i="1" u="none" strike="noStrike" kern="1200" cap="none" spc="0" normalizeH="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k</a:t>
            </a:r>
            <a:r>
              <a:rPr kumimoji="0" lang="zh-CN" altLang="en-US" sz="2400" b="0" i="0" u="none" strike="noStrike" kern="1200" cap="none" spc="0" normalizeH="0" baseline="-2500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0</a:t>
            </a:r>
            <a:r>
              <a:rPr kumimoji="0" lang="zh-CN" altLang="en-US" sz="2400" b="0" i="0" u="none" strike="noStrike" kern="1200" cap="none" spc="0" normalizeH="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×(10)</a:t>
            </a:r>
            <a:r>
              <a:rPr kumimoji="0" lang="zh-CN" altLang="en-US" sz="2400" b="0" i="0" u="none" strike="noStrike" kern="1200" cap="none" spc="0" normalizeH="0" baseline="3000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r>
              <a:rPr kumimoji="0" lang="zh-CN" altLang="en-US" sz="2400" b="0" i="0" u="none" strike="noStrike" kern="1200" cap="none" spc="0" normalizeH="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sz="2400" b="0" i="1" u="none" strike="noStrike" kern="1200" cap="none" spc="0" normalizeH="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k</a:t>
            </a:r>
            <a:r>
              <a:rPr kumimoji="0" lang="zh-CN" altLang="en-US" sz="2400" b="0" i="0" u="none" strike="noStrike" kern="1200" cap="none" spc="0" normalizeH="0" baseline="-2500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r>
              <a:rPr kumimoji="0" lang="zh-CN" altLang="en-US" sz="2400" b="0" i="0" u="none" strike="noStrike" kern="1200" cap="none" spc="0" normalizeH="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×(10)</a:t>
            </a:r>
            <a:r>
              <a:rPr kumimoji="0" lang="zh-CN" altLang="en-US" sz="2400" b="0" i="0" u="none" strike="noStrike" kern="1200" cap="none" spc="0" normalizeH="0" baseline="3000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a:t>
            </a:r>
            <a:r>
              <a:rPr kumimoji="0" lang="zh-CN" altLang="en-US" sz="2400" b="0" i="0" u="none" strike="noStrike" kern="1200" cap="none" spc="0" normalizeH="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sz="2400" b="0" i="1" u="none" strike="noStrike" kern="1200" cap="none" spc="0" normalizeH="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k</a:t>
            </a:r>
            <a:r>
              <a:rPr kumimoji="0" lang="zh-CN" altLang="en-US" sz="2400" b="0" i="0" u="none" strike="noStrike" kern="1200" cap="none" spc="0" normalizeH="0" baseline="-2500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sz="2400" b="0" i="1" u="none" strike="noStrike" kern="1200" cap="none" spc="0" normalizeH="0" baseline="-2500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m</a:t>
            </a:r>
            <a:r>
              <a:rPr kumimoji="0" lang="zh-CN" altLang="en-US" sz="2400" b="0" i="0" u="none" strike="noStrike" kern="1200" cap="none" spc="0" normalizeH="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×(10)</a:t>
            </a:r>
            <a:r>
              <a:rPr kumimoji="0" lang="zh-CN" altLang="en-US" sz="2400" b="0" i="0" u="none" strike="noStrike" kern="1200" cap="none" spc="0" normalizeH="0" baseline="3000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sz="2400" b="0" i="1" u="none" strike="noStrike" kern="1200" cap="none" spc="0" normalizeH="0" baseline="3000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m</a:t>
            </a:r>
            <a:r>
              <a:rPr kumimoji="0" lang="zh-CN" altLang="en-US" sz="2400" b="0" i="0" u="none" strike="noStrike" kern="1200" cap="none" spc="0" normalizeH="0" baseline="3000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endParaRPr kumimoji="0" lang="zh-CN" altLang="en-US" sz="2400" b="0" i="0" u="none" strike="noStrike" kern="1200" cap="none" spc="0" normalizeH="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base" latinLnBrk="0" hangingPunct="1">
              <a:lnSpc>
                <a:spcPts val="4000"/>
              </a:lnSpc>
              <a:spcBef>
                <a:spcPts val="600"/>
              </a:spcBef>
              <a:spcAft>
                <a:spcPct val="0"/>
              </a:spcAft>
              <a:buClr>
                <a:schemeClr val="accent1">
                  <a:lumMod val="75000"/>
                </a:schemeClr>
              </a:buClr>
              <a:buSzPct val="70000"/>
              <a:buFont typeface="Wingdings" panose="05000000000000000000" pitchFamily="2" charset="2"/>
              <a:buNone/>
              <a:defRPr/>
            </a:pPr>
            <a:endParaRPr kumimoji="0" lang="zh-CN" altLang="en-US" sz="2400" b="0" i="0" u="none" strike="noStrike" kern="1200" cap="none" spc="0" normalizeH="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base" latinLnBrk="0" hangingPunct="1">
              <a:lnSpc>
                <a:spcPts val="4000"/>
              </a:lnSpc>
              <a:spcBef>
                <a:spcPts val="600"/>
              </a:spcBef>
              <a:spcAft>
                <a:spcPct val="0"/>
              </a:spcAft>
              <a:buClr>
                <a:schemeClr val="accent1">
                  <a:lumMod val="75000"/>
                </a:schemeClr>
              </a:buClr>
              <a:buSzPct val="70000"/>
              <a:buFont typeface="Wingdings" panose="05000000000000000000" pitchFamily="2" charset="2"/>
              <a:buNone/>
              <a:defRPr/>
            </a:pPr>
            <a:r>
              <a:rPr kumimoji="0" lang="zh-CN" altLang="en-US" sz="2400" b="0" i="0" u="none" strike="noStrike" kern="1200" cap="none" spc="0" normalizeH="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endParaRPr kumimoji="0" lang="zh-CN" altLang="en-US" sz="2400" b="0" i="0" u="none" strike="noStrike" kern="1200" cap="none" spc="0" normalizeH="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矩形 3"/>
          <p:cNvSpPr/>
          <p:nvPr/>
        </p:nvSpPr>
        <p:spPr>
          <a:xfrm>
            <a:off x="8400415" y="5948680"/>
            <a:ext cx="1871980" cy="864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 name="对象 -2147482365"/>
          <p:cNvGraphicFramePr>
            <a:graphicFrameLocks noChangeAspect="1"/>
          </p:cNvGraphicFramePr>
          <p:nvPr/>
        </p:nvGraphicFramePr>
        <p:xfrm>
          <a:off x="1569720" y="4274185"/>
          <a:ext cx="1422400" cy="1029970"/>
        </p:xfrm>
        <a:graphic>
          <a:graphicData uri="http://schemas.openxmlformats.org/presentationml/2006/ole">
            <mc:AlternateContent xmlns:mc="http://schemas.openxmlformats.org/markup-compatibility/2006">
              <mc:Choice xmlns:v="urn:schemas-microsoft-com:vml" Requires="v">
                <p:oleObj spid="_x0000_s3076" name="" r:id="rId1" imgW="736600" imgH="533400" progId="Equation.3">
                  <p:embed/>
                </p:oleObj>
              </mc:Choice>
              <mc:Fallback>
                <p:oleObj name="" r:id="rId1" imgW="736600" imgH="533400" progId="Equation.3">
                  <p:embed/>
                  <p:pic>
                    <p:nvPicPr>
                      <p:cNvPr id="0" name="图片 3075"/>
                      <p:cNvPicPr/>
                      <p:nvPr/>
                    </p:nvPicPr>
                    <p:blipFill>
                      <a:blip r:embed="rId2"/>
                      <a:stretch>
                        <a:fillRect/>
                      </a:stretch>
                    </p:blipFill>
                    <p:spPr>
                      <a:xfrm>
                        <a:off x="1569720" y="4274185"/>
                        <a:ext cx="1422400" cy="1029970"/>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tags/tag1.xml><?xml version="1.0" encoding="utf-8"?>
<p:tagLst xmlns:p="http://schemas.openxmlformats.org/presentationml/2006/main">
  <p:tag name="KSO_WM_UNIT_TABLE_BEAUTIFY" val="smartTable{16745997-275c-41c0-bab9-4f382fafb1c3}"/>
  <p:tag name="TABLE_ENDDRAG_ORIGIN_RECT" val="629*133"/>
  <p:tag name="TABLE_ENDDRAG_RECT" val="26*428*629*133"/>
</p:tagLst>
</file>

<file path=ppt/tags/tag2.xml><?xml version="1.0" encoding="utf-8"?>
<p:tagLst xmlns:p="http://schemas.openxmlformats.org/presentationml/2006/main">
  <p:tag name="KSO_WM_UNIT_TABLE_BEAUTIFY" val="smartTable{5d2df55b-4b20-4295-bc14-aaa9cd2c60f4}"/>
  <p:tag name="TABLE_ENDDRAG_ORIGIN_RECT" val="714*145"/>
  <p:tag name="TABLE_ENDDRAG_RECT" val="133*271*714*145"/>
</p:tagLst>
</file>

<file path=ppt/tags/tag3.xml><?xml version="1.0" encoding="utf-8"?>
<p:tagLst xmlns:p="http://schemas.openxmlformats.org/presentationml/2006/main">
  <p:tag name="KSO_WM_UNIT_TABLE_BEAUTIFY" val="smartTable{e0f61d3f-bf08-4d31-9b36-ff80f1018bb1}"/>
  <p:tag name="TABLE_ENDDRAG_ORIGIN_RECT" val="736*296"/>
  <p:tag name="TABLE_ENDDRAG_RECT" val="112*209*736*296"/>
</p:tagLst>
</file>

<file path=ppt/tags/tag4.xml><?xml version="1.0" encoding="utf-8"?>
<p:tagLst xmlns:p="http://schemas.openxmlformats.org/presentationml/2006/main">
  <p:tag name="KSO_WM_UNIT_TABLE_BEAUTIFY" val="smartTable{37bdbe5b-d9a6-4db5-b34a-d7f731df6e09}"/>
  <p:tag name="TABLE_ENDDRAG_ORIGIN_RECT" val="743*419"/>
  <p:tag name="TABLE_ENDDRAG_RECT" val="79*105*743*419"/>
</p:tagLst>
</file>

<file path=ppt/tags/tag5.xml><?xml version="1.0" encoding="utf-8"?>
<p:tagLst xmlns:p="http://schemas.openxmlformats.org/presentationml/2006/main">
  <p:tag name="KSO_WM_UNIT_TABLE_BEAUTIFY" val="smartTable{71fb0ad5-048d-4709-be9d-4c2c2536e9c8}"/>
</p:tagLst>
</file>

<file path=ppt/tags/tag6.xml><?xml version="1.0" encoding="utf-8"?>
<p:tagLst xmlns:p="http://schemas.openxmlformats.org/presentationml/2006/main">
  <p:tag name="KSO_WM_UNIT_PLACING_PICTURE_USER_VIEWPORT" val="{&quot;height&quot;:6030,&quot;width&quot;:11630}"/>
</p:tagLst>
</file>

<file path=ppt/tags/tag7.xml><?xml version="1.0" encoding="utf-8"?>
<p:tagLst xmlns:p="http://schemas.openxmlformats.org/presentationml/2006/main">
  <p:tag name="KSO_WPP_MARK_KEY" val="64dbdcb9-b843-438c-8267-dcc4d21d3cbf"/>
  <p:tag name="COMMONDATA" val="eyJoZGlkIjoiMTE1MmU4M2MzZDk5MDI3M2M1YWYyZDhhMzM1OWJiZDcifQ=="/>
</p:tagLst>
</file>

<file path=ppt/theme/theme1.xml><?xml version="1.0" encoding="utf-8"?>
<a:theme xmlns:a="http://schemas.openxmlformats.org/drawingml/2006/main" name="4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5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6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8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9100</Words>
  <Application>WPS 演示</Application>
  <PresentationFormat>自定义</PresentationFormat>
  <Paragraphs>738</Paragraphs>
  <Slides>42</Slides>
  <Notes>0</Notes>
  <HiddenSlides>0</HiddenSlides>
  <MMClips>0</MMClips>
  <ScaleCrop>false</ScaleCrop>
  <HeadingPairs>
    <vt:vector size="8" baseType="variant">
      <vt:variant>
        <vt:lpstr>已用的字体</vt:lpstr>
      </vt:variant>
      <vt:variant>
        <vt:i4>21</vt:i4>
      </vt:variant>
      <vt:variant>
        <vt:lpstr>主题</vt:lpstr>
      </vt:variant>
      <vt:variant>
        <vt:i4>4</vt:i4>
      </vt:variant>
      <vt:variant>
        <vt:lpstr>嵌入 OLE 服务器</vt:lpstr>
      </vt:variant>
      <vt:variant>
        <vt:i4>15</vt:i4>
      </vt:variant>
      <vt:variant>
        <vt:lpstr>幻灯片标题</vt:lpstr>
      </vt:variant>
      <vt:variant>
        <vt:i4>42</vt:i4>
      </vt:variant>
    </vt:vector>
  </HeadingPairs>
  <TitlesOfParts>
    <vt:vector size="82" baseType="lpstr">
      <vt:lpstr>Arial</vt:lpstr>
      <vt:lpstr>宋体</vt:lpstr>
      <vt:lpstr>Wingdings</vt:lpstr>
      <vt:lpstr>微软雅黑</vt:lpstr>
      <vt:lpstr>Courier New</vt:lpstr>
      <vt:lpstr>Yu Gothic Light</vt:lpstr>
      <vt:lpstr>Helvetica Light</vt:lpstr>
      <vt:lpstr>Georgia</vt:lpstr>
      <vt:lpstr>Wingdings 2</vt:lpstr>
      <vt:lpstr>Wingdings</vt:lpstr>
      <vt:lpstr>楷体</vt:lpstr>
      <vt:lpstr>Calibri</vt:lpstr>
      <vt:lpstr>Times New Roman</vt:lpstr>
      <vt:lpstr>等线</vt:lpstr>
      <vt:lpstr>Wingdings</vt:lpstr>
      <vt:lpstr>等线 Light</vt:lpstr>
      <vt:lpstr>Arial Unicode MS</vt:lpstr>
      <vt:lpstr>黑体</vt:lpstr>
      <vt:lpstr>Century Schoolbook</vt:lpstr>
      <vt:lpstr>Segoe Print</vt:lpstr>
      <vt:lpstr>华文楷体</vt:lpstr>
      <vt:lpstr>4_Office 主题​​</vt:lpstr>
      <vt:lpstr>5_Office 主题​​</vt:lpstr>
      <vt:lpstr>6_Office 主题​​</vt:lpstr>
      <vt:lpstr>18_Office 主题​​</vt:lpstr>
      <vt:lpstr>Paint.Picture</vt:lpstr>
      <vt:lpstr>Paint.Picture</vt:lpstr>
      <vt:lpstr>Paint.Picture</vt:lpstr>
      <vt:lpstr>Paint.Picture</vt:lpstr>
      <vt:lpstr>Paint.Picture</vt:lpstr>
      <vt:lpstr>Equation.3</vt:lpstr>
      <vt:lpstr>Equation.3</vt:lpstr>
      <vt:lpstr>Paint.Picture</vt:lpstr>
      <vt:lpstr>Paint.Picture</vt:lpstr>
      <vt:lpstr>Paint.Picture</vt:lpstr>
      <vt:lpstr>Paint.Picture</vt:lpstr>
      <vt:lpstr>Paint.Picture</vt:lpstr>
      <vt:lpstr>Equation.3</vt:lpstr>
      <vt:lpstr>Equation.3</vt:lpstr>
      <vt:lpstr>Equation.3</vt:lpstr>
      <vt:lpstr>PowerPoint 演示文稿</vt:lpstr>
      <vt:lpstr>目录CONTENTS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1）各种进制的基、位权及数码</vt:lpstr>
      <vt:lpstr>2）进制的简化符号 </vt:lpstr>
      <vt:lpstr>3）数制的习惯表示</vt:lpstr>
      <vt:lpstr>4）数在不同数制的相关表现</vt:lpstr>
      <vt:lpstr>PowerPoint 演示文稿</vt:lpstr>
      <vt:lpstr>PowerPoint 演示文稿</vt:lpstr>
      <vt:lpstr>PowerPoint 演示文稿</vt:lpstr>
      <vt:lpstr>PowerPoint 演示文稿</vt:lpstr>
      <vt:lpstr>PowerPoint 演示文稿</vt:lpstr>
      <vt:lpstr>PowerPoint 演示文稿</vt:lpstr>
      <vt:lpstr>计算机中为什么采用二进制？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肖胜刚</dc:creator>
  <cp:lastModifiedBy>guping</cp:lastModifiedBy>
  <cp:revision>293</cp:revision>
  <dcterms:created xsi:type="dcterms:W3CDTF">2018-11-13T07:40:00Z</dcterms:created>
  <dcterms:modified xsi:type="dcterms:W3CDTF">2023-09-04T01:44:33Z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2052-11.1.0.10700</vt:lpwstr>
  </property>
  <property fmtid="{D5CDD505-2E9C-101B-9397-08002B2CF9AE}" pid="3" name="ICV">
    <vt:lpwstr>1F2903A52D8645C99ABCD9F0FD77BD0B</vt:lpwstr>
  </property>
</Properties>
</file>