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4" r:id="rId3"/>
    <p:sldMasterId id="2147483686" r:id="rId4"/>
  </p:sldMasterIdLst>
  <p:notesMasterIdLst>
    <p:notesMasterId r:id="rId47"/>
  </p:notesMasterIdLst>
  <p:sldIdLst>
    <p:sldId id="375" r:id="rId5"/>
    <p:sldId id="758" r:id="rId6"/>
    <p:sldId id="759" r:id="rId7"/>
    <p:sldId id="760" r:id="rId8"/>
    <p:sldId id="761" r:id="rId9"/>
    <p:sldId id="762" r:id="rId10"/>
    <p:sldId id="763" r:id="rId11"/>
    <p:sldId id="799" r:id="rId12"/>
    <p:sldId id="764" r:id="rId13"/>
    <p:sldId id="800" r:id="rId14"/>
    <p:sldId id="766" r:id="rId15"/>
    <p:sldId id="767" r:id="rId16"/>
    <p:sldId id="768" r:id="rId17"/>
    <p:sldId id="769" r:id="rId18"/>
    <p:sldId id="770" r:id="rId19"/>
    <p:sldId id="771" r:id="rId20"/>
    <p:sldId id="775" r:id="rId21"/>
    <p:sldId id="776" r:id="rId22"/>
    <p:sldId id="777" r:id="rId23"/>
    <p:sldId id="778" r:id="rId24"/>
    <p:sldId id="807" r:id="rId25"/>
    <p:sldId id="805" r:id="rId26"/>
    <p:sldId id="806" r:id="rId27"/>
    <p:sldId id="780" r:id="rId28"/>
    <p:sldId id="781" r:id="rId29"/>
    <p:sldId id="782" r:id="rId30"/>
    <p:sldId id="783" r:id="rId31"/>
    <p:sldId id="784" r:id="rId32"/>
    <p:sldId id="785" r:id="rId33"/>
    <p:sldId id="786" r:id="rId34"/>
    <p:sldId id="787" r:id="rId35"/>
    <p:sldId id="788" r:id="rId36"/>
    <p:sldId id="789" r:id="rId37"/>
    <p:sldId id="790" r:id="rId38"/>
    <p:sldId id="791" r:id="rId39"/>
    <p:sldId id="792" r:id="rId40"/>
    <p:sldId id="793" r:id="rId41"/>
    <p:sldId id="794" r:id="rId42"/>
    <p:sldId id="795" r:id="rId43"/>
    <p:sldId id="796" r:id="rId44"/>
    <p:sldId id="797" r:id="rId45"/>
    <p:sldId id="494"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2">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60"/>
    <a:srgbClr val="D25252"/>
    <a:srgbClr val="FFFF00"/>
    <a:srgbClr val="FF3300"/>
    <a:srgbClr val="999100"/>
    <a:srgbClr val="99C1DA"/>
    <a:srgbClr val="7492AF"/>
    <a:srgbClr val="0099FF"/>
    <a:srgbClr val="D1D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5" autoAdjust="0"/>
  </p:normalViewPr>
  <p:slideViewPr>
    <p:cSldViewPr snapToGrid="0">
      <p:cViewPr varScale="1">
        <p:scale>
          <a:sx n="72" d="100"/>
          <a:sy n="72" d="100"/>
        </p:scale>
        <p:origin x="618" y="66"/>
      </p:cViewPr>
      <p:guideLst>
        <p:guide orient="horz" pos="2012"/>
        <p:guide pos="383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24.wmf"/><Relationship Id="rId4"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4AB4-4058-45D2-9991-3F95F9D64E36}"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6A60-A884-47AE-B54F-A1D5431B02D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64217" y="1572392"/>
            <a:ext cx="5825067"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solidFill>
                  <a:prstClr val="black">
                    <a:tint val="75000"/>
                  </a:prstClr>
                </a:solidFill>
              </a:rPr>
              <a:t>‹#›</a:t>
            </a:fld>
            <a:endParaRPr lang="en-US" altLang="zh-CN">
              <a:solidFill>
                <a:prstClr val="black">
                  <a:tint val="75000"/>
                </a:prstClr>
              </a:solidFill>
            </a:endParaRPr>
          </a:p>
        </p:txBody>
      </p:sp>
      <p:pic>
        <p:nvPicPr>
          <p:cNvPr id="307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09655" y="6283900"/>
            <a:ext cx="14446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252537"/>
          </a:xfrm>
          <a:prstGeom prst="rect">
            <a:avLst/>
          </a:prstGeom>
        </p:spPr>
        <p:txBody>
          <a:bodyPr/>
          <a:lstStyle/>
          <a:p>
            <a:r>
              <a:rPr lang="zh-CN" altLang="en-US" noProof="1"/>
              <a:t>单击此处编辑母版标题样式</a:t>
            </a:r>
          </a:p>
        </p:txBody>
      </p:sp>
      <p:sp>
        <p:nvSpPr>
          <p:cNvPr id="4" name="内容占位符 3"/>
          <p:cNvSpPr>
            <a:spLocks noGrp="1"/>
          </p:cNvSpPr>
          <p:nvPr>
            <p:ph sz="quarter" idx="10"/>
          </p:nvPr>
        </p:nvSpPr>
        <p:spPr>
          <a:xfrm>
            <a:off x="571500" y="1571625"/>
            <a:ext cx="11144251" cy="457200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3" name="Rectangle 4"/>
          <p:cNvSpPr>
            <a:spLocks noGrp="1" noChangeArrowheads="1"/>
          </p:cNvSpPr>
          <p:nvPr>
            <p:ph type="dt" sz="half" idx="2"/>
          </p:nvPr>
        </p:nvSpPr>
        <p:spPr>
          <a:xfrm rot="5400000">
            <a:off x="10118725" y="1081881"/>
            <a:ext cx="2681817" cy="384175"/>
          </a:xfrm>
          <a:prstGeom prst="rect">
            <a:avLst/>
          </a:prstGeom>
        </p:spPr>
        <p:txBody>
          <a:bodyPr vert="horz" anchor="ctr" anchorCtr="0"/>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5" name="Rectangle 5"/>
          <p:cNvSpPr>
            <a:spLocks noGrp="1" noChangeArrowheads="1"/>
          </p:cNvSpPr>
          <p:nvPr>
            <p:ph type="ftr" sz="quarter" idx="3"/>
          </p:nvPr>
        </p:nvSpPr>
        <p:spPr>
          <a:xfrm rot="5400000">
            <a:off x="9319684" y="3736975"/>
            <a:ext cx="4267200" cy="365125"/>
          </a:xfrm>
          <a:prstGeom prst="rect">
            <a:avLst/>
          </a:prstGeom>
        </p:spPr>
        <p:txBody>
          <a:bodyPr vert="horz" anchor="ctr" anchorCtr="0"/>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17" name="Rectangle 6"/>
          <p:cNvSpPr>
            <a:spLocks noGrp="1" noChangeArrowheads="1"/>
          </p:cNvSpPr>
          <p:nvPr>
            <p:ph type="sldNum" sz="quarter" idx="4"/>
          </p:nvPr>
        </p:nvSpPr>
        <p:spPr>
          <a:xfrm>
            <a:off x="10839451" y="5734050"/>
            <a:ext cx="812800" cy="5207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CD2F5E0-3F15-4F44-977E-77F516890A2E}" type="slidenum">
              <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fld>
            <a:endParaRPr kumimoji="0" lang="en-US" altLang="zh-CN" sz="18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3" y="72168"/>
            <a:ext cx="10515600" cy="828460"/>
          </a:xfrm>
        </p:spPr>
        <p:txBody>
          <a:bodyPr/>
          <a:lstStyle/>
          <a:p>
            <a:r>
              <a:rPr lang="zh-CN" altLang="en-US" dirty="0"/>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4" y="487807"/>
            <a:ext cx="10954599" cy="828460"/>
          </a:xfrm>
        </p:spPr>
        <p:txBody>
          <a:bodyPr/>
          <a:lstStyle>
            <a:lvl1pPr>
              <a:defRPr spc="300" baseline="0"/>
            </a:lvl1pPr>
          </a:lstStyle>
          <a:p>
            <a:r>
              <a:rPr lang="zh-CN" altLang="en-US" dirty="0"/>
              <a:t>单击此处编辑母版标题样式</a:t>
            </a:r>
          </a:p>
        </p:txBody>
      </p:sp>
      <p:sp>
        <p:nvSpPr>
          <p:cNvPr id="3" name="内容占位符 2"/>
          <p:cNvSpPr>
            <a:spLocks noGrp="1"/>
          </p:cNvSpPr>
          <p:nvPr>
            <p:ph idx="1" hasCustomPrompt="1"/>
          </p:nvPr>
        </p:nvSpPr>
        <p:spPr>
          <a:xfrm>
            <a:off x="575153" y="1487980"/>
            <a:ext cx="10954600" cy="4688985"/>
          </a:xfrm>
        </p:spPr>
        <p:txBody>
          <a:bodyPr/>
          <a:lstStyle>
            <a:lvl1pPr marL="431800" indent="-431800" algn="just">
              <a:lnSpc>
                <a:spcPct val="120000"/>
              </a:lnSpc>
              <a:spcBef>
                <a:spcPts val="600"/>
              </a:spcBef>
              <a:buClr>
                <a:srgbClr val="0070C0"/>
              </a:buClr>
              <a:buFont typeface="Wingdings" panose="05000000000000000000" pitchFamily="2" charset="2"/>
              <a:buChar char="Ø"/>
              <a:defRPr sz="3200" b="1" i="0" spc="100" baseline="0">
                <a:solidFill>
                  <a:srgbClr val="002060"/>
                </a:solidFill>
                <a:latin typeface="微软雅黑" panose="020B0503020204020204" pitchFamily="34" charset="-122"/>
                <a:ea typeface="微软雅黑" panose="020B0503020204020204" pitchFamily="34" charset="-122"/>
              </a:defRPr>
            </a:lvl1pPr>
            <a:lvl2pPr marL="864235" indent="-431800" algn="just">
              <a:lnSpc>
                <a:spcPct val="110000"/>
              </a:lnSpc>
              <a:buClr>
                <a:srgbClr val="C00000"/>
              </a:buClr>
              <a:buFont typeface="Wingdings" panose="05000000000000000000" pitchFamily="2" charset="2"/>
              <a:buChar char="Ø"/>
              <a:defRPr sz="3000" b="1" spc="100" baseline="0">
                <a:solidFill>
                  <a:srgbClr val="002060"/>
                </a:solidFill>
                <a:latin typeface="微软雅黑" panose="020B0503020204020204" pitchFamily="34" charset="-122"/>
                <a:ea typeface="微软雅黑" panose="020B0503020204020204" pitchFamily="34" charset="-122"/>
              </a:defRPr>
            </a:lvl2pPr>
            <a:lvl3pPr marL="1143000" indent="-228600" algn="just">
              <a:buFont typeface="Wingdings" panose="05000000000000000000" pitchFamily="2" charset="2"/>
              <a:buChar char="Ø"/>
              <a:defRPr/>
            </a:lvl3pPr>
            <a:lvl4pPr marL="1600200" indent="-228600" algn="just">
              <a:buFont typeface="Wingdings" panose="05000000000000000000" pitchFamily="2" charset="2"/>
              <a:buChar char="Ø"/>
              <a:defRPr/>
            </a:lvl4pPr>
            <a:lvl5pPr marL="2057400" indent="-228600" algn="just">
              <a:buFont typeface="Wingdings" panose="05000000000000000000" pitchFamily="2" charset="2"/>
              <a:buChar char="Ø"/>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3.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6"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cxnSp>
        <p:nvCxnSpPr>
          <p:cNvPr id="8" name="直接连接符 7"/>
          <p:cNvCxnSpPr/>
          <p:nvPr userDrawn="1"/>
        </p:nvCxnSpPr>
        <p:spPr>
          <a:xfrm>
            <a:off x="667028" y="1299639"/>
            <a:ext cx="7850671" cy="0"/>
          </a:xfrm>
          <a:prstGeom prst="line">
            <a:avLst/>
          </a:prstGeom>
          <a:ln>
            <a:solidFill>
              <a:srgbClr val="7492A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1384" y="332656"/>
            <a:ext cx="11158016"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59308" y="1787525"/>
            <a:ext cx="11137392" cy="4308475"/>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255568" y="372745"/>
            <a:ext cx="1292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7"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t>2023/9/11</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2.bin"/><Relationship Id="rId18" Type="http://schemas.openxmlformats.org/officeDocument/2006/relationships/image" Target="../media/image5.png"/><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7.wmf"/><Relationship Id="rId17" Type="http://schemas.openxmlformats.org/officeDocument/2006/relationships/image" Target="../media/image19.wmf"/><Relationship Id="rId2" Type="http://schemas.openxmlformats.org/officeDocument/2006/relationships/slideLayout" Target="../slideLayouts/slideLayout13.xml"/><Relationship Id="rId16"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0.bin"/><Relationship Id="rId14" Type="http://schemas.openxmlformats.org/officeDocument/2006/relationships/image" Target="../media/image18.w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5.png"/><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5.png"/><Relationship Id="rId4" Type="http://schemas.openxmlformats.org/officeDocument/2006/relationships/image" Target="../media/image25.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1.bin"/><Relationship Id="rId7" Type="http://schemas.openxmlformats.org/officeDocument/2006/relationships/oleObject" Target="../embeddings/oleObject24.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23.bin"/><Relationship Id="rId11" Type="http://schemas.openxmlformats.org/officeDocument/2006/relationships/image" Target="../media/image5.png"/><Relationship Id="rId5" Type="http://schemas.openxmlformats.org/officeDocument/2006/relationships/oleObject" Target="../embeddings/oleObject22.bin"/><Relationship Id="rId10" Type="http://schemas.openxmlformats.org/officeDocument/2006/relationships/oleObject" Target="../embeddings/oleObject27.bin"/><Relationship Id="rId4" Type="http://schemas.openxmlformats.org/officeDocument/2006/relationships/image" Target="../media/image26.wmf"/><Relationship Id="rId9"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433705" y="3735705"/>
            <a:ext cx="10741025" cy="2399665"/>
          </a:xfrm>
          <a:prstGeom prst="rect">
            <a:avLst/>
          </a:prstGeom>
          <a:noFill/>
        </p:spPr>
        <p:txBody>
          <a:bodyPr wrap="square" rtlCol="0">
            <a:spAutoFit/>
          </a:bodyPr>
          <a:lstStyle/>
          <a:p>
            <a:pPr algn="r">
              <a:lnSpc>
                <a:spcPct val="125000"/>
              </a:lnSpc>
            </a:pPr>
            <a:r>
              <a:rPr lang="zh-CN" altLang="en-US"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36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3</a:t>
            </a: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讲</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a:t>
            </a:r>
            <a:r>
              <a:rPr lang="zh-CN" altLang="en-US" sz="3600" cap="small" noProof="0" dirty="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计算机的定点数</a:t>
            </a:r>
          </a:p>
        </p:txBody>
      </p:sp>
      <p:cxnSp>
        <p:nvCxnSpPr>
          <p:cNvPr id="12" name="直接连接符 11"/>
          <p:cNvCxnSpPr/>
          <p:nvPr/>
        </p:nvCxnSpPr>
        <p:spPr>
          <a:xfrm>
            <a:off x="6582908" y="3264140"/>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2908" y="5267462"/>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6"/>
          <p:cNvSpPr txBox="1"/>
          <p:nvPr/>
        </p:nvSpPr>
        <p:spPr>
          <a:xfrm>
            <a:off x="164556" y="1887480"/>
            <a:ext cx="4731974" cy="523220"/>
          </a:xfrm>
          <a:prstGeom prst="rect">
            <a:avLst/>
          </a:prstGeom>
          <a:noFill/>
        </p:spPr>
        <p:txBody>
          <a:bodyPr wrap="square" rtlCol="0">
            <a:spAutoFit/>
          </a:bodyPr>
          <a:lstStyle/>
          <a:p>
            <a:pPr algn="dist"/>
            <a:endParaRPr lang="zh-CN" altLang="en-US" sz="2800" b="1" spc="400" dirty="0">
              <a:solidFill>
                <a:srgbClr val="FFC000">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alphaModFix amt="91000"/>
            <a:lum/>
          </a:blip>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7594600" y="5697220"/>
            <a:ext cx="2070735"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298575" y="338455"/>
            <a:ext cx="8717280" cy="2861310"/>
          </a:xfrm>
          <a:prstGeom prst="rect">
            <a:avLst/>
          </a:prstGeom>
          <a:noFill/>
        </p:spPr>
        <p:txBody>
          <a:bodyPr wrap="square" rtlCol="0">
            <a:spAutoFit/>
          </a:bodyPr>
          <a:lstStyle/>
          <a:p>
            <a:pPr>
              <a:lnSpc>
                <a:spcPct val="150000"/>
              </a:lnSpc>
            </a:pPr>
            <a:r>
              <a:rPr lang="en-US" altLang="zh-CN" sz="2400" dirty="0"/>
              <a:t>    </a:t>
            </a:r>
            <a:r>
              <a:rPr lang="en-US" altLang="zh-CN" sz="2400" dirty="0">
                <a:solidFill>
                  <a:schemeClr val="tx1"/>
                </a:solidFill>
                <a:latin typeface="楷体" panose="02010609060101010101" charset="-122"/>
                <a:ea typeface="楷体" panose="02010609060101010101" charset="-122"/>
                <a:cs typeface="楷体" panose="02010609060101010101" charset="-122"/>
              </a:rPr>
              <a:t>原码的性质3：</a:t>
            </a:r>
            <a:r>
              <a:rPr lang="zh-CN" altLang="en-US" sz="2400" dirty="0">
                <a:solidFill>
                  <a:schemeClr val="tx1"/>
                </a:solidFill>
                <a:latin typeface="楷体" panose="02010609060101010101" charset="-122"/>
                <a:ea typeface="楷体" panose="02010609060101010101" charset="-122"/>
                <a:cs typeface="楷体" panose="02010609060101010101" charset="-122"/>
              </a:rPr>
              <a:t> </a:t>
            </a:r>
          </a:p>
          <a:p>
            <a:pPr>
              <a:lnSpc>
                <a:spcPct val="150000"/>
              </a:lnSpc>
            </a:pPr>
            <a:r>
              <a:rPr lang="zh-CN" altLang="en-US" sz="2400" dirty="0">
                <a:solidFill>
                  <a:schemeClr val="tx1"/>
                </a:solidFill>
                <a:latin typeface="楷体" panose="02010609060101010101" charset="-122"/>
                <a:ea typeface="楷体" panose="02010609060101010101" charset="-122"/>
                <a:cs typeface="楷体" panose="02010609060101010101" charset="-122"/>
              </a:rPr>
              <a:t>    真值</a:t>
            </a:r>
            <a:r>
              <a:rPr lang="zh-CN" altLang="en-US" sz="2400" dirty="0">
                <a:solidFill>
                  <a:srgbClr val="0070C0"/>
                </a:solidFill>
                <a:latin typeface="楷体" panose="02010609060101010101" charset="-122"/>
                <a:ea typeface="楷体" panose="02010609060101010101" charset="-122"/>
                <a:cs typeface="楷体" panose="02010609060101010101" charset="-122"/>
              </a:rPr>
              <a:t>0在原码表示中有两种形式</a:t>
            </a:r>
            <a:r>
              <a:rPr lang="zh-CN" altLang="en-US" sz="2400" dirty="0">
                <a:solidFill>
                  <a:schemeClr val="tx1"/>
                </a:solidFill>
                <a:latin typeface="楷体" panose="02010609060101010101" charset="-122"/>
                <a:ea typeface="楷体" panose="02010609060101010101" charset="-122"/>
                <a:cs typeface="楷体" panose="02010609060101010101" charset="-122"/>
              </a:rPr>
              <a:t>，即</a:t>
            </a:r>
          </a:p>
          <a:p>
            <a:pPr>
              <a:lnSpc>
                <a:spcPct val="150000"/>
              </a:lnSpc>
            </a:pPr>
            <a:r>
              <a:rPr lang="zh-CN" altLang="en-US" sz="2400" dirty="0">
                <a:solidFill>
                  <a:schemeClr val="tx1"/>
                </a:solidFill>
                <a:latin typeface="楷体" panose="02010609060101010101" charset="-122"/>
                <a:ea typeface="楷体" panose="02010609060101010101" charset="-122"/>
                <a:cs typeface="楷体" panose="02010609060101010101" charset="-122"/>
              </a:rPr>
              <a:t>      [+0]</a:t>
            </a:r>
            <a:r>
              <a:rPr lang="zh-CN" altLang="en-US" sz="2400" baseline="-25000" dirty="0">
                <a:solidFill>
                  <a:schemeClr val="tx1"/>
                </a:solidFill>
                <a:latin typeface="楷体" panose="02010609060101010101" charset="-122"/>
                <a:ea typeface="楷体" panose="02010609060101010101" charset="-122"/>
                <a:cs typeface="楷体" panose="02010609060101010101" charset="-122"/>
              </a:rPr>
              <a:t>原</a:t>
            </a:r>
            <a:r>
              <a:rPr lang="zh-CN" altLang="en-US" sz="2400" dirty="0">
                <a:solidFill>
                  <a:schemeClr val="tx1"/>
                </a:solidFill>
                <a:latin typeface="楷体" panose="02010609060101010101" charset="-122"/>
                <a:ea typeface="楷体" panose="02010609060101010101" charset="-122"/>
                <a:cs typeface="楷体" panose="02010609060101010101" charset="-122"/>
              </a:rPr>
              <a:t>=0.000……00</a:t>
            </a:r>
          </a:p>
          <a:p>
            <a:pPr>
              <a:lnSpc>
                <a:spcPct val="150000"/>
              </a:lnSpc>
            </a:pPr>
            <a:r>
              <a:rPr lang="zh-CN" altLang="en-US" sz="2400" dirty="0">
                <a:solidFill>
                  <a:schemeClr val="tx1"/>
                </a:solidFill>
                <a:latin typeface="楷体" panose="02010609060101010101" charset="-122"/>
                <a:ea typeface="楷体" panose="02010609060101010101" charset="-122"/>
                <a:cs typeface="楷体" panose="02010609060101010101" charset="-122"/>
              </a:rPr>
              <a:t>      [-0]</a:t>
            </a:r>
            <a:r>
              <a:rPr lang="zh-CN" altLang="en-US" sz="2400" baseline="-25000" dirty="0">
                <a:solidFill>
                  <a:schemeClr val="tx1"/>
                </a:solidFill>
                <a:latin typeface="楷体" panose="02010609060101010101" charset="-122"/>
                <a:ea typeface="楷体" panose="02010609060101010101" charset="-122"/>
                <a:cs typeface="楷体" panose="02010609060101010101" charset="-122"/>
              </a:rPr>
              <a:t>原</a:t>
            </a:r>
            <a:r>
              <a:rPr lang="zh-CN" altLang="en-US" sz="2400" dirty="0">
                <a:solidFill>
                  <a:schemeClr val="tx1"/>
                </a:solidFill>
                <a:latin typeface="楷体" panose="02010609060101010101" charset="-122"/>
                <a:ea typeface="楷体" panose="02010609060101010101" charset="-122"/>
                <a:cs typeface="楷体" panose="02010609060101010101" charset="-122"/>
              </a:rPr>
              <a:t>=1.000……00        </a:t>
            </a:r>
          </a:p>
          <a:p>
            <a:pPr>
              <a:lnSpc>
                <a:spcPct val="150000"/>
              </a:lnSpc>
            </a:pPr>
            <a:r>
              <a:rPr lang="zh-CN" altLang="en-US" sz="2400" dirty="0">
                <a:solidFill>
                  <a:schemeClr val="tx1"/>
                </a:solidFill>
                <a:latin typeface="楷体" panose="02010609060101010101" charset="-122"/>
                <a:ea typeface="楷体" panose="02010609060101010101" charset="-122"/>
                <a:cs typeface="楷体" panose="02010609060101010101" charset="-122"/>
              </a:rPr>
              <a:t>          </a:t>
            </a:r>
            <a:r>
              <a:rPr lang="zh-CN" altLang="zh-CN" sz="2400" dirty="0">
                <a:solidFill>
                  <a:schemeClr val="tx1"/>
                </a:solidFill>
                <a:latin typeface="楷体" panose="02010609060101010101" charset="-122"/>
                <a:ea typeface="楷体" panose="02010609060101010101" charset="-122"/>
                <a:cs typeface="楷体" panose="02010609060101010101" charset="-122"/>
                <a:sym typeface="+mn-ea"/>
              </a:rPr>
              <a:t>                        </a:t>
            </a:r>
            <a:r>
              <a:rPr lang="zh-CN" altLang="en-US" sz="2400" dirty="0">
                <a:solidFill>
                  <a:schemeClr val="tx1"/>
                </a:solidFill>
                <a:latin typeface="楷体" panose="02010609060101010101" charset="-122"/>
                <a:ea typeface="楷体" panose="02010609060101010101" charset="-122"/>
                <a:cs typeface="楷体" panose="02010609060101010101" charset="-122"/>
                <a:sym typeface="+mn-ea"/>
              </a:rPr>
              <a:t>    </a:t>
            </a:r>
          </a:p>
        </p:txBody>
      </p:sp>
      <p:sp>
        <p:nvSpPr>
          <p:cNvPr id="3" name="文本框 2"/>
          <p:cNvSpPr txBox="1"/>
          <p:nvPr/>
        </p:nvSpPr>
        <p:spPr>
          <a:xfrm>
            <a:off x="1210310" y="2833370"/>
            <a:ext cx="8717280" cy="2306955"/>
          </a:xfrm>
          <a:prstGeom prst="rect">
            <a:avLst/>
          </a:prstGeom>
          <a:noFill/>
        </p:spPr>
        <p:txBody>
          <a:bodyPr wrap="square" rtlCol="0">
            <a:spAutoFit/>
          </a:bodyPr>
          <a:lstStyle/>
          <a:p>
            <a:pPr>
              <a:lnSpc>
                <a:spcPct val="150000"/>
              </a:lnSpc>
            </a:pPr>
            <a:r>
              <a:rPr lang="en-US" altLang="zh-CN" sz="2400"/>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原码的性质4：</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由性质</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，数的真值及其原码表示可在数轴上形象地表示出来：</a:t>
            </a:r>
          </a:p>
          <a:p>
            <a:pPr>
              <a:lnSpc>
                <a:spcPct val="150000"/>
              </a:lnSpc>
            </a:pPr>
            <a:r>
              <a:rPr lang="zh-CN" altLang="en-US" sz="2400"/>
              <a:t>             </a:t>
            </a:r>
          </a:p>
          <a:p>
            <a:pPr>
              <a:lnSpc>
                <a:spcPct val="150000"/>
              </a:lnSpc>
            </a:pPr>
            <a:r>
              <a:rPr lang="zh-CN" altLang="en-US" sz="2400"/>
              <a:t>          </a:t>
            </a:r>
            <a:r>
              <a:rPr lang="zh-CN"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    </a:t>
            </a:r>
          </a:p>
        </p:txBody>
      </p:sp>
      <p:sp>
        <p:nvSpPr>
          <p:cNvPr id="1073744743" name="左大括号 1073744742"/>
          <p:cNvSpPr>
            <a:spLocks noChangeAspect="1"/>
          </p:cNvSpPr>
          <p:nvPr/>
        </p:nvSpPr>
        <p:spPr>
          <a:xfrm rot="5400000">
            <a:off x="5549265" y="3237865"/>
            <a:ext cx="240030" cy="206184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5" name="对象 4"/>
          <p:cNvGraphicFramePr/>
          <p:nvPr>
            <p:custDataLst>
              <p:tags r:id="rId2"/>
            </p:custDataLst>
          </p:nvPr>
        </p:nvGraphicFramePr>
        <p:xfrm>
          <a:off x="2312670" y="4504055"/>
          <a:ext cx="8191500" cy="1856105"/>
        </p:xfrm>
        <a:graphic>
          <a:graphicData uri="http://schemas.openxmlformats.org/presentationml/2006/ole">
            <mc:AlternateContent xmlns:mc="http://schemas.openxmlformats.org/markup-compatibility/2006">
              <mc:Choice xmlns:v="urn:schemas-microsoft-com:vml" Requires="v">
                <p:oleObj spid="_x0000_s1028" r:id="rId5" imgW="8185150" imgH="1854200" progId="Paint.Picture">
                  <p:embed/>
                </p:oleObj>
              </mc:Choice>
              <mc:Fallback>
                <p:oleObj r:id="rId5" imgW="8185150" imgH="1854200" progId="Paint.Picture">
                  <p:embed/>
                  <p:pic>
                    <p:nvPicPr>
                      <p:cNvPr id="0" name="图片 7"/>
                      <p:cNvPicPr/>
                      <p:nvPr/>
                    </p:nvPicPr>
                    <p:blipFill>
                      <a:blip r:embed="rId6"/>
                      <a:stretch>
                        <a:fillRect/>
                      </a:stretch>
                    </p:blipFill>
                    <p:spPr>
                      <a:xfrm>
                        <a:off x="2312670" y="4504055"/>
                        <a:ext cx="8191500" cy="1856105"/>
                      </a:xfrm>
                      <a:prstGeom prst="rect">
                        <a:avLst/>
                      </a:prstGeom>
                    </p:spPr>
                  </p:pic>
                </p:oleObj>
              </mc:Fallback>
            </mc:AlternateContent>
          </a:graphicData>
        </a:graphic>
      </p:graphicFrame>
      <p:sp>
        <p:nvSpPr>
          <p:cNvPr id="9" name="文本框 8"/>
          <p:cNvSpPr txBox="1"/>
          <p:nvPr/>
        </p:nvSpPr>
        <p:spPr>
          <a:xfrm>
            <a:off x="5567680" y="3803015"/>
            <a:ext cx="1552575" cy="368300"/>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x</a:t>
            </a:r>
          </a:p>
        </p:txBody>
      </p:sp>
      <p:pic>
        <p:nvPicPr>
          <p:cNvPr id="8" name="图片 7" descr="校徽">
            <a:extLst>
              <a:ext uri="{FF2B5EF4-FFF2-40B4-BE49-F238E27FC236}">
                <a16:creationId xmlns:a16="http://schemas.microsoft.com/office/drawing/2014/main" id="{07891ED0-A4A0-462F-88A8-0744D4EF72AA}"/>
              </a:ext>
            </a:extLst>
          </p:cNvPr>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96035" y="1047750"/>
            <a:ext cx="9518015" cy="5307965"/>
          </a:xfrm>
          <a:prstGeom prst="rect">
            <a:avLst/>
          </a:prstGeom>
          <a:noFill/>
        </p:spPr>
        <p:txBody>
          <a:bodyPr wrap="square" rtlCol="0">
            <a:spAutoFit/>
          </a:bodyPr>
          <a:lstStyle/>
          <a:p>
            <a:pPr>
              <a:lnSpc>
                <a:spcPct val="150000"/>
              </a:lnSpc>
            </a:pPr>
            <a:r>
              <a:rPr lang="en-US" altLang="zh-CN" sz="2400"/>
              <a:t>    </a:t>
            </a:r>
            <a:endParaRPr lang="en-US" altLang="zh-CN" sz="2400">
              <a:solidFill>
                <a:srgbClr val="FF0000"/>
              </a:solidFill>
            </a:endParaRPr>
          </a:p>
          <a:p>
            <a:pPr>
              <a:lnSpc>
                <a:spcPct val="150000"/>
              </a:lnSpc>
            </a:pPr>
            <a:r>
              <a:rPr lang="zh-CN" altLang="en-US" sz="2400"/>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）整数的原码表示</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整数原码的</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符号位仍是“数码化”的，用“0”表示“+”，用“1”表示“-”。</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整数原码表示可定义为：</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x</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 ≤</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endPar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原</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 </a:t>
            </a:r>
          </a:p>
          <a:p>
            <a:pPr>
              <a:lnSpc>
                <a:spcPct val="150000"/>
              </a:lnSpc>
            </a:pPr>
            <a:endParaRPr lang="zh-CN" altLang="en-US" sz="10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式中[</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原</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是机器数，</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是真值。</a:t>
            </a:r>
          </a:p>
        </p:txBody>
      </p:sp>
      <p:sp>
        <p:nvSpPr>
          <p:cNvPr id="1073744743" name="左大括号 1073744742"/>
          <p:cNvSpPr>
            <a:spLocks noChangeAspect="1"/>
          </p:cNvSpPr>
          <p:nvPr/>
        </p:nvSpPr>
        <p:spPr>
          <a:xfrm>
            <a:off x="2987040" y="4066540"/>
            <a:ext cx="171450" cy="13881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B2111149-0782-4F5A-96AF-89799C97F6DF}"/>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810385" y="1863725"/>
            <a:ext cx="9862820" cy="3415030"/>
          </a:xfrm>
          <a:prstGeom prst="rect">
            <a:avLst/>
          </a:prstGeom>
          <a:noFill/>
        </p:spPr>
        <p:txBody>
          <a:bodyPr wrap="square" rtlCol="0">
            <a:spAutoFit/>
          </a:bodyPr>
          <a:lstStyle/>
          <a:p>
            <a:pPr>
              <a:lnSpc>
                <a:spcPct val="150000"/>
              </a:lnSpc>
            </a:pPr>
            <a:r>
              <a:rPr lang="en-US" altLang="zh-CN" sz="2400" dirty="0"/>
              <a:t>    </a:t>
            </a:r>
            <a:endParaRPr lang="en-US" altLang="zh-CN" sz="2400" dirty="0">
              <a:solidFill>
                <a:srgbClr val="FF0000"/>
              </a:solidFill>
            </a:endParaRPr>
          </a:p>
          <a:p>
            <a:pPr>
              <a:lnSpc>
                <a:spcPct val="150000"/>
              </a:lnSpc>
            </a:pPr>
            <a:r>
              <a:rPr lang="zh-CN" altLang="en-US" sz="2400" dirty="0"/>
              <a:t>  </a:t>
            </a:r>
            <a:r>
              <a:rPr sz="2400" dirty="0">
                <a:latin typeface="Times New Roman" panose="02020603050405020304" pitchFamily="18" charset="0"/>
                <a:ea typeface="楷体" panose="02010609060101010101" charset="-122"/>
                <a:cs typeface="Times New Roman" panose="02020603050405020304" pitchFamily="18" charset="0"/>
              </a:rPr>
              <a:t>例</a:t>
            </a:r>
            <a:r>
              <a:rPr lang="en-US" sz="2400" dirty="0">
                <a:latin typeface="Times New Roman" panose="02020603050405020304" pitchFamily="18" charset="0"/>
                <a:ea typeface="楷体" panose="02010609060101010101" charset="-122"/>
                <a:cs typeface="Times New Roman" panose="02020603050405020304" pitchFamily="18" charset="0"/>
              </a:rPr>
              <a:t>4</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sz="2400" dirty="0">
                <a:latin typeface="Times New Roman" panose="02020603050405020304" pitchFamily="18" charset="0"/>
                <a:ea typeface="楷体" panose="02010609060101010101" charset="-122"/>
                <a:cs typeface="Times New Roman" panose="02020603050405020304" pitchFamily="18" charset="0"/>
              </a:rPr>
              <a:t>  </a:t>
            </a:r>
            <a:r>
              <a:rPr sz="2400" dirty="0" err="1">
                <a:latin typeface="Times New Roman" panose="02020603050405020304" pitchFamily="18" charset="0"/>
                <a:ea typeface="楷体" panose="02010609060101010101" charset="-122"/>
                <a:cs typeface="Times New Roman" panose="02020603050405020304" pitchFamily="18" charset="0"/>
              </a:rPr>
              <a:t>已知二进制数</a:t>
            </a:r>
            <a:r>
              <a:rPr lang="en-US" sz="2400" dirty="0">
                <a:latin typeface="Times New Roman" panose="02020603050405020304" pitchFamily="18" charset="0"/>
                <a:ea typeface="楷体" panose="02010609060101010101" charset="-122"/>
                <a:cs typeface="Times New Roman" panose="02020603050405020304" pitchFamily="18" charset="0"/>
              </a:rPr>
              <a:t> </a:t>
            </a:r>
            <a:r>
              <a:rPr lang="en-US" sz="2400" i="1" dirty="0">
                <a:latin typeface="Times New Roman" panose="02020603050405020304" pitchFamily="18" charset="0"/>
                <a:ea typeface="楷体" panose="02010609060101010101" charset="-122"/>
                <a:cs typeface="Times New Roman" panose="02020603050405020304" pitchFamily="18" charset="0"/>
              </a:rPr>
              <a:t>x</a:t>
            </a:r>
            <a:r>
              <a:rPr sz="2400" dirty="0">
                <a:latin typeface="Times New Roman" panose="02020603050405020304" pitchFamily="18" charset="0"/>
                <a:ea typeface="楷体" panose="02010609060101010101" charset="-122"/>
                <a:cs typeface="Times New Roman" panose="02020603050405020304" pitchFamily="18" charset="0"/>
              </a:rPr>
              <a:t>=+1011111</a:t>
            </a: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      则 [</a:t>
            </a:r>
            <a:r>
              <a:rPr lang="en-US" sz="2400" i="1" dirty="0">
                <a:latin typeface="Times New Roman" panose="02020603050405020304" pitchFamily="18" charset="0"/>
                <a:ea typeface="楷体" panose="02010609060101010101" charset="-122"/>
                <a:cs typeface="Times New Roman" panose="02020603050405020304" pitchFamily="18" charset="0"/>
              </a:rPr>
              <a:t>x</a:t>
            </a:r>
            <a:r>
              <a:rPr sz="2400" dirty="0">
                <a:latin typeface="Times New Roman" panose="02020603050405020304" pitchFamily="18" charset="0"/>
                <a:ea typeface="楷体" panose="02010609060101010101" charset="-122"/>
                <a:cs typeface="Times New Roman" panose="02020603050405020304" pitchFamily="18" charset="0"/>
              </a:rPr>
              <a:t>]</a:t>
            </a:r>
            <a:r>
              <a:rPr sz="2400" baseline="-25000" dirty="0">
                <a:latin typeface="Times New Roman" panose="02020603050405020304" pitchFamily="18" charset="0"/>
                <a:ea typeface="楷体" panose="02010609060101010101" charset="-122"/>
                <a:cs typeface="Times New Roman" panose="02020603050405020304" pitchFamily="18" charset="0"/>
              </a:rPr>
              <a:t>原</a:t>
            </a:r>
            <a:r>
              <a:rPr sz="2400" dirty="0">
                <a:latin typeface="Times New Roman" panose="02020603050405020304" pitchFamily="18" charset="0"/>
                <a:ea typeface="楷体" panose="02010609060101010101" charset="-122"/>
                <a:cs typeface="Times New Roman" panose="02020603050405020304" pitchFamily="18" charset="0"/>
              </a:rPr>
              <a:t>=0</a:t>
            </a:r>
            <a:r>
              <a:rPr lang="en-US" sz="2400" dirty="0">
                <a:latin typeface="Times New Roman" panose="02020603050405020304" pitchFamily="18" charset="0"/>
                <a:ea typeface="楷体" panose="02010609060101010101" charset="-122"/>
                <a:cs typeface="Times New Roman" panose="02020603050405020304" pitchFamily="18" charset="0"/>
                <a:sym typeface="+mn-ea"/>
              </a:rPr>
              <a:t>,</a:t>
            </a:r>
            <a:r>
              <a:rPr sz="2400" dirty="0">
                <a:latin typeface="Times New Roman" panose="02020603050405020304" pitchFamily="18" charset="0"/>
                <a:ea typeface="楷体" panose="02010609060101010101" charset="-122"/>
                <a:cs typeface="Times New Roman" panose="02020603050405020304" pitchFamily="18" charset="0"/>
              </a:rPr>
              <a:t>1011111。</a:t>
            </a:r>
          </a:p>
          <a:p>
            <a:pPr>
              <a:lnSpc>
                <a:spcPct val="150000"/>
              </a:lnSpc>
            </a:pPr>
            <a:r>
              <a:rPr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dirty="0">
                <a:latin typeface="Times New Roman" panose="02020603050405020304" pitchFamily="18" charset="0"/>
                <a:ea typeface="楷体" panose="02010609060101010101" charset="-122"/>
                <a:cs typeface="Times New Roman" panose="02020603050405020304" pitchFamily="18" charset="0"/>
              </a:rPr>
              <a:t>例5</a:t>
            </a:r>
            <a:r>
              <a:rPr lang="zh-CN"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 </a:t>
            </a:r>
            <a:r>
              <a:rPr sz="2400" dirty="0" err="1">
                <a:latin typeface="Times New Roman" panose="02020603050405020304" pitchFamily="18" charset="0"/>
                <a:ea typeface="楷体" panose="02010609060101010101" charset="-122"/>
                <a:cs typeface="Times New Roman" panose="02020603050405020304" pitchFamily="18" charset="0"/>
              </a:rPr>
              <a:t>已知二进制数</a:t>
            </a:r>
            <a:r>
              <a:rPr lang="en-US" sz="2400" dirty="0">
                <a:latin typeface="Times New Roman" panose="02020603050405020304" pitchFamily="18" charset="0"/>
                <a:ea typeface="楷体" panose="02010609060101010101" charset="-122"/>
                <a:cs typeface="Times New Roman" panose="02020603050405020304" pitchFamily="18" charset="0"/>
              </a:rPr>
              <a:t> </a:t>
            </a:r>
            <a:r>
              <a:rPr lang="en-US" sz="2400" i="1" dirty="0">
                <a:latin typeface="Times New Roman" panose="02020603050405020304" pitchFamily="18" charset="0"/>
                <a:ea typeface="楷体" panose="02010609060101010101" charset="-122"/>
                <a:cs typeface="Times New Roman" panose="02020603050405020304" pitchFamily="18" charset="0"/>
              </a:rPr>
              <a:t>x</a:t>
            </a:r>
            <a:r>
              <a:rPr sz="2400" dirty="0">
                <a:latin typeface="Times New Roman" panose="02020603050405020304" pitchFamily="18" charset="0"/>
                <a:ea typeface="楷体" panose="02010609060101010101" charset="-122"/>
                <a:cs typeface="Times New Roman" panose="02020603050405020304" pitchFamily="18" charset="0"/>
              </a:rPr>
              <a:t>=-</a:t>
            </a: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1011111</a:t>
            </a: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        则 [</a:t>
            </a:r>
            <a:r>
              <a:rPr lang="en-US" sz="2400" i="1" dirty="0">
                <a:latin typeface="Times New Roman" panose="02020603050405020304" pitchFamily="18" charset="0"/>
                <a:ea typeface="楷体" panose="02010609060101010101" charset="-122"/>
                <a:cs typeface="Times New Roman" panose="02020603050405020304" pitchFamily="18" charset="0"/>
              </a:rPr>
              <a:t>x</a:t>
            </a:r>
            <a:r>
              <a:rPr sz="2400" dirty="0">
                <a:latin typeface="Times New Roman" panose="02020603050405020304" pitchFamily="18" charset="0"/>
                <a:ea typeface="楷体" panose="02010609060101010101" charset="-122"/>
                <a:cs typeface="Times New Roman" panose="02020603050405020304" pitchFamily="18" charset="0"/>
              </a:rPr>
              <a:t>]</a:t>
            </a:r>
            <a:r>
              <a:rPr sz="2400" baseline="-25000" dirty="0">
                <a:latin typeface="Times New Roman" panose="02020603050405020304" pitchFamily="18" charset="0"/>
                <a:ea typeface="楷体" panose="02010609060101010101" charset="-122"/>
                <a:cs typeface="Times New Roman" panose="02020603050405020304" pitchFamily="18" charset="0"/>
              </a:rPr>
              <a:t>原</a:t>
            </a:r>
            <a:r>
              <a:rPr sz="2400" dirty="0">
                <a:latin typeface="Times New Roman" panose="02020603050405020304" pitchFamily="18" charset="0"/>
                <a:ea typeface="楷体" panose="02010609060101010101" charset="-122"/>
                <a:cs typeface="Times New Roman" panose="02020603050405020304" pitchFamily="18" charset="0"/>
              </a:rPr>
              <a:t>=1</a:t>
            </a:r>
            <a:r>
              <a:rPr lang="en-US" sz="2400" dirty="0">
                <a:latin typeface="Times New Roman" panose="02020603050405020304" pitchFamily="18" charset="0"/>
                <a:ea typeface="楷体" panose="02010609060101010101" charset="-122"/>
                <a:cs typeface="Times New Roman" panose="02020603050405020304" pitchFamily="18" charset="0"/>
              </a:rPr>
              <a:t>,</a:t>
            </a:r>
            <a:r>
              <a:rPr sz="2400" dirty="0">
                <a:latin typeface="Times New Roman" panose="02020603050405020304" pitchFamily="18" charset="0"/>
                <a:ea typeface="楷体" panose="02010609060101010101" charset="-122"/>
                <a:cs typeface="Times New Roman" panose="02020603050405020304" pitchFamily="18" charset="0"/>
              </a:rPr>
              <a:t>1011111。</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3" name="文本框 2"/>
          <p:cNvSpPr txBox="1"/>
          <p:nvPr/>
        </p:nvSpPr>
        <p:spPr>
          <a:xfrm>
            <a:off x="5774690" y="3161030"/>
            <a:ext cx="1116965" cy="368300"/>
          </a:xfrm>
          <a:prstGeom prst="rect">
            <a:avLst/>
          </a:prstGeom>
          <a:noFill/>
        </p:spPr>
        <p:txBody>
          <a:bodyPr wrap="square" rtlCol="0">
            <a:spAutoFit/>
          </a:bodyPr>
          <a:lstStyle/>
          <a:p>
            <a:r>
              <a:rPr lang="en-US" altLang="zh-CN"/>
              <a:t>7</a:t>
            </a:r>
            <a:r>
              <a:rPr lang="zh-CN" altLang="en-US"/>
              <a:t>位</a:t>
            </a:r>
          </a:p>
        </p:txBody>
      </p:sp>
      <p:sp>
        <p:nvSpPr>
          <p:cNvPr id="6" name="文本框 5"/>
          <p:cNvSpPr txBox="1"/>
          <p:nvPr/>
        </p:nvSpPr>
        <p:spPr>
          <a:xfrm>
            <a:off x="8423275" y="3244850"/>
            <a:ext cx="1116965" cy="368300"/>
          </a:xfrm>
          <a:prstGeom prst="rect">
            <a:avLst/>
          </a:prstGeom>
          <a:noFill/>
        </p:spPr>
        <p:txBody>
          <a:bodyPr wrap="square" rtlCol="0">
            <a:spAutoFit/>
          </a:bodyPr>
          <a:lstStyle/>
          <a:p>
            <a:r>
              <a:rPr lang="en-US" altLang="zh-CN"/>
              <a:t>7+1=8</a:t>
            </a:r>
            <a:r>
              <a:rPr lang="zh-CN" altLang="en-US"/>
              <a:t>位</a:t>
            </a:r>
          </a:p>
        </p:txBody>
      </p:sp>
      <p:sp>
        <p:nvSpPr>
          <p:cNvPr id="8" name="文本框 7"/>
          <p:cNvSpPr txBox="1"/>
          <p:nvPr/>
        </p:nvSpPr>
        <p:spPr>
          <a:xfrm>
            <a:off x="5422265" y="4910455"/>
            <a:ext cx="1116965" cy="368300"/>
          </a:xfrm>
          <a:prstGeom prst="rect">
            <a:avLst/>
          </a:prstGeom>
          <a:noFill/>
        </p:spPr>
        <p:txBody>
          <a:bodyPr wrap="square" rtlCol="0">
            <a:spAutoFit/>
          </a:bodyPr>
          <a:lstStyle/>
          <a:p>
            <a:r>
              <a:rPr lang="en-US" altLang="zh-CN"/>
              <a:t>7</a:t>
            </a:r>
            <a:r>
              <a:rPr lang="zh-CN" altLang="en-US"/>
              <a:t>位</a:t>
            </a:r>
          </a:p>
        </p:txBody>
      </p:sp>
      <p:sp>
        <p:nvSpPr>
          <p:cNvPr id="9" name="文本框 8"/>
          <p:cNvSpPr txBox="1"/>
          <p:nvPr/>
        </p:nvSpPr>
        <p:spPr>
          <a:xfrm>
            <a:off x="8423275" y="5012055"/>
            <a:ext cx="1116965" cy="368300"/>
          </a:xfrm>
          <a:prstGeom prst="rect">
            <a:avLst/>
          </a:prstGeom>
          <a:noFill/>
        </p:spPr>
        <p:txBody>
          <a:bodyPr wrap="square" rtlCol="0">
            <a:spAutoFit/>
          </a:bodyPr>
          <a:lstStyle/>
          <a:p>
            <a:r>
              <a:rPr lang="en-US" altLang="zh-CN"/>
              <a:t>7+1=8</a:t>
            </a:r>
            <a:r>
              <a:rPr lang="zh-CN" altLang="en-US"/>
              <a:t>位</a:t>
            </a:r>
          </a:p>
        </p:txBody>
      </p:sp>
      <p:sp>
        <p:nvSpPr>
          <p:cNvPr id="1073744743" name="左大括号 1073744742"/>
          <p:cNvSpPr>
            <a:spLocks noChangeAspect="1"/>
          </p:cNvSpPr>
          <p:nvPr/>
        </p:nvSpPr>
        <p:spPr>
          <a:xfrm rot="16200000">
            <a:off x="5814060" y="2502535"/>
            <a:ext cx="191135" cy="104076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0" name="左大括号 9"/>
          <p:cNvSpPr>
            <a:spLocks noChangeAspect="1"/>
          </p:cNvSpPr>
          <p:nvPr/>
        </p:nvSpPr>
        <p:spPr>
          <a:xfrm rot="16200000">
            <a:off x="5585460" y="4194175"/>
            <a:ext cx="191135" cy="104076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1" name="左大括号 10"/>
          <p:cNvSpPr>
            <a:spLocks noChangeAspect="1"/>
          </p:cNvSpPr>
          <p:nvPr/>
        </p:nvSpPr>
        <p:spPr>
          <a:xfrm rot="16200000">
            <a:off x="8845550" y="4210685"/>
            <a:ext cx="208915" cy="113982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 name="左大括号 11"/>
          <p:cNvSpPr>
            <a:spLocks noChangeAspect="1"/>
          </p:cNvSpPr>
          <p:nvPr/>
        </p:nvSpPr>
        <p:spPr>
          <a:xfrm rot="16200000">
            <a:off x="8865870" y="2567940"/>
            <a:ext cx="208915" cy="113982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13" name="图片 12" descr="校徽">
            <a:extLst>
              <a:ext uri="{FF2B5EF4-FFF2-40B4-BE49-F238E27FC236}">
                <a16:creationId xmlns:a16="http://schemas.microsoft.com/office/drawing/2014/main" id="{79EA9E4B-53B4-40A0-AF37-83BC97593099}"/>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85190" y="627380"/>
            <a:ext cx="10077450" cy="6000750"/>
          </a:xfrm>
          <a:prstGeom prst="rect">
            <a:avLst/>
          </a:prstGeom>
          <a:noFill/>
        </p:spPr>
        <p:txBody>
          <a:bodyPr wrap="square" rtlCol="0">
            <a:spAutoFit/>
          </a:bodyPr>
          <a:lstStyle/>
          <a:p>
            <a:pPr>
              <a:lnSpc>
                <a:spcPct val="150000"/>
              </a:lnSpc>
            </a:pPr>
            <a:r>
              <a:rPr lang="en-US" altLang="zh-CN" sz="2400">
                <a:solidFill>
                  <a:schemeClr val="tx1"/>
                </a:solidFill>
                <a:latin typeface="楷体" panose="02010609060101010101" charset="-122"/>
                <a:ea typeface="楷体" panose="02010609060101010101" charset="-122"/>
                <a:cs typeface="楷体" panose="02010609060101010101" charset="-122"/>
              </a:rPr>
              <a:t>（3）</a:t>
            </a:r>
            <a:r>
              <a:rPr lang="zh-CN" altLang="en-US" sz="2400">
                <a:solidFill>
                  <a:schemeClr val="tx1"/>
                </a:solidFill>
                <a:latin typeface="楷体" panose="02010609060101010101" charset="-122"/>
                <a:ea typeface="楷体" panose="02010609060101010101" charset="-122"/>
                <a:cs typeface="楷体" panose="02010609060101010101" charset="-122"/>
              </a:rPr>
              <a:t>补</a:t>
            </a:r>
            <a:r>
              <a:rPr lang="en-US" altLang="zh-CN" sz="2400">
                <a:solidFill>
                  <a:schemeClr val="tx1"/>
                </a:solidFill>
                <a:latin typeface="楷体" panose="02010609060101010101" charset="-122"/>
                <a:ea typeface="楷体" panose="02010609060101010101" charset="-122"/>
                <a:cs typeface="楷体" panose="02010609060101010101" charset="-122"/>
              </a:rPr>
              <a:t>码表示法</a:t>
            </a:r>
          </a:p>
          <a:p>
            <a:pPr fontAlgn="auto">
              <a:lnSpc>
                <a:spcPct val="100000"/>
              </a:lnSpc>
            </a:pPr>
            <a:r>
              <a:rPr lang="zh-CN" altLang="en-US" sz="2400">
                <a:solidFill>
                  <a:schemeClr val="tx1"/>
                </a:solidFill>
                <a:latin typeface="楷体" panose="02010609060101010101" charset="-122"/>
                <a:ea typeface="楷体" panose="02010609060101010101" charset="-122"/>
                <a:cs typeface="楷体" panose="02010609060101010101" charset="-122"/>
              </a:rPr>
              <a:t>   </a:t>
            </a:r>
            <a:r>
              <a:rPr lang="en-US" altLang="zh-CN" sz="2400">
                <a:solidFill>
                  <a:schemeClr val="tx1"/>
                </a:solidFill>
                <a:latin typeface="楷体" panose="02010609060101010101" charset="-122"/>
                <a:ea typeface="楷体" panose="02010609060101010101" charset="-122"/>
                <a:cs typeface="楷体" panose="02010609060101010101" charset="-122"/>
              </a:rPr>
              <a:t>  </a:t>
            </a:r>
            <a:r>
              <a:rPr lang="zh-CN" altLang="en-US" sz="2400">
                <a:solidFill>
                  <a:schemeClr val="tx1"/>
                </a:solidFill>
                <a:latin typeface="楷体" panose="02010609060101010101" charset="-122"/>
                <a:ea typeface="楷体" panose="02010609060101010101" charset="-122"/>
                <a:cs typeface="楷体" panose="02010609060101010101" charset="-122"/>
              </a:rPr>
              <a:t> </a:t>
            </a:r>
          </a:p>
          <a:p>
            <a:pPr>
              <a:lnSpc>
                <a:spcPct val="150000"/>
              </a:lnSpc>
            </a:pPr>
            <a:r>
              <a:rPr lang="en-US" altLang="zh-CN" sz="2400">
                <a:solidFill>
                  <a:schemeClr val="tx1"/>
                </a:solidFill>
                <a:latin typeface="楷体" panose="02010609060101010101" charset="-122"/>
                <a:ea typeface="楷体" panose="02010609060101010101" charset="-122"/>
                <a:cs typeface="楷体" panose="02010609060101010101" charset="-122"/>
              </a:rPr>
              <a:t> </a:t>
            </a:r>
            <a:r>
              <a:rPr lang="zh-CN" altLang="en-US" sz="2400">
                <a:solidFill>
                  <a:schemeClr val="tx1"/>
                </a:solidFill>
                <a:latin typeface="楷体" panose="02010609060101010101" charset="-122"/>
                <a:ea typeface="楷体" panose="02010609060101010101" charset="-122"/>
                <a:cs typeface="楷体" panose="02010609060101010101" charset="-122"/>
              </a:rPr>
              <a:t>1）补码的概念和定义</a:t>
            </a:r>
          </a:p>
          <a:p>
            <a:pPr>
              <a:lnSpc>
                <a:spcPct val="150000"/>
              </a:lnSpc>
            </a:pPr>
            <a:endPar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endParaRPr lang="zh-CN" altLang="en-US" sz="2400">
              <a:solidFill>
                <a:srgbClr val="FF0000"/>
              </a:solidFill>
            </a:endParaRPr>
          </a:p>
          <a:p>
            <a:pPr>
              <a:lnSpc>
                <a:spcPct val="150000"/>
              </a:lnSpc>
            </a:pPr>
            <a:endParaRPr lang="zh-CN" altLang="en-US" sz="2400">
              <a:solidFill>
                <a:srgbClr val="FF0000"/>
              </a:solidFill>
            </a:endParaRPr>
          </a:p>
          <a:p>
            <a:pPr>
              <a:lnSpc>
                <a:spcPct val="150000"/>
              </a:lnSpc>
            </a:pPr>
            <a:endParaRPr lang="zh-CN" altLang="en-US" sz="2400">
              <a:solidFill>
                <a:srgbClr val="FF0000"/>
              </a:solidFill>
            </a:endParaRPr>
          </a:p>
          <a:p>
            <a:pPr>
              <a:lnSpc>
                <a:spcPct val="150000"/>
              </a:lnSpc>
            </a:pPr>
            <a:r>
              <a:rPr lang="zh-CN" altLang="en-US" sz="2400">
                <a:solidFill>
                  <a:srgbClr val="FF0000"/>
                </a:solidFill>
              </a:rPr>
              <a:t>   </a:t>
            </a:r>
            <a:r>
              <a:rPr lang="zh-CN" altLang="en-US" sz="2400">
                <a:solidFill>
                  <a:schemeClr val="tx1"/>
                </a:solidFill>
              </a:rPr>
              <a:t> </a:t>
            </a:r>
            <a:r>
              <a:rPr lang="en-US" altLang="zh-CN" sz="2400">
                <a:solidFill>
                  <a:schemeClr val="tx1"/>
                </a:solidFill>
              </a:rPr>
              <a:t>   </a:t>
            </a:r>
            <a:r>
              <a:rPr lang="zh-CN" altLang="en-US" sz="2400">
                <a:solidFill>
                  <a:schemeClr val="tx1"/>
                </a:solidFill>
                <a:latin typeface="楷体" panose="02010609060101010101" charset="-122"/>
                <a:ea typeface="楷体" panose="02010609060101010101" charset="-122"/>
                <a:cs typeface="楷体" panose="02010609060101010101" charset="-122"/>
              </a:rPr>
              <a:t>如果用数字轮计算8+（-4）=？怎样运算呢？</a:t>
            </a:r>
            <a:endParaRPr lang="zh-CN" altLang="en-US" sz="2400">
              <a:solidFill>
                <a:srgbClr val="FF0000"/>
              </a:solidFill>
              <a:latin typeface="楷体" panose="02010609060101010101" charset="-122"/>
              <a:ea typeface="楷体" panose="02010609060101010101" charset="-122"/>
              <a:cs typeface="楷体" panose="02010609060101010101" charset="-122"/>
            </a:endParaRPr>
          </a:p>
          <a:p>
            <a:pPr>
              <a:lnSpc>
                <a:spcPct val="150000"/>
              </a:lnSpc>
            </a:pPr>
            <a:r>
              <a:rPr lang="zh-CN" altLang="en-US" sz="2400">
                <a:latin typeface="楷体" panose="02010609060101010101" charset="-122"/>
                <a:ea typeface="楷体" panose="02010609060101010101" charset="-122"/>
                <a:cs typeface="楷体" panose="02010609060101010101" charset="-122"/>
              </a:rPr>
              <a:t>    一种是先把8 对准观察孔，然后按逆时针方向（称为负向）转动四格，</a:t>
            </a: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即</a:t>
            </a:r>
          </a:p>
          <a:p>
            <a:pPr>
              <a:lnSpc>
                <a:spcPct val="150000"/>
              </a:lnSpc>
            </a:pPr>
            <a:r>
              <a:rPr lang="zh-CN" altLang="en-US" sz="2400"/>
              <a:t>            </a:t>
            </a:r>
            <a:r>
              <a:rPr lang="en-US" altLang="zh-CN" sz="2400"/>
              <a:t>             </a:t>
            </a:r>
            <a:r>
              <a:rPr lang="zh-CN" altLang="en-US" sz="2400"/>
              <a:t>  8+（-4）=8-4=4</a:t>
            </a:r>
          </a:p>
        </p:txBody>
      </p:sp>
      <p:pic>
        <p:nvPicPr>
          <p:cNvPr id="1073744741" name="图片 1073744740" descr="shuzil"/>
          <p:cNvPicPr>
            <a:picLocks noChangeAspect="1"/>
          </p:cNvPicPr>
          <p:nvPr/>
        </p:nvPicPr>
        <p:blipFill>
          <a:blip r:embed="rId2"/>
          <a:stretch>
            <a:fillRect/>
          </a:stretch>
        </p:blipFill>
        <p:spPr>
          <a:xfrm>
            <a:off x="3389630" y="2311400"/>
            <a:ext cx="3472180" cy="1864360"/>
          </a:xfrm>
          <a:prstGeom prst="rect">
            <a:avLst/>
          </a:prstGeom>
          <a:noFill/>
          <a:ln w="9525">
            <a:noFill/>
          </a:ln>
        </p:spPr>
      </p:pic>
      <p:pic>
        <p:nvPicPr>
          <p:cNvPr id="5" name="图片 4" descr="校徽">
            <a:extLst>
              <a:ext uri="{FF2B5EF4-FFF2-40B4-BE49-F238E27FC236}">
                <a16:creationId xmlns:a16="http://schemas.microsoft.com/office/drawing/2014/main" id="{097BE736-72CF-4138-991F-CE8404CBA368}"/>
              </a:ext>
            </a:extLst>
          </p:cNvPr>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97305" y="661670"/>
            <a:ext cx="9700260" cy="5631180"/>
          </a:xfrm>
          <a:prstGeom prst="rect">
            <a:avLst/>
          </a:prstGeom>
          <a:noFill/>
        </p:spPr>
        <p:txBody>
          <a:bodyPr wrap="square" rtlCol="0">
            <a:spAutoFit/>
          </a:bodyPr>
          <a:lstStyle/>
          <a:p>
            <a:pPr>
              <a:lnSpc>
                <a:spcPct val="150000"/>
              </a:lnSpc>
            </a:pPr>
            <a:r>
              <a:rPr lang="en-US" altLang="zh-CN" sz="2400" dirty="0"/>
              <a:t>    </a:t>
            </a:r>
            <a:endParaRPr lang="zh-CN" altLang="en-US" sz="2400" dirty="0">
              <a:solidFill>
                <a:srgbClr val="FF0000"/>
              </a:solidFill>
            </a:endParaRPr>
          </a:p>
          <a:p>
            <a:pPr>
              <a:lnSpc>
                <a:spcPct val="150000"/>
              </a:lnSpc>
            </a:pPr>
            <a:endParaRPr lang="zh-CN" altLang="en-US" sz="2400" dirty="0">
              <a:solidFill>
                <a:srgbClr val="FF0000"/>
              </a:solidFill>
            </a:endParaRPr>
          </a:p>
          <a:p>
            <a:pPr>
              <a:lnSpc>
                <a:spcPct val="150000"/>
              </a:lnSpc>
            </a:pPr>
            <a:endParaRPr lang="zh-CN" altLang="en-US" sz="2400" dirty="0">
              <a:solidFill>
                <a:srgbClr val="FF0000"/>
              </a:solidFill>
            </a:endParaRPr>
          </a:p>
          <a:p>
            <a:pPr>
              <a:lnSpc>
                <a:spcPct val="150000"/>
              </a:lnSpc>
            </a:pPr>
            <a:endParaRPr lang="zh-CN" altLang="en-US" sz="2400" dirty="0">
              <a:solidFill>
                <a:srgbClr val="FF0000"/>
              </a:solidFill>
            </a:endParaRPr>
          </a:p>
          <a:p>
            <a:pPr>
              <a:lnSpc>
                <a:spcPct val="150000"/>
              </a:lnSpc>
            </a:pPr>
            <a:r>
              <a:rPr lang="zh-CN" altLang="en-US" sz="2400" dirty="0">
                <a:solidFill>
                  <a:srgbClr val="FF0000"/>
                </a:solidFill>
              </a:rPr>
              <a:t>   </a:t>
            </a:r>
            <a:r>
              <a:rPr lang="zh-CN" altLang="en-US" sz="2400" dirty="0">
                <a:solidFill>
                  <a:schemeClr val="tx1"/>
                </a:solidFill>
              </a:rPr>
              <a:t> </a:t>
            </a:r>
            <a:r>
              <a:rPr lang="zh-CN" altLang="en-US" sz="2400" dirty="0">
                <a:solidFill>
                  <a:schemeClr val="tx1"/>
                </a:solidFill>
                <a:latin typeface="楷体" panose="02010609060101010101" charset="-122"/>
                <a:ea typeface="楷体" panose="02010609060101010101" charset="-122"/>
                <a:cs typeface="楷体" panose="02010609060101010101" charset="-122"/>
              </a:rPr>
              <a:t>另</a:t>
            </a:r>
            <a:r>
              <a:rPr lang="zh-CN" altLang="en-US" sz="2400" dirty="0">
                <a:latin typeface="楷体" panose="02010609060101010101" charset="-122"/>
                <a:ea typeface="楷体" panose="02010609060101010101" charset="-122"/>
                <a:cs typeface="楷体" panose="02010609060101010101" charset="-122"/>
              </a:rPr>
              <a:t>一种是先把8 对准观察孔，然后按顺时针方向（称为正向）转动六格，在观察孔看到的同样是“4”。即：</a:t>
            </a:r>
            <a:endParaRPr lang="zh-CN" altLang="en-US" sz="2400" dirty="0"/>
          </a:p>
          <a:p>
            <a:pPr>
              <a:lnSpc>
                <a:spcPct val="150000"/>
              </a:lnSpc>
            </a:pPr>
            <a:r>
              <a:rPr lang="zh-CN" altLang="en-US" sz="2400" dirty="0"/>
              <a:t>      </a:t>
            </a:r>
            <a:r>
              <a:rPr lang="en-US" altLang="zh-CN" sz="2400" dirty="0"/>
              <a:t>                                 </a:t>
            </a:r>
            <a:r>
              <a:rPr lang="zh-CN" altLang="en-US" sz="2400" dirty="0"/>
              <a:t> </a:t>
            </a:r>
            <a:r>
              <a:rPr lang="zh-CN" altLang="en-US" sz="2400" dirty="0">
                <a:latin typeface="Times New Roman" panose="02020603050405020304" pitchFamily="18" charset="0"/>
                <a:ea typeface="+mn-lt"/>
                <a:cs typeface="Times New Roman" panose="02020603050405020304" pitchFamily="18" charset="0"/>
              </a:rPr>
              <a:t>  8+（-4）</a:t>
            </a:r>
          </a:p>
          <a:p>
            <a:pPr>
              <a:lnSpc>
                <a:spcPct val="150000"/>
              </a:lnSpc>
            </a:pPr>
            <a:r>
              <a:rPr lang="zh-CN" altLang="en-US" sz="2400" dirty="0">
                <a:latin typeface="Times New Roman" panose="02020603050405020304" pitchFamily="18" charset="0"/>
                <a:ea typeface="+mn-lt"/>
                <a:cs typeface="Times New Roman" panose="02020603050405020304" pitchFamily="18" charset="0"/>
              </a:rPr>
              <a:t>       </a:t>
            </a:r>
            <a:r>
              <a:rPr lang="en-US" altLang="zh-CN" sz="2400" dirty="0">
                <a:latin typeface="Times New Roman" panose="02020603050405020304" pitchFamily="18" charset="0"/>
                <a:ea typeface="+mn-lt"/>
                <a:cs typeface="Times New Roman" panose="02020603050405020304" pitchFamily="18" charset="0"/>
              </a:rPr>
              <a:t>                                 </a:t>
            </a:r>
            <a:r>
              <a:rPr lang="zh-CN" altLang="en-US" sz="2400" dirty="0">
                <a:latin typeface="Times New Roman" panose="02020603050405020304" pitchFamily="18" charset="0"/>
                <a:ea typeface="+mn-lt"/>
                <a:cs typeface="Times New Roman" panose="02020603050405020304" pitchFamily="18" charset="0"/>
              </a:rPr>
              <a:t>= 8+6  </a:t>
            </a:r>
          </a:p>
          <a:p>
            <a:pPr>
              <a:lnSpc>
                <a:spcPct val="150000"/>
              </a:lnSpc>
            </a:pPr>
            <a:r>
              <a:rPr lang="zh-CN" altLang="en-US" sz="2400" dirty="0">
                <a:latin typeface="Times New Roman" panose="02020603050405020304" pitchFamily="18" charset="0"/>
                <a:ea typeface="+mn-lt"/>
                <a:cs typeface="Times New Roman" panose="02020603050405020304" pitchFamily="18" charset="0"/>
              </a:rPr>
              <a:t>       </a:t>
            </a:r>
            <a:r>
              <a:rPr lang="en-US" altLang="zh-CN" sz="2400" dirty="0">
                <a:latin typeface="Times New Roman" panose="02020603050405020304" pitchFamily="18" charset="0"/>
                <a:ea typeface="+mn-lt"/>
                <a:cs typeface="Times New Roman" panose="02020603050405020304" pitchFamily="18" charset="0"/>
              </a:rPr>
              <a:t>                                </a:t>
            </a:r>
            <a:r>
              <a:rPr lang="zh-CN" altLang="en-US" sz="2400" dirty="0">
                <a:latin typeface="Times New Roman" panose="02020603050405020304" pitchFamily="18" charset="0"/>
                <a:ea typeface="+mn-lt"/>
                <a:cs typeface="Times New Roman" panose="02020603050405020304" pitchFamily="18" charset="0"/>
              </a:rPr>
              <a:t>=14  </a:t>
            </a:r>
          </a:p>
          <a:p>
            <a:pPr>
              <a:lnSpc>
                <a:spcPct val="150000"/>
              </a:lnSpc>
            </a:pPr>
            <a:r>
              <a:rPr lang="zh-CN" altLang="en-US" sz="2400" dirty="0">
                <a:latin typeface="Times New Roman" panose="02020603050405020304" pitchFamily="18" charset="0"/>
                <a:ea typeface="+mn-lt"/>
                <a:cs typeface="Times New Roman" panose="02020603050405020304" pitchFamily="18" charset="0"/>
              </a:rPr>
              <a:t>      </a:t>
            </a:r>
            <a:r>
              <a:rPr lang="en-US" altLang="zh-CN" sz="2400" dirty="0">
                <a:latin typeface="Times New Roman" panose="02020603050405020304" pitchFamily="18" charset="0"/>
                <a:ea typeface="+mn-lt"/>
                <a:cs typeface="Times New Roman" panose="02020603050405020304" pitchFamily="18" charset="0"/>
              </a:rPr>
              <a:t>                                </a:t>
            </a:r>
            <a:r>
              <a:rPr lang="zh-CN" altLang="en-US" sz="2400" dirty="0">
                <a:latin typeface="Times New Roman" panose="02020603050405020304" pitchFamily="18" charset="0"/>
                <a:ea typeface="+mn-lt"/>
                <a:cs typeface="Times New Roman" panose="02020603050405020304" pitchFamily="18" charset="0"/>
              </a:rPr>
              <a:t> =4         （</a:t>
            </a:r>
            <a:r>
              <a:rPr lang="zh-CN" altLang="en-US" sz="2400" i="1" dirty="0">
                <a:latin typeface="Times New Roman" panose="02020603050405020304" pitchFamily="18" charset="0"/>
                <a:ea typeface="+mn-lt"/>
                <a:cs typeface="Times New Roman" panose="02020603050405020304" pitchFamily="18" charset="0"/>
              </a:rPr>
              <a:t>mod</a:t>
            </a:r>
            <a:r>
              <a:rPr lang="zh-CN" altLang="en-US" sz="2400" dirty="0">
                <a:latin typeface="Times New Roman" panose="02020603050405020304" pitchFamily="18" charset="0"/>
                <a:ea typeface="+mn-lt"/>
                <a:cs typeface="Times New Roman" panose="02020603050405020304" pitchFamily="18" charset="0"/>
              </a:rPr>
              <a:t> 10）</a:t>
            </a:r>
          </a:p>
        </p:txBody>
      </p:sp>
      <p:pic>
        <p:nvPicPr>
          <p:cNvPr id="1073744741" name="图片 1073744740" descr="shuzil"/>
          <p:cNvPicPr>
            <a:picLocks noChangeAspect="1"/>
          </p:cNvPicPr>
          <p:nvPr/>
        </p:nvPicPr>
        <p:blipFill>
          <a:blip r:embed="rId2"/>
          <a:stretch>
            <a:fillRect/>
          </a:stretch>
        </p:blipFill>
        <p:spPr>
          <a:xfrm>
            <a:off x="3767455" y="514350"/>
            <a:ext cx="4753610" cy="2193925"/>
          </a:xfrm>
          <a:prstGeom prst="rect">
            <a:avLst/>
          </a:prstGeom>
          <a:noFill/>
          <a:ln w="9525">
            <a:noFill/>
          </a:ln>
        </p:spPr>
      </p:pic>
      <p:sp>
        <p:nvSpPr>
          <p:cNvPr id="2" name="文本框 1"/>
          <p:cNvSpPr txBox="1"/>
          <p:nvPr/>
        </p:nvSpPr>
        <p:spPr>
          <a:xfrm>
            <a:off x="527685" y="1040130"/>
            <a:ext cx="3277235" cy="368300"/>
          </a:xfrm>
          <a:prstGeom prst="rect">
            <a:avLst/>
          </a:prstGeom>
          <a:solidFill>
            <a:schemeClr val="bg1"/>
          </a:solidFill>
        </p:spPr>
        <p:txBody>
          <a:bodyPr wrap="square" rtlCol="0">
            <a:spAutoFit/>
          </a:bodyPr>
          <a:lstStyle/>
          <a:p>
            <a:endParaRPr lang="zh-CN" altLang="en-US"/>
          </a:p>
        </p:txBody>
      </p:sp>
      <p:pic>
        <p:nvPicPr>
          <p:cNvPr id="6" name="图片 5" descr="校徽">
            <a:extLst>
              <a:ext uri="{FF2B5EF4-FFF2-40B4-BE49-F238E27FC236}">
                <a16:creationId xmlns:a16="http://schemas.microsoft.com/office/drawing/2014/main" id="{04223E1F-CED5-49D8-AACB-BCF25783ACB2}"/>
              </a:ext>
            </a:extLst>
          </p:cNvPr>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414780" y="661670"/>
            <a:ext cx="9420225" cy="5631180"/>
          </a:xfrm>
          <a:prstGeom prst="rect">
            <a:avLst/>
          </a:prstGeom>
          <a:noFill/>
        </p:spPr>
        <p:txBody>
          <a:bodyPr wrap="square" rtlCol="0">
            <a:spAutoFit/>
          </a:bodyPr>
          <a:lstStyle/>
          <a:p>
            <a:pPr>
              <a:lnSpc>
                <a:spcPct val="150000"/>
              </a:lnSpc>
            </a:pPr>
            <a:r>
              <a:rPr lang="en-US" altLang="zh-CN" sz="2400"/>
              <a:t>    </a:t>
            </a:r>
            <a:endParaRPr lang="zh-CN" altLang="en-US" sz="2400">
              <a:solidFill>
                <a:srgbClr val="FF0000"/>
              </a:solidFill>
            </a:endParaRPr>
          </a:p>
          <a:p>
            <a:pPr>
              <a:lnSpc>
                <a:spcPct val="150000"/>
              </a:lnSpc>
            </a:pPr>
            <a:endParaRPr lang="zh-CN" altLang="en-US" sz="2400">
              <a:solidFill>
                <a:srgbClr val="FF0000"/>
              </a:solidFill>
            </a:endParaRPr>
          </a:p>
          <a:p>
            <a:pPr>
              <a:lnSpc>
                <a:spcPct val="150000"/>
              </a:lnSpc>
            </a:pPr>
            <a:endParaRPr lang="zh-CN" altLang="en-US" sz="2400">
              <a:solidFill>
                <a:srgbClr val="FF0000"/>
              </a:solidFill>
            </a:endParaRPr>
          </a:p>
          <a:p>
            <a:pPr>
              <a:lnSpc>
                <a:spcPct val="150000"/>
              </a:lnSpc>
            </a:pPr>
            <a:endParaRPr lang="zh-CN" altLang="en-US" sz="2400">
              <a:solidFill>
                <a:srgbClr val="FF0000"/>
              </a:solidFill>
            </a:endParaRPr>
          </a:p>
          <a:p>
            <a:pPr>
              <a:lnSpc>
                <a:spcPct val="150000"/>
              </a:lnSpc>
            </a:pPr>
            <a:r>
              <a:rPr lang="zh-CN" altLang="en-US" sz="2400">
                <a:solidFill>
                  <a:srgbClr val="FF0000"/>
                </a:solidFill>
              </a:rPr>
              <a:t>   </a:t>
            </a:r>
            <a:r>
              <a:rPr lang="zh-CN" altLang="en-US" sz="2400">
                <a:solidFill>
                  <a:schemeClr val="tx1"/>
                </a:solidFill>
              </a:rPr>
              <a:t> </a:t>
            </a:r>
            <a:r>
              <a:rPr lang="en-US" altLang="zh-CN" sz="2400">
                <a:solidFill>
                  <a:schemeClr val="tx1"/>
                </a:solidFill>
              </a:rPr>
              <a:t>      </a:t>
            </a:r>
            <a:r>
              <a:rPr lang="zh-CN" altLang="en-US" sz="2400">
                <a:latin typeface="楷体" panose="02010609060101010101" charset="-122"/>
                <a:ea typeface="楷体" panose="02010609060101010101" charset="-122"/>
                <a:cs typeface="楷体" panose="02010609060101010101" charset="-122"/>
              </a:rPr>
              <a:t>8+（-4）与8+6是两种不同的计算，但结果相同。不难发现：</a:t>
            </a:r>
          </a:p>
          <a:p>
            <a:pPr>
              <a:lnSpc>
                <a:spcPct val="150000"/>
              </a:lnSpc>
            </a:pPr>
            <a:r>
              <a:rPr lang="zh-CN" altLang="en-US" sz="2400">
                <a:latin typeface="楷体" panose="02010609060101010101" charset="-122"/>
                <a:ea typeface="楷体" panose="02010609060101010101" charset="-122"/>
                <a:cs typeface="楷体" panose="02010609060101010101" charset="-122"/>
              </a:rPr>
              <a:t>6与（-4）存在着一个关系，这个关系是</a:t>
            </a:r>
          </a:p>
          <a:p>
            <a:pPr>
              <a:lnSpc>
                <a:spcPct val="150000"/>
              </a:lnSpc>
            </a:pPr>
            <a:r>
              <a:rPr lang="zh-CN" altLang="en-US"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  6-（-4）=6+4=10</a:t>
            </a:r>
          </a:p>
          <a:p>
            <a:pPr>
              <a:lnSpc>
                <a:spcPct val="150000"/>
              </a:lnSpc>
            </a:pPr>
            <a:r>
              <a:rPr lang="zh-CN" altLang="en-US" sz="2400">
                <a:latin typeface="楷体" panose="02010609060101010101" charset="-122"/>
                <a:ea typeface="楷体" panose="02010609060101010101" charset="-122"/>
                <a:cs typeface="楷体" panose="02010609060101010101" charset="-122"/>
              </a:rPr>
              <a:t>即</a:t>
            </a:r>
          </a:p>
          <a:p>
            <a:pPr>
              <a:lnSpc>
                <a:spcPct val="150000"/>
              </a:lnSpc>
            </a:pPr>
            <a:r>
              <a:rPr lang="zh-CN" altLang="en-US"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  -4=6 （</a:t>
            </a:r>
            <a:r>
              <a:rPr lang="zh-CN" altLang="en-US" sz="2400" i="1">
                <a:latin typeface="楷体" panose="02010609060101010101" charset="-122"/>
                <a:ea typeface="楷体" panose="02010609060101010101" charset="-122"/>
                <a:cs typeface="楷体" panose="02010609060101010101" charset="-122"/>
              </a:rPr>
              <a:t>mod </a:t>
            </a:r>
            <a:r>
              <a:rPr lang="zh-CN" altLang="en-US" sz="2400">
                <a:latin typeface="楷体" panose="02010609060101010101" charset="-122"/>
                <a:ea typeface="楷体" panose="02010609060101010101" charset="-122"/>
                <a:cs typeface="楷体" panose="02010609060101010101" charset="-122"/>
              </a:rPr>
              <a:t> 10）</a:t>
            </a:r>
          </a:p>
          <a:p>
            <a:pPr>
              <a:lnSpc>
                <a:spcPct val="150000"/>
              </a:lnSpc>
            </a:pPr>
            <a:r>
              <a:rPr lang="zh-CN" altLang="en-US" sz="2400">
                <a:latin typeface="楷体" panose="02010609060101010101" charset="-122"/>
                <a:ea typeface="楷体" panose="02010609060101010101" charset="-122"/>
                <a:cs typeface="楷体" panose="02010609060101010101" charset="-122"/>
              </a:rPr>
              <a:t>称正数6是负数（-4）对于数10的补数。</a:t>
            </a:r>
          </a:p>
        </p:txBody>
      </p:sp>
      <p:pic>
        <p:nvPicPr>
          <p:cNvPr id="1073744741" name="图片 1073744740" descr="shuzil"/>
          <p:cNvPicPr>
            <a:picLocks noChangeAspect="1"/>
          </p:cNvPicPr>
          <p:nvPr/>
        </p:nvPicPr>
        <p:blipFill>
          <a:blip r:embed="rId2"/>
          <a:stretch>
            <a:fillRect/>
          </a:stretch>
        </p:blipFill>
        <p:spPr>
          <a:xfrm>
            <a:off x="3767455" y="514350"/>
            <a:ext cx="4775200" cy="2193925"/>
          </a:xfrm>
          <a:prstGeom prst="rect">
            <a:avLst/>
          </a:prstGeom>
          <a:noFill/>
          <a:ln w="9525">
            <a:noFill/>
          </a:ln>
        </p:spPr>
      </p:pic>
      <p:sp>
        <p:nvSpPr>
          <p:cNvPr id="2" name="文本框 1"/>
          <p:cNvSpPr txBox="1"/>
          <p:nvPr/>
        </p:nvSpPr>
        <p:spPr>
          <a:xfrm>
            <a:off x="527685" y="1040130"/>
            <a:ext cx="3277235" cy="368300"/>
          </a:xfrm>
          <a:prstGeom prst="rect">
            <a:avLst/>
          </a:prstGeom>
          <a:solidFill>
            <a:schemeClr val="bg1"/>
          </a:solidFill>
        </p:spPr>
        <p:txBody>
          <a:bodyPr wrap="square" rtlCol="0">
            <a:spAutoFit/>
          </a:bodyPr>
          <a:lstStyle/>
          <a:p>
            <a:endParaRPr lang="zh-CN" altLang="en-US"/>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70560" y="317500"/>
            <a:ext cx="10636250" cy="6185535"/>
          </a:xfrm>
          <a:prstGeom prst="rect">
            <a:avLst/>
          </a:prstGeom>
          <a:solidFill>
            <a:schemeClr val="bg1"/>
          </a:solidFill>
        </p:spPr>
        <p:txBody>
          <a:bodyPr wrap="square" rtlCol="0">
            <a:spAutoFit/>
          </a:bodyPr>
          <a:lstStyle/>
          <a:p>
            <a:pPr>
              <a:lnSpc>
                <a:spcPct val="150000"/>
              </a:lnSpc>
            </a:pPr>
            <a:r>
              <a:rPr lang="en-US" altLang="zh-CN" sz="2400" dirty="0"/>
              <a:t>   </a:t>
            </a:r>
            <a:r>
              <a:rPr lang="zh-CN" altLang="en-US" sz="2400" dirty="0"/>
              <a:t>  </a:t>
            </a:r>
            <a:r>
              <a:rPr lang="en-US" altLang="zh-CN" sz="2400" dirty="0"/>
              <a:t> </a:t>
            </a:r>
            <a:r>
              <a:rPr lang="zh-CN" altLang="en-US" sz="2400" dirty="0"/>
              <a:t> </a:t>
            </a:r>
            <a:r>
              <a:rPr sz="2400" dirty="0">
                <a:latin typeface="楷体" panose="02010609060101010101" charset="-122"/>
                <a:ea typeface="楷体" panose="02010609060101010101" charset="-122"/>
                <a:cs typeface="楷体" panose="02010609060101010101" charset="-122"/>
              </a:rPr>
              <a:t>对于二进制小数来说，选用模数为2，即二进制10.00……0。这样二进</a:t>
            </a:r>
            <a:endParaRPr lang="en-US" altLang="zh-CN" sz="2400" dirty="0">
              <a:latin typeface="楷体" panose="02010609060101010101" charset="-122"/>
              <a:ea typeface="楷体" panose="02010609060101010101" charset="-122"/>
              <a:cs typeface="楷体" panose="02010609060101010101" charset="-122"/>
            </a:endParaRPr>
          </a:p>
          <a:p>
            <a:pPr>
              <a:lnSpc>
                <a:spcPct val="150000"/>
              </a:lnSpc>
            </a:pPr>
            <a:r>
              <a:rPr sz="2400" dirty="0">
                <a:latin typeface="楷体" panose="02010609060101010101" charset="-122"/>
                <a:ea typeface="楷体" panose="02010609060101010101" charset="-122"/>
                <a:cs typeface="楷体" panose="02010609060101010101" charset="-122"/>
              </a:rPr>
              <a:t>制定点小数</a:t>
            </a:r>
            <a:r>
              <a:rPr lang="en-US" sz="2400" i="1" dirty="0">
                <a:latin typeface="Times New Roman" panose="02020603050405020304" pitchFamily="18" charset="0"/>
                <a:cs typeface="Times New Roman" panose="02020603050405020304" pitchFamily="18" charset="0"/>
                <a:sym typeface="+mn-ea"/>
              </a:rPr>
              <a:t>x</a:t>
            </a:r>
            <a:r>
              <a:rPr sz="2400" dirty="0">
                <a:latin typeface="楷体" panose="02010609060101010101" charset="-122"/>
                <a:ea typeface="楷体" panose="02010609060101010101" charset="-122"/>
                <a:cs typeface="楷体" panose="02010609060101010101" charset="-122"/>
              </a:rPr>
              <a:t>对于模数的补数，称为真值</a:t>
            </a:r>
            <a:r>
              <a:rPr lang="en-US" sz="2400" i="1" dirty="0">
                <a:latin typeface="Times New Roman" panose="02020603050405020304" pitchFamily="18" charset="0"/>
                <a:cs typeface="Times New Roman" panose="02020603050405020304" pitchFamily="18" charset="0"/>
                <a:sym typeface="+mn-ea"/>
              </a:rPr>
              <a:t>x</a:t>
            </a:r>
            <a:r>
              <a:rPr sz="2400" dirty="0">
                <a:latin typeface="楷体" panose="02010609060101010101" charset="-122"/>
                <a:ea typeface="楷体" panose="02010609060101010101" charset="-122"/>
                <a:cs typeface="楷体" panose="02010609060101010101" charset="-122"/>
              </a:rPr>
              <a:t>的模2补码。其定义如下：</a:t>
            </a:r>
          </a:p>
          <a:p>
            <a:pPr>
              <a:lnSpc>
                <a:spcPct val="150000"/>
              </a:lnSpc>
            </a:pPr>
            <a:r>
              <a:rPr sz="2400" dirty="0"/>
              <a:t>                   </a:t>
            </a:r>
            <a:r>
              <a:rPr lang="en-US" sz="2400" dirty="0"/>
              <a:t>         </a:t>
            </a:r>
            <a:r>
              <a:rPr lang="en-US" sz="2400" i="1" dirty="0">
                <a:latin typeface="Times New Roman" panose="02020603050405020304" pitchFamily="18" charset="0"/>
                <a:cs typeface="Times New Roman" panose="02020603050405020304" pitchFamily="18" charset="0"/>
              </a:rPr>
              <a:t>x</a:t>
            </a:r>
            <a:r>
              <a:rPr sz="2400" i="1" dirty="0"/>
              <a:t> </a:t>
            </a:r>
            <a:r>
              <a:rPr sz="2400" dirty="0"/>
              <a:t>     </a:t>
            </a:r>
          </a:p>
          <a:p>
            <a:pPr>
              <a:lnSpc>
                <a:spcPct val="150000"/>
              </a:lnSpc>
            </a:pPr>
            <a:r>
              <a:rPr sz="2400" dirty="0"/>
              <a:t>         [</a:t>
            </a:r>
            <a:r>
              <a:rPr lang="en-US" sz="2400" i="1" dirty="0">
                <a:latin typeface="Times New Roman" panose="02020603050405020304" pitchFamily="18" charset="0"/>
                <a:cs typeface="Times New Roman" panose="02020603050405020304" pitchFamily="18" charset="0"/>
                <a:sym typeface="+mn-ea"/>
              </a:rPr>
              <a:t>x</a:t>
            </a:r>
            <a:r>
              <a:rPr sz="2400" dirty="0"/>
              <a:t>]</a:t>
            </a:r>
            <a:r>
              <a:rPr sz="2400" baseline="-25000" dirty="0"/>
              <a:t>补</a:t>
            </a:r>
            <a:r>
              <a:rPr sz="2400" dirty="0"/>
              <a:t>=                      </a:t>
            </a:r>
          </a:p>
          <a:p>
            <a:pPr>
              <a:lnSpc>
                <a:spcPct val="150000"/>
              </a:lnSpc>
            </a:pPr>
            <a:r>
              <a:rPr sz="2400" dirty="0"/>
              <a:t>                   </a:t>
            </a:r>
            <a:r>
              <a:rPr lang="en-US" sz="2400" dirty="0"/>
              <a:t>        </a:t>
            </a:r>
            <a:r>
              <a:rPr sz="2400" dirty="0"/>
              <a:t>2+</a:t>
            </a:r>
            <a:r>
              <a:rPr lang="en-US" sz="2400" i="1" dirty="0">
                <a:latin typeface="Times New Roman" panose="02020603050405020304" pitchFamily="18" charset="0"/>
                <a:cs typeface="Times New Roman" panose="02020603050405020304" pitchFamily="18" charset="0"/>
              </a:rPr>
              <a:t>x</a:t>
            </a:r>
            <a:r>
              <a:rPr sz="2400" dirty="0"/>
              <a:t>                              </a:t>
            </a:r>
          </a:p>
          <a:p>
            <a:pPr>
              <a:lnSpc>
                <a:spcPct val="150000"/>
              </a:lnSpc>
            </a:pPr>
            <a:r>
              <a:rPr lang="zh-CN" altLang="en-US" sz="2400" dirty="0"/>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6</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：已知二进制数</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=+0.1011111，</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=-0.1011111，求[</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解：     [</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=0.1011111 </a:t>
            </a:r>
          </a:p>
          <a:p>
            <a:pPr fontAlgn="auto">
              <a:lnSpc>
                <a:spcPct val="20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=10.0000000+（</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0.1011111）=1.0100001</a:t>
            </a:r>
          </a:p>
          <a:p>
            <a:pPr fontAlgn="auto">
              <a:lnSpc>
                <a:spcPct val="20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由上例可知，当真值</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5</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6</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7</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=±0.1011111时，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有效数字有七位</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，即</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=7，此时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机器数</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]补必有</a:t>
            </a:r>
            <a:r>
              <a:rPr lang="zh-CN" altLang="en-US" sz="2400" i="1"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+1=7+1=8位</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p>
        </p:txBody>
      </p:sp>
      <p:graphicFrame>
        <p:nvGraphicFramePr>
          <p:cNvPr id="3" name="对象 2">
            <a:hlinkClick r:id="" action="ppaction://ole?verb=0"/>
          </p:cNvPr>
          <p:cNvGraphicFramePr>
            <a:graphicFrameLocks noChangeAspect="1"/>
          </p:cNvGraphicFramePr>
          <p:nvPr/>
        </p:nvGraphicFramePr>
        <p:xfrm>
          <a:off x="6761163" y="1687830"/>
          <a:ext cx="975995" cy="349250"/>
        </p:xfrm>
        <a:graphic>
          <a:graphicData uri="http://schemas.openxmlformats.org/presentationml/2006/ole">
            <mc:AlternateContent xmlns:mc="http://schemas.openxmlformats.org/markup-compatibility/2006">
              <mc:Choice xmlns:v="urn:schemas-microsoft-com:vml" Requires="v">
                <p:oleObj spid="_x0000_s3099" r:id="rId3" imgW="495300" imgH="177165" progId="Equation.KSEE3">
                  <p:embed/>
                </p:oleObj>
              </mc:Choice>
              <mc:Fallback>
                <p:oleObj r:id="rId3" imgW="495300" imgH="177165" progId="Equation.KSEE3">
                  <p:embed/>
                  <p:pic>
                    <p:nvPicPr>
                      <p:cNvPr id="0" name="图片 1024"/>
                      <p:cNvPicPr/>
                      <p:nvPr/>
                    </p:nvPicPr>
                    <p:blipFill>
                      <a:blip r:embed="rId4"/>
                      <a:stretch>
                        <a:fillRect/>
                      </a:stretch>
                    </p:blipFill>
                    <p:spPr>
                      <a:xfrm>
                        <a:off x="6761163" y="1687830"/>
                        <a:ext cx="975995" cy="34925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6761480" y="2690495"/>
          <a:ext cx="1177290" cy="349250"/>
        </p:xfrm>
        <a:graphic>
          <a:graphicData uri="http://schemas.openxmlformats.org/presentationml/2006/ole">
            <mc:AlternateContent xmlns:mc="http://schemas.openxmlformats.org/markup-compatibility/2006">
              <mc:Choice xmlns:v="urn:schemas-microsoft-com:vml" Requires="v">
                <p:oleObj spid="_x0000_s3100" r:id="rId5" imgW="596900" imgH="177165" progId="Equation.KSEE3">
                  <p:embed/>
                </p:oleObj>
              </mc:Choice>
              <mc:Fallback>
                <p:oleObj r:id="rId5" imgW="596900" imgH="177165" progId="Equation.KSEE3">
                  <p:embed/>
                  <p:pic>
                    <p:nvPicPr>
                      <p:cNvPr id="0" name="图片 1024"/>
                      <p:cNvPicPr/>
                      <p:nvPr/>
                    </p:nvPicPr>
                    <p:blipFill>
                      <a:blip r:embed="rId6"/>
                      <a:stretch>
                        <a:fillRect/>
                      </a:stretch>
                    </p:blipFill>
                    <p:spPr>
                      <a:xfrm>
                        <a:off x="6761480" y="2690495"/>
                        <a:ext cx="1177290" cy="349250"/>
                      </a:xfrm>
                      <a:prstGeom prst="rect">
                        <a:avLst/>
                      </a:prstGeom>
                    </p:spPr>
                  </p:pic>
                </p:oleObj>
              </mc:Fallback>
            </mc:AlternateContent>
          </a:graphicData>
        </a:graphic>
      </p:graphicFrame>
      <p:sp>
        <p:nvSpPr>
          <p:cNvPr id="11" name="左大括号 10"/>
          <p:cNvSpPr>
            <a:spLocks noChangeAspect="1"/>
          </p:cNvSpPr>
          <p:nvPr/>
        </p:nvSpPr>
        <p:spPr>
          <a:xfrm>
            <a:off x="2588260" y="1786255"/>
            <a:ext cx="208915" cy="113982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7" name="图片 6" descr="校徽">
            <a:extLst>
              <a:ext uri="{FF2B5EF4-FFF2-40B4-BE49-F238E27FC236}">
                <a16:creationId xmlns:a16="http://schemas.microsoft.com/office/drawing/2014/main" id="{4A12B4FD-F020-45DB-B72A-6522BDFE885A}"/>
              </a:ext>
            </a:extLst>
          </p:cNvPr>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76275" y="661670"/>
            <a:ext cx="10730230" cy="1753235"/>
          </a:xfrm>
          <a:prstGeom prst="rect">
            <a:avLst/>
          </a:prstGeom>
          <a:solidFill>
            <a:schemeClr val="bg1"/>
          </a:solidFill>
        </p:spPr>
        <p:txBody>
          <a:bodyPr wrap="square" rtlCol="0">
            <a:spAutoFit/>
          </a:bodyPr>
          <a:lstStyle/>
          <a:p>
            <a:pPr>
              <a:lnSpc>
                <a:spcPct val="150000"/>
              </a:lnSpc>
            </a:pPr>
            <a:r>
              <a:rPr lang="en-US" altLang="zh-CN" sz="2400"/>
              <a:t>   </a:t>
            </a:r>
            <a:r>
              <a:rPr lang="en-US" altLang="zh-CN" sz="2400">
                <a:latin typeface="楷体" panose="02010609060101010101" charset="-122"/>
                <a:ea typeface="楷体" panose="02010609060101010101" charset="-122"/>
                <a:cs typeface="楷体" panose="02010609060101010101" charset="-122"/>
              </a:rPr>
              <a:t> </a:t>
            </a:r>
            <a:r>
              <a:rPr sz="2400">
                <a:solidFill>
                  <a:schemeClr val="tx1"/>
                </a:solidFill>
                <a:latin typeface="楷体" panose="02010609060101010101" charset="-122"/>
                <a:ea typeface="楷体" panose="02010609060101010101" charset="-122"/>
                <a:cs typeface="楷体" panose="02010609060101010101" charset="-122"/>
              </a:rPr>
              <a:t>2</a:t>
            </a:r>
            <a:r>
              <a:rPr lang="zh-CN" sz="2400">
                <a:solidFill>
                  <a:schemeClr val="tx1"/>
                </a:solidFill>
                <a:latin typeface="楷体" panose="02010609060101010101" charset="-122"/>
                <a:ea typeface="楷体" panose="02010609060101010101" charset="-122"/>
                <a:cs typeface="楷体" panose="02010609060101010101" charset="-122"/>
              </a:rPr>
              <a:t>）</a:t>
            </a:r>
            <a:r>
              <a:rPr sz="2400">
                <a:solidFill>
                  <a:schemeClr val="tx1"/>
                </a:solidFill>
                <a:latin typeface="楷体" panose="02010609060101010101" charset="-122"/>
                <a:ea typeface="楷体" panose="02010609060101010101" charset="-122"/>
                <a:cs typeface="楷体" panose="02010609060101010101" charset="-122"/>
              </a:rPr>
              <a:t> 补码的转换</a:t>
            </a:r>
            <a:endParaRPr sz="2400">
              <a:latin typeface="楷体" panose="02010609060101010101" charset="-122"/>
              <a:ea typeface="楷体" panose="02010609060101010101" charset="-122"/>
              <a:cs typeface="楷体" panose="02010609060101010101" charset="-122"/>
            </a:endParaRPr>
          </a:p>
          <a:p>
            <a:pPr>
              <a:lnSpc>
                <a:spcPct val="150000"/>
              </a:lnSpc>
            </a:pPr>
            <a:r>
              <a:rPr sz="2400">
                <a:latin typeface="楷体" panose="02010609060101010101" charset="-122"/>
                <a:ea typeface="楷体" panose="02010609060101010101" charset="-122"/>
                <a:cs typeface="楷体" panose="02010609060101010101" charset="-122"/>
              </a:rPr>
              <a:t>   ①</a:t>
            </a:r>
            <a:r>
              <a:rPr sz="2400">
                <a:latin typeface="Times New Roman" panose="02020603050405020304" pitchFamily="18" charset="0"/>
                <a:ea typeface="楷体" panose="02010609060101010101" charset="-122"/>
                <a:cs typeface="Times New Roman" panose="02020603050405020304" pitchFamily="18" charset="0"/>
              </a:rPr>
              <a:t>由真值求其补码</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rPr>
              <a:t>根据补码的定义，</a:t>
            </a:r>
            <a:r>
              <a:rPr sz="2400">
                <a:solidFill>
                  <a:srgbClr val="0070C0"/>
                </a:solidFill>
                <a:latin typeface="Times New Roman" panose="02020603050405020304" pitchFamily="18" charset="0"/>
                <a:ea typeface="楷体" panose="02010609060101010101" charset="-122"/>
                <a:cs typeface="Times New Roman" panose="02020603050405020304" pitchFamily="18" charset="0"/>
              </a:rPr>
              <a:t>正数的补码就是真值本身</a:t>
            </a:r>
            <a:r>
              <a:rPr 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负数</a:t>
            </a:r>
            <a:r>
              <a:rPr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的补    码</a:t>
            </a:r>
            <a:r>
              <a:rPr lang="zh-CN" sz="2400">
                <a:latin typeface="Times New Roman" panose="02020603050405020304" pitchFamily="18" charset="0"/>
                <a:ea typeface="楷体" panose="02010609060101010101" charset="-122"/>
                <a:cs typeface="Times New Roman" panose="02020603050405020304" pitchFamily="18" charset="0"/>
              </a:rPr>
              <a:t>由</a:t>
            </a:r>
            <a:r>
              <a:rPr sz="2400">
                <a:latin typeface="Times New Roman" panose="02020603050405020304" pitchFamily="18" charset="0"/>
                <a:ea typeface="楷体" panose="02010609060101010101" charset="-122"/>
                <a:cs typeface="Times New Roman" panose="02020603050405020304" pitchFamily="18" charset="0"/>
              </a:rPr>
              <a:t>[</a:t>
            </a:r>
            <a:r>
              <a:rPr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=2+</a:t>
            </a:r>
            <a:r>
              <a:rPr sz="2400" i="1">
                <a:latin typeface="Times New Roman" panose="02020603050405020304" pitchFamily="18" charset="0"/>
                <a:ea typeface="楷体" panose="02010609060101010101" charset="-122"/>
                <a:cs typeface="Times New Roman" panose="02020603050405020304" pitchFamily="18" charset="0"/>
              </a:rPr>
              <a:t>x</a:t>
            </a:r>
            <a:r>
              <a:rPr lang="zh-CN" sz="2400">
                <a:latin typeface="Times New Roman" panose="02020603050405020304" pitchFamily="18" charset="0"/>
                <a:ea typeface="楷体" panose="02010609060101010101" charset="-122"/>
                <a:cs typeface="Times New Roman" panose="02020603050405020304" pitchFamily="18" charset="0"/>
              </a:rPr>
              <a:t>计算</a:t>
            </a:r>
            <a:r>
              <a:rPr sz="2400">
                <a:latin typeface="Times New Roman" panose="02020603050405020304" pitchFamily="18" charset="0"/>
                <a:ea typeface="楷体" panose="02010609060101010101" charset="-122"/>
                <a:cs typeface="Times New Roman" panose="02020603050405020304" pitchFamily="18" charset="0"/>
              </a:rPr>
              <a:t>。</a:t>
            </a:r>
            <a:r>
              <a:rPr lang="zh-CN" sz="2400">
                <a:latin typeface="Times New Roman" panose="02020603050405020304" pitchFamily="18" charset="0"/>
                <a:ea typeface="楷体" panose="02010609060101010101" charset="-122"/>
                <a:cs typeface="Times New Roman" panose="02020603050405020304" pitchFamily="18" charset="0"/>
              </a:rPr>
              <a:t>下面寻求较快的</a:t>
            </a:r>
            <a:r>
              <a:rPr sz="2400">
                <a:latin typeface="Times New Roman" panose="02020603050405020304" pitchFamily="18" charset="0"/>
                <a:ea typeface="楷体" panose="02010609060101010101" charset="-122"/>
                <a:cs typeface="Times New Roman" panose="02020603050405020304" pitchFamily="18" charset="0"/>
                <a:sym typeface="+mn-ea"/>
              </a:rPr>
              <a:t>负数</a:t>
            </a:r>
            <a:r>
              <a:rPr sz="2400" i="1">
                <a:latin typeface="Times New Roman" panose="02020603050405020304" pitchFamily="18" charset="0"/>
                <a:ea typeface="楷体" panose="02010609060101010101" charset="-122"/>
                <a:cs typeface="Times New Roman" panose="02020603050405020304" pitchFamily="18" charset="0"/>
                <a:sym typeface="+mn-ea"/>
              </a:rPr>
              <a:t>x</a:t>
            </a:r>
            <a:r>
              <a:rPr lang="zh-CN" sz="2400">
                <a:latin typeface="Times New Roman" panose="02020603050405020304" pitchFamily="18" charset="0"/>
                <a:ea typeface="楷体" panose="02010609060101010101" charset="-122"/>
                <a:cs typeface="Times New Roman" panose="02020603050405020304" pitchFamily="18" charset="0"/>
                <a:sym typeface="+mn-ea"/>
              </a:rPr>
              <a:t>求补码的方法。</a:t>
            </a:r>
            <a:r>
              <a:rPr lang="en-US" sz="2400"/>
              <a:t>      </a:t>
            </a:r>
            <a:r>
              <a:rPr sz="2400"/>
              <a:t>    </a:t>
            </a:r>
          </a:p>
        </p:txBody>
      </p:sp>
      <p:sp>
        <p:nvSpPr>
          <p:cNvPr id="17" name="文本框 16"/>
          <p:cNvSpPr txBox="1"/>
          <p:nvPr/>
        </p:nvSpPr>
        <p:spPr>
          <a:xfrm>
            <a:off x="802640" y="2649855"/>
            <a:ext cx="10523855" cy="3117850"/>
          </a:xfrm>
          <a:prstGeom prst="rect">
            <a:avLst/>
          </a:prstGeom>
          <a:noFill/>
        </p:spPr>
        <p:txBody>
          <a:bodyPr wrap="square" rtlCol="0">
            <a:spAutoFit/>
          </a:bodyPr>
          <a:lstStyle/>
          <a:p>
            <a:pPr fontAlgn="auto">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设  </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zh-CN" altLang="en-US" sz="2400">
                <a:latin typeface="Times New Roman" panose="02020603050405020304" pitchFamily="18" charset="0"/>
                <a:ea typeface="楷体" panose="02010609060101010101" charset="-122"/>
                <a:cs typeface="Times New Roman" panose="02020603050405020304" pitchFamily="18" charset="0"/>
              </a:rPr>
              <a:t>= -0.</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rPr>
              <a:t>1</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rPr>
              <a:t>2</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zh-CN" altLang="en-US" sz="2400" i="1" baseline="-25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a:t>
            </a:r>
          </a:p>
          <a:p>
            <a:pPr fontAlgn="auto">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补</a:t>
            </a:r>
            <a:r>
              <a:rPr lang="zh-CN" altLang="en-US" sz="2400">
                <a:latin typeface="Times New Roman" panose="02020603050405020304" pitchFamily="18" charset="0"/>
                <a:ea typeface="楷体" panose="02010609060101010101" charset="-122"/>
                <a:cs typeface="Times New Roman" panose="02020603050405020304" pitchFamily="18" charset="0"/>
              </a:rPr>
              <a:t>=10.000…00</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latin typeface="Times New Roman" panose="02020603050405020304" pitchFamily="18" charset="0"/>
                <a:ea typeface="楷体" panose="02010609060101010101" charset="-122"/>
                <a:cs typeface="Times New Roman" panose="02020603050405020304" pitchFamily="18" charset="0"/>
              </a:rPr>
              <a:t>)</a:t>
            </a:r>
          </a:p>
          <a:p>
            <a:pPr fontAlgn="auto">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=1.11…11+0.00…01</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=1.</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+0.00…01</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（5-21）</a:t>
            </a: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从而得到从负数值求补码的方法：符号位为1，其余各位是真值各位取反（0变1，1变0）然后在末尾加1（简称</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除符号外求反加1</a:t>
            </a:r>
            <a:r>
              <a:rPr lang="zh-CN" altLang="en-US" sz="2400">
                <a:latin typeface="Times New Roman" panose="02020603050405020304" pitchFamily="18" charset="0"/>
                <a:ea typeface="楷体" panose="02010609060101010101" charset="-122"/>
                <a:cs typeface="Times New Roman" panose="02020603050405020304" pitchFamily="18" charset="0"/>
              </a:rPr>
              <a:t>）。</a:t>
            </a:r>
          </a:p>
        </p:txBody>
      </p:sp>
      <p:graphicFrame>
        <p:nvGraphicFramePr>
          <p:cNvPr id="2" name="对象 -2147482617"/>
          <p:cNvGraphicFramePr>
            <a:graphicFrameLocks noChangeAspect="1"/>
          </p:cNvGraphicFramePr>
          <p:nvPr/>
        </p:nvGraphicFramePr>
        <p:xfrm>
          <a:off x="2613025" y="4130675"/>
          <a:ext cx="321945" cy="420370"/>
        </p:xfrm>
        <a:graphic>
          <a:graphicData uri="http://schemas.openxmlformats.org/presentationml/2006/ole">
            <mc:AlternateContent xmlns:mc="http://schemas.openxmlformats.org/markup-compatibility/2006">
              <mc:Choice xmlns:v="urn:schemas-microsoft-com:vml" Requires="v">
                <p:oleObj spid="_x0000_s4106" r:id="rId3" imgW="165100" imgH="215900" progId="Equation.3">
                  <p:embed/>
                </p:oleObj>
              </mc:Choice>
              <mc:Fallback>
                <p:oleObj r:id="rId3" imgW="165100" imgH="215900" progId="Equation.3">
                  <p:embed/>
                  <p:pic>
                    <p:nvPicPr>
                      <p:cNvPr id="0" name="图片 3075"/>
                      <p:cNvPicPr/>
                      <p:nvPr/>
                    </p:nvPicPr>
                    <p:blipFill>
                      <a:blip r:embed="rId4"/>
                      <a:stretch>
                        <a:fillRect/>
                      </a:stretch>
                    </p:blipFill>
                    <p:spPr>
                      <a:xfrm>
                        <a:off x="2613025" y="4130675"/>
                        <a:ext cx="321945" cy="420370"/>
                      </a:xfrm>
                      <a:prstGeom prst="rect">
                        <a:avLst/>
                      </a:prstGeom>
                      <a:noFill/>
                      <a:ln w="38100">
                        <a:noFill/>
                        <a:miter/>
                      </a:ln>
                    </p:spPr>
                  </p:pic>
                </p:oleObj>
              </mc:Fallback>
            </mc:AlternateContent>
          </a:graphicData>
        </a:graphic>
      </p:graphicFrame>
      <p:graphicFrame>
        <p:nvGraphicFramePr>
          <p:cNvPr id="19" name="对象 -2147482617"/>
          <p:cNvGraphicFramePr>
            <a:graphicFrameLocks noChangeAspect="1"/>
          </p:cNvGraphicFramePr>
          <p:nvPr/>
        </p:nvGraphicFramePr>
        <p:xfrm>
          <a:off x="2911475" y="4128135"/>
          <a:ext cx="346075" cy="420370"/>
        </p:xfrm>
        <a:graphic>
          <a:graphicData uri="http://schemas.openxmlformats.org/presentationml/2006/ole">
            <mc:AlternateContent xmlns:mc="http://schemas.openxmlformats.org/markup-compatibility/2006">
              <mc:Choice xmlns:v="urn:schemas-microsoft-com:vml" Requires="v">
                <p:oleObj spid="_x0000_s4107" r:id="rId5" imgW="177165" imgH="215900" progId="Equation.3">
                  <p:embed/>
                </p:oleObj>
              </mc:Choice>
              <mc:Fallback>
                <p:oleObj r:id="rId5" imgW="177165" imgH="215900" progId="Equation.3">
                  <p:embed/>
                  <p:pic>
                    <p:nvPicPr>
                      <p:cNvPr id="0" name="图片 3075"/>
                      <p:cNvPicPr/>
                      <p:nvPr/>
                    </p:nvPicPr>
                    <p:blipFill>
                      <a:blip r:embed="rId6"/>
                      <a:stretch>
                        <a:fillRect/>
                      </a:stretch>
                    </p:blipFill>
                    <p:spPr>
                      <a:xfrm>
                        <a:off x="2911475" y="4128135"/>
                        <a:ext cx="346075" cy="420370"/>
                      </a:xfrm>
                      <a:prstGeom prst="rect">
                        <a:avLst/>
                      </a:prstGeom>
                      <a:noFill/>
                      <a:ln w="38100">
                        <a:noFill/>
                        <a:miter/>
                      </a:ln>
                    </p:spPr>
                  </p:pic>
                </p:oleObj>
              </mc:Fallback>
            </mc:AlternateContent>
          </a:graphicData>
        </a:graphic>
      </p:graphicFrame>
      <p:graphicFrame>
        <p:nvGraphicFramePr>
          <p:cNvPr id="21" name="对象 -2147482617"/>
          <p:cNvGraphicFramePr>
            <a:graphicFrameLocks noChangeAspect="1"/>
          </p:cNvGraphicFramePr>
          <p:nvPr/>
        </p:nvGraphicFramePr>
        <p:xfrm>
          <a:off x="3601720" y="4128135"/>
          <a:ext cx="346075" cy="420370"/>
        </p:xfrm>
        <a:graphic>
          <a:graphicData uri="http://schemas.openxmlformats.org/presentationml/2006/ole">
            <mc:AlternateContent xmlns:mc="http://schemas.openxmlformats.org/markup-compatibility/2006">
              <mc:Choice xmlns:v="urn:schemas-microsoft-com:vml" Requires="v">
                <p:oleObj spid="_x0000_s4108" r:id="rId7" imgW="177165" imgH="215900" progId="Equation.3">
                  <p:embed/>
                </p:oleObj>
              </mc:Choice>
              <mc:Fallback>
                <p:oleObj r:id="rId7" imgW="177165" imgH="215900" progId="Equation.3">
                  <p:embed/>
                  <p:pic>
                    <p:nvPicPr>
                      <p:cNvPr id="0" name="图片 3075"/>
                      <p:cNvPicPr/>
                      <p:nvPr/>
                    </p:nvPicPr>
                    <p:blipFill>
                      <a:blip r:embed="rId8"/>
                      <a:stretch>
                        <a:fillRect/>
                      </a:stretch>
                    </p:blipFill>
                    <p:spPr>
                      <a:xfrm>
                        <a:off x="3601720" y="4128135"/>
                        <a:ext cx="346075" cy="420370"/>
                      </a:xfrm>
                      <a:prstGeom prst="rect">
                        <a:avLst/>
                      </a:prstGeom>
                      <a:noFill/>
                      <a:ln w="38100">
                        <a:noFill/>
                        <a:miter/>
                      </a:ln>
                    </p:spPr>
                  </p:pic>
                </p:oleObj>
              </mc:Fallback>
            </mc:AlternateContent>
          </a:graphicData>
        </a:graphic>
      </p:graphicFrame>
      <p:pic>
        <p:nvPicPr>
          <p:cNvPr id="7" name="图片 6" descr="校徽">
            <a:extLst>
              <a:ext uri="{FF2B5EF4-FFF2-40B4-BE49-F238E27FC236}">
                <a16:creationId xmlns:a16="http://schemas.microsoft.com/office/drawing/2014/main" id="{AE01D1F1-5CF4-42AB-B04B-CB3388F2E0D8}"/>
              </a:ext>
            </a:extLst>
          </p:cNvPr>
          <p:cNvPicPr>
            <a:picLocks noChangeAspect="1"/>
          </p:cNvPicPr>
          <p:nvPr/>
        </p:nvPicPr>
        <p:blipFill>
          <a:blip r:embed="rId9">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78815" y="158115"/>
            <a:ext cx="10089515" cy="6739255"/>
          </a:xfrm>
          <a:prstGeom prst="rect">
            <a:avLst/>
          </a:prstGeom>
          <a:solidFill>
            <a:schemeClr val="bg1"/>
          </a:solidFill>
        </p:spPr>
        <p:txBody>
          <a:bodyPr wrap="square" rtlCol="0">
            <a:spAutoFit/>
          </a:bodyPr>
          <a:lstStyle/>
          <a:p>
            <a:pPr>
              <a:lnSpc>
                <a:spcPct val="150000"/>
              </a:lnSpc>
            </a:pPr>
            <a:r>
              <a:rPr lang="en-US" sz="2400"/>
              <a:t>    </a:t>
            </a:r>
            <a:r>
              <a:rPr sz="2400">
                <a:latin typeface="Times New Roman" panose="02020603050405020304" pitchFamily="18" charset="0"/>
                <a:ea typeface="楷体" panose="02010609060101010101" charset="-122"/>
                <a:cs typeface="Times New Roman" panose="02020603050405020304" pitchFamily="18" charset="0"/>
              </a:rPr>
              <a:t>例</a:t>
            </a:r>
            <a:r>
              <a:rPr lang="en-US" sz="2400">
                <a:latin typeface="Times New Roman" panose="02020603050405020304" pitchFamily="18" charset="0"/>
                <a:ea typeface="楷体" panose="02010609060101010101" charset="-122"/>
                <a:cs typeface="Times New Roman" panose="02020603050405020304" pitchFamily="18" charset="0"/>
              </a:rPr>
              <a:t>7</a:t>
            </a:r>
            <a:r>
              <a:rPr lang="zh-CN" alt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 已知二进制数</a:t>
            </a:r>
            <a:r>
              <a:rPr lang="en-US"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0.1011，求[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解：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1</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i="1">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1.0100+0.0001</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   1.  0 1 0 1</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例</a:t>
            </a:r>
            <a:r>
              <a:rPr lang="en-US" sz="240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0.1011</a:t>
            </a:r>
            <a:r>
              <a:rPr lang="en-US" sz="2400">
                <a:latin typeface="Times New Roman" panose="02020603050405020304" pitchFamily="18" charset="0"/>
                <a:ea typeface="楷体" panose="02010609060101010101" charset="-122"/>
                <a:cs typeface="Times New Roman" panose="02020603050405020304" pitchFamily="18" charset="0"/>
                <a:sym typeface="+mn-ea"/>
              </a:rPr>
              <a:t>100</a:t>
            </a:r>
            <a:r>
              <a:rPr sz="2400">
                <a:latin typeface="Times New Roman" panose="02020603050405020304" pitchFamily="18" charset="0"/>
                <a:ea typeface="楷体" panose="02010609060101010101" charset="-122"/>
                <a:cs typeface="Times New Roman" panose="02020603050405020304" pitchFamily="18" charset="0"/>
                <a:sym typeface="+mn-ea"/>
              </a:rPr>
              <a:t>，求[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解：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   </a:t>
            </a:r>
            <a:r>
              <a:rPr lang="en-US" sz="2400" i="1">
                <a:latin typeface="Times New Roman" panose="02020603050405020304" pitchFamily="18" charset="0"/>
                <a:ea typeface="楷体" panose="02010609060101010101" charset="-122"/>
                <a:cs typeface="Times New Roman" panose="02020603050405020304" pitchFamily="18" charset="0"/>
                <a:sym typeface="+mn-ea"/>
              </a:rPr>
              <a:t>x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0.1</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 1 0 0</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i="1">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1.0100011+0.0000001</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   1.0 1 0 0 1 0 0</a:t>
            </a:r>
          </a:p>
          <a:p>
            <a:pPr>
              <a:lnSpc>
                <a:spcPct val="150000"/>
              </a:lnSpc>
            </a:pP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0.1011</a:t>
            </a:r>
            <a:r>
              <a:rPr lang="en-US"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00</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i="1">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1.0100</a:t>
            </a:r>
            <a:r>
              <a:rPr lang="en-US"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00</a:t>
            </a:r>
          </a:p>
        </p:txBody>
      </p:sp>
      <p:sp>
        <p:nvSpPr>
          <p:cNvPr id="14" name="文本框 13"/>
          <p:cNvSpPr txBox="1"/>
          <p:nvPr/>
        </p:nvSpPr>
        <p:spPr>
          <a:xfrm>
            <a:off x="1826895" y="5275580"/>
            <a:ext cx="8445500" cy="460375"/>
          </a:xfrm>
          <a:prstGeom prst="rect">
            <a:avLst/>
          </a:prstGeom>
          <a:noFill/>
        </p:spPr>
        <p:txBody>
          <a:bodyPr wrap="square" rtlCol="0">
            <a:spAutoFit/>
          </a:bodyPr>
          <a:lstStyle/>
          <a:p>
            <a:r>
              <a:rPr lang="zh-CN" altLang="en-US" sz="2400">
                <a:solidFill>
                  <a:srgbClr val="0070C0"/>
                </a:solidFill>
                <a:latin typeface="楷体" panose="02010609060101010101" charset="-122"/>
                <a:ea typeface="楷体" panose="02010609060101010101" charset="-122"/>
                <a:cs typeface="楷体" panose="02010609060101010101" charset="-122"/>
              </a:rPr>
              <a:t>观察上面两例得快速取反加</a:t>
            </a:r>
            <a:r>
              <a:rPr lang="en-US" altLang="zh-CN" sz="2400">
                <a:solidFill>
                  <a:srgbClr val="0070C0"/>
                </a:solidFill>
                <a:latin typeface="楷体" panose="02010609060101010101" charset="-122"/>
                <a:ea typeface="楷体" panose="02010609060101010101" charset="-122"/>
                <a:cs typeface="楷体" panose="02010609060101010101" charset="-122"/>
              </a:rPr>
              <a:t>1</a:t>
            </a:r>
            <a:r>
              <a:rPr lang="zh-CN" altLang="en-US" sz="2400">
                <a:solidFill>
                  <a:srgbClr val="0070C0"/>
                </a:solidFill>
                <a:latin typeface="楷体" panose="02010609060101010101" charset="-122"/>
                <a:ea typeface="楷体" panose="02010609060101010101" charset="-122"/>
                <a:cs typeface="楷体" panose="02010609060101010101" charset="-122"/>
              </a:rPr>
              <a:t>，低位</a:t>
            </a:r>
            <a:r>
              <a:rPr lang="en-US" altLang="zh-CN" sz="2400">
                <a:solidFill>
                  <a:srgbClr val="0070C0"/>
                </a:solidFill>
                <a:latin typeface="楷体" panose="02010609060101010101" charset="-122"/>
                <a:ea typeface="楷体" panose="02010609060101010101" charset="-122"/>
                <a:cs typeface="楷体" panose="02010609060101010101" charset="-122"/>
              </a:rPr>
              <a:t>1</a:t>
            </a:r>
            <a:r>
              <a:rPr lang="zh-CN" altLang="en-US" sz="2400">
                <a:solidFill>
                  <a:srgbClr val="0070C0"/>
                </a:solidFill>
                <a:latin typeface="楷体" panose="02010609060101010101" charset="-122"/>
                <a:ea typeface="楷体" panose="02010609060101010101" charset="-122"/>
                <a:cs typeface="楷体" panose="02010609060101010101" charset="-122"/>
              </a:rPr>
              <a:t>保留，其高位取反。</a:t>
            </a:r>
          </a:p>
        </p:txBody>
      </p:sp>
      <p:pic>
        <p:nvPicPr>
          <p:cNvPr id="5" name="图片 4" descr="校徽">
            <a:extLst>
              <a:ext uri="{FF2B5EF4-FFF2-40B4-BE49-F238E27FC236}">
                <a16:creationId xmlns:a16="http://schemas.microsoft.com/office/drawing/2014/main" id="{382278CE-EC4D-4666-8687-85A65065CDFA}"/>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47116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64845" y="661670"/>
            <a:ext cx="10655935" cy="5631180"/>
          </a:xfrm>
          <a:prstGeom prst="rect">
            <a:avLst/>
          </a:prstGeom>
          <a:noFill/>
        </p:spPr>
        <p:txBody>
          <a:bodyPr wrap="square" rtlCol="0">
            <a:spAutoFit/>
          </a:bodyPr>
          <a:lstStyle/>
          <a:p>
            <a:pPr>
              <a:lnSpc>
                <a:spcPct val="150000"/>
              </a:lnSpc>
            </a:pPr>
            <a:r>
              <a:rPr lang="en-US" altLang="zh-CN" sz="2400"/>
              <a:t>   </a:t>
            </a:r>
            <a:endParaRPr sz="2400"/>
          </a:p>
          <a:p>
            <a:pPr>
              <a:lnSpc>
                <a:spcPct val="150000"/>
              </a:lnSpc>
            </a:pPr>
            <a:r>
              <a:rPr sz="2400"/>
              <a:t>   </a:t>
            </a:r>
            <a:r>
              <a:rPr lang="en-US" sz="2400"/>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②由</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原码相应的</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补码</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 按原码与补码的定义可知，正数的原码与补码相同</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就是真值本身的表示。</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对于负数</a:t>
            </a:r>
            <a:r>
              <a:rPr lang="en-US"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endParaRPr sz="2400">
              <a:sym typeface="+mn-ea"/>
            </a:endParaRPr>
          </a:p>
          <a:p>
            <a:pPr>
              <a:lnSpc>
                <a:spcPct val="150000"/>
              </a:lnSpc>
            </a:pPr>
            <a:endParaRPr sz="2400">
              <a:sym typeface="+mn-ea"/>
            </a:endParaRPr>
          </a:p>
          <a:p>
            <a:pPr>
              <a:lnSpc>
                <a:spcPct val="150000"/>
              </a:lnSpc>
            </a:pPr>
            <a:endParaRPr sz="2400">
              <a:sym typeface="+mn-ea"/>
            </a:endParaRPr>
          </a:p>
          <a:p>
            <a:pPr>
              <a:lnSpc>
                <a:spcPct val="150000"/>
              </a:lnSpc>
            </a:pPr>
            <a:endParaRPr sz="2400">
              <a:sym typeface="+mn-ea"/>
            </a:endParaRPr>
          </a:p>
          <a:p>
            <a:pPr>
              <a:lnSpc>
                <a:spcPct val="150000"/>
              </a:lnSpc>
            </a:pPr>
            <a:r>
              <a:rPr sz="2400">
                <a:sym typeface="+mn-ea"/>
              </a:rPr>
              <a:t>                   </a:t>
            </a:r>
            <a:r>
              <a:rPr sz="2400" i="1">
                <a:sym typeface="+mn-ea"/>
              </a:rPr>
              <a:t> </a:t>
            </a:r>
            <a:r>
              <a:rPr sz="2400">
                <a:sym typeface="+mn-ea"/>
              </a:rPr>
              <a:t>                                    </a:t>
            </a:r>
            <a:endParaRPr sz="2400"/>
          </a:p>
          <a:p>
            <a:pPr>
              <a:lnSpc>
                <a:spcPct val="150000"/>
              </a:lnSpc>
            </a:pPr>
            <a:r>
              <a:rPr sz="2400">
                <a:sym typeface="+mn-ea"/>
              </a:rPr>
              <a:t>                                   </a:t>
            </a:r>
            <a:r>
              <a:rPr sz="2400"/>
              <a:t>     </a:t>
            </a:r>
          </a:p>
        </p:txBody>
      </p:sp>
      <p:graphicFrame>
        <p:nvGraphicFramePr>
          <p:cNvPr id="15" name="对象 14">
            <a:hlinkClick r:id="" action="ppaction://ole?verb=0"/>
          </p:cNvPr>
          <p:cNvGraphicFramePr>
            <a:graphicFrameLocks noChangeAspect="1"/>
          </p:cNvGraphicFramePr>
          <p:nvPr/>
        </p:nvGraphicFramePr>
        <p:xfrm>
          <a:off x="3948430" y="2998470"/>
          <a:ext cx="2152650" cy="457835"/>
        </p:xfrm>
        <a:graphic>
          <a:graphicData uri="http://schemas.openxmlformats.org/presentationml/2006/ole">
            <mc:AlternateContent xmlns:mc="http://schemas.openxmlformats.org/markup-compatibility/2006">
              <mc:Choice xmlns:v="urn:schemas-microsoft-com:vml" Requires="v">
                <p:oleObj spid="_x0000_s5202" r:id="rId3" imgW="1016000" imgH="215900" progId="Equation.KSEE3">
                  <p:embed/>
                </p:oleObj>
              </mc:Choice>
              <mc:Fallback>
                <p:oleObj r:id="rId3" imgW="1016000" imgH="215900" progId="Equation.KSEE3">
                  <p:embed/>
                  <p:pic>
                    <p:nvPicPr>
                      <p:cNvPr id="0" name="图片 1025"/>
                      <p:cNvPicPr/>
                      <p:nvPr/>
                    </p:nvPicPr>
                    <p:blipFill>
                      <a:blip r:embed="rId4"/>
                      <a:stretch>
                        <a:fillRect/>
                      </a:stretch>
                    </p:blipFill>
                    <p:spPr>
                      <a:xfrm>
                        <a:off x="3948430" y="2998470"/>
                        <a:ext cx="2152650" cy="457835"/>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nvGraphicFramePr>
        <p:xfrm>
          <a:off x="3299143" y="4032568"/>
          <a:ext cx="4254500" cy="470535"/>
        </p:xfrm>
        <a:graphic>
          <a:graphicData uri="http://schemas.openxmlformats.org/presentationml/2006/ole">
            <mc:AlternateContent xmlns:mc="http://schemas.openxmlformats.org/markup-compatibility/2006">
              <mc:Choice xmlns:v="urn:schemas-microsoft-com:vml" Requires="v">
                <p:oleObj spid="_x0000_s5203" r:id="rId5" imgW="2070100" imgH="228600" progId="Equation.KSEE3">
                  <p:embed/>
                </p:oleObj>
              </mc:Choice>
              <mc:Fallback>
                <p:oleObj r:id="rId5" imgW="2070100" imgH="228600" progId="Equation.KSEE3">
                  <p:embed/>
                  <p:pic>
                    <p:nvPicPr>
                      <p:cNvPr id="0" name="图片 1025"/>
                      <p:cNvPicPr/>
                      <p:nvPr/>
                    </p:nvPicPr>
                    <p:blipFill>
                      <a:blip r:embed="rId6"/>
                      <a:stretch>
                        <a:fillRect/>
                      </a:stretch>
                    </p:blipFill>
                    <p:spPr>
                      <a:xfrm>
                        <a:off x="3299143" y="4032568"/>
                        <a:ext cx="4254500" cy="470535"/>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3948748" y="4558348"/>
          <a:ext cx="4607560" cy="427355"/>
        </p:xfrm>
        <a:graphic>
          <a:graphicData uri="http://schemas.openxmlformats.org/presentationml/2006/ole">
            <mc:AlternateContent xmlns:mc="http://schemas.openxmlformats.org/markup-compatibility/2006">
              <mc:Choice xmlns:v="urn:schemas-microsoft-com:vml" Requires="v">
                <p:oleObj spid="_x0000_s5204" r:id="rId7" imgW="2463165" imgH="215900" progId="Equation.KSEE3">
                  <p:embed/>
                </p:oleObj>
              </mc:Choice>
              <mc:Fallback>
                <p:oleObj r:id="rId7" imgW="2463165" imgH="215900" progId="Equation.KSEE3">
                  <p:embed/>
                  <p:pic>
                    <p:nvPicPr>
                      <p:cNvPr id="0" name="图片 1025"/>
                      <p:cNvPicPr/>
                      <p:nvPr/>
                    </p:nvPicPr>
                    <p:blipFill>
                      <a:blip r:embed="rId8"/>
                      <a:stretch>
                        <a:fillRect/>
                      </a:stretch>
                    </p:blipFill>
                    <p:spPr>
                      <a:xfrm>
                        <a:off x="3948748" y="4558348"/>
                        <a:ext cx="4607560" cy="427355"/>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nvGraphicFramePr>
        <p:xfrm>
          <a:off x="3952240" y="5553075"/>
          <a:ext cx="4323715" cy="904240"/>
        </p:xfrm>
        <a:graphic>
          <a:graphicData uri="http://schemas.openxmlformats.org/presentationml/2006/ole">
            <mc:AlternateContent xmlns:mc="http://schemas.openxmlformats.org/markup-compatibility/2006">
              <mc:Choice xmlns:v="urn:schemas-microsoft-com:vml" Requires="v">
                <p:oleObj spid="_x0000_s5205" r:id="rId9" imgW="2311400" imgH="457200" progId="Equation.KSEE3">
                  <p:embed/>
                </p:oleObj>
              </mc:Choice>
              <mc:Fallback>
                <p:oleObj r:id="rId9" imgW="2311400" imgH="457200" progId="Equation.KSEE3">
                  <p:embed/>
                  <p:pic>
                    <p:nvPicPr>
                      <p:cNvPr id="0" name="图片 1025"/>
                      <p:cNvPicPr/>
                      <p:nvPr/>
                    </p:nvPicPr>
                    <p:blipFill>
                      <a:blip r:embed="rId10"/>
                      <a:stretch>
                        <a:fillRect/>
                      </a:stretch>
                    </p:blipFill>
                    <p:spPr>
                      <a:xfrm>
                        <a:off x="3952240" y="5553075"/>
                        <a:ext cx="4323715" cy="904240"/>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3956050" y="5035233"/>
          <a:ext cx="6151245" cy="427355"/>
        </p:xfrm>
        <a:graphic>
          <a:graphicData uri="http://schemas.openxmlformats.org/presentationml/2006/ole">
            <mc:AlternateContent xmlns:mc="http://schemas.openxmlformats.org/markup-compatibility/2006">
              <mc:Choice xmlns:v="urn:schemas-microsoft-com:vml" Requires="v">
                <p:oleObj spid="_x0000_s5206" r:id="rId11" imgW="3288665" imgH="215900" progId="Equation.KSEE3">
                  <p:embed/>
                </p:oleObj>
              </mc:Choice>
              <mc:Fallback>
                <p:oleObj r:id="rId11" imgW="3288665" imgH="215900" progId="Equation.KSEE3">
                  <p:embed/>
                  <p:pic>
                    <p:nvPicPr>
                      <p:cNvPr id="0" name="图片 1025"/>
                      <p:cNvPicPr/>
                      <p:nvPr/>
                    </p:nvPicPr>
                    <p:blipFill>
                      <a:blip r:embed="rId12"/>
                      <a:stretch>
                        <a:fillRect/>
                      </a:stretch>
                    </p:blipFill>
                    <p:spPr>
                      <a:xfrm>
                        <a:off x="3956050" y="5035233"/>
                        <a:ext cx="6151245" cy="427355"/>
                      </a:xfrm>
                      <a:prstGeom prst="rect">
                        <a:avLst/>
                      </a:prstGeom>
                    </p:spPr>
                  </p:pic>
                </p:oleObj>
              </mc:Fallback>
            </mc:AlternateContent>
          </a:graphicData>
        </a:graphic>
      </p:graphicFrame>
      <p:sp>
        <p:nvSpPr>
          <p:cNvPr id="34" name="文本框 33"/>
          <p:cNvSpPr txBox="1"/>
          <p:nvPr/>
        </p:nvSpPr>
        <p:spPr>
          <a:xfrm>
            <a:off x="600075" y="1155065"/>
            <a:ext cx="10656570" cy="1291590"/>
          </a:xfrm>
          <a:prstGeom prst="rect">
            <a:avLst/>
          </a:prstGeom>
          <a:solidFill>
            <a:schemeClr val="bg1"/>
          </a:solidFill>
        </p:spPr>
        <p:txBody>
          <a:bodyPr wrap="square" rtlCol="0">
            <a:spAutoFit/>
          </a:bodyPr>
          <a:lstStyle/>
          <a:p>
            <a:pPr>
              <a:lnSpc>
                <a:spcPct val="150000"/>
              </a:lnSpc>
            </a:pPr>
            <a:r>
              <a:rPr lang="zh-CN" altLang="en-US" sz="2400">
                <a:solidFill>
                  <a:schemeClr val="tx1"/>
                </a:solidFill>
                <a:latin typeface="楷体" panose="02010609060101010101" charset="-122"/>
                <a:ea typeface="楷体" panose="02010609060101010101" charset="-122"/>
                <a:cs typeface="楷体" panose="02010609060101010101" charset="-122"/>
              </a:rPr>
              <a:t>结论 绝对值小于1的任何负数</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楷体" panose="02010609060101010101" charset="-122"/>
                <a:ea typeface="楷体" panose="02010609060101010101" charset="-122"/>
                <a:cs typeface="楷体" panose="02010609060101010101" charset="-122"/>
              </a:rPr>
              <a:t>的补码[</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楷体" panose="02010609060101010101" charset="-122"/>
                <a:ea typeface="楷体" panose="02010609060101010101" charset="-122"/>
                <a:cs typeface="楷体" panose="02010609060101010101" charset="-122"/>
              </a:rPr>
              <a:t>]</a:t>
            </a:r>
            <a:r>
              <a:rPr lang="zh-CN" altLang="en-US" sz="2400" baseline="-25000">
                <a:solidFill>
                  <a:schemeClr val="tx1"/>
                </a:solidFill>
                <a:latin typeface="楷体" panose="02010609060101010101" charset="-122"/>
                <a:ea typeface="楷体" panose="02010609060101010101" charset="-122"/>
                <a:cs typeface="楷体" panose="02010609060101010101" charset="-122"/>
              </a:rPr>
              <a:t>补</a:t>
            </a:r>
            <a:r>
              <a:rPr lang="zh-CN" altLang="en-US" sz="2400">
                <a:solidFill>
                  <a:schemeClr val="tx1"/>
                </a:solidFill>
                <a:latin typeface="楷体" panose="02010609060101010101" charset="-122"/>
                <a:ea typeface="楷体" panose="02010609060101010101" charset="-122"/>
                <a:cs typeface="楷体" panose="02010609060101010101" charset="-122"/>
              </a:rPr>
              <a:t>等于它的原码除符号位外，其余各位“求反加1”。</a:t>
            </a:r>
            <a:r>
              <a:rPr lang="zh-CN" altLang="en-US" sz="2800"/>
              <a:t> </a:t>
            </a:r>
          </a:p>
        </p:txBody>
      </p:sp>
      <p:graphicFrame>
        <p:nvGraphicFramePr>
          <p:cNvPr id="2" name="对象 1">
            <a:hlinkClick r:id="" action="ppaction://ole?verb=0"/>
          </p:cNvPr>
          <p:cNvGraphicFramePr>
            <a:graphicFrameLocks noChangeAspect="1"/>
          </p:cNvGraphicFramePr>
          <p:nvPr/>
        </p:nvGraphicFramePr>
        <p:xfrm>
          <a:off x="5638800" y="2843530"/>
          <a:ext cx="914400" cy="215900"/>
        </p:xfrm>
        <a:graphic>
          <a:graphicData uri="http://schemas.openxmlformats.org/presentationml/2006/ole">
            <mc:AlternateContent xmlns:mc="http://schemas.openxmlformats.org/markup-compatibility/2006">
              <mc:Choice xmlns:v="urn:schemas-microsoft-com:vml" Requires="v">
                <p:oleObj spid="_x0000_s5207" r:id="rId13" imgW="914400" imgH="215900" progId="Equation.KSEE3">
                  <p:embed/>
                </p:oleObj>
              </mc:Choice>
              <mc:Fallback>
                <p:oleObj r:id="rId13" imgW="914400" imgH="215900" progId="Equation.KSEE3">
                  <p:embed/>
                  <p:pic>
                    <p:nvPicPr>
                      <p:cNvPr id="0" name="图片 1024"/>
                      <p:cNvPicPr/>
                      <p:nvPr/>
                    </p:nvPicPr>
                    <p:blipFill>
                      <a:blip r:embed="rId14"/>
                      <a:stretch>
                        <a:fillRect/>
                      </a:stretch>
                    </p:blipFill>
                    <p:spPr>
                      <a:xfrm>
                        <a:off x="5638800" y="2843530"/>
                        <a:ext cx="914400" cy="215900"/>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5638800" y="2843530"/>
          <a:ext cx="914400" cy="215900"/>
        </p:xfrm>
        <a:graphic>
          <a:graphicData uri="http://schemas.openxmlformats.org/presentationml/2006/ole">
            <mc:AlternateContent xmlns:mc="http://schemas.openxmlformats.org/markup-compatibility/2006">
              <mc:Choice xmlns:v="urn:schemas-microsoft-com:vml" Requires="v">
                <p:oleObj spid="_x0000_s5208" r:id="rId15" imgW="914400" imgH="215900" progId="Equation.KSEE3">
                  <p:embed/>
                </p:oleObj>
              </mc:Choice>
              <mc:Fallback>
                <p:oleObj r:id="rId15" imgW="914400" imgH="215900" progId="Equation.KSEE3">
                  <p:embed/>
                  <p:pic>
                    <p:nvPicPr>
                      <p:cNvPr id="0" name="图片 1025"/>
                      <p:cNvPicPr/>
                      <p:nvPr/>
                    </p:nvPicPr>
                    <p:blipFill>
                      <a:blip r:embed="rId14"/>
                      <a:stretch>
                        <a:fillRect/>
                      </a:stretch>
                    </p:blipFill>
                    <p:spPr>
                      <a:xfrm>
                        <a:off x="5638800" y="2843530"/>
                        <a:ext cx="914400" cy="215900"/>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3258820" y="3456305"/>
          <a:ext cx="2719070" cy="505460"/>
        </p:xfrm>
        <a:graphic>
          <a:graphicData uri="http://schemas.openxmlformats.org/presentationml/2006/ole">
            <mc:AlternateContent xmlns:mc="http://schemas.openxmlformats.org/markup-compatibility/2006">
              <mc:Choice xmlns:v="urn:schemas-microsoft-com:vml" Requires="v">
                <p:oleObj spid="_x0000_s5209" r:id="rId16" imgW="1231265" imgH="228600" progId="Equation.KSEE3">
                  <p:embed/>
                </p:oleObj>
              </mc:Choice>
              <mc:Fallback>
                <p:oleObj r:id="rId16" imgW="1231265" imgH="228600" progId="Equation.KSEE3">
                  <p:embed/>
                  <p:pic>
                    <p:nvPicPr>
                      <p:cNvPr id="0" name="图片 1026"/>
                      <p:cNvPicPr/>
                      <p:nvPr/>
                    </p:nvPicPr>
                    <p:blipFill>
                      <a:blip r:embed="rId17"/>
                      <a:stretch>
                        <a:fillRect/>
                      </a:stretch>
                    </p:blipFill>
                    <p:spPr>
                      <a:xfrm>
                        <a:off x="3258820" y="3456305"/>
                        <a:ext cx="2719070" cy="505460"/>
                      </a:xfrm>
                      <a:prstGeom prst="rect">
                        <a:avLst/>
                      </a:prstGeom>
                    </p:spPr>
                  </p:pic>
                </p:oleObj>
              </mc:Fallback>
            </mc:AlternateContent>
          </a:graphicData>
        </a:graphic>
      </p:graphicFrame>
      <p:pic>
        <p:nvPicPr>
          <p:cNvPr id="13" name="图片 12" descr="校徽">
            <a:extLst>
              <a:ext uri="{FF2B5EF4-FFF2-40B4-BE49-F238E27FC236}">
                <a16:creationId xmlns:a16="http://schemas.microsoft.com/office/drawing/2014/main" id="{C34A0B59-99E7-4154-B299-98779A835C5F}"/>
              </a:ext>
            </a:extLst>
          </p:cNvPr>
          <p:cNvPicPr>
            <a:picLocks noChangeAspect="1"/>
          </p:cNvPicPr>
          <p:nvPr/>
        </p:nvPicPr>
        <p:blipFill>
          <a:blip r:embed="rId18">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linds(horizontal)">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linds(horizontal)">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linds(horizontal)">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blinds(horizontal)">
                                      <p:cBhvr>
                                        <p:cTn id="4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sz="quarter" idx="10"/>
          </p:nvPr>
        </p:nvSpPr>
        <p:spPr>
          <a:xfrm>
            <a:off x="958850" y="1590040"/>
            <a:ext cx="7775575" cy="7747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en-US" altLang="zh-CN" sz="32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1. </a:t>
            </a:r>
            <a:r>
              <a:rPr kumimoji="0" lang="zh-CN" altLang="en-US" sz="32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定点无符号整数的表示</a:t>
            </a: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1038225" y="2098040"/>
            <a:ext cx="9889490" cy="2306955"/>
          </a:xfrm>
          <a:prstGeom prst="rect">
            <a:avLst/>
          </a:prstGeom>
          <a:noFill/>
        </p:spPr>
        <p:txBody>
          <a:bodyPr wrap="square" rtlCol="0">
            <a:spAutoFit/>
          </a:bodyPr>
          <a:lstStyle/>
          <a:p>
            <a:pPr>
              <a:lnSpc>
                <a:spcPct val="150000"/>
              </a:lnSpc>
            </a:pPr>
            <a:r>
              <a:rPr lang="en-US" altLang="zh-CN" sz="2400"/>
              <a:t>      </a:t>
            </a:r>
            <a:r>
              <a:rPr lang="zh-CN" altLang="en-US" sz="2400">
                <a:latin typeface="楷体" panose="02010609060101010101" charset="-122"/>
                <a:ea typeface="楷体" panose="02010609060101010101" charset="-122"/>
              </a:rPr>
              <a:t>无符号数是指整个机器字的二进制位全部用来表示数值位，没有符号位置（默认数值是正的）；同时约定小数点在最低数位之后，而且不出现在数码序列中，也就是说无符号数特指无符号整数。定点无符号整数数格式为：</a:t>
            </a:r>
            <a:r>
              <a:rPr lang="zh-CN" altLang="en-US" sz="2400"/>
              <a:t> </a:t>
            </a:r>
          </a:p>
        </p:txBody>
      </p:sp>
      <p:graphicFrame>
        <p:nvGraphicFramePr>
          <p:cNvPr id="3" name="表格 2"/>
          <p:cNvGraphicFramePr/>
          <p:nvPr>
            <p:custDataLst>
              <p:tags r:id="rId1"/>
            </p:custDataLst>
          </p:nvPr>
        </p:nvGraphicFramePr>
        <p:xfrm>
          <a:off x="2120265" y="4402455"/>
          <a:ext cx="7137400" cy="50038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20000"/>
                    </a:ext>
                  </a:extLst>
                </a:gridCol>
                <a:gridCol w="967105">
                  <a:extLst>
                    <a:ext uri="{9D8B030D-6E8A-4147-A177-3AD203B41FA5}">
                      <a16:colId xmlns:a16="http://schemas.microsoft.com/office/drawing/2014/main" val="20001"/>
                    </a:ext>
                  </a:extLst>
                </a:gridCol>
                <a:gridCol w="964565">
                  <a:extLst>
                    <a:ext uri="{9D8B030D-6E8A-4147-A177-3AD203B41FA5}">
                      <a16:colId xmlns:a16="http://schemas.microsoft.com/office/drawing/2014/main" val="20002"/>
                    </a:ext>
                  </a:extLst>
                </a:gridCol>
                <a:gridCol w="998220">
                  <a:extLst>
                    <a:ext uri="{9D8B030D-6E8A-4147-A177-3AD203B41FA5}">
                      <a16:colId xmlns:a16="http://schemas.microsoft.com/office/drawing/2014/main" val="20003"/>
                    </a:ext>
                  </a:extLst>
                </a:gridCol>
                <a:gridCol w="1647825">
                  <a:extLst>
                    <a:ext uri="{9D8B030D-6E8A-4147-A177-3AD203B41FA5}">
                      <a16:colId xmlns:a16="http://schemas.microsoft.com/office/drawing/2014/main" val="20004"/>
                    </a:ext>
                  </a:extLst>
                </a:gridCol>
                <a:gridCol w="851535">
                  <a:extLst>
                    <a:ext uri="{9D8B030D-6E8A-4147-A177-3AD203B41FA5}">
                      <a16:colId xmlns:a16="http://schemas.microsoft.com/office/drawing/2014/main" val="20005"/>
                    </a:ext>
                  </a:extLst>
                </a:gridCol>
                <a:gridCol w="826770">
                  <a:extLst>
                    <a:ext uri="{9D8B030D-6E8A-4147-A177-3AD203B41FA5}">
                      <a16:colId xmlns:a16="http://schemas.microsoft.com/office/drawing/2014/main" val="20006"/>
                    </a:ext>
                  </a:extLst>
                </a:gridCol>
              </a:tblGrid>
              <a:tr h="500380">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n</a:t>
                      </a:r>
                      <a:endParaRPr lang="en-US" altLang="en-US" sz="24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-3</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宋体" panose="02010600030101010101" pitchFamily="2" charset="-122"/>
                          <a:cs typeface="Times New Roman" panose="02020603050405020304" pitchFamily="18" charset="0"/>
                        </a:rPr>
                        <a:t>……</a:t>
                      </a:r>
                      <a:endParaRPr lang="en-US" altLang="en-US" sz="2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内容占位符 2"/>
          <p:cNvSpPr>
            <a:spLocks noGrp="1" noChangeArrowheads="1"/>
          </p:cNvSpPr>
          <p:nvPr/>
        </p:nvSpPr>
        <p:spPr>
          <a:xfrm>
            <a:off x="1323975" y="5325110"/>
            <a:ext cx="9544685" cy="774700"/>
          </a:xfrm>
          <a:prstGeom prst="rect">
            <a:avLst/>
          </a:prstGeom>
          <a:noFill/>
          <a:ln w="9525">
            <a:noFill/>
          </a:ln>
        </p:spPr>
        <p:txBody>
          <a:bodyPr vert="horz" wrap="square" lIns="91440" tIns="45720" rIns="91440" bIns="45720" numCol="1" anchor="t" anchorCtr="0" compatLnSpc="1"/>
          <a:lst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40080"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880"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880"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405" indent="-182880"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zh-CN" altLang="en-US"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rPr>
              <a:t>（</a:t>
            </a:r>
            <a:r>
              <a:rPr kumimoji="0" lang="zh-CN" altLang="en-US" b="0" i="1"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en-US"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rPr>
              <a:t>+1）定点无符号整数所能表示的数值范围为0～2</a:t>
            </a:r>
            <a:r>
              <a:rPr kumimoji="0" lang="zh-CN" altLang="en-US" b="0" i="1" u="none" strike="noStrike" kern="1200" cap="none" spc="0" normalizeH="0" baseline="30000" noProof="0" dirty="0">
                <a:ln>
                  <a:noFill/>
                </a:ln>
                <a:solidFill>
                  <a:schemeClr val="tx1"/>
                </a:solidFill>
                <a:effectLst/>
                <a:uLnTx/>
                <a:uFillTx/>
                <a:latin typeface="Times New Roman" panose="02020603050405020304" pitchFamily="18" charset="0"/>
                <a:ea typeface="楷体" panose="02010609060101010101" charset="-122"/>
                <a:cs typeface="Times New Roman" panose="02020603050405020304" pitchFamily="18" charset="0"/>
              </a:rPr>
              <a:t>n</a:t>
            </a:r>
            <a:r>
              <a:rPr kumimoji="0" lang="zh-CN" altLang="en-US" b="0" i="0" u="none" strike="noStrike" kern="1200" cap="none" spc="0" normalizeH="0" baseline="30000" noProof="0" dirty="0">
                <a:ln>
                  <a:noFill/>
                </a:ln>
                <a:solidFill>
                  <a:schemeClr val="tx1"/>
                </a:solidFill>
                <a:effectLst/>
                <a:uLnTx/>
                <a:uFillTx/>
                <a:latin typeface="楷体" panose="02010609060101010101" charset="-122"/>
                <a:ea typeface="楷体" panose="02010609060101010101" charset="-122"/>
                <a:cs typeface="楷体" panose="02010609060101010101" charset="-122"/>
              </a:rPr>
              <a:t>+1</a:t>
            </a:r>
            <a:r>
              <a:rPr kumimoji="0" lang="zh-CN" altLang="en-US"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rPr>
              <a:t>-1 。</a:t>
            </a: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1506" name="Rectangle 3"/>
          <p:cNvSpPr>
            <a:spLocks noGrp="1" noChangeArrowheads="1"/>
          </p:cNvSpPr>
          <p:nvPr>
            <p:ph type="body" sz="half" idx="1"/>
          </p:nvPr>
        </p:nvSpPr>
        <p:spPr>
          <a:xfrm>
            <a:off x="627352" y="537665"/>
            <a:ext cx="10487688" cy="752475"/>
          </a:xfrm>
        </p:spPr>
        <p:txBody>
          <a:bodyPr>
            <a:noAutofit/>
          </a:bodyPr>
          <a:lstStyle/>
          <a:p>
            <a:pPr marL="0" indent="0">
              <a:lnSpc>
                <a:spcPct val="100000"/>
              </a:lnSpc>
              <a:spcBef>
                <a:spcPts val="0"/>
              </a:spcBef>
              <a:buNone/>
            </a:pPr>
            <a:r>
              <a:rPr lang="zh-CN" altLang="en-US" sz="4400" b="1" dirty="0">
                <a:latin typeface="微软雅黑" panose="020B0503020204020204" pitchFamily="34" charset="-122"/>
                <a:ea typeface="微软雅黑" panose="020B0503020204020204" pitchFamily="34" charset="-122"/>
                <a:sym typeface="+mn-ea"/>
              </a:rPr>
              <a:t>三、计算机内部定点数</a:t>
            </a:r>
            <a:endParaRPr lang="zh-CN" altLang="en-US" sz="4400" b="1" dirty="0">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校徽">
            <a:extLst>
              <a:ext uri="{FF2B5EF4-FFF2-40B4-BE49-F238E27FC236}">
                <a16:creationId xmlns:a16="http://schemas.microsoft.com/office/drawing/2014/main" id="{64BB5C55-88F8-4546-91C1-6BECCBCD011B}"/>
              </a:ext>
            </a:extLst>
          </p:cNvPr>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650" y="392430"/>
            <a:ext cx="10680065" cy="3969385"/>
          </a:xfrm>
          <a:prstGeom prst="rect">
            <a:avLst/>
          </a:prstGeom>
          <a:solidFill>
            <a:schemeClr val="bg1"/>
          </a:solidFill>
        </p:spPr>
        <p:txBody>
          <a:bodyPr wrap="square" rtlCol="0">
            <a:spAutoFit/>
          </a:bodyPr>
          <a:lstStyle/>
          <a:p>
            <a:pPr>
              <a:lnSpc>
                <a:spcPct val="150000"/>
              </a:lnSpc>
            </a:pPr>
            <a:r>
              <a:rPr lang="en-US" altLang="zh-CN" sz="2400"/>
              <a:t>    </a:t>
            </a:r>
            <a:r>
              <a:rPr sz="2400">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③由一数的补码求得其负数的补码表示</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讨论从</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到</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的转换。</a:t>
            </a:r>
          </a:p>
          <a:p>
            <a:pPr marL="342900" indent="-342900">
              <a:lnSpc>
                <a:spcPct val="150000"/>
              </a:lnSpc>
              <a:buFont typeface="Arial" panose="020B0604020202020204" pitchFamily="34" charset="0"/>
              <a:buChar char="•"/>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对于绝对值小于1的正数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，即1&gt;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&gt;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0，有</a:t>
            </a: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原</a:t>
            </a:r>
            <a:r>
              <a:rPr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而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原</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根据上面绝对值小于1的负数从原码转换为补码的方法得到：</a:t>
            </a:r>
          </a:p>
          <a:p>
            <a:pPr>
              <a:lnSpc>
                <a:spcPct val="150000"/>
              </a:lnSpc>
            </a:pPr>
            <a:r>
              <a:rPr sz="2400">
                <a:solidFill>
                  <a:schemeClr val="tx1"/>
                </a:solidFill>
              </a:rPr>
              <a:t>    </a:t>
            </a:r>
            <a:r>
              <a:rPr sz="2400">
                <a:solidFill>
                  <a:schemeClr val="accent1"/>
                </a:solidFill>
              </a:rPr>
              <a:t>                                                                 </a:t>
            </a:r>
          </a:p>
          <a:p>
            <a:pPr>
              <a:lnSpc>
                <a:spcPct val="150000"/>
              </a:lnSpc>
            </a:pPr>
            <a:r>
              <a:rPr sz="2400"/>
              <a:t>         </a:t>
            </a:r>
          </a:p>
        </p:txBody>
      </p:sp>
      <p:graphicFrame>
        <p:nvGraphicFramePr>
          <p:cNvPr id="2" name="对象 1">
            <a:hlinkClick r:id="" action="ppaction://ole?verb=0"/>
          </p:cNvPr>
          <p:cNvGraphicFramePr>
            <a:graphicFrameLocks noChangeAspect="1"/>
          </p:cNvGraphicFramePr>
          <p:nvPr/>
        </p:nvGraphicFramePr>
        <p:xfrm>
          <a:off x="2656205" y="3267075"/>
          <a:ext cx="3957955" cy="481330"/>
        </p:xfrm>
        <a:graphic>
          <a:graphicData uri="http://schemas.openxmlformats.org/presentationml/2006/ole">
            <mc:AlternateContent xmlns:mc="http://schemas.openxmlformats.org/markup-compatibility/2006">
              <mc:Choice xmlns:v="urn:schemas-microsoft-com:vml" Requires="v">
                <p:oleObj spid="_x0000_s2072" r:id="rId3" imgW="1879600" imgH="228600" progId="Equation.KSEE3">
                  <p:embed/>
                </p:oleObj>
              </mc:Choice>
              <mc:Fallback>
                <p:oleObj r:id="rId3" imgW="1879600" imgH="228600" progId="Equation.KSEE3">
                  <p:embed/>
                  <p:pic>
                    <p:nvPicPr>
                      <p:cNvPr id="0" name="图片 1024"/>
                      <p:cNvPicPr/>
                      <p:nvPr/>
                    </p:nvPicPr>
                    <p:blipFill>
                      <a:blip r:embed="rId4"/>
                      <a:stretch>
                        <a:fillRect/>
                      </a:stretch>
                    </p:blipFill>
                    <p:spPr>
                      <a:xfrm>
                        <a:off x="2656205" y="3267075"/>
                        <a:ext cx="3957955" cy="481330"/>
                      </a:xfrm>
                      <a:prstGeom prst="rect">
                        <a:avLst/>
                      </a:prstGeom>
                    </p:spPr>
                  </p:pic>
                </p:oleObj>
              </mc:Fallback>
            </mc:AlternateContent>
          </a:graphicData>
        </a:graphic>
      </p:graphicFrame>
      <p:sp>
        <p:nvSpPr>
          <p:cNvPr id="3" name="文本框 2"/>
          <p:cNvSpPr txBox="1"/>
          <p:nvPr/>
        </p:nvSpPr>
        <p:spPr>
          <a:xfrm>
            <a:off x="755650" y="3748405"/>
            <a:ext cx="10840085" cy="1198880"/>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en-US" altLang="zh-CN" sz="2400"/>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对于绝对值小于1的</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负</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，即</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1&lt;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&lt;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0，有</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sym typeface="+mn-ea"/>
              </a:rPr>
              <a:t> </a:t>
            </a:r>
            <a:endParaRPr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342900" indent="-342900">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则为</a:t>
            </a:r>
            <a:r>
              <a:rPr sz="2400">
                <a:latin typeface="Times New Roman" panose="02020603050405020304" pitchFamily="18" charset="0"/>
                <a:ea typeface="楷体" panose="02010609060101010101" charset="-122"/>
                <a:cs typeface="Times New Roman" panose="02020603050405020304" pitchFamily="18" charset="0"/>
                <a:sym typeface="+mn-ea"/>
              </a:rPr>
              <a:t>绝对值小于1的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正数</a:t>
            </a:r>
            <a:endParaRPr sz="2400"/>
          </a:p>
        </p:txBody>
      </p:sp>
      <p:graphicFrame>
        <p:nvGraphicFramePr>
          <p:cNvPr id="5" name="对象 4">
            <a:hlinkClick r:id="" action="ppaction://ole?verb=0"/>
          </p:cNvPr>
          <p:cNvGraphicFramePr>
            <a:graphicFrameLocks noChangeAspect="1"/>
          </p:cNvGraphicFramePr>
          <p:nvPr/>
        </p:nvGraphicFramePr>
        <p:xfrm>
          <a:off x="1839595" y="4947285"/>
          <a:ext cx="4064635" cy="481330"/>
        </p:xfrm>
        <a:graphic>
          <a:graphicData uri="http://schemas.openxmlformats.org/presentationml/2006/ole">
            <mc:AlternateContent xmlns:mc="http://schemas.openxmlformats.org/markup-compatibility/2006">
              <mc:Choice xmlns:v="urn:schemas-microsoft-com:vml" Requires="v">
                <p:oleObj spid="_x0000_s2073" r:id="rId5" imgW="1930400" imgH="228600" progId="Equation.KSEE3">
                  <p:embed/>
                </p:oleObj>
              </mc:Choice>
              <mc:Fallback>
                <p:oleObj r:id="rId5" imgW="1930400" imgH="228600" progId="Equation.KSEE3">
                  <p:embed/>
                  <p:pic>
                    <p:nvPicPr>
                      <p:cNvPr id="0" name="图片 1024"/>
                      <p:cNvPicPr/>
                      <p:nvPr/>
                    </p:nvPicPr>
                    <p:blipFill>
                      <a:blip r:embed="rId6"/>
                      <a:stretch>
                        <a:fillRect/>
                      </a:stretch>
                    </p:blipFill>
                    <p:spPr>
                      <a:xfrm>
                        <a:off x="1839595" y="4947285"/>
                        <a:ext cx="4064635" cy="48133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723390" y="5479415"/>
          <a:ext cx="4199255" cy="481330"/>
        </p:xfrm>
        <a:graphic>
          <a:graphicData uri="http://schemas.openxmlformats.org/presentationml/2006/ole">
            <mc:AlternateContent xmlns:mc="http://schemas.openxmlformats.org/markup-compatibility/2006">
              <mc:Choice xmlns:v="urn:schemas-microsoft-com:vml" Requires="v">
                <p:oleObj spid="_x0000_s2074" r:id="rId7" imgW="1993900" imgH="228600" progId="Equation.KSEE3">
                  <p:embed/>
                </p:oleObj>
              </mc:Choice>
              <mc:Fallback>
                <p:oleObj r:id="rId7" imgW="1993900" imgH="228600" progId="Equation.KSEE3">
                  <p:embed/>
                  <p:pic>
                    <p:nvPicPr>
                      <p:cNvPr id="0" name="图片 1024"/>
                      <p:cNvPicPr/>
                      <p:nvPr/>
                    </p:nvPicPr>
                    <p:blipFill>
                      <a:blip r:embed="rId8"/>
                      <a:stretch>
                        <a:fillRect/>
                      </a:stretch>
                    </p:blipFill>
                    <p:spPr>
                      <a:xfrm>
                        <a:off x="1723390" y="5479415"/>
                        <a:ext cx="4199255" cy="481330"/>
                      </a:xfrm>
                      <a:prstGeom prst="rect">
                        <a:avLst/>
                      </a:prstGeom>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1734185" y="6031230"/>
          <a:ext cx="4199255" cy="481330"/>
        </p:xfrm>
        <a:graphic>
          <a:graphicData uri="http://schemas.openxmlformats.org/presentationml/2006/ole">
            <mc:AlternateContent xmlns:mc="http://schemas.openxmlformats.org/markup-compatibility/2006">
              <mc:Choice xmlns:v="urn:schemas-microsoft-com:vml" Requires="v">
                <p:oleObj spid="_x0000_s2075" r:id="rId9" imgW="1993900" imgH="228600" progId="Equation.KSEE3">
                  <p:embed/>
                </p:oleObj>
              </mc:Choice>
              <mc:Fallback>
                <p:oleObj r:id="rId9" imgW="1993900" imgH="228600" progId="Equation.KSEE3">
                  <p:embed/>
                  <p:pic>
                    <p:nvPicPr>
                      <p:cNvPr id="0" name="图片 1024"/>
                      <p:cNvPicPr/>
                      <p:nvPr/>
                    </p:nvPicPr>
                    <p:blipFill>
                      <a:blip r:embed="rId10"/>
                      <a:stretch>
                        <a:fillRect/>
                      </a:stretch>
                    </p:blipFill>
                    <p:spPr>
                      <a:xfrm>
                        <a:off x="1734185" y="6031230"/>
                        <a:ext cx="4199255" cy="481330"/>
                      </a:xfrm>
                      <a:prstGeom prst="rect">
                        <a:avLst/>
                      </a:prstGeom>
                    </p:spPr>
                  </p:pic>
                </p:oleObj>
              </mc:Fallback>
            </mc:AlternateContent>
          </a:graphicData>
        </a:graphic>
      </p:graphicFrame>
      <p:sp>
        <p:nvSpPr>
          <p:cNvPr id="7" name="文本框 6"/>
          <p:cNvSpPr txBox="1"/>
          <p:nvPr/>
        </p:nvSpPr>
        <p:spPr>
          <a:xfrm>
            <a:off x="735330" y="6078855"/>
            <a:ext cx="735330" cy="368300"/>
          </a:xfrm>
          <a:prstGeom prst="rect">
            <a:avLst/>
          </a:prstGeom>
          <a:noFill/>
        </p:spPr>
        <p:txBody>
          <a:bodyPr wrap="square" rtlCol="0">
            <a:spAutoFit/>
          </a:bodyPr>
          <a:lstStyle/>
          <a:p>
            <a:r>
              <a:rPr lang="zh-CN" altLang="en-US"/>
              <a:t>所以</a:t>
            </a:r>
          </a:p>
        </p:txBody>
      </p:sp>
      <p:sp>
        <p:nvSpPr>
          <p:cNvPr id="9" name="文本框 8"/>
          <p:cNvSpPr txBox="1"/>
          <p:nvPr/>
        </p:nvSpPr>
        <p:spPr>
          <a:xfrm>
            <a:off x="7853680" y="5313680"/>
            <a:ext cx="2663825" cy="460375"/>
          </a:xfrm>
          <a:prstGeom prst="rect">
            <a:avLst/>
          </a:prstGeom>
          <a:noFill/>
        </p:spPr>
        <p:txBody>
          <a:bodyPr wrap="square" rtlCol="0">
            <a:spAutoFit/>
          </a:bodyPr>
          <a:lstStyle/>
          <a:p>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s</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a:p>
        </p:txBody>
      </p:sp>
      <p:graphicFrame>
        <p:nvGraphicFramePr>
          <p:cNvPr id="12" name="对象 11"/>
          <p:cNvGraphicFramePr/>
          <p:nvPr/>
        </p:nvGraphicFramePr>
        <p:xfrm>
          <a:off x="7853680" y="6009005"/>
          <a:ext cx="4232910" cy="438150"/>
        </p:xfrm>
        <a:graphic>
          <a:graphicData uri="http://schemas.openxmlformats.org/presentationml/2006/ole">
            <mc:AlternateContent xmlns:mc="http://schemas.openxmlformats.org/markup-compatibility/2006">
              <mc:Choice xmlns:v="urn:schemas-microsoft-com:vml" Requires="v">
                <p:oleObj spid="_x0000_s2076" r:id="rId11" imgW="4229100" imgH="438150" progId="Paint.Picture">
                  <p:embed/>
                </p:oleObj>
              </mc:Choice>
              <mc:Fallback>
                <p:oleObj r:id="rId11" imgW="4229100" imgH="438150" progId="Paint.Picture">
                  <p:embed/>
                  <p:pic>
                    <p:nvPicPr>
                      <p:cNvPr id="0" name="图片 12"/>
                      <p:cNvPicPr/>
                      <p:nvPr/>
                    </p:nvPicPr>
                    <p:blipFill>
                      <a:blip r:embed="rId12"/>
                      <a:stretch>
                        <a:fillRect/>
                      </a:stretch>
                    </p:blipFill>
                    <p:spPr>
                      <a:xfrm>
                        <a:off x="7853680" y="6009005"/>
                        <a:ext cx="4232910" cy="438150"/>
                      </a:xfrm>
                      <a:prstGeom prst="rect">
                        <a:avLst/>
                      </a:prstGeom>
                    </p:spPr>
                  </p:pic>
                </p:oleObj>
              </mc:Fallback>
            </mc:AlternateContent>
          </a:graphicData>
        </a:graphic>
      </p:graphicFrame>
      <p:sp>
        <p:nvSpPr>
          <p:cNvPr id="14" name="文本框 13"/>
          <p:cNvSpPr txBox="1"/>
          <p:nvPr/>
        </p:nvSpPr>
        <p:spPr>
          <a:xfrm>
            <a:off x="7728585" y="4765040"/>
            <a:ext cx="1908175" cy="460375"/>
          </a:xfrm>
          <a:prstGeom prst="rect">
            <a:avLst/>
          </a:prstGeom>
          <a:noFill/>
        </p:spPr>
        <p:txBody>
          <a:bodyPr wrap="square" rtlCol="0">
            <a:spAutoFit/>
          </a:bodyPr>
          <a:lstStyle/>
          <a:p>
            <a:r>
              <a:rPr lang="zh-CN" altLang="en-US" sz="2400">
                <a:solidFill>
                  <a:srgbClr val="0070C0"/>
                </a:solidFill>
              </a:rPr>
              <a:t>都有：</a:t>
            </a:r>
          </a:p>
        </p:txBody>
      </p:sp>
      <p:pic>
        <p:nvPicPr>
          <p:cNvPr id="13" name="图片 12" descr="校徽">
            <a:extLst>
              <a:ext uri="{FF2B5EF4-FFF2-40B4-BE49-F238E27FC236}">
                <a16:creationId xmlns:a16="http://schemas.microsoft.com/office/drawing/2014/main" id="{A0E5BCA0-7390-45C6-99A9-556E43AD74B1}"/>
              </a:ext>
            </a:extLst>
          </p:cNvPr>
          <p:cNvPicPr>
            <a:picLocks noChangeAspect="1"/>
          </p:cNvPicPr>
          <p:nvPr/>
        </p:nvPicPr>
        <p:blipFill>
          <a:blip r:embed="rId13">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blinds(horizontal)">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blinds(horizontal)">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blinds(horizontal)">
                                      <p:cBhvr>
                                        <p:cTn id="27" dur="500"/>
                                        <p:tgtEl>
                                          <p:spTgt spid="18">
                                            <p:txEl>
                                              <p:pRg st="4" end="4"/>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linds(horizontal)">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blinds(horizontal)">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par>
                                <p:cTn id="51" presetID="3" presetClass="entr" presetSubtype="1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linds(horizontal)">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9"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76275" y="1711325"/>
            <a:ext cx="10840085" cy="2306955"/>
          </a:xfrm>
          <a:prstGeom prst="rect">
            <a:avLst/>
          </a:prstGeom>
          <a:solidFill>
            <a:schemeClr val="bg1"/>
          </a:solidFill>
        </p:spPr>
        <p:txBody>
          <a:bodyPr wrap="square" rtlCol="0">
            <a:spAutoFit/>
          </a:bodyPr>
          <a:lstStyle/>
          <a:p>
            <a:pPr>
              <a:lnSpc>
                <a:spcPct val="150000"/>
              </a:lnSpc>
            </a:pPr>
            <a:r>
              <a:rPr lang="en-US" altLang="zh-CN" sz="2400"/>
              <a:t>    </a:t>
            </a:r>
            <a:r>
              <a:rPr sz="2400">
                <a:solidFill>
                  <a:schemeClr val="tx1"/>
                </a:solidFill>
              </a:rPr>
              <a:t>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例</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9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已知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0.1011，[</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=1.0101，求[-</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和[-</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解：     ∵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 1 0 1 1，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 0 1 0 1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 0 1 0 1 ，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 1 0 1 1</a:t>
            </a:r>
            <a:r>
              <a:rPr sz="2400">
                <a:solidFill>
                  <a:schemeClr val="tx1"/>
                </a:solidFill>
              </a:rPr>
              <a:t> </a:t>
            </a:r>
            <a:r>
              <a:rPr sz="2400">
                <a:solidFill>
                  <a:schemeClr val="accent1"/>
                </a:solidFill>
              </a:rPr>
              <a:t>                                                              </a:t>
            </a:r>
          </a:p>
          <a:p>
            <a:pPr>
              <a:lnSpc>
                <a:spcPct val="150000"/>
              </a:lnSpc>
            </a:pPr>
            <a:r>
              <a:rPr sz="2400"/>
              <a:t>         </a:t>
            </a:r>
          </a:p>
        </p:txBody>
      </p:sp>
      <p:pic>
        <p:nvPicPr>
          <p:cNvPr id="5" name="图片 4" descr="校徽">
            <a:extLst>
              <a:ext uri="{FF2B5EF4-FFF2-40B4-BE49-F238E27FC236}">
                <a16:creationId xmlns:a16="http://schemas.microsoft.com/office/drawing/2014/main" id="{33503F4C-CBDC-4CBD-93D8-51EBC83C5059}"/>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657860" y="1181735"/>
            <a:ext cx="10876280" cy="5077460"/>
          </a:xfrm>
          <a:prstGeom prst="rect">
            <a:avLst/>
          </a:prstGeom>
          <a:solidFill>
            <a:schemeClr val="bg1"/>
          </a:solidFill>
        </p:spPr>
        <p:txBody>
          <a:bodyPr wrap="square" rtlCol="0">
            <a:spAutoFit/>
          </a:bodyPr>
          <a:lstStyle/>
          <a:p>
            <a:pPr>
              <a:lnSpc>
                <a:spcPct val="150000"/>
              </a:lnSpc>
            </a:pPr>
            <a:r>
              <a:rPr lang="en-US" altLang="zh-CN" sz="2400"/>
              <a:t>    </a:t>
            </a:r>
            <a:r>
              <a:rPr lang="zh-CN" altLang="en-US" sz="2400" b="1">
                <a:latin typeface="楷体" panose="02010609060101010101" charset="-122"/>
                <a:ea typeface="楷体" panose="02010609060101010101" charset="-122"/>
                <a:cs typeface="楷体" panose="02010609060101010101" charset="-122"/>
              </a:rPr>
              <a:t>定理</a:t>
            </a:r>
            <a:r>
              <a:rPr lang="zh-CN" altLang="en-US" sz="2400">
                <a:latin typeface="楷体" panose="02010609060101010101" charset="-122"/>
                <a:ea typeface="楷体" panose="02010609060101010101" charset="-122"/>
                <a:cs typeface="楷体" panose="02010609060101010101" charset="-122"/>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rPr>
              <a:t>补</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rPr>
              <a:t>补</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rPr>
              <a:t>补</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证明：</a:t>
            </a:r>
          </a:p>
          <a:p>
            <a:pPr marL="342900" indent="-342900">
              <a:lnSpc>
                <a:spcPct val="150000"/>
              </a:lnSpc>
              <a:buFont typeface="Arial" panose="020B0604020202020204" pitchFamily="34" charset="0"/>
              <a:buChar char="•"/>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设</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&gt;0，</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&gt;0, 则[</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marL="342900" indent="-342900">
              <a:lnSpc>
                <a:spcPct val="150000"/>
              </a:lnSpc>
              <a:buFont typeface="Arial" panose="020B0604020202020204" pitchFamily="34" charset="0"/>
              <a:buChar char="•"/>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设</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&gt;0，</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&lt;0，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，则分两种情况：</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altLang="zh-CN" sz="2400">
                <a:latin typeface="Times New Roman" panose="02020603050405020304" pitchFamily="18" charset="0"/>
                <a:cs typeface="Times New Roman" panose="02020603050405020304" pitchFamily="18" charset="0"/>
                <a:sym typeface="+mn-ea"/>
              </a:rPr>
              <a:t>   </a:t>
            </a:r>
            <a:r>
              <a:rPr lang="en-US" altLang="zh-CN" sz="2400">
                <a:solidFill>
                  <a:schemeClr val="tx1"/>
                </a:solidFill>
                <a:latin typeface="Times New Roman" panose="02020603050405020304" pitchFamily="18" charset="0"/>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若0≤</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&lt;1， 则2≤2+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&lt;3  必然产生丢失2，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则</a:t>
            </a:r>
            <a:endPar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rPr>
              <a:t>mod</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2）；                  </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若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≤0，则</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y=2+</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p>
          <a:p>
            <a:pPr marL="342900" indent="-342900">
              <a:lnSpc>
                <a:spcPct val="150000"/>
              </a:lnSpc>
              <a:buFont typeface="Arial" panose="020B0604020202020204" pitchFamily="34" charset="0"/>
              <a:buChar char="•"/>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设</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&lt;0，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&gt;0, 则同理有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2" name="文本框 1"/>
          <p:cNvSpPr txBox="1"/>
          <p:nvPr/>
        </p:nvSpPr>
        <p:spPr>
          <a:xfrm>
            <a:off x="886460" y="356235"/>
            <a:ext cx="10648315" cy="829945"/>
          </a:xfrm>
          <a:prstGeom prst="rect">
            <a:avLst/>
          </a:prstGeom>
          <a:noFill/>
        </p:spPr>
        <p:txBody>
          <a:bodyPr wrap="square" rtlCol="0">
            <a:spAutoFit/>
          </a:bodyPr>
          <a:lstStyle/>
          <a:p>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引入补码的概念，就是要解决原码代数和运算繁琐的缺陷，也就是说</a:t>
            </a:r>
            <a:endParaRPr lang="en-US" altLang="zh-CN" sz="2400" dirty="0">
              <a:latin typeface="楷体" panose="02010609060101010101" charset="-122"/>
              <a:ea typeface="楷体" panose="02010609060101010101" charset="-122"/>
            </a:endParaRPr>
          </a:p>
          <a:p>
            <a:r>
              <a:rPr lang="zh-CN" altLang="en-US" sz="2400" dirty="0">
                <a:latin typeface="楷体" panose="02010609060101010101" charset="-122"/>
                <a:ea typeface="楷体" panose="02010609060101010101" charset="-122"/>
              </a:rPr>
              <a:t>补码代数和运算简单。</a:t>
            </a:r>
          </a:p>
        </p:txBody>
      </p:sp>
      <p:pic>
        <p:nvPicPr>
          <p:cNvPr id="4" name="图片 3" descr="校徽">
            <a:extLst>
              <a:ext uri="{FF2B5EF4-FFF2-40B4-BE49-F238E27FC236}">
                <a16:creationId xmlns:a16="http://schemas.microsoft.com/office/drawing/2014/main" id="{322DF4B0-0C6A-42AC-87B8-2B8BF91B896E}"/>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92150" y="721995"/>
            <a:ext cx="10488295" cy="1753235"/>
          </a:xfrm>
          <a:prstGeom prst="rect">
            <a:avLst/>
          </a:prstGeom>
          <a:solidFill>
            <a:schemeClr val="bg1"/>
          </a:solidFill>
        </p:spPr>
        <p:txBody>
          <a:bodyPr wrap="square" rtlCol="0">
            <a:spAutoFit/>
          </a:bodyPr>
          <a:lstStyle/>
          <a:p>
            <a:pPr marL="342900" indent="-342900">
              <a:lnSpc>
                <a:spcPct val="150000"/>
              </a:lnSpc>
              <a:buFont typeface="Arial" panose="020B0604020202020204" pitchFamily="34" charset="0"/>
              <a:buChar char="•"/>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设</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&lt;</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&lt;0，</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由于 </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为纯小数，则有</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则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x+2</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i="1">
                <a:solidFill>
                  <a:schemeClr val="tx1"/>
                </a:solidFill>
                <a:latin typeface="Times New Roman" panose="02020603050405020304" pitchFamily="18" charset="0"/>
                <a:ea typeface="楷体" panose="02010609060101010101" charset="-122"/>
                <a:cs typeface="Times New Roman" panose="02020603050405020304" pitchFamily="18" charset="0"/>
              </a:rPr>
              <a:t>mod</a:t>
            </a:r>
            <a:r>
              <a:rPr lang="en-US" altLang="zh-CN" sz="2400" i="1">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2）</a:t>
            </a:r>
            <a:r>
              <a:rPr lang="en-US" altLang="zh-CN" sz="2400">
                <a:latin typeface="楷体" panose="02010609060101010101" charset="-122"/>
                <a:ea typeface="楷体" panose="02010609060101010101" charset="-122"/>
                <a:cs typeface="楷体" panose="02010609060101010101" charset="-122"/>
              </a:rPr>
              <a:t>  </a:t>
            </a:r>
            <a:endParaRPr lang="zh-CN" altLang="en-US" sz="240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303530" y="4338955"/>
            <a:ext cx="10262235" cy="1753235"/>
          </a:xfrm>
          <a:prstGeom prst="rect">
            <a:avLst/>
          </a:prstGeom>
          <a:solidFill>
            <a:schemeClr val="bg1"/>
          </a:solidFill>
        </p:spPr>
        <p:txBody>
          <a:bodyPr wrap="square" rtlCol="0">
            <a:spAutoFit/>
          </a:bodyPr>
          <a:lstStyle/>
          <a:p>
            <a:pPr>
              <a:lnSpc>
                <a:spcPct val="150000"/>
              </a:lnSpc>
            </a:pPr>
            <a:r>
              <a:rPr lang="en-US" altLang="zh-CN" sz="2400"/>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例</a:t>
            </a:r>
            <a:r>
              <a:rPr lang="en-US" sz="2400">
                <a:latin typeface="Times New Roman" panose="02020603050405020304" pitchFamily="18" charset="0"/>
                <a:ea typeface="楷体" panose="02010609060101010101" charset="-122"/>
                <a:cs typeface="Times New Roman" panose="02020603050405020304" pitchFamily="18" charset="0"/>
              </a:rPr>
              <a:t>7</a:t>
            </a:r>
            <a:r>
              <a:rPr lang="zh-CN" alt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 已知二进制数</a:t>
            </a:r>
            <a:r>
              <a:rPr lang="en-US"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0.</a:t>
            </a:r>
            <a:r>
              <a:rPr lang="en-US" sz="24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011，</a:t>
            </a:r>
            <a:r>
              <a:rPr lang="en-US" sz="2400" i="1">
                <a:latin typeface="Times New Roman" panose="02020603050405020304" pitchFamily="18" charset="0"/>
                <a:ea typeface="楷体" panose="02010609060101010101" charset="-122"/>
                <a:cs typeface="Times New Roman" panose="02020603050405020304" pitchFamily="18" charset="0"/>
              </a:rPr>
              <a:t>y</a:t>
            </a:r>
            <a:r>
              <a:rPr sz="2400">
                <a:latin typeface="Times New Roman" panose="02020603050405020304" pitchFamily="18" charset="0"/>
                <a:ea typeface="楷体" panose="02010609060101010101" charset="-122"/>
                <a:cs typeface="Times New Roman" panose="02020603050405020304" pitchFamily="18" charset="0"/>
              </a:rPr>
              <a:t>=-0.1011，求[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解：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.1</a:t>
            </a:r>
            <a:r>
              <a:rPr lang="en-US" sz="2400">
                <a:latin typeface="Times New Roman" panose="02020603050405020304" pitchFamily="18" charset="0"/>
                <a:ea typeface="楷体" panose="02010609060101010101" charset="-122"/>
                <a:cs typeface="Times New Roman" panose="02020603050405020304" pitchFamily="18" charset="0"/>
              </a:rPr>
              <a:t>10</a:t>
            </a:r>
            <a:r>
              <a:rPr sz="2400">
                <a:latin typeface="Times New Roman" panose="02020603050405020304" pitchFamily="18" charset="0"/>
                <a:ea typeface="楷体" panose="02010609060101010101" charset="-122"/>
                <a:cs typeface="Times New Roman" panose="02020603050405020304" pitchFamily="18" charset="0"/>
              </a:rPr>
              <a:t>1 ，[</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sym typeface="+mn-ea"/>
              </a:rPr>
              <a:t>1.0101</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10</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1.0101=</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.00</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0</a:t>
            </a:r>
          </a:p>
        </p:txBody>
      </p:sp>
      <p:sp>
        <p:nvSpPr>
          <p:cNvPr id="3" name="文本框 2"/>
          <p:cNvSpPr txBox="1"/>
          <p:nvPr/>
        </p:nvSpPr>
        <p:spPr>
          <a:xfrm>
            <a:off x="692150" y="2823210"/>
            <a:ext cx="10698480" cy="1198880"/>
          </a:xfrm>
          <a:prstGeom prst="rect">
            <a:avLst/>
          </a:prstGeom>
          <a:noFill/>
        </p:spPr>
        <p:txBody>
          <a:bodyPr wrap="none" rtlCol="0" anchor="t">
            <a:spAutoFit/>
          </a:bodyPr>
          <a:lstStyle/>
          <a:p>
            <a:pPr fontAlgn="auto">
              <a:lnSpc>
                <a:spcPct val="150000"/>
              </a:lnSpc>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a:latin typeface="楷体" panose="02010609060101010101" charset="-122"/>
                <a:ea typeface="楷体" panose="02010609060101010101" charset="-122"/>
                <a:cs typeface="楷体" panose="02010609060101010101" charset="-122"/>
                <a:sym typeface="+mn-ea"/>
              </a:rPr>
              <a:t>综上所述，不论相加两数的真值X和Y是正是负，只要把它们表示成相应的补</a:t>
            </a:r>
          </a:p>
          <a:p>
            <a:pPr fontAlgn="auto">
              <a:lnSpc>
                <a:spcPct val="150000"/>
              </a:lnSpc>
            </a:pPr>
            <a:r>
              <a:rPr lang="zh-CN" altLang="en-US" sz="2400">
                <a:latin typeface="楷体" panose="02010609060101010101" charset="-122"/>
                <a:ea typeface="楷体" panose="02010609060101010101" charset="-122"/>
                <a:cs typeface="楷体" panose="02010609060101010101" charset="-122"/>
                <a:sym typeface="+mn-ea"/>
              </a:rPr>
              <a:t>码形式，直接按二进制规则相加。</a:t>
            </a:r>
            <a:endParaRPr lang="zh-CN" altLang="en-US" sz="2400"/>
          </a:p>
        </p:txBody>
      </p:sp>
      <p:pic>
        <p:nvPicPr>
          <p:cNvPr id="6" name="图片 5" descr="校徽">
            <a:extLst>
              <a:ext uri="{FF2B5EF4-FFF2-40B4-BE49-F238E27FC236}">
                <a16:creationId xmlns:a16="http://schemas.microsoft.com/office/drawing/2014/main" id="{1744F366-E90E-4BB9-A045-3FCA927FC0C5}"/>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43255" y="672465"/>
            <a:ext cx="10678160" cy="6185535"/>
          </a:xfrm>
          <a:prstGeom prst="rect">
            <a:avLst/>
          </a:prstGeom>
          <a:solidFill>
            <a:schemeClr val="bg1"/>
          </a:solidFill>
        </p:spPr>
        <p:txBody>
          <a:bodyPr wrap="square" rtlCol="0">
            <a:spAutoFit/>
          </a:bodyPr>
          <a:lstStyle/>
          <a:p>
            <a:pPr>
              <a:lnSpc>
                <a:spcPct val="150000"/>
              </a:lnSpc>
            </a:pPr>
            <a:r>
              <a:rPr lang="en-US" sz="2400"/>
              <a:t>  </a:t>
            </a:r>
            <a:r>
              <a:rPr lang="en-US" sz="2400">
                <a:solidFill>
                  <a:schemeClr val="tx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3</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补码的性质</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①</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设</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当1&gt;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≥0时，则1&gt;[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≥0，所以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当0&gt;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&gt;-1时，则2&gt;[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&gt;1，所以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a:t>
            </a:r>
          </a:p>
          <a:p>
            <a:pPr>
              <a:lnSpc>
                <a:spcPct val="150000"/>
              </a:lnSpc>
            </a:pPr>
            <a:endParaRPr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rgbClr val="002060"/>
                </a:solidFill>
                <a:uFillTx/>
                <a:latin typeface="Times New Roman" panose="02020603050405020304" pitchFamily="18" charset="0"/>
                <a:ea typeface="楷体" panose="02010609060101010101" charset="-122"/>
                <a:cs typeface="Times New Roman" panose="02020603050405020304" pitchFamily="18" charset="0"/>
              </a:rPr>
              <a:t>②真值0的补码有唯一表示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=0.00000…00</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=10.00…0-0.00…0=10.00…0=0.00…0 (mod 2)</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所以</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“0”在补码表示中是唯一的，即</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=0.00…0      </a:t>
            </a:r>
            <a:r>
              <a:rPr sz="2400">
                <a:solidFill>
                  <a:schemeClr val="tx1"/>
                </a:solidFill>
              </a:rPr>
              <a:t> </a:t>
            </a:r>
            <a:r>
              <a:rPr sz="2400">
                <a:solidFill>
                  <a:schemeClr val="accent1"/>
                </a:solidFill>
              </a:rPr>
              <a:t>                                                     </a:t>
            </a:r>
          </a:p>
          <a:p>
            <a:pPr>
              <a:lnSpc>
                <a:spcPct val="150000"/>
              </a:lnSpc>
            </a:pPr>
            <a:r>
              <a:rPr sz="2400"/>
              <a:t>         </a:t>
            </a:r>
          </a:p>
        </p:txBody>
      </p:sp>
      <p:pic>
        <p:nvPicPr>
          <p:cNvPr id="5" name="图片 4" descr="校徽">
            <a:extLst>
              <a:ext uri="{FF2B5EF4-FFF2-40B4-BE49-F238E27FC236}">
                <a16:creationId xmlns:a16="http://schemas.microsoft.com/office/drawing/2014/main" id="{573775B6-393C-4A54-8E75-7BF48720AB36}"/>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2460" y="1125220"/>
            <a:ext cx="10365740" cy="5077460"/>
          </a:xfrm>
          <a:prstGeom prst="rect">
            <a:avLst/>
          </a:prstGeom>
          <a:solidFill>
            <a:schemeClr val="bg1"/>
          </a:solidFill>
        </p:spPr>
        <p:txBody>
          <a:bodyPr wrap="square" rtlCol="0">
            <a:spAutoFit/>
          </a:bodyPr>
          <a:lstStyle/>
          <a:p>
            <a:pPr>
              <a:lnSpc>
                <a:spcPct val="150000"/>
              </a:lnSpc>
            </a:pPr>
            <a:r>
              <a:rPr sz="2400">
                <a:solidFill>
                  <a:schemeClr val="accent1"/>
                </a:solidFill>
              </a:rPr>
              <a:t>    </a:t>
            </a:r>
            <a:r>
              <a:rPr lang="en-US" sz="2400">
                <a:solidFill>
                  <a:schemeClr val="accent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③</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补码分段函数的统一。</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若1&gt;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≥0，有</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=0，则</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sz="2400">
                <a:latin typeface="Times New Roman" panose="02020603050405020304" pitchFamily="18" charset="0"/>
                <a:ea typeface="楷体" panose="02010609060101010101" charset="-122"/>
                <a:cs typeface="Times New Roman" panose="02020603050405020304" pitchFamily="18" charset="0"/>
              </a:rPr>
              <a:t>；</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若 -1&lt;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&lt;0，有</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=1，则</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sz="2400">
                <a:latin typeface="Times New Roman" panose="02020603050405020304" pitchFamily="18" charset="0"/>
                <a:ea typeface="楷体" panose="02010609060101010101" charset="-122"/>
                <a:cs typeface="Times New Roman" panose="02020603050405020304" pitchFamily="18" charset="0"/>
              </a:rPr>
              <a:t>；</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即</a:t>
            </a: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rPr>
              <a:t> = 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 +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   </a:t>
            </a:r>
            <a:endParaRPr sz="2400"/>
          </a:p>
          <a:p>
            <a:pPr>
              <a:lnSpc>
                <a:spcPct val="150000"/>
              </a:lnSpc>
            </a:pPr>
            <a:r>
              <a:rPr lang="en-US" sz="2400"/>
              <a:t>        </a:t>
            </a:r>
            <a:r>
              <a:rPr sz="2400"/>
              <a:t> 其中 </a:t>
            </a:r>
          </a:p>
          <a:p>
            <a:pPr>
              <a:lnSpc>
                <a:spcPct val="150000"/>
              </a:lnSpc>
            </a:pPr>
            <a:r>
              <a:rPr sz="2400"/>
              <a:t>             </a:t>
            </a:r>
            <a:r>
              <a:rPr lang="en-US" sz="2400"/>
              <a:t>              </a:t>
            </a:r>
            <a:r>
              <a:rPr sz="2400"/>
              <a:t>0    </a:t>
            </a:r>
            <a:r>
              <a:rPr lang="en-US" sz="2400"/>
              <a:t>                        </a:t>
            </a:r>
            <a:r>
              <a:rPr sz="2400"/>
              <a:t>0≤X ＜1， </a:t>
            </a:r>
          </a:p>
          <a:p>
            <a:pPr>
              <a:lnSpc>
                <a:spcPct val="150000"/>
              </a:lnSpc>
            </a:pPr>
            <a:r>
              <a:rPr sz="2400"/>
              <a:t>       </a:t>
            </a:r>
            <a:r>
              <a:rPr lang="en-US" sz="2400"/>
              <a:t>     </a:t>
            </a:r>
            <a:r>
              <a:rPr sz="2400"/>
              <a:t> </a:t>
            </a:r>
            <a:r>
              <a:rPr lang="en-US" sz="2400" i="1">
                <a:latin typeface="Times New Roman" panose="02020603050405020304" pitchFamily="18" charset="0"/>
                <a:cs typeface="Times New Roman" panose="02020603050405020304" pitchFamily="18" charset="0"/>
                <a:sym typeface="+mn-ea"/>
              </a:rPr>
              <a:t>x</a:t>
            </a:r>
            <a:r>
              <a:rPr sz="2400" baseline="-25000"/>
              <a:t>0</a:t>
            </a:r>
            <a:r>
              <a:rPr sz="2400"/>
              <a:t>=                      </a:t>
            </a:r>
          </a:p>
          <a:p>
            <a:pPr>
              <a:lnSpc>
                <a:spcPct val="150000"/>
              </a:lnSpc>
            </a:pPr>
            <a:r>
              <a:rPr sz="2400"/>
              <a:t>             </a:t>
            </a:r>
            <a:r>
              <a:rPr lang="en-US" sz="2400"/>
              <a:t>              </a:t>
            </a:r>
            <a:r>
              <a:rPr sz="2400"/>
              <a:t>1    </a:t>
            </a:r>
            <a:r>
              <a:rPr lang="en-US" sz="2400"/>
              <a:t>                     </a:t>
            </a:r>
            <a:r>
              <a:rPr sz="2400"/>
              <a:t> -1≤X＜0，   </a:t>
            </a:r>
            <a:r>
              <a:rPr sz="2400">
                <a:solidFill>
                  <a:schemeClr val="tx1"/>
                </a:solidFill>
              </a:rPr>
              <a:t>   </a:t>
            </a:r>
          </a:p>
          <a:p>
            <a:pPr>
              <a:lnSpc>
                <a:spcPct val="150000"/>
              </a:lnSpc>
            </a:pPr>
            <a:r>
              <a:rPr sz="2400">
                <a:solidFill>
                  <a:schemeClr val="tx1"/>
                </a:solidFill>
              </a:rPr>
              <a:t> </a:t>
            </a:r>
            <a:r>
              <a:rPr lang="en-US" sz="2400">
                <a:solidFill>
                  <a:schemeClr val="tx1"/>
                </a:solidFill>
              </a:rPr>
              <a:t>  </a:t>
            </a:r>
          </a:p>
        </p:txBody>
      </p:sp>
      <p:sp>
        <p:nvSpPr>
          <p:cNvPr id="11" name="左大括号 10"/>
          <p:cNvSpPr>
            <a:spLocks noChangeAspect="1"/>
          </p:cNvSpPr>
          <p:nvPr/>
        </p:nvSpPr>
        <p:spPr>
          <a:xfrm>
            <a:off x="2588260" y="4184015"/>
            <a:ext cx="208915" cy="113982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70997584-59F2-4DEF-9D1A-97CB4337BECC}"/>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86435" y="154305"/>
            <a:ext cx="10818495" cy="6185535"/>
          </a:xfrm>
          <a:prstGeom prst="rect">
            <a:avLst/>
          </a:prstGeom>
          <a:solidFill>
            <a:schemeClr val="bg1"/>
          </a:solidFill>
        </p:spPr>
        <p:txBody>
          <a:bodyPr wrap="square" rtlCol="0">
            <a:spAutoFit/>
          </a:bodyPr>
          <a:lstStyle/>
          <a:p>
            <a:pPr>
              <a:lnSpc>
                <a:spcPct val="150000"/>
              </a:lnSpc>
            </a:pPr>
            <a:r>
              <a:rPr lang="en-US" sz="2400" dirty="0"/>
              <a:t>    </a:t>
            </a:r>
            <a:endParaRPr sz="2400" dirty="0"/>
          </a:p>
          <a:p>
            <a:pPr>
              <a:lnSpc>
                <a:spcPct val="150000"/>
              </a:lnSpc>
            </a:pPr>
            <a:r>
              <a:rPr sz="2400" dirty="0">
                <a:solidFill>
                  <a:schemeClr val="accent1"/>
                </a:solidFill>
              </a:rPr>
              <a:t>    </a:t>
            </a:r>
            <a:r>
              <a:rPr lang="en-US" sz="2400" dirty="0">
                <a:solidFill>
                  <a:schemeClr val="accent1"/>
                </a:solidFill>
              </a:rPr>
              <a:t>  </a:t>
            </a:r>
            <a:r>
              <a:rPr sz="2400" dirty="0">
                <a:solidFill>
                  <a:schemeClr val="tx1"/>
                </a:solidFill>
                <a:latin typeface="微软雅黑" panose="020B0503020204020204" pitchFamily="34" charset="-122"/>
                <a:ea typeface="微软雅黑" panose="020B0503020204020204" pitchFamily="34" charset="-122"/>
              </a:rPr>
              <a:t>④</a:t>
            </a:r>
            <a:r>
              <a:rPr sz="2400" dirty="0">
                <a:solidFill>
                  <a:schemeClr val="tx1"/>
                </a:solidFill>
                <a:latin typeface="楷体" panose="02010609060101010101" charset="-122"/>
                <a:ea typeface="楷体" panose="02010609060101010101" charset="-122"/>
              </a:rPr>
              <a:t>由</a:t>
            </a:r>
            <a:r>
              <a:rPr sz="2400" dirty="0">
                <a:solidFill>
                  <a:schemeClr val="tx1"/>
                </a:solidFill>
                <a:sym typeface="+mn-ea"/>
              </a:rPr>
              <a:t>[</a:t>
            </a:r>
            <a:r>
              <a:rPr lang="en-US" sz="2400" i="1" dirty="0">
                <a:solidFill>
                  <a:schemeClr val="tx1"/>
                </a:solidFill>
                <a:latin typeface="Times New Roman" panose="02020603050405020304" pitchFamily="18" charset="0"/>
                <a:cs typeface="Times New Roman" panose="02020603050405020304" pitchFamily="18" charset="0"/>
                <a:sym typeface="+mn-ea"/>
              </a:rPr>
              <a:t>x</a:t>
            </a:r>
            <a:r>
              <a:rPr sz="2400" dirty="0">
                <a:solidFill>
                  <a:schemeClr val="tx1"/>
                </a:solidFill>
                <a:sym typeface="+mn-ea"/>
              </a:rPr>
              <a:t>]</a:t>
            </a:r>
            <a:r>
              <a:rPr lang="zh-CN" sz="2400" baseline="-25000" dirty="0">
                <a:solidFill>
                  <a:schemeClr val="tx1"/>
                </a:solidFill>
                <a:sym typeface="+mn-ea"/>
              </a:rPr>
              <a:t>补</a:t>
            </a:r>
            <a:r>
              <a:rPr lang="zh-CN" altLang="en-US" sz="2400" dirty="0" err="1">
                <a:solidFill>
                  <a:schemeClr val="tx1"/>
                </a:solidFill>
                <a:latin typeface="楷体" panose="02010609060101010101" charset="-122"/>
                <a:ea typeface="楷体" panose="02010609060101010101" charset="-122"/>
                <a:cs typeface="Times New Roman" panose="02020603050405020304" pitchFamily="18" charset="0"/>
                <a:sym typeface="+mn-ea"/>
              </a:rPr>
              <a:t>可以方便地</a:t>
            </a:r>
            <a:r>
              <a:rPr sz="2400" dirty="0" err="1">
                <a:solidFill>
                  <a:schemeClr val="tx1"/>
                </a:solidFill>
                <a:latin typeface="楷体" panose="02010609060101010101" charset="-122"/>
                <a:ea typeface="楷体" panose="02010609060101010101" charset="-122"/>
              </a:rPr>
              <a:t>求真值</a:t>
            </a:r>
            <a:r>
              <a:rPr lang="en-US" sz="2400" i="1" dirty="0" err="1">
                <a:solidFill>
                  <a:schemeClr val="tx1"/>
                </a:solidFill>
                <a:latin typeface="Times New Roman" panose="02020603050405020304" pitchFamily="18" charset="0"/>
                <a:cs typeface="Times New Roman" panose="02020603050405020304" pitchFamily="18" charset="0"/>
                <a:sym typeface="+mn-ea"/>
              </a:rPr>
              <a:t>x</a:t>
            </a:r>
            <a:endParaRPr sz="2400" dirty="0"/>
          </a:p>
          <a:p>
            <a:pPr>
              <a:lnSpc>
                <a:spcPct val="150000"/>
              </a:lnSpc>
            </a:pPr>
            <a:r>
              <a:rPr sz="2400" dirty="0"/>
              <a:t>    </a:t>
            </a:r>
            <a:r>
              <a:rPr lang="en-US" sz="2400" dirty="0"/>
              <a:t>      </a:t>
            </a:r>
            <a:r>
              <a:rPr sz="2400" dirty="0"/>
              <a:t> </a:t>
            </a:r>
            <a:r>
              <a:rPr sz="2400" dirty="0">
                <a:latin typeface="楷体" panose="02010609060101010101" charset="-122"/>
                <a:ea typeface="楷体" panose="02010609060101010101" charset="-122"/>
              </a:rPr>
              <a:t>设</a:t>
            </a:r>
            <a:r>
              <a:rPr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dirty="0">
                <a:sym typeface="+mn-ea"/>
              </a:rPr>
              <a:t>]</a:t>
            </a:r>
            <a:r>
              <a:rPr lang="zh-CN" sz="2400" baseline="-25000" dirty="0">
                <a:sym typeface="+mn-ea"/>
              </a:rPr>
              <a:t>补</a:t>
            </a:r>
            <a:r>
              <a:rPr sz="2400" dirty="0"/>
              <a:t>= </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lang="en-US" altLang="zh-CN"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baseline="-25000" dirty="0"/>
              <a:t>1</a:t>
            </a:r>
            <a:r>
              <a:rPr lang="en-US" sz="2400" i="1" dirty="0">
                <a:latin typeface="Times New Roman" panose="02020603050405020304" pitchFamily="18" charset="0"/>
                <a:cs typeface="Times New Roman" panose="02020603050405020304" pitchFamily="18" charset="0"/>
                <a:sym typeface="+mn-ea"/>
              </a:rPr>
              <a:t>x</a:t>
            </a:r>
            <a:r>
              <a:rPr sz="2400" baseline="-25000" dirty="0"/>
              <a:t>2</a:t>
            </a:r>
            <a:r>
              <a:rPr sz="2400" dirty="0"/>
              <a:t>…</a:t>
            </a:r>
            <a:r>
              <a:rPr lang="en-US" sz="2400" i="1" dirty="0" err="1">
                <a:latin typeface="Times New Roman" panose="02020603050405020304" pitchFamily="18" charset="0"/>
                <a:cs typeface="Times New Roman" panose="02020603050405020304" pitchFamily="18" charset="0"/>
                <a:sym typeface="+mn-ea"/>
              </a:rPr>
              <a:t>x</a:t>
            </a:r>
            <a:r>
              <a:rPr sz="2400" baseline="-25000" dirty="0" err="1"/>
              <a:t>n</a:t>
            </a:r>
            <a:r>
              <a:rPr sz="2400" baseline="-25000" dirty="0"/>
              <a:t> </a:t>
            </a:r>
            <a:r>
              <a:rPr sz="2400" dirty="0"/>
              <a:t>，</a:t>
            </a:r>
            <a:r>
              <a:rPr lang="en-US" sz="2400" i="1" dirty="0">
                <a:latin typeface="Times New Roman" panose="02020603050405020304" pitchFamily="18" charset="0"/>
                <a:cs typeface="Times New Roman" panose="02020603050405020304" pitchFamily="18" charset="0"/>
                <a:sym typeface="+mn-ea"/>
              </a:rPr>
              <a:t>x</a:t>
            </a:r>
            <a:r>
              <a:rPr sz="2400" dirty="0"/>
              <a:t>=</a:t>
            </a:r>
            <a:r>
              <a:rPr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dirty="0">
                <a:sym typeface="+mn-ea"/>
              </a:rPr>
              <a:t>]</a:t>
            </a:r>
            <a:r>
              <a:rPr lang="zh-CN" sz="2400" baseline="-25000" dirty="0">
                <a:sym typeface="+mn-ea"/>
              </a:rPr>
              <a:t>补</a:t>
            </a:r>
            <a:r>
              <a:rPr sz="2400" dirty="0"/>
              <a:t>-2</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sz="2400" dirty="0"/>
              <a:t>= </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lang="en-US" altLang="zh-CN"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baseline="-25000" dirty="0"/>
              <a:t>1</a:t>
            </a:r>
            <a:r>
              <a:rPr lang="en-US" sz="2400" i="1" dirty="0">
                <a:latin typeface="Times New Roman" panose="02020603050405020304" pitchFamily="18" charset="0"/>
                <a:cs typeface="Times New Roman" panose="02020603050405020304" pitchFamily="18" charset="0"/>
                <a:sym typeface="+mn-ea"/>
              </a:rPr>
              <a:t>x</a:t>
            </a:r>
            <a:r>
              <a:rPr sz="2400" baseline="-25000" dirty="0"/>
              <a:t>2</a:t>
            </a:r>
            <a:r>
              <a:rPr sz="2400" dirty="0"/>
              <a:t>…</a:t>
            </a:r>
            <a:r>
              <a:rPr lang="en-US" sz="2400" i="1" dirty="0" err="1">
                <a:latin typeface="Times New Roman" panose="02020603050405020304" pitchFamily="18" charset="0"/>
                <a:cs typeface="Times New Roman" panose="02020603050405020304" pitchFamily="18" charset="0"/>
                <a:sym typeface="+mn-ea"/>
              </a:rPr>
              <a:t>x</a:t>
            </a:r>
            <a:r>
              <a:rPr sz="2400" i="1" baseline="-25000" dirty="0" err="1">
                <a:latin typeface="Times New Roman" panose="02020603050405020304" pitchFamily="18" charset="0"/>
                <a:ea typeface="+mn-lt"/>
                <a:cs typeface="Times New Roman" panose="02020603050405020304" pitchFamily="18" charset="0"/>
                <a:sym typeface="+mn-ea"/>
              </a:rPr>
              <a:t>n</a:t>
            </a:r>
            <a:r>
              <a:rPr sz="2400" dirty="0"/>
              <a:t>-2 </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sz="2400" dirty="0"/>
              <a:t>= -</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sz="2400" dirty="0"/>
              <a:t>+</a:t>
            </a:r>
            <a:r>
              <a:rPr lang="en-US" sz="2400" dirty="0"/>
              <a:t>0</a:t>
            </a:r>
            <a:r>
              <a:rPr lang="en-US" altLang="zh-CN"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1</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2</a:t>
            </a:r>
            <a:r>
              <a:rPr sz="2400" dirty="0">
                <a:sym typeface="+mn-ea"/>
              </a:rPr>
              <a:t>…</a:t>
            </a:r>
            <a:r>
              <a:rPr lang="en-US" sz="2400" i="1" dirty="0" err="1">
                <a:latin typeface="Times New Roman" panose="02020603050405020304" pitchFamily="18" charset="0"/>
                <a:cs typeface="Times New Roman" panose="02020603050405020304" pitchFamily="18" charset="0"/>
                <a:sym typeface="+mn-ea"/>
              </a:rPr>
              <a:t>x</a:t>
            </a:r>
            <a:r>
              <a:rPr sz="2400" i="1" baseline="-25000" dirty="0" err="1">
                <a:latin typeface="Times New Roman" panose="02020603050405020304" pitchFamily="18" charset="0"/>
                <a:ea typeface="+mn-lt"/>
                <a:cs typeface="Times New Roman" panose="02020603050405020304" pitchFamily="18" charset="0"/>
                <a:sym typeface="+mn-ea"/>
              </a:rPr>
              <a:t>n</a:t>
            </a:r>
            <a:endParaRPr sz="2400" dirty="0"/>
          </a:p>
          <a:p>
            <a:pPr>
              <a:lnSpc>
                <a:spcPct val="150000"/>
              </a:lnSpc>
            </a:pPr>
            <a:r>
              <a:rPr sz="2400" dirty="0"/>
              <a:t> </a:t>
            </a:r>
            <a:r>
              <a:rPr sz="2400" dirty="0" err="1">
                <a:latin typeface="楷体" panose="02010609060101010101" charset="-122"/>
                <a:ea typeface="楷体" panose="02010609060101010101" charset="-122"/>
                <a:cs typeface="楷体" panose="02010609060101010101" charset="-122"/>
              </a:rPr>
              <a:t>其中</a:t>
            </a:r>
            <a:r>
              <a:rPr sz="2400" dirty="0">
                <a:latin typeface="楷体" panose="02010609060101010101" charset="-122"/>
                <a:ea typeface="楷体" panose="02010609060101010101" charset="-122"/>
                <a:cs typeface="楷体" panose="02010609060101010101" charset="-122"/>
              </a:rPr>
              <a:t> </a:t>
            </a:r>
            <a:endParaRPr sz="2400" dirty="0"/>
          </a:p>
          <a:p>
            <a:pPr>
              <a:lnSpc>
                <a:spcPct val="150000"/>
              </a:lnSpc>
            </a:pPr>
            <a:r>
              <a:rPr sz="2400" dirty="0"/>
              <a:t>             </a:t>
            </a:r>
            <a:r>
              <a:rPr lang="en-US" sz="2400" dirty="0"/>
              <a:t>          </a:t>
            </a:r>
            <a:r>
              <a:rPr sz="2400" dirty="0"/>
              <a:t> 0    </a:t>
            </a:r>
            <a:r>
              <a:rPr lang="en-US" sz="2400" dirty="0"/>
              <a:t>           </a:t>
            </a:r>
            <a:r>
              <a:rPr sz="2400" dirty="0"/>
              <a:t>0≤</a:t>
            </a:r>
            <a:r>
              <a:rPr lang="en-US" sz="2400" i="1" dirty="0">
                <a:latin typeface="Times New Roman" panose="02020603050405020304" pitchFamily="18" charset="0"/>
                <a:cs typeface="Times New Roman" panose="02020603050405020304" pitchFamily="18" charset="0"/>
                <a:sym typeface="+mn-ea"/>
              </a:rPr>
              <a:t>x</a:t>
            </a:r>
            <a:r>
              <a:rPr sz="2400" dirty="0"/>
              <a:t> ＜1， </a:t>
            </a:r>
          </a:p>
          <a:p>
            <a:pPr>
              <a:lnSpc>
                <a:spcPct val="150000"/>
              </a:lnSpc>
            </a:pPr>
            <a:r>
              <a:rPr sz="2400" dirty="0"/>
              <a:t>       </a:t>
            </a:r>
            <a:r>
              <a:rPr lang="en-US" sz="2400" dirty="0"/>
              <a:t>  </a:t>
            </a:r>
            <a:r>
              <a:rPr sz="2400" dirty="0"/>
              <a:t> </a:t>
            </a:r>
            <a:r>
              <a:rPr lang="en-US" sz="2400" i="1" dirty="0">
                <a:latin typeface="Times New Roman" panose="02020603050405020304" pitchFamily="18" charset="0"/>
                <a:cs typeface="Times New Roman" panose="02020603050405020304" pitchFamily="18" charset="0"/>
                <a:sym typeface="+mn-ea"/>
              </a:rPr>
              <a:t>x</a:t>
            </a:r>
            <a:r>
              <a:rPr sz="2400" baseline="-25000" dirty="0"/>
              <a:t>0</a:t>
            </a:r>
            <a:r>
              <a:rPr sz="2400" dirty="0"/>
              <a:t>=                      </a:t>
            </a:r>
          </a:p>
          <a:p>
            <a:pPr>
              <a:lnSpc>
                <a:spcPct val="150000"/>
              </a:lnSpc>
            </a:pPr>
            <a:r>
              <a:rPr sz="2400" dirty="0"/>
              <a:t>             </a:t>
            </a:r>
            <a:r>
              <a:rPr lang="en-US" sz="2400" dirty="0"/>
              <a:t>          </a:t>
            </a:r>
            <a:r>
              <a:rPr sz="2400" dirty="0"/>
              <a:t> 1  </a:t>
            </a:r>
            <a:r>
              <a:rPr lang="en-US" sz="2400" dirty="0"/>
              <a:t>         </a:t>
            </a:r>
            <a:r>
              <a:rPr sz="2400" dirty="0"/>
              <a:t>   -1≤</a:t>
            </a:r>
            <a:r>
              <a:rPr lang="en-US" sz="2400" i="1" dirty="0">
                <a:latin typeface="Times New Roman" panose="02020603050405020304" pitchFamily="18" charset="0"/>
                <a:cs typeface="Times New Roman" panose="02020603050405020304" pitchFamily="18" charset="0"/>
                <a:sym typeface="+mn-ea"/>
              </a:rPr>
              <a:t>x</a:t>
            </a:r>
            <a:r>
              <a:rPr sz="2400" dirty="0"/>
              <a:t>＜0，      </a:t>
            </a:r>
          </a:p>
          <a:p>
            <a:pPr>
              <a:lnSpc>
                <a:spcPct val="150000"/>
              </a:lnSpc>
            </a:pPr>
            <a:r>
              <a:rPr sz="2400" dirty="0"/>
              <a:t>    </a:t>
            </a:r>
            <a:r>
              <a:rPr sz="2400" dirty="0">
                <a:latin typeface="楷体" panose="02010609060101010101" charset="-122"/>
                <a:ea typeface="楷体" panose="02010609060101010101" charset="-122"/>
              </a:rPr>
              <a:t>即当</a:t>
            </a:r>
            <a:r>
              <a:rPr lang="en-US" sz="2400" i="1" dirty="0">
                <a:latin typeface="Times New Roman" panose="02020603050405020304" pitchFamily="18" charset="0"/>
                <a:cs typeface="Times New Roman" panose="02020603050405020304" pitchFamily="18" charset="0"/>
                <a:sym typeface="+mn-ea"/>
              </a:rPr>
              <a:t>x</a:t>
            </a:r>
            <a:r>
              <a:rPr sz="2400" dirty="0"/>
              <a:t>≥0时，</a:t>
            </a:r>
            <a:r>
              <a:rPr sz="2400" dirty="0">
                <a:latin typeface="楷体" panose="02010609060101010101" charset="-122"/>
                <a:ea typeface="楷体" panose="02010609060101010101" charset="-122"/>
              </a:rPr>
              <a:t>真值</a:t>
            </a:r>
            <a:r>
              <a:rPr lang="en-US" sz="2400" i="1" dirty="0">
                <a:latin typeface="Times New Roman" panose="02020603050405020304" pitchFamily="18" charset="0"/>
                <a:cs typeface="Times New Roman" panose="02020603050405020304" pitchFamily="18" charset="0"/>
                <a:sym typeface="+mn-ea"/>
              </a:rPr>
              <a:t>x</a:t>
            </a:r>
            <a:r>
              <a:rPr sz="2400" dirty="0"/>
              <a:t>=[</a:t>
            </a:r>
            <a:r>
              <a:rPr lang="en-US" sz="2400" i="1" dirty="0">
                <a:latin typeface="Times New Roman" panose="02020603050405020304" pitchFamily="18" charset="0"/>
                <a:cs typeface="Times New Roman" panose="02020603050405020304" pitchFamily="18" charset="0"/>
                <a:sym typeface="+mn-ea"/>
              </a:rPr>
              <a:t>x</a:t>
            </a:r>
            <a:r>
              <a:rPr sz="2400" dirty="0"/>
              <a:t>]</a:t>
            </a:r>
            <a:r>
              <a:rPr sz="2400" baseline="-25000" dirty="0"/>
              <a:t>补</a:t>
            </a:r>
            <a:r>
              <a:rPr sz="2400" dirty="0"/>
              <a:t>。     </a:t>
            </a:r>
          </a:p>
          <a:p>
            <a:pPr>
              <a:lnSpc>
                <a:spcPct val="150000"/>
              </a:lnSpc>
            </a:pPr>
            <a:r>
              <a:rPr sz="2400" dirty="0"/>
              <a:t>    </a:t>
            </a:r>
            <a:r>
              <a:rPr sz="2400" dirty="0" err="1">
                <a:latin typeface="楷体" panose="02010609060101010101" charset="-122"/>
                <a:ea typeface="楷体" panose="02010609060101010101" charset="-122"/>
              </a:rPr>
              <a:t>当</a:t>
            </a:r>
            <a:r>
              <a:rPr lang="en-US" sz="2400" i="1" dirty="0" err="1">
                <a:latin typeface="Times New Roman" panose="02020603050405020304" pitchFamily="18" charset="0"/>
                <a:cs typeface="Times New Roman" panose="02020603050405020304" pitchFamily="18" charset="0"/>
                <a:sym typeface="+mn-ea"/>
              </a:rPr>
              <a:t>x</a:t>
            </a:r>
            <a:r>
              <a:rPr sz="2400" dirty="0"/>
              <a:t>&lt;0</a:t>
            </a:r>
            <a:r>
              <a:rPr sz="2400" dirty="0">
                <a:latin typeface="楷体" panose="02010609060101010101" charset="-122"/>
                <a:ea typeface="楷体" panose="02010609060101010101" charset="-122"/>
              </a:rPr>
              <a:t>时</a:t>
            </a:r>
            <a:r>
              <a:rPr sz="2400" dirty="0"/>
              <a:t>，</a:t>
            </a:r>
            <a:r>
              <a:rPr lang="en-US" sz="2400" i="1" dirty="0">
                <a:latin typeface="Times New Roman" panose="02020603050405020304" pitchFamily="18" charset="0"/>
                <a:cs typeface="Times New Roman" panose="02020603050405020304" pitchFamily="18" charset="0"/>
                <a:sym typeface="+mn-ea"/>
              </a:rPr>
              <a:t> x</a:t>
            </a:r>
            <a:r>
              <a:rPr sz="2400" dirty="0">
                <a:sym typeface="+mn-ea"/>
              </a:rPr>
              <a:t>= -1+</a:t>
            </a:r>
            <a:r>
              <a:rPr lang="en-US" sz="2400" dirty="0">
                <a:sym typeface="+mn-ea"/>
              </a:rPr>
              <a:t>0</a:t>
            </a:r>
            <a:r>
              <a:rPr lang="en-US" altLang="zh-CN"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1</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2</a:t>
            </a:r>
            <a:r>
              <a:rPr sz="2400" dirty="0">
                <a:sym typeface="+mn-ea"/>
              </a:rPr>
              <a:t>…</a:t>
            </a:r>
            <a:r>
              <a:rPr lang="en-US" sz="2400" i="1" dirty="0" err="1">
                <a:latin typeface="Times New Roman" panose="02020603050405020304" pitchFamily="18" charset="0"/>
                <a:cs typeface="Times New Roman" panose="02020603050405020304" pitchFamily="18" charset="0"/>
                <a:sym typeface="+mn-ea"/>
              </a:rPr>
              <a:t>x</a:t>
            </a:r>
            <a:r>
              <a:rPr sz="2400" i="1" baseline="-25000" dirty="0" err="1">
                <a:latin typeface="Times New Roman" panose="02020603050405020304" pitchFamily="18" charset="0"/>
                <a:cs typeface="Times New Roman" panose="02020603050405020304" pitchFamily="18" charset="0"/>
                <a:sym typeface="+mn-ea"/>
              </a:rPr>
              <a:t>n</a:t>
            </a:r>
          </a:p>
          <a:p>
            <a:pPr>
              <a:lnSpc>
                <a:spcPct val="150000"/>
              </a:lnSpc>
            </a:pPr>
            <a:r>
              <a:rPr sz="2400" i="1" baseline="-25000" dirty="0" err="1">
                <a:latin typeface="Times New Roman" panose="02020603050405020304" pitchFamily="18" charset="0"/>
                <a:cs typeface="Times New Roman" panose="02020603050405020304" pitchFamily="18" charset="0"/>
                <a:sym typeface="+mn-ea"/>
              </a:rPr>
              <a:t> </a:t>
            </a:r>
            <a:r>
              <a:rPr lang="en-US" sz="2400" i="1" baseline="-25000" dirty="0" err="1">
                <a:latin typeface="Times New Roman" panose="02020603050405020304" pitchFamily="18" charset="0"/>
                <a:cs typeface="Times New Roman" panose="02020603050405020304" pitchFamily="18" charset="0"/>
                <a:sym typeface="+mn-ea"/>
              </a:rPr>
              <a:t>                                      </a:t>
            </a:r>
            <a:r>
              <a:rPr sz="2400" dirty="0">
                <a:sym typeface="+mn-ea"/>
              </a:rPr>
              <a:t>=</a:t>
            </a:r>
            <a:r>
              <a:rPr lang="en-US" sz="2400" dirty="0">
                <a:sym typeface="+mn-ea"/>
              </a:rPr>
              <a:t>-</a:t>
            </a:r>
            <a:r>
              <a:rPr lang="zh-CN" altLang="en-US" sz="2400" dirty="0">
                <a:sym typeface="+mn-ea"/>
              </a:rPr>
              <a:t>（</a:t>
            </a:r>
            <a:r>
              <a:rPr lang="en-US" sz="2400" dirty="0">
                <a:latin typeface="Times New Roman" panose="02020603050405020304" pitchFamily="18" charset="0"/>
                <a:cs typeface="Times New Roman" panose="02020603050405020304" pitchFamily="18" charset="0"/>
                <a:sym typeface="+mn-ea"/>
              </a:rPr>
              <a:t>1</a:t>
            </a:r>
            <a:r>
              <a:rPr lang="en-US" altLang="zh-CN" sz="2400" dirty="0">
                <a:sym typeface="+mn-ea"/>
              </a:rPr>
              <a:t>-</a:t>
            </a:r>
            <a:r>
              <a:rPr lang="en-US" sz="2400" dirty="0">
                <a:sym typeface="+mn-ea"/>
              </a:rPr>
              <a:t>0</a:t>
            </a:r>
            <a:r>
              <a:rPr lang="en-US" altLang="zh-CN" sz="2400" dirty="0">
                <a:sym typeface="+mn-ea"/>
              </a:rPr>
              <a:t>.</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1</a:t>
            </a:r>
            <a:r>
              <a:rPr lang="en-US" sz="2400" i="1" dirty="0">
                <a:latin typeface="Times New Roman" panose="02020603050405020304" pitchFamily="18" charset="0"/>
                <a:cs typeface="Times New Roman" panose="02020603050405020304" pitchFamily="18" charset="0"/>
                <a:sym typeface="+mn-ea"/>
              </a:rPr>
              <a:t>x</a:t>
            </a:r>
            <a:r>
              <a:rPr sz="2400" baseline="-25000" dirty="0">
                <a:sym typeface="+mn-ea"/>
              </a:rPr>
              <a:t>2</a:t>
            </a:r>
            <a:r>
              <a:rPr sz="2400" dirty="0">
                <a:sym typeface="+mn-ea"/>
              </a:rPr>
              <a:t>…</a:t>
            </a:r>
            <a:r>
              <a:rPr lang="en-US" sz="2400" i="1" dirty="0" err="1">
                <a:latin typeface="Times New Roman" panose="02020603050405020304" pitchFamily="18" charset="0"/>
                <a:cs typeface="Times New Roman" panose="02020603050405020304" pitchFamily="18" charset="0"/>
                <a:sym typeface="+mn-ea"/>
              </a:rPr>
              <a:t>x</a:t>
            </a:r>
            <a:r>
              <a:rPr sz="2400" baseline="-25000" dirty="0" err="1">
                <a:sym typeface="+mn-ea"/>
              </a:rPr>
              <a:t>n</a:t>
            </a:r>
            <a:r>
              <a:rPr lang="zh-CN" sz="2400" dirty="0">
                <a:sym typeface="+mn-ea"/>
              </a:rPr>
              <a:t>）</a:t>
            </a:r>
            <a:endParaRPr sz="2400" dirty="0"/>
          </a:p>
          <a:p>
            <a:pPr>
              <a:lnSpc>
                <a:spcPct val="150000"/>
              </a:lnSpc>
            </a:pPr>
            <a:r>
              <a:rPr sz="2400" dirty="0"/>
              <a:t>             </a:t>
            </a:r>
            <a:r>
              <a:rPr lang="en-US" sz="2400" dirty="0"/>
              <a:t>          =-</a:t>
            </a:r>
            <a:r>
              <a:rPr lang="zh-CN" altLang="en-US" sz="2400" dirty="0"/>
              <a:t>（                      </a:t>
            </a:r>
            <a:r>
              <a:rPr lang="en-US" altLang="zh-CN" sz="2400" dirty="0"/>
              <a:t>                    </a:t>
            </a:r>
            <a:r>
              <a:rPr lang="zh-CN" altLang="en-US" sz="2400" dirty="0"/>
              <a:t>）</a:t>
            </a:r>
            <a:r>
              <a:rPr lang="zh-CN" altLang="en-US" sz="2400" dirty="0">
                <a:latin typeface="楷体" panose="02010609060101010101" charset="-122"/>
                <a:ea typeface="楷体" panose="02010609060101010101" charset="-122"/>
                <a:cs typeface="楷体" panose="02010609060101010101" charset="-122"/>
              </a:rPr>
              <a:t>“取反加1”</a:t>
            </a:r>
          </a:p>
        </p:txBody>
      </p:sp>
      <p:graphicFrame>
        <p:nvGraphicFramePr>
          <p:cNvPr id="6" name="对象 5">
            <a:hlinkClick r:id="" action="ppaction://ole?verb=0"/>
          </p:cNvPr>
          <p:cNvGraphicFramePr>
            <a:graphicFrameLocks noChangeAspect="1"/>
          </p:cNvGraphicFramePr>
          <p:nvPr/>
        </p:nvGraphicFramePr>
        <p:xfrm>
          <a:off x="3387725" y="5814060"/>
          <a:ext cx="3397885" cy="481330"/>
        </p:xfrm>
        <a:graphic>
          <a:graphicData uri="http://schemas.openxmlformats.org/presentationml/2006/ole">
            <mc:AlternateContent xmlns:mc="http://schemas.openxmlformats.org/markup-compatibility/2006">
              <mc:Choice xmlns:v="urn:schemas-microsoft-com:vml" Requires="v">
                <p:oleObj spid="_x0000_s6148" r:id="rId3" imgW="1612900" imgH="228600" progId="Equation.KSEE3">
                  <p:embed/>
                </p:oleObj>
              </mc:Choice>
              <mc:Fallback>
                <p:oleObj r:id="rId3" imgW="1612900" imgH="228600" progId="Equation.KSEE3">
                  <p:embed/>
                  <p:pic>
                    <p:nvPicPr>
                      <p:cNvPr id="0" name="图片 1024"/>
                      <p:cNvPicPr/>
                      <p:nvPr/>
                    </p:nvPicPr>
                    <p:blipFill>
                      <a:blip r:embed="rId4"/>
                      <a:stretch>
                        <a:fillRect/>
                      </a:stretch>
                    </p:blipFill>
                    <p:spPr>
                      <a:xfrm>
                        <a:off x="3387725" y="5814060"/>
                        <a:ext cx="3397885" cy="481330"/>
                      </a:xfrm>
                      <a:prstGeom prst="rect">
                        <a:avLst/>
                      </a:prstGeom>
                    </p:spPr>
                  </p:pic>
                </p:oleObj>
              </mc:Fallback>
            </mc:AlternateContent>
          </a:graphicData>
        </a:graphic>
      </p:graphicFrame>
      <p:sp>
        <p:nvSpPr>
          <p:cNvPr id="11" name="左大括号 10"/>
          <p:cNvSpPr>
            <a:spLocks noChangeAspect="1"/>
          </p:cNvSpPr>
          <p:nvPr/>
        </p:nvSpPr>
        <p:spPr>
          <a:xfrm>
            <a:off x="2466340" y="2720975"/>
            <a:ext cx="208915" cy="113982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7" name="图片 6" descr="校徽">
            <a:extLst>
              <a:ext uri="{FF2B5EF4-FFF2-40B4-BE49-F238E27FC236}">
                <a16:creationId xmlns:a16="http://schemas.microsoft.com/office/drawing/2014/main" id="{BA16168A-1191-4A61-A1DB-27005175D7E4}"/>
              </a:ext>
            </a:extLst>
          </p:cNvPr>
          <p:cNvPicPr>
            <a:picLocks noChangeAspect="1"/>
          </p:cNvPicPr>
          <p:nvPr/>
        </p:nvPicPr>
        <p:blipFill>
          <a:blip r:embed="rId5">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5380" y="4739005"/>
            <a:ext cx="8361045" cy="211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67155" y="703580"/>
            <a:ext cx="10779125" cy="5796915"/>
          </a:xfrm>
          <a:prstGeom prst="rect">
            <a:avLst/>
          </a:prstGeom>
          <a:solidFill>
            <a:schemeClr val="bg1"/>
          </a:solidFill>
        </p:spPr>
        <p:txBody>
          <a:bodyPr wrap="square" rtlCol="0">
            <a:spAutoFit/>
          </a:bodyPr>
          <a:lstStyle/>
          <a:p>
            <a:pPr>
              <a:lnSpc>
                <a:spcPct val="150000"/>
              </a:lnSpc>
            </a:pPr>
            <a:r>
              <a:rPr lang="en-US" sz="2400"/>
              <a:t>   </a:t>
            </a:r>
            <a:endParaRPr sz="2400"/>
          </a:p>
          <a:p>
            <a:pPr>
              <a:lnSpc>
                <a:spcPct val="150000"/>
              </a:lnSpc>
            </a:pPr>
            <a:r>
              <a:rPr sz="2400">
                <a:solidFill>
                  <a:schemeClr val="accent1"/>
                </a:solidFill>
              </a:rPr>
              <a:t>   </a:t>
            </a:r>
            <a:r>
              <a:rPr sz="2400">
                <a:solidFill>
                  <a:schemeClr val="tx1"/>
                </a:solidFill>
              </a:rPr>
              <a:t> </a:t>
            </a:r>
            <a:r>
              <a:rPr sz="2400">
                <a:solidFill>
                  <a:schemeClr val="tx1"/>
                </a:solidFill>
                <a:latin typeface="微软雅黑" panose="020B0503020204020204" pitchFamily="34" charset="-122"/>
                <a:ea typeface="微软雅黑" panose="020B0503020204020204" pitchFamily="34" charset="-122"/>
              </a:rPr>
              <a:t>⑤</a:t>
            </a:r>
            <a:r>
              <a:rPr sz="2400">
                <a:solidFill>
                  <a:schemeClr val="tx1"/>
                </a:solidFill>
              </a:rPr>
              <a:t>由[</a:t>
            </a:r>
            <a:r>
              <a:rPr lang="en-US"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rPr>
              <a:t>]</a:t>
            </a:r>
            <a:r>
              <a:rPr sz="2400" baseline="-25000">
                <a:solidFill>
                  <a:schemeClr val="tx1"/>
                </a:solidFill>
              </a:rPr>
              <a:t>补</a:t>
            </a:r>
            <a:r>
              <a:rPr sz="2400">
                <a:solidFill>
                  <a:schemeClr val="tx1"/>
                </a:solidFill>
              </a:rPr>
              <a:t>求[  </a:t>
            </a:r>
            <a:r>
              <a:rPr lang="en-US" sz="2400">
                <a:solidFill>
                  <a:schemeClr val="tx1"/>
                </a:solidFill>
              </a:rPr>
              <a:t> </a:t>
            </a:r>
            <a:r>
              <a:rPr lang="en-US"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rPr>
              <a:t>]</a:t>
            </a:r>
            <a:r>
              <a:rPr sz="2400" baseline="-25000">
                <a:solidFill>
                  <a:schemeClr val="tx1"/>
                </a:solidFill>
              </a:rPr>
              <a:t>补</a:t>
            </a:r>
            <a:r>
              <a:rPr sz="2400">
                <a:solidFill>
                  <a:schemeClr val="tx1"/>
                </a:solidFill>
              </a:rPr>
              <a:t>，即补码数的右移</a:t>
            </a:r>
            <a:endParaRPr sz="2400">
              <a:solidFill>
                <a:schemeClr val="accent1"/>
              </a:solidFill>
            </a:endParaRPr>
          </a:p>
          <a:p>
            <a:pPr>
              <a:lnSpc>
                <a:spcPct val="150000"/>
              </a:lnSpc>
            </a:pPr>
            <a:r>
              <a:rPr sz="2400"/>
              <a:t>     </a:t>
            </a:r>
            <a:r>
              <a:rPr lang="en-US" sz="2400"/>
              <a:t>              </a:t>
            </a:r>
            <a:r>
              <a:rPr sz="2400"/>
              <a:t>设</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a:sym typeface="+mn-ea"/>
              </a:rPr>
              <a:t>]</a:t>
            </a:r>
            <a:r>
              <a:rPr lang="zh-CN" sz="2400" baseline="-25000">
                <a:sym typeface="+mn-ea"/>
              </a:rPr>
              <a:t>补</a:t>
            </a:r>
            <a:r>
              <a:rPr sz="2400"/>
              <a:t>= </a:t>
            </a:r>
            <a:r>
              <a:rPr lang="en-US" sz="2400" i="1">
                <a:latin typeface="Times New Roman" panose="02020603050405020304" pitchFamily="18" charset="0"/>
                <a:cs typeface="Times New Roman" panose="02020603050405020304" pitchFamily="18" charset="0"/>
                <a:sym typeface="+mn-ea"/>
              </a:rPr>
              <a:t>x</a:t>
            </a:r>
            <a:r>
              <a:rPr sz="2400" baseline="-25000"/>
              <a:t>0</a:t>
            </a:r>
            <a:r>
              <a:rPr lang="en-US" altLang="zh-CN"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t>1</a:t>
            </a:r>
            <a:r>
              <a:rPr lang="en-US" sz="2400" i="1">
                <a:latin typeface="Times New Roman" panose="02020603050405020304" pitchFamily="18" charset="0"/>
                <a:cs typeface="Times New Roman" panose="02020603050405020304" pitchFamily="18" charset="0"/>
                <a:sym typeface="+mn-ea"/>
              </a:rPr>
              <a:t>x</a:t>
            </a:r>
            <a:r>
              <a:rPr sz="2400" baseline="-25000"/>
              <a:t>2</a:t>
            </a:r>
            <a:r>
              <a:rPr sz="2400"/>
              <a:t>…</a:t>
            </a:r>
            <a:r>
              <a:rPr lang="en-US" sz="2400" i="1">
                <a:latin typeface="Times New Roman" panose="02020603050405020304" pitchFamily="18" charset="0"/>
                <a:cs typeface="Times New Roman" panose="02020603050405020304" pitchFamily="18" charset="0"/>
                <a:sym typeface="+mn-ea"/>
              </a:rPr>
              <a:t>x</a:t>
            </a:r>
            <a:r>
              <a:rPr sz="2400" baseline="-25000"/>
              <a:t>n </a:t>
            </a:r>
            <a:r>
              <a:rPr sz="2400"/>
              <a:t>，</a:t>
            </a:r>
          </a:p>
          <a:p>
            <a:pPr>
              <a:lnSpc>
                <a:spcPct val="150000"/>
              </a:lnSpc>
            </a:pPr>
            <a:r>
              <a:rPr lang="en-US" sz="2400" i="1">
                <a:latin typeface="Times New Roman" panose="02020603050405020304" pitchFamily="18" charset="0"/>
                <a:cs typeface="Times New Roman" panose="02020603050405020304" pitchFamily="18" charset="0"/>
                <a:sym typeface="+mn-ea"/>
              </a:rPr>
              <a:t>                       x</a:t>
            </a:r>
            <a:r>
              <a:rPr sz="2400"/>
              <a:t>= -</a:t>
            </a:r>
            <a:r>
              <a:rPr lang="en-US" sz="2400" i="1">
                <a:latin typeface="Times New Roman" panose="02020603050405020304" pitchFamily="18" charset="0"/>
                <a:cs typeface="Times New Roman" panose="02020603050405020304" pitchFamily="18" charset="0"/>
                <a:sym typeface="+mn-ea"/>
              </a:rPr>
              <a:t>x</a:t>
            </a:r>
            <a:r>
              <a:rPr sz="2400" baseline="-25000"/>
              <a:t>0</a:t>
            </a:r>
            <a:r>
              <a:rPr sz="2400"/>
              <a:t>+</a:t>
            </a:r>
            <a:r>
              <a:rPr lang="en-US" sz="2400"/>
              <a:t>0</a:t>
            </a:r>
            <a:r>
              <a:rPr lang="en-US" altLang="zh-CN"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1</a:t>
            </a:r>
            <a:r>
              <a:rPr lang="en-US" sz="2400" i="1">
                <a:latin typeface="Times New Roman" panose="02020603050405020304" pitchFamily="18" charset="0"/>
                <a:cs typeface="Times New Roman" panose="02020603050405020304" pitchFamily="18" charset="0"/>
                <a:sym typeface="+mn-ea"/>
              </a:rPr>
              <a:t>x</a:t>
            </a:r>
            <a:r>
              <a:rPr sz="2400" baseline="-25000">
                <a:sym typeface="+mn-ea"/>
              </a:rPr>
              <a:t>2</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n</a:t>
            </a:r>
            <a:endParaRPr sz="2400"/>
          </a:p>
          <a:p>
            <a:pPr>
              <a:lnSpc>
                <a:spcPct val="150000"/>
              </a:lnSpc>
            </a:pPr>
            <a:r>
              <a:rPr sz="2400"/>
              <a:t>      </a:t>
            </a:r>
            <a:r>
              <a:rPr lang="en-US" sz="2400"/>
              <a:t>             </a:t>
            </a:r>
            <a:r>
              <a:rPr lang="en-US" sz="2400" i="1">
                <a:latin typeface="Times New Roman" panose="02020603050405020304" pitchFamily="18" charset="0"/>
                <a:cs typeface="Times New Roman" panose="02020603050405020304" pitchFamily="18" charset="0"/>
                <a:sym typeface="+mn-ea"/>
              </a:rPr>
              <a:t>x</a:t>
            </a:r>
            <a:r>
              <a:rPr sz="2400">
                <a:sym typeface="+mn-ea"/>
              </a:rPr>
              <a:t>= -  </a:t>
            </a:r>
            <a:r>
              <a:rPr lang="en-US" sz="2400">
                <a:sym typeface="+mn-ea"/>
              </a:rPr>
              <a:t> </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sz="2400">
                <a:sym typeface="+mn-ea"/>
              </a:rPr>
              <a:t>+  </a:t>
            </a:r>
            <a:r>
              <a:rPr lang="en-US" sz="2400">
                <a:sym typeface="+mn-ea"/>
              </a:rPr>
              <a:t>  </a:t>
            </a:r>
            <a:r>
              <a:rPr sz="2400">
                <a:latin typeface="Arial" panose="020B0604020202020204" pitchFamily="34" charset="0"/>
                <a:sym typeface="+mn-ea"/>
              </a:rPr>
              <a:t>×</a:t>
            </a:r>
            <a:r>
              <a:rPr sz="2400">
                <a:sym typeface="+mn-ea"/>
              </a:rPr>
              <a:t> </a:t>
            </a:r>
            <a:r>
              <a:rPr lang="en-US" sz="2400">
                <a:sym typeface="+mn-ea"/>
              </a:rPr>
              <a:t>0</a:t>
            </a:r>
            <a:r>
              <a:rPr lang="en-US" altLang="zh-CN"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1</a:t>
            </a:r>
            <a:r>
              <a:rPr lang="en-US" sz="2400" i="1">
                <a:latin typeface="Times New Roman" panose="02020603050405020304" pitchFamily="18" charset="0"/>
                <a:cs typeface="Times New Roman" panose="02020603050405020304" pitchFamily="18" charset="0"/>
                <a:sym typeface="+mn-ea"/>
              </a:rPr>
              <a:t>x</a:t>
            </a:r>
            <a:r>
              <a:rPr sz="2400" baseline="-25000">
                <a:sym typeface="+mn-ea"/>
              </a:rPr>
              <a:t>2</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n</a:t>
            </a:r>
          </a:p>
          <a:p>
            <a:pPr>
              <a:lnSpc>
                <a:spcPct val="150000"/>
              </a:lnSpc>
            </a:pPr>
            <a:r>
              <a:rPr sz="2400" baseline="-25000">
                <a:sym typeface="+mn-ea"/>
              </a:rPr>
              <a:t>  </a:t>
            </a:r>
          </a:p>
          <a:p>
            <a:pPr>
              <a:lnSpc>
                <a:spcPct val="150000"/>
              </a:lnSpc>
            </a:pPr>
            <a:r>
              <a:rPr sz="2400" baseline="-25000">
                <a:sym typeface="+mn-ea"/>
              </a:rPr>
              <a:t>           </a:t>
            </a:r>
            <a:r>
              <a:rPr lang="en-US" sz="2400" baseline="-25000">
                <a:sym typeface="+mn-ea"/>
              </a:rPr>
              <a:t>                   </a:t>
            </a:r>
            <a:r>
              <a:rPr sz="2400">
                <a:sym typeface="+mn-ea"/>
              </a:rPr>
              <a:t>=</a:t>
            </a:r>
            <a:r>
              <a:rPr lang="en-US"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sz="2400">
                <a:sym typeface="+mn-ea"/>
              </a:rPr>
              <a:t> +   </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sz="2400">
                <a:sym typeface="+mn-ea"/>
              </a:rPr>
              <a:t>+  </a:t>
            </a:r>
            <a:r>
              <a:rPr lang="en-US" sz="2400">
                <a:sym typeface="+mn-ea"/>
              </a:rPr>
              <a:t> </a:t>
            </a:r>
            <a:r>
              <a:rPr sz="2400">
                <a:latin typeface="Arial" panose="020B0604020202020204" pitchFamily="34" charset="0"/>
                <a:sym typeface="+mn-ea"/>
              </a:rPr>
              <a:t>×</a:t>
            </a:r>
            <a:r>
              <a:rPr sz="2400">
                <a:sym typeface="+mn-ea"/>
              </a:rPr>
              <a:t> </a:t>
            </a:r>
            <a:r>
              <a:rPr lang="en-US" sz="2400">
                <a:sym typeface="+mn-ea"/>
              </a:rPr>
              <a:t>0</a:t>
            </a:r>
            <a:r>
              <a:rPr lang="en-US" altLang="zh-CN"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1</a:t>
            </a:r>
            <a:r>
              <a:rPr lang="en-US" sz="2400" i="1">
                <a:latin typeface="Times New Roman" panose="02020603050405020304" pitchFamily="18" charset="0"/>
                <a:cs typeface="Times New Roman" panose="02020603050405020304" pitchFamily="18" charset="0"/>
                <a:sym typeface="+mn-ea"/>
              </a:rPr>
              <a:t>x</a:t>
            </a:r>
            <a:r>
              <a:rPr sz="2400" baseline="-25000">
                <a:sym typeface="+mn-ea"/>
              </a:rPr>
              <a:t>2</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n</a:t>
            </a:r>
          </a:p>
          <a:p>
            <a:pPr>
              <a:lnSpc>
                <a:spcPct val="150000"/>
              </a:lnSpc>
            </a:pPr>
            <a:r>
              <a:rPr sz="2400" baseline="-25000">
                <a:sym typeface="+mn-ea"/>
              </a:rPr>
              <a:t>       </a:t>
            </a:r>
            <a:r>
              <a:rPr lang="en-US" sz="2400" baseline="-25000">
                <a:sym typeface="+mn-ea"/>
              </a:rPr>
              <a:t>                   </a:t>
            </a:r>
            <a:r>
              <a:rPr sz="2400" baseline="-25000">
                <a:sym typeface="+mn-ea"/>
              </a:rPr>
              <a:t>   </a:t>
            </a:r>
            <a:r>
              <a:rPr sz="2400">
                <a:sym typeface="+mn-ea"/>
              </a:rPr>
              <a:t> </a:t>
            </a:r>
            <a:r>
              <a:rPr lang="en-US"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sz="2400">
                <a:sym typeface="+mn-ea"/>
              </a:rPr>
              <a:t> +</a:t>
            </a:r>
            <a:r>
              <a:rPr lang="en-US" sz="2400">
                <a:sym typeface="+mn-ea"/>
              </a:rPr>
              <a:t> 0.</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lang="en-US" sz="2400" i="1">
                <a:latin typeface="Times New Roman" panose="02020603050405020304" pitchFamily="18" charset="0"/>
                <a:cs typeface="Times New Roman" panose="02020603050405020304" pitchFamily="18" charset="0"/>
                <a:sym typeface="+mn-ea"/>
              </a:rPr>
              <a:t>x</a:t>
            </a:r>
            <a:r>
              <a:rPr sz="2400" baseline="-25000">
                <a:sym typeface="+mn-ea"/>
              </a:rPr>
              <a:t>1</a:t>
            </a:r>
            <a:r>
              <a:rPr lang="en-US" sz="2400" i="1">
                <a:latin typeface="Times New Roman" panose="02020603050405020304" pitchFamily="18" charset="0"/>
                <a:cs typeface="Times New Roman" panose="02020603050405020304" pitchFamily="18" charset="0"/>
                <a:sym typeface="+mn-ea"/>
              </a:rPr>
              <a:t>x</a:t>
            </a:r>
            <a:r>
              <a:rPr sz="2400" baseline="-25000">
                <a:sym typeface="+mn-ea"/>
              </a:rPr>
              <a:t>2</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n</a:t>
            </a:r>
            <a:r>
              <a:rPr lang="en-US" sz="2400" baseline="-25000">
                <a:sym typeface="+mn-ea"/>
              </a:rPr>
              <a:t>-1</a:t>
            </a:r>
          </a:p>
          <a:p>
            <a:pPr>
              <a:lnSpc>
                <a:spcPct val="150000"/>
              </a:lnSpc>
            </a:pPr>
            <a:r>
              <a:rPr sz="2400">
                <a:sym typeface="+mn-ea"/>
              </a:rPr>
              <a:t>    </a:t>
            </a:r>
            <a:r>
              <a:rPr lang="en-US" sz="2400">
                <a:sym typeface="+mn-ea"/>
              </a:rPr>
              <a:t>         </a:t>
            </a:r>
            <a:r>
              <a:rPr sz="2400">
                <a:sym typeface="+mn-ea"/>
              </a:rPr>
              <a:t>  [  </a:t>
            </a:r>
            <a:r>
              <a:rPr lang="en-US" sz="2400" i="1">
                <a:latin typeface="Times New Roman" panose="02020603050405020304" pitchFamily="18" charset="0"/>
                <a:cs typeface="Times New Roman" panose="02020603050405020304" pitchFamily="18" charset="0"/>
                <a:sym typeface="+mn-ea"/>
              </a:rPr>
              <a:t>x</a:t>
            </a:r>
            <a:r>
              <a:rPr sz="2400">
                <a:sym typeface="+mn-ea"/>
              </a:rPr>
              <a:t>]</a:t>
            </a:r>
            <a:r>
              <a:rPr lang="zh-CN" sz="2400" baseline="-25000">
                <a:sym typeface="+mn-ea"/>
              </a:rPr>
              <a:t>补</a:t>
            </a:r>
            <a:r>
              <a:rPr sz="2400">
                <a:sym typeface="+mn-ea"/>
              </a:rPr>
              <a:t>= </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lang="en-US" altLang="zh-CN"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0</a:t>
            </a:r>
            <a:r>
              <a:rPr lang="en-US" sz="2400" i="1">
                <a:latin typeface="Times New Roman" panose="02020603050405020304" pitchFamily="18" charset="0"/>
                <a:cs typeface="Times New Roman" panose="02020603050405020304" pitchFamily="18" charset="0"/>
                <a:sym typeface="+mn-ea"/>
              </a:rPr>
              <a:t>x</a:t>
            </a:r>
            <a:r>
              <a:rPr sz="2400" baseline="-25000">
                <a:sym typeface="+mn-ea"/>
              </a:rPr>
              <a:t>1</a:t>
            </a:r>
            <a:r>
              <a:rPr lang="en-US" sz="2400" i="1">
                <a:latin typeface="Times New Roman" panose="02020603050405020304" pitchFamily="18" charset="0"/>
                <a:cs typeface="Times New Roman" panose="02020603050405020304" pitchFamily="18" charset="0"/>
                <a:sym typeface="+mn-ea"/>
              </a:rPr>
              <a:t>x</a:t>
            </a:r>
            <a:r>
              <a:rPr sz="2400" baseline="-25000">
                <a:sym typeface="+mn-ea"/>
              </a:rPr>
              <a:t>2</a:t>
            </a:r>
            <a:r>
              <a:rPr sz="2400">
                <a:sym typeface="+mn-ea"/>
              </a:rPr>
              <a:t>…</a:t>
            </a:r>
            <a:r>
              <a:rPr lang="en-US" sz="2400" i="1">
                <a:latin typeface="Times New Roman" panose="02020603050405020304" pitchFamily="18" charset="0"/>
                <a:cs typeface="Times New Roman" panose="02020603050405020304" pitchFamily="18" charset="0"/>
                <a:sym typeface="+mn-ea"/>
              </a:rPr>
              <a:t>x</a:t>
            </a:r>
            <a:r>
              <a:rPr sz="2400" baseline="-25000">
                <a:sym typeface="+mn-ea"/>
              </a:rPr>
              <a:t>n</a:t>
            </a:r>
            <a:r>
              <a:rPr lang="en-US" sz="2400" baseline="-25000">
                <a:sym typeface="+mn-ea"/>
              </a:rPr>
              <a:t>-1</a:t>
            </a:r>
            <a:endParaRPr sz="2400">
              <a:sym typeface="+mn-ea"/>
            </a:endParaRPr>
          </a:p>
          <a:p>
            <a:pPr>
              <a:lnSpc>
                <a:spcPct val="150000"/>
              </a:lnSpc>
            </a:pPr>
            <a:r>
              <a:rPr sz="2400" baseline="-25000">
                <a:sym typeface="+mn-ea"/>
              </a:rPr>
              <a:t>          </a:t>
            </a:r>
            <a:endParaRPr sz="2400"/>
          </a:p>
          <a:p>
            <a:pPr>
              <a:lnSpc>
                <a:spcPct val="150000"/>
              </a:lnSpc>
            </a:pPr>
            <a:r>
              <a:rPr sz="2400"/>
              <a:t>    </a:t>
            </a:r>
            <a:endParaRPr lang="zh-CN" altLang="en-US" sz="2400"/>
          </a:p>
        </p:txBody>
      </p:sp>
      <p:graphicFrame>
        <p:nvGraphicFramePr>
          <p:cNvPr id="2" name="对象 -2147482549"/>
          <p:cNvGraphicFramePr>
            <a:graphicFrameLocks noChangeAspect="1"/>
          </p:cNvGraphicFramePr>
          <p:nvPr/>
        </p:nvGraphicFramePr>
        <p:xfrm>
          <a:off x="3298825" y="1402715"/>
          <a:ext cx="247650" cy="517525"/>
        </p:xfrm>
        <a:graphic>
          <a:graphicData uri="http://schemas.openxmlformats.org/presentationml/2006/ole">
            <mc:AlternateContent xmlns:mc="http://schemas.openxmlformats.org/markup-compatibility/2006">
              <mc:Choice xmlns:v="urn:schemas-microsoft-com:vml" Requires="v">
                <p:oleObj spid="_x0000_s7190" r:id="rId3" imgW="139700" imgH="342900" progId="Equation.3">
                  <p:embed/>
                </p:oleObj>
              </mc:Choice>
              <mc:Fallback>
                <p:oleObj r:id="rId3" imgW="139700" imgH="342900" progId="Equation.3">
                  <p:embed/>
                  <p:pic>
                    <p:nvPicPr>
                      <p:cNvPr id="0" name="图片 3075"/>
                      <p:cNvPicPr/>
                      <p:nvPr/>
                    </p:nvPicPr>
                    <p:blipFill>
                      <a:blip r:embed="rId4"/>
                      <a:stretch>
                        <a:fillRect/>
                      </a:stretch>
                    </p:blipFill>
                    <p:spPr>
                      <a:xfrm>
                        <a:off x="3298825" y="1402715"/>
                        <a:ext cx="247650" cy="517525"/>
                      </a:xfrm>
                      <a:prstGeom prst="rect">
                        <a:avLst/>
                      </a:prstGeom>
                      <a:noFill/>
                      <a:ln w="38100">
                        <a:noFill/>
                        <a:miter/>
                      </a:ln>
                    </p:spPr>
                  </p:pic>
                </p:oleObj>
              </mc:Fallback>
            </mc:AlternateContent>
          </a:graphicData>
        </a:graphic>
      </p:graphicFrame>
      <p:graphicFrame>
        <p:nvGraphicFramePr>
          <p:cNvPr id="3" name="对象 -2147482549"/>
          <p:cNvGraphicFramePr>
            <a:graphicFrameLocks noChangeAspect="1"/>
          </p:cNvGraphicFramePr>
          <p:nvPr/>
        </p:nvGraphicFramePr>
        <p:xfrm>
          <a:off x="4322445" y="2995930"/>
          <a:ext cx="252095" cy="547370"/>
        </p:xfrm>
        <a:graphic>
          <a:graphicData uri="http://schemas.openxmlformats.org/presentationml/2006/ole">
            <mc:AlternateContent xmlns:mc="http://schemas.openxmlformats.org/markup-compatibility/2006">
              <mc:Choice xmlns:v="urn:schemas-microsoft-com:vml" Requires="v">
                <p:oleObj spid="_x0000_s7191" r:id="rId5" imgW="139700" imgH="342900" progId="Equation.3">
                  <p:embed/>
                </p:oleObj>
              </mc:Choice>
              <mc:Fallback>
                <p:oleObj r:id="rId5" imgW="139700" imgH="342900" progId="Equation.3">
                  <p:embed/>
                  <p:pic>
                    <p:nvPicPr>
                      <p:cNvPr id="0" name="图片 3075"/>
                      <p:cNvPicPr/>
                      <p:nvPr/>
                    </p:nvPicPr>
                    <p:blipFill>
                      <a:blip r:embed="rId4"/>
                      <a:stretch>
                        <a:fillRect/>
                      </a:stretch>
                    </p:blipFill>
                    <p:spPr>
                      <a:xfrm>
                        <a:off x="4322445" y="2995930"/>
                        <a:ext cx="252095" cy="547370"/>
                      </a:xfrm>
                      <a:prstGeom prst="rect">
                        <a:avLst/>
                      </a:prstGeom>
                      <a:noFill/>
                      <a:ln w="38100">
                        <a:noFill/>
                        <a:miter/>
                      </a:ln>
                    </p:spPr>
                  </p:pic>
                </p:oleObj>
              </mc:Fallback>
            </mc:AlternateContent>
          </a:graphicData>
        </a:graphic>
      </p:graphicFrame>
      <p:graphicFrame>
        <p:nvGraphicFramePr>
          <p:cNvPr id="8" name="对象 -2147482549"/>
          <p:cNvGraphicFramePr>
            <a:graphicFrameLocks noChangeAspect="1"/>
          </p:cNvGraphicFramePr>
          <p:nvPr/>
        </p:nvGraphicFramePr>
        <p:xfrm>
          <a:off x="3568700" y="2985770"/>
          <a:ext cx="252095" cy="547370"/>
        </p:xfrm>
        <a:graphic>
          <a:graphicData uri="http://schemas.openxmlformats.org/presentationml/2006/ole">
            <mc:AlternateContent xmlns:mc="http://schemas.openxmlformats.org/markup-compatibility/2006">
              <mc:Choice xmlns:v="urn:schemas-microsoft-com:vml" Requires="v">
                <p:oleObj spid="_x0000_s7192" r:id="rId6" imgW="139700" imgH="342900" progId="Equation.3">
                  <p:embed/>
                </p:oleObj>
              </mc:Choice>
              <mc:Fallback>
                <p:oleObj r:id="rId6" imgW="139700" imgH="342900" progId="Equation.3">
                  <p:embed/>
                  <p:pic>
                    <p:nvPicPr>
                      <p:cNvPr id="0" name="图片 3075"/>
                      <p:cNvPicPr/>
                      <p:nvPr/>
                    </p:nvPicPr>
                    <p:blipFill>
                      <a:blip r:embed="rId4"/>
                      <a:stretch>
                        <a:fillRect/>
                      </a:stretch>
                    </p:blipFill>
                    <p:spPr>
                      <a:xfrm>
                        <a:off x="3568700" y="2985770"/>
                        <a:ext cx="252095" cy="547370"/>
                      </a:xfrm>
                      <a:prstGeom prst="rect">
                        <a:avLst/>
                      </a:prstGeom>
                      <a:noFill/>
                      <a:ln w="38100">
                        <a:noFill/>
                        <a:miter/>
                      </a:ln>
                    </p:spPr>
                  </p:pic>
                </p:oleObj>
              </mc:Fallback>
            </mc:AlternateContent>
          </a:graphicData>
        </a:graphic>
      </p:graphicFrame>
      <p:graphicFrame>
        <p:nvGraphicFramePr>
          <p:cNvPr id="10" name="对象 -2147482549"/>
          <p:cNvGraphicFramePr>
            <a:graphicFrameLocks noChangeAspect="1"/>
          </p:cNvGraphicFramePr>
          <p:nvPr/>
        </p:nvGraphicFramePr>
        <p:xfrm>
          <a:off x="2696845" y="2963545"/>
          <a:ext cx="252095" cy="547370"/>
        </p:xfrm>
        <a:graphic>
          <a:graphicData uri="http://schemas.openxmlformats.org/presentationml/2006/ole">
            <mc:AlternateContent xmlns:mc="http://schemas.openxmlformats.org/markup-compatibility/2006">
              <mc:Choice xmlns:v="urn:schemas-microsoft-com:vml" Requires="v">
                <p:oleObj spid="_x0000_s7193" r:id="rId7" imgW="139700" imgH="342900" progId="Equation.3">
                  <p:embed/>
                </p:oleObj>
              </mc:Choice>
              <mc:Fallback>
                <p:oleObj r:id="rId7" imgW="139700" imgH="342900" progId="Equation.3">
                  <p:embed/>
                  <p:pic>
                    <p:nvPicPr>
                      <p:cNvPr id="0" name="图片 3075"/>
                      <p:cNvPicPr/>
                      <p:nvPr/>
                    </p:nvPicPr>
                    <p:blipFill>
                      <a:blip r:embed="rId4"/>
                      <a:stretch>
                        <a:fillRect/>
                      </a:stretch>
                    </p:blipFill>
                    <p:spPr>
                      <a:xfrm>
                        <a:off x="2696845" y="2963545"/>
                        <a:ext cx="252095" cy="547370"/>
                      </a:xfrm>
                      <a:prstGeom prst="rect">
                        <a:avLst/>
                      </a:prstGeom>
                      <a:noFill/>
                      <a:ln w="38100">
                        <a:noFill/>
                        <a:miter/>
                      </a:ln>
                    </p:spPr>
                  </p:pic>
                </p:oleObj>
              </mc:Fallback>
            </mc:AlternateContent>
          </a:graphicData>
        </a:graphic>
      </p:graphicFrame>
      <p:graphicFrame>
        <p:nvGraphicFramePr>
          <p:cNvPr id="12" name="对象 -2147482549"/>
          <p:cNvGraphicFramePr>
            <a:graphicFrameLocks noChangeAspect="1"/>
          </p:cNvGraphicFramePr>
          <p:nvPr/>
        </p:nvGraphicFramePr>
        <p:xfrm>
          <a:off x="3968115" y="3901440"/>
          <a:ext cx="252095" cy="547370"/>
        </p:xfrm>
        <a:graphic>
          <a:graphicData uri="http://schemas.openxmlformats.org/presentationml/2006/ole">
            <mc:AlternateContent xmlns:mc="http://schemas.openxmlformats.org/markup-compatibility/2006">
              <mc:Choice xmlns:v="urn:schemas-microsoft-com:vml" Requires="v">
                <p:oleObj spid="_x0000_s7194" r:id="rId8" imgW="139700" imgH="342900" progId="Equation.3">
                  <p:embed/>
                </p:oleObj>
              </mc:Choice>
              <mc:Fallback>
                <p:oleObj r:id="rId8" imgW="139700" imgH="342900" progId="Equation.3">
                  <p:embed/>
                  <p:pic>
                    <p:nvPicPr>
                      <p:cNvPr id="0" name="图片 3075"/>
                      <p:cNvPicPr/>
                      <p:nvPr/>
                    </p:nvPicPr>
                    <p:blipFill>
                      <a:blip r:embed="rId4"/>
                      <a:stretch>
                        <a:fillRect/>
                      </a:stretch>
                    </p:blipFill>
                    <p:spPr>
                      <a:xfrm>
                        <a:off x="3968115" y="3901440"/>
                        <a:ext cx="252095" cy="547370"/>
                      </a:xfrm>
                      <a:prstGeom prst="rect">
                        <a:avLst/>
                      </a:prstGeom>
                      <a:noFill/>
                      <a:ln w="38100">
                        <a:noFill/>
                        <a:miter/>
                      </a:ln>
                    </p:spPr>
                  </p:pic>
                </p:oleObj>
              </mc:Fallback>
            </mc:AlternateContent>
          </a:graphicData>
        </a:graphic>
      </p:graphicFrame>
      <p:graphicFrame>
        <p:nvGraphicFramePr>
          <p:cNvPr id="14" name="对象 -2147482549"/>
          <p:cNvGraphicFramePr>
            <a:graphicFrameLocks noChangeAspect="1"/>
          </p:cNvGraphicFramePr>
          <p:nvPr/>
        </p:nvGraphicFramePr>
        <p:xfrm>
          <a:off x="4665980" y="3901440"/>
          <a:ext cx="252095" cy="547370"/>
        </p:xfrm>
        <a:graphic>
          <a:graphicData uri="http://schemas.openxmlformats.org/presentationml/2006/ole">
            <mc:AlternateContent xmlns:mc="http://schemas.openxmlformats.org/markup-compatibility/2006">
              <mc:Choice xmlns:v="urn:schemas-microsoft-com:vml" Requires="v">
                <p:oleObj spid="_x0000_s7195" r:id="rId9" imgW="139700" imgH="342900" progId="Equation.3">
                  <p:embed/>
                </p:oleObj>
              </mc:Choice>
              <mc:Fallback>
                <p:oleObj r:id="rId9" imgW="139700" imgH="342900" progId="Equation.3">
                  <p:embed/>
                  <p:pic>
                    <p:nvPicPr>
                      <p:cNvPr id="0" name="图片 3075"/>
                      <p:cNvPicPr/>
                      <p:nvPr/>
                    </p:nvPicPr>
                    <p:blipFill>
                      <a:blip r:embed="rId4"/>
                      <a:stretch>
                        <a:fillRect/>
                      </a:stretch>
                    </p:blipFill>
                    <p:spPr>
                      <a:xfrm>
                        <a:off x="4665980" y="3901440"/>
                        <a:ext cx="252095" cy="547370"/>
                      </a:xfrm>
                      <a:prstGeom prst="rect">
                        <a:avLst/>
                      </a:prstGeom>
                      <a:noFill/>
                      <a:ln w="38100">
                        <a:noFill/>
                        <a:miter/>
                      </a:ln>
                    </p:spPr>
                  </p:pic>
                </p:oleObj>
              </mc:Fallback>
            </mc:AlternateContent>
          </a:graphicData>
        </a:graphic>
      </p:graphicFrame>
      <p:graphicFrame>
        <p:nvGraphicFramePr>
          <p:cNvPr id="16" name="对象 -2147482549"/>
          <p:cNvGraphicFramePr>
            <a:graphicFrameLocks noChangeAspect="1"/>
          </p:cNvGraphicFramePr>
          <p:nvPr/>
        </p:nvGraphicFramePr>
        <p:xfrm>
          <a:off x="2747645" y="5005070"/>
          <a:ext cx="252095" cy="547370"/>
        </p:xfrm>
        <a:graphic>
          <a:graphicData uri="http://schemas.openxmlformats.org/presentationml/2006/ole">
            <mc:AlternateContent xmlns:mc="http://schemas.openxmlformats.org/markup-compatibility/2006">
              <mc:Choice xmlns:v="urn:schemas-microsoft-com:vml" Requires="v">
                <p:oleObj spid="_x0000_s7196" r:id="rId10" imgW="139700" imgH="342900" progId="Equation.3">
                  <p:embed/>
                </p:oleObj>
              </mc:Choice>
              <mc:Fallback>
                <p:oleObj r:id="rId10" imgW="139700" imgH="342900" progId="Equation.3">
                  <p:embed/>
                  <p:pic>
                    <p:nvPicPr>
                      <p:cNvPr id="0" name="图片 3075"/>
                      <p:cNvPicPr/>
                      <p:nvPr/>
                    </p:nvPicPr>
                    <p:blipFill>
                      <a:blip r:embed="rId4"/>
                      <a:stretch>
                        <a:fillRect/>
                      </a:stretch>
                    </p:blipFill>
                    <p:spPr>
                      <a:xfrm>
                        <a:off x="2747645" y="5005070"/>
                        <a:ext cx="252095" cy="547370"/>
                      </a:xfrm>
                      <a:prstGeom prst="rect">
                        <a:avLst/>
                      </a:prstGeom>
                      <a:noFill/>
                      <a:ln w="38100">
                        <a:noFill/>
                        <a:miter/>
                      </a:ln>
                    </p:spPr>
                  </p:pic>
                </p:oleObj>
              </mc:Fallback>
            </mc:AlternateContent>
          </a:graphicData>
        </a:graphic>
      </p:graphicFrame>
      <p:sp>
        <p:nvSpPr>
          <p:cNvPr id="5" name="文本框 4"/>
          <p:cNvSpPr txBox="1"/>
          <p:nvPr/>
        </p:nvSpPr>
        <p:spPr>
          <a:xfrm>
            <a:off x="518795" y="1069975"/>
            <a:ext cx="908685" cy="368300"/>
          </a:xfrm>
          <a:prstGeom prst="rect">
            <a:avLst/>
          </a:prstGeom>
          <a:solidFill>
            <a:schemeClr val="bg1"/>
          </a:solidFill>
        </p:spPr>
        <p:txBody>
          <a:bodyPr wrap="square" rtlCol="0">
            <a:spAutoFit/>
          </a:bodyPr>
          <a:lstStyle/>
          <a:p>
            <a:endParaRPr lang="zh-CN" altLang="en-US"/>
          </a:p>
        </p:txBody>
      </p:sp>
      <p:sp>
        <p:nvSpPr>
          <p:cNvPr id="6" name="文本框 5"/>
          <p:cNvSpPr txBox="1"/>
          <p:nvPr/>
        </p:nvSpPr>
        <p:spPr>
          <a:xfrm>
            <a:off x="3000375" y="1920240"/>
            <a:ext cx="8936990" cy="3969385"/>
          </a:xfrm>
          <a:prstGeom prst="rect">
            <a:avLst/>
          </a:prstGeom>
          <a:solidFill>
            <a:schemeClr val="bg1"/>
          </a:solidFill>
        </p:spPr>
        <p:txBody>
          <a:bodyPr wrap="square" rtlCol="0">
            <a:spAutoFit/>
          </a:bodyPr>
          <a:lstStyle/>
          <a:p>
            <a:r>
              <a:rPr lang="en-US" altLang="zh-CN"/>
              <a:t>  </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p:txBody>
      </p:sp>
      <p:sp>
        <p:nvSpPr>
          <p:cNvPr id="7" name="文本框 6"/>
          <p:cNvSpPr txBox="1"/>
          <p:nvPr/>
        </p:nvSpPr>
        <p:spPr>
          <a:xfrm>
            <a:off x="3194050" y="2467610"/>
            <a:ext cx="8500745" cy="3415030"/>
          </a:xfrm>
          <a:prstGeom prst="rect">
            <a:avLst/>
          </a:prstGeom>
          <a:solidFill>
            <a:schemeClr val="bg1"/>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9" name="文本框 8"/>
          <p:cNvSpPr txBox="1"/>
          <p:nvPr/>
        </p:nvSpPr>
        <p:spPr>
          <a:xfrm>
            <a:off x="2696845" y="2985770"/>
            <a:ext cx="9088755" cy="3692525"/>
          </a:xfrm>
          <a:prstGeom prst="rect">
            <a:avLst/>
          </a:prstGeom>
          <a:solidFill>
            <a:schemeClr val="bg1"/>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3" name="文本框 12"/>
          <p:cNvSpPr txBox="1"/>
          <p:nvPr/>
        </p:nvSpPr>
        <p:spPr>
          <a:xfrm>
            <a:off x="2541270" y="207010"/>
            <a:ext cx="8988425" cy="1476375"/>
          </a:xfrm>
          <a:prstGeom prst="rect">
            <a:avLst/>
          </a:prstGeom>
          <a:noFill/>
        </p:spPr>
        <p:txBody>
          <a:bodyPr wrap="square" rtlCol="0">
            <a:spAutoFit/>
          </a:bodyPr>
          <a:lstStyle/>
          <a:p>
            <a:endParaRPr lang="zh-CN" altLang="en-US"/>
          </a:p>
          <a:p>
            <a:endParaRPr lang="zh-CN" altLang="en-US"/>
          </a:p>
          <a:p>
            <a:endParaRPr lang="zh-CN" altLang="en-US"/>
          </a:p>
          <a:p>
            <a:endParaRPr lang="zh-CN" altLang="en-US"/>
          </a:p>
          <a:p>
            <a:endParaRPr lang="zh-CN" altLang="en-US"/>
          </a:p>
        </p:txBody>
      </p:sp>
      <p:sp>
        <p:nvSpPr>
          <p:cNvPr id="17" name="文本框 16"/>
          <p:cNvSpPr txBox="1"/>
          <p:nvPr/>
        </p:nvSpPr>
        <p:spPr>
          <a:xfrm>
            <a:off x="2747645" y="3709670"/>
            <a:ext cx="9037955" cy="3138170"/>
          </a:xfrm>
          <a:prstGeom prst="rect">
            <a:avLst/>
          </a:prstGeom>
          <a:solidFill>
            <a:schemeClr val="bg1"/>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19" name="文本框 18"/>
          <p:cNvSpPr txBox="1"/>
          <p:nvPr/>
        </p:nvSpPr>
        <p:spPr>
          <a:xfrm>
            <a:off x="2405380" y="4589145"/>
            <a:ext cx="9531985" cy="2030095"/>
          </a:xfrm>
          <a:prstGeom prst="rect">
            <a:avLst/>
          </a:prstGeom>
          <a:solidFill>
            <a:schemeClr val="bg1"/>
          </a:solidFill>
        </p:spPr>
        <p:txBody>
          <a:bodyPr wrap="square" rtlCol="0">
            <a:spAutoFit/>
          </a:bodyPr>
          <a:lstStyle/>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
        <p:nvSpPr>
          <p:cNvPr id="20" name="文本框 19"/>
          <p:cNvSpPr txBox="1"/>
          <p:nvPr/>
        </p:nvSpPr>
        <p:spPr>
          <a:xfrm>
            <a:off x="2540635" y="5050790"/>
            <a:ext cx="9523730" cy="1476375"/>
          </a:xfrm>
          <a:prstGeom prst="rect">
            <a:avLst/>
          </a:prstGeom>
          <a:solidFill>
            <a:schemeClr val="bg1"/>
          </a:solidFill>
        </p:spPr>
        <p:txBody>
          <a:bodyPr wrap="square" rtlCol="0">
            <a:spAutoFit/>
          </a:bodyPr>
          <a:lstStyle/>
          <a:p>
            <a:endParaRPr lang="zh-CN" altLang="en-US"/>
          </a:p>
          <a:p>
            <a:endParaRPr lang="zh-CN" altLang="en-US"/>
          </a:p>
          <a:p>
            <a:endParaRPr lang="zh-CN" altLang="en-US"/>
          </a:p>
          <a:p>
            <a:endParaRPr lang="zh-CN" altLang="en-US"/>
          </a:p>
          <a:p>
            <a:endParaRPr lang="zh-CN" altLang="en-US"/>
          </a:p>
        </p:txBody>
      </p:sp>
      <p:pic>
        <p:nvPicPr>
          <p:cNvPr id="21" name="图片 20" descr="校徽">
            <a:extLst>
              <a:ext uri="{FF2B5EF4-FFF2-40B4-BE49-F238E27FC236}">
                <a16:creationId xmlns:a16="http://schemas.microsoft.com/office/drawing/2014/main" id="{013239E5-BD4A-4BEC-BF38-29FC3C02105A}"/>
              </a:ext>
            </a:extLst>
          </p:cNvPr>
          <p:cNvPicPr>
            <a:picLocks noChangeAspect="1"/>
          </p:cNvPicPr>
          <p:nvPr/>
        </p:nvPicPr>
        <p:blipFill>
          <a:blip r:embed="rId11">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0"/>
                                        </p:tgtEl>
                                      </p:cBhvr>
                                    </p:animEffect>
                                    <p:set>
                                      <p:cBhvr>
                                        <p:cTn id="3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7" grpId="0" bldLvl="0" animBg="1"/>
      <p:bldP spid="19" grpId="0" bldLvl="0" animBg="1"/>
      <p:bldP spid="2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8810" y="1027430"/>
            <a:ext cx="10438765" cy="3969385"/>
          </a:xfrm>
          <a:prstGeom prst="rect">
            <a:avLst/>
          </a:prstGeom>
          <a:solidFill>
            <a:schemeClr val="bg1"/>
          </a:solidFill>
        </p:spPr>
        <p:txBody>
          <a:bodyPr wrap="square" rtlCol="0">
            <a:spAutoFit/>
          </a:bodyPr>
          <a:lstStyle/>
          <a:p>
            <a:pPr>
              <a:lnSpc>
                <a:spcPct val="150000"/>
              </a:lnSpc>
            </a:pPr>
            <a:r>
              <a:rPr lang="en-US" sz="2400"/>
              <a:t>    </a:t>
            </a:r>
            <a:endParaRPr sz="2400"/>
          </a:p>
          <a:p>
            <a:pPr>
              <a:lnSpc>
                <a:spcPct val="150000"/>
              </a:lnSpc>
            </a:pPr>
            <a:r>
              <a:rPr sz="2400">
                <a:solidFill>
                  <a:schemeClr val="accent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⑥补码所表示数值范围的扩展</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  在补码表示法中“0”的补码表示是唯一的，因而可用多出来的一个编码</a:t>
            </a:r>
            <a:r>
              <a:rPr lang="en-US" sz="240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1.00...0来扩展补码所能表示的数值范围。把原来的负数范围 0≥x&gt;-1，扩展</a:t>
            </a:r>
            <a:r>
              <a:rPr lang="en-US" sz="240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到0≥x≥-1。当x=-1时，由补码定义[x]补=2+x可得到：</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[-1]</a:t>
            </a:r>
            <a:r>
              <a:rPr sz="2400" baseline="-25000">
                <a:latin typeface="Times New Roman" panose="02020603050405020304" pitchFamily="18" charset="0"/>
                <a:ea typeface="楷体" panose="02010609060101010101" charset="-122"/>
                <a:cs typeface="Times New Roman" panose="02020603050405020304" pitchFamily="18" charset="0"/>
              </a:rPr>
              <a:t>补</a:t>
            </a:r>
            <a:r>
              <a:rPr sz="2400">
                <a:latin typeface="Times New Roman" panose="02020603050405020304" pitchFamily="18" charset="0"/>
                <a:ea typeface="楷体" panose="02010609060101010101" charset="-122"/>
                <a:cs typeface="Times New Roman" panose="02020603050405020304" pitchFamily="18" charset="0"/>
              </a:rPr>
              <a:t>   =2+（-1）=1</a:t>
            </a:r>
            <a:r>
              <a:rPr lang="en-US" alt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000…0          (</a:t>
            </a:r>
            <a:r>
              <a:rPr sz="2400" i="1">
                <a:latin typeface="Times New Roman" panose="02020603050405020304" pitchFamily="18" charset="0"/>
                <a:ea typeface="楷体" panose="02010609060101010101" charset="-122"/>
                <a:cs typeface="Times New Roman" panose="02020603050405020304" pitchFamily="18" charset="0"/>
              </a:rPr>
              <a:t>mod</a:t>
            </a: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2)</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这里的最高码位“1”既可看作符号位</a:t>
            </a:r>
            <a:r>
              <a:rPr sz="2400" i="1">
                <a:latin typeface="Times New Roman" panose="02020603050405020304" pitchFamily="18" charset="0"/>
                <a:ea typeface="楷体" panose="02010609060101010101" charset="-122"/>
                <a:cs typeface="Times New Roman" panose="02020603050405020304" pitchFamily="18" charset="0"/>
              </a:rPr>
              <a:t>x</a:t>
            </a:r>
            <a:r>
              <a:rPr sz="2400" baseline="-250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，表示数</a:t>
            </a:r>
            <a:r>
              <a:rPr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为负数，又表示</a:t>
            </a:r>
            <a:r>
              <a:rPr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数值</a:t>
            </a:r>
            <a:r>
              <a:rPr lang="en-US" alt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-1</a:t>
            </a:r>
            <a:r>
              <a:rPr lang="zh-CN" sz="2400">
                <a:latin typeface="Times New Roman" panose="02020603050405020304" pitchFamily="18" charset="0"/>
                <a:ea typeface="楷体" panose="02010609060101010101" charset="-122"/>
                <a:cs typeface="Times New Roman" panose="02020603050405020304" pitchFamily="18" charset="0"/>
              </a:rPr>
              <a:t>。</a:t>
            </a:r>
          </a:p>
        </p:txBody>
      </p:sp>
      <p:pic>
        <p:nvPicPr>
          <p:cNvPr id="5" name="图片 4" descr="校徽">
            <a:extLst>
              <a:ext uri="{FF2B5EF4-FFF2-40B4-BE49-F238E27FC236}">
                <a16:creationId xmlns:a16="http://schemas.microsoft.com/office/drawing/2014/main" id="{DC55F2ED-D25A-40B9-95E6-2770488EAF4D}"/>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25880" y="672465"/>
            <a:ext cx="9435465" cy="5862320"/>
          </a:xfrm>
          <a:prstGeom prst="rect">
            <a:avLst/>
          </a:prstGeom>
          <a:noFill/>
        </p:spPr>
        <p:txBody>
          <a:bodyPr wrap="square" rtlCol="0">
            <a:spAutoFit/>
          </a:bodyPr>
          <a:lstStyle/>
          <a:p>
            <a:pPr>
              <a:lnSpc>
                <a:spcPct val="150000"/>
              </a:lnSpc>
            </a:pPr>
            <a:r>
              <a:rPr lang="en-US" sz="2400"/>
              <a:t>   </a:t>
            </a:r>
            <a:r>
              <a:rPr lang="en-US" sz="2400">
                <a:solidFill>
                  <a:schemeClr val="tx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4</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sym typeface="+mn-ea"/>
              </a:rPr>
              <a:t>整数补码与</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变形补码</a:t>
            </a:r>
            <a:endParaRPr sz="2400">
              <a:solidFill>
                <a:srgbClr val="FF0000"/>
              </a:solidFill>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①整数补码</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设真值</a:t>
            </a:r>
            <a:r>
              <a:rPr lang="en-US" sz="2400" i="1">
                <a:latin typeface="Times New Roman" panose="02020603050405020304" pitchFamily="18" charset="0"/>
                <a:ea typeface="楷体" panose="02010609060101010101" charset="-122"/>
                <a:cs typeface="Times New Roman" panose="02020603050405020304" pitchFamily="18" charset="0"/>
                <a:sym typeface="+mn-ea"/>
              </a:rPr>
              <a:t> x</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sym typeface="+mn-ea"/>
              </a:rPr>
              <a:t>1</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字长n位，整数补码定义  </a:t>
            </a:r>
          </a:p>
          <a:p>
            <a:pPr>
              <a:lnSpc>
                <a:spcPct val="150000"/>
              </a:lnSpc>
            </a:pPr>
            <a:r>
              <a:rPr sz="2400">
                <a:solidFill>
                  <a:schemeClr val="tx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2</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或写成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rPr>
              <a:t>mod</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endParaRPr sz="10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例2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-1011011，求[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endParaRPr 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解：</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- 1011011，n=7</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 2</a:t>
            </a:r>
            <a:r>
              <a:rPr lang="en-US" sz="2400" baseline="30000">
                <a:latin typeface="Times New Roman" panose="02020603050405020304" pitchFamily="18" charset="0"/>
                <a:ea typeface="楷体" panose="02010609060101010101" charset="-122"/>
                <a:cs typeface="Times New Roman" panose="02020603050405020304" pitchFamily="18" charset="0"/>
                <a:sym typeface="+mn-ea"/>
              </a:rPr>
              <a:t>7</a:t>
            </a:r>
            <a:r>
              <a:rPr sz="2400" baseline="300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sym typeface="+mn-ea"/>
              </a:rPr>
              <a:t> + x</a:t>
            </a:r>
            <a:r>
              <a:rPr lang="en-US" sz="2400">
                <a:latin typeface="Times New Roman" panose="02020603050405020304" pitchFamily="18" charset="0"/>
                <a:ea typeface="楷体" panose="02010609060101010101" charset="-122"/>
                <a:cs typeface="Times New Roman" panose="02020603050405020304" pitchFamily="18" charset="0"/>
                <a:sym typeface="+mn-ea"/>
              </a:rPr>
              <a:t>=100000000-1011011=</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0100101</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sz="2400">
                <a:solidFill>
                  <a:schemeClr val="tx1"/>
                </a:solidFill>
              </a:rPr>
              <a:t>  </a:t>
            </a:r>
            <a:r>
              <a:rPr sz="2400">
                <a:solidFill>
                  <a:schemeClr val="tx1"/>
                </a:solidFill>
              </a:rPr>
              <a:t>                            </a:t>
            </a:r>
          </a:p>
        </p:txBody>
      </p:sp>
      <p:sp>
        <p:nvSpPr>
          <p:cNvPr id="1073744743" name="左大括号 1073744742"/>
          <p:cNvSpPr>
            <a:spLocks noChangeAspect="1"/>
          </p:cNvSpPr>
          <p:nvPr/>
        </p:nvSpPr>
        <p:spPr>
          <a:xfrm>
            <a:off x="3168650" y="2581275"/>
            <a:ext cx="171450" cy="1388110"/>
          </a:xfrm>
          <a:prstGeom prst="leftBrace">
            <a:avLst>
              <a:gd name="adj1" fmla="val 67454"/>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53D8C7D9-FFC1-441E-81AC-8153CE8DFD3B}"/>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sz="quarter" idx="10"/>
          </p:nvPr>
        </p:nvSpPr>
        <p:spPr>
          <a:xfrm>
            <a:off x="1801495" y="2462530"/>
            <a:ext cx="7775575" cy="7747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rPr>
              <a:t>单字节长度的无符号整数的格式：</a:t>
            </a:r>
            <a:endParaRPr kumimoji="0" lang="zh-CN" altLang="en-US" sz="32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endParaRP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32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楷体" panose="02010609060101010101" charset="-122"/>
            </a:endParaRPr>
          </a:p>
        </p:txBody>
      </p:sp>
      <p:sp>
        <p:nvSpPr>
          <p:cNvPr id="18" name="文本框 17"/>
          <p:cNvSpPr txBox="1"/>
          <p:nvPr/>
        </p:nvSpPr>
        <p:spPr>
          <a:xfrm>
            <a:off x="1801495" y="4427220"/>
            <a:ext cx="7689850" cy="1198880"/>
          </a:xfrm>
          <a:prstGeom prst="rect">
            <a:avLst/>
          </a:prstGeom>
          <a:noFill/>
        </p:spPr>
        <p:txBody>
          <a:bodyPr wrap="square" rtlCol="0">
            <a:spAutoFit/>
          </a:bodyPr>
          <a:lstStyle/>
          <a:p>
            <a:pPr>
              <a:lnSpc>
                <a:spcPct val="15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则无符号数表示的数值范围为：</a:t>
            </a:r>
          </a:p>
          <a:p>
            <a:pPr>
              <a:lnSpc>
                <a:spcPct val="150000"/>
              </a:lnSpc>
            </a:pPr>
            <a:r>
              <a:rPr lang="zh-CN" altLang="en-US" sz="2400"/>
              <a:t>    </a:t>
            </a:r>
            <a:r>
              <a:rPr lang="en-US" altLang="zh-CN" sz="2400"/>
              <a:t>00000000</a:t>
            </a:r>
            <a:r>
              <a:rPr lang="en-US" altLang="zh-CN" sz="2400">
                <a:latin typeface="Arial" panose="020B0604020202020204" pitchFamily="34" charset="0"/>
                <a:cs typeface="Arial" panose="020B0604020202020204" pitchFamily="34" charset="0"/>
              </a:rPr>
              <a:t>~11111111</a:t>
            </a:r>
            <a:r>
              <a:rPr lang="zh-CN" altLang="en-US" sz="2400">
                <a:latin typeface="Arial" panose="020B0604020202020204" pitchFamily="34" charset="0"/>
                <a:cs typeface="Arial" panose="020B0604020202020204" pitchFamily="34" charset="0"/>
              </a:rPr>
              <a:t>，</a:t>
            </a:r>
            <a:r>
              <a:rPr lang="zh-CN" altLang="en-US" sz="2400">
                <a:latin typeface="楷体" panose="02010609060101010101" charset="-122"/>
                <a:ea typeface="楷体" panose="02010609060101010101" charset="-122"/>
                <a:cs typeface="Arial" panose="020B0604020202020204" pitchFamily="34" charset="0"/>
              </a:rPr>
              <a:t>即</a:t>
            </a:r>
            <a:r>
              <a:rPr lang="en-US" altLang="zh-CN" sz="2400">
                <a:latin typeface="Arial" panose="020B0604020202020204" pitchFamily="34" charset="0"/>
                <a:cs typeface="Arial" panose="020B0604020202020204" pitchFamily="34" charset="0"/>
              </a:rPr>
              <a:t>0</a:t>
            </a:r>
            <a:r>
              <a:rPr lang="en-US" altLang="zh-CN" sz="2400">
                <a:latin typeface="Arial" panose="020B0604020202020204" pitchFamily="34" charset="0"/>
                <a:cs typeface="Arial" panose="020B0604020202020204" pitchFamily="34" charset="0"/>
                <a:sym typeface="+mn-ea"/>
              </a:rPr>
              <a:t>~2</a:t>
            </a:r>
            <a:r>
              <a:rPr lang="en-US" altLang="zh-CN" sz="2400" baseline="30000">
                <a:latin typeface="Arial" panose="020B0604020202020204" pitchFamily="34" charset="0"/>
                <a:cs typeface="Arial" panose="020B0604020202020204" pitchFamily="34" charset="0"/>
                <a:sym typeface="+mn-ea"/>
              </a:rPr>
              <a:t>8</a:t>
            </a:r>
            <a:r>
              <a:rPr lang="en-US" altLang="zh-CN" sz="2400">
                <a:latin typeface="Arial" panose="020B0604020202020204" pitchFamily="34" charset="0"/>
                <a:cs typeface="Arial" panose="020B0604020202020204" pitchFamily="34" charset="0"/>
                <a:sym typeface="+mn-ea"/>
              </a:rPr>
              <a:t>-1</a:t>
            </a:r>
            <a:r>
              <a:rPr lang="zh-CN" altLang="zh-CN" sz="2400">
                <a:latin typeface="Arial" panose="020B0604020202020204" pitchFamily="34" charset="0"/>
                <a:cs typeface="Arial" panose="020B0604020202020204" pitchFamily="34" charset="0"/>
                <a:sym typeface="+mn-ea"/>
              </a:rPr>
              <a:t>。</a:t>
            </a:r>
          </a:p>
        </p:txBody>
      </p:sp>
      <p:graphicFrame>
        <p:nvGraphicFramePr>
          <p:cNvPr id="3" name="表格 2"/>
          <p:cNvGraphicFramePr/>
          <p:nvPr>
            <p:custDataLst>
              <p:tags r:id="rId1"/>
            </p:custDataLst>
          </p:nvPr>
        </p:nvGraphicFramePr>
        <p:xfrm>
          <a:off x="1991995" y="3524250"/>
          <a:ext cx="7137400" cy="500380"/>
        </p:xfrm>
        <a:graphic>
          <a:graphicData uri="http://schemas.openxmlformats.org/drawingml/2006/table">
            <a:tbl>
              <a:tblPr firstRow="1" bandRow="1">
                <a:tableStyleId>{5940675A-B579-460E-94D1-54222C63F5DA}</a:tableStyleId>
              </a:tblPr>
              <a:tblGrid>
                <a:gridCol w="881380">
                  <a:extLst>
                    <a:ext uri="{9D8B030D-6E8A-4147-A177-3AD203B41FA5}">
                      <a16:colId xmlns:a16="http://schemas.microsoft.com/office/drawing/2014/main" val="20000"/>
                    </a:ext>
                  </a:extLst>
                </a:gridCol>
                <a:gridCol w="967105">
                  <a:extLst>
                    <a:ext uri="{9D8B030D-6E8A-4147-A177-3AD203B41FA5}">
                      <a16:colId xmlns:a16="http://schemas.microsoft.com/office/drawing/2014/main" val="20001"/>
                    </a:ext>
                  </a:extLst>
                </a:gridCol>
                <a:gridCol w="964565">
                  <a:extLst>
                    <a:ext uri="{9D8B030D-6E8A-4147-A177-3AD203B41FA5}">
                      <a16:colId xmlns:a16="http://schemas.microsoft.com/office/drawing/2014/main" val="20002"/>
                    </a:ext>
                  </a:extLst>
                </a:gridCol>
                <a:gridCol w="998220">
                  <a:extLst>
                    <a:ext uri="{9D8B030D-6E8A-4147-A177-3AD203B41FA5}">
                      <a16:colId xmlns:a16="http://schemas.microsoft.com/office/drawing/2014/main" val="20003"/>
                    </a:ext>
                  </a:extLst>
                </a:gridCol>
                <a:gridCol w="1647825">
                  <a:extLst>
                    <a:ext uri="{9D8B030D-6E8A-4147-A177-3AD203B41FA5}">
                      <a16:colId xmlns:a16="http://schemas.microsoft.com/office/drawing/2014/main" val="20004"/>
                    </a:ext>
                  </a:extLst>
                </a:gridCol>
                <a:gridCol w="851535">
                  <a:extLst>
                    <a:ext uri="{9D8B030D-6E8A-4147-A177-3AD203B41FA5}">
                      <a16:colId xmlns:a16="http://schemas.microsoft.com/office/drawing/2014/main" val="20005"/>
                    </a:ext>
                  </a:extLst>
                </a:gridCol>
                <a:gridCol w="826770">
                  <a:extLst>
                    <a:ext uri="{9D8B030D-6E8A-4147-A177-3AD203B41FA5}">
                      <a16:colId xmlns:a16="http://schemas.microsoft.com/office/drawing/2014/main" val="20006"/>
                    </a:ext>
                  </a:extLst>
                </a:gridCol>
              </a:tblGrid>
              <a:tr h="500380">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7</a:t>
                      </a:r>
                      <a:endParaRPr lang="en-US" altLang="en-US" sz="2400" b="0" i="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5</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4</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宋体" panose="02010600030101010101" pitchFamily="2" charset="-122"/>
                          <a:cs typeface="Times New Roman" panose="02020603050405020304" pitchFamily="18" charset="0"/>
                        </a:rPr>
                        <a:t>……</a:t>
                      </a:r>
                      <a:endParaRPr lang="en-US" altLang="en-US" sz="2400" b="0">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i="1">
                          <a:latin typeface="Times New Roman" panose="02020603050405020304" pitchFamily="18" charset="0"/>
                          <a:cs typeface="Times New Roman" panose="02020603050405020304" pitchFamily="18" charset="0"/>
                        </a:rPr>
                        <a:t>N</a:t>
                      </a:r>
                      <a:r>
                        <a:rPr lang="en-US" sz="2400" b="0" baseline="-25000">
                          <a:latin typeface="Times New Roman" panose="02020603050405020304" pitchFamily="18" charset="0"/>
                          <a:ea typeface="宋体" panose="02010600030101010101" pitchFamily="2" charset="-122"/>
                          <a:cs typeface="Times New Roman" panose="02020603050405020304" pitchFamily="18" charset="0"/>
                        </a:rPr>
                        <a:t>0</a:t>
                      </a:r>
                      <a:endParaRPr lang="en-US" altLang="en-US" sz="24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文本框 1"/>
          <p:cNvSpPr txBox="1"/>
          <p:nvPr/>
        </p:nvSpPr>
        <p:spPr>
          <a:xfrm>
            <a:off x="1694180" y="1611630"/>
            <a:ext cx="7435215" cy="460375"/>
          </a:xfrm>
          <a:prstGeom prst="rect">
            <a:avLst/>
          </a:prstGeom>
          <a:noFill/>
        </p:spPr>
        <p:txBody>
          <a:bodyPr wrap="square" rtlCol="0">
            <a:spAutoFit/>
          </a:bodyPr>
          <a:lstStyle/>
          <a:p>
            <a:r>
              <a:rPr lang="zh-CN" altLang="en-US" sz="2400">
                <a:latin typeface="Times New Roman" panose="02020603050405020304" pitchFamily="18" charset="0"/>
                <a:ea typeface="楷体" panose="02010609060101010101" charset="-122"/>
                <a:cs typeface="Times New Roman" panose="02020603050405020304" pitchFamily="18" charset="0"/>
              </a:rPr>
              <a:t>小知识：</a:t>
            </a:r>
            <a:r>
              <a:rPr lang="en-US" altLang="zh-CN" sz="2400">
                <a:latin typeface="Times New Roman" panose="02020603050405020304" pitchFamily="18" charset="0"/>
                <a:ea typeface="楷体" panose="02010609060101010101" charset="-122"/>
                <a:cs typeface="Times New Roman" panose="02020603050405020304" pitchFamily="18" charset="0"/>
              </a:rPr>
              <a:t>1bit</a:t>
            </a:r>
            <a:r>
              <a:rPr lang="zh-CN" altLang="en-US" sz="2400">
                <a:latin typeface="Times New Roman" panose="02020603050405020304" pitchFamily="18" charset="0"/>
                <a:ea typeface="楷体" panose="02010609060101010101" charset="-122"/>
                <a:cs typeface="Times New Roman" panose="02020603050405020304" pitchFamily="18" charset="0"/>
              </a:rPr>
              <a:t>表示一个二进制位；</a:t>
            </a:r>
            <a:r>
              <a:rPr lang="en-US" altLang="zh-CN" sz="2400">
                <a:latin typeface="Times New Roman" panose="02020603050405020304" pitchFamily="18" charset="0"/>
                <a:ea typeface="楷体" panose="02010609060101010101" charset="-122"/>
                <a:cs typeface="Times New Roman" panose="02020603050405020304" pitchFamily="18" charset="0"/>
              </a:rPr>
              <a:t>1</a:t>
            </a:r>
            <a:r>
              <a:rPr lang="zh-CN" altLang="en-US" sz="2400">
                <a:latin typeface="Times New Roman" panose="02020603050405020304" pitchFamily="18" charset="0"/>
                <a:ea typeface="楷体" panose="02010609060101010101" charset="-122"/>
                <a:cs typeface="Times New Roman" panose="02020603050405020304" pitchFamily="18" charset="0"/>
              </a:rPr>
              <a:t>字节（</a:t>
            </a:r>
            <a:r>
              <a:rPr lang="en-US" altLang="zh-CN" sz="2400">
                <a:latin typeface="Times New Roman" panose="02020603050405020304" pitchFamily="18" charset="0"/>
                <a:ea typeface="楷体" panose="02010609060101010101" charset="-122"/>
                <a:cs typeface="Times New Roman" panose="02020603050405020304" pitchFamily="18" charset="0"/>
              </a:rPr>
              <a:t>Byte</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=8bit</a:t>
            </a:r>
            <a:r>
              <a:rPr lang="zh-CN" altLang="en-US" sz="2400">
                <a:latin typeface="Times New Roman" panose="02020603050405020304" pitchFamily="18" charset="0"/>
                <a:ea typeface="楷体" panose="02010609060101010101" charset="-122"/>
                <a:cs typeface="Times New Roman" panose="02020603050405020304" pitchFamily="18" charset="0"/>
              </a:rPr>
              <a:t>。</a:t>
            </a:r>
          </a:p>
        </p:txBody>
      </p:sp>
      <p:pic>
        <p:nvPicPr>
          <p:cNvPr id="6" name="图片 5" descr="校徽">
            <a:extLst>
              <a:ext uri="{FF2B5EF4-FFF2-40B4-BE49-F238E27FC236}">
                <a16:creationId xmlns:a16="http://schemas.microsoft.com/office/drawing/2014/main" id="{BD7606BB-AD2E-4CA5-BBDF-22C64E4E3BC2}"/>
              </a:ext>
            </a:extLst>
          </p:cNvPr>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checkerboard(across)">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p:bldP spid="18"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43965" y="1221740"/>
            <a:ext cx="10258425" cy="5077460"/>
          </a:xfrm>
          <a:prstGeom prst="rect">
            <a:avLst/>
          </a:prstGeom>
          <a:noFill/>
        </p:spPr>
        <p:txBody>
          <a:bodyPr wrap="square" rtlCol="0">
            <a:spAutoFit/>
          </a:bodyPr>
          <a:lstStyle/>
          <a:p>
            <a:pPr>
              <a:lnSpc>
                <a:spcPct val="150000"/>
              </a:lnSpc>
            </a:pPr>
            <a:r>
              <a:rPr lang="en-US" sz="2400"/>
              <a:t>   </a:t>
            </a:r>
            <a:r>
              <a:rPr lang="en-US" sz="2400">
                <a:solidFill>
                  <a:schemeClr val="tx1"/>
                </a:solidFill>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可知    </a:t>
            </a:r>
            <a:r>
              <a:rPr lang="en-US" sz="2400" i="1">
                <a:latin typeface="Times New Roman" panose="02020603050405020304" pitchFamily="18" charset="0"/>
                <a:ea typeface="楷体" panose="02010609060101010101" charset="-122"/>
                <a:cs typeface="Times New Roman" panose="02020603050405020304" pitchFamily="18" charset="0"/>
                <a:sym typeface="+mn-ea"/>
              </a:rPr>
              <a:t>x </a:t>
            </a:r>
            <a:r>
              <a:rPr lang="en-US" sz="2400">
                <a:latin typeface="Times New Roman" panose="02020603050405020304" pitchFamily="18" charset="0"/>
                <a:ea typeface="楷体" panose="02010609060101010101" charset="-122"/>
                <a:cs typeface="Times New Roman" panose="02020603050405020304" pitchFamily="18" charset="0"/>
                <a:sym typeface="+mn-ea"/>
              </a:rPr>
              <a:t>=    - 1011011，</a:t>
            </a:r>
            <a:endParaRPr lang="en-US"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 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0100101</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可用快速取反加一规则求取整数补码，也可套用学过的纯小数补码性质。</a:t>
            </a:r>
            <a:r>
              <a:rPr 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又</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原</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1011011</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0100101</a:t>
            </a:r>
          </a:p>
          <a:p>
            <a:pPr>
              <a:lnSpc>
                <a:spcPct val="150000"/>
              </a:lnSpc>
            </a:pP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书写</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表示式中“</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”号不是小数点，表示</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其</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左边为符号位</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，机器默认其位置</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3:</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已知二进制数</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1101，</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=-1010，求[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i="1">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解：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1101，  [</a:t>
            </a:r>
            <a:r>
              <a:rPr sz="2400" i="1">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0110，</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i="1">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00011 </a:t>
            </a:r>
            <a:r>
              <a:rPr sz="2400">
                <a:solidFill>
                  <a:srgbClr val="FF0000"/>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rPr>
              <a:t>                   </a:t>
            </a:r>
          </a:p>
        </p:txBody>
      </p:sp>
      <p:pic>
        <p:nvPicPr>
          <p:cNvPr id="5" name="图片 4" descr="校徽">
            <a:extLst>
              <a:ext uri="{FF2B5EF4-FFF2-40B4-BE49-F238E27FC236}">
                <a16:creationId xmlns:a16="http://schemas.microsoft.com/office/drawing/2014/main" id="{80235EF7-C5C6-480F-938F-694FCFBEB521}"/>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166495" y="703580"/>
            <a:ext cx="9683750" cy="4523105"/>
          </a:xfrm>
          <a:prstGeom prst="rect">
            <a:avLst/>
          </a:prstGeom>
          <a:noFill/>
        </p:spPr>
        <p:txBody>
          <a:bodyPr wrap="square" rtlCol="0">
            <a:spAutoFit/>
          </a:bodyPr>
          <a:lstStyle/>
          <a:p>
            <a:pPr>
              <a:lnSpc>
                <a:spcPct val="150000"/>
              </a:lnSpc>
            </a:pPr>
            <a:r>
              <a:rPr lang="en-US" sz="2400">
                <a:solidFill>
                  <a:srgbClr val="FF0000"/>
                </a:solidFill>
                <a:sym typeface="+mn-ea"/>
              </a:rPr>
              <a:t>  </a:t>
            </a:r>
            <a:endParaRPr sz="2400">
              <a:solidFill>
                <a:srgbClr val="FF0000"/>
              </a:solidFill>
            </a:endParaRPr>
          </a:p>
          <a:p>
            <a:pPr>
              <a:lnSpc>
                <a:spcPct val="150000"/>
              </a:lnSpc>
            </a:pPr>
            <a:r>
              <a:rPr lang="en-US" sz="2400"/>
              <a:t>    </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②</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变形</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补码</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对于绝对值小于1的两个数相加，当其结果的绝对值大于1时，则超出模2补码所能表示的真值范围，产生“溢出”。</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4</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已知二进制数</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=0.1101，</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=0.1011，代数和运算产生“溢出”吗？</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解：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a:latin typeface="Times New Roman" panose="02020603050405020304" pitchFamily="18" charset="0"/>
                <a:ea typeface="楷体" panose="02010609060101010101" charset="-122"/>
                <a:cs typeface="Times New Roman" panose="02020603050405020304" pitchFamily="18" charset="0"/>
                <a:sym typeface="+mn-ea"/>
              </a:rPr>
              <a:t>=0.1101+0.1010=1.0111，</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两个正数相加成为负数的原因是</a:t>
            </a:r>
            <a:r>
              <a:rPr lang="en-US" sz="2400">
                <a:latin typeface="Times New Roman" panose="02020603050405020304" pitchFamily="18" charset="0"/>
                <a:ea typeface="楷体" panose="02010609060101010101" charset="-122"/>
                <a:cs typeface="Times New Roman" panose="02020603050405020304" pitchFamily="18" charset="0"/>
                <a:sym typeface="+mn-ea"/>
              </a:rPr>
              <a:t>产生“溢出”</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错误</a:t>
            </a:r>
            <a:r>
              <a:rPr lang="en-US" sz="2400">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为确定是否出现</a:t>
            </a:r>
            <a:r>
              <a:rPr lang="en-US" sz="2400">
                <a:latin typeface="Times New Roman" panose="02020603050405020304" pitchFamily="18" charset="0"/>
                <a:ea typeface="楷体" panose="02010609060101010101" charset="-122"/>
                <a:cs typeface="Times New Roman" panose="02020603050405020304" pitchFamily="18" charset="0"/>
                <a:sym typeface="+mn-ea"/>
              </a:rPr>
              <a:t>“溢出”</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现象，可采用双符号补码，即模</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补码。</a:t>
            </a:r>
            <a:r>
              <a:rPr lang="en-US" sz="2400">
                <a:sym typeface="+mn-ea"/>
              </a:rPr>
              <a:t>   </a:t>
            </a:r>
            <a:r>
              <a:rPr sz="2400">
                <a:solidFill>
                  <a:schemeClr val="tx1"/>
                </a:solidFill>
              </a:rPr>
              <a:t>                            </a:t>
            </a:r>
          </a:p>
        </p:txBody>
      </p:sp>
      <p:pic>
        <p:nvPicPr>
          <p:cNvPr id="5" name="图片 4" descr="校徽">
            <a:extLst>
              <a:ext uri="{FF2B5EF4-FFF2-40B4-BE49-F238E27FC236}">
                <a16:creationId xmlns:a16="http://schemas.microsoft.com/office/drawing/2014/main" id="{E1951612-DE93-44CD-8123-FB170B864EE7}"/>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710565" y="1308100"/>
            <a:ext cx="10154920" cy="5077460"/>
          </a:xfrm>
          <a:prstGeom prst="rect">
            <a:avLst/>
          </a:prstGeom>
          <a:noFill/>
        </p:spPr>
        <p:txBody>
          <a:bodyPr wrap="square" rtlCol="0">
            <a:spAutoFit/>
          </a:bodyPr>
          <a:lstStyle/>
          <a:p>
            <a:pPr>
              <a:lnSpc>
                <a:spcPct val="150000"/>
              </a:lnSpc>
            </a:pPr>
            <a:r>
              <a:rPr lang="en-US" sz="2400">
                <a:solidFill>
                  <a:srgbClr val="FF0000"/>
                </a:solidFill>
                <a:sym typeface="+mn-ea"/>
              </a:rPr>
              <a:t>  </a:t>
            </a:r>
            <a:r>
              <a:rPr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模4补码（变形补码），其定义为</a:t>
            </a:r>
          </a:p>
          <a:p>
            <a:pPr>
              <a:lnSpc>
                <a:spcPct val="150000"/>
              </a:lnSpc>
            </a:pPr>
            <a:r>
              <a:rPr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&lt;1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4+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-1≤</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进行补码代数和运算后，双符号</a:t>
            </a:r>
            <a:r>
              <a:rPr lang="en-US" altLang="zh-CN" sz="2400">
                <a:latin typeface="Times New Roman" panose="02020603050405020304" pitchFamily="18" charset="0"/>
                <a:ea typeface="楷体" panose="02010609060101010101" charset="-122"/>
                <a:cs typeface="Times New Roman" panose="02020603050405020304" pitchFamily="18" charset="0"/>
              </a:rPr>
              <a:t>00</a:t>
            </a:r>
            <a:r>
              <a:rPr lang="zh-CN" altLang="en-US" sz="2400">
                <a:latin typeface="Times New Roman" panose="02020603050405020304" pitchFamily="18" charset="0"/>
                <a:ea typeface="楷体" panose="02010609060101010101" charset="-122"/>
                <a:cs typeface="Times New Roman" panose="02020603050405020304" pitchFamily="18" charset="0"/>
              </a:rPr>
              <a:t>表示结果为正，</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双符号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表示结果为负，双符号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表示结果正溢出，双符号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表示结果负溢出。</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例5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-0.1011011，求</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双符号补码</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endParaRPr 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解：</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-0.1011011，</a:t>
            </a:r>
            <a:r>
              <a:rPr lang="en-US" sz="2400" i="1">
                <a:latin typeface="Times New Roman" panose="02020603050405020304" pitchFamily="18" charset="0"/>
                <a:ea typeface="楷体" panose="02010609060101010101" charset="-122"/>
                <a:cs typeface="Times New Roman" panose="02020603050405020304" pitchFamily="18" charset="0"/>
                <a:sym typeface="+mn-ea"/>
              </a:rPr>
              <a:t>n</a:t>
            </a:r>
            <a:r>
              <a:rPr lang="en-US" sz="2400">
                <a:latin typeface="Times New Roman" panose="02020603050405020304" pitchFamily="18" charset="0"/>
                <a:ea typeface="楷体" panose="02010609060101010101" charset="-122"/>
                <a:cs typeface="Times New Roman" panose="02020603050405020304" pitchFamily="18" charset="0"/>
                <a:sym typeface="+mn-ea"/>
              </a:rPr>
              <a:t>=7</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位，机器数</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n</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+2=9</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100.0000000</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-0.1011011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sym typeface="+mn-ea"/>
              </a:rPr>
              <a:t>            </a:t>
            </a:r>
            <a:r>
              <a:rPr lang="en-US" sz="2400">
                <a:sym typeface="+mn-ea"/>
              </a:rPr>
              <a:t>  </a:t>
            </a:r>
            <a:r>
              <a:rPr sz="2400"/>
              <a:t>                            </a:t>
            </a:r>
          </a:p>
        </p:txBody>
      </p:sp>
      <p:sp>
        <p:nvSpPr>
          <p:cNvPr id="1073744743" name="左大括号 1073744742"/>
          <p:cNvSpPr>
            <a:spLocks noChangeAspect="1"/>
          </p:cNvSpPr>
          <p:nvPr/>
        </p:nvSpPr>
        <p:spPr>
          <a:xfrm>
            <a:off x="2246630" y="2130425"/>
            <a:ext cx="171450" cy="1388110"/>
          </a:xfrm>
          <a:prstGeom prst="leftBrace">
            <a:avLst>
              <a:gd name="adj1" fmla="val 67454"/>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 name="文本框 1"/>
          <p:cNvSpPr txBox="1"/>
          <p:nvPr/>
        </p:nvSpPr>
        <p:spPr>
          <a:xfrm>
            <a:off x="9707880" y="5588635"/>
            <a:ext cx="2788920" cy="645160"/>
          </a:xfrm>
          <a:prstGeom prst="rect">
            <a:avLst/>
          </a:prstGeom>
          <a:noFill/>
        </p:spPr>
        <p:txBody>
          <a:bodyPr wrap="square" rtlCol="0">
            <a:spAutoFit/>
          </a:bodyPr>
          <a:lstStyle/>
          <a:p>
            <a:r>
              <a:rPr lang="en-US" altLang="zh-CN"/>
              <a:t>  100.0000000</a:t>
            </a:r>
          </a:p>
          <a:p>
            <a:r>
              <a:rPr lang="en-US" altLang="zh-CN"/>
              <a:t>-    0.1011011</a:t>
            </a:r>
          </a:p>
        </p:txBody>
      </p:sp>
      <p:cxnSp>
        <p:nvCxnSpPr>
          <p:cNvPr id="3" name="直接连接符 2"/>
          <p:cNvCxnSpPr/>
          <p:nvPr/>
        </p:nvCxnSpPr>
        <p:spPr>
          <a:xfrm>
            <a:off x="9931400" y="6195695"/>
            <a:ext cx="1370330" cy="0"/>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814560" y="6297930"/>
            <a:ext cx="1517015" cy="368300"/>
          </a:xfrm>
          <a:prstGeom prst="rect">
            <a:avLst/>
          </a:prstGeom>
          <a:noFill/>
        </p:spPr>
        <p:txBody>
          <a:bodyPr wrap="square" rtlCol="0">
            <a:spAutoFit/>
          </a:bodyPr>
          <a:lstStyle/>
          <a:p>
            <a:r>
              <a:rPr lang="en-US" altLang="zh-CN"/>
              <a:t>  11.0100101</a:t>
            </a:r>
          </a:p>
        </p:txBody>
      </p:sp>
      <p:sp>
        <p:nvSpPr>
          <p:cNvPr id="7" name="文本框 6"/>
          <p:cNvSpPr txBox="1"/>
          <p:nvPr/>
        </p:nvSpPr>
        <p:spPr>
          <a:xfrm>
            <a:off x="1703705" y="6212840"/>
            <a:ext cx="7573010" cy="645160"/>
          </a:xfrm>
          <a:prstGeom prst="rect">
            <a:avLst/>
          </a:prstGeom>
          <a:noFill/>
        </p:spPr>
        <p:txBody>
          <a:bodyPr wrap="square" rtlCol="0">
            <a:spAutoFit/>
          </a:bodyPr>
          <a:lstStyle/>
          <a:p>
            <a:pPr>
              <a:lnSpc>
                <a:spcPct val="150000"/>
              </a:lnSpc>
            </a:pPr>
            <a:r>
              <a:rPr lang="en-US" sz="2400">
                <a:solidFill>
                  <a:srgbClr val="FF0000"/>
                </a:solidFill>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11.0100101</a:t>
            </a:r>
            <a:r>
              <a:rPr sz="2400">
                <a:solidFill>
                  <a:srgbClr val="FF0000"/>
                </a:solidFill>
                <a:sym typeface="+mn-ea"/>
              </a:rPr>
              <a:t>  </a:t>
            </a:r>
            <a:r>
              <a:rPr sz="2400"/>
              <a:t>  </a:t>
            </a:r>
          </a:p>
        </p:txBody>
      </p:sp>
      <p:pic>
        <p:nvPicPr>
          <p:cNvPr id="8" name="图片 7" descr="校徽">
            <a:extLst>
              <a:ext uri="{FF2B5EF4-FFF2-40B4-BE49-F238E27FC236}">
                <a16:creationId xmlns:a16="http://schemas.microsoft.com/office/drawing/2014/main" id="{80D6BABE-46E6-4726-A267-940F4AB623CC}"/>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3725" y="533400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45515" y="1478915"/>
            <a:ext cx="7851140" cy="1198880"/>
          </a:xfrm>
          <a:prstGeom prst="rect">
            <a:avLst/>
          </a:prstGeom>
          <a:noFill/>
        </p:spPr>
        <p:txBody>
          <a:bodyPr wrap="square" rtlCol="0">
            <a:spAutoFit/>
          </a:bodyPr>
          <a:lstStyle/>
          <a:p>
            <a:pPr>
              <a:lnSpc>
                <a:spcPct val="150000"/>
              </a:lnSpc>
            </a:pPr>
            <a:r>
              <a:rPr lang="en-US" sz="2400">
                <a:solidFill>
                  <a:srgbClr val="FF0000"/>
                </a:solidFill>
                <a:sym typeface="+mn-ea"/>
              </a:rPr>
              <a:t> </a:t>
            </a:r>
            <a:r>
              <a:rPr lang="en-US"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6: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已知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0.1101，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0.1010，  求[</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=00.1101，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00.1010，   </a:t>
            </a:r>
            <a:r>
              <a:rPr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rPr>
              <a:t>  </a:t>
            </a:r>
          </a:p>
        </p:txBody>
      </p:sp>
      <p:sp>
        <p:nvSpPr>
          <p:cNvPr id="3" name="文本框 2"/>
          <p:cNvSpPr txBox="1"/>
          <p:nvPr/>
        </p:nvSpPr>
        <p:spPr>
          <a:xfrm>
            <a:off x="8236585" y="1536700"/>
            <a:ext cx="3001010" cy="1660525"/>
          </a:xfrm>
          <a:prstGeom prst="rect">
            <a:avLst/>
          </a:prstGeom>
          <a:noFill/>
        </p:spPr>
        <p:txBody>
          <a:bodyPr wrap="square" rtlCol="0">
            <a:spAutoFit/>
          </a:bodyPr>
          <a:lstStyle/>
          <a:p>
            <a:pPr>
              <a:lnSpc>
                <a:spcPct val="150000"/>
              </a:lnSpc>
            </a:pPr>
            <a:r>
              <a:rPr lang="en-US">
                <a:solidFill>
                  <a:srgbClr val="FF0000"/>
                </a:solidFill>
                <a:sym typeface="+mn-ea"/>
              </a:rPr>
              <a:t>            </a:t>
            </a:r>
            <a:r>
              <a:rPr sz="2400">
                <a:solidFill>
                  <a:schemeClr val="tx1"/>
                </a:solidFill>
                <a:sym typeface="+mn-ea"/>
              </a:rPr>
              <a:t>00.1101</a:t>
            </a:r>
          </a:p>
          <a:p>
            <a:pPr>
              <a:lnSpc>
                <a:spcPct val="150000"/>
              </a:lnSpc>
            </a:pPr>
            <a:r>
              <a:rPr sz="2400">
                <a:solidFill>
                  <a:schemeClr val="tx1"/>
                </a:solidFill>
                <a:sym typeface="+mn-ea"/>
              </a:rPr>
              <a:t>    </a:t>
            </a:r>
            <a:r>
              <a:rPr lang="en-US" sz="2800">
                <a:solidFill>
                  <a:schemeClr val="tx1"/>
                </a:solidFill>
                <a:sym typeface="+mn-ea"/>
              </a:rPr>
              <a:t>+</a:t>
            </a:r>
            <a:r>
              <a:rPr sz="2400">
                <a:solidFill>
                  <a:schemeClr val="tx1"/>
                </a:solidFill>
                <a:sym typeface="+mn-ea"/>
              </a:rPr>
              <a:t>  00.1010</a:t>
            </a:r>
            <a:endParaRPr sz="2400">
              <a:solidFill>
                <a:srgbClr val="FF0000"/>
              </a:solidFill>
              <a:sym typeface="+mn-ea"/>
            </a:endParaRPr>
          </a:p>
          <a:p>
            <a:endParaRPr lang="zh-CN" altLang="en-US" sz="2400"/>
          </a:p>
        </p:txBody>
      </p:sp>
      <p:cxnSp>
        <p:nvCxnSpPr>
          <p:cNvPr id="5" name="直接连接符 4"/>
          <p:cNvCxnSpPr/>
          <p:nvPr/>
        </p:nvCxnSpPr>
        <p:spPr>
          <a:xfrm flipV="1">
            <a:off x="8236585" y="2800350"/>
            <a:ext cx="2448560" cy="15875"/>
          </a:xfrm>
          <a:prstGeom prst="line">
            <a:avLst/>
          </a:prstGeom>
          <a:ln w="12700"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966835" y="2862580"/>
            <a:ext cx="1213485" cy="460375"/>
          </a:xfrm>
          <a:prstGeom prst="rect">
            <a:avLst/>
          </a:prstGeom>
          <a:noFill/>
        </p:spPr>
        <p:txBody>
          <a:bodyPr wrap="none" rtlCol="0">
            <a:spAutoFit/>
          </a:bodyPr>
          <a:lstStyle/>
          <a:p>
            <a:r>
              <a:rPr lang="en-US" altLang="zh-CN" sz="2400"/>
              <a:t>01.0111</a:t>
            </a:r>
          </a:p>
        </p:txBody>
      </p:sp>
      <p:sp>
        <p:nvSpPr>
          <p:cNvPr id="7" name="文本框 6"/>
          <p:cNvSpPr txBox="1"/>
          <p:nvPr/>
        </p:nvSpPr>
        <p:spPr>
          <a:xfrm>
            <a:off x="8472170" y="4326890"/>
            <a:ext cx="3001010" cy="1660525"/>
          </a:xfrm>
          <a:prstGeom prst="rect">
            <a:avLst/>
          </a:prstGeom>
          <a:noFill/>
        </p:spPr>
        <p:txBody>
          <a:bodyPr wrap="square" rtlCol="0">
            <a:spAutoFit/>
          </a:bodyPr>
          <a:lstStyle/>
          <a:p>
            <a:pPr>
              <a:lnSpc>
                <a:spcPct val="150000"/>
              </a:lnSpc>
            </a:pPr>
            <a:r>
              <a:rPr lang="en-US">
                <a:solidFill>
                  <a:srgbClr val="FF0000"/>
                </a:solidFill>
                <a:sym typeface="+mn-ea"/>
              </a:rPr>
              <a:t>            </a:t>
            </a:r>
            <a:r>
              <a:rPr lang="en-US" sz="2400">
                <a:solidFill>
                  <a:schemeClr val="tx1"/>
                </a:solidFill>
                <a:sym typeface="+mn-ea"/>
              </a:rPr>
              <a:t>11</a:t>
            </a:r>
            <a:r>
              <a:rPr sz="2400">
                <a:solidFill>
                  <a:schemeClr val="tx1"/>
                </a:solidFill>
                <a:sym typeface="+mn-ea"/>
              </a:rPr>
              <a:t>.</a:t>
            </a:r>
            <a:r>
              <a:rPr lang="en-US" sz="2400">
                <a:solidFill>
                  <a:schemeClr val="tx1"/>
                </a:solidFill>
                <a:sym typeface="+mn-ea"/>
              </a:rPr>
              <a:t>001</a:t>
            </a:r>
            <a:r>
              <a:rPr sz="2400">
                <a:solidFill>
                  <a:schemeClr val="tx1"/>
                </a:solidFill>
                <a:sym typeface="+mn-ea"/>
              </a:rPr>
              <a:t>1</a:t>
            </a:r>
          </a:p>
          <a:p>
            <a:pPr>
              <a:lnSpc>
                <a:spcPct val="150000"/>
              </a:lnSpc>
            </a:pPr>
            <a:r>
              <a:rPr sz="2400">
                <a:solidFill>
                  <a:schemeClr val="tx1"/>
                </a:solidFill>
                <a:sym typeface="+mn-ea"/>
              </a:rPr>
              <a:t>    </a:t>
            </a:r>
            <a:r>
              <a:rPr lang="en-US" sz="2800">
                <a:solidFill>
                  <a:schemeClr val="tx1"/>
                </a:solidFill>
                <a:sym typeface="+mn-ea"/>
              </a:rPr>
              <a:t>+</a:t>
            </a:r>
            <a:r>
              <a:rPr sz="2400">
                <a:solidFill>
                  <a:schemeClr val="tx1"/>
                </a:solidFill>
                <a:sym typeface="+mn-ea"/>
              </a:rPr>
              <a:t>  </a:t>
            </a:r>
            <a:r>
              <a:rPr lang="en-US" sz="2400">
                <a:solidFill>
                  <a:schemeClr val="tx1"/>
                </a:solidFill>
                <a:sym typeface="+mn-ea"/>
              </a:rPr>
              <a:t>11</a:t>
            </a:r>
            <a:r>
              <a:rPr sz="2400">
                <a:solidFill>
                  <a:schemeClr val="tx1"/>
                </a:solidFill>
                <a:sym typeface="+mn-ea"/>
              </a:rPr>
              <a:t>.0110</a:t>
            </a:r>
            <a:endParaRPr sz="2400">
              <a:solidFill>
                <a:srgbClr val="FF0000"/>
              </a:solidFill>
              <a:sym typeface="+mn-ea"/>
            </a:endParaRPr>
          </a:p>
          <a:p>
            <a:endParaRPr lang="zh-CN" altLang="en-US" sz="2400"/>
          </a:p>
        </p:txBody>
      </p:sp>
      <p:sp>
        <p:nvSpPr>
          <p:cNvPr id="8" name="文本框 7"/>
          <p:cNvSpPr txBox="1"/>
          <p:nvPr/>
        </p:nvSpPr>
        <p:spPr>
          <a:xfrm>
            <a:off x="9261475" y="5692775"/>
            <a:ext cx="1213485" cy="460375"/>
          </a:xfrm>
          <a:prstGeom prst="rect">
            <a:avLst/>
          </a:prstGeom>
          <a:noFill/>
        </p:spPr>
        <p:txBody>
          <a:bodyPr wrap="none" rtlCol="0">
            <a:spAutoFit/>
          </a:bodyPr>
          <a:lstStyle/>
          <a:p>
            <a:r>
              <a:rPr lang="en-US" altLang="zh-CN" sz="2400"/>
              <a:t>10.1001</a:t>
            </a:r>
          </a:p>
        </p:txBody>
      </p:sp>
      <p:cxnSp>
        <p:nvCxnSpPr>
          <p:cNvPr id="9" name="直接连接符 8"/>
          <p:cNvCxnSpPr/>
          <p:nvPr/>
        </p:nvCxnSpPr>
        <p:spPr>
          <a:xfrm flipV="1">
            <a:off x="8421370" y="5605145"/>
            <a:ext cx="2448560" cy="158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35405" y="2677795"/>
            <a:ext cx="6271260" cy="645160"/>
          </a:xfrm>
          <a:prstGeom prst="rect">
            <a:avLst/>
          </a:prstGeom>
          <a:noFill/>
        </p:spPr>
        <p:txBody>
          <a:bodyPr wrap="square" rtlCol="0">
            <a:spAutoFit/>
          </a:bodyPr>
          <a:lstStyle/>
          <a:p>
            <a:pPr>
              <a:lnSpc>
                <a:spcPct val="150000"/>
              </a:lnSpc>
            </a:pPr>
            <a:r>
              <a:rPr lang="en-US">
                <a:solidFill>
                  <a:srgbClr val="FF0000"/>
                </a:solidFill>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01.0111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正溢出</a:t>
            </a:r>
            <a:r>
              <a:rPr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sz="2400">
                <a:sym typeface="+mn-ea"/>
              </a:rPr>
              <a:t> </a:t>
            </a:r>
            <a:endParaRPr lang="zh-CN" altLang="en-US"/>
          </a:p>
        </p:txBody>
      </p:sp>
      <p:sp>
        <p:nvSpPr>
          <p:cNvPr id="11" name="文本框 10"/>
          <p:cNvSpPr txBox="1"/>
          <p:nvPr/>
        </p:nvSpPr>
        <p:spPr>
          <a:xfrm>
            <a:off x="1138555" y="4004310"/>
            <a:ext cx="8198485" cy="1198880"/>
          </a:xfrm>
          <a:prstGeom prst="rect">
            <a:avLst/>
          </a:prstGeom>
          <a:noFill/>
        </p:spPr>
        <p:txBody>
          <a:bodyPr wrap="square" rtlCol="0">
            <a:spAutoFit/>
          </a:bodyPr>
          <a:lstStyle/>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7: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已知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0.1101，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0.1010，  求[</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11</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001</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11</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01</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10，</a:t>
            </a:r>
            <a:r>
              <a:rPr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rgbClr val="FF0000"/>
                </a:solidFill>
                <a:sym typeface="+mn-ea"/>
              </a:rPr>
              <a:t> </a:t>
            </a:r>
            <a:endParaRPr lang="zh-CN" altLang="en-US" sz="2400"/>
          </a:p>
        </p:txBody>
      </p:sp>
      <p:sp>
        <p:nvSpPr>
          <p:cNvPr id="12" name="文本框 11"/>
          <p:cNvSpPr txBox="1"/>
          <p:nvPr/>
        </p:nvSpPr>
        <p:spPr>
          <a:xfrm>
            <a:off x="1264285" y="5334000"/>
            <a:ext cx="5711825" cy="460375"/>
          </a:xfrm>
          <a:prstGeom prst="rect">
            <a:avLst/>
          </a:prstGeom>
          <a:noFill/>
        </p:spPr>
        <p:txBody>
          <a:bodyPr wrap="square" rtlCol="0">
            <a:spAutoFit/>
          </a:bodyPr>
          <a:lstStyle/>
          <a:p>
            <a:r>
              <a:rPr lang="en-US">
                <a:solidFill>
                  <a:srgbClr val="FF0000"/>
                </a:solidFill>
                <a:sym typeface="+mn-ea"/>
              </a:rPr>
              <a:t>     </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baseline="-25000">
                <a:solidFill>
                  <a:schemeClr val="tx1"/>
                </a:solidFill>
                <a:sym typeface="+mn-ea"/>
              </a:rPr>
              <a:t>补</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 </a:t>
            </a:r>
            <a:r>
              <a:rPr lang="en-US" sz="2400">
                <a:solidFill>
                  <a:schemeClr val="tx1"/>
                </a:solidFill>
                <a:sym typeface="+mn-ea"/>
              </a:rPr>
              <a:t>10</a:t>
            </a:r>
            <a:r>
              <a:rPr sz="2400">
                <a:solidFill>
                  <a:schemeClr val="tx1"/>
                </a:solidFill>
                <a:sym typeface="+mn-ea"/>
              </a:rPr>
              <a:t>.</a:t>
            </a:r>
            <a:r>
              <a:rPr lang="en-US" sz="2400">
                <a:solidFill>
                  <a:schemeClr val="tx1"/>
                </a:solidFill>
                <a:sym typeface="+mn-ea"/>
              </a:rPr>
              <a:t>100</a:t>
            </a:r>
            <a:r>
              <a:rPr sz="2400">
                <a:solidFill>
                  <a:schemeClr val="tx1"/>
                </a:solidFill>
                <a:sym typeface="+mn-ea"/>
              </a:rPr>
              <a:t>1 </a:t>
            </a:r>
            <a:r>
              <a:rPr sz="2400">
                <a:sym typeface="+mn-ea"/>
              </a:rPr>
              <a:t>      </a:t>
            </a:r>
            <a:r>
              <a:rPr lang="zh-CN" sz="2400">
                <a:solidFill>
                  <a:srgbClr val="FF0000"/>
                </a:solidFill>
                <a:sym typeface="+mn-ea"/>
              </a:rPr>
              <a:t>负溢出</a:t>
            </a:r>
            <a:endParaRPr lang="zh-CN" altLang="en-US" sz="2400">
              <a:solidFill>
                <a:srgbClr val="FF0000"/>
              </a:solidFill>
              <a:sym typeface="+mn-ea"/>
            </a:endParaRPr>
          </a:p>
        </p:txBody>
      </p:sp>
      <p:pic>
        <p:nvPicPr>
          <p:cNvPr id="13" name="图片 12" descr="校徽">
            <a:extLst>
              <a:ext uri="{FF2B5EF4-FFF2-40B4-BE49-F238E27FC236}">
                <a16:creationId xmlns:a16="http://schemas.microsoft.com/office/drawing/2014/main" id="{08BA81CD-3BAA-4A4F-A731-E1B193EB6B5D}"/>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6" grpId="0"/>
      <p:bldP spid="7" grpId="0"/>
      <p:bldP spid="8" grpId="0"/>
      <p:bldP spid="10"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96440" y="703580"/>
            <a:ext cx="7851140" cy="6185535"/>
          </a:xfrm>
          <a:prstGeom prst="rect">
            <a:avLst/>
          </a:prstGeom>
          <a:noFill/>
        </p:spPr>
        <p:txBody>
          <a:bodyPr wrap="square" rtlCol="0">
            <a:spAutoFit/>
          </a:bodyPr>
          <a:lstStyle/>
          <a:p>
            <a:pPr>
              <a:lnSpc>
                <a:spcPct val="150000"/>
              </a:lnSpc>
            </a:pPr>
            <a:r>
              <a:rPr lang="en-US" sz="2400">
                <a:solidFill>
                  <a:schemeClr val="tx1"/>
                </a:solidFill>
                <a:sym typeface="+mn-ea"/>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整数</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变形补定义为</a:t>
            </a: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&lt;</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en-US"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2</a:t>
            </a:r>
            <a:r>
              <a:rPr lang="en-US"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n+2</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en-US" sz="2400" baseline="30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例7</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1011001，求[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endParaRPr 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解：</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1011001，n=7</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00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1011001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n+2=9 </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例8</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=-10101，求[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endParaRPr 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解：</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 -10101，n=5</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01011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，n+2=7</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求双字节的补码怎样做？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rPr>
              <a:t>         </a:t>
            </a:r>
            <a:r>
              <a:rPr sz="2400"/>
              <a:t>                   </a:t>
            </a:r>
          </a:p>
        </p:txBody>
      </p:sp>
      <p:sp>
        <p:nvSpPr>
          <p:cNvPr id="1073744743" name="左大括号 1073744742"/>
          <p:cNvSpPr>
            <a:spLocks noChangeAspect="1"/>
          </p:cNvSpPr>
          <p:nvPr/>
        </p:nvSpPr>
        <p:spPr>
          <a:xfrm>
            <a:off x="3586480" y="1520825"/>
            <a:ext cx="171450" cy="13881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 name="文本框 2"/>
          <p:cNvSpPr txBox="1"/>
          <p:nvPr/>
        </p:nvSpPr>
        <p:spPr>
          <a:xfrm>
            <a:off x="2980055" y="3866515"/>
            <a:ext cx="8603615" cy="2861310"/>
          </a:xfrm>
          <a:prstGeom prst="rect">
            <a:avLst/>
          </a:prstGeom>
          <a:solidFill>
            <a:schemeClr val="accent6">
              <a:lumMod val="20000"/>
              <a:lumOff val="80000"/>
            </a:schemeClr>
          </a:solidFill>
        </p:spPr>
        <p:txBody>
          <a:bodyPr wrap="square" rtlCol="0">
            <a:spAutoFit/>
          </a:bodyPr>
          <a:lstStyle/>
          <a:p>
            <a:pPr>
              <a:lnSpc>
                <a:spcPct val="150000"/>
              </a:lnSpc>
            </a:pPr>
            <a:r>
              <a:rPr lang="en-US" sz="2400">
                <a:solidFill>
                  <a:schemeClr val="tx1"/>
                </a:solidFill>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例</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=-10101，求</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双字节的双符号补码</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endParaRPr lang="en-US"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解：</a:t>
            </a:r>
            <a:r>
              <a:rPr sz="2400">
                <a:latin typeface="Times New Roman" panose="02020603050405020304" pitchFamily="18" charset="0"/>
                <a:ea typeface="楷体" panose="02010609060101010101" charset="-122"/>
                <a:cs typeface="Times New Roman" panose="02020603050405020304" pitchFamily="18" charset="0"/>
                <a:sym typeface="+mn-ea"/>
              </a:rPr>
              <a:t>∵   </a:t>
            </a:r>
            <a:r>
              <a:rPr sz="2400" i="1">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n</a:t>
            </a:r>
            <a:r>
              <a:rPr lang="en-US" sz="2400">
                <a:latin typeface="Times New Roman" panose="02020603050405020304" pitchFamily="18" charset="0"/>
                <a:ea typeface="楷体" panose="02010609060101010101" charset="-122"/>
                <a:cs typeface="Times New Roman" panose="02020603050405020304" pitchFamily="18" charset="0"/>
                <a:sym typeface="+mn-ea"/>
              </a:rPr>
              <a:t>+2=16</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，则</a:t>
            </a:r>
            <a:r>
              <a:rPr sz="2400" i="1">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n</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14</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a:t>
            </a: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有</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 </a:t>
            </a:r>
            <a:r>
              <a:rPr lang="en-US" sz="2400">
                <a:latin typeface="Times New Roman" panose="02020603050405020304" pitchFamily="18" charset="0"/>
                <a:ea typeface="楷体" panose="02010609060101010101" charset="-122"/>
                <a:cs typeface="Times New Roman" panose="02020603050405020304" pitchFamily="18" charset="0"/>
                <a:sym typeface="+mn-ea"/>
              </a:rPr>
              <a:t>=  -     00000000010101，</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111111111 </a:t>
            </a:r>
            <a:r>
              <a:rPr lang="en-US" sz="2400">
                <a:latin typeface="Times New Roman" panose="02020603050405020304" pitchFamily="18" charset="0"/>
                <a:ea typeface="楷体" panose="02010609060101010101" charset="-122"/>
                <a:cs typeface="Times New Roman" panose="02020603050405020304" pitchFamily="18" charset="0"/>
                <a:sym typeface="+mn-ea"/>
              </a:rPr>
              <a:t>01011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rPr>
              <a:t>         </a:t>
            </a:r>
            <a:r>
              <a:rPr sz="2400"/>
              <a:t>                   </a:t>
            </a:r>
          </a:p>
        </p:txBody>
      </p:sp>
      <p:pic>
        <p:nvPicPr>
          <p:cNvPr id="6" name="图片 5" descr="校徽">
            <a:extLst>
              <a:ext uri="{FF2B5EF4-FFF2-40B4-BE49-F238E27FC236}">
                <a16:creationId xmlns:a16="http://schemas.microsoft.com/office/drawing/2014/main" id="{79B4242E-7AD2-4CC5-A6E8-004BD498BFEC}"/>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130300" y="1639570"/>
            <a:ext cx="8551545" cy="1198880"/>
          </a:xfrm>
          <a:prstGeom prst="rect">
            <a:avLst/>
          </a:prstGeom>
          <a:noFill/>
        </p:spPr>
        <p:txBody>
          <a:bodyPr wrap="square" rtlCol="0">
            <a:spAutoFit/>
          </a:bodyPr>
          <a:lstStyle/>
          <a:p>
            <a:pPr>
              <a:lnSpc>
                <a:spcPct val="150000"/>
              </a:lnSpc>
            </a:pPr>
            <a:r>
              <a:rPr lang="en-US" sz="2400">
                <a:solidFill>
                  <a:srgbClr val="FF0000"/>
                </a:solidFill>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9: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已知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=1101</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10</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1010</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01</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求</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双符号补码</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sz="2400">
              <a:solidFill>
                <a:schemeClr val="tx1"/>
              </a:solidFill>
              <a:sym typeface="+mn-ea"/>
            </a:endParaRPr>
          </a:p>
          <a:p>
            <a:pPr>
              <a:lnSpc>
                <a:spcPct val="150000"/>
              </a:lnSpc>
            </a:pPr>
            <a:r>
              <a:rPr sz="2400">
                <a:solidFill>
                  <a:schemeClr val="tx1"/>
                </a:solidFill>
                <a:sym typeface="+mn-ea"/>
              </a:rPr>
              <a:t>       [</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baseline="-25000">
                <a:solidFill>
                  <a:schemeClr val="tx1"/>
                </a:solidFill>
                <a:sym typeface="+mn-ea"/>
              </a:rPr>
              <a:t>补</a:t>
            </a:r>
            <a:r>
              <a:rPr sz="2400">
                <a:solidFill>
                  <a:schemeClr val="tx1"/>
                </a:solidFill>
                <a:sym typeface="+mn-ea"/>
              </a:rPr>
              <a:t>=00</a:t>
            </a:r>
            <a:r>
              <a:rPr lang="en-US" altLang="zh-CN" sz="2400">
                <a:sym typeface="+mn-ea"/>
              </a:rPr>
              <a:t>,</a:t>
            </a:r>
            <a:r>
              <a:rPr sz="2400">
                <a:sym typeface="+mn-ea"/>
              </a:rPr>
              <a:t>1101</a:t>
            </a:r>
            <a:r>
              <a:rPr lang="en-US" sz="2400">
                <a:sym typeface="+mn-ea"/>
              </a:rPr>
              <a:t>10</a:t>
            </a:r>
            <a:r>
              <a:rPr sz="2400">
                <a:solidFill>
                  <a:schemeClr val="tx1"/>
                </a:solidFill>
                <a:sym typeface="+mn-ea"/>
              </a:rPr>
              <a:t>   [</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 00</a:t>
            </a:r>
            <a:r>
              <a:rPr lang="en-US" altLang="zh-CN" sz="2400">
                <a:sym typeface="+mn-ea"/>
              </a:rPr>
              <a:t>,</a:t>
            </a:r>
            <a:r>
              <a:rPr sz="2400">
                <a:sym typeface="+mn-ea"/>
              </a:rPr>
              <a:t>1010</a:t>
            </a:r>
            <a:r>
              <a:rPr lang="en-US" sz="2400">
                <a:sym typeface="+mn-ea"/>
              </a:rPr>
              <a:t>01</a:t>
            </a:r>
            <a:r>
              <a:rPr sz="2400">
                <a:solidFill>
                  <a:schemeClr val="tx1"/>
                </a:solidFill>
                <a:sym typeface="+mn-ea"/>
              </a:rPr>
              <a:t>  </a:t>
            </a:r>
            <a:r>
              <a:rPr sz="2400">
                <a:solidFill>
                  <a:srgbClr val="FF0000"/>
                </a:solidFill>
                <a:sym typeface="+mn-ea"/>
              </a:rPr>
              <a:t>    </a:t>
            </a:r>
            <a:r>
              <a:rPr sz="2400">
                <a:solidFill>
                  <a:schemeClr val="tx1"/>
                </a:solidFill>
              </a:rPr>
              <a:t>                     </a:t>
            </a:r>
          </a:p>
        </p:txBody>
      </p:sp>
      <p:sp>
        <p:nvSpPr>
          <p:cNvPr id="3" name="文本框 2"/>
          <p:cNvSpPr txBox="1"/>
          <p:nvPr/>
        </p:nvSpPr>
        <p:spPr>
          <a:xfrm>
            <a:off x="8742045" y="2134870"/>
            <a:ext cx="3001010" cy="1660525"/>
          </a:xfrm>
          <a:prstGeom prst="rect">
            <a:avLst/>
          </a:prstGeom>
          <a:noFill/>
        </p:spPr>
        <p:txBody>
          <a:bodyPr wrap="square" rtlCol="0">
            <a:spAutoFit/>
          </a:bodyPr>
          <a:lstStyle/>
          <a:p>
            <a:pPr>
              <a:lnSpc>
                <a:spcPct val="150000"/>
              </a:lnSpc>
            </a:pPr>
            <a:r>
              <a:rPr lang="en-US">
                <a:solidFill>
                  <a:srgbClr val="FF0000"/>
                </a:solidFill>
                <a:sym typeface="+mn-ea"/>
              </a:rPr>
              <a:t>               </a:t>
            </a:r>
            <a:r>
              <a:rPr sz="2400">
                <a:sym typeface="+mn-ea"/>
              </a:rPr>
              <a:t>00</a:t>
            </a:r>
            <a:r>
              <a:rPr lang="en-US" altLang="zh-CN" sz="2400">
                <a:sym typeface="+mn-ea"/>
              </a:rPr>
              <a:t>,</a:t>
            </a:r>
            <a:r>
              <a:rPr sz="2400">
                <a:sym typeface="+mn-ea"/>
              </a:rPr>
              <a:t>1101</a:t>
            </a:r>
            <a:r>
              <a:rPr lang="en-US" sz="2400">
                <a:sym typeface="+mn-ea"/>
              </a:rPr>
              <a:t>10</a:t>
            </a:r>
            <a:endParaRPr sz="2400">
              <a:solidFill>
                <a:srgbClr val="FF0000"/>
              </a:solidFill>
              <a:sym typeface="+mn-ea"/>
            </a:endParaRPr>
          </a:p>
          <a:p>
            <a:pPr>
              <a:lnSpc>
                <a:spcPct val="150000"/>
              </a:lnSpc>
            </a:pPr>
            <a:r>
              <a:rPr sz="2400">
                <a:solidFill>
                  <a:srgbClr val="FF0000"/>
                </a:solidFill>
                <a:sym typeface="+mn-ea"/>
              </a:rPr>
              <a:t>    </a:t>
            </a:r>
            <a:r>
              <a:rPr lang="en-US" sz="2800">
                <a:solidFill>
                  <a:srgbClr val="FF0000"/>
                </a:solidFill>
                <a:sym typeface="+mn-ea"/>
              </a:rPr>
              <a:t>+</a:t>
            </a:r>
            <a:r>
              <a:rPr sz="2400">
                <a:solidFill>
                  <a:srgbClr val="FF0000"/>
                </a:solidFill>
                <a:sym typeface="+mn-ea"/>
              </a:rPr>
              <a:t>  </a:t>
            </a:r>
          </a:p>
          <a:p>
            <a:endParaRPr lang="zh-CN" altLang="en-US" sz="2400"/>
          </a:p>
        </p:txBody>
      </p:sp>
      <p:cxnSp>
        <p:nvCxnSpPr>
          <p:cNvPr id="5" name="直接连接符 4"/>
          <p:cNvCxnSpPr/>
          <p:nvPr/>
        </p:nvCxnSpPr>
        <p:spPr>
          <a:xfrm flipV="1">
            <a:off x="9006205" y="3341370"/>
            <a:ext cx="2448560"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662795" y="3490595"/>
            <a:ext cx="1964690" cy="460375"/>
          </a:xfrm>
          <a:prstGeom prst="rect">
            <a:avLst/>
          </a:prstGeom>
          <a:noFill/>
        </p:spPr>
        <p:txBody>
          <a:bodyPr wrap="square" rtlCol="0">
            <a:spAutoFit/>
          </a:bodyPr>
          <a:lstStyle/>
          <a:p>
            <a:r>
              <a:rPr lang="en-US" altLang="zh-CN" sz="2400"/>
              <a:t>01</a:t>
            </a:r>
            <a:r>
              <a:rPr lang="en-US" altLang="zh-CN" sz="2400">
                <a:sym typeface="+mn-ea"/>
              </a:rPr>
              <a:t>,</a:t>
            </a:r>
            <a:r>
              <a:rPr lang="en-US" altLang="zh-CN" sz="2400"/>
              <a:t>011111</a:t>
            </a:r>
          </a:p>
        </p:txBody>
      </p:sp>
      <p:sp>
        <p:nvSpPr>
          <p:cNvPr id="7" name="文本框 6"/>
          <p:cNvSpPr txBox="1"/>
          <p:nvPr/>
        </p:nvSpPr>
        <p:spPr>
          <a:xfrm>
            <a:off x="8584565" y="4984750"/>
            <a:ext cx="3001010" cy="1660525"/>
          </a:xfrm>
          <a:prstGeom prst="rect">
            <a:avLst/>
          </a:prstGeom>
          <a:noFill/>
        </p:spPr>
        <p:txBody>
          <a:bodyPr wrap="square" rtlCol="0">
            <a:spAutoFit/>
          </a:bodyPr>
          <a:lstStyle/>
          <a:p>
            <a:pPr>
              <a:lnSpc>
                <a:spcPct val="150000"/>
              </a:lnSpc>
            </a:pPr>
            <a:r>
              <a:rPr lang="en-US">
                <a:solidFill>
                  <a:srgbClr val="FF0000"/>
                </a:solidFill>
                <a:sym typeface="+mn-ea"/>
              </a:rPr>
              <a:t>           </a:t>
            </a:r>
            <a:r>
              <a:rPr lang="en-US" sz="2400">
                <a:solidFill>
                  <a:srgbClr val="FF0000"/>
                </a:solidFill>
                <a:sym typeface="+mn-ea"/>
              </a:rPr>
              <a:t>11</a:t>
            </a:r>
            <a:r>
              <a:rPr lang="en-US" altLang="zh-CN" sz="2400">
                <a:sym typeface="+mn-ea"/>
              </a:rPr>
              <a:t>,</a:t>
            </a:r>
            <a:r>
              <a:rPr lang="en-US" sz="2400">
                <a:solidFill>
                  <a:srgbClr val="FF0000"/>
                </a:solidFill>
                <a:sym typeface="+mn-ea"/>
              </a:rPr>
              <a:t>001</a:t>
            </a:r>
            <a:r>
              <a:rPr sz="2400">
                <a:solidFill>
                  <a:srgbClr val="FF0000"/>
                </a:solidFill>
                <a:sym typeface="+mn-ea"/>
              </a:rPr>
              <a:t>1</a:t>
            </a:r>
          </a:p>
          <a:p>
            <a:pPr>
              <a:lnSpc>
                <a:spcPct val="150000"/>
              </a:lnSpc>
            </a:pPr>
            <a:r>
              <a:rPr sz="2400">
                <a:solidFill>
                  <a:srgbClr val="FF0000"/>
                </a:solidFill>
                <a:sym typeface="+mn-ea"/>
              </a:rPr>
              <a:t>    </a:t>
            </a:r>
            <a:r>
              <a:rPr lang="en-US" sz="2800">
                <a:solidFill>
                  <a:srgbClr val="FF0000"/>
                </a:solidFill>
                <a:sym typeface="+mn-ea"/>
              </a:rPr>
              <a:t>+</a:t>
            </a:r>
            <a:r>
              <a:rPr sz="2400">
                <a:solidFill>
                  <a:srgbClr val="FF0000"/>
                </a:solidFill>
                <a:sym typeface="+mn-ea"/>
              </a:rPr>
              <a:t>  </a:t>
            </a:r>
            <a:r>
              <a:rPr lang="en-US" sz="2400">
                <a:solidFill>
                  <a:srgbClr val="FF0000"/>
                </a:solidFill>
                <a:sym typeface="+mn-ea"/>
              </a:rPr>
              <a:t>11</a:t>
            </a:r>
            <a:r>
              <a:rPr lang="en-US" altLang="zh-CN" sz="2400">
                <a:sym typeface="+mn-ea"/>
              </a:rPr>
              <a:t>,</a:t>
            </a:r>
            <a:r>
              <a:rPr sz="2400">
                <a:solidFill>
                  <a:srgbClr val="FF0000"/>
                </a:solidFill>
                <a:sym typeface="+mn-ea"/>
              </a:rPr>
              <a:t>0110</a:t>
            </a:r>
          </a:p>
          <a:p>
            <a:endParaRPr lang="zh-CN" altLang="en-US" sz="2400"/>
          </a:p>
        </p:txBody>
      </p:sp>
      <p:sp>
        <p:nvSpPr>
          <p:cNvPr id="8" name="文本框 7"/>
          <p:cNvSpPr txBox="1"/>
          <p:nvPr/>
        </p:nvSpPr>
        <p:spPr>
          <a:xfrm>
            <a:off x="9304655" y="6307455"/>
            <a:ext cx="1213485" cy="460375"/>
          </a:xfrm>
          <a:prstGeom prst="rect">
            <a:avLst/>
          </a:prstGeom>
          <a:noFill/>
        </p:spPr>
        <p:txBody>
          <a:bodyPr wrap="none" rtlCol="0">
            <a:spAutoFit/>
          </a:bodyPr>
          <a:lstStyle/>
          <a:p>
            <a:pPr algn="l"/>
            <a:r>
              <a:rPr lang="en-US" altLang="zh-CN" sz="2400"/>
              <a:t>10</a:t>
            </a:r>
            <a:r>
              <a:rPr lang="en-US" altLang="zh-CN" sz="2400">
                <a:sym typeface="+mn-ea"/>
              </a:rPr>
              <a:t>,</a:t>
            </a:r>
            <a:r>
              <a:rPr lang="en-US" altLang="zh-CN" sz="2400"/>
              <a:t>1001</a:t>
            </a:r>
          </a:p>
        </p:txBody>
      </p:sp>
      <p:cxnSp>
        <p:nvCxnSpPr>
          <p:cNvPr id="9" name="直接连接符 8"/>
          <p:cNvCxnSpPr/>
          <p:nvPr/>
        </p:nvCxnSpPr>
        <p:spPr>
          <a:xfrm flipV="1">
            <a:off x="8604885" y="6219825"/>
            <a:ext cx="2448560"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580515" y="2802255"/>
            <a:ext cx="6271260" cy="645160"/>
          </a:xfrm>
          <a:prstGeom prst="rect">
            <a:avLst/>
          </a:prstGeom>
          <a:noFill/>
        </p:spPr>
        <p:txBody>
          <a:bodyPr wrap="square" rtlCol="0">
            <a:spAutoFit/>
          </a:bodyPr>
          <a:lstStyle/>
          <a:p>
            <a:pPr>
              <a:lnSpc>
                <a:spcPct val="150000"/>
              </a:lnSpc>
            </a:pPr>
            <a:r>
              <a:rPr lang="en-US">
                <a:solidFill>
                  <a:srgbClr val="FF0000"/>
                </a:solidFill>
                <a:sym typeface="+mn-ea"/>
              </a:rPr>
              <a:t>  </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baseline="-25000">
                <a:solidFill>
                  <a:schemeClr val="tx1"/>
                </a:solidFill>
                <a:sym typeface="+mn-ea"/>
              </a:rPr>
              <a:t>补</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 01</a:t>
            </a:r>
            <a:r>
              <a:rPr lang="en-US" altLang="zh-CN" sz="2400">
                <a:sym typeface="+mn-ea"/>
              </a:rPr>
              <a:t>,011111</a:t>
            </a:r>
            <a:r>
              <a:rPr sz="2400">
                <a:solidFill>
                  <a:schemeClr val="tx1"/>
                </a:solidFill>
                <a:sym typeface="+mn-ea"/>
              </a:rPr>
              <a:t>  </a:t>
            </a:r>
            <a:r>
              <a:rPr sz="2400">
                <a:sym typeface="+mn-ea"/>
              </a:rPr>
              <a:t>     </a:t>
            </a:r>
            <a:r>
              <a:rPr lang="zh-CN" sz="2400">
                <a:solidFill>
                  <a:srgbClr val="FF0000"/>
                </a:solidFill>
                <a:sym typeface="+mn-ea"/>
              </a:rPr>
              <a:t>正溢出</a:t>
            </a:r>
            <a:r>
              <a:rPr sz="2400">
                <a:solidFill>
                  <a:srgbClr val="FF0000"/>
                </a:solidFill>
                <a:sym typeface="+mn-ea"/>
              </a:rPr>
              <a:t> </a:t>
            </a:r>
            <a:r>
              <a:rPr sz="2400">
                <a:sym typeface="+mn-ea"/>
              </a:rPr>
              <a:t> </a:t>
            </a:r>
            <a:endParaRPr lang="zh-CN" altLang="en-US"/>
          </a:p>
        </p:txBody>
      </p:sp>
      <p:sp>
        <p:nvSpPr>
          <p:cNvPr id="11" name="文本框 10"/>
          <p:cNvSpPr txBox="1"/>
          <p:nvPr/>
        </p:nvSpPr>
        <p:spPr>
          <a:xfrm>
            <a:off x="1130300" y="4107180"/>
            <a:ext cx="9142730" cy="1198880"/>
          </a:xfrm>
          <a:prstGeom prst="rect">
            <a:avLst/>
          </a:prstGeom>
          <a:noFill/>
        </p:spPr>
        <p:txBody>
          <a:bodyPr wrap="square" rtlCol="0">
            <a:spAutoFit/>
          </a:bodyPr>
          <a:lstStyle/>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10: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已知</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1101，  </a:t>
            </a:r>
            <a:r>
              <a:rPr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1010</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求</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双符号补码</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a:t>
            </a:r>
          </a:p>
          <a:p>
            <a:pPr>
              <a:lnSpc>
                <a:spcPct val="150000"/>
              </a:lnSpc>
            </a:pPr>
            <a:r>
              <a:rPr sz="2400">
                <a:solidFill>
                  <a:schemeClr val="tx1"/>
                </a:solidFill>
                <a:sym typeface="+mn-ea"/>
              </a:rPr>
              <a:t>       [</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baseline="-25000">
                <a:solidFill>
                  <a:schemeClr val="tx1"/>
                </a:solidFill>
                <a:sym typeface="+mn-ea"/>
              </a:rPr>
              <a:t>补</a:t>
            </a:r>
            <a:r>
              <a:rPr sz="2400">
                <a:solidFill>
                  <a:schemeClr val="tx1"/>
                </a:solidFill>
                <a:sym typeface="+mn-ea"/>
              </a:rPr>
              <a:t>=</a:t>
            </a:r>
            <a:r>
              <a:rPr lang="en-US" sz="2400">
                <a:solidFill>
                  <a:schemeClr val="tx1"/>
                </a:solidFill>
                <a:sym typeface="+mn-ea"/>
              </a:rPr>
              <a:t>11</a:t>
            </a:r>
            <a:r>
              <a:rPr lang="en-US" altLang="zh-CN" sz="2400">
                <a:sym typeface="+mn-ea"/>
              </a:rPr>
              <a:t>,</a:t>
            </a:r>
            <a:r>
              <a:rPr lang="en-US" sz="2400">
                <a:solidFill>
                  <a:schemeClr val="tx1"/>
                </a:solidFill>
                <a:sym typeface="+mn-ea"/>
              </a:rPr>
              <a:t>001</a:t>
            </a:r>
            <a:r>
              <a:rPr sz="2400">
                <a:solidFill>
                  <a:schemeClr val="tx1"/>
                </a:solidFill>
                <a:sym typeface="+mn-ea"/>
              </a:rPr>
              <a:t>1，  [</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 </a:t>
            </a:r>
            <a:r>
              <a:rPr lang="en-US" sz="2400">
                <a:solidFill>
                  <a:schemeClr val="tx1"/>
                </a:solidFill>
                <a:sym typeface="+mn-ea"/>
              </a:rPr>
              <a:t>11</a:t>
            </a:r>
            <a:r>
              <a:rPr lang="en-US" altLang="zh-CN" sz="2400">
                <a:sym typeface="+mn-ea"/>
              </a:rPr>
              <a:t>,</a:t>
            </a:r>
            <a:r>
              <a:rPr lang="en-US" sz="2400">
                <a:solidFill>
                  <a:schemeClr val="tx1"/>
                </a:solidFill>
                <a:sym typeface="+mn-ea"/>
              </a:rPr>
              <a:t>01</a:t>
            </a:r>
            <a:r>
              <a:rPr sz="2400">
                <a:solidFill>
                  <a:schemeClr val="tx1"/>
                </a:solidFill>
                <a:sym typeface="+mn-ea"/>
              </a:rPr>
              <a:t>10，</a:t>
            </a:r>
            <a:r>
              <a:rPr sz="2400">
                <a:solidFill>
                  <a:srgbClr val="FF0000"/>
                </a:solidFill>
                <a:sym typeface="+mn-ea"/>
              </a:rPr>
              <a:t>       </a:t>
            </a:r>
            <a:endParaRPr lang="zh-CN" altLang="en-US" sz="2400"/>
          </a:p>
        </p:txBody>
      </p:sp>
      <p:sp>
        <p:nvSpPr>
          <p:cNvPr id="12" name="文本框 11"/>
          <p:cNvSpPr txBox="1"/>
          <p:nvPr/>
        </p:nvSpPr>
        <p:spPr>
          <a:xfrm>
            <a:off x="1386840" y="5462270"/>
            <a:ext cx="5711825" cy="460375"/>
          </a:xfrm>
          <a:prstGeom prst="rect">
            <a:avLst/>
          </a:prstGeom>
          <a:noFill/>
        </p:spPr>
        <p:txBody>
          <a:bodyPr wrap="square" rtlCol="0">
            <a:spAutoFit/>
          </a:bodyPr>
          <a:lstStyle/>
          <a:p>
            <a:r>
              <a:rPr lang="en-US">
                <a:solidFill>
                  <a:srgbClr val="FF0000"/>
                </a:solidFill>
                <a:sym typeface="+mn-ea"/>
              </a:rPr>
              <a:t>     </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x</a:t>
            </a:r>
            <a:r>
              <a:rPr sz="2400">
                <a:solidFill>
                  <a:schemeClr val="tx1"/>
                </a:solidFill>
                <a:sym typeface="+mn-ea"/>
              </a:rPr>
              <a:t>]</a:t>
            </a:r>
            <a:r>
              <a:rPr sz="2400" baseline="-25000">
                <a:solidFill>
                  <a:schemeClr val="tx1"/>
                </a:solidFill>
                <a:sym typeface="+mn-ea"/>
              </a:rPr>
              <a:t>补</a:t>
            </a:r>
            <a:r>
              <a:rPr sz="2400">
                <a:solidFill>
                  <a:schemeClr val="tx1"/>
                </a:solidFill>
                <a:sym typeface="+mn-ea"/>
              </a:rPr>
              <a:t>+[</a:t>
            </a:r>
            <a:r>
              <a:rPr sz="2400" i="1">
                <a:solidFill>
                  <a:schemeClr val="tx1"/>
                </a:solidFill>
                <a:latin typeface="Times New Roman" panose="02020603050405020304" pitchFamily="18" charset="0"/>
                <a:cs typeface="Times New Roman" panose="02020603050405020304" pitchFamily="18" charset="0"/>
                <a:sym typeface="+mn-ea"/>
              </a:rPr>
              <a:t>y</a:t>
            </a:r>
            <a:r>
              <a:rPr sz="2400">
                <a:solidFill>
                  <a:schemeClr val="tx1"/>
                </a:solidFill>
                <a:sym typeface="+mn-ea"/>
              </a:rPr>
              <a:t>]</a:t>
            </a:r>
            <a:r>
              <a:rPr sz="2400" baseline="-25000">
                <a:solidFill>
                  <a:schemeClr val="tx1"/>
                </a:solidFill>
                <a:sym typeface="+mn-ea"/>
              </a:rPr>
              <a:t>补</a:t>
            </a:r>
            <a:r>
              <a:rPr sz="2400">
                <a:solidFill>
                  <a:schemeClr val="tx1"/>
                </a:solidFill>
                <a:sym typeface="+mn-ea"/>
              </a:rPr>
              <a:t>= </a:t>
            </a:r>
            <a:r>
              <a:rPr lang="en-US" sz="2400">
                <a:solidFill>
                  <a:schemeClr val="tx1"/>
                </a:solidFill>
                <a:sym typeface="+mn-ea"/>
              </a:rPr>
              <a:t>10</a:t>
            </a:r>
            <a:r>
              <a:rPr lang="en-US" altLang="zh-CN" sz="2400">
                <a:sym typeface="+mn-ea"/>
              </a:rPr>
              <a:t>,</a:t>
            </a:r>
            <a:r>
              <a:rPr lang="en-US" sz="2400">
                <a:solidFill>
                  <a:schemeClr val="tx1"/>
                </a:solidFill>
                <a:sym typeface="+mn-ea"/>
              </a:rPr>
              <a:t>100</a:t>
            </a:r>
            <a:r>
              <a:rPr sz="2400">
                <a:solidFill>
                  <a:schemeClr val="tx1"/>
                </a:solidFill>
                <a:sym typeface="+mn-ea"/>
              </a:rPr>
              <a:t>1 </a:t>
            </a:r>
            <a:r>
              <a:rPr sz="2400">
                <a:sym typeface="+mn-ea"/>
              </a:rPr>
              <a:t>      </a:t>
            </a:r>
            <a:r>
              <a:rPr lang="zh-CN" sz="2400">
                <a:solidFill>
                  <a:srgbClr val="FF0000"/>
                </a:solidFill>
                <a:sym typeface="+mn-ea"/>
              </a:rPr>
              <a:t>负溢出</a:t>
            </a:r>
            <a:endParaRPr lang="zh-CN" altLang="en-US" sz="2400">
              <a:solidFill>
                <a:srgbClr val="FF0000"/>
              </a:solidFill>
              <a:sym typeface="+mn-ea"/>
            </a:endParaRPr>
          </a:p>
        </p:txBody>
      </p:sp>
      <p:sp>
        <p:nvSpPr>
          <p:cNvPr id="2" name="文本框 1"/>
          <p:cNvSpPr txBox="1"/>
          <p:nvPr/>
        </p:nvSpPr>
        <p:spPr>
          <a:xfrm>
            <a:off x="9681845" y="2712085"/>
            <a:ext cx="1534795" cy="645160"/>
          </a:xfrm>
          <a:prstGeom prst="rect">
            <a:avLst/>
          </a:prstGeom>
          <a:noFill/>
        </p:spPr>
        <p:txBody>
          <a:bodyPr wrap="none" rtlCol="0" anchor="t">
            <a:spAutoFit/>
          </a:bodyPr>
          <a:lstStyle/>
          <a:p>
            <a:pPr algn="l">
              <a:lnSpc>
                <a:spcPct val="150000"/>
              </a:lnSpc>
            </a:pPr>
            <a:r>
              <a:rPr sz="2400">
                <a:sym typeface="+mn-ea"/>
              </a:rPr>
              <a:t>00</a:t>
            </a:r>
            <a:r>
              <a:rPr lang="en-US" altLang="zh-CN" sz="2400">
                <a:sym typeface="+mn-ea"/>
              </a:rPr>
              <a:t>,</a:t>
            </a:r>
            <a:r>
              <a:rPr sz="2400">
                <a:sym typeface="+mn-ea"/>
              </a:rPr>
              <a:t>1010</a:t>
            </a:r>
            <a:r>
              <a:rPr lang="en-US" sz="2400">
                <a:sym typeface="+mn-ea"/>
              </a:rPr>
              <a:t>01</a:t>
            </a:r>
            <a:endParaRPr lang="zh-CN" altLang="en-US" sz="2400"/>
          </a:p>
        </p:txBody>
      </p:sp>
      <p:pic>
        <p:nvPicPr>
          <p:cNvPr id="14" name="图片 13" descr="校徽">
            <a:extLst>
              <a:ext uri="{FF2B5EF4-FFF2-40B4-BE49-F238E27FC236}">
                <a16:creationId xmlns:a16="http://schemas.microsoft.com/office/drawing/2014/main" id="{CDE3A21F-74A7-4E5D-9C8A-8FCF56FB217A}"/>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1"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linds(horizontal)">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6" grpId="0"/>
      <p:bldP spid="6" grpId="1"/>
      <p:bldP spid="7" grpId="0"/>
      <p:bldP spid="8" grpId="0"/>
      <p:bldP spid="10" grpId="0"/>
      <p:bldP spid="11" grpId="0"/>
      <p:bldP spid="12"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996440" y="1435100"/>
            <a:ext cx="8275320" cy="5215890"/>
          </a:xfrm>
          <a:prstGeom prst="rect">
            <a:avLst/>
          </a:prstGeom>
          <a:noFill/>
        </p:spPr>
        <p:txBody>
          <a:bodyPr wrap="square" rtlCol="0">
            <a:spAutoFit/>
          </a:bodyPr>
          <a:lstStyle/>
          <a:p>
            <a:pPr>
              <a:lnSpc>
                <a:spcPct val="150000"/>
              </a:lnSpc>
            </a:pPr>
            <a:r>
              <a:rPr lang="en-US" sz="2400">
                <a:solidFill>
                  <a:srgbClr val="FF0000"/>
                </a:solidFill>
                <a:sym typeface="+mn-ea"/>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5. 补码的实际应用</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(1) VAX-11系列机定点整数</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11 </a:t>
            </a:r>
            <a:r>
              <a:rPr lang="en-US" sz="2400">
                <a:latin typeface="Times New Roman" panose="02020603050405020304" pitchFamily="18" charset="0"/>
                <a:ea typeface="楷体" panose="02010609060101010101" charset="-122"/>
                <a:cs typeface="Times New Roman" panose="02020603050405020304" pitchFamily="18" charset="0"/>
                <a:sym typeface="+mn-ea"/>
              </a:rPr>
              <a:t> 一字节（8bit）带符号整数</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7#    6#   5#   4#    3#   2#   1#    0#</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每个字节单元都有地址A</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，数值范围为-2</a:t>
            </a:r>
            <a:r>
              <a:rPr lang="zh-CN" altLang="en-US" sz="2400" baseline="30000">
                <a:latin typeface="Times New Roman" panose="02020603050405020304" pitchFamily="18" charset="0"/>
                <a:ea typeface="楷体" panose="02010609060101010101" charset="-122"/>
                <a:cs typeface="Times New Roman" panose="02020603050405020304" pitchFamily="18" charset="0"/>
                <a:sym typeface="+mn-ea"/>
              </a:rPr>
              <a:t>7</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0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baseline="30000">
                <a:latin typeface="Times New Roman" panose="02020603050405020304" pitchFamily="18" charset="0"/>
                <a:ea typeface="楷体" panose="02010609060101010101" charset="-122"/>
                <a:cs typeface="Times New Roman" panose="02020603050405020304" pitchFamily="18" charset="0"/>
                <a:sym typeface="+mn-ea"/>
              </a:rPr>
              <a:t>7</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12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字（16bit）两</a:t>
            </a:r>
            <a:r>
              <a:rPr lang="en-US" sz="2400">
                <a:latin typeface="Times New Roman" panose="02020603050405020304" pitchFamily="18" charset="0"/>
                <a:ea typeface="楷体" panose="02010609060101010101" charset="-122"/>
                <a:cs typeface="Times New Roman" panose="02020603050405020304" pitchFamily="18" charset="0"/>
                <a:sym typeface="+mn-ea"/>
              </a:rPr>
              <a:t>字节带符号整数</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en-US" sz="1400">
                <a:latin typeface="Times New Roman" panose="02020603050405020304" pitchFamily="18" charset="0"/>
                <a:ea typeface="楷体" panose="02010609060101010101" charset="-122"/>
                <a:cs typeface="Times New Roman" panose="02020603050405020304" pitchFamily="18" charset="0"/>
                <a:sym typeface="+mn-ea"/>
              </a:rPr>
              <a:t>15#    14#    13#    12#    11#   10#     9#     8#     7#       6#      5#     4#      3#      2#      1#     0#</a:t>
            </a:r>
            <a:endParaRPr lang="en-US" sz="16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en-US" sz="16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数值范围为-2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15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 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15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rPr>
              <a:t>          </a:t>
            </a:r>
            <a:r>
              <a:rPr sz="2400"/>
              <a:t>              </a:t>
            </a:r>
          </a:p>
        </p:txBody>
      </p:sp>
      <p:graphicFrame>
        <p:nvGraphicFramePr>
          <p:cNvPr id="2" name="表格 1"/>
          <p:cNvGraphicFramePr/>
          <p:nvPr/>
        </p:nvGraphicFramePr>
        <p:xfrm>
          <a:off x="2569845" y="3652520"/>
          <a:ext cx="5017135" cy="461010"/>
        </p:xfrm>
        <a:graphic>
          <a:graphicData uri="http://schemas.openxmlformats.org/drawingml/2006/table">
            <a:tbl>
              <a:tblPr firstRow="1" bandRow="1">
                <a:tableStyleId>{5940675A-B579-460E-94D1-54222C63F5DA}</a:tableStyleId>
              </a:tblPr>
              <a:tblGrid>
                <a:gridCol w="471805">
                  <a:extLst>
                    <a:ext uri="{9D8B030D-6E8A-4147-A177-3AD203B41FA5}">
                      <a16:colId xmlns:a16="http://schemas.microsoft.com/office/drawing/2014/main" val="20000"/>
                    </a:ext>
                  </a:extLst>
                </a:gridCol>
                <a:gridCol w="471170">
                  <a:extLst>
                    <a:ext uri="{9D8B030D-6E8A-4147-A177-3AD203B41FA5}">
                      <a16:colId xmlns:a16="http://schemas.microsoft.com/office/drawing/2014/main" val="20001"/>
                    </a:ext>
                  </a:extLst>
                </a:gridCol>
                <a:gridCol w="469265">
                  <a:extLst>
                    <a:ext uri="{9D8B030D-6E8A-4147-A177-3AD203B41FA5}">
                      <a16:colId xmlns:a16="http://schemas.microsoft.com/office/drawing/2014/main" val="20002"/>
                    </a:ext>
                  </a:extLst>
                </a:gridCol>
                <a:gridCol w="471805">
                  <a:extLst>
                    <a:ext uri="{9D8B030D-6E8A-4147-A177-3AD203B41FA5}">
                      <a16:colId xmlns:a16="http://schemas.microsoft.com/office/drawing/2014/main" val="20003"/>
                    </a:ext>
                  </a:extLst>
                </a:gridCol>
                <a:gridCol w="470535">
                  <a:extLst>
                    <a:ext uri="{9D8B030D-6E8A-4147-A177-3AD203B41FA5}">
                      <a16:colId xmlns:a16="http://schemas.microsoft.com/office/drawing/2014/main" val="20004"/>
                    </a:ext>
                  </a:extLst>
                </a:gridCol>
                <a:gridCol w="472440">
                  <a:extLst>
                    <a:ext uri="{9D8B030D-6E8A-4147-A177-3AD203B41FA5}">
                      <a16:colId xmlns:a16="http://schemas.microsoft.com/office/drawing/2014/main" val="20005"/>
                    </a:ext>
                  </a:extLst>
                </a:gridCol>
                <a:gridCol w="470535">
                  <a:extLst>
                    <a:ext uri="{9D8B030D-6E8A-4147-A177-3AD203B41FA5}">
                      <a16:colId xmlns:a16="http://schemas.microsoft.com/office/drawing/2014/main" val="20006"/>
                    </a:ext>
                  </a:extLst>
                </a:gridCol>
                <a:gridCol w="469265">
                  <a:extLst>
                    <a:ext uri="{9D8B030D-6E8A-4147-A177-3AD203B41FA5}">
                      <a16:colId xmlns:a16="http://schemas.microsoft.com/office/drawing/2014/main" val="20007"/>
                    </a:ext>
                  </a:extLst>
                </a:gridCol>
                <a:gridCol w="1250315">
                  <a:extLst>
                    <a:ext uri="{9D8B030D-6E8A-4147-A177-3AD203B41FA5}">
                      <a16:colId xmlns:a16="http://schemas.microsoft.com/office/drawing/2014/main" val="20008"/>
                    </a:ext>
                  </a:extLst>
                </a:gridCol>
              </a:tblGrid>
              <a:tr h="461010">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s</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6</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5</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4</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3</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2</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1</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i="1">
                          <a:latin typeface="Times New Roman" panose="02020603050405020304" pitchFamily="18" charset="0"/>
                          <a:ea typeface="宋体" panose="02010600030101010101" pitchFamily="2" charset="-122"/>
                          <a:cs typeface="Times New Roman" panose="02020603050405020304" pitchFamily="18" charset="0"/>
                        </a:rPr>
                        <a:t>N</a:t>
                      </a:r>
                      <a:r>
                        <a:rPr lang="en-US" sz="2400" b="0" i="1" baseline="-25000">
                          <a:latin typeface="Times New Roman" panose="02020603050405020304" pitchFamily="18" charset="0"/>
                          <a:ea typeface="宋体" panose="02010600030101010101" pitchFamily="2" charset="-122"/>
                          <a:cs typeface="Times New Roman" panose="02020603050405020304" pitchFamily="18" charset="0"/>
                        </a:rPr>
                        <a:t>0</a:t>
                      </a:r>
                      <a:endParaRPr lang="en-US" altLang="en-US" sz="2400" b="0" i="1">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：A</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 name="表格 2"/>
          <p:cNvGraphicFramePr/>
          <p:nvPr/>
        </p:nvGraphicFramePr>
        <p:xfrm>
          <a:off x="2007235" y="5677535"/>
          <a:ext cx="8081010" cy="365760"/>
        </p:xfrm>
        <a:graphic>
          <a:graphicData uri="http://schemas.openxmlformats.org/drawingml/2006/table">
            <a:tbl>
              <a:tblPr firstRow="1" bandRow="1">
                <a:tableStyleId>{5940675A-B579-460E-94D1-54222C63F5DA}</a:tableStyleId>
              </a:tblPr>
              <a:tblGrid>
                <a:gridCol w="433705">
                  <a:extLst>
                    <a:ext uri="{9D8B030D-6E8A-4147-A177-3AD203B41FA5}">
                      <a16:colId xmlns:a16="http://schemas.microsoft.com/office/drawing/2014/main" val="20000"/>
                    </a:ext>
                  </a:extLst>
                </a:gridCol>
                <a:gridCol w="433705">
                  <a:extLst>
                    <a:ext uri="{9D8B030D-6E8A-4147-A177-3AD203B41FA5}">
                      <a16:colId xmlns:a16="http://schemas.microsoft.com/office/drawing/2014/main" val="20001"/>
                    </a:ext>
                  </a:extLst>
                </a:gridCol>
                <a:gridCol w="433705">
                  <a:extLst>
                    <a:ext uri="{9D8B030D-6E8A-4147-A177-3AD203B41FA5}">
                      <a16:colId xmlns:a16="http://schemas.microsoft.com/office/drawing/2014/main" val="20002"/>
                    </a:ext>
                  </a:extLst>
                </a:gridCol>
                <a:gridCol w="433705">
                  <a:extLst>
                    <a:ext uri="{9D8B030D-6E8A-4147-A177-3AD203B41FA5}">
                      <a16:colId xmlns:a16="http://schemas.microsoft.com/office/drawing/2014/main" val="20003"/>
                    </a:ext>
                  </a:extLst>
                </a:gridCol>
                <a:gridCol w="433705">
                  <a:extLst>
                    <a:ext uri="{9D8B030D-6E8A-4147-A177-3AD203B41FA5}">
                      <a16:colId xmlns:a16="http://schemas.microsoft.com/office/drawing/2014/main" val="20004"/>
                    </a:ext>
                  </a:extLst>
                </a:gridCol>
                <a:gridCol w="433705">
                  <a:extLst>
                    <a:ext uri="{9D8B030D-6E8A-4147-A177-3AD203B41FA5}">
                      <a16:colId xmlns:a16="http://schemas.microsoft.com/office/drawing/2014/main" val="20005"/>
                    </a:ext>
                  </a:extLst>
                </a:gridCol>
                <a:gridCol w="433705">
                  <a:extLst>
                    <a:ext uri="{9D8B030D-6E8A-4147-A177-3AD203B41FA5}">
                      <a16:colId xmlns:a16="http://schemas.microsoft.com/office/drawing/2014/main" val="20006"/>
                    </a:ext>
                  </a:extLst>
                </a:gridCol>
                <a:gridCol w="433070">
                  <a:extLst>
                    <a:ext uri="{9D8B030D-6E8A-4147-A177-3AD203B41FA5}">
                      <a16:colId xmlns:a16="http://schemas.microsoft.com/office/drawing/2014/main" val="20007"/>
                    </a:ext>
                  </a:extLst>
                </a:gridCol>
                <a:gridCol w="433705">
                  <a:extLst>
                    <a:ext uri="{9D8B030D-6E8A-4147-A177-3AD203B41FA5}">
                      <a16:colId xmlns:a16="http://schemas.microsoft.com/office/drawing/2014/main" val="20008"/>
                    </a:ext>
                  </a:extLst>
                </a:gridCol>
                <a:gridCol w="433705">
                  <a:extLst>
                    <a:ext uri="{9D8B030D-6E8A-4147-A177-3AD203B41FA5}">
                      <a16:colId xmlns:a16="http://schemas.microsoft.com/office/drawing/2014/main" val="20009"/>
                    </a:ext>
                  </a:extLst>
                </a:gridCol>
                <a:gridCol w="430530">
                  <a:extLst>
                    <a:ext uri="{9D8B030D-6E8A-4147-A177-3AD203B41FA5}">
                      <a16:colId xmlns:a16="http://schemas.microsoft.com/office/drawing/2014/main" val="20010"/>
                    </a:ext>
                  </a:extLst>
                </a:gridCol>
                <a:gridCol w="433705">
                  <a:extLst>
                    <a:ext uri="{9D8B030D-6E8A-4147-A177-3AD203B41FA5}">
                      <a16:colId xmlns:a16="http://schemas.microsoft.com/office/drawing/2014/main" val="20011"/>
                    </a:ext>
                  </a:extLst>
                </a:gridCol>
                <a:gridCol w="433070">
                  <a:extLst>
                    <a:ext uri="{9D8B030D-6E8A-4147-A177-3AD203B41FA5}">
                      <a16:colId xmlns:a16="http://schemas.microsoft.com/office/drawing/2014/main" val="20012"/>
                    </a:ext>
                  </a:extLst>
                </a:gridCol>
                <a:gridCol w="434340">
                  <a:extLst>
                    <a:ext uri="{9D8B030D-6E8A-4147-A177-3AD203B41FA5}">
                      <a16:colId xmlns:a16="http://schemas.microsoft.com/office/drawing/2014/main" val="20013"/>
                    </a:ext>
                  </a:extLst>
                </a:gridCol>
                <a:gridCol w="432435">
                  <a:extLst>
                    <a:ext uri="{9D8B030D-6E8A-4147-A177-3AD203B41FA5}">
                      <a16:colId xmlns:a16="http://schemas.microsoft.com/office/drawing/2014/main" val="20014"/>
                    </a:ext>
                  </a:extLst>
                </a:gridCol>
                <a:gridCol w="431165">
                  <a:extLst>
                    <a:ext uri="{9D8B030D-6E8A-4147-A177-3AD203B41FA5}">
                      <a16:colId xmlns:a16="http://schemas.microsoft.com/office/drawing/2014/main" val="20015"/>
                    </a:ext>
                  </a:extLst>
                </a:gridCol>
                <a:gridCol w="1149350">
                  <a:extLst>
                    <a:ext uri="{9D8B030D-6E8A-4147-A177-3AD203B41FA5}">
                      <a16:colId xmlns:a16="http://schemas.microsoft.com/office/drawing/2014/main" val="20016"/>
                    </a:ext>
                  </a:extLst>
                </a:gridCol>
              </a:tblGrid>
              <a:tr h="365760">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i="1" baseline="-25000">
                          <a:latin typeface="Times New Roman" panose="02020603050405020304" pitchFamily="18" charset="0"/>
                          <a:ea typeface="楷体" panose="02010609060101010101" charset="-122"/>
                          <a:cs typeface="Times New Roman" panose="02020603050405020304" pitchFamily="18" charset="0"/>
                          <a:sym typeface="+mn-ea"/>
                        </a:rPr>
                        <a:t>s</a:t>
                      </a:r>
                      <a:endParaRPr lang="en-US" altLang="en-US" sz="16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aseline="-25000">
                          <a:latin typeface="Times New Roman" panose="02020603050405020304" pitchFamily="18" charset="0"/>
                          <a:ea typeface="楷体" panose="02010609060101010101" charset="-122"/>
                          <a:cs typeface="Times New Roman" panose="02020603050405020304" pitchFamily="18" charset="0"/>
                          <a:sym typeface="+mn-ea"/>
                        </a:rPr>
                        <a:t>14</a:t>
                      </a:r>
                      <a:endParaRPr lang="en-US" altLang="en-US" sz="16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13</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12</a:t>
                      </a:r>
                      <a:endParaRPr lang="en-US" altLang="en-US" sz="16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aseline="-25000">
                          <a:latin typeface="Times New Roman" panose="02020603050405020304" pitchFamily="18" charset="0"/>
                          <a:ea typeface="楷体" panose="02010609060101010101" charset="-122"/>
                          <a:cs typeface="Times New Roman" panose="02020603050405020304" pitchFamily="18" charset="0"/>
                          <a:sym typeface="+mn-ea"/>
                        </a:rPr>
                        <a:t>11</a:t>
                      </a:r>
                      <a:endParaRPr lang="en-US" altLang="en-US" sz="16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10</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9</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8</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7</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6</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5</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4</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3</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2</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1</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pitchFamily="18" charset="0"/>
                          <a:ea typeface="楷体" panose="02010609060101010101" charset="-122"/>
                          <a:cs typeface="Times New Roman" panose="02020603050405020304" pitchFamily="18" charset="0"/>
                        </a:rPr>
                        <a:t>N</a:t>
                      </a:r>
                      <a:r>
                        <a:rPr lang="en-US" sz="1600" b="0" baseline="-25000">
                          <a:latin typeface="Times New Roman" panose="02020603050405020304" pitchFamily="18" charset="0"/>
                          <a:ea typeface="楷体" panose="02010609060101010101" charset="-122"/>
                          <a:cs typeface="Times New Roman" panose="02020603050405020304" pitchFamily="18" charset="0"/>
                        </a:rPr>
                        <a:t>0</a:t>
                      </a:r>
                      <a:endParaRPr lang="en-US" altLang="en-US" sz="16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：A</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 name="图片 4" descr="校徽">
            <a:extLst>
              <a:ext uri="{FF2B5EF4-FFF2-40B4-BE49-F238E27FC236}">
                <a16:creationId xmlns:a16="http://schemas.microsoft.com/office/drawing/2014/main" id="{43205A5A-7FE3-4D4C-9BAC-5CE8F8F77E7E}"/>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99210" y="661670"/>
            <a:ext cx="9465945" cy="5631180"/>
          </a:xfrm>
          <a:prstGeom prst="rect">
            <a:avLst/>
          </a:prstGeom>
          <a:noFill/>
        </p:spPr>
        <p:txBody>
          <a:bodyPr wrap="square" rtlCol="0">
            <a:spAutoFit/>
          </a:bodyPr>
          <a:lstStyle/>
          <a:p>
            <a:pPr>
              <a:lnSpc>
                <a:spcPct val="150000"/>
              </a:lnSpc>
            </a:pPr>
            <a:r>
              <a:rPr lang="en-US" altLang="zh-CN" sz="2400"/>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4</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）反码表示法</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纯小数的反码</a:t>
            </a: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定义为</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(2-2</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&gt;-1   </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其中，</a:t>
            </a:r>
            <a:r>
              <a:rPr sz="2400" i="1">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代表数的位数。表达式（5-40）表明[</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的模为（2-2</a:t>
            </a:r>
            <a:r>
              <a:rPr sz="2400" baseline="30000">
                <a:latin typeface="Times New Roman" panose="02020603050405020304" pitchFamily="18" charset="0"/>
                <a:ea typeface="楷体" panose="02010609060101010101" charset="-122"/>
                <a:cs typeface="Times New Roman" panose="02020603050405020304" pitchFamily="18" charset="0"/>
              </a:rPr>
              <a:t>-</a:t>
            </a:r>
            <a:r>
              <a:rPr sz="2400" i="1" baseline="30000">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），简称模2反码。</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例</a:t>
            </a:r>
            <a:r>
              <a:rPr lang="en-US" sz="2400">
                <a:latin typeface="Times New Roman" panose="02020603050405020304" pitchFamily="18" charset="0"/>
                <a:ea typeface="楷体" panose="02010609060101010101" charset="-122"/>
                <a:cs typeface="Times New Roman" panose="02020603050405020304" pitchFamily="18" charset="0"/>
              </a:rPr>
              <a:t>12</a:t>
            </a:r>
            <a:r>
              <a:rPr lang="zh-CN" alt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=0.11010，</a:t>
            </a:r>
            <a:r>
              <a:rPr lang="en-US" sz="2400" i="1">
                <a:latin typeface="Times New Roman" panose="02020603050405020304" pitchFamily="18" charset="0"/>
                <a:ea typeface="楷体" panose="02010609060101010101" charset="-122"/>
                <a:cs typeface="Times New Roman" panose="02020603050405020304" pitchFamily="18" charset="0"/>
              </a:rPr>
              <a:t>y</a:t>
            </a:r>
            <a:r>
              <a:rPr sz="2400">
                <a:latin typeface="Times New Roman" panose="02020603050405020304" pitchFamily="18" charset="0"/>
                <a:ea typeface="楷体" panose="02010609060101010101" charset="-122"/>
                <a:cs typeface="Times New Roman" panose="02020603050405020304" pitchFamily="18" charset="0"/>
              </a:rPr>
              <a:t>= -0.11010，求反码。</a:t>
            </a: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rPr>
              <a:t>    解：</a:t>
            </a:r>
            <a:r>
              <a:rPr sz="2400">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=0.11010，[</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=1.00101    </a:t>
            </a:r>
          </a:p>
        </p:txBody>
      </p:sp>
      <p:sp>
        <p:nvSpPr>
          <p:cNvPr id="1073744743" name="左大括号 1073744742"/>
          <p:cNvSpPr>
            <a:spLocks noChangeAspect="1"/>
          </p:cNvSpPr>
          <p:nvPr/>
        </p:nvSpPr>
        <p:spPr>
          <a:xfrm>
            <a:off x="2905760" y="2593340"/>
            <a:ext cx="171450" cy="13881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BA6A14B8-C8E3-4B2F-9919-7DA47E917FDC}"/>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93140" y="1638935"/>
            <a:ext cx="10041890" cy="4523105"/>
          </a:xfrm>
          <a:prstGeom prst="rect">
            <a:avLst/>
          </a:prstGeom>
          <a:noFill/>
        </p:spPr>
        <p:txBody>
          <a:bodyPr wrap="square" rtlCol="0">
            <a:spAutoFit/>
          </a:bodyPr>
          <a:lstStyle/>
          <a:p>
            <a:pPr>
              <a:lnSpc>
                <a:spcPct val="150000"/>
              </a:lnSpc>
            </a:pPr>
            <a:r>
              <a:rPr lang="en-US" altLang="zh-CN" sz="2400"/>
              <a:t>  </a:t>
            </a:r>
            <a:r>
              <a:rPr lang="en-US" altLang="zh-CN" sz="2400">
                <a:solidFill>
                  <a:schemeClr val="tx1"/>
                </a:solidFill>
              </a:rPr>
              <a:t>  </a:t>
            </a:r>
            <a:r>
              <a:rPr sz="2400">
                <a:solidFill>
                  <a:schemeClr val="tx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纯小数</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模</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4</a:t>
            </a:r>
            <a:r>
              <a:rPr sz="2400">
                <a:latin typeface="Times New Roman" panose="02020603050405020304" pitchFamily="18" charset="0"/>
                <a:ea typeface="楷体" panose="02010609060101010101" charset="-122"/>
                <a:cs typeface="Times New Roman" panose="02020603050405020304" pitchFamily="18" charset="0"/>
                <a:sym typeface="+mn-ea"/>
              </a:rPr>
              <a:t>的</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反码</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定义为</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4</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&gt;-1   </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其中，</a:t>
            </a:r>
            <a:r>
              <a:rPr sz="2400" i="1">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代表数的位数。表达式表明[</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的模为（</a:t>
            </a:r>
            <a:r>
              <a:rPr lang="en-US" sz="2400">
                <a:latin typeface="Times New Roman" panose="02020603050405020304" pitchFamily="18" charset="0"/>
                <a:ea typeface="楷体" panose="02010609060101010101" charset="-122"/>
                <a:cs typeface="Times New Roman" panose="02020603050405020304" pitchFamily="18" charset="0"/>
              </a:rPr>
              <a:t>4</a:t>
            </a:r>
            <a:r>
              <a:rPr sz="2400">
                <a:latin typeface="Times New Roman" panose="02020603050405020304" pitchFamily="18" charset="0"/>
                <a:ea typeface="楷体" panose="02010609060101010101" charset="-122"/>
                <a:cs typeface="Times New Roman" panose="02020603050405020304" pitchFamily="18" charset="0"/>
              </a:rPr>
              <a:t>-2</a:t>
            </a:r>
            <a:r>
              <a:rPr sz="2400" baseline="30000">
                <a:latin typeface="Times New Roman" panose="02020603050405020304" pitchFamily="18" charset="0"/>
                <a:ea typeface="楷体" panose="02010609060101010101" charset="-122"/>
                <a:cs typeface="Times New Roman" panose="02020603050405020304" pitchFamily="18" charset="0"/>
              </a:rPr>
              <a:t>-</a:t>
            </a:r>
            <a:r>
              <a:rPr sz="2400" i="1" baseline="30000">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），简称模</a:t>
            </a:r>
            <a:r>
              <a:rPr lang="en-US" sz="2400">
                <a:latin typeface="Times New Roman" panose="02020603050405020304" pitchFamily="18" charset="0"/>
                <a:ea typeface="楷体" panose="02010609060101010101" charset="-122"/>
                <a:cs typeface="Times New Roman" panose="02020603050405020304" pitchFamily="18" charset="0"/>
              </a:rPr>
              <a:t>4</a:t>
            </a:r>
            <a:r>
              <a:rPr sz="2400">
                <a:latin typeface="Times New Roman" panose="02020603050405020304" pitchFamily="18" charset="0"/>
                <a:ea typeface="楷体" panose="02010609060101010101" charset="-122"/>
                <a:cs typeface="Times New Roman" panose="02020603050405020304" pitchFamily="18" charset="0"/>
              </a:rPr>
              <a:t>反码。</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例</a:t>
            </a:r>
            <a:r>
              <a:rPr lang="en-US" sz="2400">
                <a:latin typeface="Times New Roman" panose="02020603050405020304" pitchFamily="18" charset="0"/>
                <a:ea typeface="楷体" panose="02010609060101010101" charset="-122"/>
                <a:cs typeface="Times New Roman" panose="02020603050405020304" pitchFamily="18" charset="0"/>
              </a:rPr>
              <a:t>13</a:t>
            </a:r>
            <a:r>
              <a:rPr lang="zh-CN" alt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  已知二进制数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=0.11010，</a:t>
            </a:r>
            <a:r>
              <a:rPr lang="en-US" sz="2400" i="1">
                <a:latin typeface="Times New Roman" panose="02020603050405020304" pitchFamily="18" charset="0"/>
                <a:ea typeface="楷体" panose="02010609060101010101" charset="-122"/>
                <a:cs typeface="Times New Roman" panose="02020603050405020304" pitchFamily="18" charset="0"/>
              </a:rPr>
              <a:t>y</a:t>
            </a:r>
            <a:r>
              <a:rPr sz="2400">
                <a:latin typeface="Times New Roman" panose="02020603050405020304" pitchFamily="18" charset="0"/>
                <a:ea typeface="楷体" panose="02010609060101010101" charset="-122"/>
                <a:cs typeface="Times New Roman" panose="02020603050405020304" pitchFamily="18" charset="0"/>
              </a:rPr>
              <a:t>= -0.11010，求</a:t>
            </a:r>
            <a:r>
              <a:rPr sz="2400">
                <a:latin typeface="Times New Roman" panose="02020603050405020304" pitchFamily="18" charset="0"/>
                <a:ea typeface="楷体" panose="02010609060101010101" charset="-122"/>
                <a:cs typeface="Times New Roman" panose="02020603050405020304" pitchFamily="18" charset="0"/>
                <a:sym typeface="+mn-ea"/>
              </a:rPr>
              <a:t>模</a:t>
            </a:r>
            <a:r>
              <a:rPr lang="en-US" sz="2400">
                <a:latin typeface="Times New Roman" panose="02020603050405020304" pitchFamily="18" charset="0"/>
                <a:ea typeface="楷体" panose="02010609060101010101" charset="-122"/>
                <a:cs typeface="Times New Roman" panose="02020603050405020304" pitchFamily="18" charset="0"/>
                <a:sym typeface="+mn-ea"/>
              </a:rPr>
              <a:t>4</a:t>
            </a:r>
            <a:r>
              <a:rPr sz="2400">
                <a:latin typeface="Times New Roman" panose="02020603050405020304" pitchFamily="18" charset="0"/>
                <a:ea typeface="楷体" panose="02010609060101010101" charset="-122"/>
                <a:cs typeface="Times New Roman" panose="02020603050405020304" pitchFamily="18" charset="0"/>
              </a:rPr>
              <a:t>反码。</a:t>
            </a:r>
          </a:p>
          <a:p>
            <a:pPr>
              <a:lnSpc>
                <a:spcPct val="150000"/>
              </a:lnSpc>
            </a:pPr>
            <a:r>
              <a:rPr lang="zh-CN" sz="2400">
                <a:latin typeface="Times New Roman" panose="02020603050405020304" pitchFamily="18" charset="0"/>
                <a:ea typeface="楷体" panose="02010609060101010101" charset="-122"/>
                <a:cs typeface="Times New Roman" panose="02020603050405020304" pitchFamily="18" charset="0"/>
              </a:rPr>
              <a:t>    解：</a:t>
            </a:r>
            <a:r>
              <a:rPr sz="2400">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=0</a:t>
            </a:r>
            <a:r>
              <a:rPr lang="en-US" sz="2400">
                <a:latin typeface="Times New Roman" panose="02020603050405020304" pitchFamily="18" charset="0"/>
                <a:ea typeface="楷体" panose="02010609060101010101" charset="-122"/>
                <a:cs typeface="Times New Roman" panose="02020603050405020304" pitchFamily="18" charset="0"/>
              </a:rPr>
              <a:t>0</a:t>
            </a:r>
            <a:r>
              <a:rPr sz="2400">
                <a:latin typeface="Times New Roman" panose="02020603050405020304" pitchFamily="18" charset="0"/>
                <a:ea typeface="楷体" panose="02010609060101010101" charset="-122"/>
                <a:cs typeface="Times New Roman" panose="02020603050405020304" pitchFamily="18" charset="0"/>
              </a:rPr>
              <a:t>.11010，[</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=1</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.00101</a:t>
            </a:r>
            <a:r>
              <a:rPr sz="2400"/>
              <a:t>    </a:t>
            </a:r>
          </a:p>
        </p:txBody>
      </p:sp>
      <p:sp>
        <p:nvSpPr>
          <p:cNvPr id="1073744743" name="左大括号 1073744742"/>
          <p:cNvSpPr>
            <a:spLocks noChangeAspect="1"/>
          </p:cNvSpPr>
          <p:nvPr/>
        </p:nvSpPr>
        <p:spPr>
          <a:xfrm>
            <a:off x="2983230" y="3049905"/>
            <a:ext cx="171450" cy="13881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 name="左大括号 1"/>
          <p:cNvSpPr>
            <a:spLocks noChangeAspect="1"/>
          </p:cNvSpPr>
          <p:nvPr/>
        </p:nvSpPr>
        <p:spPr>
          <a:xfrm rot="16200000">
            <a:off x="3365500" y="5625465"/>
            <a:ext cx="121920" cy="9944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3" name="左大括号 2"/>
          <p:cNvSpPr>
            <a:spLocks noChangeAspect="1"/>
          </p:cNvSpPr>
          <p:nvPr/>
        </p:nvSpPr>
        <p:spPr>
          <a:xfrm rot="16200000">
            <a:off x="5554980" y="5630545"/>
            <a:ext cx="121920" cy="9944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5" name="文本框 4"/>
          <p:cNvSpPr txBox="1"/>
          <p:nvPr/>
        </p:nvSpPr>
        <p:spPr>
          <a:xfrm>
            <a:off x="3141345" y="6282690"/>
            <a:ext cx="1005205" cy="368300"/>
          </a:xfrm>
          <a:prstGeom prst="rect">
            <a:avLst/>
          </a:prstGeom>
          <a:noFill/>
        </p:spPr>
        <p:txBody>
          <a:bodyPr wrap="square" rtlCol="0">
            <a:spAutoFit/>
          </a:bodyPr>
          <a:lstStyle/>
          <a:p>
            <a:r>
              <a:rPr lang="en-US" altLang="zh-CN" i="1">
                <a:latin typeface="Times New Roman" panose="02020603050405020304" pitchFamily="18" charset="0"/>
                <a:ea typeface="楷体" panose="02010609060101010101" charset="-122"/>
                <a:cs typeface="Times New Roman" panose="02020603050405020304" pitchFamily="18" charset="0"/>
              </a:rPr>
              <a:t>n</a:t>
            </a:r>
            <a:r>
              <a:rPr lang="en-US" altLang="zh-CN">
                <a:latin typeface="Times New Roman" panose="02020603050405020304" pitchFamily="18" charset="0"/>
                <a:ea typeface="楷体" panose="02010609060101010101" charset="-122"/>
                <a:cs typeface="Times New Roman" panose="02020603050405020304" pitchFamily="18" charset="0"/>
              </a:rPr>
              <a:t>+2</a:t>
            </a:r>
            <a:r>
              <a:rPr lang="zh-CN" altLang="en-US">
                <a:latin typeface="Times New Roman" panose="02020603050405020304" pitchFamily="18" charset="0"/>
                <a:ea typeface="楷体" panose="02010609060101010101" charset="-122"/>
                <a:cs typeface="Times New Roman" panose="02020603050405020304" pitchFamily="18" charset="0"/>
              </a:rPr>
              <a:t>位</a:t>
            </a:r>
          </a:p>
        </p:txBody>
      </p:sp>
      <p:sp>
        <p:nvSpPr>
          <p:cNvPr id="6" name="文本框 5"/>
          <p:cNvSpPr txBox="1"/>
          <p:nvPr/>
        </p:nvSpPr>
        <p:spPr>
          <a:xfrm>
            <a:off x="5330825" y="6287770"/>
            <a:ext cx="1005205" cy="368300"/>
          </a:xfrm>
          <a:prstGeom prst="rect">
            <a:avLst/>
          </a:prstGeom>
          <a:noFill/>
        </p:spPr>
        <p:txBody>
          <a:bodyPr wrap="square" rtlCol="0">
            <a:spAutoFit/>
          </a:bodyPr>
          <a:lstStyle/>
          <a:p>
            <a:r>
              <a:rPr lang="en-US" altLang="zh-CN" i="1">
                <a:latin typeface="Times New Roman" panose="02020603050405020304" pitchFamily="18" charset="0"/>
                <a:ea typeface="楷体" panose="02010609060101010101" charset="-122"/>
                <a:cs typeface="Times New Roman" panose="02020603050405020304" pitchFamily="18" charset="0"/>
              </a:rPr>
              <a:t>n</a:t>
            </a:r>
            <a:r>
              <a:rPr lang="en-US" altLang="zh-CN">
                <a:latin typeface="Times New Roman" panose="02020603050405020304" pitchFamily="18" charset="0"/>
                <a:ea typeface="楷体" panose="02010609060101010101" charset="-122"/>
                <a:cs typeface="Times New Roman" panose="02020603050405020304" pitchFamily="18" charset="0"/>
              </a:rPr>
              <a:t>+2</a:t>
            </a:r>
            <a:r>
              <a:rPr lang="zh-CN" altLang="en-US">
                <a:latin typeface="Times New Roman" panose="02020603050405020304" pitchFamily="18" charset="0"/>
                <a:ea typeface="楷体" panose="02010609060101010101" charset="-122"/>
                <a:cs typeface="Times New Roman" panose="02020603050405020304" pitchFamily="18" charset="0"/>
              </a:rPr>
              <a:t>位</a:t>
            </a:r>
          </a:p>
        </p:txBody>
      </p:sp>
      <p:pic>
        <p:nvPicPr>
          <p:cNvPr id="9" name="图片 8" descr="校徽">
            <a:extLst>
              <a:ext uri="{FF2B5EF4-FFF2-40B4-BE49-F238E27FC236}">
                <a16:creationId xmlns:a16="http://schemas.microsoft.com/office/drawing/2014/main" id="{9F5CBDD2-914A-431B-A15B-C6D2BB76ABF4}"/>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960755" y="1230630"/>
            <a:ext cx="10605135" cy="5077460"/>
          </a:xfrm>
          <a:prstGeom prst="rect">
            <a:avLst/>
          </a:prstGeom>
          <a:noFill/>
        </p:spPr>
        <p:txBody>
          <a:bodyPr wrap="square" rtlCol="0">
            <a:spAutoFit/>
          </a:bodyPr>
          <a:lstStyle/>
          <a:p>
            <a:pPr>
              <a:lnSpc>
                <a:spcPct val="150000"/>
              </a:lnSpc>
            </a:pPr>
            <a:r>
              <a:rPr lang="en-US" altLang="zh-CN" sz="2400"/>
              <a:t>    </a:t>
            </a:r>
            <a:r>
              <a:rPr sz="2400">
                <a:solidFill>
                  <a:schemeClr val="accent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反码表示法的性质：</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①</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设</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反</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sym typeface="+mn-ea"/>
              </a:rPr>
              <a:t> </a:t>
            </a:r>
            <a:endParaRPr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当1&gt;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   1&gt;[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 且</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当0≥</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&gt;-1，2&gt;[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    且X0=1</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说明</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=0时，表示真值X是正数；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=1时，表示</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是负数；</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就是[</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的符号位。</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sz="2400">
                <a:latin typeface="微软雅黑" panose="020B0503020204020204" pitchFamily="34" charset="-122"/>
                <a:ea typeface="微软雅黑" panose="020B0503020204020204" pitchFamily="34" charset="-122"/>
                <a:cs typeface="Times New Roman" panose="02020603050405020304" pitchFamily="18" charset="0"/>
              </a:rPr>
              <a:t>②</a:t>
            </a:r>
            <a:r>
              <a:rPr sz="2400">
                <a:latin typeface="Times New Roman" panose="02020603050405020304" pitchFamily="18" charset="0"/>
                <a:ea typeface="楷体" panose="02010609060101010101" charset="-122"/>
                <a:cs typeface="Times New Roman" panose="02020603050405020304" pitchFamily="18" charset="0"/>
              </a:rPr>
              <a:t>由反码定义可知</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[+0]</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=0.00……0</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[-0]</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=1.11……1</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所以</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反码中“0”的表示法有两种，不是唯一的。</a:t>
            </a:r>
          </a:p>
        </p:txBody>
      </p:sp>
      <p:pic>
        <p:nvPicPr>
          <p:cNvPr id="5" name="图片 4" descr="校徽">
            <a:extLst>
              <a:ext uri="{FF2B5EF4-FFF2-40B4-BE49-F238E27FC236}">
                <a16:creationId xmlns:a16="http://schemas.microsoft.com/office/drawing/2014/main" id="{476938C3-3201-4398-823A-540E3EFC8CF6}"/>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noChangeArrowheads="1"/>
          </p:cNvSpPr>
          <p:nvPr>
            <p:ph sz="quarter" idx="10"/>
          </p:nvPr>
        </p:nvSpPr>
        <p:spPr>
          <a:xfrm>
            <a:off x="1067435" y="580390"/>
            <a:ext cx="7775575" cy="774700"/>
          </a:xfrm>
        </p:spPr>
        <p:txBody>
          <a:bodyPr vert="horz" wrap="square" lIns="91440" tIns="45720" rIns="91440" bIns="45720" numCol="1" anchor="t" anchorCtr="0" compatLnSpc="1"/>
          <a:lstStyle/>
          <a:p>
            <a:pPr marL="273050" marR="0" lvl="0" indent="-273050" algn="l" defTabSz="914400" rtl="0" eaLnBrk="1" fontAlgn="base" latinLnBrk="0" hangingPunct="1">
              <a:lnSpc>
                <a:spcPts val="4000"/>
              </a:lnSpc>
              <a:spcBef>
                <a:spcPts val="600"/>
              </a:spcBef>
              <a:spcAft>
                <a:spcPts val="1200"/>
              </a:spcAft>
              <a:buClr>
                <a:schemeClr val="accent1"/>
              </a:buClr>
              <a:buSzPct val="70000"/>
              <a:buFont typeface="Arial" panose="020B0604020202020204" pitchFamily="34" charset="0"/>
              <a:buNone/>
              <a:defRPr/>
            </a:pPr>
            <a:r>
              <a:rPr kumimoji="0" lang="en-US" sz="32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2</a:t>
            </a:r>
            <a:r>
              <a:rPr lang="en-US" altLang="zh-CN" sz="320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sym typeface="+mn-ea"/>
              </a:rPr>
              <a:t>.</a:t>
            </a:r>
            <a:r>
              <a:rPr kumimoji="0" sz="32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定点数的表示</a:t>
            </a:r>
          </a:p>
          <a:p>
            <a:pPr marL="0" marR="0" lvl="0" indent="0" algn="l" defTabSz="914400" rtl="0" eaLnBrk="1" fontAlgn="base" latinLnBrk="0" hangingPunct="1">
              <a:lnSpc>
                <a:spcPts val="4000"/>
              </a:lnSpc>
              <a:spcBef>
                <a:spcPts val="600"/>
              </a:spcBef>
              <a:spcAft>
                <a:spcPct val="0"/>
              </a:spcAft>
              <a:buClr>
                <a:schemeClr val="accent1"/>
              </a:buClr>
              <a:buSzPct val="70000"/>
              <a:buFont typeface="Wingdings" panose="05000000000000000000" pitchFamily="2" charset="2"/>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68070" y="1594485"/>
            <a:ext cx="9878695" cy="5077460"/>
          </a:xfrm>
          <a:prstGeom prst="rect">
            <a:avLst/>
          </a:prstGeom>
          <a:noFill/>
        </p:spPr>
        <p:txBody>
          <a:bodyPr wrap="square" rtlCol="0">
            <a:spAutoFit/>
          </a:bodyPr>
          <a:lstStyle/>
          <a:p>
            <a:pPr>
              <a:lnSpc>
                <a:spcPct val="150000"/>
              </a:lnSpc>
            </a:pPr>
            <a:r>
              <a:rPr lang="en-US" altLang="zh-CN" sz="2400"/>
              <a:t>    </a:t>
            </a:r>
            <a:r>
              <a:rPr lang="en-US" altLang="zh-CN" sz="2400">
                <a:solidFill>
                  <a:schemeClr val="tx1"/>
                </a:solidFill>
                <a:latin typeface="楷体" panose="02010609060101010101" charset="-122"/>
                <a:ea typeface="楷体" panose="02010609060101010101" charset="-122"/>
                <a:cs typeface="楷体" panose="02010609060101010101" charset="-122"/>
              </a:rPr>
              <a:t>（1）机器数与真值</a:t>
            </a:r>
            <a:endParaRPr lang="en-US" altLang="zh-CN" sz="2400">
              <a:latin typeface="楷体" panose="02010609060101010101" charset="-122"/>
              <a:ea typeface="楷体" panose="02010609060101010101" charset="-122"/>
              <a:cs typeface="楷体" panose="02010609060101010101" charset="-122"/>
            </a:endParaRPr>
          </a:p>
          <a:p>
            <a:pPr>
              <a:lnSpc>
                <a:spcPct val="150000"/>
              </a:lnSpc>
            </a:pPr>
            <a:r>
              <a:rPr lang="zh-CN" altLang="en-US" sz="2400">
                <a:latin typeface="楷体" panose="02010609060101010101" charset="-122"/>
                <a:ea typeface="楷体" panose="02010609060101010101" charset="-122"/>
                <a:cs typeface="楷体" panose="02010609060101010101" charset="-122"/>
              </a:rPr>
              <a:t>    带符号数有正数、负数和零。</a:t>
            </a:r>
          </a:p>
          <a:p>
            <a:pPr>
              <a:lnSpc>
                <a:spcPct val="150000"/>
              </a:lnSpc>
            </a:pPr>
            <a:r>
              <a:rPr lang="zh-CN" altLang="en-US" sz="2400">
                <a:latin typeface="楷体" panose="02010609060101010101" charset="-122"/>
                <a:ea typeface="楷体" panose="02010609060101010101" charset="-122"/>
                <a:cs typeface="楷体" panose="02010609060101010101" charset="-122"/>
              </a:rPr>
              <a:t>    正号“+”和负号“-”，在二进制计算机中自然地就可以用一位二进制数来表示一个数的符号。</a:t>
            </a:r>
          </a:p>
          <a:p>
            <a:pPr>
              <a:lnSpc>
                <a:spcPct val="150000"/>
              </a:lnSpc>
            </a:pPr>
            <a:r>
              <a:rPr lang="zh-CN" altLang="en-US" sz="2400">
                <a:latin typeface="楷体" panose="02010609060101010101" charset="-122"/>
                <a:ea typeface="楷体" panose="02010609060101010101" charset="-122"/>
                <a:cs typeface="楷体" panose="02010609060101010101" charset="-122"/>
              </a:rPr>
              <a:t>    计算机内部表示正负数的编码称为机器数，不同机器数对零的处理有所不同</a:t>
            </a:r>
            <a:r>
              <a:rPr lang="zh-CN" altLang="zh-CN" sz="2400">
                <a:latin typeface="楷体" panose="02010609060101010101" charset="-122"/>
                <a:ea typeface="楷体" panose="02010609060101010101" charset="-122"/>
                <a:cs typeface="楷体" panose="02010609060101010101" charset="-122"/>
                <a:sym typeface="+mn-ea"/>
              </a:rPr>
              <a:t>。</a:t>
            </a:r>
          </a:p>
          <a:p>
            <a:pPr>
              <a:lnSpc>
                <a:spcPct val="150000"/>
              </a:lnSpc>
            </a:pPr>
            <a:r>
              <a:rPr lang="zh-CN" altLang="zh-CN" sz="2400">
                <a:latin typeface="楷体" panose="02010609060101010101" charset="-122"/>
                <a:ea typeface="楷体" panose="02010609060101010101" charset="-122"/>
                <a:cs typeface="楷体" panose="02010609060101010101" charset="-122"/>
                <a:sym typeface="+mn-ea"/>
              </a:rPr>
              <a:t>    </a:t>
            </a:r>
            <a:r>
              <a:rPr lang="zh-CN" altLang="en-US" sz="2400">
                <a:latin typeface="楷体" panose="02010609060101010101" charset="-122"/>
                <a:ea typeface="楷体" panose="02010609060101010101" charset="-122"/>
                <a:cs typeface="楷体" panose="02010609060101010101" charset="-122"/>
                <a:sym typeface="+mn-ea"/>
              </a:rPr>
              <a:t>机器数表示的数值称为真值。</a:t>
            </a:r>
          </a:p>
          <a:p>
            <a:pPr>
              <a:lnSpc>
                <a:spcPct val="150000"/>
              </a:lnSpc>
            </a:pPr>
            <a:r>
              <a:rPr lang="zh-CN" altLang="en-US" sz="2400">
                <a:latin typeface="楷体" panose="02010609060101010101" charset="-122"/>
                <a:ea typeface="楷体" panose="02010609060101010101" charset="-122"/>
                <a:cs typeface="楷体" panose="02010609060101010101" charset="-122"/>
                <a:sym typeface="+mn-ea"/>
              </a:rPr>
              <a:t>    计算机内部定点机器数有无符号数、原码、补码、反码和移码等形式。其中，移码只表示整数。</a:t>
            </a:r>
            <a:r>
              <a:rPr lang="zh-CN" altLang="zh-CN" sz="2400">
                <a:latin typeface="Arial" panose="020B0604020202020204" pitchFamily="34" charset="0"/>
                <a:cs typeface="Arial" panose="020B0604020202020204" pitchFamily="34" charset="0"/>
                <a:sym typeface="+mn-ea"/>
              </a:rPr>
              <a:t>        </a:t>
            </a:r>
          </a:p>
        </p:txBody>
      </p:sp>
      <p:pic>
        <p:nvPicPr>
          <p:cNvPr id="5" name="图片 4" descr="校徽">
            <a:extLst>
              <a:ext uri="{FF2B5EF4-FFF2-40B4-BE49-F238E27FC236}">
                <a16:creationId xmlns:a16="http://schemas.microsoft.com/office/drawing/2014/main" id="{DBB68B72-8943-4CF5-812C-448559710647}"/>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linds(horizont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linds(horizontal)">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linds(horizontal)">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blinds(horizontal)">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blinds(horizontal)">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blinds(horizontal)">
                                      <p:cBhvr>
                                        <p:cTn id="3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38225" y="661670"/>
            <a:ext cx="9925050" cy="6185535"/>
          </a:xfrm>
          <a:prstGeom prst="rect">
            <a:avLst/>
          </a:prstGeom>
          <a:noFill/>
        </p:spPr>
        <p:txBody>
          <a:bodyPr wrap="square" rtlCol="0">
            <a:spAutoFit/>
          </a:bodyPr>
          <a:lstStyle/>
          <a:p>
            <a:pPr>
              <a:lnSpc>
                <a:spcPct val="150000"/>
              </a:lnSpc>
            </a:pPr>
            <a:r>
              <a:rPr lang="en-US" altLang="zh-CN" sz="2400"/>
              <a:t>    </a:t>
            </a:r>
            <a:endParaRPr sz="2400">
              <a:solidFill>
                <a:schemeClr val="accent1"/>
              </a:solidFill>
            </a:endParaRPr>
          </a:p>
          <a:p>
            <a:pPr>
              <a:lnSpc>
                <a:spcPct val="150000"/>
              </a:lnSpc>
            </a:pPr>
            <a:r>
              <a:rPr sz="2400">
                <a:solidFill>
                  <a:schemeClr val="accent1"/>
                </a:solidFill>
              </a:rPr>
              <a:t>    </a:t>
            </a:r>
            <a:r>
              <a:rPr lang="en-US" sz="2400">
                <a:solidFill>
                  <a:schemeClr val="accent1"/>
                </a:solidFill>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③</a:t>
            </a:r>
            <a:r>
              <a:rPr sz="2400">
                <a:latin typeface="Times New Roman" panose="02020603050405020304" pitchFamily="18" charset="0"/>
                <a:ea typeface="楷体" panose="02010609060101010101" charset="-122"/>
                <a:cs typeface="Times New Roman" panose="02020603050405020304" pitchFamily="18" charset="0"/>
              </a:rPr>
              <a:t>因为反码，是以（2-2</a:t>
            </a:r>
            <a:r>
              <a:rPr sz="2400" baseline="30000">
                <a:latin typeface="Times New Roman" panose="02020603050405020304" pitchFamily="18" charset="0"/>
                <a:ea typeface="楷体" panose="02010609060101010101" charset="-122"/>
                <a:cs typeface="Times New Roman" panose="02020603050405020304" pitchFamily="18" charset="0"/>
              </a:rPr>
              <a:t>-</a:t>
            </a:r>
            <a:r>
              <a:rPr sz="2400" i="1" baseline="30000">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）为模的，最高进位是</a:t>
            </a:r>
            <a:r>
              <a:rPr sz="2400">
                <a:latin typeface="Times New Roman" panose="02020603050405020304" pitchFamily="18" charset="0"/>
                <a:ea typeface="楷体" panose="02010609060101010101" charset="-122"/>
                <a:cs typeface="Times New Roman" panose="02020603050405020304" pitchFamily="18" charset="0"/>
                <a:sym typeface="+mn-ea"/>
              </a:rPr>
              <a:t>2-2</a:t>
            </a:r>
            <a:r>
              <a:rPr sz="2400" baseline="30000">
                <a:latin typeface="Times New Roman" panose="02020603050405020304" pitchFamily="18" charset="0"/>
                <a:ea typeface="楷体" panose="02010609060101010101" charset="-122"/>
                <a:cs typeface="Times New Roman" panose="02020603050405020304" pitchFamily="18" charset="0"/>
                <a:sym typeface="+mn-ea"/>
              </a:rPr>
              <a:t>-</a:t>
            </a:r>
            <a:r>
              <a:rPr sz="2400" i="1" baseline="30000">
                <a:latin typeface="Times New Roman" panose="02020603050405020304" pitchFamily="18" charset="0"/>
                <a:ea typeface="楷体" panose="02010609060101010101" charset="-122"/>
                <a:cs typeface="Times New Roman" panose="02020603050405020304" pitchFamily="18" charset="0"/>
                <a:sym typeface="+mn-ea"/>
              </a:rPr>
              <a:t>n</a:t>
            </a:r>
            <a:r>
              <a:rPr sz="2400">
                <a:latin typeface="Times New Roman" panose="02020603050405020304" pitchFamily="18" charset="0"/>
                <a:ea typeface="楷体" panose="02010609060101010101" charset="-122"/>
                <a:cs typeface="Times New Roman" panose="02020603050405020304" pitchFamily="18" charset="0"/>
              </a:rPr>
              <a:t>[</a:t>
            </a:r>
            <a:r>
              <a:rPr sz="2400" i="1">
                <a:latin typeface="Times New Roman" panose="02020603050405020304" pitchFamily="18" charset="0"/>
                <a:ea typeface="楷体" panose="02010609060101010101" charset="-122"/>
                <a:cs typeface="Times New Roman" panose="02020603050405020304" pitchFamily="18" charset="0"/>
              </a:rPr>
              <a:t>mod</a:t>
            </a:r>
            <a:r>
              <a:rPr sz="2400">
                <a:latin typeface="Times New Roman" panose="02020603050405020304" pitchFamily="18" charset="0"/>
                <a:ea typeface="楷体" panose="02010609060101010101" charset="-122"/>
                <a:cs typeface="Times New Roman" panose="02020603050405020304" pitchFamily="18" charset="0"/>
              </a:rPr>
              <a:t>（2-2</a:t>
            </a:r>
            <a:r>
              <a:rPr sz="2400" baseline="30000">
                <a:latin typeface="Times New Roman" panose="02020603050405020304" pitchFamily="18" charset="0"/>
                <a:ea typeface="楷体" panose="02010609060101010101" charset="-122"/>
                <a:cs typeface="Times New Roman" panose="02020603050405020304" pitchFamily="18" charset="0"/>
              </a:rPr>
              <a:t>-</a:t>
            </a:r>
            <a:r>
              <a:rPr sz="2400" i="1" baseline="30000">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 ）]，所以，考虑到二进制逢二进一，还应将[2</a:t>
            </a:r>
            <a:r>
              <a:rPr sz="2400" baseline="30000">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]加到结果的最低位，称“循环进位”。</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例</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4</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已知二进制数</a:t>
            </a:r>
            <a:r>
              <a:rPr lang="en-US" sz="2400" i="1">
                <a:latin typeface="Times New Roman" panose="02020603050405020304" pitchFamily="18" charset="0"/>
                <a:ea typeface="楷体" panose="02010609060101010101" charset="-122"/>
                <a:cs typeface="Times New Roman" panose="02020603050405020304" pitchFamily="18" charset="0"/>
              </a:rPr>
              <a:t>x</a:t>
            </a:r>
            <a:r>
              <a:rPr sz="2400">
                <a:latin typeface="Times New Roman" panose="02020603050405020304" pitchFamily="18" charset="0"/>
                <a:ea typeface="楷体" panose="02010609060101010101" charset="-122"/>
                <a:cs typeface="Times New Roman" panose="02020603050405020304" pitchFamily="18" charset="0"/>
              </a:rPr>
              <a:t>= -0.11010，</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=0.11011，求[</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解：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1</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rPr>
              <a:t>00101</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sym typeface="+mn-ea"/>
              </a:rPr>
              <a:t>0.11011</a:t>
            </a:r>
            <a:r>
              <a:rPr sz="2400">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rPr>
              <a:t>]</a:t>
            </a:r>
            <a:r>
              <a:rPr sz="2400" baseline="-25000">
                <a:latin typeface="Times New Roman" panose="02020603050405020304" pitchFamily="18" charset="0"/>
                <a:ea typeface="楷体" panose="02010609060101010101" charset="-122"/>
                <a:cs typeface="Times New Roman" panose="02020603050405020304" pitchFamily="18" charset="0"/>
              </a:rPr>
              <a:t>反</a:t>
            </a:r>
            <a:r>
              <a:rPr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00101</a:t>
            </a:r>
            <a:r>
              <a:rPr sz="2400">
                <a:latin typeface="Times New Roman" panose="02020603050405020304" pitchFamily="18" charset="0"/>
                <a:ea typeface="楷体" panose="02010609060101010101" charset="-122"/>
                <a:cs typeface="Times New Roman" panose="02020603050405020304" pitchFamily="18" charset="0"/>
                <a:sym typeface="+mn-ea"/>
              </a:rPr>
              <a:t>+0.11011</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=10.00000</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=0.00000+0.00001     （高位进位加到末位）</a:t>
            </a:r>
          </a:p>
          <a:p>
            <a:pPr>
              <a:lnSpc>
                <a:spcPct val="150000"/>
              </a:lnSpc>
            </a:pPr>
            <a:r>
              <a:rPr sz="2400">
                <a:latin typeface="Times New Roman" panose="02020603050405020304" pitchFamily="18" charset="0"/>
                <a:ea typeface="楷体" panose="02010609060101010101" charset="-122"/>
                <a:cs typeface="Times New Roman" panose="02020603050405020304" pitchFamily="18" charset="0"/>
              </a:rPr>
              <a:t>          =0.00001</a:t>
            </a:r>
          </a:p>
          <a:p>
            <a:pPr>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因为反码有时需</a:t>
            </a:r>
            <a:r>
              <a:rPr sz="2400">
                <a:latin typeface="Times New Roman" panose="02020603050405020304" pitchFamily="18" charset="0"/>
                <a:ea typeface="楷体" panose="02010609060101010101" charset="-122"/>
                <a:cs typeface="Times New Roman" panose="02020603050405020304" pitchFamily="18" charset="0"/>
                <a:sym typeface="+mn-ea"/>
              </a:rPr>
              <a:t>“循环进位”</a:t>
            </a:r>
            <a:r>
              <a:rPr lang="zh-CN" sz="2400">
                <a:latin typeface="Times New Roman" panose="02020603050405020304" pitchFamily="18" charset="0"/>
                <a:ea typeface="楷体" panose="02010609060101010101" charset="-122"/>
                <a:cs typeface="Times New Roman" panose="02020603050405020304" pitchFamily="18" charset="0"/>
                <a:sym typeface="+mn-ea"/>
              </a:rPr>
              <a:t>，所以实际中很少用反码。</a:t>
            </a:r>
            <a:r>
              <a:rPr sz="2400">
                <a:latin typeface="Times New Roman" panose="02020603050405020304" pitchFamily="18" charset="0"/>
                <a:ea typeface="楷体" panose="02010609060101010101" charset="-122"/>
                <a:cs typeface="Times New Roman" panose="02020603050405020304" pitchFamily="18" charset="0"/>
              </a:rPr>
              <a:t>  </a:t>
            </a:r>
          </a:p>
        </p:txBody>
      </p:sp>
      <p:pic>
        <p:nvPicPr>
          <p:cNvPr id="5" name="图片 4" descr="校徽">
            <a:extLst>
              <a:ext uri="{FF2B5EF4-FFF2-40B4-BE49-F238E27FC236}">
                <a16:creationId xmlns:a16="http://schemas.microsoft.com/office/drawing/2014/main" id="{26586982-6877-4179-B481-7DBAFBFF0632}"/>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79930" y="1555750"/>
            <a:ext cx="8198485" cy="5077460"/>
          </a:xfrm>
          <a:prstGeom prst="rect">
            <a:avLst/>
          </a:prstGeom>
          <a:noFill/>
        </p:spPr>
        <p:txBody>
          <a:bodyPr wrap="square" rtlCol="0">
            <a:spAutoFit/>
          </a:bodyPr>
          <a:lstStyle/>
          <a:p>
            <a:pPr>
              <a:lnSpc>
                <a:spcPct val="150000"/>
              </a:lnSpc>
            </a:pPr>
            <a:r>
              <a:rPr lang="en-US" altLang="zh-CN" sz="2400"/>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整数的反码定义为</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sym typeface="+mn-ea"/>
              </a:rPr>
              <a:t>2</a:t>
            </a:r>
            <a:r>
              <a:rPr sz="2400" i="1" baseline="30000">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&gt;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(2</a:t>
            </a:r>
            <a:r>
              <a:rPr sz="2400" i="1" baseline="30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&gt;-</a:t>
            </a:r>
            <a:r>
              <a:rPr sz="2400">
                <a:latin typeface="Times New Roman" panose="02020603050405020304" pitchFamily="18" charset="0"/>
                <a:ea typeface="楷体" panose="02010609060101010101" charset="-122"/>
                <a:cs typeface="Times New Roman" panose="02020603050405020304" pitchFamily="18" charset="0"/>
                <a:sym typeface="+mn-ea"/>
              </a:rPr>
              <a:t>2</a:t>
            </a:r>
            <a:r>
              <a:rPr sz="2400" i="1" baseline="30000">
                <a:latin typeface="Times New Roman" panose="02020603050405020304" pitchFamily="18" charset="0"/>
                <a:ea typeface="楷体" panose="02010609060101010101" charset="-122"/>
                <a:cs typeface="Times New Roman" panose="02020603050405020304" pitchFamily="18" charset="0"/>
                <a:sym typeface="+mn-ea"/>
              </a:rPr>
              <a:t>n</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accent1"/>
                </a:solidFill>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同理</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可定义双符号反码，</a:t>
            </a:r>
            <a:r>
              <a:rPr 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它</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的模是（</a:t>
            </a:r>
            <a:r>
              <a:rPr sz="2400">
                <a:latin typeface="Times New Roman" panose="02020603050405020304" pitchFamily="18" charset="0"/>
                <a:ea typeface="楷体" panose="02010609060101010101" charset="-122"/>
                <a:cs typeface="Times New Roman" panose="02020603050405020304" pitchFamily="18" charset="0"/>
                <a:sym typeface="+mn-ea"/>
              </a:rPr>
              <a:t>2</a:t>
            </a:r>
            <a:r>
              <a:rPr sz="2400" i="1" baseline="30000">
                <a:latin typeface="Times New Roman" panose="02020603050405020304" pitchFamily="18" charset="0"/>
                <a:ea typeface="楷体" panose="02010609060101010101" charset="-122"/>
                <a:cs typeface="Times New Roman" panose="02020603050405020304" pitchFamily="18" charset="0"/>
                <a:sym typeface="+mn-ea"/>
              </a:rPr>
              <a:t>n</a:t>
            </a:r>
            <a:r>
              <a:rPr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sz="2400" baseline="3000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a:t>
            </a:r>
            <a:endParaRPr sz="2400">
              <a:solidFill>
                <a:schemeClr val="accent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例5-</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15</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已知二进制数</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=110100，</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-110100，求它们的双符号和单符号反码。</a:t>
            </a: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解： </a:t>
            </a:r>
            <a:r>
              <a:rPr sz="2400">
                <a:latin typeface="Times New Roman" panose="02020603050405020304" pitchFamily="18" charset="0"/>
                <a:ea typeface="楷体" panose="02010609060101010101" charset="-122"/>
                <a:cs typeface="Times New Roman" panose="02020603050405020304" pitchFamily="18" charset="0"/>
                <a:sym typeface="+mn-ea"/>
              </a:rPr>
              <a:t>单符号：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反</a:t>
            </a:r>
            <a:r>
              <a:rPr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110100    [</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baseline="-25000">
                <a:latin typeface="Times New Roman" panose="02020603050405020304" pitchFamily="18" charset="0"/>
                <a:ea typeface="楷体" panose="02010609060101010101" charset="-122"/>
                <a:cs typeface="Times New Roman" panose="02020603050405020304" pitchFamily="18" charset="0"/>
                <a:sym typeface="+mn-ea"/>
              </a:rPr>
              <a:t>反</a:t>
            </a:r>
            <a:r>
              <a:rPr sz="2400">
                <a:latin typeface="Times New Roman" panose="02020603050405020304" pitchFamily="18" charset="0"/>
                <a:ea typeface="楷体" panose="02010609060101010101" charset="-122"/>
                <a:cs typeface="Times New Roman" panose="02020603050405020304" pitchFamily="18" charset="0"/>
                <a:sym typeface="+mn-ea"/>
              </a:rPr>
              <a:t>=1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001011</a:t>
            </a:r>
            <a:endParaRPr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双符号： [</a:t>
            </a:r>
            <a:r>
              <a:rPr lang="en-US" sz="2400"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x</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110100   [</a:t>
            </a:r>
            <a:r>
              <a:rPr lang="en-US" sz="2400" i="1">
                <a:latin typeface="Times New Roman" panose="02020603050405020304" pitchFamily="18" charset="0"/>
                <a:ea typeface="楷体" panose="02010609060101010101" charset="-122"/>
                <a:cs typeface="Times New Roman" panose="02020603050405020304" pitchFamily="18" charset="0"/>
                <a:sym typeface="+mn-ea"/>
              </a:rPr>
              <a:t>y</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a:t>
            </a:r>
            <a:r>
              <a:rPr sz="2400" baseline="-25000">
                <a:solidFill>
                  <a:schemeClr val="tx1"/>
                </a:solidFill>
                <a:latin typeface="Times New Roman" panose="02020603050405020304" pitchFamily="18" charset="0"/>
                <a:ea typeface="楷体" panose="02010609060101010101" charset="-122"/>
                <a:cs typeface="Times New Roman" panose="02020603050405020304" pitchFamily="18" charset="0"/>
              </a:rPr>
              <a:t>反</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=11</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solidFill>
                  <a:schemeClr val="tx1"/>
                </a:solidFill>
                <a:latin typeface="Times New Roman" panose="02020603050405020304" pitchFamily="18" charset="0"/>
                <a:ea typeface="楷体" panose="02010609060101010101" charset="-122"/>
                <a:cs typeface="Times New Roman" panose="02020603050405020304" pitchFamily="18" charset="0"/>
              </a:rPr>
              <a:t>001011 </a:t>
            </a:r>
            <a:r>
              <a:rPr sz="2400">
                <a:solidFill>
                  <a:schemeClr val="tx1"/>
                </a:solidFill>
              </a:rPr>
              <a:t>             </a:t>
            </a:r>
          </a:p>
        </p:txBody>
      </p:sp>
      <p:sp>
        <p:nvSpPr>
          <p:cNvPr id="1073744743" name="左大括号 1073744742"/>
          <p:cNvSpPr>
            <a:spLocks noChangeAspect="1"/>
          </p:cNvSpPr>
          <p:nvPr/>
        </p:nvSpPr>
        <p:spPr>
          <a:xfrm>
            <a:off x="3881120" y="2400300"/>
            <a:ext cx="171450" cy="13881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6C347F4F-361C-471A-8B5F-18F19699ADAF}"/>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6000" b="1" spc="1200" dirty="0">
                <a:solidFill>
                  <a:srgbClr val="002060"/>
                </a:solidFill>
                <a:latin typeface="微软雅黑" panose="020B0503020204020204" pitchFamily="34" charset="-122"/>
                <a:ea typeface="微软雅黑" panose="020B0503020204020204" pitchFamily="34" charset="-122"/>
              </a:rPr>
              <a:t>本讲结束，谢谢！</a:t>
            </a:r>
          </a:p>
          <a:p>
            <a:pPr lvl="2"/>
            <a:endParaRPr lang="zh-CN" altLang="en-US" dirty="0"/>
          </a:p>
        </p:txBody>
      </p:sp>
      <p:pic>
        <p:nvPicPr>
          <p:cNvPr id="4" name="图片 3" descr="校徽">
            <a:extLst>
              <a:ext uri="{FF2B5EF4-FFF2-40B4-BE49-F238E27FC236}">
                <a16:creationId xmlns:a16="http://schemas.microsoft.com/office/drawing/2014/main" id="{D0E1B694-E830-47CE-8116-F53CFC515682}"/>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78865" y="682625"/>
            <a:ext cx="10203815" cy="5862320"/>
          </a:xfrm>
          <a:prstGeom prst="rect">
            <a:avLst/>
          </a:prstGeom>
          <a:noFill/>
        </p:spPr>
        <p:txBody>
          <a:bodyPr wrap="square" rtlCol="0">
            <a:spAutoFit/>
          </a:bodyPr>
          <a:lstStyle/>
          <a:p>
            <a:pPr>
              <a:lnSpc>
                <a:spcPct val="150000"/>
              </a:lnSpc>
            </a:pPr>
            <a:r>
              <a:rPr lang="en-US" altLang="zh-CN" sz="2400"/>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（2）原码表示法</a:t>
            </a: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原码是一种由符号位和数值组成的机器数。符号位是“数码化”的，用“0”表示“+”，用“1”表示“-”。</a:t>
            </a:r>
            <a:endPar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rPr>
              <a:t>1）纯小数的原码表示</a:t>
            </a:r>
          </a:p>
          <a:p>
            <a:pPr>
              <a:lnSpc>
                <a:spcPct val="150000"/>
              </a:lnSpc>
            </a:pP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它的数值按一般二进制表示。</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纯小数原码表示可定义为：</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0≤</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原</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-1＜</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≤0 </a:t>
            </a:r>
          </a:p>
          <a:p>
            <a:pPr>
              <a:lnSpc>
                <a:spcPct val="150000"/>
              </a:lnSpc>
            </a:pPr>
            <a:endParaRPr lang="zh-CN" altLang="en-US" sz="1000">
              <a:latin typeface="Times New Roman" panose="02020603050405020304" pitchFamily="18" charset="0"/>
              <a:ea typeface="楷体" panose="02010609060101010101" charset="-122"/>
              <a:cs typeface="Times New Roman" panose="02020603050405020304" pitchFamily="18" charset="0"/>
              <a:sym typeface="+mn-ea"/>
            </a:endParaRP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其中，[</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原</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是机器数，</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是真值。</a:t>
            </a:r>
          </a:p>
        </p:txBody>
      </p:sp>
      <p:sp>
        <p:nvSpPr>
          <p:cNvPr id="1073744743" name="左大括号 1073744742"/>
          <p:cNvSpPr>
            <a:spLocks noChangeAspect="1"/>
          </p:cNvSpPr>
          <p:nvPr/>
        </p:nvSpPr>
        <p:spPr>
          <a:xfrm>
            <a:off x="4318000" y="4448175"/>
            <a:ext cx="161925" cy="131127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pic>
        <p:nvPicPr>
          <p:cNvPr id="5" name="图片 4" descr="校徽">
            <a:extLst>
              <a:ext uri="{FF2B5EF4-FFF2-40B4-BE49-F238E27FC236}">
                <a16:creationId xmlns:a16="http://schemas.microsoft.com/office/drawing/2014/main" id="{2CD3177D-6259-4D6F-820D-2763B9B7C848}"/>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linds(horizontal)">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blinds(horizontal)">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blinds(horizontal)">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386205" y="1677035"/>
            <a:ext cx="9941560" cy="4523105"/>
          </a:xfrm>
          <a:prstGeom prst="rect">
            <a:avLst/>
          </a:prstGeom>
          <a:noFill/>
        </p:spPr>
        <p:txBody>
          <a:bodyPr wrap="square" rtlCol="0">
            <a:spAutoFit/>
          </a:bodyPr>
          <a:lstStyle/>
          <a:p>
            <a:pPr>
              <a:lnSpc>
                <a:spcPct val="150000"/>
              </a:lnSpc>
            </a:pPr>
            <a:r>
              <a:rPr lang="en-US" altLang="zh-CN" sz="2400" dirty="0"/>
              <a:t>    </a:t>
            </a:r>
            <a:r>
              <a:rPr lang="en-US" altLang="zh-CN" sz="2400" dirty="0" err="1">
                <a:latin typeface="楷体" panose="02010609060101010101" charset="-122"/>
                <a:ea typeface="楷体" panose="02010609060101010101" charset="-122"/>
                <a:cs typeface="楷体" panose="02010609060101010101" charset="-122"/>
              </a:rPr>
              <a:t>纯小数的原码的表示形式为</a:t>
            </a:r>
            <a:r>
              <a:rPr lang="zh-CN" altLang="en-US" sz="2400" dirty="0">
                <a:latin typeface="楷体" panose="02010609060101010101" charset="-122"/>
                <a:ea typeface="楷体" panose="02010609060101010101" charset="-122"/>
                <a:cs typeface="楷体" panose="02010609060101010101" charset="-122"/>
              </a:rPr>
              <a:t> </a:t>
            </a: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                       </a:t>
            </a:r>
          </a:p>
          <a:p>
            <a:pPr>
              <a:lnSpc>
                <a:spcPct val="150000"/>
              </a:lnSpc>
            </a:pPr>
            <a:r>
              <a:rPr lang="zh-CN" altLang="en-US" sz="2400" dirty="0"/>
              <a:t>     </a:t>
            </a:r>
          </a:p>
          <a:p>
            <a:pPr>
              <a:lnSpc>
                <a:spcPct val="150000"/>
              </a:lnSpc>
            </a:pPr>
            <a:r>
              <a:rPr lang="en-US" altLang="zh-CN" sz="2400" dirty="0"/>
              <a:t>      </a:t>
            </a: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对于</a:t>
            </a:r>
            <a:r>
              <a:rPr lang="zh-CN" altLang="en-US" sz="2400" dirty="0">
                <a:solidFill>
                  <a:schemeClr val="tx1"/>
                </a:solidFill>
                <a:latin typeface="楷体" panose="02010609060101010101" charset="-122"/>
                <a:ea typeface="楷体" panose="02010609060101010101" charset="-122"/>
                <a:cs typeface="楷体" panose="02010609060101010101" charset="-122"/>
              </a:rPr>
              <a:t>（</a:t>
            </a:r>
            <a:r>
              <a:rPr lang="en-US" altLang="zh-CN" sz="2400" i="1" dirty="0">
                <a:solidFill>
                  <a:schemeClr val="tx1"/>
                </a:solidFill>
                <a:latin typeface="楷体" panose="02010609060101010101" charset="-122"/>
                <a:ea typeface="楷体" panose="02010609060101010101" charset="-122"/>
                <a:cs typeface="楷体" panose="02010609060101010101" charset="-122"/>
              </a:rPr>
              <a:t>n</a:t>
            </a:r>
            <a:r>
              <a:rPr lang="zh-CN" altLang="en-US" sz="2400" dirty="0">
                <a:solidFill>
                  <a:schemeClr val="tx1"/>
                </a:solidFill>
                <a:latin typeface="楷体" panose="02010609060101010101" charset="-122"/>
                <a:ea typeface="楷体" panose="02010609060101010101" charset="-122"/>
                <a:cs typeface="楷体" panose="02010609060101010101" charset="-122"/>
              </a:rPr>
              <a:t>+1）</a:t>
            </a:r>
            <a:r>
              <a:rPr lang="zh-CN" altLang="en-US" sz="2400" dirty="0">
                <a:latin typeface="楷体" panose="02010609060101010101" charset="-122"/>
                <a:ea typeface="楷体" panose="02010609060101010101" charset="-122"/>
                <a:cs typeface="楷体" panose="02010609060101010101" charset="-122"/>
              </a:rPr>
              <a:t>位定点小数机器数，所能表示的数值范围为 </a:t>
            </a:r>
          </a:p>
          <a:p>
            <a:pPr>
              <a:lnSpc>
                <a:spcPct val="150000"/>
              </a:lnSpc>
            </a:pPr>
            <a:r>
              <a:rPr lang="zh-CN" altLang="en-US" sz="2400" dirty="0"/>
              <a:t>        </a:t>
            </a:r>
            <a:r>
              <a:rPr lang="en-US" altLang="zh-CN" sz="2400" dirty="0"/>
              <a:t>          </a:t>
            </a:r>
            <a:r>
              <a:rPr lang="zh-CN" altLang="en-US" sz="2400" dirty="0"/>
              <a:t>︱</a:t>
            </a:r>
            <a:r>
              <a:rPr lang="zh-CN" altLang="en-US" sz="2400" i="1" dirty="0">
                <a:latin typeface="Times New Roman" panose="02020603050405020304" pitchFamily="18" charset="0"/>
                <a:cs typeface="Times New Roman" panose="02020603050405020304" pitchFamily="18" charset="0"/>
              </a:rPr>
              <a:t>N</a:t>
            </a:r>
            <a:r>
              <a:rPr lang="zh-CN" altLang="en-US" sz="2400" dirty="0"/>
              <a:t>︱≤1-2</a:t>
            </a:r>
            <a:r>
              <a:rPr lang="zh-CN" altLang="en-US" sz="2400" baseline="30000" dirty="0"/>
              <a:t>-</a:t>
            </a:r>
            <a:r>
              <a:rPr lang="en-US" altLang="zh-CN" sz="2400" i="1" baseline="30000" dirty="0">
                <a:latin typeface="Times New Roman" panose="02020603050405020304" pitchFamily="18" charset="0"/>
                <a:cs typeface="Times New Roman" panose="02020603050405020304" pitchFamily="18" charset="0"/>
              </a:rPr>
              <a:t>n</a:t>
            </a:r>
            <a:r>
              <a:rPr lang="zh-CN" altLang="en-US" sz="2400" baseline="30000" dirty="0"/>
              <a:t>   </a:t>
            </a:r>
          </a:p>
          <a:p>
            <a:pPr>
              <a:lnSpc>
                <a:spcPct val="150000"/>
              </a:lnSpc>
            </a:pPr>
            <a:r>
              <a:rPr lang="zh-CN" altLang="en-US" sz="2400" dirty="0"/>
              <a:t>     </a:t>
            </a:r>
            <a:r>
              <a:rPr lang="zh-CN"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    </a:t>
            </a:r>
          </a:p>
        </p:txBody>
      </p:sp>
      <p:graphicFrame>
        <p:nvGraphicFramePr>
          <p:cNvPr id="17" name="表格 16"/>
          <p:cNvGraphicFramePr/>
          <p:nvPr/>
        </p:nvGraphicFramePr>
        <p:xfrm>
          <a:off x="2414905" y="2641600"/>
          <a:ext cx="5473700" cy="571500"/>
        </p:xfrm>
        <a:graphic>
          <a:graphicData uri="http://schemas.openxmlformats.org/drawingml/2006/table">
            <a:tbl>
              <a:tblPr firstRow="1" bandRow="1">
                <a:tableStyleId>{5940675A-B579-460E-94D1-54222C63F5DA}</a:tableStyleId>
              </a:tblPr>
              <a:tblGrid>
                <a:gridCol w="732790">
                  <a:extLst>
                    <a:ext uri="{9D8B030D-6E8A-4147-A177-3AD203B41FA5}">
                      <a16:colId xmlns:a16="http://schemas.microsoft.com/office/drawing/2014/main" val="20000"/>
                    </a:ext>
                  </a:extLst>
                </a:gridCol>
                <a:gridCol w="799465">
                  <a:extLst>
                    <a:ext uri="{9D8B030D-6E8A-4147-A177-3AD203B41FA5}">
                      <a16:colId xmlns:a16="http://schemas.microsoft.com/office/drawing/2014/main" val="20001"/>
                    </a:ext>
                  </a:extLst>
                </a:gridCol>
                <a:gridCol w="798195">
                  <a:extLst>
                    <a:ext uri="{9D8B030D-6E8A-4147-A177-3AD203B41FA5}">
                      <a16:colId xmlns:a16="http://schemas.microsoft.com/office/drawing/2014/main" val="20002"/>
                    </a:ext>
                  </a:extLst>
                </a:gridCol>
                <a:gridCol w="831850">
                  <a:extLst>
                    <a:ext uri="{9D8B030D-6E8A-4147-A177-3AD203B41FA5}">
                      <a16:colId xmlns:a16="http://schemas.microsoft.com/office/drawing/2014/main" val="20003"/>
                    </a:ext>
                  </a:extLst>
                </a:gridCol>
                <a:gridCol w="1529715">
                  <a:extLst>
                    <a:ext uri="{9D8B030D-6E8A-4147-A177-3AD203B41FA5}">
                      <a16:colId xmlns:a16="http://schemas.microsoft.com/office/drawing/2014/main" val="20004"/>
                    </a:ext>
                  </a:extLst>
                </a:gridCol>
                <a:gridCol w="781685">
                  <a:extLst>
                    <a:ext uri="{9D8B030D-6E8A-4147-A177-3AD203B41FA5}">
                      <a16:colId xmlns:a16="http://schemas.microsoft.com/office/drawing/2014/main" val="20005"/>
                    </a:ext>
                  </a:extLst>
                </a:gridCol>
              </a:tblGrid>
              <a:tr h="571500">
                <a:tc>
                  <a:txBody>
                    <a:bodyPr/>
                    <a:lstStyle/>
                    <a:p>
                      <a:pPr indent="0">
                        <a:buNone/>
                      </a:pPr>
                      <a:r>
                        <a:rPr lang="en-US" sz="3200" b="0" i="1">
                          <a:solidFill>
                            <a:srgbClr val="000000"/>
                          </a:solidFill>
                          <a:latin typeface="Times New Roman" panose="02020603050405020304" pitchFamily="18" charset="0"/>
                          <a:cs typeface="Times New Roman" panose="02020603050405020304" pitchFamily="18" charset="0"/>
                        </a:rPr>
                        <a:t>N</a:t>
                      </a:r>
                      <a:r>
                        <a:rPr lang="en-US" sz="3200" b="0" baseline="-25000">
                          <a:solidFill>
                            <a:srgbClr val="000000"/>
                          </a:solidFill>
                          <a:latin typeface="Times New Roman" panose="02020603050405020304" pitchFamily="18" charset="0"/>
                          <a:cs typeface="Times New Roman" panose="02020603050405020304" pitchFamily="18" charset="0"/>
                        </a:rPr>
                        <a:t>s</a:t>
                      </a:r>
                      <a:endParaRPr lang="en-US" altLang="en-US" sz="3200" b="0" baseline="-25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3200" b="0" i="1">
                          <a:solidFill>
                            <a:srgbClr val="000000"/>
                          </a:solidFill>
                          <a:latin typeface="Times New Roman" panose="02020603050405020304" pitchFamily="18" charset="0"/>
                          <a:cs typeface="Times New Roman" panose="02020603050405020304" pitchFamily="18" charset="0"/>
                        </a:rPr>
                        <a:t>N</a:t>
                      </a:r>
                      <a:r>
                        <a:rPr lang="en-US" sz="3200" b="0" baseline="-25000">
                          <a:solidFill>
                            <a:srgbClr val="000000"/>
                          </a:solidFill>
                          <a:latin typeface="Times New Roman" panose="02020603050405020304" pitchFamily="18" charset="0"/>
                          <a:cs typeface="Times New Roman" panose="02020603050405020304" pitchFamily="18" charset="0"/>
                        </a:rPr>
                        <a:t>-1</a:t>
                      </a:r>
                      <a:endParaRPr lang="en-US" altLang="en-US" sz="3200" b="0" baseline="-25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3200" b="0" i="1">
                          <a:solidFill>
                            <a:srgbClr val="000000"/>
                          </a:solidFill>
                          <a:latin typeface="Times New Roman" panose="02020603050405020304" pitchFamily="18" charset="0"/>
                          <a:cs typeface="Times New Roman" panose="02020603050405020304" pitchFamily="18" charset="0"/>
                        </a:rPr>
                        <a:t>N</a:t>
                      </a:r>
                      <a:r>
                        <a:rPr lang="en-US" sz="3200" b="0" baseline="-25000">
                          <a:solidFill>
                            <a:srgbClr val="000000"/>
                          </a:solidFill>
                          <a:latin typeface="Times New Roman" panose="02020603050405020304" pitchFamily="18" charset="0"/>
                          <a:cs typeface="Times New Roman" panose="02020603050405020304" pitchFamily="18" charset="0"/>
                        </a:rPr>
                        <a:t>-2</a:t>
                      </a:r>
                      <a:endParaRPr lang="en-US" altLang="en-US" sz="3200" b="0" baseline="-25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3200" b="0" i="1">
                          <a:solidFill>
                            <a:srgbClr val="000000"/>
                          </a:solidFill>
                          <a:latin typeface="Times New Roman" panose="02020603050405020304" pitchFamily="18" charset="0"/>
                          <a:cs typeface="Times New Roman" panose="02020603050405020304" pitchFamily="18" charset="0"/>
                        </a:rPr>
                        <a:t>N</a:t>
                      </a:r>
                      <a:r>
                        <a:rPr lang="en-US" sz="3200" b="0" baseline="-25000">
                          <a:solidFill>
                            <a:srgbClr val="000000"/>
                          </a:solidFill>
                          <a:latin typeface="Times New Roman" panose="02020603050405020304" pitchFamily="18" charset="0"/>
                          <a:cs typeface="Times New Roman" panose="02020603050405020304" pitchFamily="18" charset="0"/>
                        </a:rPr>
                        <a:t>-3</a:t>
                      </a:r>
                      <a:endParaRPr lang="en-US" altLang="en-US" sz="3200" b="0" baseline="-25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3200" b="0" baseline="-25000">
                          <a:solidFill>
                            <a:srgbClr val="000000"/>
                          </a:solidFill>
                          <a:latin typeface="宋体" panose="02010600030101010101" pitchFamily="2" charset="-122"/>
                          <a:ea typeface="宋体" panose="02010600030101010101" pitchFamily="2" charset="-122"/>
                          <a:cs typeface="宋体" panose="02010600030101010101" pitchFamily="2" charset="-122"/>
                        </a:rPr>
                        <a: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3200" b="0">
                          <a:solidFill>
                            <a:srgbClr val="000000"/>
                          </a:solidFill>
                          <a:latin typeface="Times New Roman" panose="02020603050405020304" pitchFamily="18" charset="0"/>
                          <a:cs typeface="Times New Roman" panose="02020603050405020304" pitchFamily="18" charset="0"/>
                        </a:rPr>
                        <a:t>N</a:t>
                      </a:r>
                      <a:r>
                        <a:rPr lang="en-US" sz="3200" b="0" baseline="-25000">
                          <a:solidFill>
                            <a:srgbClr val="000000"/>
                          </a:solidFill>
                          <a:latin typeface="Times New Roman" panose="02020603050405020304" pitchFamily="18" charset="0"/>
                          <a:cs typeface="Times New Roman" panose="02020603050405020304" pitchFamily="18" charset="0"/>
                        </a:rPr>
                        <a:t>-</a:t>
                      </a:r>
                      <a:r>
                        <a:rPr lang="en-US" sz="3200" b="0" i="1" baseline="-25000">
                          <a:solidFill>
                            <a:srgbClr val="000000"/>
                          </a:solidFill>
                          <a:latin typeface="Times New Roman" panose="02020603050405020304" pitchFamily="18" charset="0"/>
                          <a:cs typeface="Times New Roman" panose="02020603050405020304" pitchFamily="18" charset="0"/>
                        </a:rPr>
                        <a:t>n</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73744832" name="左大括号 1073744831"/>
          <p:cNvSpPr/>
          <p:nvPr/>
        </p:nvSpPr>
        <p:spPr>
          <a:xfrm rot="16200000">
            <a:off x="5415280" y="1371600"/>
            <a:ext cx="76200" cy="4387215"/>
          </a:xfrm>
          <a:prstGeom prst="leftBrace">
            <a:avLst>
              <a:gd name="adj1" fmla="val 187812"/>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94" name=" 194"/>
          <p:cNvSpPr/>
          <p:nvPr/>
        </p:nvSpPr>
        <p:spPr>
          <a:xfrm>
            <a:off x="3121025" y="3379470"/>
            <a:ext cx="75565" cy="75565"/>
          </a:xfrm>
          <a:prstGeom prst="oc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文本框 2"/>
          <p:cNvSpPr txBox="1"/>
          <p:nvPr/>
        </p:nvSpPr>
        <p:spPr>
          <a:xfrm>
            <a:off x="2499995" y="3527425"/>
            <a:ext cx="459740" cy="679450"/>
          </a:xfrm>
          <a:prstGeom prst="rect">
            <a:avLst/>
          </a:prstGeom>
          <a:noFill/>
        </p:spPr>
        <p:txBody>
          <a:bodyPr vert="eaVert" wrap="square" rtlCol="0">
            <a:spAutoFit/>
          </a:bodyPr>
          <a:lstStyle/>
          <a:p>
            <a:r>
              <a:rPr lang="zh-CN" altLang="en-US"/>
              <a:t>符 号</a:t>
            </a:r>
          </a:p>
        </p:txBody>
      </p:sp>
      <p:sp>
        <p:nvSpPr>
          <p:cNvPr id="5" name="文本框 4"/>
          <p:cNvSpPr txBox="1"/>
          <p:nvPr/>
        </p:nvSpPr>
        <p:spPr>
          <a:xfrm>
            <a:off x="2959735" y="3590290"/>
            <a:ext cx="459740" cy="831850"/>
          </a:xfrm>
          <a:prstGeom prst="rect">
            <a:avLst/>
          </a:prstGeom>
          <a:noFill/>
        </p:spPr>
        <p:txBody>
          <a:bodyPr vert="eaVert" wrap="square" rtlCol="0">
            <a:spAutoFit/>
          </a:bodyPr>
          <a:lstStyle/>
          <a:p>
            <a:r>
              <a:rPr lang="zh-CN" altLang="en-US"/>
              <a:t>小数点</a:t>
            </a:r>
          </a:p>
        </p:txBody>
      </p:sp>
      <p:sp>
        <p:nvSpPr>
          <p:cNvPr id="6" name="文本框 5"/>
          <p:cNvSpPr txBox="1"/>
          <p:nvPr/>
        </p:nvSpPr>
        <p:spPr>
          <a:xfrm>
            <a:off x="4556125" y="3822065"/>
            <a:ext cx="2759710" cy="368300"/>
          </a:xfrm>
          <a:prstGeom prst="rect">
            <a:avLst/>
          </a:prstGeom>
          <a:noFill/>
        </p:spPr>
        <p:txBody>
          <a:bodyPr wrap="square" rtlCol="0">
            <a:spAutoFit/>
          </a:bodyPr>
          <a:lstStyle/>
          <a:p>
            <a:r>
              <a:rPr lang="en-US" altLang="zh-CN" i="1">
                <a:latin typeface="Times New Roman" panose="02020603050405020304" pitchFamily="18" charset="0"/>
                <a:cs typeface="Times New Roman" panose="02020603050405020304" pitchFamily="18" charset="0"/>
              </a:rPr>
              <a:t>n</a:t>
            </a:r>
            <a:r>
              <a:rPr lang="zh-CN" altLang="en-US"/>
              <a:t>位有效数字位部分</a:t>
            </a:r>
          </a:p>
        </p:txBody>
      </p:sp>
      <p:sp>
        <p:nvSpPr>
          <p:cNvPr id="2" name="矩形标注 1"/>
          <p:cNvSpPr/>
          <p:nvPr/>
        </p:nvSpPr>
        <p:spPr>
          <a:xfrm>
            <a:off x="6887845" y="598805"/>
            <a:ext cx="3308985" cy="1541145"/>
          </a:xfrm>
          <a:prstGeom prst="wedgeRectCallout">
            <a:avLst>
              <a:gd name="adj1" fmla="val -157656"/>
              <a:gd name="adj2" fmla="val 126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      </a:t>
            </a:r>
            <a:r>
              <a:rPr lang="zh-CN" altLang="en-US"/>
              <a:t>小数点固定在符号位之后，固定小数点的位置，</a:t>
            </a:r>
            <a:r>
              <a:rPr lang="zh-CN" altLang="en-US">
                <a:sym typeface="+mn-ea"/>
              </a:rPr>
              <a:t>既定点之意</a:t>
            </a:r>
            <a:r>
              <a:rPr lang="zh-CN" altLang="en-US"/>
              <a:t>。</a:t>
            </a:r>
          </a:p>
          <a:p>
            <a:pPr algn="l"/>
            <a:r>
              <a:rPr lang="zh-CN" altLang="en-US"/>
              <a:t> </a:t>
            </a:r>
            <a:r>
              <a:rPr lang="en-US" altLang="zh-CN"/>
              <a:t>     </a:t>
            </a:r>
            <a:r>
              <a:rPr lang="zh-CN" altLang="en-US"/>
              <a:t>注意小数点是默认的，机器内没有小数点。手写时要有</a:t>
            </a:r>
            <a:r>
              <a:rPr lang="en-US" altLang="zh-CN"/>
              <a:t>“.”</a:t>
            </a:r>
            <a:r>
              <a:rPr lang="zh-CN" altLang="en-US"/>
              <a:t>。</a:t>
            </a:r>
          </a:p>
        </p:txBody>
      </p:sp>
      <p:pic>
        <p:nvPicPr>
          <p:cNvPr id="11" name="图片 10" descr="校徽">
            <a:extLst>
              <a:ext uri="{FF2B5EF4-FFF2-40B4-BE49-F238E27FC236}">
                <a16:creationId xmlns:a16="http://schemas.microsoft.com/office/drawing/2014/main" id="{07022EBB-A7AC-4475-B7DC-13A035291FC1}"/>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224915" y="4450080"/>
            <a:ext cx="7879715" cy="1753235"/>
          </a:xfrm>
          <a:prstGeom prst="rect">
            <a:avLst/>
          </a:prstGeom>
          <a:noFill/>
        </p:spPr>
        <p:txBody>
          <a:bodyPr wrap="square" rtlCol="0">
            <a:spAutoFit/>
          </a:bodyPr>
          <a:lstStyle/>
          <a:p>
            <a:pPr>
              <a:lnSpc>
                <a:spcPct val="150000"/>
              </a:lnSpc>
            </a:pPr>
            <a:r>
              <a:rPr lang="en-US" altLang="zh-CN" sz="2400"/>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1011111，则相应的原码：</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原</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.1011111               </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2" name="文本框 1"/>
          <p:cNvSpPr txBox="1"/>
          <p:nvPr/>
        </p:nvSpPr>
        <p:spPr>
          <a:xfrm>
            <a:off x="1570355" y="2040890"/>
            <a:ext cx="7335520" cy="1198880"/>
          </a:xfrm>
          <a:prstGeom prst="rect">
            <a:avLst/>
          </a:prstGeom>
          <a:noFill/>
        </p:spPr>
        <p:txBody>
          <a:bodyPr wrap="square" rtlCol="0" anchor="t">
            <a:spAutoFit/>
          </a:bodyPr>
          <a:lstStyle/>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已知二进制数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1011111，则相应原码：           </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sym typeface="+mn-ea"/>
              </a:rPr>
              <a:t>原</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=0.1011</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11</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7" name="文本框 6"/>
          <p:cNvSpPr txBox="1"/>
          <p:nvPr/>
        </p:nvSpPr>
        <p:spPr>
          <a:xfrm>
            <a:off x="5290185" y="3999230"/>
            <a:ext cx="1116965" cy="368300"/>
          </a:xfrm>
          <a:prstGeom prst="rect">
            <a:avLst/>
          </a:prstGeom>
          <a:noFill/>
        </p:spPr>
        <p:txBody>
          <a:bodyPr wrap="square" rtlCol="0">
            <a:spAutoFit/>
          </a:bodyPr>
          <a:lstStyle/>
          <a:p>
            <a:r>
              <a:rPr lang="en-US" altLang="zh-CN"/>
              <a:t>7</a:t>
            </a:r>
            <a:r>
              <a:rPr lang="zh-CN" altLang="en-US"/>
              <a:t>位</a:t>
            </a:r>
          </a:p>
        </p:txBody>
      </p:sp>
      <p:sp>
        <p:nvSpPr>
          <p:cNvPr id="9" name="文本框 8"/>
          <p:cNvSpPr txBox="1"/>
          <p:nvPr/>
        </p:nvSpPr>
        <p:spPr>
          <a:xfrm>
            <a:off x="3676015" y="5804535"/>
            <a:ext cx="1116965" cy="368300"/>
          </a:xfrm>
          <a:prstGeom prst="rect">
            <a:avLst/>
          </a:prstGeom>
          <a:noFill/>
        </p:spPr>
        <p:txBody>
          <a:bodyPr wrap="square" rtlCol="0">
            <a:spAutoFit/>
          </a:bodyPr>
          <a:lstStyle/>
          <a:p>
            <a:r>
              <a:rPr lang="en-US" altLang="zh-CN"/>
              <a:t>7+1=8</a:t>
            </a:r>
            <a:r>
              <a:rPr lang="zh-CN" altLang="en-US"/>
              <a:t>位</a:t>
            </a:r>
          </a:p>
        </p:txBody>
      </p:sp>
      <p:sp>
        <p:nvSpPr>
          <p:cNvPr id="6" name="文本框 5"/>
          <p:cNvSpPr txBox="1"/>
          <p:nvPr/>
        </p:nvSpPr>
        <p:spPr>
          <a:xfrm>
            <a:off x="5408930" y="1672590"/>
            <a:ext cx="1116965" cy="368300"/>
          </a:xfrm>
          <a:prstGeom prst="rect">
            <a:avLst/>
          </a:prstGeom>
          <a:noFill/>
        </p:spPr>
        <p:txBody>
          <a:bodyPr wrap="square" rtlCol="0">
            <a:spAutoFit/>
          </a:bodyPr>
          <a:lstStyle/>
          <a:p>
            <a:r>
              <a:rPr lang="en-US" altLang="zh-CN"/>
              <a:t>7</a:t>
            </a:r>
            <a:r>
              <a:rPr lang="zh-CN" altLang="en-US"/>
              <a:t>位</a:t>
            </a:r>
          </a:p>
        </p:txBody>
      </p:sp>
      <p:sp>
        <p:nvSpPr>
          <p:cNvPr id="11" name="文本框 10"/>
          <p:cNvSpPr txBox="1"/>
          <p:nvPr/>
        </p:nvSpPr>
        <p:spPr>
          <a:xfrm>
            <a:off x="3971925" y="3435350"/>
            <a:ext cx="1116965" cy="368300"/>
          </a:xfrm>
          <a:prstGeom prst="rect">
            <a:avLst/>
          </a:prstGeom>
          <a:noFill/>
        </p:spPr>
        <p:txBody>
          <a:bodyPr wrap="square" rtlCol="0">
            <a:spAutoFit/>
          </a:bodyPr>
          <a:lstStyle/>
          <a:p>
            <a:r>
              <a:rPr lang="en-US" altLang="zh-CN"/>
              <a:t>7+1=8</a:t>
            </a:r>
            <a:r>
              <a:rPr lang="zh-CN" altLang="en-US"/>
              <a:t>位</a:t>
            </a:r>
          </a:p>
        </p:txBody>
      </p:sp>
      <p:sp>
        <p:nvSpPr>
          <p:cNvPr id="1073744743" name="左大括号 1073744742"/>
          <p:cNvSpPr>
            <a:spLocks noChangeAspect="1"/>
          </p:cNvSpPr>
          <p:nvPr/>
        </p:nvSpPr>
        <p:spPr>
          <a:xfrm rot="5400000">
            <a:off x="5617845" y="1621790"/>
            <a:ext cx="118110" cy="9563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2" name="左大括号 11"/>
          <p:cNvSpPr>
            <a:spLocks noChangeAspect="1"/>
          </p:cNvSpPr>
          <p:nvPr/>
        </p:nvSpPr>
        <p:spPr>
          <a:xfrm rot="16200000">
            <a:off x="4525645" y="2774950"/>
            <a:ext cx="118110" cy="9563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3" name="左大括号 12"/>
          <p:cNvSpPr>
            <a:spLocks noChangeAspect="1"/>
          </p:cNvSpPr>
          <p:nvPr/>
        </p:nvSpPr>
        <p:spPr>
          <a:xfrm rot="5400000">
            <a:off x="5521325" y="4055110"/>
            <a:ext cx="118110" cy="9563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4" name="左大括号 13"/>
          <p:cNvSpPr>
            <a:spLocks noChangeAspect="1"/>
          </p:cNvSpPr>
          <p:nvPr/>
        </p:nvSpPr>
        <p:spPr>
          <a:xfrm rot="16200000">
            <a:off x="4185285" y="5157470"/>
            <a:ext cx="118110" cy="95631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 name="文本框 16"/>
          <p:cNvSpPr txBox="1"/>
          <p:nvPr/>
        </p:nvSpPr>
        <p:spPr>
          <a:xfrm>
            <a:off x="9323705" y="1946275"/>
            <a:ext cx="2317750" cy="829945"/>
          </a:xfrm>
          <a:prstGeom prst="rect">
            <a:avLst/>
          </a:prstGeom>
          <a:noFill/>
        </p:spPr>
        <p:txBody>
          <a:bodyPr wrap="square" rtlCol="0">
            <a:spAutoFit/>
          </a:bodyPr>
          <a:lstStyle/>
          <a:p>
            <a:r>
              <a:rPr lang="zh-CN" altLang="en-US" sz="2400">
                <a:solidFill>
                  <a:srgbClr val="0070C0"/>
                </a:solidFill>
              </a:rPr>
              <a:t>注意：机器数的</a:t>
            </a:r>
            <a:r>
              <a:rPr lang="en-US" altLang="zh-CN" sz="2400">
                <a:solidFill>
                  <a:srgbClr val="0070C0"/>
                </a:solidFill>
              </a:rPr>
              <a:t>n+1</a:t>
            </a:r>
            <a:r>
              <a:rPr lang="zh-CN" altLang="en-US" sz="2400">
                <a:solidFill>
                  <a:srgbClr val="0070C0"/>
                </a:solidFill>
              </a:rPr>
              <a:t>原则。</a:t>
            </a:r>
          </a:p>
        </p:txBody>
      </p:sp>
      <p:sp>
        <p:nvSpPr>
          <p:cNvPr id="19" name="文本框 18"/>
          <p:cNvSpPr txBox="1"/>
          <p:nvPr/>
        </p:nvSpPr>
        <p:spPr>
          <a:xfrm>
            <a:off x="5690870" y="2113280"/>
            <a:ext cx="309880" cy="368300"/>
          </a:xfrm>
          <a:prstGeom prst="rect">
            <a:avLst/>
          </a:prstGeom>
          <a:noFill/>
        </p:spPr>
        <p:txBody>
          <a:bodyPr wrap="none" rtlCol="0">
            <a:spAutoFit/>
          </a:bodyPr>
          <a:lstStyle/>
          <a:p>
            <a:endParaRPr lang="zh-CN" altLang="en-US"/>
          </a:p>
        </p:txBody>
      </p:sp>
      <p:pic>
        <p:nvPicPr>
          <p:cNvPr id="15" name="图片 14" descr="校徽">
            <a:extLst>
              <a:ext uri="{FF2B5EF4-FFF2-40B4-BE49-F238E27FC236}">
                <a16:creationId xmlns:a16="http://schemas.microsoft.com/office/drawing/2014/main" id="{39263577-AE6D-4B67-BB77-FA1D1CDF368F}"/>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3744743"/>
                                        </p:tgtEl>
                                        <p:attrNameLst>
                                          <p:attrName>style.visibility</p:attrName>
                                        </p:attrNameLst>
                                      </p:cBhvr>
                                      <p:to>
                                        <p:strVal val="visible"/>
                                      </p:to>
                                    </p:set>
                                    <p:animEffect transition="in" filter="blinds(horizontal)">
                                      <p:cBhvr>
                                        <p:cTn id="12" dur="500"/>
                                        <p:tgtEl>
                                          <p:spTgt spid="107374474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linds(horizontal)">
                                      <p:cBhvr>
                                        <p:cTn id="41" dur="500"/>
                                        <p:tgtEl>
                                          <p:spTgt spid="14"/>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animEffect transition="in" filter="blinds(horizontal)">
                                      <p:cBhvr>
                                        <p:cTn id="49"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p:bldP spid="7" grpId="0"/>
      <p:bldP spid="9" grpId="0"/>
      <p:bldP spid="6" grpId="0"/>
      <p:bldP spid="11" grpId="0"/>
      <p:bldP spid="1073744743"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089660" y="518160"/>
            <a:ext cx="9930765" cy="5631180"/>
          </a:xfrm>
          <a:prstGeom prst="rect">
            <a:avLst/>
          </a:prstGeom>
          <a:noFill/>
        </p:spPr>
        <p:txBody>
          <a:bodyPr wrap="square" rtlCol="0">
            <a:spAutoFit/>
          </a:bodyPr>
          <a:lstStyle/>
          <a:p>
            <a:pPr>
              <a:lnSpc>
                <a:spcPct val="150000"/>
              </a:lnSpc>
            </a:pPr>
            <a:r>
              <a:rPr lang="en-US" altLang="zh-CN" sz="2400" dirty="0"/>
              <a:t>    </a:t>
            </a:r>
            <a:r>
              <a:rPr lang="zh-CN" altLang="en-US" sz="2400" dirty="0">
                <a:sym typeface="+mn-ea"/>
              </a:rPr>
              <a:t>             </a:t>
            </a:r>
          </a:p>
          <a:p>
            <a:pPr>
              <a:lnSpc>
                <a:spcPct val="150000"/>
              </a:lnSpc>
            </a:pPr>
            <a:r>
              <a:rPr lang="zh-CN" altLang="en-US" sz="2400" dirty="0">
                <a:sym typeface="+mn-ea"/>
              </a:rPr>
              <a:t>  </a:t>
            </a:r>
          </a:p>
          <a:p>
            <a:pPr>
              <a:lnSpc>
                <a:spcPct val="150000"/>
              </a:lnSpc>
            </a:pP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原码的性质1：</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若</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err="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err="1">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则[</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rPr>
              <a:t>原</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err="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err="1">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，且[</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rPr>
              <a:t>原</a:t>
            </a:r>
            <a:r>
              <a:rPr lang="zh-CN" altLang="en-US" sz="2400" dirty="0">
                <a:latin typeface="Times New Roman" panose="02020603050405020304" pitchFamily="18" charset="0"/>
                <a:ea typeface="楷体" panose="02010609060101010101" charset="-122"/>
                <a:cs typeface="Times New Roman" panose="02020603050405020304" pitchFamily="18" charset="0"/>
              </a:rPr>
              <a:t>的编码有0≤[</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rPr>
              <a:t>原</a:t>
            </a:r>
            <a:r>
              <a:rPr lang="zh-CN" altLang="en-US" sz="2400" dirty="0">
                <a:latin typeface="Times New Roman" panose="02020603050405020304" pitchFamily="18" charset="0"/>
                <a:ea typeface="楷体" panose="02010609060101010101" charset="-122"/>
                <a:cs typeface="Times New Roman" panose="02020603050405020304" pitchFamily="18" charset="0"/>
              </a:rPr>
              <a:t>&lt;1；</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若</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err="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err="1">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，则</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rPr>
              <a:t>原 </a:t>
            </a:r>
            <a:r>
              <a:rPr lang="zh-CN" altLang="en-US" sz="2400" dirty="0">
                <a:latin typeface="Times New Roman" panose="02020603050405020304" pitchFamily="18" charset="0"/>
                <a:ea typeface="楷体" panose="02010609060101010101" charset="-122"/>
                <a:cs typeface="Times New Roman" panose="02020603050405020304" pitchFamily="18" charset="0"/>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=1-（-</a:t>
            </a:r>
            <a:r>
              <a:rPr sz="2400" dirty="0">
                <a:latin typeface="Times New Roman" panose="02020603050405020304" pitchFamily="18" charset="0"/>
                <a:ea typeface="楷体" panose="02010609060101010101" charset="-122"/>
                <a:cs typeface="Times New Roman" panose="02020603050405020304" pitchFamily="18" charset="0"/>
                <a:sym typeface="+mn-ea"/>
              </a:rPr>
              <a:t>0</a:t>
            </a:r>
            <a:r>
              <a:rPr 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err="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err="1">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t>
            </a:r>
            <a:r>
              <a:rPr lang="en-US" sz="2400" i="1" dirty="0" err="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dirty="0" err="1">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    且      1≤[</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dirty="0">
                <a:latin typeface="Times New Roman" panose="02020603050405020304" pitchFamily="18" charset="0"/>
                <a:ea typeface="楷体" panose="02010609060101010101" charset="-122"/>
                <a:cs typeface="Times New Roman" panose="02020603050405020304" pitchFamily="18" charset="0"/>
              </a:rPr>
              <a:t>原 </a:t>
            </a:r>
            <a:r>
              <a:rPr lang="zh-CN" altLang="en-US" sz="2400" dirty="0">
                <a:latin typeface="Times New Roman" panose="02020603050405020304" pitchFamily="18" charset="0"/>
                <a:ea typeface="楷体" panose="02010609060101010101" charset="-122"/>
                <a:cs typeface="Times New Roman" panose="02020603050405020304" pitchFamily="18" charset="0"/>
              </a:rPr>
              <a:t>&lt;2 </a:t>
            </a:r>
            <a:r>
              <a:rPr lang="zh-CN" altLang="en-US" sz="2400" dirty="0"/>
              <a:t>                   </a:t>
            </a:r>
          </a:p>
          <a:p>
            <a:pPr>
              <a:lnSpc>
                <a:spcPct val="150000"/>
              </a:lnSpc>
            </a:pPr>
            <a:r>
              <a:rPr lang="zh-CN" altLang="en-US" sz="2400" dirty="0"/>
              <a:t>          </a:t>
            </a:r>
            <a:r>
              <a:rPr lang="zh-CN" altLang="zh-CN" sz="2400" dirty="0">
                <a:latin typeface="Times New Roman" panose="02020603050405020304" pitchFamily="18" charset="0"/>
                <a:cs typeface="Times New Roman" panose="02020603050405020304" pitchFamily="18" charset="0"/>
                <a:sym typeface="+mn-ea"/>
              </a:rPr>
              <a:t>                        </a:t>
            </a:r>
            <a:r>
              <a:rPr lang="zh-CN" altLang="en-US" sz="2400" dirty="0">
                <a:latin typeface="Times New Roman" panose="02020603050405020304" pitchFamily="18" charset="0"/>
                <a:cs typeface="Times New Roman" panose="02020603050405020304" pitchFamily="18" charset="0"/>
                <a:sym typeface="+mn-ea"/>
              </a:rPr>
              <a:t>    </a:t>
            </a:r>
          </a:p>
        </p:txBody>
      </p:sp>
      <p:pic>
        <p:nvPicPr>
          <p:cNvPr id="5" name="图片 4" descr="校徽">
            <a:extLst>
              <a:ext uri="{FF2B5EF4-FFF2-40B4-BE49-F238E27FC236}">
                <a16:creationId xmlns:a16="http://schemas.microsoft.com/office/drawing/2014/main" id="{BBCF352F-78C6-4709-B9E7-61DE2633D120}"/>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400415" y="5948680"/>
            <a:ext cx="1871980" cy="864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549400" y="1804670"/>
            <a:ext cx="9975215" cy="3969385"/>
          </a:xfrm>
          <a:prstGeom prst="rect">
            <a:avLst/>
          </a:prstGeom>
          <a:noFill/>
        </p:spPr>
        <p:txBody>
          <a:bodyPr wrap="square" rtlCol="0">
            <a:spAutoFit/>
          </a:bodyPr>
          <a:lstStyle/>
          <a:p>
            <a:pPr>
              <a:lnSpc>
                <a:spcPct val="150000"/>
              </a:lnSpc>
            </a:pPr>
            <a:r>
              <a:rPr lang="en-US" altLang="zh-CN" sz="2400"/>
              <a:t>    </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rPr>
              <a:t>原码的性质2：</a:t>
            </a:r>
            <a:r>
              <a:rPr lang="zh-CN" altLang="en-US" sz="2400">
                <a:latin typeface="Times New Roman" panose="02020603050405020304" pitchFamily="18" charset="0"/>
                <a:ea typeface="楷体" panose="02010609060101010101" charset="-122"/>
                <a:cs typeface="Times New Roman" panose="02020603050405020304" pitchFamily="18" charset="0"/>
              </a:rPr>
              <a:t> </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若[</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s</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latin typeface="Times New Roman" panose="02020603050405020304" pitchFamily="18" charset="0"/>
                <a:ea typeface="楷体" panose="02010609060101010101" charset="-122"/>
                <a:cs typeface="Times New Roman" panose="02020603050405020304" pitchFamily="18" charset="0"/>
              </a:rPr>
              <a:t>，则</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当</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en-US" altLang="zh-CN" sz="2400" baseline="-25000">
                <a:latin typeface="Times New Roman" panose="02020603050405020304" pitchFamily="18" charset="0"/>
                <a:ea typeface="楷体" panose="02010609060101010101" charset="-122"/>
                <a:cs typeface="Times New Roman" panose="02020603050405020304" pitchFamily="18" charset="0"/>
              </a:rPr>
              <a:t>s</a:t>
            </a:r>
            <a:r>
              <a:rPr lang="zh-CN" altLang="en-US" sz="2400">
                <a:latin typeface="Times New Roman" panose="02020603050405020304" pitchFamily="18" charset="0"/>
                <a:ea typeface="楷体" panose="02010609060101010101" charset="-122"/>
                <a:cs typeface="Times New Roman" panose="02020603050405020304" pitchFamily="18" charset="0"/>
              </a:rPr>
              <a:t>=0时，1 &gt;[</a:t>
            </a:r>
            <a:r>
              <a:rPr lang="zh-CN" altLang="en-US" sz="2400" i="1">
                <a:latin typeface="Times New Roman" panose="02020603050405020304" pitchFamily="18" charset="0"/>
                <a:ea typeface="楷体" panose="02010609060101010101" charset="-122"/>
                <a:cs typeface="Times New Roman" panose="02020603050405020304" pitchFamily="18" charset="0"/>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≥0，   所以  1&gt;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≥0，</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即正数的原码与真值相同</a:t>
            </a:r>
            <a:r>
              <a:rPr lang="zh-CN" altLang="en-US" sz="2400">
                <a:latin typeface="Times New Roman" panose="02020603050405020304" pitchFamily="18" charset="0"/>
                <a:ea typeface="楷体" panose="02010609060101010101" charset="-122"/>
                <a:cs typeface="Times New Roman" panose="02020603050405020304" pitchFamily="18" charset="0"/>
              </a:rPr>
              <a:t>。</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当</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s</a:t>
            </a:r>
            <a:r>
              <a:rPr lang="zh-CN" altLang="en-US" sz="2400">
                <a:latin typeface="Times New Roman" panose="02020603050405020304" pitchFamily="18" charset="0"/>
                <a:ea typeface="楷体" panose="02010609060101010101" charset="-122"/>
                <a:cs typeface="Times New Roman" panose="02020603050405020304" pitchFamily="18" charset="0"/>
              </a:rPr>
              <a:t>=1时，2 &gt;[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≥1，   所以0≥</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=1-[</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 &gt;-1 </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且有</a:t>
            </a:r>
          </a:p>
          <a:p>
            <a:pPr>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原</a:t>
            </a:r>
            <a:r>
              <a:rPr lang="zh-CN" altLang="en-US" sz="2400">
                <a:latin typeface="Times New Roman" panose="02020603050405020304" pitchFamily="18" charset="0"/>
                <a:ea typeface="楷体" panose="02010609060101010101" charset="-122"/>
                <a:cs typeface="Times New Roman" panose="02020603050405020304" pitchFamily="18" charset="0"/>
              </a:rPr>
              <a:t>=x</a:t>
            </a:r>
            <a:r>
              <a:rPr lang="en-US" altLang="zh-CN" sz="2400" baseline="-25000">
                <a:latin typeface="Times New Roman" panose="02020603050405020304" pitchFamily="18" charset="0"/>
                <a:ea typeface="楷体" panose="02010609060101010101" charset="-122"/>
                <a:cs typeface="Times New Roman" panose="02020603050405020304" pitchFamily="18" charset="0"/>
              </a:rPr>
              <a:t>s</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r>
              <a:rPr lang="en-US" altLang="zh-CN" sz="2400"/>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即负数的原码为负号的编码x</a:t>
            </a:r>
            <a:r>
              <a:rPr lang="en-US" altLang="zh-CN" sz="2400" baseline="-250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s</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加真值的绝对值</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p>
          <a:p>
            <a:pPr>
              <a:lnSpc>
                <a:spcPct val="150000"/>
              </a:lnSpc>
            </a:pPr>
            <a:r>
              <a:rPr lang="zh-CN" altLang="en-US" sz="2400"/>
              <a:t>          </a:t>
            </a:r>
            <a:r>
              <a:rPr lang="zh-CN" altLang="zh-CN" sz="2400">
                <a:latin typeface="Times New Roman" panose="02020603050405020304" pitchFamily="18" charset="0"/>
                <a:cs typeface="Times New Roman" panose="02020603050405020304" pitchFamily="18" charset="0"/>
                <a:sym typeface="+mn-ea"/>
              </a:rPr>
              <a:t>                        </a:t>
            </a:r>
            <a:r>
              <a:rPr lang="zh-CN" altLang="en-US" sz="2400">
                <a:latin typeface="Times New Roman" panose="02020603050405020304" pitchFamily="18" charset="0"/>
                <a:cs typeface="Times New Roman" panose="02020603050405020304" pitchFamily="18" charset="0"/>
                <a:sym typeface="+mn-ea"/>
              </a:rPr>
              <a:t>    </a:t>
            </a:r>
          </a:p>
        </p:txBody>
      </p:sp>
      <p:pic>
        <p:nvPicPr>
          <p:cNvPr id="5" name="图片 4" descr="校徽">
            <a:extLst>
              <a:ext uri="{FF2B5EF4-FFF2-40B4-BE49-F238E27FC236}">
                <a16:creationId xmlns:a16="http://schemas.microsoft.com/office/drawing/2014/main" id="{D52E5A0C-86CD-4164-9EBF-63BD1B526BEF}"/>
              </a:ext>
            </a:extLst>
          </p:cNvPr>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PP_MARK_KEY" val="64dbdcb9-b843-438c-8267-dcc4d21d3cbf"/>
  <p:tag name="COMMONDATA" val="eyJoZGlkIjoiMTE1MmU4M2MzZDk5MDI3M2M1YWYyZDhhMzM1OWJiZDc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562*37"/>
  <p:tag name="TABLE_ENDDRAG_RECT" val="192*340*562*3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62*37"/>
  <p:tag name="TABLE_ENDDRAG_RECT" val="192*340*562*37"/>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923,&quot;width&quot;:12900}"/>
</p:tagLst>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4346</Words>
  <Application>Microsoft Office PowerPoint</Application>
  <PresentationFormat>宽屏</PresentationFormat>
  <Paragraphs>484</Paragraphs>
  <Slides>42</Slides>
  <Notes>0</Notes>
  <HiddenSlides>0</HiddenSlides>
  <MMClips>0</MMClips>
  <ScaleCrop>false</ScaleCrop>
  <HeadingPairs>
    <vt:vector size="8" baseType="variant">
      <vt:variant>
        <vt:lpstr>已用的字体</vt:lpstr>
      </vt:variant>
      <vt:variant>
        <vt:i4>11</vt:i4>
      </vt:variant>
      <vt:variant>
        <vt:lpstr>主题</vt:lpstr>
      </vt:variant>
      <vt:variant>
        <vt:i4>4</vt:i4>
      </vt:variant>
      <vt:variant>
        <vt:lpstr>嵌入 OLE 服务器</vt:lpstr>
      </vt:variant>
      <vt:variant>
        <vt:i4>3</vt:i4>
      </vt:variant>
      <vt:variant>
        <vt:lpstr>幻灯片标题</vt:lpstr>
      </vt:variant>
      <vt:variant>
        <vt:i4>42</vt:i4>
      </vt:variant>
    </vt:vector>
  </HeadingPairs>
  <TitlesOfParts>
    <vt:vector size="60" baseType="lpstr">
      <vt:lpstr>Helvetica Light</vt:lpstr>
      <vt:lpstr>Yu Gothic Light</vt:lpstr>
      <vt:lpstr>等线</vt:lpstr>
      <vt:lpstr>等线 Light</vt:lpstr>
      <vt:lpstr>楷体</vt:lpstr>
      <vt:lpstr>宋体</vt:lpstr>
      <vt:lpstr>微软雅黑</vt:lpstr>
      <vt:lpstr>Arial</vt:lpstr>
      <vt:lpstr>Courier New</vt:lpstr>
      <vt:lpstr>Times New Roman</vt:lpstr>
      <vt:lpstr>Wingdings</vt:lpstr>
      <vt:lpstr>4_Office 主题​​</vt:lpstr>
      <vt:lpstr>5_Office 主题​​</vt:lpstr>
      <vt:lpstr>6_Office 主题​​</vt:lpstr>
      <vt:lpstr>18_Office 主题​​</vt:lpstr>
      <vt:lpstr>Bitmap Image</vt:lpstr>
      <vt:lpstr>Equation.KSEE3</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肖胜刚</dc:creator>
  <cp:lastModifiedBy>Administrator</cp:lastModifiedBy>
  <cp:revision>310</cp:revision>
  <dcterms:created xsi:type="dcterms:W3CDTF">2018-11-13T07:40:00Z</dcterms:created>
  <dcterms:modified xsi:type="dcterms:W3CDTF">2023-09-11T06:36:36Z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7F11906E229B45979EB4EBBD6410FE6F</vt:lpwstr>
  </property>
</Properties>
</file>