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42"/>
  </p:notesMasterIdLst>
  <p:handoutMasterIdLst>
    <p:handoutMasterId r:id="rId97"/>
  </p:handoutMasterIdLst>
  <p:sldIdLst>
    <p:sldId id="522" r:id="rId3"/>
    <p:sldId id="523" r:id="rId4"/>
    <p:sldId id="597" r:id="rId5"/>
    <p:sldId id="606" r:id="rId6"/>
    <p:sldId id="524" r:id="rId7"/>
    <p:sldId id="525" r:id="rId8"/>
    <p:sldId id="526" r:id="rId9"/>
    <p:sldId id="527" r:id="rId10"/>
    <p:sldId id="528" r:id="rId11"/>
    <p:sldId id="529" r:id="rId12"/>
    <p:sldId id="530" r:id="rId13"/>
    <p:sldId id="607" r:id="rId14"/>
    <p:sldId id="532" r:id="rId15"/>
    <p:sldId id="602" r:id="rId16"/>
    <p:sldId id="603" r:id="rId17"/>
    <p:sldId id="604" r:id="rId18"/>
    <p:sldId id="605" r:id="rId19"/>
    <p:sldId id="531" r:id="rId20"/>
    <p:sldId id="601" r:id="rId21"/>
    <p:sldId id="599" r:id="rId22"/>
    <p:sldId id="533" r:id="rId23"/>
    <p:sldId id="534" r:id="rId24"/>
    <p:sldId id="535" r:id="rId25"/>
    <p:sldId id="536" r:id="rId26"/>
    <p:sldId id="537" r:id="rId27"/>
    <p:sldId id="538" r:id="rId28"/>
    <p:sldId id="539" r:id="rId29"/>
    <p:sldId id="540" r:id="rId30"/>
    <p:sldId id="541" r:id="rId31"/>
    <p:sldId id="642" r:id="rId32"/>
    <p:sldId id="542" r:id="rId33"/>
    <p:sldId id="543" r:id="rId34"/>
    <p:sldId id="544" r:id="rId35"/>
    <p:sldId id="545" r:id="rId36"/>
    <p:sldId id="546" r:id="rId37"/>
    <p:sldId id="620" r:id="rId38"/>
    <p:sldId id="547" r:id="rId39"/>
    <p:sldId id="621" r:id="rId40"/>
    <p:sldId id="549" r:id="rId41"/>
    <p:sldId id="550" r:id="rId43"/>
    <p:sldId id="551" r:id="rId44"/>
    <p:sldId id="552" r:id="rId45"/>
    <p:sldId id="553" r:id="rId46"/>
    <p:sldId id="554" r:id="rId47"/>
    <p:sldId id="623" r:id="rId48"/>
    <p:sldId id="555" r:id="rId49"/>
    <p:sldId id="624" r:id="rId50"/>
    <p:sldId id="556" r:id="rId51"/>
    <p:sldId id="557" r:id="rId52"/>
    <p:sldId id="558" r:id="rId53"/>
    <p:sldId id="559" r:id="rId54"/>
    <p:sldId id="560" r:id="rId55"/>
    <p:sldId id="561" r:id="rId56"/>
    <p:sldId id="562" r:id="rId57"/>
    <p:sldId id="626" r:id="rId58"/>
    <p:sldId id="627" r:id="rId59"/>
    <p:sldId id="563" r:id="rId60"/>
    <p:sldId id="564" r:id="rId61"/>
    <p:sldId id="565" r:id="rId62"/>
    <p:sldId id="566" r:id="rId63"/>
    <p:sldId id="567" r:id="rId64"/>
    <p:sldId id="628" r:id="rId65"/>
    <p:sldId id="568" r:id="rId66"/>
    <p:sldId id="641" r:id="rId67"/>
    <p:sldId id="570" r:id="rId68"/>
    <p:sldId id="569" r:id="rId69"/>
    <p:sldId id="571" r:id="rId70"/>
    <p:sldId id="572" r:id="rId71"/>
    <p:sldId id="573" r:id="rId72"/>
    <p:sldId id="574" r:id="rId73"/>
    <p:sldId id="629" r:id="rId74"/>
    <p:sldId id="575" r:id="rId75"/>
    <p:sldId id="576" r:id="rId76"/>
    <p:sldId id="577" r:id="rId77"/>
    <p:sldId id="578" r:id="rId78"/>
    <p:sldId id="579" r:id="rId79"/>
    <p:sldId id="580" r:id="rId80"/>
    <p:sldId id="581" r:id="rId81"/>
    <p:sldId id="582" r:id="rId82"/>
    <p:sldId id="583" r:id="rId83"/>
    <p:sldId id="584" r:id="rId84"/>
    <p:sldId id="585" r:id="rId85"/>
    <p:sldId id="631" r:id="rId86"/>
    <p:sldId id="632" r:id="rId87"/>
    <p:sldId id="588" r:id="rId88"/>
    <p:sldId id="589" r:id="rId89"/>
    <p:sldId id="590" r:id="rId90"/>
    <p:sldId id="591" r:id="rId91"/>
    <p:sldId id="592" r:id="rId92"/>
    <p:sldId id="593" r:id="rId93"/>
    <p:sldId id="594" r:id="rId94"/>
    <p:sldId id="595" r:id="rId95"/>
    <p:sldId id="596" r:id="rId96"/>
  </p:sldIdLst>
  <p:sldSz cx="9144000" cy="6858000" type="screen4x3"/>
  <p:notesSz cx="6858000" cy="9144000"/>
  <p:embeddedFontLst/>
  <p:custDataLst>
    <p:tags r:id="rId10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9pPr>
  </p:defaultTextStyle>
  <p:extLst>
    <p:ext uri="{EFAFB233-063F-42B5-8137-9DF3F51BA10A}">
      <p15:sldGuideLst xmlns:p15="http://schemas.microsoft.com/office/powerpoint/2012/main">
        <p15:guide id="1" orient="horz" pos="212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64"/>
    <p:restoredTop sz="94660"/>
  </p:normalViewPr>
  <p:slideViewPr>
    <p:cSldViewPr showGuides="1">
      <p:cViewPr varScale="1">
        <p:scale>
          <a:sx n="84" d="100"/>
          <a:sy n="84" d="100"/>
        </p:scale>
        <p:origin x="1325" y="58"/>
      </p:cViewPr>
      <p:guideLst>
        <p:guide orient="horz" pos="2125"/>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1" Type="http://schemas.openxmlformats.org/officeDocument/2006/relationships/tags" Target="tags/tag1.xml"/><Relationship Id="rId100" Type="http://schemas.openxmlformats.org/officeDocument/2006/relationships/tableStyles" Target="tableStyle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image" Target="../media/image66.wmf"/><Relationship Id="rId7" Type="http://schemas.openxmlformats.org/officeDocument/2006/relationships/image" Target="../media/image65.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3.wmf"/><Relationship Id="rId1"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7.emf"/><Relationship Id="rId8" Type="http://schemas.openxmlformats.org/officeDocument/2006/relationships/image" Target="../media/image86.e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0" Type="http://schemas.openxmlformats.org/officeDocument/2006/relationships/image" Target="../media/image88.e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95.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6.wmf"/><Relationship Id="rId7" Type="http://schemas.openxmlformats.org/officeDocument/2006/relationships/image" Target="../media/image105.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1" Type="http://schemas.openxmlformats.org/officeDocument/2006/relationships/image" Target="../media/image117.wmf"/><Relationship Id="rId10" Type="http://schemas.openxmlformats.org/officeDocument/2006/relationships/image" Target="../media/image116.wmf"/><Relationship Id="rId1"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0" Type="http://schemas.openxmlformats.org/officeDocument/2006/relationships/image" Target="../media/image130.wmf"/><Relationship Id="rId1" Type="http://schemas.openxmlformats.org/officeDocument/2006/relationships/image" Target="../media/image1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50.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7.wmf"/><Relationship Id="rId7" Type="http://schemas.openxmlformats.org/officeDocument/2006/relationships/image" Target="../media/image176.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png"/></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96.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2" Type="http://schemas.openxmlformats.org/officeDocument/2006/relationships/image" Target="../media/image32.wmf"/><Relationship Id="rId11" Type="http://schemas.openxmlformats.org/officeDocument/2006/relationships/image" Target="../media/image31.wmf"/><Relationship Id="rId10" Type="http://schemas.openxmlformats.org/officeDocument/2006/relationships/image" Target="../media/image30.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0" Type="http://schemas.openxmlformats.org/officeDocument/2006/relationships/image" Target="../media/image50.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24932"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fld>
            <a:endParaRPr lang="en-US" altLang="zh-CN" sz="1200" dirty="0"/>
          </a:p>
        </p:txBody>
      </p:sp>
      <p:sp>
        <p:nvSpPr>
          <p:cNvPr id="125955" name="Rectangle 2"/>
          <p:cNvSpPr>
            <a:spLocks noGrp="1" noRot="1" noChangeAspect="1" noTextEdit="1"/>
          </p:cNvSpPr>
          <p:nvPr>
            <p:ph type="sldImg"/>
          </p:nvPr>
        </p:nvSpPr>
        <p:spPr/>
      </p:sp>
      <p:sp>
        <p:nvSpPr>
          <p:cNvPr id="1259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fld>
            <a:endParaRPr lang="en-US" altLang="zh-CN" sz="1200" dirty="0"/>
          </a:p>
        </p:txBody>
      </p:sp>
      <p:sp>
        <p:nvSpPr>
          <p:cNvPr id="126979" name="Rectangle 2"/>
          <p:cNvSpPr>
            <a:spLocks noGrp="1" noRot="1" noChangeAspect="1" noTextEdit="1"/>
          </p:cNvSpPr>
          <p:nvPr>
            <p:ph type="sldImg"/>
          </p:nvPr>
        </p:nvSpPr>
        <p:spPr/>
      </p:sp>
      <p:sp>
        <p:nvSpPr>
          <p:cNvPr id="126980"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90204" pitchFamily="34" charset="0"/>
                <a:ea typeface="宋体"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90204" pitchFamily="34" charset="0"/>
              <a:ea typeface="宋体" pitchFamily="2" charset="-122"/>
              <a:cs typeface="+mn-cs"/>
            </a:endParaRPr>
          </a:p>
        </p:txBody>
      </p:sp>
      <p:sp>
        <p:nvSpPr>
          <p:cNvPr id="2054"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smtClean="0"/>
              <a:t>マスタ タイトルの書式設定</a:t>
            </a:r>
            <a:endParaRPr lang="ja-JP" altLang="en-US" noProof="0" smtClean="0"/>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lvl="0"/>
            <a:r>
              <a:rPr lang="ja-JP" altLang="en-US" noProof="0" smtClean="0"/>
              <a:t>マスタ サブタイトルの書式設定</a:t>
            </a:r>
            <a:endParaRPr lang="ja-JP" altLang="en-US" noProof="0" smtClean="0"/>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250825" y="908050"/>
            <a:ext cx="4244975" cy="2624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908050"/>
            <a:ext cx="4244975" cy="2624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250825" y="3684588"/>
            <a:ext cx="4244975" cy="26241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684588"/>
            <a:ext cx="4244975" cy="26241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908050"/>
            <a:ext cx="4244975" cy="2624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84588"/>
            <a:ext cx="4244975" cy="26241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908050"/>
            <a:ext cx="4244975" cy="2624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84588"/>
            <a:ext cx="4244975" cy="26241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endParaRPr lang="ja-JP" altLang="en-US" dirty="0"/>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90204" pitchFamily="34" charset="0"/>
                <a:ea typeface="MS PGothic" panose="020B0600070205080204" pitchFamily="34" charset="-128"/>
              </a:defRPr>
            </a:lvl1pPr>
          </a:lstStyle>
          <a:p>
            <a:pPr lvl="0" eaLnBrk="1" hangingPunct="1">
              <a:buNone/>
            </a:pPr>
            <a:fld id="{9A0DB2DC-4C9A-4742-B13C-FB6460FD3503}" type="slidenum">
              <a:rPr lang="ja-JP" altLang="en-US" dirty="0"/>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timing>
    <p:tnLst>
      <p:par>
        <p:cTn id="1" dur="indefinite" restart="never" nodeType="tmRoot"/>
      </p:par>
    </p:tnLst>
  </p:timing>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90204" pitchFamily="34" charset="0"/>
          <a:ea typeface="宋体" pitchFamily="2" charset="-122"/>
        </a:defRPr>
      </a:lvl2pPr>
      <a:lvl3pPr indent="176530" algn="l" rtl="0" eaLnBrk="0" fontAlgn="base" hangingPunct="0">
        <a:spcBef>
          <a:spcPct val="0"/>
        </a:spcBef>
        <a:spcAft>
          <a:spcPct val="0"/>
        </a:spcAft>
        <a:defRPr sz="3800" b="1">
          <a:solidFill>
            <a:schemeClr val="bg1"/>
          </a:solidFill>
          <a:latin typeface="Arial" panose="020B0604020202090204" pitchFamily="34" charset="0"/>
          <a:ea typeface="宋体" pitchFamily="2" charset="-122"/>
        </a:defRPr>
      </a:lvl3pPr>
      <a:lvl4pPr indent="176530" algn="l" rtl="0" eaLnBrk="0" fontAlgn="base" hangingPunct="0">
        <a:spcBef>
          <a:spcPct val="0"/>
        </a:spcBef>
        <a:spcAft>
          <a:spcPct val="0"/>
        </a:spcAft>
        <a:defRPr sz="3800" b="1">
          <a:solidFill>
            <a:schemeClr val="bg1"/>
          </a:solidFill>
          <a:latin typeface="Arial" panose="020B0604020202090204" pitchFamily="34" charset="0"/>
          <a:ea typeface="宋体" pitchFamily="2" charset="-122"/>
        </a:defRPr>
      </a:lvl4pPr>
      <a:lvl5pPr indent="176530" algn="l" rtl="0" eaLnBrk="0" fontAlgn="base" hangingPunct="0">
        <a:spcBef>
          <a:spcPct val="0"/>
        </a:spcBef>
        <a:spcAft>
          <a:spcPct val="0"/>
        </a:spcAft>
        <a:defRPr sz="3800" b="1">
          <a:solidFill>
            <a:schemeClr val="bg1"/>
          </a:solidFill>
          <a:latin typeface="Arial" panose="020B0604020202090204" pitchFamily="34" charset="0"/>
          <a:ea typeface="宋体" pitchFamily="2" charset="-122"/>
        </a:defRPr>
      </a:lvl5pPr>
      <a:lvl6pPr marL="457200" indent="176530" algn="l" rtl="0" fontAlgn="base">
        <a:spcBef>
          <a:spcPct val="0"/>
        </a:spcBef>
        <a:spcAft>
          <a:spcPct val="0"/>
        </a:spcAft>
        <a:defRPr sz="3800" b="1">
          <a:solidFill>
            <a:schemeClr val="bg1"/>
          </a:solidFill>
          <a:latin typeface="Arial" panose="020B0604020202090204" pitchFamily="34" charset="0"/>
          <a:ea typeface="宋体" pitchFamily="2" charset="-122"/>
        </a:defRPr>
      </a:lvl6pPr>
      <a:lvl7pPr marL="914400" indent="176530" algn="l" rtl="0" fontAlgn="base">
        <a:spcBef>
          <a:spcPct val="0"/>
        </a:spcBef>
        <a:spcAft>
          <a:spcPct val="0"/>
        </a:spcAft>
        <a:defRPr sz="3800" b="1">
          <a:solidFill>
            <a:schemeClr val="bg1"/>
          </a:solidFill>
          <a:latin typeface="Arial" panose="020B0604020202090204" pitchFamily="34" charset="0"/>
          <a:ea typeface="宋体" pitchFamily="2" charset="-122"/>
        </a:defRPr>
      </a:lvl7pPr>
      <a:lvl8pPr marL="1371600" indent="176530" algn="l" rtl="0" fontAlgn="base">
        <a:spcBef>
          <a:spcPct val="0"/>
        </a:spcBef>
        <a:spcAft>
          <a:spcPct val="0"/>
        </a:spcAft>
        <a:defRPr sz="3800" b="1">
          <a:solidFill>
            <a:schemeClr val="bg1"/>
          </a:solidFill>
          <a:latin typeface="Arial" panose="020B0604020202090204" pitchFamily="34" charset="0"/>
          <a:ea typeface="宋体" pitchFamily="2" charset="-122"/>
        </a:defRPr>
      </a:lvl8pPr>
      <a:lvl9pPr marL="1828800" indent="176530" algn="l" rtl="0" fontAlgn="base">
        <a:spcBef>
          <a:spcPct val="0"/>
        </a:spcBef>
        <a:spcAft>
          <a:spcPct val="0"/>
        </a:spcAft>
        <a:defRPr sz="3800" b="1">
          <a:solidFill>
            <a:schemeClr val="bg1"/>
          </a:solidFill>
          <a:latin typeface="Arial" panose="020B0604020202090204" pitchFamily="34" charset="0"/>
          <a:ea typeface="宋体"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wmf"/><Relationship Id="rId7" Type="http://schemas.openxmlformats.org/officeDocument/2006/relationships/oleObject" Target="../embeddings/oleObject10.bin"/><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 Id="rId3" Type="http://schemas.openxmlformats.org/officeDocument/2006/relationships/oleObject" Target="../embeddings/oleObject8.bin"/><Relationship Id="rId2" Type="http://schemas.openxmlformats.org/officeDocument/2006/relationships/image" Target="../media/image13.wmf"/><Relationship Id="rId10" Type="http://schemas.openxmlformats.org/officeDocument/2006/relationships/vmlDrawing" Target="../drawings/vmlDrawing4.vml"/><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0.wmf"/><Relationship Id="rId7" Type="http://schemas.openxmlformats.org/officeDocument/2006/relationships/oleObject" Target="../embeddings/oleObject14.bin"/><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 Id="rId3" Type="http://schemas.openxmlformats.org/officeDocument/2006/relationships/oleObject" Target="../embeddings/oleObject12.bin"/><Relationship Id="rId2" Type="http://schemas.openxmlformats.org/officeDocument/2006/relationships/image" Target="../media/image17.wmf"/><Relationship Id="rId10" Type="http://schemas.openxmlformats.org/officeDocument/2006/relationships/vmlDrawing" Target="../drawings/vmlDrawing5.vml"/><Relationship Id="rId1"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hyperlink" Target="https://course.educg.net/indexcs/simple.jsp?loginErr=0" TargetMode="Externa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4.wmf"/><Relationship Id="rId7" Type="http://schemas.openxmlformats.org/officeDocument/2006/relationships/oleObject" Target="../embeddings/oleObject18.bin"/><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 Id="rId3" Type="http://schemas.openxmlformats.org/officeDocument/2006/relationships/oleObject" Target="../embeddings/oleObject16.bin"/><Relationship Id="rId26" Type="http://schemas.openxmlformats.org/officeDocument/2006/relationships/vmlDrawing" Target="../drawings/vmlDrawing6.vml"/><Relationship Id="rId25" Type="http://schemas.openxmlformats.org/officeDocument/2006/relationships/slideLayout" Target="../slideLayouts/slideLayout2.xml"/><Relationship Id="rId24" Type="http://schemas.openxmlformats.org/officeDocument/2006/relationships/image" Target="../media/image32.wmf"/><Relationship Id="rId23" Type="http://schemas.openxmlformats.org/officeDocument/2006/relationships/oleObject" Target="../embeddings/oleObject26.bin"/><Relationship Id="rId22" Type="http://schemas.openxmlformats.org/officeDocument/2006/relationships/image" Target="../media/image31.wmf"/><Relationship Id="rId21" Type="http://schemas.openxmlformats.org/officeDocument/2006/relationships/oleObject" Target="../embeddings/oleObject25.bin"/><Relationship Id="rId20" Type="http://schemas.openxmlformats.org/officeDocument/2006/relationships/image" Target="../media/image30.wmf"/><Relationship Id="rId2" Type="http://schemas.openxmlformats.org/officeDocument/2006/relationships/image" Target="../media/image21.wmf"/><Relationship Id="rId19" Type="http://schemas.openxmlformats.org/officeDocument/2006/relationships/oleObject" Target="../embeddings/oleObject24.bin"/><Relationship Id="rId18" Type="http://schemas.openxmlformats.org/officeDocument/2006/relationships/image" Target="../media/image29.wmf"/><Relationship Id="rId17" Type="http://schemas.openxmlformats.org/officeDocument/2006/relationships/oleObject" Target="../embeddings/oleObject23.bin"/><Relationship Id="rId16" Type="http://schemas.openxmlformats.org/officeDocument/2006/relationships/image" Target="../media/image28.wmf"/><Relationship Id="rId15" Type="http://schemas.openxmlformats.org/officeDocument/2006/relationships/oleObject" Target="../embeddings/oleObject22.bin"/><Relationship Id="rId14" Type="http://schemas.openxmlformats.org/officeDocument/2006/relationships/image" Target="../media/image27.wmf"/><Relationship Id="rId13" Type="http://schemas.openxmlformats.org/officeDocument/2006/relationships/oleObject" Target="../embeddings/oleObject21.bin"/><Relationship Id="rId12" Type="http://schemas.openxmlformats.org/officeDocument/2006/relationships/image" Target="../media/image26.wmf"/><Relationship Id="rId11" Type="http://schemas.openxmlformats.org/officeDocument/2006/relationships/oleObject" Target="../embeddings/oleObject20.bin"/><Relationship Id="rId10" Type="http://schemas.openxmlformats.org/officeDocument/2006/relationships/image" Target="../media/image25.wmf"/><Relationship Id="rId1"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6.wmf"/><Relationship Id="rId7" Type="http://schemas.openxmlformats.org/officeDocument/2006/relationships/oleObject" Target="../embeddings/oleObject30.bin"/><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 Id="rId3" Type="http://schemas.openxmlformats.org/officeDocument/2006/relationships/oleObject" Target="../embeddings/oleObject28.bin"/><Relationship Id="rId2" Type="http://schemas.openxmlformats.org/officeDocument/2006/relationships/image" Target="../media/image33.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image" Target="../media/image40.wmf"/><Relationship Id="rId15" Type="http://schemas.openxmlformats.org/officeDocument/2006/relationships/oleObject" Target="../embeddings/oleObject34.bin"/><Relationship Id="rId14" Type="http://schemas.openxmlformats.org/officeDocument/2006/relationships/image" Target="../media/image39.wmf"/><Relationship Id="rId13" Type="http://schemas.openxmlformats.org/officeDocument/2006/relationships/oleObject" Target="../embeddings/oleObject33.bin"/><Relationship Id="rId12" Type="http://schemas.openxmlformats.org/officeDocument/2006/relationships/image" Target="../media/image38.wmf"/><Relationship Id="rId11" Type="http://schemas.openxmlformats.org/officeDocument/2006/relationships/oleObject" Target="../embeddings/oleObject32.bin"/><Relationship Id="rId10" Type="http://schemas.openxmlformats.org/officeDocument/2006/relationships/image" Target="../media/image37.wmf"/><Relationship Id="rId1"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4.wmf"/><Relationship Id="rId7" Type="http://schemas.openxmlformats.org/officeDocument/2006/relationships/oleObject" Target="../embeddings/oleObject38.bin"/><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 Id="rId3" Type="http://schemas.openxmlformats.org/officeDocument/2006/relationships/oleObject" Target="../embeddings/oleObject36.bin"/><Relationship Id="rId22" Type="http://schemas.openxmlformats.org/officeDocument/2006/relationships/vmlDrawing" Target="../drawings/vmlDrawing8.vml"/><Relationship Id="rId21" Type="http://schemas.openxmlformats.org/officeDocument/2006/relationships/slideLayout" Target="../slideLayouts/slideLayout2.xml"/><Relationship Id="rId20" Type="http://schemas.openxmlformats.org/officeDocument/2006/relationships/image" Target="../media/image50.wmf"/><Relationship Id="rId2" Type="http://schemas.openxmlformats.org/officeDocument/2006/relationships/image" Target="../media/image41.wmf"/><Relationship Id="rId19" Type="http://schemas.openxmlformats.org/officeDocument/2006/relationships/oleObject" Target="../embeddings/oleObject44.bin"/><Relationship Id="rId18" Type="http://schemas.openxmlformats.org/officeDocument/2006/relationships/image" Target="../media/image49.wmf"/><Relationship Id="rId17" Type="http://schemas.openxmlformats.org/officeDocument/2006/relationships/oleObject" Target="../embeddings/oleObject43.bin"/><Relationship Id="rId16" Type="http://schemas.openxmlformats.org/officeDocument/2006/relationships/image" Target="../media/image48.wmf"/><Relationship Id="rId15" Type="http://schemas.openxmlformats.org/officeDocument/2006/relationships/oleObject" Target="../embeddings/oleObject42.bin"/><Relationship Id="rId14" Type="http://schemas.openxmlformats.org/officeDocument/2006/relationships/image" Target="../media/image47.wmf"/><Relationship Id="rId13" Type="http://schemas.openxmlformats.org/officeDocument/2006/relationships/oleObject" Target="../embeddings/oleObject41.bin"/><Relationship Id="rId12" Type="http://schemas.openxmlformats.org/officeDocument/2006/relationships/image" Target="../media/image46.wmf"/><Relationship Id="rId11" Type="http://schemas.openxmlformats.org/officeDocument/2006/relationships/oleObject" Target="../embeddings/oleObject40.bin"/><Relationship Id="rId10" Type="http://schemas.openxmlformats.org/officeDocument/2006/relationships/image" Target="../media/image45.wmf"/><Relationship Id="rId1" Type="http://schemas.openxmlformats.org/officeDocument/2006/relationships/oleObject" Target="../embeddings/oleObject3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4.wmf"/><Relationship Id="rId7" Type="http://schemas.openxmlformats.org/officeDocument/2006/relationships/oleObject" Target="../embeddings/oleObject48.bin"/><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image" Target="../media/image52.wmf"/><Relationship Id="rId3" Type="http://schemas.openxmlformats.org/officeDocument/2006/relationships/oleObject" Target="../embeddings/oleObject46.bin"/><Relationship Id="rId2" Type="http://schemas.openxmlformats.org/officeDocument/2006/relationships/image" Target="../media/image51.wmf"/><Relationship Id="rId18" Type="http://schemas.openxmlformats.org/officeDocument/2006/relationships/vmlDrawing" Target="../drawings/vmlDrawing9.vml"/><Relationship Id="rId17" Type="http://schemas.openxmlformats.org/officeDocument/2006/relationships/slideLayout" Target="../slideLayouts/slideLayout2.xml"/><Relationship Id="rId16" Type="http://schemas.openxmlformats.org/officeDocument/2006/relationships/image" Target="../media/image58.wmf"/><Relationship Id="rId15" Type="http://schemas.openxmlformats.org/officeDocument/2006/relationships/oleObject" Target="../embeddings/oleObject52.bin"/><Relationship Id="rId14" Type="http://schemas.openxmlformats.org/officeDocument/2006/relationships/image" Target="../media/image57.wmf"/><Relationship Id="rId13" Type="http://schemas.openxmlformats.org/officeDocument/2006/relationships/oleObject" Target="../embeddings/oleObject51.bin"/><Relationship Id="rId12" Type="http://schemas.openxmlformats.org/officeDocument/2006/relationships/image" Target="../media/image56.wmf"/><Relationship Id="rId11" Type="http://schemas.openxmlformats.org/officeDocument/2006/relationships/oleObject" Target="../embeddings/oleObject50.bin"/><Relationship Id="rId10" Type="http://schemas.openxmlformats.org/officeDocument/2006/relationships/image" Target="../media/image55.wmf"/><Relationship Id="rId1" Type="http://schemas.openxmlformats.org/officeDocument/2006/relationships/oleObject" Target="../embeddings/oleObject45.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62.wmf"/><Relationship Id="rId7" Type="http://schemas.openxmlformats.org/officeDocument/2006/relationships/oleObject" Target="../embeddings/oleObject56.bin"/><Relationship Id="rId6" Type="http://schemas.openxmlformats.org/officeDocument/2006/relationships/image" Target="../media/image61.wmf"/><Relationship Id="rId5" Type="http://schemas.openxmlformats.org/officeDocument/2006/relationships/oleObject" Target="../embeddings/oleObject55.bin"/><Relationship Id="rId4" Type="http://schemas.openxmlformats.org/officeDocument/2006/relationships/image" Target="../media/image60.wmf"/><Relationship Id="rId3" Type="http://schemas.openxmlformats.org/officeDocument/2006/relationships/oleObject" Target="../embeddings/oleObject54.bin"/><Relationship Id="rId20" Type="http://schemas.openxmlformats.org/officeDocument/2006/relationships/vmlDrawing" Target="../drawings/vmlDrawing10.vml"/><Relationship Id="rId2" Type="http://schemas.openxmlformats.org/officeDocument/2006/relationships/image" Target="../media/image59.wmf"/><Relationship Id="rId19" Type="http://schemas.openxmlformats.org/officeDocument/2006/relationships/slideLayout" Target="../slideLayouts/slideLayout2.xml"/><Relationship Id="rId18" Type="http://schemas.openxmlformats.org/officeDocument/2006/relationships/image" Target="../media/image67.wmf"/><Relationship Id="rId17" Type="http://schemas.openxmlformats.org/officeDocument/2006/relationships/oleObject" Target="../embeddings/oleObject61.bin"/><Relationship Id="rId16" Type="http://schemas.openxmlformats.org/officeDocument/2006/relationships/image" Target="../media/image66.wmf"/><Relationship Id="rId15" Type="http://schemas.openxmlformats.org/officeDocument/2006/relationships/oleObject" Target="../embeddings/oleObject60.bin"/><Relationship Id="rId14" Type="http://schemas.openxmlformats.org/officeDocument/2006/relationships/image" Target="../media/image65.wmf"/><Relationship Id="rId13" Type="http://schemas.openxmlformats.org/officeDocument/2006/relationships/oleObject" Target="../embeddings/oleObject59.bin"/><Relationship Id="rId12" Type="http://schemas.openxmlformats.org/officeDocument/2006/relationships/image" Target="../media/image64.wmf"/><Relationship Id="rId11" Type="http://schemas.openxmlformats.org/officeDocument/2006/relationships/oleObject" Target="../embeddings/oleObject58.bin"/><Relationship Id="rId10" Type="http://schemas.openxmlformats.org/officeDocument/2006/relationships/image" Target="../media/image63.wmf"/><Relationship Id="rId1"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73.wmf"/><Relationship Id="rId7" Type="http://schemas.openxmlformats.org/officeDocument/2006/relationships/oleObject" Target="../embeddings/oleObject65.bin"/><Relationship Id="rId6" Type="http://schemas.openxmlformats.org/officeDocument/2006/relationships/image" Target="../media/image72.wmf"/><Relationship Id="rId5" Type="http://schemas.openxmlformats.org/officeDocument/2006/relationships/oleObject" Target="../embeddings/oleObject64.bin"/><Relationship Id="rId4" Type="http://schemas.openxmlformats.org/officeDocument/2006/relationships/image" Target="../media/image71.wmf"/><Relationship Id="rId3" Type="http://schemas.openxmlformats.org/officeDocument/2006/relationships/oleObject" Target="../embeddings/oleObject63.bin"/><Relationship Id="rId2" Type="http://schemas.openxmlformats.org/officeDocument/2006/relationships/image" Target="../media/image70.wmf"/><Relationship Id="rId12" Type="http://schemas.openxmlformats.org/officeDocument/2006/relationships/vmlDrawing" Target="../drawings/vmlDrawing11.vml"/><Relationship Id="rId11" Type="http://schemas.openxmlformats.org/officeDocument/2006/relationships/slideLayout" Target="../slideLayouts/slideLayout6.xml"/><Relationship Id="rId10" Type="http://schemas.openxmlformats.org/officeDocument/2006/relationships/image" Target="../media/image74.wmf"/><Relationship Id="rId1" Type="http://schemas.openxmlformats.org/officeDocument/2006/relationships/oleObject" Target="../embeddings/oleObject62.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77.wmf"/><Relationship Id="rId7" Type="http://schemas.openxmlformats.org/officeDocument/2006/relationships/oleObject" Target="../embeddings/oleObject70.bin"/><Relationship Id="rId6" Type="http://schemas.openxmlformats.org/officeDocument/2006/relationships/image" Target="../media/image76.wmf"/><Relationship Id="rId5" Type="http://schemas.openxmlformats.org/officeDocument/2006/relationships/oleObject" Target="../embeddings/oleObject69.bin"/><Relationship Id="rId4" Type="http://schemas.openxmlformats.org/officeDocument/2006/relationships/image" Target="../media/image73.wmf"/><Relationship Id="rId3" Type="http://schemas.openxmlformats.org/officeDocument/2006/relationships/oleObject" Target="../embeddings/oleObject68.bin"/><Relationship Id="rId2" Type="http://schemas.openxmlformats.org/officeDocument/2006/relationships/image" Target="../media/image75.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78.wmf"/><Relationship Id="rId1" Type="http://schemas.openxmlformats.org/officeDocument/2006/relationships/oleObject" Target="../embeddings/oleObject67.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2.wmf"/><Relationship Id="rId7" Type="http://schemas.openxmlformats.org/officeDocument/2006/relationships/oleObject" Target="../embeddings/oleObject75.bin"/><Relationship Id="rId6" Type="http://schemas.openxmlformats.org/officeDocument/2006/relationships/image" Target="../media/image81.wmf"/><Relationship Id="rId5" Type="http://schemas.openxmlformats.org/officeDocument/2006/relationships/oleObject" Target="../embeddings/oleObject74.bin"/><Relationship Id="rId4" Type="http://schemas.openxmlformats.org/officeDocument/2006/relationships/image" Target="../media/image80.wmf"/><Relationship Id="rId3" Type="http://schemas.openxmlformats.org/officeDocument/2006/relationships/oleObject" Target="../embeddings/oleObject73.bin"/><Relationship Id="rId22" Type="http://schemas.openxmlformats.org/officeDocument/2006/relationships/vmlDrawing" Target="../drawings/vmlDrawing13.vml"/><Relationship Id="rId21" Type="http://schemas.openxmlformats.org/officeDocument/2006/relationships/slideLayout" Target="../slideLayouts/slideLayout2.xml"/><Relationship Id="rId20" Type="http://schemas.openxmlformats.org/officeDocument/2006/relationships/image" Target="../media/image88.emf"/><Relationship Id="rId2" Type="http://schemas.openxmlformats.org/officeDocument/2006/relationships/image" Target="../media/image79.wmf"/><Relationship Id="rId19" Type="http://schemas.openxmlformats.org/officeDocument/2006/relationships/oleObject" Target="../embeddings/oleObject81.bin"/><Relationship Id="rId18" Type="http://schemas.openxmlformats.org/officeDocument/2006/relationships/image" Target="../media/image87.emf"/><Relationship Id="rId17" Type="http://schemas.openxmlformats.org/officeDocument/2006/relationships/oleObject" Target="../embeddings/oleObject80.bin"/><Relationship Id="rId16" Type="http://schemas.openxmlformats.org/officeDocument/2006/relationships/image" Target="../media/image86.emf"/><Relationship Id="rId15" Type="http://schemas.openxmlformats.org/officeDocument/2006/relationships/oleObject" Target="../embeddings/oleObject79.bin"/><Relationship Id="rId14" Type="http://schemas.openxmlformats.org/officeDocument/2006/relationships/image" Target="../media/image85.wmf"/><Relationship Id="rId13" Type="http://schemas.openxmlformats.org/officeDocument/2006/relationships/oleObject" Target="../embeddings/oleObject78.bin"/><Relationship Id="rId12" Type="http://schemas.openxmlformats.org/officeDocument/2006/relationships/image" Target="../media/image84.wmf"/><Relationship Id="rId11" Type="http://schemas.openxmlformats.org/officeDocument/2006/relationships/oleObject" Target="../embeddings/oleObject77.bin"/><Relationship Id="rId10" Type="http://schemas.openxmlformats.org/officeDocument/2006/relationships/image" Target="../media/image83.wmf"/><Relationship Id="rId1" Type="http://schemas.openxmlformats.org/officeDocument/2006/relationships/oleObject" Target="../embeddings/oleObject72.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92.emf"/><Relationship Id="rId7" Type="http://schemas.openxmlformats.org/officeDocument/2006/relationships/oleObject" Target="../embeddings/oleObject85.bin"/><Relationship Id="rId6" Type="http://schemas.openxmlformats.org/officeDocument/2006/relationships/image" Target="../media/image91.wmf"/><Relationship Id="rId5" Type="http://schemas.openxmlformats.org/officeDocument/2006/relationships/oleObject" Target="../embeddings/oleObject84.bin"/><Relationship Id="rId4" Type="http://schemas.openxmlformats.org/officeDocument/2006/relationships/image" Target="../media/image90.wmf"/><Relationship Id="rId3" Type="http://schemas.openxmlformats.org/officeDocument/2006/relationships/oleObject" Target="../embeddings/oleObject83.bin"/><Relationship Id="rId2" Type="http://schemas.openxmlformats.org/officeDocument/2006/relationships/image" Target="../media/image89.wmf"/><Relationship Id="rId16" Type="http://schemas.openxmlformats.org/officeDocument/2006/relationships/vmlDrawing" Target="../drawings/vmlDrawing14.vml"/><Relationship Id="rId15" Type="http://schemas.openxmlformats.org/officeDocument/2006/relationships/slideLayout" Target="../slideLayouts/slideLayout2.xml"/><Relationship Id="rId14" Type="http://schemas.openxmlformats.org/officeDocument/2006/relationships/image" Target="../media/image95.emf"/><Relationship Id="rId13" Type="http://schemas.openxmlformats.org/officeDocument/2006/relationships/oleObject" Target="../embeddings/oleObject88.bin"/><Relationship Id="rId12" Type="http://schemas.openxmlformats.org/officeDocument/2006/relationships/image" Target="../media/image94.emf"/><Relationship Id="rId11" Type="http://schemas.openxmlformats.org/officeDocument/2006/relationships/oleObject" Target="../embeddings/oleObject87.bin"/><Relationship Id="rId10" Type="http://schemas.openxmlformats.org/officeDocument/2006/relationships/image" Target="../media/image93.emf"/><Relationship Id="rId1"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91.bin"/><Relationship Id="rId4" Type="http://schemas.openxmlformats.org/officeDocument/2006/relationships/image" Target="../media/image97.wmf"/><Relationship Id="rId3" Type="http://schemas.openxmlformats.org/officeDocument/2006/relationships/oleObject" Target="../embeddings/oleObject90.bin"/><Relationship Id="rId2" Type="http://schemas.openxmlformats.org/officeDocument/2006/relationships/image" Target="../media/image96.wmf"/><Relationship Id="rId1" Type="http://schemas.openxmlformats.org/officeDocument/2006/relationships/oleObject" Target="../embeddings/oleObject8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102.wmf"/><Relationship Id="rId7" Type="http://schemas.openxmlformats.org/officeDocument/2006/relationships/oleObject" Target="../embeddings/oleObject95.bin"/><Relationship Id="rId6" Type="http://schemas.openxmlformats.org/officeDocument/2006/relationships/image" Target="../media/image101.wmf"/><Relationship Id="rId5" Type="http://schemas.openxmlformats.org/officeDocument/2006/relationships/oleObject" Target="../embeddings/oleObject94.bin"/><Relationship Id="rId4" Type="http://schemas.openxmlformats.org/officeDocument/2006/relationships/image" Target="../media/image100.wmf"/><Relationship Id="rId3" Type="http://schemas.openxmlformats.org/officeDocument/2006/relationships/oleObject" Target="../embeddings/oleObject93.bin"/><Relationship Id="rId20" Type="http://schemas.openxmlformats.org/officeDocument/2006/relationships/vmlDrawing" Target="../drawings/vmlDrawing16.vml"/><Relationship Id="rId2" Type="http://schemas.openxmlformats.org/officeDocument/2006/relationships/image" Target="../media/image99.wmf"/><Relationship Id="rId19" Type="http://schemas.openxmlformats.org/officeDocument/2006/relationships/slideLayout" Target="../slideLayouts/slideLayout2.xml"/><Relationship Id="rId18" Type="http://schemas.openxmlformats.org/officeDocument/2006/relationships/image" Target="../media/image106.wmf"/><Relationship Id="rId17" Type="http://schemas.openxmlformats.org/officeDocument/2006/relationships/oleObject" Target="../embeddings/oleObject101.bin"/><Relationship Id="rId16" Type="http://schemas.openxmlformats.org/officeDocument/2006/relationships/oleObject" Target="../embeddings/oleObject100.bin"/><Relationship Id="rId15" Type="http://schemas.openxmlformats.org/officeDocument/2006/relationships/oleObject" Target="../embeddings/oleObject99.bin"/><Relationship Id="rId14" Type="http://schemas.openxmlformats.org/officeDocument/2006/relationships/image" Target="../media/image105.wmf"/><Relationship Id="rId13" Type="http://schemas.openxmlformats.org/officeDocument/2006/relationships/oleObject" Target="../embeddings/oleObject98.bin"/><Relationship Id="rId12" Type="http://schemas.openxmlformats.org/officeDocument/2006/relationships/image" Target="../media/image104.wmf"/><Relationship Id="rId11" Type="http://schemas.openxmlformats.org/officeDocument/2006/relationships/oleObject" Target="../embeddings/oleObject97.bin"/><Relationship Id="rId10" Type="http://schemas.openxmlformats.org/officeDocument/2006/relationships/image" Target="../media/image103.wmf"/><Relationship Id="rId1"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10.wmf"/><Relationship Id="rId7" Type="http://schemas.openxmlformats.org/officeDocument/2006/relationships/oleObject" Target="../embeddings/oleObject105.bin"/><Relationship Id="rId6" Type="http://schemas.openxmlformats.org/officeDocument/2006/relationships/image" Target="../media/image109.wmf"/><Relationship Id="rId5" Type="http://schemas.openxmlformats.org/officeDocument/2006/relationships/oleObject" Target="../embeddings/oleObject104.bin"/><Relationship Id="rId4" Type="http://schemas.openxmlformats.org/officeDocument/2006/relationships/image" Target="../media/image108.wmf"/><Relationship Id="rId3" Type="http://schemas.openxmlformats.org/officeDocument/2006/relationships/oleObject" Target="../embeddings/oleObject103.bin"/><Relationship Id="rId24" Type="http://schemas.openxmlformats.org/officeDocument/2006/relationships/vmlDrawing" Target="../drawings/vmlDrawing17.vml"/><Relationship Id="rId23" Type="http://schemas.openxmlformats.org/officeDocument/2006/relationships/slideLayout" Target="../slideLayouts/slideLayout2.xml"/><Relationship Id="rId22" Type="http://schemas.openxmlformats.org/officeDocument/2006/relationships/image" Target="../media/image117.wmf"/><Relationship Id="rId21" Type="http://schemas.openxmlformats.org/officeDocument/2006/relationships/oleObject" Target="../embeddings/oleObject112.bin"/><Relationship Id="rId20" Type="http://schemas.openxmlformats.org/officeDocument/2006/relationships/image" Target="../media/image116.wmf"/><Relationship Id="rId2" Type="http://schemas.openxmlformats.org/officeDocument/2006/relationships/image" Target="../media/image107.wmf"/><Relationship Id="rId19" Type="http://schemas.openxmlformats.org/officeDocument/2006/relationships/oleObject" Target="../embeddings/oleObject111.bin"/><Relationship Id="rId18" Type="http://schemas.openxmlformats.org/officeDocument/2006/relationships/image" Target="../media/image115.wmf"/><Relationship Id="rId17" Type="http://schemas.openxmlformats.org/officeDocument/2006/relationships/oleObject" Target="../embeddings/oleObject110.bin"/><Relationship Id="rId16" Type="http://schemas.openxmlformats.org/officeDocument/2006/relationships/image" Target="../media/image114.wmf"/><Relationship Id="rId15" Type="http://schemas.openxmlformats.org/officeDocument/2006/relationships/oleObject" Target="../embeddings/oleObject109.bin"/><Relationship Id="rId14" Type="http://schemas.openxmlformats.org/officeDocument/2006/relationships/image" Target="../media/image113.wmf"/><Relationship Id="rId13" Type="http://schemas.openxmlformats.org/officeDocument/2006/relationships/oleObject" Target="../embeddings/oleObject108.bin"/><Relationship Id="rId12" Type="http://schemas.openxmlformats.org/officeDocument/2006/relationships/image" Target="../media/image112.wmf"/><Relationship Id="rId11" Type="http://schemas.openxmlformats.org/officeDocument/2006/relationships/oleObject" Target="../embeddings/oleObject107.bin"/><Relationship Id="rId10" Type="http://schemas.openxmlformats.org/officeDocument/2006/relationships/image" Target="../media/image111.wmf"/><Relationship Id="rId1" Type="http://schemas.openxmlformats.org/officeDocument/2006/relationships/oleObject" Target="../embeddings/oleObject102.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20.wmf"/><Relationship Id="rId5" Type="http://schemas.openxmlformats.org/officeDocument/2006/relationships/oleObject" Target="../embeddings/oleObject115.bin"/><Relationship Id="rId4" Type="http://schemas.openxmlformats.org/officeDocument/2006/relationships/image" Target="../media/image119.wmf"/><Relationship Id="rId3" Type="http://schemas.openxmlformats.org/officeDocument/2006/relationships/oleObject" Target="../embeddings/oleObject114.bin"/><Relationship Id="rId2" Type="http://schemas.openxmlformats.org/officeDocument/2006/relationships/image" Target="../media/image118.wmf"/><Relationship Id="rId1" Type="http://schemas.openxmlformats.org/officeDocument/2006/relationships/oleObject" Target="../embeddings/oleObject11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24.wmf"/><Relationship Id="rId7" Type="http://schemas.openxmlformats.org/officeDocument/2006/relationships/oleObject" Target="../embeddings/oleObject119.bin"/><Relationship Id="rId6" Type="http://schemas.openxmlformats.org/officeDocument/2006/relationships/image" Target="../media/image123.wmf"/><Relationship Id="rId5" Type="http://schemas.openxmlformats.org/officeDocument/2006/relationships/oleObject" Target="../embeddings/oleObject118.bin"/><Relationship Id="rId4" Type="http://schemas.openxmlformats.org/officeDocument/2006/relationships/image" Target="../media/image122.wmf"/><Relationship Id="rId3" Type="http://schemas.openxmlformats.org/officeDocument/2006/relationships/oleObject" Target="../embeddings/oleObject117.bin"/><Relationship Id="rId22" Type="http://schemas.openxmlformats.org/officeDocument/2006/relationships/vmlDrawing" Target="../drawings/vmlDrawing19.vml"/><Relationship Id="rId21" Type="http://schemas.openxmlformats.org/officeDocument/2006/relationships/slideLayout" Target="../slideLayouts/slideLayout7.xml"/><Relationship Id="rId20" Type="http://schemas.openxmlformats.org/officeDocument/2006/relationships/image" Target="../media/image130.wmf"/><Relationship Id="rId2" Type="http://schemas.openxmlformats.org/officeDocument/2006/relationships/image" Target="../media/image121.wmf"/><Relationship Id="rId19" Type="http://schemas.openxmlformats.org/officeDocument/2006/relationships/oleObject" Target="../embeddings/oleObject125.bin"/><Relationship Id="rId18" Type="http://schemas.openxmlformats.org/officeDocument/2006/relationships/image" Target="../media/image129.wmf"/><Relationship Id="rId17" Type="http://schemas.openxmlformats.org/officeDocument/2006/relationships/oleObject" Target="../embeddings/oleObject124.bin"/><Relationship Id="rId16" Type="http://schemas.openxmlformats.org/officeDocument/2006/relationships/image" Target="../media/image128.wmf"/><Relationship Id="rId15" Type="http://schemas.openxmlformats.org/officeDocument/2006/relationships/oleObject" Target="../embeddings/oleObject123.bin"/><Relationship Id="rId14" Type="http://schemas.openxmlformats.org/officeDocument/2006/relationships/image" Target="../media/image127.wmf"/><Relationship Id="rId13" Type="http://schemas.openxmlformats.org/officeDocument/2006/relationships/oleObject" Target="../embeddings/oleObject122.bin"/><Relationship Id="rId12" Type="http://schemas.openxmlformats.org/officeDocument/2006/relationships/image" Target="../media/image126.wmf"/><Relationship Id="rId11" Type="http://schemas.openxmlformats.org/officeDocument/2006/relationships/oleObject" Target="../embeddings/oleObject121.bin"/><Relationship Id="rId10" Type="http://schemas.openxmlformats.org/officeDocument/2006/relationships/image" Target="../media/image125.wmf"/><Relationship Id="rId1" Type="http://schemas.openxmlformats.org/officeDocument/2006/relationships/oleObject" Target="../embeddings/oleObject116.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4.wmf"/><Relationship Id="rId7" Type="http://schemas.openxmlformats.org/officeDocument/2006/relationships/oleObject" Target="../embeddings/oleObject129.bin"/><Relationship Id="rId6" Type="http://schemas.openxmlformats.org/officeDocument/2006/relationships/image" Target="../media/image133.wmf"/><Relationship Id="rId5" Type="http://schemas.openxmlformats.org/officeDocument/2006/relationships/oleObject" Target="../embeddings/oleObject128.bin"/><Relationship Id="rId4" Type="http://schemas.openxmlformats.org/officeDocument/2006/relationships/image" Target="../media/image132.wmf"/><Relationship Id="rId3" Type="http://schemas.openxmlformats.org/officeDocument/2006/relationships/oleObject" Target="../embeddings/oleObject127.bin"/><Relationship Id="rId2" Type="http://schemas.openxmlformats.org/officeDocument/2006/relationships/image" Target="../media/image131.wmf"/><Relationship Id="rId10" Type="http://schemas.openxmlformats.org/officeDocument/2006/relationships/vmlDrawing" Target="../drawings/vmlDrawing20.vml"/><Relationship Id="rId1" Type="http://schemas.openxmlformats.org/officeDocument/2006/relationships/oleObject" Target="../embeddings/oleObject126.bin"/></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8.wmf"/><Relationship Id="rId7" Type="http://schemas.openxmlformats.org/officeDocument/2006/relationships/oleObject" Target="../embeddings/oleObject133.bin"/><Relationship Id="rId6" Type="http://schemas.openxmlformats.org/officeDocument/2006/relationships/image" Target="../media/image137.wmf"/><Relationship Id="rId5" Type="http://schemas.openxmlformats.org/officeDocument/2006/relationships/oleObject" Target="../embeddings/oleObject132.bin"/><Relationship Id="rId4" Type="http://schemas.openxmlformats.org/officeDocument/2006/relationships/image" Target="../media/image136.wmf"/><Relationship Id="rId3" Type="http://schemas.openxmlformats.org/officeDocument/2006/relationships/oleObject" Target="../embeddings/oleObject131.bin"/><Relationship Id="rId2" Type="http://schemas.openxmlformats.org/officeDocument/2006/relationships/image" Target="../media/image135.wmf"/><Relationship Id="rId10" Type="http://schemas.openxmlformats.org/officeDocument/2006/relationships/vmlDrawing" Target="../drawings/vmlDrawing21.vml"/><Relationship Id="rId1" Type="http://schemas.openxmlformats.org/officeDocument/2006/relationships/oleObject" Target="../embeddings/oleObject130.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139.wmf"/><Relationship Id="rId1" Type="http://schemas.openxmlformats.org/officeDocument/2006/relationships/oleObject" Target="../embeddings/oleObject13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1.jpeg"/><Relationship Id="rId1" Type="http://schemas.openxmlformats.org/officeDocument/2006/relationships/image" Target="../media/image14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142.wmf"/><Relationship Id="rId1" Type="http://schemas.openxmlformats.org/officeDocument/2006/relationships/oleObject" Target="../embeddings/oleObject135.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143.wmf"/><Relationship Id="rId1" Type="http://schemas.openxmlformats.org/officeDocument/2006/relationships/oleObject" Target="../embeddings/oleObject136.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47.wmf"/><Relationship Id="rId7" Type="http://schemas.openxmlformats.org/officeDocument/2006/relationships/oleObject" Target="../embeddings/oleObject140.bin"/><Relationship Id="rId6" Type="http://schemas.openxmlformats.org/officeDocument/2006/relationships/image" Target="../media/image146.wmf"/><Relationship Id="rId5" Type="http://schemas.openxmlformats.org/officeDocument/2006/relationships/oleObject" Target="../embeddings/oleObject139.bin"/><Relationship Id="rId4" Type="http://schemas.openxmlformats.org/officeDocument/2006/relationships/image" Target="../media/image145.wmf"/><Relationship Id="rId3" Type="http://schemas.openxmlformats.org/officeDocument/2006/relationships/oleObject" Target="../embeddings/oleObject138.bin"/><Relationship Id="rId2" Type="http://schemas.openxmlformats.org/officeDocument/2006/relationships/image" Target="../media/image144.wmf"/><Relationship Id="rId16" Type="http://schemas.openxmlformats.org/officeDocument/2006/relationships/vmlDrawing" Target="../drawings/vmlDrawing25.vml"/><Relationship Id="rId15" Type="http://schemas.openxmlformats.org/officeDocument/2006/relationships/slideLayout" Target="../slideLayouts/slideLayout2.xml"/><Relationship Id="rId14" Type="http://schemas.openxmlformats.org/officeDocument/2006/relationships/image" Target="../media/image150.wmf"/><Relationship Id="rId13" Type="http://schemas.openxmlformats.org/officeDocument/2006/relationships/oleObject" Target="../embeddings/oleObject143.bin"/><Relationship Id="rId12" Type="http://schemas.openxmlformats.org/officeDocument/2006/relationships/image" Target="../media/image149.wmf"/><Relationship Id="rId11" Type="http://schemas.openxmlformats.org/officeDocument/2006/relationships/oleObject" Target="../embeddings/oleObject142.bin"/><Relationship Id="rId10" Type="http://schemas.openxmlformats.org/officeDocument/2006/relationships/image" Target="../media/image148.wmf"/><Relationship Id="rId1" Type="http://schemas.openxmlformats.org/officeDocument/2006/relationships/oleObject" Target="../embeddings/oleObject137.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oleObject" Target="../embeddings/oleObject144.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156.wmf"/><Relationship Id="rId5" Type="http://schemas.openxmlformats.org/officeDocument/2006/relationships/oleObject" Target="../embeddings/oleObject147.bin"/><Relationship Id="rId4" Type="http://schemas.openxmlformats.org/officeDocument/2006/relationships/image" Target="../media/image155.wmf"/><Relationship Id="rId3" Type="http://schemas.openxmlformats.org/officeDocument/2006/relationships/oleObject" Target="../embeddings/oleObject146.bin"/><Relationship Id="rId2" Type="http://schemas.openxmlformats.org/officeDocument/2006/relationships/image" Target="../media/image154.wmf"/><Relationship Id="rId1" Type="http://schemas.openxmlformats.org/officeDocument/2006/relationships/oleObject" Target="../embeddings/oleObject145.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158.wmf"/><Relationship Id="rId3" Type="http://schemas.openxmlformats.org/officeDocument/2006/relationships/oleObject" Target="../embeddings/oleObject149.bin"/><Relationship Id="rId2" Type="http://schemas.openxmlformats.org/officeDocument/2006/relationships/image" Target="../media/image157.wmf"/><Relationship Id="rId1" Type="http://schemas.openxmlformats.org/officeDocument/2006/relationships/oleObject" Target="../embeddings/oleObject148.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62.wmf"/><Relationship Id="rId7" Type="http://schemas.openxmlformats.org/officeDocument/2006/relationships/oleObject" Target="../embeddings/oleObject153.bin"/><Relationship Id="rId6" Type="http://schemas.openxmlformats.org/officeDocument/2006/relationships/image" Target="../media/image161.wmf"/><Relationship Id="rId5" Type="http://schemas.openxmlformats.org/officeDocument/2006/relationships/oleObject" Target="../embeddings/oleObject152.bin"/><Relationship Id="rId4" Type="http://schemas.openxmlformats.org/officeDocument/2006/relationships/image" Target="../media/image160.wmf"/><Relationship Id="rId3" Type="http://schemas.openxmlformats.org/officeDocument/2006/relationships/oleObject" Target="../embeddings/oleObject151.bin"/><Relationship Id="rId2" Type="http://schemas.openxmlformats.org/officeDocument/2006/relationships/image" Target="../media/image159.wmf"/><Relationship Id="rId12" Type="http://schemas.openxmlformats.org/officeDocument/2006/relationships/vmlDrawing" Target="../drawings/vmlDrawing29.vml"/><Relationship Id="rId11" Type="http://schemas.openxmlformats.org/officeDocument/2006/relationships/slideLayout" Target="../slideLayouts/slideLayout2.xml"/><Relationship Id="rId10" Type="http://schemas.openxmlformats.org/officeDocument/2006/relationships/image" Target="../media/image163.wmf"/><Relationship Id="rId1" Type="http://schemas.openxmlformats.org/officeDocument/2006/relationships/oleObject" Target="../embeddings/oleObject15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67.wmf"/><Relationship Id="rId7" Type="http://schemas.openxmlformats.org/officeDocument/2006/relationships/oleObject" Target="../embeddings/oleObject158.bin"/><Relationship Id="rId6" Type="http://schemas.openxmlformats.org/officeDocument/2006/relationships/image" Target="../media/image166.wmf"/><Relationship Id="rId5" Type="http://schemas.openxmlformats.org/officeDocument/2006/relationships/oleObject" Target="../embeddings/oleObject157.bin"/><Relationship Id="rId4" Type="http://schemas.openxmlformats.org/officeDocument/2006/relationships/image" Target="../media/image165.wmf"/><Relationship Id="rId3" Type="http://schemas.openxmlformats.org/officeDocument/2006/relationships/oleObject" Target="../embeddings/oleObject156.bin"/><Relationship Id="rId2" Type="http://schemas.openxmlformats.org/officeDocument/2006/relationships/image" Target="../media/image164.wmf"/><Relationship Id="rId14" Type="http://schemas.openxmlformats.org/officeDocument/2006/relationships/vmlDrawing" Target="../drawings/vmlDrawing30.vml"/><Relationship Id="rId13" Type="http://schemas.openxmlformats.org/officeDocument/2006/relationships/slideLayout" Target="../slideLayouts/slideLayout2.xml"/><Relationship Id="rId12" Type="http://schemas.openxmlformats.org/officeDocument/2006/relationships/image" Target="../media/image169.wmf"/><Relationship Id="rId11" Type="http://schemas.openxmlformats.org/officeDocument/2006/relationships/oleObject" Target="../embeddings/oleObject160.bin"/><Relationship Id="rId10" Type="http://schemas.openxmlformats.org/officeDocument/2006/relationships/image" Target="../media/image168.wmf"/><Relationship Id="rId1" Type="http://schemas.openxmlformats.org/officeDocument/2006/relationships/oleObject" Target="../embeddings/oleObject155.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73.wmf"/><Relationship Id="rId7" Type="http://schemas.openxmlformats.org/officeDocument/2006/relationships/oleObject" Target="../embeddings/oleObject164.bin"/><Relationship Id="rId6" Type="http://schemas.openxmlformats.org/officeDocument/2006/relationships/image" Target="../media/image172.wmf"/><Relationship Id="rId5" Type="http://schemas.openxmlformats.org/officeDocument/2006/relationships/oleObject" Target="../embeddings/oleObject163.bin"/><Relationship Id="rId4" Type="http://schemas.openxmlformats.org/officeDocument/2006/relationships/image" Target="../media/image171.wmf"/><Relationship Id="rId3" Type="http://schemas.openxmlformats.org/officeDocument/2006/relationships/oleObject" Target="../embeddings/oleObject162.bin"/><Relationship Id="rId2" Type="http://schemas.openxmlformats.org/officeDocument/2006/relationships/image" Target="../media/image170.wmf"/><Relationship Id="rId18" Type="http://schemas.openxmlformats.org/officeDocument/2006/relationships/vmlDrawing" Target="../drawings/vmlDrawing31.vml"/><Relationship Id="rId17" Type="http://schemas.openxmlformats.org/officeDocument/2006/relationships/slideLayout" Target="../slideLayouts/slideLayout2.xml"/><Relationship Id="rId16" Type="http://schemas.openxmlformats.org/officeDocument/2006/relationships/image" Target="../media/image177.wmf"/><Relationship Id="rId15" Type="http://schemas.openxmlformats.org/officeDocument/2006/relationships/oleObject" Target="../embeddings/oleObject168.bin"/><Relationship Id="rId14" Type="http://schemas.openxmlformats.org/officeDocument/2006/relationships/image" Target="../media/image176.wmf"/><Relationship Id="rId13" Type="http://schemas.openxmlformats.org/officeDocument/2006/relationships/oleObject" Target="../embeddings/oleObject167.bin"/><Relationship Id="rId12" Type="http://schemas.openxmlformats.org/officeDocument/2006/relationships/image" Target="../media/image175.wmf"/><Relationship Id="rId11" Type="http://schemas.openxmlformats.org/officeDocument/2006/relationships/oleObject" Target="../embeddings/oleObject166.bin"/><Relationship Id="rId10" Type="http://schemas.openxmlformats.org/officeDocument/2006/relationships/image" Target="../media/image174.wmf"/><Relationship Id="rId1" Type="http://schemas.openxmlformats.org/officeDocument/2006/relationships/oleObject" Target="../embeddings/oleObject161.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178.wmf"/><Relationship Id="rId1" Type="http://schemas.openxmlformats.org/officeDocument/2006/relationships/oleObject" Target="../embeddings/oleObject169.bin"/></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2.wmf"/><Relationship Id="rId7" Type="http://schemas.openxmlformats.org/officeDocument/2006/relationships/oleObject" Target="../embeddings/oleObject173.bin"/><Relationship Id="rId6" Type="http://schemas.openxmlformats.org/officeDocument/2006/relationships/image" Target="../media/image181.wmf"/><Relationship Id="rId5" Type="http://schemas.openxmlformats.org/officeDocument/2006/relationships/oleObject" Target="../embeddings/oleObject172.bin"/><Relationship Id="rId4" Type="http://schemas.openxmlformats.org/officeDocument/2006/relationships/image" Target="../media/image180.wmf"/><Relationship Id="rId3" Type="http://schemas.openxmlformats.org/officeDocument/2006/relationships/oleObject" Target="../embeddings/oleObject171.bin"/><Relationship Id="rId2" Type="http://schemas.openxmlformats.org/officeDocument/2006/relationships/image" Target="../media/image179.wmf"/><Relationship Id="rId10" Type="http://schemas.openxmlformats.org/officeDocument/2006/relationships/vmlDrawing" Target="../drawings/vmlDrawing33.vml"/><Relationship Id="rId1" Type="http://schemas.openxmlformats.org/officeDocument/2006/relationships/oleObject" Target="../embeddings/oleObject170.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86.wmf"/><Relationship Id="rId7" Type="http://schemas.openxmlformats.org/officeDocument/2006/relationships/oleObject" Target="../embeddings/oleObject177.bin"/><Relationship Id="rId6" Type="http://schemas.openxmlformats.org/officeDocument/2006/relationships/image" Target="../media/image185.wmf"/><Relationship Id="rId5" Type="http://schemas.openxmlformats.org/officeDocument/2006/relationships/oleObject" Target="../embeddings/oleObject176.bin"/><Relationship Id="rId4" Type="http://schemas.openxmlformats.org/officeDocument/2006/relationships/image" Target="../media/image184.wmf"/><Relationship Id="rId3" Type="http://schemas.openxmlformats.org/officeDocument/2006/relationships/oleObject" Target="../embeddings/oleObject175.bin"/><Relationship Id="rId2" Type="http://schemas.openxmlformats.org/officeDocument/2006/relationships/image" Target="../media/image183.wmf"/><Relationship Id="rId16" Type="http://schemas.openxmlformats.org/officeDocument/2006/relationships/vmlDrawing" Target="../drawings/vmlDrawing34.vml"/><Relationship Id="rId15" Type="http://schemas.openxmlformats.org/officeDocument/2006/relationships/slideLayout" Target="../slideLayouts/slideLayout2.xml"/><Relationship Id="rId14" Type="http://schemas.openxmlformats.org/officeDocument/2006/relationships/image" Target="../media/image189.wmf"/><Relationship Id="rId13" Type="http://schemas.openxmlformats.org/officeDocument/2006/relationships/oleObject" Target="../embeddings/oleObject180.bin"/><Relationship Id="rId12" Type="http://schemas.openxmlformats.org/officeDocument/2006/relationships/image" Target="../media/image188.wmf"/><Relationship Id="rId11" Type="http://schemas.openxmlformats.org/officeDocument/2006/relationships/oleObject" Target="../embeddings/oleObject179.bin"/><Relationship Id="rId10" Type="http://schemas.openxmlformats.org/officeDocument/2006/relationships/image" Target="../media/image187.wmf"/><Relationship Id="rId1" Type="http://schemas.openxmlformats.org/officeDocument/2006/relationships/oleObject" Target="../embeddings/oleObject174.bin"/></Relationships>
</file>

<file path=ppt/slides/_rels/slide77.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191.wmf"/><Relationship Id="rId3" Type="http://schemas.openxmlformats.org/officeDocument/2006/relationships/oleObject" Target="../embeddings/oleObject182.bin"/><Relationship Id="rId2" Type="http://schemas.openxmlformats.org/officeDocument/2006/relationships/image" Target="../media/image190.png"/><Relationship Id="rId1" Type="http://schemas.openxmlformats.org/officeDocument/2006/relationships/oleObject" Target="../embeddings/oleObject181.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187.bin"/><Relationship Id="rId8" Type="http://schemas.openxmlformats.org/officeDocument/2006/relationships/image" Target="../media/image195.wmf"/><Relationship Id="rId7" Type="http://schemas.openxmlformats.org/officeDocument/2006/relationships/oleObject" Target="../embeddings/oleObject186.bin"/><Relationship Id="rId6" Type="http://schemas.openxmlformats.org/officeDocument/2006/relationships/image" Target="../media/image194.wmf"/><Relationship Id="rId5" Type="http://schemas.openxmlformats.org/officeDocument/2006/relationships/oleObject" Target="../embeddings/oleObject185.bin"/><Relationship Id="rId4" Type="http://schemas.openxmlformats.org/officeDocument/2006/relationships/image" Target="../media/image193.wmf"/><Relationship Id="rId3" Type="http://schemas.openxmlformats.org/officeDocument/2006/relationships/oleObject" Target="../embeddings/oleObject184.bin"/><Relationship Id="rId2" Type="http://schemas.openxmlformats.org/officeDocument/2006/relationships/image" Target="../media/image192.wmf"/><Relationship Id="rId12" Type="http://schemas.openxmlformats.org/officeDocument/2006/relationships/vmlDrawing" Target="../drawings/vmlDrawing36.vml"/><Relationship Id="rId11" Type="http://schemas.openxmlformats.org/officeDocument/2006/relationships/slideLayout" Target="../slideLayouts/slideLayout2.xml"/><Relationship Id="rId10" Type="http://schemas.openxmlformats.org/officeDocument/2006/relationships/image" Target="../media/image196.wmf"/><Relationship Id="rId1" Type="http://schemas.openxmlformats.org/officeDocument/2006/relationships/oleObject" Target="../embeddings/oleObject183.bin"/></Relationships>
</file>

<file path=ppt/slides/_rels/slide79.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99.wmf"/><Relationship Id="rId5" Type="http://schemas.openxmlformats.org/officeDocument/2006/relationships/oleObject" Target="../embeddings/oleObject190.bin"/><Relationship Id="rId4" Type="http://schemas.openxmlformats.org/officeDocument/2006/relationships/image" Target="../media/image198.wmf"/><Relationship Id="rId3" Type="http://schemas.openxmlformats.org/officeDocument/2006/relationships/oleObject" Target="../embeddings/oleObject189.bin"/><Relationship Id="rId2" Type="http://schemas.openxmlformats.org/officeDocument/2006/relationships/image" Target="../media/image197.wmf"/><Relationship Id="rId1" Type="http://schemas.openxmlformats.org/officeDocument/2006/relationships/oleObject" Target="../embeddings/oleObject18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7.xml"/><Relationship Id="rId4" Type="http://schemas.openxmlformats.org/officeDocument/2006/relationships/image" Target="../media/image201.wmf"/><Relationship Id="rId3" Type="http://schemas.openxmlformats.org/officeDocument/2006/relationships/oleObject" Target="../embeddings/oleObject192.bin"/><Relationship Id="rId2" Type="http://schemas.openxmlformats.org/officeDocument/2006/relationships/image" Target="../media/image200.wmf"/><Relationship Id="rId1" Type="http://schemas.openxmlformats.org/officeDocument/2006/relationships/oleObject" Target="../embeddings/oleObject191.bin"/></Relationships>
</file>

<file path=ppt/slides/_rels/slide8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5.wmf"/><Relationship Id="rId7" Type="http://schemas.openxmlformats.org/officeDocument/2006/relationships/oleObject" Target="../embeddings/oleObject196.bin"/><Relationship Id="rId6" Type="http://schemas.openxmlformats.org/officeDocument/2006/relationships/image" Target="../media/image204.wmf"/><Relationship Id="rId5" Type="http://schemas.openxmlformats.org/officeDocument/2006/relationships/oleObject" Target="../embeddings/oleObject195.bin"/><Relationship Id="rId4" Type="http://schemas.openxmlformats.org/officeDocument/2006/relationships/image" Target="../media/image203.wmf"/><Relationship Id="rId3" Type="http://schemas.openxmlformats.org/officeDocument/2006/relationships/oleObject" Target="../embeddings/oleObject194.bin"/><Relationship Id="rId2" Type="http://schemas.openxmlformats.org/officeDocument/2006/relationships/image" Target="../media/image202.wmf"/><Relationship Id="rId10" Type="http://schemas.openxmlformats.org/officeDocument/2006/relationships/vmlDrawing" Target="../drawings/vmlDrawing39.vml"/><Relationship Id="rId1" Type="http://schemas.openxmlformats.org/officeDocument/2006/relationships/oleObject" Target="../embeddings/oleObject193.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206.wmf"/><Relationship Id="rId1" Type="http://schemas.openxmlformats.org/officeDocument/2006/relationships/oleObject" Target="../embeddings/oleObject197.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202.bin"/><Relationship Id="rId8" Type="http://schemas.openxmlformats.org/officeDocument/2006/relationships/image" Target="../media/image210.wmf"/><Relationship Id="rId7" Type="http://schemas.openxmlformats.org/officeDocument/2006/relationships/oleObject" Target="../embeddings/oleObject201.bin"/><Relationship Id="rId6" Type="http://schemas.openxmlformats.org/officeDocument/2006/relationships/image" Target="../media/image209.wmf"/><Relationship Id="rId5" Type="http://schemas.openxmlformats.org/officeDocument/2006/relationships/oleObject" Target="../embeddings/oleObject200.bin"/><Relationship Id="rId4" Type="http://schemas.openxmlformats.org/officeDocument/2006/relationships/image" Target="../media/image208.wmf"/><Relationship Id="rId3" Type="http://schemas.openxmlformats.org/officeDocument/2006/relationships/oleObject" Target="../embeddings/oleObject199.bin"/><Relationship Id="rId2" Type="http://schemas.openxmlformats.org/officeDocument/2006/relationships/image" Target="../media/image207.wmf"/><Relationship Id="rId14" Type="http://schemas.openxmlformats.org/officeDocument/2006/relationships/vmlDrawing" Target="../drawings/vmlDrawing41.vml"/><Relationship Id="rId13" Type="http://schemas.openxmlformats.org/officeDocument/2006/relationships/slideLayout" Target="../slideLayouts/slideLayout2.xml"/><Relationship Id="rId12" Type="http://schemas.openxmlformats.org/officeDocument/2006/relationships/image" Target="../media/image212.wmf"/><Relationship Id="rId11" Type="http://schemas.openxmlformats.org/officeDocument/2006/relationships/oleObject" Target="../embeddings/oleObject203.bin"/><Relationship Id="rId10" Type="http://schemas.openxmlformats.org/officeDocument/2006/relationships/image" Target="../media/image211.wmf"/><Relationship Id="rId1" Type="http://schemas.openxmlformats.org/officeDocument/2006/relationships/oleObject" Target="../embeddings/oleObject198.bin"/></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2.xml"/><Relationship Id="rId6" Type="http://schemas.openxmlformats.org/officeDocument/2006/relationships/image" Target="../media/image213.wmf"/><Relationship Id="rId5" Type="http://schemas.openxmlformats.org/officeDocument/2006/relationships/oleObject" Target="../embeddings/oleObject206.bin"/><Relationship Id="rId4" Type="http://schemas.openxmlformats.org/officeDocument/2006/relationships/image" Target="../media/image198.wmf"/><Relationship Id="rId3" Type="http://schemas.openxmlformats.org/officeDocument/2006/relationships/oleObject" Target="../embeddings/oleObject205.bin"/><Relationship Id="rId2" Type="http://schemas.openxmlformats.org/officeDocument/2006/relationships/image" Target="../media/image197.wmf"/><Relationship Id="rId1" Type="http://schemas.openxmlformats.org/officeDocument/2006/relationships/oleObject" Target="../embeddings/oleObject204.bin"/></Relationships>
</file>

<file path=ppt/slides/_rels/slide86.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2.xml"/><Relationship Id="rId6" Type="http://schemas.openxmlformats.org/officeDocument/2006/relationships/image" Target="../media/image216.wmf"/><Relationship Id="rId5" Type="http://schemas.openxmlformats.org/officeDocument/2006/relationships/oleObject" Target="../embeddings/oleObject209.bin"/><Relationship Id="rId4" Type="http://schemas.openxmlformats.org/officeDocument/2006/relationships/image" Target="../media/image215.wmf"/><Relationship Id="rId3" Type="http://schemas.openxmlformats.org/officeDocument/2006/relationships/oleObject" Target="../embeddings/oleObject208.bin"/><Relationship Id="rId2" Type="http://schemas.openxmlformats.org/officeDocument/2006/relationships/image" Target="../media/image214.wmf"/><Relationship Id="rId1" Type="http://schemas.openxmlformats.org/officeDocument/2006/relationships/oleObject" Target="../embeddings/oleObject207.bin"/></Relationships>
</file>

<file path=ppt/slides/_rels/slide87.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2.xml"/><Relationship Id="rId6" Type="http://schemas.openxmlformats.org/officeDocument/2006/relationships/image" Target="../media/image219.wmf"/><Relationship Id="rId5" Type="http://schemas.openxmlformats.org/officeDocument/2006/relationships/oleObject" Target="../embeddings/oleObject212.bin"/><Relationship Id="rId4" Type="http://schemas.openxmlformats.org/officeDocument/2006/relationships/image" Target="../media/image218.wmf"/><Relationship Id="rId3" Type="http://schemas.openxmlformats.org/officeDocument/2006/relationships/oleObject" Target="../embeddings/oleObject211.bin"/><Relationship Id="rId2" Type="http://schemas.openxmlformats.org/officeDocument/2006/relationships/image" Target="../media/image217.wmf"/><Relationship Id="rId1" Type="http://schemas.openxmlformats.org/officeDocument/2006/relationships/oleObject" Target="../embeddings/oleObject210.bin"/></Relationships>
</file>

<file path=ppt/slides/_rels/slide88.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2.xml"/><Relationship Id="rId6" Type="http://schemas.openxmlformats.org/officeDocument/2006/relationships/image" Target="../media/image222.wmf"/><Relationship Id="rId5" Type="http://schemas.openxmlformats.org/officeDocument/2006/relationships/oleObject" Target="../embeddings/oleObject215.bin"/><Relationship Id="rId4" Type="http://schemas.openxmlformats.org/officeDocument/2006/relationships/image" Target="../media/image221.wmf"/><Relationship Id="rId3" Type="http://schemas.openxmlformats.org/officeDocument/2006/relationships/oleObject" Target="../embeddings/oleObject214.bin"/><Relationship Id="rId2" Type="http://schemas.openxmlformats.org/officeDocument/2006/relationships/image" Target="../media/image220.wmf"/><Relationship Id="rId1" Type="http://schemas.openxmlformats.org/officeDocument/2006/relationships/oleObject" Target="../embeddings/oleObject213.bin"/></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46.vml"/><Relationship Id="rId7" Type="http://schemas.openxmlformats.org/officeDocument/2006/relationships/slideLayout" Target="../slideLayouts/slideLayout2.xml"/><Relationship Id="rId6" Type="http://schemas.openxmlformats.org/officeDocument/2006/relationships/image" Target="../media/image225.wmf"/><Relationship Id="rId5" Type="http://schemas.openxmlformats.org/officeDocument/2006/relationships/oleObject" Target="../embeddings/oleObject218.bin"/><Relationship Id="rId4" Type="http://schemas.openxmlformats.org/officeDocument/2006/relationships/image" Target="../media/image224.wmf"/><Relationship Id="rId3" Type="http://schemas.openxmlformats.org/officeDocument/2006/relationships/oleObject" Target="../embeddings/oleObject217.bin"/><Relationship Id="rId2" Type="http://schemas.openxmlformats.org/officeDocument/2006/relationships/image" Target="../media/image223.wmf"/><Relationship Id="rId1" Type="http://schemas.openxmlformats.org/officeDocument/2006/relationships/oleObject" Target="../embeddings/oleObject21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2.xml"/><Relationship Id="rId6" Type="http://schemas.openxmlformats.org/officeDocument/2006/relationships/image" Target="../media/image228.wmf"/><Relationship Id="rId5" Type="http://schemas.openxmlformats.org/officeDocument/2006/relationships/oleObject" Target="../embeddings/oleObject221.bin"/><Relationship Id="rId4" Type="http://schemas.openxmlformats.org/officeDocument/2006/relationships/image" Target="../media/image227.wmf"/><Relationship Id="rId3" Type="http://schemas.openxmlformats.org/officeDocument/2006/relationships/oleObject" Target="../embeddings/oleObject220.bin"/><Relationship Id="rId2" Type="http://schemas.openxmlformats.org/officeDocument/2006/relationships/image" Target="../media/image226.wmf"/><Relationship Id="rId1" Type="http://schemas.openxmlformats.org/officeDocument/2006/relationships/oleObject" Target="../embeddings/oleObject219.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7.xml"/><Relationship Id="rId4" Type="http://schemas.openxmlformats.org/officeDocument/2006/relationships/image" Target="../media/image230.wmf"/><Relationship Id="rId3" Type="http://schemas.openxmlformats.org/officeDocument/2006/relationships/oleObject" Target="../embeddings/oleObject223.bin"/><Relationship Id="rId2" Type="http://schemas.openxmlformats.org/officeDocument/2006/relationships/image" Target="../media/image229.wmf"/><Relationship Id="rId1" Type="http://schemas.openxmlformats.org/officeDocument/2006/relationships/oleObject" Target="../embeddings/oleObject222.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09600" y="1193800"/>
            <a:ext cx="7772400" cy="2019300"/>
          </a:xfrm>
        </p:spPr>
        <p:txBody>
          <a:bodyPr vert="horz" wrap="square" lIns="91440" tIns="45720" rIns="91440" bIns="45720" anchor="b" anchorCtr="0"/>
          <a:lstStyle/>
          <a:p>
            <a:pPr algn="ctr" eaLnBrk="1" hangingPunct="1">
              <a:buClrTx/>
              <a:buSzTx/>
              <a:buFontTx/>
            </a:pPr>
            <a:r>
              <a:rPr lang="zh-CN" altLang="en-US" sz="4900" kern="1200" dirty="0">
                <a:solidFill>
                  <a:schemeClr val="tx1"/>
                </a:solidFill>
                <a:latin typeface="Times New Roman" panose="02020603050405020304" pitchFamily="18" charset="0"/>
                <a:ea typeface="+mj-ea"/>
                <a:cs typeface="+mj-cs"/>
              </a:rPr>
              <a:t>第 </a:t>
            </a:r>
            <a:r>
              <a:rPr lang="en-US" altLang="zh-CN" sz="4900" kern="1200" dirty="0">
                <a:solidFill>
                  <a:schemeClr val="tx1"/>
                </a:solidFill>
                <a:latin typeface="Times New Roman" panose="02020603050405020304" pitchFamily="18" charset="0"/>
                <a:ea typeface="+mj-ea"/>
                <a:cs typeface="+mj-cs"/>
              </a:rPr>
              <a:t>4 </a:t>
            </a:r>
            <a:r>
              <a:rPr lang="zh-CN" altLang="en-US" sz="4900" kern="1200" dirty="0">
                <a:solidFill>
                  <a:schemeClr val="tx1"/>
                </a:solidFill>
                <a:latin typeface="Times New Roman" panose="02020603050405020304" pitchFamily="18" charset="0"/>
                <a:ea typeface="+mj-ea"/>
                <a:cs typeface="+mj-cs"/>
              </a:rPr>
              <a:t>章   不确定性推理方法</a:t>
            </a:r>
            <a:endParaRPr lang="zh-CN" altLang="en-US" sz="4900" kern="1200" dirty="0">
              <a:solidFill>
                <a:schemeClr val="tx1"/>
              </a:solidFill>
              <a:latin typeface="Times New Roman" panose="02020603050405020304" pitchFamily="18" charset="0"/>
              <a:ea typeface="+mj-ea"/>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229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4.1  </a:t>
            </a:r>
            <a:r>
              <a:rPr lang="zh-CN" altLang="en-US" b="0" dirty="0">
                <a:latin typeface="Times New Roman" panose="02020603050405020304" pitchFamily="18" charset="0"/>
              </a:rPr>
              <a:t>不确定性推理中的基本问题</a:t>
            </a:r>
            <a:endParaRPr lang="zh-CN" altLang="en-US" b="0" dirty="0">
              <a:latin typeface="Times New Roman" panose="02020603050405020304" pitchFamily="18" charset="0"/>
            </a:endParaRPr>
          </a:p>
        </p:txBody>
      </p:sp>
      <p:sp>
        <p:nvSpPr>
          <p:cNvPr id="353283" name="Rectangle 3"/>
          <p:cNvSpPr>
            <a:spLocks noGrp="1"/>
          </p:cNvSpPr>
          <p:nvPr>
            <p:ph idx="1"/>
          </p:nvPr>
        </p:nvSpPr>
        <p:spPr>
          <a:xfrm>
            <a:off x="444500" y="1125538"/>
            <a:ext cx="8375650" cy="5146675"/>
          </a:xfrm>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不确定性匹配算法及阈值的选择</a:t>
            </a:r>
            <a:endParaRPr lang="zh-CN" altLang="en-US" sz="2600" b="1" dirty="0">
              <a:latin typeface="Times New Roman" panose="02020603050405020304" pitchFamily="18" charset="0"/>
            </a:endParaRPr>
          </a:p>
          <a:p>
            <a:pPr eaLnBrk="1" hangingPunct="1">
              <a:buFont typeface="Wingdings" panose="05000000000000000000" pitchFamily="2" charset="2"/>
              <a:buChar char="§"/>
            </a:pPr>
            <a:r>
              <a:rPr lang="zh-CN" altLang="en-US" sz="2400" b="1" dirty="0">
                <a:solidFill>
                  <a:schemeClr val="accent2"/>
                </a:solidFill>
                <a:latin typeface="Times New Roman" panose="02020603050405020304" pitchFamily="18" charset="0"/>
              </a:rPr>
              <a:t>不确定性匹配算法</a:t>
            </a:r>
            <a:r>
              <a:rPr lang="zh-CN" altLang="en-US" sz="2400" b="1" dirty="0">
                <a:latin typeface="Times New Roman" panose="02020603050405020304" pitchFamily="18" charset="0"/>
              </a:rPr>
              <a:t>：用来计算匹配双方相似程度的算法。</a:t>
            </a:r>
            <a:endParaRPr lang="zh-CN" altLang="en-US" sz="2400" b="1" dirty="0">
              <a:latin typeface="Times New Roman" panose="02020603050405020304" pitchFamily="18" charset="0"/>
            </a:endParaRPr>
          </a:p>
          <a:p>
            <a:pPr eaLnBrk="1" hangingPunct="1">
              <a:buFont typeface="Wingdings" panose="05000000000000000000" pitchFamily="2" charset="2"/>
              <a:buChar char="§"/>
            </a:pPr>
            <a:r>
              <a:rPr lang="zh-CN" altLang="en-US" sz="2400" b="1" dirty="0">
                <a:solidFill>
                  <a:schemeClr val="accent2"/>
                </a:solidFill>
                <a:latin typeface="Times New Roman" panose="02020603050405020304" pitchFamily="18" charset="0"/>
              </a:rPr>
              <a:t>阈值</a:t>
            </a:r>
            <a:r>
              <a:rPr lang="zh-CN" altLang="en-US" sz="2400" b="1" dirty="0">
                <a:latin typeface="Times New Roman" panose="02020603050405020304" pitchFamily="18" charset="0"/>
              </a:rPr>
              <a:t>：用来指出相似的“限度”。</a:t>
            </a:r>
            <a:endParaRPr lang="zh-CN" altLang="en-US" sz="2400" b="1" dirty="0">
              <a:latin typeface="Times New Roman" panose="02020603050405020304" pitchFamily="18" charset="0"/>
            </a:endParaRPr>
          </a:p>
          <a:p>
            <a:pPr eaLnBrk="1" hangingPunct="1">
              <a:spcBef>
                <a:spcPct val="80000"/>
              </a:spcBef>
              <a:buNone/>
            </a:pPr>
            <a:r>
              <a:rPr lang="en-US" altLang="zh-CN" sz="2600" b="1" dirty="0">
                <a:latin typeface="Times New Roman" panose="02020603050405020304" pitchFamily="18" charset="0"/>
              </a:rPr>
              <a:t>3. </a:t>
            </a:r>
            <a:r>
              <a:rPr lang="zh-CN" altLang="en-US" sz="2600" b="1" dirty="0">
                <a:latin typeface="Times New Roman" panose="02020603050405020304" pitchFamily="18" charset="0"/>
              </a:rPr>
              <a:t>组合证据不确定性的算法</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hangingPunct="1">
              <a:buFont typeface="Wingdings" panose="05000000000000000000" pitchFamily="2" charset="2"/>
              <a:buChar char="§"/>
            </a:pPr>
            <a:r>
              <a:rPr lang="zh-CN" altLang="en-US" sz="2400" b="1" dirty="0">
                <a:latin typeface="Times New Roman" panose="02020603050405020304" pitchFamily="18" charset="0"/>
              </a:rPr>
              <a:t>在匹配时，一个简单条件对应于一个单一的证据，一个复合条件对应于一组证据，称这一组证据为组合证据。</a:t>
            </a:r>
            <a:endParaRPr lang="zh-CN" altLang="en-US" sz="2400" b="1" dirty="0">
              <a:latin typeface="Times New Roman" panose="02020603050405020304" pitchFamily="18" charset="0"/>
            </a:endParaRPr>
          </a:p>
          <a:p>
            <a:pPr eaLnBrk="1" hangingPunct="1">
              <a:buFont typeface="Wingdings" panose="05000000000000000000" pitchFamily="2" charset="2"/>
              <a:buChar char="§"/>
            </a:pPr>
            <a:r>
              <a:rPr lang="zh-CN" altLang="en-US" sz="2400" b="1" dirty="0">
                <a:latin typeface="Times New Roman" panose="02020603050405020304" pitchFamily="18" charset="0"/>
              </a:rPr>
              <a:t>最大最小方法、</a:t>
            </a:r>
            <a:r>
              <a:rPr lang="en-US" altLang="zh-CN" sz="2400" b="1" dirty="0">
                <a:latin typeface="Times New Roman" panose="02020603050405020304" pitchFamily="18" charset="0"/>
              </a:rPr>
              <a:t>Hamacher</a:t>
            </a:r>
            <a:r>
              <a:rPr lang="zh-CN" altLang="en-US" sz="2400" b="1" dirty="0">
                <a:latin typeface="Times New Roman" panose="02020603050405020304" pitchFamily="18" charset="0"/>
              </a:rPr>
              <a:t>方法、概率方法、</a:t>
            </a:r>
            <a:endParaRPr lang="zh-CN" altLang="en-US" sz="2400" b="1" dirty="0">
              <a:latin typeface="Times New Roman" panose="02020603050405020304" pitchFamily="18" charset="0"/>
            </a:endParaRPr>
          </a:p>
          <a:p>
            <a:pPr eaLnBrk="1" hangingPunct="1">
              <a:spcBef>
                <a:spcPct val="0"/>
              </a:spcBef>
              <a:buNone/>
            </a:pPr>
            <a:r>
              <a:rPr lang="zh-CN" altLang="en-US" sz="2400" b="1" dirty="0">
                <a:latin typeface="Times New Roman" panose="02020603050405020304" pitchFamily="18" charset="0"/>
              </a:rPr>
              <a:t>      有界方法、</a:t>
            </a:r>
            <a:r>
              <a:rPr lang="en-US" altLang="zh-CN" sz="2400" b="1" dirty="0">
                <a:latin typeface="Times New Roman" panose="02020603050405020304" pitchFamily="18" charset="0"/>
              </a:rPr>
              <a:t>Einstein</a:t>
            </a:r>
            <a:r>
              <a:rPr lang="zh-CN" altLang="en-US" sz="2400" b="1" dirty="0">
                <a:latin typeface="Times New Roman" panose="02020603050405020304" pitchFamily="18" charset="0"/>
              </a:rPr>
              <a:t>方法等。</a:t>
            </a:r>
            <a:endParaRPr lang="zh-CN" altLang="en-US" sz="2400" b="1" dirty="0">
              <a:latin typeface="Times New Roman" panose="02020603050405020304" pitchFamily="18" charset="0"/>
            </a:endParaRPr>
          </a:p>
          <a:p>
            <a:pPr eaLnBrk="1" hangingPunct="1">
              <a:buNone/>
            </a:pPr>
            <a:endParaRPr lang="en-US" altLang="zh-CN" sz="2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dissolve">
                                      <p:cBhvr>
                                        <p:cTn id="7" dur="500"/>
                                        <p:tgtEl>
                                          <p:spTgt spid="353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dissolve">
                                      <p:cBhvr>
                                        <p:cTn id="12" dur="500"/>
                                        <p:tgtEl>
                                          <p:spTgt spid="353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dissolve">
                                      <p:cBhvr>
                                        <p:cTn id="17" dur="500"/>
                                        <p:tgtEl>
                                          <p:spTgt spid="353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dissolve">
                                      <p:cBhvr>
                                        <p:cTn id="22" dur="500"/>
                                        <p:tgtEl>
                                          <p:spTgt spid="353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dissolve">
                                      <p:cBhvr>
                                        <p:cTn id="27" dur="500"/>
                                        <p:tgtEl>
                                          <p:spTgt spid="353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dissolve">
                                      <p:cBhvr>
                                        <p:cTn id="32" dur="500"/>
                                        <p:tgtEl>
                                          <p:spTgt spid="3532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dissolve">
                                      <p:cBhvr>
                                        <p:cTn id="37" dur="500"/>
                                        <p:tgtEl>
                                          <p:spTgt spid="353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433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4.1  </a:t>
            </a:r>
            <a:r>
              <a:rPr lang="zh-CN" altLang="en-US" b="0" dirty="0">
                <a:latin typeface="Times New Roman" panose="02020603050405020304" pitchFamily="18" charset="0"/>
              </a:rPr>
              <a:t>不确定性推理中的基本问题</a:t>
            </a:r>
            <a:endParaRPr lang="zh-CN" altLang="en-US" b="0" dirty="0">
              <a:latin typeface="Times New Roman" panose="02020603050405020304" pitchFamily="18" charset="0"/>
            </a:endParaRPr>
          </a:p>
        </p:txBody>
      </p:sp>
      <p:sp>
        <p:nvSpPr>
          <p:cNvPr id="14340" name="Rectangle 3"/>
          <p:cNvSpPr>
            <a:spLocks noGrp="1"/>
          </p:cNvSpPr>
          <p:nvPr>
            <p:ph idx="1"/>
          </p:nvPr>
        </p:nvSpPr>
        <p:spPr>
          <a:xfrm>
            <a:off x="611188" y="1196975"/>
            <a:ext cx="8153400" cy="5356225"/>
          </a:xfrm>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4. </a:t>
            </a:r>
            <a:r>
              <a:rPr lang="zh-CN" altLang="en-US" sz="2600" b="1" dirty="0">
                <a:latin typeface="Times New Roman" panose="02020603050405020304" pitchFamily="18" charset="0"/>
              </a:rPr>
              <a:t>不确定性的传递算法</a:t>
            </a:r>
            <a:endParaRPr lang="zh-CN" altLang="en-US" sz="2600" b="1" dirty="0">
              <a:latin typeface="Times New Roman" panose="02020603050405020304" pitchFamily="18" charset="0"/>
            </a:endParaRPr>
          </a:p>
          <a:p>
            <a:pPr eaLnBrk="1" hangingPunct="1">
              <a:lnSpc>
                <a:spcPct val="100000"/>
              </a:lnSpc>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）在每一步推理中，如何把证据及知识的不确定性 </a:t>
            </a:r>
            <a:endParaRPr lang="zh-CN" altLang="en-US" sz="2400" b="1" dirty="0">
              <a:latin typeface="Times New Roman" panose="02020603050405020304" pitchFamily="18" charset="0"/>
            </a:endParaRPr>
          </a:p>
          <a:p>
            <a:pPr eaLnBrk="1" hangingPunct="1">
              <a:lnSpc>
                <a:spcPct val="100000"/>
              </a:lnSpc>
              <a:buNone/>
            </a:pPr>
            <a:r>
              <a:rPr lang="zh-CN" altLang="en-US" sz="2400" b="1" dirty="0">
                <a:latin typeface="Times New Roman" panose="02020603050405020304" pitchFamily="18" charset="0"/>
              </a:rPr>
              <a:t>          传递给结论。</a:t>
            </a:r>
            <a:endParaRPr lang="zh-CN" altLang="en-US" sz="2400" b="1" dirty="0">
              <a:latin typeface="Times New Roman" panose="02020603050405020304" pitchFamily="18" charset="0"/>
            </a:endParaRPr>
          </a:p>
          <a:p>
            <a:pPr eaLnBrk="1" hangingPunct="1">
              <a:lnSpc>
                <a:spcPct val="100000"/>
              </a:lnSpc>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）在多步推理中，如何把初始证据的不确定性传递</a:t>
            </a:r>
            <a:endParaRPr lang="zh-CN" altLang="en-US" sz="2400" b="1" dirty="0">
              <a:latin typeface="Times New Roman" panose="02020603050405020304" pitchFamily="18" charset="0"/>
            </a:endParaRPr>
          </a:p>
          <a:p>
            <a:pPr eaLnBrk="1" hangingPunct="1">
              <a:lnSpc>
                <a:spcPct val="100000"/>
              </a:lnSpc>
              <a:buNone/>
            </a:pPr>
            <a:r>
              <a:rPr lang="zh-CN" altLang="en-US" sz="2400" b="1" dirty="0">
                <a:latin typeface="Times New Roman" panose="02020603050405020304" pitchFamily="18" charset="0"/>
              </a:rPr>
              <a:t>           给最终结论。</a:t>
            </a:r>
            <a:endParaRPr lang="zh-CN" altLang="en-US" sz="2400" b="1" dirty="0">
              <a:latin typeface="Times New Roman" panose="02020603050405020304" pitchFamily="18" charset="0"/>
            </a:endParaRPr>
          </a:p>
          <a:p>
            <a:pPr eaLnBrk="1" hangingPunct="1">
              <a:spcBef>
                <a:spcPct val="80000"/>
              </a:spcBef>
              <a:buNone/>
            </a:pPr>
            <a:r>
              <a:rPr lang="en-US" altLang="zh-CN" sz="2600" b="1" dirty="0">
                <a:latin typeface="Times New Roman" panose="02020603050405020304" pitchFamily="18" charset="0"/>
              </a:rPr>
              <a:t>5.  </a:t>
            </a:r>
            <a:r>
              <a:rPr lang="zh-CN" altLang="en-US" sz="2600" b="1" dirty="0">
                <a:latin typeface="Times New Roman" panose="02020603050405020304" pitchFamily="18" charset="0"/>
              </a:rPr>
              <a:t>结论不确定性的合成</a:t>
            </a:r>
            <a:endParaRPr lang="en-US" altLang="zh-CN" sz="2600" b="1" dirty="0">
              <a:latin typeface="Times New Roman" panose="02020603050405020304" pitchFamily="18" charset="0"/>
            </a:endParaRPr>
          </a:p>
          <a:p>
            <a:pPr lvl="1" eaLnBrk="1" hangingPunct="1">
              <a:lnSpc>
                <a:spcPct val="120000"/>
              </a:lnSpc>
              <a:spcBef>
                <a:spcPct val="0"/>
              </a:spcBef>
              <a:buFont typeface="Wingdings" panose="05000000000000000000" pitchFamily="2" charset="2"/>
              <a:buChar char="l"/>
            </a:pPr>
            <a:r>
              <a:rPr lang="zh-CN" altLang="en-US" sz="2200" b="1" dirty="0">
                <a:solidFill>
                  <a:schemeClr val="tx1"/>
                </a:solidFill>
                <a:latin typeface="Times New Roman" panose="02020603050405020304" pitchFamily="18" charset="0"/>
              </a:rPr>
              <a:t>用不同知识进行推理得到相同的结论</a:t>
            </a:r>
            <a:endParaRPr lang="en-US" altLang="zh-CN" sz="2200" b="1" dirty="0">
              <a:solidFill>
                <a:schemeClr val="tx1"/>
              </a:solidFill>
              <a:latin typeface="Times New Roman" panose="02020603050405020304" pitchFamily="18" charset="0"/>
            </a:endParaRPr>
          </a:p>
          <a:p>
            <a:pPr lvl="1" eaLnBrk="1" hangingPunct="1">
              <a:lnSpc>
                <a:spcPct val="120000"/>
              </a:lnSpc>
              <a:spcBef>
                <a:spcPct val="0"/>
              </a:spcBef>
              <a:buFont typeface="Wingdings" panose="05000000000000000000" pitchFamily="2" charset="2"/>
              <a:buChar char="l"/>
            </a:pPr>
            <a:r>
              <a:rPr lang="zh-CN" altLang="en-US" sz="2200" b="1" dirty="0">
                <a:solidFill>
                  <a:schemeClr val="tx1"/>
                </a:solidFill>
                <a:latin typeface="Times New Roman" panose="02020603050405020304" pitchFamily="18" charset="0"/>
              </a:rPr>
              <a:t>同个结论的不确定性程度却不相同</a:t>
            </a:r>
            <a:endParaRPr lang="en-US" altLang="zh-CN" sz="2200" b="1" dirty="0">
              <a:solidFill>
                <a:schemeClr val="tx1"/>
              </a:solidFill>
              <a:latin typeface="Times New Roman" panose="02020603050405020304" pitchFamily="18" charset="0"/>
            </a:endParaRPr>
          </a:p>
          <a:p>
            <a:pPr lvl="1" eaLnBrk="1" hangingPunct="1">
              <a:lnSpc>
                <a:spcPct val="120000"/>
              </a:lnSpc>
              <a:spcBef>
                <a:spcPct val="0"/>
              </a:spcBef>
              <a:buFont typeface="Wingdings" panose="05000000000000000000" pitchFamily="2" charset="2"/>
              <a:buChar char="l"/>
            </a:pPr>
            <a:r>
              <a:rPr lang="zh-CN" altLang="en-US" sz="2200" b="1" dirty="0">
                <a:solidFill>
                  <a:schemeClr val="tx1"/>
                </a:solidFill>
                <a:latin typeface="Times New Roman" panose="02020603050405020304" pitchFamily="18" charset="0"/>
              </a:rPr>
              <a:t>需要用合适的算法对它们进行合成</a:t>
            </a:r>
            <a:endParaRPr lang="zh-CN" altLang="en-US" sz="2200" b="1" dirty="0">
              <a:solidFill>
                <a:schemeClr val="tx1"/>
              </a:solidFill>
              <a:latin typeface="Times New Roman" panose="02020603050405020304" pitchFamily="18" charset="0"/>
            </a:endParaRPr>
          </a:p>
          <a:p>
            <a:pPr eaLnBrk="1" hangingPunct="1">
              <a:buNone/>
            </a:pPr>
            <a:endParaRPr lang="en-US" altLang="zh-CN" sz="2400" b="1" dirty="0">
              <a:latin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5363"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4.1  </a:t>
            </a:r>
            <a:r>
              <a:rPr lang="zh-CN" altLang="en-US" b="0" dirty="0">
                <a:latin typeface="Times New Roman" panose="02020603050405020304" pitchFamily="18" charset="0"/>
              </a:rPr>
              <a:t>不确定性推理中的基本问题</a:t>
            </a:r>
            <a:endParaRPr lang="zh-CN" altLang="en-US" b="0" dirty="0">
              <a:latin typeface="Times New Roman" panose="02020603050405020304" pitchFamily="18" charset="0"/>
            </a:endParaRPr>
          </a:p>
        </p:txBody>
      </p:sp>
      <p:sp>
        <p:nvSpPr>
          <p:cNvPr id="15364" name="Rectangle 3"/>
          <p:cNvSpPr>
            <a:spLocks noGrp="1"/>
          </p:cNvSpPr>
          <p:nvPr>
            <p:ph idx="1"/>
          </p:nvPr>
        </p:nvSpPr>
        <p:spPr>
          <a:xfrm>
            <a:off x="611188" y="914400"/>
            <a:ext cx="8153400" cy="5638800"/>
          </a:xfrm>
        </p:spPr>
        <p:txBody>
          <a:bodyPr vert="horz" wrap="square" lIns="91440" tIns="45720" rIns="91440" bIns="45720" anchor="t" anchorCtr="0"/>
          <a:lstStyle/>
          <a:p>
            <a:pPr eaLnBrk="1" hangingPunct="1">
              <a:buNone/>
            </a:pPr>
            <a:r>
              <a:rPr lang="zh-CN" altLang="en-US" sz="2400" b="1" dirty="0">
                <a:latin typeface="Times New Roman" panose="02020603050405020304" pitchFamily="18" charset="0"/>
              </a:rPr>
              <a:t>不确定性推理方法分类</a:t>
            </a:r>
            <a:endParaRPr lang="en-US" altLang="zh-CN" sz="2400" b="1" dirty="0">
              <a:latin typeface="Times New Roman" panose="02020603050405020304" pitchFamily="18" charset="0"/>
            </a:endParaRPr>
          </a:p>
          <a:p>
            <a:pPr eaLnBrk="1" hangingPunct="1">
              <a:buNone/>
            </a:pPr>
            <a:r>
              <a:rPr lang="zh-CN" altLang="en-US" sz="2000" dirty="0">
                <a:latin typeface="Times New Roman" panose="02020603050405020304" pitchFamily="18" charset="0"/>
              </a:rPr>
              <a:t>关于不确定性推理方法的研究沿着两条不同的路线发展。</a:t>
            </a:r>
            <a:endParaRPr lang="zh-CN" altLang="en-US" sz="2000" dirty="0">
              <a:latin typeface="Times New Roman" panose="02020603050405020304" pitchFamily="18" charset="0"/>
            </a:endParaRPr>
          </a:p>
          <a:p>
            <a:pPr eaLnBrk="1" hangingPunct="1">
              <a:buFont typeface="Wingdings" panose="05000000000000000000" pitchFamily="2" charset="2"/>
              <a:buChar char="p"/>
            </a:pPr>
            <a:r>
              <a:rPr lang="zh-CN" altLang="en-US" sz="2000" dirty="0">
                <a:latin typeface="Times New Roman" panose="02020603050405020304" pitchFamily="18" charset="0"/>
              </a:rPr>
              <a:t>一条路线是模型法：在推理一级上扩展确定性推理。其特点是把不确定的证据和不确定的知识分别与某种度量标准对应起来，并且给出更新结论不确定的算法。这类方法与控制策略一般无关，即无论用何种控制策略，推理的结果都是唯一的。</a:t>
            </a:r>
            <a:endParaRPr lang="zh-CN" altLang="en-US" sz="2000" dirty="0">
              <a:latin typeface="Times New Roman" panose="02020603050405020304" pitchFamily="18" charset="0"/>
            </a:endParaRPr>
          </a:p>
          <a:p>
            <a:pPr eaLnBrk="1" hangingPunct="1">
              <a:buFont typeface="Wingdings" panose="05000000000000000000" pitchFamily="2" charset="2"/>
              <a:buChar char="p"/>
            </a:pPr>
            <a:r>
              <a:rPr lang="zh-CN" altLang="en-US" sz="2000" dirty="0">
                <a:latin typeface="Times New Roman" panose="02020603050405020304" pitchFamily="18" charset="0"/>
              </a:rPr>
              <a:t>一条线路是控制法：在控制策略一级处理不确定性。其特点是通过识别领域中引起不确定性的某些特征及相应的控制策略来限制或者减少不确定性对系统产生的影响。这类方法没有处理不确定性的统一模型，其效果极大地依赖于控制策略。例如：相关性制导回溯、启发式搜索等等。</a:t>
            </a:r>
            <a:endParaRPr lang="zh-CN" altLang="en-US" sz="2000" dirty="0">
              <a:latin typeface="Times New Roman" panose="02020603050405020304" pitchFamily="18" charset="0"/>
            </a:endParaRPr>
          </a:p>
          <a:p>
            <a:pPr eaLnBrk="1" hangingPunct="1">
              <a:buFont typeface="Wingdings" panose="05000000000000000000" pitchFamily="2" charset="2"/>
              <a:buChar char="p"/>
            </a:pPr>
            <a:r>
              <a:rPr lang="zh-CN" altLang="en-US" sz="2000" dirty="0">
                <a:latin typeface="Times New Roman" panose="02020603050405020304" pitchFamily="18" charset="0"/>
              </a:rPr>
              <a:t>模型方法又分为数值方法和非数值方法两类。对于数值方法按其所依据的理论又可分为基于概率的方法和基于模糊理论的模糊推理。</a:t>
            </a:r>
            <a:endParaRPr lang="zh-CN" altLang="en-US" sz="2000" dirty="0">
              <a:latin typeface="Times New Roman" panose="02020603050405020304" pitchFamily="18" charset="0"/>
            </a:endParaRPr>
          </a:p>
          <a:p>
            <a:pPr eaLnBrk="1" hangingPunct="1">
              <a:buNone/>
            </a:pPr>
            <a:endParaRPr lang="en-US" altLang="zh-CN" sz="2400" b="1" dirty="0">
              <a:latin typeface="Times New Roman" panose="02020603050405020304" pitchFamily="18" charset="0"/>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6387"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6388" name="Rectangle 3"/>
          <p:cNvSpPr>
            <a:spLocks noGrp="1"/>
          </p:cNvSpPr>
          <p:nvPr>
            <p:ph idx="1"/>
          </p:nvPr>
        </p:nvSpPr>
        <p:spPr>
          <a:xfrm>
            <a:off x="466725" y="1123950"/>
            <a:ext cx="8208963" cy="5400675"/>
          </a:xfrm>
        </p:spPr>
        <p:txBody>
          <a:bodyPr vert="horz" wrap="square" lIns="91440" tIns="45720" rIns="91440" bIns="45720" anchor="t" anchorCtr="0"/>
          <a:lstStyle/>
          <a:p>
            <a:pPr marL="0" indent="0" eaLnBrk="1" hangingPunct="1">
              <a:buNone/>
            </a:pPr>
            <a:r>
              <a:rPr lang="zh-CN" altLang="en-US" dirty="0">
                <a:latin typeface="Times New Roman" panose="02020603050405020304" pitchFamily="18" charset="0"/>
              </a:rPr>
              <a:t>      要实现对不确定性知识的处理，必须要解决不确定知识的表示问题，不确定信息的计算问题，以及不确定性表示和计算的语义解释问题。</a:t>
            </a:r>
            <a:endParaRPr lang="zh-CN" altLang="en-US" dirty="0">
              <a:latin typeface="Times New Roman" panose="02020603050405020304" pitchFamily="18" charset="0"/>
            </a:endParaRPr>
          </a:p>
        </p:txBody>
      </p:sp>
      <p:sp>
        <p:nvSpPr>
          <p:cNvPr id="1638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sp>
        <p:nvSpPr>
          <p:cNvPr id="6" name="AutoShape 5"/>
          <p:cNvSpPr>
            <a:spLocks noChangeArrowheads="1"/>
          </p:cNvSpPr>
          <p:nvPr/>
        </p:nvSpPr>
        <p:spPr bwMode="auto">
          <a:xfrm>
            <a:off x="2944813" y="2970213"/>
            <a:ext cx="4606925" cy="792163"/>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7" name="AutoShape 6"/>
          <p:cNvSpPr>
            <a:spLocks noChangeArrowheads="1"/>
          </p:cNvSpPr>
          <p:nvPr/>
        </p:nvSpPr>
        <p:spPr bwMode="gray">
          <a:xfrm>
            <a:off x="1143000" y="3101975"/>
            <a:ext cx="2257425" cy="517525"/>
          </a:xfrm>
          <a:prstGeom prst="homePlate">
            <a:avLst>
              <a:gd name="adj" fmla="val 65349"/>
            </a:avLst>
          </a:prstGeom>
          <a:gradFill rotWithShape="1">
            <a:gsLst>
              <a:gs pos="0">
                <a:schemeClr val="folHlink"/>
              </a:gs>
              <a:gs pos="100000">
                <a:schemeClr val="folHlink">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392" name="Text Box 18"/>
          <p:cNvSpPr txBox="1"/>
          <p:nvPr/>
        </p:nvSpPr>
        <p:spPr>
          <a:xfrm>
            <a:off x="1285875" y="3186113"/>
            <a:ext cx="1655763" cy="396875"/>
          </a:xfrm>
          <a:prstGeom prst="rect">
            <a:avLst/>
          </a:prstGeom>
          <a:noFill/>
          <a:ln w="9525">
            <a:noFill/>
          </a:ln>
        </p:spPr>
        <p:txBody>
          <a:bodyPr>
            <a:spAutoFit/>
          </a:bodyPr>
          <a:lstStyle/>
          <a:p>
            <a:pPr algn="ctr"/>
            <a:r>
              <a:rPr lang="en-US" altLang="zh-CN" sz="2000" dirty="0">
                <a:solidFill>
                  <a:srgbClr val="FFFFFF"/>
                </a:solidFill>
                <a:latin typeface="楷体_GB2312" pitchFamily="49" charset="-122"/>
              </a:rPr>
              <a:t>1</a:t>
            </a:r>
            <a:r>
              <a:rPr lang="zh-CN" altLang="en-US" sz="2000" dirty="0">
                <a:solidFill>
                  <a:srgbClr val="FFFFFF"/>
                </a:solidFill>
                <a:latin typeface="楷体_GB2312" pitchFamily="49" charset="-122"/>
              </a:rPr>
              <a:t>．表示问题</a:t>
            </a:r>
            <a:endParaRPr lang="zh-CN" altLang="en-US" sz="2000" dirty="0">
              <a:solidFill>
                <a:srgbClr val="FFFFFF"/>
              </a:solidFill>
              <a:latin typeface="楷体_GB2312" pitchFamily="49" charset="-122"/>
            </a:endParaRPr>
          </a:p>
        </p:txBody>
      </p:sp>
      <p:sp>
        <p:nvSpPr>
          <p:cNvPr id="16393" name="Text Box 8"/>
          <p:cNvSpPr txBox="1"/>
          <p:nvPr/>
        </p:nvSpPr>
        <p:spPr>
          <a:xfrm>
            <a:off x="3375025" y="2970213"/>
            <a:ext cx="3600450" cy="701675"/>
          </a:xfrm>
          <a:prstGeom prst="rect">
            <a:avLst/>
          </a:prstGeom>
          <a:noFill/>
          <a:ln w="9525">
            <a:noFill/>
          </a:ln>
        </p:spPr>
        <p:txBody>
          <a:bodyPr>
            <a:spAutoFit/>
          </a:bodyPr>
          <a:lstStyle/>
          <a:p>
            <a:r>
              <a:rPr lang="en-US" altLang="zh-CN" sz="2000" dirty="0">
                <a:latin typeface="Verdana" panose="020B0804030504040204" pitchFamily="34" charset="0"/>
              </a:rPr>
              <a:t>1</a:t>
            </a:r>
            <a:r>
              <a:rPr lang="zh-CN" altLang="en-US" sz="2000" dirty="0">
                <a:latin typeface="Verdana" panose="020B0804030504040204" pitchFamily="34" charset="0"/>
              </a:rPr>
              <a:t>、知识不确定性的表示</a:t>
            </a:r>
            <a:endParaRPr lang="en-US" altLang="zh-CN" sz="2000" dirty="0">
              <a:latin typeface="Verdana" panose="020B0804030504040204" pitchFamily="34" charset="0"/>
            </a:endParaRPr>
          </a:p>
          <a:p>
            <a:r>
              <a:rPr lang="en-US" altLang="zh-CN" sz="2000" dirty="0">
                <a:latin typeface="Verdana" panose="020B0804030504040204" pitchFamily="34" charset="0"/>
              </a:rPr>
              <a:t>2</a:t>
            </a:r>
            <a:r>
              <a:rPr lang="zh-CN" altLang="en-US" sz="2000" dirty="0">
                <a:latin typeface="Verdana" panose="020B0804030504040204" pitchFamily="34" charset="0"/>
              </a:rPr>
              <a:t>、证据的不确定性表示</a:t>
            </a:r>
            <a:endParaRPr lang="en-US" altLang="zh-CN" sz="2000" dirty="0">
              <a:latin typeface="Verdana" panose="020B0804030504040204" pitchFamily="34" charset="0"/>
            </a:endParaRPr>
          </a:p>
        </p:txBody>
      </p:sp>
      <p:sp>
        <p:nvSpPr>
          <p:cNvPr id="10" name="AutoShape 9"/>
          <p:cNvSpPr>
            <a:spLocks noChangeArrowheads="1"/>
          </p:cNvSpPr>
          <p:nvPr/>
        </p:nvSpPr>
        <p:spPr bwMode="auto">
          <a:xfrm>
            <a:off x="2943225" y="4122738"/>
            <a:ext cx="4608513" cy="935038"/>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1" name="AutoShape 10"/>
          <p:cNvSpPr>
            <a:spLocks noChangeArrowheads="1"/>
          </p:cNvSpPr>
          <p:nvPr/>
        </p:nvSpPr>
        <p:spPr bwMode="gray">
          <a:xfrm>
            <a:off x="1143000" y="4351338"/>
            <a:ext cx="2401888" cy="493713"/>
          </a:xfrm>
          <a:prstGeom prst="homePlate">
            <a:avLst>
              <a:gd name="adj" fmla="val 72884"/>
            </a:avLst>
          </a:prstGeom>
          <a:gradFill rotWithShape="1">
            <a:gsLst>
              <a:gs pos="0">
                <a:schemeClr val="accent1"/>
              </a:gs>
              <a:gs pos="100000">
                <a:schemeClr val="accent1">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396" name="Text Box 18"/>
          <p:cNvSpPr txBox="1"/>
          <p:nvPr/>
        </p:nvSpPr>
        <p:spPr>
          <a:xfrm>
            <a:off x="1358900" y="4373563"/>
            <a:ext cx="1727200" cy="396875"/>
          </a:xfrm>
          <a:prstGeom prst="rect">
            <a:avLst/>
          </a:prstGeom>
          <a:noFill/>
          <a:ln w="9525">
            <a:noFill/>
          </a:ln>
        </p:spPr>
        <p:txBody>
          <a:bodyPr>
            <a:spAutoFit/>
          </a:bodyPr>
          <a:lstStyle/>
          <a:p>
            <a:pPr>
              <a:spcBef>
                <a:spcPct val="50000"/>
              </a:spcBef>
            </a:pPr>
            <a:r>
              <a:rPr lang="en-US" altLang="zh-CN" sz="2000" dirty="0">
                <a:solidFill>
                  <a:srgbClr val="FFFFFF"/>
                </a:solidFill>
                <a:latin typeface="楷体_GB2312" pitchFamily="49" charset="-122"/>
              </a:rPr>
              <a:t>2. </a:t>
            </a:r>
            <a:r>
              <a:rPr lang="zh-CN" altLang="en-US" sz="2000" dirty="0">
                <a:solidFill>
                  <a:srgbClr val="FFFFFF"/>
                </a:solidFill>
                <a:latin typeface="楷体_GB2312" pitchFamily="49" charset="-122"/>
              </a:rPr>
              <a:t>计算问题</a:t>
            </a:r>
            <a:endParaRPr lang="zh-CN" altLang="en-US" sz="2000" dirty="0">
              <a:solidFill>
                <a:srgbClr val="FFFFFF"/>
              </a:solidFill>
              <a:latin typeface="楷体_GB2312" pitchFamily="49" charset="-122"/>
            </a:endParaRPr>
          </a:p>
        </p:txBody>
      </p:sp>
      <p:sp>
        <p:nvSpPr>
          <p:cNvPr id="16397" name="Text Box 12"/>
          <p:cNvSpPr txBox="1"/>
          <p:nvPr/>
        </p:nvSpPr>
        <p:spPr>
          <a:xfrm>
            <a:off x="3733800" y="4051300"/>
            <a:ext cx="3960813" cy="1006475"/>
          </a:xfrm>
          <a:prstGeom prst="rect">
            <a:avLst/>
          </a:prstGeom>
          <a:noFill/>
          <a:ln w="9525">
            <a:noFill/>
          </a:ln>
        </p:spPr>
        <p:txBody>
          <a:bodyPr>
            <a:spAutoFit/>
          </a:bodyPr>
          <a:lstStyle/>
          <a:p>
            <a:r>
              <a:rPr lang="en-US" altLang="zh-CN" sz="2000" dirty="0">
                <a:latin typeface="Verdana" panose="020B0804030504040204" pitchFamily="34" charset="0"/>
                <a:cs typeface="Arial" panose="020B0604020202090204" pitchFamily="34" charset="0"/>
              </a:rPr>
              <a:t>1</a:t>
            </a:r>
            <a:r>
              <a:rPr lang="zh-CN" altLang="en-US" sz="2000" dirty="0">
                <a:latin typeface="Verdana" panose="020B0804030504040204" pitchFamily="34" charset="0"/>
                <a:cs typeface="Arial" panose="020B0604020202090204" pitchFamily="34" charset="0"/>
              </a:rPr>
              <a:t>、不确定性的传递算法</a:t>
            </a:r>
            <a:endParaRPr lang="zh-CN" altLang="en-US" sz="2000" dirty="0">
              <a:latin typeface="Verdana" panose="020B0804030504040204" pitchFamily="34" charset="0"/>
              <a:cs typeface="Arial" panose="020B0604020202090204" pitchFamily="34" charset="0"/>
            </a:endParaRPr>
          </a:p>
          <a:p>
            <a:r>
              <a:rPr lang="en-US" altLang="zh-CN" sz="2000" dirty="0">
                <a:latin typeface="Verdana" panose="020B0804030504040204" pitchFamily="34" charset="0"/>
                <a:cs typeface="Arial" panose="020B0604020202090204" pitchFamily="34" charset="0"/>
              </a:rPr>
              <a:t>2</a:t>
            </a:r>
            <a:r>
              <a:rPr lang="zh-CN" altLang="en-US" sz="2000" dirty="0">
                <a:latin typeface="Verdana" panose="020B0804030504040204" pitchFamily="34" charset="0"/>
                <a:cs typeface="Arial" panose="020B0604020202090204" pitchFamily="34" charset="0"/>
              </a:rPr>
              <a:t>、结论不确定性的合成</a:t>
            </a:r>
            <a:endParaRPr lang="zh-CN" altLang="en-US" sz="2000" dirty="0">
              <a:latin typeface="Verdana" panose="020B0804030504040204" pitchFamily="34" charset="0"/>
              <a:cs typeface="Arial" panose="020B0604020202090204" pitchFamily="34" charset="0"/>
            </a:endParaRPr>
          </a:p>
          <a:p>
            <a:r>
              <a:rPr lang="en-US" altLang="zh-CN" sz="2000" dirty="0">
                <a:latin typeface="Verdana" panose="020B0804030504040204" pitchFamily="34" charset="0"/>
                <a:cs typeface="Arial" panose="020B0604020202090204" pitchFamily="34" charset="0"/>
              </a:rPr>
              <a:t>3</a:t>
            </a:r>
            <a:r>
              <a:rPr lang="zh-CN" altLang="en-US" sz="2000" dirty="0">
                <a:latin typeface="Verdana" panose="020B0804030504040204" pitchFamily="34" charset="0"/>
                <a:cs typeface="Arial" panose="020B0604020202090204" pitchFamily="34" charset="0"/>
              </a:rPr>
              <a:t>、组合证据的不确定性算法</a:t>
            </a:r>
            <a:endParaRPr lang="en-US" altLang="zh-CN" sz="2000" dirty="0">
              <a:latin typeface="Verdana" panose="020B0804030504040204" pitchFamily="34" charset="0"/>
              <a:ea typeface="Arial" panose="020B0604020202090204" pitchFamily="34" charset="0"/>
            </a:endParaRPr>
          </a:p>
        </p:txBody>
      </p:sp>
      <p:sp>
        <p:nvSpPr>
          <p:cNvPr id="14" name="AutoShape 13"/>
          <p:cNvSpPr>
            <a:spLocks noChangeArrowheads="1"/>
          </p:cNvSpPr>
          <p:nvPr/>
        </p:nvSpPr>
        <p:spPr bwMode="auto">
          <a:xfrm>
            <a:off x="2944813" y="5419725"/>
            <a:ext cx="4606925" cy="769938"/>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5" name="AutoShape 14"/>
          <p:cNvSpPr>
            <a:spLocks noChangeArrowheads="1"/>
          </p:cNvSpPr>
          <p:nvPr/>
        </p:nvSpPr>
        <p:spPr bwMode="gray">
          <a:xfrm>
            <a:off x="1143000" y="5551488"/>
            <a:ext cx="2257425" cy="496888"/>
          </a:xfrm>
          <a:prstGeom prst="homePlate">
            <a:avLst>
              <a:gd name="adj" fmla="val 68063"/>
            </a:avLst>
          </a:prstGeom>
          <a:gradFill rotWithShape="1">
            <a:gsLst>
              <a:gs pos="0">
                <a:schemeClr val="accent2"/>
              </a:gs>
              <a:gs pos="100000">
                <a:schemeClr val="accent2">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804030504040204" pitchFamily="34" charset="0"/>
              <a:ea typeface="宋体" pitchFamily="2" charset="-122"/>
              <a:cs typeface="+mn-cs"/>
            </a:endParaRPr>
          </a:p>
        </p:txBody>
      </p:sp>
      <p:sp>
        <p:nvSpPr>
          <p:cNvPr id="16400" name="Text Box 18"/>
          <p:cNvSpPr txBox="1"/>
          <p:nvPr/>
        </p:nvSpPr>
        <p:spPr>
          <a:xfrm>
            <a:off x="1358900" y="5562600"/>
            <a:ext cx="1800225" cy="396875"/>
          </a:xfrm>
          <a:prstGeom prst="rect">
            <a:avLst/>
          </a:prstGeom>
          <a:noFill/>
          <a:ln w="9525">
            <a:noFill/>
          </a:ln>
        </p:spPr>
        <p:txBody>
          <a:bodyPr>
            <a:spAutoFit/>
          </a:bodyPr>
          <a:lstStyle/>
          <a:p>
            <a:pPr>
              <a:spcBef>
                <a:spcPct val="50000"/>
              </a:spcBef>
            </a:pPr>
            <a:r>
              <a:rPr lang="en-US" altLang="zh-CN" sz="2000" dirty="0">
                <a:solidFill>
                  <a:srgbClr val="FFFFFF"/>
                </a:solidFill>
                <a:latin typeface="楷体_GB2312" pitchFamily="49" charset="-122"/>
              </a:rPr>
              <a:t>3. </a:t>
            </a:r>
            <a:r>
              <a:rPr lang="zh-CN" altLang="en-US" sz="2000" dirty="0">
                <a:solidFill>
                  <a:srgbClr val="FFFFFF"/>
                </a:solidFill>
                <a:latin typeface="楷体_GB2312" pitchFamily="49" charset="-122"/>
              </a:rPr>
              <a:t>语义问题</a:t>
            </a:r>
            <a:endParaRPr lang="zh-CN" altLang="en-US" sz="2000" dirty="0">
              <a:solidFill>
                <a:srgbClr val="FFFFFF"/>
              </a:solidFill>
              <a:latin typeface="楷体_GB2312" pitchFamily="49" charset="-122"/>
            </a:endParaRPr>
          </a:p>
        </p:txBody>
      </p:sp>
      <p:sp>
        <p:nvSpPr>
          <p:cNvPr id="16401" name="Text Box 16"/>
          <p:cNvSpPr txBox="1"/>
          <p:nvPr/>
        </p:nvSpPr>
        <p:spPr>
          <a:xfrm>
            <a:off x="3735388" y="5419725"/>
            <a:ext cx="3943350" cy="701675"/>
          </a:xfrm>
          <a:prstGeom prst="rect">
            <a:avLst/>
          </a:prstGeom>
          <a:noFill/>
          <a:ln w="9525">
            <a:noFill/>
          </a:ln>
        </p:spPr>
        <p:txBody>
          <a:bodyPr>
            <a:spAutoFit/>
          </a:bodyPr>
          <a:lstStyle/>
          <a:p>
            <a:r>
              <a:rPr lang="en-US" altLang="zh-CN" sz="2000" dirty="0">
                <a:latin typeface="Verdana" panose="020B0804030504040204" pitchFamily="34" charset="0"/>
              </a:rPr>
              <a:t>1</a:t>
            </a:r>
            <a:r>
              <a:rPr lang="zh-CN" altLang="en-US" sz="2000" dirty="0">
                <a:latin typeface="Verdana" panose="020B0804030504040204" pitchFamily="34" charset="0"/>
              </a:rPr>
              <a:t>、知识的不确定性度量</a:t>
            </a:r>
            <a:endParaRPr lang="zh-CN" altLang="en-US" sz="2000" dirty="0">
              <a:latin typeface="Verdana" panose="020B0804030504040204" pitchFamily="34" charset="0"/>
            </a:endParaRPr>
          </a:p>
          <a:p>
            <a:r>
              <a:rPr lang="en-US" altLang="zh-CN" sz="2000" dirty="0">
                <a:latin typeface="Verdana" panose="020B0804030504040204" pitchFamily="34" charset="0"/>
              </a:rPr>
              <a:t>2</a:t>
            </a:r>
            <a:r>
              <a:rPr lang="zh-CN" altLang="en-US" sz="2000" dirty="0">
                <a:latin typeface="Verdana" panose="020B0804030504040204" pitchFamily="34" charset="0"/>
              </a:rPr>
              <a:t>、证据的不确定性度量</a:t>
            </a:r>
            <a:endParaRPr lang="en-US" altLang="zh-CN" sz="2000" dirty="0">
              <a:latin typeface="Verdana" panose="020B0804030504040204" pitchFamily="34" charset="0"/>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7411"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7412" name="Rectangle 3"/>
          <p:cNvSpPr>
            <a:spLocks noGrp="1"/>
          </p:cNvSpPr>
          <p:nvPr>
            <p:ph idx="1"/>
          </p:nvPr>
        </p:nvSpPr>
        <p:spPr>
          <a:xfrm>
            <a:off x="466725" y="989013"/>
            <a:ext cx="8208963" cy="5400675"/>
          </a:xfrm>
        </p:spPr>
        <p:txBody>
          <a:bodyPr vert="horz" wrap="square" lIns="91440" tIns="45720" rIns="91440" bIns="45720" anchor="t" anchorCtr="0"/>
          <a:lstStyle/>
          <a:p>
            <a:pPr marL="0" indent="0" eaLnBrk="1" hangingPunct="1">
              <a:buNone/>
            </a:pPr>
            <a:r>
              <a:rPr lang="en-US" altLang="zh-CN" dirty="0">
                <a:latin typeface="Times New Roman" panose="02020603050405020304" pitchFamily="18" charset="0"/>
              </a:rPr>
              <a:t>1</a:t>
            </a:r>
            <a:r>
              <a:rPr lang="zh-CN" altLang="en-US" dirty="0">
                <a:latin typeface="Times New Roman" panose="02020603050405020304" pitchFamily="18" charset="0"/>
              </a:rPr>
              <a:t>、模型方法     </a:t>
            </a:r>
            <a:endParaRPr lang="zh-CN" altLang="en-US" dirty="0">
              <a:latin typeface="Times New Roman" panose="02020603050405020304" pitchFamily="18" charset="0"/>
            </a:endParaRPr>
          </a:p>
          <a:p>
            <a:pPr marL="0" indent="0" eaLnBrk="1" hangingPunct="1">
              <a:spcBef>
                <a:spcPts val="600"/>
              </a:spcBef>
              <a:buNone/>
            </a:pPr>
            <a:r>
              <a:rPr lang="zh-CN" altLang="en-US" dirty="0">
                <a:latin typeface="Times New Roman" panose="02020603050405020304" pitchFamily="18" charset="0"/>
              </a:rPr>
              <a:t>       特点：把不确定的证据和不确定的知识分别与某种度量标准对应起来，并且给出更新结论不确定性的算法，从而构成了相应的不确定性推理的模型。</a:t>
            </a:r>
            <a:endParaRPr lang="zh-CN" altLang="en-US" dirty="0">
              <a:latin typeface="Times New Roman" panose="02020603050405020304" pitchFamily="18" charset="0"/>
            </a:endParaRPr>
          </a:p>
        </p:txBody>
      </p:sp>
      <p:sp>
        <p:nvSpPr>
          <p:cNvPr id="1741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pic>
        <p:nvPicPr>
          <p:cNvPr id="17414" name="Picture 2"/>
          <p:cNvPicPr>
            <a:picLocks noChangeAspect="1"/>
          </p:cNvPicPr>
          <p:nvPr/>
        </p:nvPicPr>
        <p:blipFill>
          <a:blip r:embed="rId1"/>
          <a:stretch>
            <a:fillRect/>
          </a:stretch>
        </p:blipFill>
        <p:spPr>
          <a:xfrm>
            <a:off x="950913" y="3276600"/>
            <a:ext cx="7315200" cy="3182938"/>
          </a:xfrm>
          <a:prstGeom prst="rect">
            <a:avLst/>
          </a:prstGeom>
          <a:noFill/>
          <a:ln w="9525">
            <a:noFill/>
          </a:ln>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8435"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8436" name="Rectangle 3"/>
          <p:cNvSpPr>
            <a:spLocks noGrp="1"/>
          </p:cNvSpPr>
          <p:nvPr>
            <p:ph idx="1"/>
          </p:nvPr>
        </p:nvSpPr>
        <p:spPr>
          <a:xfrm>
            <a:off x="466725" y="989013"/>
            <a:ext cx="8208963" cy="5400675"/>
          </a:xfrm>
        </p:spPr>
        <p:txBody>
          <a:bodyPr vert="horz" wrap="square" lIns="91440" tIns="45720" rIns="91440" bIns="45720" anchor="t" anchorCtr="0"/>
          <a:lstStyle/>
          <a:p>
            <a:pPr marL="0" indent="0" eaLnBrk="1" hangingPunct="1">
              <a:buNone/>
            </a:pPr>
            <a:r>
              <a:rPr lang="zh-CN" altLang="en-US" dirty="0">
                <a:latin typeface="Times New Roman" panose="02020603050405020304" pitchFamily="18" charset="0"/>
              </a:rPr>
              <a:t>      对于数值方法，按其依据的理论不同又可分为</a:t>
            </a:r>
            <a:endParaRPr lang="zh-CN" altLang="en-US" dirty="0">
              <a:latin typeface="Times New Roman" panose="02020603050405020304" pitchFamily="18" charset="0"/>
            </a:endParaRPr>
          </a:p>
          <a:p>
            <a:pPr marL="0" indent="0" eaLnBrk="1" hangingPunct="1">
              <a:buNone/>
            </a:pPr>
            <a:r>
              <a:rPr lang="zh-CN" altLang="en-US" dirty="0">
                <a:latin typeface="Times New Roman" panose="02020603050405020304" pitchFamily="18" charset="0"/>
              </a:rPr>
              <a:t>以下两类：</a:t>
            </a:r>
            <a:endParaRPr lang="zh-CN" altLang="en-US" dirty="0">
              <a:latin typeface="Times New Roman" panose="02020603050405020304" pitchFamily="18" charset="0"/>
            </a:endParaRPr>
          </a:p>
        </p:txBody>
      </p:sp>
      <p:sp>
        <p:nvSpPr>
          <p:cNvPr id="1843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pic>
        <p:nvPicPr>
          <p:cNvPr id="18438" name="Picture 2"/>
          <p:cNvPicPr>
            <a:picLocks noChangeAspect="1"/>
          </p:cNvPicPr>
          <p:nvPr/>
        </p:nvPicPr>
        <p:blipFill>
          <a:blip r:embed="rId1"/>
          <a:stretch>
            <a:fillRect/>
          </a:stretch>
        </p:blipFill>
        <p:spPr>
          <a:xfrm>
            <a:off x="1295400" y="2590800"/>
            <a:ext cx="6280150" cy="2968625"/>
          </a:xfrm>
          <a:prstGeom prst="rect">
            <a:avLst/>
          </a:prstGeom>
          <a:noFill/>
          <a:ln w="9525">
            <a:noFill/>
          </a:ln>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9459"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9460" name="Rectangle 3"/>
          <p:cNvSpPr>
            <a:spLocks noGrp="1"/>
          </p:cNvSpPr>
          <p:nvPr>
            <p:ph idx="1"/>
          </p:nvPr>
        </p:nvSpPr>
        <p:spPr>
          <a:xfrm>
            <a:off x="466725" y="989013"/>
            <a:ext cx="8208963" cy="5400675"/>
          </a:xfrm>
        </p:spPr>
        <p:txBody>
          <a:bodyPr vert="horz" wrap="square" lIns="91440" tIns="45720" rIns="91440" bIns="45720" anchor="t" anchorCtr="0"/>
          <a:lstStyle/>
          <a:p>
            <a:pPr marL="0" indent="0" eaLnBrk="1" hangingPunct="1">
              <a:buNone/>
            </a:pPr>
            <a:r>
              <a:rPr lang="zh-CN" altLang="en-US" dirty="0">
                <a:latin typeface="Times New Roman" panose="02020603050405020304" pitchFamily="18" charset="0"/>
              </a:rPr>
              <a:t>      </a:t>
            </a:r>
            <a:r>
              <a:rPr lang="zh-CN" altLang="en-US" sz="2400" dirty="0">
                <a:latin typeface="Times New Roman" panose="02020603050405020304" pitchFamily="18" charset="0"/>
              </a:rPr>
              <a:t>纯概率方法虽然有严密的理论依据，但它通常要求给出事件的先验概率和条件概率，而这些数据又不易获得，因此其应用受到了限制。为了解决这这个问题，人们在概率理论的基础上发展起来了一些新的方法及理论</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1946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pic>
        <p:nvPicPr>
          <p:cNvPr id="19462" name="Picture 2"/>
          <p:cNvPicPr>
            <a:picLocks noChangeAspect="1"/>
          </p:cNvPicPr>
          <p:nvPr/>
        </p:nvPicPr>
        <p:blipFill>
          <a:blip r:embed="rId1"/>
          <a:stretch>
            <a:fillRect/>
          </a:stretch>
        </p:blipFill>
        <p:spPr>
          <a:xfrm>
            <a:off x="488950" y="2971800"/>
            <a:ext cx="8145463" cy="3444875"/>
          </a:xfrm>
          <a:prstGeom prst="rect">
            <a:avLst/>
          </a:prstGeom>
          <a:noFill/>
          <a:ln w="9525">
            <a:noFill/>
          </a:ln>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0483"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0484" name="Rectangle 3"/>
          <p:cNvSpPr>
            <a:spLocks noGrp="1"/>
          </p:cNvSpPr>
          <p:nvPr>
            <p:ph idx="1"/>
          </p:nvPr>
        </p:nvSpPr>
        <p:spPr>
          <a:xfrm>
            <a:off x="466725" y="989013"/>
            <a:ext cx="8208963" cy="5400675"/>
          </a:xfrm>
        </p:spPr>
        <p:txBody>
          <a:bodyPr vert="horz" wrap="square" lIns="91440" tIns="45720" rIns="91440" bIns="45720" anchor="t" anchorCtr="0"/>
          <a:lstStyle/>
          <a:p>
            <a:pPr marL="0" indent="0" eaLnBrk="1" hangingPunct="1">
              <a:buNone/>
            </a:pPr>
            <a:r>
              <a:rPr lang="en-US" altLang="zh-CN" dirty="0">
                <a:latin typeface="Times New Roman" panose="02020603050405020304" pitchFamily="18" charset="0"/>
              </a:rPr>
              <a:t>2</a:t>
            </a:r>
            <a:r>
              <a:rPr lang="zh-CN" altLang="en-US" dirty="0">
                <a:latin typeface="Times New Roman" panose="02020603050405020304" pitchFamily="18" charset="0"/>
              </a:rPr>
              <a:t>、控制方法 </a:t>
            </a:r>
            <a:endParaRPr lang="zh-CN" altLang="en-US" dirty="0">
              <a:latin typeface="Times New Roman" panose="02020603050405020304" pitchFamily="18" charset="0"/>
            </a:endParaRPr>
          </a:p>
          <a:p>
            <a:pPr marL="0" indent="0" eaLnBrk="1" hangingPunct="1">
              <a:spcBef>
                <a:spcPts val="600"/>
              </a:spcBef>
              <a:buNone/>
            </a:pPr>
            <a:r>
              <a:rPr lang="zh-CN" altLang="en-US" dirty="0">
                <a:latin typeface="Times New Roman" panose="02020603050405020304" pitchFamily="18" charset="0"/>
              </a:rPr>
              <a:t>      特点：通过识别领域中引起不确定性的某些特征及相应的控制策略来限制或减少不确定性对系统产生的影响，这类方法没有处理不确定性的统一模型，其效果极大地依赖于控制策略。</a:t>
            </a:r>
            <a:endParaRPr lang="zh-CN" altLang="en-US" dirty="0">
              <a:latin typeface="Times New Roman" panose="02020603050405020304" pitchFamily="18" charset="0"/>
            </a:endParaRPr>
          </a:p>
        </p:txBody>
      </p:sp>
      <p:sp>
        <p:nvSpPr>
          <p:cNvPr id="2048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pic>
        <p:nvPicPr>
          <p:cNvPr id="20486" name="Picture 2"/>
          <p:cNvPicPr>
            <a:picLocks noChangeAspect="1"/>
          </p:cNvPicPr>
          <p:nvPr/>
        </p:nvPicPr>
        <p:blipFill>
          <a:blip r:embed="rId1"/>
          <a:stretch>
            <a:fillRect/>
          </a:stretch>
        </p:blipFill>
        <p:spPr>
          <a:xfrm>
            <a:off x="1011238" y="4343400"/>
            <a:ext cx="7121525" cy="1438275"/>
          </a:xfrm>
          <a:prstGeom prst="rect">
            <a:avLst/>
          </a:prstGeom>
          <a:noFill/>
          <a:ln w="9525">
            <a:noFill/>
          </a:ln>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1507" name="Rectangle 2"/>
          <p:cNvSpPr>
            <a:spLocks noGrp="1"/>
          </p:cNvSpPr>
          <p:nvPr>
            <p:ph type="title"/>
          </p:nvPr>
        </p:nvSpPr>
        <p:spPr/>
        <p:txBody>
          <a:bodyPr vert="horz" wrap="square" lIns="91440" tIns="45720" rIns="91440" bIns="45720" anchor="b" anchorCtr="0"/>
          <a:lstStyle/>
          <a:p>
            <a:pPr eaLnBrk="1" hangingPunct="1"/>
            <a:r>
              <a:rPr lang="zh-CN" altLang="en-US" b="0" dirty="0">
                <a:latin typeface="Times New Roman" panose="02020603050405020304" pitchFamily="18" charset="0"/>
              </a:rPr>
              <a:t>第</a:t>
            </a:r>
            <a:r>
              <a:rPr lang="en-US" altLang="zh-CN" b="0" dirty="0">
                <a:latin typeface="Times New Roman" panose="02020603050405020304" pitchFamily="18" charset="0"/>
              </a:rPr>
              <a:t>4</a:t>
            </a:r>
            <a:r>
              <a:rPr lang="zh-CN" altLang="en-US" b="0" dirty="0">
                <a:latin typeface="Times New Roman" panose="02020603050405020304" pitchFamily="18" charset="0"/>
              </a:rPr>
              <a:t>章  不确定性推理方法</a:t>
            </a:r>
            <a:endParaRPr lang="zh-CN" altLang="en-US" b="0" dirty="0">
              <a:latin typeface="Times New Roman" panose="02020603050405020304" pitchFamily="18" charset="0"/>
            </a:endParaRPr>
          </a:p>
        </p:txBody>
      </p:sp>
      <p:sp>
        <p:nvSpPr>
          <p:cNvPr id="21508" name="Rectangle 3"/>
          <p:cNvSpPr>
            <a:spLocks noGrp="1"/>
          </p:cNvSpPr>
          <p:nvPr>
            <p:ph idx="1"/>
          </p:nvPr>
        </p:nvSpPr>
        <p:spPr>
          <a:xfrm>
            <a:off x="539750" y="908050"/>
            <a:ext cx="8353425" cy="5400675"/>
          </a:xfrm>
        </p:spPr>
        <p:txBody>
          <a:bodyPr vert="horz" wrap="square" lIns="91440" tIns="45720" rIns="91440" bIns="45720" anchor="t" anchorCtr="0"/>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endParaRPr lang="zh-CN" altLang="en-US" b="1" dirty="0">
              <a:latin typeface="Times New Roman" panose="02020603050405020304" pitchFamily="18" charset="0"/>
            </a:endParaRPr>
          </a:p>
          <a:p>
            <a:pPr eaLnBrk="1" hangingPunct="1">
              <a:lnSpc>
                <a:spcPct val="140000"/>
              </a:lnSpc>
            </a:pPr>
            <a:r>
              <a:rPr lang="en-US" altLang="zh-CN" b="1" dirty="0">
                <a:solidFill>
                  <a:srgbClr val="0000FF"/>
                </a:solidFill>
                <a:latin typeface="Times New Roman" panose="02020603050405020304" pitchFamily="18" charset="0"/>
              </a:rPr>
              <a:t>4.2  </a:t>
            </a:r>
            <a:r>
              <a:rPr lang="zh-CN" altLang="en-US" b="1" dirty="0">
                <a:solidFill>
                  <a:srgbClr val="0000FF"/>
                </a:solidFill>
                <a:latin typeface="Times New Roman" panose="02020603050405020304" pitchFamily="18" charset="0"/>
              </a:rPr>
              <a:t>可信度方法</a:t>
            </a:r>
            <a:endParaRPr lang="zh-CN" altLang="en-US" b="1" dirty="0">
              <a:solidFill>
                <a:srgbClr val="0000FF"/>
              </a:solidFill>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证据理论</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模糊推理方法 </a:t>
            </a:r>
            <a:endParaRPr lang="zh-CN" altLang="en-US" b="1" dirty="0">
              <a:latin typeface="Times New Roman" panose="02020603050405020304" pitchFamily="18"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2531"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2532" name="Rectangle 3"/>
          <p:cNvSpPr>
            <a:spLocks noGrp="1"/>
          </p:cNvSpPr>
          <p:nvPr>
            <p:ph idx="1"/>
          </p:nvPr>
        </p:nvSpPr>
        <p:spPr>
          <a:xfrm>
            <a:off x="466725" y="1123950"/>
            <a:ext cx="8208963" cy="5400675"/>
          </a:xfrm>
        </p:spPr>
        <p:txBody>
          <a:bodyPr vert="horz" wrap="square" lIns="91440" tIns="45720" rIns="91440" bIns="45720" anchor="t" anchorCtr="0"/>
          <a:lstStyle/>
          <a:p>
            <a:pPr eaLnBrk="1" hangingPunct="1"/>
            <a:r>
              <a:rPr lang="zh-CN" altLang="en-US" dirty="0">
                <a:latin typeface="Times New Roman" panose="02020603050405020304" pitchFamily="18" charset="0"/>
              </a:rPr>
              <a:t>不确定性推理有两条路线：一是模型方法，与控制策略无关；二是控制方法，没有统一模型，依赖控制策略。只讨论模型方法。</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模型方法分为数值方法和非数值方法。对数值方法又可分为基于概率的方法和基于模糊理论的模糊推理。</a:t>
            </a:r>
            <a:endParaRPr lang="zh-CN" altLang="en-US" dirty="0">
              <a:latin typeface="Times New Roman" panose="02020603050405020304" pitchFamily="18" charset="0"/>
            </a:endParaRPr>
          </a:p>
        </p:txBody>
      </p:sp>
      <p:sp>
        <p:nvSpPr>
          <p:cNvPr id="2253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40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800" dirty="0">
                <a:solidFill>
                  <a:schemeClr val="bg1"/>
                </a:solidFill>
                <a:latin typeface="Times New Roman" panose="02020603050405020304" pitchFamily="18" charset="0"/>
              </a:rPr>
              <a:t>第</a:t>
            </a:r>
            <a:r>
              <a:rPr lang="en-US" altLang="zh-CN" sz="3800" dirty="0">
                <a:solidFill>
                  <a:schemeClr val="bg1"/>
                </a:solidFill>
                <a:latin typeface="Times New Roman" panose="02020603050405020304" pitchFamily="18" charset="0"/>
              </a:rPr>
              <a:t>4</a:t>
            </a:r>
            <a:r>
              <a:rPr lang="zh-CN" altLang="en-US" sz="3800" dirty="0">
                <a:solidFill>
                  <a:schemeClr val="bg1"/>
                </a:solidFill>
                <a:latin typeface="Times New Roman" panose="02020603050405020304" pitchFamily="18" charset="0"/>
              </a:rPr>
              <a:t>章  不确定性推理方法</a:t>
            </a:r>
            <a:endParaRPr lang="zh-CN" altLang="en-US" sz="3800" dirty="0">
              <a:solidFill>
                <a:schemeClr val="bg1"/>
              </a:solidFill>
              <a:latin typeface="Times New Roman" panose="02020603050405020304" pitchFamily="18" charset="0"/>
            </a:endParaRPr>
          </a:p>
        </p:txBody>
      </p:sp>
      <p:sp>
        <p:nvSpPr>
          <p:cNvPr id="347139" name="Rectangle 3"/>
          <p:cNvSpPr/>
          <p:nvPr/>
        </p:nvSpPr>
        <p:spPr>
          <a:xfrm>
            <a:off x="179388" y="908050"/>
            <a:ext cx="8786812"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b="1" dirty="0">
                <a:latin typeface="Times New Roman" panose="02020603050405020304" pitchFamily="18" charset="0"/>
              </a:rPr>
              <a:t>现实世界中由于客观上存在的随机性、模糊性，反映到知识以及由观察所得到的证据上来，就分别形成了不确定性的知识及不确定性的证据。因而还必须对不确定性知识的表示及推理进行研究。这就是本章将要讨论的不确定性推理。</a:t>
            </a:r>
            <a:endParaRPr lang="zh-CN" altLang="en-US" sz="26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b="1" dirty="0">
                <a:latin typeface="Arial" panose="020B0604020202090204" pitchFamily="34" charset="0"/>
              </a:rPr>
              <a:t>下面首先讨论不确定性推理中的基本问题，然后着重介绍基于概率论的有关理论发展起来的不确定性推理方法，主要介绍可信度方法、证据理论，最后介绍目前在专家系统、信息处理、自动控制等领域广泛应用的依据模糊理论发展起来的模糊推理方法。</a:t>
            </a:r>
            <a:endParaRPr lang="zh-CN" altLang="en-US" sz="2600" b="1" dirty="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 calcmode="lin" valueType="num">
                                      <p:cBhvr additive="base">
                                        <p:cTn id="12"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dvAuto="100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3555"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56355" name="Rectangle 3"/>
          <p:cNvSpPr>
            <a:spLocks noGrp="1" noChangeArrowheads="1"/>
          </p:cNvSpPr>
          <p:nvPr>
            <p:ph idx="1"/>
          </p:nvPr>
        </p:nvSpPr>
        <p:spPr>
          <a:xfrm>
            <a:off x="466725" y="1123950"/>
            <a:ext cx="8208963" cy="54006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可信度的概念</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可信度方法是</a:t>
            </a:r>
            <a:r>
              <a:rPr kumimoji="0" lang="en-US" altLang="zh-CN"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rPr>
              <a:t>E.H.Shortliffe</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等人在确定性理论</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(Theory of Confirmation)</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的基础上，结合概率论等提出的一种不确定性推理方法，首先在专家系统</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MYCIN</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中得到了成功应用。</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根据经验对一个事物和现象为真的相信程度称为可信度。</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可信度带有较大的主观性和经验性，其准确性难以把握。但人工智能面向的多是结构不良的复杂问题，难以给出精确的数学模型，先验概率及条件概率的确定又比较困难。所以可信度方法是一种比较实用的方法。</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优点：直观、简单，且效果好。</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2355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6355">
                                            <p:txEl>
                                              <p:pRg st="1" end="1"/>
                                            </p:txEl>
                                          </p:spTgt>
                                        </p:tgtEl>
                                        <p:attrNameLst>
                                          <p:attrName>style.visibility</p:attrName>
                                        </p:attrNameLst>
                                      </p:cBhvr>
                                      <p:to>
                                        <p:strVal val="visible"/>
                                      </p:to>
                                    </p:set>
                                    <p:anim calcmode="lin" valueType="num">
                                      <p:cBhvr additive="base">
                                        <p:cTn id="13" dur="500" fill="hold"/>
                                        <p:tgtEl>
                                          <p:spTgt spid="356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6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6355">
                                            <p:txEl>
                                              <p:pRg st="2" end="2"/>
                                            </p:txEl>
                                          </p:spTgt>
                                        </p:tgtEl>
                                        <p:attrNameLst>
                                          <p:attrName>style.visibility</p:attrName>
                                        </p:attrNameLst>
                                      </p:cBhvr>
                                      <p:to>
                                        <p:strVal val="visible"/>
                                      </p:to>
                                    </p:set>
                                    <p:anim calcmode="lin" valueType="num">
                                      <p:cBhvr additive="base">
                                        <p:cTn id="19" dur="500" fill="hold"/>
                                        <p:tgtEl>
                                          <p:spTgt spid="3563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6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6355">
                                            <p:txEl>
                                              <p:pRg st="3" end="3"/>
                                            </p:txEl>
                                          </p:spTgt>
                                        </p:tgtEl>
                                        <p:attrNameLst>
                                          <p:attrName>style.visibility</p:attrName>
                                        </p:attrNameLst>
                                      </p:cBhvr>
                                      <p:to>
                                        <p:strVal val="visible"/>
                                      </p:to>
                                    </p:set>
                                    <p:anim calcmode="lin" valueType="num">
                                      <p:cBhvr additive="base">
                                        <p:cTn id="25" dur="500" fill="hold"/>
                                        <p:tgtEl>
                                          <p:spTgt spid="3563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6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6355">
                                            <p:txEl>
                                              <p:pRg st="4" end="4"/>
                                            </p:txEl>
                                          </p:spTgt>
                                        </p:tgtEl>
                                        <p:attrNameLst>
                                          <p:attrName>style.visibility</p:attrName>
                                        </p:attrNameLst>
                                      </p:cBhvr>
                                      <p:to>
                                        <p:strVal val="visible"/>
                                      </p:to>
                                    </p:set>
                                    <p:anim calcmode="lin" valueType="num">
                                      <p:cBhvr additive="base">
                                        <p:cTn id="31" dur="500" fill="hold"/>
                                        <p:tgtEl>
                                          <p:spTgt spid="3563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63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57378" name="Rectangle 2"/>
          <p:cNvSpPr>
            <a:spLocks noGrp="1" noChangeArrowheads="1"/>
          </p:cNvSpPr>
          <p:nvPr>
            <p:ph idx="1"/>
          </p:nvPr>
        </p:nvSpPr>
        <p:spPr>
          <a:xfrm>
            <a:off x="250825" y="923925"/>
            <a:ext cx="8642350" cy="5400675"/>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mn-cs"/>
              </a:rPr>
              <a:t>可信度</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：根据经验对一个事物或现象为真的相信程度。</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可信度带有较大的主观性和经验性，其准确性难以把握。</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mn-cs"/>
              </a:rPr>
              <a:t>C</a:t>
            </a:r>
            <a:r>
              <a:rPr kumimoji="0" lang="zh-CN" altLang="en-US" sz="28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mn-cs"/>
              </a:rPr>
              <a:t>－</a:t>
            </a:r>
            <a:r>
              <a:rPr kumimoji="0" lang="en-US" altLang="zh-CN" sz="28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mn-cs"/>
              </a:rPr>
              <a:t>F</a:t>
            </a:r>
            <a:r>
              <a:rPr kumimoji="0" lang="zh-CN" altLang="en-US" sz="28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mn-cs"/>
              </a:rPr>
              <a:t>模型</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：基于可信度表示的不确定性推理的基本方法。   </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可信度因子（</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Certainty Factor</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24580" name="Rectangle 3"/>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458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78">
                                            <p:txEl>
                                              <p:pRg st="0" end="0"/>
                                            </p:txEl>
                                          </p:spTgt>
                                        </p:tgtEl>
                                        <p:attrNameLst>
                                          <p:attrName>style.visibility</p:attrName>
                                        </p:attrNameLst>
                                      </p:cBhvr>
                                      <p:to>
                                        <p:strVal val="visible"/>
                                      </p:to>
                                    </p:set>
                                    <p:anim calcmode="lin" valueType="num">
                                      <p:cBhvr additive="base">
                                        <p:cTn id="7" dur="500" fill="hold"/>
                                        <p:tgtEl>
                                          <p:spTgt spid="357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78">
                                            <p:txEl>
                                              <p:pRg st="1" end="1"/>
                                            </p:txEl>
                                          </p:spTgt>
                                        </p:tgtEl>
                                        <p:attrNameLst>
                                          <p:attrName>style.visibility</p:attrName>
                                        </p:attrNameLst>
                                      </p:cBhvr>
                                      <p:to>
                                        <p:strVal val="visible"/>
                                      </p:to>
                                    </p:set>
                                    <p:anim calcmode="lin" valueType="num">
                                      <p:cBhvr additive="base">
                                        <p:cTn id="13" dur="500" fill="hold"/>
                                        <p:tgtEl>
                                          <p:spTgt spid="3573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73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7378">
                                            <p:txEl>
                                              <p:pRg st="2" end="2"/>
                                            </p:txEl>
                                          </p:spTgt>
                                        </p:tgtEl>
                                        <p:attrNameLst>
                                          <p:attrName>style.visibility</p:attrName>
                                        </p:attrNameLst>
                                      </p:cBhvr>
                                      <p:to>
                                        <p:strVal val="visible"/>
                                      </p:to>
                                    </p:set>
                                    <p:anim calcmode="lin" valueType="num">
                                      <p:cBhvr additive="base">
                                        <p:cTn id="19" dur="500" fill="hold"/>
                                        <p:tgtEl>
                                          <p:spTgt spid="3573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73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7378">
                                            <p:txEl>
                                              <p:pRg st="3" end="3"/>
                                            </p:txEl>
                                          </p:spTgt>
                                        </p:tgtEl>
                                        <p:attrNameLst>
                                          <p:attrName>style.visibility</p:attrName>
                                        </p:attrNameLst>
                                      </p:cBhvr>
                                      <p:to>
                                        <p:strVal val="visible"/>
                                      </p:to>
                                    </p:set>
                                    <p:anim calcmode="lin" valueType="num">
                                      <p:cBhvr additive="base">
                                        <p:cTn id="25" dur="500" fill="hold"/>
                                        <p:tgtEl>
                                          <p:spTgt spid="3573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737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58402" name="Rectangle 2"/>
          <p:cNvSpPr>
            <a:spLocks noGrp="1" noChangeArrowheads="1"/>
          </p:cNvSpPr>
          <p:nvPr>
            <p:ph idx="1"/>
          </p:nvPr>
        </p:nvSpPr>
        <p:spPr>
          <a:xfrm>
            <a:off x="374650" y="1741488"/>
            <a:ext cx="8540750" cy="2525713"/>
          </a:xfrm>
          <a:gradFill rotWithShape="0">
            <a:gsLst>
              <a:gs pos="0">
                <a:srgbClr val="CCFFFF"/>
              </a:gs>
              <a:gs pos="50000">
                <a:schemeClr val="bg1"/>
              </a:gs>
              <a:gs pos="100000">
                <a:srgbClr val="CCFFFF"/>
              </a:gs>
            </a:gsLst>
            <a:lin ang="5400000" scaled="1"/>
          </a:gradFill>
          <a:ln>
            <a:solidFill>
              <a:srgbClr val="80808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产生式规则表示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20000"/>
              </a:lnSpc>
              <a:spcBef>
                <a:spcPct val="40000"/>
              </a:spcBef>
              <a:spcAft>
                <a:spcPct val="3000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IF    E    THEN     H     (CF(H,E))</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：可信度因子（</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certainty factor</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），反映前提条件与结论的联系强度 。</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25604" name="Rectangle 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25605" name="Object 5"/>
          <p:cNvGraphicFramePr>
            <a:graphicFrameLocks noChangeAspect="1"/>
          </p:cNvGraphicFramePr>
          <p:nvPr/>
        </p:nvGraphicFramePr>
        <p:xfrm>
          <a:off x="438150" y="3040063"/>
          <a:ext cx="1800225" cy="460375"/>
        </p:xfrm>
        <a:graphic>
          <a:graphicData uri="http://schemas.openxmlformats.org/presentationml/2006/ole">
            <mc:AlternateContent xmlns:mc="http://schemas.openxmlformats.org/markup-compatibility/2006">
              <mc:Choice xmlns:v="urn:schemas-microsoft-com:vml" Requires="v">
                <p:oleObj spid="_x0000_s3095" name="" r:id="rId1" imgW="660400" imgH="203200" progId="Equation.3">
                  <p:embed/>
                </p:oleObj>
              </mc:Choice>
              <mc:Fallback>
                <p:oleObj name="" r:id="rId1" imgW="660400" imgH="203200" progId="Equation.3">
                  <p:embed/>
                  <p:pic>
                    <p:nvPicPr>
                      <p:cNvPr id="0" name="图片 3078"/>
                      <p:cNvPicPr/>
                      <p:nvPr/>
                    </p:nvPicPr>
                    <p:blipFill>
                      <a:blip r:embed="rId2"/>
                      <a:stretch>
                        <a:fillRect/>
                      </a:stretch>
                    </p:blipFill>
                    <p:spPr>
                      <a:xfrm>
                        <a:off x="438150" y="3040063"/>
                        <a:ext cx="1800225" cy="460375"/>
                      </a:xfrm>
                      <a:prstGeom prst="rect">
                        <a:avLst/>
                      </a:prstGeom>
                      <a:noFill/>
                      <a:ln w="38100">
                        <a:noFill/>
                        <a:miter/>
                      </a:ln>
                    </p:spPr>
                  </p:pic>
                </p:oleObj>
              </mc:Fallback>
            </mc:AlternateContent>
          </a:graphicData>
        </a:graphic>
      </p:graphicFrame>
      <p:sp>
        <p:nvSpPr>
          <p:cNvPr id="25606" name="Rectangle 6"/>
          <p:cNvSpPr/>
          <p:nvPr/>
        </p:nvSpPr>
        <p:spPr>
          <a:xfrm>
            <a:off x="0" y="35004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25607" name="Rectangle 7"/>
          <p:cNvSpPr/>
          <p:nvPr/>
        </p:nvSpPr>
        <p:spPr>
          <a:xfrm>
            <a:off x="381000" y="952500"/>
            <a:ext cx="3754438" cy="604838"/>
          </a:xfrm>
          <a:prstGeom prst="rect">
            <a:avLst/>
          </a:prstGeom>
          <a:noFill/>
          <a:ln w="9525">
            <a:noFill/>
          </a:ln>
        </p:spPr>
        <p:txBody>
          <a:bodyPr wrap="none">
            <a:spAutoFit/>
          </a:bodyPr>
          <a:lstStyle/>
          <a:p>
            <a:pPr eaLnBrk="1" hangingPunct="1">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知识不确定性的表示</a:t>
            </a:r>
            <a:endParaRPr lang="zh-CN" altLang="en-US" sz="2800" b="1" dirty="0">
              <a:latin typeface="Times New Roman" panose="02020603050405020304" pitchFamily="18" charset="0"/>
            </a:endParaRPr>
          </a:p>
        </p:txBody>
      </p:sp>
      <p:sp>
        <p:nvSpPr>
          <p:cNvPr id="25608" name="Text Box 8"/>
          <p:cNvSpPr txBox="1"/>
          <p:nvPr/>
        </p:nvSpPr>
        <p:spPr>
          <a:xfrm>
            <a:off x="395288" y="4481513"/>
            <a:ext cx="8443912" cy="4667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ctr" eaLnBrk="1" hangingPunct="1">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IF   </a:t>
            </a:r>
            <a:r>
              <a:rPr lang="zh-CN" altLang="en-US" sz="2400" dirty="0">
                <a:latin typeface="Times New Roman" panose="02020603050405020304" pitchFamily="18" charset="0"/>
              </a:rPr>
              <a:t>头痛</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zh-CN" altLang="en-US" sz="2400" dirty="0">
                <a:latin typeface="Times New Roman" panose="02020603050405020304" pitchFamily="18" charset="0"/>
              </a:rPr>
              <a:t>流涕</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THEN     </a:t>
            </a:r>
            <a:r>
              <a:rPr lang="zh-CN" altLang="en-US" sz="2400" dirty="0">
                <a:latin typeface="Times New Roman" panose="02020603050405020304" pitchFamily="18" charset="0"/>
              </a:rPr>
              <a:t>感冒</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0.7</a:t>
            </a:r>
            <a:r>
              <a:rPr lang="zh-CN" altLang="en-US" sz="2400" dirty="0">
                <a:latin typeface="Times New Roman" panose="02020603050405020304" pitchFamily="18" charset="0"/>
              </a:rPr>
              <a:t>）</a:t>
            </a:r>
            <a:r>
              <a:rPr lang="zh-CN" altLang="en-US" dirty="0">
                <a:latin typeface="Arial" panose="020B0604020202090204" pitchFamily="34" charset="0"/>
              </a:rPr>
              <a:t> </a:t>
            </a:r>
            <a:endParaRPr lang="zh-CN" altLang="en-US" dirty="0">
              <a:latin typeface="Arial" panose="020B0604020202090204" pitchFamily="34" charset="0"/>
            </a:endParaRPr>
          </a:p>
        </p:txBody>
      </p:sp>
      <p:sp>
        <p:nvSpPr>
          <p:cNvPr id="25609" name="Rectangle 9"/>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5610" name="Rectangle 10"/>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
        <p:nvSpPr>
          <p:cNvPr id="25611" name="Text Box 8"/>
          <p:cNvSpPr txBox="1"/>
          <p:nvPr/>
        </p:nvSpPr>
        <p:spPr>
          <a:xfrm>
            <a:off x="395288" y="5334000"/>
            <a:ext cx="8443912" cy="10160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E</a:t>
            </a:r>
            <a:r>
              <a:rPr lang="zh-CN" altLang="en-US" sz="2400" dirty="0">
                <a:latin typeface="Times New Roman" panose="02020603050405020304" pitchFamily="18" charset="0"/>
              </a:rPr>
              <a:t>是知识的前提条件，可以是简单条件，也可以是复合条件。</a:t>
            </a:r>
            <a:endParaRPr lang="en-US" altLang="zh-CN" sz="2400" dirty="0">
              <a:latin typeface="Times New Roman" panose="02020603050405020304" pitchFamily="18" charset="0"/>
            </a:endParaRPr>
          </a:p>
          <a:p>
            <a:pPr eaLnBrk="1" hangingPunct="1">
              <a:spcBef>
                <a:spcPct val="50000"/>
              </a:spcBef>
            </a:pPr>
            <a:r>
              <a:rPr lang="en-US" altLang="zh-CN" sz="2400" dirty="0">
                <a:latin typeface="Times New Roman" panose="02020603050405020304" pitchFamily="18" charset="0"/>
              </a:rPr>
              <a:t> H</a:t>
            </a:r>
            <a:r>
              <a:rPr lang="zh-CN" altLang="en-US" sz="2400" dirty="0">
                <a:latin typeface="Times New Roman" panose="02020603050405020304" pitchFamily="18" charset="0"/>
              </a:rPr>
              <a:t>是结论，可以是单一的也可以是多个的。</a:t>
            </a:r>
            <a:r>
              <a:rPr lang="zh-CN" altLang="en-US" dirty="0">
                <a:latin typeface="Arial" panose="020B0604020202090204" pitchFamily="34" charset="0"/>
              </a:rPr>
              <a:t> </a:t>
            </a:r>
            <a:endParaRPr lang="zh-CN" altLang="en-US" dirty="0">
              <a:latin typeface="Arial" panose="020B0604020202090204" pitchFamily="34" charset="0"/>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59426" name="Rectangle 2"/>
          <p:cNvSpPr>
            <a:spLocks noGrp="1" noChangeArrowheads="1"/>
          </p:cNvSpPr>
          <p:nvPr>
            <p:ph idx="1"/>
          </p:nvPr>
        </p:nvSpPr>
        <p:spPr>
          <a:xfrm>
            <a:off x="374650" y="1741488"/>
            <a:ext cx="8540750" cy="3821113"/>
          </a:xfrm>
          <a:gradFill rotWithShape="0">
            <a:gsLst>
              <a:gs pos="0">
                <a:srgbClr val="CCFFFF"/>
              </a:gs>
              <a:gs pos="50000">
                <a:schemeClr val="bg1"/>
              </a:gs>
              <a:gs pos="100000">
                <a:srgbClr val="CCFFFF"/>
              </a:gs>
            </a:gsLst>
            <a:lin ang="18900000" scaled="1"/>
          </a:gradFill>
          <a:ln>
            <a:solidFill>
              <a:srgbClr val="80808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
              <a:defRPr/>
            </a:pP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）的取值范围</a:t>
            </a: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[-1,1]</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若由于相应证据的出现增加结论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 </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为真的可信度，则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&gt; 0</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，证据的出现越是支持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 </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为真，就使</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的值越大。</a:t>
            </a:r>
            <a:endPar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反之，</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&lt; 0</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，证据的出现越是支持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 </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为假，</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）的值就越小。</a:t>
            </a:r>
            <a:endPar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若证据的出现与否与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 </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无关，则 </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CF</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H</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E</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0</a:t>
            </a:r>
            <a:r>
              <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6628" name="Rectangle 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26629" name="Rectangle 4"/>
          <p:cNvSpPr/>
          <p:nvPr/>
        </p:nvSpPr>
        <p:spPr>
          <a:xfrm>
            <a:off x="0" y="35004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26630" name="Rectangle 5"/>
          <p:cNvSpPr/>
          <p:nvPr/>
        </p:nvSpPr>
        <p:spPr>
          <a:xfrm>
            <a:off x="323850" y="879475"/>
            <a:ext cx="3754438" cy="604838"/>
          </a:xfrm>
          <a:prstGeom prst="rect">
            <a:avLst/>
          </a:prstGeom>
          <a:noFill/>
          <a:ln w="9525">
            <a:noFill/>
          </a:ln>
        </p:spPr>
        <p:txBody>
          <a:bodyPr wrap="none">
            <a:spAutoFit/>
          </a:bodyPr>
          <a:lstStyle/>
          <a:p>
            <a:pPr eaLnBrk="1" hangingPunct="1">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知识不确定性的表示</a:t>
            </a:r>
            <a:endParaRPr lang="zh-CN" altLang="en-US" sz="2800" b="1" dirty="0">
              <a:latin typeface="Times New Roman" panose="02020603050405020304" pitchFamily="18" charset="0"/>
            </a:endParaRPr>
          </a:p>
        </p:txBody>
      </p:sp>
      <p:sp>
        <p:nvSpPr>
          <p:cNvPr id="26631" name="Rectangle 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6632" name="Rectangle 7"/>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Effect transition="in" filter="checkerboard(across)">
                                      <p:cBhvr>
                                        <p:cTn id="7" dur="500"/>
                                        <p:tgtEl>
                                          <p:spTgt spid="359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9426">
                                            <p:txEl>
                                              <p:pRg st="1" end="1"/>
                                            </p:txEl>
                                          </p:spTgt>
                                        </p:tgtEl>
                                        <p:attrNameLst>
                                          <p:attrName>style.visibility</p:attrName>
                                        </p:attrNameLst>
                                      </p:cBhvr>
                                      <p:to>
                                        <p:strVal val="visible"/>
                                      </p:to>
                                    </p:set>
                                    <p:animEffect transition="in" filter="checkerboard(across)">
                                      <p:cBhvr>
                                        <p:cTn id="12" dur="500"/>
                                        <p:tgtEl>
                                          <p:spTgt spid="359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9426">
                                            <p:txEl>
                                              <p:pRg st="2" end="2"/>
                                            </p:txEl>
                                          </p:spTgt>
                                        </p:tgtEl>
                                        <p:attrNameLst>
                                          <p:attrName>style.visibility</p:attrName>
                                        </p:attrNameLst>
                                      </p:cBhvr>
                                      <p:to>
                                        <p:strVal val="visible"/>
                                      </p:to>
                                    </p:set>
                                    <p:animEffect transition="in" filter="checkerboard(across)">
                                      <p:cBhvr>
                                        <p:cTn id="17" dur="500"/>
                                        <p:tgtEl>
                                          <p:spTgt spid="3594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9426">
                                            <p:txEl>
                                              <p:pRg st="3" end="3"/>
                                            </p:txEl>
                                          </p:spTgt>
                                        </p:tgtEl>
                                        <p:attrNameLst>
                                          <p:attrName>style.visibility</p:attrName>
                                        </p:attrNameLst>
                                      </p:cBhvr>
                                      <p:to>
                                        <p:strVal val="visible"/>
                                      </p:to>
                                    </p:set>
                                    <p:animEffect transition="in" filter="checkerboard(across)">
                                      <p:cBhvr>
                                        <p:cTn id="22" dur="500"/>
                                        <p:tgtEl>
                                          <p:spTgt spid="3594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60450" name="Rectangle 2"/>
          <p:cNvSpPr>
            <a:spLocks noGrp="1"/>
          </p:cNvSpPr>
          <p:nvPr>
            <p:ph idx="1"/>
          </p:nvPr>
        </p:nvSpPr>
        <p:spPr>
          <a:xfrm>
            <a:off x="465138" y="2667000"/>
            <a:ext cx="8221662" cy="3352800"/>
          </a:xfrm>
          <a:gradFill rotWithShape="0">
            <a:gsLst>
              <a:gs pos="0">
                <a:srgbClr val="99CC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证据</a:t>
            </a:r>
            <a:r>
              <a:rPr lang="en-US" altLang="zh-CN" sz="2200" b="1" i="1" dirty="0">
                <a:latin typeface="Times New Roman" panose="02020603050405020304" pitchFamily="18" charset="0"/>
              </a:rPr>
              <a:t>E</a:t>
            </a:r>
            <a:r>
              <a:rPr lang="zh-CN" altLang="en-US" sz="2200" b="1" dirty="0">
                <a:latin typeface="Times New Roman" panose="02020603050405020304" pitchFamily="18" charset="0"/>
              </a:rPr>
              <a:t>的可信度取值范围：</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1] </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对于初始证据，若所有观察</a:t>
            </a:r>
            <a:r>
              <a:rPr lang="en-US" altLang="zh-CN" sz="2200" b="1" i="1" dirty="0">
                <a:latin typeface="Times New Roman" panose="02020603050405020304" pitchFamily="18" charset="0"/>
              </a:rPr>
              <a:t>S</a:t>
            </a:r>
            <a:r>
              <a:rPr lang="zh-CN" altLang="en-US" sz="2200" b="1" dirty="0">
                <a:latin typeface="Times New Roman" panose="02020603050405020304" pitchFamily="18" charset="0"/>
              </a:rPr>
              <a:t>能肯定它为真，则</a:t>
            </a:r>
            <a:r>
              <a:rPr lang="en-US" altLang="zh-CN" sz="2200" b="1" i="1" dirty="0">
                <a:latin typeface="Times New Roman" panose="02020603050405020304" pitchFamily="18" charset="0"/>
              </a:rPr>
              <a:t>CF</a:t>
            </a:r>
            <a:r>
              <a:rPr lang="en-US" altLang="zh-CN" sz="2200" b="1" dirty="0">
                <a:latin typeface="Times New Roman" panose="02020603050405020304" pitchFamily="18" charset="0"/>
              </a:rPr>
              <a:t>(</a:t>
            </a:r>
            <a:r>
              <a:rPr lang="en-US" altLang="zh-CN" sz="2200" b="1" i="1" dirty="0">
                <a:latin typeface="Times New Roman" panose="02020603050405020304" pitchFamily="18" charset="0"/>
              </a:rPr>
              <a:t>E</a:t>
            </a:r>
            <a:r>
              <a:rPr lang="en-US" altLang="zh-CN" sz="2200" b="1" dirty="0">
                <a:latin typeface="Times New Roman" panose="02020603050405020304" pitchFamily="18" charset="0"/>
              </a:rPr>
              <a:t>)= 1</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若肯定它为假，则 </a:t>
            </a:r>
            <a:r>
              <a:rPr lang="zh-CN" altLang="en-US" sz="2200" b="1" i="1" dirty="0">
                <a:latin typeface="Times New Roman" panose="02020603050405020304" pitchFamily="18" charset="0"/>
              </a:rPr>
              <a:t> </a:t>
            </a:r>
            <a:r>
              <a:rPr lang="en-US" altLang="zh-CN" sz="2200" b="1" i="1" dirty="0">
                <a:latin typeface="Times New Roman" panose="02020603050405020304" pitchFamily="18" charset="0"/>
              </a:rPr>
              <a:t>CF(E)</a:t>
            </a:r>
            <a:r>
              <a:rPr lang="en-US" altLang="zh-CN" sz="2200" b="1" dirty="0">
                <a:latin typeface="Times New Roman" panose="02020603050405020304" pitchFamily="18" charset="0"/>
              </a:rPr>
              <a:t> = –1</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若以某种程度为真，则   </a:t>
            </a:r>
            <a:r>
              <a:rPr lang="en-US" altLang="zh-CN" sz="2200" b="1" dirty="0">
                <a:latin typeface="Times New Roman" panose="02020603050405020304" pitchFamily="18" charset="0"/>
              </a:rPr>
              <a:t>0 &lt; </a:t>
            </a:r>
            <a:r>
              <a:rPr lang="en-US" altLang="zh-CN" sz="2200" b="1" i="1" dirty="0">
                <a:latin typeface="Times New Roman" panose="02020603050405020304" pitchFamily="18" charset="0"/>
              </a:rPr>
              <a:t>CF(E)</a:t>
            </a:r>
            <a:r>
              <a:rPr lang="en-US" altLang="zh-CN" sz="2200" b="1" dirty="0">
                <a:latin typeface="Times New Roman" panose="02020603050405020304" pitchFamily="18" charset="0"/>
              </a:rPr>
              <a:t> &lt; 1</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若以某种程度为假，则 －</a:t>
            </a:r>
            <a:r>
              <a:rPr lang="en-US" altLang="zh-CN" sz="2200" b="1" dirty="0">
                <a:latin typeface="Times New Roman" panose="02020603050405020304" pitchFamily="18" charset="0"/>
              </a:rPr>
              <a:t>1 &lt; </a:t>
            </a:r>
            <a:r>
              <a:rPr lang="en-US" altLang="zh-CN" sz="2200" b="1" i="1" dirty="0">
                <a:latin typeface="Times New Roman" panose="02020603050405020304" pitchFamily="18" charset="0"/>
              </a:rPr>
              <a:t>CF(E)</a:t>
            </a:r>
            <a:r>
              <a:rPr lang="en-US" altLang="zh-CN" sz="2200" b="1" dirty="0">
                <a:latin typeface="Times New Roman" panose="02020603050405020304" pitchFamily="18" charset="0"/>
              </a:rPr>
              <a:t> &lt; 0 </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200" b="1" dirty="0">
                <a:latin typeface="Times New Roman" panose="02020603050405020304" pitchFamily="18" charset="0"/>
              </a:rPr>
              <a:t>若未获得任何相关的观察，则 </a:t>
            </a:r>
            <a:r>
              <a:rPr lang="en-US" altLang="zh-CN" sz="2200" b="1" i="1" dirty="0">
                <a:latin typeface="Times New Roman" panose="02020603050405020304" pitchFamily="18" charset="0"/>
              </a:rPr>
              <a:t>CF(E)</a:t>
            </a:r>
            <a:r>
              <a:rPr lang="en-US" altLang="zh-CN" sz="2200" b="1" dirty="0">
                <a:latin typeface="Times New Roman" panose="02020603050405020304" pitchFamily="18" charset="0"/>
              </a:rPr>
              <a:t> = 0</a:t>
            </a:r>
            <a:r>
              <a:rPr lang="zh-CN" altLang="en-US" sz="2200" b="1" dirty="0">
                <a:latin typeface="Times New Roman" panose="02020603050405020304" pitchFamily="18" charset="0"/>
              </a:rPr>
              <a:t>。</a:t>
            </a:r>
            <a:endParaRPr lang="zh-CN" altLang="en-US" sz="2200" b="1" dirty="0">
              <a:latin typeface="Times New Roman" panose="02020603050405020304" pitchFamily="18" charset="0"/>
            </a:endParaRPr>
          </a:p>
        </p:txBody>
      </p:sp>
      <p:sp>
        <p:nvSpPr>
          <p:cNvPr id="27652" name="Text Box 3"/>
          <p:cNvSpPr txBox="1"/>
          <p:nvPr/>
        </p:nvSpPr>
        <p:spPr>
          <a:xfrm>
            <a:off x="3276600" y="1484313"/>
            <a:ext cx="2071688" cy="366712"/>
          </a:xfrm>
          <a:prstGeom prst="rect">
            <a:avLst/>
          </a:prstGeom>
          <a:noFill/>
          <a:ln w="9525">
            <a:noFill/>
          </a:ln>
        </p:spPr>
        <p:txBody>
          <a:bodyPr>
            <a:spAutoFit/>
          </a:bodyPr>
          <a:lstStyle/>
          <a:p>
            <a:pPr eaLnBrk="1" hangingPunct="1"/>
            <a:endParaRPr lang="zh-CN" altLang="zh-CN" dirty="0">
              <a:latin typeface="Arial" panose="020B0604020202090204" pitchFamily="34" charset="0"/>
            </a:endParaRPr>
          </a:p>
        </p:txBody>
      </p:sp>
      <p:sp>
        <p:nvSpPr>
          <p:cNvPr id="360452" name="Text Box 4"/>
          <p:cNvSpPr txBox="1"/>
          <p:nvPr/>
        </p:nvSpPr>
        <p:spPr>
          <a:xfrm>
            <a:off x="1143000" y="1743075"/>
            <a:ext cx="5876925" cy="466725"/>
          </a:xfrm>
          <a:prstGeom prst="rect">
            <a:avLst/>
          </a:prstGeom>
          <a:gradFill rotWithShape="0">
            <a:gsLst>
              <a:gs pos="0">
                <a:srgbClr val="99CC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ctr" eaLnBrk="1" hangingPunct="1"/>
            <a:r>
              <a:rPr lang="en-US" altLang="zh-CN" sz="2400" i="1" dirty="0">
                <a:latin typeface="Times New Roman" panose="02020603050405020304" pitchFamily="18" charset="0"/>
              </a:rPr>
              <a:t>CF(E)</a:t>
            </a:r>
            <a:r>
              <a:rPr lang="zh-CN" altLang="en-US" sz="2400" dirty="0">
                <a:latin typeface="Times New Roman" panose="02020603050405020304" pitchFamily="18" charset="0"/>
              </a:rPr>
              <a:t>＝</a:t>
            </a:r>
            <a:r>
              <a:rPr lang="en-US" altLang="zh-CN" sz="2400" dirty="0">
                <a:latin typeface="Times New Roman" panose="02020603050405020304" pitchFamily="18" charset="0"/>
              </a:rPr>
              <a:t>0.6</a:t>
            </a:r>
            <a:r>
              <a:rPr lang="zh-CN" altLang="en-US" sz="2400" dirty="0">
                <a:latin typeface="Times New Roman" panose="02020603050405020304" pitchFamily="18" charset="0"/>
              </a:rPr>
              <a:t>： </a:t>
            </a:r>
            <a:r>
              <a:rPr lang="en-US" altLang="zh-CN" sz="2400" i="1" dirty="0">
                <a:latin typeface="Times New Roman" panose="02020603050405020304" pitchFamily="18" charset="0"/>
              </a:rPr>
              <a:t>E</a:t>
            </a:r>
            <a:r>
              <a:rPr lang="zh-CN" altLang="en-US" sz="2400" dirty="0">
                <a:latin typeface="Times New Roman" panose="02020603050405020304" pitchFamily="18" charset="0"/>
              </a:rPr>
              <a:t>的可信度为</a:t>
            </a:r>
            <a:r>
              <a:rPr lang="en-US" altLang="zh-CN" sz="2400" dirty="0">
                <a:latin typeface="Times New Roman" panose="02020603050405020304" pitchFamily="18" charset="0"/>
              </a:rPr>
              <a:t>0.6</a:t>
            </a:r>
            <a:endParaRPr lang="en-US" altLang="zh-CN" sz="3000" dirty="0">
              <a:latin typeface="Times New Roman" panose="02020603050405020304" pitchFamily="18" charset="0"/>
            </a:endParaRPr>
          </a:p>
        </p:txBody>
      </p:sp>
      <p:sp>
        <p:nvSpPr>
          <p:cNvPr id="27654" name="Rectangle 5"/>
          <p:cNvSpPr/>
          <p:nvPr/>
        </p:nvSpPr>
        <p:spPr>
          <a:xfrm>
            <a:off x="412750" y="947738"/>
            <a:ext cx="3754438" cy="561975"/>
          </a:xfrm>
          <a:prstGeom prst="rect">
            <a:avLst/>
          </a:prstGeom>
          <a:noFill/>
          <a:ln w="9525">
            <a:noFill/>
          </a:ln>
        </p:spPr>
        <p:txBody>
          <a:bodyPr wrap="none">
            <a:spAutoFit/>
          </a:bodyPr>
          <a:lstStyle/>
          <a:p>
            <a:pPr eaLnBrk="1" hangingPunct="1">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endParaRPr lang="zh-CN" altLang="en-US" sz="2800" b="1" dirty="0">
              <a:latin typeface="Times New Roman" panose="02020603050405020304" pitchFamily="18" charset="0"/>
            </a:endParaRPr>
          </a:p>
        </p:txBody>
      </p:sp>
      <p:sp>
        <p:nvSpPr>
          <p:cNvPr id="27655" name="Rectangle 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7656" name="Rectangle 7"/>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ppt_x"/>
                                          </p:val>
                                        </p:tav>
                                        <p:tav tm="100000">
                                          <p:val>
                                            <p:strVal val="#ppt_x"/>
                                          </p:val>
                                        </p:tav>
                                      </p:tavLst>
                                    </p:anim>
                                    <p:anim calcmode="lin" valueType="num">
                                      <p:cBhvr additive="base">
                                        <p:cTn id="8"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0">
                                            <p:bg/>
                                          </p:spTgt>
                                        </p:tgtEl>
                                        <p:attrNameLst>
                                          <p:attrName>style.visibility</p:attrName>
                                        </p:attrNameLst>
                                      </p:cBhvr>
                                      <p:to>
                                        <p:strVal val="visible"/>
                                      </p:to>
                                    </p:set>
                                    <p:anim calcmode="lin" valueType="num">
                                      <p:cBhvr additive="base">
                                        <p:cTn id="13" dur="500" fill="hold"/>
                                        <p:tgtEl>
                                          <p:spTgt spid="360450">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0">
                                            <p:bg/>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60450">
                                            <p:txEl>
                                              <p:pRg st="0" end="0"/>
                                            </p:txEl>
                                          </p:spTgt>
                                        </p:tgtEl>
                                        <p:attrNameLst>
                                          <p:attrName>style.visibility</p:attrName>
                                        </p:attrNameLst>
                                      </p:cBhvr>
                                      <p:to>
                                        <p:strVal val="visible"/>
                                      </p:to>
                                    </p:set>
                                    <p:anim calcmode="lin" valueType="num">
                                      <p:cBhvr additive="base">
                                        <p:cTn id="18" dur="500" fill="hold"/>
                                        <p:tgtEl>
                                          <p:spTgt spid="36045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0450">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60450">
                                            <p:txEl>
                                              <p:pRg st="1" end="1"/>
                                            </p:txEl>
                                          </p:spTgt>
                                        </p:tgtEl>
                                        <p:attrNameLst>
                                          <p:attrName>style.visibility</p:attrName>
                                        </p:attrNameLst>
                                      </p:cBhvr>
                                      <p:to>
                                        <p:strVal val="visible"/>
                                      </p:to>
                                    </p:set>
                                    <p:anim calcmode="lin" valueType="num">
                                      <p:cBhvr additive="base">
                                        <p:cTn id="23" dur="500" fill="hold"/>
                                        <p:tgtEl>
                                          <p:spTgt spid="360450">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0450">
                                            <p:txEl>
                                              <p:pRg st="1" end="1"/>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60450">
                                            <p:txEl>
                                              <p:pRg st="2" end="2"/>
                                            </p:txEl>
                                          </p:spTgt>
                                        </p:tgtEl>
                                        <p:attrNameLst>
                                          <p:attrName>style.visibility</p:attrName>
                                        </p:attrNameLst>
                                      </p:cBhvr>
                                      <p:to>
                                        <p:strVal val="visible"/>
                                      </p:to>
                                    </p:set>
                                    <p:anim calcmode="lin" valueType="num">
                                      <p:cBhvr additive="base">
                                        <p:cTn id="28" dur="500" fill="hold"/>
                                        <p:tgtEl>
                                          <p:spTgt spid="360450">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60450">
                                            <p:txEl>
                                              <p:pRg st="2" end="2"/>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60450">
                                            <p:txEl>
                                              <p:pRg st="3" end="3"/>
                                            </p:txEl>
                                          </p:spTgt>
                                        </p:tgtEl>
                                        <p:attrNameLst>
                                          <p:attrName>style.visibility</p:attrName>
                                        </p:attrNameLst>
                                      </p:cBhvr>
                                      <p:to>
                                        <p:strVal val="visible"/>
                                      </p:to>
                                    </p:set>
                                    <p:anim calcmode="lin" valueType="num">
                                      <p:cBhvr additive="base">
                                        <p:cTn id="33" dur="500" fill="hold"/>
                                        <p:tgtEl>
                                          <p:spTgt spid="360450">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0450">
                                            <p:txEl>
                                              <p:pRg st="3" end="3"/>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360450">
                                            <p:txEl>
                                              <p:pRg st="4" end="4"/>
                                            </p:txEl>
                                          </p:spTgt>
                                        </p:tgtEl>
                                        <p:attrNameLst>
                                          <p:attrName>style.visibility</p:attrName>
                                        </p:attrNameLst>
                                      </p:cBhvr>
                                      <p:to>
                                        <p:strVal val="visible"/>
                                      </p:to>
                                    </p:set>
                                    <p:anim calcmode="lin" valueType="num">
                                      <p:cBhvr additive="base">
                                        <p:cTn id="38" dur="500" fill="hold"/>
                                        <p:tgtEl>
                                          <p:spTgt spid="360450">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60450">
                                            <p:txEl>
                                              <p:pRg st="4" end="4"/>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360450">
                                            <p:txEl>
                                              <p:pRg st="5" end="5"/>
                                            </p:txEl>
                                          </p:spTgt>
                                        </p:tgtEl>
                                        <p:attrNameLst>
                                          <p:attrName>style.visibility</p:attrName>
                                        </p:attrNameLst>
                                      </p:cBhvr>
                                      <p:to>
                                        <p:strVal val="visible"/>
                                      </p:to>
                                    </p:set>
                                    <p:anim calcmode="lin" valueType="num">
                                      <p:cBhvr additive="base">
                                        <p:cTn id="43" dur="500" fill="hold"/>
                                        <p:tgtEl>
                                          <p:spTgt spid="360450">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045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nimBg="1" build="p"/>
      <p:bldP spid="3604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8675" name="Rectangle 2"/>
          <p:cNvSpPr/>
          <p:nvPr/>
        </p:nvSpPr>
        <p:spPr>
          <a:xfrm>
            <a:off x="412750" y="947738"/>
            <a:ext cx="3754438" cy="561975"/>
          </a:xfrm>
          <a:prstGeom prst="rect">
            <a:avLst/>
          </a:prstGeom>
          <a:noFill/>
          <a:ln w="9525">
            <a:noFill/>
          </a:ln>
        </p:spPr>
        <p:txBody>
          <a:bodyPr wrap="none">
            <a:spAutoFit/>
          </a:bodyPr>
          <a:lstStyle/>
          <a:p>
            <a:pPr eaLnBrk="1" hangingPunct="1">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endParaRPr lang="zh-CN" altLang="en-US" sz="2800" b="1" dirty="0">
              <a:latin typeface="Times New Roman" panose="02020603050405020304" pitchFamily="18" charset="0"/>
            </a:endParaRPr>
          </a:p>
        </p:txBody>
      </p:sp>
      <p:sp>
        <p:nvSpPr>
          <p:cNvPr id="28676" name="Text Box 3"/>
          <p:cNvSpPr txBox="1"/>
          <p:nvPr/>
        </p:nvSpPr>
        <p:spPr>
          <a:xfrm>
            <a:off x="457200" y="1828800"/>
            <a:ext cx="8153400" cy="16891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静态强度</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H</a:t>
            </a:r>
            <a:r>
              <a:rPr lang="zh-CN" altLang="en-US" sz="2600" i="1" dirty="0">
                <a:latin typeface="Times New Roman" panose="02020603050405020304" pitchFamily="18" charset="0"/>
              </a:rPr>
              <a:t>，</a:t>
            </a:r>
            <a:r>
              <a:rPr lang="en-US" altLang="zh-CN" sz="2600" i="1" dirty="0">
                <a:latin typeface="Times New Roman" panose="02020603050405020304" pitchFamily="18" charset="0"/>
              </a:rPr>
              <a:t>E</a:t>
            </a:r>
            <a:r>
              <a:rPr lang="zh-CN" altLang="en-US" sz="2600" dirty="0">
                <a:latin typeface="Times New Roman" panose="02020603050405020304" pitchFamily="18" charset="0"/>
              </a:rPr>
              <a:t>）：知识的强度，即当 </a:t>
            </a:r>
            <a:r>
              <a:rPr lang="en-US" altLang="zh-CN" sz="2600" i="1" dirty="0">
                <a:latin typeface="Times New Roman" panose="02020603050405020304" pitchFamily="18" charset="0"/>
                <a:cs typeface="Times New Roman" panose="02020603050405020304" pitchFamily="18" charset="0"/>
              </a:rPr>
              <a:t>E </a:t>
            </a:r>
            <a:r>
              <a:rPr lang="zh-CN" altLang="en-US" sz="2600" dirty="0">
                <a:latin typeface="Times New Roman" panose="02020603050405020304" pitchFamily="18" charset="0"/>
              </a:rPr>
              <a:t>所对应</a:t>
            </a:r>
            <a:endParaRPr lang="zh-CN" altLang="en-US" sz="2600" dirty="0">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pPr>
            <a:r>
              <a:rPr lang="zh-CN" altLang="en-US" sz="2600" dirty="0">
                <a:latin typeface="Times New Roman" panose="02020603050405020304" pitchFamily="18" charset="0"/>
              </a:rPr>
              <a:t>   的证据为真时对 </a:t>
            </a:r>
            <a:r>
              <a:rPr lang="en-US" altLang="zh-CN" sz="2600" i="1" dirty="0">
                <a:latin typeface="Times New Roman" panose="02020603050405020304" pitchFamily="18" charset="0"/>
                <a:cs typeface="Times New Roman" panose="02020603050405020304" pitchFamily="18" charset="0"/>
              </a:rPr>
              <a:t>H </a:t>
            </a:r>
            <a:r>
              <a:rPr lang="zh-CN" altLang="en-US" sz="2600" dirty="0">
                <a:latin typeface="Times New Roman" panose="02020603050405020304" pitchFamily="18" charset="0"/>
              </a:rPr>
              <a:t>的影响程度。</a:t>
            </a:r>
            <a:endParaRPr lang="zh-CN" altLang="en-US" sz="2600" dirty="0">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动态强度</a:t>
            </a:r>
            <a:r>
              <a:rPr lang="zh-CN" altLang="en-US" sz="2600" dirty="0">
                <a:latin typeface="Times New Roman" panose="02020603050405020304" pitchFamily="18" charset="0"/>
              </a:rPr>
              <a:t> </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E</a:t>
            </a:r>
            <a:r>
              <a:rPr lang="zh-CN" altLang="en-US" sz="2600" dirty="0">
                <a:latin typeface="Times New Roman" panose="02020603050405020304" pitchFamily="18" charset="0"/>
              </a:rPr>
              <a:t>）：证据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当前的不确定性程度。</a:t>
            </a:r>
            <a:endParaRPr lang="zh-CN" altLang="en-US" sz="2600" dirty="0">
              <a:latin typeface="Times New Roman" panose="02020603050405020304" pitchFamily="18" charset="0"/>
            </a:endParaRPr>
          </a:p>
        </p:txBody>
      </p:sp>
      <p:sp>
        <p:nvSpPr>
          <p:cNvPr id="28677" name="Rectangle 4"/>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8678" name="Rectangle 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29699" name="Rectangle 2"/>
          <p:cNvSpPr>
            <a:spLocks noGrp="1"/>
          </p:cNvSpPr>
          <p:nvPr>
            <p:ph idx="1"/>
          </p:nvPr>
        </p:nvSpPr>
        <p:spPr>
          <a:xfrm>
            <a:off x="298450" y="1743075"/>
            <a:ext cx="8540750" cy="4200525"/>
          </a:xfrm>
          <a:solidFill>
            <a:srgbClr val="FFFFFF">
              <a:alpha val="100000"/>
            </a:srgbClr>
          </a:solidFill>
          <a:ln>
            <a:solidFill>
              <a:srgbClr val="808080">
                <a:alpha val="100000"/>
              </a:srgbClr>
            </a:solidFill>
            <a:miter lim="800000"/>
          </a:ln>
        </p:spPr>
        <p:txBody>
          <a:bodyPr vert="horz" wrap="square" lIns="91440" tIns="180000" rIns="91440" bIns="45720" anchor="t" anchorCtr="0"/>
          <a:lstStyle/>
          <a:p>
            <a:pPr marL="196850" indent="-196850" eaLnBrk="1" hangingPunct="1">
              <a:lnSpc>
                <a:spcPct val="80000"/>
              </a:lnSpc>
              <a:spcBef>
                <a:spcPts val="600"/>
              </a:spcBef>
              <a:buFont typeface="Wingdings" panose="05000000000000000000" pitchFamily="2" charset="2"/>
              <a:buChar char="§"/>
            </a:pPr>
            <a:r>
              <a:rPr lang="en-US" altLang="zh-CN" sz="2400" dirty="0">
                <a:latin typeface="Times New Roman" panose="02020603050405020304" pitchFamily="18" charset="0"/>
              </a:rPr>
              <a:t> </a:t>
            </a:r>
            <a:r>
              <a:rPr lang="zh-CN" altLang="en-US" sz="2400" dirty="0">
                <a:latin typeface="Times New Roman" panose="02020603050405020304" pitchFamily="18" charset="0"/>
              </a:rPr>
              <a:t>组合证据：</a:t>
            </a:r>
            <a:r>
              <a:rPr lang="zh-CN" altLang="en-US" sz="2400" dirty="0">
                <a:solidFill>
                  <a:schemeClr val="accent2"/>
                </a:solidFill>
                <a:latin typeface="Times New Roman" panose="02020603050405020304" pitchFamily="18" charset="0"/>
              </a:rPr>
              <a:t>多个单一证据的合取</a:t>
            </a:r>
            <a:endParaRPr lang="zh-CN" altLang="en-US" sz="2400" dirty="0">
              <a:latin typeface="Times New Roman" panose="02020603050405020304" pitchFamily="18" charset="0"/>
            </a:endParaRPr>
          </a:p>
          <a:p>
            <a:pPr marL="196850" indent="-196850" eaLnBrk="1" hangingPunct="1">
              <a:lnSpc>
                <a:spcPct val="80000"/>
              </a:lnSpc>
              <a:buNone/>
            </a:pPr>
            <a:endParaRPr lang="zh-CN" altLang="en-US" sz="2400" dirty="0">
              <a:latin typeface="Times New Roman" panose="02020603050405020304" pitchFamily="18" charset="0"/>
            </a:endParaRPr>
          </a:p>
          <a:p>
            <a:pPr marL="196850" indent="-196850" eaLnBrk="1" hangingPunct="1">
              <a:lnSpc>
                <a:spcPct val="80000"/>
              </a:lnSpc>
              <a:buNone/>
            </a:pPr>
            <a:endParaRPr lang="zh-CN" altLang="en-US" sz="2400" dirty="0">
              <a:latin typeface="Times New Roman" panose="02020603050405020304" pitchFamily="18" charset="0"/>
            </a:endParaRPr>
          </a:p>
          <a:p>
            <a:pPr marL="196850" indent="-196850" eaLnBrk="1" hangingPunct="1">
              <a:lnSpc>
                <a:spcPct val="80000"/>
              </a:lnSpc>
              <a:buNone/>
            </a:pPr>
            <a:r>
              <a:rPr lang="zh-CN" altLang="en-US" sz="2400" dirty="0">
                <a:latin typeface="Times New Roman" panose="02020603050405020304" pitchFamily="18" charset="0"/>
              </a:rPr>
              <a:t>则</a:t>
            </a:r>
            <a:endParaRPr lang="zh-CN" altLang="en-US" sz="2400" dirty="0">
              <a:latin typeface="Times New Roman" panose="02020603050405020304" pitchFamily="18" charset="0"/>
            </a:endParaRPr>
          </a:p>
          <a:p>
            <a:pPr marL="196850" indent="-196850" eaLnBrk="1" hangingPunct="1">
              <a:lnSpc>
                <a:spcPct val="80000"/>
              </a:lnSpc>
              <a:buNone/>
            </a:pPr>
            <a:endParaRPr lang="zh-CN" altLang="en-US" sz="2400" dirty="0">
              <a:latin typeface="Times New Roman" panose="02020603050405020304" pitchFamily="18" charset="0"/>
            </a:endParaRPr>
          </a:p>
          <a:p>
            <a:pPr marL="196850" indent="-196850" eaLnBrk="1" hangingPunct="1">
              <a:lnSpc>
                <a:spcPct val="80000"/>
              </a:lnSpc>
              <a:buFont typeface="Wingdings" panose="05000000000000000000" pitchFamily="2" charset="2"/>
              <a:buChar char="§"/>
            </a:pPr>
            <a:r>
              <a:rPr lang="zh-CN" altLang="en-US" sz="2400" dirty="0">
                <a:latin typeface="Times New Roman" panose="02020603050405020304" pitchFamily="18" charset="0"/>
              </a:rPr>
              <a:t> 组合证据：</a:t>
            </a:r>
            <a:r>
              <a:rPr lang="zh-CN" altLang="en-US" sz="2400" dirty="0">
                <a:solidFill>
                  <a:schemeClr val="accent2"/>
                </a:solidFill>
                <a:latin typeface="Times New Roman" panose="02020603050405020304" pitchFamily="18" charset="0"/>
              </a:rPr>
              <a:t>多个单一证据的析取</a:t>
            </a:r>
            <a:endParaRPr lang="zh-CN" altLang="en-US" sz="2400" dirty="0">
              <a:latin typeface="Times New Roman" panose="02020603050405020304" pitchFamily="18" charset="0"/>
            </a:endParaRPr>
          </a:p>
          <a:p>
            <a:pPr marL="196850" indent="-196850" eaLnBrk="1" hangingPunct="1">
              <a:lnSpc>
                <a:spcPct val="80000"/>
              </a:lnSpc>
              <a:buNone/>
            </a:pPr>
            <a:endParaRPr lang="zh-CN" altLang="en-US" sz="2400" dirty="0">
              <a:latin typeface="Times New Roman" panose="02020603050405020304" pitchFamily="18" charset="0"/>
            </a:endParaRPr>
          </a:p>
          <a:p>
            <a:pPr marL="196850" indent="-196850" eaLnBrk="1" hangingPunct="1">
              <a:lnSpc>
                <a:spcPct val="80000"/>
              </a:lnSpc>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196850" indent="-196850" eaLnBrk="1" hangingPunct="1">
              <a:lnSpc>
                <a:spcPct val="80000"/>
              </a:lnSpc>
              <a:buNone/>
            </a:pPr>
            <a:r>
              <a:rPr lang="zh-CN" altLang="en-US" sz="2400" dirty="0">
                <a:latin typeface="Times New Roman" panose="02020603050405020304" pitchFamily="18" charset="0"/>
              </a:rPr>
              <a:t>则</a:t>
            </a:r>
            <a:r>
              <a:rPr lang="zh-CN" altLang="en-US" sz="2100" dirty="0">
                <a:latin typeface="Times New Roman" panose="02020603050405020304" pitchFamily="18" charset="0"/>
              </a:rPr>
              <a:t> </a:t>
            </a:r>
            <a:endParaRPr lang="zh-CN" altLang="en-US" sz="2100" dirty="0">
              <a:latin typeface="Times New Roman" panose="02020603050405020304" pitchFamily="18" charset="0"/>
            </a:endParaRPr>
          </a:p>
        </p:txBody>
      </p:sp>
      <p:graphicFrame>
        <p:nvGraphicFramePr>
          <p:cNvPr id="29700" name="Object 3"/>
          <p:cNvGraphicFramePr>
            <a:graphicFrameLocks noChangeAspect="1"/>
          </p:cNvGraphicFramePr>
          <p:nvPr/>
        </p:nvGraphicFramePr>
        <p:xfrm>
          <a:off x="990600" y="3124200"/>
          <a:ext cx="5368925" cy="436563"/>
        </p:xfrm>
        <a:graphic>
          <a:graphicData uri="http://schemas.openxmlformats.org/presentationml/2006/ole">
            <mc:AlternateContent xmlns:mc="http://schemas.openxmlformats.org/markup-compatibility/2006">
              <mc:Choice xmlns:v="urn:schemas-microsoft-com:vml" Requires="v">
                <p:oleObj spid="_x0000_s4125" name="" r:id="rId1" imgW="2654300" imgH="215900" progId="Equation.3">
                  <p:embed/>
                </p:oleObj>
              </mc:Choice>
              <mc:Fallback>
                <p:oleObj name="" r:id="rId1" imgW="2654300" imgH="215900" progId="Equation.3">
                  <p:embed/>
                  <p:pic>
                    <p:nvPicPr>
                      <p:cNvPr id="0" name="图片 3077"/>
                      <p:cNvPicPr/>
                      <p:nvPr/>
                    </p:nvPicPr>
                    <p:blipFill>
                      <a:blip r:embed="rId2"/>
                      <a:stretch>
                        <a:fillRect/>
                      </a:stretch>
                    </p:blipFill>
                    <p:spPr>
                      <a:xfrm>
                        <a:off x="990600" y="3124200"/>
                        <a:ext cx="5368925" cy="436563"/>
                      </a:xfrm>
                      <a:prstGeom prst="rect">
                        <a:avLst/>
                      </a:prstGeom>
                      <a:noFill/>
                      <a:ln w="38100">
                        <a:noFill/>
                        <a:miter/>
                      </a:ln>
                    </p:spPr>
                  </p:pic>
                </p:oleObj>
              </mc:Fallback>
            </mc:AlternateContent>
          </a:graphicData>
        </a:graphic>
      </p:graphicFrame>
      <p:graphicFrame>
        <p:nvGraphicFramePr>
          <p:cNvPr id="29701" name="Object 4"/>
          <p:cNvGraphicFramePr>
            <a:graphicFrameLocks noChangeAspect="1"/>
          </p:cNvGraphicFramePr>
          <p:nvPr/>
        </p:nvGraphicFramePr>
        <p:xfrm>
          <a:off x="838200" y="5334000"/>
          <a:ext cx="5949950" cy="471488"/>
        </p:xfrm>
        <a:graphic>
          <a:graphicData uri="http://schemas.openxmlformats.org/presentationml/2006/ole">
            <mc:AlternateContent xmlns:mc="http://schemas.openxmlformats.org/markup-compatibility/2006">
              <mc:Choice xmlns:v="urn:schemas-microsoft-com:vml" Requires="v">
                <p:oleObj spid="_x0000_s4126" name="" r:id="rId3" imgW="2730500" imgH="215900" progId="Equation.3">
                  <p:embed/>
                </p:oleObj>
              </mc:Choice>
              <mc:Fallback>
                <p:oleObj name="" r:id="rId3" imgW="2730500" imgH="215900" progId="Equation.3">
                  <p:embed/>
                  <p:pic>
                    <p:nvPicPr>
                      <p:cNvPr id="0" name="图片 3075"/>
                      <p:cNvPicPr/>
                      <p:nvPr/>
                    </p:nvPicPr>
                    <p:blipFill>
                      <a:blip r:embed="rId4"/>
                      <a:stretch>
                        <a:fillRect/>
                      </a:stretch>
                    </p:blipFill>
                    <p:spPr>
                      <a:xfrm>
                        <a:off x="838200" y="5334000"/>
                        <a:ext cx="5949950" cy="471488"/>
                      </a:xfrm>
                      <a:prstGeom prst="rect">
                        <a:avLst/>
                      </a:prstGeom>
                      <a:noFill/>
                      <a:ln w="38100">
                        <a:noFill/>
                        <a:miter/>
                      </a:ln>
                    </p:spPr>
                  </p:pic>
                </p:oleObj>
              </mc:Fallback>
            </mc:AlternateContent>
          </a:graphicData>
        </a:graphic>
      </p:graphicFrame>
      <p:sp>
        <p:nvSpPr>
          <p:cNvPr id="29702" name="Rectangle 5"/>
          <p:cNvSpPr/>
          <p:nvPr/>
        </p:nvSpPr>
        <p:spPr>
          <a:xfrm>
            <a:off x="336550" y="1050925"/>
            <a:ext cx="4468813" cy="433388"/>
          </a:xfrm>
          <a:prstGeom prst="rect">
            <a:avLst/>
          </a:prstGeom>
          <a:noFill/>
          <a:ln w="9525">
            <a:noFill/>
          </a:ln>
        </p:spPr>
        <p:txBody>
          <a:bodyPr wrap="none">
            <a:spAutoFit/>
          </a:bodyPr>
          <a:lstStyle/>
          <a:p>
            <a:pPr eaLnBrk="1" hangingPunct="1">
              <a:lnSpc>
                <a:spcPct val="8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组合证据不确定性的算法</a:t>
            </a:r>
            <a:endParaRPr lang="zh-CN" altLang="en-US" sz="2800" b="1" dirty="0">
              <a:latin typeface="Times New Roman" panose="02020603050405020304" pitchFamily="18" charset="0"/>
            </a:endParaRPr>
          </a:p>
        </p:txBody>
      </p:sp>
      <p:sp>
        <p:nvSpPr>
          <p:cNvPr id="29703" name="Text Box 6"/>
          <p:cNvSpPr txBox="1"/>
          <p:nvPr/>
        </p:nvSpPr>
        <p:spPr>
          <a:xfrm>
            <a:off x="1476375" y="2420938"/>
            <a:ext cx="6624638" cy="488950"/>
          </a:xfrm>
          <a:prstGeom prst="rect">
            <a:avLst/>
          </a:prstGeom>
          <a:noFill/>
          <a:ln w="9525">
            <a:noFill/>
          </a:ln>
        </p:spPr>
        <p:txBody>
          <a:bodyPr>
            <a:spAutoFit/>
          </a:bodyPr>
          <a:lstStyle/>
          <a:p>
            <a:pPr eaLnBrk="1" hangingPunct="1">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AND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endParaRPr lang="en-US" altLang="zh-CN" sz="2600" baseline="-25000" dirty="0">
              <a:latin typeface="Times New Roman" panose="02020603050405020304" pitchFamily="18" charset="0"/>
            </a:endParaRPr>
          </a:p>
        </p:txBody>
      </p:sp>
      <p:sp>
        <p:nvSpPr>
          <p:cNvPr id="29704" name="Text Box 7"/>
          <p:cNvSpPr txBox="1"/>
          <p:nvPr/>
        </p:nvSpPr>
        <p:spPr>
          <a:xfrm>
            <a:off x="1493838" y="4648200"/>
            <a:ext cx="6624637" cy="488950"/>
          </a:xfrm>
          <a:prstGeom prst="rect">
            <a:avLst/>
          </a:prstGeom>
          <a:noFill/>
          <a:ln w="9525">
            <a:noFill/>
          </a:ln>
        </p:spPr>
        <p:txBody>
          <a:bodyPr>
            <a:spAutoFit/>
          </a:bodyPr>
          <a:lstStyle/>
          <a:p>
            <a:pPr eaLnBrk="1" hangingPunct="1">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OR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endParaRPr lang="en-US" altLang="zh-CN" sz="2600" baseline="-25000" dirty="0">
              <a:latin typeface="Times New Roman" panose="02020603050405020304" pitchFamily="18" charset="0"/>
            </a:endParaRPr>
          </a:p>
        </p:txBody>
      </p:sp>
      <p:sp>
        <p:nvSpPr>
          <p:cNvPr id="29705" name="Rectangle 8"/>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9706" name="Rectangle 9"/>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63522" name="Rectangle 2"/>
          <p:cNvSpPr>
            <a:spLocks noGrp="1"/>
          </p:cNvSpPr>
          <p:nvPr>
            <p:ph idx="1"/>
          </p:nvPr>
        </p:nvSpPr>
        <p:spPr>
          <a:xfrm>
            <a:off x="315913" y="1784350"/>
            <a:ext cx="8447087" cy="347345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196850" indent="-196850" eaLnBrk="1" hangingPunct="1">
              <a:buFont typeface="Wingdings" panose="05000000000000000000" pitchFamily="2" charset="2"/>
              <a:buChar char="§"/>
            </a:pP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F</a:t>
            </a:r>
            <a:r>
              <a:rPr lang="zh-CN" altLang="en-US" sz="2400" dirty="0">
                <a:latin typeface="Times New Roman" panose="02020603050405020304" pitchFamily="18" charset="0"/>
              </a:rPr>
              <a:t>模型中的不确定性推理：从不确定的初始证据出发，通过运用相关的不确定性知识，最终推出结论并求出结论的可信度值。结论 </a:t>
            </a:r>
            <a:r>
              <a:rPr lang="en-US" altLang="zh-CN" sz="2400" i="1" dirty="0">
                <a:latin typeface="Times New Roman" panose="02020603050405020304" pitchFamily="18" charset="0"/>
              </a:rPr>
              <a:t>H</a:t>
            </a:r>
            <a:r>
              <a:rPr lang="en-US" altLang="zh-CN" sz="2400" dirty="0">
                <a:latin typeface="Times New Roman" panose="02020603050405020304" pitchFamily="18" charset="0"/>
              </a:rPr>
              <a:t> </a:t>
            </a:r>
            <a:r>
              <a:rPr lang="zh-CN" altLang="en-US" sz="2400" dirty="0">
                <a:latin typeface="Times New Roman" panose="02020603050405020304" pitchFamily="18" charset="0"/>
              </a:rPr>
              <a:t>的可信度由下式计算：</a:t>
            </a:r>
            <a:endParaRPr lang="zh-CN" altLang="en-US" sz="2400" dirty="0">
              <a:latin typeface="Times New Roman" panose="02020603050405020304" pitchFamily="18" charset="0"/>
            </a:endParaRPr>
          </a:p>
          <a:p>
            <a:pPr marL="196850" indent="-196850" eaLnBrk="1" hangingPunct="1">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0724" name="Rectangle 3"/>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363524" name="Object 4"/>
          <p:cNvGraphicFramePr>
            <a:graphicFrameLocks noChangeAspect="1"/>
          </p:cNvGraphicFramePr>
          <p:nvPr/>
        </p:nvGraphicFramePr>
        <p:xfrm>
          <a:off x="1970088" y="3525838"/>
          <a:ext cx="5137150" cy="454025"/>
        </p:xfrm>
        <a:graphic>
          <a:graphicData uri="http://schemas.openxmlformats.org/presentationml/2006/ole">
            <mc:AlternateContent xmlns:mc="http://schemas.openxmlformats.org/markup-compatibility/2006">
              <mc:Choice xmlns:v="urn:schemas-microsoft-com:vml" Requires="v">
                <p:oleObj spid="_x0000_s5163" name="" r:id="rId1" imgW="2298700" imgH="203200" progId="Equation.3">
                  <p:embed/>
                </p:oleObj>
              </mc:Choice>
              <mc:Fallback>
                <p:oleObj name="" r:id="rId1" imgW="2298700" imgH="203200" progId="Equation.3">
                  <p:embed/>
                  <p:pic>
                    <p:nvPicPr>
                      <p:cNvPr id="0" name="图片 3076"/>
                      <p:cNvPicPr/>
                      <p:nvPr/>
                    </p:nvPicPr>
                    <p:blipFill>
                      <a:blip r:embed="rId2"/>
                      <a:stretch>
                        <a:fillRect/>
                      </a:stretch>
                    </p:blipFill>
                    <p:spPr>
                      <a:xfrm>
                        <a:off x="1970088" y="3525838"/>
                        <a:ext cx="5137150" cy="454025"/>
                      </a:xfrm>
                      <a:prstGeom prst="rect">
                        <a:avLst/>
                      </a:prstGeom>
                      <a:noFill/>
                      <a:ln w="38100">
                        <a:noFill/>
                        <a:miter/>
                      </a:ln>
                    </p:spPr>
                  </p:pic>
                </p:oleObj>
              </mc:Fallback>
            </mc:AlternateContent>
          </a:graphicData>
        </a:graphic>
      </p:graphicFrame>
      <p:sp>
        <p:nvSpPr>
          <p:cNvPr id="30726" name="Rectangle 5"/>
          <p:cNvSpPr/>
          <p:nvPr/>
        </p:nvSpPr>
        <p:spPr>
          <a:xfrm>
            <a:off x="323850" y="1038225"/>
            <a:ext cx="3754438"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不确定性的传递算法</a:t>
            </a:r>
            <a:endParaRPr lang="zh-CN" altLang="en-US" sz="2800" b="1" dirty="0">
              <a:latin typeface="Times New Roman" panose="02020603050405020304" pitchFamily="18" charset="0"/>
            </a:endParaRPr>
          </a:p>
        </p:txBody>
      </p:sp>
      <p:sp>
        <p:nvSpPr>
          <p:cNvPr id="30727" name="Rectangle 6"/>
          <p:cNvSpPr/>
          <p:nvPr/>
        </p:nvSpPr>
        <p:spPr>
          <a:xfrm>
            <a:off x="4205288"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63527" name="Object 7"/>
          <p:cNvGraphicFramePr>
            <a:graphicFrameLocks noChangeAspect="1"/>
          </p:cNvGraphicFramePr>
          <p:nvPr/>
        </p:nvGraphicFramePr>
        <p:xfrm>
          <a:off x="598488" y="4114800"/>
          <a:ext cx="4468812" cy="417513"/>
        </p:xfrm>
        <a:graphic>
          <a:graphicData uri="http://schemas.openxmlformats.org/presentationml/2006/ole">
            <mc:AlternateContent xmlns:mc="http://schemas.openxmlformats.org/markup-compatibility/2006">
              <mc:Choice xmlns:v="urn:schemas-microsoft-com:vml" Requires="v">
                <p:oleObj spid="_x0000_s5164" name="" r:id="rId3" imgW="2273300" imgH="254000" progId="Equation.DSMT4">
                  <p:embed/>
                </p:oleObj>
              </mc:Choice>
              <mc:Fallback>
                <p:oleObj name="" r:id="rId3" imgW="2273300" imgH="254000" progId="Equation.DSMT4">
                  <p:embed/>
                  <p:pic>
                    <p:nvPicPr>
                      <p:cNvPr id="0" name="图片 3092"/>
                      <p:cNvPicPr/>
                      <p:nvPr/>
                    </p:nvPicPr>
                    <p:blipFill>
                      <a:blip r:embed="rId4"/>
                      <a:stretch>
                        <a:fillRect/>
                      </a:stretch>
                    </p:blipFill>
                    <p:spPr>
                      <a:xfrm>
                        <a:off x="598488" y="4114800"/>
                        <a:ext cx="4468812" cy="417513"/>
                      </a:xfrm>
                      <a:prstGeom prst="rect">
                        <a:avLst/>
                      </a:prstGeom>
                      <a:noFill/>
                      <a:ln w="38100">
                        <a:noFill/>
                        <a:miter/>
                      </a:ln>
                    </p:spPr>
                  </p:pic>
                </p:oleObj>
              </mc:Fallback>
            </mc:AlternateContent>
          </a:graphicData>
        </a:graphic>
      </p:graphicFrame>
      <p:graphicFrame>
        <p:nvGraphicFramePr>
          <p:cNvPr id="363528" name="Object 8"/>
          <p:cNvGraphicFramePr>
            <a:graphicFrameLocks noChangeAspect="1"/>
          </p:cNvGraphicFramePr>
          <p:nvPr/>
        </p:nvGraphicFramePr>
        <p:xfrm>
          <a:off x="598488" y="4648200"/>
          <a:ext cx="5567362" cy="417513"/>
        </p:xfrm>
        <a:graphic>
          <a:graphicData uri="http://schemas.openxmlformats.org/presentationml/2006/ole">
            <mc:AlternateContent xmlns:mc="http://schemas.openxmlformats.org/markup-compatibility/2006">
              <mc:Choice xmlns:v="urn:schemas-microsoft-com:vml" Requires="v">
                <p:oleObj spid="_x0000_s5165" name="" r:id="rId5" imgW="2832100" imgH="254000" progId="Equation.DSMT4">
                  <p:embed/>
                </p:oleObj>
              </mc:Choice>
              <mc:Fallback>
                <p:oleObj name="" r:id="rId5" imgW="2832100" imgH="254000" progId="Equation.DSMT4">
                  <p:embed/>
                  <p:pic>
                    <p:nvPicPr>
                      <p:cNvPr id="0" name="图片 3094"/>
                      <p:cNvPicPr/>
                      <p:nvPr/>
                    </p:nvPicPr>
                    <p:blipFill>
                      <a:blip r:embed="rId6"/>
                      <a:stretch>
                        <a:fillRect/>
                      </a:stretch>
                    </p:blipFill>
                    <p:spPr>
                      <a:xfrm>
                        <a:off x="598488" y="4648200"/>
                        <a:ext cx="5567362" cy="417513"/>
                      </a:xfrm>
                      <a:prstGeom prst="rect">
                        <a:avLst/>
                      </a:prstGeom>
                      <a:noFill/>
                      <a:ln w="38100">
                        <a:noFill/>
                        <a:miter/>
                      </a:ln>
                    </p:spPr>
                  </p:pic>
                </p:oleObj>
              </mc:Fallback>
            </mc:AlternateContent>
          </a:graphicData>
        </a:graphic>
      </p:graphicFrame>
      <p:sp>
        <p:nvSpPr>
          <p:cNvPr id="30730" name="Rectangle 9"/>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0731" name="Rectangle 10"/>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Effect transition="in" filter="blinds(horizontal)">
                                      <p:cBhvr>
                                        <p:cTn id="7" dur="500"/>
                                        <p:tgtEl>
                                          <p:spTgt spid="3635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3522">
                                            <p:txEl>
                                              <p:pRg st="1" end="1"/>
                                            </p:txEl>
                                          </p:spTgt>
                                        </p:tgtEl>
                                        <p:attrNameLst>
                                          <p:attrName>style.visibility</p:attrName>
                                        </p:attrNameLst>
                                      </p:cBhvr>
                                      <p:to>
                                        <p:strVal val="visible"/>
                                      </p:to>
                                    </p:set>
                                    <p:animEffect transition="in" filter="blinds(horizontal)">
                                      <p:cBhvr>
                                        <p:cTn id="12" dur="500"/>
                                        <p:tgtEl>
                                          <p:spTgt spid="3635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3524"/>
                                        </p:tgtEl>
                                        <p:attrNameLst>
                                          <p:attrName>style.visibility</p:attrName>
                                        </p:attrNameLst>
                                      </p:cBhvr>
                                      <p:to>
                                        <p:strVal val="visible"/>
                                      </p:to>
                                    </p:set>
                                    <p:anim calcmode="lin" valueType="num">
                                      <p:cBhvr additive="base">
                                        <p:cTn id="17" dur="500" fill="hold"/>
                                        <p:tgtEl>
                                          <p:spTgt spid="363524"/>
                                        </p:tgtEl>
                                        <p:attrNameLst>
                                          <p:attrName>ppt_x</p:attrName>
                                        </p:attrNameLst>
                                      </p:cBhvr>
                                      <p:tavLst>
                                        <p:tav tm="0">
                                          <p:val>
                                            <p:strVal val="0-#ppt_w/2"/>
                                          </p:val>
                                        </p:tav>
                                        <p:tav tm="100000">
                                          <p:val>
                                            <p:strVal val="#ppt_x"/>
                                          </p:val>
                                        </p:tav>
                                      </p:tavLst>
                                    </p:anim>
                                    <p:anim calcmode="lin" valueType="num">
                                      <p:cBhvr additive="base">
                                        <p:cTn id="1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63527"/>
                                        </p:tgtEl>
                                        <p:attrNameLst>
                                          <p:attrName>style.visibility</p:attrName>
                                        </p:attrNameLst>
                                      </p:cBhvr>
                                      <p:to>
                                        <p:strVal val="visible"/>
                                      </p:to>
                                    </p:set>
                                    <p:anim calcmode="lin" valueType="num">
                                      <p:cBhvr additive="base">
                                        <p:cTn id="23" dur="500" fill="hold"/>
                                        <p:tgtEl>
                                          <p:spTgt spid="363527"/>
                                        </p:tgtEl>
                                        <p:attrNameLst>
                                          <p:attrName>ppt_x</p:attrName>
                                        </p:attrNameLst>
                                      </p:cBhvr>
                                      <p:tavLst>
                                        <p:tav tm="0">
                                          <p:val>
                                            <p:strVal val="0-#ppt_w/2"/>
                                          </p:val>
                                        </p:tav>
                                        <p:tav tm="100000">
                                          <p:val>
                                            <p:strVal val="#ppt_x"/>
                                          </p:val>
                                        </p:tav>
                                      </p:tavLst>
                                    </p:anim>
                                    <p:anim calcmode="lin" valueType="num">
                                      <p:cBhvr additive="base">
                                        <p:cTn id="24" dur="500" fill="hold"/>
                                        <p:tgtEl>
                                          <p:spTgt spid="3635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63528"/>
                                        </p:tgtEl>
                                        <p:attrNameLst>
                                          <p:attrName>style.visibility</p:attrName>
                                        </p:attrNameLst>
                                      </p:cBhvr>
                                      <p:to>
                                        <p:strVal val="visible"/>
                                      </p:to>
                                    </p:set>
                                    <p:anim calcmode="lin" valueType="num">
                                      <p:cBhvr additive="base">
                                        <p:cTn id="29" dur="500" fill="hold"/>
                                        <p:tgtEl>
                                          <p:spTgt spid="363528"/>
                                        </p:tgtEl>
                                        <p:attrNameLst>
                                          <p:attrName>ppt_x</p:attrName>
                                        </p:attrNameLst>
                                      </p:cBhvr>
                                      <p:tavLst>
                                        <p:tav tm="0">
                                          <p:val>
                                            <p:strVal val="0-#ppt_w/2"/>
                                          </p:val>
                                        </p:tav>
                                        <p:tav tm="100000">
                                          <p:val>
                                            <p:strVal val="#ppt_x"/>
                                          </p:val>
                                        </p:tav>
                                      </p:tavLst>
                                    </p:anim>
                                    <p:anim calcmode="lin" valueType="num">
                                      <p:cBhvr additive="base">
                                        <p:cTn id="30" dur="500" fill="hold"/>
                                        <p:tgtEl>
                                          <p:spTgt spid="3635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1747" name="Rectangle 2"/>
          <p:cNvSpPr>
            <a:spLocks noGrp="1"/>
          </p:cNvSpPr>
          <p:nvPr>
            <p:ph idx="1"/>
          </p:nvPr>
        </p:nvSpPr>
        <p:spPr>
          <a:xfrm>
            <a:off x="331788" y="1450975"/>
            <a:ext cx="8964612" cy="5407025"/>
          </a:xfrm>
        </p:spPr>
        <p:txBody>
          <a:bodyPr vert="horz" wrap="square" lIns="91440" tIns="45720" rIns="91440" bIns="45720" anchor="t" anchorCtr="0"/>
          <a:lstStyle/>
          <a:p>
            <a:pPr marL="377825" indent="-377825" eaLnBrk="1" hangingPunct="1">
              <a:buFont typeface="Wingdings" panose="05000000000000000000" pitchFamily="2" charset="2"/>
              <a:buChar char="§"/>
            </a:pPr>
            <a:r>
              <a:rPr lang="zh-CN" altLang="en-US" sz="2400" dirty="0">
                <a:latin typeface="Times New Roman" panose="02020603050405020304" pitchFamily="18" charset="0"/>
              </a:rPr>
              <a:t>设知识：</a:t>
            </a:r>
            <a:endParaRPr lang="zh-CN" altLang="en-US" sz="2400" dirty="0">
              <a:latin typeface="Times New Roman" panose="02020603050405020304" pitchFamily="18" charset="0"/>
            </a:endParaRPr>
          </a:p>
        </p:txBody>
      </p:sp>
      <p:sp>
        <p:nvSpPr>
          <p:cNvPr id="31748" name="Rectangle 3"/>
          <p:cNvSpPr/>
          <p:nvPr/>
        </p:nvSpPr>
        <p:spPr>
          <a:xfrm>
            <a:off x="0" y="32766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31749" name="Rectangle 4"/>
          <p:cNvSpPr/>
          <p:nvPr/>
        </p:nvSpPr>
        <p:spPr>
          <a:xfrm>
            <a:off x="381000" y="866775"/>
            <a:ext cx="4468813" cy="604838"/>
          </a:xfrm>
          <a:prstGeom prst="rect">
            <a:avLst/>
          </a:prstGeom>
          <a:noFill/>
          <a:ln w="9525">
            <a:noFill/>
          </a:ln>
        </p:spPr>
        <p:txBody>
          <a:bodyPr wrap="none">
            <a:spAutoFit/>
          </a:bodyPr>
          <a:lstStyle/>
          <a:p>
            <a:pPr eaLnBrk="1" hangingPunct="1">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结论不确定性的合成算法</a:t>
            </a:r>
            <a:endParaRPr lang="zh-CN" altLang="en-US" sz="2800" b="1" dirty="0">
              <a:latin typeface="Times New Roman" panose="02020603050405020304" pitchFamily="18" charset="0"/>
            </a:endParaRPr>
          </a:p>
        </p:txBody>
      </p:sp>
      <p:sp>
        <p:nvSpPr>
          <p:cNvPr id="364549" name="Rectangle 5"/>
          <p:cNvSpPr/>
          <p:nvPr/>
        </p:nvSpPr>
        <p:spPr>
          <a:xfrm>
            <a:off x="455613" y="3241675"/>
            <a:ext cx="5962650" cy="568325"/>
          </a:xfrm>
          <a:prstGeom prst="rect">
            <a:avLst/>
          </a:prstGeom>
          <a:noFill/>
          <a:ln w="9525">
            <a:noFill/>
          </a:ln>
        </p:spPr>
        <p:txBody>
          <a:bodyPr wrap="none">
            <a:spAutoFit/>
          </a:bodyPr>
          <a:lstStyle/>
          <a:p>
            <a:pPr eaLnBrk="1" hangingPunct="1">
              <a:lnSpc>
                <a:spcPct val="120000"/>
              </a:lnSpc>
              <a:spcBef>
                <a:spcPct val="3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）分别对每一条知识求出</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H</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graphicFrame>
        <p:nvGraphicFramePr>
          <p:cNvPr id="364550" name="Object 6"/>
          <p:cNvGraphicFramePr>
            <a:graphicFrameLocks noChangeAspect="1"/>
          </p:cNvGraphicFramePr>
          <p:nvPr/>
        </p:nvGraphicFramePr>
        <p:xfrm>
          <a:off x="1447800" y="3970338"/>
          <a:ext cx="4876800" cy="449262"/>
        </p:xfrm>
        <a:graphic>
          <a:graphicData uri="http://schemas.openxmlformats.org/presentationml/2006/ole">
            <mc:AlternateContent xmlns:mc="http://schemas.openxmlformats.org/markup-compatibility/2006">
              <mc:Choice xmlns:v="urn:schemas-microsoft-com:vml" Requires="v">
                <p:oleObj spid="_x0000_s6201" name="" r:id="rId1" imgW="2387600" imgH="215900" progId="Equation.3">
                  <p:embed/>
                </p:oleObj>
              </mc:Choice>
              <mc:Fallback>
                <p:oleObj name="" r:id="rId1" imgW="2387600" imgH="215900" progId="Equation.3">
                  <p:embed/>
                  <p:pic>
                    <p:nvPicPr>
                      <p:cNvPr id="0" name="图片 3093"/>
                      <p:cNvPicPr/>
                      <p:nvPr/>
                    </p:nvPicPr>
                    <p:blipFill>
                      <a:blip r:embed="rId2"/>
                      <a:stretch>
                        <a:fillRect/>
                      </a:stretch>
                    </p:blipFill>
                    <p:spPr>
                      <a:xfrm>
                        <a:off x="1447800" y="3970338"/>
                        <a:ext cx="4876800" cy="449262"/>
                      </a:xfrm>
                      <a:prstGeom prst="rect">
                        <a:avLst/>
                      </a:prstGeom>
                      <a:noFill/>
                      <a:ln w="38100">
                        <a:noFill/>
                        <a:miter/>
                      </a:ln>
                    </p:spPr>
                  </p:pic>
                </p:oleObj>
              </mc:Fallback>
            </mc:AlternateContent>
          </a:graphicData>
        </a:graphic>
      </p:graphicFrame>
      <p:graphicFrame>
        <p:nvGraphicFramePr>
          <p:cNvPr id="364551" name="Object 7"/>
          <p:cNvGraphicFramePr>
            <a:graphicFrameLocks noChangeAspect="1"/>
          </p:cNvGraphicFramePr>
          <p:nvPr/>
        </p:nvGraphicFramePr>
        <p:xfrm>
          <a:off x="1447800" y="4597400"/>
          <a:ext cx="4876800" cy="431800"/>
        </p:xfrm>
        <a:graphic>
          <a:graphicData uri="http://schemas.openxmlformats.org/presentationml/2006/ole">
            <mc:AlternateContent xmlns:mc="http://schemas.openxmlformats.org/markup-compatibility/2006">
              <mc:Choice xmlns:v="urn:schemas-microsoft-com:vml" Requires="v">
                <p:oleObj spid="_x0000_s6202" name="" r:id="rId3" imgW="2438400" imgH="215900" progId="Equation.3">
                  <p:embed/>
                </p:oleObj>
              </mc:Choice>
              <mc:Fallback>
                <p:oleObj name="" r:id="rId3" imgW="2438400" imgH="215900" progId="Equation.3">
                  <p:embed/>
                  <p:pic>
                    <p:nvPicPr>
                      <p:cNvPr id="0" name="图片 3095"/>
                      <p:cNvPicPr/>
                      <p:nvPr/>
                    </p:nvPicPr>
                    <p:blipFill>
                      <a:blip r:embed="rId4"/>
                      <a:stretch>
                        <a:fillRect/>
                      </a:stretch>
                    </p:blipFill>
                    <p:spPr>
                      <a:xfrm>
                        <a:off x="1447800" y="4597400"/>
                        <a:ext cx="4876800" cy="431800"/>
                      </a:xfrm>
                      <a:prstGeom prst="rect">
                        <a:avLst/>
                      </a:prstGeom>
                      <a:noFill/>
                      <a:ln w="38100">
                        <a:noFill/>
                        <a:miter/>
                      </a:ln>
                    </p:spPr>
                  </p:pic>
                </p:oleObj>
              </mc:Fallback>
            </mc:AlternateContent>
          </a:graphicData>
        </a:graphic>
      </p:graphicFrame>
      <p:grpSp>
        <p:nvGrpSpPr>
          <p:cNvPr id="31753" name="Group 8"/>
          <p:cNvGrpSpPr/>
          <p:nvPr/>
        </p:nvGrpSpPr>
        <p:grpSpPr>
          <a:xfrm>
            <a:off x="1908175" y="2082800"/>
            <a:ext cx="4676775" cy="501650"/>
            <a:chOff x="1202" y="1312"/>
            <a:chExt cx="2946" cy="316"/>
          </a:xfrm>
        </p:grpSpPr>
        <p:graphicFrame>
          <p:nvGraphicFramePr>
            <p:cNvPr id="31760" name="Object 9"/>
            <p:cNvGraphicFramePr>
              <a:graphicFrameLocks noChangeAspect="1"/>
            </p:cNvGraphicFramePr>
            <p:nvPr/>
          </p:nvGraphicFramePr>
          <p:xfrm>
            <a:off x="1254" y="1344"/>
            <a:ext cx="2894" cy="271"/>
          </p:xfrm>
          <a:graphic>
            <a:graphicData uri="http://schemas.openxmlformats.org/presentationml/2006/ole">
              <mc:AlternateContent xmlns:mc="http://schemas.openxmlformats.org/markup-compatibility/2006">
                <mc:Choice xmlns:v="urn:schemas-microsoft-com:vml" Requires="v">
                  <p:oleObj spid="_x0000_s6203" name="" r:id="rId5" imgW="2311400" imgH="215900" progId="Equation.3">
                    <p:embed/>
                  </p:oleObj>
                </mc:Choice>
                <mc:Fallback>
                  <p:oleObj name="" r:id="rId5" imgW="2311400" imgH="215900" progId="Equation.3">
                    <p:embed/>
                    <p:pic>
                      <p:nvPicPr>
                        <p:cNvPr id="0" name="图片 3096"/>
                        <p:cNvPicPr/>
                        <p:nvPr/>
                      </p:nvPicPr>
                      <p:blipFill>
                        <a:blip r:embed="rId6"/>
                        <a:stretch>
                          <a:fillRect/>
                        </a:stretch>
                      </p:blipFill>
                      <p:spPr>
                        <a:xfrm>
                          <a:off x="1254" y="1344"/>
                          <a:ext cx="2894" cy="271"/>
                        </a:xfrm>
                        <a:prstGeom prst="rect">
                          <a:avLst/>
                        </a:prstGeom>
                        <a:noFill/>
                        <a:ln w="38100">
                          <a:noFill/>
                          <a:miter/>
                        </a:ln>
                      </p:spPr>
                    </p:pic>
                  </p:oleObj>
                </mc:Fallback>
              </mc:AlternateContent>
            </a:graphicData>
          </a:graphic>
        </p:graphicFrame>
        <p:sp>
          <p:nvSpPr>
            <p:cNvPr id="31761" name="Text Box 10"/>
            <p:cNvSpPr txBox="1"/>
            <p:nvPr/>
          </p:nvSpPr>
          <p:spPr>
            <a:xfrm>
              <a:off x="1202" y="1320"/>
              <a:ext cx="499" cy="308"/>
            </a:xfrm>
            <a:prstGeom prst="rect">
              <a:avLst/>
            </a:prstGeom>
            <a:noFill/>
            <a:ln w="9525">
              <a:noFill/>
            </a:ln>
          </p:spPr>
          <p:txBody>
            <a:bodyPr>
              <a:spAutoFit/>
            </a:bodyPr>
            <a:lstStyle/>
            <a:p>
              <a:pPr eaLnBrk="1" hangingPunct="1">
                <a:spcBef>
                  <a:spcPct val="50000"/>
                </a:spcBef>
              </a:pPr>
              <a:r>
                <a:rPr lang="en-US" altLang="zh-CN" sz="2600" dirty="0">
                  <a:latin typeface="Times New Roman" panose="02020603050405020304" pitchFamily="18" charset="0"/>
                </a:rPr>
                <a:t>IF</a:t>
              </a:r>
              <a:endParaRPr lang="en-US" altLang="zh-CN" sz="2600" dirty="0">
                <a:latin typeface="Times New Roman" panose="02020603050405020304" pitchFamily="18" charset="0"/>
              </a:endParaRPr>
            </a:p>
          </p:txBody>
        </p:sp>
        <p:sp>
          <p:nvSpPr>
            <p:cNvPr id="31762" name="Text Box 11"/>
            <p:cNvSpPr txBox="1"/>
            <p:nvPr/>
          </p:nvSpPr>
          <p:spPr>
            <a:xfrm>
              <a:off x="1882" y="1312"/>
              <a:ext cx="680" cy="308"/>
            </a:xfrm>
            <a:prstGeom prst="rect">
              <a:avLst/>
            </a:prstGeom>
            <a:noFill/>
            <a:ln w="9525">
              <a:noFill/>
            </a:ln>
          </p:spPr>
          <p:txBody>
            <a:bodyPr>
              <a:spAutoFit/>
            </a:bodyPr>
            <a:lstStyle/>
            <a:p>
              <a:pPr eaLnBrk="1" hangingPunct="1">
                <a:spcBef>
                  <a:spcPct val="50000"/>
                </a:spcBef>
              </a:pPr>
              <a:r>
                <a:rPr lang="en-US" altLang="zh-CN" sz="2600" dirty="0">
                  <a:latin typeface="Times New Roman" panose="02020603050405020304" pitchFamily="18" charset="0"/>
                </a:rPr>
                <a:t>THEN</a:t>
              </a:r>
              <a:endParaRPr lang="en-US" altLang="zh-CN" sz="2600" dirty="0">
                <a:latin typeface="Times New Roman" panose="02020603050405020304" pitchFamily="18" charset="0"/>
              </a:endParaRPr>
            </a:p>
          </p:txBody>
        </p:sp>
      </p:grpSp>
      <p:grpSp>
        <p:nvGrpSpPr>
          <p:cNvPr id="31754" name="Group 12"/>
          <p:cNvGrpSpPr/>
          <p:nvPr/>
        </p:nvGrpSpPr>
        <p:grpSpPr>
          <a:xfrm>
            <a:off x="1908175" y="2711450"/>
            <a:ext cx="4702175" cy="501650"/>
            <a:chOff x="1202" y="1312"/>
            <a:chExt cx="2962" cy="316"/>
          </a:xfrm>
        </p:grpSpPr>
        <p:graphicFrame>
          <p:nvGraphicFramePr>
            <p:cNvPr id="31757" name="Object 13"/>
            <p:cNvGraphicFramePr>
              <a:graphicFrameLocks noChangeAspect="1"/>
            </p:cNvGraphicFramePr>
            <p:nvPr/>
          </p:nvGraphicFramePr>
          <p:xfrm>
            <a:off x="1238" y="1344"/>
            <a:ext cx="2926" cy="271"/>
          </p:xfrm>
          <a:graphic>
            <a:graphicData uri="http://schemas.openxmlformats.org/presentationml/2006/ole">
              <mc:AlternateContent xmlns:mc="http://schemas.openxmlformats.org/markup-compatibility/2006">
                <mc:Choice xmlns:v="urn:schemas-microsoft-com:vml" Requires="v">
                  <p:oleObj spid="_x0000_s6204" name="" r:id="rId7" imgW="2336800" imgH="215900" progId="Equation.3">
                    <p:embed/>
                  </p:oleObj>
                </mc:Choice>
                <mc:Fallback>
                  <p:oleObj name="" r:id="rId7" imgW="2336800" imgH="215900" progId="Equation.3">
                    <p:embed/>
                    <p:pic>
                      <p:nvPicPr>
                        <p:cNvPr id="0" name="图片 3097"/>
                        <p:cNvPicPr/>
                        <p:nvPr/>
                      </p:nvPicPr>
                      <p:blipFill>
                        <a:blip r:embed="rId8"/>
                        <a:stretch>
                          <a:fillRect/>
                        </a:stretch>
                      </p:blipFill>
                      <p:spPr>
                        <a:xfrm>
                          <a:off x="1238" y="1344"/>
                          <a:ext cx="2926" cy="271"/>
                        </a:xfrm>
                        <a:prstGeom prst="rect">
                          <a:avLst/>
                        </a:prstGeom>
                        <a:noFill/>
                        <a:ln w="38100">
                          <a:noFill/>
                          <a:miter/>
                        </a:ln>
                      </p:spPr>
                    </p:pic>
                  </p:oleObj>
                </mc:Fallback>
              </mc:AlternateContent>
            </a:graphicData>
          </a:graphic>
        </p:graphicFrame>
        <p:sp>
          <p:nvSpPr>
            <p:cNvPr id="31758" name="Text Box 14"/>
            <p:cNvSpPr txBox="1"/>
            <p:nvPr/>
          </p:nvSpPr>
          <p:spPr>
            <a:xfrm>
              <a:off x="1202" y="1320"/>
              <a:ext cx="499" cy="308"/>
            </a:xfrm>
            <a:prstGeom prst="rect">
              <a:avLst/>
            </a:prstGeom>
            <a:noFill/>
            <a:ln w="9525">
              <a:noFill/>
            </a:ln>
          </p:spPr>
          <p:txBody>
            <a:bodyPr>
              <a:spAutoFit/>
            </a:bodyPr>
            <a:lstStyle/>
            <a:p>
              <a:pPr eaLnBrk="1" hangingPunct="1">
                <a:spcBef>
                  <a:spcPct val="50000"/>
                </a:spcBef>
              </a:pPr>
              <a:r>
                <a:rPr lang="en-US" altLang="zh-CN" sz="2600" dirty="0">
                  <a:latin typeface="Times New Roman" panose="02020603050405020304" pitchFamily="18" charset="0"/>
                </a:rPr>
                <a:t>IF</a:t>
              </a:r>
              <a:endParaRPr lang="en-US" altLang="zh-CN" sz="2600" dirty="0">
                <a:latin typeface="Times New Roman" panose="02020603050405020304" pitchFamily="18" charset="0"/>
              </a:endParaRPr>
            </a:p>
          </p:txBody>
        </p:sp>
        <p:sp>
          <p:nvSpPr>
            <p:cNvPr id="31759" name="Text Box 15"/>
            <p:cNvSpPr txBox="1"/>
            <p:nvPr/>
          </p:nvSpPr>
          <p:spPr>
            <a:xfrm>
              <a:off x="1882" y="1312"/>
              <a:ext cx="680" cy="308"/>
            </a:xfrm>
            <a:prstGeom prst="rect">
              <a:avLst/>
            </a:prstGeom>
            <a:noFill/>
            <a:ln w="9525">
              <a:noFill/>
            </a:ln>
          </p:spPr>
          <p:txBody>
            <a:bodyPr>
              <a:spAutoFit/>
            </a:bodyPr>
            <a:lstStyle/>
            <a:p>
              <a:pPr eaLnBrk="1" hangingPunct="1">
                <a:spcBef>
                  <a:spcPct val="50000"/>
                </a:spcBef>
              </a:pPr>
              <a:r>
                <a:rPr lang="en-US" altLang="zh-CN" sz="2600" dirty="0">
                  <a:latin typeface="Times New Roman" panose="02020603050405020304" pitchFamily="18" charset="0"/>
                </a:rPr>
                <a:t>THEN</a:t>
              </a:r>
              <a:endParaRPr lang="en-US" altLang="zh-CN" sz="2600" dirty="0">
                <a:latin typeface="Times New Roman" panose="02020603050405020304" pitchFamily="18" charset="0"/>
              </a:endParaRPr>
            </a:p>
          </p:txBody>
        </p:sp>
      </p:grpSp>
      <p:sp>
        <p:nvSpPr>
          <p:cNvPr id="31755" name="Rectangle 1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1756" name="Rectangle 17"/>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0-#ppt_w/2"/>
                                          </p:val>
                                        </p:tav>
                                        <p:tav tm="100000">
                                          <p:val>
                                            <p:strVal val="#ppt_x"/>
                                          </p:val>
                                        </p:tav>
                                      </p:tavLst>
                                    </p:anim>
                                    <p:anim calcmode="lin" valueType="num">
                                      <p:cBhvr additive="base">
                                        <p:cTn id="8" dur="500" fill="hold"/>
                                        <p:tgtEl>
                                          <p:spTgt spid="3645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64550"/>
                                        </p:tgtEl>
                                        <p:attrNameLst>
                                          <p:attrName>style.visibility</p:attrName>
                                        </p:attrNameLst>
                                      </p:cBhvr>
                                      <p:to>
                                        <p:strVal val="visible"/>
                                      </p:to>
                                    </p:set>
                                    <p:animEffect transition="in" filter="blinds(horizontal)">
                                      <p:cBhvr>
                                        <p:cTn id="13" dur="500"/>
                                        <p:tgtEl>
                                          <p:spTgt spid="364550"/>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364551"/>
                                        </p:tgtEl>
                                        <p:attrNameLst>
                                          <p:attrName>style.visibility</p:attrName>
                                        </p:attrNameLst>
                                      </p:cBhvr>
                                      <p:to>
                                        <p:strVal val="visible"/>
                                      </p:to>
                                    </p:set>
                                    <p:animEffect transition="in" filter="blinds(horizontal)">
                                      <p:cBhvr>
                                        <p:cTn id="17" dur="500"/>
                                        <p:tgtEl>
                                          <p:spTgt spid="36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2771" name="Rectangle 2"/>
          <p:cNvSpPr>
            <a:spLocks noGrp="1"/>
          </p:cNvSpPr>
          <p:nvPr>
            <p:ph type="body" sz="half" idx="1"/>
          </p:nvPr>
        </p:nvSpPr>
        <p:spPr>
          <a:xfrm>
            <a:off x="120650" y="1609725"/>
            <a:ext cx="9023350" cy="4181475"/>
          </a:xfrm>
        </p:spPr>
        <p:txBody>
          <a:bodyPr vert="horz" wrap="square" lIns="91440" tIns="45720" rIns="91440" bIns="45720" anchor="t" anchorCtr="0"/>
          <a:lstStyle/>
          <a:p>
            <a:pPr marL="377825" indent="-377825" eaLnBrk="1" hangingPunct="1">
              <a:buClr>
                <a:schemeClr val="accent2"/>
              </a:buClr>
              <a:buSzTx/>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）求出   与   对</a:t>
            </a:r>
            <a:r>
              <a:rPr lang="en-US" altLang="zh-CN" sz="2400" i="1" dirty="0">
                <a:latin typeface="Times New Roman" panose="02020603050405020304" pitchFamily="18" charset="0"/>
              </a:rPr>
              <a:t>H</a:t>
            </a:r>
            <a:r>
              <a:rPr lang="zh-CN" altLang="en-US" sz="2400" dirty="0">
                <a:latin typeface="Times New Roman" panose="02020603050405020304" pitchFamily="18" charset="0"/>
              </a:rPr>
              <a:t>的综合影响所形成的可信度                ：</a:t>
            </a:r>
            <a:endParaRPr lang="zh-CN" altLang="en-US" dirty="0">
              <a:latin typeface="Times New Roman" panose="02020603050405020304" pitchFamily="18" charset="0"/>
            </a:endParaRPr>
          </a:p>
        </p:txBody>
      </p:sp>
      <p:graphicFrame>
        <p:nvGraphicFramePr>
          <p:cNvPr id="32772" name="Object 3"/>
          <p:cNvGraphicFramePr>
            <a:graphicFrameLocks noChangeAspect="1"/>
          </p:cNvGraphicFramePr>
          <p:nvPr/>
        </p:nvGraphicFramePr>
        <p:xfrm>
          <a:off x="152400" y="2438400"/>
          <a:ext cx="8839200" cy="1973263"/>
        </p:xfrm>
        <a:graphic>
          <a:graphicData uri="http://schemas.openxmlformats.org/presentationml/2006/ole">
            <mc:AlternateContent xmlns:mc="http://schemas.openxmlformats.org/markup-compatibility/2006">
              <mc:Choice xmlns:v="urn:schemas-microsoft-com:vml" Requires="v">
                <p:oleObj spid="_x0000_s7225" name="" r:id="rId1" imgW="4965700" imgH="1016000" progId="Equation.3">
                  <p:embed/>
                </p:oleObj>
              </mc:Choice>
              <mc:Fallback>
                <p:oleObj name="" r:id="rId1" imgW="4965700" imgH="1016000" progId="Equation.3">
                  <p:embed/>
                  <p:pic>
                    <p:nvPicPr>
                      <p:cNvPr id="0" name="图片 3102"/>
                      <p:cNvPicPr/>
                      <p:nvPr/>
                    </p:nvPicPr>
                    <p:blipFill>
                      <a:blip r:embed="rId2"/>
                      <a:stretch>
                        <a:fillRect/>
                      </a:stretch>
                    </p:blipFill>
                    <p:spPr>
                      <a:xfrm>
                        <a:off x="152400" y="2438400"/>
                        <a:ext cx="8839200" cy="1973263"/>
                      </a:xfrm>
                      <a:prstGeom prst="rect">
                        <a:avLst/>
                      </a:prstGeom>
                      <a:noFill/>
                      <a:ln w="38100">
                        <a:noFill/>
                        <a:miter/>
                      </a:ln>
                    </p:spPr>
                  </p:pic>
                </p:oleObj>
              </mc:Fallback>
            </mc:AlternateContent>
          </a:graphicData>
        </a:graphic>
      </p:graphicFrame>
      <p:grpSp>
        <p:nvGrpSpPr>
          <p:cNvPr id="32773" name="Group 4"/>
          <p:cNvGrpSpPr/>
          <p:nvPr/>
        </p:nvGrpSpPr>
        <p:grpSpPr>
          <a:xfrm>
            <a:off x="1574800" y="1676400"/>
            <a:ext cx="6202363" cy="495300"/>
            <a:chOff x="1041" y="1072"/>
            <a:chExt cx="3907" cy="312"/>
          </a:xfrm>
        </p:grpSpPr>
        <p:graphicFrame>
          <p:nvGraphicFramePr>
            <p:cNvPr id="32779" name="Object 5"/>
            <p:cNvGraphicFramePr>
              <a:graphicFrameLocks noChangeAspect="1"/>
            </p:cNvGraphicFramePr>
            <p:nvPr/>
          </p:nvGraphicFramePr>
          <p:xfrm>
            <a:off x="1041" y="1072"/>
            <a:ext cx="161" cy="272"/>
          </p:xfrm>
          <a:graphic>
            <a:graphicData uri="http://schemas.openxmlformats.org/presentationml/2006/ole">
              <mc:AlternateContent xmlns:mc="http://schemas.openxmlformats.org/markup-compatibility/2006">
                <mc:Choice xmlns:v="urn:schemas-microsoft-com:vml" Requires="v">
                  <p:oleObj spid="_x0000_s7226" name="" r:id="rId3" imgW="177800" imgH="215900" progId="Equation.3">
                    <p:embed/>
                  </p:oleObj>
                </mc:Choice>
                <mc:Fallback>
                  <p:oleObj name="" r:id="rId3" imgW="177800" imgH="215900" progId="Equation.3">
                    <p:embed/>
                    <p:pic>
                      <p:nvPicPr>
                        <p:cNvPr id="0" name="图片 3098"/>
                        <p:cNvPicPr/>
                        <p:nvPr/>
                      </p:nvPicPr>
                      <p:blipFill>
                        <a:blip r:embed="rId4"/>
                        <a:stretch>
                          <a:fillRect/>
                        </a:stretch>
                      </p:blipFill>
                      <p:spPr>
                        <a:xfrm>
                          <a:off x="1041" y="1072"/>
                          <a:ext cx="161" cy="272"/>
                        </a:xfrm>
                        <a:prstGeom prst="rect">
                          <a:avLst/>
                        </a:prstGeom>
                        <a:noFill/>
                        <a:ln w="38100">
                          <a:noFill/>
                          <a:miter/>
                        </a:ln>
                      </p:spPr>
                    </p:pic>
                  </p:oleObj>
                </mc:Fallback>
              </mc:AlternateContent>
            </a:graphicData>
          </a:graphic>
        </p:graphicFrame>
        <p:graphicFrame>
          <p:nvGraphicFramePr>
            <p:cNvPr id="32780" name="Object 6"/>
            <p:cNvGraphicFramePr>
              <a:graphicFrameLocks noChangeAspect="1"/>
            </p:cNvGraphicFramePr>
            <p:nvPr/>
          </p:nvGraphicFramePr>
          <p:xfrm>
            <a:off x="1367" y="1087"/>
            <a:ext cx="182" cy="272"/>
          </p:xfrm>
          <a:graphic>
            <a:graphicData uri="http://schemas.openxmlformats.org/presentationml/2006/ole">
              <mc:AlternateContent xmlns:mc="http://schemas.openxmlformats.org/markup-compatibility/2006">
                <mc:Choice xmlns:v="urn:schemas-microsoft-com:vml" Requires="v">
                  <p:oleObj spid="_x0000_s7227" name="" r:id="rId5" imgW="190500" imgH="215900" progId="Equation.3">
                    <p:embed/>
                  </p:oleObj>
                </mc:Choice>
                <mc:Fallback>
                  <p:oleObj name="" r:id="rId5" imgW="190500" imgH="215900" progId="Equation.3">
                    <p:embed/>
                    <p:pic>
                      <p:nvPicPr>
                        <p:cNvPr id="0" name="图片 3100"/>
                        <p:cNvPicPr/>
                        <p:nvPr/>
                      </p:nvPicPr>
                      <p:blipFill>
                        <a:blip r:embed="rId6"/>
                        <a:stretch>
                          <a:fillRect/>
                        </a:stretch>
                      </p:blipFill>
                      <p:spPr>
                        <a:xfrm>
                          <a:off x="1367" y="1087"/>
                          <a:ext cx="182" cy="272"/>
                        </a:xfrm>
                        <a:prstGeom prst="rect">
                          <a:avLst/>
                        </a:prstGeom>
                        <a:noFill/>
                        <a:ln w="38100">
                          <a:noFill/>
                          <a:miter/>
                        </a:ln>
                      </p:spPr>
                    </p:pic>
                  </p:oleObj>
                </mc:Fallback>
              </mc:AlternateContent>
            </a:graphicData>
          </a:graphic>
        </p:graphicFrame>
        <p:graphicFrame>
          <p:nvGraphicFramePr>
            <p:cNvPr id="32781" name="Object 7"/>
            <p:cNvGraphicFramePr>
              <a:graphicFrameLocks noChangeAspect="1"/>
            </p:cNvGraphicFramePr>
            <p:nvPr/>
          </p:nvGraphicFramePr>
          <p:xfrm>
            <a:off x="4177" y="1072"/>
            <a:ext cx="771" cy="312"/>
          </p:xfrm>
          <a:graphic>
            <a:graphicData uri="http://schemas.openxmlformats.org/presentationml/2006/ole">
              <mc:AlternateContent xmlns:mc="http://schemas.openxmlformats.org/markup-compatibility/2006">
                <mc:Choice xmlns:v="urn:schemas-microsoft-com:vml" Requires="v">
                  <p:oleObj spid="_x0000_s7228" name="" r:id="rId7" imgW="596900" imgH="241300" progId="Equation.3">
                    <p:embed/>
                  </p:oleObj>
                </mc:Choice>
                <mc:Fallback>
                  <p:oleObj name="" r:id="rId7" imgW="596900" imgH="241300" progId="Equation.3">
                    <p:embed/>
                    <p:pic>
                      <p:nvPicPr>
                        <p:cNvPr id="0" name="图片 3099"/>
                        <p:cNvPicPr/>
                        <p:nvPr/>
                      </p:nvPicPr>
                      <p:blipFill>
                        <a:blip r:embed="rId8"/>
                        <a:stretch>
                          <a:fillRect/>
                        </a:stretch>
                      </p:blipFill>
                      <p:spPr>
                        <a:xfrm>
                          <a:off x="4177" y="1072"/>
                          <a:ext cx="771" cy="312"/>
                        </a:xfrm>
                        <a:prstGeom prst="rect">
                          <a:avLst/>
                        </a:prstGeom>
                        <a:noFill/>
                        <a:ln w="38100">
                          <a:noFill/>
                          <a:miter/>
                        </a:ln>
                      </p:spPr>
                    </p:pic>
                  </p:oleObj>
                </mc:Fallback>
              </mc:AlternateContent>
            </a:graphicData>
          </a:graphic>
        </p:graphicFrame>
      </p:grpSp>
      <p:sp>
        <p:nvSpPr>
          <p:cNvPr id="32774" name="Rectangle 8"/>
          <p:cNvSpPr/>
          <p:nvPr/>
        </p:nvSpPr>
        <p:spPr>
          <a:xfrm>
            <a:off x="319088" y="952500"/>
            <a:ext cx="4468812" cy="604838"/>
          </a:xfrm>
          <a:prstGeom prst="rect">
            <a:avLst/>
          </a:prstGeom>
          <a:noFill/>
          <a:ln w="9525">
            <a:noFill/>
          </a:ln>
        </p:spPr>
        <p:txBody>
          <a:bodyPr wrap="none">
            <a:spAutoFit/>
          </a:bodyPr>
          <a:lstStyle/>
          <a:p>
            <a:pPr eaLnBrk="1" hangingPunct="1">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结论不确定性的合成算法</a:t>
            </a:r>
            <a:endParaRPr lang="zh-CN" altLang="en-US" sz="2800" b="1" dirty="0">
              <a:latin typeface="Times New Roman" panose="02020603050405020304" pitchFamily="18" charset="0"/>
            </a:endParaRPr>
          </a:p>
        </p:txBody>
      </p:sp>
      <p:sp>
        <p:nvSpPr>
          <p:cNvPr id="32775" name="Rectangle 10"/>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2776" name="Rectangle 11"/>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
        <p:nvSpPr>
          <p:cNvPr id="32777" name="TextBox 1"/>
          <p:cNvSpPr txBox="1"/>
          <p:nvPr/>
        </p:nvSpPr>
        <p:spPr>
          <a:xfrm>
            <a:off x="2016125" y="3962400"/>
            <a:ext cx="228600" cy="369888"/>
          </a:xfrm>
          <a:prstGeom prst="rect">
            <a:avLst/>
          </a:prstGeom>
          <a:noFill/>
          <a:ln w="9525">
            <a:noFill/>
          </a:ln>
        </p:spPr>
        <p:txBody>
          <a:bodyPr>
            <a:spAutoFit/>
          </a:bodyPr>
          <a:lstStyle/>
          <a:p>
            <a:r>
              <a:rPr lang="en-US" altLang="zh-CN" dirty="0">
                <a:latin typeface="Verdana" panose="020B0804030504040204" pitchFamily="34" charset="0"/>
              </a:rPr>
              <a:t>-</a:t>
            </a:r>
            <a:endParaRPr lang="zh-CN" altLang="en-US" dirty="0">
              <a:latin typeface="Verdana" panose="020B0804030504040204" pitchFamily="34" charset="0"/>
            </a:endParaRPr>
          </a:p>
        </p:txBody>
      </p:sp>
      <p:sp>
        <p:nvSpPr>
          <p:cNvPr id="32778" name="TextBox 13"/>
          <p:cNvSpPr txBox="1"/>
          <p:nvPr/>
        </p:nvSpPr>
        <p:spPr>
          <a:xfrm>
            <a:off x="3505200" y="2743200"/>
            <a:ext cx="228600" cy="369888"/>
          </a:xfrm>
          <a:prstGeom prst="rect">
            <a:avLst/>
          </a:prstGeom>
          <a:noFill/>
          <a:ln w="9525">
            <a:noFill/>
          </a:ln>
        </p:spPr>
        <p:txBody>
          <a:bodyPr>
            <a:spAutoFit/>
          </a:bodyPr>
          <a:lstStyle/>
          <a:p>
            <a:r>
              <a:rPr lang="en-US" altLang="zh-CN" dirty="0">
                <a:latin typeface="Verdana" panose="020B0804030504040204" pitchFamily="34" charset="0"/>
              </a:rPr>
              <a:t>-</a:t>
            </a:r>
            <a:endParaRPr lang="zh-CN" altLang="en-US" dirty="0">
              <a:latin typeface="Verdana" panose="020B0804030504040204" pitchFamily="34"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12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800" dirty="0">
                <a:solidFill>
                  <a:schemeClr val="bg1"/>
                </a:solidFill>
                <a:latin typeface="Times New Roman" panose="02020603050405020304" pitchFamily="18" charset="0"/>
              </a:rPr>
              <a:t>第</a:t>
            </a:r>
            <a:r>
              <a:rPr lang="en-US" altLang="zh-CN" sz="3800" dirty="0">
                <a:solidFill>
                  <a:schemeClr val="bg1"/>
                </a:solidFill>
                <a:latin typeface="Times New Roman" panose="02020603050405020304" pitchFamily="18" charset="0"/>
              </a:rPr>
              <a:t>4</a:t>
            </a:r>
            <a:r>
              <a:rPr lang="zh-CN" altLang="en-US" sz="3800" dirty="0">
                <a:solidFill>
                  <a:schemeClr val="bg1"/>
                </a:solidFill>
                <a:latin typeface="Times New Roman" panose="02020603050405020304" pitchFamily="18" charset="0"/>
              </a:rPr>
              <a:t>章  不确定性推理方法</a:t>
            </a:r>
            <a:endParaRPr lang="zh-CN" altLang="en-US" sz="3800" dirty="0">
              <a:solidFill>
                <a:schemeClr val="bg1"/>
              </a:solidFill>
              <a:latin typeface="Times New Roman" panose="02020603050405020304" pitchFamily="18" charset="0"/>
            </a:endParaRPr>
          </a:p>
        </p:txBody>
      </p:sp>
      <p:sp>
        <p:nvSpPr>
          <p:cNvPr id="347139" name="Rectangle 3"/>
          <p:cNvSpPr/>
          <p:nvPr/>
        </p:nvSpPr>
        <p:spPr>
          <a:xfrm>
            <a:off x="179388" y="1143000"/>
            <a:ext cx="8785225" cy="5035550"/>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在客观世界中，由于事物发展的随机性和复杂性，人类认识的不完全、不可靠、不精确和不一致性，自然语言中存在的模糊和歧义性，使得实现世界中的事物以及事物之间的关系及其复杂，带来了大量的不确定性。</a:t>
            </a:r>
            <a:endParaRPr lang="en-US" altLang="zh-CN" sz="28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Arial" panose="020B0604020202090204" pitchFamily="34" charset="0"/>
              </a:rPr>
              <a:t>大多数要求智能行为的任务都具有某种程度的不确定。</a:t>
            </a:r>
            <a:endParaRPr lang="en-US" altLang="zh-CN" sz="2800" b="1" dirty="0">
              <a:latin typeface="Arial" panose="020B0604020202090204" pitchFamily="34" charset="0"/>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Arial" panose="020B0604020202090204" pitchFamily="34" charset="0"/>
              </a:rPr>
              <a:t>不确定性可以理解为在缺失足够信息的情况下做出判断。</a:t>
            </a:r>
            <a:endParaRPr lang="zh-CN" altLang="en-US" sz="2800" b="1" dirty="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 calcmode="lin" valueType="num">
                                      <p:cBhvr additive="base">
                                        <p:cTn id="12"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 calcmode="lin" valueType="num">
                                      <p:cBhvr additive="base">
                                        <p:cTn id="17"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71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dvAuto="100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2775" name="Rectangle 10"/>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 name="矩形 1"/>
          <p:cNvSpPr/>
          <p:nvPr/>
        </p:nvSpPr>
        <p:spPr>
          <a:xfrm>
            <a:off x="762000" y="1851048"/>
            <a:ext cx="7848600" cy="2800767"/>
          </a:xfrm>
          <a:prstGeom prst="rect">
            <a:avLst/>
          </a:prstGeom>
        </p:spPr>
        <p:txBody>
          <a:bodyPr wrap="square">
            <a:spAutoFit/>
          </a:bodyPr>
          <a:lstStyle/>
          <a:p>
            <a:r>
              <a:rPr lang="en-US" altLang="zh-CN" sz="4400" dirty="0">
                <a:solidFill>
                  <a:srgbClr val="333333"/>
                </a:solidFill>
                <a:latin typeface="Helvetica Neue" panose="02000503000000020004"/>
                <a:hlinkClick r:id="rId1"/>
              </a:rPr>
              <a:t>https://</a:t>
            </a:r>
            <a:r>
              <a:rPr lang="en-US" altLang="zh-CN" sz="4400" dirty="0" smtClean="0">
                <a:solidFill>
                  <a:srgbClr val="333333"/>
                </a:solidFill>
                <a:latin typeface="Helvetica Neue" panose="02000503000000020004"/>
                <a:hlinkClick r:id="rId1"/>
              </a:rPr>
              <a:t>course.educg.net/indexcs/simple.jsp?loginErr=0</a:t>
            </a:r>
            <a:endParaRPr lang="en-US" altLang="zh-CN" sz="4400" dirty="0" smtClean="0">
              <a:solidFill>
                <a:srgbClr val="333333"/>
              </a:solidFill>
              <a:latin typeface="Helvetica Neue" panose="02000503000000020004"/>
            </a:endParaRPr>
          </a:p>
          <a:p>
            <a:r>
              <a:rPr lang="zh-CN" altLang="en-US" sz="4400" dirty="0" smtClean="0">
                <a:solidFill>
                  <a:srgbClr val="333333"/>
                </a:solidFill>
                <a:latin typeface="Helvetica Neue" panose="02000503000000020004"/>
              </a:rPr>
              <a:t>账号：</a:t>
            </a:r>
            <a:r>
              <a:rPr lang="en-US" altLang="zh-CN" sz="4400" dirty="0" smtClean="0">
                <a:solidFill>
                  <a:srgbClr val="333333"/>
                </a:solidFill>
                <a:latin typeface="Helvetica Neue" panose="02000503000000020004"/>
              </a:rPr>
              <a:t>cup</a:t>
            </a:r>
            <a:r>
              <a:rPr lang="zh-CN" altLang="en-US" sz="4400" dirty="0" smtClean="0">
                <a:solidFill>
                  <a:srgbClr val="333333"/>
                </a:solidFill>
                <a:latin typeface="Helvetica Neue" panose="02000503000000020004"/>
              </a:rPr>
              <a:t>学号</a:t>
            </a:r>
            <a:endParaRPr lang="en-US" altLang="zh-CN" sz="4400" dirty="0" smtClean="0">
              <a:solidFill>
                <a:srgbClr val="333333"/>
              </a:solidFill>
              <a:latin typeface="Helvetica Neue" panose="02000503000000020004"/>
            </a:endParaRPr>
          </a:p>
          <a:p>
            <a:r>
              <a:rPr lang="zh-CN" altLang="en-US" sz="4400" dirty="0" smtClean="0">
                <a:solidFill>
                  <a:srgbClr val="333333"/>
                </a:solidFill>
                <a:latin typeface="Helvetica Neue" panose="02000503000000020004"/>
              </a:rPr>
              <a:t>密码：</a:t>
            </a:r>
            <a:r>
              <a:rPr lang="en-US" altLang="zh-CN" sz="4400" dirty="0" smtClean="0">
                <a:solidFill>
                  <a:srgbClr val="333333"/>
                </a:solidFill>
                <a:latin typeface="Helvetica Neue" panose="02000503000000020004"/>
              </a:rPr>
              <a:t>sj123456</a:t>
            </a:r>
            <a:endParaRPr lang="zh-CN" altLang="en-US" sz="4400" dirty="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66594" name="Rectangle 2"/>
          <p:cNvSpPr>
            <a:spLocks noGrp="1"/>
          </p:cNvSpPr>
          <p:nvPr>
            <p:ph idx="1"/>
          </p:nvPr>
        </p:nvSpPr>
        <p:spPr>
          <a:xfrm>
            <a:off x="250825" y="1060450"/>
            <a:ext cx="8642350" cy="5187950"/>
          </a:xfrm>
          <a:gradFill rotWithShape="0">
            <a:gsLst>
              <a:gs pos="0">
                <a:srgbClr val="CCFFFF">
                  <a:alpha val="100000"/>
                </a:srgbClr>
              </a:gs>
              <a:gs pos="100000">
                <a:schemeClr val="bg1">
                  <a:alpha val="100000"/>
                </a:schemeClr>
              </a:gs>
            </a:gsLst>
            <a:path path="rect">
              <a:fillToRect l="100000" b="100000"/>
            </a:path>
            <a:tileRect/>
          </a:gradFill>
          <a:ln>
            <a:solidFill>
              <a:srgbClr val="808080">
                <a:alpha val="100000"/>
              </a:srgbClr>
            </a:solidFill>
            <a:miter lim="800000"/>
          </a:ln>
        </p:spPr>
        <p:txBody>
          <a:bodyPr vert="horz" wrap="square" lIns="91440" tIns="45720" rIns="91440" bIns="45720" anchor="t" anchorCtr="0"/>
          <a:lstStyle/>
          <a:p>
            <a:pPr eaLnBrk="1" hangingPunct="1"/>
            <a:r>
              <a:rPr lang="zh-CN" altLang="en-US" sz="2200" b="1" dirty="0">
                <a:latin typeface="Times New Roman" panose="02020603050405020304" pitchFamily="18" charset="0"/>
              </a:rPr>
              <a:t>例</a:t>
            </a:r>
            <a:r>
              <a:rPr lang="en-US" altLang="zh-CN" sz="2200" b="1" dirty="0">
                <a:latin typeface="Times New Roman" panose="02020603050405020304" pitchFamily="18" charset="0"/>
              </a:rPr>
              <a:t>4.1</a:t>
            </a:r>
            <a:r>
              <a:rPr lang="en-US" altLang="zh-CN" sz="2200" b="1"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rPr>
              <a:t>设有如下一组知识：</a:t>
            </a:r>
            <a:r>
              <a:rPr lang="zh-CN" altLang="en-US" dirty="0"/>
              <a:t> </a:t>
            </a:r>
            <a:endParaRPr lang="zh-CN" altLang="en-US" dirty="0"/>
          </a:p>
        </p:txBody>
      </p:sp>
      <p:sp>
        <p:nvSpPr>
          <p:cNvPr id="33796" name="Rectangle 3"/>
          <p:cNvSpPr/>
          <p:nvPr/>
        </p:nvSpPr>
        <p:spPr>
          <a:xfrm>
            <a:off x="2166938" y="33099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66596" name="Object 4"/>
          <p:cNvGraphicFramePr>
            <a:graphicFrameLocks noChangeAspect="1"/>
          </p:cNvGraphicFramePr>
          <p:nvPr/>
        </p:nvGraphicFramePr>
        <p:xfrm>
          <a:off x="568325" y="1828800"/>
          <a:ext cx="5111750" cy="381000"/>
        </p:xfrm>
        <a:graphic>
          <a:graphicData uri="http://schemas.openxmlformats.org/presentationml/2006/ole">
            <mc:AlternateContent xmlns:mc="http://schemas.openxmlformats.org/markup-compatibility/2006">
              <mc:Choice xmlns:v="urn:schemas-microsoft-com:vml" Requires="v">
                <p:oleObj spid="_x0000_s8361" name="" r:id="rId1" imgW="2832100" imgH="215900" progId="Equation.3">
                  <p:embed/>
                </p:oleObj>
              </mc:Choice>
              <mc:Fallback>
                <p:oleObj name="" r:id="rId1" imgW="2832100" imgH="215900" progId="Equation.3">
                  <p:embed/>
                  <p:pic>
                    <p:nvPicPr>
                      <p:cNvPr id="0" name="图片 3110"/>
                      <p:cNvPicPr/>
                      <p:nvPr/>
                    </p:nvPicPr>
                    <p:blipFill>
                      <a:blip r:embed="rId2"/>
                      <a:stretch>
                        <a:fillRect/>
                      </a:stretch>
                    </p:blipFill>
                    <p:spPr>
                      <a:xfrm>
                        <a:off x="568325" y="1828800"/>
                        <a:ext cx="5111750" cy="381000"/>
                      </a:xfrm>
                      <a:prstGeom prst="rect">
                        <a:avLst/>
                      </a:prstGeom>
                      <a:noFill/>
                      <a:ln w="38100">
                        <a:noFill/>
                        <a:miter/>
                      </a:ln>
                    </p:spPr>
                  </p:pic>
                </p:oleObj>
              </mc:Fallback>
            </mc:AlternateContent>
          </a:graphicData>
        </a:graphic>
      </p:graphicFrame>
      <p:graphicFrame>
        <p:nvGraphicFramePr>
          <p:cNvPr id="366597" name="Object 5"/>
          <p:cNvGraphicFramePr>
            <a:graphicFrameLocks noChangeAspect="1"/>
          </p:cNvGraphicFramePr>
          <p:nvPr/>
        </p:nvGraphicFramePr>
        <p:xfrm>
          <a:off x="533400" y="2438400"/>
          <a:ext cx="5105400" cy="381000"/>
        </p:xfrm>
        <a:graphic>
          <a:graphicData uri="http://schemas.openxmlformats.org/presentationml/2006/ole">
            <mc:AlternateContent xmlns:mc="http://schemas.openxmlformats.org/markup-compatibility/2006">
              <mc:Choice xmlns:v="urn:schemas-microsoft-com:vml" Requires="v">
                <p:oleObj spid="_x0000_s8362" name="" r:id="rId3" imgW="2908300" imgH="215900" progId="Equation.3">
                  <p:embed/>
                </p:oleObj>
              </mc:Choice>
              <mc:Fallback>
                <p:oleObj name="" r:id="rId3" imgW="2908300" imgH="215900" progId="Equation.3">
                  <p:embed/>
                  <p:pic>
                    <p:nvPicPr>
                      <p:cNvPr id="0" name="图片 3114"/>
                      <p:cNvPicPr/>
                      <p:nvPr/>
                    </p:nvPicPr>
                    <p:blipFill>
                      <a:blip r:embed="rId4"/>
                      <a:stretch>
                        <a:fillRect/>
                      </a:stretch>
                    </p:blipFill>
                    <p:spPr>
                      <a:xfrm>
                        <a:off x="533400" y="2438400"/>
                        <a:ext cx="5105400" cy="381000"/>
                      </a:xfrm>
                      <a:prstGeom prst="rect">
                        <a:avLst/>
                      </a:prstGeom>
                      <a:noFill/>
                      <a:ln w="38100">
                        <a:noFill/>
                        <a:miter/>
                      </a:ln>
                    </p:spPr>
                  </p:pic>
                </p:oleObj>
              </mc:Fallback>
            </mc:AlternateContent>
          </a:graphicData>
        </a:graphic>
      </p:graphicFrame>
      <p:graphicFrame>
        <p:nvGraphicFramePr>
          <p:cNvPr id="366598" name="Object 6"/>
          <p:cNvGraphicFramePr>
            <a:graphicFrameLocks noChangeAspect="1"/>
          </p:cNvGraphicFramePr>
          <p:nvPr/>
        </p:nvGraphicFramePr>
        <p:xfrm>
          <a:off x="533400" y="2971800"/>
          <a:ext cx="5181600" cy="381000"/>
        </p:xfrm>
        <a:graphic>
          <a:graphicData uri="http://schemas.openxmlformats.org/presentationml/2006/ole">
            <mc:AlternateContent xmlns:mc="http://schemas.openxmlformats.org/markup-compatibility/2006">
              <mc:Choice xmlns:v="urn:schemas-microsoft-com:vml" Requires="v">
                <p:oleObj spid="_x0000_s8363" name="" r:id="rId5" imgW="2971800" imgH="228600" progId="Equation.3">
                  <p:embed/>
                </p:oleObj>
              </mc:Choice>
              <mc:Fallback>
                <p:oleObj name="" r:id="rId5" imgW="2971800" imgH="228600" progId="Equation.3">
                  <p:embed/>
                  <p:pic>
                    <p:nvPicPr>
                      <p:cNvPr id="0" name="图片 3104"/>
                      <p:cNvPicPr/>
                      <p:nvPr/>
                    </p:nvPicPr>
                    <p:blipFill>
                      <a:blip r:embed="rId6"/>
                      <a:stretch>
                        <a:fillRect/>
                      </a:stretch>
                    </p:blipFill>
                    <p:spPr>
                      <a:xfrm>
                        <a:off x="533400" y="2971800"/>
                        <a:ext cx="5181600" cy="381000"/>
                      </a:xfrm>
                      <a:prstGeom prst="rect">
                        <a:avLst/>
                      </a:prstGeom>
                      <a:noFill/>
                      <a:ln w="38100">
                        <a:noFill/>
                        <a:miter/>
                      </a:ln>
                    </p:spPr>
                  </p:pic>
                </p:oleObj>
              </mc:Fallback>
            </mc:AlternateContent>
          </a:graphicData>
        </a:graphic>
      </p:graphicFrame>
      <p:graphicFrame>
        <p:nvGraphicFramePr>
          <p:cNvPr id="366599" name="Object 7"/>
          <p:cNvGraphicFramePr>
            <a:graphicFrameLocks noChangeAspect="1"/>
          </p:cNvGraphicFramePr>
          <p:nvPr/>
        </p:nvGraphicFramePr>
        <p:xfrm>
          <a:off x="542925" y="3505200"/>
          <a:ext cx="7219950" cy="381000"/>
        </p:xfrm>
        <a:graphic>
          <a:graphicData uri="http://schemas.openxmlformats.org/presentationml/2006/ole">
            <mc:AlternateContent xmlns:mc="http://schemas.openxmlformats.org/markup-compatibility/2006">
              <mc:Choice xmlns:v="urn:schemas-microsoft-com:vml" Requires="v">
                <p:oleObj spid="_x0000_s8364" name="" r:id="rId7" imgW="4800600" imgH="228600" progId="Equation.3">
                  <p:embed/>
                </p:oleObj>
              </mc:Choice>
              <mc:Fallback>
                <p:oleObj name="" r:id="rId7" imgW="4800600" imgH="228600" progId="Equation.3">
                  <p:embed/>
                  <p:pic>
                    <p:nvPicPr>
                      <p:cNvPr id="0" name="图片 3105"/>
                      <p:cNvPicPr/>
                      <p:nvPr/>
                    </p:nvPicPr>
                    <p:blipFill>
                      <a:blip r:embed="rId8"/>
                      <a:stretch>
                        <a:fillRect/>
                      </a:stretch>
                    </p:blipFill>
                    <p:spPr>
                      <a:xfrm>
                        <a:off x="542925" y="3505200"/>
                        <a:ext cx="7219950" cy="381000"/>
                      </a:xfrm>
                      <a:prstGeom prst="rect">
                        <a:avLst/>
                      </a:prstGeom>
                      <a:noFill/>
                      <a:ln w="38100">
                        <a:noFill/>
                        <a:miter/>
                      </a:ln>
                    </p:spPr>
                  </p:pic>
                </p:oleObj>
              </mc:Fallback>
            </mc:AlternateContent>
          </a:graphicData>
        </a:graphic>
      </p:graphicFrame>
      <p:graphicFrame>
        <p:nvGraphicFramePr>
          <p:cNvPr id="366600" name="Object 8"/>
          <p:cNvGraphicFramePr>
            <a:graphicFrameLocks noChangeAspect="1"/>
          </p:cNvGraphicFramePr>
          <p:nvPr/>
        </p:nvGraphicFramePr>
        <p:xfrm>
          <a:off x="576263" y="4114800"/>
          <a:ext cx="6315075" cy="381000"/>
        </p:xfrm>
        <a:graphic>
          <a:graphicData uri="http://schemas.openxmlformats.org/presentationml/2006/ole">
            <mc:AlternateContent xmlns:mc="http://schemas.openxmlformats.org/markup-compatibility/2006">
              <mc:Choice xmlns:v="urn:schemas-microsoft-com:vml" Requires="v">
                <p:oleObj spid="_x0000_s8365" name="" r:id="rId9" imgW="3784600" imgH="241300" progId="Equation.3">
                  <p:embed/>
                </p:oleObj>
              </mc:Choice>
              <mc:Fallback>
                <p:oleObj name="" r:id="rId9" imgW="3784600" imgH="241300" progId="Equation.3">
                  <p:embed/>
                  <p:pic>
                    <p:nvPicPr>
                      <p:cNvPr id="0" name="图片 3111"/>
                      <p:cNvPicPr/>
                      <p:nvPr/>
                    </p:nvPicPr>
                    <p:blipFill>
                      <a:blip r:embed="rId10"/>
                      <a:stretch>
                        <a:fillRect/>
                      </a:stretch>
                    </p:blipFill>
                    <p:spPr>
                      <a:xfrm>
                        <a:off x="576263" y="4114800"/>
                        <a:ext cx="6315075" cy="381000"/>
                      </a:xfrm>
                      <a:prstGeom prst="rect">
                        <a:avLst/>
                      </a:prstGeom>
                      <a:noFill/>
                      <a:ln w="38100">
                        <a:noFill/>
                        <a:miter/>
                      </a:ln>
                    </p:spPr>
                  </p:pic>
                </p:oleObj>
              </mc:Fallback>
            </mc:AlternateContent>
          </a:graphicData>
        </a:graphic>
      </p:graphicFrame>
      <p:graphicFrame>
        <p:nvGraphicFramePr>
          <p:cNvPr id="366601" name="Object 9"/>
          <p:cNvGraphicFramePr>
            <a:graphicFrameLocks noChangeAspect="1"/>
          </p:cNvGraphicFramePr>
          <p:nvPr/>
        </p:nvGraphicFramePr>
        <p:xfrm>
          <a:off x="1343025" y="4687888"/>
          <a:ext cx="1430338" cy="341312"/>
        </p:xfrm>
        <a:graphic>
          <a:graphicData uri="http://schemas.openxmlformats.org/presentationml/2006/ole">
            <mc:AlternateContent xmlns:mc="http://schemas.openxmlformats.org/markup-compatibility/2006">
              <mc:Choice xmlns:v="urn:schemas-microsoft-com:vml" Requires="v">
                <p:oleObj spid="_x0000_s8366" name="" r:id="rId11" imgW="1028065" imgH="241300" progId="Equation.DSMT4">
                  <p:embed/>
                </p:oleObj>
              </mc:Choice>
              <mc:Fallback>
                <p:oleObj name="" r:id="rId11" imgW="1028065" imgH="241300" progId="Equation.DSMT4">
                  <p:embed/>
                  <p:pic>
                    <p:nvPicPr>
                      <p:cNvPr id="0" name="图片 3109"/>
                      <p:cNvPicPr/>
                      <p:nvPr/>
                    </p:nvPicPr>
                    <p:blipFill>
                      <a:blip r:embed="rId12"/>
                      <a:stretch>
                        <a:fillRect/>
                      </a:stretch>
                    </p:blipFill>
                    <p:spPr>
                      <a:xfrm>
                        <a:off x="1343025" y="4687888"/>
                        <a:ext cx="1430338" cy="341312"/>
                      </a:xfrm>
                      <a:prstGeom prst="rect">
                        <a:avLst/>
                      </a:prstGeom>
                      <a:noFill/>
                      <a:ln w="38100">
                        <a:noFill/>
                        <a:miter/>
                      </a:ln>
                    </p:spPr>
                  </p:pic>
                </p:oleObj>
              </mc:Fallback>
            </mc:AlternateContent>
          </a:graphicData>
        </a:graphic>
      </p:graphicFrame>
      <p:graphicFrame>
        <p:nvGraphicFramePr>
          <p:cNvPr id="366602" name="Object 10"/>
          <p:cNvGraphicFramePr>
            <a:graphicFrameLocks noChangeAspect="1"/>
          </p:cNvGraphicFramePr>
          <p:nvPr/>
        </p:nvGraphicFramePr>
        <p:xfrm>
          <a:off x="2782888" y="4667250"/>
          <a:ext cx="1520825" cy="361950"/>
        </p:xfrm>
        <a:graphic>
          <a:graphicData uri="http://schemas.openxmlformats.org/presentationml/2006/ole">
            <mc:AlternateContent xmlns:mc="http://schemas.openxmlformats.org/markup-compatibility/2006">
              <mc:Choice xmlns:v="urn:schemas-microsoft-com:vml" Requires="v">
                <p:oleObj spid="_x0000_s8367" name="" r:id="rId13" imgW="1028065" imgH="241300" progId="Equation.DSMT4">
                  <p:embed/>
                </p:oleObj>
              </mc:Choice>
              <mc:Fallback>
                <p:oleObj name="" r:id="rId13" imgW="1028065" imgH="241300" progId="Equation.DSMT4">
                  <p:embed/>
                  <p:pic>
                    <p:nvPicPr>
                      <p:cNvPr id="0" name="图片 3106"/>
                      <p:cNvPicPr/>
                      <p:nvPr/>
                    </p:nvPicPr>
                    <p:blipFill>
                      <a:blip r:embed="rId14"/>
                      <a:stretch>
                        <a:fillRect/>
                      </a:stretch>
                    </p:blipFill>
                    <p:spPr>
                      <a:xfrm>
                        <a:off x="2782888" y="4667250"/>
                        <a:ext cx="1520825" cy="361950"/>
                      </a:xfrm>
                      <a:prstGeom prst="rect">
                        <a:avLst/>
                      </a:prstGeom>
                      <a:noFill/>
                      <a:ln w="38100">
                        <a:noFill/>
                        <a:miter/>
                      </a:ln>
                    </p:spPr>
                  </p:pic>
                </p:oleObj>
              </mc:Fallback>
            </mc:AlternateContent>
          </a:graphicData>
        </a:graphic>
      </p:graphicFrame>
      <p:graphicFrame>
        <p:nvGraphicFramePr>
          <p:cNvPr id="366603" name="Object 11"/>
          <p:cNvGraphicFramePr>
            <a:graphicFrameLocks noChangeAspect="1"/>
          </p:cNvGraphicFramePr>
          <p:nvPr/>
        </p:nvGraphicFramePr>
        <p:xfrm>
          <a:off x="4238625" y="4694238"/>
          <a:ext cx="1430338" cy="334962"/>
        </p:xfrm>
        <a:graphic>
          <a:graphicData uri="http://schemas.openxmlformats.org/presentationml/2006/ole">
            <mc:AlternateContent xmlns:mc="http://schemas.openxmlformats.org/markup-compatibility/2006">
              <mc:Choice xmlns:v="urn:schemas-microsoft-com:vml" Requires="v">
                <p:oleObj spid="_x0000_s8368" name="" r:id="rId15" imgW="1028065" imgH="241300" progId="Equation.DSMT4">
                  <p:embed/>
                </p:oleObj>
              </mc:Choice>
              <mc:Fallback>
                <p:oleObj name="" r:id="rId15" imgW="1028065" imgH="241300" progId="Equation.DSMT4">
                  <p:embed/>
                  <p:pic>
                    <p:nvPicPr>
                      <p:cNvPr id="0" name="图片 3103"/>
                      <p:cNvPicPr/>
                      <p:nvPr/>
                    </p:nvPicPr>
                    <p:blipFill>
                      <a:blip r:embed="rId16"/>
                      <a:stretch>
                        <a:fillRect/>
                      </a:stretch>
                    </p:blipFill>
                    <p:spPr>
                      <a:xfrm>
                        <a:off x="4238625" y="4694238"/>
                        <a:ext cx="1430338" cy="334962"/>
                      </a:xfrm>
                      <a:prstGeom prst="rect">
                        <a:avLst/>
                      </a:prstGeom>
                      <a:noFill/>
                      <a:ln w="38100">
                        <a:noFill/>
                        <a:miter/>
                      </a:ln>
                    </p:spPr>
                  </p:pic>
                </p:oleObj>
              </mc:Fallback>
            </mc:AlternateContent>
          </a:graphicData>
        </a:graphic>
      </p:graphicFrame>
      <p:graphicFrame>
        <p:nvGraphicFramePr>
          <p:cNvPr id="366604" name="Object 12"/>
          <p:cNvGraphicFramePr>
            <a:graphicFrameLocks noChangeAspect="1"/>
          </p:cNvGraphicFramePr>
          <p:nvPr/>
        </p:nvGraphicFramePr>
        <p:xfrm>
          <a:off x="5761038" y="4665663"/>
          <a:ext cx="1587500" cy="363537"/>
        </p:xfrm>
        <a:graphic>
          <a:graphicData uri="http://schemas.openxmlformats.org/presentationml/2006/ole">
            <mc:AlternateContent xmlns:mc="http://schemas.openxmlformats.org/markup-compatibility/2006">
              <mc:Choice xmlns:v="urn:schemas-microsoft-com:vml" Requires="v">
                <p:oleObj spid="_x0000_s8369" name="" r:id="rId17" imgW="1028065" imgH="241300" progId="Equation.DSMT4">
                  <p:embed/>
                </p:oleObj>
              </mc:Choice>
              <mc:Fallback>
                <p:oleObj name="" r:id="rId17" imgW="1028065" imgH="241300" progId="Equation.DSMT4">
                  <p:embed/>
                  <p:pic>
                    <p:nvPicPr>
                      <p:cNvPr id="0" name="图片 3101"/>
                      <p:cNvPicPr/>
                      <p:nvPr/>
                    </p:nvPicPr>
                    <p:blipFill>
                      <a:blip r:embed="rId18"/>
                      <a:stretch>
                        <a:fillRect/>
                      </a:stretch>
                    </p:blipFill>
                    <p:spPr>
                      <a:xfrm>
                        <a:off x="5761038" y="4665663"/>
                        <a:ext cx="1587500" cy="363537"/>
                      </a:xfrm>
                      <a:prstGeom prst="rect">
                        <a:avLst/>
                      </a:prstGeom>
                      <a:noFill/>
                      <a:ln w="38100">
                        <a:noFill/>
                        <a:miter/>
                      </a:ln>
                    </p:spPr>
                  </p:pic>
                </p:oleObj>
              </mc:Fallback>
            </mc:AlternateContent>
          </a:graphicData>
        </a:graphic>
      </p:graphicFrame>
      <p:graphicFrame>
        <p:nvGraphicFramePr>
          <p:cNvPr id="366605" name="Object 13"/>
          <p:cNvGraphicFramePr>
            <a:graphicFrameLocks noChangeAspect="1"/>
          </p:cNvGraphicFramePr>
          <p:nvPr/>
        </p:nvGraphicFramePr>
        <p:xfrm>
          <a:off x="1295400" y="5218113"/>
          <a:ext cx="1460500" cy="344487"/>
        </p:xfrm>
        <a:graphic>
          <a:graphicData uri="http://schemas.openxmlformats.org/presentationml/2006/ole">
            <mc:AlternateContent xmlns:mc="http://schemas.openxmlformats.org/markup-compatibility/2006">
              <mc:Choice xmlns:v="urn:schemas-microsoft-com:vml" Requires="v">
                <p:oleObj spid="_x0000_s8370" name="" r:id="rId19" imgW="1028065" imgH="241300" progId="Equation.DSMT4">
                  <p:embed/>
                </p:oleObj>
              </mc:Choice>
              <mc:Fallback>
                <p:oleObj name="" r:id="rId19" imgW="1028065" imgH="241300" progId="Equation.DSMT4">
                  <p:embed/>
                  <p:pic>
                    <p:nvPicPr>
                      <p:cNvPr id="0" name="图片 3112"/>
                      <p:cNvPicPr/>
                      <p:nvPr/>
                    </p:nvPicPr>
                    <p:blipFill>
                      <a:blip r:embed="rId20"/>
                      <a:stretch>
                        <a:fillRect/>
                      </a:stretch>
                    </p:blipFill>
                    <p:spPr>
                      <a:xfrm>
                        <a:off x="1295400" y="5218113"/>
                        <a:ext cx="1460500" cy="344487"/>
                      </a:xfrm>
                      <a:prstGeom prst="rect">
                        <a:avLst/>
                      </a:prstGeom>
                      <a:noFill/>
                      <a:ln w="38100">
                        <a:noFill/>
                        <a:miter/>
                      </a:ln>
                    </p:spPr>
                  </p:pic>
                </p:oleObj>
              </mc:Fallback>
            </mc:AlternateContent>
          </a:graphicData>
        </a:graphic>
      </p:graphicFrame>
      <p:graphicFrame>
        <p:nvGraphicFramePr>
          <p:cNvPr id="366606" name="Object 14"/>
          <p:cNvGraphicFramePr>
            <a:graphicFrameLocks noChangeAspect="1"/>
          </p:cNvGraphicFramePr>
          <p:nvPr/>
        </p:nvGraphicFramePr>
        <p:xfrm>
          <a:off x="2819400" y="5227638"/>
          <a:ext cx="1416050" cy="334962"/>
        </p:xfrm>
        <a:graphic>
          <a:graphicData uri="http://schemas.openxmlformats.org/presentationml/2006/ole">
            <mc:AlternateContent xmlns:mc="http://schemas.openxmlformats.org/markup-compatibility/2006">
              <mc:Choice xmlns:v="urn:schemas-microsoft-com:vml" Requires="v">
                <p:oleObj spid="_x0000_s8371" name="" r:id="rId21" imgW="1016000" imgH="241300" progId="Equation.DSMT4">
                  <p:embed/>
                </p:oleObj>
              </mc:Choice>
              <mc:Fallback>
                <p:oleObj name="" r:id="rId21" imgW="1016000" imgH="241300" progId="Equation.DSMT4">
                  <p:embed/>
                  <p:pic>
                    <p:nvPicPr>
                      <p:cNvPr id="0" name="图片 3107"/>
                      <p:cNvPicPr/>
                      <p:nvPr/>
                    </p:nvPicPr>
                    <p:blipFill>
                      <a:blip r:embed="rId22"/>
                      <a:stretch>
                        <a:fillRect/>
                      </a:stretch>
                    </p:blipFill>
                    <p:spPr>
                      <a:xfrm>
                        <a:off x="2819400" y="5227638"/>
                        <a:ext cx="1416050" cy="334962"/>
                      </a:xfrm>
                      <a:prstGeom prst="rect">
                        <a:avLst/>
                      </a:prstGeom>
                      <a:noFill/>
                      <a:ln w="38100">
                        <a:noFill/>
                        <a:miter/>
                      </a:ln>
                    </p:spPr>
                  </p:pic>
                </p:oleObj>
              </mc:Fallback>
            </mc:AlternateContent>
          </a:graphicData>
        </a:graphic>
      </p:graphicFrame>
      <p:sp>
        <p:nvSpPr>
          <p:cNvPr id="366607" name="Rectangle 15"/>
          <p:cNvSpPr/>
          <p:nvPr/>
        </p:nvSpPr>
        <p:spPr>
          <a:xfrm>
            <a:off x="349250" y="4572000"/>
            <a:ext cx="1098550" cy="457200"/>
          </a:xfrm>
          <a:prstGeom prst="rect">
            <a:avLst/>
          </a:prstGeom>
          <a:noFill/>
          <a:ln w="9525">
            <a:noFill/>
          </a:ln>
        </p:spPr>
        <p:txBody>
          <a:bodyPr wrap="none">
            <a:spAutoFit/>
          </a:bodyPr>
          <a:lstStyle/>
          <a:p>
            <a:pPr eaLnBrk="1" hangingPunct="1"/>
            <a:r>
              <a:rPr lang="zh-CN" altLang="en-US" sz="2400" dirty="0">
                <a:latin typeface="宋体" pitchFamily="2" charset="-122"/>
              </a:rPr>
              <a:t>已知：</a:t>
            </a:r>
            <a:endParaRPr lang="zh-CN" altLang="en-US" sz="2400" dirty="0">
              <a:latin typeface="宋体" pitchFamily="2" charset="-122"/>
            </a:endParaRPr>
          </a:p>
        </p:txBody>
      </p:sp>
      <p:sp>
        <p:nvSpPr>
          <p:cNvPr id="366608" name="Text Box 16"/>
          <p:cNvSpPr txBox="1"/>
          <p:nvPr/>
        </p:nvSpPr>
        <p:spPr>
          <a:xfrm>
            <a:off x="457200" y="5638800"/>
            <a:ext cx="946150" cy="457200"/>
          </a:xfrm>
          <a:prstGeom prst="rect">
            <a:avLst/>
          </a:prstGeom>
          <a:noFill/>
          <a:ln w="9525">
            <a:noFill/>
          </a:ln>
        </p:spPr>
        <p:txBody>
          <a:bodyPr>
            <a:spAutoFit/>
          </a:bodyPr>
          <a:lstStyle/>
          <a:p>
            <a:pPr eaLnBrk="1" hangingPunct="1">
              <a:spcBef>
                <a:spcPct val="50000"/>
              </a:spcBef>
            </a:pPr>
            <a:r>
              <a:rPr lang="zh-CN" altLang="en-US" sz="2400" dirty="0">
                <a:latin typeface="宋体" pitchFamily="2" charset="-122"/>
              </a:rPr>
              <a:t>求：</a:t>
            </a:r>
            <a:r>
              <a:rPr lang="zh-CN" altLang="en-US" dirty="0">
                <a:latin typeface="Arial" panose="020B0604020202090204" pitchFamily="34" charset="0"/>
              </a:rPr>
              <a:t> </a:t>
            </a:r>
            <a:endParaRPr lang="zh-CN" altLang="en-US" dirty="0">
              <a:latin typeface="Arial" panose="020B0604020202090204" pitchFamily="34" charset="0"/>
            </a:endParaRPr>
          </a:p>
        </p:txBody>
      </p:sp>
      <p:sp>
        <p:nvSpPr>
          <p:cNvPr id="33810" name="Rectangle 17"/>
          <p:cNvSpPr/>
          <p:nvPr/>
        </p:nvSpPr>
        <p:spPr>
          <a:xfrm>
            <a:off x="4324350"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66610" name="Object 18"/>
          <p:cNvGraphicFramePr>
            <a:graphicFrameLocks noChangeAspect="1"/>
          </p:cNvGraphicFramePr>
          <p:nvPr/>
        </p:nvGraphicFramePr>
        <p:xfrm>
          <a:off x="1066800" y="5726113"/>
          <a:ext cx="914400" cy="369887"/>
        </p:xfrm>
        <a:graphic>
          <a:graphicData uri="http://schemas.openxmlformats.org/presentationml/2006/ole">
            <mc:AlternateContent xmlns:mc="http://schemas.openxmlformats.org/markup-compatibility/2006">
              <mc:Choice xmlns:v="urn:schemas-microsoft-com:vml" Requires="v">
                <p:oleObj spid="_x0000_s8372" name="" r:id="rId23" imgW="494665" imgH="203200" progId="Equation.DSMT4">
                  <p:embed/>
                </p:oleObj>
              </mc:Choice>
              <mc:Fallback>
                <p:oleObj name="" r:id="rId23" imgW="494665" imgH="203200" progId="Equation.DSMT4">
                  <p:embed/>
                  <p:pic>
                    <p:nvPicPr>
                      <p:cNvPr id="0" name="图片 3113"/>
                      <p:cNvPicPr/>
                      <p:nvPr/>
                    </p:nvPicPr>
                    <p:blipFill>
                      <a:blip r:embed="rId24"/>
                      <a:stretch>
                        <a:fillRect/>
                      </a:stretch>
                    </p:blipFill>
                    <p:spPr>
                      <a:xfrm>
                        <a:off x="1066800" y="5726113"/>
                        <a:ext cx="914400" cy="369887"/>
                      </a:xfrm>
                      <a:prstGeom prst="rect">
                        <a:avLst/>
                      </a:prstGeom>
                      <a:noFill/>
                      <a:ln w="38100">
                        <a:noFill/>
                        <a:miter/>
                      </a:ln>
                    </p:spPr>
                  </p:pic>
                </p:oleObj>
              </mc:Fallback>
            </mc:AlternateContent>
          </a:graphicData>
        </a:graphic>
      </p:graphicFrame>
      <p:sp>
        <p:nvSpPr>
          <p:cNvPr id="33812" name="Rectangle 19"/>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3813" name="Rectangle 20"/>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6594">
                                            <p:bg/>
                                          </p:spTgt>
                                        </p:tgtEl>
                                        <p:attrNameLst>
                                          <p:attrName>style.visibility</p:attrName>
                                        </p:attrNameLst>
                                      </p:cBhvr>
                                      <p:to>
                                        <p:strVal val="visible"/>
                                      </p:to>
                                    </p:set>
                                    <p:anim calcmode="lin" valueType="num">
                                      <p:cBhvr additive="base">
                                        <p:cTn id="7" dur="500" fill="hold"/>
                                        <p:tgtEl>
                                          <p:spTgt spid="36659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4">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6594">
                                            <p:txEl>
                                              <p:pRg st="0" end="0"/>
                                            </p:txEl>
                                          </p:spTgt>
                                        </p:tgtEl>
                                        <p:attrNameLst>
                                          <p:attrName>style.visibility</p:attrName>
                                        </p:attrNameLst>
                                      </p:cBhvr>
                                      <p:to>
                                        <p:strVal val="visible"/>
                                      </p:to>
                                    </p:set>
                                    <p:anim calcmode="lin" valueType="num">
                                      <p:cBhvr additive="base">
                                        <p:cTn id="12" dur="500" fill="hold"/>
                                        <p:tgtEl>
                                          <p:spTgt spid="36659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659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66596"/>
                                        </p:tgtEl>
                                        <p:attrNameLst>
                                          <p:attrName>style.visibility</p:attrName>
                                        </p:attrNameLst>
                                      </p:cBhvr>
                                      <p:to>
                                        <p:strVal val="visible"/>
                                      </p:to>
                                    </p:set>
                                    <p:anim calcmode="lin" valueType="num">
                                      <p:cBhvr additive="base">
                                        <p:cTn id="17" dur="500" fill="hold"/>
                                        <p:tgtEl>
                                          <p:spTgt spid="366596"/>
                                        </p:tgtEl>
                                        <p:attrNameLst>
                                          <p:attrName>ppt_x</p:attrName>
                                        </p:attrNameLst>
                                      </p:cBhvr>
                                      <p:tavLst>
                                        <p:tav tm="0">
                                          <p:val>
                                            <p:strVal val="0-#ppt_w/2"/>
                                          </p:val>
                                        </p:tav>
                                        <p:tav tm="100000">
                                          <p:val>
                                            <p:strVal val="#ppt_x"/>
                                          </p:val>
                                        </p:tav>
                                      </p:tavLst>
                                    </p:anim>
                                    <p:anim calcmode="lin" valueType="num">
                                      <p:cBhvr additive="base">
                                        <p:cTn id="18" dur="500" fill="hold"/>
                                        <p:tgtEl>
                                          <p:spTgt spid="36659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66597"/>
                                        </p:tgtEl>
                                        <p:attrNameLst>
                                          <p:attrName>style.visibility</p:attrName>
                                        </p:attrNameLst>
                                      </p:cBhvr>
                                      <p:to>
                                        <p:strVal val="visible"/>
                                      </p:to>
                                    </p:set>
                                    <p:anim calcmode="lin" valueType="num">
                                      <p:cBhvr additive="base">
                                        <p:cTn id="22" dur="500" fill="hold"/>
                                        <p:tgtEl>
                                          <p:spTgt spid="366597"/>
                                        </p:tgtEl>
                                        <p:attrNameLst>
                                          <p:attrName>ppt_x</p:attrName>
                                        </p:attrNameLst>
                                      </p:cBhvr>
                                      <p:tavLst>
                                        <p:tav tm="0">
                                          <p:val>
                                            <p:strVal val="0-#ppt_w/2"/>
                                          </p:val>
                                        </p:tav>
                                        <p:tav tm="100000">
                                          <p:val>
                                            <p:strVal val="#ppt_x"/>
                                          </p:val>
                                        </p:tav>
                                      </p:tavLst>
                                    </p:anim>
                                    <p:anim calcmode="lin" valueType="num">
                                      <p:cBhvr additive="base">
                                        <p:cTn id="23" dur="500" fill="hold"/>
                                        <p:tgtEl>
                                          <p:spTgt spid="36659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66598"/>
                                        </p:tgtEl>
                                        <p:attrNameLst>
                                          <p:attrName>style.visibility</p:attrName>
                                        </p:attrNameLst>
                                      </p:cBhvr>
                                      <p:to>
                                        <p:strVal val="visible"/>
                                      </p:to>
                                    </p:set>
                                    <p:anim calcmode="lin" valueType="num">
                                      <p:cBhvr additive="base">
                                        <p:cTn id="27" dur="500" fill="hold"/>
                                        <p:tgtEl>
                                          <p:spTgt spid="366598"/>
                                        </p:tgtEl>
                                        <p:attrNameLst>
                                          <p:attrName>ppt_x</p:attrName>
                                        </p:attrNameLst>
                                      </p:cBhvr>
                                      <p:tavLst>
                                        <p:tav tm="0">
                                          <p:val>
                                            <p:strVal val="0-#ppt_w/2"/>
                                          </p:val>
                                        </p:tav>
                                        <p:tav tm="100000">
                                          <p:val>
                                            <p:strVal val="#ppt_x"/>
                                          </p:val>
                                        </p:tav>
                                      </p:tavLst>
                                    </p:anim>
                                    <p:anim calcmode="lin" valueType="num">
                                      <p:cBhvr additive="base">
                                        <p:cTn id="28" dur="500" fill="hold"/>
                                        <p:tgtEl>
                                          <p:spTgt spid="36659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66599"/>
                                        </p:tgtEl>
                                        <p:attrNameLst>
                                          <p:attrName>style.visibility</p:attrName>
                                        </p:attrNameLst>
                                      </p:cBhvr>
                                      <p:to>
                                        <p:strVal val="visible"/>
                                      </p:to>
                                    </p:set>
                                    <p:anim calcmode="lin" valueType="num">
                                      <p:cBhvr additive="base">
                                        <p:cTn id="32" dur="500" fill="hold"/>
                                        <p:tgtEl>
                                          <p:spTgt spid="366599"/>
                                        </p:tgtEl>
                                        <p:attrNameLst>
                                          <p:attrName>ppt_x</p:attrName>
                                        </p:attrNameLst>
                                      </p:cBhvr>
                                      <p:tavLst>
                                        <p:tav tm="0">
                                          <p:val>
                                            <p:strVal val="0-#ppt_w/2"/>
                                          </p:val>
                                        </p:tav>
                                        <p:tav tm="100000">
                                          <p:val>
                                            <p:strVal val="#ppt_x"/>
                                          </p:val>
                                        </p:tav>
                                      </p:tavLst>
                                    </p:anim>
                                    <p:anim calcmode="lin" valueType="num">
                                      <p:cBhvr additive="base">
                                        <p:cTn id="33" dur="500" fill="hold"/>
                                        <p:tgtEl>
                                          <p:spTgt spid="366599"/>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66600"/>
                                        </p:tgtEl>
                                        <p:attrNameLst>
                                          <p:attrName>style.visibility</p:attrName>
                                        </p:attrNameLst>
                                      </p:cBhvr>
                                      <p:to>
                                        <p:strVal val="visible"/>
                                      </p:to>
                                    </p:set>
                                    <p:anim calcmode="lin" valueType="num">
                                      <p:cBhvr additive="base">
                                        <p:cTn id="37" dur="500" fill="hold"/>
                                        <p:tgtEl>
                                          <p:spTgt spid="366600"/>
                                        </p:tgtEl>
                                        <p:attrNameLst>
                                          <p:attrName>ppt_x</p:attrName>
                                        </p:attrNameLst>
                                      </p:cBhvr>
                                      <p:tavLst>
                                        <p:tav tm="0">
                                          <p:val>
                                            <p:strVal val="0-#ppt_w/2"/>
                                          </p:val>
                                        </p:tav>
                                        <p:tav tm="100000">
                                          <p:val>
                                            <p:strVal val="#ppt_x"/>
                                          </p:val>
                                        </p:tav>
                                      </p:tavLst>
                                    </p:anim>
                                    <p:anim calcmode="lin" valueType="num">
                                      <p:cBhvr additive="base">
                                        <p:cTn id="38" dur="500" fill="hold"/>
                                        <p:tgtEl>
                                          <p:spTgt spid="36660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6607"/>
                                        </p:tgtEl>
                                        <p:attrNameLst>
                                          <p:attrName>style.visibility</p:attrName>
                                        </p:attrNameLst>
                                      </p:cBhvr>
                                      <p:to>
                                        <p:strVal val="visible"/>
                                      </p:to>
                                    </p:set>
                                    <p:anim calcmode="lin" valueType="num">
                                      <p:cBhvr additive="base">
                                        <p:cTn id="43" dur="500" fill="hold"/>
                                        <p:tgtEl>
                                          <p:spTgt spid="366607"/>
                                        </p:tgtEl>
                                        <p:attrNameLst>
                                          <p:attrName>ppt_x</p:attrName>
                                        </p:attrNameLst>
                                      </p:cBhvr>
                                      <p:tavLst>
                                        <p:tav tm="0">
                                          <p:val>
                                            <p:strVal val="0-#ppt_w/2"/>
                                          </p:val>
                                        </p:tav>
                                        <p:tav tm="100000">
                                          <p:val>
                                            <p:strVal val="#ppt_x"/>
                                          </p:val>
                                        </p:tav>
                                      </p:tavLst>
                                    </p:anim>
                                    <p:anim calcmode="lin" valueType="num">
                                      <p:cBhvr additive="base">
                                        <p:cTn id="44" dur="500" fill="hold"/>
                                        <p:tgtEl>
                                          <p:spTgt spid="366607"/>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nodeType="afterEffect">
                                  <p:stCondLst>
                                    <p:cond delay="0"/>
                                  </p:stCondLst>
                                  <p:childTnLst>
                                    <p:set>
                                      <p:cBhvr>
                                        <p:cTn id="47" dur="1" fill="hold">
                                          <p:stCondLst>
                                            <p:cond delay="0"/>
                                          </p:stCondLst>
                                        </p:cTn>
                                        <p:tgtEl>
                                          <p:spTgt spid="366601"/>
                                        </p:tgtEl>
                                        <p:attrNameLst>
                                          <p:attrName>style.visibility</p:attrName>
                                        </p:attrNameLst>
                                      </p:cBhvr>
                                      <p:to>
                                        <p:strVal val="visible"/>
                                      </p:to>
                                    </p:set>
                                    <p:anim calcmode="lin" valueType="num">
                                      <p:cBhvr additive="base">
                                        <p:cTn id="48" dur="500" fill="hold"/>
                                        <p:tgtEl>
                                          <p:spTgt spid="366601"/>
                                        </p:tgtEl>
                                        <p:attrNameLst>
                                          <p:attrName>ppt_x</p:attrName>
                                        </p:attrNameLst>
                                      </p:cBhvr>
                                      <p:tavLst>
                                        <p:tav tm="0">
                                          <p:val>
                                            <p:strVal val="0-#ppt_w/2"/>
                                          </p:val>
                                        </p:tav>
                                        <p:tav tm="100000">
                                          <p:val>
                                            <p:strVal val="#ppt_x"/>
                                          </p:val>
                                        </p:tav>
                                      </p:tavLst>
                                    </p:anim>
                                    <p:anim calcmode="lin" valueType="num">
                                      <p:cBhvr additive="base">
                                        <p:cTn id="49" dur="500" fill="hold"/>
                                        <p:tgtEl>
                                          <p:spTgt spid="366601"/>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nodeType="afterEffect">
                                  <p:stCondLst>
                                    <p:cond delay="0"/>
                                  </p:stCondLst>
                                  <p:childTnLst>
                                    <p:set>
                                      <p:cBhvr>
                                        <p:cTn id="52" dur="1" fill="hold">
                                          <p:stCondLst>
                                            <p:cond delay="0"/>
                                          </p:stCondLst>
                                        </p:cTn>
                                        <p:tgtEl>
                                          <p:spTgt spid="366602"/>
                                        </p:tgtEl>
                                        <p:attrNameLst>
                                          <p:attrName>style.visibility</p:attrName>
                                        </p:attrNameLst>
                                      </p:cBhvr>
                                      <p:to>
                                        <p:strVal val="visible"/>
                                      </p:to>
                                    </p:set>
                                    <p:anim calcmode="lin" valueType="num">
                                      <p:cBhvr additive="base">
                                        <p:cTn id="53" dur="500" fill="hold"/>
                                        <p:tgtEl>
                                          <p:spTgt spid="366602"/>
                                        </p:tgtEl>
                                        <p:attrNameLst>
                                          <p:attrName>ppt_x</p:attrName>
                                        </p:attrNameLst>
                                      </p:cBhvr>
                                      <p:tavLst>
                                        <p:tav tm="0">
                                          <p:val>
                                            <p:strVal val="0-#ppt_w/2"/>
                                          </p:val>
                                        </p:tav>
                                        <p:tav tm="100000">
                                          <p:val>
                                            <p:strVal val="#ppt_x"/>
                                          </p:val>
                                        </p:tav>
                                      </p:tavLst>
                                    </p:anim>
                                    <p:anim calcmode="lin" valueType="num">
                                      <p:cBhvr additive="base">
                                        <p:cTn id="54" dur="500" fill="hold"/>
                                        <p:tgtEl>
                                          <p:spTgt spid="366602"/>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nodeType="afterEffect">
                                  <p:stCondLst>
                                    <p:cond delay="0"/>
                                  </p:stCondLst>
                                  <p:childTnLst>
                                    <p:set>
                                      <p:cBhvr>
                                        <p:cTn id="57" dur="1" fill="hold">
                                          <p:stCondLst>
                                            <p:cond delay="0"/>
                                          </p:stCondLst>
                                        </p:cTn>
                                        <p:tgtEl>
                                          <p:spTgt spid="366603"/>
                                        </p:tgtEl>
                                        <p:attrNameLst>
                                          <p:attrName>style.visibility</p:attrName>
                                        </p:attrNameLst>
                                      </p:cBhvr>
                                      <p:to>
                                        <p:strVal val="visible"/>
                                      </p:to>
                                    </p:set>
                                    <p:anim calcmode="lin" valueType="num">
                                      <p:cBhvr additive="base">
                                        <p:cTn id="58" dur="500" fill="hold"/>
                                        <p:tgtEl>
                                          <p:spTgt spid="366603"/>
                                        </p:tgtEl>
                                        <p:attrNameLst>
                                          <p:attrName>ppt_x</p:attrName>
                                        </p:attrNameLst>
                                      </p:cBhvr>
                                      <p:tavLst>
                                        <p:tav tm="0">
                                          <p:val>
                                            <p:strVal val="0-#ppt_w/2"/>
                                          </p:val>
                                        </p:tav>
                                        <p:tav tm="100000">
                                          <p:val>
                                            <p:strVal val="#ppt_x"/>
                                          </p:val>
                                        </p:tav>
                                      </p:tavLst>
                                    </p:anim>
                                    <p:anim calcmode="lin" valueType="num">
                                      <p:cBhvr additive="base">
                                        <p:cTn id="59" dur="500" fill="hold"/>
                                        <p:tgtEl>
                                          <p:spTgt spid="366603"/>
                                        </p:tgtEl>
                                        <p:attrNameLst>
                                          <p:attrName>ppt_y</p:attrName>
                                        </p:attrNameLst>
                                      </p:cBhvr>
                                      <p:tavLst>
                                        <p:tav tm="0">
                                          <p:val>
                                            <p:strVal val="#ppt_y"/>
                                          </p:val>
                                        </p:tav>
                                        <p:tav tm="100000">
                                          <p:val>
                                            <p:strVal val="#ppt_y"/>
                                          </p:val>
                                        </p:tav>
                                      </p:tavLst>
                                    </p:anim>
                                  </p:childTnLst>
                                </p:cTn>
                              </p:par>
                            </p:childTnLst>
                          </p:cTn>
                        </p:par>
                        <p:par>
                          <p:cTn id="60" fill="hold">
                            <p:stCondLst>
                              <p:cond delay="2000"/>
                            </p:stCondLst>
                            <p:childTnLst>
                              <p:par>
                                <p:cTn id="61" presetID="2" presetClass="entr" presetSubtype="8" fill="hold" nodeType="afterEffect">
                                  <p:stCondLst>
                                    <p:cond delay="0"/>
                                  </p:stCondLst>
                                  <p:childTnLst>
                                    <p:set>
                                      <p:cBhvr>
                                        <p:cTn id="62" dur="1" fill="hold">
                                          <p:stCondLst>
                                            <p:cond delay="0"/>
                                          </p:stCondLst>
                                        </p:cTn>
                                        <p:tgtEl>
                                          <p:spTgt spid="366604"/>
                                        </p:tgtEl>
                                        <p:attrNameLst>
                                          <p:attrName>style.visibility</p:attrName>
                                        </p:attrNameLst>
                                      </p:cBhvr>
                                      <p:to>
                                        <p:strVal val="visible"/>
                                      </p:to>
                                    </p:set>
                                    <p:anim calcmode="lin" valueType="num">
                                      <p:cBhvr additive="base">
                                        <p:cTn id="63" dur="500" fill="hold"/>
                                        <p:tgtEl>
                                          <p:spTgt spid="366604"/>
                                        </p:tgtEl>
                                        <p:attrNameLst>
                                          <p:attrName>ppt_x</p:attrName>
                                        </p:attrNameLst>
                                      </p:cBhvr>
                                      <p:tavLst>
                                        <p:tav tm="0">
                                          <p:val>
                                            <p:strVal val="0-#ppt_w/2"/>
                                          </p:val>
                                        </p:tav>
                                        <p:tav tm="100000">
                                          <p:val>
                                            <p:strVal val="#ppt_x"/>
                                          </p:val>
                                        </p:tav>
                                      </p:tavLst>
                                    </p:anim>
                                    <p:anim calcmode="lin" valueType="num">
                                      <p:cBhvr additive="base">
                                        <p:cTn id="64" dur="500" fill="hold"/>
                                        <p:tgtEl>
                                          <p:spTgt spid="366604"/>
                                        </p:tgtEl>
                                        <p:attrNameLst>
                                          <p:attrName>ppt_y</p:attrName>
                                        </p:attrNameLst>
                                      </p:cBhvr>
                                      <p:tavLst>
                                        <p:tav tm="0">
                                          <p:val>
                                            <p:strVal val="#ppt_y"/>
                                          </p:val>
                                        </p:tav>
                                        <p:tav tm="100000">
                                          <p:val>
                                            <p:strVal val="#ppt_y"/>
                                          </p:val>
                                        </p:tav>
                                      </p:tavLst>
                                    </p:anim>
                                  </p:childTnLst>
                                </p:cTn>
                              </p:par>
                            </p:childTnLst>
                          </p:cTn>
                        </p:par>
                        <p:par>
                          <p:cTn id="65" fill="hold">
                            <p:stCondLst>
                              <p:cond delay="2500"/>
                            </p:stCondLst>
                            <p:childTnLst>
                              <p:par>
                                <p:cTn id="66" presetID="2" presetClass="entr" presetSubtype="8" fill="hold" nodeType="afterEffect">
                                  <p:stCondLst>
                                    <p:cond delay="0"/>
                                  </p:stCondLst>
                                  <p:childTnLst>
                                    <p:set>
                                      <p:cBhvr>
                                        <p:cTn id="67" dur="1" fill="hold">
                                          <p:stCondLst>
                                            <p:cond delay="0"/>
                                          </p:stCondLst>
                                        </p:cTn>
                                        <p:tgtEl>
                                          <p:spTgt spid="366605"/>
                                        </p:tgtEl>
                                        <p:attrNameLst>
                                          <p:attrName>style.visibility</p:attrName>
                                        </p:attrNameLst>
                                      </p:cBhvr>
                                      <p:to>
                                        <p:strVal val="visible"/>
                                      </p:to>
                                    </p:set>
                                    <p:anim calcmode="lin" valueType="num">
                                      <p:cBhvr additive="base">
                                        <p:cTn id="68" dur="500" fill="hold"/>
                                        <p:tgtEl>
                                          <p:spTgt spid="366605"/>
                                        </p:tgtEl>
                                        <p:attrNameLst>
                                          <p:attrName>ppt_x</p:attrName>
                                        </p:attrNameLst>
                                      </p:cBhvr>
                                      <p:tavLst>
                                        <p:tav tm="0">
                                          <p:val>
                                            <p:strVal val="0-#ppt_w/2"/>
                                          </p:val>
                                        </p:tav>
                                        <p:tav tm="100000">
                                          <p:val>
                                            <p:strVal val="#ppt_x"/>
                                          </p:val>
                                        </p:tav>
                                      </p:tavLst>
                                    </p:anim>
                                    <p:anim calcmode="lin" valueType="num">
                                      <p:cBhvr additive="base">
                                        <p:cTn id="69" dur="500" fill="hold"/>
                                        <p:tgtEl>
                                          <p:spTgt spid="366605"/>
                                        </p:tgtEl>
                                        <p:attrNameLst>
                                          <p:attrName>ppt_y</p:attrName>
                                        </p:attrNameLst>
                                      </p:cBhvr>
                                      <p:tavLst>
                                        <p:tav tm="0">
                                          <p:val>
                                            <p:strVal val="#ppt_y"/>
                                          </p:val>
                                        </p:tav>
                                        <p:tav tm="100000">
                                          <p:val>
                                            <p:strVal val="#ppt_y"/>
                                          </p:val>
                                        </p:tav>
                                      </p:tavLst>
                                    </p:anim>
                                  </p:childTnLst>
                                </p:cTn>
                              </p:par>
                            </p:childTnLst>
                          </p:cTn>
                        </p:par>
                        <p:par>
                          <p:cTn id="70" fill="hold">
                            <p:stCondLst>
                              <p:cond delay="3000"/>
                            </p:stCondLst>
                            <p:childTnLst>
                              <p:par>
                                <p:cTn id="71" presetID="2" presetClass="entr" presetSubtype="8" fill="hold" nodeType="afterEffect">
                                  <p:stCondLst>
                                    <p:cond delay="0"/>
                                  </p:stCondLst>
                                  <p:childTnLst>
                                    <p:set>
                                      <p:cBhvr>
                                        <p:cTn id="72" dur="1" fill="hold">
                                          <p:stCondLst>
                                            <p:cond delay="0"/>
                                          </p:stCondLst>
                                        </p:cTn>
                                        <p:tgtEl>
                                          <p:spTgt spid="366606"/>
                                        </p:tgtEl>
                                        <p:attrNameLst>
                                          <p:attrName>style.visibility</p:attrName>
                                        </p:attrNameLst>
                                      </p:cBhvr>
                                      <p:to>
                                        <p:strVal val="visible"/>
                                      </p:to>
                                    </p:set>
                                    <p:anim calcmode="lin" valueType="num">
                                      <p:cBhvr additive="base">
                                        <p:cTn id="73" dur="500" fill="hold"/>
                                        <p:tgtEl>
                                          <p:spTgt spid="366606"/>
                                        </p:tgtEl>
                                        <p:attrNameLst>
                                          <p:attrName>ppt_x</p:attrName>
                                        </p:attrNameLst>
                                      </p:cBhvr>
                                      <p:tavLst>
                                        <p:tav tm="0">
                                          <p:val>
                                            <p:strVal val="0-#ppt_w/2"/>
                                          </p:val>
                                        </p:tav>
                                        <p:tav tm="100000">
                                          <p:val>
                                            <p:strVal val="#ppt_x"/>
                                          </p:val>
                                        </p:tav>
                                      </p:tavLst>
                                    </p:anim>
                                    <p:anim calcmode="lin" valueType="num">
                                      <p:cBhvr additive="base">
                                        <p:cTn id="74" dur="500" fill="hold"/>
                                        <p:tgtEl>
                                          <p:spTgt spid="36660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66608"/>
                                        </p:tgtEl>
                                        <p:attrNameLst>
                                          <p:attrName>style.visibility</p:attrName>
                                        </p:attrNameLst>
                                      </p:cBhvr>
                                      <p:to>
                                        <p:strVal val="visible"/>
                                      </p:to>
                                    </p:set>
                                    <p:anim calcmode="lin" valueType="num">
                                      <p:cBhvr additive="base">
                                        <p:cTn id="79" dur="500" fill="hold"/>
                                        <p:tgtEl>
                                          <p:spTgt spid="366608"/>
                                        </p:tgtEl>
                                        <p:attrNameLst>
                                          <p:attrName>ppt_x</p:attrName>
                                        </p:attrNameLst>
                                      </p:cBhvr>
                                      <p:tavLst>
                                        <p:tav tm="0">
                                          <p:val>
                                            <p:strVal val="0-#ppt_w/2"/>
                                          </p:val>
                                        </p:tav>
                                        <p:tav tm="100000">
                                          <p:val>
                                            <p:strVal val="#ppt_x"/>
                                          </p:val>
                                        </p:tav>
                                      </p:tavLst>
                                    </p:anim>
                                    <p:anim calcmode="lin" valueType="num">
                                      <p:cBhvr additive="base">
                                        <p:cTn id="80" dur="500" fill="hold"/>
                                        <p:tgtEl>
                                          <p:spTgt spid="36660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66610"/>
                                        </p:tgtEl>
                                        <p:attrNameLst>
                                          <p:attrName>style.visibility</p:attrName>
                                        </p:attrNameLst>
                                      </p:cBhvr>
                                      <p:to>
                                        <p:strVal val="visible"/>
                                      </p:to>
                                    </p:set>
                                    <p:anim calcmode="lin" valueType="num">
                                      <p:cBhvr additive="base">
                                        <p:cTn id="85" dur="500" fill="hold"/>
                                        <p:tgtEl>
                                          <p:spTgt spid="366610"/>
                                        </p:tgtEl>
                                        <p:attrNameLst>
                                          <p:attrName>ppt_x</p:attrName>
                                        </p:attrNameLst>
                                      </p:cBhvr>
                                      <p:tavLst>
                                        <p:tav tm="0">
                                          <p:val>
                                            <p:strVal val="1+#ppt_w/2"/>
                                          </p:val>
                                        </p:tav>
                                        <p:tav tm="100000">
                                          <p:val>
                                            <p:strVal val="#ppt_x"/>
                                          </p:val>
                                        </p:tav>
                                      </p:tavLst>
                                    </p:anim>
                                    <p:anim calcmode="lin" valueType="num">
                                      <p:cBhvr additive="base">
                                        <p:cTn id="86" dur="500" fill="hold"/>
                                        <p:tgtEl>
                                          <p:spTgt spid="366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advAuto="1000" build="p"/>
      <p:bldP spid="366607" grpId="0"/>
      <p:bldP spid="3666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4819" name="Rectangle 2"/>
          <p:cNvSpPr>
            <a:spLocks noGrp="1"/>
          </p:cNvSpPr>
          <p:nvPr>
            <p:ph idx="1"/>
          </p:nvPr>
        </p:nvSpPr>
        <p:spPr/>
        <p:txBody>
          <a:bodyPr vert="horz" wrap="square" lIns="91440" tIns="45720" rIns="91440" bIns="45720" anchor="t" anchorCtr="0"/>
          <a:lstStyle/>
          <a:p>
            <a:pPr eaLnBrk="1" hangingPunct="1">
              <a:buNone/>
            </a:pPr>
            <a:r>
              <a:rPr lang="zh-CN" altLang="en-US" b="1" dirty="0"/>
              <a:t>解：</a:t>
            </a:r>
            <a:endParaRPr lang="zh-CN" altLang="en-US" b="1" dirty="0"/>
          </a:p>
          <a:p>
            <a:pPr eaLnBrk="1" hangingPunct="1">
              <a:buNone/>
            </a:pPr>
            <a:r>
              <a:rPr lang="zh-CN" altLang="en-US" b="1" dirty="0"/>
              <a:t>     </a:t>
            </a:r>
            <a:r>
              <a:rPr lang="zh-CN" altLang="en-US" b="1" dirty="0">
                <a:solidFill>
                  <a:srgbClr val="000000"/>
                </a:solidFill>
                <a:latin typeface="宋体"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itchFamily="2" charset="-122"/>
              </a:rPr>
              <a:t>）。</a:t>
            </a:r>
            <a:r>
              <a:rPr lang="zh-CN" altLang="en-US" b="1" dirty="0"/>
              <a:t> </a:t>
            </a:r>
            <a:endParaRPr lang="zh-CN" altLang="en-US" b="1" dirty="0"/>
          </a:p>
        </p:txBody>
      </p:sp>
      <p:sp>
        <p:nvSpPr>
          <p:cNvPr id="34820" name="Rectangle 3"/>
          <p:cNvSpPr/>
          <p:nvPr/>
        </p:nvSpPr>
        <p:spPr>
          <a:xfrm>
            <a:off x="0" y="2774950"/>
            <a:ext cx="9144000" cy="1128713"/>
          </a:xfrm>
          <a:prstGeom prst="rect">
            <a:avLst/>
          </a:prstGeom>
          <a:noFill/>
          <a:ln w="9525">
            <a:noFill/>
          </a:ln>
        </p:spPr>
        <p:txBody>
          <a:bodyPr>
            <a:spAutoFit/>
          </a:bodyPr>
          <a:lstStyle/>
          <a:p>
            <a:pPr indent="1066800" algn="just" defTabSz="914400" eaLnBrk="1" hangingPunct="1">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066800" algn="just" defTabSz="914400">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066800" algn="just" defTabSz="914400">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066800" algn="just" defTabSz="914400">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066800" algn="just" defTabSz="914400">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066800" defTabSz="914400">
              <a:tabLst>
                <a:tab pos="457200" algn="l"/>
              </a:tabLst>
            </a:pPr>
            <a:endParaRPr lang="en-US" altLang="zh-CN" dirty="0">
              <a:latin typeface="Arial" panose="020B0604020202090204" pitchFamily="34" charset="0"/>
            </a:endParaRPr>
          </a:p>
        </p:txBody>
      </p:sp>
      <p:grpSp>
        <p:nvGrpSpPr>
          <p:cNvPr id="34821" name="Group 4"/>
          <p:cNvGrpSpPr/>
          <p:nvPr/>
        </p:nvGrpSpPr>
        <p:grpSpPr>
          <a:xfrm>
            <a:off x="309563" y="2825750"/>
            <a:ext cx="8758237" cy="3124200"/>
            <a:chOff x="195" y="1392"/>
            <a:chExt cx="5517" cy="1968"/>
          </a:xfrm>
        </p:grpSpPr>
        <p:graphicFrame>
          <p:nvGraphicFramePr>
            <p:cNvPr id="34825" name="Object 5"/>
            <p:cNvGraphicFramePr>
              <a:graphicFrameLocks noChangeAspect="1"/>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9329" name="" r:id="rId1" imgW="520700" imgH="215900" progId="Equation.3">
                    <p:embed/>
                  </p:oleObj>
                </mc:Choice>
                <mc:Fallback>
                  <p:oleObj name="" r:id="rId1" imgW="520700" imgH="215900" progId="Equation.3">
                    <p:embed/>
                    <p:pic>
                      <p:nvPicPr>
                        <p:cNvPr id="0" name="图片 3116"/>
                        <p:cNvPicPr/>
                        <p:nvPr/>
                      </p:nvPicPr>
                      <p:blipFill>
                        <a:blip r:embed="rId2"/>
                        <a:stretch>
                          <a:fillRect/>
                        </a:stretch>
                      </p:blipFill>
                      <p:spPr>
                        <a:xfrm>
                          <a:off x="195" y="1392"/>
                          <a:ext cx="765" cy="283"/>
                        </a:xfrm>
                        <a:prstGeom prst="rect">
                          <a:avLst/>
                        </a:prstGeom>
                        <a:noFill/>
                        <a:ln w="38100">
                          <a:noFill/>
                          <a:miter/>
                        </a:ln>
                      </p:spPr>
                    </p:pic>
                  </p:oleObj>
                </mc:Fallback>
              </mc:AlternateContent>
            </a:graphicData>
          </a:graphic>
        </p:graphicFrame>
        <p:graphicFrame>
          <p:nvGraphicFramePr>
            <p:cNvPr id="34826" name="Object 6"/>
            <p:cNvGraphicFramePr>
              <a:graphicFrameLocks noChangeAspect="1"/>
            </p:cNvGraphicFramePr>
            <p:nvPr/>
          </p:nvGraphicFramePr>
          <p:xfrm>
            <a:off x="960" y="1392"/>
            <a:ext cx="4752" cy="300"/>
          </p:xfrm>
          <a:graphic>
            <a:graphicData uri="http://schemas.openxmlformats.org/presentationml/2006/ole">
              <mc:AlternateContent xmlns:mc="http://schemas.openxmlformats.org/markup-compatibility/2006">
                <mc:Choice xmlns:v="urn:schemas-microsoft-com:vml" Requires="v">
                  <p:oleObj spid="_x0000_s9330" name="" r:id="rId3" imgW="3365500" imgH="228600" progId="Equation.3">
                    <p:embed/>
                  </p:oleObj>
                </mc:Choice>
                <mc:Fallback>
                  <p:oleObj name="" r:id="rId3" imgW="3365500" imgH="228600" progId="Equation.3">
                    <p:embed/>
                    <p:pic>
                      <p:nvPicPr>
                        <p:cNvPr id="0" name="图片 3123"/>
                        <p:cNvPicPr/>
                        <p:nvPr/>
                      </p:nvPicPr>
                      <p:blipFill>
                        <a:blip r:embed="rId4"/>
                        <a:stretch>
                          <a:fillRect/>
                        </a:stretch>
                      </p:blipFill>
                      <p:spPr>
                        <a:xfrm>
                          <a:off x="960" y="1392"/>
                          <a:ext cx="4752" cy="300"/>
                        </a:xfrm>
                        <a:prstGeom prst="rect">
                          <a:avLst/>
                        </a:prstGeom>
                        <a:noFill/>
                        <a:ln w="38100">
                          <a:noFill/>
                          <a:miter/>
                        </a:ln>
                      </p:spPr>
                    </p:pic>
                  </p:oleObj>
                </mc:Fallback>
              </mc:AlternateContent>
            </a:graphicData>
          </a:graphic>
        </p:graphicFrame>
        <p:graphicFrame>
          <p:nvGraphicFramePr>
            <p:cNvPr id="34827" name="Object 7"/>
            <p:cNvGraphicFramePr>
              <a:graphicFrameLocks noChangeAspect="1"/>
            </p:cNvGraphicFramePr>
            <p:nvPr/>
          </p:nvGraphicFramePr>
          <p:xfrm>
            <a:off x="932" y="1776"/>
            <a:ext cx="4588" cy="288"/>
          </p:xfrm>
          <a:graphic>
            <a:graphicData uri="http://schemas.openxmlformats.org/presentationml/2006/ole">
              <mc:AlternateContent xmlns:mc="http://schemas.openxmlformats.org/markup-compatibility/2006">
                <mc:Choice xmlns:v="urn:schemas-microsoft-com:vml" Requires="v">
                  <p:oleObj spid="_x0000_s9331" name="" r:id="rId5" imgW="3238500" imgH="228600" progId="Equation.3">
                    <p:embed/>
                  </p:oleObj>
                </mc:Choice>
                <mc:Fallback>
                  <p:oleObj name="" r:id="rId5" imgW="3238500" imgH="228600" progId="Equation.3">
                    <p:embed/>
                    <p:pic>
                      <p:nvPicPr>
                        <p:cNvPr id="0" name="图片 3124"/>
                        <p:cNvPicPr/>
                        <p:nvPr/>
                      </p:nvPicPr>
                      <p:blipFill>
                        <a:blip r:embed="rId6"/>
                        <a:stretch>
                          <a:fillRect/>
                        </a:stretch>
                      </p:blipFill>
                      <p:spPr>
                        <a:xfrm>
                          <a:off x="932" y="1776"/>
                          <a:ext cx="4588" cy="288"/>
                        </a:xfrm>
                        <a:prstGeom prst="rect">
                          <a:avLst/>
                        </a:prstGeom>
                        <a:noFill/>
                        <a:ln w="38100">
                          <a:noFill/>
                          <a:miter/>
                        </a:ln>
                      </p:spPr>
                    </p:pic>
                  </p:oleObj>
                </mc:Fallback>
              </mc:AlternateContent>
            </a:graphicData>
          </a:graphic>
        </p:graphicFrame>
        <p:graphicFrame>
          <p:nvGraphicFramePr>
            <p:cNvPr id="34828" name="Object 8"/>
            <p:cNvGraphicFramePr>
              <a:graphicFrameLocks noChangeAspect="1"/>
            </p:cNvGraphicFramePr>
            <p:nvPr/>
          </p:nvGraphicFramePr>
          <p:xfrm>
            <a:off x="912" y="2112"/>
            <a:ext cx="4752" cy="288"/>
          </p:xfrm>
          <a:graphic>
            <a:graphicData uri="http://schemas.openxmlformats.org/presentationml/2006/ole">
              <mc:AlternateContent xmlns:mc="http://schemas.openxmlformats.org/markup-compatibility/2006">
                <mc:Choice xmlns:v="urn:schemas-microsoft-com:vml" Requires="v">
                  <p:oleObj spid="_x0000_s9332" name="" r:id="rId7" imgW="3352800" imgH="228600" progId="Equation.3">
                    <p:embed/>
                  </p:oleObj>
                </mc:Choice>
                <mc:Fallback>
                  <p:oleObj name="" r:id="rId7" imgW="3352800" imgH="228600" progId="Equation.3">
                    <p:embed/>
                    <p:pic>
                      <p:nvPicPr>
                        <p:cNvPr id="0" name="图片 3108"/>
                        <p:cNvPicPr/>
                        <p:nvPr/>
                      </p:nvPicPr>
                      <p:blipFill>
                        <a:blip r:embed="rId8"/>
                        <a:stretch>
                          <a:fillRect/>
                        </a:stretch>
                      </p:blipFill>
                      <p:spPr>
                        <a:xfrm>
                          <a:off x="912" y="2112"/>
                          <a:ext cx="4752" cy="288"/>
                        </a:xfrm>
                        <a:prstGeom prst="rect">
                          <a:avLst/>
                        </a:prstGeom>
                        <a:noFill/>
                        <a:ln w="38100">
                          <a:noFill/>
                          <a:miter/>
                        </a:ln>
                      </p:spPr>
                    </p:pic>
                  </p:oleObj>
                </mc:Fallback>
              </mc:AlternateContent>
            </a:graphicData>
          </a:graphic>
        </p:graphicFrame>
        <p:graphicFrame>
          <p:nvGraphicFramePr>
            <p:cNvPr id="34829" name="Object 9"/>
            <p:cNvGraphicFramePr>
              <a:graphicFrameLocks noChangeAspect="1"/>
            </p:cNvGraphicFramePr>
            <p:nvPr/>
          </p:nvGraphicFramePr>
          <p:xfrm>
            <a:off x="912" y="2462"/>
            <a:ext cx="3564" cy="288"/>
          </p:xfrm>
          <a:graphic>
            <a:graphicData uri="http://schemas.openxmlformats.org/presentationml/2006/ole">
              <mc:AlternateContent xmlns:mc="http://schemas.openxmlformats.org/markup-compatibility/2006">
                <mc:Choice xmlns:v="urn:schemas-microsoft-com:vml" Requires="v">
                  <p:oleObj spid="_x0000_s9333" name="" r:id="rId9" imgW="2438400" imgH="203200" progId="Equation.3">
                    <p:embed/>
                  </p:oleObj>
                </mc:Choice>
                <mc:Fallback>
                  <p:oleObj name="" r:id="rId9" imgW="2438400" imgH="203200" progId="Equation.3">
                    <p:embed/>
                    <p:pic>
                      <p:nvPicPr>
                        <p:cNvPr id="0" name="图片 3118"/>
                        <p:cNvPicPr/>
                        <p:nvPr/>
                      </p:nvPicPr>
                      <p:blipFill>
                        <a:blip r:embed="rId10"/>
                        <a:stretch>
                          <a:fillRect/>
                        </a:stretch>
                      </p:blipFill>
                      <p:spPr>
                        <a:xfrm>
                          <a:off x="912" y="2462"/>
                          <a:ext cx="3564" cy="288"/>
                        </a:xfrm>
                        <a:prstGeom prst="rect">
                          <a:avLst/>
                        </a:prstGeom>
                        <a:noFill/>
                        <a:ln w="38100">
                          <a:noFill/>
                          <a:miter/>
                        </a:ln>
                      </p:spPr>
                    </p:pic>
                  </p:oleObj>
                </mc:Fallback>
              </mc:AlternateContent>
            </a:graphicData>
          </a:graphic>
        </p:graphicFrame>
        <p:graphicFrame>
          <p:nvGraphicFramePr>
            <p:cNvPr id="34830" name="Object 10"/>
            <p:cNvGraphicFramePr>
              <a:graphicFrameLocks noChangeAspect="1"/>
            </p:cNvGraphicFramePr>
            <p:nvPr/>
          </p:nvGraphicFramePr>
          <p:xfrm>
            <a:off x="912" y="2832"/>
            <a:ext cx="1713" cy="288"/>
          </p:xfrm>
          <a:graphic>
            <a:graphicData uri="http://schemas.openxmlformats.org/presentationml/2006/ole">
              <mc:AlternateContent xmlns:mc="http://schemas.openxmlformats.org/markup-compatibility/2006">
                <mc:Choice xmlns:v="urn:schemas-microsoft-com:vml" Requires="v">
                  <p:oleObj spid="_x0000_s9334" name="" r:id="rId11" imgW="1167765" imgH="203200" progId="Equation.3">
                    <p:embed/>
                  </p:oleObj>
                </mc:Choice>
                <mc:Fallback>
                  <p:oleObj name="" r:id="rId11" imgW="1167765" imgH="203200" progId="Equation.3">
                    <p:embed/>
                    <p:pic>
                      <p:nvPicPr>
                        <p:cNvPr id="0" name="图片 3119"/>
                        <p:cNvPicPr/>
                        <p:nvPr/>
                      </p:nvPicPr>
                      <p:blipFill>
                        <a:blip r:embed="rId12"/>
                        <a:stretch>
                          <a:fillRect/>
                        </a:stretch>
                      </p:blipFill>
                      <p:spPr>
                        <a:xfrm>
                          <a:off x="912" y="2832"/>
                          <a:ext cx="1713" cy="288"/>
                        </a:xfrm>
                        <a:prstGeom prst="rect">
                          <a:avLst/>
                        </a:prstGeom>
                        <a:noFill/>
                        <a:ln w="38100">
                          <a:noFill/>
                          <a:miter/>
                        </a:ln>
                      </p:spPr>
                    </p:pic>
                  </p:oleObj>
                </mc:Fallback>
              </mc:AlternateContent>
            </a:graphicData>
          </a:graphic>
        </p:graphicFrame>
        <p:graphicFrame>
          <p:nvGraphicFramePr>
            <p:cNvPr id="34831" name="Object 11"/>
            <p:cNvGraphicFramePr>
              <a:graphicFrameLocks noChangeAspect="1"/>
            </p:cNvGraphicFramePr>
            <p:nvPr/>
          </p:nvGraphicFramePr>
          <p:xfrm>
            <a:off x="912" y="3120"/>
            <a:ext cx="624" cy="240"/>
          </p:xfrm>
          <a:graphic>
            <a:graphicData uri="http://schemas.openxmlformats.org/presentationml/2006/ole">
              <mc:AlternateContent xmlns:mc="http://schemas.openxmlformats.org/markup-compatibility/2006">
                <mc:Choice xmlns:v="urn:schemas-microsoft-com:vml" Requires="v">
                  <p:oleObj spid="_x0000_s9335" name="" r:id="rId13" imgW="431165" imgH="177800" progId="Equation.3">
                    <p:embed/>
                  </p:oleObj>
                </mc:Choice>
                <mc:Fallback>
                  <p:oleObj name="" r:id="rId13" imgW="431165" imgH="177800" progId="Equation.3">
                    <p:embed/>
                    <p:pic>
                      <p:nvPicPr>
                        <p:cNvPr id="0" name="图片 3125"/>
                        <p:cNvPicPr/>
                        <p:nvPr/>
                      </p:nvPicPr>
                      <p:blipFill>
                        <a:blip r:embed="rId14"/>
                        <a:stretch>
                          <a:fillRect/>
                        </a:stretch>
                      </p:blipFill>
                      <p:spPr>
                        <a:xfrm>
                          <a:off x="912" y="3120"/>
                          <a:ext cx="624" cy="240"/>
                        </a:xfrm>
                        <a:prstGeom prst="rect">
                          <a:avLst/>
                        </a:prstGeom>
                        <a:noFill/>
                        <a:ln w="38100">
                          <a:noFill/>
                          <a:miter/>
                        </a:ln>
                      </p:spPr>
                    </p:pic>
                  </p:oleObj>
                </mc:Fallback>
              </mc:AlternateContent>
            </a:graphicData>
          </a:graphic>
        </p:graphicFrame>
      </p:grpSp>
      <p:graphicFrame>
        <p:nvGraphicFramePr>
          <p:cNvPr id="34822" name="Object 12"/>
          <p:cNvGraphicFramePr>
            <a:graphicFrameLocks noChangeAspect="1"/>
          </p:cNvGraphicFramePr>
          <p:nvPr/>
        </p:nvGraphicFramePr>
        <p:xfrm>
          <a:off x="333375" y="2171700"/>
          <a:ext cx="566738" cy="609600"/>
        </p:xfrm>
        <a:graphic>
          <a:graphicData uri="http://schemas.openxmlformats.org/presentationml/2006/ole">
            <mc:AlternateContent xmlns:mc="http://schemas.openxmlformats.org/markup-compatibility/2006">
              <mc:Choice xmlns:v="urn:schemas-microsoft-com:vml" Requires="v">
                <p:oleObj spid="_x0000_s9336" name="" r:id="rId15" imgW="165100" imgH="177800" progId="Equation.DSMT4">
                  <p:embed/>
                </p:oleObj>
              </mc:Choice>
              <mc:Fallback>
                <p:oleObj name="" r:id="rId15" imgW="165100" imgH="177800" progId="Equation.DSMT4">
                  <p:embed/>
                  <p:pic>
                    <p:nvPicPr>
                      <p:cNvPr id="0" name="图片 3117"/>
                      <p:cNvPicPr/>
                      <p:nvPr/>
                    </p:nvPicPr>
                    <p:blipFill>
                      <a:blip r:embed="rId16"/>
                      <a:stretch>
                        <a:fillRect/>
                      </a:stretch>
                    </p:blipFill>
                    <p:spPr>
                      <a:xfrm>
                        <a:off x="333375" y="2171700"/>
                        <a:ext cx="566738" cy="609600"/>
                      </a:xfrm>
                      <a:prstGeom prst="rect">
                        <a:avLst/>
                      </a:prstGeom>
                      <a:noFill/>
                      <a:ln w="38100">
                        <a:noFill/>
                        <a:miter/>
                      </a:ln>
                    </p:spPr>
                  </p:pic>
                </p:oleObj>
              </mc:Fallback>
            </mc:AlternateContent>
          </a:graphicData>
        </a:graphic>
      </p:graphicFrame>
      <p:sp>
        <p:nvSpPr>
          <p:cNvPr id="34823" name="Rectangle 13"/>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4824" name="Rectangle 1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5843" name="Rectangle 2"/>
          <p:cNvSpPr>
            <a:spLocks noGrp="1"/>
          </p:cNvSpPr>
          <p:nvPr>
            <p:ph idx="1"/>
          </p:nvPr>
        </p:nvSpPr>
        <p:spPr>
          <a:xfrm>
            <a:off x="250825" y="908050"/>
            <a:ext cx="8642350" cy="1441450"/>
          </a:xfrm>
        </p:spPr>
        <p:txBody>
          <a:bodyPr vert="horz" wrap="square" lIns="91440" tIns="45720" rIns="91440" bIns="45720" anchor="t" anchorCtr="0"/>
          <a:lstStyle/>
          <a:p>
            <a:pPr eaLnBrk="1" hangingPunct="1">
              <a:buNone/>
            </a:pPr>
            <a:r>
              <a:rPr lang="zh-CN" altLang="en-US" b="1" dirty="0"/>
              <a:t>解：</a:t>
            </a:r>
            <a:endParaRPr lang="zh-CN" altLang="en-US" b="1" dirty="0"/>
          </a:p>
          <a:p>
            <a:pPr eaLnBrk="1" hangingPunct="1">
              <a:buNone/>
            </a:pPr>
            <a:r>
              <a:rPr lang="zh-CN" altLang="en-US" b="1" dirty="0"/>
              <a:t>   </a:t>
            </a:r>
            <a:r>
              <a:rPr lang="zh-CN" altLang="en-US" b="1" dirty="0">
                <a:solidFill>
                  <a:srgbClr val="000000"/>
                </a:solidFill>
                <a:latin typeface="宋体"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itchFamily="2" charset="-122"/>
              </a:rPr>
              <a:t>）。</a:t>
            </a:r>
            <a:endParaRPr lang="zh-CN" altLang="en-US" b="1" dirty="0"/>
          </a:p>
        </p:txBody>
      </p:sp>
      <p:grpSp>
        <p:nvGrpSpPr>
          <p:cNvPr id="35844" name="Group 3"/>
          <p:cNvGrpSpPr/>
          <p:nvPr/>
        </p:nvGrpSpPr>
        <p:grpSpPr>
          <a:xfrm>
            <a:off x="762000" y="2443163"/>
            <a:ext cx="7696200" cy="2209800"/>
            <a:chOff x="480" y="1078"/>
            <a:chExt cx="4848" cy="1392"/>
          </a:xfrm>
        </p:grpSpPr>
        <p:graphicFrame>
          <p:nvGraphicFramePr>
            <p:cNvPr id="35852" name="Object 4"/>
            <p:cNvGraphicFramePr>
              <a:graphicFrameLocks noChangeAspect="1"/>
            </p:cNvGraphicFramePr>
            <p:nvPr/>
          </p:nvGraphicFramePr>
          <p:xfrm>
            <a:off x="480" y="1078"/>
            <a:ext cx="357" cy="384"/>
          </p:xfrm>
          <a:graphic>
            <a:graphicData uri="http://schemas.openxmlformats.org/presentationml/2006/ole">
              <mc:AlternateContent xmlns:mc="http://schemas.openxmlformats.org/markup-compatibility/2006">
                <mc:Choice xmlns:v="urn:schemas-microsoft-com:vml" Requires="v">
                  <p:oleObj spid="_x0000_s10381" name="" r:id="rId1" imgW="165100" imgH="177800" progId="Equation.DSMT4">
                    <p:embed/>
                  </p:oleObj>
                </mc:Choice>
                <mc:Fallback>
                  <p:oleObj name="" r:id="rId1" imgW="165100" imgH="177800" progId="Equation.DSMT4">
                    <p:embed/>
                    <p:pic>
                      <p:nvPicPr>
                        <p:cNvPr id="0" name="图片 3115"/>
                        <p:cNvPicPr/>
                        <p:nvPr/>
                      </p:nvPicPr>
                      <p:blipFill>
                        <a:blip r:embed="rId2"/>
                        <a:stretch>
                          <a:fillRect/>
                        </a:stretch>
                      </p:blipFill>
                      <p:spPr>
                        <a:xfrm>
                          <a:off x="480" y="1078"/>
                          <a:ext cx="357" cy="384"/>
                        </a:xfrm>
                        <a:prstGeom prst="rect">
                          <a:avLst/>
                        </a:prstGeom>
                        <a:noFill/>
                        <a:ln w="38100">
                          <a:noFill/>
                          <a:miter/>
                        </a:ln>
                      </p:spPr>
                    </p:pic>
                  </p:oleObj>
                </mc:Fallback>
              </mc:AlternateContent>
            </a:graphicData>
          </a:graphic>
        </p:graphicFrame>
        <p:graphicFrame>
          <p:nvGraphicFramePr>
            <p:cNvPr id="35853" name="Object 5"/>
            <p:cNvGraphicFramePr>
              <a:graphicFrameLocks noChangeAspect="1"/>
            </p:cNvGraphicFramePr>
            <p:nvPr/>
          </p:nvGraphicFramePr>
          <p:xfrm>
            <a:off x="967" y="1126"/>
            <a:ext cx="4361" cy="337"/>
          </p:xfrm>
          <a:graphic>
            <a:graphicData uri="http://schemas.openxmlformats.org/presentationml/2006/ole">
              <mc:AlternateContent xmlns:mc="http://schemas.openxmlformats.org/markup-compatibility/2006">
                <mc:Choice xmlns:v="urn:schemas-microsoft-com:vml" Requires="v">
                  <p:oleObj spid="_x0000_s10382" name="" r:id="rId3" imgW="2959100" imgH="228600" progId="Equation.3">
                    <p:embed/>
                  </p:oleObj>
                </mc:Choice>
                <mc:Fallback>
                  <p:oleObj name="" r:id="rId3" imgW="2959100" imgH="228600" progId="Equation.3">
                    <p:embed/>
                    <p:pic>
                      <p:nvPicPr>
                        <p:cNvPr id="0" name="图片 3120"/>
                        <p:cNvPicPr/>
                        <p:nvPr/>
                      </p:nvPicPr>
                      <p:blipFill>
                        <a:blip r:embed="rId4"/>
                        <a:stretch>
                          <a:fillRect/>
                        </a:stretch>
                      </p:blipFill>
                      <p:spPr>
                        <a:xfrm>
                          <a:off x="967" y="1126"/>
                          <a:ext cx="4361" cy="337"/>
                        </a:xfrm>
                        <a:prstGeom prst="rect">
                          <a:avLst/>
                        </a:prstGeom>
                        <a:noFill/>
                        <a:ln w="38100">
                          <a:noFill/>
                          <a:miter/>
                        </a:ln>
                      </p:spPr>
                    </p:pic>
                  </p:oleObj>
                </mc:Fallback>
              </mc:AlternateContent>
            </a:graphicData>
          </a:graphic>
        </p:graphicFrame>
        <p:graphicFrame>
          <p:nvGraphicFramePr>
            <p:cNvPr id="35854" name="Object 6"/>
            <p:cNvGraphicFramePr>
              <a:graphicFrameLocks noChangeAspect="1"/>
            </p:cNvGraphicFramePr>
            <p:nvPr/>
          </p:nvGraphicFramePr>
          <p:xfrm>
            <a:off x="1735" y="1413"/>
            <a:ext cx="3537" cy="337"/>
          </p:xfrm>
          <a:graphic>
            <a:graphicData uri="http://schemas.openxmlformats.org/presentationml/2006/ole">
              <mc:AlternateContent xmlns:mc="http://schemas.openxmlformats.org/markup-compatibility/2006">
                <mc:Choice xmlns:v="urn:schemas-microsoft-com:vml" Requires="v">
                  <p:oleObj spid="_x0000_s10383" name="" r:id="rId5" imgW="2400300" imgH="228600" progId="Equation.3">
                    <p:embed/>
                  </p:oleObj>
                </mc:Choice>
                <mc:Fallback>
                  <p:oleObj name="" r:id="rId5" imgW="2400300" imgH="228600" progId="Equation.3">
                    <p:embed/>
                    <p:pic>
                      <p:nvPicPr>
                        <p:cNvPr id="0" name="图片 3121"/>
                        <p:cNvPicPr/>
                        <p:nvPr/>
                      </p:nvPicPr>
                      <p:blipFill>
                        <a:blip r:embed="rId6"/>
                        <a:stretch>
                          <a:fillRect/>
                        </a:stretch>
                      </p:blipFill>
                      <p:spPr>
                        <a:xfrm>
                          <a:off x="1735" y="1413"/>
                          <a:ext cx="3537" cy="337"/>
                        </a:xfrm>
                        <a:prstGeom prst="rect">
                          <a:avLst/>
                        </a:prstGeom>
                        <a:noFill/>
                        <a:ln w="38100">
                          <a:noFill/>
                          <a:miter/>
                        </a:ln>
                      </p:spPr>
                    </p:pic>
                  </p:oleObj>
                </mc:Fallback>
              </mc:AlternateContent>
            </a:graphicData>
          </a:graphic>
        </p:graphicFrame>
        <p:graphicFrame>
          <p:nvGraphicFramePr>
            <p:cNvPr id="35855" name="Object 7"/>
            <p:cNvGraphicFramePr>
              <a:graphicFrameLocks noChangeAspect="1"/>
            </p:cNvGraphicFramePr>
            <p:nvPr/>
          </p:nvGraphicFramePr>
          <p:xfrm>
            <a:off x="1735" y="1696"/>
            <a:ext cx="2637" cy="294"/>
          </p:xfrm>
          <a:graphic>
            <a:graphicData uri="http://schemas.openxmlformats.org/presentationml/2006/ole">
              <mc:AlternateContent xmlns:mc="http://schemas.openxmlformats.org/markup-compatibility/2006">
                <mc:Choice xmlns:v="urn:schemas-microsoft-com:vml" Requires="v">
                  <p:oleObj spid="_x0000_s10384" name="" r:id="rId7" imgW="1790700" imgH="203200" progId="Equation.3">
                    <p:embed/>
                  </p:oleObj>
                </mc:Choice>
                <mc:Fallback>
                  <p:oleObj name="" r:id="rId7" imgW="1790700" imgH="203200" progId="Equation.3">
                    <p:embed/>
                    <p:pic>
                      <p:nvPicPr>
                        <p:cNvPr id="0" name="图片 3122"/>
                        <p:cNvPicPr/>
                        <p:nvPr/>
                      </p:nvPicPr>
                      <p:blipFill>
                        <a:blip r:embed="rId8"/>
                        <a:stretch>
                          <a:fillRect/>
                        </a:stretch>
                      </p:blipFill>
                      <p:spPr>
                        <a:xfrm>
                          <a:off x="1735" y="1696"/>
                          <a:ext cx="2637" cy="294"/>
                        </a:xfrm>
                        <a:prstGeom prst="rect">
                          <a:avLst/>
                        </a:prstGeom>
                        <a:noFill/>
                        <a:ln w="38100">
                          <a:noFill/>
                          <a:miter/>
                        </a:ln>
                      </p:spPr>
                    </p:pic>
                  </p:oleObj>
                </mc:Fallback>
              </mc:AlternateContent>
            </a:graphicData>
          </a:graphic>
        </p:graphicFrame>
        <p:graphicFrame>
          <p:nvGraphicFramePr>
            <p:cNvPr id="35856" name="Object 8"/>
            <p:cNvGraphicFramePr>
              <a:graphicFrameLocks noChangeAspect="1"/>
            </p:cNvGraphicFramePr>
            <p:nvPr/>
          </p:nvGraphicFramePr>
          <p:xfrm>
            <a:off x="1735" y="1936"/>
            <a:ext cx="1728" cy="294"/>
          </p:xfrm>
          <a:graphic>
            <a:graphicData uri="http://schemas.openxmlformats.org/presentationml/2006/ole">
              <mc:AlternateContent xmlns:mc="http://schemas.openxmlformats.org/markup-compatibility/2006">
                <mc:Choice xmlns:v="urn:schemas-microsoft-com:vml" Requires="v">
                  <p:oleObj spid="_x0000_s10385" name="" r:id="rId9" imgW="1167765" imgH="203200" progId="Equation.3">
                    <p:embed/>
                  </p:oleObj>
                </mc:Choice>
                <mc:Fallback>
                  <p:oleObj name="" r:id="rId9" imgW="1167765" imgH="203200" progId="Equation.3">
                    <p:embed/>
                    <p:pic>
                      <p:nvPicPr>
                        <p:cNvPr id="0" name="图片 3131"/>
                        <p:cNvPicPr/>
                        <p:nvPr/>
                      </p:nvPicPr>
                      <p:blipFill>
                        <a:blip r:embed="rId10"/>
                        <a:stretch>
                          <a:fillRect/>
                        </a:stretch>
                      </p:blipFill>
                      <p:spPr>
                        <a:xfrm>
                          <a:off x="1735" y="1936"/>
                          <a:ext cx="1728" cy="294"/>
                        </a:xfrm>
                        <a:prstGeom prst="rect">
                          <a:avLst/>
                        </a:prstGeom>
                        <a:noFill/>
                        <a:ln w="38100">
                          <a:noFill/>
                          <a:miter/>
                        </a:ln>
                      </p:spPr>
                    </p:pic>
                  </p:oleObj>
                </mc:Fallback>
              </mc:AlternateContent>
            </a:graphicData>
          </a:graphic>
        </p:graphicFrame>
        <p:graphicFrame>
          <p:nvGraphicFramePr>
            <p:cNvPr id="35857" name="Object 9"/>
            <p:cNvGraphicFramePr>
              <a:graphicFrameLocks noChangeAspect="1"/>
            </p:cNvGraphicFramePr>
            <p:nvPr/>
          </p:nvGraphicFramePr>
          <p:xfrm>
            <a:off x="1735" y="2203"/>
            <a:ext cx="632" cy="267"/>
          </p:xfrm>
          <a:graphic>
            <a:graphicData uri="http://schemas.openxmlformats.org/presentationml/2006/ole">
              <mc:AlternateContent xmlns:mc="http://schemas.openxmlformats.org/markup-compatibility/2006">
                <mc:Choice xmlns:v="urn:schemas-microsoft-com:vml" Requires="v">
                  <p:oleObj spid="_x0000_s10386" name="" r:id="rId11" imgW="431165" imgH="177800" progId="Equation.3">
                    <p:embed/>
                  </p:oleObj>
                </mc:Choice>
                <mc:Fallback>
                  <p:oleObj name="" r:id="rId11" imgW="431165" imgH="177800" progId="Equation.3">
                    <p:embed/>
                    <p:pic>
                      <p:nvPicPr>
                        <p:cNvPr id="0" name="图片 3135"/>
                        <p:cNvPicPr/>
                        <p:nvPr/>
                      </p:nvPicPr>
                      <p:blipFill>
                        <a:blip r:embed="rId12"/>
                        <a:stretch>
                          <a:fillRect/>
                        </a:stretch>
                      </p:blipFill>
                      <p:spPr>
                        <a:xfrm>
                          <a:off x="1735" y="2203"/>
                          <a:ext cx="632" cy="267"/>
                        </a:xfrm>
                        <a:prstGeom prst="rect">
                          <a:avLst/>
                        </a:prstGeom>
                        <a:noFill/>
                        <a:ln w="38100">
                          <a:noFill/>
                          <a:miter/>
                        </a:ln>
                      </p:spPr>
                    </p:pic>
                  </p:oleObj>
                </mc:Fallback>
              </mc:AlternateContent>
            </a:graphicData>
          </a:graphic>
        </p:graphicFrame>
      </p:grpSp>
      <p:grpSp>
        <p:nvGrpSpPr>
          <p:cNvPr id="35845" name="Group 10"/>
          <p:cNvGrpSpPr/>
          <p:nvPr/>
        </p:nvGrpSpPr>
        <p:grpSpPr>
          <a:xfrm>
            <a:off x="782638" y="4933950"/>
            <a:ext cx="5275262" cy="1447800"/>
            <a:chOff x="493" y="2651"/>
            <a:chExt cx="3323" cy="912"/>
          </a:xfrm>
        </p:grpSpPr>
        <p:graphicFrame>
          <p:nvGraphicFramePr>
            <p:cNvPr id="35848" name="Object 11"/>
            <p:cNvGraphicFramePr>
              <a:graphicFrameLocks noChangeAspect="1"/>
            </p:cNvGraphicFramePr>
            <p:nvPr/>
          </p:nvGraphicFramePr>
          <p:xfrm>
            <a:off x="1063" y="2689"/>
            <a:ext cx="2753" cy="303"/>
          </p:xfrm>
          <a:graphic>
            <a:graphicData uri="http://schemas.openxmlformats.org/presentationml/2006/ole">
              <mc:AlternateContent xmlns:mc="http://schemas.openxmlformats.org/markup-compatibility/2006">
                <mc:Choice xmlns:v="urn:schemas-microsoft-com:vml" Requires="v">
                  <p:oleObj spid="_x0000_s10387" name="" r:id="rId13" imgW="1993265" imgH="215900" progId="Equation.3">
                    <p:embed/>
                  </p:oleObj>
                </mc:Choice>
                <mc:Fallback>
                  <p:oleObj name="" r:id="rId13" imgW="1993265" imgH="215900" progId="Equation.3">
                    <p:embed/>
                    <p:pic>
                      <p:nvPicPr>
                        <p:cNvPr id="0" name="图片 3136"/>
                        <p:cNvPicPr/>
                        <p:nvPr/>
                      </p:nvPicPr>
                      <p:blipFill>
                        <a:blip r:embed="rId14"/>
                        <a:stretch>
                          <a:fillRect/>
                        </a:stretch>
                      </p:blipFill>
                      <p:spPr>
                        <a:xfrm>
                          <a:off x="1063" y="2689"/>
                          <a:ext cx="2753" cy="303"/>
                        </a:xfrm>
                        <a:prstGeom prst="rect">
                          <a:avLst/>
                        </a:prstGeom>
                        <a:noFill/>
                        <a:ln w="38100">
                          <a:noFill/>
                          <a:miter/>
                        </a:ln>
                      </p:spPr>
                    </p:pic>
                  </p:oleObj>
                </mc:Fallback>
              </mc:AlternateContent>
            </a:graphicData>
          </a:graphic>
        </p:graphicFrame>
        <p:graphicFrame>
          <p:nvGraphicFramePr>
            <p:cNvPr id="35849" name="Object 12"/>
            <p:cNvGraphicFramePr>
              <a:graphicFrameLocks noChangeAspect="1"/>
            </p:cNvGraphicFramePr>
            <p:nvPr/>
          </p:nvGraphicFramePr>
          <p:xfrm>
            <a:off x="1783" y="2987"/>
            <a:ext cx="1728" cy="277"/>
          </p:xfrm>
          <a:graphic>
            <a:graphicData uri="http://schemas.openxmlformats.org/presentationml/2006/ole">
              <mc:AlternateContent xmlns:mc="http://schemas.openxmlformats.org/markup-compatibility/2006">
                <mc:Choice xmlns:v="urn:schemas-microsoft-com:vml" Requires="v">
                  <p:oleObj spid="_x0000_s10388" name="" r:id="rId15" imgW="1244600" imgH="203200" progId="Equation.3">
                    <p:embed/>
                  </p:oleObj>
                </mc:Choice>
                <mc:Fallback>
                  <p:oleObj name="" r:id="rId15" imgW="1244600" imgH="203200" progId="Equation.3">
                    <p:embed/>
                    <p:pic>
                      <p:nvPicPr>
                        <p:cNvPr id="0" name="图片 3137"/>
                        <p:cNvPicPr/>
                        <p:nvPr/>
                      </p:nvPicPr>
                      <p:blipFill>
                        <a:blip r:embed="rId16"/>
                        <a:stretch>
                          <a:fillRect/>
                        </a:stretch>
                      </p:blipFill>
                      <p:spPr>
                        <a:xfrm>
                          <a:off x="1783" y="2987"/>
                          <a:ext cx="1728" cy="277"/>
                        </a:xfrm>
                        <a:prstGeom prst="rect">
                          <a:avLst/>
                        </a:prstGeom>
                        <a:noFill/>
                        <a:ln w="38100">
                          <a:noFill/>
                          <a:miter/>
                        </a:ln>
                      </p:spPr>
                    </p:pic>
                  </p:oleObj>
                </mc:Fallback>
              </mc:AlternateContent>
            </a:graphicData>
          </a:graphic>
        </p:graphicFrame>
        <p:graphicFrame>
          <p:nvGraphicFramePr>
            <p:cNvPr id="35850" name="Object 13"/>
            <p:cNvGraphicFramePr>
              <a:graphicFrameLocks noChangeAspect="1"/>
            </p:cNvGraphicFramePr>
            <p:nvPr/>
          </p:nvGraphicFramePr>
          <p:xfrm>
            <a:off x="1806" y="3312"/>
            <a:ext cx="594" cy="251"/>
          </p:xfrm>
          <a:graphic>
            <a:graphicData uri="http://schemas.openxmlformats.org/presentationml/2006/ole">
              <mc:AlternateContent xmlns:mc="http://schemas.openxmlformats.org/markup-compatibility/2006">
                <mc:Choice xmlns:v="urn:schemas-microsoft-com:vml" Requires="v">
                  <p:oleObj spid="_x0000_s10389" name="" r:id="rId17" imgW="431165" imgH="177800" progId="Equation.3">
                    <p:embed/>
                  </p:oleObj>
                </mc:Choice>
                <mc:Fallback>
                  <p:oleObj name="" r:id="rId17" imgW="431165" imgH="177800" progId="Equation.3">
                    <p:embed/>
                    <p:pic>
                      <p:nvPicPr>
                        <p:cNvPr id="0" name="图片 3126"/>
                        <p:cNvPicPr/>
                        <p:nvPr/>
                      </p:nvPicPr>
                      <p:blipFill>
                        <a:blip r:embed="rId18"/>
                        <a:stretch>
                          <a:fillRect/>
                        </a:stretch>
                      </p:blipFill>
                      <p:spPr>
                        <a:xfrm>
                          <a:off x="1806" y="3312"/>
                          <a:ext cx="594" cy="251"/>
                        </a:xfrm>
                        <a:prstGeom prst="rect">
                          <a:avLst/>
                        </a:prstGeom>
                        <a:noFill/>
                        <a:ln w="38100">
                          <a:noFill/>
                          <a:miter/>
                        </a:ln>
                      </p:spPr>
                    </p:pic>
                  </p:oleObj>
                </mc:Fallback>
              </mc:AlternateContent>
            </a:graphicData>
          </a:graphic>
        </p:graphicFrame>
        <p:graphicFrame>
          <p:nvGraphicFramePr>
            <p:cNvPr id="35851" name="Object 14"/>
            <p:cNvGraphicFramePr>
              <a:graphicFrameLocks noChangeAspect="1"/>
            </p:cNvGraphicFramePr>
            <p:nvPr/>
          </p:nvGraphicFramePr>
          <p:xfrm>
            <a:off x="493" y="2651"/>
            <a:ext cx="330" cy="384"/>
          </p:xfrm>
          <a:graphic>
            <a:graphicData uri="http://schemas.openxmlformats.org/presentationml/2006/ole">
              <mc:AlternateContent xmlns:mc="http://schemas.openxmlformats.org/markup-compatibility/2006">
                <mc:Choice xmlns:v="urn:schemas-microsoft-com:vml" Requires="v">
                  <p:oleObj spid="_x0000_s10390" name="" r:id="rId19" imgW="152400" imgH="177800" progId="Equation.DSMT4">
                    <p:embed/>
                  </p:oleObj>
                </mc:Choice>
                <mc:Fallback>
                  <p:oleObj name="" r:id="rId19" imgW="152400" imgH="177800" progId="Equation.DSMT4">
                    <p:embed/>
                    <p:pic>
                      <p:nvPicPr>
                        <p:cNvPr id="0" name="图片 3138"/>
                        <p:cNvPicPr/>
                        <p:nvPr/>
                      </p:nvPicPr>
                      <p:blipFill>
                        <a:blip r:embed="rId20"/>
                        <a:stretch>
                          <a:fillRect/>
                        </a:stretch>
                      </p:blipFill>
                      <p:spPr>
                        <a:xfrm>
                          <a:off x="493" y="2651"/>
                          <a:ext cx="330" cy="384"/>
                        </a:xfrm>
                        <a:prstGeom prst="rect">
                          <a:avLst/>
                        </a:prstGeom>
                        <a:noFill/>
                        <a:ln w="38100">
                          <a:noFill/>
                          <a:miter/>
                        </a:ln>
                      </p:spPr>
                    </p:pic>
                  </p:oleObj>
                </mc:Fallback>
              </mc:AlternateContent>
            </a:graphicData>
          </a:graphic>
        </p:graphicFrame>
      </p:grpSp>
      <p:sp>
        <p:nvSpPr>
          <p:cNvPr id="35846" name="Rectangle 15"/>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5847" name="Rectangle 16"/>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6867" name="Rectangle 2"/>
          <p:cNvSpPr>
            <a:spLocks noGrp="1"/>
          </p:cNvSpPr>
          <p:nvPr>
            <p:ph idx="1"/>
          </p:nvPr>
        </p:nvSpPr>
        <p:spPr>
          <a:xfrm>
            <a:off x="250825" y="908050"/>
            <a:ext cx="8642350" cy="1441450"/>
          </a:xfrm>
        </p:spPr>
        <p:txBody>
          <a:bodyPr vert="horz" wrap="square" lIns="91440" tIns="45720" rIns="91440" bIns="45720" anchor="t" anchorCtr="0"/>
          <a:lstStyle/>
          <a:p>
            <a:pPr eaLnBrk="1" hangingPunct="1">
              <a:buNone/>
            </a:pPr>
            <a:r>
              <a:rPr lang="zh-CN" altLang="en-US" b="1" dirty="0"/>
              <a:t>解：</a:t>
            </a:r>
            <a:endParaRPr lang="zh-CN" altLang="en-US" b="1" dirty="0"/>
          </a:p>
          <a:p>
            <a:pPr eaLnBrk="1" hangingPunct="1">
              <a:buNone/>
            </a:pPr>
            <a:r>
              <a:rPr lang="zh-CN" altLang="en-US" b="1" dirty="0"/>
              <a:t>      </a:t>
            </a:r>
            <a:r>
              <a:rPr lang="zh-CN" altLang="en-US" b="1" dirty="0">
                <a:solidFill>
                  <a:srgbClr val="000000"/>
                </a:solidFill>
                <a:latin typeface="宋体"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itchFamily="2" charset="-122"/>
              </a:rPr>
              <a:t>）。</a:t>
            </a:r>
            <a:r>
              <a:rPr lang="zh-CN" altLang="en-US" b="1" dirty="0"/>
              <a:t> </a:t>
            </a:r>
            <a:endParaRPr lang="zh-CN" altLang="en-US" b="1" dirty="0"/>
          </a:p>
        </p:txBody>
      </p:sp>
      <p:sp>
        <p:nvSpPr>
          <p:cNvPr id="36868" name="Rectangle 3"/>
          <p:cNvSpPr/>
          <p:nvPr/>
        </p:nvSpPr>
        <p:spPr>
          <a:xfrm>
            <a:off x="0" y="3079750"/>
            <a:ext cx="9144000" cy="519113"/>
          </a:xfrm>
          <a:prstGeom prst="rect">
            <a:avLst/>
          </a:prstGeom>
          <a:noFill/>
          <a:ln w="9525">
            <a:noFill/>
          </a:ln>
        </p:spPr>
        <p:txBody>
          <a:bodyPr>
            <a:spAutoFit/>
          </a:bodyPr>
          <a:lstStyle/>
          <a:p>
            <a:pPr indent="1400175" algn="just" defTabSz="914400" eaLnBrk="1" hangingPunct="1">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400175" defTabSz="914400">
              <a:tabLst>
                <a:tab pos="457200" algn="l"/>
              </a:tabLst>
            </a:pPr>
            <a:endParaRPr lang="en-US" altLang="zh-CN" dirty="0">
              <a:latin typeface="Arial" panose="020B0604020202090204" pitchFamily="34" charset="0"/>
            </a:endParaRPr>
          </a:p>
        </p:txBody>
      </p:sp>
      <p:grpSp>
        <p:nvGrpSpPr>
          <p:cNvPr id="36869" name="Group 4"/>
          <p:cNvGrpSpPr/>
          <p:nvPr/>
        </p:nvGrpSpPr>
        <p:grpSpPr>
          <a:xfrm>
            <a:off x="1008063" y="2633663"/>
            <a:ext cx="4716462" cy="1371600"/>
            <a:chOff x="425" y="1143"/>
            <a:chExt cx="2971" cy="864"/>
          </a:xfrm>
        </p:grpSpPr>
        <p:graphicFrame>
          <p:nvGraphicFramePr>
            <p:cNvPr id="36878" name="Object 5"/>
            <p:cNvGraphicFramePr>
              <a:graphicFrameLocks noChangeAspect="1"/>
            </p:cNvGraphicFramePr>
            <p:nvPr/>
          </p:nvGraphicFramePr>
          <p:xfrm>
            <a:off x="425" y="1143"/>
            <a:ext cx="357" cy="384"/>
          </p:xfrm>
          <a:graphic>
            <a:graphicData uri="http://schemas.openxmlformats.org/presentationml/2006/ole">
              <mc:AlternateContent xmlns:mc="http://schemas.openxmlformats.org/markup-compatibility/2006">
                <mc:Choice xmlns:v="urn:schemas-microsoft-com:vml" Requires="v">
                  <p:oleObj spid="_x0000_s11377" name="" r:id="rId1" imgW="165100" imgH="177800" progId="Equation.3">
                    <p:embed/>
                  </p:oleObj>
                </mc:Choice>
                <mc:Fallback>
                  <p:oleObj name="" r:id="rId1" imgW="165100" imgH="177800" progId="Equation.3">
                    <p:embed/>
                    <p:pic>
                      <p:nvPicPr>
                        <p:cNvPr id="0" name="图片 3139"/>
                        <p:cNvPicPr/>
                        <p:nvPr/>
                      </p:nvPicPr>
                      <p:blipFill>
                        <a:blip r:embed="rId2"/>
                        <a:stretch>
                          <a:fillRect/>
                        </a:stretch>
                      </p:blipFill>
                      <p:spPr>
                        <a:xfrm>
                          <a:off x="425" y="1143"/>
                          <a:ext cx="357" cy="384"/>
                        </a:xfrm>
                        <a:prstGeom prst="rect">
                          <a:avLst/>
                        </a:prstGeom>
                        <a:noFill/>
                        <a:ln w="38100">
                          <a:noFill/>
                          <a:miter/>
                        </a:ln>
                      </p:spPr>
                    </p:pic>
                  </p:oleObj>
                </mc:Fallback>
              </mc:AlternateContent>
            </a:graphicData>
          </a:graphic>
        </p:graphicFrame>
        <p:graphicFrame>
          <p:nvGraphicFramePr>
            <p:cNvPr id="36879" name="Object 6"/>
            <p:cNvGraphicFramePr>
              <a:graphicFrameLocks noChangeAspect="1"/>
            </p:cNvGraphicFramePr>
            <p:nvPr/>
          </p:nvGraphicFramePr>
          <p:xfrm>
            <a:off x="912" y="1209"/>
            <a:ext cx="2484" cy="270"/>
          </p:xfrm>
          <a:graphic>
            <a:graphicData uri="http://schemas.openxmlformats.org/presentationml/2006/ole">
              <mc:AlternateContent xmlns:mc="http://schemas.openxmlformats.org/markup-compatibility/2006">
                <mc:Choice xmlns:v="urn:schemas-microsoft-com:vml" Requires="v">
                  <p:oleObj spid="_x0000_s11378" name="" r:id="rId3" imgW="2019300" imgH="215900" progId="Equation.3">
                    <p:embed/>
                  </p:oleObj>
                </mc:Choice>
                <mc:Fallback>
                  <p:oleObj name="" r:id="rId3" imgW="2019300" imgH="215900" progId="Equation.3">
                    <p:embed/>
                    <p:pic>
                      <p:nvPicPr>
                        <p:cNvPr id="0" name="图片 3127"/>
                        <p:cNvPicPr/>
                        <p:nvPr/>
                      </p:nvPicPr>
                      <p:blipFill>
                        <a:blip r:embed="rId4"/>
                        <a:stretch>
                          <a:fillRect/>
                        </a:stretch>
                      </p:blipFill>
                      <p:spPr>
                        <a:xfrm>
                          <a:off x="912" y="1209"/>
                          <a:ext cx="2484" cy="270"/>
                        </a:xfrm>
                        <a:prstGeom prst="rect">
                          <a:avLst/>
                        </a:prstGeom>
                        <a:noFill/>
                        <a:ln w="38100">
                          <a:noFill/>
                          <a:miter/>
                        </a:ln>
                      </p:spPr>
                    </p:pic>
                  </p:oleObj>
                </mc:Fallback>
              </mc:AlternateContent>
            </a:graphicData>
          </a:graphic>
        </p:graphicFrame>
        <p:graphicFrame>
          <p:nvGraphicFramePr>
            <p:cNvPr id="36880" name="Object 7"/>
            <p:cNvGraphicFramePr>
              <a:graphicFrameLocks noChangeAspect="1"/>
            </p:cNvGraphicFramePr>
            <p:nvPr/>
          </p:nvGraphicFramePr>
          <p:xfrm>
            <a:off x="1582" y="1521"/>
            <a:ext cx="1442" cy="246"/>
          </p:xfrm>
          <a:graphic>
            <a:graphicData uri="http://schemas.openxmlformats.org/presentationml/2006/ole">
              <mc:AlternateContent xmlns:mc="http://schemas.openxmlformats.org/markup-compatibility/2006">
                <mc:Choice xmlns:v="urn:schemas-microsoft-com:vml" Requires="v">
                  <p:oleObj spid="_x0000_s11379" name="" r:id="rId5" imgW="1167765" imgH="203200" progId="Equation.3">
                    <p:embed/>
                  </p:oleObj>
                </mc:Choice>
                <mc:Fallback>
                  <p:oleObj name="" r:id="rId5" imgW="1167765" imgH="203200" progId="Equation.3">
                    <p:embed/>
                    <p:pic>
                      <p:nvPicPr>
                        <p:cNvPr id="0" name="图片 3128"/>
                        <p:cNvPicPr/>
                        <p:nvPr/>
                      </p:nvPicPr>
                      <p:blipFill>
                        <a:blip r:embed="rId6"/>
                        <a:stretch>
                          <a:fillRect/>
                        </a:stretch>
                      </p:blipFill>
                      <p:spPr>
                        <a:xfrm>
                          <a:off x="1582" y="1521"/>
                          <a:ext cx="1442" cy="246"/>
                        </a:xfrm>
                        <a:prstGeom prst="rect">
                          <a:avLst/>
                        </a:prstGeom>
                        <a:noFill/>
                        <a:ln w="38100">
                          <a:noFill/>
                          <a:miter/>
                        </a:ln>
                      </p:spPr>
                    </p:pic>
                  </p:oleObj>
                </mc:Fallback>
              </mc:AlternateContent>
            </a:graphicData>
          </a:graphic>
        </p:graphicFrame>
        <p:graphicFrame>
          <p:nvGraphicFramePr>
            <p:cNvPr id="36881" name="Object 8"/>
            <p:cNvGraphicFramePr>
              <a:graphicFrameLocks noChangeAspect="1"/>
            </p:cNvGraphicFramePr>
            <p:nvPr/>
          </p:nvGraphicFramePr>
          <p:xfrm>
            <a:off x="1582" y="1784"/>
            <a:ext cx="528" cy="223"/>
          </p:xfrm>
          <a:graphic>
            <a:graphicData uri="http://schemas.openxmlformats.org/presentationml/2006/ole">
              <mc:AlternateContent xmlns:mc="http://schemas.openxmlformats.org/markup-compatibility/2006">
                <mc:Choice xmlns:v="urn:schemas-microsoft-com:vml" Requires="v">
                  <p:oleObj spid="_x0000_s11380" name="" r:id="rId7" imgW="431165" imgH="177800" progId="Equation.3">
                    <p:embed/>
                  </p:oleObj>
                </mc:Choice>
                <mc:Fallback>
                  <p:oleObj name="" r:id="rId7" imgW="431165" imgH="177800" progId="Equation.3">
                    <p:embed/>
                    <p:pic>
                      <p:nvPicPr>
                        <p:cNvPr id="0" name="图片 3134"/>
                        <p:cNvPicPr/>
                        <p:nvPr/>
                      </p:nvPicPr>
                      <p:blipFill>
                        <a:blip r:embed="rId8"/>
                        <a:stretch>
                          <a:fillRect/>
                        </a:stretch>
                      </p:blipFill>
                      <p:spPr>
                        <a:xfrm>
                          <a:off x="1582" y="1784"/>
                          <a:ext cx="528" cy="223"/>
                        </a:xfrm>
                        <a:prstGeom prst="rect">
                          <a:avLst/>
                        </a:prstGeom>
                        <a:noFill/>
                        <a:ln w="38100">
                          <a:noFill/>
                          <a:miter/>
                        </a:ln>
                      </p:spPr>
                    </p:pic>
                  </p:oleObj>
                </mc:Fallback>
              </mc:AlternateContent>
            </a:graphicData>
          </a:graphic>
        </p:graphicFrame>
      </p:grpSp>
      <p:sp>
        <p:nvSpPr>
          <p:cNvPr id="36870" name="Rectangle 9"/>
          <p:cNvSpPr/>
          <p:nvPr/>
        </p:nvSpPr>
        <p:spPr>
          <a:xfrm>
            <a:off x="0" y="3079750"/>
            <a:ext cx="9144000" cy="519113"/>
          </a:xfrm>
          <a:prstGeom prst="rect">
            <a:avLst/>
          </a:prstGeom>
          <a:noFill/>
          <a:ln w="9525">
            <a:noFill/>
          </a:ln>
        </p:spPr>
        <p:txBody>
          <a:bodyPr>
            <a:spAutoFit/>
          </a:bodyPr>
          <a:lstStyle/>
          <a:p>
            <a:pPr indent="1466850" algn="just" defTabSz="914400" eaLnBrk="1" hangingPunct="1">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1466850" defTabSz="914400">
              <a:tabLst>
                <a:tab pos="457200" algn="l"/>
              </a:tabLst>
            </a:pPr>
            <a:endParaRPr lang="en-US" altLang="zh-CN" dirty="0">
              <a:latin typeface="Arial" panose="020B0604020202090204" pitchFamily="34" charset="0"/>
            </a:endParaRPr>
          </a:p>
        </p:txBody>
      </p:sp>
      <p:grpSp>
        <p:nvGrpSpPr>
          <p:cNvPr id="36871" name="Group 10"/>
          <p:cNvGrpSpPr/>
          <p:nvPr/>
        </p:nvGrpSpPr>
        <p:grpSpPr>
          <a:xfrm>
            <a:off x="974725" y="4348163"/>
            <a:ext cx="5181600" cy="1385887"/>
            <a:chOff x="384" y="2247"/>
            <a:chExt cx="3264" cy="873"/>
          </a:xfrm>
        </p:grpSpPr>
        <p:graphicFrame>
          <p:nvGraphicFramePr>
            <p:cNvPr id="36874" name="Object 11"/>
            <p:cNvGraphicFramePr>
              <a:graphicFrameLocks noChangeAspect="1"/>
            </p:cNvGraphicFramePr>
            <p:nvPr/>
          </p:nvGraphicFramePr>
          <p:xfrm>
            <a:off x="384" y="2247"/>
            <a:ext cx="357" cy="384"/>
          </p:xfrm>
          <a:graphic>
            <a:graphicData uri="http://schemas.openxmlformats.org/presentationml/2006/ole">
              <mc:AlternateContent xmlns:mc="http://schemas.openxmlformats.org/markup-compatibility/2006">
                <mc:Choice xmlns:v="urn:schemas-microsoft-com:vml" Requires="v">
                  <p:oleObj spid="_x0000_s11381" name="" r:id="rId9" imgW="165100" imgH="177800" progId="Equation.DSMT4">
                    <p:embed/>
                  </p:oleObj>
                </mc:Choice>
                <mc:Fallback>
                  <p:oleObj name="" r:id="rId9" imgW="165100" imgH="177800" progId="Equation.DSMT4">
                    <p:embed/>
                    <p:pic>
                      <p:nvPicPr>
                        <p:cNvPr id="0" name="图片 3132"/>
                        <p:cNvPicPr/>
                        <p:nvPr/>
                      </p:nvPicPr>
                      <p:blipFill>
                        <a:blip r:embed="rId10"/>
                        <a:stretch>
                          <a:fillRect/>
                        </a:stretch>
                      </p:blipFill>
                      <p:spPr>
                        <a:xfrm>
                          <a:off x="384" y="2247"/>
                          <a:ext cx="357" cy="384"/>
                        </a:xfrm>
                        <a:prstGeom prst="rect">
                          <a:avLst/>
                        </a:prstGeom>
                        <a:noFill/>
                        <a:ln w="38100">
                          <a:noFill/>
                          <a:miter/>
                        </a:ln>
                      </p:spPr>
                    </p:pic>
                  </p:oleObj>
                </mc:Fallback>
              </mc:AlternateContent>
            </a:graphicData>
          </a:graphic>
        </p:graphicFrame>
        <p:graphicFrame>
          <p:nvGraphicFramePr>
            <p:cNvPr id="36875" name="Object 12"/>
            <p:cNvGraphicFramePr>
              <a:graphicFrameLocks noChangeAspect="1"/>
            </p:cNvGraphicFramePr>
            <p:nvPr/>
          </p:nvGraphicFramePr>
          <p:xfrm>
            <a:off x="912" y="2247"/>
            <a:ext cx="2736" cy="328"/>
          </p:xfrm>
          <a:graphic>
            <a:graphicData uri="http://schemas.openxmlformats.org/presentationml/2006/ole">
              <mc:AlternateContent xmlns:mc="http://schemas.openxmlformats.org/markup-compatibility/2006">
                <mc:Choice xmlns:v="urn:schemas-microsoft-com:vml" Requires="v">
                  <p:oleObj spid="_x0000_s11382" name="" r:id="rId11" imgW="2108200" imgH="241300" progId="Equation.3">
                    <p:embed/>
                  </p:oleObj>
                </mc:Choice>
                <mc:Fallback>
                  <p:oleObj name="" r:id="rId11" imgW="2108200" imgH="241300" progId="Equation.3">
                    <p:embed/>
                    <p:pic>
                      <p:nvPicPr>
                        <p:cNvPr id="0" name="图片 3133"/>
                        <p:cNvPicPr/>
                        <p:nvPr/>
                      </p:nvPicPr>
                      <p:blipFill>
                        <a:blip r:embed="rId12"/>
                        <a:stretch>
                          <a:fillRect/>
                        </a:stretch>
                      </p:blipFill>
                      <p:spPr>
                        <a:xfrm>
                          <a:off x="912" y="2247"/>
                          <a:ext cx="2736" cy="328"/>
                        </a:xfrm>
                        <a:prstGeom prst="rect">
                          <a:avLst/>
                        </a:prstGeom>
                        <a:noFill/>
                        <a:ln w="38100">
                          <a:noFill/>
                          <a:miter/>
                        </a:ln>
                      </p:spPr>
                    </p:pic>
                  </p:oleObj>
                </mc:Fallback>
              </mc:AlternateContent>
            </a:graphicData>
          </a:graphic>
        </p:graphicFrame>
        <p:graphicFrame>
          <p:nvGraphicFramePr>
            <p:cNvPr id="36876" name="Object 13"/>
            <p:cNvGraphicFramePr>
              <a:graphicFrameLocks noChangeAspect="1"/>
            </p:cNvGraphicFramePr>
            <p:nvPr/>
          </p:nvGraphicFramePr>
          <p:xfrm>
            <a:off x="1584" y="2583"/>
            <a:ext cx="1920" cy="276"/>
          </p:xfrm>
          <a:graphic>
            <a:graphicData uri="http://schemas.openxmlformats.org/presentationml/2006/ole">
              <mc:AlternateContent xmlns:mc="http://schemas.openxmlformats.org/markup-compatibility/2006">
                <mc:Choice xmlns:v="urn:schemas-microsoft-com:vml" Requires="v">
                  <p:oleObj spid="_x0000_s11383" name="" r:id="rId13" imgW="1333500" imgH="203200" progId="Equation.3">
                    <p:embed/>
                  </p:oleObj>
                </mc:Choice>
                <mc:Fallback>
                  <p:oleObj name="" r:id="rId13" imgW="1333500" imgH="203200" progId="Equation.3">
                    <p:embed/>
                    <p:pic>
                      <p:nvPicPr>
                        <p:cNvPr id="0" name="图片 3130"/>
                        <p:cNvPicPr/>
                        <p:nvPr/>
                      </p:nvPicPr>
                      <p:blipFill>
                        <a:blip r:embed="rId14"/>
                        <a:stretch>
                          <a:fillRect/>
                        </a:stretch>
                      </p:blipFill>
                      <p:spPr>
                        <a:xfrm>
                          <a:off x="1584" y="2583"/>
                          <a:ext cx="1920" cy="276"/>
                        </a:xfrm>
                        <a:prstGeom prst="rect">
                          <a:avLst/>
                        </a:prstGeom>
                        <a:noFill/>
                        <a:ln w="38100">
                          <a:noFill/>
                          <a:miter/>
                        </a:ln>
                      </p:spPr>
                    </p:pic>
                  </p:oleObj>
                </mc:Fallback>
              </mc:AlternateContent>
            </a:graphicData>
          </a:graphic>
        </p:graphicFrame>
        <p:graphicFrame>
          <p:nvGraphicFramePr>
            <p:cNvPr id="36877" name="Object 14"/>
            <p:cNvGraphicFramePr>
              <a:graphicFrameLocks noChangeAspect="1"/>
            </p:cNvGraphicFramePr>
            <p:nvPr/>
          </p:nvGraphicFramePr>
          <p:xfrm>
            <a:off x="1584" y="2871"/>
            <a:ext cx="576" cy="249"/>
          </p:xfrm>
          <a:graphic>
            <a:graphicData uri="http://schemas.openxmlformats.org/presentationml/2006/ole">
              <mc:AlternateContent xmlns:mc="http://schemas.openxmlformats.org/markup-compatibility/2006">
                <mc:Choice xmlns:v="urn:schemas-microsoft-com:vml" Requires="v">
                  <p:oleObj spid="_x0000_s11384" name="" r:id="rId15" imgW="520065" imgH="177800" progId="Equation.3">
                    <p:embed/>
                  </p:oleObj>
                </mc:Choice>
                <mc:Fallback>
                  <p:oleObj name="" r:id="rId15" imgW="520065" imgH="177800" progId="Equation.3">
                    <p:embed/>
                    <p:pic>
                      <p:nvPicPr>
                        <p:cNvPr id="0" name="图片 3129"/>
                        <p:cNvPicPr/>
                        <p:nvPr/>
                      </p:nvPicPr>
                      <p:blipFill>
                        <a:blip r:embed="rId16"/>
                        <a:stretch>
                          <a:fillRect/>
                        </a:stretch>
                      </p:blipFill>
                      <p:spPr>
                        <a:xfrm>
                          <a:off x="1584" y="2871"/>
                          <a:ext cx="576" cy="249"/>
                        </a:xfrm>
                        <a:prstGeom prst="rect">
                          <a:avLst/>
                        </a:prstGeom>
                        <a:noFill/>
                        <a:ln w="38100">
                          <a:noFill/>
                          <a:miter/>
                        </a:ln>
                      </p:spPr>
                    </p:pic>
                  </p:oleObj>
                </mc:Fallback>
              </mc:AlternateContent>
            </a:graphicData>
          </a:graphic>
        </p:graphicFrame>
      </p:grpSp>
      <p:sp>
        <p:nvSpPr>
          <p:cNvPr id="36872" name="Rectangle 15"/>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6873" name="Rectangle 16"/>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7891" name="Rectangle 2"/>
          <p:cNvSpPr>
            <a:spLocks noGrp="1"/>
          </p:cNvSpPr>
          <p:nvPr>
            <p:ph idx="1"/>
          </p:nvPr>
        </p:nvSpPr>
        <p:spPr>
          <a:xfrm>
            <a:off x="0" y="1981200"/>
            <a:ext cx="8642350" cy="692150"/>
          </a:xfrm>
        </p:spPr>
        <p:txBody>
          <a:bodyPr vert="horz" wrap="square" lIns="91440" tIns="45720" rIns="91440" bIns="45720" anchor="t" anchorCtr="0"/>
          <a:lstStyle/>
          <a:p>
            <a:pPr eaLnBrk="1" hangingPunct="1">
              <a:buNone/>
            </a:pPr>
            <a:r>
              <a:rPr lang="zh-CN" altLang="en-US" sz="2400" b="1" dirty="0">
                <a:latin typeface="宋体" pitchFamily="2" charset="-122"/>
              </a:rPr>
              <a:t>第二步：根据结论不确定性的合成算法得到：</a:t>
            </a:r>
            <a:r>
              <a:rPr lang="zh-CN" altLang="en-US" b="1" dirty="0"/>
              <a:t>  </a:t>
            </a:r>
            <a:endParaRPr lang="zh-CN" altLang="en-US" b="1" dirty="0"/>
          </a:p>
          <a:p>
            <a:pPr eaLnBrk="1" hangingPunct="1"/>
            <a:endParaRPr lang="en-US" altLang="zh-CN" b="1" dirty="0"/>
          </a:p>
        </p:txBody>
      </p:sp>
      <p:graphicFrame>
        <p:nvGraphicFramePr>
          <p:cNvPr id="370693" name="Object 5"/>
          <p:cNvGraphicFramePr>
            <a:graphicFrameLocks noChangeAspect="1"/>
          </p:cNvGraphicFramePr>
          <p:nvPr/>
        </p:nvGraphicFramePr>
        <p:xfrm>
          <a:off x="511175" y="2871788"/>
          <a:ext cx="5791200" cy="487362"/>
        </p:xfrm>
        <a:graphic>
          <a:graphicData uri="http://schemas.openxmlformats.org/presentationml/2006/ole">
            <mc:AlternateContent xmlns:mc="http://schemas.openxmlformats.org/markup-compatibility/2006">
              <mc:Choice xmlns:v="urn:schemas-microsoft-com:vml" Requires="v">
                <p:oleObj spid="_x0000_s12415" name="" r:id="rId1" imgW="3124200" imgH="241300" progId="Equation.3">
                  <p:embed/>
                </p:oleObj>
              </mc:Choice>
              <mc:Fallback>
                <p:oleObj name="" r:id="rId1" imgW="3124200" imgH="241300" progId="Equation.3">
                  <p:embed/>
                  <p:pic>
                    <p:nvPicPr>
                      <p:cNvPr id="0" name="图片 3142"/>
                      <p:cNvPicPr/>
                      <p:nvPr/>
                    </p:nvPicPr>
                    <p:blipFill>
                      <a:blip r:embed="rId2"/>
                      <a:stretch>
                        <a:fillRect/>
                      </a:stretch>
                    </p:blipFill>
                    <p:spPr>
                      <a:xfrm>
                        <a:off x="511175" y="2871788"/>
                        <a:ext cx="5791200" cy="487362"/>
                      </a:xfrm>
                      <a:prstGeom prst="rect">
                        <a:avLst/>
                      </a:prstGeom>
                      <a:noFill/>
                      <a:ln w="38100">
                        <a:noFill/>
                        <a:miter/>
                      </a:ln>
                    </p:spPr>
                  </p:pic>
                </p:oleObj>
              </mc:Fallback>
            </mc:AlternateContent>
          </a:graphicData>
        </a:graphic>
      </p:graphicFrame>
      <p:graphicFrame>
        <p:nvGraphicFramePr>
          <p:cNvPr id="370694" name="Object 6"/>
          <p:cNvGraphicFramePr>
            <a:graphicFrameLocks noChangeAspect="1"/>
          </p:cNvGraphicFramePr>
          <p:nvPr/>
        </p:nvGraphicFramePr>
        <p:xfrm>
          <a:off x="1501775" y="3435350"/>
          <a:ext cx="2892425" cy="381000"/>
        </p:xfrm>
        <a:graphic>
          <a:graphicData uri="http://schemas.openxmlformats.org/presentationml/2006/ole">
            <mc:AlternateContent xmlns:mc="http://schemas.openxmlformats.org/markup-compatibility/2006">
              <mc:Choice xmlns:v="urn:schemas-microsoft-com:vml" Requires="v">
                <p:oleObj spid="_x0000_s12416" name="" r:id="rId3" imgW="1637665" imgH="177800" progId="Equation.3">
                  <p:embed/>
                </p:oleObj>
              </mc:Choice>
              <mc:Fallback>
                <p:oleObj name="" r:id="rId3" imgW="1637665" imgH="177800" progId="Equation.3">
                  <p:embed/>
                  <p:pic>
                    <p:nvPicPr>
                      <p:cNvPr id="0" name="图片 3147"/>
                      <p:cNvPicPr/>
                      <p:nvPr/>
                    </p:nvPicPr>
                    <p:blipFill>
                      <a:blip r:embed="rId4"/>
                      <a:stretch>
                        <a:fillRect/>
                      </a:stretch>
                    </p:blipFill>
                    <p:spPr>
                      <a:xfrm>
                        <a:off x="1501775" y="3435350"/>
                        <a:ext cx="2892425" cy="381000"/>
                      </a:xfrm>
                      <a:prstGeom prst="rect">
                        <a:avLst/>
                      </a:prstGeom>
                      <a:noFill/>
                      <a:ln w="38100">
                        <a:noFill/>
                        <a:miter/>
                      </a:ln>
                    </p:spPr>
                  </p:pic>
                </p:oleObj>
              </mc:Fallback>
            </mc:AlternateContent>
          </a:graphicData>
        </a:graphic>
      </p:graphicFrame>
      <p:graphicFrame>
        <p:nvGraphicFramePr>
          <p:cNvPr id="370695" name="Object 7"/>
          <p:cNvGraphicFramePr>
            <a:graphicFrameLocks noChangeAspect="1"/>
          </p:cNvGraphicFramePr>
          <p:nvPr/>
        </p:nvGraphicFramePr>
        <p:xfrm>
          <a:off x="4446588" y="3435350"/>
          <a:ext cx="865187" cy="371475"/>
        </p:xfrm>
        <a:graphic>
          <a:graphicData uri="http://schemas.openxmlformats.org/presentationml/2006/ole">
            <mc:AlternateContent xmlns:mc="http://schemas.openxmlformats.org/markup-compatibility/2006">
              <mc:Choice xmlns:v="urn:schemas-microsoft-com:vml" Requires="v">
                <p:oleObj spid="_x0000_s12417" name="" r:id="rId5" imgW="431165" imgH="177800" progId="Equation.3">
                  <p:embed/>
                </p:oleObj>
              </mc:Choice>
              <mc:Fallback>
                <p:oleObj name="" r:id="rId5" imgW="431165" imgH="177800" progId="Equation.3">
                  <p:embed/>
                  <p:pic>
                    <p:nvPicPr>
                      <p:cNvPr id="0" name="图片 3143"/>
                      <p:cNvPicPr/>
                      <p:nvPr/>
                    </p:nvPicPr>
                    <p:blipFill>
                      <a:blip r:embed="rId6"/>
                      <a:stretch>
                        <a:fillRect/>
                      </a:stretch>
                    </p:blipFill>
                    <p:spPr>
                      <a:xfrm>
                        <a:off x="4446588" y="3435350"/>
                        <a:ext cx="865187" cy="371475"/>
                      </a:xfrm>
                      <a:prstGeom prst="rect">
                        <a:avLst/>
                      </a:prstGeom>
                      <a:noFill/>
                      <a:ln w="38100">
                        <a:noFill/>
                        <a:miter/>
                      </a:ln>
                    </p:spPr>
                  </p:pic>
                </p:oleObj>
              </mc:Fallback>
            </mc:AlternateContent>
          </a:graphicData>
        </a:graphic>
      </p:graphicFrame>
      <p:graphicFrame>
        <p:nvGraphicFramePr>
          <p:cNvPr id="370696" name="Object 8"/>
          <p:cNvGraphicFramePr>
            <a:graphicFrameLocks noChangeAspect="1"/>
          </p:cNvGraphicFramePr>
          <p:nvPr/>
        </p:nvGraphicFramePr>
        <p:xfrm>
          <a:off x="434975" y="3968750"/>
          <a:ext cx="5181600" cy="957263"/>
        </p:xfrm>
        <a:graphic>
          <a:graphicData uri="http://schemas.openxmlformats.org/presentationml/2006/ole">
            <mc:AlternateContent xmlns:mc="http://schemas.openxmlformats.org/markup-compatibility/2006">
              <mc:Choice xmlns:v="urn:schemas-microsoft-com:vml" Requires="v">
                <p:oleObj spid="_x0000_s12418" name="" r:id="rId7" imgW="2768600" imgH="469900" progId="Equation.3">
                  <p:embed/>
                </p:oleObj>
              </mc:Choice>
              <mc:Fallback>
                <p:oleObj name="" r:id="rId7" imgW="2768600" imgH="469900" progId="Equation.3">
                  <p:embed/>
                  <p:pic>
                    <p:nvPicPr>
                      <p:cNvPr id="0" name="图片 3145"/>
                      <p:cNvPicPr/>
                      <p:nvPr/>
                    </p:nvPicPr>
                    <p:blipFill>
                      <a:blip r:embed="rId8"/>
                      <a:stretch>
                        <a:fillRect/>
                      </a:stretch>
                    </p:blipFill>
                    <p:spPr>
                      <a:xfrm>
                        <a:off x="434975" y="3968750"/>
                        <a:ext cx="5181600" cy="957263"/>
                      </a:xfrm>
                      <a:prstGeom prst="rect">
                        <a:avLst/>
                      </a:prstGeom>
                      <a:noFill/>
                      <a:ln w="38100">
                        <a:noFill/>
                        <a:miter/>
                      </a:ln>
                    </p:spPr>
                  </p:pic>
                </p:oleObj>
              </mc:Fallback>
            </mc:AlternateContent>
          </a:graphicData>
        </a:graphic>
      </p:graphicFrame>
      <p:graphicFrame>
        <p:nvGraphicFramePr>
          <p:cNvPr id="370697" name="Object 9"/>
          <p:cNvGraphicFramePr>
            <a:graphicFrameLocks noChangeAspect="1"/>
          </p:cNvGraphicFramePr>
          <p:nvPr/>
        </p:nvGraphicFramePr>
        <p:xfrm>
          <a:off x="1730375" y="4959350"/>
          <a:ext cx="2667000" cy="858838"/>
        </p:xfrm>
        <a:graphic>
          <a:graphicData uri="http://schemas.openxmlformats.org/presentationml/2006/ole">
            <mc:AlternateContent xmlns:mc="http://schemas.openxmlformats.org/markup-compatibility/2006">
              <mc:Choice xmlns:v="urn:schemas-microsoft-com:vml" Requires="v">
                <p:oleObj spid="_x0000_s12419" name="" r:id="rId9" imgW="1308100" imgH="419100" progId="Equation.3">
                  <p:embed/>
                </p:oleObj>
              </mc:Choice>
              <mc:Fallback>
                <p:oleObj name="" r:id="rId9" imgW="1308100" imgH="419100" progId="Equation.3">
                  <p:embed/>
                  <p:pic>
                    <p:nvPicPr>
                      <p:cNvPr id="0" name="图片 3144"/>
                      <p:cNvPicPr/>
                      <p:nvPr/>
                    </p:nvPicPr>
                    <p:blipFill>
                      <a:blip r:embed="rId10"/>
                      <a:stretch>
                        <a:fillRect/>
                      </a:stretch>
                    </p:blipFill>
                    <p:spPr>
                      <a:xfrm>
                        <a:off x="1730375" y="4959350"/>
                        <a:ext cx="2667000" cy="858838"/>
                      </a:xfrm>
                      <a:prstGeom prst="rect">
                        <a:avLst/>
                      </a:prstGeom>
                      <a:noFill/>
                      <a:ln w="38100">
                        <a:noFill/>
                        <a:miter/>
                      </a:ln>
                    </p:spPr>
                  </p:pic>
                </p:oleObj>
              </mc:Fallback>
            </mc:AlternateContent>
          </a:graphicData>
        </a:graphic>
      </p:graphicFrame>
      <p:graphicFrame>
        <p:nvGraphicFramePr>
          <p:cNvPr id="370698" name="Object 10"/>
          <p:cNvGraphicFramePr>
            <a:graphicFrameLocks noChangeAspect="1"/>
          </p:cNvGraphicFramePr>
          <p:nvPr/>
        </p:nvGraphicFramePr>
        <p:xfrm>
          <a:off x="4549775" y="5035550"/>
          <a:ext cx="758825" cy="798513"/>
        </p:xfrm>
        <a:graphic>
          <a:graphicData uri="http://schemas.openxmlformats.org/presentationml/2006/ole">
            <mc:AlternateContent xmlns:mc="http://schemas.openxmlformats.org/markup-compatibility/2006">
              <mc:Choice xmlns:v="urn:schemas-microsoft-com:vml" Requires="v">
                <p:oleObj spid="_x0000_s12420" name="" r:id="rId11" imgW="457200" imgH="393700" progId="Equation.3">
                  <p:embed/>
                </p:oleObj>
              </mc:Choice>
              <mc:Fallback>
                <p:oleObj name="" r:id="rId11" imgW="457200" imgH="393700" progId="Equation.3">
                  <p:embed/>
                  <p:pic>
                    <p:nvPicPr>
                      <p:cNvPr id="0" name="图片 3140"/>
                      <p:cNvPicPr/>
                      <p:nvPr/>
                    </p:nvPicPr>
                    <p:blipFill>
                      <a:blip r:embed="rId12"/>
                      <a:stretch>
                        <a:fillRect/>
                      </a:stretch>
                    </p:blipFill>
                    <p:spPr>
                      <a:xfrm>
                        <a:off x="4549775" y="5035550"/>
                        <a:ext cx="758825" cy="798513"/>
                      </a:xfrm>
                      <a:prstGeom prst="rect">
                        <a:avLst/>
                      </a:prstGeom>
                      <a:noFill/>
                      <a:ln w="38100">
                        <a:noFill/>
                        <a:miter/>
                      </a:ln>
                    </p:spPr>
                  </p:pic>
                </p:oleObj>
              </mc:Fallback>
            </mc:AlternateContent>
          </a:graphicData>
        </a:graphic>
      </p:graphicFrame>
      <p:graphicFrame>
        <p:nvGraphicFramePr>
          <p:cNvPr id="370699" name="Object 11"/>
          <p:cNvGraphicFramePr>
            <a:graphicFrameLocks noChangeAspect="1"/>
          </p:cNvGraphicFramePr>
          <p:nvPr/>
        </p:nvGraphicFramePr>
        <p:xfrm>
          <a:off x="5387975" y="5264150"/>
          <a:ext cx="838200" cy="371475"/>
        </p:xfrm>
        <a:graphic>
          <a:graphicData uri="http://schemas.openxmlformats.org/presentationml/2006/ole">
            <mc:AlternateContent xmlns:mc="http://schemas.openxmlformats.org/markup-compatibility/2006">
              <mc:Choice xmlns:v="urn:schemas-microsoft-com:vml" Requires="v">
                <p:oleObj spid="_x0000_s12421" name="" r:id="rId13" imgW="431165" imgH="177800" progId="Equation.3">
                  <p:embed/>
                </p:oleObj>
              </mc:Choice>
              <mc:Fallback>
                <p:oleObj name="" r:id="rId13" imgW="431165" imgH="177800" progId="Equation.3">
                  <p:embed/>
                  <p:pic>
                    <p:nvPicPr>
                      <p:cNvPr id="0" name="图片 3146"/>
                      <p:cNvPicPr/>
                      <p:nvPr/>
                    </p:nvPicPr>
                    <p:blipFill>
                      <a:blip r:embed="rId14"/>
                      <a:stretch>
                        <a:fillRect/>
                      </a:stretch>
                    </p:blipFill>
                    <p:spPr>
                      <a:xfrm>
                        <a:off x="5387975" y="5264150"/>
                        <a:ext cx="838200" cy="371475"/>
                      </a:xfrm>
                      <a:prstGeom prst="rect">
                        <a:avLst/>
                      </a:prstGeom>
                      <a:noFill/>
                      <a:ln w="38100">
                        <a:noFill/>
                        <a:miter/>
                      </a:ln>
                    </p:spPr>
                  </p:pic>
                </p:oleObj>
              </mc:Fallback>
            </mc:AlternateContent>
          </a:graphicData>
        </a:graphic>
      </p:graphicFrame>
      <p:sp>
        <p:nvSpPr>
          <p:cNvPr id="370700" name="Text Box 12"/>
          <p:cNvSpPr txBox="1"/>
          <p:nvPr/>
        </p:nvSpPr>
        <p:spPr>
          <a:xfrm>
            <a:off x="358775" y="6102350"/>
            <a:ext cx="2438400" cy="488950"/>
          </a:xfrm>
          <a:prstGeom prst="rect">
            <a:avLst/>
          </a:prstGeom>
          <a:noFill/>
          <a:ln w="9525">
            <a:noFill/>
          </a:ln>
        </p:spPr>
        <p:txBody>
          <a:bodyPr>
            <a:spAutoFit/>
          </a:bodyPr>
          <a:lstStyle/>
          <a:p>
            <a:pPr eaLnBrk="1" hangingPunct="1">
              <a:spcBef>
                <a:spcPct val="50000"/>
              </a:spcBef>
            </a:pPr>
            <a:r>
              <a:rPr lang="zh-CN" altLang="en-US" sz="2600" b="1" dirty="0">
                <a:latin typeface="宋体" pitchFamily="2" charset="-122"/>
              </a:rPr>
              <a:t>综合可信度：</a:t>
            </a:r>
            <a:r>
              <a:rPr lang="zh-CN" altLang="en-US" sz="2600" b="1" dirty="0">
                <a:latin typeface="Arial" panose="020B0604020202090204" pitchFamily="34" charset="0"/>
              </a:rPr>
              <a:t> </a:t>
            </a:r>
            <a:endParaRPr lang="zh-CN" altLang="en-US" sz="2600" b="1" dirty="0">
              <a:latin typeface="Arial" panose="020B0604020202090204" pitchFamily="34" charset="0"/>
            </a:endParaRPr>
          </a:p>
        </p:txBody>
      </p:sp>
      <p:sp>
        <p:nvSpPr>
          <p:cNvPr id="37900" name="Rectangle 13"/>
          <p:cNvSpPr/>
          <p:nvPr/>
        </p:nvSpPr>
        <p:spPr>
          <a:xfrm>
            <a:off x="4324350"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70702" name="Object 14"/>
          <p:cNvGraphicFramePr>
            <a:graphicFrameLocks noChangeAspect="1"/>
          </p:cNvGraphicFramePr>
          <p:nvPr/>
        </p:nvGraphicFramePr>
        <p:xfrm>
          <a:off x="2339975" y="6145213"/>
          <a:ext cx="1752600" cy="490537"/>
        </p:xfrm>
        <a:graphic>
          <a:graphicData uri="http://schemas.openxmlformats.org/presentationml/2006/ole">
            <mc:AlternateContent xmlns:mc="http://schemas.openxmlformats.org/markup-compatibility/2006">
              <mc:Choice xmlns:v="urn:schemas-microsoft-com:vml" Requires="v">
                <p:oleObj spid="_x0000_s12422" name="" r:id="rId15" imgW="698500" imgH="165100" progId="Equation.DSMT4">
                  <p:embed/>
                </p:oleObj>
              </mc:Choice>
              <mc:Fallback>
                <p:oleObj name="" r:id="rId15" imgW="698500" imgH="165100" progId="Equation.DSMT4">
                  <p:embed/>
                  <p:pic>
                    <p:nvPicPr>
                      <p:cNvPr id="0" name="图片 3141"/>
                      <p:cNvPicPr/>
                      <p:nvPr/>
                    </p:nvPicPr>
                    <p:blipFill>
                      <a:blip r:embed="rId16"/>
                      <a:stretch>
                        <a:fillRect/>
                      </a:stretch>
                    </p:blipFill>
                    <p:spPr>
                      <a:xfrm>
                        <a:off x="2339975" y="6145213"/>
                        <a:ext cx="1752600" cy="490537"/>
                      </a:xfrm>
                      <a:prstGeom prst="rect">
                        <a:avLst/>
                      </a:prstGeom>
                      <a:noFill/>
                      <a:ln w="38100">
                        <a:noFill/>
                        <a:miter/>
                      </a:ln>
                    </p:spPr>
                  </p:pic>
                </p:oleObj>
              </mc:Fallback>
            </mc:AlternateContent>
          </a:graphicData>
        </a:graphic>
      </p:graphicFrame>
      <p:sp>
        <p:nvSpPr>
          <p:cNvPr id="37902" name="Rectangle 15"/>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7903" name="Rectangle 16"/>
          <p:cNvSpPr/>
          <p:nvPr/>
        </p:nvSpPr>
        <p:spPr>
          <a:xfrm>
            <a:off x="0" y="-2794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graphicFrame>
        <p:nvGraphicFramePr>
          <p:cNvPr id="32772" name="Object 3"/>
          <p:cNvGraphicFramePr>
            <a:graphicFrameLocks noChangeAspect="1"/>
          </p:cNvGraphicFramePr>
          <p:nvPr/>
        </p:nvGraphicFramePr>
        <p:xfrm>
          <a:off x="0" y="76042"/>
          <a:ext cx="8839200" cy="1973580"/>
        </p:xfrm>
        <a:graphic>
          <a:graphicData uri="http://schemas.openxmlformats.org/presentationml/2006/ole">
            <mc:AlternateContent xmlns:mc="http://schemas.openxmlformats.org/markup-compatibility/2006">
              <mc:Choice xmlns:v="urn:schemas-microsoft-com:vml" Requires="v">
                <p:oleObj spid="_x0000_s12423" name="" r:id="rId17" imgW="4965700" imgH="1016000" progId="Equation.3">
                  <p:embed/>
                </p:oleObj>
              </mc:Choice>
              <mc:Fallback>
                <p:oleObj name="" r:id="rId17" imgW="4965700" imgH="1016000" progId="Equation.3">
                  <p:embed/>
                  <p:pic>
                    <p:nvPicPr>
                      <p:cNvPr id="0" name="图片 3102"/>
                      <p:cNvPicPr/>
                      <p:nvPr/>
                    </p:nvPicPr>
                    <p:blipFill>
                      <a:blip r:embed="rId18"/>
                      <a:stretch>
                        <a:fillRect/>
                      </a:stretch>
                    </p:blipFill>
                    <p:spPr>
                      <a:xfrm>
                        <a:off x="0" y="76042"/>
                        <a:ext cx="8839200" cy="1973580"/>
                      </a:xfrm>
                      <a:prstGeom prst="rect">
                        <a:avLst/>
                      </a:prstGeom>
                      <a:solidFill>
                        <a:srgbClr val="0000FF"/>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0693"/>
                                        </p:tgtEl>
                                        <p:attrNameLst>
                                          <p:attrName>style.visibility</p:attrName>
                                        </p:attrNameLst>
                                      </p:cBhvr>
                                      <p:to>
                                        <p:strVal val="visible"/>
                                      </p:to>
                                    </p:set>
                                    <p:anim calcmode="lin" valueType="num">
                                      <p:cBhvr additive="base">
                                        <p:cTn id="7" dur="500" fill="hold"/>
                                        <p:tgtEl>
                                          <p:spTgt spid="370693"/>
                                        </p:tgtEl>
                                        <p:attrNameLst>
                                          <p:attrName>ppt_x</p:attrName>
                                        </p:attrNameLst>
                                      </p:cBhvr>
                                      <p:tavLst>
                                        <p:tav tm="0">
                                          <p:val>
                                            <p:strVal val="0-#ppt_w/2"/>
                                          </p:val>
                                        </p:tav>
                                        <p:tav tm="100000">
                                          <p:val>
                                            <p:strVal val="#ppt_x"/>
                                          </p:val>
                                        </p:tav>
                                      </p:tavLst>
                                    </p:anim>
                                    <p:anim calcmode="lin" valueType="num">
                                      <p:cBhvr additive="base">
                                        <p:cTn id="8" dur="500" fill="hold"/>
                                        <p:tgtEl>
                                          <p:spTgt spid="37069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70694"/>
                                        </p:tgtEl>
                                        <p:attrNameLst>
                                          <p:attrName>style.visibility</p:attrName>
                                        </p:attrNameLst>
                                      </p:cBhvr>
                                      <p:to>
                                        <p:strVal val="visible"/>
                                      </p:to>
                                    </p:set>
                                    <p:anim calcmode="lin" valueType="num">
                                      <p:cBhvr additive="base">
                                        <p:cTn id="12" dur="500" fill="hold"/>
                                        <p:tgtEl>
                                          <p:spTgt spid="370694"/>
                                        </p:tgtEl>
                                        <p:attrNameLst>
                                          <p:attrName>ppt_x</p:attrName>
                                        </p:attrNameLst>
                                      </p:cBhvr>
                                      <p:tavLst>
                                        <p:tav tm="0">
                                          <p:val>
                                            <p:strVal val="0-#ppt_w/2"/>
                                          </p:val>
                                        </p:tav>
                                        <p:tav tm="100000">
                                          <p:val>
                                            <p:strVal val="#ppt_x"/>
                                          </p:val>
                                        </p:tav>
                                      </p:tavLst>
                                    </p:anim>
                                    <p:anim calcmode="lin" valueType="num">
                                      <p:cBhvr additive="base">
                                        <p:cTn id="13" dur="500" fill="hold"/>
                                        <p:tgtEl>
                                          <p:spTgt spid="37069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70695"/>
                                        </p:tgtEl>
                                        <p:attrNameLst>
                                          <p:attrName>style.visibility</p:attrName>
                                        </p:attrNameLst>
                                      </p:cBhvr>
                                      <p:to>
                                        <p:strVal val="visible"/>
                                      </p:to>
                                    </p:set>
                                    <p:anim calcmode="lin" valueType="num">
                                      <p:cBhvr additive="base">
                                        <p:cTn id="17" dur="500" fill="hold"/>
                                        <p:tgtEl>
                                          <p:spTgt spid="370695"/>
                                        </p:tgtEl>
                                        <p:attrNameLst>
                                          <p:attrName>ppt_x</p:attrName>
                                        </p:attrNameLst>
                                      </p:cBhvr>
                                      <p:tavLst>
                                        <p:tav tm="0">
                                          <p:val>
                                            <p:strVal val="1+#ppt_w/2"/>
                                          </p:val>
                                        </p:tav>
                                        <p:tav tm="100000">
                                          <p:val>
                                            <p:strVal val="#ppt_x"/>
                                          </p:val>
                                        </p:tav>
                                      </p:tavLst>
                                    </p:anim>
                                    <p:anim calcmode="lin" valueType="num">
                                      <p:cBhvr additive="base">
                                        <p:cTn id="18" dur="500" fill="hold"/>
                                        <p:tgtEl>
                                          <p:spTgt spid="3706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70696"/>
                                        </p:tgtEl>
                                        <p:attrNameLst>
                                          <p:attrName>style.visibility</p:attrName>
                                        </p:attrNameLst>
                                      </p:cBhvr>
                                      <p:to>
                                        <p:strVal val="visible"/>
                                      </p:to>
                                    </p:set>
                                    <p:anim calcmode="lin" valueType="num">
                                      <p:cBhvr additive="base">
                                        <p:cTn id="23" dur="500" fill="hold"/>
                                        <p:tgtEl>
                                          <p:spTgt spid="370696"/>
                                        </p:tgtEl>
                                        <p:attrNameLst>
                                          <p:attrName>ppt_x</p:attrName>
                                        </p:attrNameLst>
                                      </p:cBhvr>
                                      <p:tavLst>
                                        <p:tav tm="0">
                                          <p:val>
                                            <p:strVal val="0-#ppt_w/2"/>
                                          </p:val>
                                        </p:tav>
                                        <p:tav tm="100000">
                                          <p:val>
                                            <p:strVal val="#ppt_x"/>
                                          </p:val>
                                        </p:tav>
                                      </p:tavLst>
                                    </p:anim>
                                    <p:anim calcmode="lin" valueType="num">
                                      <p:cBhvr additive="base">
                                        <p:cTn id="24" dur="500" fill="hold"/>
                                        <p:tgtEl>
                                          <p:spTgt spid="37069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370697"/>
                                        </p:tgtEl>
                                        <p:attrNameLst>
                                          <p:attrName>style.visibility</p:attrName>
                                        </p:attrNameLst>
                                      </p:cBhvr>
                                      <p:to>
                                        <p:strVal val="visible"/>
                                      </p:to>
                                    </p:set>
                                    <p:anim calcmode="lin" valueType="num">
                                      <p:cBhvr additive="base">
                                        <p:cTn id="28" dur="500" fill="hold"/>
                                        <p:tgtEl>
                                          <p:spTgt spid="370697"/>
                                        </p:tgtEl>
                                        <p:attrNameLst>
                                          <p:attrName>ppt_x</p:attrName>
                                        </p:attrNameLst>
                                      </p:cBhvr>
                                      <p:tavLst>
                                        <p:tav tm="0">
                                          <p:val>
                                            <p:strVal val="0-#ppt_w/2"/>
                                          </p:val>
                                        </p:tav>
                                        <p:tav tm="100000">
                                          <p:val>
                                            <p:strVal val="#ppt_x"/>
                                          </p:val>
                                        </p:tav>
                                      </p:tavLst>
                                    </p:anim>
                                    <p:anim calcmode="lin" valueType="num">
                                      <p:cBhvr additive="base">
                                        <p:cTn id="29" dur="500" fill="hold"/>
                                        <p:tgtEl>
                                          <p:spTgt spid="37069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370698"/>
                                        </p:tgtEl>
                                        <p:attrNameLst>
                                          <p:attrName>style.visibility</p:attrName>
                                        </p:attrNameLst>
                                      </p:cBhvr>
                                      <p:to>
                                        <p:strVal val="visible"/>
                                      </p:to>
                                    </p:set>
                                    <p:anim calcmode="lin" valueType="num">
                                      <p:cBhvr additive="base">
                                        <p:cTn id="33" dur="500" fill="hold"/>
                                        <p:tgtEl>
                                          <p:spTgt spid="370698"/>
                                        </p:tgtEl>
                                        <p:attrNameLst>
                                          <p:attrName>ppt_x</p:attrName>
                                        </p:attrNameLst>
                                      </p:cBhvr>
                                      <p:tavLst>
                                        <p:tav tm="0">
                                          <p:val>
                                            <p:strVal val="1+#ppt_w/2"/>
                                          </p:val>
                                        </p:tav>
                                        <p:tav tm="100000">
                                          <p:val>
                                            <p:strVal val="#ppt_x"/>
                                          </p:val>
                                        </p:tav>
                                      </p:tavLst>
                                    </p:anim>
                                    <p:anim calcmode="lin" valueType="num">
                                      <p:cBhvr additive="base">
                                        <p:cTn id="34" dur="500" fill="hold"/>
                                        <p:tgtEl>
                                          <p:spTgt spid="370698"/>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370699"/>
                                        </p:tgtEl>
                                        <p:attrNameLst>
                                          <p:attrName>style.visibility</p:attrName>
                                        </p:attrNameLst>
                                      </p:cBhvr>
                                      <p:to>
                                        <p:strVal val="visible"/>
                                      </p:to>
                                    </p:set>
                                    <p:anim calcmode="lin" valueType="num">
                                      <p:cBhvr additive="base">
                                        <p:cTn id="38" dur="500" fill="hold"/>
                                        <p:tgtEl>
                                          <p:spTgt spid="370699"/>
                                        </p:tgtEl>
                                        <p:attrNameLst>
                                          <p:attrName>ppt_x</p:attrName>
                                        </p:attrNameLst>
                                      </p:cBhvr>
                                      <p:tavLst>
                                        <p:tav tm="0">
                                          <p:val>
                                            <p:strVal val="1+#ppt_w/2"/>
                                          </p:val>
                                        </p:tav>
                                        <p:tav tm="100000">
                                          <p:val>
                                            <p:strVal val="#ppt_x"/>
                                          </p:val>
                                        </p:tav>
                                      </p:tavLst>
                                    </p:anim>
                                    <p:anim calcmode="lin" valueType="num">
                                      <p:cBhvr additive="base">
                                        <p:cTn id="39" dur="500" fill="hold"/>
                                        <p:tgtEl>
                                          <p:spTgt spid="37069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70700"/>
                                        </p:tgtEl>
                                        <p:attrNameLst>
                                          <p:attrName>style.visibility</p:attrName>
                                        </p:attrNameLst>
                                      </p:cBhvr>
                                      <p:to>
                                        <p:strVal val="visible"/>
                                      </p:to>
                                    </p:set>
                                    <p:anim calcmode="lin" valueType="num">
                                      <p:cBhvr additive="base">
                                        <p:cTn id="44" dur="500" fill="hold"/>
                                        <p:tgtEl>
                                          <p:spTgt spid="370700"/>
                                        </p:tgtEl>
                                        <p:attrNameLst>
                                          <p:attrName>ppt_x</p:attrName>
                                        </p:attrNameLst>
                                      </p:cBhvr>
                                      <p:tavLst>
                                        <p:tav tm="0">
                                          <p:val>
                                            <p:strVal val="0-#ppt_w/2"/>
                                          </p:val>
                                        </p:tav>
                                        <p:tav tm="100000">
                                          <p:val>
                                            <p:strVal val="#ppt_x"/>
                                          </p:val>
                                        </p:tav>
                                      </p:tavLst>
                                    </p:anim>
                                    <p:anim calcmode="lin" valueType="num">
                                      <p:cBhvr additive="base">
                                        <p:cTn id="45" dur="500" fill="hold"/>
                                        <p:tgtEl>
                                          <p:spTgt spid="370700"/>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370702"/>
                                        </p:tgtEl>
                                        <p:attrNameLst>
                                          <p:attrName>style.visibility</p:attrName>
                                        </p:attrNameLst>
                                      </p:cBhvr>
                                      <p:to>
                                        <p:strVal val="visible"/>
                                      </p:to>
                                    </p:set>
                                    <p:anim calcmode="lin" valueType="num">
                                      <p:cBhvr additive="base">
                                        <p:cTn id="49" dur="500" fill="hold"/>
                                        <p:tgtEl>
                                          <p:spTgt spid="370702"/>
                                        </p:tgtEl>
                                        <p:attrNameLst>
                                          <p:attrName>ppt_x</p:attrName>
                                        </p:attrNameLst>
                                      </p:cBhvr>
                                      <p:tavLst>
                                        <p:tav tm="0">
                                          <p:val>
                                            <p:strVal val="1+#ppt_w/2"/>
                                          </p:val>
                                        </p:tav>
                                        <p:tav tm="100000">
                                          <p:val>
                                            <p:strVal val="#ppt_x"/>
                                          </p:val>
                                        </p:tav>
                                      </p:tavLst>
                                    </p:anim>
                                    <p:anim calcmode="lin" valueType="num">
                                      <p:cBhvr additive="base">
                                        <p:cTn id="50" dur="500" fill="hold"/>
                                        <p:tgtEl>
                                          <p:spTgt spid="37070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1203" name="Rectangle 2"/>
          <p:cNvSpPr>
            <a:spLocks noGrp="1"/>
          </p:cNvSpPr>
          <p:nvPr>
            <p:ph idx="1"/>
          </p:nvPr>
        </p:nvSpPr>
        <p:spPr>
          <a:xfrm>
            <a:off x="250825" y="908050"/>
            <a:ext cx="8642350" cy="692150"/>
          </a:xfrm>
        </p:spPr>
        <p:txBody>
          <a:bodyPr vert="horz" wrap="square" lIns="91440" tIns="45720" rIns="91440" bIns="45720" anchor="t" anchorCtr="0"/>
          <a:lstStyle/>
          <a:p>
            <a:pPr eaLnBrk="1" hangingPunct="1">
              <a:buNone/>
            </a:pPr>
            <a:r>
              <a:rPr lang="zh-CN" altLang="en-US" sz="2400" b="1" dirty="0">
                <a:latin typeface="宋体" pitchFamily="2" charset="-122"/>
              </a:rPr>
              <a:t>基于可信度不确定性推理方法的特点</a:t>
            </a:r>
            <a:endParaRPr lang="en-US" altLang="zh-CN" b="1" dirty="0"/>
          </a:p>
        </p:txBody>
      </p:sp>
      <p:sp>
        <p:nvSpPr>
          <p:cNvPr id="51204" name="Rectangle 13"/>
          <p:cNvSpPr/>
          <p:nvPr/>
        </p:nvSpPr>
        <p:spPr>
          <a:xfrm>
            <a:off x="4324350"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51205" name="Rectangle 15"/>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51206" name="Rectangle 16"/>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4.2  </a:t>
            </a:r>
            <a:r>
              <a:rPr lang="zh-CN" altLang="en-US" sz="3800" dirty="0">
                <a:solidFill>
                  <a:schemeClr val="bg1"/>
                </a:solidFill>
                <a:latin typeface="Times New Roman" panose="02020603050405020304" pitchFamily="18" charset="0"/>
              </a:rPr>
              <a:t>可信度方法</a:t>
            </a:r>
            <a:endParaRPr lang="zh-CN" altLang="en-US" sz="3800" dirty="0">
              <a:solidFill>
                <a:schemeClr val="bg1"/>
              </a:solidFill>
              <a:latin typeface="Times New Roman" panose="02020603050405020304" pitchFamily="18" charset="0"/>
            </a:endParaRPr>
          </a:p>
        </p:txBody>
      </p:sp>
      <p:sp>
        <p:nvSpPr>
          <p:cNvPr id="16" name="Rectangle 3" descr="Rectangle: Click to edit Master text styles&#10;Second level&#10;Third level&#10;Fourth level&#10;Fifth level"/>
          <p:cNvSpPr txBox="1">
            <a:spLocks noChangeArrowheads="1"/>
          </p:cNvSpPr>
          <p:nvPr/>
        </p:nvSpPr>
        <p:spPr bwMode="auto">
          <a:xfrm>
            <a:off x="228600" y="14478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a:lstStyle>
          <a:p>
            <a:pPr marL="0" marR="0" lvl="0" indent="0" algn="l" defTabSz="914400" rtl="0" eaLnBrk="1" fontAlgn="base" latinLnBrk="0" hangingPunct="1">
              <a:lnSpc>
                <a:spcPct val="130000"/>
              </a:lnSpc>
              <a:spcBef>
                <a:spcPts val="0"/>
              </a:spcBef>
              <a:spcAft>
                <a:spcPct val="0"/>
              </a:spcAft>
              <a:buClr>
                <a:srgbClr val="F0A22E"/>
              </a:buClr>
              <a:buSzPct val="70000"/>
              <a:buFont typeface="Wingdings 2" panose="05020102010507070707" pitchFamily="18" charset="2"/>
              <a:buNone/>
              <a:defRPr/>
            </a:pPr>
            <a:r>
              <a:rPr kumimoji="0" lang="zh-CN" altLang="en-US" sz="2400" b="1" i="0" u="none" strike="noStrike" kern="1200" cap="none" spc="0" normalizeH="0" baseline="0" noProof="0" dirty="0">
                <a:ln>
                  <a:noFill/>
                </a:ln>
                <a:solidFill>
                  <a:srgbClr val="4E3B30"/>
                </a:solidFill>
                <a:effectLst/>
                <a:uLnTx/>
                <a:uFillTx/>
                <a:latin typeface="+mn-ea"/>
                <a:ea typeface="+mn-ea"/>
                <a:cs typeface="+mn-cs"/>
              </a:rPr>
              <a:t>优点：</a:t>
            </a:r>
            <a:endParaRPr kumimoji="0" lang="zh-CN" altLang="en-US" sz="2400" b="1" i="0" u="none" strike="noStrike" kern="1200" cap="none" spc="0" normalizeH="0" baseline="0" noProof="0" dirty="0">
              <a:ln>
                <a:noFill/>
              </a:ln>
              <a:solidFill>
                <a:srgbClr val="4E3B30"/>
              </a:solidFill>
              <a:effectLst/>
              <a:uLnTx/>
              <a:uFillTx/>
              <a:latin typeface="+mn-ea"/>
              <a:ea typeface="+mn-ea"/>
              <a:cs typeface="+mn-cs"/>
            </a:endParaRPr>
          </a:p>
          <a:p>
            <a:pPr marL="342900" marR="0" lvl="0"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简单、直观。</a:t>
            </a:r>
            <a:endParaRPr kumimoji="0" lang="zh-CN" altLang="en-US" sz="2400" b="0" i="0" u="none" strike="noStrike" kern="1200" cap="none" spc="0" normalizeH="0" baseline="0" noProof="0" dirty="0">
              <a:ln>
                <a:noFill/>
              </a:ln>
              <a:solidFill>
                <a:srgbClr val="4E3B30"/>
              </a:solidFill>
              <a:effectLst/>
              <a:uLnTx/>
              <a:uFillTx/>
              <a:latin typeface="+mn-ea"/>
              <a:ea typeface="+mn-ea"/>
              <a:cs typeface="+mn-cs"/>
            </a:endParaRPr>
          </a:p>
          <a:p>
            <a:pPr marL="0" marR="0" lvl="0" indent="0" algn="l" defTabSz="914400" rtl="0" eaLnBrk="1" fontAlgn="base" latinLnBrk="0" hangingPunct="1">
              <a:lnSpc>
                <a:spcPct val="130000"/>
              </a:lnSpc>
              <a:spcBef>
                <a:spcPts val="0"/>
              </a:spcBef>
              <a:spcAft>
                <a:spcPct val="0"/>
              </a:spcAft>
              <a:buClr>
                <a:srgbClr val="F0A22E"/>
              </a:buClr>
              <a:buSzPct val="70000"/>
              <a:buFont typeface="Wingdings 2" panose="05020102010507070707" pitchFamily="18" charset="2"/>
              <a:buNone/>
              <a:defRPr/>
            </a:pPr>
            <a:r>
              <a:rPr kumimoji="0" lang="zh-CN" altLang="en-US" sz="2400" b="1" i="0" u="none" strike="noStrike" kern="1200" cap="none" spc="0" normalizeH="0" baseline="0" noProof="0" dirty="0">
                <a:ln>
                  <a:noFill/>
                </a:ln>
                <a:solidFill>
                  <a:srgbClr val="4E3B30"/>
                </a:solidFill>
                <a:effectLst/>
                <a:uLnTx/>
                <a:uFillTx/>
                <a:latin typeface="+mn-ea"/>
                <a:ea typeface="+mn-ea"/>
                <a:cs typeface="+mn-cs"/>
              </a:rPr>
              <a:t>缺点：</a:t>
            </a:r>
            <a:endParaRPr kumimoji="0" lang="zh-CN" altLang="en-US" sz="2400" b="1" i="0" u="none" strike="noStrike" kern="1200" cap="none" spc="0" normalizeH="0" baseline="0" noProof="0" dirty="0">
              <a:ln>
                <a:noFill/>
              </a:ln>
              <a:solidFill>
                <a:srgbClr val="4E3B30"/>
              </a:solidFill>
              <a:effectLst/>
              <a:uLnTx/>
              <a:uFillTx/>
              <a:latin typeface="+mn-ea"/>
              <a:ea typeface="+mn-ea"/>
              <a:cs typeface="+mn-cs"/>
            </a:endParaRPr>
          </a:p>
          <a:p>
            <a:pPr marL="342900" marR="0" lvl="0"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可信度因子依赖于专家主观指定，没有统一、客观的尺度，容易产生片面性。</a:t>
            </a:r>
            <a:endParaRPr kumimoji="0" lang="zh-CN" altLang="en-US" sz="2400" b="0" i="0" u="none" strike="noStrike" kern="1200" cap="none" spc="0" normalizeH="0" baseline="0" noProof="0" dirty="0">
              <a:ln>
                <a:noFill/>
              </a:ln>
              <a:solidFill>
                <a:srgbClr val="4E3B30"/>
              </a:solidFill>
              <a:effectLst/>
              <a:uLnTx/>
              <a:uFillTx/>
              <a:latin typeface="+mn-ea"/>
              <a:ea typeface="+mn-ea"/>
              <a:cs typeface="+mn-cs"/>
            </a:endParaRPr>
          </a:p>
          <a:p>
            <a:pPr marL="342900" marR="0" lvl="0"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可信度数字上的语义不标准。</a:t>
            </a:r>
            <a:endParaRPr kumimoji="0" lang="zh-CN" altLang="en-US" sz="2400" b="0" i="0" u="none" strike="noStrike" kern="1200" cap="none" spc="0" normalizeH="0" baseline="0" noProof="0" dirty="0">
              <a:ln>
                <a:noFill/>
              </a:ln>
              <a:solidFill>
                <a:srgbClr val="4E3B30"/>
              </a:solidFill>
              <a:effectLst/>
              <a:uLnTx/>
              <a:uFillTx/>
              <a:latin typeface="+mn-ea"/>
              <a:ea typeface="+mn-ea"/>
              <a:cs typeface="+mn-cs"/>
            </a:endParaRPr>
          </a:p>
          <a:p>
            <a:pPr marL="342900" marR="0" lvl="0"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随着推理延伸，可信度越来越不可靠，误差越来越大。当推理深度达到一定深度时，有可能出现推出的结论不再可信的情况。</a:t>
            </a:r>
            <a:endParaRPr kumimoji="0" lang="zh-CN" altLang="en-US" sz="2400" b="0" i="0" u="none" strike="noStrike" kern="1200" cap="none" spc="0" normalizeH="0" baseline="0" noProof="0" dirty="0">
              <a:ln>
                <a:noFill/>
              </a:ln>
              <a:solidFill>
                <a:srgbClr val="4E3B30"/>
              </a:solidFill>
              <a:effectLst/>
              <a:uLnTx/>
              <a:uFillTx/>
              <a:latin typeface="+mn-ea"/>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 calcmode="lin" valueType="num">
                                      <p:cBhvr additive="base">
                                        <p:cTn id="12"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 calcmode="lin" valueType="num">
                                      <p:cBhvr additive="base">
                                        <p:cTn id="1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 calcmode="lin" valueType="num">
                                      <p:cBhvr additive="base">
                                        <p:cTn id="2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 calcmode="lin" valueType="num">
                                      <p:cBhvr additive="base">
                                        <p:cTn id="2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 calcmode="lin" valueType="num">
                                      <p:cBhvr additive="base">
                                        <p:cTn id="32"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2227" name="Rectangle 2"/>
          <p:cNvSpPr>
            <a:spLocks noGrp="1"/>
          </p:cNvSpPr>
          <p:nvPr>
            <p:ph type="title"/>
          </p:nvPr>
        </p:nvSpPr>
        <p:spPr/>
        <p:txBody>
          <a:bodyPr vert="horz" wrap="square" lIns="91440" tIns="45720" rIns="91440" bIns="45720" anchor="b" anchorCtr="0"/>
          <a:lstStyle/>
          <a:p>
            <a:pPr eaLnBrk="1" hangingPunct="1"/>
            <a:r>
              <a:rPr lang="zh-CN" altLang="en-US" b="0" dirty="0">
                <a:latin typeface="Times New Roman" panose="02020603050405020304" pitchFamily="18" charset="0"/>
              </a:rPr>
              <a:t>第</a:t>
            </a:r>
            <a:r>
              <a:rPr lang="en-US" altLang="zh-CN" b="0" dirty="0">
                <a:latin typeface="Times New Roman" panose="02020603050405020304" pitchFamily="18" charset="0"/>
              </a:rPr>
              <a:t>4</a:t>
            </a:r>
            <a:r>
              <a:rPr lang="zh-CN" altLang="en-US" b="0" dirty="0">
                <a:latin typeface="Times New Roman" panose="02020603050405020304" pitchFamily="18" charset="0"/>
              </a:rPr>
              <a:t>章  不确定性推理方法</a:t>
            </a:r>
            <a:endParaRPr lang="zh-CN" altLang="en-US" b="0" dirty="0">
              <a:latin typeface="Times New Roman" panose="02020603050405020304" pitchFamily="18" charset="0"/>
            </a:endParaRPr>
          </a:p>
        </p:txBody>
      </p:sp>
      <p:sp>
        <p:nvSpPr>
          <p:cNvPr id="52228" name="Rectangle 3"/>
          <p:cNvSpPr>
            <a:spLocks noGrp="1"/>
          </p:cNvSpPr>
          <p:nvPr>
            <p:ph idx="1"/>
          </p:nvPr>
        </p:nvSpPr>
        <p:spPr>
          <a:xfrm>
            <a:off x="468313" y="908050"/>
            <a:ext cx="8424862" cy="5400675"/>
          </a:xfrm>
        </p:spPr>
        <p:txBody>
          <a:bodyPr vert="horz" wrap="square" lIns="91440" tIns="45720" rIns="91440" bIns="45720" anchor="t" anchorCtr="0"/>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可信度方法</a:t>
            </a:r>
            <a:endParaRPr lang="zh-CN" altLang="en-US" b="1" dirty="0">
              <a:latin typeface="Times New Roman" panose="02020603050405020304" pitchFamily="18" charset="0"/>
            </a:endParaRPr>
          </a:p>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4.3  </a:t>
            </a:r>
            <a:r>
              <a:rPr lang="zh-CN" altLang="en-US" b="1" dirty="0">
                <a:solidFill>
                  <a:srgbClr val="0000FF"/>
                </a:solidFill>
                <a:latin typeface="Times New Roman" panose="02020603050405020304" pitchFamily="18" charset="0"/>
              </a:rPr>
              <a:t>证据理论</a:t>
            </a:r>
            <a:endParaRPr lang="zh-CN" altLang="en-US" b="1" dirty="0">
              <a:solidFill>
                <a:srgbClr val="0000FF"/>
              </a:solidFill>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模糊推理方法 </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72738" name="Rectangle 2"/>
          <p:cNvSpPr>
            <a:spLocks noGrp="1"/>
          </p:cNvSpPr>
          <p:nvPr>
            <p:ph idx="1"/>
          </p:nvPr>
        </p:nvSpPr>
        <p:spPr>
          <a:xfrm>
            <a:off x="395288" y="1123950"/>
            <a:ext cx="8353425" cy="5400675"/>
          </a:xfrm>
        </p:spPr>
        <p:txBody>
          <a:bodyPr vert="horz" wrap="square" lIns="91440" tIns="45720" rIns="91440" bIns="45720" anchor="t" anchorCtr="0"/>
          <a:lstStyle/>
          <a:p>
            <a:pPr marL="0" indent="0" eaLnBrk="1" hangingPunct="1">
              <a:lnSpc>
                <a:spcPct val="110000"/>
              </a:lnSpc>
              <a:buBlip>
                <a:blip r:embed="rId1"/>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证据理论</a:t>
            </a:r>
            <a:r>
              <a:rPr lang="en-US" altLang="zh-CN" sz="2600" dirty="0">
                <a:latin typeface="Times New Roman" panose="02020603050405020304" pitchFamily="18" charset="0"/>
              </a:rPr>
              <a:t>(theory of evidence)</a:t>
            </a:r>
            <a:r>
              <a:rPr lang="zh-CN" altLang="en-US" sz="2600" dirty="0">
                <a:latin typeface="Times New Roman" panose="02020603050405020304" pitchFamily="18" charset="0"/>
              </a:rPr>
              <a:t>：又称</a:t>
            </a:r>
            <a:r>
              <a:rPr lang="en-US" altLang="zh-CN" sz="2600" dirty="0">
                <a:latin typeface="Times New Roman" panose="02020603050405020304" pitchFamily="18" charset="0"/>
              </a:rPr>
              <a:t>D</a:t>
            </a:r>
            <a:r>
              <a:rPr lang="zh-CN" altLang="en-US" sz="2600" dirty="0">
                <a:latin typeface="Times New Roman" panose="02020603050405020304" pitchFamily="18" charset="0"/>
              </a:rPr>
              <a:t>－</a:t>
            </a:r>
            <a:r>
              <a:rPr lang="en-US" altLang="zh-CN" sz="2600" dirty="0">
                <a:latin typeface="Times New Roman" panose="02020603050405020304" pitchFamily="18" charset="0"/>
              </a:rPr>
              <a:t>S</a:t>
            </a:r>
            <a:r>
              <a:rPr lang="zh-CN" altLang="en-US" sz="2600" dirty="0">
                <a:latin typeface="Times New Roman" panose="02020603050405020304" pitchFamily="18" charset="0"/>
              </a:rPr>
              <a:t>理论，是德普斯特（</a:t>
            </a:r>
            <a:r>
              <a:rPr lang="en-US" altLang="zh-CN" sz="2600" dirty="0">
                <a:latin typeface="Times New Roman" panose="02020603050405020304" pitchFamily="18" charset="0"/>
              </a:rPr>
              <a:t>A. P. Dempster</a:t>
            </a:r>
            <a:r>
              <a:rPr lang="zh-CN" altLang="en-US" sz="2600" dirty="0">
                <a:latin typeface="Times New Roman" panose="02020603050405020304" pitchFamily="18" charset="0"/>
              </a:rPr>
              <a:t>）首先提出，沙佛（</a:t>
            </a:r>
            <a:r>
              <a:rPr lang="en-US" altLang="zh-CN" sz="2600" dirty="0">
                <a:latin typeface="Times New Roman" panose="02020603050405020304" pitchFamily="18" charset="0"/>
              </a:rPr>
              <a:t>G.  Shafer</a:t>
            </a:r>
            <a:r>
              <a:rPr lang="zh-CN" altLang="en-US" sz="2600" dirty="0">
                <a:latin typeface="Times New Roman" panose="02020603050405020304" pitchFamily="18" charset="0"/>
              </a:rPr>
              <a:t>）进一步发展起来的一种处理不确定性的理论。</a:t>
            </a:r>
            <a:endParaRPr lang="zh-CN" altLang="en-US" sz="2600" dirty="0">
              <a:latin typeface="Times New Roman" panose="02020603050405020304" pitchFamily="18" charset="0"/>
            </a:endParaRPr>
          </a:p>
          <a:p>
            <a:pPr marL="0" indent="0" eaLnBrk="1" hangingPunct="1">
              <a:lnSpc>
                <a:spcPct val="110000"/>
              </a:lnSpc>
              <a:buBlip>
                <a:blip r:embed="rId1"/>
              </a:buBlip>
            </a:pPr>
            <a:r>
              <a:rPr lang="zh-CN" altLang="en-US" sz="2600" dirty="0">
                <a:latin typeface="Times New Roman" panose="02020603050405020304" pitchFamily="18" charset="0"/>
              </a:rPr>
              <a:t> </a:t>
            </a:r>
            <a:r>
              <a:rPr lang="en-US" altLang="zh-CN" sz="2600" dirty="0">
                <a:latin typeface="Times New Roman" panose="02020603050405020304" pitchFamily="18" charset="0"/>
              </a:rPr>
              <a:t>1981</a:t>
            </a:r>
            <a:r>
              <a:rPr lang="zh-CN" altLang="en-US" sz="2600" dirty="0">
                <a:latin typeface="Times New Roman" panose="02020603050405020304" pitchFamily="18" charset="0"/>
              </a:rPr>
              <a:t>年巴纳特（</a:t>
            </a:r>
            <a:r>
              <a:rPr lang="en-US" altLang="zh-CN" sz="2600" dirty="0">
                <a:latin typeface="Times New Roman" panose="02020603050405020304" pitchFamily="18" charset="0"/>
              </a:rPr>
              <a:t>J. A. Barnett</a:t>
            </a:r>
            <a:r>
              <a:rPr lang="zh-CN" altLang="en-US" sz="2600" dirty="0">
                <a:latin typeface="Times New Roman" panose="02020603050405020304" pitchFamily="18" charset="0"/>
              </a:rPr>
              <a:t>）把该理论引入专家系统中，同年卡威（</a:t>
            </a:r>
            <a:r>
              <a:rPr lang="en-US" altLang="zh-CN" sz="2600" dirty="0">
                <a:latin typeface="Times New Roman" panose="02020603050405020304" pitchFamily="18" charset="0"/>
              </a:rPr>
              <a:t>J. Garvey</a:t>
            </a:r>
            <a:r>
              <a:rPr lang="zh-CN" altLang="en-US" sz="2600" dirty="0">
                <a:latin typeface="Times New Roman" panose="02020603050405020304" pitchFamily="18" charset="0"/>
              </a:rPr>
              <a:t>）等人用它实现了不确定性推理。</a:t>
            </a:r>
            <a:endParaRPr lang="zh-CN" altLang="en-US" sz="2600" dirty="0">
              <a:latin typeface="Times New Roman" panose="02020603050405020304" pitchFamily="18" charset="0"/>
            </a:endParaRPr>
          </a:p>
          <a:p>
            <a:pPr marL="0" indent="0" eaLnBrk="1" hangingPunct="1">
              <a:lnSpc>
                <a:spcPct val="110000"/>
              </a:lnSpc>
              <a:buBlip>
                <a:blip r:embed="rId1"/>
              </a:buBlip>
            </a:pPr>
            <a:r>
              <a:rPr lang="zh-CN" altLang="en-US" sz="2600" dirty="0">
                <a:latin typeface="Times New Roman" panose="02020603050405020304" pitchFamily="18" charset="0"/>
              </a:rPr>
              <a:t> 目前，在证据理论的基础上已经发展了多种不确定性推理模型。</a:t>
            </a:r>
            <a:endParaRPr lang="zh-CN" altLang="en-US" sz="2600" dirty="0">
              <a:latin typeface="Times New Roman" panose="02020603050405020304" pitchFamily="18" charset="0"/>
            </a:endParaRPr>
          </a:p>
        </p:txBody>
      </p:sp>
      <p:sp>
        <p:nvSpPr>
          <p:cNvPr id="54276"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 </a:t>
            </a:r>
            <a:r>
              <a:rPr lang="zh-CN" altLang="en-US" b="0" dirty="0">
                <a:latin typeface="Times New Roman" panose="02020603050405020304" pitchFamily="18" charset="0"/>
              </a:rPr>
              <a:t>证据理论</a:t>
            </a:r>
            <a:endParaRPr lang="zh-CN" altLang="en-US" b="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2738">
                                            <p:txEl>
                                              <p:pRg st="1" end="1"/>
                                            </p:txEl>
                                          </p:spTgt>
                                        </p:tgtEl>
                                        <p:attrNameLst>
                                          <p:attrName>style.visibility</p:attrName>
                                        </p:attrNameLst>
                                      </p:cBhvr>
                                      <p:to>
                                        <p:strVal val="visible"/>
                                      </p:to>
                                    </p:set>
                                    <p:anim calcmode="lin" valueType="num">
                                      <p:cBhvr additive="base">
                                        <p:cTn id="12" dur="500" fill="hold"/>
                                        <p:tgtEl>
                                          <p:spTgt spid="37273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273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2738">
                                            <p:txEl>
                                              <p:pRg st="2" end="2"/>
                                            </p:txEl>
                                          </p:spTgt>
                                        </p:tgtEl>
                                        <p:attrNameLst>
                                          <p:attrName>style.visibility</p:attrName>
                                        </p:attrNameLst>
                                      </p:cBhvr>
                                      <p:to>
                                        <p:strVal val="visible"/>
                                      </p:to>
                                    </p:set>
                                    <p:anim calcmode="lin" valueType="num">
                                      <p:cBhvr additive="base">
                                        <p:cTn id="17" dur="500" fill="hold"/>
                                        <p:tgtEl>
                                          <p:spTgt spid="37273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27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advAuto="100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7347"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 </a:t>
            </a:r>
            <a:r>
              <a:rPr lang="zh-CN" altLang="en-US" b="0" dirty="0">
                <a:latin typeface="Times New Roman" panose="02020603050405020304" pitchFamily="18" charset="0"/>
              </a:rPr>
              <a:t>证据理论</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73763" name="Rectangle 3"/>
          <p:cNvSpPr>
            <a:spLocks noGrp="1"/>
          </p:cNvSpPr>
          <p:nvPr>
            <p:ph idx="1"/>
          </p:nvPr>
        </p:nvSpPr>
        <p:spPr>
          <a:xfrm>
            <a:off x="395288" y="981075"/>
            <a:ext cx="8424862" cy="5400675"/>
          </a:xfrm>
        </p:spPr>
        <p:txBody>
          <a:bodyPr vert="horz" wrap="square" lIns="91440" tIns="45720" rIns="91440" bIns="45720" anchor="t" anchorCtr="0"/>
          <a:lstStyle/>
          <a:p>
            <a:pPr eaLnBrk="1" hangingPunct="1">
              <a:lnSpc>
                <a:spcPct val="140000"/>
              </a:lnSpc>
              <a:buSzPct val="60000"/>
              <a:buFontTx/>
              <a:buBlip>
                <a:blip r:embed="rId1"/>
              </a:buBlip>
            </a:pPr>
            <a:r>
              <a:rPr lang="en-US" altLang="zh-CN" sz="3000" b="1" dirty="0">
                <a:latin typeface="Times New Roman" panose="02020603050405020304" pitchFamily="18" charset="0"/>
              </a:rPr>
              <a:t>4.3.1  </a:t>
            </a:r>
            <a:r>
              <a:rPr lang="zh-CN" altLang="en-US" sz="3000" b="1" dirty="0">
                <a:latin typeface="Times New Roman" panose="02020603050405020304" pitchFamily="18" charset="0"/>
              </a:rPr>
              <a:t>概率分配函数 </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4.3.2  </a:t>
            </a:r>
            <a:r>
              <a:rPr lang="zh-CN" altLang="en-US" sz="3000" b="1" dirty="0">
                <a:latin typeface="Times New Roman" panose="02020603050405020304" pitchFamily="18" charset="0"/>
              </a:rPr>
              <a:t>信任函数 </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4.3.3  </a:t>
            </a:r>
            <a:r>
              <a:rPr lang="zh-CN" altLang="en-US" sz="3000" b="1" dirty="0">
                <a:latin typeface="Times New Roman" panose="02020603050405020304" pitchFamily="18" charset="0"/>
              </a:rPr>
              <a:t>似然函数 </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4.3.4 </a:t>
            </a:r>
            <a:r>
              <a:rPr lang="zh-CN" altLang="en-US" sz="3000" b="1" dirty="0">
                <a:latin typeface="Times New Roman" panose="02020603050405020304" pitchFamily="18" charset="0"/>
              </a:rPr>
              <a:t>概率分配函数的正交和（证据的组合）</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4.3.5  </a:t>
            </a:r>
            <a:r>
              <a:rPr lang="zh-CN" altLang="en-US" sz="3000" b="1" dirty="0">
                <a:latin typeface="Times New Roman" panose="02020603050405020304" pitchFamily="18" charset="0"/>
              </a:rPr>
              <a:t>基于证据理论的不确定性推理</a:t>
            </a:r>
            <a:endParaRPr lang="zh-CN" altLang="en-US" sz="30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 calcmode="lin" valueType="num">
                                      <p:cBhvr additive="base">
                                        <p:cTn id="12"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 calcmode="lin" valueType="num">
                                      <p:cBhvr additive="base">
                                        <p:cTn id="17"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3763">
                                            <p:txEl>
                                              <p:pRg st="3" end="3"/>
                                            </p:txEl>
                                          </p:spTgt>
                                        </p:tgtEl>
                                        <p:attrNameLst>
                                          <p:attrName>style.visibility</p:attrName>
                                        </p:attrNameLst>
                                      </p:cBhvr>
                                      <p:to>
                                        <p:strVal val="visible"/>
                                      </p:to>
                                    </p:set>
                                    <p:anim calcmode="lin" valueType="num">
                                      <p:cBhvr additive="base">
                                        <p:cTn id="22"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73763">
                                            <p:txEl>
                                              <p:pRg st="4" end="4"/>
                                            </p:txEl>
                                          </p:spTgt>
                                        </p:tgtEl>
                                        <p:attrNameLst>
                                          <p:attrName>style.visibility</p:attrName>
                                        </p:attrNameLst>
                                      </p:cBhvr>
                                      <p:to>
                                        <p:strVal val="visible"/>
                                      </p:to>
                                    </p:set>
                                    <p:anim calcmode="lin" valueType="num">
                                      <p:cBhvr additive="base">
                                        <p:cTn id="27" dur="500" fill="hold"/>
                                        <p:tgtEl>
                                          <p:spTgt spid="3737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37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dvAuto="100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14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800" dirty="0">
                <a:solidFill>
                  <a:schemeClr val="bg1"/>
                </a:solidFill>
                <a:latin typeface="Times New Roman" panose="02020603050405020304" pitchFamily="18" charset="0"/>
              </a:rPr>
              <a:t>第</a:t>
            </a:r>
            <a:r>
              <a:rPr lang="en-US" altLang="zh-CN" sz="3800" dirty="0">
                <a:solidFill>
                  <a:schemeClr val="bg1"/>
                </a:solidFill>
                <a:latin typeface="Times New Roman" panose="02020603050405020304" pitchFamily="18" charset="0"/>
              </a:rPr>
              <a:t>4</a:t>
            </a:r>
            <a:r>
              <a:rPr lang="zh-CN" altLang="en-US" sz="3800" dirty="0">
                <a:solidFill>
                  <a:schemeClr val="bg1"/>
                </a:solidFill>
                <a:latin typeface="Times New Roman" panose="02020603050405020304" pitchFamily="18" charset="0"/>
              </a:rPr>
              <a:t>章  不确定性推理方法</a:t>
            </a:r>
            <a:endParaRPr lang="zh-CN" altLang="en-US" sz="3800" dirty="0">
              <a:solidFill>
                <a:schemeClr val="bg1"/>
              </a:solidFill>
              <a:latin typeface="Times New Roman" panose="02020603050405020304" pitchFamily="18" charset="0"/>
            </a:endParaRPr>
          </a:p>
        </p:txBody>
      </p:sp>
      <p:sp>
        <p:nvSpPr>
          <p:cNvPr id="347139" name="Rectangle 3"/>
          <p:cNvSpPr>
            <a:spLocks noChangeArrowheads="1"/>
          </p:cNvSpPr>
          <p:nvPr/>
        </p:nvSpPr>
        <p:spPr bwMode="auto">
          <a:xfrm>
            <a:off x="547688" y="1066800"/>
            <a:ext cx="804862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0000"/>
              </a:lnSpc>
              <a:spcBef>
                <a:spcPct val="40000"/>
              </a:spcBef>
              <a:spcAft>
                <a:spcPct val="0"/>
              </a:spcAft>
              <a:buClr>
                <a:schemeClr val="accent2"/>
              </a:buClr>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引起知识不确定性的原因有：</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随机性：我有八成的把握打中目标。</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模糊性：高个子适合于打篮球。</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不完全性：这种药可能会治疗</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SARS</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rPr>
              <a:t>经验性：土干了就给花浇水。</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 calcmode="lin" valueType="num">
                                      <p:cBhvr additive="base">
                                        <p:cTn id="12"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 calcmode="lin" valueType="num">
                                      <p:cBhvr additive="base">
                                        <p:cTn id="17"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713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47139">
                                            <p:txEl>
                                              <p:pRg st="3" end="3"/>
                                            </p:txEl>
                                          </p:spTgt>
                                        </p:tgtEl>
                                        <p:attrNameLst>
                                          <p:attrName>style.visibility</p:attrName>
                                        </p:attrNameLst>
                                      </p:cBhvr>
                                      <p:to>
                                        <p:strVal val="visible"/>
                                      </p:to>
                                    </p:set>
                                    <p:anim calcmode="lin" valueType="num">
                                      <p:cBhvr additive="base">
                                        <p:cTn id="22" dur="500" fill="hold"/>
                                        <p:tgtEl>
                                          <p:spTgt spid="34713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4713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47139">
                                            <p:txEl>
                                              <p:pRg st="4" end="4"/>
                                            </p:txEl>
                                          </p:spTgt>
                                        </p:tgtEl>
                                        <p:attrNameLst>
                                          <p:attrName>style.visibility</p:attrName>
                                        </p:attrNameLst>
                                      </p:cBhvr>
                                      <p:to>
                                        <p:strVal val="visible"/>
                                      </p:to>
                                    </p:set>
                                    <p:anim calcmode="lin" valueType="num">
                                      <p:cBhvr additive="base">
                                        <p:cTn id="27" dur="500" fill="hold"/>
                                        <p:tgtEl>
                                          <p:spTgt spid="3471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7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dvAuto="100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837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4.3.1 </a:t>
            </a:r>
            <a:r>
              <a:rPr lang="zh-CN" altLang="en-US" b="0" dirty="0">
                <a:latin typeface="Times New Roman" panose="02020603050405020304" pitchFamily="18" charset="0"/>
              </a:rPr>
              <a:t>概率分配函数</a:t>
            </a:r>
            <a:endParaRPr lang="zh-CN" altLang="en-US" b="0" dirty="0">
              <a:latin typeface="Times New Roman" panose="02020603050405020304" pitchFamily="18" charset="0"/>
            </a:endParaRPr>
          </a:p>
        </p:txBody>
      </p:sp>
      <p:sp>
        <p:nvSpPr>
          <p:cNvPr id="375811" name="Rectangle 3"/>
          <p:cNvSpPr>
            <a:spLocks noGrp="1"/>
          </p:cNvSpPr>
          <p:nvPr>
            <p:ph idx="1"/>
          </p:nvPr>
        </p:nvSpPr>
        <p:spPr/>
        <p:txBody>
          <a:bodyPr vert="horz" wrap="square" lIns="91440" tIns="45720" rIns="91440" bIns="45720" anchor="t" anchorCtr="0"/>
          <a:lstStyle/>
          <a:p>
            <a:pPr marL="0" indent="0" eaLnBrk="1" hangingPunct="1">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 证据理论是用集合表示命题。设 </a:t>
            </a:r>
            <a:r>
              <a:rPr lang="en-US" altLang="zh-CN" sz="2400" b="1" i="1" dirty="0">
                <a:latin typeface="Times New Roman" panose="02020603050405020304" pitchFamily="18" charset="0"/>
                <a:cs typeface="Times New Roman" panose="02020603050405020304" pitchFamily="18" charset="0"/>
              </a:rPr>
              <a:t>D </a:t>
            </a:r>
            <a:r>
              <a:rPr lang="zh-CN" altLang="en-US" sz="2400" b="1" dirty="0">
                <a:latin typeface="Times New Roman" panose="02020603050405020304" pitchFamily="18" charset="0"/>
              </a:rPr>
              <a:t>是变量 </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所有可能取值的集合，且 </a:t>
            </a:r>
            <a:r>
              <a:rPr lang="en-US" altLang="zh-CN" sz="2400" b="1" i="1" dirty="0">
                <a:latin typeface="Times New Roman" panose="02020603050405020304" pitchFamily="18" charset="0"/>
                <a:cs typeface="Times New Roman" panose="02020603050405020304" pitchFamily="18" charset="0"/>
              </a:rPr>
              <a:t>D </a:t>
            </a:r>
            <a:r>
              <a:rPr lang="zh-CN" altLang="en-US" sz="2400" b="1" dirty="0">
                <a:latin typeface="Times New Roman" panose="02020603050405020304" pitchFamily="18" charset="0"/>
              </a:rPr>
              <a:t>中的元素是互斥的，在任一时刻 </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都取且只能取 </a:t>
            </a:r>
            <a:r>
              <a:rPr lang="en-US" altLang="zh-CN" sz="2400" b="1" i="1" dirty="0">
                <a:latin typeface="Times New Roman" panose="02020603050405020304" pitchFamily="18" charset="0"/>
                <a:cs typeface="Times New Roman" panose="02020603050405020304" pitchFamily="18" charset="0"/>
              </a:rPr>
              <a:t>D </a:t>
            </a:r>
            <a:r>
              <a:rPr lang="zh-CN" altLang="en-US" sz="2400" b="1" dirty="0">
                <a:latin typeface="Times New Roman" panose="02020603050405020304" pitchFamily="18" charset="0"/>
              </a:rPr>
              <a:t>中的某一个元素为值，则称 </a:t>
            </a:r>
            <a:r>
              <a:rPr lang="en-US" altLang="zh-CN" sz="2400" b="1" i="1" dirty="0">
                <a:latin typeface="Times New Roman" panose="02020603050405020304" pitchFamily="18" charset="0"/>
                <a:cs typeface="Times New Roman" panose="02020603050405020304" pitchFamily="18" charset="0"/>
              </a:rPr>
              <a:t>D </a:t>
            </a:r>
            <a:r>
              <a:rPr lang="zh-CN" altLang="en-US" sz="2400" b="1" dirty="0">
                <a:latin typeface="Times New Roman" panose="02020603050405020304" pitchFamily="18" charset="0"/>
              </a:rPr>
              <a:t>为 </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的</a:t>
            </a:r>
            <a:r>
              <a:rPr lang="zh-CN" altLang="en-US" sz="2400" b="1" dirty="0">
                <a:solidFill>
                  <a:schemeClr val="accent2"/>
                </a:solidFill>
                <a:latin typeface="Times New Roman" panose="02020603050405020304" pitchFamily="18" charset="0"/>
              </a:rPr>
              <a:t>样本空间</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0" indent="0" eaLnBrk="1" hangingPunct="1">
              <a:spcBef>
                <a:spcPct val="50000"/>
              </a:spcBef>
            </a:pPr>
            <a:r>
              <a:rPr lang="zh-CN" altLang="en-US" sz="2400" b="1" dirty="0">
                <a:latin typeface="Times New Roman" panose="02020603050405020304" pitchFamily="18" charset="0"/>
              </a:rPr>
              <a:t> 在证据理论中，</a:t>
            </a:r>
            <a:r>
              <a:rPr lang="en-US" altLang="zh-CN" sz="2400" b="1" i="1" dirty="0">
                <a:latin typeface="Times New Roman" panose="02020603050405020304" pitchFamily="18" charset="0"/>
              </a:rPr>
              <a:t>D </a:t>
            </a:r>
            <a:r>
              <a:rPr lang="zh-CN" altLang="en-US" sz="2400" b="1" dirty="0">
                <a:latin typeface="Times New Roman" panose="02020603050405020304" pitchFamily="18" charset="0"/>
              </a:rPr>
              <a:t>的任何一个子集 </a:t>
            </a:r>
            <a:r>
              <a:rPr lang="en-US" altLang="zh-CN" sz="2400" b="1" i="1" dirty="0">
                <a:latin typeface="Times New Roman" panose="02020603050405020304" pitchFamily="18" charset="0"/>
              </a:rPr>
              <a:t>A </a:t>
            </a:r>
            <a:r>
              <a:rPr lang="zh-CN" altLang="en-US" sz="2400" b="1" dirty="0">
                <a:latin typeface="Times New Roman" panose="02020603050405020304" pitchFamily="18" charset="0"/>
              </a:rPr>
              <a:t>都对应于一个关于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的命题，称该命题为“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的值是在 </a:t>
            </a:r>
            <a:r>
              <a:rPr lang="en-US" altLang="zh-CN" sz="2400" b="1" i="1" dirty="0">
                <a:latin typeface="Times New Roman" panose="02020603050405020304" pitchFamily="18" charset="0"/>
              </a:rPr>
              <a:t>A </a:t>
            </a:r>
            <a:r>
              <a:rPr lang="zh-CN" altLang="en-US" sz="2400" b="1" dirty="0">
                <a:latin typeface="Times New Roman" panose="02020603050405020304" pitchFamily="18" charset="0"/>
              </a:rPr>
              <a:t>中”。  </a:t>
            </a:r>
            <a:endParaRPr lang="zh-CN" altLang="en-US" sz="2400" b="1" dirty="0">
              <a:latin typeface="Times New Roman" panose="02020603050405020304" pitchFamily="18" charset="0"/>
            </a:endParaRPr>
          </a:p>
          <a:p>
            <a:pPr marL="0" indent="0" eaLnBrk="1" hangingPunct="1">
              <a:spcBef>
                <a:spcPct val="50000"/>
              </a:spcBef>
            </a:pPr>
            <a:r>
              <a:rPr lang="zh-CN" altLang="en-US"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设 </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：所看到的颜色，</a:t>
            </a:r>
            <a:r>
              <a:rPr lang="en-US" altLang="zh-CN" sz="2400" b="1" i="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红，黄，蓝</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0" indent="0" eaLnBrk="1" hangingPunct="1">
              <a:spcBef>
                <a:spcPct val="50000"/>
              </a:spcBef>
              <a:buNone/>
            </a:pPr>
            <a:r>
              <a:rPr lang="zh-CN" altLang="en-US" sz="2400" b="1" dirty="0">
                <a:latin typeface="Times New Roman" panose="02020603050405020304" pitchFamily="18" charset="0"/>
              </a:rPr>
              <a:t> 则 </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是红色”；</a:t>
            </a:r>
            <a:endParaRPr lang="zh-CN" altLang="en-US" sz="2400" b="1" dirty="0">
              <a:latin typeface="Times New Roman" panose="02020603050405020304" pitchFamily="18" charset="0"/>
            </a:endParaRPr>
          </a:p>
          <a:p>
            <a:pPr marL="0" indent="0" eaLnBrk="1" hangingPunct="1">
              <a:spcBef>
                <a:spcPct val="50000"/>
              </a:spcBef>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红，蓝</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 </a:t>
            </a:r>
            <a:r>
              <a:rPr lang="zh-CN" altLang="en-US" sz="2400" b="1" dirty="0">
                <a:latin typeface="Times New Roman" panose="02020603050405020304" pitchFamily="18" charset="0"/>
              </a:rPr>
              <a:t>或者是红色，或者是蓝色”。</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5811">
                                            <p:txEl>
                                              <p:pRg st="1" end="1"/>
                                            </p:txEl>
                                          </p:spTgt>
                                        </p:tgtEl>
                                        <p:attrNameLst>
                                          <p:attrName>style.visibility</p:attrName>
                                        </p:attrNameLst>
                                      </p:cBhvr>
                                      <p:to>
                                        <p:strVal val="visible"/>
                                      </p:to>
                                    </p:set>
                                    <p:anim calcmode="lin" valueType="num">
                                      <p:cBhvr additive="base">
                                        <p:cTn id="13" dur="500" fill="hold"/>
                                        <p:tgtEl>
                                          <p:spTgt spid="375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5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5811">
                                            <p:txEl>
                                              <p:pRg st="2" end="2"/>
                                            </p:txEl>
                                          </p:spTgt>
                                        </p:tgtEl>
                                        <p:attrNameLst>
                                          <p:attrName>style.visibility</p:attrName>
                                        </p:attrNameLst>
                                      </p:cBhvr>
                                      <p:to>
                                        <p:strVal val="visible"/>
                                      </p:to>
                                    </p:set>
                                    <p:anim calcmode="lin" valueType="num">
                                      <p:cBhvr additive="base">
                                        <p:cTn id="19" dur="500" fill="hold"/>
                                        <p:tgtEl>
                                          <p:spTgt spid="375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5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5811">
                                            <p:txEl>
                                              <p:pRg st="3" end="3"/>
                                            </p:txEl>
                                          </p:spTgt>
                                        </p:tgtEl>
                                        <p:attrNameLst>
                                          <p:attrName>style.visibility</p:attrName>
                                        </p:attrNameLst>
                                      </p:cBhvr>
                                      <p:to>
                                        <p:strVal val="visible"/>
                                      </p:to>
                                    </p:set>
                                    <p:anim calcmode="lin" valueType="num">
                                      <p:cBhvr additive="base">
                                        <p:cTn id="25" dur="500" fill="hold"/>
                                        <p:tgtEl>
                                          <p:spTgt spid="375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5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5811">
                                            <p:txEl>
                                              <p:pRg st="4" end="4"/>
                                            </p:txEl>
                                          </p:spTgt>
                                        </p:tgtEl>
                                        <p:attrNameLst>
                                          <p:attrName>style.visibility</p:attrName>
                                        </p:attrNameLst>
                                      </p:cBhvr>
                                      <p:to>
                                        <p:strVal val="visible"/>
                                      </p:to>
                                    </p:set>
                                    <p:anim calcmode="lin" valueType="num">
                                      <p:cBhvr additive="base">
                                        <p:cTn id="31" dur="500" fill="hold"/>
                                        <p:tgtEl>
                                          <p:spTgt spid="375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58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59395"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4.3.1 </a:t>
            </a:r>
            <a:r>
              <a:rPr lang="zh-CN" altLang="en-US" b="0" dirty="0">
                <a:latin typeface="Times New Roman" panose="02020603050405020304" pitchFamily="18" charset="0"/>
              </a:rPr>
              <a:t>概率分配函数</a:t>
            </a:r>
            <a:endParaRPr lang="zh-CN" altLang="en-US" b="0" dirty="0">
              <a:latin typeface="Times New Roman" panose="02020603050405020304" pitchFamily="18" charset="0"/>
            </a:endParaRPr>
          </a:p>
        </p:txBody>
      </p:sp>
      <p:sp>
        <p:nvSpPr>
          <p:cNvPr id="59396" name="Rectangle 3"/>
          <p:cNvSpPr>
            <a:spLocks noGrp="1"/>
          </p:cNvSpPr>
          <p:nvPr>
            <p:ph type="subTitle"/>
          </p:nvPr>
        </p:nvSpPr>
        <p:spPr>
          <a:xfrm>
            <a:off x="468313" y="908050"/>
            <a:ext cx="8280400" cy="1682750"/>
          </a:xfrm>
        </p:spPr>
        <p:txBody>
          <a:bodyPr vert="horz" wrap="square" lIns="91440" tIns="45720" rIns="91440" bIns="45720"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algn="just" eaLnBrk="1" hangingPunct="1">
              <a:lnSpc>
                <a:spcPct val="130000"/>
              </a:lnSpc>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设</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为样本空间，领域内的命题都用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的子集表示，则</a:t>
            </a:r>
            <a:r>
              <a:rPr lang="zh-CN" altLang="en-US" sz="2600" b="1" dirty="0">
                <a:solidFill>
                  <a:schemeClr val="accent2"/>
                </a:solidFill>
                <a:latin typeface="Times New Roman" panose="02020603050405020304" pitchFamily="18" charset="0"/>
              </a:rPr>
              <a:t>概率分配函数</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basic probability assignment function</a:t>
            </a:r>
            <a:r>
              <a:rPr lang="zh-CN" altLang="en-US" sz="2600" b="1" dirty="0">
                <a:latin typeface="Times New Roman" panose="02020603050405020304" pitchFamily="18" charset="0"/>
              </a:rPr>
              <a:t>）定义如下：</a:t>
            </a:r>
            <a:endParaRPr lang="zh-CN" altLang="en-US" sz="2600" b="1" dirty="0">
              <a:latin typeface="Times New Roman" panose="02020603050405020304" pitchFamily="18" charset="0"/>
            </a:endParaRPr>
          </a:p>
        </p:txBody>
      </p:sp>
      <p:sp>
        <p:nvSpPr>
          <p:cNvPr id="5939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59398"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59399"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59400"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59401"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59402" name="Rectangle 9"/>
          <p:cNvSpPr/>
          <p:nvPr/>
        </p:nvSpPr>
        <p:spPr>
          <a:xfrm>
            <a:off x="542925" y="2727325"/>
            <a:ext cx="8153400" cy="382111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rPr>
              <a:t>定义</a:t>
            </a:r>
            <a:r>
              <a:rPr lang="en-US" altLang="zh-CN" sz="2800" b="1" dirty="0">
                <a:solidFill>
                  <a:schemeClr val="accent2"/>
                </a:solidFill>
                <a:latin typeface="Times New Roman" panose="02020603050405020304" pitchFamily="18" charset="0"/>
              </a:rPr>
              <a:t>4.1</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设函数 </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            </a:t>
            </a:r>
            <a:r>
              <a:rPr lang="zh-CN" altLang="en-US" sz="2800" b="1" dirty="0">
                <a:solidFill>
                  <a:schemeClr val="accent2"/>
                </a:solidFill>
                <a:latin typeface="Times New Roman" panose="02020603050405020304" pitchFamily="18" charset="0"/>
              </a:rPr>
              <a:t>（对任何一个属于</a:t>
            </a:r>
            <a:r>
              <a:rPr lang="en-US" altLang="zh-CN" sz="2800" b="1" i="1" dirty="0">
                <a:solidFill>
                  <a:schemeClr val="accent2"/>
                </a:solidFill>
                <a:latin typeface="Times New Roman" panose="02020603050405020304" pitchFamily="18" charset="0"/>
              </a:rPr>
              <a:t>D</a:t>
            </a:r>
            <a:r>
              <a:rPr lang="zh-CN" altLang="en-US" sz="2800" b="1" dirty="0">
                <a:solidFill>
                  <a:schemeClr val="accent2"/>
                </a:solidFill>
                <a:latin typeface="Times New Roman" panose="02020603050405020304" pitchFamily="18" charset="0"/>
              </a:rPr>
              <a:t>的子集</a:t>
            </a:r>
            <a:r>
              <a:rPr lang="en-US" altLang="zh-CN" sz="2800" b="1" i="1" dirty="0">
                <a:solidFill>
                  <a:schemeClr val="accent2"/>
                </a:solidFill>
                <a:latin typeface="Times New Roman" panose="02020603050405020304" pitchFamily="18" charset="0"/>
              </a:rPr>
              <a:t>A</a:t>
            </a:r>
            <a:r>
              <a:rPr lang="zh-CN" altLang="en-US" sz="2800" b="1" dirty="0">
                <a:solidFill>
                  <a:schemeClr val="accent2"/>
                </a:solidFill>
                <a:latin typeface="Times New Roman" panose="02020603050405020304" pitchFamily="18" charset="0"/>
              </a:rPr>
              <a:t>，命它对应一个数</a:t>
            </a:r>
            <a:r>
              <a:rPr lang="en-US" altLang="zh-CN" sz="2800" b="1" i="1" dirty="0">
                <a:solidFill>
                  <a:schemeClr val="accent2"/>
                </a:solidFill>
                <a:latin typeface="Times New Roman" panose="02020603050405020304" pitchFamily="18" charset="0"/>
              </a:rPr>
              <a:t>M</a:t>
            </a:r>
            <a:r>
              <a:rPr lang="en-US" altLang="zh-CN" sz="2800" b="1" dirty="0">
                <a:solidFill>
                  <a:schemeClr val="accent2"/>
                </a:solidFill>
                <a:latin typeface="Times New Roman" panose="02020603050405020304" pitchFamily="18" charset="0"/>
              </a:rPr>
              <a:t>      [0</a:t>
            </a: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1]</a:t>
            </a:r>
            <a:r>
              <a:rPr lang="zh-CN" altLang="en-US" sz="2800" b="1" dirty="0">
                <a:solidFill>
                  <a:schemeClr val="accent2"/>
                </a:solidFill>
                <a:latin typeface="Times New Roman" panose="02020603050405020304" pitchFamily="18" charset="0"/>
              </a:rPr>
              <a:t>）</a:t>
            </a:r>
            <a:r>
              <a:rPr lang="zh-CN" altLang="en-US" sz="2800" b="1" dirty="0">
                <a:latin typeface="Times New Roman" panose="02020603050405020304" pitchFamily="18" charset="0"/>
              </a:rPr>
              <a:t>  且满足</a:t>
            </a:r>
            <a:endParaRPr lang="zh-CN" altLang="en-US" sz="2800" b="1" dirty="0">
              <a:latin typeface="Times New Roman" panose="02020603050405020304" pitchFamily="18" charset="0"/>
            </a:endParaRPr>
          </a:p>
          <a:p>
            <a:pPr algn="just" eaLnBrk="1" hangingPunct="1">
              <a:lnSpc>
                <a:spcPct val="120000"/>
              </a:lnSpc>
              <a:spcBef>
                <a:spcPct val="50000"/>
              </a:spcBef>
              <a:buClr>
                <a:schemeClr val="accent2"/>
              </a:buClr>
              <a:buFont typeface="Wingdings" panose="05000000000000000000" pitchFamily="2" charset="2"/>
            </a:pPr>
            <a:endParaRPr lang="zh-CN" altLang="en-US" sz="2800" b="1" dirty="0">
              <a:latin typeface="Times New Roman" panose="02020603050405020304" pitchFamily="18" charset="0"/>
            </a:endParaRPr>
          </a:p>
          <a:p>
            <a:pPr algn="just" eaLnBrk="1" hangingPunct="1">
              <a:lnSpc>
                <a:spcPct val="120000"/>
              </a:lnSpc>
              <a:spcBef>
                <a:spcPct val="50000"/>
              </a:spcBef>
              <a:buClr>
                <a:schemeClr val="accent2"/>
              </a:buClr>
              <a:buFont typeface="Wingdings" panose="05000000000000000000" pitchFamily="2" charset="2"/>
            </a:pPr>
            <a:endParaRPr lang="zh-CN" altLang="en-US" sz="2800" b="1" dirty="0">
              <a:latin typeface="Times New Roman" panose="02020603050405020304" pitchFamily="18" charset="0"/>
            </a:endParaRPr>
          </a:p>
          <a:p>
            <a:pPr algn="just" eaLnBrk="1" hangingPunct="1">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上的基本概率分配函数，</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的基本概率数。</a:t>
            </a:r>
            <a:endParaRPr lang="zh-CN" altLang="en-US" sz="2800" b="1" dirty="0">
              <a:latin typeface="Times New Roman" panose="02020603050405020304" pitchFamily="18" charset="0"/>
            </a:endParaRPr>
          </a:p>
        </p:txBody>
      </p:sp>
      <p:graphicFrame>
        <p:nvGraphicFramePr>
          <p:cNvPr id="59403" name="Object 10"/>
          <p:cNvGraphicFramePr>
            <a:graphicFrameLocks noChangeAspect="1"/>
          </p:cNvGraphicFramePr>
          <p:nvPr/>
        </p:nvGraphicFramePr>
        <p:xfrm>
          <a:off x="3617913" y="2803525"/>
          <a:ext cx="1344612" cy="538163"/>
        </p:xfrm>
        <a:graphic>
          <a:graphicData uri="http://schemas.openxmlformats.org/presentationml/2006/ole">
            <mc:AlternateContent xmlns:mc="http://schemas.openxmlformats.org/markup-compatibility/2006">
              <mc:Choice xmlns:v="urn:schemas-microsoft-com:vml" Requires="v">
                <p:oleObj spid="_x0000_s13383" name="" r:id="rId1" imgW="723900" imgH="228600" progId="Equation.3">
                  <p:embed/>
                </p:oleObj>
              </mc:Choice>
              <mc:Fallback>
                <p:oleObj name="" r:id="rId1" imgW="723900" imgH="228600" progId="Equation.3">
                  <p:embed/>
                  <p:pic>
                    <p:nvPicPr>
                      <p:cNvPr id="0" name="图片 3148"/>
                      <p:cNvPicPr/>
                      <p:nvPr/>
                    </p:nvPicPr>
                    <p:blipFill>
                      <a:blip r:embed="rId2"/>
                      <a:stretch>
                        <a:fillRect/>
                      </a:stretch>
                    </p:blipFill>
                    <p:spPr>
                      <a:xfrm>
                        <a:off x="3617913" y="2803525"/>
                        <a:ext cx="1344612" cy="538163"/>
                      </a:xfrm>
                      <a:prstGeom prst="rect">
                        <a:avLst/>
                      </a:prstGeom>
                      <a:noFill/>
                      <a:ln w="38100">
                        <a:noFill/>
                        <a:miter/>
                      </a:ln>
                    </p:spPr>
                  </p:pic>
                </p:oleObj>
              </mc:Fallback>
            </mc:AlternateContent>
          </a:graphicData>
        </a:graphic>
      </p:graphicFrame>
      <p:graphicFrame>
        <p:nvGraphicFramePr>
          <p:cNvPr id="59404" name="Object 11"/>
          <p:cNvGraphicFramePr>
            <a:graphicFrameLocks noChangeAspect="1"/>
          </p:cNvGraphicFramePr>
          <p:nvPr/>
        </p:nvGraphicFramePr>
        <p:xfrm>
          <a:off x="3843338" y="3886200"/>
          <a:ext cx="1546225" cy="471488"/>
        </p:xfrm>
        <a:graphic>
          <a:graphicData uri="http://schemas.openxmlformats.org/presentationml/2006/ole">
            <mc:AlternateContent xmlns:mc="http://schemas.openxmlformats.org/markup-compatibility/2006">
              <mc:Choice xmlns:v="urn:schemas-microsoft-com:vml" Requires="v">
                <p:oleObj spid="_x0000_s13384" name="" r:id="rId3" imgW="660400" imgH="203200" progId="Equation.3">
                  <p:embed/>
                </p:oleObj>
              </mc:Choice>
              <mc:Fallback>
                <p:oleObj name="" r:id="rId3" imgW="660400" imgH="203200" progId="Equation.3">
                  <p:embed/>
                  <p:pic>
                    <p:nvPicPr>
                      <p:cNvPr id="0" name="图片 3150"/>
                      <p:cNvPicPr/>
                      <p:nvPr/>
                    </p:nvPicPr>
                    <p:blipFill>
                      <a:blip r:embed="rId4"/>
                      <a:stretch>
                        <a:fillRect/>
                      </a:stretch>
                    </p:blipFill>
                    <p:spPr>
                      <a:xfrm>
                        <a:off x="3843338" y="3886200"/>
                        <a:ext cx="1546225" cy="471488"/>
                      </a:xfrm>
                      <a:prstGeom prst="rect">
                        <a:avLst/>
                      </a:prstGeom>
                      <a:noFill/>
                      <a:ln w="38100">
                        <a:noFill/>
                        <a:miter/>
                      </a:ln>
                    </p:spPr>
                  </p:pic>
                </p:oleObj>
              </mc:Fallback>
            </mc:AlternateContent>
          </a:graphicData>
        </a:graphic>
      </p:graphicFrame>
      <p:graphicFrame>
        <p:nvGraphicFramePr>
          <p:cNvPr id="59405" name="Object 12"/>
          <p:cNvGraphicFramePr>
            <a:graphicFrameLocks noChangeAspect="1"/>
          </p:cNvGraphicFramePr>
          <p:nvPr/>
        </p:nvGraphicFramePr>
        <p:xfrm>
          <a:off x="3733800" y="4572000"/>
          <a:ext cx="1822450" cy="746125"/>
        </p:xfrm>
        <a:graphic>
          <a:graphicData uri="http://schemas.openxmlformats.org/presentationml/2006/ole">
            <mc:AlternateContent xmlns:mc="http://schemas.openxmlformats.org/markup-compatibility/2006">
              <mc:Choice xmlns:v="urn:schemas-microsoft-com:vml" Requires="v">
                <p:oleObj spid="_x0000_s13385" name="" r:id="rId5" imgW="800100" imgH="368300" progId="Equation.3">
                  <p:embed/>
                </p:oleObj>
              </mc:Choice>
              <mc:Fallback>
                <p:oleObj name="" r:id="rId5" imgW="800100" imgH="368300" progId="Equation.3">
                  <p:embed/>
                  <p:pic>
                    <p:nvPicPr>
                      <p:cNvPr id="0" name="图片 3151"/>
                      <p:cNvPicPr/>
                      <p:nvPr/>
                    </p:nvPicPr>
                    <p:blipFill>
                      <a:blip r:embed="rId6"/>
                      <a:stretch>
                        <a:fillRect/>
                      </a:stretch>
                    </p:blipFill>
                    <p:spPr>
                      <a:xfrm>
                        <a:off x="3733800" y="4572000"/>
                        <a:ext cx="1822450" cy="746125"/>
                      </a:xfrm>
                      <a:prstGeom prst="rect">
                        <a:avLst/>
                      </a:prstGeom>
                      <a:noFill/>
                      <a:ln w="38100">
                        <a:noFill/>
                        <a:miter/>
                      </a:ln>
                    </p:spPr>
                  </p:pic>
                </p:oleObj>
              </mc:Fallback>
            </mc:AlternateContent>
          </a:graphicData>
        </a:graphic>
      </p:graphicFrame>
      <p:graphicFrame>
        <p:nvGraphicFramePr>
          <p:cNvPr id="59406" name="Object 13"/>
          <p:cNvGraphicFramePr>
            <a:graphicFrameLocks noChangeAspect="1"/>
          </p:cNvGraphicFramePr>
          <p:nvPr/>
        </p:nvGraphicFramePr>
        <p:xfrm>
          <a:off x="1676400" y="5486400"/>
          <a:ext cx="503238" cy="503238"/>
        </p:xfrm>
        <a:graphic>
          <a:graphicData uri="http://schemas.openxmlformats.org/presentationml/2006/ole">
            <mc:AlternateContent xmlns:mc="http://schemas.openxmlformats.org/markup-compatibility/2006">
              <mc:Choice xmlns:v="urn:schemas-microsoft-com:vml" Requires="v">
                <p:oleObj spid="_x0000_s13386" name="" r:id="rId7" imgW="203200" imgH="190500" progId="Equation.3">
                  <p:embed/>
                </p:oleObj>
              </mc:Choice>
              <mc:Fallback>
                <p:oleObj name="" r:id="rId7" imgW="203200" imgH="190500" progId="Equation.3">
                  <p:embed/>
                  <p:pic>
                    <p:nvPicPr>
                      <p:cNvPr id="0" name="图片 3149"/>
                      <p:cNvPicPr/>
                      <p:nvPr/>
                    </p:nvPicPr>
                    <p:blipFill>
                      <a:blip r:embed="rId8"/>
                      <a:stretch>
                        <a:fillRect/>
                      </a:stretch>
                    </p:blipFill>
                    <p:spPr>
                      <a:xfrm>
                        <a:off x="1676400" y="5486400"/>
                        <a:ext cx="503238" cy="503238"/>
                      </a:xfrm>
                      <a:prstGeom prst="rect">
                        <a:avLst/>
                      </a:prstGeom>
                      <a:noFill/>
                      <a:ln w="38100">
                        <a:noFill/>
                        <a:miter/>
                      </a:ln>
                    </p:spPr>
                  </p:pic>
                </p:oleObj>
              </mc:Fallback>
            </mc:AlternateContent>
          </a:graphicData>
        </a:graphic>
      </p:graphicFrame>
      <p:graphicFrame>
        <p:nvGraphicFramePr>
          <p:cNvPr id="59407" name="Object 14"/>
          <p:cNvGraphicFramePr>
            <a:graphicFrameLocks noChangeAspect="1"/>
          </p:cNvGraphicFramePr>
          <p:nvPr/>
        </p:nvGraphicFramePr>
        <p:xfrm>
          <a:off x="4876800" y="3429000"/>
          <a:ext cx="314325" cy="334963"/>
        </p:xfrm>
        <a:graphic>
          <a:graphicData uri="http://schemas.openxmlformats.org/presentationml/2006/ole">
            <mc:AlternateContent xmlns:mc="http://schemas.openxmlformats.org/markup-compatibility/2006">
              <mc:Choice xmlns:v="urn:schemas-microsoft-com:vml" Requires="v">
                <p:oleObj spid="_x0000_s13387" name="" r:id="rId9" imgW="127000" imgH="127000" progId="Equation.3">
                  <p:embed/>
                </p:oleObj>
              </mc:Choice>
              <mc:Fallback>
                <p:oleObj name="" r:id="rId9" imgW="127000" imgH="127000" progId="Equation.3">
                  <p:embed/>
                  <p:pic>
                    <p:nvPicPr>
                      <p:cNvPr id="0" name="图片 3152"/>
                      <p:cNvPicPr/>
                      <p:nvPr/>
                    </p:nvPicPr>
                    <p:blipFill>
                      <a:blip r:embed="rId10"/>
                      <a:stretch>
                        <a:fillRect/>
                      </a:stretch>
                    </p:blipFill>
                    <p:spPr>
                      <a:xfrm>
                        <a:off x="4876800" y="3429000"/>
                        <a:ext cx="314325" cy="3349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0419" name="Rectangle 2"/>
          <p:cNvSpPr/>
          <p:nvPr/>
        </p:nvSpPr>
        <p:spPr>
          <a:xfrm>
            <a:off x="107950" y="1384300"/>
            <a:ext cx="8807450" cy="4410075"/>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p>
            <a:pPr algn="just" defTabSz="914400" eaLnBrk="1" hangingPunct="1">
              <a:lnSpc>
                <a:spcPct val="120000"/>
              </a:lnSpc>
              <a:spcBef>
                <a:spcPct val="40000"/>
              </a:spcBef>
              <a:tabLst>
                <a:tab pos="457200" algn="l"/>
              </a:tabLst>
            </a:pPr>
            <a:r>
              <a:rPr lang="zh-CN" altLang="en-US" sz="2800" b="1" dirty="0">
                <a:latin typeface="Arial" panose="020B0604020202090204" pitchFamily="34" charset="0"/>
              </a:rPr>
              <a:t>几点说明：</a:t>
            </a:r>
            <a:endParaRPr lang="zh-CN" altLang="en-US" sz="2800" b="1" dirty="0">
              <a:latin typeface="Arial" panose="020B0604020202090204" pitchFamily="34" charset="0"/>
            </a:endParaRPr>
          </a:p>
          <a:p>
            <a:pPr algn="just" defTabSz="914400" eaLnBrk="1" hangingPunct="1">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）设样本空间</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中有</a:t>
            </a:r>
            <a:r>
              <a:rPr lang="en-US" altLang="zh-CN" sz="2600" b="1" i="1" dirty="0">
                <a:latin typeface="Times New Roman" panose="02020603050405020304" pitchFamily="18" charset="0"/>
              </a:rPr>
              <a:t>n</a:t>
            </a:r>
            <a:r>
              <a:rPr lang="zh-CN" altLang="en-US" sz="2600" b="1" dirty="0">
                <a:latin typeface="Times New Roman" panose="02020603050405020304" pitchFamily="18" charset="0"/>
              </a:rPr>
              <a:t>个元素，则</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中子集的个数为   个。</a:t>
            </a:r>
            <a:endParaRPr lang="zh-CN" altLang="en-US" sz="2600" b="1" dirty="0">
              <a:latin typeface="Times New Roman" panose="02020603050405020304" pitchFamily="18" charset="0"/>
            </a:endParaRPr>
          </a:p>
          <a:p>
            <a:pPr algn="just" defTabSz="914400" eaLnBrk="1" hangingPunct="1">
              <a:lnSpc>
                <a:spcPct val="120000"/>
              </a:lnSpc>
              <a:spcBef>
                <a:spcPct val="40000"/>
              </a:spcBef>
              <a:tabLst>
                <a:tab pos="457200" algn="l"/>
              </a:tabLst>
            </a:pPr>
            <a:r>
              <a:rPr lang="zh-CN" altLang="en-US" sz="2600" b="1" dirty="0">
                <a:latin typeface="Times New Roman" panose="02020603050405020304" pitchFamily="18" charset="0"/>
              </a:rPr>
              <a:t>         ： </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的所有子集。</a:t>
            </a:r>
            <a:endParaRPr lang="zh-CN" altLang="en-US" sz="2600" b="1" dirty="0">
              <a:latin typeface="Times New Roman" panose="02020603050405020304" pitchFamily="18" charset="0"/>
            </a:endParaRPr>
          </a:p>
          <a:p>
            <a:pPr algn="just" defTabSz="914400" eaLnBrk="1" hangingPunct="1">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）概率分配函数：把</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的任意一个子集</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都映射为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上的一个数</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algn="just" defTabSz="914400" eaLnBrk="1" hangingPunct="1">
              <a:lnSpc>
                <a:spcPct val="120000"/>
              </a:lnSpc>
              <a:spcBef>
                <a:spcPct val="40000"/>
              </a:spcBef>
              <a:tabLst>
                <a:tab pos="457200" algn="l"/>
              </a:tabLst>
            </a:pPr>
            <a:r>
              <a:rPr lang="zh-CN" altLang="en-US" sz="2600" b="1" dirty="0">
                <a:latin typeface="Times New Roman" panose="02020603050405020304" pitchFamily="18" charset="0"/>
              </a:rPr>
              <a:t>              ，         时，</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）：对相应命题</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的精确信任度。</a:t>
            </a:r>
            <a:endParaRPr lang="zh-CN" altLang="en-US" sz="2600" b="1" dirty="0">
              <a:latin typeface="Times New Roman" panose="02020603050405020304" pitchFamily="18" charset="0"/>
            </a:endParaRPr>
          </a:p>
          <a:p>
            <a:pPr algn="just" defTabSz="914400" eaLnBrk="1" hangingPunct="1">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）概率分配函数与概率不同。</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6042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0421" name="Object 4"/>
          <p:cNvGraphicFramePr>
            <a:graphicFrameLocks noChangeAspect="1"/>
          </p:cNvGraphicFramePr>
          <p:nvPr/>
        </p:nvGraphicFramePr>
        <p:xfrm>
          <a:off x="8001000" y="2057400"/>
          <a:ext cx="406400" cy="428625"/>
        </p:xfrm>
        <a:graphic>
          <a:graphicData uri="http://schemas.openxmlformats.org/presentationml/2006/ole">
            <mc:AlternateContent xmlns:mc="http://schemas.openxmlformats.org/markup-compatibility/2006">
              <mc:Choice xmlns:v="urn:schemas-microsoft-com:vml" Requires="v">
                <p:oleObj spid="_x0000_s14407" name="" r:id="rId1" imgW="177800" imgH="190500" progId="Equation.3">
                  <p:embed/>
                </p:oleObj>
              </mc:Choice>
              <mc:Fallback>
                <p:oleObj name="" r:id="rId1" imgW="177800" imgH="190500" progId="Equation.3">
                  <p:embed/>
                  <p:pic>
                    <p:nvPicPr>
                      <p:cNvPr id="0" name="图片 3153"/>
                      <p:cNvPicPr/>
                      <p:nvPr/>
                    </p:nvPicPr>
                    <p:blipFill>
                      <a:blip r:embed="rId2"/>
                      <a:stretch>
                        <a:fillRect/>
                      </a:stretch>
                    </p:blipFill>
                    <p:spPr>
                      <a:xfrm>
                        <a:off x="8001000" y="2057400"/>
                        <a:ext cx="406400" cy="428625"/>
                      </a:xfrm>
                      <a:prstGeom prst="rect">
                        <a:avLst/>
                      </a:prstGeom>
                      <a:noFill/>
                      <a:ln w="38100">
                        <a:noFill/>
                        <a:miter/>
                      </a:ln>
                    </p:spPr>
                  </p:pic>
                </p:oleObj>
              </mc:Fallback>
            </mc:AlternateContent>
          </a:graphicData>
        </a:graphic>
      </p:graphicFrame>
      <p:sp>
        <p:nvSpPr>
          <p:cNvPr id="60422" name="Rectangle 5"/>
          <p:cNvSpPr/>
          <p:nvPr/>
        </p:nvSpPr>
        <p:spPr>
          <a:xfrm>
            <a:off x="0" y="69215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0423" name="Object 6"/>
          <p:cNvGraphicFramePr>
            <a:graphicFrameLocks noChangeAspect="1"/>
          </p:cNvGraphicFramePr>
          <p:nvPr/>
        </p:nvGraphicFramePr>
        <p:xfrm>
          <a:off x="539750" y="2778125"/>
          <a:ext cx="457200" cy="434975"/>
        </p:xfrm>
        <a:graphic>
          <a:graphicData uri="http://schemas.openxmlformats.org/presentationml/2006/ole">
            <mc:AlternateContent xmlns:mc="http://schemas.openxmlformats.org/markup-compatibility/2006">
              <mc:Choice xmlns:v="urn:schemas-microsoft-com:vml" Requires="v">
                <p:oleObj spid="_x0000_s14408" name="" r:id="rId3" imgW="203200" imgH="190500" progId="Equation.3">
                  <p:embed/>
                </p:oleObj>
              </mc:Choice>
              <mc:Fallback>
                <p:oleObj name="" r:id="rId3" imgW="203200" imgH="190500" progId="Equation.3">
                  <p:embed/>
                  <p:pic>
                    <p:nvPicPr>
                      <p:cNvPr id="0" name="图片 3155"/>
                      <p:cNvPicPr/>
                      <p:nvPr/>
                    </p:nvPicPr>
                    <p:blipFill>
                      <a:blip r:embed="rId4"/>
                      <a:stretch>
                        <a:fillRect/>
                      </a:stretch>
                    </p:blipFill>
                    <p:spPr>
                      <a:xfrm>
                        <a:off x="539750" y="2778125"/>
                        <a:ext cx="457200" cy="434975"/>
                      </a:xfrm>
                      <a:prstGeom prst="rect">
                        <a:avLst/>
                      </a:prstGeom>
                      <a:noFill/>
                      <a:ln w="38100">
                        <a:noFill/>
                        <a:miter/>
                      </a:ln>
                    </p:spPr>
                  </p:pic>
                </p:oleObj>
              </mc:Fallback>
            </mc:AlternateContent>
          </a:graphicData>
        </a:graphic>
      </p:graphicFrame>
      <p:graphicFrame>
        <p:nvGraphicFramePr>
          <p:cNvPr id="60424" name="Object 7"/>
          <p:cNvGraphicFramePr>
            <a:graphicFrameLocks noChangeAspect="1"/>
          </p:cNvGraphicFramePr>
          <p:nvPr/>
        </p:nvGraphicFramePr>
        <p:xfrm>
          <a:off x="468313" y="4583113"/>
          <a:ext cx="928687" cy="358775"/>
        </p:xfrm>
        <a:graphic>
          <a:graphicData uri="http://schemas.openxmlformats.org/presentationml/2006/ole">
            <mc:AlternateContent xmlns:mc="http://schemas.openxmlformats.org/markup-compatibility/2006">
              <mc:Choice xmlns:v="urn:schemas-microsoft-com:vml" Requires="v">
                <p:oleObj spid="_x0000_s14409" name="" r:id="rId5" imgW="431800" imgH="165100" progId="Equation.DSMT4">
                  <p:embed/>
                </p:oleObj>
              </mc:Choice>
              <mc:Fallback>
                <p:oleObj name="" r:id="rId5" imgW="431800" imgH="165100" progId="Equation.DSMT4">
                  <p:embed/>
                  <p:pic>
                    <p:nvPicPr>
                      <p:cNvPr id="0" name="图片 3157"/>
                      <p:cNvPicPr/>
                      <p:nvPr/>
                    </p:nvPicPr>
                    <p:blipFill>
                      <a:blip r:embed="rId6"/>
                      <a:stretch>
                        <a:fillRect/>
                      </a:stretch>
                    </p:blipFill>
                    <p:spPr>
                      <a:xfrm>
                        <a:off x="468313" y="4583113"/>
                        <a:ext cx="928687" cy="358775"/>
                      </a:xfrm>
                      <a:prstGeom prst="rect">
                        <a:avLst/>
                      </a:prstGeom>
                      <a:noFill/>
                      <a:ln w="38100">
                        <a:noFill/>
                        <a:miter/>
                      </a:ln>
                    </p:spPr>
                  </p:pic>
                </p:oleObj>
              </mc:Fallback>
            </mc:AlternateContent>
          </a:graphicData>
        </a:graphic>
      </p:graphicFrame>
      <p:graphicFrame>
        <p:nvGraphicFramePr>
          <p:cNvPr id="60425" name="Object 8"/>
          <p:cNvGraphicFramePr>
            <a:graphicFrameLocks noChangeAspect="1"/>
          </p:cNvGraphicFramePr>
          <p:nvPr/>
        </p:nvGraphicFramePr>
        <p:xfrm>
          <a:off x="1524000" y="4572000"/>
          <a:ext cx="923925" cy="407988"/>
        </p:xfrm>
        <a:graphic>
          <a:graphicData uri="http://schemas.openxmlformats.org/presentationml/2006/ole">
            <mc:AlternateContent xmlns:mc="http://schemas.openxmlformats.org/markup-compatibility/2006">
              <mc:Choice xmlns:v="urn:schemas-microsoft-com:vml" Requires="v">
                <p:oleObj spid="_x0000_s14410" name="" r:id="rId7" imgW="431800" imgH="190500" progId="Equation.3">
                  <p:embed/>
                </p:oleObj>
              </mc:Choice>
              <mc:Fallback>
                <p:oleObj name="" r:id="rId7" imgW="431800" imgH="190500" progId="Equation.3">
                  <p:embed/>
                  <p:pic>
                    <p:nvPicPr>
                      <p:cNvPr id="0" name="图片 3161"/>
                      <p:cNvPicPr/>
                      <p:nvPr/>
                    </p:nvPicPr>
                    <p:blipFill>
                      <a:blip r:embed="rId8"/>
                      <a:stretch>
                        <a:fillRect/>
                      </a:stretch>
                    </p:blipFill>
                    <p:spPr>
                      <a:xfrm>
                        <a:off x="1524000" y="4572000"/>
                        <a:ext cx="923925" cy="407988"/>
                      </a:xfrm>
                      <a:prstGeom prst="rect">
                        <a:avLst/>
                      </a:prstGeom>
                      <a:noFill/>
                      <a:ln w="38100">
                        <a:noFill/>
                        <a:miter/>
                      </a:ln>
                    </p:spPr>
                  </p:pic>
                </p:oleObj>
              </mc:Fallback>
            </mc:AlternateContent>
          </a:graphicData>
        </a:graphic>
      </p:graphicFrame>
      <p:sp>
        <p:nvSpPr>
          <p:cNvPr id="60426" name="Rectangle 9"/>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200" b="1" dirty="0">
                <a:solidFill>
                  <a:schemeClr val="bg1"/>
                </a:solidFill>
                <a:latin typeface="Times New Roman" panose="02020603050405020304" pitchFamily="18" charset="0"/>
              </a:rPr>
              <a:t>4.5.1</a:t>
            </a:r>
            <a:r>
              <a:rPr lang="en-US" altLang="zh-CN" sz="4200" b="1" dirty="0">
                <a:solidFill>
                  <a:schemeClr val="bg1"/>
                </a:solidFill>
                <a:latin typeface="宋体" pitchFamily="2" charset="-122"/>
              </a:rPr>
              <a:t> </a:t>
            </a:r>
            <a:r>
              <a:rPr lang="zh-CN" altLang="en-US" sz="4200" b="1" dirty="0">
                <a:solidFill>
                  <a:schemeClr val="bg1"/>
                </a:solidFill>
                <a:latin typeface="宋体" pitchFamily="2" charset="-122"/>
              </a:rPr>
              <a:t>概率分配函数</a:t>
            </a:r>
            <a:endParaRPr lang="zh-CN" altLang="en-US" sz="4200" b="1" dirty="0">
              <a:solidFill>
                <a:schemeClr val="bg1"/>
              </a:solidFill>
              <a:latin typeface="宋体" pitchFamily="2" charset="-122"/>
            </a:endParaRPr>
          </a:p>
        </p:txBody>
      </p:sp>
      <p:sp>
        <p:nvSpPr>
          <p:cNvPr id="377866" name="AutoShape 10"/>
          <p:cNvSpPr/>
          <p:nvPr/>
        </p:nvSpPr>
        <p:spPr>
          <a:xfrm>
            <a:off x="1143000" y="5105400"/>
            <a:ext cx="7848600" cy="762000"/>
          </a:xfrm>
          <a:prstGeom prst="borderCallout2">
            <a:avLst>
              <a:gd name="adj1" fmla="val 15000"/>
              <a:gd name="adj2" fmla="val -972"/>
              <a:gd name="adj3" fmla="val 15000"/>
              <a:gd name="adj4" fmla="val -3903"/>
              <a:gd name="adj5" fmla="val -192708"/>
              <a:gd name="adj6" fmla="val -6940"/>
            </a:avLst>
          </a:prstGeom>
          <a:gradFill rotWithShape="0">
            <a:gsLst>
              <a:gs pos="0">
                <a:srgbClr val="CCFFCC"/>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eaLnBrk="1" hangingPunct="1">
              <a:buClr>
                <a:schemeClr val="accent2"/>
              </a:buClr>
              <a:buFont typeface="Wingdings" panose="05000000000000000000" pitchFamily="2" charset="2"/>
              <a:buChar char="§"/>
            </a:pPr>
            <a:r>
              <a:rPr lang="en-US" altLang="zh-CN" sz="2200" b="1" dirty="0">
                <a:latin typeface="宋体" pitchFamily="2" charset="-122"/>
              </a:rPr>
              <a:t> </a:t>
            </a:r>
            <a:r>
              <a:rPr lang="zh-CN" altLang="en-US" sz="2200" b="1" dirty="0">
                <a:latin typeface="宋体" pitchFamily="2" charset="-122"/>
              </a:rPr>
              <a:t>例如，设</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endParaRPr lang="zh-CN" altLang="en-US" sz="2200" b="1" dirty="0">
              <a:latin typeface="宋体" pitchFamily="2" charset="-122"/>
            </a:endParaRPr>
          </a:p>
          <a:p>
            <a:pPr algn="just" eaLnBrk="1" hangingPunct="1">
              <a:buClr>
                <a:schemeClr val="accent2"/>
              </a:buClr>
              <a:buFont typeface="Wingdings" panose="05000000000000000000" pitchFamily="2" charset="2"/>
            </a:pPr>
            <a:r>
              <a:rPr lang="zh-CN" altLang="en-US" sz="2200" b="1" i="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i="1" dirty="0">
                <a:latin typeface="Times New Roman" panose="02020603050405020304" pitchFamily="18" charset="0"/>
                <a:cs typeface="Times New Roman" panose="02020603050405020304" pitchFamily="18" charset="0"/>
              </a:rPr>
              <a:t>A</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Times New Roman" panose="02020603050405020304" pitchFamily="18" charset="0"/>
              </a:rPr>
              <a:t>：</a:t>
            </a:r>
            <a:r>
              <a:rPr lang="zh-CN" altLang="en-US" sz="2200" b="1" dirty="0">
                <a:latin typeface="宋体" pitchFamily="2" charset="-122"/>
              </a:rPr>
              <a:t>命题</a:t>
            </a:r>
            <a:r>
              <a:rPr lang="zh-CN" altLang="en-US" sz="2200" b="1" dirty="0">
                <a:latin typeface="Times New Roman" panose="02020603050405020304" pitchFamily="18" charset="0"/>
              </a:rPr>
              <a:t>“</a:t>
            </a:r>
            <a:r>
              <a:rPr lang="en-US" altLang="zh-CN" sz="2200" b="1" i="1" dirty="0">
                <a:latin typeface="Times New Roman" panose="02020603050405020304" pitchFamily="18" charset="0"/>
                <a:cs typeface="Times New Roman" panose="02020603050405020304" pitchFamily="18" charset="0"/>
              </a:rPr>
              <a:t>x</a:t>
            </a:r>
            <a:r>
              <a:rPr lang="zh-CN" altLang="en-US" sz="2200" b="1" dirty="0">
                <a:latin typeface="宋体" pitchFamily="2" charset="-122"/>
              </a:rPr>
              <a:t>是红色</a:t>
            </a:r>
            <a:r>
              <a:rPr lang="zh-CN" altLang="en-US" sz="2200" b="1" dirty="0">
                <a:latin typeface="Times New Roman" panose="02020603050405020304" pitchFamily="18" charset="0"/>
              </a:rPr>
              <a:t>”</a:t>
            </a:r>
            <a:r>
              <a:rPr lang="zh-CN" altLang="en-US" sz="2200" b="1" dirty="0">
                <a:latin typeface="宋体" pitchFamily="2" charset="-122"/>
              </a:rPr>
              <a:t>的信任度是</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itchFamily="2" charset="-122"/>
              </a:rPr>
              <a:t>。</a:t>
            </a:r>
            <a:r>
              <a:rPr lang="zh-CN" altLang="en-US" sz="2200" b="1" dirty="0">
                <a:latin typeface="Arial" panose="020B0604020202090204" pitchFamily="34" charset="0"/>
              </a:rPr>
              <a:t> </a:t>
            </a:r>
            <a:endParaRPr lang="zh-CN" altLang="en-US" sz="2200" b="1" dirty="0">
              <a:latin typeface="Arial" panose="020B0604020202090204" pitchFamily="34" charset="0"/>
            </a:endParaRPr>
          </a:p>
        </p:txBody>
      </p:sp>
      <p:sp>
        <p:nvSpPr>
          <p:cNvPr id="60428" name="Rectangle 11"/>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4.3.1 </a:t>
            </a:r>
            <a:r>
              <a:rPr lang="zh-CN" altLang="en-US" b="0" dirty="0">
                <a:latin typeface="Times New Roman" panose="02020603050405020304" pitchFamily="18" charset="0"/>
              </a:rPr>
              <a:t>概率分配函数</a:t>
            </a:r>
            <a:endParaRPr lang="zh-CN" altLang="en-US" b="0" dirty="0">
              <a:latin typeface="Times New Roman" panose="02020603050405020304" pitchFamily="18" charset="0"/>
            </a:endParaRPr>
          </a:p>
        </p:txBody>
      </p:sp>
      <p:sp>
        <p:nvSpPr>
          <p:cNvPr id="377868" name="AutoShape 12"/>
          <p:cNvSpPr/>
          <p:nvPr/>
        </p:nvSpPr>
        <p:spPr>
          <a:xfrm>
            <a:off x="1336675" y="2693988"/>
            <a:ext cx="7543800" cy="2411412"/>
          </a:xfrm>
          <a:prstGeom prst="borderCallout2">
            <a:avLst>
              <a:gd name="adj1" fmla="val 4741"/>
              <a:gd name="adj2" fmla="val -1009"/>
              <a:gd name="adj3" fmla="val 4741"/>
              <a:gd name="adj4" fmla="val -4333"/>
              <a:gd name="adj5" fmla="val 108560"/>
              <a:gd name="adj6" fmla="val -7745"/>
            </a:avLst>
          </a:prstGeom>
          <a:gradFill rotWithShape="0">
            <a:gsLst>
              <a:gs pos="0">
                <a:srgbClr val="CCFF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eaLnBrk="1" hangingPunct="1">
              <a:lnSpc>
                <a:spcPct val="130000"/>
              </a:lnSpc>
              <a:buClr>
                <a:schemeClr val="accent2"/>
              </a:buClr>
              <a:buFont typeface="Wingdings" panose="05000000000000000000" pitchFamily="2" charset="2"/>
              <a:buChar char="§"/>
            </a:pPr>
            <a:r>
              <a:rPr lang="en-US" altLang="zh-CN" sz="2200" b="1" dirty="0">
                <a:latin typeface="宋体" pitchFamily="2" charset="-122"/>
              </a:rPr>
              <a:t> </a:t>
            </a:r>
            <a:r>
              <a:rPr lang="zh-CN" altLang="en-US" sz="2200" b="1" dirty="0">
                <a:latin typeface="宋体" pitchFamily="2" charset="-122"/>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红，黄，蓝</a:t>
            </a:r>
            <a:r>
              <a:rPr lang="en-US" altLang="zh-CN"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algn="just" eaLnBrk="1" hangingPunct="1">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宋体"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itchFamily="2" charset="-122"/>
              </a:rPr>
              <a:t>，</a:t>
            </a:r>
            <a:r>
              <a:rPr lang="zh-CN" altLang="en-US"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a:p>
            <a:pPr algn="just" eaLnBrk="1" hangingPunct="1">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itchFamily="2" charset="-122"/>
              </a:rPr>
              <a:t>，</a:t>
            </a:r>
            <a:endParaRPr lang="zh-CN" altLang="en-US" sz="2200" b="1" dirty="0">
              <a:latin typeface="宋体" pitchFamily="2" charset="-122"/>
            </a:endParaRPr>
          </a:p>
          <a:p>
            <a:pPr algn="just" eaLnBrk="1" hangingPunct="1">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红，黄，蓝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itchFamily="2" charset="-122"/>
              </a:rPr>
              <a:t>（</a:t>
            </a:r>
            <a:r>
              <a:rPr lang="en-US" altLang="zh-CN" sz="2200" b="1" i="1" dirty="0">
                <a:latin typeface="Times New Roman" panose="02020603050405020304" pitchFamily="18" charset="0"/>
                <a:cs typeface="Times New Roman" panose="02020603050405020304" pitchFamily="18" charset="0"/>
              </a:rPr>
              <a:t>Φ</a:t>
            </a:r>
            <a:r>
              <a:rPr lang="zh-CN" altLang="en-US" sz="2200" b="1" dirty="0">
                <a:latin typeface="宋体" pitchFamily="2" charset="-122"/>
              </a:rPr>
              <a:t>）</a:t>
            </a:r>
            <a:r>
              <a:rPr lang="en-US" altLang="zh-CN" sz="2200" b="1" dirty="0">
                <a:latin typeface="Times New Roman" panose="02020603050405020304" pitchFamily="18" charset="0"/>
                <a:cs typeface="Times New Roman" panose="02020603050405020304" pitchFamily="18" charset="0"/>
              </a:rPr>
              <a:t>=0</a:t>
            </a:r>
            <a:endParaRPr lang="en-US" altLang="zh-CN" sz="2200" b="1" dirty="0">
              <a:latin typeface="Times New Roman" panose="02020603050405020304" pitchFamily="18" charset="0"/>
              <a:cs typeface="Times New Roman" panose="02020603050405020304" pitchFamily="18" charset="0"/>
            </a:endParaRPr>
          </a:p>
          <a:p>
            <a:pPr algn="just" eaLnBrk="1" hangingPunct="1">
              <a:lnSpc>
                <a:spcPct val="130000"/>
              </a:lnSpc>
            </a:pPr>
            <a:r>
              <a:rPr lang="zh-CN" altLang="en-US" sz="2200" b="1" dirty="0">
                <a:latin typeface="宋体" pitchFamily="2" charset="-122"/>
              </a:rPr>
              <a:t>但：</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红</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黄</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蓝</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=0.4</a:t>
            </a:r>
            <a:endParaRPr lang="en-US" altLang="zh-CN" sz="2200" b="1" dirty="0">
              <a:solidFill>
                <a:schemeClr val="accent2"/>
              </a:solidFill>
              <a:latin typeface="Arial" panose="020B0604020202090204" pitchFamily="34" charset="0"/>
            </a:endParaRPr>
          </a:p>
        </p:txBody>
      </p:sp>
      <p:grpSp>
        <p:nvGrpSpPr>
          <p:cNvPr id="377869" name="Group 13"/>
          <p:cNvGrpSpPr/>
          <p:nvPr/>
        </p:nvGrpSpPr>
        <p:grpSpPr>
          <a:xfrm>
            <a:off x="1143000" y="3162300"/>
            <a:ext cx="7696200" cy="1752600"/>
            <a:chOff x="768" y="1536"/>
            <a:chExt cx="4848" cy="1104"/>
          </a:xfrm>
        </p:grpSpPr>
        <p:sp>
          <p:nvSpPr>
            <p:cNvPr id="60431" name="AutoShape 14"/>
            <p:cNvSpPr/>
            <p:nvPr/>
          </p:nvSpPr>
          <p:spPr>
            <a:xfrm>
              <a:off x="768" y="1536"/>
              <a:ext cx="4848" cy="1104"/>
            </a:xfrm>
            <a:prstGeom prst="borderCallout2">
              <a:avLst>
                <a:gd name="adj1" fmla="val 6523"/>
                <a:gd name="adj2" fmla="val -1019"/>
                <a:gd name="adj3" fmla="val 6523"/>
                <a:gd name="adj4" fmla="val -2190"/>
                <a:gd name="adj5" fmla="val -7972"/>
                <a:gd name="adj6" fmla="val -3403"/>
              </a:avLst>
            </a:prstGeom>
            <a:gradFill rotWithShape="0">
              <a:gsLst>
                <a:gs pos="0">
                  <a:srgbClr val="99CC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eaLnBrk="1" hangingPunct="1">
                <a:lnSpc>
                  <a:spcPct val="120000"/>
                </a:lnSpc>
                <a:buClr>
                  <a:schemeClr val="accent2"/>
                </a:buClr>
                <a:buFont typeface="Wingdings" panose="05000000000000000000" pitchFamily="2" charset="2"/>
                <a:buChar char="§"/>
              </a:pPr>
              <a:r>
                <a:rPr lang="zh-CN" altLang="en-US" sz="2200" b="1" dirty="0">
                  <a:latin typeface="Times New Roman" panose="02020603050405020304" pitchFamily="18" charset="0"/>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红，黄，蓝</a:t>
              </a:r>
              <a:r>
                <a:rPr lang="en-US" altLang="zh-CN"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algn="just" eaLnBrk="1" hangingPunct="1">
                <a:lnSpc>
                  <a:spcPct val="120000"/>
                </a:lnSpc>
              </a:pPr>
              <a:r>
                <a:rPr lang="zh-CN" altLang="en-US" sz="2200" b="1" dirty="0">
                  <a:latin typeface="Times New Roman" panose="02020603050405020304" pitchFamily="18" charset="0"/>
                </a:rPr>
                <a:t>则其子集个数 </a:t>
              </a:r>
              <a:r>
                <a:rPr lang="en-US" altLang="zh-CN" sz="2200" b="1" dirty="0">
                  <a:latin typeface="Times New Roman" panose="02020603050405020304" pitchFamily="18" charset="0"/>
                </a:rPr>
                <a:t>2</a:t>
              </a:r>
              <a:r>
                <a:rPr lang="en-US" altLang="zh-CN" sz="2200" b="1" baseline="30000" dirty="0">
                  <a:latin typeface="Times New Roman" panose="02020603050405020304" pitchFamily="18" charset="0"/>
                </a:rPr>
                <a:t>3</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8</a:t>
              </a:r>
              <a:r>
                <a:rPr lang="zh-CN" altLang="en-US" sz="2200" b="1" dirty="0">
                  <a:latin typeface="Times New Roman" panose="02020603050405020304" pitchFamily="18" charset="0"/>
                </a:rPr>
                <a:t>，具体为：</a:t>
              </a:r>
              <a:endParaRPr lang="zh-CN" altLang="en-US" sz="2200" b="1" dirty="0">
                <a:latin typeface="Times New Roman" panose="02020603050405020304" pitchFamily="18" charset="0"/>
                <a:cs typeface="Times New Roman" panose="02020603050405020304" pitchFamily="18" charset="0"/>
              </a:endParaRPr>
            </a:p>
            <a:p>
              <a:pPr algn="just" eaLnBrk="1" hangingPunct="1">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a:p>
              <a:pPr algn="just" eaLnBrk="1" hangingPunct="1">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rPr>
                <a:t>{     }</a:t>
              </a:r>
              <a:endParaRPr lang="en-US" altLang="zh-CN" sz="2200" b="1" dirty="0">
                <a:latin typeface="Times New Roman" panose="02020603050405020304" pitchFamily="18" charset="0"/>
              </a:endParaRPr>
            </a:p>
            <a:p>
              <a:pPr algn="ctr" eaLnBrk="1" hangingPunct="1"/>
              <a:endParaRPr lang="en-US" altLang="zh-CN" sz="2200" dirty="0">
                <a:latin typeface="Times New Roman" panose="02020603050405020304" pitchFamily="18" charset="0"/>
              </a:endParaRPr>
            </a:p>
          </p:txBody>
        </p:sp>
        <p:graphicFrame>
          <p:nvGraphicFramePr>
            <p:cNvPr id="60432" name="Object 15"/>
            <p:cNvGraphicFramePr>
              <a:graphicFrameLocks noChangeAspect="1"/>
            </p:cNvGraphicFramePr>
            <p:nvPr/>
          </p:nvGraphicFramePr>
          <p:xfrm>
            <a:off x="4992" y="2400"/>
            <a:ext cx="198" cy="175"/>
          </p:xfrm>
          <a:graphic>
            <a:graphicData uri="http://schemas.openxmlformats.org/presentationml/2006/ole">
              <mc:AlternateContent xmlns:mc="http://schemas.openxmlformats.org/markup-compatibility/2006">
                <mc:Choice xmlns:v="urn:schemas-microsoft-com:vml" Requires="v">
                  <p:oleObj spid="_x0000_s14411" name="" r:id="rId9" imgW="139700" imgH="127000" progId="Equation.DSMT4">
                    <p:embed/>
                  </p:oleObj>
                </mc:Choice>
                <mc:Fallback>
                  <p:oleObj name="" r:id="rId9" imgW="139700" imgH="127000" progId="Equation.DSMT4">
                    <p:embed/>
                    <p:pic>
                      <p:nvPicPr>
                        <p:cNvPr id="0" name="图片 3159"/>
                        <p:cNvPicPr/>
                        <p:nvPr/>
                      </p:nvPicPr>
                      <p:blipFill>
                        <a:blip r:embed="rId10"/>
                        <a:stretch>
                          <a:fillRect/>
                        </a:stretch>
                      </p:blipFill>
                      <p:spPr>
                        <a:xfrm>
                          <a:off x="4992" y="2400"/>
                          <a:ext cx="198" cy="175"/>
                        </a:xfrm>
                        <a:prstGeom prst="rect">
                          <a:avLst/>
                        </a:prstGeom>
                        <a:gradFill rotWithShape="0">
                          <a:gsLst>
                            <a:gs pos="0">
                              <a:srgbClr val="99CCFF"/>
                            </a:gs>
                            <a:gs pos="100000">
                              <a:srgbClr val="FFFFFF"/>
                            </a:gs>
                          </a:gsLst>
                          <a:path path="rect">
                            <a:fillToRect l="100000" b="100000"/>
                          </a:path>
                          <a:tileRect/>
                        </a:grad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69"/>
                                        </p:tgtEl>
                                        <p:attrNameLst>
                                          <p:attrName>style.visibility</p:attrName>
                                        </p:attrNameLst>
                                      </p:cBhvr>
                                      <p:to>
                                        <p:strVal val="visible"/>
                                      </p:to>
                                    </p:set>
                                    <p:animEffect transition="in" filter="blinds(horizontal)">
                                      <p:cBhvr>
                                        <p:cTn id="7" dur="500"/>
                                        <p:tgtEl>
                                          <p:spTgt spid="377869"/>
                                        </p:tgtEl>
                                      </p:cBhvr>
                                    </p:animEffect>
                                  </p:childTnLst>
                                  <p:subTnLst>
                                    <p:set>
                                      <p:cBhvr override="childStyle">
                                        <p:cTn dur="1" fill="hold" display="0" masterRel="nextClick" afterEffect="1"/>
                                        <p:tgtEl>
                                          <p:spTgt spid="37786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7866"/>
                                        </p:tgtEl>
                                        <p:attrNameLst>
                                          <p:attrName>style.visibility</p:attrName>
                                        </p:attrNameLst>
                                      </p:cBhvr>
                                      <p:to>
                                        <p:strVal val="visible"/>
                                      </p:to>
                                    </p:set>
                                    <p:anim calcmode="lin" valueType="num">
                                      <p:cBhvr additive="base">
                                        <p:cTn id="12" dur="500" fill="hold"/>
                                        <p:tgtEl>
                                          <p:spTgt spid="377866"/>
                                        </p:tgtEl>
                                        <p:attrNameLst>
                                          <p:attrName>ppt_x</p:attrName>
                                        </p:attrNameLst>
                                      </p:cBhvr>
                                      <p:tavLst>
                                        <p:tav tm="0">
                                          <p:val>
                                            <p:strVal val="0-#ppt_w/2"/>
                                          </p:val>
                                        </p:tav>
                                        <p:tav tm="100000">
                                          <p:val>
                                            <p:strVal val="#ppt_x"/>
                                          </p:val>
                                        </p:tav>
                                      </p:tavLst>
                                    </p:anim>
                                    <p:anim calcmode="lin" valueType="num">
                                      <p:cBhvr additive="base">
                                        <p:cTn id="13" dur="500" fill="hold"/>
                                        <p:tgtEl>
                                          <p:spTgt spid="37786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77866"/>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77868"/>
                                        </p:tgtEl>
                                        <p:attrNameLst>
                                          <p:attrName>style.visibility</p:attrName>
                                        </p:attrNameLst>
                                      </p:cBhvr>
                                      <p:to>
                                        <p:strVal val="visible"/>
                                      </p:to>
                                    </p:set>
                                    <p:animEffect transition="in" filter="box(in)">
                                      <p:cBhvr>
                                        <p:cTn id="18" dur="500"/>
                                        <p:tgtEl>
                                          <p:spTgt spid="37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6" grpId="0" animBg="1"/>
      <p:bldP spid="3778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1443" name="Rectangle 2"/>
          <p:cNvSpPr>
            <a:spLocks noGrp="1"/>
          </p:cNvSpPr>
          <p:nvPr>
            <p:ph idx="1"/>
          </p:nvPr>
        </p:nvSpPr>
        <p:spPr>
          <a:xfrm>
            <a:off x="304800" y="1143000"/>
            <a:ext cx="8534400" cy="228600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buNone/>
            </a:pPr>
            <a:r>
              <a:rPr lang="zh-CN" altLang="en-US" sz="2600" b="1" dirty="0">
                <a:solidFill>
                  <a:schemeClr val="accent2"/>
                </a:solidFill>
                <a:latin typeface="Times New Roman" panose="02020603050405020304" pitchFamily="18" charset="0"/>
              </a:rPr>
              <a:t>定义</a:t>
            </a:r>
            <a:r>
              <a:rPr lang="en-US" altLang="zh-CN" sz="2600" b="1" dirty="0">
                <a:solidFill>
                  <a:schemeClr val="accent2"/>
                </a:solidFill>
                <a:latin typeface="Times New Roman" panose="02020603050405020304" pitchFamily="18" charset="0"/>
              </a:rPr>
              <a:t>4.2</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命题的信任函数（</a:t>
            </a:r>
            <a:r>
              <a:rPr lang="en-US" altLang="zh-CN" sz="2600" b="1" dirty="0">
                <a:latin typeface="Times New Roman" panose="02020603050405020304" pitchFamily="18" charset="0"/>
              </a:rPr>
              <a:t>belief function</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spcBef>
                <a:spcPct val="55000"/>
              </a:spcBef>
              <a:buNone/>
            </a:pPr>
            <a:r>
              <a:rPr lang="zh-CN" altLang="en-US" sz="2600" b="1" dirty="0">
                <a:latin typeface="Times New Roman" panose="02020603050405020304" pitchFamily="18" charset="0"/>
              </a:rPr>
              <a:t>                                且</a:t>
            </a:r>
            <a:endParaRPr lang="zh-CN" altLang="en-US" sz="2600" b="1" dirty="0">
              <a:latin typeface="Times New Roman" panose="02020603050405020304" pitchFamily="18" charset="0"/>
            </a:endParaRPr>
          </a:p>
          <a:p>
            <a:pPr eaLnBrk="1" hangingPunct="1">
              <a:spcBef>
                <a:spcPct val="80000"/>
              </a:spcBef>
              <a:buNone/>
            </a:pPr>
            <a:r>
              <a:rPr lang="zh-CN" altLang="en-US" sz="2600" b="1" dirty="0">
                <a:latin typeface="Times New Roman" panose="02020603050405020304" pitchFamily="18" charset="0"/>
              </a:rPr>
              <a:t>            ：对命题</a:t>
            </a:r>
            <a:r>
              <a:rPr lang="en-US" altLang="zh-CN" sz="2600" b="1" dirty="0">
                <a:latin typeface="Times New Roman" panose="02020603050405020304" pitchFamily="18" charset="0"/>
              </a:rPr>
              <a:t>A</a:t>
            </a:r>
            <a:r>
              <a:rPr lang="zh-CN" altLang="en-US" sz="2600" b="1" dirty="0">
                <a:latin typeface="Times New Roman" panose="02020603050405020304" pitchFamily="18" charset="0"/>
              </a:rPr>
              <a:t>为真的总的信任程度。</a:t>
            </a:r>
            <a:r>
              <a:rPr lang="en-US" altLang="zh-CN" sz="2600" i="1" dirty="0">
                <a:latin typeface="Times New Roman" panose="02020603050405020304" pitchFamily="18" charset="0"/>
              </a:rPr>
              <a:t>B</a:t>
            </a:r>
            <a:r>
              <a:rPr lang="zh-CN" altLang="en-US" sz="2600" b="1" dirty="0">
                <a:latin typeface="Times New Roman" panose="02020603050405020304" pitchFamily="18" charset="0"/>
              </a:rPr>
              <a:t>为</a:t>
            </a:r>
            <a:r>
              <a:rPr lang="en-US" altLang="zh-CN" sz="2600" i="1" dirty="0">
                <a:latin typeface="Times New Roman" panose="02020603050405020304" pitchFamily="18" charset="0"/>
              </a:rPr>
              <a:t>A</a:t>
            </a:r>
            <a:r>
              <a:rPr lang="zh-CN" altLang="en-US" sz="2600" b="1" dirty="0">
                <a:latin typeface="Times New Roman" panose="02020603050405020304" pitchFamily="18" charset="0"/>
              </a:rPr>
              <a:t>的子集。</a:t>
            </a:r>
            <a:endParaRPr lang="zh-CN" altLang="en-US" sz="2600" b="1" dirty="0">
              <a:latin typeface="Times New Roman" panose="02020603050405020304" pitchFamily="18" charset="0"/>
            </a:endParaRPr>
          </a:p>
          <a:p>
            <a:pPr eaLnBrk="1" hangingPunct="1">
              <a:buNone/>
            </a:pPr>
            <a:endParaRPr lang="en-US" altLang="zh-CN" dirty="0">
              <a:latin typeface="Times New Roman" panose="02020603050405020304" pitchFamily="18" charset="0"/>
            </a:endParaRPr>
          </a:p>
        </p:txBody>
      </p:sp>
      <p:sp>
        <p:nvSpPr>
          <p:cNvPr id="6144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1445" name="Object 4"/>
          <p:cNvGraphicFramePr>
            <a:graphicFrameLocks noChangeAspect="1"/>
          </p:cNvGraphicFramePr>
          <p:nvPr/>
        </p:nvGraphicFramePr>
        <p:xfrm>
          <a:off x="7112000" y="1231900"/>
          <a:ext cx="989013" cy="468313"/>
        </p:xfrm>
        <a:graphic>
          <a:graphicData uri="http://schemas.openxmlformats.org/presentationml/2006/ole">
            <mc:AlternateContent xmlns:mc="http://schemas.openxmlformats.org/markup-compatibility/2006">
              <mc:Choice xmlns:v="urn:schemas-microsoft-com:vml" Requires="v">
                <p:oleObj spid="_x0000_s15501" name="" r:id="rId1" imgW="304165" imgH="177800" progId="Equation.3">
                  <p:embed/>
                </p:oleObj>
              </mc:Choice>
              <mc:Fallback>
                <p:oleObj name="" r:id="rId1" imgW="304165" imgH="177800" progId="Equation.3">
                  <p:embed/>
                  <p:pic>
                    <p:nvPicPr>
                      <p:cNvPr id="0" name="图片 3160"/>
                      <p:cNvPicPr/>
                      <p:nvPr/>
                    </p:nvPicPr>
                    <p:blipFill>
                      <a:blip r:embed="rId2"/>
                      <a:stretch>
                        <a:fillRect/>
                      </a:stretch>
                    </p:blipFill>
                    <p:spPr>
                      <a:xfrm>
                        <a:off x="7112000" y="1231900"/>
                        <a:ext cx="989013" cy="468313"/>
                      </a:xfrm>
                      <a:prstGeom prst="rect">
                        <a:avLst/>
                      </a:prstGeom>
                      <a:noFill/>
                      <a:ln w="38100">
                        <a:noFill/>
                        <a:miter/>
                      </a:ln>
                    </p:spPr>
                  </p:pic>
                </p:oleObj>
              </mc:Fallback>
            </mc:AlternateContent>
          </a:graphicData>
        </a:graphic>
      </p:graphicFrame>
      <p:graphicFrame>
        <p:nvGraphicFramePr>
          <p:cNvPr id="61446" name="Object 5"/>
          <p:cNvGraphicFramePr>
            <a:graphicFrameLocks noChangeAspect="1"/>
          </p:cNvGraphicFramePr>
          <p:nvPr/>
        </p:nvGraphicFramePr>
        <p:xfrm>
          <a:off x="1524000" y="1828800"/>
          <a:ext cx="1524000" cy="509588"/>
        </p:xfrm>
        <a:graphic>
          <a:graphicData uri="http://schemas.openxmlformats.org/presentationml/2006/ole">
            <mc:AlternateContent xmlns:mc="http://schemas.openxmlformats.org/markup-compatibility/2006">
              <mc:Choice xmlns:v="urn:schemas-microsoft-com:vml" Requires="v">
                <p:oleObj spid="_x0000_s15502" name="" r:id="rId3" imgW="685800" imgH="228600" progId="Equation.3">
                  <p:embed/>
                </p:oleObj>
              </mc:Choice>
              <mc:Fallback>
                <p:oleObj name="" r:id="rId3" imgW="685800" imgH="228600" progId="Equation.3">
                  <p:embed/>
                  <p:pic>
                    <p:nvPicPr>
                      <p:cNvPr id="0" name="图片 3158"/>
                      <p:cNvPicPr/>
                      <p:nvPr/>
                    </p:nvPicPr>
                    <p:blipFill>
                      <a:blip r:embed="rId4"/>
                      <a:stretch>
                        <a:fillRect/>
                      </a:stretch>
                    </p:blipFill>
                    <p:spPr>
                      <a:xfrm>
                        <a:off x="1524000" y="1828800"/>
                        <a:ext cx="1524000" cy="509588"/>
                      </a:xfrm>
                      <a:prstGeom prst="rect">
                        <a:avLst/>
                      </a:prstGeom>
                      <a:noFill/>
                      <a:ln w="38100">
                        <a:noFill/>
                        <a:miter/>
                      </a:ln>
                    </p:spPr>
                  </p:pic>
                </p:oleObj>
              </mc:Fallback>
            </mc:AlternateContent>
          </a:graphicData>
        </a:graphic>
      </p:graphicFrame>
      <p:graphicFrame>
        <p:nvGraphicFramePr>
          <p:cNvPr id="61447" name="Object 6"/>
          <p:cNvGraphicFramePr>
            <a:graphicFrameLocks noChangeAspect="1"/>
          </p:cNvGraphicFramePr>
          <p:nvPr/>
        </p:nvGraphicFramePr>
        <p:xfrm>
          <a:off x="3886200" y="1752600"/>
          <a:ext cx="2757488" cy="820738"/>
        </p:xfrm>
        <a:graphic>
          <a:graphicData uri="http://schemas.openxmlformats.org/presentationml/2006/ole">
            <mc:AlternateContent xmlns:mc="http://schemas.openxmlformats.org/markup-compatibility/2006">
              <mc:Choice xmlns:v="urn:schemas-microsoft-com:vml" Requires="v">
                <p:oleObj spid="_x0000_s15503" name="" r:id="rId5" imgW="1143000" imgH="368300" progId="Equation.3">
                  <p:embed/>
                </p:oleObj>
              </mc:Choice>
              <mc:Fallback>
                <p:oleObj name="" r:id="rId5" imgW="1143000" imgH="368300" progId="Equation.3">
                  <p:embed/>
                  <p:pic>
                    <p:nvPicPr>
                      <p:cNvPr id="0" name="图片 3154"/>
                      <p:cNvPicPr/>
                      <p:nvPr/>
                    </p:nvPicPr>
                    <p:blipFill>
                      <a:blip r:embed="rId6"/>
                      <a:stretch>
                        <a:fillRect/>
                      </a:stretch>
                    </p:blipFill>
                    <p:spPr>
                      <a:xfrm>
                        <a:off x="3886200" y="1752600"/>
                        <a:ext cx="2757488" cy="820738"/>
                      </a:xfrm>
                      <a:prstGeom prst="rect">
                        <a:avLst/>
                      </a:prstGeom>
                      <a:noFill/>
                      <a:ln w="38100">
                        <a:noFill/>
                        <a:miter/>
                      </a:ln>
                    </p:spPr>
                  </p:pic>
                </p:oleObj>
              </mc:Fallback>
            </mc:AlternateContent>
          </a:graphicData>
        </a:graphic>
      </p:graphicFrame>
      <p:graphicFrame>
        <p:nvGraphicFramePr>
          <p:cNvPr id="61448" name="Object 7"/>
          <p:cNvGraphicFramePr>
            <a:graphicFrameLocks noChangeAspect="1"/>
          </p:cNvGraphicFramePr>
          <p:nvPr/>
        </p:nvGraphicFramePr>
        <p:xfrm>
          <a:off x="7086600" y="1828800"/>
          <a:ext cx="1035050" cy="384175"/>
        </p:xfrm>
        <a:graphic>
          <a:graphicData uri="http://schemas.openxmlformats.org/presentationml/2006/ole">
            <mc:AlternateContent xmlns:mc="http://schemas.openxmlformats.org/markup-compatibility/2006">
              <mc:Choice xmlns:v="urn:schemas-microsoft-com:vml" Requires="v">
                <p:oleObj spid="_x0000_s15504" name="" r:id="rId7" imgW="508000" imgH="165100" progId="Equation.3">
                  <p:embed/>
                </p:oleObj>
              </mc:Choice>
              <mc:Fallback>
                <p:oleObj name="" r:id="rId7" imgW="508000" imgH="165100" progId="Equation.3">
                  <p:embed/>
                  <p:pic>
                    <p:nvPicPr>
                      <p:cNvPr id="0" name="图片 3156"/>
                      <p:cNvPicPr/>
                      <p:nvPr/>
                    </p:nvPicPr>
                    <p:blipFill>
                      <a:blip r:embed="rId8"/>
                      <a:stretch>
                        <a:fillRect/>
                      </a:stretch>
                    </p:blipFill>
                    <p:spPr>
                      <a:xfrm>
                        <a:off x="7086600" y="1828800"/>
                        <a:ext cx="1035050" cy="384175"/>
                      </a:xfrm>
                      <a:prstGeom prst="rect">
                        <a:avLst/>
                      </a:prstGeom>
                      <a:noFill/>
                      <a:ln w="38100">
                        <a:noFill/>
                        <a:miter/>
                      </a:ln>
                    </p:spPr>
                  </p:pic>
                </p:oleObj>
              </mc:Fallback>
            </mc:AlternateContent>
          </a:graphicData>
        </a:graphic>
      </p:graphicFrame>
      <p:sp>
        <p:nvSpPr>
          <p:cNvPr id="61449" name="Rectangle 8"/>
          <p:cNvSpPr/>
          <p:nvPr/>
        </p:nvSpPr>
        <p:spPr>
          <a:xfrm>
            <a:off x="0" y="596900"/>
            <a:ext cx="438150" cy="244475"/>
          </a:xfrm>
          <a:prstGeom prst="rect">
            <a:avLst/>
          </a:prstGeom>
          <a:noFill/>
          <a:ln w="9525">
            <a:noFill/>
          </a:ln>
        </p:spPr>
        <p:txBody>
          <a:bodyPr wrap="none" anchor="ctr" anchorCtr="0">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61450"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1451"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1452" name="Rectangle 11"/>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4.3.2  </a:t>
            </a:r>
            <a:r>
              <a:rPr lang="zh-CN" altLang="en-US" b="0" dirty="0">
                <a:latin typeface="Times New Roman" panose="02020603050405020304" pitchFamily="18" charset="0"/>
              </a:rPr>
              <a:t>信任函数</a:t>
            </a:r>
            <a:endParaRPr lang="zh-CN" altLang="en-US" b="0" dirty="0">
              <a:latin typeface="Times New Roman" panose="02020603050405020304" pitchFamily="18" charset="0"/>
            </a:endParaRPr>
          </a:p>
        </p:txBody>
      </p:sp>
      <p:graphicFrame>
        <p:nvGraphicFramePr>
          <p:cNvPr id="61453" name="Object 12"/>
          <p:cNvGraphicFramePr>
            <a:graphicFrameLocks noChangeAspect="1"/>
          </p:cNvGraphicFramePr>
          <p:nvPr/>
        </p:nvGraphicFramePr>
        <p:xfrm>
          <a:off x="257175" y="2667000"/>
          <a:ext cx="1079500" cy="463550"/>
        </p:xfrm>
        <a:graphic>
          <a:graphicData uri="http://schemas.openxmlformats.org/presentationml/2006/ole">
            <mc:AlternateContent xmlns:mc="http://schemas.openxmlformats.org/markup-compatibility/2006">
              <mc:Choice xmlns:v="urn:schemas-microsoft-com:vml" Requires="v">
                <p:oleObj spid="_x0000_s15505" name="" r:id="rId9" imgW="469900" imgH="203200" progId="Equation.3">
                  <p:embed/>
                </p:oleObj>
              </mc:Choice>
              <mc:Fallback>
                <p:oleObj name="" r:id="rId9" imgW="469900" imgH="203200" progId="Equation.3">
                  <p:embed/>
                  <p:pic>
                    <p:nvPicPr>
                      <p:cNvPr id="0" name="图片 3079"/>
                      <p:cNvPicPr/>
                      <p:nvPr/>
                    </p:nvPicPr>
                    <p:blipFill>
                      <a:blip r:embed="rId10"/>
                      <a:stretch>
                        <a:fillRect/>
                      </a:stretch>
                    </p:blipFill>
                    <p:spPr>
                      <a:xfrm>
                        <a:off x="257175" y="2667000"/>
                        <a:ext cx="1079500" cy="463550"/>
                      </a:xfrm>
                      <a:prstGeom prst="rect">
                        <a:avLst/>
                      </a:prstGeom>
                      <a:noFill/>
                      <a:ln w="38100">
                        <a:noFill/>
                        <a:miter/>
                      </a:ln>
                    </p:spPr>
                  </p:pic>
                </p:oleObj>
              </mc:Fallback>
            </mc:AlternateContent>
          </a:graphicData>
        </a:graphic>
      </p:graphicFrame>
      <p:sp>
        <p:nvSpPr>
          <p:cNvPr id="61454" name="Rectangle 13"/>
          <p:cNvSpPr/>
          <p:nvPr/>
        </p:nvSpPr>
        <p:spPr>
          <a:xfrm>
            <a:off x="0" y="3252788"/>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grpSp>
        <p:nvGrpSpPr>
          <p:cNvPr id="378894" name="Group 14"/>
          <p:cNvGrpSpPr/>
          <p:nvPr/>
        </p:nvGrpSpPr>
        <p:grpSpPr>
          <a:xfrm>
            <a:off x="304800" y="3781425"/>
            <a:ext cx="8534400" cy="2314575"/>
            <a:chOff x="192" y="2244"/>
            <a:chExt cx="5376" cy="1458"/>
          </a:xfrm>
        </p:grpSpPr>
        <p:sp>
          <p:nvSpPr>
            <p:cNvPr id="61461" name="Text Box 15"/>
            <p:cNvSpPr txBox="1"/>
            <p:nvPr/>
          </p:nvSpPr>
          <p:spPr>
            <a:xfrm>
              <a:off x="192" y="2244"/>
              <a:ext cx="5376" cy="1458"/>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800" dirty="0">
                  <a:latin typeface="宋体" pitchFamily="2" charset="-122"/>
                </a:rPr>
                <a:t> </a:t>
              </a:r>
              <a:r>
                <a:rPr lang="zh-CN" altLang="en-US" sz="2800" b="1" dirty="0">
                  <a:latin typeface="宋体" pitchFamily="2" charset="-122"/>
                </a:rPr>
                <a:t>由信任函数及概率分配函数的定义推出：</a:t>
              </a:r>
              <a:r>
                <a:rPr lang="zh-CN" altLang="en-US" sz="2600" b="1" dirty="0">
                  <a:latin typeface="Arial" panose="020B0604020202090204" pitchFamily="34" charset="0"/>
                </a:rPr>
                <a:t> </a:t>
              </a:r>
              <a:endParaRPr lang="zh-CN" altLang="en-US" sz="2600" b="1" dirty="0">
                <a:latin typeface="Arial" panose="020B0604020202090204" pitchFamily="34" charset="0"/>
              </a:endParaRPr>
            </a:p>
            <a:p>
              <a:pPr eaLnBrk="1" hangingPunct="1">
                <a:spcBef>
                  <a:spcPct val="50000"/>
                </a:spcBef>
              </a:pPr>
              <a:endParaRPr lang="zh-CN" altLang="en-US" sz="2600" b="1" dirty="0">
                <a:latin typeface="Arial" panose="020B0604020202090204" pitchFamily="34" charset="0"/>
              </a:endParaRPr>
            </a:p>
            <a:p>
              <a:pPr eaLnBrk="1" hangingPunct="1">
                <a:spcBef>
                  <a:spcPct val="50000"/>
                </a:spcBef>
              </a:pPr>
              <a:endParaRPr lang="zh-CN" altLang="en-US" sz="2600" dirty="0">
                <a:latin typeface="Arial" panose="020B0604020202090204" pitchFamily="34" charset="0"/>
              </a:endParaRPr>
            </a:p>
            <a:p>
              <a:pPr eaLnBrk="1" hangingPunct="1">
                <a:spcBef>
                  <a:spcPct val="50000"/>
                </a:spcBef>
              </a:pPr>
              <a:endParaRPr lang="en-US" altLang="zh-CN" sz="2600" dirty="0">
                <a:latin typeface="Arial" panose="020B0604020202090204" pitchFamily="34" charset="0"/>
              </a:endParaRPr>
            </a:p>
          </p:txBody>
        </p:sp>
        <p:graphicFrame>
          <p:nvGraphicFramePr>
            <p:cNvPr id="61462" name="Object 16"/>
            <p:cNvGraphicFramePr>
              <a:graphicFrameLocks noChangeAspect="1"/>
            </p:cNvGraphicFramePr>
            <p:nvPr/>
          </p:nvGraphicFramePr>
          <p:xfrm>
            <a:off x="528" y="2776"/>
            <a:ext cx="1872" cy="296"/>
          </p:xfrm>
          <a:graphic>
            <a:graphicData uri="http://schemas.openxmlformats.org/presentationml/2006/ole">
              <mc:AlternateContent xmlns:mc="http://schemas.openxmlformats.org/markup-compatibility/2006">
                <mc:Choice xmlns:v="urn:schemas-microsoft-com:vml" Requires="v">
                  <p:oleObj spid="_x0000_s15506" name="" r:id="rId11" imgW="1269365" imgH="203200" progId="Equation.3">
                    <p:embed/>
                  </p:oleObj>
                </mc:Choice>
                <mc:Fallback>
                  <p:oleObj name="" r:id="rId11" imgW="1269365" imgH="203200" progId="Equation.3">
                    <p:embed/>
                    <p:pic>
                      <p:nvPicPr>
                        <p:cNvPr id="0" name="图片 3080"/>
                        <p:cNvPicPr/>
                        <p:nvPr/>
                      </p:nvPicPr>
                      <p:blipFill>
                        <a:blip r:embed="rId12"/>
                        <a:stretch>
                          <a:fillRect/>
                        </a:stretch>
                      </p:blipFill>
                      <p:spPr>
                        <a:xfrm>
                          <a:off x="528" y="2776"/>
                          <a:ext cx="1872" cy="296"/>
                        </a:xfrm>
                        <a:prstGeom prst="rect">
                          <a:avLst/>
                        </a:prstGeom>
                        <a:noFill/>
                        <a:ln w="38100">
                          <a:noFill/>
                          <a:miter/>
                        </a:ln>
                      </p:spPr>
                    </p:pic>
                  </p:oleObj>
                </mc:Fallback>
              </mc:AlternateContent>
            </a:graphicData>
          </a:graphic>
        </p:graphicFrame>
        <p:graphicFrame>
          <p:nvGraphicFramePr>
            <p:cNvPr id="61463" name="Object 17"/>
            <p:cNvGraphicFramePr>
              <a:graphicFrameLocks noChangeAspect="1"/>
            </p:cNvGraphicFramePr>
            <p:nvPr/>
          </p:nvGraphicFramePr>
          <p:xfrm>
            <a:off x="528" y="3189"/>
            <a:ext cx="1872" cy="459"/>
          </p:xfrm>
          <a:graphic>
            <a:graphicData uri="http://schemas.openxmlformats.org/presentationml/2006/ole">
              <mc:AlternateContent xmlns:mc="http://schemas.openxmlformats.org/markup-compatibility/2006">
                <mc:Choice xmlns:v="urn:schemas-microsoft-com:vml" Requires="v">
                  <p:oleObj spid="_x0000_s15507" name="" r:id="rId13" imgW="1434465" imgH="355600" progId="Equation.3">
                    <p:embed/>
                  </p:oleObj>
                </mc:Choice>
                <mc:Fallback>
                  <p:oleObj name="" r:id="rId13" imgW="1434465" imgH="355600" progId="Equation.3">
                    <p:embed/>
                    <p:pic>
                      <p:nvPicPr>
                        <p:cNvPr id="0" name="图片 3081"/>
                        <p:cNvPicPr/>
                        <p:nvPr/>
                      </p:nvPicPr>
                      <p:blipFill>
                        <a:blip r:embed="rId14"/>
                        <a:stretch>
                          <a:fillRect/>
                        </a:stretch>
                      </p:blipFill>
                      <p:spPr>
                        <a:xfrm>
                          <a:off x="528" y="3189"/>
                          <a:ext cx="1872" cy="459"/>
                        </a:xfrm>
                        <a:prstGeom prst="rect">
                          <a:avLst/>
                        </a:prstGeom>
                        <a:noFill/>
                        <a:ln w="38100">
                          <a:noFill/>
                          <a:miter/>
                        </a:ln>
                      </p:spPr>
                    </p:pic>
                  </p:oleObj>
                </mc:Fallback>
              </mc:AlternateContent>
            </a:graphicData>
          </a:graphic>
        </p:graphicFrame>
      </p:grpSp>
      <p:grpSp>
        <p:nvGrpSpPr>
          <p:cNvPr id="378898" name="Group 18"/>
          <p:cNvGrpSpPr/>
          <p:nvPr/>
        </p:nvGrpSpPr>
        <p:grpSpPr>
          <a:xfrm>
            <a:off x="1143000" y="3375025"/>
            <a:ext cx="7543800" cy="2057400"/>
            <a:chOff x="816" y="1454"/>
            <a:chExt cx="4752" cy="1296"/>
          </a:xfrm>
        </p:grpSpPr>
        <p:sp>
          <p:nvSpPr>
            <p:cNvPr id="61457" name="AutoShape 19"/>
            <p:cNvSpPr/>
            <p:nvPr/>
          </p:nvSpPr>
          <p:spPr>
            <a:xfrm>
              <a:off x="816" y="1454"/>
              <a:ext cx="4752" cy="1296"/>
            </a:xfrm>
            <a:prstGeom prst="borderCallout2">
              <a:avLst>
                <a:gd name="adj1" fmla="val 5556"/>
                <a:gd name="adj2" fmla="val -1009"/>
                <a:gd name="adj3" fmla="val 5556"/>
                <a:gd name="adj4" fmla="val -3051"/>
                <a:gd name="adj5" fmla="val -14968"/>
                <a:gd name="adj6" fmla="val -5134"/>
              </a:avLst>
            </a:prstGeom>
            <a:solidFill>
              <a:srgbClr val="FFFFD9"/>
            </a:solidFill>
            <a:ln w="9525" cap="flat" cmpd="sng">
              <a:solidFill>
                <a:schemeClr val="accent2"/>
              </a:solidFill>
              <a:prstDash val="solid"/>
              <a:miter/>
              <a:headEnd type="none" w="med" len="med"/>
              <a:tailEnd type="none" w="med" len="med"/>
            </a:ln>
          </p:spPr>
          <p:txBody>
            <a:bodyPr/>
            <a:lstStyle/>
            <a:p>
              <a:pPr algn="just" eaLnBrk="1" hangingPunct="1">
                <a:lnSpc>
                  <a:spcPct val="130000"/>
                </a:lnSpc>
                <a:buClr>
                  <a:schemeClr val="accent2"/>
                </a:buClr>
                <a:buFont typeface="Wingdings" panose="05000000000000000000" pitchFamily="2" charset="2"/>
                <a:buChar char="§"/>
              </a:pPr>
              <a:r>
                <a:rPr lang="en-US" altLang="zh-CN" sz="2200" b="1" dirty="0">
                  <a:latin typeface="宋体" pitchFamily="2" charset="-122"/>
                </a:rPr>
                <a:t> </a:t>
              </a:r>
              <a:r>
                <a:rPr lang="zh-CN" altLang="en-US" sz="2400" b="1" dirty="0">
                  <a:latin typeface="宋体"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红，黄，蓝</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itchFamily="2" charset="-122"/>
                </a:rPr>
                <a:t>，</a:t>
              </a:r>
              <a:r>
                <a:rPr lang="zh-CN" altLang="en-US" sz="2200" b="1" dirty="0">
                  <a:solidFill>
                    <a:schemeClr val="accent2"/>
                  </a:solidFill>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eaLnBrk="1" hangingPunct="1">
                <a:lnSpc>
                  <a:spcPct val="130000"/>
                </a:lnSpc>
              </a:pPr>
              <a:endParaRPr lang="zh-CN" altLang="en-US" sz="2200" b="1" dirty="0">
                <a:solidFill>
                  <a:schemeClr val="accent2"/>
                </a:solidFill>
                <a:latin typeface="Times New Roman" panose="02020603050405020304" pitchFamily="18" charset="0"/>
              </a:endParaRPr>
            </a:p>
            <a:p>
              <a:pPr algn="ctr" eaLnBrk="1" hangingPunct="1"/>
              <a:endParaRPr lang="en-US" altLang="zh-CN" sz="2200" b="1" dirty="0">
                <a:solidFill>
                  <a:schemeClr val="accent2"/>
                </a:solidFill>
                <a:latin typeface="Arial" panose="020B0604020202090204" pitchFamily="34" charset="0"/>
              </a:endParaRPr>
            </a:p>
          </p:txBody>
        </p:sp>
        <p:graphicFrame>
          <p:nvGraphicFramePr>
            <p:cNvPr id="61458" name="Object 20"/>
            <p:cNvGraphicFramePr>
              <a:graphicFrameLocks noChangeAspect="1"/>
            </p:cNvGraphicFramePr>
            <p:nvPr/>
          </p:nvGraphicFramePr>
          <p:xfrm>
            <a:off x="912" y="2151"/>
            <a:ext cx="4008" cy="288"/>
          </p:xfrm>
          <a:graphic>
            <a:graphicData uri="http://schemas.openxmlformats.org/presentationml/2006/ole">
              <mc:AlternateContent xmlns:mc="http://schemas.openxmlformats.org/markup-compatibility/2006">
                <mc:Choice xmlns:v="urn:schemas-microsoft-com:vml" Requires="v">
                  <p:oleObj spid="_x0000_s15508" name="" r:id="rId15" imgW="2072640" imgH="86995" progId="Equation.3">
                    <p:embed/>
                  </p:oleObj>
                </mc:Choice>
                <mc:Fallback>
                  <p:oleObj name="" r:id="rId15" imgW="2072640" imgH="86995" progId="Equation.3">
                    <p:embed/>
                    <p:pic>
                      <p:nvPicPr>
                        <p:cNvPr id="0" name="图片 3082"/>
                        <p:cNvPicPr/>
                        <p:nvPr/>
                      </p:nvPicPr>
                      <p:blipFill>
                        <a:blip r:embed="rId16">
                          <a:clrChange>
                            <a:clrFrom>
                              <a:srgbClr val="000000"/>
                            </a:clrFrom>
                            <a:clrTo>
                              <a:srgbClr val="CC0000"/>
                            </a:clrTo>
                          </a:clrChange>
                        </a:blip>
                        <a:stretch>
                          <a:fillRect/>
                        </a:stretch>
                      </p:blipFill>
                      <p:spPr>
                        <a:xfrm>
                          <a:off x="912" y="2151"/>
                          <a:ext cx="4008" cy="288"/>
                        </a:xfrm>
                        <a:prstGeom prst="rect">
                          <a:avLst/>
                        </a:prstGeom>
                        <a:solidFill>
                          <a:srgbClr val="FFFFD9"/>
                        </a:solidFill>
                        <a:ln w="38100">
                          <a:noFill/>
                          <a:miter/>
                        </a:ln>
                      </p:spPr>
                    </p:pic>
                  </p:oleObj>
                </mc:Fallback>
              </mc:AlternateContent>
            </a:graphicData>
          </a:graphic>
        </p:graphicFrame>
        <p:graphicFrame>
          <p:nvGraphicFramePr>
            <p:cNvPr id="61459" name="Object 21"/>
            <p:cNvGraphicFramePr>
              <a:graphicFrameLocks noChangeAspect="1"/>
            </p:cNvGraphicFramePr>
            <p:nvPr/>
          </p:nvGraphicFramePr>
          <p:xfrm>
            <a:off x="2016" y="2463"/>
            <a:ext cx="816" cy="216"/>
          </p:xfrm>
          <a:graphic>
            <a:graphicData uri="http://schemas.openxmlformats.org/presentationml/2006/ole">
              <mc:AlternateContent xmlns:mc="http://schemas.openxmlformats.org/markup-compatibility/2006">
                <mc:Choice xmlns:v="urn:schemas-microsoft-com:vml" Requires="v">
                  <p:oleObj spid="_x0000_s15509" name="" r:id="rId17" imgW="413385" imgH="60960" progId="Equation.3">
                    <p:embed/>
                  </p:oleObj>
                </mc:Choice>
                <mc:Fallback>
                  <p:oleObj name="" r:id="rId17" imgW="413385" imgH="60960" progId="Equation.3">
                    <p:embed/>
                    <p:pic>
                      <p:nvPicPr>
                        <p:cNvPr id="0" name="图片 3087"/>
                        <p:cNvPicPr/>
                        <p:nvPr/>
                      </p:nvPicPr>
                      <p:blipFill>
                        <a:blip r:embed="rId18">
                          <a:clrChange>
                            <a:clrFrom>
                              <a:srgbClr val="000000"/>
                            </a:clrFrom>
                            <a:clrTo>
                              <a:srgbClr val="CC0000"/>
                            </a:clrTo>
                          </a:clrChange>
                        </a:blip>
                        <a:stretch>
                          <a:fillRect/>
                        </a:stretch>
                      </p:blipFill>
                      <p:spPr>
                        <a:xfrm>
                          <a:off x="2016" y="2463"/>
                          <a:ext cx="816" cy="216"/>
                        </a:xfrm>
                        <a:prstGeom prst="rect">
                          <a:avLst/>
                        </a:prstGeom>
                        <a:solidFill>
                          <a:srgbClr val="FFFFD9"/>
                        </a:solidFill>
                        <a:ln w="38100">
                          <a:noFill/>
                          <a:miter/>
                        </a:ln>
                      </p:spPr>
                    </p:pic>
                  </p:oleObj>
                </mc:Fallback>
              </mc:AlternateContent>
            </a:graphicData>
          </a:graphic>
        </p:graphicFrame>
        <p:graphicFrame>
          <p:nvGraphicFramePr>
            <p:cNvPr id="61460" name="Object 22"/>
            <p:cNvGraphicFramePr>
              <a:graphicFrameLocks noChangeAspect="1"/>
            </p:cNvGraphicFramePr>
            <p:nvPr/>
          </p:nvGraphicFramePr>
          <p:xfrm>
            <a:off x="2832" y="2457"/>
            <a:ext cx="432" cy="222"/>
          </p:xfrm>
          <a:graphic>
            <a:graphicData uri="http://schemas.openxmlformats.org/presentationml/2006/ole">
              <mc:AlternateContent xmlns:mc="http://schemas.openxmlformats.org/markup-compatibility/2006">
                <mc:Choice xmlns:v="urn:schemas-microsoft-com:vml" Requires="v">
                  <p:oleObj spid="_x0000_s15510" name="" r:id="rId19" imgW="187325" imgH="60960" progId="Equation.3">
                    <p:embed/>
                  </p:oleObj>
                </mc:Choice>
                <mc:Fallback>
                  <p:oleObj name="" r:id="rId19" imgW="187325" imgH="60960" progId="Equation.3">
                    <p:embed/>
                    <p:pic>
                      <p:nvPicPr>
                        <p:cNvPr id="0" name="图片 3090"/>
                        <p:cNvPicPr/>
                        <p:nvPr/>
                      </p:nvPicPr>
                      <p:blipFill>
                        <a:blip r:embed="rId20">
                          <a:clrChange>
                            <a:clrFrom>
                              <a:srgbClr val="000000"/>
                            </a:clrFrom>
                            <a:clrTo>
                              <a:srgbClr val="CC0000"/>
                            </a:clrTo>
                          </a:clrChange>
                        </a:blip>
                        <a:stretch>
                          <a:fillRect/>
                        </a:stretch>
                      </p:blipFill>
                      <p:spPr>
                        <a:xfrm>
                          <a:off x="2832" y="2457"/>
                          <a:ext cx="432" cy="222"/>
                        </a:xfrm>
                        <a:prstGeom prst="rect">
                          <a:avLst/>
                        </a:prstGeom>
                        <a:solidFill>
                          <a:srgbClr val="FFFFD9"/>
                        </a:solid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98"/>
                                        </p:tgtEl>
                                        <p:attrNameLst>
                                          <p:attrName>style.visibility</p:attrName>
                                        </p:attrNameLst>
                                      </p:cBhvr>
                                      <p:to>
                                        <p:strVal val="visible"/>
                                      </p:to>
                                    </p:set>
                                    <p:animEffect transition="in" filter="blinds(horizontal)">
                                      <p:cBhvr>
                                        <p:cTn id="7" dur="500"/>
                                        <p:tgtEl>
                                          <p:spTgt spid="378898"/>
                                        </p:tgtEl>
                                      </p:cBhvr>
                                    </p:animEffect>
                                  </p:childTnLst>
                                  <p:subTnLst>
                                    <p:set>
                                      <p:cBhvr override="childStyle">
                                        <p:cTn dur="1" fill="hold" display="0" masterRel="nextClick" afterEffect="1"/>
                                        <p:tgtEl>
                                          <p:spTgt spid="37889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8894"/>
                                        </p:tgtEl>
                                        <p:attrNameLst>
                                          <p:attrName>style.visibility</p:attrName>
                                        </p:attrNameLst>
                                      </p:cBhvr>
                                      <p:to>
                                        <p:strVal val="visible"/>
                                      </p:to>
                                    </p:set>
                                    <p:animEffect transition="in" filter="box(in)">
                                      <p:cBhvr>
                                        <p:cTn id="12" dur="500"/>
                                        <p:tgtEl>
                                          <p:spTgt spid="378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2467" name="Rectangle 2"/>
          <p:cNvSpPr>
            <a:spLocks noGrp="1"/>
          </p:cNvSpPr>
          <p:nvPr>
            <p:ph idx="1"/>
          </p:nvPr>
        </p:nvSpPr>
        <p:spPr>
          <a:xfrm>
            <a:off x="250825" y="1066800"/>
            <a:ext cx="8540750" cy="1371600"/>
          </a:xfrm>
        </p:spPr>
        <p:txBody>
          <a:bodyPr vert="horz" wrap="square" lIns="91440" tIns="45720" rIns="91440" bIns="45720" anchor="t" anchorCtr="0"/>
          <a:lstStyle/>
          <a:p>
            <a:pPr marL="0" indent="0" eaLnBrk="1" hangingPunct="1">
              <a:buFont typeface="Wingdings" panose="05000000000000000000" pitchFamily="2" charset="2"/>
              <a:buChar char="§"/>
            </a:pPr>
            <a:r>
              <a:rPr lang="en-US" altLang="zh-CN" sz="2600" dirty="0">
                <a:solidFill>
                  <a:schemeClr val="accent2"/>
                </a:solidFill>
                <a:latin typeface="Times New Roman" panose="02020603050405020304" pitchFamily="18" charset="0"/>
              </a:rPr>
              <a:t> </a:t>
            </a:r>
            <a:r>
              <a:rPr lang="zh-CN" altLang="en-US" sz="2600" dirty="0">
                <a:solidFill>
                  <a:schemeClr val="accent2"/>
                </a:solidFill>
                <a:latin typeface="Times New Roman" panose="02020603050405020304" pitchFamily="18" charset="0"/>
              </a:rPr>
              <a:t>似然函数</a:t>
            </a:r>
            <a:r>
              <a:rPr lang="zh-CN" altLang="en-US" sz="2600" dirty="0">
                <a:latin typeface="Times New Roman" panose="02020603050405020304" pitchFamily="18" charset="0"/>
              </a:rPr>
              <a:t>（</a:t>
            </a:r>
            <a:r>
              <a:rPr lang="en-US" altLang="zh-CN" sz="2600" dirty="0">
                <a:latin typeface="Times New Roman" panose="02020603050405020304" pitchFamily="18" charset="0"/>
              </a:rPr>
              <a:t>plausibility function</a:t>
            </a:r>
            <a:r>
              <a:rPr lang="zh-CN" altLang="en-US" sz="2600" dirty="0">
                <a:latin typeface="Times New Roman" panose="02020603050405020304" pitchFamily="18" charset="0"/>
              </a:rPr>
              <a:t>）</a:t>
            </a:r>
            <a:r>
              <a:rPr lang="zh-CN" altLang="en-US" sz="2600" dirty="0">
                <a:latin typeface="Times New Roman" panose="02020603050405020304" pitchFamily="18" charset="0"/>
                <a:sym typeface="Wingdings" panose="05000000000000000000" pitchFamily="2" charset="2"/>
              </a:rPr>
              <a:t>（似真度函数）</a:t>
            </a:r>
            <a:r>
              <a:rPr lang="zh-CN" altLang="en-US" sz="2600" dirty="0">
                <a:latin typeface="Times New Roman" panose="02020603050405020304" pitchFamily="18" charset="0"/>
              </a:rPr>
              <a:t>不可驳斥函数或上限函数。不否定</a:t>
            </a:r>
            <a:r>
              <a:rPr lang="en-US" altLang="zh-CN" sz="2600" dirty="0">
                <a:latin typeface="Times New Roman" panose="02020603050405020304" pitchFamily="18" charset="0"/>
              </a:rPr>
              <a:t>A</a:t>
            </a:r>
            <a:r>
              <a:rPr lang="zh-CN" altLang="en-US" sz="2600" dirty="0">
                <a:latin typeface="Times New Roman" panose="02020603050405020304" pitchFamily="18" charset="0"/>
              </a:rPr>
              <a:t>的信任程度。对</a:t>
            </a:r>
            <a:r>
              <a:rPr lang="en-US" altLang="zh-CN" sz="2600" dirty="0">
                <a:latin typeface="Times New Roman" panose="02020603050405020304" pitchFamily="18" charset="0"/>
              </a:rPr>
              <a:t>A</a:t>
            </a:r>
            <a:r>
              <a:rPr lang="zh-CN" altLang="en-US" sz="2600" dirty="0">
                <a:latin typeface="Times New Roman" panose="02020603050405020304" pitchFamily="18" charset="0"/>
              </a:rPr>
              <a:t>似乎可能成立的不确定性度量。</a:t>
            </a:r>
            <a:endParaRPr lang="zh-CN" altLang="en-US" dirty="0">
              <a:latin typeface="Times New Roman" panose="02020603050405020304" pitchFamily="18" charset="0"/>
            </a:endParaRPr>
          </a:p>
        </p:txBody>
      </p:sp>
      <p:sp>
        <p:nvSpPr>
          <p:cNvPr id="6246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246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247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247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pSp>
        <p:nvGrpSpPr>
          <p:cNvPr id="379911" name="Group 7"/>
          <p:cNvGrpSpPr/>
          <p:nvPr/>
        </p:nvGrpSpPr>
        <p:grpSpPr>
          <a:xfrm>
            <a:off x="323850" y="2590800"/>
            <a:ext cx="8301038" cy="1341438"/>
            <a:chOff x="240" y="2371"/>
            <a:chExt cx="5184" cy="845"/>
          </a:xfrm>
        </p:grpSpPr>
        <p:sp>
          <p:nvSpPr>
            <p:cNvPr id="62479" name="Text Box 8"/>
            <p:cNvSpPr txBox="1"/>
            <p:nvPr/>
          </p:nvSpPr>
          <p:spPr>
            <a:xfrm>
              <a:off x="240" y="2371"/>
              <a:ext cx="5184" cy="84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4.3</a:t>
              </a:r>
              <a:r>
                <a:rPr lang="en-US" altLang="zh-CN" sz="2800" dirty="0">
                  <a:latin typeface="Times New Roman" panose="02020603050405020304" pitchFamily="18" charset="0"/>
                </a:rPr>
                <a:t>  </a:t>
              </a:r>
              <a:r>
                <a:rPr lang="zh-CN" altLang="en-US" sz="2800" dirty="0">
                  <a:latin typeface="Times New Roman" panose="02020603050405020304" pitchFamily="18" charset="0"/>
                </a:rPr>
                <a:t>似然函数                             且</a:t>
              </a:r>
              <a:endParaRPr lang="zh-CN" altLang="en-US" sz="28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                                                         对所有的</a:t>
              </a:r>
              <a:endParaRPr lang="zh-CN" altLang="en-US" sz="2800" dirty="0">
                <a:latin typeface="Times New Roman" panose="02020603050405020304" pitchFamily="18" charset="0"/>
              </a:endParaRPr>
            </a:p>
          </p:txBody>
        </p:sp>
        <p:graphicFrame>
          <p:nvGraphicFramePr>
            <p:cNvPr id="62480" name="Object 9"/>
            <p:cNvGraphicFramePr>
              <a:graphicFrameLocks noChangeAspect="1"/>
            </p:cNvGraphicFramePr>
            <p:nvPr/>
          </p:nvGraphicFramePr>
          <p:xfrm>
            <a:off x="2130" y="2371"/>
            <a:ext cx="1403" cy="356"/>
          </p:xfrm>
          <a:graphic>
            <a:graphicData uri="http://schemas.openxmlformats.org/presentationml/2006/ole">
              <mc:AlternateContent xmlns:mc="http://schemas.openxmlformats.org/markup-compatibility/2006">
                <mc:Choice xmlns:v="urn:schemas-microsoft-com:vml" Requires="v">
                  <p:oleObj spid="_x0000_s16483" name="" r:id="rId1" imgW="901065" imgH="228600" progId="Equation.3">
                    <p:embed/>
                  </p:oleObj>
                </mc:Choice>
                <mc:Fallback>
                  <p:oleObj name="" r:id="rId1" imgW="901065" imgH="228600" progId="Equation.3">
                    <p:embed/>
                    <p:pic>
                      <p:nvPicPr>
                        <p:cNvPr id="0" name="图片 3091"/>
                        <p:cNvPicPr/>
                        <p:nvPr/>
                      </p:nvPicPr>
                      <p:blipFill>
                        <a:blip r:embed="rId2"/>
                        <a:stretch>
                          <a:fillRect/>
                        </a:stretch>
                      </p:blipFill>
                      <p:spPr>
                        <a:xfrm>
                          <a:off x="2130" y="2371"/>
                          <a:ext cx="1403" cy="356"/>
                        </a:xfrm>
                        <a:prstGeom prst="rect">
                          <a:avLst/>
                        </a:prstGeom>
                        <a:noFill/>
                        <a:ln w="38100">
                          <a:noFill/>
                          <a:miter/>
                        </a:ln>
                      </p:spPr>
                    </p:pic>
                  </p:oleObj>
                </mc:Fallback>
              </mc:AlternateContent>
            </a:graphicData>
          </a:graphic>
        </p:graphicFrame>
        <p:graphicFrame>
          <p:nvGraphicFramePr>
            <p:cNvPr id="62481" name="Object 10"/>
            <p:cNvGraphicFramePr>
              <a:graphicFrameLocks noChangeAspect="1"/>
            </p:cNvGraphicFramePr>
            <p:nvPr/>
          </p:nvGraphicFramePr>
          <p:xfrm>
            <a:off x="1054" y="2880"/>
            <a:ext cx="2165" cy="318"/>
          </p:xfrm>
          <a:graphic>
            <a:graphicData uri="http://schemas.openxmlformats.org/presentationml/2006/ole">
              <mc:AlternateContent xmlns:mc="http://schemas.openxmlformats.org/markup-compatibility/2006">
                <mc:Choice xmlns:v="urn:schemas-microsoft-com:vml" Requires="v">
                  <p:oleObj spid="_x0000_s16484" name="" r:id="rId3" imgW="1396365" imgH="203200" progId="Equation.3">
                    <p:embed/>
                  </p:oleObj>
                </mc:Choice>
                <mc:Fallback>
                  <p:oleObj name="" r:id="rId3" imgW="1396365" imgH="203200" progId="Equation.3">
                    <p:embed/>
                    <p:pic>
                      <p:nvPicPr>
                        <p:cNvPr id="0" name="图片 3083"/>
                        <p:cNvPicPr/>
                        <p:nvPr/>
                      </p:nvPicPr>
                      <p:blipFill>
                        <a:blip r:embed="rId4"/>
                        <a:stretch>
                          <a:fillRect/>
                        </a:stretch>
                      </p:blipFill>
                      <p:spPr>
                        <a:xfrm>
                          <a:off x="1054" y="2880"/>
                          <a:ext cx="2165" cy="318"/>
                        </a:xfrm>
                        <a:prstGeom prst="rect">
                          <a:avLst/>
                        </a:prstGeom>
                        <a:noFill/>
                        <a:ln w="38100">
                          <a:noFill/>
                          <a:miter/>
                        </a:ln>
                      </p:spPr>
                    </p:pic>
                  </p:oleObj>
                </mc:Fallback>
              </mc:AlternateContent>
            </a:graphicData>
          </a:graphic>
        </p:graphicFrame>
        <p:graphicFrame>
          <p:nvGraphicFramePr>
            <p:cNvPr id="62482" name="Object 11"/>
            <p:cNvGraphicFramePr>
              <a:graphicFrameLocks noChangeAspect="1"/>
            </p:cNvGraphicFramePr>
            <p:nvPr/>
          </p:nvGraphicFramePr>
          <p:xfrm>
            <a:off x="4416" y="2912"/>
            <a:ext cx="771" cy="256"/>
          </p:xfrm>
          <a:graphic>
            <a:graphicData uri="http://schemas.openxmlformats.org/presentationml/2006/ole">
              <mc:AlternateContent xmlns:mc="http://schemas.openxmlformats.org/markup-compatibility/2006">
                <mc:Choice xmlns:v="urn:schemas-microsoft-com:vml" Requires="v">
                  <p:oleObj spid="_x0000_s16485" name="" r:id="rId5" imgW="419100" imgH="165100" progId="Equation.3">
                    <p:embed/>
                  </p:oleObj>
                </mc:Choice>
                <mc:Fallback>
                  <p:oleObj name="" r:id="rId5" imgW="419100" imgH="165100" progId="Equation.3">
                    <p:embed/>
                    <p:pic>
                      <p:nvPicPr>
                        <p:cNvPr id="0" name="图片 3084"/>
                        <p:cNvPicPr/>
                        <p:nvPr/>
                      </p:nvPicPr>
                      <p:blipFill>
                        <a:blip r:embed="rId6"/>
                        <a:stretch>
                          <a:fillRect/>
                        </a:stretch>
                      </p:blipFill>
                      <p:spPr>
                        <a:xfrm>
                          <a:off x="4416" y="2912"/>
                          <a:ext cx="771" cy="256"/>
                        </a:xfrm>
                        <a:prstGeom prst="rect">
                          <a:avLst/>
                        </a:prstGeom>
                        <a:noFill/>
                        <a:ln w="38100">
                          <a:noFill/>
                          <a:miter/>
                        </a:ln>
                      </p:spPr>
                    </p:pic>
                  </p:oleObj>
                </mc:Fallback>
              </mc:AlternateContent>
            </a:graphicData>
          </a:graphic>
        </p:graphicFrame>
      </p:grpSp>
      <p:sp>
        <p:nvSpPr>
          <p:cNvPr id="62473" name="Rectangle 1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4.3.3 </a:t>
            </a:r>
            <a:r>
              <a:rPr lang="zh-CN" altLang="en-US" b="0" dirty="0">
                <a:latin typeface="Times New Roman" panose="02020603050405020304" pitchFamily="18" charset="0"/>
              </a:rPr>
              <a:t>似然函数</a:t>
            </a:r>
            <a:endParaRPr lang="zh-CN" altLang="en-US" b="0" dirty="0">
              <a:latin typeface="Times New Roman" panose="02020603050405020304" pitchFamily="18" charset="0"/>
            </a:endParaRPr>
          </a:p>
        </p:txBody>
      </p:sp>
      <p:sp>
        <p:nvSpPr>
          <p:cNvPr id="379917" name="AutoShape 13"/>
          <p:cNvSpPr/>
          <p:nvPr/>
        </p:nvSpPr>
        <p:spPr>
          <a:xfrm>
            <a:off x="990600" y="4060825"/>
            <a:ext cx="7543800" cy="2438400"/>
          </a:xfrm>
          <a:prstGeom prst="borderCallout2">
            <a:avLst>
              <a:gd name="adj1" fmla="val 4690"/>
              <a:gd name="adj2" fmla="val -1009"/>
              <a:gd name="adj3" fmla="val 4690"/>
              <a:gd name="adj4" fmla="val -4630"/>
              <a:gd name="adj5" fmla="val -6903"/>
              <a:gd name="adj6" fmla="val -8310"/>
            </a:avLst>
          </a:prstGeom>
          <a:solidFill>
            <a:srgbClr val="FFFFFF"/>
          </a:solidFill>
          <a:ln w="9525" cap="flat" cmpd="sng">
            <a:solidFill>
              <a:schemeClr val="accent2"/>
            </a:solidFill>
            <a:prstDash val="solid"/>
            <a:miter/>
            <a:headEnd type="none" w="med" len="med"/>
            <a:tailEnd type="none" w="med" len="med"/>
          </a:ln>
        </p:spPr>
        <p:txBody>
          <a:bodyPr/>
          <a:lstStyle/>
          <a:p>
            <a:pPr algn="just" eaLnBrk="1" hangingPunct="1">
              <a:lnSpc>
                <a:spcPct val="130000"/>
              </a:lnSpc>
              <a:buClr>
                <a:schemeClr val="accent2"/>
              </a:buClr>
              <a:buFont typeface="Wingdings" panose="05000000000000000000" pitchFamily="2" charset="2"/>
              <a:buChar char="§"/>
            </a:pPr>
            <a:r>
              <a:rPr lang="en-US" altLang="zh-CN" sz="2200" b="1" dirty="0">
                <a:latin typeface="宋体" pitchFamily="2" charset="-122"/>
              </a:rPr>
              <a:t> </a:t>
            </a:r>
            <a:r>
              <a:rPr lang="zh-CN" altLang="en-US" sz="2400" b="1" dirty="0">
                <a:latin typeface="宋体"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红，黄，蓝</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itchFamily="2" charset="-122"/>
              </a:rPr>
              <a:t>，</a:t>
            </a:r>
            <a:endParaRPr lang="zh-CN" altLang="en-US" sz="2400" b="1" dirty="0">
              <a:latin typeface="宋体" pitchFamily="2" charset="-122"/>
            </a:endParaRPr>
          </a:p>
          <a:p>
            <a:pPr algn="just" eaLnBrk="1" hangingPunct="1">
              <a:lnSpc>
                <a:spcPct val="130000"/>
              </a:lnSpc>
            </a:pP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30000"/>
              </a:lnSpc>
            </a:pPr>
            <a:r>
              <a:rPr lang="zh-CN" altLang="en-US" sz="2200" b="1" dirty="0">
                <a:solidFill>
                  <a:schemeClr val="accent2"/>
                </a:solidFill>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eaLnBrk="1" hangingPunct="1">
              <a:lnSpc>
                <a:spcPct val="130000"/>
              </a:lnSpc>
            </a:pPr>
            <a:endParaRPr lang="zh-CN" altLang="en-US" sz="2200" b="1" dirty="0">
              <a:solidFill>
                <a:schemeClr val="accent2"/>
              </a:solidFill>
              <a:latin typeface="Times New Roman" panose="02020603050405020304" pitchFamily="18" charset="0"/>
            </a:endParaRPr>
          </a:p>
          <a:p>
            <a:pPr algn="ctr" eaLnBrk="1" hangingPunct="1"/>
            <a:endParaRPr lang="en-US" altLang="zh-CN" sz="2200" b="1" dirty="0">
              <a:solidFill>
                <a:schemeClr val="accent2"/>
              </a:solidFill>
              <a:latin typeface="Arial" panose="020B0604020202090204" pitchFamily="34" charset="0"/>
            </a:endParaRPr>
          </a:p>
        </p:txBody>
      </p:sp>
      <p:graphicFrame>
        <p:nvGraphicFramePr>
          <p:cNvPr id="379918" name="Object 14"/>
          <p:cNvGraphicFramePr>
            <a:graphicFrameLocks noChangeAspect="1"/>
          </p:cNvGraphicFramePr>
          <p:nvPr/>
        </p:nvGraphicFramePr>
        <p:xfrm>
          <a:off x="1447800" y="5181600"/>
          <a:ext cx="6362700" cy="457200"/>
        </p:xfrm>
        <a:graphic>
          <a:graphicData uri="http://schemas.openxmlformats.org/presentationml/2006/ole">
            <mc:AlternateContent xmlns:mc="http://schemas.openxmlformats.org/markup-compatibility/2006">
              <mc:Choice xmlns:v="urn:schemas-microsoft-com:vml" Requires="v">
                <p:oleObj spid="_x0000_s16486" name="" r:id="rId7" imgW="2072640" imgH="86995" progId="Equation.3">
                  <p:embed/>
                </p:oleObj>
              </mc:Choice>
              <mc:Fallback>
                <p:oleObj name="" r:id="rId7" imgW="2072640" imgH="86995" progId="Equation.3">
                  <p:embed/>
                  <p:pic>
                    <p:nvPicPr>
                      <p:cNvPr id="0" name="图片 3085"/>
                      <p:cNvPicPr/>
                      <p:nvPr/>
                    </p:nvPicPr>
                    <p:blipFill>
                      <a:blip r:embed="rId8">
                        <a:clrChange>
                          <a:clrFrom>
                            <a:srgbClr val="000000"/>
                          </a:clrFrom>
                          <a:clrTo>
                            <a:srgbClr val="CC0000"/>
                          </a:clrTo>
                        </a:clrChange>
                      </a:blip>
                      <a:stretch>
                        <a:fillRect/>
                      </a:stretch>
                    </p:blipFill>
                    <p:spPr>
                      <a:xfrm>
                        <a:off x="1447800" y="5181600"/>
                        <a:ext cx="6362700" cy="457200"/>
                      </a:xfrm>
                      <a:prstGeom prst="rect">
                        <a:avLst/>
                      </a:prstGeom>
                      <a:noFill/>
                      <a:ln w="38100">
                        <a:noFill/>
                        <a:miter/>
                      </a:ln>
                    </p:spPr>
                  </p:pic>
                </p:oleObj>
              </mc:Fallback>
            </mc:AlternateContent>
          </a:graphicData>
        </a:graphic>
      </p:graphicFrame>
      <p:graphicFrame>
        <p:nvGraphicFramePr>
          <p:cNvPr id="379919" name="Object 15"/>
          <p:cNvGraphicFramePr>
            <a:graphicFrameLocks noChangeAspect="1"/>
          </p:cNvGraphicFramePr>
          <p:nvPr/>
        </p:nvGraphicFramePr>
        <p:xfrm>
          <a:off x="3200400" y="5638800"/>
          <a:ext cx="1295400" cy="342900"/>
        </p:xfrm>
        <a:graphic>
          <a:graphicData uri="http://schemas.openxmlformats.org/presentationml/2006/ole">
            <mc:AlternateContent xmlns:mc="http://schemas.openxmlformats.org/markup-compatibility/2006">
              <mc:Choice xmlns:v="urn:schemas-microsoft-com:vml" Requires="v">
                <p:oleObj spid="_x0000_s16487" name="" r:id="rId9" imgW="413385" imgH="60960" progId="Equation.3">
                  <p:embed/>
                </p:oleObj>
              </mc:Choice>
              <mc:Fallback>
                <p:oleObj name="" r:id="rId9" imgW="413385" imgH="60960" progId="Equation.3">
                  <p:embed/>
                  <p:pic>
                    <p:nvPicPr>
                      <p:cNvPr id="0" name="图片 3088"/>
                      <p:cNvPicPr/>
                      <p:nvPr/>
                    </p:nvPicPr>
                    <p:blipFill>
                      <a:blip r:embed="rId10">
                        <a:clrChange>
                          <a:clrFrom>
                            <a:srgbClr val="000000"/>
                          </a:clrFrom>
                          <a:clrTo>
                            <a:srgbClr val="CC0000"/>
                          </a:clrTo>
                        </a:clrChange>
                      </a:blip>
                      <a:stretch>
                        <a:fillRect/>
                      </a:stretch>
                    </p:blipFill>
                    <p:spPr>
                      <a:xfrm>
                        <a:off x="3200400" y="5638800"/>
                        <a:ext cx="1295400" cy="342900"/>
                      </a:xfrm>
                      <a:prstGeom prst="rect">
                        <a:avLst/>
                      </a:prstGeom>
                      <a:noFill/>
                      <a:ln w="38100">
                        <a:noFill/>
                        <a:miter/>
                      </a:ln>
                    </p:spPr>
                  </p:pic>
                </p:oleObj>
              </mc:Fallback>
            </mc:AlternateContent>
          </a:graphicData>
        </a:graphic>
      </p:graphicFrame>
      <p:graphicFrame>
        <p:nvGraphicFramePr>
          <p:cNvPr id="379920" name="Object 16"/>
          <p:cNvGraphicFramePr>
            <a:graphicFrameLocks noChangeAspect="1"/>
          </p:cNvGraphicFramePr>
          <p:nvPr/>
        </p:nvGraphicFramePr>
        <p:xfrm>
          <a:off x="4495800" y="5638800"/>
          <a:ext cx="685800" cy="352425"/>
        </p:xfrm>
        <a:graphic>
          <a:graphicData uri="http://schemas.openxmlformats.org/presentationml/2006/ole">
            <mc:AlternateContent xmlns:mc="http://schemas.openxmlformats.org/markup-compatibility/2006">
              <mc:Choice xmlns:v="urn:schemas-microsoft-com:vml" Requires="v">
                <p:oleObj spid="_x0000_s16488" name="" r:id="rId11" imgW="187325" imgH="60960" progId="Equation.3">
                  <p:embed/>
                </p:oleObj>
              </mc:Choice>
              <mc:Fallback>
                <p:oleObj name="" r:id="rId11" imgW="187325" imgH="60960" progId="Equation.3">
                  <p:embed/>
                  <p:pic>
                    <p:nvPicPr>
                      <p:cNvPr id="0" name="图片 3086"/>
                      <p:cNvPicPr/>
                      <p:nvPr/>
                    </p:nvPicPr>
                    <p:blipFill>
                      <a:blip r:embed="rId12">
                        <a:clrChange>
                          <a:clrFrom>
                            <a:srgbClr val="000000"/>
                          </a:clrFrom>
                          <a:clrTo>
                            <a:srgbClr val="CC0000"/>
                          </a:clrTo>
                        </a:clrChange>
                      </a:blip>
                      <a:stretch>
                        <a:fillRect/>
                      </a:stretch>
                    </p:blipFill>
                    <p:spPr>
                      <a:xfrm>
                        <a:off x="4495800" y="5638800"/>
                        <a:ext cx="685800" cy="352425"/>
                      </a:xfrm>
                      <a:prstGeom prst="rect">
                        <a:avLst/>
                      </a:prstGeom>
                      <a:noFill/>
                      <a:ln w="38100">
                        <a:noFill/>
                        <a:miter/>
                      </a:ln>
                    </p:spPr>
                  </p:pic>
                </p:oleObj>
              </mc:Fallback>
            </mc:AlternateContent>
          </a:graphicData>
        </a:graphic>
      </p:graphicFrame>
      <p:graphicFrame>
        <p:nvGraphicFramePr>
          <p:cNvPr id="379921" name="Object 17"/>
          <p:cNvGraphicFramePr>
            <a:graphicFrameLocks noChangeAspect="1"/>
          </p:cNvGraphicFramePr>
          <p:nvPr/>
        </p:nvGraphicFramePr>
        <p:xfrm>
          <a:off x="952500" y="5943600"/>
          <a:ext cx="7620000" cy="490538"/>
        </p:xfrm>
        <a:graphic>
          <a:graphicData uri="http://schemas.openxmlformats.org/presentationml/2006/ole">
            <mc:AlternateContent xmlns:mc="http://schemas.openxmlformats.org/markup-compatibility/2006">
              <mc:Choice xmlns:v="urn:schemas-microsoft-com:vml" Requires="v">
                <p:oleObj spid="_x0000_s16489" name="" r:id="rId13" imgW="1837690" imgH="60960" progId="Equation.DSMT4">
                  <p:embed/>
                </p:oleObj>
              </mc:Choice>
              <mc:Fallback>
                <p:oleObj name="" r:id="rId13" imgW="1837690" imgH="60960" progId="Equation.DSMT4">
                  <p:embed/>
                  <p:pic>
                    <p:nvPicPr>
                      <p:cNvPr id="0" name="图片 3089"/>
                      <p:cNvPicPr/>
                      <p:nvPr/>
                    </p:nvPicPr>
                    <p:blipFill>
                      <a:blip r:embed="rId14">
                        <a:clrChange>
                          <a:clrFrom>
                            <a:srgbClr val="000000"/>
                          </a:clrFrom>
                          <a:clrTo>
                            <a:srgbClr val="0000FF"/>
                          </a:clrTo>
                        </a:clrChange>
                      </a:blip>
                      <a:stretch>
                        <a:fillRect/>
                      </a:stretch>
                    </p:blipFill>
                    <p:spPr>
                      <a:xfrm>
                        <a:off x="952500" y="5943600"/>
                        <a:ext cx="7620000" cy="49053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9911"/>
                                        </p:tgtEl>
                                        <p:attrNameLst>
                                          <p:attrName>style.visibility</p:attrName>
                                        </p:attrNameLst>
                                      </p:cBhvr>
                                      <p:to>
                                        <p:strVal val="visible"/>
                                      </p:to>
                                    </p:set>
                                    <p:anim calcmode="lin" valueType="num">
                                      <p:cBhvr additive="base">
                                        <p:cTn id="7" dur="500" fill="hold"/>
                                        <p:tgtEl>
                                          <p:spTgt spid="379911"/>
                                        </p:tgtEl>
                                        <p:attrNameLst>
                                          <p:attrName>ppt_x</p:attrName>
                                        </p:attrNameLst>
                                      </p:cBhvr>
                                      <p:tavLst>
                                        <p:tav tm="0">
                                          <p:val>
                                            <p:strVal val="0-#ppt_w/2"/>
                                          </p:val>
                                        </p:tav>
                                        <p:tav tm="100000">
                                          <p:val>
                                            <p:strVal val="#ppt_x"/>
                                          </p:val>
                                        </p:tav>
                                      </p:tavLst>
                                    </p:anim>
                                    <p:anim calcmode="lin" valueType="num">
                                      <p:cBhvr additive="base">
                                        <p:cTn id="8" dur="500" fill="hold"/>
                                        <p:tgtEl>
                                          <p:spTgt spid="3799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79917"/>
                                        </p:tgtEl>
                                        <p:attrNameLst>
                                          <p:attrName>style.visibility</p:attrName>
                                        </p:attrNameLst>
                                      </p:cBhvr>
                                      <p:to>
                                        <p:strVal val="visible"/>
                                      </p:to>
                                    </p:set>
                                    <p:animEffect transition="in" filter="box(in)">
                                      <p:cBhvr>
                                        <p:cTn id="13" dur="500"/>
                                        <p:tgtEl>
                                          <p:spTgt spid="3799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9918"/>
                                        </p:tgtEl>
                                        <p:attrNameLst>
                                          <p:attrName>style.visibility</p:attrName>
                                        </p:attrNameLst>
                                      </p:cBhvr>
                                      <p:to>
                                        <p:strVal val="visible"/>
                                      </p:to>
                                    </p:set>
                                    <p:anim calcmode="lin" valueType="num">
                                      <p:cBhvr additive="base">
                                        <p:cTn id="18" dur="500" fill="hold"/>
                                        <p:tgtEl>
                                          <p:spTgt spid="379918"/>
                                        </p:tgtEl>
                                        <p:attrNameLst>
                                          <p:attrName>ppt_x</p:attrName>
                                        </p:attrNameLst>
                                      </p:cBhvr>
                                      <p:tavLst>
                                        <p:tav tm="0">
                                          <p:val>
                                            <p:strVal val="0-#ppt_w/2"/>
                                          </p:val>
                                        </p:tav>
                                        <p:tav tm="100000">
                                          <p:val>
                                            <p:strVal val="#ppt_x"/>
                                          </p:val>
                                        </p:tav>
                                      </p:tavLst>
                                    </p:anim>
                                    <p:anim calcmode="lin" valueType="num">
                                      <p:cBhvr additive="base">
                                        <p:cTn id="19" dur="500" fill="hold"/>
                                        <p:tgtEl>
                                          <p:spTgt spid="3799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79919"/>
                                        </p:tgtEl>
                                        <p:attrNameLst>
                                          <p:attrName>style.visibility</p:attrName>
                                        </p:attrNameLst>
                                      </p:cBhvr>
                                      <p:to>
                                        <p:strVal val="visible"/>
                                      </p:to>
                                    </p:set>
                                    <p:anim calcmode="lin" valueType="num">
                                      <p:cBhvr additive="base">
                                        <p:cTn id="24" dur="500" fill="hold"/>
                                        <p:tgtEl>
                                          <p:spTgt spid="379919"/>
                                        </p:tgtEl>
                                        <p:attrNameLst>
                                          <p:attrName>ppt_x</p:attrName>
                                        </p:attrNameLst>
                                      </p:cBhvr>
                                      <p:tavLst>
                                        <p:tav tm="0">
                                          <p:val>
                                            <p:strVal val="0-#ppt_w/2"/>
                                          </p:val>
                                        </p:tav>
                                        <p:tav tm="100000">
                                          <p:val>
                                            <p:strVal val="#ppt_x"/>
                                          </p:val>
                                        </p:tav>
                                      </p:tavLst>
                                    </p:anim>
                                    <p:anim calcmode="lin" valueType="num">
                                      <p:cBhvr additive="base">
                                        <p:cTn id="25" dur="500" fill="hold"/>
                                        <p:tgtEl>
                                          <p:spTgt spid="37991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79920"/>
                                        </p:tgtEl>
                                        <p:attrNameLst>
                                          <p:attrName>style.visibility</p:attrName>
                                        </p:attrNameLst>
                                      </p:cBhvr>
                                      <p:to>
                                        <p:strVal val="visible"/>
                                      </p:to>
                                    </p:set>
                                    <p:anim calcmode="lin" valueType="num">
                                      <p:cBhvr additive="base">
                                        <p:cTn id="30" dur="500" fill="hold"/>
                                        <p:tgtEl>
                                          <p:spTgt spid="379920"/>
                                        </p:tgtEl>
                                        <p:attrNameLst>
                                          <p:attrName>ppt_x</p:attrName>
                                        </p:attrNameLst>
                                      </p:cBhvr>
                                      <p:tavLst>
                                        <p:tav tm="0">
                                          <p:val>
                                            <p:strVal val="0-#ppt_w/2"/>
                                          </p:val>
                                        </p:tav>
                                        <p:tav tm="100000">
                                          <p:val>
                                            <p:strVal val="#ppt_x"/>
                                          </p:val>
                                        </p:tav>
                                      </p:tavLst>
                                    </p:anim>
                                    <p:anim calcmode="lin" valueType="num">
                                      <p:cBhvr additive="base">
                                        <p:cTn id="31" dur="500" fill="hold"/>
                                        <p:tgtEl>
                                          <p:spTgt spid="37992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79921"/>
                                        </p:tgtEl>
                                        <p:attrNameLst>
                                          <p:attrName>style.visibility</p:attrName>
                                        </p:attrNameLst>
                                      </p:cBhvr>
                                      <p:to>
                                        <p:strVal val="visible"/>
                                      </p:to>
                                    </p:set>
                                    <p:anim calcmode="lin" valueType="num">
                                      <p:cBhvr additive="base">
                                        <p:cTn id="36" dur="500" fill="hold"/>
                                        <p:tgtEl>
                                          <p:spTgt spid="379921"/>
                                        </p:tgtEl>
                                        <p:attrNameLst>
                                          <p:attrName>ppt_x</p:attrName>
                                        </p:attrNameLst>
                                      </p:cBhvr>
                                      <p:tavLst>
                                        <p:tav tm="0">
                                          <p:val>
                                            <p:strVal val="#ppt_x"/>
                                          </p:val>
                                        </p:tav>
                                        <p:tav tm="100000">
                                          <p:val>
                                            <p:strVal val="#ppt_x"/>
                                          </p:val>
                                        </p:tav>
                                      </p:tavLst>
                                    </p:anim>
                                    <p:anim calcmode="lin" valueType="num">
                                      <p:cBhvr additive="base">
                                        <p:cTn id="37" dur="500" fill="hold"/>
                                        <p:tgtEl>
                                          <p:spTgt spid="379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3491" name="Rectangle 2"/>
          <p:cNvSpPr>
            <a:spLocks noGrp="1"/>
          </p:cNvSpPr>
          <p:nvPr>
            <p:ph idx="1"/>
          </p:nvPr>
        </p:nvSpPr>
        <p:spPr>
          <a:xfrm>
            <a:off x="250825" y="1066800"/>
            <a:ext cx="8540750" cy="5334000"/>
          </a:xfrm>
        </p:spPr>
        <p:txBody>
          <a:bodyPr vert="horz" wrap="square" lIns="91440" tIns="45720" rIns="91440" bIns="45720" anchor="t" anchorCtr="0"/>
          <a:lstStyle/>
          <a:p>
            <a:pPr marL="0" indent="0" eaLnBrk="1" hangingPunct="1">
              <a:buNone/>
            </a:pPr>
            <a:r>
              <a:rPr lang="zh-CN" altLang="en-US" dirty="0">
                <a:solidFill>
                  <a:schemeClr val="accent2"/>
                </a:solidFill>
                <a:latin typeface="Times New Roman" panose="02020603050405020304" pitchFamily="18" charset="0"/>
              </a:rPr>
              <a:t>信任函数与似然函数的关系</a:t>
            </a:r>
            <a:endParaRPr lang="zh-CN" altLang="en-US" dirty="0">
              <a:solidFill>
                <a:schemeClr val="accent2"/>
              </a:solidFill>
              <a:latin typeface="Times New Roman" panose="02020603050405020304" pitchFamily="18" charset="0"/>
            </a:endParaRPr>
          </a:p>
          <a:p>
            <a:pPr marL="0" indent="0" eaLnBrk="1" hangingPunct="1">
              <a:lnSpc>
                <a:spcPct val="130000"/>
              </a:lnSpc>
              <a:spcBef>
                <a:spcPts val="1200"/>
              </a:spcBef>
              <a:buNone/>
            </a:pPr>
            <a:r>
              <a:rPr lang="zh-CN" altLang="en-US" sz="2400" dirty="0">
                <a:latin typeface="Times New Roman" panose="02020603050405020304" pitchFamily="18" charset="0"/>
              </a:rPr>
              <a:t>    因为                                                                                  ，所以</a:t>
            </a:r>
            <a:endParaRPr lang="zh-CN" altLang="en-US" sz="2400" dirty="0">
              <a:latin typeface="Times New Roman" panose="02020603050405020304" pitchFamily="18" charset="0"/>
            </a:endParaRPr>
          </a:p>
          <a:p>
            <a:pPr marL="0" indent="0" eaLnBrk="1" hangingPunct="1">
              <a:lnSpc>
                <a:spcPct val="130000"/>
              </a:lnSpc>
              <a:buNone/>
            </a:pPr>
            <a:endParaRPr lang="zh-CN" altLang="en-US" sz="2400" dirty="0">
              <a:latin typeface="Times New Roman" panose="02020603050405020304" pitchFamily="18" charset="0"/>
            </a:endParaRPr>
          </a:p>
          <a:p>
            <a:pPr marL="0" indent="0" eaLnBrk="1" hangingPunct="1">
              <a:lnSpc>
                <a:spcPct val="130000"/>
              </a:lnSpc>
              <a:spcBef>
                <a:spcPts val="1200"/>
              </a:spcBef>
              <a:buNone/>
            </a:pPr>
            <a:endParaRPr lang="en-US" altLang="zh-CN" sz="2400" dirty="0">
              <a:latin typeface="Times New Roman" panose="02020603050405020304" pitchFamily="18" charset="0"/>
            </a:endParaRPr>
          </a:p>
          <a:p>
            <a:pPr marL="0" indent="0" eaLnBrk="1" hangingPunct="1">
              <a:lnSpc>
                <a:spcPct val="130000"/>
              </a:lnSpc>
              <a:spcBef>
                <a:spcPct val="0"/>
              </a:spcBef>
              <a:buNone/>
            </a:pPr>
            <a:r>
              <a:rPr lang="zh-CN" altLang="en-US" sz="2400" dirty="0">
                <a:latin typeface="Times New Roman" panose="02020603050405020304" pitchFamily="18" charset="0"/>
              </a:rPr>
              <a:t>即</a:t>
            </a:r>
            <a:r>
              <a:rPr lang="en-US" altLang="zh-CN" sz="2400" i="1" dirty="0">
                <a:latin typeface="Times New Roman" panose="02020603050405020304" pitchFamily="18" charset="0"/>
              </a:rPr>
              <a:t>Pl</a:t>
            </a:r>
            <a:r>
              <a:rPr lang="en-US" altLang="zh-CN" sz="2400" dirty="0">
                <a:latin typeface="Times New Roman" panose="02020603050405020304" pitchFamily="18" charset="0"/>
              </a:rPr>
              <a:t>(A)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Bel</a:t>
            </a:r>
            <a:r>
              <a:rPr lang="en-US" altLang="zh-CN" sz="2400" dirty="0">
                <a:latin typeface="Times New Roman" panose="02020603050405020304" pitchFamily="18" charset="0"/>
                <a:sym typeface="Symbol" panose="05050102010706020507" pitchFamily="18" charset="2"/>
              </a:rPr>
              <a:t>(A)</a:t>
            </a:r>
            <a:endParaRPr lang="zh-CN" altLang="en-US" sz="2400" dirty="0">
              <a:latin typeface="Times New Roman" panose="02020603050405020304" pitchFamily="18" charset="0"/>
            </a:endParaRPr>
          </a:p>
          <a:p>
            <a:pPr marL="0" indent="0" eaLnBrk="1" hangingPunct="1">
              <a:lnSpc>
                <a:spcPct val="130000"/>
              </a:lnSpc>
              <a:buNone/>
            </a:pPr>
            <a:r>
              <a:rPr lang="zh-CN" altLang="en-US" sz="2400" dirty="0">
                <a:latin typeface="Times New Roman" panose="02020603050405020304" pitchFamily="18" charset="0"/>
              </a:rPr>
              <a:t>    由于 </a:t>
            </a:r>
            <a:r>
              <a:rPr lang="en-US" altLang="zh-CN" sz="2400" i="1" dirty="0">
                <a:latin typeface="Times New Roman" panose="02020603050405020304" pitchFamily="18" charset="0"/>
              </a:rPr>
              <a:t>Bel</a:t>
            </a:r>
            <a:r>
              <a:rPr lang="en-US" altLang="zh-CN" sz="2400" dirty="0">
                <a:latin typeface="Times New Roman" panose="02020603050405020304" pitchFamily="18" charset="0"/>
              </a:rPr>
              <a:t>(A)</a:t>
            </a:r>
            <a:r>
              <a:rPr lang="zh-CN" altLang="en-US" sz="2400" dirty="0">
                <a:latin typeface="Times New Roman" panose="02020603050405020304" pitchFamily="18" charset="0"/>
              </a:rPr>
              <a:t> 表示对</a:t>
            </a:r>
            <a:r>
              <a:rPr lang="en-US" altLang="zh-CN" sz="2400" dirty="0">
                <a:latin typeface="Times New Roman" panose="02020603050405020304" pitchFamily="18" charset="0"/>
              </a:rPr>
              <a:t>A</a:t>
            </a:r>
            <a:r>
              <a:rPr lang="zh-CN" altLang="en-US" sz="2400" dirty="0">
                <a:latin typeface="Times New Roman" panose="02020603050405020304" pitchFamily="18" charset="0"/>
              </a:rPr>
              <a:t>为真的信任程度，</a:t>
            </a:r>
            <a:r>
              <a:rPr lang="en-US" altLang="zh-CN" sz="2400" i="1" dirty="0">
                <a:latin typeface="Times New Roman" panose="02020603050405020304" pitchFamily="18" charset="0"/>
              </a:rPr>
              <a:t>Pl</a:t>
            </a:r>
            <a:r>
              <a:rPr lang="en-US" altLang="zh-CN" sz="2400" dirty="0">
                <a:latin typeface="Times New Roman" panose="02020603050405020304" pitchFamily="18" charset="0"/>
              </a:rPr>
              <a:t>(A)</a:t>
            </a:r>
            <a:r>
              <a:rPr lang="zh-CN" altLang="en-US" sz="2400" dirty="0">
                <a:latin typeface="Times New Roman" panose="02020603050405020304" pitchFamily="18" charset="0"/>
              </a:rPr>
              <a:t> 表示对</a:t>
            </a:r>
            <a:r>
              <a:rPr lang="en-US" altLang="zh-CN" sz="2400" dirty="0">
                <a:latin typeface="Times New Roman" panose="02020603050405020304" pitchFamily="18" charset="0"/>
              </a:rPr>
              <a:t>A</a:t>
            </a:r>
            <a:r>
              <a:rPr lang="zh-CN" altLang="en-US" sz="2400" dirty="0">
                <a:latin typeface="Times New Roman" panose="02020603050405020304" pitchFamily="18" charset="0"/>
              </a:rPr>
              <a:t>为非假的信任程度，因此可分别称</a:t>
            </a:r>
            <a:r>
              <a:rPr lang="en-US" altLang="zh-CN" sz="2400" i="1" dirty="0">
                <a:latin typeface="Times New Roman" panose="02020603050405020304" pitchFamily="18" charset="0"/>
              </a:rPr>
              <a:t>Bel</a:t>
            </a:r>
            <a:r>
              <a:rPr lang="en-US" altLang="zh-CN" sz="2400" dirty="0">
                <a:latin typeface="Times New Roman" panose="02020603050405020304" pitchFamily="18" charset="0"/>
              </a:rPr>
              <a:t>(A)</a:t>
            </a:r>
            <a:r>
              <a:rPr lang="zh-CN" altLang="en-US" sz="2400" dirty="0">
                <a:latin typeface="Times New Roman" panose="02020603050405020304" pitchFamily="18" charset="0"/>
              </a:rPr>
              <a:t> 和 </a:t>
            </a:r>
            <a:r>
              <a:rPr lang="en-US" altLang="zh-CN" sz="2400" i="1" dirty="0">
                <a:latin typeface="Times New Roman" panose="02020603050405020304" pitchFamily="18" charset="0"/>
              </a:rPr>
              <a:t>Pl</a:t>
            </a:r>
            <a:r>
              <a:rPr lang="en-US" altLang="zh-CN" sz="2400" dirty="0">
                <a:latin typeface="Times New Roman" panose="02020603050405020304" pitchFamily="18" charset="0"/>
              </a:rPr>
              <a:t>(A)</a:t>
            </a:r>
            <a:r>
              <a:rPr lang="zh-CN" altLang="en-US" sz="2400" dirty="0">
                <a:latin typeface="Times New Roman" panose="02020603050405020304" pitchFamily="18" charset="0"/>
              </a:rPr>
              <a:t> 为对</a:t>
            </a:r>
            <a:r>
              <a:rPr lang="en-US" altLang="zh-CN" sz="2400" dirty="0">
                <a:latin typeface="Times New Roman" panose="02020603050405020304" pitchFamily="18" charset="0"/>
              </a:rPr>
              <a:t>A</a:t>
            </a:r>
            <a:r>
              <a:rPr lang="zh-CN" altLang="en-US" sz="2400" dirty="0">
                <a:latin typeface="Times New Roman" panose="02020603050405020304" pitchFamily="18" charset="0"/>
              </a:rPr>
              <a:t>信任程度的下限和上限，记作</a:t>
            </a:r>
            <a:endParaRPr lang="en-US" altLang="zh-CN" sz="2400" dirty="0">
              <a:latin typeface="Times New Roman" panose="02020603050405020304" pitchFamily="18" charset="0"/>
            </a:endParaRPr>
          </a:p>
          <a:p>
            <a:pPr marL="0" indent="0" eaLnBrk="1" hangingPunct="1">
              <a:buNone/>
            </a:pPr>
            <a:r>
              <a:rPr lang="en-US" altLang="zh-CN" sz="2400" dirty="0">
                <a:latin typeface="Times New Roman" panose="02020603050405020304" pitchFamily="18" charset="0"/>
              </a:rPr>
              <a:t>                                      A(</a:t>
            </a:r>
            <a:r>
              <a:rPr lang="en-US" altLang="zh-CN" sz="2400" i="1" dirty="0">
                <a:latin typeface="Times New Roman" panose="02020603050405020304" pitchFamily="18" charset="0"/>
              </a:rPr>
              <a:t>Bel</a:t>
            </a:r>
            <a:r>
              <a:rPr lang="en-US" altLang="zh-CN" sz="2400" dirty="0">
                <a:latin typeface="Times New Roman" panose="02020603050405020304" pitchFamily="18" charset="0"/>
              </a:rPr>
              <a:t>(A),</a:t>
            </a:r>
            <a:r>
              <a:rPr lang="en-US" altLang="zh-CN" sz="2400" i="1" dirty="0">
                <a:latin typeface="Times New Roman" panose="02020603050405020304" pitchFamily="18" charset="0"/>
              </a:rPr>
              <a:t>Pl</a:t>
            </a:r>
            <a:r>
              <a:rPr lang="en-US" altLang="zh-CN" sz="2400" dirty="0">
                <a:latin typeface="Times New Roman" panose="02020603050405020304" pitchFamily="18" charset="0"/>
              </a:rPr>
              <a:t>(A))</a:t>
            </a:r>
            <a:endParaRPr lang="zh-CN" altLang="en-US" sz="2400" dirty="0">
              <a:latin typeface="Times New Roman" panose="02020603050405020304" pitchFamily="18" charset="0"/>
            </a:endParaRPr>
          </a:p>
        </p:txBody>
      </p:sp>
      <p:sp>
        <p:nvSpPr>
          <p:cNvPr id="63492"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3493"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3494"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3495"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3496" name="Rectangle 1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4.3.3 </a:t>
            </a:r>
            <a:r>
              <a:rPr lang="zh-CN" altLang="en-US" b="0" dirty="0">
                <a:latin typeface="Times New Roman" panose="02020603050405020304" pitchFamily="18" charset="0"/>
              </a:rPr>
              <a:t>似然函数</a:t>
            </a:r>
            <a:endParaRPr lang="zh-CN" altLang="en-US" b="0" dirty="0">
              <a:latin typeface="Times New Roman" panose="02020603050405020304" pitchFamily="18" charset="0"/>
            </a:endParaRPr>
          </a:p>
        </p:txBody>
      </p:sp>
      <p:graphicFrame>
        <p:nvGraphicFramePr>
          <p:cNvPr id="63497" name="对象 1"/>
          <p:cNvGraphicFramePr>
            <a:graphicFrameLocks noChangeAspect="1"/>
          </p:cNvGraphicFramePr>
          <p:nvPr/>
        </p:nvGraphicFramePr>
        <p:xfrm>
          <a:off x="1371600" y="1752600"/>
          <a:ext cx="6072188" cy="622300"/>
        </p:xfrm>
        <a:graphic>
          <a:graphicData uri="http://schemas.openxmlformats.org/presentationml/2006/ole">
            <mc:AlternateContent xmlns:mc="http://schemas.openxmlformats.org/markup-compatibility/2006">
              <mc:Choice xmlns:v="urn:schemas-microsoft-com:vml" Requires="v">
                <p:oleObj spid="_x0000_s17451" name="" r:id="rId1" imgW="2730500" imgH="279400" progId="Equation.DSMT4">
                  <p:embed/>
                </p:oleObj>
              </mc:Choice>
              <mc:Fallback>
                <p:oleObj name="" r:id="rId1" imgW="2730500" imgH="279400" progId="Equation.DSMT4">
                  <p:embed/>
                  <p:pic>
                    <p:nvPicPr>
                      <p:cNvPr id="0" name="图片 3164"/>
                      <p:cNvPicPr/>
                      <p:nvPr/>
                    </p:nvPicPr>
                    <p:blipFill>
                      <a:blip r:embed="rId2"/>
                      <a:stretch>
                        <a:fillRect/>
                      </a:stretch>
                    </p:blipFill>
                    <p:spPr>
                      <a:xfrm>
                        <a:off x="1371600" y="1752600"/>
                        <a:ext cx="6072188" cy="622300"/>
                      </a:xfrm>
                      <a:prstGeom prst="rect">
                        <a:avLst/>
                      </a:prstGeom>
                      <a:noFill/>
                      <a:ln w="38100">
                        <a:noFill/>
                        <a:miter/>
                      </a:ln>
                    </p:spPr>
                  </p:pic>
                </p:oleObj>
              </mc:Fallback>
            </mc:AlternateContent>
          </a:graphicData>
        </a:graphic>
      </p:graphicFrame>
      <p:graphicFrame>
        <p:nvGraphicFramePr>
          <p:cNvPr id="63498" name="对象 2"/>
          <p:cNvGraphicFramePr>
            <a:graphicFrameLocks noChangeAspect="1"/>
          </p:cNvGraphicFramePr>
          <p:nvPr/>
        </p:nvGraphicFramePr>
        <p:xfrm>
          <a:off x="914400" y="2514600"/>
          <a:ext cx="4752975" cy="431800"/>
        </p:xfrm>
        <a:graphic>
          <a:graphicData uri="http://schemas.openxmlformats.org/presentationml/2006/ole">
            <mc:AlternateContent xmlns:mc="http://schemas.openxmlformats.org/markup-compatibility/2006">
              <mc:Choice xmlns:v="urn:schemas-microsoft-com:vml" Requires="v">
                <p:oleObj spid="_x0000_s17452" name="" r:id="rId3" imgW="1815465" imgH="165100" progId="Equation.DSMT4">
                  <p:embed/>
                </p:oleObj>
              </mc:Choice>
              <mc:Fallback>
                <p:oleObj name="" r:id="rId3" imgW="1815465" imgH="165100" progId="Equation.DSMT4">
                  <p:embed/>
                  <p:pic>
                    <p:nvPicPr>
                      <p:cNvPr id="0" name="图片 3166"/>
                      <p:cNvPicPr/>
                      <p:nvPr/>
                    </p:nvPicPr>
                    <p:blipFill>
                      <a:blip r:embed="rId4"/>
                      <a:stretch>
                        <a:fillRect/>
                      </a:stretch>
                    </p:blipFill>
                    <p:spPr>
                      <a:xfrm>
                        <a:off x="914400" y="2514600"/>
                        <a:ext cx="4752975" cy="431800"/>
                      </a:xfrm>
                      <a:prstGeom prst="rect">
                        <a:avLst/>
                      </a:prstGeom>
                      <a:noFill/>
                      <a:ln w="38100">
                        <a:noFill/>
                        <a:miter/>
                      </a:ln>
                    </p:spPr>
                  </p:pic>
                </p:oleObj>
              </mc:Fallback>
            </mc:AlternateContent>
          </a:graphicData>
        </a:graphic>
      </p:graphicFrame>
      <p:graphicFrame>
        <p:nvGraphicFramePr>
          <p:cNvPr id="63499" name="对象 3"/>
          <p:cNvGraphicFramePr>
            <a:graphicFrameLocks noChangeAspect="1"/>
          </p:cNvGraphicFramePr>
          <p:nvPr/>
        </p:nvGraphicFramePr>
        <p:xfrm>
          <a:off x="2843213" y="3048000"/>
          <a:ext cx="3457575" cy="423863"/>
        </p:xfrm>
        <a:graphic>
          <a:graphicData uri="http://schemas.openxmlformats.org/presentationml/2006/ole">
            <mc:AlternateContent xmlns:mc="http://schemas.openxmlformats.org/markup-compatibility/2006">
              <mc:Choice xmlns:v="urn:schemas-microsoft-com:vml" Requires="v">
                <p:oleObj spid="_x0000_s17453" name="" r:id="rId5" imgW="1345565" imgH="165100" progId="Equation.DSMT4">
                  <p:embed/>
                </p:oleObj>
              </mc:Choice>
              <mc:Fallback>
                <p:oleObj name="" r:id="rId5" imgW="1345565" imgH="165100" progId="Equation.DSMT4">
                  <p:embed/>
                  <p:pic>
                    <p:nvPicPr>
                      <p:cNvPr id="0" name="图片 3165"/>
                      <p:cNvPicPr/>
                      <p:nvPr/>
                    </p:nvPicPr>
                    <p:blipFill>
                      <a:blip r:embed="rId6"/>
                      <a:stretch>
                        <a:fillRect/>
                      </a:stretch>
                    </p:blipFill>
                    <p:spPr>
                      <a:xfrm>
                        <a:off x="2843213" y="3048000"/>
                        <a:ext cx="3457575" cy="423863"/>
                      </a:xfrm>
                      <a:prstGeom prst="rect">
                        <a:avLst/>
                      </a:prstGeom>
                      <a:noFill/>
                      <a:ln w="38100">
                        <a:noFill/>
                        <a:miter/>
                      </a:ln>
                    </p:spPr>
                  </p:pic>
                </p:oleObj>
              </mc:Fallback>
            </mc:AlternateContent>
          </a:graphicData>
        </a:graphic>
      </p:graphicFrame>
      <p:sp>
        <p:nvSpPr>
          <p:cNvPr id="2" name="文本框 1"/>
          <p:cNvSpPr txBox="1"/>
          <p:nvPr/>
        </p:nvSpPr>
        <p:spPr>
          <a:xfrm>
            <a:off x="2971800" y="2946400"/>
            <a:ext cx="5537200" cy="1568450"/>
          </a:xfrm>
          <a:prstGeom prst="rect">
            <a:avLst/>
          </a:prstGeom>
          <a:noFill/>
        </p:spPr>
        <p:txBody>
          <a:bodyPr wrap="square" rtlCol="0" anchor="t">
            <a:spAutoFit/>
          </a:bodyPr>
          <a:lstStyle/>
          <a:p>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1,1</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为真</a:t>
            </a:r>
            <a:endParaRPr lang="zh-CN" altLang="en-US" sz="2400" dirty="0">
              <a:highlight>
                <a:srgbClr val="0000FF"/>
              </a:highlight>
              <a:latin typeface="Times New Roman" panose="02020603050405020304" pitchFamily="18" charset="0"/>
              <a:sym typeface="+mn-ea"/>
            </a:endParaRPr>
          </a:p>
          <a:p>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0,0</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为假</a:t>
            </a:r>
            <a:endParaRPr lang="zh-CN" altLang="en-US" sz="2400" dirty="0">
              <a:highlight>
                <a:srgbClr val="0000FF"/>
              </a:highlight>
              <a:latin typeface="Times New Roman" panose="02020603050405020304" pitchFamily="18" charset="0"/>
              <a:sym typeface="+mn-ea"/>
            </a:endParaRPr>
          </a:p>
          <a:p>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0,1</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t>
            </a:r>
            <a:r>
              <a:rPr lang="zh-CN" altLang="en-US" sz="2400" dirty="0">
                <a:highlight>
                  <a:srgbClr val="0000FF"/>
                </a:highlight>
                <a:latin typeface="Times New Roman" panose="02020603050405020304" pitchFamily="18" charset="0"/>
                <a:sym typeface="+mn-ea"/>
              </a:rPr>
              <a:t>对</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一无所知</a:t>
            </a:r>
            <a:endParaRPr lang="zh-CN" altLang="en-US" sz="2400" dirty="0">
              <a:highlight>
                <a:srgbClr val="0000FF"/>
              </a:highlight>
              <a:latin typeface="Times New Roman" panose="02020603050405020304" pitchFamily="18" charset="0"/>
              <a:sym typeface="+mn-ea"/>
            </a:endParaRPr>
          </a:p>
          <a:p>
            <a:r>
              <a:rPr lang="en-US" altLang="zh-CN" sz="2400" dirty="0">
                <a:highlight>
                  <a:srgbClr val="0000FF"/>
                </a:highlight>
                <a:latin typeface="Times New Roman" panose="02020603050405020304" pitchFamily="18" charset="0"/>
                <a:sym typeface="+mn-ea"/>
              </a:rPr>
              <a:t>PI</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-Bel</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a:t>
            </a:r>
            <a:r>
              <a:rPr lang="en-US" altLang="zh-CN" sz="2400" dirty="0">
                <a:highlight>
                  <a:srgbClr val="0000FF"/>
                </a:highlight>
                <a:latin typeface="Times New Roman" panose="02020603050405020304" pitchFamily="18" charset="0"/>
                <a:sym typeface="+mn-ea"/>
              </a:rPr>
              <a:t>—</a:t>
            </a:r>
            <a:r>
              <a:rPr lang="zh-CN" altLang="en-US" sz="2400" dirty="0">
                <a:highlight>
                  <a:srgbClr val="0000FF"/>
                </a:highlight>
                <a:latin typeface="Times New Roman" panose="02020603050405020304" pitchFamily="18" charset="0"/>
                <a:sym typeface="+mn-ea"/>
              </a:rPr>
              <a:t>对</a:t>
            </a:r>
            <a:r>
              <a:rPr lang="en-US" altLang="zh-CN" sz="2400" dirty="0">
                <a:highlight>
                  <a:srgbClr val="0000FF"/>
                </a:highlight>
                <a:latin typeface="Times New Roman" panose="02020603050405020304" pitchFamily="18" charset="0"/>
                <a:sym typeface="+mn-ea"/>
              </a:rPr>
              <a:t>A</a:t>
            </a:r>
            <a:r>
              <a:rPr lang="zh-CN" altLang="en-US" sz="2400" dirty="0">
                <a:highlight>
                  <a:srgbClr val="0000FF"/>
                </a:highlight>
                <a:latin typeface="Times New Roman" panose="02020603050405020304" pitchFamily="18" charset="0"/>
                <a:sym typeface="+mn-ea"/>
              </a:rPr>
              <a:t>不知道的程度</a:t>
            </a:r>
            <a:endParaRPr lang="zh-CN" altLang="en-US" sz="2400" dirty="0">
              <a:highlight>
                <a:srgbClr val="0000FF"/>
              </a:highligh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4515" name="Rectangle 2"/>
          <p:cNvSpPr>
            <a:spLocks noGrp="1"/>
          </p:cNvSpPr>
          <p:nvPr>
            <p:ph idx="1"/>
          </p:nvPr>
        </p:nvSpPr>
        <p:spPr>
          <a:xfrm>
            <a:off x="341313" y="1220788"/>
            <a:ext cx="8461375" cy="419735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0" indent="0" eaLnBrk="1" hangingPunct="1">
              <a:lnSpc>
                <a:spcPct val="130000"/>
              </a:lnSpc>
              <a:spcBef>
                <a:spcPts val="600"/>
              </a:spcBef>
              <a:buNone/>
            </a:pPr>
            <a:r>
              <a:rPr lang="zh-CN" altLang="en-US" sz="2600" b="1" dirty="0">
                <a:solidFill>
                  <a:schemeClr val="accent2"/>
                </a:solidFill>
                <a:latin typeface="Times New Roman" panose="02020603050405020304" pitchFamily="18" charset="0"/>
              </a:rPr>
              <a:t>    </a:t>
            </a:r>
            <a:r>
              <a:rPr lang="zh-CN" altLang="en-US" sz="2600" dirty="0">
                <a:latin typeface="Times New Roman" panose="02020603050405020304" pitchFamily="18" charset="0"/>
              </a:rPr>
              <a:t>有时对同样的证据会得出两个不同的概率分配函数。例如，对于样本空间</a:t>
            </a:r>
            <a:r>
              <a:rPr lang="en-US" altLang="zh-CN" sz="2600" i="1" dirty="0">
                <a:latin typeface="Times New Roman" panose="02020603050405020304" pitchFamily="18" charset="0"/>
              </a:rPr>
              <a:t>D</a:t>
            </a:r>
            <a:r>
              <a:rPr lang="en-US" altLang="zh-CN" sz="2600" dirty="0">
                <a:latin typeface="Times New Roman" panose="02020603050405020304" pitchFamily="18" charset="0"/>
              </a:rPr>
              <a:t>={a,b}</a:t>
            </a:r>
            <a:r>
              <a:rPr lang="zh-CN" altLang="en-US" sz="2600" dirty="0">
                <a:latin typeface="Times New Roman" panose="02020603050405020304" pitchFamily="18" charset="0"/>
              </a:rPr>
              <a:t>，从不同的来源可分别得到如下两个概率分配函数：</a:t>
            </a:r>
            <a:endParaRPr lang="zh-CN" altLang="en-US" sz="2600" dirty="0">
              <a:latin typeface="Times New Roman" panose="02020603050405020304" pitchFamily="18" charset="0"/>
            </a:endParaRPr>
          </a:p>
          <a:p>
            <a:pPr marL="0" indent="0" eaLnBrk="1" hangingPunct="1">
              <a:lnSpc>
                <a:spcPct val="130000"/>
              </a:lnSpc>
              <a:spcBef>
                <a:spcPts val="600"/>
              </a:spcBef>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M</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({a})=0.3, M</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({b})=0.6, M</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({a,b})=0.1, M</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})=0</a:t>
            </a:r>
            <a:endParaRPr lang="zh-CN" altLang="en-US" sz="2600" dirty="0">
              <a:latin typeface="Times New Roman" panose="02020603050405020304" pitchFamily="18" charset="0"/>
            </a:endParaRPr>
          </a:p>
          <a:p>
            <a:pPr marL="0" indent="0" eaLnBrk="1" hangingPunct="1">
              <a:lnSpc>
                <a:spcPct val="130000"/>
              </a:lnSpc>
              <a:spcBef>
                <a:spcPts val="600"/>
              </a:spcBef>
              <a:buNone/>
            </a:pPr>
            <a:r>
              <a:rPr lang="en-US" altLang="zh-CN" sz="2600" dirty="0">
                <a:latin typeface="Times New Roman" panose="02020603050405020304" pitchFamily="18" charset="0"/>
              </a:rPr>
              <a:t>     M</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({a})=0.4, M</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({b})=0.4, M</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({a,b})=0.2, M</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t>
            </a:r>
            <a:r>
              <a:rPr lang="en-US" altLang="zh-CN" sz="2600" dirty="0">
                <a:solidFill>
                  <a:srgbClr val="000000"/>
                </a:solidFill>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})=0</a:t>
            </a:r>
            <a:endParaRPr lang="en-US" altLang="zh-CN" sz="2600" dirty="0">
              <a:latin typeface="Times New Roman" panose="02020603050405020304" pitchFamily="18" charset="0"/>
            </a:endParaRPr>
          </a:p>
          <a:p>
            <a:pPr marL="0" indent="0" eaLnBrk="1" hangingPunct="1">
              <a:lnSpc>
                <a:spcPct val="130000"/>
              </a:lnSpc>
              <a:spcBef>
                <a:spcPts val="1200"/>
              </a:spcBef>
              <a:buNone/>
            </a:pPr>
            <a:r>
              <a:rPr lang="zh-CN" altLang="en-US" sz="2600" dirty="0">
                <a:latin typeface="Times New Roman" panose="02020603050405020304" pitchFamily="18" charset="0"/>
              </a:rPr>
              <a:t>     此时需要对它们进行组合，德普斯特提出的组合方法可对这两个概率分配函数进行正交和运算。</a:t>
            </a:r>
            <a:endParaRPr lang="zh-CN" altLang="en-US" sz="2600" dirty="0">
              <a:latin typeface="Times New Roman" panose="02020603050405020304" pitchFamily="18" charset="0"/>
            </a:endParaRPr>
          </a:p>
        </p:txBody>
      </p:sp>
      <p:sp>
        <p:nvSpPr>
          <p:cNvPr id="6451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4517" name="Rectangle 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4518"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4519"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4520" name="Rectangle 11"/>
          <p:cNvSpPr/>
          <p:nvPr/>
        </p:nvSpPr>
        <p:spPr>
          <a:xfrm>
            <a:off x="0" y="200025"/>
            <a:ext cx="247650" cy="244475"/>
          </a:xfrm>
          <a:prstGeom prst="rect">
            <a:avLst/>
          </a:prstGeom>
          <a:noFill/>
          <a:ln w="9525">
            <a:noFill/>
          </a:ln>
        </p:spPr>
        <p:txBody>
          <a:bodyPr wrap="none" anchor="ctr" anchorCtr="0">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64521"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4522" name="Rectangle 13"/>
          <p:cNvSpPr>
            <a:spLocks noGrp="1"/>
          </p:cNvSpPr>
          <p:nvPr>
            <p:ph type="title"/>
          </p:nvPr>
        </p:nvSpPr>
        <p:spPr/>
        <p:txBody>
          <a:bodyPr vert="horz" wrap="square" lIns="91440" tIns="45720" rIns="91440" bIns="45720" anchor="b" anchorCtr="0"/>
          <a:lstStyle/>
          <a:p>
            <a:pPr eaLnBrk="1" hangingPunct="1"/>
            <a:r>
              <a:rPr lang="en-US" altLang="zh-CN" sz="3700" b="0" dirty="0">
                <a:latin typeface="Times New Roman" panose="02020603050405020304" pitchFamily="18" charset="0"/>
              </a:rPr>
              <a:t>4.3.4 </a:t>
            </a:r>
            <a:r>
              <a:rPr lang="zh-CN" altLang="en-US" sz="3700" b="0" dirty="0">
                <a:latin typeface="Times New Roman" panose="02020603050405020304" pitchFamily="18" charset="0"/>
              </a:rPr>
              <a:t>概率分配函数的正交和（证据的组合）</a:t>
            </a:r>
            <a:endParaRPr lang="zh-CN" altLang="en-US" sz="3700" b="0" dirty="0">
              <a:latin typeface="Times New Roman" panose="02020603050405020304" pitchFamily="18" charset="0"/>
            </a:endParaRPr>
          </a:p>
        </p:txBody>
      </p:sp>
      <p:sp>
        <p:nvSpPr>
          <p:cNvPr id="64523" name="Rectangle 14"/>
          <p:cNvSpPr/>
          <p:nvPr/>
        </p:nvSpPr>
        <p:spPr>
          <a:xfrm>
            <a:off x="3638550" y="32527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5539" name="Rectangle 2"/>
          <p:cNvSpPr>
            <a:spLocks noGrp="1"/>
          </p:cNvSpPr>
          <p:nvPr>
            <p:ph idx="1"/>
          </p:nvPr>
        </p:nvSpPr>
        <p:spPr>
          <a:xfrm>
            <a:off x="301625" y="908050"/>
            <a:ext cx="8461375" cy="3529013"/>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0" indent="0" eaLnBrk="1" hangingPunct="1">
              <a:lnSpc>
                <a:spcPct val="140000"/>
              </a:lnSpc>
              <a:buNone/>
            </a:pPr>
            <a:r>
              <a:rPr lang="zh-CN" altLang="en-US" sz="2600" b="1" dirty="0">
                <a:solidFill>
                  <a:schemeClr val="accent2"/>
                </a:solidFill>
                <a:latin typeface="Times New Roman" panose="02020603050405020304" pitchFamily="18" charset="0"/>
              </a:rPr>
              <a:t>定义</a:t>
            </a:r>
            <a:r>
              <a:rPr lang="en-US" altLang="zh-CN" sz="2600" b="1" dirty="0">
                <a:solidFill>
                  <a:schemeClr val="accent2"/>
                </a:solidFill>
                <a:latin typeface="Times New Roman" panose="02020603050405020304" pitchFamily="18" charset="0"/>
              </a:rPr>
              <a:t>4.4</a:t>
            </a:r>
            <a:r>
              <a:rPr lang="en-US" altLang="zh-CN" sz="2600" dirty="0">
                <a:latin typeface="Times New Roman" panose="02020603050405020304" pitchFamily="18" charset="0"/>
              </a:rPr>
              <a:t>  </a:t>
            </a:r>
            <a:r>
              <a:rPr lang="zh-CN" altLang="en-US" sz="2600" dirty="0">
                <a:latin typeface="Times New Roman" panose="02020603050405020304" pitchFamily="18" charset="0"/>
              </a:rPr>
              <a:t>设      和      是两个概率分配函数；则其正交和                         ：</a:t>
            </a:r>
            <a:endParaRPr lang="zh-CN" altLang="en-US" sz="2600" dirty="0">
              <a:latin typeface="Times New Roman" panose="02020603050405020304" pitchFamily="18" charset="0"/>
            </a:endParaRPr>
          </a:p>
          <a:p>
            <a:pPr marL="0" indent="0" eaLnBrk="1" hangingPunct="1">
              <a:buNone/>
            </a:pPr>
            <a:endParaRPr lang="zh-CN" altLang="en-US" sz="2600" dirty="0">
              <a:latin typeface="Times New Roman" panose="02020603050405020304" pitchFamily="18" charset="0"/>
            </a:endParaRPr>
          </a:p>
          <a:p>
            <a:pPr marL="0" indent="0" eaLnBrk="1" hangingPunct="1">
              <a:buNone/>
            </a:pPr>
            <a:endParaRPr lang="zh-CN" altLang="en-US" sz="2600" dirty="0">
              <a:latin typeface="Times New Roman" panose="02020603050405020304" pitchFamily="18" charset="0"/>
            </a:endParaRPr>
          </a:p>
          <a:p>
            <a:pPr marL="0" indent="0" eaLnBrk="1" hangingPunct="1">
              <a:buNone/>
            </a:pPr>
            <a:r>
              <a:rPr lang="zh-CN" altLang="en-US" sz="2600" dirty="0">
                <a:latin typeface="Times New Roman" panose="02020603050405020304" pitchFamily="18" charset="0"/>
              </a:rPr>
              <a:t>其中：</a:t>
            </a:r>
            <a:endParaRPr lang="zh-CN" altLang="en-US" sz="2600" dirty="0">
              <a:latin typeface="Times New Roman" panose="02020603050405020304" pitchFamily="18" charset="0"/>
            </a:endParaRPr>
          </a:p>
        </p:txBody>
      </p:sp>
      <p:sp>
        <p:nvSpPr>
          <p:cNvPr id="6554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5541" name="Object 4"/>
          <p:cNvGraphicFramePr>
            <a:graphicFrameLocks noChangeAspect="1"/>
          </p:cNvGraphicFramePr>
          <p:nvPr/>
        </p:nvGraphicFramePr>
        <p:xfrm>
          <a:off x="1981200" y="990600"/>
          <a:ext cx="431800" cy="471488"/>
        </p:xfrm>
        <a:graphic>
          <a:graphicData uri="http://schemas.openxmlformats.org/presentationml/2006/ole">
            <mc:AlternateContent xmlns:mc="http://schemas.openxmlformats.org/markup-compatibility/2006">
              <mc:Choice xmlns:v="urn:schemas-microsoft-com:vml" Requires="v">
                <p:oleObj spid="_x0000_s18573" name="" r:id="rId1" imgW="228600" imgH="215900" progId="Equation.3">
                  <p:embed/>
                </p:oleObj>
              </mc:Choice>
              <mc:Fallback>
                <p:oleObj name="" r:id="rId1" imgW="228600" imgH="215900" progId="Equation.3">
                  <p:embed/>
                  <p:pic>
                    <p:nvPicPr>
                      <p:cNvPr id="0" name="图片 3168"/>
                      <p:cNvPicPr/>
                      <p:nvPr/>
                    </p:nvPicPr>
                    <p:blipFill>
                      <a:blip r:embed="rId2"/>
                      <a:stretch>
                        <a:fillRect/>
                      </a:stretch>
                    </p:blipFill>
                    <p:spPr>
                      <a:xfrm>
                        <a:off x="1981200" y="990600"/>
                        <a:ext cx="431800" cy="471488"/>
                      </a:xfrm>
                      <a:prstGeom prst="rect">
                        <a:avLst/>
                      </a:prstGeom>
                      <a:noFill/>
                      <a:ln w="38100">
                        <a:noFill/>
                        <a:miter/>
                      </a:ln>
                    </p:spPr>
                  </p:pic>
                </p:oleObj>
              </mc:Fallback>
            </mc:AlternateContent>
          </a:graphicData>
        </a:graphic>
      </p:graphicFrame>
      <p:sp>
        <p:nvSpPr>
          <p:cNvPr id="65542" name="Rectangle 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5543" name="Object 6"/>
          <p:cNvGraphicFramePr>
            <a:graphicFrameLocks noChangeAspect="1"/>
          </p:cNvGraphicFramePr>
          <p:nvPr/>
        </p:nvGraphicFramePr>
        <p:xfrm>
          <a:off x="2895600" y="990600"/>
          <a:ext cx="431800" cy="471488"/>
        </p:xfrm>
        <a:graphic>
          <a:graphicData uri="http://schemas.openxmlformats.org/presentationml/2006/ole">
            <mc:AlternateContent xmlns:mc="http://schemas.openxmlformats.org/markup-compatibility/2006">
              <mc:Choice xmlns:v="urn:schemas-microsoft-com:vml" Requires="v">
                <p:oleObj spid="_x0000_s18574" name="" r:id="rId3" imgW="241300" imgH="215900" progId="Equation.3">
                  <p:embed/>
                </p:oleObj>
              </mc:Choice>
              <mc:Fallback>
                <p:oleObj name="" r:id="rId3" imgW="241300" imgH="215900" progId="Equation.3">
                  <p:embed/>
                  <p:pic>
                    <p:nvPicPr>
                      <p:cNvPr id="0" name="图片 3167"/>
                      <p:cNvPicPr/>
                      <p:nvPr/>
                    </p:nvPicPr>
                    <p:blipFill>
                      <a:blip r:embed="rId4"/>
                      <a:stretch>
                        <a:fillRect/>
                      </a:stretch>
                    </p:blipFill>
                    <p:spPr>
                      <a:xfrm>
                        <a:off x="2895600" y="990600"/>
                        <a:ext cx="431800" cy="471488"/>
                      </a:xfrm>
                      <a:prstGeom prst="rect">
                        <a:avLst/>
                      </a:prstGeom>
                      <a:noFill/>
                      <a:ln w="38100">
                        <a:noFill/>
                        <a:miter/>
                      </a:ln>
                    </p:spPr>
                  </p:pic>
                </p:oleObj>
              </mc:Fallback>
            </mc:AlternateContent>
          </a:graphicData>
        </a:graphic>
      </p:graphicFrame>
      <p:sp>
        <p:nvSpPr>
          <p:cNvPr id="65544"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65545" name="Object 8"/>
          <p:cNvGraphicFramePr>
            <a:graphicFrameLocks noChangeAspect="1"/>
          </p:cNvGraphicFramePr>
          <p:nvPr/>
        </p:nvGraphicFramePr>
        <p:xfrm>
          <a:off x="879475" y="1530350"/>
          <a:ext cx="1665288" cy="504825"/>
        </p:xfrm>
        <a:graphic>
          <a:graphicData uri="http://schemas.openxmlformats.org/presentationml/2006/ole">
            <mc:AlternateContent xmlns:mc="http://schemas.openxmlformats.org/markup-compatibility/2006">
              <mc:Choice xmlns:v="urn:schemas-microsoft-com:vml" Requires="v">
                <p:oleObj spid="_x0000_s18575" name="" r:id="rId5" imgW="837565" imgH="215900" progId="Equation.3">
                  <p:embed/>
                </p:oleObj>
              </mc:Choice>
              <mc:Fallback>
                <p:oleObj name="" r:id="rId5" imgW="837565" imgH="215900" progId="Equation.3">
                  <p:embed/>
                  <p:pic>
                    <p:nvPicPr>
                      <p:cNvPr id="0" name="图片 3172"/>
                      <p:cNvPicPr/>
                      <p:nvPr/>
                    </p:nvPicPr>
                    <p:blipFill>
                      <a:blip r:embed="rId6"/>
                      <a:stretch>
                        <a:fillRect/>
                      </a:stretch>
                    </p:blipFill>
                    <p:spPr>
                      <a:xfrm>
                        <a:off x="879475" y="1530350"/>
                        <a:ext cx="1665288" cy="504825"/>
                      </a:xfrm>
                      <a:prstGeom prst="rect">
                        <a:avLst/>
                      </a:prstGeom>
                      <a:noFill/>
                      <a:ln w="38100">
                        <a:noFill/>
                        <a:miter/>
                      </a:ln>
                    </p:spPr>
                  </p:pic>
                </p:oleObj>
              </mc:Fallback>
            </mc:AlternateContent>
          </a:graphicData>
        </a:graphic>
      </p:graphicFrame>
      <p:graphicFrame>
        <p:nvGraphicFramePr>
          <p:cNvPr id="65546" name="Object 9"/>
          <p:cNvGraphicFramePr>
            <a:graphicFrameLocks noChangeAspect="1"/>
          </p:cNvGraphicFramePr>
          <p:nvPr/>
        </p:nvGraphicFramePr>
        <p:xfrm>
          <a:off x="3048000" y="1524000"/>
          <a:ext cx="1857375" cy="473075"/>
        </p:xfrm>
        <a:graphic>
          <a:graphicData uri="http://schemas.openxmlformats.org/presentationml/2006/ole">
            <mc:AlternateContent xmlns:mc="http://schemas.openxmlformats.org/markup-compatibility/2006">
              <mc:Choice xmlns:v="urn:schemas-microsoft-com:vml" Requires="v">
                <p:oleObj spid="_x0000_s18576" name="" r:id="rId7" imgW="647700" imgH="203200" progId="Equation.3">
                  <p:embed/>
                </p:oleObj>
              </mc:Choice>
              <mc:Fallback>
                <p:oleObj name="" r:id="rId7" imgW="647700" imgH="203200" progId="Equation.3">
                  <p:embed/>
                  <p:pic>
                    <p:nvPicPr>
                      <p:cNvPr id="0" name="图片 3173"/>
                      <p:cNvPicPr/>
                      <p:nvPr/>
                    </p:nvPicPr>
                    <p:blipFill>
                      <a:blip r:embed="rId8"/>
                      <a:stretch>
                        <a:fillRect/>
                      </a:stretch>
                    </p:blipFill>
                    <p:spPr>
                      <a:xfrm>
                        <a:off x="3048000" y="1524000"/>
                        <a:ext cx="1857375" cy="473075"/>
                      </a:xfrm>
                      <a:prstGeom prst="rect">
                        <a:avLst/>
                      </a:prstGeom>
                      <a:noFill/>
                      <a:ln w="38100">
                        <a:noFill/>
                        <a:miter/>
                      </a:ln>
                    </p:spPr>
                  </p:pic>
                </p:oleObj>
              </mc:Fallback>
            </mc:AlternateContent>
          </a:graphicData>
        </a:graphic>
      </p:graphicFrame>
      <p:sp>
        <p:nvSpPr>
          <p:cNvPr id="65547"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5548" name="Rectangle 11"/>
          <p:cNvSpPr/>
          <p:nvPr/>
        </p:nvSpPr>
        <p:spPr>
          <a:xfrm>
            <a:off x="0" y="200025"/>
            <a:ext cx="247650" cy="244475"/>
          </a:xfrm>
          <a:prstGeom prst="rect">
            <a:avLst/>
          </a:prstGeom>
          <a:noFill/>
          <a:ln w="9525">
            <a:noFill/>
          </a:ln>
        </p:spPr>
        <p:txBody>
          <a:bodyPr wrap="none" anchor="ctr" anchorCtr="0">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65549"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65550" name="Rectangle 13"/>
          <p:cNvSpPr>
            <a:spLocks noGrp="1"/>
          </p:cNvSpPr>
          <p:nvPr>
            <p:ph type="title"/>
          </p:nvPr>
        </p:nvSpPr>
        <p:spPr/>
        <p:txBody>
          <a:bodyPr vert="horz" wrap="square" lIns="91440" tIns="45720" rIns="91440" bIns="45720" anchor="b" anchorCtr="0"/>
          <a:lstStyle/>
          <a:p>
            <a:pPr eaLnBrk="1" hangingPunct="1"/>
            <a:r>
              <a:rPr lang="en-US" altLang="zh-CN" sz="3700" b="0" dirty="0">
                <a:latin typeface="Times New Roman" panose="02020603050405020304" pitchFamily="18" charset="0"/>
              </a:rPr>
              <a:t>4.3.4 </a:t>
            </a:r>
            <a:r>
              <a:rPr lang="zh-CN" altLang="en-US" sz="3700" b="0" dirty="0">
                <a:latin typeface="Times New Roman" panose="02020603050405020304" pitchFamily="18" charset="0"/>
              </a:rPr>
              <a:t>概率分配函数的正交和（证据的组合）</a:t>
            </a:r>
            <a:endParaRPr lang="zh-CN" altLang="en-US" sz="3700" b="0" dirty="0">
              <a:latin typeface="Times New Roman" panose="02020603050405020304" pitchFamily="18" charset="0"/>
            </a:endParaRPr>
          </a:p>
        </p:txBody>
      </p:sp>
      <p:sp>
        <p:nvSpPr>
          <p:cNvPr id="65551" name="Rectangle 14"/>
          <p:cNvSpPr/>
          <p:nvPr/>
        </p:nvSpPr>
        <p:spPr>
          <a:xfrm>
            <a:off x="3638550" y="32527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65552" name="Object 16"/>
          <p:cNvGraphicFramePr>
            <a:graphicFrameLocks noChangeAspect="1"/>
          </p:cNvGraphicFramePr>
          <p:nvPr/>
        </p:nvGraphicFramePr>
        <p:xfrm>
          <a:off x="1524000" y="3429000"/>
          <a:ext cx="5638800" cy="711200"/>
        </p:xfrm>
        <a:graphic>
          <a:graphicData uri="http://schemas.openxmlformats.org/presentationml/2006/ole">
            <mc:AlternateContent xmlns:mc="http://schemas.openxmlformats.org/markup-compatibility/2006">
              <mc:Choice xmlns:v="urn:schemas-microsoft-com:vml" Requires="v">
                <p:oleObj spid="_x0000_s18577" name="" r:id="rId9" imgW="2794000" imgH="355600" progId="Equation.3">
                  <p:embed/>
                </p:oleObj>
              </mc:Choice>
              <mc:Fallback>
                <p:oleObj name="" r:id="rId9" imgW="2794000" imgH="355600" progId="Equation.3">
                  <p:embed/>
                  <p:pic>
                    <p:nvPicPr>
                      <p:cNvPr id="0" name="图片 3174"/>
                      <p:cNvPicPr/>
                      <p:nvPr/>
                    </p:nvPicPr>
                    <p:blipFill>
                      <a:blip r:embed="rId10"/>
                      <a:stretch>
                        <a:fillRect/>
                      </a:stretch>
                    </p:blipFill>
                    <p:spPr>
                      <a:xfrm>
                        <a:off x="1524000" y="3429000"/>
                        <a:ext cx="5638800" cy="711200"/>
                      </a:xfrm>
                      <a:prstGeom prst="rect">
                        <a:avLst/>
                      </a:prstGeom>
                      <a:noFill/>
                      <a:ln w="38100">
                        <a:noFill/>
                        <a:miter/>
                      </a:ln>
                    </p:spPr>
                  </p:pic>
                </p:oleObj>
              </mc:Fallback>
            </mc:AlternateContent>
          </a:graphicData>
        </a:graphic>
      </p:graphicFrame>
      <p:sp>
        <p:nvSpPr>
          <p:cNvPr id="65553" name="Text Box 17"/>
          <p:cNvSpPr txBox="1"/>
          <p:nvPr/>
        </p:nvSpPr>
        <p:spPr>
          <a:xfrm>
            <a:off x="304800" y="4572000"/>
            <a:ext cx="8534400" cy="1854200"/>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如果           ，则正交和 </a:t>
            </a:r>
            <a:r>
              <a:rPr lang="en-US" altLang="zh-CN" sz="2800" i="1" dirty="0">
                <a:latin typeface="Times New Roman" panose="02020603050405020304" pitchFamily="18" charset="0"/>
              </a:rPr>
              <a:t>M</a:t>
            </a:r>
            <a:r>
              <a:rPr lang="zh-CN" altLang="en-US" sz="2800" dirty="0">
                <a:latin typeface="Times New Roman" panose="02020603050405020304" pitchFamily="18" charset="0"/>
              </a:rPr>
              <a:t>也是一个</a:t>
            </a:r>
            <a:r>
              <a:rPr lang="zh-CN" altLang="en-US" sz="2800" dirty="0">
                <a:solidFill>
                  <a:schemeClr val="accent2"/>
                </a:solidFill>
                <a:latin typeface="Times New Roman" panose="02020603050405020304" pitchFamily="18" charset="0"/>
              </a:rPr>
              <a:t>概率分配函数</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如果           ，则不存在正交和 </a:t>
            </a:r>
            <a:r>
              <a:rPr lang="en-US" altLang="zh-CN" sz="2800" i="1" dirty="0">
                <a:latin typeface="Times New Roman" panose="02020603050405020304" pitchFamily="18" charset="0"/>
              </a:rPr>
              <a:t>M</a:t>
            </a:r>
            <a:r>
              <a:rPr lang="zh-CN" altLang="en-US" sz="2800" dirty="0">
                <a:latin typeface="Times New Roman" panose="02020603050405020304" pitchFamily="18" charset="0"/>
              </a:rPr>
              <a:t>，即没有可能存在概率函数，称     与     矛盾。</a:t>
            </a:r>
            <a:endParaRPr lang="zh-CN" altLang="en-US" sz="2800" dirty="0">
              <a:latin typeface="Times New Roman" panose="02020603050405020304" pitchFamily="18" charset="0"/>
            </a:endParaRPr>
          </a:p>
        </p:txBody>
      </p:sp>
      <p:graphicFrame>
        <p:nvGraphicFramePr>
          <p:cNvPr id="65554" name="Object 18"/>
          <p:cNvGraphicFramePr>
            <a:graphicFrameLocks noChangeAspect="1"/>
          </p:cNvGraphicFramePr>
          <p:nvPr/>
        </p:nvGraphicFramePr>
        <p:xfrm>
          <a:off x="1143000" y="4648200"/>
          <a:ext cx="982663" cy="381000"/>
        </p:xfrm>
        <a:graphic>
          <a:graphicData uri="http://schemas.openxmlformats.org/presentationml/2006/ole">
            <mc:AlternateContent xmlns:mc="http://schemas.openxmlformats.org/markup-compatibility/2006">
              <mc:Choice xmlns:v="urn:schemas-microsoft-com:vml" Requires="v">
                <p:oleObj spid="_x0000_s18578" name="" r:id="rId11" imgW="393065" imgH="177800" progId="Equation.3">
                  <p:embed/>
                </p:oleObj>
              </mc:Choice>
              <mc:Fallback>
                <p:oleObj name="" r:id="rId11" imgW="393065" imgH="177800" progId="Equation.3">
                  <p:embed/>
                  <p:pic>
                    <p:nvPicPr>
                      <p:cNvPr id="0" name="图片 3169"/>
                      <p:cNvPicPr/>
                      <p:nvPr/>
                    </p:nvPicPr>
                    <p:blipFill>
                      <a:blip r:embed="rId12"/>
                      <a:stretch>
                        <a:fillRect/>
                      </a:stretch>
                    </p:blipFill>
                    <p:spPr>
                      <a:xfrm>
                        <a:off x="1143000" y="4648200"/>
                        <a:ext cx="982663" cy="381000"/>
                      </a:xfrm>
                      <a:prstGeom prst="rect">
                        <a:avLst/>
                      </a:prstGeom>
                      <a:noFill/>
                      <a:ln w="38100">
                        <a:noFill/>
                        <a:miter/>
                      </a:ln>
                    </p:spPr>
                  </p:pic>
                </p:oleObj>
              </mc:Fallback>
            </mc:AlternateContent>
          </a:graphicData>
        </a:graphic>
      </p:graphicFrame>
      <p:graphicFrame>
        <p:nvGraphicFramePr>
          <p:cNvPr id="65555" name="Object 19"/>
          <p:cNvGraphicFramePr>
            <a:graphicFrameLocks noChangeAspect="1"/>
          </p:cNvGraphicFramePr>
          <p:nvPr/>
        </p:nvGraphicFramePr>
        <p:xfrm>
          <a:off x="1116013" y="5445125"/>
          <a:ext cx="1060450" cy="357188"/>
        </p:xfrm>
        <a:graphic>
          <a:graphicData uri="http://schemas.openxmlformats.org/presentationml/2006/ole">
            <mc:AlternateContent xmlns:mc="http://schemas.openxmlformats.org/markup-compatibility/2006">
              <mc:Choice xmlns:v="urn:schemas-microsoft-com:vml" Requires="v">
                <p:oleObj spid="_x0000_s18579" name="" r:id="rId13" imgW="444500" imgH="190500" progId="Equation.DSMT4">
                  <p:embed/>
                </p:oleObj>
              </mc:Choice>
              <mc:Fallback>
                <p:oleObj name="" r:id="rId13" imgW="444500" imgH="190500" progId="Equation.DSMT4">
                  <p:embed/>
                  <p:pic>
                    <p:nvPicPr>
                      <p:cNvPr id="0" name="图片 3175"/>
                      <p:cNvPicPr/>
                      <p:nvPr/>
                    </p:nvPicPr>
                    <p:blipFill>
                      <a:blip r:embed="rId14"/>
                      <a:stretch>
                        <a:fillRect/>
                      </a:stretch>
                    </p:blipFill>
                    <p:spPr>
                      <a:xfrm>
                        <a:off x="1116013" y="5445125"/>
                        <a:ext cx="1060450" cy="357188"/>
                      </a:xfrm>
                      <a:prstGeom prst="rect">
                        <a:avLst/>
                      </a:prstGeom>
                      <a:noFill/>
                      <a:ln w="38100">
                        <a:noFill/>
                        <a:miter/>
                      </a:ln>
                    </p:spPr>
                  </p:pic>
                </p:oleObj>
              </mc:Fallback>
            </mc:AlternateContent>
          </a:graphicData>
        </a:graphic>
      </p:graphicFrame>
      <p:graphicFrame>
        <p:nvGraphicFramePr>
          <p:cNvPr id="65556" name="Object 20"/>
          <p:cNvGraphicFramePr>
            <a:graphicFrameLocks noChangeAspect="1"/>
          </p:cNvGraphicFramePr>
          <p:nvPr/>
        </p:nvGraphicFramePr>
        <p:xfrm>
          <a:off x="2143125" y="5913438"/>
          <a:ext cx="427038" cy="503237"/>
        </p:xfrm>
        <a:graphic>
          <a:graphicData uri="http://schemas.openxmlformats.org/presentationml/2006/ole">
            <mc:AlternateContent xmlns:mc="http://schemas.openxmlformats.org/markup-compatibility/2006">
              <mc:Choice xmlns:v="urn:schemas-microsoft-com:vml" Requires="v">
                <p:oleObj spid="_x0000_s18580" name="" r:id="rId15" imgW="228600" imgH="215900" progId="Equation.3">
                  <p:embed/>
                </p:oleObj>
              </mc:Choice>
              <mc:Fallback>
                <p:oleObj name="" r:id="rId15" imgW="228600" imgH="215900" progId="Equation.3">
                  <p:embed/>
                  <p:pic>
                    <p:nvPicPr>
                      <p:cNvPr id="0" name="图片 3170"/>
                      <p:cNvPicPr/>
                      <p:nvPr/>
                    </p:nvPicPr>
                    <p:blipFill>
                      <a:blip r:embed="rId2"/>
                      <a:stretch>
                        <a:fillRect/>
                      </a:stretch>
                    </p:blipFill>
                    <p:spPr>
                      <a:xfrm>
                        <a:off x="2143125" y="5913438"/>
                        <a:ext cx="427038" cy="503237"/>
                      </a:xfrm>
                      <a:prstGeom prst="rect">
                        <a:avLst/>
                      </a:prstGeom>
                      <a:noFill/>
                      <a:ln w="38100">
                        <a:noFill/>
                        <a:miter/>
                      </a:ln>
                    </p:spPr>
                  </p:pic>
                </p:oleObj>
              </mc:Fallback>
            </mc:AlternateContent>
          </a:graphicData>
        </a:graphic>
      </p:graphicFrame>
      <p:graphicFrame>
        <p:nvGraphicFramePr>
          <p:cNvPr id="65557" name="Object 21"/>
          <p:cNvGraphicFramePr>
            <a:graphicFrameLocks noChangeAspect="1"/>
          </p:cNvGraphicFramePr>
          <p:nvPr/>
        </p:nvGraphicFramePr>
        <p:xfrm>
          <a:off x="2947988" y="5913438"/>
          <a:ext cx="428625" cy="503237"/>
        </p:xfrm>
        <a:graphic>
          <a:graphicData uri="http://schemas.openxmlformats.org/presentationml/2006/ole">
            <mc:AlternateContent xmlns:mc="http://schemas.openxmlformats.org/markup-compatibility/2006">
              <mc:Choice xmlns:v="urn:schemas-microsoft-com:vml" Requires="v">
                <p:oleObj spid="_x0000_s18581" name="" r:id="rId16" imgW="241300" imgH="215900" progId="Equation.3">
                  <p:embed/>
                </p:oleObj>
              </mc:Choice>
              <mc:Fallback>
                <p:oleObj name="" r:id="rId16" imgW="241300" imgH="215900" progId="Equation.3">
                  <p:embed/>
                  <p:pic>
                    <p:nvPicPr>
                      <p:cNvPr id="0" name="图片 3171"/>
                      <p:cNvPicPr/>
                      <p:nvPr/>
                    </p:nvPicPr>
                    <p:blipFill>
                      <a:blip r:embed="rId4"/>
                      <a:stretch>
                        <a:fillRect/>
                      </a:stretch>
                    </p:blipFill>
                    <p:spPr>
                      <a:xfrm>
                        <a:off x="2947988" y="5913438"/>
                        <a:ext cx="428625" cy="503237"/>
                      </a:xfrm>
                      <a:prstGeom prst="rect">
                        <a:avLst/>
                      </a:prstGeom>
                      <a:noFill/>
                      <a:ln w="38100">
                        <a:noFill/>
                        <a:miter/>
                      </a:ln>
                    </p:spPr>
                  </p:pic>
                </p:oleObj>
              </mc:Fallback>
            </mc:AlternateContent>
          </a:graphicData>
        </a:graphic>
      </p:graphicFrame>
      <p:graphicFrame>
        <p:nvGraphicFramePr>
          <p:cNvPr id="65558" name="对象 1"/>
          <p:cNvGraphicFramePr>
            <a:graphicFrameLocks noChangeAspect="1"/>
          </p:cNvGraphicFramePr>
          <p:nvPr/>
        </p:nvGraphicFramePr>
        <p:xfrm>
          <a:off x="1752600" y="2338388"/>
          <a:ext cx="4865688" cy="914400"/>
        </p:xfrm>
        <a:graphic>
          <a:graphicData uri="http://schemas.openxmlformats.org/presentationml/2006/ole">
            <mc:AlternateContent xmlns:mc="http://schemas.openxmlformats.org/markup-compatibility/2006">
              <mc:Choice xmlns:v="urn:schemas-microsoft-com:vml" Requires="v">
                <p:oleObj spid="_x0000_s18582" name="" r:id="rId17" imgW="1675765" imgH="317500" progId="Equation.3">
                  <p:embed/>
                </p:oleObj>
              </mc:Choice>
              <mc:Fallback>
                <p:oleObj name="" r:id="rId17" imgW="1675765" imgH="317500" progId="Equation.3">
                  <p:embed/>
                  <p:pic>
                    <p:nvPicPr>
                      <p:cNvPr id="0" name="图片 3184"/>
                      <p:cNvPicPr/>
                      <p:nvPr/>
                    </p:nvPicPr>
                    <p:blipFill>
                      <a:blip r:embed="rId18"/>
                      <a:stretch>
                        <a:fillRect/>
                      </a:stretch>
                    </p:blipFill>
                    <p:spPr>
                      <a:xfrm>
                        <a:off x="1752600" y="2338388"/>
                        <a:ext cx="4865688" cy="914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6563" name="Rectangle 2"/>
          <p:cNvSpPr/>
          <p:nvPr/>
        </p:nvSpPr>
        <p:spPr>
          <a:xfrm>
            <a:off x="304800" y="838200"/>
            <a:ext cx="8534400" cy="5791200"/>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p>
            <a:pPr eaLnBrk="1" hangingPunct="1"/>
            <a:endParaRPr lang="zh-CN" altLang="en-US" dirty="0">
              <a:latin typeface="Verdana" panose="020B0804030504040204" pitchFamily="34" charset="0"/>
            </a:endParaRPr>
          </a:p>
        </p:txBody>
      </p:sp>
      <p:sp>
        <p:nvSpPr>
          <p:cNvPr id="66564"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4.3.4  </a:t>
            </a:r>
            <a:r>
              <a:rPr lang="zh-CN" altLang="en-US" b="0" dirty="0">
                <a:latin typeface="Times New Roman" panose="02020603050405020304" pitchFamily="18" charset="0"/>
              </a:rPr>
              <a:t>概率分配函数的正交和</a:t>
            </a:r>
            <a:endParaRPr lang="zh-CN" altLang="en-US" b="0" dirty="0">
              <a:latin typeface="Times New Roman" panose="02020603050405020304" pitchFamily="18" charset="0"/>
            </a:endParaRPr>
          </a:p>
        </p:txBody>
      </p:sp>
      <p:sp>
        <p:nvSpPr>
          <p:cNvPr id="66565" name="Rectangle 4"/>
          <p:cNvSpPr>
            <a:spLocks noGrp="1"/>
          </p:cNvSpPr>
          <p:nvPr>
            <p:ph idx="1"/>
          </p:nvPr>
        </p:nvSpPr>
        <p:spPr/>
        <p:txBody>
          <a:bodyPr vert="horz" wrap="square" lIns="91440" tIns="45720" rIns="91440" bIns="45720" anchor="t" anchorCtr="0"/>
          <a:lstStyle/>
          <a:p>
            <a:pPr eaLnBrk="1" hangingPunct="1"/>
            <a:r>
              <a:rPr lang="zh-CN" altLang="en-US" sz="2400" b="1" dirty="0">
                <a:latin typeface="宋体" pitchFamily="2" charset="-122"/>
              </a:rPr>
              <a:t>例</a:t>
            </a:r>
            <a:r>
              <a:rPr lang="en-US" altLang="zh-CN" sz="2400" b="1" dirty="0">
                <a:latin typeface="宋体" pitchFamily="2" charset="-122"/>
              </a:rPr>
              <a:t>4.2 </a:t>
            </a:r>
            <a:r>
              <a:rPr lang="zh-CN" altLang="en-US" sz="2400" b="1" dirty="0">
                <a:latin typeface="宋体"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黑，白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itchFamily="2" charset="-122"/>
              </a:rPr>
              <a:t>，且设</a:t>
            </a:r>
            <a:r>
              <a:rPr lang="zh-CN" altLang="en-US" sz="2400" b="1" dirty="0"/>
              <a:t> </a:t>
            </a:r>
            <a:endParaRPr lang="zh-CN" altLang="en-US" sz="2400" b="1" dirty="0"/>
          </a:p>
        </p:txBody>
      </p:sp>
      <p:sp>
        <p:nvSpPr>
          <p:cNvPr id="66566" name="Rectangle 5"/>
          <p:cNvSpPr/>
          <p:nvPr/>
        </p:nvSpPr>
        <p:spPr>
          <a:xfrm>
            <a:off x="0" y="3306763"/>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graphicFrame>
        <p:nvGraphicFramePr>
          <p:cNvPr id="66567" name="Object 6"/>
          <p:cNvGraphicFramePr>
            <a:graphicFrameLocks noChangeAspect="1"/>
          </p:cNvGraphicFramePr>
          <p:nvPr/>
        </p:nvGraphicFramePr>
        <p:xfrm>
          <a:off x="1187450" y="1484313"/>
          <a:ext cx="6086475" cy="457200"/>
        </p:xfrm>
        <a:graphic>
          <a:graphicData uri="http://schemas.openxmlformats.org/presentationml/2006/ole">
            <mc:AlternateContent xmlns:mc="http://schemas.openxmlformats.org/markup-compatibility/2006">
              <mc:Choice xmlns:v="urn:schemas-microsoft-com:vml" Requires="v">
                <p:oleObj spid="_x0000_s19611" name="" r:id="rId1" imgW="2578100" imgH="215900" progId="Equation.3">
                  <p:embed/>
                </p:oleObj>
              </mc:Choice>
              <mc:Fallback>
                <p:oleObj name="" r:id="rId1" imgW="2578100" imgH="215900" progId="Equation.3">
                  <p:embed/>
                  <p:pic>
                    <p:nvPicPr>
                      <p:cNvPr id="0" name="图片 3185"/>
                      <p:cNvPicPr/>
                      <p:nvPr/>
                    </p:nvPicPr>
                    <p:blipFill>
                      <a:blip r:embed="rId2"/>
                      <a:stretch>
                        <a:fillRect/>
                      </a:stretch>
                    </p:blipFill>
                    <p:spPr>
                      <a:xfrm>
                        <a:off x="1187450" y="1484313"/>
                        <a:ext cx="6086475" cy="457200"/>
                      </a:xfrm>
                      <a:prstGeom prst="rect">
                        <a:avLst/>
                      </a:prstGeom>
                      <a:noFill/>
                      <a:ln w="38100">
                        <a:noFill/>
                        <a:miter/>
                      </a:ln>
                    </p:spPr>
                  </p:pic>
                </p:oleObj>
              </mc:Fallback>
            </mc:AlternateContent>
          </a:graphicData>
        </a:graphic>
      </p:graphicFrame>
      <p:graphicFrame>
        <p:nvGraphicFramePr>
          <p:cNvPr id="66568" name="Object 7"/>
          <p:cNvGraphicFramePr>
            <a:graphicFrameLocks noChangeAspect="1"/>
          </p:cNvGraphicFramePr>
          <p:nvPr/>
        </p:nvGraphicFramePr>
        <p:xfrm>
          <a:off x="1187450" y="2060575"/>
          <a:ext cx="6108700" cy="458788"/>
        </p:xfrm>
        <a:graphic>
          <a:graphicData uri="http://schemas.openxmlformats.org/presentationml/2006/ole">
            <mc:AlternateContent xmlns:mc="http://schemas.openxmlformats.org/markup-compatibility/2006">
              <mc:Choice xmlns:v="urn:schemas-microsoft-com:vml" Requires="v">
                <p:oleObj spid="_x0000_s19612" name="" r:id="rId3" imgW="2590800" imgH="215900" progId="Equation.3">
                  <p:embed/>
                </p:oleObj>
              </mc:Choice>
              <mc:Fallback>
                <p:oleObj name="" r:id="rId3" imgW="2590800" imgH="215900" progId="Equation.3">
                  <p:embed/>
                  <p:pic>
                    <p:nvPicPr>
                      <p:cNvPr id="0" name="图片 3180"/>
                      <p:cNvPicPr/>
                      <p:nvPr/>
                    </p:nvPicPr>
                    <p:blipFill>
                      <a:blip r:embed="rId4"/>
                      <a:stretch>
                        <a:fillRect/>
                      </a:stretch>
                    </p:blipFill>
                    <p:spPr>
                      <a:xfrm>
                        <a:off x="1187450" y="2060575"/>
                        <a:ext cx="6108700" cy="458788"/>
                      </a:xfrm>
                      <a:prstGeom prst="rect">
                        <a:avLst/>
                      </a:prstGeom>
                      <a:noFill/>
                      <a:ln w="38100">
                        <a:noFill/>
                        <a:miter/>
                      </a:ln>
                    </p:spPr>
                  </p:pic>
                </p:oleObj>
              </mc:Fallback>
            </mc:AlternateContent>
          </a:graphicData>
        </a:graphic>
      </p:graphicFrame>
      <p:sp>
        <p:nvSpPr>
          <p:cNvPr id="66569" name="Text Box 8"/>
          <p:cNvSpPr txBox="1"/>
          <p:nvPr/>
        </p:nvSpPr>
        <p:spPr>
          <a:xfrm>
            <a:off x="228600" y="2590800"/>
            <a:ext cx="990600" cy="488950"/>
          </a:xfrm>
          <a:prstGeom prst="rect">
            <a:avLst/>
          </a:prstGeom>
          <a:noFill/>
          <a:ln w="9525">
            <a:noFill/>
          </a:ln>
        </p:spPr>
        <p:txBody>
          <a:bodyPr>
            <a:spAutoFit/>
          </a:bodyPr>
          <a:lstStyle/>
          <a:p>
            <a:pPr eaLnBrk="1" hangingPunct="1">
              <a:spcBef>
                <a:spcPct val="50000"/>
              </a:spcBef>
            </a:pPr>
            <a:r>
              <a:rPr lang="zh-CN" altLang="en-US" sz="2600" b="1" dirty="0">
                <a:latin typeface="宋体" pitchFamily="2" charset="-122"/>
              </a:rPr>
              <a:t>则：</a:t>
            </a:r>
            <a:r>
              <a:rPr lang="zh-CN" altLang="en-US" sz="2600" b="1" dirty="0">
                <a:latin typeface="Arial" panose="020B0604020202090204" pitchFamily="34" charset="0"/>
              </a:rPr>
              <a:t> </a:t>
            </a:r>
            <a:endParaRPr lang="zh-CN" altLang="en-US" sz="2600" b="1" dirty="0">
              <a:latin typeface="Arial" panose="020B0604020202090204" pitchFamily="34" charset="0"/>
            </a:endParaRPr>
          </a:p>
        </p:txBody>
      </p:sp>
      <p:sp>
        <p:nvSpPr>
          <p:cNvPr id="66570" name="Rectangle 9"/>
          <p:cNvSpPr/>
          <p:nvPr/>
        </p:nvSpPr>
        <p:spPr>
          <a:xfrm>
            <a:off x="0" y="3094038"/>
            <a:ext cx="9144000" cy="671512"/>
          </a:xfrm>
          <a:prstGeom prst="rect">
            <a:avLst/>
          </a:prstGeom>
          <a:noFill/>
          <a:ln w="9525">
            <a:noFill/>
          </a:ln>
        </p:spPr>
        <p:txBody>
          <a:bodyPr>
            <a:spAutoFit/>
          </a:bodyPr>
          <a:lstStyle/>
          <a:p>
            <a:pPr indent="276225" algn="just" defTabSz="914400" eaLnBrk="1" hangingPunct="1">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276225" algn="just" defTabSz="914400">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indent="276225" defTabSz="914400">
              <a:tabLst>
                <a:tab pos="457200" algn="l"/>
              </a:tabLst>
            </a:pPr>
            <a:endParaRPr lang="en-US" altLang="zh-CN" dirty="0">
              <a:latin typeface="Arial" panose="020B0604020202090204" pitchFamily="34" charset="0"/>
            </a:endParaRPr>
          </a:p>
        </p:txBody>
      </p:sp>
      <p:graphicFrame>
        <p:nvGraphicFramePr>
          <p:cNvPr id="381962" name="Object 10"/>
          <p:cNvGraphicFramePr>
            <a:graphicFrameLocks noChangeAspect="1"/>
          </p:cNvGraphicFramePr>
          <p:nvPr/>
        </p:nvGraphicFramePr>
        <p:xfrm>
          <a:off x="1133475" y="2598738"/>
          <a:ext cx="3362325" cy="754062"/>
        </p:xfrm>
        <a:graphic>
          <a:graphicData uri="http://schemas.openxmlformats.org/presentationml/2006/ole">
            <mc:AlternateContent xmlns:mc="http://schemas.openxmlformats.org/markup-compatibility/2006">
              <mc:Choice xmlns:v="urn:schemas-microsoft-com:vml" Requires="v">
                <p:oleObj spid="_x0000_s19613" name="" r:id="rId5" imgW="1574165" imgH="355600" progId="Equation.3">
                  <p:embed/>
                </p:oleObj>
              </mc:Choice>
              <mc:Fallback>
                <p:oleObj name="" r:id="rId5" imgW="1574165" imgH="355600" progId="Equation.3">
                  <p:embed/>
                  <p:pic>
                    <p:nvPicPr>
                      <p:cNvPr id="0" name="图片 3176"/>
                      <p:cNvPicPr/>
                      <p:nvPr/>
                    </p:nvPicPr>
                    <p:blipFill>
                      <a:blip r:embed="rId6"/>
                      <a:stretch>
                        <a:fillRect/>
                      </a:stretch>
                    </p:blipFill>
                    <p:spPr>
                      <a:xfrm>
                        <a:off x="1133475" y="2598738"/>
                        <a:ext cx="3362325" cy="754062"/>
                      </a:xfrm>
                      <a:prstGeom prst="rect">
                        <a:avLst/>
                      </a:prstGeom>
                      <a:noFill/>
                      <a:ln w="38100">
                        <a:noFill/>
                        <a:miter/>
                      </a:ln>
                    </p:spPr>
                  </p:pic>
                </p:oleObj>
              </mc:Fallback>
            </mc:AlternateContent>
          </a:graphicData>
        </a:graphic>
      </p:graphicFrame>
      <p:graphicFrame>
        <p:nvGraphicFramePr>
          <p:cNvPr id="381963" name="Object 11"/>
          <p:cNvGraphicFramePr>
            <a:graphicFrameLocks noChangeAspect="1"/>
          </p:cNvGraphicFramePr>
          <p:nvPr/>
        </p:nvGraphicFramePr>
        <p:xfrm>
          <a:off x="1525588" y="3276600"/>
          <a:ext cx="6170612" cy="457200"/>
        </p:xfrm>
        <a:graphic>
          <a:graphicData uri="http://schemas.openxmlformats.org/presentationml/2006/ole">
            <mc:AlternateContent xmlns:mc="http://schemas.openxmlformats.org/markup-compatibility/2006">
              <mc:Choice xmlns:v="urn:schemas-microsoft-com:vml" Requires="v">
                <p:oleObj spid="_x0000_s19614" name="" r:id="rId7" imgW="2882900" imgH="215900" progId="Equation.3">
                  <p:embed/>
                </p:oleObj>
              </mc:Choice>
              <mc:Fallback>
                <p:oleObj name="" r:id="rId7" imgW="2882900" imgH="215900" progId="Equation.3">
                  <p:embed/>
                  <p:pic>
                    <p:nvPicPr>
                      <p:cNvPr id="0" name="图片 3186"/>
                      <p:cNvPicPr/>
                      <p:nvPr/>
                    </p:nvPicPr>
                    <p:blipFill>
                      <a:blip r:embed="rId8"/>
                      <a:stretch>
                        <a:fillRect/>
                      </a:stretch>
                    </p:blipFill>
                    <p:spPr>
                      <a:xfrm>
                        <a:off x="1525588" y="3276600"/>
                        <a:ext cx="6170612" cy="457200"/>
                      </a:xfrm>
                      <a:prstGeom prst="rect">
                        <a:avLst/>
                      </a:prstGeom>
                      <a:noFill/>
                      <a:ln w="38100">
                        <a:noFill/>
                        <a:miter/>
                      </a:ln>
                    </p:spPr>
                  </p:pic>
                </p:oleObj>
              </mc:Fallback>
            </mc:AlternateContent>
          </a:graphicData>
        </a:graphic>
      </p:graphicFrame>
      <p:graphicFrame>
        <p:nvGraphicFramePr>
          <p:cNvPr id="381964" name="Object 12"/>
          <p:cNvGraphicFramePr>
            <a:graphicFrameLocks noChangeAspect="1"/>
          </p:cNvGraphicFramePr>
          <p:nvPr/>
        </p:nvGraphicFramePr>
        <p:xfrm>
          <a:off x="1524000" y="3810000"/>
          <a:ext cx="3419475" cy="428625"/>
        </p:xfrm>
        <a:graphic>
          <a:graphicData uri="http://schemas.openxmlformats.org/presentationml/2006/ole">
            <mc:AlternateContent xmlns:mc="http://schemas.openxmlformats.org/markup-compatibility/2006">
              <mc:Choice xmlns:v="urn:schemas-microsoft-com:vml" Requires="v">
                <p:oleObj spid="_x0000_s19615" name="" r:id="rId9" imgW="1586865" imgH="203200" progId="Equation.3">
                  <p:embed/>
                </p:oleObj>
              </mc:Choice>
              <mc:Fallback>
                <p:oleObj name="" r:id="rId9" imgW="1586865" imgH="203200" progId="Equation.3">
                  <p:embed/>
                  <p:pic>
                    <p:nvPicPr>
                      <p:cNvPr id="0" name="图片 3177"/>
                      <p:cNvPicPr/>
                      <p:nvPr/>
                    </p:nvPicPr>
                    <p:blipFill>
                      <a:blip r:embed="rId10"/>
                      <a:stretch>
                        <a:fillRect/>
                      </a:stretch>
                    </p:blipFill>
                    <p:spPr>
                      <a:xfrm>
                        <a:off x="1524000" y="3810000"/>
                        <a:ext cx="3419475" cy="428625"/>
                      </a:xfrm>
                      <a:prstGeom prst="rect">
                        <a:avLst/>
                      </a:prstGeom>
                      <a:noFill/>
                      <a:ln w="38100">
                        <a:noFill/>
                        <a:miter/>
                      </a:ln>
                    </p:spPr>
                  </p:pic>
                </p:oleObj>
              </mc:Fallback>
            </mc:AlternateContent>
          </a:graphicData>
        </a:graphic>
      </p:graphicFrame>
      <p:graphicFrame>
        <p:nvGraphicFramePr>
          <p:cNvPr id="381965" name="Object 13"/>
          <p:cNvGraphicFramePr>
            <a:graphicFrameLocks noChangeAspect="1"/>
          </p:cNvGraphicFramePr>
          <p:nvPr/>
        </p:nvGraphicFramePr>
        <p:xfrm>
          <a:off x="5105400" y="3810000"/>
          <a:ext cx="900113" cy="388938"/>
        </p:xfrm>
        <a:graphic>
          <a:graphicData uri="http://schemas.openxmlformats.org/presentationml/2006/ole">
            <mc:AlternateContent xmlns:mc="http://schemas.openxmlformats.org/markup-compatibility/2006">
              <mc:Choice xmlns:v="urn:schemas-microsoft-com:vml" Requires="v">
                <p:oleObj spid="_x0000_s19616" name="" r:id="rId11" imgW="419100" imgH="177800" progId="Equation.3">
                  <p:embed/>
                </p:oleObj>
              </mc:Choice>
              <mc:Fallback>
                <p:oleObj name="" r:id="rId11" imgW="419100" imgH="177800" progId="Equation.3">
                  <p:embed/>
                  <p:pic>
                    <p:nvPicPr>
                      <p:cNvPr id="0" name="图片 3182"/>
                      <p:cNvPicPr/>
                      <p:nvPr/>
                    </p:nvPicPr>
                    <p:blipFill>
                      <a:blip r:embed="rId12"/>
                      <a:stretch>
                        <a:fillRect/>
                      </a:stretch>
                    </p:blipFill>
                    <p:spPr>
                      <a:xfrm>
                        <a:off x="5105400" y="3810000"/>
                        <a:ext cx="900113" cy="388938"/>
                      </a:xfrm>
                      <a:prstGeom prst="rect">
                        <a:avLst/>
                      </a:prstGeom>
                      <a:noFill/>
                      <a:ln w="38100">
                        <a:noFill/>
                        <a:miter/>
                      </a:ln>
                    </p:spPr>
                  </p:pic>
                </p:oleObj>
              </mc:Fallback>
            </mc:AlternateContent>
          </a:graphicData>
        </a:graphic>
      </p:graphicFrame>
      <p:sp>
        <p:nvSpPr>
          <p:cNvPr id="66575" name="Rectangle 14"/>
          <p:cNvSpPr/>
          <p:nvPr/>
        </p:nvSpPr>
        <p:spPr>
          <a:xfrm>
            <a:off x="0" y="3111500"/>
            <a:ext cx="9144000" cy="412750"/>
          </a:xfrm>
          <a:prstGeom prst="rect">
            <a:avLst/>
          </a:prstGeom>
          <a:noFill/>
          <a:ln w="9525">
            <a:noFill/>
          </a:ln>
        </p:spPr>
        <p:txBody>
          <a:bodyPr>
            <a:spAutoFit/>
          </a:bodyPr>
          <a:lstStyle/>
          <a:p>
            <a:pPr algn="just" defTabSz="914400" eaLnBrk="1" hangingPunct="1">
              <a:tabLst>
                <a:tab pos="457200" algn="l"/>
              </a:tabLst>
            </a:pPr>
            <a:r>
              <a:rPr lang="en-US" altLang="zh-CN" sz="1000" dirty="0">
                <a:latin typeface="Times New Roman" panose="02020603050405020304" pitchFamily="18" charset="0"/>
                <a:cs typeface="Times New Roman" panose="02020603050405020304" pitchFamily="18" charset="0"/>
              </a:rPr>
              <a:t>      </a:t>
            </a:r>
            <a:endParaRPr lang="en-US" altLang="zh-CN" sz="1000" dirty="0">
              <a:latin typeface="Times New Roman" panose="02020603050405020304" pitchFamily="18" charset="0"/>
              <a:cs typeface="Times New Roman" panose="02020603050405020304" pitchFamily="18" charset="0"/>
            </a:endParaRPr>
          </a:p>
          <a:p>
            <a:pPr defTabSz="914400">
              <a:tabLst>
                <a:tab pos="457200" algn="l"/>
              </a:tabLst>
            </a:pPr>
            <a:r>
              <a:rPr lang="en-US" altLang="zh-CN" sz="1000" dirty="0">
                <a:latin typeface="Times New Roman" panose="02020603050405020304" pitchFamily="18" charset="0"/>
                <a:cs typeface="Times New Roman" panose="02020603050405020304" pitchFamily="18" charset="0"/>
              </a:rPr>
              <a:t>      </a:t>
            </a:r>
            <a:r>
              <a:rPr lang="en-US" altLang="zh-CN" sz="1100" dirty="0">
                <a:latin typeface="Arial" panose="020B0604020202090204" pitchFamily="34" charset="0"/>
              </a:rPr>
              <a:t> </a:t>
            </a:r>
            <a:endParaRPr lang="en-US" altLang="zh-CN" dirty="0">
              <a:latin typeface="Arial" panose="020B0604020202090204" pitchFamily="34" charset="0"/>
            </a:endParaRPr>
          </a:p>
        </p:txBody>
      </p:sp>
      <p:graphicFrame>
        <p:nvGraphicFramePr>
          <p:cNvPr id="381967" name="Object 15"/>
          <p:cNvGraphicFramePr>
            <a:graphicFrameLocks noChangeAspect="1"/>
          </p:cNvGraphicFramePr>
          <p:nvPr/>
        </p:nvGraphicFramePr>
        <p:xfrm>
          <a:off x="381000" y="4267200"/>
          <a:ext cx="4318000" cy="698500"/>
        </p:xfrm>
        <a:graphic>
          <a:graphicData uri="http://schemas.openxmlformats.org/presentationml/2006/ole">
            <mc:AlternateContent xmlns:mc="http://schemas.openxmlformats.org/markup-compatibility/2006">
              <mc:Choice xmlns:v="urn:schemas-microsoft-com:vml" Requires="v">
                <p:oleObj spid="_x0000_s19617" name="" r:id="rId13" imgW="2082800" imgH="355600" progId="Equation.3">
                  <p:embed/>
                </p:oleObj>
              </mc:Choice>
              <mc:Fallback>
                <p:oleObj name="" r:id="rId13" imgW="2082800" imgH="355600" progId="Equation.3">
                  <p:embed/>
                  <p:pic>
                    <p:nvPicPr>
                      <p:cNvPr id="0" name="图片 3187"/>
                      <p:cNvPicPr/>
                      <p:nvPr/>
                    </p:nvPicPr>
                    <p:blipFill>
                      <a:blip r:embed="rId14"/>
                      <a:stretch>
                        <a:fillRect/>
                      </a:stretch>
                    </p:blipFill>
                    <p:spPr>
                      <a:xfrm>
                        <a:off x="381000" y="4267200"/>
                        <a:ext cx="4318000" cy="698500"/>
                      </a:xfrm>
                      <a:prstGeom prst="rect">
                        <a:avLst/>
                      </a:prstGeom>
                      <a:noFill/>
                      <a:ln w="38100">
                        <a:noFill/>
                        <a:miter/>
                      </a:ln>
                    </p:spPr>
                  </p:pic>
                </p:oleObj>
              </mc:Fallback>
            </mc:AlternateContent>
          </a:graphicData>
        </a:graphic>
      </p:graphicFrame>
      <p:graphicFrame>
        <p:nvGraphicFramePr>
          <p:cNvPr id="381968" name="Object 16"/>
          <p:cNvGraphicFramePr>
            <a:graphicFrameLocks noChangeAspect="1"/>
          </p:cNvGraphicFramePr>
          <p:nvPr/>
        </p:nvGraphicFramePr>
        <p:xfrm>
          <a:off x="1524000" y="4724400"/>
          <a:ext cx="6781800" cy="774700"/>
        </p:xfrm>
        <a:graphic>
          <a:graphicData uri="http://schemas.openxmlformats.org/presentationml/2006/ole">
            <mc:AlternateContent xmlns:mc="http://schemas.openxmlformats.org/markup-compatibility/2006">
              <mc:Choice xmlns:v="urn:schemas-microsoft-com:vml" Requires="v">
                <p:oleObj spid="_x0000_s19618" name="" r:id="rId15" imgW="3276600" imgH="393700" progId="Equation.3">
                  <p:embed/>
                </p:oleObj>
              </mc:Choice>
              <mc:Fallback>
                <p:oleObj name="" r:id="rId15" imgW="3276600" imgH="393700" progId="Equation.3">
                  <p:embed/>
                  <p:pic>
                    <p:nvPicPr>
                      <p:cNvPr id="0" name="图片 3178"/>
                      <p:cNvPicPr/>
                      <p:nvPr/>
                    </p:nvPicPr>
                    <p:blipFill>
                      <a:blip r:embed="rId16"/>
                      <a:stretch>
                        <a:fillRect/>
                      </a:stretch>
                    </p:blipFill>
                    <p:spPr>
                      <a:xfrm>
                        <a:off x="1524000" y="4724400"/>
                        <a:ext cx="6781800" cy="774700"/>
                      </a:xfrm>
                      <a:prstGeom prst="rect">
                        <a:avLst/>
                      </a:prstGeom>
                      <a:noFill/>
                      <a:ln w="38100">
                        <a:noFill/>
                        <a:miter/>
                      </a:ln>
                    </p:spPr>
                  </p:pic>
                </p:oleObj>
              </mc:Fallback>
            </mc:AlternateContent>
          </a:graphicData>
        </a:graphic>
      </p:graphicFrame>
      <p:graphicFrame>
        <p:nvGraphicFramePr>
          <p:cNvPr id="381969" name="Object 17"/>
          <p:cNvGraphicFramePr>
            <a:graphicFrameLocks noChangeAspect="1"/>
          </p:cNvGraphicFramePr>
          <p:nvPr/>
        </p:nvGraphicFramePr>
        <p:xfrm>
          <a:off x="2743200" y="5486400"/>
          <a:ext cx="2819400" cy="434975"/>
        </p:xfrm>
        <a:graphic>
          <a:graphicData uri="http://schemas.openxmlformats.org/presentationml/2006/ole">
            <mc:AlternateContent xmlns:mc="http://schemas.openxmlformats.org/markup-compatibility/2006">
              <mc:Choice xmlns:v="urn:schemas-microsoft-com:vml" Requires="v">
                <p:oleObj spid="_x0000_s19619" name="" r:id="rId17" imgW="1358265" imgH="215900" progId="Equation.3">
                  <p:embed/>
                </p:oleObj>
              </mc:Choice>
              <mc:Fallback>
                <p:oleObj name="" r:id="rId17" imgW="1358265" imgH="215900" progId="Equation.3">
                  <p:embed/>
                  <p:pic>
                    <p:nvPicPr>
                      <p:cNvPr id="0" name="图片 3183"/>
                      <p:cNvPicPr/>
                      <p:nvPr/>
                    </p:nvPicPr>
                    <p:blipFill>
                      <a:blip r:embed="rId18"/>
                      <a:stretch>
                        <a:fillRect/>
                      </a:stretch>
                    </p:blipFill>
                    <p:spPr>
                      <a:xfrm>
                        <a:off x="2743200" y="5486400"/>
                        <a:ext cx="2819400" cy="434975"/>
                      </a:xfrm>
                      <a:prstGeom prst="rect">
                        <a:avLst/>
                      </a:prstGeom>
                      <a:noFill/>
                      <a:ln w="38100">
                        <a:noFill/>
                        <a:miter/>
                      </a:ln>
                    </p:spPr>
                  </p:pic>
                </p:oleObj>
              </mc:Fallback>
            </mc:AlternateContent>
          </a:graphicData>
        </a:graphic>
      </p:graphicFrame>
      <p:graphicFrame>
        <p:nvGraphicFramePr>
          <p:cNvPr id="381970" name="Object 18"/>
          <p:cNvGraphicFramePr>
            <a:graphicFrameLocks noChangeAspect="1"/>
          </p:cNvGraphicFramePr>
          <p:nvPr/>
        </p:nvGraphicFramePr>
        <p:xfrm>
          <a:off x="1600200" y="5867400"/>
          <a:ext cx="4830763" cy="774700"/>
        </p:xfrm>
        <a:graphic>
          <a:graphicData uri="http://schemas.openxmlformats.org/presentationml/2006/ole">
            <mc:AlternateContent xmlns:mc="http://schemas.openxmlformats.org/markup-compatibility/2006">
              <mc:Choice xmlns:v="urn:schemas-microsoft-com:vml" Requires="v">
                <p:oleObj spid="_x0000_s19620" name="" r:id="rId19" imgW="2336800" imgH="393700" progId="Equation.3">
                  <p:embed/>
                </p:oleObj>
              </mc:Choice>
              <mc:Fallback>
                <p:oleObj name="" r:id="rId19" imgW="2336800" imgH="393700" progId="Equation.3">
                  <p:embed/>
                  <p:pic>
                    <p:nvPicPr>
                      <p:cNvPr id="0" name="图片 3179"/>
                      <p:cNvPicPr/>
                      <p:nvPr/>
                    </p:nvPicPr>
                    <p:blipFill>
                      <a:blip r:embed="rId20"/>
                      <a:stretch>
                        <a:fillRect/>
                      </a:stretch>
                    </p:blipFill>
                    <p:spPr>
                      <a:xfrm>
                        <a:off x="1600200" y="5867400"/>
                        <a:ext cx="4830763" cy="774700"/>
                      </a:xfrm>
                      <a:prstGeom prst="rect">
                        <a:avLst/>
                      </a:prstGeom>
                      <a:noFill/>
                      <a:ln w="38100">
                        <a:noFill/>
                        <a:miter/>
                      </a:ln>
                    </p:spPr>
                  </p:pic>
                </p:oleObj>
              </mc:Fallback>
            </mc:AlternateContent>
          </a:graphicData>
        </a:graphic>
      </p:graphicFrame>
      <p:graphicFrame>
        <p:nvGraphicFramePr>
          <p:cNvPr id="381971" name="Object 19"/>
          <p:cNvGraphicFramePr>
            <a:graphicFrameLocks noChangeAspect="1"/>
          </p:cNvGraphicFramePr>
          <p:nvPr/>
        </p:nvGraphicFramePr>
        <p:xfrm>
          <a:off x="6503988" y="6096000"/>
          <a:ext cx="887412" cy="358775"/>
        </p:xfrm>
        <a:graphic>
          <a:graphicData uri="http://schemas.openxmlformats.org/presentationml/2006/ole">
            <mc:AlternateContent xmlns:mc="http://schemas.openxmlformats.org/markup-compatibility/2006">
              <mc:Choice xmlns:v="urn:schemas-microsoft-com:vml" Requires="v">
                <p:oleObj spid="_x0000_s19621" name="" r:id="rId21" imgW="431165" imgH="177800" progId="Equation.3">
                  <p:embed/>
                </p:oleObj>
              </mc:Choice>
              <mc:Fallback>
                <p:oleObj name="" r:id="rId21" imgW="431165" imgH="177800" progId="Equation.3">
                  <p:embed/>
                  <p:pic>
                    <p:nvPicPr>
                      <p:cNvPr id="0" name="图片 3181"/>
                      <p:cNvPicPr/>
                      <p:nvPr/>
                    </p:nvPicPr>
                    <p:blipFill>
                      <a:blip r:embed="rId22"/>
                      <a:stretch>
                        <a:fillRect/>
                      </a:stretch>
                    </p:blipFill>
                    <p:spPr>
                      <a:xfrm>
                        <a:off x="6503988" y="6096000"/>
                        <a:ext cx="887412" cy="3587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1962"/>
                                        </p:tgtEl>
                                        <p:attrNameLst>
                                          <p:attrName>style.visibility</p:attrName>
                                        </p:attrNameLst>
                                      </p:cBhvr>
                                      <p:to>
                                        <p:strVal val="visible"/>
                                      </p:to>
                                    </p:set>
                                    <p:anim calcmode="lin" valueType="num">
                                      <p:cBhvr additive="base">
                                        <p:cTn id="7" dur="500" fill="hold"/>
                                        <p:tgtEl>
                                          <p:spTgt spid="381962"/>
                                        </p:tgtEl>
                                        <p:attrNameLst>
                                          <p:attrName>ppt_x</p:attrName>
                                        </p:attrNameLst>
                                      </p:cBhvr>
                                      <p:tavLst>
                                        <p:tav tm="0">
                                          <p:val>
                                            <p:strVal val="0-#ppt_w/2"/>
                                          </p:val>
                                        </p:tav>
                                        <p:tav tm="100000">
                                          <p:val>
                                            <p:strVal val="#ppt_x"/>
                                          </p:val>
                                        </p:tav>
                                      </p:tavLst>
                                    </p:anim>
                                    <p:anim calcmode="lin" valueType="num">
                                      <p:cBhvr additive="base">
                                        <p:cTn id="8" dur="500" fill="hold"/>
                                        <p:tgtEl>
                                          <p:spTgt spid="3819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1963"/>
                                        </p:tgtEl>
                                        <p:attrNameLst>
                                          <p:attrName>style.visibility</p:attrName>
                                        </p:attrNameLst>
                                      </p:cBhvr>
                                      <p:to>
                                        <p:strVal val="visible"/>
                                      </p:to>
                                    </p:set>
                                    <p:anim calcmode="lin" valueType="num">
                                      <p:cBhvr additive="base">
                                        <p:cTn id="13" dur="500" fill="hold"/>
                                        <p:tgtEl>
                                          <p:spTgt spid="381963"/>
                                        </p:tgtEl>
                                        <p:attrNameLst>
                                          <p:attrName>ppt_x</p:attrName>
                                        </p:attrNameLst>
                                      </p:cBhvr>
                                      <p:tavLst>
                                        <p:tav tm="0">
                                          <p:val>
                                            <p:strVal val="0-#ppt_w/2"/>
                                          </p:val>
                                        </p:tav>
                                        <p:tav tm="100000">
                                          <p:val>
                                            <p:strVal val="#ppt_x"/>
                                          </p:val>
                                        </p:tav>
                                      </p:tavLst>
                                    </p:anim>
                                    <p:anim calcmode="lin" valueType="num">
                                      <p:cBhvr additive="base">
                                        <p:cTn id="14" dur="500" fill="hold"/>
                                        <p:tgtEl>
                                          <p:spTgt spid="3819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1964"/>
                                        </p:tgtEl>
                                        <p:attrNameLst>
                                          <p:attrName>style.visibility</p:attrName>
                                        </p:attrNameLst>
                                      </p:cBhvr>
                                      <p:to>
                                        <p:strVal val="visible"/>
                                      </p:to>
                                    </p:set>
                                    <p:anim calcmode="lin" valueType="num">
                                      <p:cBhvr additive="base">
                                        <p:cTn id="19" dur="500" fill="hold"/>
                                        <p:tgtEl>
                                          <p:spTgt spid="381964"/>
                                        </p:tgtEl>
                                        <p:attrNameLst>
                                          <p:attrName>ppt_x</p:attrName>
                                        </p:attrNameLst>
                                      </p:cBhvr>
                                      <p:tavLst>
                                        <p:tav tm="0">
                                          <p:val>
                                            <p:strVal val="0-#ppt_w/2"/>
                                          </p:val>
                                        </p:tav>
                                        <p:tav tm="100000">
                                          <p:val>
                                            <p:strVal val="#ppt_x"/>
                                          </p:val>
                                        </p:tav>
                                      </p:tavLst>
                                    </p:anim>
                                    <p:anim calcmode="lin" valueType="num">
                                      <p:cBhvr additive="base">
                                        <p:cTn id="20" dur="500" fill="hold"/>
                                        <p:tgtEl>
                                          <p:spTgt spid="3819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81965"/>
                                        </p:tgtEl>
                                        <p:attrNameLst>
                                          <p:attrName>style.visibility</p:attrName>
                                        </p:attrNameLst>
                                      </p:cBhvr>
                                      <p:to>
                                        <p:strVal val="visible"/>
                                      </p:to>
                                    </p:set>
                                    <p:anim calcmode="lin" valueType="num">
                                      <p:cBhvr additive="base">
                                        <p:cTn id="25" dur="500" fill="hold"/>
                                        <p:tgtEl>
                                          <p:spTgt spid="381965"/>
                                        </p:tgtEl>
                                        <p:attrNameLst>
                                          <p:attrName>ppt_x</p:attrName>
                                        </p:attrNameLst>
                                      </p:cBhvr>
                                      <p:tavLst>
                                        <p:tav tm="0">
                                          <p:val>
                                            <p:strVal val="0-#ppt_w/2"/>
                                          </p:val>
                                        </p:tav>
                                        <p:tav tm="100000">
                                          <p:val>
                                            <p:strVal val="#ppt_x"/>
                                          </p:val>
                                        </p:tav>
                                      </p:tavLst>
                                    </p:anim>
                                    <p:anim calcmode="lin" valueType="num">
                                      <p:cBhvr additive="base">
                                        <p:cTn id="26" dur="500" fill="hold"/>
                                        <p:tgtEl>
                                          <p:spTgt spid="3819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1967"/>
                                        </p:tgtEl>
                                        <p:attrNameLst>
                                          <p:attrName>style.visibility</p:attrName>
                                        </p:attrNameLst>
                                      </p:cBhvr>
                                      <p:to>
                                        <p:strVal val="visible"/>
                                      </p:to>
                                    </p:set>
                                    <p:anim calcmode="lin" valueType="num">
                                      <p:cBhvr additive="base">
                                        <p:cTn id="31" dur="500" fill="hold"/>
                                        <p:tgtEl>
                                          <p:spTgt spid="381967"/>
                                        </p:tgtEl>
                                        <p:attrNameLst>
                                          <p:attrName>ppt_x</p:attrName>
                                        </p:attrNameLst>
                                      </p:cBhvr>
                                      <p:tavLst>
                                        <p:tav tm="0">
                                          <p:val>
                                            <p:strVal val="0-#ppt_w/2"/>
                                          </p:val>
                                        </p:tav>
                                        <p:tav tm="100000">
                                          <p:val>
                                            <p:strVal val="#ppt_x"/>
                                          </p:val>
                                        </p:tav>
                                      </p:tavLst>
                                    </p:anim>
                                    <p:anim calcmode="lin" valueType="num">
                                      <p:cBhvr additive="base">
                                        <p:cTn id="32" dur="500" fill="hold"/>
                                        <p:tgtEl>
                                          <p:spTgt spid="38196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1968"/>
                                        </p:tgtEl>
                                        <p:attrNameLst>
                                          <p:attrName>style.visibility</p:attrName>
                                        </p:attrNameLst>
                                      </p:cBhvr>
                                      <p:to>
                                        <p:strVal val="visible"/>
                                      </p:to>
                                    </p:set>
                                    <p:anim calcmode="lin" valueType="num">
                                      <p:cBhvr additive="base">
                                        <p:cTn id="37" dur="500" fill="hold"/>
                                        <p:tgtEl>
                                          <p:spTgt spid="381968"/>
                                        </p:tgtEl>
                                        <p:attrNameLst>
                                          <p:attrName>ppt_x</p:attrName>
                                        </p:attrNameLst>
                                      </p:cBhvr>
                                      <p:tavLst>
                                        <p:tav tm="0">
                                          <p:val>
                                            <p:strVal val="0-#ppt_w/2"/>
                                          </p:val>
                                        </p:tav>
                                        <p:tav tm="100000">
                                          <p:val>
                                            <p:strVal val="#ppt_x"/>
                                          </p:val>
                                        </p:tav>
                                      </p:tavLst>
                                    </p:anim>
                                    <p:anim calcmode="lin" valueType="num">
                                      <p:cBhvr additive="base">
                                        <p:cTn id="38" dur="500" fill="hold"/>
                                        <p:tgtEl>
                                          <p:spTgt spid="38196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81969"/>
                                        </p:tgtEl>
                                        <p:attrNameLst>
                                          <p:attrName>style.visibility</p:attrName>
                                        </p:attrNameLst>
                                      </p:cBhvr>
                                      <p:to>
                                        <p:strVal val="visible"/>
                                      </p:to>
                                    </p:set>
                                    <p:anim calcmode="lin" valueType="num">
                                      <p:cBhvr additive="base">
                                        <p:cTn id="43" dur="500" fill="hold"/>
                                        <p:tgtEl>
                                          <p:spTgt spid="381969"/>
                                        </p:tgtEl>
                                        <p:attrNameLst>
                                          <p:attrName>ppt_x</p:attrName>
                                        </p:attrNameLst>
                                      </p:cBhvr>
                                      <p:tavLst>
                                        <p:tav tm="0">
                                          <p:val>
                                            <p:strVal val="0-#ppt_w/2"/>
                                          </p:val>
                                        </p:tav>
                                        <p:tav tm="100000">
                                          <p:val>
                                            <p:strVal val="#ppt_x"/>
                                          </p:val>
                                        </p:tav>
                                      </p:tavLst>
                                    </p:anim>
                                    <p:anim calcmode="lin" valueType="num">
                                      <p:cBhvr additive="base">
                                        <p:cTn id="44" dur="500" fill="hold"/>
                                        <p:tgtEl>
                                          <p:spTgt spid="38196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81970"/>
                                        </p:tgtEl>
                                        <p:attrNameLst>
                                          <p:attrName>style.visibility</p:attrName>
                                        </p:attrNameLst>
                                      </p:cBhvr>
                                      <p:to>
                                        <p:strVal val="visible"/>
                                      </p:to>
                                    </p:set>
                                    <p:anim calcmode="lin" valueType="num">
                                      <p:cBhvr additive="base">
                                        <p:cTn id="49" dur="500" fill="hold"/>
                                        <p:tgtEl>
                                          <p:spTgt spid="381970"/>
                                        </p:tgtEl>
                                        <p:attrNameLst>
                                          <p:attrName>ppt_x</p:attrName>
                                        </p:attrNameLst>
                                      </p:cBhvr>
                                      <p:tavLst>
                                        <p:tav tm="0">
                                          <p:val>
                                            <p:strVal val="0-#ppt_w/2"/>
                                          </p:val>
                                        </p:tav>
                                        <p:tav tm="100000">
                                          <p:val>
                                            <p:strVal val="#ppt_x"/>
                                          </p:val>
                                        </p:tav>
                                      </p:tavLst>
                                    </p:anim>
                                    <p:anim calcmode="lin" valueType="num">
                                      <p:cBhvr additive="base">
                                        <p:cTn id="50" dur="500" fill="hold"/>
                                        <p:tgtEl>
                                          <p:spTgt spid="38197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81971"/>
                                        </p:tgtEl>
                                        <p:attrNameLst>
                                          <p:attrName>style.visibility</p:attrName>
                                        </p:attrNameLst>
                                      </p:cBhvr>
                                      <p:to>
                                        <p:strVal val="visible"/>
                                      </p:to>
                                    </p:set>
                                    <p:anim calcmode="lin" valueType="num">
                                      <p:cBhvr additive="base">
                                        <p:cTn id="55" dur="500" fill="hold"/>
                                        <p:tgtEl>
                                          <p:spTgt spid="381971"/>
                                        </p:tgtEl>
                                        <p:attrNameLst>
                                          <p:attrName>ppt_x</p:attrName>
                                        </p:attrNameLst>
                                      </p:cBhvr>
                                      <p:tavLst>
                                        <p:tav tm="0">
                                          <p:val>
                                            <p:strVal val="0-#ppt_w/2"/>
                                          </p:val>
                                        </p:tav>
                                        <p:tav tm="100000">
                                          <p:val>
                                            <p:strVal val="#ppt_x"/>
                                          </p:val>
                                        </p:tav>
                                      </p:tavLst>
                                    </p:anim>
                                    <p:anim calcmode="lin" valueType="num">
                                      <p:cBhvr additive="base">
                                        <p:cTn id="56" dur="500" fill="hold"/>
                                        <p:tgtEl>
                                          <p:spTgt spid="381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7587"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4.3.4  </a:t>
            </a:r>
            <a:r>
              <a:rPr lang="zh-CN" altLang="en-US" b="0" dirty="0">
                <a:latin typeface="Times New Roman" panose="02020603050405020304" pitchFamily="18" charset="0"/>
              </a:rPr>
              <a:t>概率分配函数的正交和</a:t>
            </a:r>
            <a:endParaRPr lang="zh-CN" altLang="en-US" b="0" dirty="0">
              <a:latin typeface="Times New Roman" panose="02020603050405020304" pitchFamily="18" charset="0"/>
            </a:endParaRPr>
          </a:p>
        </p:txBody>
      </p:sp>
      <p:sp>
        <p:nvSpPr>
          <p:cNvPr id="67588" name="Rectangle 3"/>
          <p:cNvSpPr>
            <a:spLocks noGrp="1"/>
          </p:cNvSpPr>
          <p:nvPr>
            <p:ph idx="1"/>
          </p:nvPr>
        </p:nvSpPr>
        <p:spPr>
          <a:xfrm>
            <a:off x="327025" y="1060450"/>
            <a:ext cx="8359775" cy="267335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r>
              <a:rPr lang="zh-CN" altLang="en-US" sz="2400" b="1" dirty="0">
                <a:latin typeface="宋体" pitchFamily="2" charset="-122"/>
              </a:rPr>
              <a:t>同理可得</a:t>
            </a:r>
            <a:r>
              <a:rPr lang="en-US" altLang="zh-CN" sz="2400" b="1" dirty="0">
                <a:latin typeface="宋体" pitchFamily="2" charset="-122"/>
              </a:rPr>
              <a:t>:</a:t>
            </a:r>
            <a:endParaRPr lang="en-US" altLang="zh-CN" sz="2400" b="1" dirty="0">
              <a:latin typeface="宋体" pitchFamily="2" charset="-122"/>
            </a:endParaRPr>
          </a:p>
          <a:p>
            <a:pPr eaLnBrk="1" hangingPunct="1">
              <a:buNone/>
            </a:pPr>
            <a:endParaRPr lang="en-US" altLang="zh-CN" sz="2400" b="1" dirty="0">
              <a:latin typeface="Times New Roman" panose="02020603050405020304" pitchFamily="18" charset="0"/>
              <a:cs typeface="Times New Roman" panose="02020603050405020304" pitchFamily="18" charset="0"/>
            </a:endParaRPr>
          </a:p>
          <a:p>
            <a:pPr eaLnBrk="1" hangingPunct="1"/>
            <a:r>
              <a:rPr lang="zh-CN" altLang="en-US" sz="2400" b="1" dirty="0">
                <a:latin typeface="宋体" pitchFamily="2" charset="-122"/>
              </a:rPr>
              <a:t>组合后得到的概率分配函数</a:t>
            </a:r>
            <a:r>
              <a:rPr lang="en-US" altLang="zh-CN" sz="2400" b="1" dirty="0">
                <a:latin typeface="宋体" pitchFamily="2" charset="-122"/>
              </a:rPr>
              <a:t>:</a:t>
            </a:r>
            <a:endParaRPr lang="en-US" altLang="zh-CN" sz="2400" b="1" dirty="0">
              <a:latin typeface="Times New Roman" panose="02020603050405020304" pitchFamily="18" charset="0"/>
              <a:cs typeface="Times New Roman" panose="02020603050405020304" pitchFamily="18" charset="0"/>
            </a:endParaRPr>
          </a:p>
          <a:p>
            <a:pPr eaLnBrk="1" hangingPunct="1"/>
            <a:endParaRPr lang="en-US" altLang="zh-CN" sz="2400" b="1" dirty="0"/>
          </a:p>
        </p:txBody>
      </p:sp>
      <p:sp>
        <p:nvSpPr>
          <p:cNvPr id="67589" name="Rectangle 4"/>
          <p:cNvSpPr/>
          <p:nvPr/>
        </p:nvSpPr>
        <p:spPr>
          <a:xfrm>
            <a:off x="3986213"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67590" name="Object 5"/>
          <p:cNvGraphicFramePr>
            <a:graphicFrameLocks noChangeAspect="1"/>
          </p:cNvGraphicFramePr>
          <p:nvPr/>
        </p:nvGraphicFramePr>
        <p:xfrm>
          <a:off x="2443163" y="1216025"/>
          <a:ext cx="2128837" cy="460375"/>
        </p:xfrm>
        <a:graphic>
          <a:graphicData uri="http://schemas.openxmlformats.org/presentationml/2006/ole">
            <mc:AlternateContent xmlns:mc="http://schemas.openxmlformats.org/markup-compatibility/2006">
              <mc:Choice xmlns:v="urn:schemas-microsoft-com:vml" Requires="v">
                <p:oleObj spid="_x0000_s20523" name="" r:id="rId1" imgW="964565" imgH="215900" progId="Equation.3">
                  <p:embed/>
                </p:oleObj>
              </mc:Choice>
              <mc:Fallback>
                <p:oleObj name="" r:id="rId1" imgW="964565" imgH="215900" progId="Equation.3">
                  <p:embed/>
                  <p:pic>
                    <p:nvPicPr>
                      <p:cNvPr id="0" name="图片 3189"/>
                      <p:cNvPicPr/>
                      <p:nvPr/>
                    </p:nvPicPr>
                    <p:blipFill>
                      <a:blip r:embed="rId2"/>
                      <a:stretch>
                        <a:fillRect/>
                      </a:stretch>
                    </p:blipFill>
                    <p:spPr>
                      <a:xfrm>
                        <a:off x="2443163" y="1216025"/>
                        <a:ext cx="2128837" cy="460375"/>
                      </a:xfrm>
                      <a:prstGeom prst="rect">
                        <a:avLst/>
                      </a:prstGeom>
                      <a:noFill/>
                      <a:ln w="38100">
                        <a:noFill/>
                        <a:miter/>
                      </a:ln>
                    </p:spPr>
                  </p:pic>
                </p:oleObj>
              </mc:Fallback>
            </mc:AlternateContent>
          </a:graphicData>
        </a:graphic>
      </p:graphicFrame>
      <p:graphicFrame>
        <p:nvGraphicFramePr>
          <p:cNvPr id="67591" name="Object 6"/>
          <p:cNvGraphicFramePr>
            <a:graphicFrameLocks noChangeAspect="1"/>
          </p:cNvGraphicFramePr>
          <p:nvPr/>
        </p:nvGraphicFramePr>
        <p:xfrm>
          <a:off x="2341563" y="1824038"/>
          <a:ext cx="2590800" cy="461962"/>
        </p:xfrm>
        <a:graphic>
          <a:graphicData uri="http://schemas.openxmlformats.org/presentationml/2006/ole">
            <mc:AlternateContent xmlns:mc="http://schemas.openxmlformats.org/markup-compatibility/2006">
              <mc:Choice xmlns:v="urn:schemas-microsoft-com:vml" Requires="v">
                <p:oleObj spid="_x0000_s20524" name="" r:id="rId3" imgW="1167765" imgH="215900" progId="Equation.3">
                  <p:embed/>
                </p:oleObj>
              </mc:Choice>
              <mc:Fallback>
                <p:oleObj name="" r:id="rId3" imgW="1167765" imgH="215900" progId="Equation.3">
                  <p:embed/>
                  <p:pic>
                    <p:nvPicPr>
                      <p:cNvPr id="0" name="图片 3190"/>
                      <p:cNvPicPr/>
                      <p:nvPr/>
                    </p:nvPicPr>
                    <p:blipFill>
                      <a:blip r:embed="rId4"/>
                      <a:stretch>
                        <a:fillRect/>
                      </a:stretch>
                    </p:blipFill>
                    <p:spPr>
                      <a:xfrm>
                        <a:off x="2341563" y="1824038"/>
                        <a:ext cx="2590800" cy="461962"/>
                      </a:xfrm>
                      <a:prstGeom prst="rect">
                        <a:avLst/>
                      </a:prstGeom>
                      <a:noFill/>
                      <a:ln w="38100">
                        <a:noFill/>
                        <a:miter/>
                      </a:ln>
                    </p:spPr>
                  </p:pic>
                </p:oleObj>
              </mc:Fallback>
            </mc:AlternateContent>
          </a:graphicData>
        </a:graphic>
      </p:graphicFrame>
      <p:sp>
        <p:nvSpPr>
          <p:cNvPr id="67592" name="Rectangle 7"/>
          <p:cNvSpPr/>
          <p:nvPr/>
        </p:nvSpPr>
        <p:spPr>
          <a:xfrm>
            <a:off x="3167063"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82984" name="Object 8"/>
          <p:cNvGraphicFramePr>
            <a:graphicFrameLocks noChangeAspect="1"/>
          </p:cNvGraphicFramePr>
          <p:nvPr/>
        </p:nvGraphicFramePr>
        <p:xfrm>
          <a:off x="838200" y="3048000"/>
          <a:ext cx="7086600" cy="457200"/>
        </p:xfrm>
        <a:graphic>
          <a:graphicData uri="http://schemas.openxmlformats.org/presentationml/2006/ole">
            <mc:AlternateContent xmlns:mc="http://schemas.openxmlformats.org/markup-compatibility/2006">
              <mc:Choice xmlns:v="urn:schemas-microsoft-com:vml" Requires="v">
                <p:oleObj spid="_x0000_s20525" name="" r:id="rId5" imgW="2806700" imgH="215900" progId="Equation.DSMT4">
                  <p:embed/>
                </p:oleObj>
              </mc:Choice>
              <mc:Fallback>
                <p:oleObj name="" r:id="rId5" imgW="2806700" imgH="215900" progId="Equation.DSMT4">
                  <p:embed/>
                  <p:pic>
                    <p:nvPicPr>
                      <p:cNvPr id="0" name="图片 3193"/>
                      <p:cNvPicPr/>
                      <p:nvPr/>
                    </p:nvPicPr>
                    <p:blipFill>
                      <a:blip r:embed="rId6"/>
                      <a:stretch>
                        <a:fillRect/>
                      </a:stretch>
                    </p:blipFill>
                    <p:spPr>
                      <a:xfrm>
                        <a:off x="838200" y="3048000"/>
                        <a:ext cx="7086600" cy="457200"/>
                      </a:xfrm>
                      <a:prstGeom prst="rect">
                        <a:avLst/>
                      </a:prstGeom>
                      <a:noFill/>
                      <a:ln w="38100">
                        <a:noFill/>
                        <a:miter/>
                      </a:ln>
                    </p:spPr>
                  </p:pic>
                </p:oleObj>
              </mc:Fallback>
            </mc:AlternateContent>
          </a:graphicData>
        </a:graphic>
      </p:graphicFrame>
      <p:sp>
        <p:nvSpPr>
          <p:cNvPr id="10" name="Rectangle 3"/>
          <p:cNvSpPr txBox="1"/>
          <p:nvPr/>
        </p:nvSpPr>
        <p:spPr>
          <a:xfrm>
            <a:off x="392112" y="4727574"/>
            <a:ext cx="8359775" cy="1169987"/>
          </a:xfrm>
          <a:prstGeom prst="rect">
            <a:avLst/>
          </a:prstGeom>
          <a:solidFill>
            <a:srgbClr val="FFFFFF">
              <a:alpha val="100000"/>
            </a:srgbClr>
          </a:solidFill>
          <a:ln w="9525">
            <a:solidFill>
              <a:srgbClr val="808080">
                <a:alpha val="100000"/>
              </a:srgbClr>
            </a:solidFill>
            <a:miter lim="800000"/>
          </a:ln>
        </p:spPr>
        <p:txBody>
          <a:bodyPr vert="horz" wrap="square" lIns="91440" tIns="45720" rIns="91440" bIns="45720" anchor="t" anchorCtr="0"/>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eaLnBrk="1" hangingPunct="1">
              <a:lnSpc>
                <a:spcPct val="130000"/>
              </a:lnSpc>
              <a:spcBef>
                <a:spcPct val="0"/>
              </a:spcBef>
              <a:buFont typeface="Wingdings" panose="05000000000000000000" pitchFamily="2" charset="2"/>
              <a:buNone/>
            </a:pPr>
            <a:r>
              <a:rPr lang="zh-CN" altLang="en-US" sz="2400" smtClean="0">
                <a:latin typeface="宋体" pitchFamily="2" charset="-122"/>
              </a:rPr>
              <a:t>   对于多个概率分配函数</a:t>
            </a:r>
            <a:r>
              <a:rPr lang="en-US" altLang="zh-CN" sz="2400" i="1" smtClean="0">
                <a:latin typeface="Times New Roman" panose="02020603050405020304" pitchFamily="18" charset="0"/>
                <a:cs typeface="Times New Roman" panose="02020603050405020304" pitchFamily="18" charset="0"/>
              </a:rPr>
              <a:t>M</a:t>
            </a:r>
            <a:r>
              <a:rPr lang="en-US" altLang="zh-CN" sz="2400" baseline="-25000" smtClean="0">
                <a:latin typeface="Times New Roman" panose="02020603050405020304" pitchFamily="18" charset="0"/>
                <a:cs typeface="Times New Roman" panose="02020603050405020304" pitchFamily="18" charset="0"/>
              </a:rPr>
              <a:t>1</a:t>
            </a:r>
            <a:r>
              <a:rPr lang="en-US" altLang="zh-CN" sz="2400" i="1" smtClean="0">
                <a:latin typeface="Times New Roman" panose="02020603050405020304" pitchFamily="18" charset="0"/>
                <a:cs typeface="Times New Roman" panose="02020603050405020304" pitchFamily="18" charset="0"/>
              </a:rPr>
              <a:t>,M</a:t>
            </a:r>
            <a:r>
              <a:rPr lang="en-US" altLang="zh-CN" sz="2400" baseline="-25000" smtClean="0">
                <a:latin typeface="Times New Roman" panose="02020603050405020304" pitchFamily="18" charset="0"/>
                <a:cs typeface="Times New Roman" panose="02020603050405020304" pitchFamily="18" charset="0"/>
              </a:rPr>
              <a:t>2</a:t>
            </a:r>
            <a:r>
              <a:rPr lang="en-US" altLang="zh-CN" sz="2400" i="1" smtClean="0">
                <a:latin typeface="Times New Roman" panose="02020603050405020304" pitchFamily="18" charset="0"/>
                <a:cs typeface="Times New Roman" panose="02020603050405020304" pitchFamily="18" charset="0"/>
              </a:rPr>
              <a:t>,</a:t>
            </a:r>
            <a:r>
              <a:rPr lang="en-US" altLang="zh-CN" sz="2400" i="1" smtClean="0">
                <a:latin typeface="Times New Roman" panose="02020603050405020304" pitchFamily="18" charset="0"/>
                <a:ea typeface="Times New Roman" panose="02020603050405020304" pitchFamily="18" charset="0"/>
              </a:rPr>
              <a:t>…</a:t>
            </a:r>
            <a:r>
              <a:rPr lang="en-US" altLang="zh-CN" sz="2400" i="1" smtClean="0">
                <a:latin typeface="Times New Roman" panose="02020603050405020304" pitchFamily="18" charset="0"/>
                <a:cs typeface="Times New Roman" panose="02020603050405020304" pitchFamily="18" charset="0"/>
              </a:rPr>
              <a:t>,M</a:t>
            </a:r>
            <a:r>
              <a:rPr lang="en-US" altLang="zh-CN" sz="2400" baseline="-25000" smtClean="0">
                <a:latin typeface="Times New Roman" panose="02020603050405020304" pitchFamily="18" charset="0"/>
                <a:cs typeface="Times New Roman" panose="02020603050405020304" pitchFamily="18" charset="0"/>
              </a:rPr>
              <a:t>n</a:t>
            </a:r>
            <a:r>
              <a:rPr lang="zh-CN" altLang="en-US" sz="2400" smtClean="0">
                <a:latin typeface="宋体" pitchFamily="2" charset="-122"/>
              </a:rPr>
              <a:t>，如果它们可以组合，则也可通过正交和运算将它们组合为一个概率分配函数。</a:t>
            </a:r>
            <a:endParaRPr lang="en-US" altLang="zh-CN" sz="2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2984"/>
                                        </p:tgtEl>
                                        <p:attrNameLst>
                                          <p:attrName>style.visibility</p:attrName>
                                        </p:attrNameLst>
                                      </p:cBhvr>
                                      <p:to>
                                        <p:strVal val="visible"/>
                                      </p:to>
                                    </p:set>
                                    <p:anim calcmode="lin" valueType="num">
                                      <p:cBhvr additive="base">
                                        <p:cTn id="7" dur="500" fill="hold"/>
                                        <p:tgtEl>
                                          <p:spTgt spid="382984"/>
                                        </p:tgtEl>
                                        <p:attrNameLst>
                                          <p:attrName>ppt_x</p:attrName>
                                        </p:attrNameLst>
                                      </p:cBhvr>
                                      <p:tavLst>
                                        <p:tav tm="0">
                                          <p:val>
                                            <p:strVal val="0-#ppt_w/2"/>
                                          </p:val>
                                        </p:tav>
                                        <p:tav tm="100000">
                                          <p:val>
                                            <p:strVal val="#ppt_x"/>
                                          </p:val>
                                        </p:tav>
                                      </p:tavLst>
                                    </p:anim>
                                    <p:anim calcmode="lin" valueType="num">
                                      <p:cBhvr additive="base">
                                        <p:cTn id="8" dur="500" fill="hold"/>
                                        <p:tgtEl>
                                          <p:spTgt spid="3829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171" name="Rectangle 2"/>
          <p:cNvSpPr>
            <a:spLocks noGrp="1"/>
          </p:cNvSpPr>
          <p:nvPr>
            <p:ph type="title"/>
          </p:nvPr>
        </p:nvSpPr>
        <p:spPr/>
        <p:txBody>
          <a:bodyPr vert="horz" wrap="square" lIns="91440" tIns="45720" rIns="91440" bIns="45720" anchor="b" anchorCtr="0"/>
          <a:lstStyle/>
          <a:p>
            <a:pPr eaLnBrk="1" hangingPunct="1"/>
            <a:r>
              <a:rPr lang="zh-CN" altLang="en-US" b="0" dirty="0">
                <a:latin typeface="Times New Roman" panose="02020603050405020304" pitchFamily="18" charset="0"/>
              </a:rPr>
              <a:t>第</a:t>
            </a:r>
            <a:r>
              <a:rPr lang="en-US" altLang="zh-CN" b="0" dirty="0">
                <a:latin typeface="Times New Roman" panose="02020603050405020304" pitchFamily="18" charset="0"/>
              </a:rPr>
              <a:t>4</a:t>
            </a:r>
            <a:r>
              <a:rPr lang="zh-CN" altLang="en-US" b="0" dirty="0">
                <a:latin typeface="Times New Roman" panose="02020603050405020304" pitchFamily="18" charset="0"/>
              </a:rPr>
              <a:t>章  不确定性推理方法</a:t>
            </a:r>
            <a:endParaRPr lang="zh-CN" altLang="en-US" b="0" dirty="0">
              <a:latin typeface="Times New Roman" panose="02020603050405020304" pitchFamily="18" charset="0"/>
            </a:endParaRPr>
          </a:p>
        </p:txBody>
      </p:sp>
      <p:sp>
        <p:nvSpPr>
          <p:cNvPr id="348163" name="Rectangle 3"/>
          <p:cNvSpPr>
            <a:spLocks noGrp="1"/>
          </p:cNvSpPr>
          <p:nvPr>
            <p:ph idx="1"/>
          </p:nvPr>
        </p:nvSpPr>
        <p:spPr>
          <a:xfrm>
            <a:off x="468313" y="908050"/>
            <a:ext cx="8497887" cy="5400675"/>
          </a:xfrm>
        </p:spPr>
        <p:txBody>
          <a:bodyPr vert="horz" wrap="square" lIns="91440" tIns="45720" rIns="91440" bIns="45720" anchor="t" anchorCtr="0"/>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可信度方法</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证据理论</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模糊推理方法 </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 calcmode="lin" valueType="num">
                                      <p:cBhvr additive="base">
                                        <p:cTn id="12"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 calcmode="lin" valueType="num">
                                      <p:cBhvr additive="base">
                                        <p:cTn id="17"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 calcmode="lin" valueType="num">
                                      <p:cBhvr additive="base">
                                        <p:cTn id="22"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dvAuto="100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6963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4.3.5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69636" name="Text Box 3"/>
          <p:cNvSpPr txBox="1"/>
          <p:nvPr/>
        </p:nvSpPr>
        <p:spPr>
          <a:xfrm>
            <a:off x="517525" y="1470025"/>
            <a:ext cx="184150" cy="366713"/>
          </a:xfrm>
          <a:prstGeom prst="rect">
            <a:avLst/>
          </a:prstGeom>
          <a:noFill/>
          <a:ln w="9525">
            <a:noFill/>
          </a:ln>
        </p:spPr>
        <p:txBody>
          <a:bodyPr wrap="none">
            <a:spAutoFit/>
          </a:bodyPr>
          <a:lstStyle/>
          <a:p>
            <a:pPr eaLnBrk="1" hangingPunct="1"/>
            <a:endParaRPr lang="zh-CN" altLang="zh-CN" dirty="0">
              <a:latin typeface="Arial" panose="020B0604020202090204" pitchFamily="34" charset="0"/>
            </a:endParaRPr>
          </a:p>
        </p:txBody>
      </p:sp>
      <p:sp>
        <p:nvSpPr>
          <p:cNvPr id="69637" name="Text Box 4"/>
          <p:cNvSpPr txBox="1"/>
          <p:nvPr/>
        </p:nvSpPr>
        <p:spPr>
          <a:xfrm>
            <a:off x="381000" y="1219200"/>
            <a:ext cx="8474075" cy="3902075"/>
          </a:xfrm>
          <a:prstGeom prst="rect">
            <a:avLst/>
          </a:prstGeom>
          <a:noFill/>
          <a:ln w="9525">
            <a:noFill/>
          </a:ln>
        </p:spPr>
        <p:txBody>
          <a:bodyPr>
            <a:spAutoFit/>
          </a:bodyPr>
          <a:lstStyle/>
          <a:p>
            <a:pPr eaLnBrk="1" hangingPunct="1">
              <a:lnSpc>
                <a:spcPct val="120000"/>
              </a:lnSpc>
              <a:spcBef>
                <a:spcPct val="20000"/>
              </a:spcBef>
              <a:buClr>
                <a:schemeClr val="accent2"/>
              </a:buClr>
              <a:buFont typeface="Wingdings" panose="05000000000000000000" pitchFamily="2" charset="2"/>
              <a:buChar char="p"/>
            </a:pPr>
            <a:r>
              <a:rPr lang="en-US" altLang="zh-CN" sz="2600" dirty="0">
                <a:latin typeface="宋体" pitchFamily="2" charset="-122"/>
              </a:rPr>
              <a:t> </a:t>
            </a:r>
            <a:r>
              <a:rPr lang="zh-CN" altLang="en-US" sz="2600" dirty="0">
                <a:latin typeface="宋体" pitchFamily="2" charset="-122"/>
              </a:rPr>
              <a:t>基于证据理论的不确定性推理的步骤：</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pPr>
            <a:r>
              <a:rPr lang="zh-CN" altLang="en-US" sz="2600" dirty="0">
                <a:latin typeface="宋体" pitchFamily="2" charset="-122"/>
              </a:rPr>
              <a:t>  （</a:t>
            </a:r>
            <a:r>
              <a:rPr lang="en-US" altLang="zh-CN" sz="2600" dirty="0">
                <a:latin typeface="宋体" pitchFamily="2" charset="-122"/>
              </a:rPr>
              <a:t>1</a:t>
            </a:r>
            <a:r>
              <a:rPr lang="zh-CN" altLang="en-US" sz="2600" dirty="0">
                <a:latin typeface="宋体" pitchFamily="2" charset="-122"/>
              </a:rPr>
              <a:t>）建立问题的样本空间</a:t>
            </a:r>
            <a:r>
              <a:rPr lang="en-US" altLang="zh-CN" sz="2600" dirty="0">
                <a:latin typeface="Times New Roman" panose="02020603050405020304" pitchFamily="18" charset="0"/>
                <a:cs typeface="Times New Roman" panose="02020603050405020304" pitchFamily="18" charset="0"/>
              </a:rPr>
              <a:t>D</a:t>
            </a:r>
            <a:r>
              <a:rPr lang="zh-CN" altLang="en-US" sz="2600" dirty="0">
                <a:latin typeface="宋体" pitchFamily="2" charset="-122"/>
              </a:rPr>
              <a:t>。</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pPr>
            <a:r>
              <a:rPr lang="zh-CN" altLang="en-US" sz="2600" dirty="0">
                <a:latin typeface="宋体" pitchFamily="2" charset="-122"/>
              </a:rPr>
              <a:t>  （</a:t>
            </a:r>
            <a:r>
              <a:rPr lang="en-US" altLang="zh-CN" sz="2600" dirty="0">
                <a:latin typeface="宋体" pitchFamily="2" charset="-122"/>
              </a:rPr>
              <a:t>2</a:t>
            </a:r>
            <a:r>
              <a:rPr lang="zh-CN" altLang="en-US" sz="2600" dirty="0">
                <a:latin typeface="宋体" pitchFamily="2" charset="-122"/>
              </a:rPr>
              <a:t>）由经验给出，或者由随机性规则和事实的信度度</a:t>
            </a:r>
            <a:endParaRPr lang="zh-CN" altLang="en-US" sz="2600" dirty="0">
              <a:latin typeface="宋体" pitchFamily="2" charset="-122"/>
            </a:endParaRPr>
          </a:p>
          <a:p>
            <a:pPr eaLnBrk="1" hangingPunct="1">
              <a:lnSpc>
                <a:spcPct val="120000"/>
              </a:lnSpc>
              <a:spcBef>
                <a:spcPct val="20000"/>
              </a:spcBef>
            </a:pPr>
            <a:r>
              <a:rPr lang="zh-CN" altLang="en-US" sz="2600" dirty="0">
                <a:latin typeface="宋体" pitchFamily="2" charset="-122"/>
              </a:rPr>
              <a:t>       量计算基本概率分配函数。</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pPr>
            <a:r>
              <a:rPr lang="zh-CN" altLang="en-US" sz="2600" dirty="0">
                <a:latin typeface="宋体" pitchFamily="2" charset="-122"/>
              </a:rPr>
              <a:t>  （</a:t>
            </a:r>
            <a:r>
              <a:rPr lang="en-US" altLang="zh-CN" sz="2600" dirty="0">
                <a:latin typeface="宋体" pitchFamily="2" charset="-122"/>
              </a:rPr>
              <a:t>3</a:t>
            </a:r>
            <a:r>
              <a:rPr lang="zh-CN" altLang="en-US" sz="2600" dirty="0">
                <a:latin typeface="宋体" pitchFamily="2" charset="-122"/>
              </a:rPr>
              <a:t>）计算所关心的子集的信任函数值、似然函数值。</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pPr>
            <a:r>
              <a:rPr lang="zh-CN" altLang="en-US" sz="2600" dirty="0">
                <a:latin typeface="宋体" pitchFamily="2" charset="-122"/>
              </a:rPr>
              <a:t>  （</a:t>
            </a:r>
            <a:r>
              <a:rPr lang="en-US" altLang="zh-CN" sz="2600" dirty="0">
                <a:latin typeface="宋体" pitchFamily="2" charset="-122"/>
              </a:rPr>
              <a:t>4</a:t>
            </a:r>
            <a:r>
              <a:rPr lang="zh-CN" altLang="en-US" sz="2600" dirty="0">
                <a:latin typeface="宋体" pitchFamily="2" charset="-122"/>
              </a:rPr>
              <a:t>）由信任函数值、似然函数值得出结论。</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pPr>
            <a:endParaRPr lang="en-US" altLang="zh-CN" sz="2600" dirty="0">
              <a:latin typeface="Arial" panose="020B0604020202090204" pitchFamily="34" charset="0"/>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0659" name="Text Box 2"/>
          <p:cNvSpPr txBox="1"/>
          <p:nvPr/>
        </p:nvSpPr>
        <p:spPr>
          <a:xfrm>
            <a:off x="395288" y="1050925"/>
            <a:ext cx="8520112" cy="5449888"/>
          </a:xfrm>
          <a:prstGeom prst="rect">
            <a:avLst/>
          </a:prstGeom>
          <a:noFill/>
          <a:ln w="9525">
            <a:noFill/>
          </a:ln>
        </p:spPr>
        <p:txBody>
          <a:bodyPr>
            <a:spAutoFit/>
          </a:bodyPr>
          <a:lstStyle/>
          <a:p>
            <a:pPr eaLnBrk="1" hangingPunct="1">
              <a:lnSpc>
                <a:spcPct val="120000"/>
              </a:lnSpc>
              <a:spcAft>
                <a:spcPct val="50000"/>
              </a:spcAft>
            </a:pP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4.3  </a:t>
            </a:r>
            <a:r>
              <a:rPr lang="zh-CN" altLang="en-US" sz="2600" b="1" dirty="0">
                <a:latin typeface="宋体" pitchFamily="2" charset="-122"/>
              </a:rPr>
              <a:t>设有规则：</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）如果</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流鼻涕</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则</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感冒但非过敏性鼻炎（</a:t>
            </a:r>
            <a:r>
              <a:rPr lang="en-US" altLang="zh-CN" sz="2600" b="1" dirty="0">
                <a:latin typeface="Times New Roman" panose="02020603050405020304" pitchFamily="18" charset="0"/>
                <a:cs typeface="Times New Roman" panose="02020603050405020304" pitchFamily="18" charset="0"/>
              </a:rPr>
              <a:t>0.9</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或</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过敏性鼻炎但非感冒（</a:t>
            </a:r>
            <a:r>
              <a:rPr lang="en-US" altLang="zh-CN" sz="2600" b="1" dirty="0">
                <a:latin typeface="Times New Roman" panose="02020603050405020304" pitchFamily="18" charset="0"/>
                <a:cs typeface="Times New Roman" panose="02020603050405020304" pitchFamily="18" charset="0"/>
              </a:rPr>
              <a:t>0.1</a:t>
            </a:r>
            <a:r>
              <a:rPr lang="zh-CN" altLang="en-US" sz="2600" b="1" dirty="0">
                <a:latin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）如果</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眼发炎</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则</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感冒但非过敏性鼻炎（</a:t>
            </a:r>
            <a:r>
              <a:rPr lang="en-US" altLang="zh-CN" sz="2600" b="1" dirty="0">
                <a:latin typeface="Times New Roman" panose="02020603050405020304" pitchFamily="18" charset="0"/>
                <a:cs typeface="Times New Roman" panose="02020603050405020304" pitchFamily="18" charset="0"/>
              </a:rPr>
              <a:t>0.8</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或</a:t>
            </a:r>
            <a:r>
              <a:rPr lang="zh-CN" altLang="en-US"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过敏性鼻炎但非感冒（</a:t>
            </a:r>
            <a:r>
              <a:rPr lang="en-US" altLang="zh-CN" sz="2600" b="1" dirty="0">
                <a:latin typeface="Times New Roman" panose="02020603050405020304" pitchFamily="18" charset="0"/>
                <a:cs typeface="Times New Roman" panose="02020603050405020304" pitchFamily="18" charset="0"/>
              </a:rPr>
              <a:t>0.05</a:t>
            </a:r>
            <a:r>
              <a:rPr lang="zh-CN" altLang="en-US" sz="2600" b="1" dirty="0">
                <a:latin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spcBef>
                <a:spcPct val="50000"/>
              </a:spcBef>
            </a:pPr>
            <a:r>
              <a:rPr lang="zh-CN" altLang="en-US" sz="2600" b="1" dirty="0">
                <a:latin typeface="Times New Roman" panose="02020603050405020304" pitchFamily="18" charset="0"/>
              </a:rPr>
              <a:t> 有事实：</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）小王流鼻涕（</a:t>
            </a:r>
            <a:r>
              <a:rPr lang="en-US" altLang="zh-CN" sz="2600" b="1" dirty="0">
                <a:latin typeface="Times New Roman" panose="02020603050405020304" pitchFamily="18" charset="0"/>
                <a:cs typeface="Times New Roman" panose="02020603050405020304" pitchFamily="18" charset="0"/>
              </a:rPr>
              <a:t>0.9</a:t>
            </a:r>
            <a:r>
              <a:rPr lang="zh-CN" altLang="en-US" sz="2600" b="1" dirty="0">
                <a:latin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）小王眼发炎（</a:t>
            </a:r>
            <a:r>
              <a:rPr lang="en-US" altLang="zh-CN" sz="2600" b="1" dirty="0">
                <a:latin typeface="Times New Roman" panose="02020603050405020304" pitchFamily="18" charset="0"/>
                <a:cs typeface="Times New Roman" panose="02020603050405020304" pitchFamily="18" charset="0"/>
              </a:rPr>
              <a:t>0.4</a:t>
            </a:r>
            <a:r>
              <a:rPr lang="zh-CN" altLang="en-US" sz="2600" b="1" dirty="0">
                <a:latin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spcBef>
                <a:spcPct val="50000"/>
              </a:spcBef>
            </a:pPr>
            <a:r>
              <a:rPr lang="zh-CN" altLang="en-US" sz="2600" b="1" dirty="0">
                <a:latin typeface="Times New Roman" panose="02020603050405020304" pitchFamily="18" charset="0"/>
              </a:rPr>
              <a:t> 问：小王患的什么病？</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sz="2600" dirty="0">
              <a:latin typeface="Times New Roman" panose="02020603050405020304" pitchFamily="18" charset="0"/>
            </a:endParaRPr>
          </a:p>
        </p:txBody>
      </p:sp>
      <p:sp>
        <p:nvSpPr>
          <p:cNvPr id="70660"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4.3.5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1683" name="Text Box 2"/>
          <p:cNvSpPr txBox="1"/>
          <p:nvPr/>
        </p:nvSpPr>
        <p:spPr>
          <a:xfrm>
            <a:off x="304800" y="1050925"/>
            <a:ext cx="8610600" cy="2473325"/>
          </a:xfrm>
          <a:prstGeom prst="rect">
            <a:avLst/>
          </a:prstGeom>
          <a:noFill/>
          <a:ln w="9525">
            <a:noFill/>
          </a:ln>
        </p:spPr>
        <p:txBody>
          <a:bodyPr>
            <a:spAutoFit/>
          </a:bodyPr>
          <a:lstStyle/>
          <a:p>
            <a:pPr eaLnBrk="1" hangingPunct="1">
              <a:lnSpc>
                <a:spcPct val="120000"/>
              </a:lnSpc>
            </a:pPr>
            <a:r>
              <a:rPr lang="zh-CN" altLang="en-US" sz="2600" dirty="0">
                <a:latin typeface="宋体" pitchFamily="2" charset="-122"/>
              </a:rPr>
              <a:t>取样本空间</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a:p>
            <a:pPr eaLnBrk="1" hangingPunct="1">
              <a:lnSpc>
                <a:spcPct val="120000"/>
              </a:lnSpc>
            </a:pPr>
            <a:r>
              <a:rPr lang="zh-CN" altLang="en-US" sz="2600" dirty="0">
                <a:latin typeface="宋体" pitchFamily="2" charset="-122"/>
              </a:rPr>
              <a:t>   表示</a:t>
            </a:r>
            <a:r>
              <a:rPr lang="zh-CN" altLang="en-US" sz="2600" dirty="0">
                <a:latin typeface="Times New Roman" panose="02020603050405020304" pitchFamily="18" charset="0"/>
              </a:rPr>
              <a:t>“</a:t>
            </a:r>
            <a:r>
              <a:rPr lang="zh-CN" altLang="en-US" sz="2600" dirty="0">
                <a:latin typeface="宋体" pitchFamily="2" charset="-122"/>
              </a:rPr>
              <a:t>感冒但非过敏性鼻炎</a:t>
            </a:r>
            <a:r>
              <a:rPr lang="zh-CN" altLang="en-US" sz="2600" dirty="0">
                <a:latin typeface="Times New Roman" panose="02020603050405020304" pitchFamily="18" charset="0"/>
              </a:rPr>
              <a:t>”</a:t>
            </a:r>
            <a:r>
              <a:rPr lang="zh-CN" altLang="en-US" sz="2600" dirty="0">
                <a:latin typeface="宋体" pitchFamily="2" charset="-122"/>
              </a:rPr>
              <a:t>，</a:t>
            </a:r>
            <a:endParaRPr lang="zh-CN" altLang="en-US" sz="2600" dirty="0">
              <a:latin typeface="宋体" pitchFamily="2" charset="-122"/>
            </a:endParaRPr>
          </a:p>
          <a:p>
            <a:pPr eaLnBrk="1" hangingPunct="1">
              <a:lnSpc>
                <a:spcPct val="120000"/>
              </a:lnSpc>
            </a:pPr>
            <a:r>
              <a:rPr lang="zh-CN" altLang="en-US" sz="2600" dirty="0">
                <a:latin typeface="宋体" pitchFamily="2" charset="-122"/>
              </a:rPr>
              <a:t>   表示</a:t>
            </a:r>
            <a:r>
              <a:rPr lang="zh-CN" altLang="en-US" sz="2600" dirty="0">
                <a:latin typeface="Times New Roman" panose="02020603050405020304" pitchFamily="18" charset="0"/>
              </a:rPr>
              <a:t>“</a:t>
            </a:r>
            <a:r>
              <a:rPr lang="zh-CN" altLang="en-US" sz="2600" dirty="0">
                <a:latin typeface="宋体" pitchFamily="2" charset="-122"/>
              </a:rPr>
              <a:t>过敏性鼻炎但非感冒</a:t>
            </a:r>
            <a:r>
              <a:rPr lang="zh-CN" altLang="en-US" sz="2600" dirty="0">
                <a:latin typeface="Times New Roman" panose="02020603050405020304" pitchFamily="18" charset="0"/>
              </a:rPr>
              <a:t>”</a:t>
            </a:r>
            <a:r>
              <a:rPr lang="zh-CN" altLang="en-US" sz="2600" dirty="0">
                <a:latin typeface="宋体" pitchFamily="2" charset="-122"/>
              </a:rPr>
              <a:t>，</a:t>
            </a:r>
            <a:endParaRPr lang="zh-CN" altLang="en-US" sz="2600" dirty="0">
              <a:latin typeface="宋体" pitchFamily="2" charset="-122"/>
            </a:endParaRPr>
          </a:p>
          <a:p>
            <a:pPr eaLnBrk="1" hangingPunct="1">
              <a:lnSpc>
                <a:spcPct val="120000"/>
              </a:lnSpc>
            </a:pPr>
            <a:r>
              <a:rPr lang="zh-CN" altLang="en-US" sz="2600" dirty="0">
                <a:latin typeface="宋体" pitchFamily="2" charset="-122"/>
              </a:rPr>
              <a:t>   表示</a:t>
            </a:r>
            <a:r>
              <a:rPr lang="zh-CN" altLang="en-US" sz="2600" dirty="0">
                <a:latin typeface="Times New Roman" panose="02020603050405020304" pitchFamily="18" charset="0"/>
              </a:rPr>
              <a:t>“</a:t>
            </a:r>
            <a:r>
              <a:rPr lang="zh-CN" altLang="en-US" sz="2600" dirty="0">
                <a:latin typeface="宋体" pitchFamily="2" charset="-122"/>
              </a:rPr>
              <a:t>同时得了两种病</a:t>
            </a:r>
            <a:r>
              <a:rPr lang="zh-CN" altLang="en-US" sz="2600" dirty="0">
                <a:latin typeface="Times New Roman" panose="02020603050405020304" pitchFamily="18" charset="0"/>
              </a:rPr>
              <a:t>”</a:t>
            </a:r>
            <a:r>
              <a:rPr lang="zh-CN" altLang="en-US" sz="2600" dirty="0">
                <a:latin typeface="宋体" pitchFamily="2" charset="-122"/>
              </a:rPr>
              <a:t>。</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600" dirty="0">
                <a:latin typeface="宋体" pitchFamily="2" charset="-122"/>
              </a:rPr>
              <a:t>取下面的基本概率分配函数：</a:t>
            </a:r>
            <a:endParaRPr lang="zh-CN" altLang="en-US" sz="2600" dirty="0">
              <a:latin typeface="Arial" panose="020B0604020202090204" pitchFamily="34" charset="0"/>
            </a:endParaRPr>
          </a:p>
        </p:txBody>
      </p:sp>
      <p:sp>
        <p:nvSpPr>
          <p:cNvPr id="71684"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4.3.5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71685" name="Rectangle 4"/>
          <p:cNvSpPr/>
          <p:nvPr/>
        </p:nvSpPr>
        <p:spPr>
          <a:xfrm>
            <a:off x="4095750" y="33147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86" name="Object 5"/>
          <p:cNvGraphicFramePr>
            <a:graphicFrameLocks noChangeAspect="1"/>
          </p:cNvGraphicFramePr>
          <p:nvPr/>
        </p:nvGraphicFramePr>
        <p:xfrm>
          <a:off x="2190750" y="1143000"/>
          <a:ext cx="1905000" cy="457200"/>
        </p:xfrm>
        <a:graphic>
          <a:graphicData uri="http://schemas.openxmlformats.org/presentationml/2006/ole">
            <mc:AlternateContent xmlns:mc="http://schemas.openxmlformats.org/markup-compatibility/2006">
              <mc:Choice xmlns:v="urn:schemas-microsoft-com:vml" Requires="v">
                <p:oleObj spid="_x0000_s22669" name="" r:id="rId1" imgW="951865" imgH="228600" progId="Equation.3">
                  <p:embed/>
                </p:oleObj>
              </mc:Choice>
              <mc:Fallback>
                <p:oleObj name="" r:id="rId1" imgW="951865" imgH="228600" progId="Equation.3">
                  <p:embed/>
                  <p:pic>
                    <p:nvPicPr>
                      <p:cNvPr id="0" name="图片 3194"/>
                      <p:cNvPicPr/>
                      <p:nvPr/>
                    </p:nvPicPr>
                    <p:blipFill>
                      <a:blip r:embed="rId2"/>
                      <a:stretch>
                        <a:fillRect/>
                      </a:stretch>
                    </p:blipFill>
                    <p:spPr>
                      <a:xfrm>
                        <a:off x="2190750" y="1143000"/>
                        <a:ext cx="1905000" cy="457200"/>
                      </a:xfrm>
                      <a:prstGeom prst="rect">
                        <a:avLst/>
                      </a:prstGeom>
                      <a:noFill/>
                      <a:ln w="38100">
                        <a:noFill/>
                        <a:miter/>
                      </a:ln>
                    </p:spPr>
                  </p:pic>
                </p:oleObj>
              </mc:Fallback>
            </mc:AlternateContent>
          </a:graphicData>
        </a:graphic>
      </p:graphicFrame>
      <p:sp>
        <p:nvSpPr>
          <p:cNvPr id="71687" name="Rectangle 6"/>
          <p:cNvSpPr/>
          <p:nvPr/>
        </p:nvSpPr>
        <p:spPr>
          <a:xfrm>
            <a:off x="44958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88" name="Object 7"/>
          <p:cNvGraphicFramePr>
            <a:graphicFrameLocks noChangeAspect="1"/>
          </p:cNvGraphicFramePr>
          <p:nvPr/>
        </p:nvGraphicFramePr>
        <p:xfrm>
          <a:off x="503238" y="1527175"/>
          <a:ext cx="371475" cy="533400"/>
        </p:xfrm>
        <a:graphic>
          <a:graphicData uri="http://schemas.openxmlformats.org/presentationml/2006/ole">
            <mc:AlternateContent xmlns:mc="http://schemas.openxmlformats.org/markup-compatibility/2006">
              <mc:Choice xmlns:v="urn:schemas-microsoft-com:vml" Requires="v">
                <p:oleObj spid="_x0000_s22670" name="" r:id="rId3" imgW="152400" imgH="215900" progId="Equation.3">
                  <p:embed/>
                </p:oleObj>
              </mc:Choice>
              <mc:Fallback>
                <p:oleObj name="" r:id="rId3" imgW="152400" imgH="215900" progId="Equation.3">
                  <p:embed/>
                  <p:pic>
                    <p:nvPicPr>
                      <p:cNvPr id="0" name="图片 3195"/>
                      <p:cNvPicPr/>
                      <p:nvPr/>
                    </p:nvPicPr>
                    <p:blipFill>
                      <a:blip r:embed="rId4"/>
                      <a:stretch>
                        <a:fillRect/>
                      </a:stretch>
                    </p:blipFill>
                    <p:spPr>
                      <a:xfrm>
                        <a:off x="503238" y="1527175"/>
                        <a:ext cx="371475" cy="533400"/>
                      </a:xfrm>
                      <a:prstGeom prst="rect">
                        <a:avLst/>
                      </a:prstGeom>
                      <a:noFill/>
                      <a:ln w="38100">
                        <a:noFill/>
                        <a:miter/>
                      </a:ln>
                    </p:spPr>
                  </p:pic>
                </p:oleObj>
              </mc:Fallback>
            </mc:AlternateContent>
          </a:graphicData>
        </a:graphic>
      </p:graphicFrame>
      <p:sp>
        <p:nvSpPr>
          <p:cNvPr id="71689" name="Rectangle 8"/>
          <p:cNvSpPr/>
          <p:nvPr/>
        </p:nvSpPr>
        <p:spPr>
          <a:xfrm>
            <a:off x="4491038"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90" name="Object 9"/>
          <p:cNvGraphicFramePr>
            <a:graphicFrameLocks noChangeAspect="1"/>
          </p:cNvGraphicFramePr>
          <p:nvPr/>
        </p:nvGraphicFramePr>
        <p:xfrm>
          <a:off x="496888" y="2032000"/>
          <a:ext cx="393700" cy="533400"/>
        </p:xfrm>
        <a:graphic>
          <a:graphicData uri="http://schemas.openxmlformats.org/presentationml/2006/ole">
            <mc:AlternateContent xmlns:mc="http://schemas.openxmlformats.org/markup-compatibility/2006">
              <mc:Choice xmlns:v="urn:schemas-microsoft-com:vml" Requires="v">
                <p:oleObj spid="_x0000_s22671" name="" r:id="rId5" imgW="165100" imgH="215900" progId="Equation.3">
                  <p:embed/>
                </p:oleObj>
              </mc:Choice>
              <mc:Fallback>
                <p:oleObj name="" r:id="rId5" imgW="165100" imgH="215900" progId="Equation.3">
                  <p:embed/>
                  <p:pic>
                    <p:nvPicPr>
                      <p:cNvPr id="0" name="图片 3197"/>
                      <p:cNvPicPr/>
                      <p:nvPr/>
                    </p:nvPicPr>
                    <p:blipFill>
                      <a:blip r:embed="rId6"/>
                      <a:stretch>
                        <a:fillRect/>
                      </a:stretch>
                    </p:blipFill>
                    <p:spPr>
                      <a:xfrm>
                        <a:off x="496888" y="2032000"/>
                        <a:ext cx="393700" cy="533400"/>
                      </a:xfrm>
                      <a:prstGeom prst="rect">
                        <a:avLst/>
                      </a:prstGeom>
                      <a:noFill/>
                      <a:ln w="38100">
                        <a:noFill/>
                        <a:miter/>
                      </a:ln>
                    </p:spPr>
                  </p:pic>
                </p:oleObj>
              </mc:Fallback>
            </mc:AlternateContent>
          </a:graphicData>
        </a:graphic>
      </p:graphicFrame>
      <p:sp>
        <p:nvSpPr>
          <p:cNvPr id="71691" name="Rectangle 10"/>
          <p:cNvSpPr/>
          <p:nvPr/>
        </p:nvSpPr>
        <p:spPr>
          <a:xfrm>
            <a:off x="4491038" y="33147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92" name="Object 11"/>
          <p:cNvGraphicFramePr>
            <a:graphicFrameLocks noChangeAspect="1"/>
          </p:cNvGraphicFramePr>
          <p:nvPr/>
        </p:nvGraphicFramePr>
        <p:xfrm>
          <a:off x="522288" y="2535238"/>
          <a:ext cx="377825" cy="533400"/>
        </p:xfrm>
        <a:graphic>
          <a:graphicData uri="http://schemas.openxmlformats.org/presentationml/2006/ole">
            <mc:AlternateContent xmlns:mc="http://schemas.openxmlformats.org/markup-compatibility/2006">
              <mc:Choice xmlns:v="urn:schemas-microsoft-com:vml" Requires="v">
                <p:oleObj spid="_x0000_s22672" name="" r:id="rId7" imgW="165100" imgH="228600" progId="Equation.3">
                  <p:embed/>
                </p:oleObj>
              </mc:Choice>
              <mc:Fallback>
                <p:oleObj name="" r:id="rId7" imgW="165100" imgH="228600" progId="Equation.3">
                  <p:embed/>
                  <p:pic>
                    <p:nvPicPr>
                      <p:cNvPr id="0" name="图片 3203"/>
                      <p:cNvPicPr/>
                      <p:nvPr/>
                    </p:nvPicPr>
                    <p:blipFill>
                      <a:blip r:embed="rId8"/>
                      <a:stretch>
                        <a:fillRect/>
                      </a:stretch>
                    </p:blipFill>
                    <p:spPr>
                      <a:xfrm>
                        <a:off x="522288" y="2535238"/>
                        <a:ext cx="377825" cy="533400"/>
                      </a:xfrm>
                      <a:prstGeom prst="rect">
                        <a:avLst/>
                      </a:prstGeom>
                      <a:noFill/>
                      <a:ln w="38100">
                        <a:noFill/>
                        <a:miter/>
                      </a:ln>
                    </p:spPr>
                  </p:pic>
                </p:oleObj>
              </mc:Fallback>
            </mc:AlternateContent>
          </a:graphicData>
        </a:graphic>
      </p:graphicFrame>
      <p:sp>
        <p:nvSpPr>
          <p:cNvPr id="71693" name="Rectangle 12"/>
          <p:cNvSpPr/>
          <p:nvPr/>
        </p:nvSpPr>
        <p:spPr>
          <a:xfrm>
            <a:off x="4205288"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94" name="Object 13"/>
          <p:cNvGraphicFramePr>
            <a:graphicFrameLocks noChangeAspect="1"/>
          </p:cNvGraphicFramePr>
          <p:nvPr/>
        </p:nvGraphicFramePr>
        <p:xfrm>
          <a:off x="457200" y="3581400"/>
          <a:ext cx="3219450" cy="431800"/>
        </p:xfrm>
        <a:graphic>
          <a:graphicData uri="http://schemas.openxmlformats.org/presentationml/2006/ole">
            <mc:AlternateContent xmlns:mc="http://schemas.openxmlformats.org/markup-compatibility/2006">
              <mc:Choice xmlns:v="urn:schemas-microsoft-com:vml" Requires="v">
                <p:oleObj spid="_x0000_s22673" name="" r:id="rId9" imgW="1637665" imgH="215900" progId="Equation.3">
                  <p:embed/>
                </p:oleObj>
              </mc:Choice>
              <mc:Fallback>
                <p:oleObj name="" r:id="rId9" imgW="1637665" imgH="215900" progId="Equation.3">
                  <p:embed/>
                  <p:pic>
                    <p:nvPicPr>
                      <p:cNvPr id="0" name="图片 3204"/>
                      <p:cNvPicPr/>
                      <p:nvPr/>
                    </p:nvPicPr>
                    <p:blipFill>
                      <a:blip r:embed="rId10"/>
                      <a:stretch>
                        <a:fillRect/>
                      </a:stretch>
                    </p:blipFill>
                    <p:spPr>
                      <a:xfrm>
                        <a:off x="457200" y="3581400"/>
                        <a:ext cx="3219450" cy="431800"/>
                      </a:xfrm>
                      <a:prstGeom prst="rect">
                        <a:avLst/>
                      </a:prstGeom>
                      <a:noFill/>
                      <a:ln w="38100">
                        <a:noFill/>
                        <a:miter/>
                      </a:ln>
                    </p:spPr>
                  </p:pic>
                </p:oleObj>
              </mc:Fallback>
            </mc:AlternateContent>
          </a:graphicData>
        </a:graphic>
      </p:graphicFrame>
      <p:sp>
        <p:nvSpPr>
          <p:cNvPr id="71695" name="Rectangle 14"/>
          <p:cNvSpPr/>
          <p:nvPr/>
        </p:nvSpPr>
        <p:spPr>
          <a:xfrm>
            <a:off x="37147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96" name="Object 15"/>
          <p:cNvGraphicFramePr>
            <a:graphicFrameLocks noChangeAspect="1"/>
          </p:cNvGraphicFramePr>
          <p:nvPr/>
        </p:nvGraphicFramePr>
        <p:xfrm>
          <a:off x="457200" y="4038600"/>
          <a:ext cx="3276600" cy="419100"/>
        </p:xfrm>
        <a:graphic>
          <a:graphicData uri="http://schemas.openxmlformats.org/presentationml/2006/ole">
            <mc:AlternateContent xmlns:mc="http://schemas.openxmlformats.org/markup-compatibility/2006">
              <mc:Choice xmlns:v="urn:schemas-microsoft-com:vml" Requires="v">
                <p:oleObj spid="_x0000_s22674" name="" r:id="rId11" imgW="1713865" imgH="215900" progId="Equation.3">
                  <p:embed/>
                </p:oleObj>
              </mc:Choice>
              <mc:Fallback>
                <p:oleObj name="" r:id="rId11" imgW="1713865" imgH="215900" progId="Equation.3">
                  <p:embed/>
                  <p:pic>
                    <p:nvPicPr>
                      <p:cNvPr id="0" name="图片 3196"/>
                      <p:cNvPicPr/>
                      <p:nvPr/>
                    </p:nvPicPr>
                    <p:blipFill>
                      <a:blip r:embed="rId12"/>
                      <a:stretch>
                        <a:fillRect/>
                      </a:stretch>
                    </p:blipFill>
                    <p:spPr>
                      <a:xfrm>
                        <a:off x="457200" y="4038600"/>
                        <a:ext cx="3276600" cy="419100"/>
                      </a:xfrm>
                      <a:prstGeom prst="rect">
                        <a:avLst/>
                      </a:prstGeom>
                      <a:noFill/>
                      <a:ln w="38100">
                        <a:noFill/>
                        <a:miter/>
                      </a:ln>
                    </p:spPr>
                  </p:pic>
                </p:oleObj>
              </mc:Fallback>
            </mc:AlternateContent>
          </a:graphicData>
        </a:graphic>
      </p:graphicFrame>
      <p:sp>
        <p:nvSpPr>
          <p:cNvPr id="71697" name="Rectangle 16"/>
          <p:cNvSpPr/>
          <p:nvPr/>
        </p:nvSpPr>
        <p:spPr>
          <a:xfrm>
            <a:off x="2566988" y="33147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698" name="Object 17"/>
          <p:cNvGraphicFramePr>
            <a:graphicFrameLocks noChangeAspect="1"/>
          </p:cNvGraphicFramePr>
          <p:nvPr/>
        </p:nvGraphicFramePr>
        <p:xfrm>
          <a:off x="457200" y="4495800"/>
          <a:ext cx="8001000" cy="455613"/>
        </p:xfrm>
        <a:graphic>
          <a:graphicData uri="http://schemas.openxmlformats.org/presentationml/2006/ole">
            <mc:AlternateContent xmlns:mc="http://schemas.openxmlformats.org/markup-compatibility/2006">
              <mc:Choice xmlns:v="urn:schemas-microsoft-com:vml" Requires="v">
                <p:oleObj spid="_x0000_s22675" name="" r:id="rId13" imgW="4013200" imgH="228600" progId="Equation.3">
                  <p:embed/>
                </p:oleObj>
              </mc:Choice>
              <mc:Fallback>
                <p:oleObj name="" r:id="rId13" imgW="4013200" imgH="228600" progId="Equation.3">
                  <p:embed/>
                  <p:pic>
                    <p:nvPicPr>
                      <p:cNvPr id="0" name="图片 3202"/>
                      <p:cNvPicPr/>
                      <p:nvPr/>
                    </p:nvPicPr>
                    <p:blipFill>
                      <a:blip r:embed="rId14"/>
                      <a:stretch>
                        <a:fillRect/>
                      </a:stretch>
                    </p:blipFill>
                    <p:spPr>
                      <a:xfrm>
                        <a:off x="457200" y="4495800"/>
                        <a:ext cx="8001000" cy="455613"/>
                      </a:xfrm>
                      <a:prstGeom prst="rect">
                        <a:avLst/>
                      </a:prstGeom>
                      <a:noFill/>
                      <a:ln w="38100">
                        <a:noFill/>
                        <a:miter/>
                      </a:ln>
                    </p:spPr>
                  </p:pic>
                </p:oleObj>
              </mc:Fallback>
            </mc:AlternateContent>
          </a:graphicData>
        </a:graphic>
      </p:graphicFrame>
      <p:sp>
        <p:nvSpPr>
          <p:cNvPr id="71699" name="Rectangle 18"/>
          <p:cNvSpPr/>
          <p:nvPr/>
        </p:nvSpPr>
        <p:spPr>
          <a:xfrm>
            <a:off x="37147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700" name="Object 19"/>
          <p:cNvGraphicFramePr>
            <a:graphicFrameLocks noChangeAspect="1"/>
          </p:cNvGraphicFramePr>
          <p:nvPr/>
        </p:nvGraphicFramePr>
        <p:xfrm>
          <a:off x="457200" y="4953000"/>
          <a:ext cx="3505200" cy="449263"/>
        </p:xfrm>
        <a:graphic>
          <a:graphicData uri="http://schemas.openxmlformats.org/presentationml/2006/ole">
            <mc:AlternateContent xmlns:mc="http://schemas.openxmlformats.org/markup-compatibility/2006">
              <mc:Choice xmlns:v="urn:schemas-microsoft-com:vml" Requires="v">
                <p:oleObj spid="_x0000_s22676" name="" r:id="rId15" imgW="1713865" imgH="215900" progId="Equation.3">
                  <p:embed/>
                </p:oleObj>
              </mc:Choice>
              <mc:Fallback>
                <p:oleObj name="" r:id="rId15" imgW="1713865" imgH="215900" progId="Equation.3">
                  <p:embed/>
                  <p:pic>
                    <p:nvPicPr>
                      <p:cNvPr id="0" name="图片 3200"/>
                      <p:cNvPicPr/>
                      <p:nvPr/>
                    </p:nvPicPr>
                    <p:blipFill>
                      <a:blip r:embed="rId16"/>
                      <a:stretch>
                        <a:fillRect/>
                      </a:stretch>
                    </p:blipFill>
                    <p:spPr>
                      <a:xfrm>
                        <a:off x="457200" y="4953000"/>
                        <a:ext cx="3505200" cy="449263"/>
                      </a:xfrm>
                      <a:prstGeom prst="rect">
                        <a:avLst/>
                      </a:prstGeom>
                      <a:noFill/>
                      <a:ln w="38100">
                        <a:noFill/>
                        <a:miter/>
                      </a:ln>
                    </p:spPr>
                  </p:pic>
                </p:oleObj>
              </mc:Fallback>
            </mc:AlternateContent>
          </a:graphicData>
        </a:graphic>
      </p:graphicFrame>
      <p:sp>
        <p:nvSpPr>
          <p:cNvPr id="71701" name="Rectangle 20"/>
          <p:cNvSpPr/>
          <p:nvPr/>
        </p:nvSpPr>
        <p:spPr>
          <a:xfrm>
            <a:off x="3662363"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702" name="Object 21"/>
          <p:cNvGraphicFramePr>
            <a:graphicFrameLocks noChangeAspect="1"/>
          </p:cNvGraphicFramePr>
          <p:nvPr/>
        </p:nvGraphicFramePr>
        <p:xfrm>
          <a:off x="457200" y="5410200"/>
          <a:ext cx="3505200" cy="422275"/>
        </p:xfrm>
        <a:graphic>
          <a:graphicData uri="http://schemas.openxmlformats.org/presentationml/2006/ole">
            <mc:AlternateContent xmlns:mc="http://schemas.openxmlformats.org/markup-compatibility/2006">
              <mc:Choice xmlns:v="urn:schemas-microsoft-com:vml" Requires="v">
                <p:oleObj spid="_x0000_s22677" name="" r:id="rId17" imgW="1815465" imgH="215900" progId="Equation.3">
                  <p:embed/>
                </p:oleObj>
              </mc:Choice>
              <mc:Fallback>
                <p:oleObj name="" r:id="rId17" imgW="1815465" imgH="215900" progId="Equation.3">
                  <p:embed/>
                  <p:pic>
                    <p:nvPicPr>
                      <p:cNvPr id="0" name="图片 3199"/>
                      <p:cNvPicPr/>
                      <p:nvPr/>
                    </p:nvPicPr>
                    <p:blipFill>
                      <a:blip r:embed="rId18"/>
                      <a:stretch>
                        <a:fillRect/>
                      </a:stretch>
                    </p:blipFill>
                    <p:spPr>
                      <a:xfrm>
                        <a:off x="457200" y="5410200"/>
                        <a:ext cx="3505200" cy="422275"/>
                      </a:xfrm>
                      <a:prstGeom prst="rect">
                        <a:avLst/>
                      </a:prstGeom>
                      <a:noFill/>
                      <a:ln w="38100">
                        <a:noFill/>
                        <a:miter/>
                      </a:ln>
                    </p:spPr>
                  </p:pic>
                </p:oleObj>
              </mc:Fallback>
            </mc:AlternateContent>
          </a:graphicData>
        </a:graphic>
      </p:graphicFrame>
      <p:sp>
        <p:nvSpPr>
          <p:cNvPr id="71703" name="Rectangle 22"/>
          <p:cNvSpPr/>
          <p:nvPr/>
        </p:nvSpPr>
        <p:spPr>
          <a:xfrm>
            <a:off x="2500313" y="33147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1704" name="Object 23"/>
          <p:cNvGraphicFramePr>
            <a:graphicFrameLocks noChangeAspect="1"/>
          </p:cNvGraphicFramePr>
          <p:nvPr/>
        </p:nvGraphicFramePr>
        <p:xfrm>
          <a:off x="457200" y="5867400"/>
          <a:ext cx="8001000" cy="441325"/>
        </p:xfrm>
        <a:graphic>
          <a:graphicData uri="http://schemas.openxmlformats.org/presentationml/2006/ole">
            <mc:AlternateContent xmlns:mc="http://schemas.openxmlformats.org/markup-compatibility/2006">
              <mc:Choice xmlns:v="urn:schemas-microsoft-com:vml" Requires="v">
                <p:oleObj spid="_x0000_s22678" name="" r:id="rId19" imgW="4140200" imgH="228600" progId="Equation.3">
                  <p:embed/>
                </p:oleObj>
              </mc:Choice>
              <mc:Fallback>
                <p:oleObj name="" r:id="rId19" imgW="4140200" imgH="228600" progId="Equation.3">
                  <p:embed/>
                  <p:pic>
                    <p:nvPicPr>
                      <p:cNvPr id="0" name="图片 3201"/>
                      <p:cNvPicPr/>
                      <p:nvPr/>
                    </p:nvPicPr>
                    <p:blipFill>
                      <a:blip r:embed="rId20"/>
                      <a:stretch>
                        <a:fillRect/>
                      </a:stretch>
                    </p:blipFill>
                    <p:spPr>
                      <a:xfrm>
                        <a:off x="457200" y="5867400"/>
                        <a:ext cx="8001000" cy="4413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2707" name="Rectangle 2"/>
          <p:cNvSpPr/>
          <p:nvPr/>
        </p:nvSpPr>
        <p:spPr>
          <a:xfrm>
            <a:off x="2909888" y="30908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2708" name="Object 3"/>
          <p:cNvGraphicFramePr>
            <a:graphicFrameLocks noChangeAspect="1"/>
          </p:cNvGraphicFramePr>
          <p:nvPr/>
        </p:nvGraphicFramePr>
        <p:xfrm>
          <a:off x="762000" y="1066800"/>
          <a:ext cx="6324600" cy="1285875"/>
        </p:xfrm>
        <a:graphic>
          <a:graphicData uri="http://schemas.openxmlformats.org/presentationml/2006/ole">
            <mc:AlternateContent xmlns:mc="http://schemas.openxmlformats.org/markup-compatibility/2006">
              <mc:Choice xmlns:v="urn:schemas-microsoft-com:vml" Requires="v">
                <p:oleObj spid="_x0000_s23609" name="" r:id="rId1" imgW="3327400" imgH="673100" progId="Equation.3">
                  <p:embed/>
                </p:oleObj>
              </mc:Choice>
              <mc:Fallback>
                <p:oleObj name="" r:id="rId1" imgW="3327400" imgH="673100" progId="Equation.3">
                  <p:embed/>
                  <p:pic>
                    <p:nvPicPr>
                      <p:cNvPr id="0" name="图片 3198"/>
                      <p:cNvPicPr/>
                      <p:nvPr/>
                    </p:nvPicPr>
                    <p:blipFill>
                      <a:blip r:embed="rId2"/>
                      <a:stretch>
                        <a:fillRect/>
                      </a:stretch>
                    </p:blipFill>
                    <p:spPr>
                      <a:xfrm>
                        <a:off x="762000" y="1066800"/>
                        <a:ext cx="6324600" cy="1285875"/>
                      </a:xfrm>
                      <a:prstGeom prst="rect">
                        <a:avLst/>
                      </a:prstGeom>
                      <a:noFill/>
                      <a:ln w="38100">
                        <a:noFill/>
                        <a:miter/>
                      </a:ln>
                    </p:spPr>
                  </p:pic>
                </p:oleObj>
              </mc:Fallback>
            </mc:AlternateContent>
          </a:graphicData>
        </a:graphic>
      </p:graphicFrame>
      <p:sp>
        <p:nvSpPr>
          <p:cNvPr id="72709" name="Text Box 4"/>
          <p:cNvSpPr txBox="1"/>
          <p:nvPr/>
        </p:nvSpPr>
        <p:spPr>
          <a:xfrm>
            <a:off x="593725" y="317500"/>
            <a:ext cx="4238625" cy="488950"/>
          </a:xfrm>
          <a:prstGeom prst="rect">
            <a:avLst/>
          </a:prstGeom>
          <a:noFill/>
          <a:ln w="9525">
            <a:noFill/>
          </a:ln>
        </p:spPr>
        <p:txBody>
          <a:bodyPr wrap="none">
            <a:spAutoFit/>
          </a:bodyPr>
          <a:lstStyle/>
          <a:p>
            <a:pPr eaLnBrk="1" hangingPunct="1"/>
            <a:r>
              <a:rPr lang="zh-CN" altLang="en-US" sz="2600" dirty="0">
                <a:latin typeface="宋体" pitchFamily="2" charset="-122"/>
              </a:rPr>
              <a:t>将两个概率分配函数组合：</a:t>
            </a:r>
            <a:r>
              <a:rPr lang="zh-CN" altLang="en-US" sz="2600" dirty="0">
                <a:latin typeface="Arial" panose="020B0604020202090204" pitchFamily="34" charset="0"/>
              </a:rPr>
              <a:t> </a:t>
            </a:r>
            <a:endParaRPr lang="zh-CN" altLang="en-US" sz="2600" dirty="0">
              <a:latin typeface="Arial" panose="020B0604020202090204" pitchFamily="34" charset="0"/>
            </a:endParaRPr>
          </a:p>
        </p:txBody>
      </p:sp>
      <p:sp>
        <p:nvSpPr>
          <p:cNvPr id="72710" name="Rectangle 5"/>
          <p:cNvSpPr/>
          <p:nvPr/>
        </p:nvSpPr>
        <p:spPr>
          <a:xfrm>
            <a:off x="2743200" y="310515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2711" name="Object 6"/>
          <p:cNvGraphicFramePr>
            <a:graphicFrameLocks noChangeAspect="1"/>
          </p:cNvGraphicFramePr>
          <p:nvPr/>
        </p:nvGraphicFramePr>
        <p:xfrm>
          <a:off x="827088" y="2667000"/>
          <a:ext cx="7239000" cy="1282700"/>
        </p:xfrm>
        <a:graphic>
          <a:graphicData uri="http://schemas.openxmlformats.org/presentationml/2006/ole">
            <mc:AlternateContent xmlns:mc="http://schemas.openxmlformats.org/markup-compatibility/2006">
              <mc:Choice xmlns:v="urn:schemas-microsoft-com:vml" Requires="v">
                <p:oleObj spid="_x0000_s23610" name="" r:id="rId3" imgW="3657600" imgH="647700" progId="Equation.3">
                  <p:embed/>
                </p:oleObj>
              </mc:Choice>
              <mc:Fallback>
                <p:oleObj name="" r:id="rId3" imgW="3657600" imgH="647700" progId="Equation.3">
                  <p:embed/>
                  <p:pic>
                    <p:nvPicPr>
                      <p:cNvPr id="0" name="图片 3210"/>
                      <p:cNvPicPr/>
                      <p:nvPr/>
                    </p:nvPicPr>
                    <p:blipFill>
                      <a:blip r:embed="rId4"/>
                      <a:stretch>
                        <a:fillRect/>
                      </a:stretch>
                    </p:blipFill>
                    <p:spPr>
                      <a:xfrm>
                        <a:off x="827088" y="2667000"/>
                        <a:ext cx="7239000" cy="1282700"/>
                      </a:xfrm>
                      <a:prstGeom prst="rect">
                        <a:avLst/>
                      </a:prstGeom>
                      <a:noFill/>
                      <a:ln w="38100">
                        <a:noFill/>
                        <a:miter/>
                      </a:ln>
                    </p:spPr>
                  </p:pic>
                </p:oleObj>
              </mc:Fallback>
            </mc:AlternateContent>
          </a:graphicData>
        </a:graphic>
      </p:graphicFrame>
      <p:sp>
        <p:nvSpPr>
          <p:cNvPr id="72712" name="Rectangle 7"/>
          <p:cNvSpPr/>
          <p:nvPr/>
        </p:nvSpPr>
        <p:spPr>
          <a:xfrm>
            <a:off x="2709863" y="310515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2713" name="Object 8"/>
          <p:cNvGraphicFramePr>
            <a:graphicFrameLocks noChangeAspect="1"/>
          </p:cNvGraphicFramePr>
          <p:nvPr/>
        </p:nvGraphicFramePr>
        <p:xfrm>
          <a:off x="827088" y="4267200"/>
          <a:ext cx="7315200" cy="1271588"/>
        </p:xfrm>
        <a:graphic>
          <a:graphicData uri="http://schemas.openxmlformats.org/presentationml/2006/ole">
            <mc:AlternateContent xmlns:mc="http://schemas.openxmlformats.org/markup-compatibility/2006">
              <mc:Choice xmlns:v="urn:schemas-microsoft-com:vml" Requires="v">
                <p:oleObj spid="_x0000_s23611" name="" r:id="rId5" imgW="3721100" imgH="647700" progId="Equation.3">
                  <p:embed/>
                </p:oleObj>
              </mc:Choice>
              <mc:Fallback>
                <p:oleObj name="" r:id="rId5" imgW="3721100" imgH="647700" progId="Equation.3">
                  <p:embed/>
                  <p:pic>
                    <p:nvPicPr>
                      <p:cNvPr id="0" name="图片 3206"/>
                      <p:cNvPicPr/>
                      <p:nvPr/>
                    </p:nvPicPr>
                    <p:blipFill>
                      <a:blip r:embed="rId6"/>
                      <a:stretch>
                        <a:fillRect/>
                      </a:stretch>
                    </p:blipFill>
                    <p:spPr>
                      <a:xfrm>
                        <a:off x="827088" y="4267200"/>
                        <a:ext cx="7315200" cy="1271588"/>
                      </a:xfrm>
                      <a:prstGeom prst="rect">
                        <a:avLst/>
                      </a:prstGeom>
                      <a:noFill/>
                      <a:ln w="38100">
                        <a:noFill/>
                        <a:miter/>
                      </a:ln>
                    </p:spPr>
                  </p:pic>
                </p:oleObj>
              </mc:Fallback>
            </mc:AlternateContent>
          </a:graphicData>
        </a:graphic>
      </p:graphicFrame>
      <p:sp>
        <p:nvSpPr>
          <p:cNvPr id="72714" name="Rectangle 9"/>
          <p:cNvSpPr/>
          <p:nvPr/>
        </p:nvSpPr>
        <p:spPr>
          <a:xfrm>
            <a:off x="2509838" y="33099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72715" name="Object 10"/>
          <p:cNvGraphicFramePr>
            <a:graphicFrameLocks noChangeAspect="1"/>
          </p:cNvGraphicFramePr>
          <p:nvPr/>
        </p:nvGraphicFramePr>
        <p:xfrm>
          <a:off x="757238" y="5715000"/>
          <a:ext cx="8062912" cy="465138"/>
        </p:xfrm>
        <a:graphic>
          <a:graphicData uri="http://schemas.openxmlformats.org/presentationml/2006/ole">
            <mc:AlternateContent xmlns:mc="http://schemas.openxmlformats.org/markup-compatibility/2006">
              <mc:Choice xmlns:v="urn:schemas-microsoft-com:vml" Requires="v">
                <p:oleObj spid="_x0000_s23612" name="" r:id="rId7" imgW="4127500" imgH="241300" progId="Equation.3">
                  <p:embed/>
                </p:oleObj>
              </mc:Choice>
              <mc:Fallback>
                <p:oleObj name="" r:id="rId7" imgW="4127500" imgH="241300" progId="Equation.3">
                  <p:embed/>
                  <p:pic>
                    <p:nvPicPr>
                      <p:cNvPr id="0" name="图片 3211"/>
                      <p:cNvPicPr/>
                      <p:nvPr/>
                    </p:nvPicPr>
                    <p:blipFill>
                      <a:blip r:embed="rId8"/>
                      <a:stretch>
                        <a:fillRect/>
                      </a:stretch>
                    </p:blipFill>
                    <p:spPr>
                      <a:xfrm>
                        <a:off x="757238" y="5715000"/>
                        <a:ext cx="8062912" cy="465138"/>
                      </a:xfrm>
                      <a:prstGeom prst="rect">
                        <a:avLst/>
                      </a:prstGeom>
                      <a:noFill/>
                      <a:ln w="38100">
                        <a:noFill/>
                        <a:miter/>
                      </a:ln>
                    </p:spPr>
                  </p:pic>
                </p:oleObj>
              </mc:Fallback>
            </mc:AlternateContent>
          </a:graphicData>
        </a:graphic>
      </p:graphicFrame>
      <p:sp>
        <p:nvSpPr>
          <p:cNvPr id="72716" name="Rectangle 11"/>
          <p:cNvSpPr/>
          <p:nvPr/>
        </p:nvSpPr>
        <p:spPr>
          <a:xfrm>
            <a:off x="3709988"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72717" name="Rectangle 12"/>
          <p:cNvSpPr/>
          <p:nvPr/>
        </p:nvSpPr>
        <p:spPr>
          <a:xfrm>
            <a:off x="3652838"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3731" name="Text Box 2"/>
          <p:cNvSpPr txBox="1"/>
          <p:nvPr/>
        </p:nvSpPr>
        <p:spPr>
          <a:xfrm>
            <a:off x="838200" y="2590800"/>
            <a:ext cx="1927225" cy="488950"/>
          </a:xfrm>
          <a:prstGeom prst="rect">
            <a:avLst/>
          </a:prstGeom>
          <a:noFill/>
          <a:ln w="9525">
            <a:noFill/>
          </a:ln>
        </p:spPr>
        <p:txBody>
          <a:bodyPr wrap="none">
            <a:spAutoFit/>
          </a:bodyPr>
          <a:lstStyle/>
          <a:p>
            <a:pPr eaLnBrk="1" hangingPunct="1"/>
            <a:r>
              <a:rPr lang="zh-CN" altLang="en-US" sz="2600" dirty="0">
                <a:latin typeface="宋体" pitchFamily="2" charset="-122"/>
              </a:rPr>
              <a:t>似然函数：</a:t>
            </a:r>
            <a:r>
              <a:rPr lang="zh-CN" altLang="en-US" sz="2600" dirty="0">
                <a:latin typeface="Arial" panose="020B0604020202090204" pitchFamily="34" charset="0"/>
              </a:rPr>
              <a:t> </a:t>
            </a:r>
            <a:endParaRPr lang="zh-CN" altLang="en-US" sz="2600" dirty="0">
              <a:latin typeface="Arial" panose="020B0604020202090204" pitchFamily="34" charset="0"/>
            </a:endParaRPr>
          </a:p>
        </p:txBody>
      </p:sp>
      <p:graphicFrame>
        <p:nvGraphicFramePr>
          <p:cNvPr id="73733" name="Object 4"/>
          <p:cNvGraphicFramePr>
            <a:graphicFrameLocks noChangeAspect="1"/>
          </p:cNvGraphicFramePr>
          <p:nvPr/>
        </p:nvGraphicFramePr>
        <p:xfrm>
          <a:off x="1219200" y="3200400"/>
          <a:ext cx="6165850" cy="954088"/>
        </p:xfrm>
        <a:graphic>
          <a:graphicData uri="http://schemas.openxmlformats.org/presentationml/2006/ole">
            <mc:AlternateContent xmlns:mc="http://schemas.openxmlformats.org/markup-compatibility/2006">
              <mc:Choice xmlns:v="urn:schemas-microsoft-com:vml" Requires="v">
                <p:oleObj spid="_x0000_s24637" name="" r:id="rId1" imgW="2971800" imgH="457200" progId="Equation.3">
                  <p:embed/>
                </p:oleObj>
              </mc:Choice>
              <mc:Fallback>
                <p:oleObj name="" r:id="rId1" imgW="2971800" imgH="457200" progId="Equation.3">
                  <p:embed/>
                  <p:pic>
                    <p:nvPicPr>
                      <p:cNvPr id="0" name="图片 3205"/>
                      <p:cNvPicPr/>
                      <p:nvPr/>
                    </p:nvPicPr>
                    <p:blipFill>
                      <a:blip r:embed="rId2"/>
                      <a:stretch>
                        <a:fillRect/>
                      </a:stretch>
                    </p:blipFill>
                    <p:spPr>
                      <a:xfrm>
                        <a:off x="1219200" y="3200400"/>
                        <a:ext cx="6165850" cy="954088"/>
                      </a:xfrm>
                      <a:prstGeom prst="rect">
                        <a:avLst/>
                      </a:prstGeom>
                      <a:noFill/>
                      <a:ln w="38100">
                        <a:noFill/>
                        <a:miter/>
                      </a:ln>
                    </p:spPr>
                  </p:pic>
                </p:oleObj>
              </mc:Fallback>
            </mc:AlternateContent>
          </a:graphicData>
        </a:graphic>
      </p:graphicFrame>
      <p:graphicFrame>
        <p:nvGraphicFramePr>
          <p:cNvPr id="73734" name="Object 5"/>
          <p:cNvGraphicFramePr>
            <a:graphicFrameLocks noChangeAspect="1"/>
          </p:cNvGraphicFramePr>
          <p:nvPr/>
        </p:nvGraphicFramePr>
        <p:xfrm>
          <a:off x="1219200" y="4419600"/>
          <a:ext cx="5432425" cy="892175"/>
        </p:xfrm>
        <a:graphic>
          <a:graphicData uri="http://schemas.openxmlformats.org/presentationml/2006/ole">
            <mc:AlternateContent xmlns:mc="http://schemas.openxmlformats.org/markup-compatibility/2006">
              <mc:Choice xmlns:v="urn:schemas-microsoft-com:vml" Requires="v">
                <p:oleObj spid="_x0000_s24638" name="" r:id="rId3" imgW="2794000" imgH="457200" progId="Equation.3">
                  <p:embed/>
                </p:oleObj>
              </mc:Choice>
              <mc:Fallback>
                <p:oleObj name="" r:id="rId3" imgW="2794000" imgH="457200" progId="Equation.3">
                  <p:embed/>
                  <p:pic>
                    <p:nvPicPr>
                      <p:cNvPr id="0" name="图片 3208"/>
                      <p:cNvPicPr/>
                      <p:nvPr/>
                    </p:nvPicPr>
                    <p:blipFill>
                      <a:blip r:embed="rId4"/>
                      <a:stretch>
                        <a:fillRect/>
                      </a:stretch>
                    </p:blipFill>
                    <p:spPr>
                      <a:xfrm>
                        <a:off x="1219200" y="4419600"/>
                        <a:ext cx="5432425" cy="892175"/>
                      </a:xfrm>
                      <a:prstGeom prst="rect">
                        <a:avLst/>
                      </a:prstGeom>
                      <a:noFill/>
                      <a:ln w="38100">
                        <a:noFill/>
                        <a:miter/>
                      </a:ln>
                    </p:spPr>
                  </p:pic>
                </p:oleObj>
              </mc:Fallback>
            </mc:AlternateContent>
          </a:graphicData>
        </a:graphic>
      </p:graphicFrame>
      <p:sp>
        <p:nvSpPr>
          <p:cNvPr id="73735" name="Text Box 6"/>
          <p:cNvSpPr txBox="1"/>
          <p:nvPr/>
        </p:nvSpPr>
        <p:spPr>
          <a:xfrm>
            <a:off x="838200" y="5562600"/>
            <a:ext cx="4238625" cy="488950"/>
          </a:xfrm>
          <a:prstGeom prst="rect">
            <a:avLst/>
          </a:prstGeom>
          <a:noFill/>
          <a:ln w="9525">
            <a:noFill/>
          </a:ln>
        </p:spPr>
        <p:txBody>
          <a:bodyPr wrap="none">
            <a:spAutoFit/>
          </a:bodyPr>
          <a:lstStyle/>
          <a:p>
            <a:pPr eaLnBrk="1" hangingPunct="1"/>
            <a:r>
              <a:rPr lang="zh-CN" altLang="en-US" sz="2600" dirty="0">
                <a:latin typeface="宋体" pitchFamily="2" charset="-122"/>
              </a:rPr>
              <a:t>结论：小王可能是感冒了。</a:t>
            </a:r>
            <a:r>
              <a:rPr lang="zh-CN" altLang="en-US" sz="2600" dirty="0">
                <a:latin typeface="Arial" panose="020B0604020202090204" pitchFamily="34" charset="0"/>
              </a:rPr>
              <a:t> </a:t>
            </a:r>
            <a:endParaRPr lang="zh-CN" altLang="en-US" sz="2600" dirty="0">
              <a:latin typeface="Arial" panose="020B0604020202090204" pitchFamily="34" charset="0"/>
            </a:endParaRPr>
          </a:p>
        </p:txBody>
      </p:sp>
      <p:sp>
        <p:nvSpPr>
          <p:cNvPr id="73736" name="Text Box 7"/>
          <p:cNvSpPr txBox="1"/>
          <p:nvPr/>
        </p:nvSpPr>
        <p:spPr>
          <a:xfrm>
            <a:off x="762000" y="381000"/>
            <a:ext cx="1927225" cy="488950"/>
          </a:xfrm>
          <a:prstGeom prst="rect">
            <a:avLst/>
          </a:prstGeom>
          <a:noFill/>
          <a:ln w="9525">
            <a:noFill/>
          </a:ln>
        </p:spPr>
        <p:txBody>
          <a:bodyPr wrap="none">
            <a:spAutoFit/>
          </a:bodyPr>
          <a:lstStyle/>
          <a:p>
            <a:pPr eaLnBrk="1" hangingPunct="1"/>
            <a:r>
              <a:rPr lang="zh-CN" altLang="en-US" sz="2600" dirty="0">
                <a:latin typeface="宋体" pitchFamily="2" charset="-122"/>
              </a:rPr>
              <a:t>信任函数：</a:t>
            </a:r>
            <a:r>
              <a:rPr lang="zh-CN" altLang="en-US" sz="2600" dirty="0">
                <a:latin typeface="Arial" panose="020B0604020202090204" pitchFamily="34" charset="0"/>
              </a:rPr>
              <a:t> </a:t>
            </a:r>
            <a:endParaRPr lang="zh-CN" altLang="en-US" sz="2600" dirty="0">
              <a:latin typeface="Arial" panose="020B0604020202090204" pitchFamily="34" charset="0"/>
            </a:endParaRPr>
          </a:p>
        </p:txBody>
      </p:sp>
      <p:graphicFrame>
        <p:nvGraphicFramePr>
          <p:cNvPr id="73737" name="Object 8"/>
          <p:cNvGraphicFramePr>
            <a:graphicFrameLocks noChangeAspect="1"/>
          </p:cNvGraphicFramePr>
          <p:nvPr/>
        </p:nvGraphicFramePr>
        <p:xfrm>
          <a:off x="1143000" y="990600"/>
          <a:ext cx="3505200" cy="446088"/>
        </p:xfrm>
        <a:graphic>
          <a:graphicData uri="http://schemas.openxmlformats.org/presentationml/2006/ole">
            <mc:AlternateContent xmlns:mc="http://schemas.openxmlformats.org/markup-compatibility/2006">
              <mc:Choice xmlns:v="urn:schemas-microsoft-com:vml" Requires="v">
                <p:oleObj spid="_x0000_s24639" name="" r:id="rId5" imgW="1726565" imgH="215900" progId="Equation.3">
                  <p:embed/>
                </p:oleObj>
              </mc:Choice>
              <mc:Fallback>
                <p:oleObj name="" r:id="rId5" imgW="1726565" imgH="215900" progId="Equation.3">
                  <p:embed/>
                  <p:pic>
                    <p:nvPicPr>
                      <p:cNvPr id="0" name="图片 3209"/>
                      <p:cNvPicPr/>
                      <p:nvPr/>
                    </p:nvPicPr>
                    <p:blipFill>
                      <a:blip r:embed="rId6"/>
                      <a:stretch>
                        <a:fillRect/>
                      </a:stretch>
                    </p:blipFill>
                    <p:spPr>
                      <a:xfrm>
                        <a:off x="1143000" y="990600"/>
                        <a:ext cx="3505200" cy="446088"/>
                      </a:xfrm>
                      <a:prstGeom prst="rect">
                        <a:avLst/>
                      </a:prstGeom>
                      <a:noFill/>
                      <a:ln w="38100">
                        <a:noFill/>
                        <a:miter/>
                      </a:ln>
                    </p:spPr>
                  </p:pic>
                </p:oleObj>
              </mc:Fallback>
            </mc:AlternateContent>
          </a:graphicData>
        </a:graphic>
      </p:graphicFrame>
      <p:graphicFrame>
        <p:nvGraphicFramePr>
          <p:cNvPr id="73738" name="Object 9"/>
          <p:cNvGraphicFramePr>
            <a:graphicFrameLocks noChangeAspect="1"/>
          </p:cNvGraphicFramePr>
          <p:nvPr/>
        </p:nvGraphicFramePr>
        <p:xfrm>
          <a:off x="1219200" y="1676400"/>
          <a:ext cx="3505200" cy="419100"/>
        </p:xfrm>
        <a:graphic>
          <a:graphicData uri="http://schemas.openxmlformats.org/presentationml/2006/ole">
            <mc:AlternateContent xmlns:mc="http://schemas.openxmlformats.org/markup-compatibility/2006">
              <mc:Choice xmlns:v="urn:schemas-microsoft-com:vml" Requires="v">
                <p:oleObj spid="_x0000_s24640" name="" r:id="rId7" imgW="1841500" imgH="215900" progId="Equation.3">
                  <p:embed/>
                </p:oleObj>
              </mc:Choice>
              <mc:Fallback>
                <p:oleObj name="" r:id="rId7" imgW="1841500" imgH="215900" progId="Equation.3">
                  <p:embed/>
                  <p:pic>
                    <p:nvPicPr>
                      <p:cNvPr id="0" name="图片 3207"/>
                      <p:cNvPicPr/>
                      <p:nvPr/>
                    </p:nvPicPr>
                    <p:blipFill>
                      <a:blip r:embed="rId8"/>
                      <a:stretch>
                        <a:fillRect/>
                      </a:stretch>
                    </p:blipFill>
                    <p:spPr>
                      <a:xfrm>
                        <a:off x="1219200" y="1676400"/>
                        <a:ext cx="3505200" cy="4191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4755" name="Text Box 2"/>
          <p:cNvSpPr txBox="1"/>
          <p:nvPr/>
        </p:nvSpPr>
        <p:spPr>
          <a:xfrm>
            <a:off x="533400" y="1066800"/>
            <a:ext cx="8305800" cy="5294313"/>
          </a:xfrm>
          <a:prstGeom prst="rect">
            <a:avLst/>
          </a:prstGeom>
          <a:noFill/>
          <a:ln w="9525">
            <a:noFill/>
          </a:ln>
        </p:spPr>
        <p:txBody>
          <a:bodyPr>
            <a:spAutoFit/>
          </a:bodyPr>
          <a:lstStyle/>
          <a:p>
            <a:pPr eaLnBrk="1" hangingPunct="1">
              <a:lnSpc>
                <a:spcPct val="130000"/>
              </a:lnSpc>
            </a:pPr>
            <a:r>
              <a:rPr lang="zh-CN" altLang="en-US" sz="2600" dirty="0">
                <a:latin typeface="宋体" pitchFamily="2" charset="-122"/>
              </a:rPr>
              <a:t>    需要说明，当</a:t>
            </a:r>
            <a:r>
              <a:rPr lang="en-US" altLang="zh-CN" sz="2600" dirty="0">
                <a:latin typeface="宋体" pitchFamily="2" charset="-122"/>
              </a:rPr>
              <a:t>D</a:t>
            </a:r>
            <a:r>
              <a:rPr lang="zh-CN" altLang="en-US" sz="2600" dirty="0">
                <a:latin typeface="宋体" pitchFamily="2" charset="-122"/>
              </a:rPr>
              <a:t>中的元素很多时，信任函数</a:t>
            </a:r>
            <a:r>
              <a:rPr lang="en-US" altLang="zh-CN" sz="2600" i="1" dirty="0">
                <a:latin typeface="宋体" pitchFamily="2" charset="-122"/>
              </a:rPr>
              <a:t>Bel</a:t>
            </a:r>
            <a:r>
              <a:rPr lang="zh-CN" altLang="en-US" sz="2600" dirty="0">
                <a:latin typeface="宋体" pitchFamily="2" charset="-122"/>
              </a:rPr>
              <a:t>及正交和等的运算将是相当复杂的，工作量很大，这是由于需要穷举</a:t>
            </a:r>
            <a:r>
              <a:rPr lang="en-US" altLang="zh-CN" sz="2600" dirty="0">
                <a:latin typeface="宋体" pitchFamily="2" charset="-122"/>
              </a:rPr>
              <a:t>D</a:t>
            </a:r>
            <a:r>
              <a:rPr lang="zh-CN" altLang="en-US" sz="2600" dirty="0">
                <a:latin typeface="宋体" pitchFamily="2" charset="-122"/>
              </a:rPr>
              <a:t>的所有子集，而子集的数量是   的缘故。另外，证据理论要求</a:t>
            </a:r>
            <a:r>
              <a:rPr lang="en-US" altLang="zh-CN" sz="2600" dirty="0">
                <a:latin typeface="宋体" pitchFamily="2" charset="-122"/>
              </a:rPr>
              <a:t>D</a:t>
            </a:r>
            <a:r>
              <a:rPr lang="zh-CN" altLang="en-US" sz="2600" dirty="0">
                <a:latin typeface="宋体" pitchFamily="2" charset="-122"/>
              </a:rPr>
              <a:t>中的元素是互斥的，这一点在许多应用领域也难以做到。</a:t>
            </a:r>
            <a:endParaRPr lang="en-US" altLang="zh-CN" sz="2600" dirty="0">
              <a:latin typeface="宋体" pitchFamily="2" charset="-122"/>
            </a:endParaRPr>
          </a:p>
          <a:p>
            <a:pPr eaLnBrk="1" hangingPunct="1">
              <a:lnSpc>
                <a:spcPct val="130000"/>
              </a:lnSpc>
            </a:pPr>
            <a:r>
              <a:rPr lang="en-US" altLang="zh-CN" sz="2600" dirty="0">
                <a:latin typeface="宋体" pitchFamily="2" charset="-122"/>
              </a:rPr>
              <a:t>    </a:t>
            </a:r>
            <a:r>
              <a:rPr lang="zh-CN" altLang="en-US" sz="2600" dirty="0">
                <a:latin typeface="宋体" pitchFamily="2" charset="-122"/>
              </a:rPr>
              <a:t>为解决这些问题，巴尼特提出了一种方法，运用这种方法可以降低计算的复杂性并解决互斥的问题。该方法的基本思想是把</a:t>
            </a:r>
            <a:r>
              <a:rPr lang="en-US" altLang="zh-CN" sz="2600" dirty="0">
                <a:latin typeface="宋体" pitchFamily="2" charset="-122"/>
              </a:rPr>
              <a:t>D</a:t>
            </a:r>
            <a:r>
              <a:rPr lang="zh-CN" altLang="en-US" sz="2600" dirty="0">
                <a:latin typeface="宋体" pitchFamily="2" charset="-122"/>
              </a:rPr>
              <a:t>划分为若干组，每组只包含相互排斥的元素，称为一个辨别框，求解问题时，只需在各自的辨别框上考虑概率分配的影响。</a:t>
            </a:r>
            <a:endParaRPr lang="zh-CN" altLang="en-US" sz="2600" dirty="0">
              <a:latin typeface="Arial" panose="020B0604020202090204" pitchFamily="34" charset="0"/>
            </a:endParaRPr>
          </a:p>
        </p:txBody>
      </p:sp>
      <p:sp>
        <p:nvSpPr>
          <p:cNvPr id="74756" name="Rectangle 3"/>
          <p:cNvSpPr/>
          <p:nvPr/>
        </p:nvSpPr>
        <p:spPr>
          <a:xfrm>
            <a:off x="3214688" y="30908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74757" name="Text Box 7"/>
          <p:cNvSpPr txBox="1"/>
          <p:nvPr/>
        </p:nvSpPr>
        <p:spPr>
          <a:xfrm>
            <a:off x="381000" y="381000"/>
            <a:ext cx="3790950" cy="523875"/>
          </a:xfrm>
          <a:prstGeom prst="rect">
            <a:avLst/>
          </a:prstGeom>
          <a:noFill/>
          <a:ln w="9525">
            <a:noFill/>
          </a:ln>
        </p:spPr>
        <p:txBody>
          <a:bodyPr wrap="none">
            <a:spAutoFit/>
          </a:bodyPr>
          <a:lstStyle/>
          <a:p>
            <a:pPr eaLnBrk="1" hangingPunct="1"/>
            <a:r>
              <a:rPr lang="zh-CN" altLang="en-US" sz="2800" b="1" dirty="0">
                <a:latin typeface="宋体" pitchFamily="2" charset="-122"/>
              </a:rPr>
              <a:t>证据理论的主要优缺点</a:t>
            </a:r>
            <a:endParaRPr lang="zh-CN" altLang="en-US" sz="2800" b="1" dirty="0">
              <a:latin typeface="Arial" panose="020B0604020202090204" pitchFamily="34" charset="0"/>
            </a:endParaRPr>
          </a:p>
        </p:txBody>
      </p:sp>
      <p:graphicFrame>
        <p:nvGraphicFramePr>
          <p:cNvPr id="74758" name="对象 1"/>
          <p:cNvGraphicFramePr>
            <a:graphicFrameLocks noChangeAspect="1"/>
          </p:cNvGraphicFramePr>
          <p:nvPr/>
        </p:nvGraphicFramePr>
        <p:xfrm>
          <a:off x="6400800" y="2209800"/>
          <a:ext cx="431800" cy="374650"/>
        </p:xfrm>
        <a:graphic>
          <a:graphicData uri="http://schemas.openxmlformats.org/presentationml/2006/ole">
            <mc:AlternateContent xmlns:mc="http://schemas.openxmlformats.org/markup-compatibility/2006">
              <mc:Choice xmlns:v="urn:schemas-microsoft-com:vml" Requires="v">
                <p:oleObj spid="_x0000_s25615" name="" r:id="rId1" imgW="190500" imgH="165100" progId="Equation.DSMT4">
                  <p:embed/>
                </p:oleObj>
              </mc:Choice>
              <mc:Fallback>
                <p:oleObj name="" r:id="rId1" imgW="190500" imgH="165100" progId="Equation.DSMT4">
                  <p:embed/>
                  <p:pic>
                    <p:nvPicPr>
                      <p:cNvPr id="0" name="图片 3212"/>
                      <p:cNvPicPr/>
                      <p:nvPr/>
                    </p:nvPicPr>
                    <p:blipFill>
                      <a:blip r:embed="rId2"/>
                      <a:stretch>
                        <a:fillRect/>
                      </a:stretch>
                    </p:blipFill>
                    <p:spPr>
                      <a:xfrm>
                        <a:off x="6400800" y="2209800"/>
                        <a:ext cx="431800" cy="3746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5779" name="Text Box 2"/>
          <p:cNvSpPr txBox="1"/>
          <p:nvPr/>
        </p:nvSpPr>
        <p:spPr>
          <a:xfrm>
            <a:off x="533400" y="1066800"/>
            <a:ext cx="8305800" cy="3659188"/>
          </a:xfrm>
          <a:prstGeom prst="rect">
            <a:avLst/>
          </a:prstGeom>
          <a:noFill/>
          <a:ln w="9525">
            <a:noFill/>
          </a:ln>
        </p:spPr>
        <p:txBody>
          <a:bodyPr>
            <a:spAutoFit/>
          </a:bodyPr>
          <a:lstStyle/>
          <a:p>
            <a:pPr eaLnBrk="1" hangingPunct="1">
              <a:lnSpc>
                <a:spcPct val="130000"/>
              </a:lnSpc>
            </a:pPr>
            <a:r>
              <a:rPr lang="zh-CN" altLang="en-US" sz="2600" dirty="0">
                <a:latin typeface="宋体" pitchFamily="2" charset="-122"/>
              </a:rPr>
              <a:t>    证据理论的优点是它只需满足比概率论更弱的公理系统，能处理由“不知道”所引起的不确定性，由于</a:t>
            </a:r>
            <a:r>
              <a:rPr lang="en-US" altLang="zh-CN" sz="2600" dirty="0">
                <a:latin typeface="宋体" pitchFamily="2" charset="-122"/>
              </a:rPr>
              <a:t>D</a:t>
            </a:r>
            <a:r>
              <a:rPr lang="zh-CN" altLang="en-US" sz="2600" dirty="0">
                <a:latin typeface="宋体" pitchFamily="2" charset="-122"/>
              </a:rPr>
              <a:t>的子集可以是多个元素的集合，因而知识的结论部分可以是更一般的假设，这就便于领域专家从不同的语义层次上表达他们的知识，不必被限制在由单元素所表示的最明确的层次上。在应用证据理论时需要注意的是合理地划分辨别框及有效地控制计算的复杂性等。</a:t>
            </a:r>
            <a:endParaRPr lang="zh-CN" altLang="en-US" sz="2600" dirty="0">
              <a:latin typeface="宋体" pitchFamily="2" charset="-122"/>
            </a:endParaRPr>
          </a:p>
        </p:txBody>
      </p:sp>
      <p:sp>
        <p:nvSpPr>
          <p:cNvPr id="75780" name="Rectangle 3"/>
          <p:cNvSpPr/>
          <p:nvPr/>
        </p:nvSpPr>
        <p:spPr>
          <a:xfrm>
            <a:off x="3214688" y="30908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75781" name="Text Box 7"/>
          <p:cNvSpPr txBox="1"/>
          <p:nvPr/>
        </p:nvSpPr>
        <p:spPr>
          <a:xfrm>
            <a:off x="381000" y="381000"/>
            <a:ext cx="3790950" cy="523875"/>
          </a:xfrm>
          <a:prstGeom prst="rect">
            <a:avLst/>
          </a:prstGeom>
          <a:noFill/>
          <a:ln w="9525">
            <a:noFill/>
          </a:ln>
        </p:spPr>
        <p:txBody>
          <a:bodyPr wrap="none">
            <a:spAutoFit/>
          </a:bodyPr>
          <a:lstStyle/>
          <a:p>
            <a:pPr eaLnBrk="1" hangingPunct="1"/>
            <a:r>
              <a:rPr lang="zh-CN" altLang="en-US" sz="2800" b="1" dirty="0">
                <a:latin typeface="宋体" pitchFamily="2" charset="-122"/>
              </a:rPr>
              <a:t>证据理论的主要优缺点</a:t>
            </a:r>
            <a:endParaRPr lang="zh-CN" altLang="en-US" sz="2800" b="1" dirty="0">
              <a:latin typeface="Arial" panose="020B0604020202090204" pitchFamily="34" charset="0"/>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6803" name="Rectangle 2"/>
          <p:cNvSpPr>
            <a:spLocks noGrp="1"/>
          </p:cNvSpPr>
          <p:nvPr>
            <p:ph type="title"/>
          </p:nvPr>
        </p:nvSpPr>
        <p:spPr/>
        <p:txBody>
          <a:bodyPr vert="horz" wrap="square" lIns="91440" tIns="45720" rIns="91440" bIns="45720" anchor="b" anchorCtr="0"/>
          <a:lstStyle/>
          <a:p>
            <a:pPr eaLnBrk="1" hangingPunct="1"/>
            <a:r>
              <a:rPr lang="zh-CN" altLang="en-US" b="0" dirty="0">
                <a:latin typeface="Times New Roman" panose="02020603050405020304" pitchFamily="18" charset="0"/>
              </a:rPr>
              <a:t>第</a:t>
            </a:r>
            <a:r>
              <a:rPr lang="en-US" altLang="zh-CN" b="0" dirty="0">
                <a:latin typeface="Times New Roman" panose="02020603050405020304" pitchFamily="18" charset="0"/>
              </a:rPr>
              <a:t>4</a:t>
            </a:r>
            <a:r>
              <a:rPr lang="zh-CN" altLang="en-US" b="0" dirty="0">
                <a:latin typeface="Times New Roman" panose="02020603050405020304" pitchFamily="18" charset="0"/>
              </a:rPr>
              <a:t>章  不确定性推理方法</a:t>
            </a:r>
            <a:endParaRPr lang="zh-CN" altLang="en-US" b="0" dirty="0">
              <a:latin typeface="Times New Roman" panose="02020603050405020304" pitchFamily="18" charset="0"/>
            </a:endParaRPr>
          </a:p>
        </p:txBody>
      </p:sp>
      <p:sp>
        <p:nvSpPr>
          <p:cNvPr id="76804" name="Rectangle 3"/>
          <p:cNvSpPr>
            <a:spLocks noGrp="1"/>
          </p:cNvSpPr>
          <p:nvPr>
            <p:ph idx="1"/>
          </p:nvPr>
        </p:nvSpPr>
        <p:spPr>
          <a:xfrm>
            <a:off x="539750" y="908050"/>
            <a:ext cx="8353425" cy="5400675"/>
          </a:xfrm>
        </p:spPr>
        <p:txBody>
          <a:bodyPr vert="horz" wrap="square" lIns="91440" tIns="45720" rIns="91440" bIns="45720" anchor="t" anchorCtr="0"/>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可信度方法</a:t>
            </a:r>
            <a:endParaRPr lang="zh-CN" altLang="en-US" b="1" dirty="0">
              <a:latin typeface="Times New Roman" panose="02020603050405020304" pitchFamily="18" charset="0"/>
            </a:endParaRPr>
          </a:p>
          <a:p>
            <a:pPr eaLnBrk="1" hangingPunct="1">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证据理论</a:t>
            </a:r>
            <a:endParaRPr lang="zh-CN" altLang="en-US" b="1" dirty="0">
              <a:latin typeface="Times New Roman" panose="02020603050405020304" pitchFamily="18" charset="0"/>
            </a:endParaRPr>
          </a:p>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4.4  </a:t>
            </a:r>
            <a:r>
              <a:rPr lang="zh-CN" altLang="en-US" b="1" dirty="0">
                <a:solidFill>
                  <a:srgbClr val="0000FF"/>
                </a:solidFill>
                <a:latin typeface="Times New Roman" panose="02020603050405020304" pitchFamily="18" charset="0"/>
              </a:rPr>
              <a:t>模糊推理方法</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7827"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  </a:t>
            </a:r>
            <a:r>
              <a:rPr lang="zh-CN" altLang="en-US" b="0" dirty="0">
                <a:latin typeface="Times New Roman" panose="02020603050405020304" pitchFamily="18" charset="0"/>
              </a:rPr>
              <a:t>模糊推理方法</a:t>
            </a:r>
            <a:endParaRPr lang="zh-CN" altLang="en-US" b="0" dirty="0">
              <a:latin typeface="Times New Roman" panose="02020603050405020304" pitchFamily="18" charset="0"/>
            </a:endParaRPr>
          </a:p>
        </p:txBody>
      </p:sp>
      <p:sp>
        <p:nvSpPr>
          <p:cNvPr id="390147" name="Rectangle 3"/>
          <p:cNvSpPr>
            <a:spLocks noGrp="1"/>
          </p:cNvSpPr>
          <p:nvPr>
            <p:ph idx="1"/>
          </p:nvPr>
        </p:nvSpPr>
        <p:spPr>
          <a:xfrm>
            <a:off x="457200" y="914400"/>
            <a:ext cx="8642350" cy="5400675"/>
          </a:xfrm>
        </p:spPr>
        <p:txBody>
          <a:bodyPr vert="horz" wrap="square" lIns="91440" tIns="45720" rIns="91440" bIns="45720" anchor="t" anchorCtr="0"/>
          <a:lstStyle/>
          <a:p>
            <a:pPr eaLnBrk="1" hangingPunct="1">
              <a:lnSpc>
                <a:spcPct val="140000"/>
              </a:lnSpc>
              <a:buSzPct val="60000"/>
              <a:buFontTx/>
              <a:buBlip>
                <a:blip r:embed="rId1"/>
              </a:buBlip>
            </a:pPr>
            <a:r>
              <a:rPr lang="en-US" altLang="zh-CN" sz="3000" b="1" dirty="0">
                <a:latin typeface="Times New Roman" panose="02020603050405020304" pitchFamily="18" charset="0"/>
              </a:rPr>
              <a:t>4.4.1  </a:t>
            </a:r>
            <a:r>
              <a:rPr lang="zh-CN" altLang="en-US" sz="3000" b="1" dirty="0">
                <a:latin typeface="Times New Roman" panose="02020603050405020304" pitchFamily="18" charset="0"/>
              </a:rPr>
              <a:t>模糊逻辑的提出与发展</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4.4.2  </a:t>
            </a:r>
            <a:r>
              <a:rPr lang="zh-CN" altLang="en-US" sz="3000" b="1" dirty="0">
                <a:latin typeface="Times New Roman" panose="02020603050405020304" pitchFamily="18" charset="0"/>
              </a:rPr>
              <a:t>模糊集合</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4.4.3  </a:t>
            </a:r>
            <a:r>
              <a:rPr lang="zh-CN" altLang="en-US" sz="3000" b="1" dirty="0">
                <a:latin typeface="Times New Roman" panose="02020603050405020304" pitchFamily="18" charset="0"/>
              </a:rPr>
              <a:t>模糊集合的运算</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4.4.4  </a:t>
            </a:r>
            <a:r>
              <a:rPr lang="zh-CN" altLang="en-US" sz="3000" b="1" dirty="0">
                <a:latin typeface="Times New Roman" panose="02020603050405020304" pitchFamily="18" charset="0"/>
              </a:rPr>
              <a:t>模糊关系与模糊关系的合成</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4.4.5  </a:t>
            </a:r>
            <a:r>
              <a:rPr lang="zh-CN" altLang="en-US" sz="3000" b="1" dirty="0">
                <a:latin typeface="Times New Roman" panose="02020603050405020304" pitchFamily="18" charset="0"/>
              </a:rPr>
              <a:t>模糊推理</a:t>
            </a:r>
            <a:endParaRPr lang="zh-CN" altLang="en-US" sz="3000" b="1" dirty="0">
              <a:latin typeface="Times New Roman" panose="02020603050405020304" pitchFamily="18" charset="0"/>
            </a:endParaRPr>
          </a:p>
          <a:p>
            <a:pPr eaLnBrk="1" hangingPunct="1">
              <a:lnSpc>
                <a:spcPct val="140000"/>
              </a:lnSpc>
              <a:buSzPct val="60000"/>
              <a:buFontTx/>
              <a:buBlip>
                <a:blip r:embed="rId1"/>
              </a:buBlip>
            </a:pPr>
            <a:r>
              <a:rPr lang="en-US" altLang="zh-CN" sz="3000" b="1" dirty="0">
                <a:latin typeface="Times New Roman" panose="02020603050405020304" pitchFamily="18" charset="0"/>
              </a:rPr>
              <a:t>4.4.6  </a:t>
            </a:r>
            <a:r>
              <a:rPr lang="zh-CN" altLang="en-US" sz="3000" b="1" dirty="0">
                <a:latin typeface="Times New Roman" panose="02020603050405020304" pitchFamily="18" charset="0"/>
              </a:rPr>
              <a:t>模糊决策</a:t>
            </a:r>
            <a:endParaRPr lang="zh-CN" altLang="en-US" sz="30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 calcmode="lin" valueType="num">
                                      <p:cBhvr additive="base">
                                        <p:cTn id="7" dur="500" fill="hold"/>
                                        <p:tgtEl>
                                          <p:spTgt spid="390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 calcmode="lin" valueType="num">
                                      <p:cBhvr additive="base">
                                        <p:cTn id="12" dur="500" fill="hold"/>
                                        <p:tgtEl>
                                          <p:spTgt spid="3901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014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 calcmode="lin" valueType="num">
                                      <p:cBhvr additive="base">
                                        <p:cTn id="17" dur="500" fill="hold"/>
                                        <p:tgtEl>
                                          <p:spTgt spid="3901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014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90147">
                                            <p:txEl>
                                              <p:pRg st="3" end="3"/>
                                            </p:txEl>
                                          </p:spTgt>
                                        </p:tgtEl>
                                        <p:attrNameLst>
                                          <p:attrName>style.visibility</p:attrName>
                                        </p:attrNameLst>
                                      </p:cBhvr>
                                      <p:to>
                                        <p:strVal val="visible"/>
                                      </p:to>
                                    </p:set>
                                    <p:anim calcmode="lin" valueType="num">
                                      <p:cBhvr additive="base">
                                        <p:cTn id="22" dur="500" fill="hold"/>
                                        <p:tgtEl>
                                          <p:spTgt spid="39014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90147">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90147">
                                            <p:txEl>
                                              <p:pRg st="4" end="4"/>
                                            </p:txEl>
                                          </p:spTgt>
                                        </p:tgtEl>
                                        <p:attrNameLst>
                                          <p:attrName>style.visibility</p:attrName>
                                        </p:attrNameLst>
                                      </p:cBhvr>
                                      <p:to>
                                        <p:strVal val="visible"/>
                                      </p:to>
                                    </p:set>
                                    <p:anim calcmode="lin" valueType="num">
                                      <p:cBhvr additive="base">
                                        <p:cTn id="27" dur="500" fill="hold"/>
                                        <p:tgtEl>
                                          <p:spTgt spid="39014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0147">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90147">
                                            <p:txEl>
                                              <p:pRg st="5" end="5"/>
                                            </p:txEl>
                                          </p:spTgt>
                                        </p:tgtEl>
                                        <p:attrNameLst>
                                          <p:attrName>style.visibility</p:attrName>
                                        </p:attrNameLst>
                                      </p:cBhvr>
                                      <p:to>
                                        <p:strVal val="visible"/>
                                      </p:to>
                                    </p:set>
                                    <p:anim calcmode="lin" valueType="num">
                                      <p:cBhvr additive="base">
                                        <p:cTn id="32" dur="500" fill="hold"/>
                                        <p:tgtEl>
                                          <p:spTgt spid="39014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90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advAuto="100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885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4.4.1 </a:t>
            </a:r>
            <a:r>
              <a:rPr lang="zh-CN" altLang="en-US" b="0" dirty="0">
                <a:latin typeface="Times New Roman" panose="02020603050405020304" pitchFamily="18" charset="0"/>
              </a:rPr>
              <a:t>模糊逻辑的提出与发展</a:t>
            </a:r>
            <a:endParaRPr lang="zh-CN" altLang="en-US" b="0" dirty="0">
              <a:latin typeface="Times New Roman" panose="02020603050405020304" pitchFamily="18" charset="0"/>
            </a:endParaRPr>
          </a:p>
        </p:txBody>
      </p:sp>
      <p:sp>
        <p:nvSpPr>
          <p:cNvPr id="78852" name="Rectangle 3"/>
          <p:cNvSpPr>
            <a:spLocks noGrp="1"/>
          </p:cNvSpPr>
          <p:nvPr>
            <p:ph idx="1"/>
          </p:nvPr>
        </p:nvSpPr>
        <p:spPr/>
        <p:txBody>
          <a:bodyPr vert="horz" wrap="square" lIns="91440" tIns="45720" rIns="91440" bIns="45720" anchor="t" anchorCtr="0"/>
          <a:lstStyle/>
          <a:p>
            <a:pPr marL="0" indent="0" eaLnBrk="1" hangingPunct="1"/>
            <a:r>
              <a:rPr lang="en-US" altLang="zh-CN" dirty="0">
                <a:latin typeface="Times New Roman" panose="02020603050405020304" pitchFamily="18" charset="0"/>
              </a:rPr>
              <a:t> </a:t>
            </a:r>
            <a:r>
              <a:rPr lang="en-US" altLang="zh-CN" sz="2600" dirty="0">
                <a:latin typeface="Times New Roman" panose="02020603050405020304" pitchFamily="18" charset="0"/>
              </a:rPr>
              <a:t> 1965</a:t>
            </a:r>
            <a:r>
              <a:rPr lang="zh-CN" altLang="en-US" sz="2600" dirty="0">
                <a:latin typeface="Times New Roman" panose="02020603050405020304" pitchFamily="18" charset="0"/>
              </a:rPr>
              <a:t>年，美国</a:t>
            </a:r>
            <a:r>
              <a:rPr lang="en-US" altLang="zh-CN" sz="2600" dirty="0">
                <a:latin typeface="Times New Roman" panose="02020603050405020304" pitchFamily="18" charset="0"/>
              </a:rPr>
              <a:t>L. A. Zadeh</a:t>
            </a:r>
            <a:r>
              <a:rPr lang="zh-CN" altLang="en-US" sz="2600" dirty="0">
                <a:latin typeface="Times New Roman" panose="02020603050405020304" pitchFamily="18" charset="0"/>
              </a:rPr>
              <a:t>扎德发表了“</a:t>
            </a:r>
            <a:r>
              <a:rPr lang="en-US" altLang="zh-CN" sz="2600" dirty="0">
                <a:latin typeface="Times New Roman" panose="02020603050405020304" pitchFamily="18" charset="0"/>
              </a:rPr>
              <a:t>fuzzy set”</a:t>
            </a:r>
            <a:r>
              <a:rPr lang="zh-CN" altLang="en-US" sz="2600" dirty="0">
                <a:latin typeface="Times New Roman" panose="02020603050405020304" pitchFamily="18" charset="0"/>
              </a:rPr>
              <a:t>的论文，首先提出了模糊理论。</a:t>
            </a:r>
            <a:endParaRPr lang="zh-CN" altLang="en-US" dirty="0">
              <a:latin typeface="Times New Roman" panose="02020603050405020304" pitchFamily="18" charset="0"/>
            </a:endParaRPr>
          </a:p>
        </p:txBody>
      </p:sp>
      <p:pic>
        <p:nvPicPr>
          <p:cNvPr id="78853" name="Picture 4" descr="Zadeh"/>
          <p:cNvPicPr>
            <a:picLocks noChangeAspect="1"/>
          </p:cNvPicPr>
          <p:nvPr/>
        </p:nvPicPr>
        <p:blipFill>
          <a:blip r:embed="rId1"/>
          <a:stretch>
            <a:fillRect/>
          </a:stretch>
        </p:blipFill>
        <p:spPr>
          <a:xfrm>
            <a:off x="0" y="2209800"/>
            <a:ext cx="2963863" cy="4267200"/>
          </a:xfrm>
          <a:prstGeom prst="rect">
            <a:avLst/>
          </a:prstGeom>
          <a:noFill/>
          <a:ln w="9525">
            <a:noFill/>
          </a:ln>
        </p:spPr>
      </p:pic>
      <p:pic>
        <p:nvPicPr>
          <p:cNvPr id="78854" name="Picture 5" descr="jury_banquet_3"/>
          <p:cNvPicPr>
            <a:picLocks noChangeAspect="1"/>
          </p:cNvPicPr>
          <p:nvPr/>
        </p:nvPicPr>
        <p:blipFill>
          <a:blip r:embed="rId2"/>
          <a:stretch>
            <a:fillRect/>
          </a:stretch>
        </p:blipFill>
        <p:spPr>
          <a:xfrm>
            <a:off x="2932113" y="2133600"/>
            <a:ext cx="6248400" cy="4343400"/>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195" name="Rectangle 2"/>
          <p:cNvSpPr>
            <a:spLocks noGrp="1"/>
          </p:cNvSpPr>
          <p:nvPr>
            <p:ph type="title"/>
          </p:nvPr>
        </p:nvSpPr>
        <p:spPr/>
        <p:txBody>
          <a:bodyPr vert="horz" wrap="square" lIns="91440" tIns="45720" rIns="91440" bIns="45720" anchor="b" anchorCtr="0"/>
          <a:lstStyle/>
          <a:p>
            <a:pPr eaLnBrk="1" hangingPunct="1"/>
            <a:r>
              <a:rPr lang="zh-CN" altLang="en-US" b="0" dirty="0">
                <a:latin typeface="Times New Roman" panose="02020603050405020304" pitchFamily="18" charset="0"/>
              </a:rPr>
              <a:t>第</a:t>
            </a:r>
            <a:r>
              <a:rPr lang="en-US" altLang="zh-CN" b="0" dirty="0">
                <a:latin typeface="Times New Roman" panose="02020603050405020304" pitchFamily="18" charset="0"/>
              </a:rPr>
              <a:t>4</a:t>
            </a:r>
            <a:r>
              <a:rPr lang="zh-CN" altLang="en-US" b="0" dirty="0">
                <a:latin typeface="Times New Roman" panose="02020603050405020304" pitchFamily="18" charset="0"/>
              </a:rPr>
              <a:t>章  不确定性推理方法</a:t>
            </a:r>
            <a:endParaRPr lang="zh-CN" altLang="en-US" b="0" dirty="0">
              <a:latin typeface="Times New Roman" panose="02020603050405020304" pitchFamily="18" charset="0"/>
            </a:endParaRPr>
          </a:p>
        </p:txBody>
      </p:sp>
      <p:sp>
        <p:nvSpPr>
          <p:cNvPr id="8196" name="Rectangle 3"/>
          <p:cNvSpPr>
            <a:spLocks noGrp="1"/>
          </p:cNvSpPr>
          <p:nvPr>
            <p:ph idx="1"/>
          </p:nvPr>
        </p:nvSpPr>
        <p:spPr>
          <a:xfrm>
            <a:off x="539750" y="981075"/>
            <a:ext cx="8353425" cy="5400675"/>
          </a:xfrm>
        </p:spPr>
        <p:txBody>
          <a:bodyPr vert="horz" wrap="square" lIns="91440" tIns="45720" rIns="91440" bIns="45720" anchor="t" anchorCtr="0"/>
          <a:lstStyle/>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4.1  </a:t>
            </a:r>
            <a:r>
              <a:rPr lang="zh-CN" altLang="en-US" b="1" dirty="0">
                <a:solidFill>
                  <a:srgbClr val="0000FF"/>
                </a:solidFill>
                <a:latin typeface="Times New Roman" panose="02020603050405020304" pitchFamily="18" charset="0"/>
              </a:rPr>
              <a:t>不确定性推理中的基本问题</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40000"/>
              </a:lnSpc>
              <a:buFont typeface="Wingdings" panose="05000000000000000000" pitchFamily="2" charset="2"/>
              <a:buChar char="o"/>
            </a:pPr>
            <a:r>
              <a:rPr lang="en-US" altLang="zh-CN" b="1" dirty="0">
                <a:latin typeface="Times New Roman" panose="02020603050405020304" pitchFamily="18" charset="0"/>
              </a:rPr>
              <a:t>4.2  </a:t>
            </a:r>
            <a:r>
              <a:rPr lang="zh-CN" altLang="en-US" b="1" dirty="0">
                <a:latin typeface="Times New Roman" panose="02020603050405020304" pitchFamily="18" charset="0"/>
              </a:rPr>
              <a:t>可信度方法</a:t>
            </a:r>
            <a:endParaRPr lang="zh-CN" altLang="en-US" b="1" dirty="0">
              <a:latin typeface="Times New Roman" panose="02020603050405020304" pitchFamily="18" charset="0"/>
            </a:endParaRPr>
          </a:p>
          <a:p>
            <a:pPr eaLnBrk="1" hangingPunct="1">
              <a:lnSpc>
                <a:spcPct val="140000"/>
              </a:lnSpc>
              <a:buFont typeface="Wingdings" panose="05000000000000000000" pitchFamily="2" charset="2"/>
              <a:buChar char="o"/>
            </a:pPr>
            <a:r>
              <a:rPr lang="en-US" altLang="zh-CN" b="1" dirty="0">
                <a:latin typeface="Times New Roman" panose="02020603050405020304" pitchFamily="18" charset="0"/>
              </a:rPr>
              <a:t>4.3  </a:t>
            </a:r>
            <a:r>
              <a:rPr lang="zh-CN" altLang="en-US" b="1" dirty="0">
                <a:latin typeface="Times New Roman" panose="02020603050405020304" pitchFamily="18" charset="0"/>
              </a:rPr>
              <a:t>证据理论</a:t>
            </a:r>
            <a:endParaRPr lang="zh-CN" altLang="en-US" b="1" dirty="0">
              <a:latin typeface="Times New Roman" panose="02020603050405020304" pitchFamily="18" charset="0"/>
            </a:endParaRPr>
          </a:p>
          <a:p>
            <a:pPr eaLnBrk="1" hangingPunct="1">
              <a:lnSpc>
                <a:spcPct val="140000"/>
              </a:lnSpc>
              <a:buFont typeface="Wingdings" panose="05000000000000000000" pitchFamily="2" charset="2"/>
              <a:buChar char="o"/>
            </a:pPr>
            <a:r>
              <a:rPr lang="en-US" altLang="zh-CN" b="1" dirty="0">
                <a:latin typeface="Times New Roman" panose="02020603050405020304" pitchFamily="18" charset="0"/>
              </a:rPr>
              <a:t>4.4  </a:t>
            </a:r>
            <a:r>
              <a:rPr lang="zh-CN" altLang="en-US" b="1" dirty="0">
                <a:latin typeface="Times New Roman" panose="02020603050405020304" pitchFamily="18" charset="0"/>
              </a:rPr>
              <a:t>模糊推理方法 </a:t>
            </a:r>
            <a:endParaRPr lang="zh-CN" altLang="en-US" b="1" dirty="0">
              <a:latin typeface="Times New Roman" panose="02020603050405020304"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7987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4.4.1 </a:t>
            </a:r>
            <a:r>
              <a:rPr lang="zh-CN" altLang="en-US" sz="3600" dirty="0">
                <a:solidFill>
                  <a:schemeClr val="bg1"/>
                </a:solidFill>
                <a:latin typeface="Times New Roman" panose="02020603050405020304" pitchFamily="18" charset="0"/>
                <a:ea typeface="黑体" panose="02010609060101010101" pitchFamily="2" charset="-122"/>
              </a:rPr>
              <a:t>模糊逻辑的提出与发展</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393219" name="Rectangle 3"/>
          <p:cNvSpPr/>
          <p:nvPr/>
        </p:nvSpPr>
        <p:spPr>
          <a:xfrm>
            <a:off x="395288" y="1052513"/>
            <a:ext cx="8353425" cy="5400675"/>
          </a:xfrm>
          <a:prstGeom prst="rect">
            <a:avLst/>
          </a:prstGeom>
          <a:noFill/>
          <a:ln w="9525">
            <a:noFill/>
          </a:ln>
        </p:spPr>
        <p:txBody>
          <a:bodyPr/>
          <a:lstStyle/>
          <a:p>
            <a:pPr algn="just" eaLnBrk="1" hangingPunct="1">
              <a:lnSpc>
                <a:spcPct val="120000"/>
              </a:lnSpc>
              <a:spcBef>
                <a:spcPct val="30000"/>
              </a:spcBef>
              <a:buClr>
                <a:schemeClr val="accent2"/>
              </a:buClr>
              <a:buFont typeface="Wingdings" panose="05000000000000000000" pitchFamily="2" charset="2"/>
              <a:buChar char="o"/>
            </a:pPr>
            <a:r>
              <a:rPr lang="en-US" altLang="zh-CN" sz="2800" dirty="0">
                <a:latin typeface="Times New Roman" panose="02020603050405020304" pitchFamily="18" charset="0"/>
              </a:rPr>
              <a:t> </a:t>
            </a:r>
            <a:r>
              <a:rPr lang="zh-CN" altLang="en-US" sz="2800" dirty="0">
                <a:latin typeface="Times New Roman" panose="02020603050405020304" pitchFamily="18" charset="0"/>
              </a:rPr>
              <a:t>从</a:t>
            </a:r>
            <a:r>
              <a:rPr lang="en-US" altLang="zh-CN" sz="2800" dirty="0">
                <a:latin typeface="Times New Roman" panose="02020603050405020304" pitchFamily="18" charset="0"/>
              </a:rPr>
              <a:t>1965</a:t>
            </a:r>
            <a:r>
              <a:rPr lang="zh-CN" altLang="en-US" sz="2800" dirty="0">
                <a:latin typeface="Times New Roman" panose="02020603050405020304" pitchFamily="18" charset="0"/>
              </a:rPr>
              <a:t>年到</a:t>
            </a:r>
            <a:r>
              <a:rPr lang="en-US" altLang="zh-CN" sz="2800" dirty="0">
                <a:latin typeface="Times New Roman" panose="02020603050405020304" pitchFamily="18" charset="0"/>
              </a:rPr>
              <a:t>20</a:t>
            </a:r>
            <a:r>
              <a:rPr lang="zh-CN" altLang="en-US" sz="2800" dirty="0">
                <a:latin typeface="Times New Roman" panose="02020603050405020304" pitchFamily="18" charset="0"/>
              </a:rPr>
              <a:t>世纪</a:t>
            </a:r>
            <a:r>
              <a:rPr lang="en-US" altLang="zh-CN" sz="2800" dirty="0">
                <a:latin typeface="Times New Roman" panose="02020603050405020304" pitchFamily="18" charset="0"/>
              </a:rPr>
              <a:t>80</a:t>
            </a:r>
            <a:r>
              <a:rPr lang="zh-CN" altLang="en-US" sz="2800" dirty="0">
                <a:latin typeface="Times New Roman" panose="02020603050405020304" pitchFamily="18" charset="0"/>
              </a:rPr>
              <a:t>年代，在美国、欧洲、中国和日本，只有少数科学家研究模糊理论。</a:t>
            </a:r>
            <a:endParaRPr lang="zh-CN" altLang="en-US" sz="2800"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zh-CN" altLang="en-US" sz="2800" dirty="0">
                <a:latin typeface="Times New Roman" panose="02020603050405020304" pitchFamily="18" charset="0"/>
              </a:rPr>
              <a:t> </a:t>
            </a:r>
            <a:r>
              <a:rPr lang="en-US" altLang="zh-CN" sz="2800" dirty="0">
                <a:latin typeface="Times New Roman" panose="02020603050405020304" pitchFamily="18" charset="0"/>
              </a:rPr>
              <a:t>1974</a:t>
            </a:r>
            <a:r>
              <a:rPr lang="zh-CN" altLang="en-US" sz="2800" dirty="0">
                <a:latin typeface="Times New Roman" panose="02020603050405020304" pitchFamily="18" charset="0"/>
              </a:rPr>
              <a:t>年，英国</a:t>
            </a:r>
            <a:r>
              <a:rPr lang="en-US" altLang="zh-CN" sz="2800" dirty="0">
                <a:latin typeface="Times New Roman" panose="02020603050405020304" pitchFamily="18" charset="0"/>
              </a:rPr>
              <a:t>Mamdani</a:t>
            </a:r>
            <a:r>
              <a:rPr lang="zh-CN" altLang="en-US" sz="2800" dirty="0">
                <a:latin typeface="Times New Roman" panose="02020603050405020304" pitchFamily="18" charset="0"/>
              </a:rPr>
              <a:t>首次将模糊理论应用于热电厂的蒸汽机控制。</a:t>
            </a:r>
            <a:endParaRPr lang="zh-CN" altLang="en-US" sz="2800"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zh-CN" altLang="en-US" sz="2800" dirty="0">
                <a:latin typeface="Times New Roman" panose="02020603050405020304" pitchFamily="18" charset="0"/>
              </a:rPr>
              <a:t> </a:t>
            </a:r>
            <a:r>
              <a:rPr lang="en-US" altLang="zh-CN" sz="2800" dirty="0">
                <a:latin typeface="Times New Roman" panose="02020603050405020304" pitchFamily="18" charset="0"/>
              </a:rPr>
              <a:t>1976</a:t>
            </a:r>
            <a:r>
              <a:rPr lang="zh-CN" altLang="en-US" sz="2800" dirty="0">
                <a:latin typeface="Times New Roman" panose="02020603050405020304" pitchFamily="18" charset="0"/>
              </a:rPr>
              <a:t>年，</a:t>
            </a:r>
            <a:r>
              <a:rPr lang="en-US" altLang="zh-CN" sz="2800" dirty="0">
                <a:latin typeface="Times New Roman" panose="02020603050405020304" pitchFamily="18" charset="0"/>
              </a:rPr>
              <a:t>Mamdani</a:t>
            </a:r>
            <a:r>
              <a:rPr lang="zh-CN" altLang="en-US" sz="2800" dirty="0">
                <a:latin typeface="Times New Roman" panose="02020603050405020304" pitchFamily="18" charset="0"/>
              </a:rPr>
              <a:t>又将模糊理论应用于水泥旋转炉的控制。</a:t>
            </a:r>
            <a:r>
              <a:rPr lang="zh-CN" altLang="en-US" sz="2800" dirty="0">
                <a:latin typeface="宋体" pitchFamily="2" charset="-122"/>
              </a:rPr>
              <a:t> </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endParaRPr lang="en-US" altLang="zh-CN" sz="3000" dirty="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additive="base">
                                        <p:cTn id="7" dur="500" fill="hold"/>
                                        <p:tgtEl>
                                          <p:spTgt spid="393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3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3219">
                                            <p:txEl>
                                              <p:pRg st="1" end="1"/>
                                            </p:txEl>
                                          </p:spTgt>
                                        </p:tgtEl>
                                        <p:attrNameLst>
                                          <p:attrName>style.visibility</p:attrName>
                                        </p:attrNameLst>
                                      </p:cBhvr>
                                      <p:to>
                                        <p:strVal val="visible"/>
                                      </p:to>
                                    </p:set>
                                    <p:anim calcmode="lin" valueType="num">
                                      <p:cBhvr additive="base">
                                        <p:cTn id="13" dur="500" fill="hold"/>
                                        <p:tgtEl>
                                          <p:spTgt spid="393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3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3219">
                                            <p:txEl>
                                              <p:pRg st="2" end="2"/>
                                            </p:txEl>
                                          </p:spTgt>
                                        </p:tgtEl>
                                        <p:attrNameLst>
                                          <p:attrName>style.visibility</p:attrName>
                                        </p:attrNameLst>
                                      </p:cBhvr>
                                      <p:to>
                                        <p:strVal val="visible"/>
                                      </p:to>
                                    </p:set>
                                    <p:anim calcmode="lin" valueType="num">
                                      <p:cBhvr additive="base">
                                        <p:cTn id="19" dur="500" fill="hold"/>
                                        <p:tgtEl>
                                          <p:spTgt spid="393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3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089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4.4.1 </a:t>
            </a:r>
            <a:r>
              <a:rPr lang="zh-CN" altLang="en-US" b="0" dirty="0">
                <a:latin typeface="Times New Roman" panose="02020603050405020304" pitchFamily="18" charset="0"/>
              </a:rPr>
              <a:t>模糊逻辑的提出与发展</a:t>
            </a:r>
            <a:endParaRPr lang="zh-CN" altLang="en-US" b="0" dirty="0">
              <a:latin typeface="Times New Roman" panose="02020603050405020304" pitchFamily="18" charset="0"/>
            </a:endParaRPr>
          </a:p>
        </p:txBody>
      </p:sp>
      <p:sp>
        <p:nvSpPr>
          <p:cNvPr id="394243" name="Rectangle 3"/>
          <p:cNvSpPr>
            <a:spLocks noGrp="1"/>
          </p:cNvSpPr>
          <p:nvPr>
            <p:ph idx="1"/>
          </p:nvPr>
        </p:nvSpPr>
        <p:spPr/>
        <p:txBody>
          <a:bodyPr vert="horz" wrap="square" lIns="91440" tIns="45720" rIns="91440" bIns="45720" anchor="t" anchorCtr="0"/>
          <a:lstStyle/>
          <a:p>
            <a:pPr eaLnBrk="1" hangingPunct="1"/>
            <a:r>
              <a:rPr lang="en-US" altLang="zh-CN" sz="2600" dirty="0">
                <a:latin typeface="Times New Roman" panose="02020603050405020304" pitchFamily="18" charset="0"/>
                <a:cs typeface="Times New Roman" panose="02020603050405020304" pitchFamily="18" charset="0"/>
              </a:rPr>
              <a:t>1983</a:t>
            </a:r>
            <a:r>
              <a:rPr lang="zh-CN" altLang="en-US" sz="2600" dirty="0">
                <a:latin typeface="Times New Roman" panose="02020603050405020304" pitchFamily="18" charset="0"/>
              </a:rPr>
              <a:t>年日本</a:t>
            </a:r>
            <a:r>
              <a:rPr lang="en-US" altLang="zh-CN" sz="2600" dirty="0">
                <a:latin typeface="Times New Roman" panose="02020603050405020304" pitchFamily="18" charset="0"/>
                <a:cs typeface="Times New Roman" panose="02020603050405020304" pitchFamily="18" charset="0"/>
              </a:rPr>
              <a:t>Fuji Electric富士电机</a:t>
            </a:r>
            <a:r>
              <a:rPr lang="zh-CN" altLang="en-US" sz="2600" dirty="0">
                <a:latin typeface="Times New Roman" panose="02020603050405020304" pitchFamily="18" charset="0"/>
              </a:rPr>
              <a:t>公司实现了饮水处理装置的模糊控制。</a:t>
            </a:r>
            <a:endParaRPr lang="zh-CN" altLang="en-US" sz="2600" dirty="0">
              <a:latin typeface="Times New Roman" panose="02020603050405020304" pitchFamily="18" charset="0"/>
            </a:endParaRPr>
          </a:p>
          <a:p>
            <a:pPr eaLnBrk="1" hangingPunct="1"/>
            <a:r>
              <a:rPr lang="en-US" altLang="zh-CN" sz="2600" dirty="0">
                <a:latin typeface="Times New Roman" panose="02020603050405020304" pitchFamily="18" charset="0"/>
                <a:cs typeface="Times New Roman" panose="02020603050405020304" pitchFamily="18" charset="0"/>
              </a:rPr>
              <a:t>1987</a:t>
            </a:r>
            <a:r>
              <a:rPr lang="zh-CN" altLang="en-US" sz="2600" dirty="0">
                <a:latin typeface="Times New Roman" panose="02020603050405020304" pitchFamily="18" charset="0"/>
              </a:rPr>
              <a:t>年日本</a:t>
            </a:r>
            <a:r>
              <a:rPr lang="en-US" altLang="zh-CN" sz="2600" dirty="0">
                <a:latin typeface="Times New Roman" panose="02020603050405020304" pitchFamily="18" charset="0"/>
                <a:cs typeface="Times New Roman" panose="02020603050405020304" pitchFamily="18" charset="0"/>
              </a:rPr>
              <a:t>Hitachi</a:t>
            </a:r>
            <a:r>
              <a:rPr lang="zh-CN" altLang="en-US" sz="2600" dirty="0">
                <a:latin typeface="Times New Roman" panose="02020603050405020304" pitchFamily="18" charset="0"/>
                <a:cs typeface="Times New Roman" panose="02020603050405020304" pitchFamily="18" charset="0"/>
              </a:rPr>
              <a:t>日立</a:t>
            </a:r>
            <a:r>
              <a:rPr lang="zh-CN" altLang="en-US" sz="2600" dirty="0">
                <a:latin typeface="Times New Roman" panose="02020603050405020304" pitchFamily="18" charset="0"/>
              </a:rPr>
              <a:t>公司研制出地铁的模糊控制系统。</a:t>
            </a:r>
            <a:endParaRPr lang="zh-CN" altLang="en-US" sz="2600" dirty="0">
              <a:latin typeface="Times New Roman" panose="02020603050405020304" pitchFamily="18" charset="0"/>
            </a:endParaRPr>
          </a:p>
          <a:p>
            <a:pPr eaLnBrk="1" hangingPunct="1"/>
            <a:r>
              <a:rPr lang="en-US" altLang="zh-CN" sz="2600" dirty="0">
                <a:latin typeface="Times New Roman" panose="02020603050405020304" pitchFamily="18" charset="0"/>
              </a:rPr>
              <a:t>1987</a:t>
            </a:r>
            <a:r>
              <a:rPr lang="zh-CN" altLang="en-US" sz="2600" dirty="0">
                <a:latin typeface="Times New Roman" panose="02020603050405020304" pitchFamily="18" charset="0"/>
              </a:rPr>
              <a:t>年－</a:t>
            </a:r>
            <a:r>
              <a:rPr lang="en-US" altLang="zh-CN" sz="2600" dirty="0">
                <a:latin typeface="Times New Roman" panose="02020603050405020304" pitchFamily="18" charset="0"/>
              </a:rPr>
              <a:t>1990</a:t>
            </a:r>
            <a:r>
              <a:rPr lang="zh-CN" altLang="en-US" sz="2600" dirty="0">
                <a:latin typeface="Times New Roman" panose="02020603050405020304" pitchFamily="18" charset="0"/>
              </a:rPr>
              <a:t>年在日本申报的模糊产品专利就达</a:t>
            </a:r>
            <a:r>
              <a:rPr lang="en-US" altLang="zh-CN" sz="2600" dirty="0">
                <a:latin typeface="Times New Roman" panose="02020603050405020304" pitchFamily="18" charset="0"/>
              </a:rPr>
              <a:t>319</a:t>
            </a:r>
            <a:r>
              <a:rPr lang="zh-CN" altLang="en-US" sz="2600" dirty="0">
                <a:latin typeface="Times New Roman" panose="02020603050405020304" pitchFamily="18" charset="0"/>
              </a:rPr>
              <a:t>种。</a:t>
            </a:r>
            <a:endParaRPr lang="zh-CN" altLang="en-US" sz="2600" dirty="0">
              <a:latin typeface="Times New Roman" panose="02020603050405020304" pitchFamily="18" charset="0"/>
            </a:endParaRPr>
          </a:p>
          <a:p>
            <a:pPr eaLnBrk="1" hangingPunct="1"/>
            <a:r>
              <a:rPr lang="zh-CN" altLang="en-US" sz="2600" dirty="0">
                <a:latin typeface="Times New Roman" panose="02020603050405020304" pitchFamily="18" charset="0"/>
              </a:rPr>
              <a:t>目前，各种模糊产品充满日本、西欧和美国市场，如模糊洗衣机、模糊吸尘器、模糊电冰箱和模糊摄像机等。</a:t>
            </a:r>
            <a:r>
              <a:rPr lang="zh-CN" altLang="en-US" dirty="0">
                <a:latin typeface="宋体" pitchFamily="2" charset="-122"/>
              </a:rPr>
              <a:t>  </a:t>
            </a:r>
            <a:r>
              <a:rPr lang="zh-CN" altLang="en-US" dirty="0"/>
              <a:t> </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1" end="1"/>
                                            </p:txEl>
                                          </p:spTgt>
                                        </p:tgtEl>
                                        <p:attrNameLst>
                                          <p:attrName>style.visibility</p:attrName>
                                        </p:attrNameLst>
                                      </p:cBhvr>
                                      <p:to>
                                        <p:strVal val="visible"/>
                                      </p:to>
                                    </p:set>
                                    <p:anim calcmode="lin" valueType="num">
                                      <p:cBhvr additive="base">
                                        <p:cTn id="13" dur="500" fill="hold"/>
                                        <p:tgtEl>
                                          <p:spTgt spid="394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2" end="2"/>
                                            </p:txEl>
                                          </p:spTgt>
                                        </p:tgtEl>
                                        <p:attrNameLst>
                                          <p:attrName>style.visibility</p:attrName>
                                        </p:attrNameLst>
                                      </p:cBhvr>
                                      <p:to>
                                        <p:strVal val="visible"/>
                                      </p:to>
                                    </p:set>
                                    <p:anim calcmode="lin" valueType="num">
                                      <p:cBhvr additive="base">
                                        <p:cTn id="19"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4243">
                                            <p:txEl>
                                              <p:pRg st="3" end="3"/>
                                            </p:txEl>
                                          </p:spTgt>
                                        </p:tgtEl>
                                        <p:attrNameLst>
                                          <p:attrName>style.visibility</p:attrName>
                                        </p:attrNameLst>
                                      </p:cBhvr>
                                      <p:to>
                                        <p:strVal val="visible"/>
                                      </p:to>
                                    </p:set>
                                    <p:anim calcmode="lin" valueType="num">
                                      <p:cBhvr additive="base">
                                        <p:cTn id="25" dur="500" fill="hold"/>
                                        <p:tgtEl>
                                          <p:spTgt spid="394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4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95266" name="Rectangle 2"/>
          <p:cNvSpPr>
            <a:spLocks noGrp="1"/>
          </p:cNvSpPr>
          <p:nvPr>
            <p:ph idx="1"/>
          </p:nvPr>
        </p:nvSpPr>
        <p:spPr>
          <a:xfrm>
            <a:off x="301625" y="1600199"/>
            <a:ext cx="8540750" cy="5237163"/>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0" indent="0" eaLnBrk="1" hangingPunct="1">
              <a:lnSpc>
                <a:spcPct val="110000"/>
              </a:lnSpc>
              <a:buFont typeface="Wingdings" panose="05000000000000000000" pitchFamily="2" charset="2"/>
              <a:buChar char="§"/>
            </a:pPr>
            <a:r>
              <a:rPr lang="en-US" altLang="zh-CN" sz="2200" dirty="0">
                <a:solidFill>
                  <a:schemeClr val="accent2"/>
                </a:solidFill>
                <a:latin typeface="Times New Roman" panose="02020603050405020304" pitchFamily="18" charset="0"/>
              </a:rPr>
              <a:t> </a:t>
            </a:r>
            <a:r>
              <a:rPr lang="zh-CN" altLang="en-US" sz="2200" dirty="0">
                <a:solidFill>
                  <a:schemeClr val="accent2"/>
                </a:solidFill>
                <a:latin typeface="Times New Roman" panose="02020603050405020304" pitchFamily="18" charset="0"/>
              </a:rPr>
              <a:t>论域</a:t>
            </a:r>
            <a:r>
              <a:rPr lang="zh-CN" altLang="en-US" sz="2200" dirty="0">
                <a:latin typeface="Times New Roman" panose="02020603050405020304" pitchFamily="18" charset="0"/>
              </a:rPr>
              <a:t>：所讨论的全体对象，用 </a:t>
            </a:r>
            <a:r>
              <a:rPr lang="en-US" altLang="zh-CN" sz="2200" i="1" dirty="0">
                <a:latin typeface="Times New Roman" panose="02020603050405020304" pitchFamily="18" charset="0"/>
              </a:rPr>
              <a:t>U </a:t>
            </a:r>
            <a:r>
              <a:rPr lang="zh-CN" altLang="en-US" sz="2200" dirty="0">
                <a:latin typeface="Times New Roman" panose="02020603050405020304" pitchFamily="18" charset="0"/>
              </a:rPr>
              <a:t>等表示。</a:t>
            </a:r>
            <a:endParaRPr lang="zh-CN" altLang="en-US" sz="2200" dirty="0">
              <a:latin typeface="Times New Roman" panose="02020603050405020304" pitchFamily="18" charset="0"/>
            </a:endParaRPr>
          </a:p>
          <a:p>
            <a:pPr marL="0" indent="0" eaLnBrk="1" hangingPunct="1">
              <a:lnSpc>
                <a:spcPct val="110000"/>
              </a:lnSpc>
              <a:buFont typeface="Wingdings" panose="05000000000000000000" pitchFamily="2" charset="2"/>
              <a:buChar char="§"/>
            </a:pPr>
            <a:r>
              <a:rPr lang="zh-CN" altLang="en-US" sz="2200" dirty="0">
                <a:solidFill>
                  <a:schemeClr val="accent2"/>
                </a:solidFill>
                <a:latin typeface="Times New Roman" panose="02020603050405020304" pitchFamily="18" charset="0"/>
              </a:rPr>
              <a:t> 元素</a:t>
            </a:r>
            <a:r>
              <a:rPr lang="zh-CN" altLang="en-US" sz="2200" dirty="0">
                <a:latin typeface="Times New Roman" panose="02020603050405020304" pitchFamily="18" charset="0"/>
              </a:rPr>
              <a:t>：论域中的每个对象，常用</a:t>
            </a:r>
            <a:r>
              <a:rPr lang="en-US" altLang="zh-CN" sz="2200" i="1" dirty="0">
                <a:latin typeface="Times New Roman" panose="02020603050405020304" pitchFamily="18" charset="0"/>
              </a:rPr>
              <a:t>a</a:t>
            </a:r>
            <a:r>
              <a:rPr lang="en-US" altLang="zh-CN" sz="2200" dirty="0">
                <a:latin typeface="Times New Roman" panose="02020603050405020304" pitchFamily="18" charset="0"/>
              </a:rPr>
              <a:t>,</a:t>
            </a:r>
            <a:r>
              <a:rPr lang="en-US" altLang="zh-CN" sz="2200" i="1" dirty="0">
                <a:latin typeface="Times New Roman" panose="02020603050405020304" pitchFamily="18" charset="0"/>
              </a:rPr>
              <a:t>b</a:t>
            </a:r>
            <a:r>
              <a:rPr lang="en-US" altLang="zh-CN" sz="2200" dirty="0">
                <a:latin typeface="Times New Roman" panose="02020603050405020304" pitchFamily="18" charset="0"/>
              </a:rPr>
              <a:t>,</a:t>
            </a:r>
            <a:r>
              <a:rPr lang="en-US" altLang="zh-CN" sz="2200" i="1" dirty="0">
                <a:latin typeface="Times New Roman" panose="02020603050405020304" pitchFamily="18" charset="0"/>
              </a:rPr>
              <a:t>c</a:t>
            </a:r>
            <a:r>
              <a:rPr lang="en-US" altLang="zh-CN" sz="2200" dirty="0">
                <a:latin typeface="Times New Roman" panose="02020603050405020304" pitchFamily="18" charset="0"/>
              </a:rPr>
              <a:t>,</a:t>
            </a:r>
            <a:r>
              <a:rPr lang="en-US" altLang="zh-CN" sz="2200" i="1" dirty="0">
                <a:latin typeface="Times New Roman" panose="02020603050405020304" pitchFamily="18" charset="0"/>
              </a:rPr>
              <a:t>x</a:t>
            </a:r>
            <a:r>
              <a:rPr lang="en-US" altLang="zh-CN" sz="2200" dirty="0">
                <a:latin typeface="Times New Roman" panose="02020603050405020304" pitchFamily="18" charset="0"/>
              </a:rPr>
              <a:t>,</a:t>
            </a:r>
            <a:r>
              <a:rPr lang="en-US" altLang="zh-CN" sz="2200" i="1" dirty="0">
                <a:latin typeface="Times New Roman" panose="02020603050405020304" pitchFamily="18" charset="0"/>
              </a:rPr>
              <a:t>y</a:t>
            </a:r>
            <a:r>
              <a:rPr lang="en-US" altLang="zh-CN" sz="2200" dirty="0">
                <a:latin typeface="Times New Roman" panose="02020603050405020304" pitchFamily="18" charset="0"/>
              </a:rPr>
              <a:t>,</a:t>
            </a:r>
            <a:r>
              <a:rPr lang="en-US" altLang="zh-CN" sz="2200" i="1" dirty="0">
                <a:latin typeface="Times New Roman" panose="02020603050405020304" pitchFamily="18" charset="0"/>
              </a:rPr>
              <a:t>z</a:t>
            </a:r>
            <a:r>
              <a:rPr lang="zh-CN" altLang="en-US" sz="2200" dirty="0">
                <a:latin typeface="Times New Roman" panose="02020603050405020304" pitchFamily="18" charset="0"/>
              </a:rPr>
              <a:t>表示。</a:t>
            </a:r>
            <a:endParaRPr lang="zh-CN" altLang="en-US" sz="2200" dirty="0">
              <a:latin typeface="Times New Roman" panose="02020603050405020304" pitchFamily="18" charset="0"/>
            </a:endParaRPr>
          </a:p>
          <a:p>
            <a:pPr marL="0" indent="0" eaLnBrk="1" hangingPunct="1">
              <a:lnSpc>
                <a:spcPct val="110000"/>
              </a:lnSpc>
              <a:buFont typeface="Wingdings" panose="05000000000000000000" pitchFamily="2" charset="2"/>
              <a:buChar char="§"/>
            </a:pPr>
            <a:r>
              <a:rPr lang="zh-CN" altLang="en-US" sz="2200" dirty="0">
                <a:solidFill>
                  <a:schemeClr val="accent2"/>
                </a:solidFill>
                <a:latin typeface="Times New Roman" panose="02020603050405020304" pitchFamily="18" charset="0"/>
              </a:rPr>
              <a:t> 集合</a:t>
            </a:r>
            <a:r>
              <a:rPr lang="zh-CN" altLang="en-US" sz="2200" dirty="0">
                <a:latin typeface="Times New Roman" panose="02020603050405020304" pitchFamily="18" charset="0"/>
              </a:rPr>
              <a:t>：论域中具有某种相同属性的确定的、可以彼此区别的元素的全体，常用</a:t>
            </a:r>
            <a:r>
              <a:rPr lang="en-US" altLang="zh-CN" sz="2200" i="1" dirty="0">
                <a:latin typeface="Times New Roman" panose="02020603050405020304" pitchFamily="18" charset="0"/>
              </a:rPr>
              <a:t>A</a:t>
            </a:r>
            <a:r>
              <a:rPr lang="zh-CN" altLang="en-US" sz="2200" dirty="0">
                <a:latin typeface="Times New Roman" panose="02020603050405020304" pitchFamily="18" charset="0"/>
              </a:rPr>
              <a:t>，</a:t>
            </a:r>
            <a:r>
              <a:rPr lang="en-US" altLang="zh-CN" sz="2200" i="1" dirty="0">
                <a:latin typeface="Times New Roman" panose="02020603050405020304" pitchFamily="18" charset="0"/>
              </a:rPr>
              <a:t>B</a:t>
            </a:r>
            <a:r>
              <a:rPr lang="zh-CN" altLang="en-US" sz="2200" dirty="0">
                <a:latin typeface="Times New Roman" panose="02020603050405020304" pitchFamily="18" charset="0"/>
              </a:rPr>
              <a:t>等表示。</a:t>
            </a:r>
            <a:endParaRPr lang="zh-CN" altLang="en-US" sz="2200" dirty="0">
              <a:latin typeface="Times New Roman" panose="02020603050405020304" pitchFamily="18" charset="0"/>
            </a:endParaRPr>
          </a:p>
          <a:p>
            <a:pPr marL="0" indent="0" eaLnBrk="1" hangingPunct="1">
              <a:lnSpc>
                <a:spcPct val="110000"/>
              </a:lnSpc>
              <a:buFont typeface="Wingdings" panose="05000000000000000000" pitchFamily="2" charset="2"/>
              <a:buChar char="§"/>
            </a:pPr>
            <a:r>
              <a:rPr lang="zh-CN" altLang="en-US" sz="2200" dirty="0">
                <a:latin typeface="宋体" pitchFamily="2" charset="-122"/>
              </a:rPr>
              <a:t> 元素</a:t>
            </a:r>
            <a:r>
              <a:rPr lang="en-US" altLang="zh-CN" sz="2200" i="1" dirty="0">
                <a:latin typeface="Times New Roman" panose="02020603050405020304" pitchFamily="18" charset="0"/>
              </a:rPr>
              <a:t>a</a:t>
            </a:r>
            <a:r>
              <a:rPr lang="zh-CN" altLang="en-US" sz="2200" dirty="0">
                <a:latin typeface="宋体" pitchFamily="2" charset="-122"/>
              </a:rPr>
              <a:t>和集合</a:t>
            </a:r>
            <a:r>
              <a:rPr lang="en-US" altLang="zh-CN" sz="2200" i="1" dirty="0">
                <a:latin typeface="Times New Roman" panose="02020603050405020304" pitchFamily="18" charset="0"/>
              </a:rPr>
              <a:t>A</a:t>
            </a:r>
            <a:r>
              <a:rPr lang="zh-CN" altLang="en-US" sz="2200" dirty="0">
                <a:latin typeface="宋体" pitchFamily="2" charset="-122"/>
              </a:rPr>
              <a:t>的关系：</a:t>
            </a:r>
            <a:r>
              <a:rPr lang="en-US" altLang="zh-CN" sz="2200" i="1" dirty="0">
                <a:latin typeface="Times New Roman" panose="02020603050405020304" pitchFamily="18" charset="0"/>
              </a:rPr>
              <a:t>a</a:t>
            </a:r>
            <a:r>
              <a:rPr lang="zh-CN" altLang="en-US" sz="2200" dirty="0">
                <a:latin typeface="宋体" pitchFamily="2" charset="-122"/>
              </a:rPr>
              <a:t>属于</a:t>
            </a:r>
            <a:r>
              <a:rPr lang="en-US" altLang="zh-CN" sz="2200" i="1" dirty="0">
                <a:latin typeface="Times New Roman" panose="02020603050405020304" pitchFamily="18" charset="0"/>
              </a:rPr>
              <a:t>A</a:t>
            </a:r>
            <a:r>
              <a:rPr lang="zh-CN" altLang="en-US" sz="2200" dirty="0">
                <a:latin typeface="宋体" pitchFamily="2" charset="-122"/>
              </a:rPr>
              <a:t>或</a:t>
            </a:r>
            <a:r>
              <a:rPr lang="en-US" altLang="zh-CN" sz="2200" i="1" dirty="0">
                <a:latin typeface="Times New Roman" panose="02020603050405020304" pitchFamily="18" charset="0"/>
              </a:rPr>
              <a:t>a</a:t>
            </a:r>
            <a:r>
              <a:rPr lang="zh-CN" altLang="en-US" sz="2200" dirty="0">
                <a:latin typeface="宋体" pitchFamily="2" charset="-122"/>
              </a:rPr>
              <a:t>不属于</a:t>
            </a:r>
            <a:r>
              <a:rPr lang="en-US" altLang="zh-CN" sz="2200" i="1" dirty="0">
                <a:latin typeface="Times New Roman" panose="02020603050405020304" pitchFamily="18" charset="0"/>
              </a:rPr>
              <a:t>A</a:t>
            </a:r>
            <a:r>
              <a:rPr lang="zh-CN" altLang="en-US" sz="2200" dirty="0">
                <a:latin typeface="宋体" pitchFamily="2" charset="-122"/>
              </a:rPr>
              <a:t>，即只有两个真值</a:t>
            </a:r>
            <a:r>
              <a:rPr lang="zh-CN" altLang="en-US" sz="2200" dirty="0">
                <a:latin typeface="Times New Roman" panose="02020603050405020304" pitchFamily="18" charset="0"/>
              </a:rPr>
              <a:t>“</a:t>
            </a:r>
            <a:r>
              <a:rPr lang="zh-CN" altLang="en-US" sz="2200" dirty="0">
                <a:latin typeface="宋体" pitchFamily="2" charset="-122"/>
              </a:rPr>
              <a:t>真</a:t>
            </a:r>
            <a:r>
              <a:rPr lang="zh-CN" altLang="en-US" sz="2200" dirty="0">
                <a:latin typeface="Times New Roman" panose="02020603050405020304" pitchFamily="18" charset="0"/>
              </a:rPr>
              <a:t>”</a:t>
            </a:r>
            <a:r>
              <a:rPr lang="zh-CN" altLang="en-US" sz="2200" dirty="0">
                <a:latin typeface="宋体" pitchFamily="2" charset="-122"/>
              </a:rPr>
              <a:t>和</a:t>
            </a:r>
            <a:r>
              <a:rPr lang="zh-CN" altLang="en-US" sz="2200" dirty="0">
                <a:latin typeface="Times New Roman" panose="02020603050405020304" pitchFamily="18" charset="0"/>
              </a:rPr>
              <a:t>“</a:t>
            </a:r>
            <a:r>
              <a:rPr lang="zh-CN" altLang="en-US" sz="2200" dirty="0">
                <a:latin typeface="宋体" pitchFamily="2" charset="-122"/>
              </a:rPr>
              <a:t>假</a:t>
            </a:r>
            <a:r>
              <a:rPr lang="zh-CN" altLang="en-US" sz="2200" dirty="0">
                <a:latin typeface="Times New Roman" panose="02020603050405020304" pitchFamily="18" charset="0"/>
              </a:rPr>
              <a:t>”</a:t>
            </a:r>
            <a:r>
              <a:rPr lang="zh-CN" altLang="en-US" sz="2200" dirty="0" smtClean="0">
                <a:latin typeface="宋体" pitchFamily="2" charset="-122"/>
              </a:rPr>
              <a:t>。</a:t>
            </a:r>
            <a:endParaRPr lang="en-US" altLang="zh-CN" sz="2200" dirty="0" smtClean="0">
              <a:latin typeface="宋体" pitchFamily="2" charset="-122"/>
            </a:endParaRPr>
          </a:p>
          <a:p>
            <a:pPr marL="0" indent="0" eaLnBrk="1" hangingPunct="1">
              <a:lnSpc>
                <a:spcPct val="110000"/>
              </a:lnSpc>
              <a:buFont typeface="Wingdings" panose="05000000000000000000" pitchFamily="2" charset="2"/>
              <a:buChar char="§"/>
            </a:pPr>
            <a:r>
              <a:rPr lang="zh-CN" altLang="en-US" sz="2200" dirty="0">
                <a:latin typeface="Times New Roman" panose="02020603050405020304" pitchFamily="18" charset="0"/>
              </a:rPr>
              <a:t>集合中的元素具有相同的属性，就可用集合表示这一属性，集合属性也可用一个函数描述，这个函数就是特征函数。集合与特征函数建立了一一对应关系</a:t>
            </a:r>
            <a:r>
              <a:rPr lang="zh-CN" altLang="en-US" sz="2200" dirty="0" smtClean="0">
                <a:latin typeface="Times New Roman" panose="02020603050405020304" pitchFamily="18" charset="0"/>
              </a:rPr>
              <a:t>。</a:t>
            </a:r>
            <a:endParaRPr lang="zh-CN" altLang="en-US" sz="2200" dirty="0">
              <a:latin typeface="宋体" pitchFamily="2" charset="-122"/>
            </a:endParaRPr>
          </a:p>
          <a:p>
            <a:pPr marL="0" indent="0" eaLnBrk="1" hangingPunct="1">
              <a:lnSpc>
                <a:spcPct val="110000"/>
              </a:lnSpc>
              <a:buFont typeface="Wingdings" panose="05000000000000000000" pitchFamily="2" charset="2"/>
              <a:buChar char="§"/>
            </a:pPr>
            <a:r>
              <a:rPr lang="zh-CN" altLang="en-US" sz="2200" dirty="0">
                <a:latin typeface="Times New Roman" panose="02020603050405020304" pitchFamily="18" charset="0"/>
              </a:rPr>
              <a:t> 模糊逻辑给集合中每一个元素赋予一个介于</a:t>
            </a:r>
            <a:r>
              <a:rPr lang="en-US" altLang="zh-CN" sz="2200" dirty="0">
                <a:latin typeface="Times New Roman" panose="02020603050405020304" pitchFamily="18" charset="0"/>
              </a:rPr>
              <a:t>0</a:t>
            </a:r>
            <a:r>
              <a:rPr lang="zh-CN" altLang="en-US" sz="2200" dirty="0">
                <a:latin typeface="Times New Roman" panose="02020603050405020304" pitchFamily="18" charset="0"/>
              </a:rPr>
              <a:t>和</a:t>
            </a:r>
            <a:r>
              <a:rPr lang="en-US" altLang="zh-CN" sz="2200" dirty="0">
                <a:latin typeface="Times New Roman" panose="02020603050405020304" pitchFamily="18" charset="0"/>
              </a:rPr>
              <a:t>1</a:t>
            </a:r>
            <a:r>
              <a:rPr lang="zh-CN" altLang="en-US" sz="2200" dirty="0">
                <a:latin typeface="Times New Roman" panose="02020603050405020304" pitchFamily="18" charset="0"/>
              </a:rPr>
              <a:t>之间的实数，描述其属于一个集合的强度，该实数称为元素属于一个集合的</a:t>
            </a:r>
            <a:r>
              <a:rPr lang="zh-CN" altLang="en-US" sz="2200" dirty="0">
                <a:solidFill>
                  <a:schemeClr val="accent2"/>
                </a:solidFill>
                <a:latin typeface="Times New Roman" panose="02020603050405020304" pitchFamily="18" charset="0"/>
              </a:rPr>
              <a:t>隶属度</a:t>
            </a:r>
            <a:r>
              <a:rPr lang="zh-CN" altLang="en-US" sz="2200" dirty="0">
                <a:latin typeface="Times New Roman" panose="02020603050405020304" pitchFamily="18" charset="0"/>
              </a:rPr>
              <a:t>。集合中所有元素的隶属度全体构成集合的</a:t>
            </a:r>
            <a:r>
              <a:rPr lang="zh-CN" altLang="en-US" sz="2200" dirty="0">
                <a:solidFill>
                  <a:schemeClr val="accent2"/>
                </a:solidFill>
                <a:latin typeface="Times New Roman" panose="02020603050405020304" pitchFamily="18" charset="0"/>
              </a:rPr>
              <a:t>隶属函数</a:t>
            </a:r>
            <a:r>
              <a:rPr lang="zh-CN" altLang="en-US" sz="2200" dirty="0">
                <a:latin typeface="Times New Roman" panose="02020603050405020304" pitchFamily="18" charset="0"/>
              </a:rPr>
              <a:t>。</a:t>
            </a:r>
            <a:r>
              <a:rPr lang="zh-CN" altLang="en-US" sz="2100" dirty="0">
                <a:latin typeface="Times New Roman" panose="02020603050405020304" pitchFamily="18" charset="0"/>
              </a:rPr>
              <a:t> </a:t>
            </a:r>
            <a:endParaRPr lang="en-US" altLang="zh-CN" sz="2100" dirty="0" smtClean="0">
              <a:latin typeface="Times New Roman" panose="02020603050405020304" pitchFamily="18" charset="0"/>
            </a:endParaRPr>
          </a:p>
        </p:txBody>
      </p:sp>
      <p:sp>
        <p:nvSpPr>
          <p:cNvPr id="82948"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2949" name="Rectangle 4"/>
          <p:cNvSpPr/>
          <p:nvPr/>
        </p:nvSpPr>
        <p:spPr>
          <a:xfrm>
            <a:off x="304800" y="1066800"/>
            <a:ext cx="3128963" cy="476250"/>
          </a:xfrm>
          <a:prstGeom prst="rect">
            <a:avLst/>
          </a:prstGeom>
          <a:noFill/>
          <a:ln w="9525">
            <a:noFill/>
          </a:ln>
        </p:spPr>
        <p:txBody>
          <a:bodyPr wrap="none">
            <a:spAutoFit/>
          </a:bodyPr>
          <a:lstStyle/>
          <a:p>
            <a:pPr eaLnBrk="1" hangingPunct="1">
              <a:lnSpc>
                <a:spcPct val="9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定义</a:t>
            </a:r>
            <a:endParaRPr lang="zh-CN" altLang="en-US" sz="2800" b="1" dirty="0">
              <a:solidFill>
                <a:schemeClr val="accent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5266">
                                            <p:txEl>
                                              <p:pRg st="0" end="0"/>
                                            </p:txEl>
                                          </p:spTgt>
                                        </p:tgtEl>
                                        <p:attrNameLst>
                                          <p:attrName>style.visibility</p:attrName>
                                        </p:attrNameLst>
                                      </p:cBhvr>
                                      <p:to>
                                        <p:strVal val="visible"/>
                                      </p:to>
                                    </p:set>
                                    <p:animEffect transition="in" filter="dissolve">
                                      <p:cBhvr>
                                        <p:cTn id="7" dur="500"/>
                                        <p:tgtEl>
                                          <p:spTgt spid="395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5266">
                                            <p:txEl>
                                              <p:pRg st="1" end="1"/>
                                            </p:txEl>
                                          </p:spTgt>
                                        </p:tgtEl>
                                        <p:attrNameLst>
                                          <p:attrName>style.visibility</p:attrName>
                                        </p:attrNameLst>
                                      </p:cBhvr>
                                      <p:to>
                                        <p:strVal val="visible"/>
                                      </p:to>
                                    </p:set>
                                    <p:animEffect transition="in" filter="dissolve">
                                      <p:cBhvr>
                                        <p:cTn id="12" dur="500"/>
                                        <p:tgtEl>
                                          <p:spTgt spid="395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5266">
                                            <p:txEl>
                                              <p:pRg st="2" end="2"/>
                                            </p:txEl>
                                          </p:spTgt>
                                        </p:tgtEl>
                                        <p:attrNameLst>
                                          <p:attrName>style.visibility</p:attrName>
                                        </p:attrNameLst>
                                      </p:cBhvr>
                                      <p:to>
                                        <p:strVal val="visible"/>
                                      </p:to>
                                    </p:set>
                                    <p:animEffect transition="in" filter="dissolve">
                                      <p:cBhvr>
                                        <p:cTn id="17" dur="500"/>
                                        <p:tgtEl>
                                          <p:spTgt spid="395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5266">
                                            <p:txEl>
                                              <p:pRg st="3" end="3"/>
                                            </p:txEl>
                                          </p:spTgt>
                                        </p:tgtEl>
                                        <p:attrNameLst>
                                          <p:attrName>style.visibility</p:attrName>
                                        </p:attrNameLst>
                                      </p:cBhvr>
                                      <p:to>
                                        <p:strVal val="visible"/>
                                      </p:to>
                                    </p:set>
                                    <p:animEffect transition="in" filter="dissolve">
                                      <p:cBhvr>
                                        <p:cTn id="22" dur="500"/>
                                        <p:tgtEl>
                                          <p:spTgt spid="395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5266">
                                            <p:txEl>
                                              <p:pRg st="4" end="4"/>
                                            </p:txEl>
                                          </p:spTgt>
                                        </p:tgtEl>
                                        <p:attrNameLst>
                                          <p:attrName>style.visibility</p:attrName>
                                        </p:attrNameLst>
                                      </p:cBhvr>
                                      <p:to>
                                        <p:strVal val="visible"/>
                                      </p:to>
                                    </p:set>
                                    <p:animEffect transition="in" filter="dissolve">
                                      <p:cBhvr>
                                        <p:cTn id="27" dur="500"/>
                                        <p:tgtEl>
                                          <p:spTgt spid="395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5266">
                                            <p:txEl>
                                              <p:pRg st="5" end="5"/>
                                            </p:txEl>
                                          </p:spTgt>
                                        </p:tgtEl>
                                        <p:attrNameLst>
                                          <p:attrName>style.visibility</p:attrName>
                                        </p:attrNameLst>
                                      </p:cBhvr>
                                      <p:to>
                                        <p:strVal val="visible"/>
                                      </p:to>
                                    </p:set>
                                    <p:animEffect transition="in" filter="dissolve">
                                      <p:cBhvr>
                                        <p:cTn id="32" dur="500"/>
                                        <p:tgtEl>
                                          <p:spTgt spid="395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395266" name="Rectangle 2"/>
          <p:cNvSpPr>
            <a:spLocks noGrp="1"/>
          </p:cNvSpPr>
          <p:nvPr>
            <p:ph idx="1"/>
          </p:nvPr>
        </p:nvSpPr>
        <p:spPr>
          <a:xfrm>
            <a:off x="152400" y="1354138"/>
            <a:ext cx="8839200" cy="4665662"/>
          </a:xfrm>
          <a:solidFill>
            <a:srgbClr val="FFFFFF">
              <a:alpha val="100000"/>
            </a:srgbClr>
          </a:solidFill>
          <a:ln>
            <a:solidFill>
              <a:srgbClr val="808080">
                <a:alpha val="100000"/>
              </a:srgbClr>
            </a:solidFill>
            <a:miter lim="800000"/>
          </a:ln>
        </p:spPr>
        <p:txBody>
          <a:bodyPr vert="horz" wrap="square" lIns="91440" tIns="144000" rIns="91440" bIns="45720" anchor="t" anchorCtr="0"/>
          <a:lstStyle/>
          <a:p>
            <a:pPr marL="0" indent="0" eaLnBrk="1" hangingPunct="1">
              <a:lnSpc>
                <a:spcPct val="130000"/>
              </a:lnSpc>
              <a:spcBef>
                <a:spcPct val="0"/>
              </a:spcBef>
              <a:buNone/>
            </a:pPr>
            <a:r>
              <a:rPr lang="zh-CN" altLang="en-US" sz="2400" dirty="0">
                <a:latin typeface="Times New Roman" panose="02020603050405020304" pitchFamily="18" charset="0"/>
              </a:rPr>
              <a:t>确定性概念可用普通集合表示：设</a:t>
            </a:r>
            <a:r>
              <a:rPr lang="en-US" altLang="zh-CN" sz="2400" dirty="0">
                <a:latin typeface="Times New Roman" panose="02020603050405020304" pitchFamily="18" charset="0"/>
              </a:rPr>
              <a:t>A</a:t>
            </a:r>
            <a:r>
              <a:rPr lang="zh-CN" altLang="en-US" sz="2400" dirty="0">
                <a:latin typeface="Times New Roman" panose="02020603050405020304" pitchFamily="18" charset="0"/>
              </a:rPr>
              <a:t>是论域</a:t>
            </a:r>
            <a:r>
              <a:rPr lang="en-US" altLang="zh-CN" sz="2400" dirty="0">
                <a:latin typeface="Times New Roman" panose="02020603050405020304" pitchFamily="18" charset="0"/>
              </a:rPr>
              <a:t>U</a:t>
            </a:r>
            <a:r>
              <a:rPr lang="zh-CN" altLang="en-US" sz="2400" dirty="0">
                <a:latin typeface="Times New Roman" panose="02020603050405020304" pitchFamily="18" charset="0"/>
              </a:rPr>
              <a:t>上的一个集合，对于任意</a:t>
            </a:r>
            <a:r>
              <a:rPr lang="en-US" altLang="zh-CN" sz="2400" i="1" dirty="0">
                <a:latin typeface="Times New Roman" panose="02020603050405020304" pitchFamily="18" charset="0"/>
              </a:rPr>
              <a:t>u</a:t>
            </a:r>
            <a:r>
              <a:rPr lang="en-US" altLang="zh-CN" sz="2400" dirty="0">
                <a:latin typeface="Times New Roman" panose="02020603050405020304" pitchFamily="18" charset="0"/>
              </a:rPr>
              <a:t>∈U</a:t>
            </a:r>
            <a:r>
              <a:rPr lang="zh-CN" altLang="en-US" sz="2400" dirty="0">
                <a:latin typeface="Times New Roman" panose="02020603050405020304" pitchFamily="18" charset="0"/>
              </a:rPr>
              <a:t>，令</a:t>
            </a:r>
            <a:endParaRPr lang="zh-CN" altLang="en-US" sz="2400" dirty="0">
              <a:latin typeface="Times New Roman" panose="02020603050405020304" pitchFamily="18" charset="0"/>
            </a:endParaRPr>
          </a:p>
          <a:p>
            <a:pPr marL="0" indent="0" eaLnBrk="1" hangingPunct="1">
              <a:lnSpc>
                <a:spcPct val="130000"/>
              </a:lnSpc>
              <a:spcBef>
                <a:spcPct val="0"/>
              </a:spcBef>
              <a:buNone/>
            </a:pPr>
            <a:endParaRPr lang="zh-CN" altLang="en-US" sz="2400" dirty="0">
              <a:latin typeface="Times New Roman" panose="02020603050405020304" pitchFamily="18" charset="0"/>
            </a:endParaRPr>
          </a:p>
          <a:p>
            <a:pPr marL="0" indent="0" eaLnBrk="1" hangingPunct="1">
              <a:lnSpc>
                <a:spcPct val="130000"/>
              </a:lnSpc>
              <a:spcBef>
                <a:spcPts val="1200"/>
              </a:spcBef>
              <a:buNone/>
            </a:pPr>
            <a:r>
              <a:rPr lang="zh-CN" altLang="en-US" sz="2400" dirty="0">
                <a:latin typeface="Times New Roman" panose="02020603050405020304" pitchFamily="18" charset="0"/>
              </a:rPr>
              <a:t>     则称</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zh-CN" altLang="en-US" sz="2400" dirty="0">
                <a:latin typeface="Times New Roman" panose="02020603050405020304" pitchFamily="18" charset="0"/>
              </a:rPr>
              <a:t>为集合</a:t>
            </a:r>
            <a:r>
              <a:rPr lang="en-US" altLang="zh-CN" sz="2400" dirty="0">
                <a:latin typeface="Times New Roman" panose="02020603050405020304" pitchFamily="18" charset="0"/>
              </a:rPr>
              <a:t>A</a:t>
            </a:r>
            <a:r>
              <a:rPr lang="zh-CN" altLang="en-US" sz="2400" dirty="0">
                <a:latin typeface="Times New Roman" panose="02020603050405020304" pitchFamily="18" charset="0"/>
              </a:rPr>
              <a:t>的特征函数。特征函数</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处的取值</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zh-CN" altLang="en-US" sz="2400" dirty="0">
                <a:latin typeface="Times New Roman" panose="02020603050405020304" pitchFamily="18" charset="0"/>
              </a:rPr>
              <a:t>称为</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对</a:t>
            </a:r>
            <a:r>
              <a:rPr lang="en-US" altLang="zh-CN" sz="2400" dirty="0">
                <a:latin typeface="Times New Roman" panose="02020603050405020304" pitchFamily="18" charset="0"/>
              </a:rPr>
              <a:t>A</a:t>
            </a:r>
            <a:r>
              <a:rPr lang="zh-CN" altLang="en-US" sz="2400" dirty="0">
                <a:latin typeface="Times New Roman" panose="02020603050405020304" pitchFamily="18" charset="0"/>
              </a:rPr>
              <a:t>的隶属度。集合</a:t>
            </a:r>
            <a:r>
              <a:rPr lang="en-US" altLang="zh-CN" sz="2400" dirty="0">
                <a:latin typeface="Times New Roman" panose="02020603050405020304" pitchFamily="18" charset="0"/>
              </a:rPr>
              <a:t>A</a:t>
            </a:r>
            <a:r>
              <a:rPr lang="zh-CN" altLang="en-US" sz="2400" dirty="0">
                <a:latin typeface="Times New Roman" panose="02020603050405020304" pitchFamily="18" charset="0"/>
              </a:rPr>
              <a:t>与其特征函数可以认为是等价的。</a:t>
            </a:r>
            <a:endParaRPr lang="zh-CN" altLang="en-US" sz="2400" dirty="0">
              <a:latin typeface="Times New Roman" panose="02020603050405020304" pitchFamily="18" charset="0"/>
            </a:endParaRPr>
          </a:p>
          <a:p>
            <a:pPr marL="0" indent="0" eaLnBrk="1" hangingPunct="1">
              <a:lnSpc>
                <a:spcPct val="130000"/>
              </a:lnSpc>
              <a:spcBef>
                <a:spcPct val="0"/>
              </a:spcBef>
              <a:buNone/>
            </a:pPr>
            <a:r>
              <a:rPr lang="en-US" altLang="zh-CN" sz="2400" dirty="0">
                <a:latin typeface="Times New Roman" panose="02020603050405020304" pitchFamily="18" charset="0"/>
              </a:rPr>
              <a:t>                                 A={</a:t>
            </a:r>
            <a:r>
              <a:rPr lang="en-US" altLang="zh-CN" sz="2400" i="1" dirty="0">
                <a:latin typeface="Times New Roman" panose="02020603050405020304" pitchFamily="18" charset="0"/>
              </a:rPr>
              <a:t>u</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marL="0" indent="0" eaLnBrk="1" hangingPunct="1">
              <a:lnSpc>
                <a:spcPct val="130000"/>
              </a:lnSpc>
              <a:spcBef>
                <a:spcPct val="0"/>
              </a:spcBef>
              <a:buNone/>
            </a:pPr>
            <a:endParaRPr lang="en-US" altLang="zh-CN" sz="2400" dirty="0">
              <a:latin typeface="Times New Roman" panose="02020603050405020304" pitchFamily="18" charset="0"/>
            </a:endParaRPr>
          </a:p>
        </p:txBody>
      </p:sp>
      <p:sp>
        <p:nvSpPr>
          <p:cNvPr id="81924"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1925" name="Rectangle 4"/>
          <p:cNvSpPr/>
          <p:nvPr/>
        </p:nvSpPr>
        <p:spPr>
          <a:xfrm>
            <a:off x="304800" y="874713"/>
            <a:ext cx="1627188" cy="479425"/>
          </a:xfrm>
          <a:prstGeom prst="rect">
            <a:avLst/>
          </a:prstGeom>
          <a:noFill/>
          <a:ln w="9525">
            <a:noFill/>
          </a:ln>
        </p:spPr>
        <p:txBody>
          <a:bodyPr wrap="none">
            <a:spAutoFit/>
          </a:bodyPr>
          <a:lstStyle/>
          <a:p>
            <a:pPr eaLnBrk="1" hangingPunct="1">
              <a:lnSpc>
                <a:spcPct val="9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rPr>
              <a:t>模糊理论</a:t>
            </a:r>
            <a:endParaRPr lang="zh-CN" altLang="en-US" sz="2800" b="1" dirty="0">
              <a:solidFill>
                <a:schemeClr val="accent2"/>
              </a:solidFill>
              <a:latin typeface="Times New Roman" panose="02020603050405020304" pitchFamily="18" charset="0"/>
            </a:endParaRPr>
          </a:p>
        </p:txBody>
      </p:sp>
      <p:graphicFrame>
        <p:nvGraphicFramePr>
          <p:cNvPr id="2" name="对象 1"/>
          <p:cNvGraphicFramePr>
            <a:graphicFrameLocks noChangeAspect="1"/>
          </p:cNvGraphicFramePr>
          <p:nvPr/>
        </p:nvGraphicFramePr>
        <p:xfrm>
          <a:off x="2819400" y="2133600"/>
          <a:ext cx="2692400" cy="889000"/>
        </p:xfrm>
        <a:graphic>
          <a:graphicData uri="http://schemas.openxmlformats.org/presentationml/2006/ole">
            <mc:AlternateContent xmlns:mc="http://schemas.openxmlformats.org/markup-compatibility/2006">
              <mc:Choice xmlns:v="urn:schemas-microsoft-com:vml" Requires="v">
                <p:oleObj spid="_x0000_s26642" name="" r:id="rId1" imgW="2692400" imgH="889000" progId="Equation.DSMT4">
                  <p:embed/>
                </p:oleObj>
              </mc:Choice>
              <mc:Fallback>
                <p:oleObj name="" r:id="rId1" imgW="2692400" imgH="889000" progId="Equation.DSMT4">
                  <p:embed/>
                  <p:pic>
                    <p:nvPicPr>
                      <p:cNvPr id="0" name="图片 3224"/>
                      <p:cNvPicPr/>
                      <p:nvPr/>
                    </p:nvPicPr>
                    <p:blipFill>
                      <a:blip r:embed="rId2"/>
                      <a:stretch>
                        <a:fillRect/>
                      </a:stretch>
                    </p:blipFill>
                    <p:spPr>
                      <a:xfrm>
                        <a:off x="2819400" y="2133600"/>
                        <a:ext cx="2692400" cy="889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5266">
                                            <p:txEl>
                                              <p:pRg st="0" end="0"/>
                                            </p:txEl>
                                          </p:spTgt>
                                        </p:tgtEl>
                                        <p:attrNameLst>
                                          <p:attrName>style.visibility</p:attrName>
                                        </p:attrNameLst>
                                      </p:cBhvr>
                                      <p:to>
                                        <p:strVal val="visible"/>
                                      </p:to>
                                    </p:set>
                                    <p:animEffect transition="in" filter="dissolve">
                                      <p:cBhvr>
                                        <p:cTn id="7" dur="500"/>
                                        <p:tgtEl>
                                          <p:spTgt spid="395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5266">
                                            <p:txEl>
                                              <p:pRg st="2" end="2"/>
                                            </p:txEl>
                                          </p:spTgt>
                                        </p:tgtEl>
                                        <p:attrNameLst>
                                          <p:attrName>style.visibility</p:attrName>
                                        </p:attrNameLst>
                                      </p:cBhvr>
                                      <p:to>
                                        <p:strVal val="visible"/>
                                      </p:to>
                                    </p:set>
                                    <p:animEffect transition="in" filter="dissolve">
                                      <p:cBhvr>
                                        <p:cTn id="12" dur="500"/>
                                        <p:tgtEl>
                                          <p:spTgt spid="3952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5266">
                                            <p:txEl>
                                              <p:pRg st="3" end="3"/>
                                            </p:txEl>
                                          </p:spTgt>
                                        </p:tgtEl>
                                        <p:attrNameLst>
                                          <p:attrName>style.visibility</p:attrName>
                                        </p:attrNameLst>
                                      </p:cBhvr>
                                      <p:to>
                                        <p:strVal val="visible"/>
                                      </p:to>
                                    </p:set>
                                    <p:animEffect transition="in" filter="dissolve">
                                      <p:cBhvr>
                                        <p:cTn id="17" dur="500"/>
                                        <p:tgtEl>
                                          <p:spTgt spid="39526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7050"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1"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2"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3"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4"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5" name="Rectangle 1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6"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8" name="Rectangle 1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9" name="Rectangle 18"/>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23" name="Rectangle 2"/>
          <p:cNvSpPr>
            <a:spLocks noGrp="1"/>
          </p:cNvSpPr>
          <p:nvPr>
            <p:ph idx="1"/>
          </p:nvPr>
        </p:nvSpPr>
        <p:spPr>
          <a:xfrm>
            <a:off x="152400" y="1371600"/>
            <a:ext cx="8540750" cy="472440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0" indent="0" eaLnBrk="1" hangingPunct="1">
              <a:lnSpc>
                <a:spcPct val="130000"/>
              </a:lnSpc>
              <a:spcBef>
                <a:spcPct val="0"/>
              </a:spcBef>
              <a:buNone/>
            </a:pPr>
            <a:r>
              <a:rPr lang="zh-CN" altLang="en-US" sz="2500" dirty="0">
                <a:latin typeface="宋体" pitchFamily="2" charset="-122"/>
              </a:rPr>
              <a:t>例：论域</a:t>
            </a:r>
            <a:r>
              <a:rPr lang="en-US" altLang="zh-CN" sz="2500" dirty="0">
                <a:latin typeface="宋体" pitchFamily="2" charset="-122"/>
              </a:rPr>
              <a:t>U={1,2,3,4,5}</a:t>
            </a:r>
            <a:r>
              <a:rPr lang="zh-CN" altLang="en-US" sz="2500" dirty="0" smtClean="0">
                <a:latin typeface="宋体" pitchFamily="2" charset="-122"/>
              </a:rPr>
              <a:t>，在论域</a:t>
            </a:r>
            <a:r>
              <a:rPr lang="en-US" altLang="zh-CN" sz="2500" dirty="0" smtClean="0">
                <a:latin typeface="宋体" pitchFamily="2" charset="-122"/>
              </a:rPr>
              <a:t>A</a:t>
            </a:r>
            <a:r>
              <a:rPr lang="zh-CN" altLang="en-US" sz="2500" dirty="0" smtClean="0">
                <a:latin typeface="宋体" pitchFamily="2" charset="-122"/>
              </a:rPr>
              <a:t>上的一个子集“奇数”，是一个确定性的概念，可用集合</a:t>
            </a:r>
            <a:r>
              <a:rPr lang="en-US" altLang="zh-CN" sz="2500" dirty="0" smtClean="0">
                <a:latin typeface="宋体" pitchFamily="2" charset="-122"/>
              </a:rPr>
              <a:t>A</a:t>
            </a:r>
            <a:r>
              <a:rPr lang="en-US" altLang="zh-CN" sz="2500" baseline="-25000" dirty="0" smtClean="0">
                <a:latin typeface="宋体" pitchFamily="2" charset="-122"/>
              </a:rPr>
              <a:t>1</a:t>
            </a:r>
            <a:r>
              <a:rPr lang="en-US" altLang="zh-CN" sz="2500" dirty="0" smtClean="0">
                <a:latin typeface="宋体" pitchFamily="2" charset="-122"/>
              </a:rPr>
              <a:t>={1,3,5</a:t>
            </a:r>
            <a:r>
              <a:rPr lang="en-US" altLang="zh-CN" sz="2500" dirty="0">
                <a:latin typeface="宋体" pitchFamily="2" charset="-122"/>
              </a:rPr>
              <a:t>} </a:t>
            </a:r>
            <a:r>
              <a:rPr lang="zh-CN" altLang="en-US" sz="2500" dirty="0" smtClean="0">
                <a:latin typeface="宋体" pitchFamily="2" charset="-122"/>
              </a:rPr>
              <a:t>表示，其特征函数可以表示为</a:t>
            </a:r>
            <a:endParaRPr lang="en-US" altLang="zh-CN" sz="2500" dirty="0" smtClean="0">
              <a:latin typeface="宋体" pitchFamily="2" charset="-122"/>
            </a:endParaRPr>
          </a:p>
          <a:p>
            <a:pPr marL="0" indent="0" eaLnBrk="1" hangingPunct="1">
              <a:lnSpc>
                <a:spcPct val="130000"/>
              </a:lnSpc>
              <a:spcBef>
                <a:spcPct val="0"/>
              </a:spcBef>
              <a:buNone/>
            </a:pPr>
            <a:endParaRPr lang="en-US" altLang="zh-CN" sz="2500" dirty="0">
              <a:latin typeface="宋体" pitchFamily="2" charset="-122"/>
            </a:endParaRPr>
          </a:p>
          <a:p>
            <a:pPr marL="0" indent="0" eaLnBrk="1" hangingPunct="1">
              <a:lnSpc>
                <a:spcPct val="130000"/>
              </a:lnSpc>
              <a:spcBef>
                <a:spcPct val="0"/>
              </a:spcBef>
              <a:buNone/>
            </a:pPr>
            <a:endParaRPr lang="en-US" altLang="zh-CN" sz="2500" dirty="0" smtClean="0">
              <a:latin typeface="宋体" pitchFamily="2" charset="-122"/>
            </a:endParaRPr>
          </a:p>
          <a:p>
            <a:pPr marL="0" indent="0" eaLnBrk="1" hangingPunct="1">
              <a:lnSpc>
                <a:spcPct val="130000"/>
              </a:lnSpc>
              <a:spcBef>
                <a:spcPct val="0"/>
              </a:spcBef>
              <a:buNone/>
            </a:pPr>
            <a:endParaRPr lang="en-US" altLang="zh-CN" sz="2500" dirty="0">
              <a:latin typeface="宋体" pitchFamily="2" charset="-122"/>
            </a:endParaRPr>
          </a:p>
          <a:p>
            <a:pPr marL="0" indent="0" eaLnBrk="1" hangingPunct="1">
              <a:lnSpc>
                <a:spcPct val="130000"/>
              </a:lnSpc>
              <a:spcBef>
                <a:spcPct val="0"/>
              </a:spcBef>
              <a:buNone/>
            </a:pPr>
            <a:r>
              <a:rPr lang="zh-CN" altLang="en-US" sz="2500" dirty="0" smtClean="0">
                <a:latin typeface="宋体" pitchFamily="2" charset="-122"/>
              </a:rPr>
              <a:t>但对</a:t>
            </a:r>
            <a:r>
              <a:rPr lang="en-US" altLang="zh-CN" sz="2500" dirty="0" smtClean="0">
                <a:latin typeface="宋体" pitchFamily="2" charset="-122"/>
              </a:rPr>
              <a:t>A</a:t>
            </a:r>
            <a:r>
              <a:rPr lang="zh-CN" altLang="en-US" sz="2500" dirty="0" smtClean="0">
                <a:latin typeface="宋体" pitchFamily="2" charset="-122"/>
              </a:rPr>
              <a:t>上的另一个子集“大”或者“小”就无法用这样的特征函数来描述，因为大或者小是一个模糊的概念没有一个明确的界限，很难说</a:t>
            </a:r>
            <a:r>
              <a:rPr lang="en-US" altLang="zh-CN" sz="2500" dirty="0" smtClean="0">
                <a:latin typeface="宋体" pitchFamily="2" charset="-122"/>
              </a:rPr>
              <a:t>1,2,3,</a:t>
            </a:r>
            <a:r>
              <a:rPr lang="zh-CN" altLang="en-US" sz="2500" dirty="0" smtClean="0">
                <a:latin typeface="宋体" pitchFamily="2" charset="-122"/>
              </a:rPr>
              <a:t>就是小，</a:t>
            </a:r>
            <a:r>
              <a:rPr lang="en-US" altLang="zh-CN" sz="2500" dirty="0" smtClean="0">
                <a:latin typeface="宋体" pitchFamily="2" charset="-122"/>
              </a:rPr>
              <a:t>4,5</a:t>
            </a:r>
            <a:r>
              <a:rPr lang="zh-CN" altLang="en-US" sz="2500" dirty="0" smtClean="0">
                <a:latin typeface="宋体" pitchFamily="2" charset="-122"/>
              </a:rPr>
              <a:t>就是大。</a:t>
            </a:r>
            <a:endParaRPr lang="zh-CN" altLang="en-US" sz="2500" dirty="0">
              <a:latin typeface="宋体" pitchFamily="2" charset="-122"/>
            </a:endParaRPr>
          </a:p>
        </p:txBody>
      </p:sp>
      <p:graphicFrame>
        <p:nvGraphicFramePr>
          <p:cNvPr id="24" name="对象 23"/>
          <p:cNvGraphicFramePr>
            <a:graphicFrameLocks noChangeAspect="1"/>
          </p:cNvGraphicFramePr>
          <p:nvPr/>
        </p:nvGraphicFramePr>
        <p:xfrm>
          <a:off x="2133600" y="3163887"/>
          <a:ext cx="3225800" cy="914400"/>
        </p:xfrm>
        <a:graphic>
          <a:graphicData uri="http://schemas.openxmlformats.org/presentationml/2006/ole">
            <mc:AlternateContent xmlns:mc="http://schemas.openxmlformats.org/markup-compatibility/2006">
              <mc:Choice xmlns:v="urn:schemas-microsoft-com:vml" Requires="v">
                <p:oleObj spid="_x0000_s56330" name="Equation" r:id="rId1" imgW="77419200" imgH="21945600" progId="Equation.DSMT4">
                  <p:embed/>
                </p:oleObj>
              </mc:Choice>
              <mc:Fallback>
                <p:oleObj name="Equation" r:id="rId1" imgW="77419200" imgH="21945600" progId="Equation.DSMT4">
                  <p:embed/>
                  <p:pic>
                    <p:nvPicPr>
                      <p:cNvPr id="0" name="对象 1"/>
                      <p:cNvPicPr/>
                      <p:nvPr/>
                    </p:nvPicPr>
                    <p:blipFill>
                      <a:blip r:embed="rId2"/>
                      <a:stretch>
                        <a:fillRect/>
                      </a:stretch>
                    </p:blipFill>
                    <p:spPr>
                      <a:xfrm>
                        <a:off x="2133600" y="3163887"/>
                        <a:ext cx="3225800" cy="914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7043" name="Text Box 2"/>
          <p:cNvSpPr>
            <a:spLocks noGrp="1"/>
          </p:cNvSpPr>
          <p:nvPr>
            <p:ph idx="1"/>
          </p:nvPr>
        </p:nvSpPr>
        <p:spPr>
          <a:xfrm>
            <a:off x="279400" y="3667125"/>
            <a:ext cx="8512175" cy="2505075"/>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buFont typeface="Wingdings" panose="05000000000000000000" pitchFamily="2" charset="2"/>
              <a:buChar char="§"/>
            </a:pPr>
            <a:r>
              <a:rPr lang="zh-CN" altLang="en-US" sz="2400" dirty="0">
                <a:latin typeface="Times New Roman" panose="02020603050405020304" pitchFamily="18" charset="0"/>
              </a:rPr>
              <a:t>当论域中元素数目有限时，模糊集合   的数学描述为</a:t>
            </a:r>
            <a:endParaRPr lang="zh-CN" altLang="en-US" sz="2400" dirty="0">
              <a:latin typeface="Times New Roman" panose="02020603050405020304" pitchFamily="18" charset="0"/>
            </a:endParaRPr>
          </a:p>
          <a:p>
            <a:pPr eaLnBrk="1" hangingPunct="1">
              <a:buNone/>
            </a:pPr>
            <a:endParaRPr lang="zh-CN" altLang="en-US" sz="2400" dirty="0">
              <a:latin typeface="Times New Roman" panose="02020603050405020304" pitchFamily="18" charset="0"/>
            </a:endParaRPr>
          </a:p>
          <a:p>
            <a:pPr eaLnBrk="1" hangingPunct="1">
              <a:buNone/>
            </a:pPr>
            <a:r>
              <a:rPr lang="zh-CN" altLang="en-US" sz="2400" dirty="0">
                <a:latin typeface="Times New Roman" panose="02020603050405020304" pitchFamily="18" charset="0"/>
              </a:rPr>
              <a:t>                ：元素      属于模糊集     的隶属度，    是元素</a:t>
            </a:r>
            <a:endParaRPr lang="zh-CN" altLang="en-US" sz="2400" dirty="0">
              <a:latin typeface="Times New Roman" panose="02020603050405020304" pitchFamily="18" charset="0"/>
            </a:endParaRPr>
          </a:p>
          <a:p>
            <a:pPr eaLnBrk="1" hangingPunct="1">
              <a:buNone/>
            </a:pPr>
            <a:r>
              <a:rPr lang="zh-CN" altLang="en-US" sz="2400" dirty="0">
                <a:latin typeface="Times New Roman" panose="02020603050405020304" pitchFamily="18" charset="0"/>
              </a:rPr>
              <a:t>      的论域。</a:t>
            </a:r>
            <a:endParaRPr lang="zh-CN" altLang="en-US" sz="2400" dirty="0">
              <a:latin typeface="Times New Roman" panose="02020603050405020304" pitchFamily="18" charset="0"/>
            </a:endParaRPr>
          </a:p>
        </p:txBody>
      </p:sp>
      <p:graphicFrame>
        <p:nvGraphicFramePr>
          <p:cNvPr id="87044" name="Object 3"/>
          <p:cNvGraphicFramePr>
            <a:graphicFrameLocks noChangeAspect="1"/>
          </p:cNvGraphicFramePr>
          <p:nvPr/>
        </p:nvGraphicFramePr>
        <p:xfrm>
          <a:off x="1676400" y="4310063"/>
          <a:ext cx="4516438" cy="566738"/>
        </p:xfrm>
        <a:graphic>
          <a:graphicData uri="http://schemas.openxmlformats.org/presentationml/2006/ole">
            <mc:AlternateContent xmlns:mc="http://schemas.openxmlformats.org/markup-compatibility/2006">
              <mc:Choice xmlns:v="urn:schemas-microsoft-com:vml" Requires="v">
                <p:oleObj spid="_x0000_s29809" name="" r:id="rId1" imgW="1663700" imgH="292100" progId="Equation.DSMT4">
                  <p:embed/>
                </p:oleObj>
              </mc:Choice>
              <mc:Fallback>
                <p:oleObj name="" r:id="rId1" imgW="1663700" imgH="292100" progId="Equation.DSMT4">
                  <p:embed/>
                  <p:pic>
                    <p:nvPicPr>
                      <p:cNvPr id="0" name="图片 3230"/>
                      <p:cNvPicPr/>
                      <p:nvPr/>
                    </p:nvPicPr>
                    <p:blipFill>
                      <a:blip r:embed="rId2"/>
                      <a:stretch>
                        <a:fillRect/>
                      </a:stretch>
                    </p:blipFill>
                    <p:spPr>
                      <a:xfrm>
                        <a:off x="1676400" y="4310063"/>
                        <a:ext cx="4516438" cy="566738"/>
                      </a:xfrm>
                      <a:prstGeom prst="rect">
                        <a:avLst/>
                      </a:prstGeom>
                      <a:noFill/>
                      <a:ln w="38100">
                        <a:noFill/>
                        <a:miter/>
                      </a:ln>
                    </p:spPr>
                  </p:pic>
                </p:oleObj>
              </mc:Fallback>
            </mc:AlternateContent>
          </a:graphicData>
        </a:graphic>
      </p:graphicFrame>
      <p:graphicFrame>
        <p:nvGraphicFramePr>
          <p:cNvPr id="87045" name="Object 4"/>
          <p:cNvGraphicFramePr>
            <a:graphicFrameLocks noChangeAspect="1"/>
          </p:cNvGraphicFramePr>
          <p:nvPr/>
        </p:nvGraphicFramePr>
        <p:xfrm>
          <a:off x="762000" y="4919663"/>
          <a:ext cx="928688" cy="482600"/>
        </p:xfrm>
        <a:graphic>
          <a:graphicData uri="http://schemas.openxmlformats.org/presentationml/2006/ole">
            <mc:AlternateContent xmlns:mc="http://schemas.openxmlformats.org/markup-compatibility/2006">
              <mc:Choice xmlns:v="urn:schemas-microsoft-com:vml" Requires="v">
                <p:oleObj spid="_x0000_s29810" name="" r:id="rId3" imgW="457200" imgH="241300" progId="Equation.DSMT4">
                  <p:embed/>
                </p:oleObj>
              </mc:Choice>
              <mc:Fallback>
                <p:oleObj name="" r:id="rId3" imgW="457200" imgH="241300" progId="Equation.DSMT4">
                  <p:embed/>
                  <p:pic>
                    <p:nvPicPr>
                      <p:cNvPr id="0" name="图片 3232"/>
                      <p:cNvPicPr/>
                      <p:nvPr/>
                    </p:nvPicPr>
                    <p:blipFill>
                      <a:blip r:embed="rId4"/>
                      <a:stretch>
                        <a:fillRect/>
                      </a:stretch>
                    </p:blipFill>
                    <p:spPr>
                      <a:xfrm>
                        <a:off x="762000" y="4919663"/>
                        <a:ext cx="928688" cy="482600"/>
                      </a:xfrm>
                      <a:prstGeom prst="rect">
                        <a:avLst/>
                      </a:prstGeom>
                      <a:noFill/>
                      <a:ln w="38100">
                        <a:noFill/>
                        <a:miter/>
                      </a:ln>
                    </p:spPr>
                  </p:pic>
                </p:oleObj>
              </mc:Fallback>
            </mc:AlternateContent>
          </a:graphicData>
        </a:graphic>
      </p:graphicFrame>
      <p:graphicFrame>
        <p:nvGraphicFramePr>
          <p:cNvPr id="87046" name="Object 5"/>
          <p:cNvGraphicFramePr>
            <a:graphicFrameLocks noChangeAspect="1"/>
          </p:cNvGraphicFramePr>
          <p:nvPr/>
        </p:nvGraphicFramePr>
        <p:xfrm>
          <a:off x="2667000" y="4995863"/>
          <a:ext cx="342900" cy="365125"/>
        </p:xfrm>
        <a:graphic>
          <a:graphicData uri="http://schemas.openxmlformats.org/presentationml/2006/ole">
            <mc:AlternateContent xmlns:mc="http://schemas.openxmlformats.org/markup-compatibility/2006">
              <mc:Choice xmlns:v="urn:schemas-microsoft-com:vml" Requires="v">
                <p:oleObj spid="_x0000_s29811" name="" r:id="rId5" imgW="114300" imgH="127000" progId="Equation.3">
                  <p:embed/>
                </p:oleObj>
              </mc:Choice>
              <mc:Fallback>
                <p:oleObj name="" r:id="rId5" imgW="114300" imgH="127000" progId="Equation.3">
                  <p:embed/>
                  <p:pic>
                    <p:nvPicPr>
                      <p:cNvPr id="0" name="图片 3233"/>
                      <p:cNvPicPr/>
                      <p:nvPr/>
                    </p:nvPicPr>
                    <p:blipFill>
                      <a:blip r:embed="rId6"/>
                      <a:stretch>
                        <a:fillRect/>
                      </a:stretch>
                    </p:blipFill>
                    <p:spPr>
                      <a:xfrm>
                        <a:off x="2667000" y="4995863"/>
                        <a:ext cx="342900" cy="365125"/>
                      </a:xfrm>
                      <a:prstGeom prst="rect">
                        <a:avLst/>
                      </a:prstGeom>
                      <a:noFill/>
                      <a:ln w="38100">
                        <a:noFill/>
                        <a:miter/>
                      </a:ln>
                    </p:spPr>
                  </p:pic>
                </p:oleObj>
              </mc:Fallback>
            </mc:AlternateContent>
          </a:graphicData>
        </a:graphic>
      </p:graphicFrame>
      <p:graphicFrame>
        <p:nvGraphicFramePr>
          <p:cNvPr id="87047" name="Object 6"/>
          <p:cNvGraphicFramePr>
            <a:graphicFrameLocks noChangeAspect="1"/>
          </p:cNvGraphicFramePr>
          <p:nvPr/>
        </p:nvGraphicFramePr>
        <p:xfrm>
          <a:off x="4535488" y="4919663"/>
          <a:ext cx="463550" cy="457200"/>
        </p:xfrm>
        <a:graphic>
          <a:graphicData uri="http://schemas.openxmlformats.org/presentationml/2006/ole">
            <mc:AlternateContent xmlns:mc="http://schemas.openxmlformats.org/markup-compatibility/2006">
              <mc:Choice xmlns:v="urn:schemas-microsoft-com:vml" Requires="v">
                <p:oleObj spid="_x0000_s29812" name="" r:id="rId7" imgW="139700" imgH="139700" progId="Equation.3">
                  <p:embed/>
                </p:oleObj>
              </mc:Choice>
              <mc:Fallback>
                <p:oleObj name="" r:id="rId7" imgW="139700" imgH="139700" progId="Equation.3">
                  <p:embed/>
                  <p:pic>
                    <p:nvPicPr>
                      <p:cNvPr id="0" name="图片 3231"/>
                      <p:cNvPicPr/>
                      <p:nvPr/>
                    </p:nvPicPr>
                    <p:blipFill>
                      <a:blip r:embed="rId8"/>
                      <a:stretch>
                        <a:fillRect/>
                      </a:stretch>
                    </p:blipFill>
                    <p:spPr>
                      <a:xfrm>
                        <a:off x="4535488" y="4919663"/>
                        <a:ext cx="463550" cy="457200"/>
                      </a:xfrm>
                      <a:prstGeom prst="rect">
                        <a:avLst/>
                      </a:prstGeom>
                      <a:noFill/>
                      <a:ln w="38100">
                        <a:noFill/>
                        <a:miter/>
                      </a:ln>
                    </p:spPr>
                  </p:pic>
                </p:oleObj>
              </mc:Fallback>
            </mc:AlternateContent>
          </a:graphicData>
        </a:graphic>
      </p:graphicFrame>
      <p:graphicFrame>
        <p:nvGraphicFramePr>
          <p:cNvPr id="87048" name="Object 7"/>
          <p:cNvGraphicFramePr>
            <a:graphicFrameLocks noChangeAspect="1"/>
          </p:cNvGraphicFramePr>
          <p:nvPr/>
        </p:nvGraphicFramePr>
        <p:xfrm>
          <a:off x="6324600" y="4995863"/>
          <a:ext cx="387350" cy="357188"/>
        </p:xfrm>
        <a:graphic>
          <a:graphicData uri="http://schemas.openxmlformats.org/presentationml/2006/ole">
            <mc:AlternateContent xmlns:mc="http://schemas.openxmlformats.org/markup-compatibility/2006">
              <mc:Choice xmlns:v="urn:schemas-microsoft-com:vml" Requires="v">
                <p:oleObj spid="_x0000_s29813" name="" r:id="rId9" imgW="152400" imgH="139700" progId="Equation.3">
                  <p:embed/>
                </p:oleObj>
              </mc:Choice>
              <mc:Fallback>
                <p:oleObj name="" r:id="rId9" imgW="152400" imgH="139700" progId="Equation.3">
                  <p:embed/>
                  <p:pic>
                    <p:nvPicPr>
                      <p:cNvPr id="0" name="图片 3227"/>
                      <p:cNvPicPr/>
                      <p:nvPr/>
                    </p:nvPicPr>
                    <p:blipFill>
                      <a:blip r:embed="rId10"/>
                      <a:stretch>
                        <a:fillRect/>
                      </a:stretch>
                    </p:blipFill>
                    <p:spPr>
                      <a:xfrm>
                        <a:off x="6324600" y="4995863"/>
                        <a:ext cx="387350" cy="357188"/>
                      </a:xfrm>
                      <a:prstGeom prst="rect">
                        <a:avLst/>
                      </a:prstGeom>
                      <a:noFill/>
                      <a:ln w="38100">
                        <a:noFill/>
                        <a:miter/>
                      </a:ln>
                    </p:spPr>
                  </p:pic>
                </p:oleObj>
              </mc:Fallback>
            </mc:AlternateContent>
          </a:graphicData>
        </a:graphic>
      </p:graphicFrame>
      <p:graphicFrame>
        <p:nvGraphicFramePr>
          <p:cNvPr id="87049" name="Object 8"/>
          <p:cNvGraphicFramePr>
            <a:graphicFrameLocks noChangeAspect="1"/>
          </p:cNvGraphicFramePr>
          <p:nvPr/>
        </p:nvGraphicFramePr>
        <p:xfrm>
          <a:off x="7772400" y="4919663"/>
          <a:ext cx="407988" cy="433388"/>
        </p:xfrm>
        <a:graphic>
          <a:graphicData uri="http://schemas.openxmlformats.org/presentationml/2006/ole">
            <mc:AlternateContent xmlns:mc="http://schemas.openxmlformats.org/markup-compatibility/2006">
              <mc:Choice xmlns:v="urn:schemas-microsoft-com:vml" Requires="v">
                <p:oleObj spid="_x0000_s29814" name="" r:id="rId11" imgW="114300" imgH="127000" progId="Equation.3">
                  <p:embed/>
                </p:oleObj>
              </mc:Choice>
              <mc:Fallback>
                <p:oleObj name="" r:id="rId11" imgW="114300" imgH="127000" progId="Equation.3">
                  <p:embed/>
                  <p:pic>
                    <p:nvPicPr>
                      <p:cNvPr id="0" name="图片 3234"/>
                      <p:cNvPicPr/>
                      <p:nvPr/>
                    </p:nvPicPr>
                    <p:blipFill>
                      <a:blip r:embed="rId12"/>
                      <a:stretch>
                        <a:fillRect/>
                      </a:stretch>
                    </p:blipFill>
                    <p:spPr>
                      <a:xfrm>
                        <a:off x="7772400" y="4919663"/>
                        <a:ext cx="407988" cy="433388"/>
                      </a:xfrm>
                      <a:prstGeom prst="rect">
                        <a:avLst/>
                      </a:prstGeom>
                      <a:noFill/>
                      <a:ln w="38100">
                        <a:noFill/>
                        <a:miter/>
                      </a:ln>
                    </p:spPr>
                  </p:pic>
                </p:oleObj>
              </mc:Fallback>
            </mc:AlternateContent>
          </a:graphicData>
        </a:graphic>
      </p:graphicFrame>
      <p:sp>
        <p:nvSpPr>
          <p:cNvPr id="87050"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1"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2"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3"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4"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5" name="Rectangle 1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6"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87057" name="Object 16"/>
          <p:cNvGraphicFramePr>
            <a:graphicFrameLocks noChangeAspect="1"/>
          </p:cNvGraphicFramePr>
          <p:nvPr/>
        </p:nvGraphicFramePr>
        <p:xfrm>
          <a:off x="5791200" y="3776663"/>
          <a:ext cx="296863" cy="355600"/>
        </p:xfrm>
        <a:graphic>
          <a:graphicData uri="http://schemas.openxmlformats.org/presentationml/2006/ole">
            <mc:AlternateContent xmlns:mc="http://schemas.openxmlformats.org/markup-compatibility/2006">
              <mc:Choice xmlns:v="urn:schemas-microsoft-com:vml" Requires="v">
                <p:oleObj spid="_x0000_s29815" name="" r:id="rId13" imgW="139700" imgH="139700" progId="Equation.3">
                  <p:embed/>
                </p:oleObj>
              </mc:Choice>
              <mc:Fallback>
                <p:oleObj name="" r:id="rId13" imgW="139700" imgH="139700" progId="Equation.3">
                  <p:embed/>
                  <p:pic>
                    <p:nvPicPr>
                      <p:cNvPr id="0" name="图片 3229"/>
                      <p:cNvPicPr/>
                      <p:nvPr/>
                    </p:nvPicPr>
                    <p:blipFill>
                      <a:blip r:embed="rId14"/>
                      <a:stretch>
                        <a:fillRect/>
                      </a:stretch>
                    </p:blipFill>
                    <p:spPr>
                      <a:xfrm>
                        <a:off x="5791200" y="3776663"/>
                        <a:ext cx="296863" cy="355600"/>
                      </a:xfrm>
                      <a:prstGeom prst="rect">
                        <a:avLst/>
                      </a:prstGeom>
                      <a:noFill/>
                      <a:ln w="38100">
                        <a:noFill/>
                        <a:miter/>
                      </a:ln>
                    </p:spPr>
                  </p:pic>
                </p:oleObj>
              </mc:Fallback>
            </mc:AlternateContent>
          </a:graphicData>
        </a:graphic>
      </p:graphicFrame>
      <p:sp>
        <p:nvSpPr>
          <p:cNvPr id="87058" name="Rectangle 1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7059" name="Rectangle 18"/>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7060" name="Rectangle 19"/>
          <p:cNvSpPr/>
          <p:nvPr/>
        </p:nvSpPr>
        <p:spPr>
          <a:xfrm>
            <a:off x="395288" y="1138238"/>
            <a:ext cx="3430747" cy="566309"/>
          </a:xfrm>
          <a:prstGeom prst="rect">
            <a:avLst/>
          </a:prstGeom>
          <a:noFill/>
          <a:ln w="9525">
            <a:noFill/>
          </a:ln>
        </p:spPr>
        <p:txBody>
          <a:bodyPr wrap="none">
            <a:spAutoFit/>
          </a:bodyPr>
          <a:lstStyle/>
          <a:p>
            <a:pPr eaLnBrk="1" hangingPunct="1">
              <a:lnSpc>
                <a:spcPct val="110000"/>
              </a:lnSpc>
              <a:spcBef>
                <a:spcPct val="30000"/>
              </a:spcBef>
              <a:buClr>
                <a:schemeClr val="accent2"/>
              </a:buClr>
              <a:buFont typeface="Wingdings" panose="05000000000000000000" pitchFamily="2" charset="2"/>
            </a:pPr>
            <a:r>
              <a:rPr lang="zh-CN" altLang="en-US" sz="2800" b="1" dirty="0" smtClean="0">
                <a:latin typeface="Times New Roman" panose="02020603050405020304" pitchFamily="18" charset="0"/>
              </a:rPr>
              <a:t>模糊</a:t>
            </a:r>
            <a:r>
              <a:rPr lang="zh-CN" altLang="en-US" sz="2800" b="1" dirty="0">
                <a:latin typeface="Times New Roman" panose="02020603050405020304" pitchFamily="18" charset="0"/>
              </a:rPr>
              <a:t>集合的表示方法</a:t>
            </a:r>
            <a:endParaRPr lang="zh-CN" altLang="en-US" sz="2800" b="1" dirty="0">
              <a:latin typeface="Times New Roman" panose="02020603050405020304" pitchFamily="18" charset="0"/>
            </a:endParaRPr>
          </a:p>
        </p:txBody>
      </p:sp>
      <p:sp>
        <p:nvSpPr>
          <p:cNvPr id="2" name="矩形 1"/>
          <p:cNvSpPr/>
          <p:nvPr/>
        </p:nvSpPr>
        <p:spPr>
          <a:xfrm>
            <a:off x="427038" y="1767614"/>
            <a:ext cx="7345362" cy="1532727"/>
          </a:xfrm>
          <a:prstGeom prst="rect">
            <a:avLst/>
          </a:prstGeom>
        </p:spPr>
        <p:txBody>
          <a:bodyPr wrap="square">
            <a:spAutoFit/>
          </a:bodyPr>
          <a:lstStyle/>
          <a:p>
            <a:pPr lvl="0" eaLnBrk="1" hangingPunct="1">
              <a:lnSpc>
                <a:spcPct val="130000"/>
              </a:lnSpc>
              <a:buClr>
                <a:srgbClr val="CC0000"/>
              </a:buClr>
            </a:pPr>
            <a:r>
              <a:rPr lang="zh-CN" altLang="en-US" sz="2400" dirty="0">
                <a:solidFill>
                  <a:srgbClr val="000000"/>
                </a:solidFill>
                <a:latin typeface="Times New Roman" panose="02020603050405020304" pitchFamily="18" charset="0"/>
                <a:ea typeface="宋体"/>
              </a:rPr>
              <a:t>用模糊集表示模糊性概念</a:t>
            </a:r>
            <a:endParaRPr lang="en-US" altLang="zh-CN" sz="2400" dirty="0">
              <a:solidFill>
                <a:srgbClr val="000000"/>
              </a:solidFill>
              <a:latin typeface="Times New Roman" panose="02020603050405020304" pitchFamily="18" charset="0"/>
              <a:ea typeface="宋体"/>
            </a:endParaRPr>
          </a:p>
          <a:p>
            <a:pPr lvl="0" eaLnBrk="1" hangingPunct="1">
              <a:lnSpc>
                <a:spcPct val="130000"/>
              </a:lnSpc>
              <a:buClr>
                <a:srgbClr val="CC0000"/>
              </a:buClr>
            </a:pPr>
            <a:r>
              <a:rPr lang="zh-CN" altLang="en-US" sz="2400" dirty="0">
                <a:solidFill>
                  <a:srgbClr val="000000"/>
                </a:solidFill>
                <a:latin typeface="Times New Roman" panose="02020603050405020304" pitchFamily="18" charset="0"/>
                <a:ea typeface="宋体"/>
              </a:rPr>
              <a:t>模糊集的思路：</a:t>
            </a:r>
            <a:endParaRPr lang="zh-CN" altLang="en-US" sz="2400" dirty="0">
              <a:solidFill>
                <a:srgbClr val="000000"/>
              </a:solidFill>
              <a:latin typeface="Times New Roman" panose="02020603050405020304" pitchFamily="18" charset="0"/>
              <a:ea typeface="宋体"/>
            </a:endParaRPr>
          </a:p>
          <a:p>
            <a:pPr lvl="0" eaLnBrk="1" hangingPunct="1">
              <a:lnSpc>
                <a:spcPct val="130000"/>
              </a:lnSpc>
              <a:buClr>
                <a:srgbClr val="CC0000"/>
              </a:buClr>
            </a:pPr>
            <a:r>
              <a:rPr lang="zh-CN" altLang="en-US" sz="2400" dirty="0">
                <a:solidFill>
                  <a:srgbClr val="000000"/>
                </a:solidFill>
                <a:latin typeface="Times New Roman" panose="02020603050405020304" pitchFamily="18" charset="0"/>
                <a:ea typeface="宋体"/>
              </a:rPr>
              <a:t>      把特征函数的取值范围从</a:t>
            </a:r>
            <a:r>
              <a:rPr lang="en-US" altLang="zh-CN" sz="2400" dirty="0">
                <a:solidFill>
                  <a:srgbClr val="000000"/>
                </a:solidFill>
                <a:latin typeface="Times New Roman" panose="02020603050405020304" pitchFamily="18" charset="0"/>
                <a:ea typeface="宋体"/>
              </a:rPr>
              <a:t>{0,1}</a:t>
            </a:r>
            <a:r>
              <a:rPr lang="zh-CN" altLang="en-US" sz="2400" dirty="0">
                <a:solidFill>
                  <a:srgbClr val="000000"/>
                </a:solidFill>
                <a:latin typeface="Times New Roman" panose="02020603050405020304" pitchFamily="18" charset="0"/>
                <a:ea typeface="宋体"/>
              </a:rPr>
              <a:t>推广到</a:t>
            </a:r>
            <a:r>
              <a:rPr lang="en-US" altLang="zh-CN" sz="2400" dirty="0">
                <a:solidFill>
                  <a:srgbClr val="000000"/>
                </a:solidFill>
                <a:latin typeface="Times New Roman" panose="02020603050405020304" pitchFamily="18" charset="0"/>
                <a:ea typeface="宋体"/>
              </a:rPr>
              <a:t>[0,1]</a:t>
            </a:r>
            <a:r>
              <a:rPr lang="zh-CN" altLang="en-US" sz="2400" dirty="0">
                <a:solidFill>
                  <a:srgbClr val="000000"/>
                </a:solidFill>
                <a:latin typeface="Times New Roman" panose="02020603050405020304" pitchFamily="18" charset="0"/>
                <a:ea typeface="宋体"/>
              </a:rPr>
              <a:t>上。</a:t>
            </a:r>
            <a:endParaRPr lang="zh-CN" altLang="en-US" sz="2400" dirty="0">
              <a:solidFill>
                <a:srgbClr val="000000"/>
              </a:solidFill>
              <a:latin typeface="Times New Roman" panose="02020603050405020304" pitchFamily="18" charset="0"/>
              <a:ea typeface="宋体"/>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4995" name="Rectangle 2"/>
          <p:cNvSpPr>
            <a:spLocks noGrp="1"/>
          </p:cNvSpPr>
          <p:nvPr>
            <p:ph idx="1"/>
          </p:nvPr>
        </p:nvSpPr>
        <p:spPr>
          <a:xfrm>
            <a:off x="301625" y="1752600"/>
            <a:ext cx="8540750" cy="464820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buFont typeface="Wingdings" panose="05000000000000000000" pitchFamily="2" charset="2"/>
              <a:buChar char="§"/>
            </a:pPr>
            <a:endParaRPr lang="en-US" altLang="zh-CN" sz="2400" dirty="0">
              <a:latin typeface="宋体" pitchFamily="2" charset="-122"/>
            </a:endParaRPr>
          </a:p>
          <a:p>
            <a:pPr eaLnBrk="1" hangingPunct="1">
              <a:spcBef>
                <a:spcPct val="0"/>
              </a:spcBef>
              <a:buFont typeface="Wingdings" panose="05000000000000000000" pitchFamily="2" charset="2"/>
              <a:buChar char="§"/>
            </a:pPr>
            <a:r>
              <a:rPr lang="zh-CN" altLang="en-US" sz="2400" dirty="0">
                <a:latin typeface="宋体" pitchFamily="2" charset="-122"/>
              </a:rPr>
              <a:t>例如，</a:t>
            </a:r>
            <a:r>
              <a:rPr lang="zh-CN" altLang="en-US" sz="2400" dirty="0">
                <a:latin typeface="Times New Roman" panose="02020603050405020304" pitchFamily="18" charset="0"/>
              </a:rPr>
              <a:t>“</a:t>
            </a:r>
            <a:r>
              <a:rPr lang="zh-CN" altLang="en-US" sz="2400" dirty="0">
                <a:latin typeface="宋体" pitchFamily="2" charset="-122"/>
              </a:rPr>
              <a:t>成年人</a:t>
            </a:r>
            <a:r>
              <a:rPr lang="zh-CN" altLang="en-US" sz="2400" dirty="0">
                <a:latin typeface="Times New Roman" panose="02020603050405020304" pitchFamily="18" charset="0"/>
              </a:rPr>
              <a:t>”</a:t>
            </a:r>
            <a:r>
              <a:rPr lang="zh-CN" altLang="en-US" sz="2400" dirty="0">
                <a:latin typeface="宋体" pitchFamily="2" charset="-122"/>
              </a:rPr>
              <a:t>集合：</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84996"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4998" name="Rectangle 5"/>
          <p:cNvSpPr/>
          <p:nvPr/>
        </p:nvSpPr>
        <p:spPr>
          <a:xfrm>
            <a:off x="3838575" y="32099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84999" name="Object 6"/>
          <p:cNvGraphicFramePr>
            <a:graphicFrameLocks noChangeAspect="1"/>
          </p:cNvGraphicFramePr>
          <p:nvPr/>
        </p:nvGraphicFramePr>
        <p:xfrm>
          <a:off x="4114800" y="2060575"/>
          <a:ext cx="3048000" cy="911225"/>
        </p:xfrm>
        <a:graphic>
          <a:graphicData uri="http://schemas.openxmlformats.org/presentationml/2006/ole">
            <mc:AlternateContent xmlns:mc="http://schemas.openxmlformats.org/markup-compatibility/2006">
              <mc:Choice xmlns:v="urn:schemas-microsoft-com:vml" Requires="v">
                <p:oleObj spid="_x0000_s27664" name="" r:id="rId1" imgW="1536700" imgH="457200" progId="Equation.DSMT4">
                  <p:embed/>
                </p:oleObj>
              </mc:Choice>
              <mc:Fallback>
                <p:oleObj name="" r:id="rId1" imgW="1536700" imgH="457200" progId="Equation.DSMT4">
                  <p:embed/>
                  <p:pic>
                    <p:nvPicPr>
                      <p:cNvPr id="0" name="图片 3225"/>
                      <p:cNvPicPr/>
                      <p:nvPr/>
                    </p:nvPicPr>
                    <p:blipFill>
                      <a:blip r:embed="rId2"/>
                      <a:stretch>
                        <a:fillRect/>
                      </a:stretch>
                    </p:blipFill>
                    <p:spPr>
                      <a:xfrm>
                        <a:off x="4114800" y="2060575"/>
                        <a:ext cx="3048000" cy="911225"/>
                      </a:xfrm>
                      <a:prstGeom prst="rect">
                        <a:avLst/>
                      </a:prstGeom>
                      <a:noFill/>
                      <a:ln w="38100">
                        <a:noFill/>
                        <a:miter/>
                      </a:ln>
                    </p:spPr>
                  </p:pic>
                </p:oleObj>
              </mc:Fallback>
            </mc:AlternateContent>
          </a:graphicData>
        </a:graphic>
      </p:graphicFrame>
      <p:pic>
        <p:nvPicPr>
          <p:cNvPr id="85000" name="Picture 7"/>
          <p:cNvPicPr>
            <a:picLocks noChangeAspect="1"/>
          </p:cNvPicPr>
          <p:nvPr/>
        </p:nvPicPr>
        <p:blipFill>
          <a:blip r:embed="rId3"/>
          <a:stretch>
            <a:fillRect/>
          </a:stretch>
        </p:blipFill>
        <p:spPr>
          <a:xfrm>
            <a:off x="609600" y="3429000"/>
            <a:ext cx="3429000" cy="2414588"/>
          </a:xfrm>
          <a:prstGeom prst="rect">
            <a:avLst/>
          </a:prstGeom>
          <a:noFill/>
          <a:ln w="9525">
            <a:noFill/>
          </a:ln>
        </p:spPr>
      </p:pic>
      <p:sp>
        <p:nvSpPr>
          <p:cNvPr id="85001" name="Rectangle 8"/>
          <p:cNvSpPr/>
          <p:nvPr/>
        </p:nvSpPr>
        <p:spPr>
          <a:xfrm>
            <a:off x="3705225" y="27908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pic>
        <p:nvPicPr>
          <p:cNvPr id="85002" name="Picture 9"/>
          <p:cNvPicPr>
            <a:picLocks noChangeAspect="1"/>
          </p:cNvPicPr>
          <p:nvPr/>
        </p:nvPicPr>
        <p:blipFill>
          <a:blip r:embed="rId4"/>
          <a:stretch>
            <a:fillRect/>
          </a:stretch>
        </p:blipFill>
        <p:spPr>
          <a:xfrm>
            <a:off x="4953000" y="3419475"/>
            <a:ext cx="3429000" cy="2524125"/>
          </a:xfrm>
          <a:prstGeom prst="rect">
            <a:avLst/>
          </a:prstGeom>
          <a:noFill/>
          <a:ln w="9525">
            <a:noFill/>
          </a:ln>
        </p:spPr>
      </p:pic>
      <p:sp>
        <p:nvSpPr>
          <p:cNvPr id="85003" name="Text Box 10"/>
          <p:cNvSpPr txBox="1"/>
          <p:nvPr/>
        </p:nvSpPr>
        <p:spPr>
          <a:xfrm>
            <a:off x="5105400" y="5943600"/>
            <a:ext cx="3505200" cy="366713"/>
          </a:xfrm>
          <a:prstGeom prst="rect">
            <a:avLst/>
          </a:prstGeom>
          <a:noFill/>
          <a:ln w="9525">
            <a:noFill/>
          </a:ln>
        </p:spPr>
        <p:txBody>
          <a:bodyPr>
            <a:spAutoFit/>
          </a:bodyPr>
          <a:lstStyle/>
          <a:p>
            <a:pPr algn="ctr" eaLnBrk="1" hangingPunct="1">
              <a:spcBef>
                <a:spcPct val="50000"/>
              </a:spcBef>
            </a:pPr>
            <a:r>
              <a:rPr lang="en-US" altLang="zh-CN" b="1" dirty="0">
                <a:latin typeface="Times New Roman" panose="02020603050405020304" pitchFamily="18" charset="0"/>
              </a:rPr>
              <a:t>“</a:t>
            </a:r>
            <a:r>
              <a:rPr lang="zh-CN" altLang="en-US" b="1" dirty="0">
                <a:latin typeface="宋体"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itchFamily="2" charset="-122"/>
              </a:rPr>
              <a:t>隶属度函数图</a:t>
            </a:r>
            <a:r>
              <a:rPr lang="zh-CN" altLang="en-US" b="1" dirty="0">
                <a:latin typeface="Arial" panose="020B0604020202090204" pitchFamily="34" charset="0"/>
              </a:rPr>
              <a:t> </a:t>
            </a:r>
            <a:endParaRPr lang="zh-CN" altLang="en-US" b="1" dirty="0">
              <a:latin typeface="Arial" panose="020B0604020202090204" pitchFamily="34" charset="0"/>
            </a:endParaRPr>
          </a:p>
        </p:txBody>
      </p:sp>
      <p:sp>
        <p:nvSpPr>
          <p:cNvPr id="85004" name="Text Box 11"/>
          <p:cNvSpPr txBox="1"/>
          <p:nvPr/>
        </p:nvSpPr>
        <p:spPr>
          <a:xfrm>
            <a:off x="685800" y="5867400"/>
            <a:ext cx="3352800" cy="366713"/>
          </a:xfrm>
          <a:prstGeom prst="rect">
            <a:avLst/>
          </a:prstGeom>
          <a:noFill/>
          <a:ln w="9525">
            <a:noFill/>
          </a:ln>
        </p:spPr>
        <p:txBody>
          <a:bodyPr>
            <a:spAutoFit/>
          </a:bodyPr>
          <a:lstStyle/>
          <a:p>
            <a:pPr algn="ctr" eaLnBrk="1" hangingPunct="1">
              <a:spcBef>
                <a:spcPct val="50000"/>
              </a:spcBef>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a:t>
            </a:r>
            <a:r>
              <a:rPr lang="zh-CN" altLang="en-US" b="1" dirty="0">
                <a:latin typeface="宋体"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itchFamily="2" charset="-122"/>
              </a:rPr>
              <a:t>特征函数图</a:t>
            </a:r>
            <a:r>
              <a:rPr lang="zh-CN" altLang="en-US" b="1" dirty="0">
                <a:latin typeface="Arial" panose="020B0604020202090204" pitchFamily="34" charset="0"/>
              </a:rPr>
              <a:t> </a:t>
            </a:r>
            <a:endParaRPr lang="zh-CN" altLang="en-US" b="1" dirty="0">
              <a:latin typeface="Arial" panose="020B0604020202090204" pitchFamily="34" charset="0"/>
            </a:endParaRPr>
          </a:p>
        </p:txBody>
      </p:sp>
      <p:sp>
        <p:nvSpPr>
          <p:cNvPr id="85005" name="Text Box 12"/>
          <p:cNvSpPr txBox="1"/>
          <p:nvPr/>
        </p:nvSpPr>
        <p:spPr>
          <a:xfrm>
            <a:off x="755650" y="5373688"/>
            <a:ext cx="215900" cy="336550"/>
          </a:xfrm>
          <a:prstGeom prst="rect">
            <a:avLst/>
          </a:prstGeom>
          <a:noFill/>
          <a:ln w="9525">
            <a:noFill/>
          </a:ln>
        </p:spPr>
        <p:txBody>
          <a:bodyPr>
            <a:spAutoFit/>
          </a:bodyPr>
          <a:lstStyle/>
          <a:p>
            <a:pPr eaLnBrk="1" hangingPunct="1">
              <a:spcBef>
                <a:spcPct val="50000"/>
              </a:spcBef>
            </a:pPr>
            <a:r>
              <a:rPr lang="en-US" altLang="zh-CN" sz="1600" dirty="0">
                <a:latin typeface="Arial" panose="020B0604020202090204" pitchFamily="34" charset="0"/>
              </a:rPr>
              <a:t>0</a:t>
            </a:r>
            <a:endParaRPr lang="en-US" altLang="zh-CN" sz="1600" dirty="0">
              <a:latin typeface="Arial" panose="020B0604020202090204" pitchFamily="34" charset="0"/>
            </a:endParaRPr>
          </a:p>
        </p:txBody>
      </p:sp>
      <p:sp>
        <p:nvSpPr>
          <p:cNvPr id="85006" name="Text Box 13"/>
          <p:cNvSpPr txBox="1"/>
          <p:nvPr/>
        </p:nvSpPr>
        <p:spPr>
          <a:xfrm>
            <a:off x="5148263" y="5516563"/>
            <a:ext cx="215900" cy="336550"/>
          </a:xfrm>
          <a:prstGeom prst="rect">
            <a:avLst/>
          </a:prstGeom>
          <a:noFill/>
          <a:ln w="9525">
            <a:noFill/>
          </a:ln>
        </p:spPr>
        <p:txBody>
          <a:bodyPr>
            <a:spAutoFit/>
          </a:bodyPr>
          <a:lstStyle/>
          <a:p>
            <a:pPr eaLnBrk="1" hangingPunct="1">
              <a:spcBef>
                <a:spcPct val="50000"/>
              </a:spcBef>
            </a:pPr>
            <a:r>
              <a:rPr lang="en-US" altLang="zh-CN" sz="1600" dirty="0">
                <a:latin typeface="Arial" panose="020B0604020202090204" pitchFamily="34" charset="0"/>
              </a:rPr>
              <a:t>0</a:t>
            </a:r>
            <a:endParaRPr lang="en-US" altLang="zh-CN" sz="1600" dirty="0">
              <a:latin typeface="Arial" panose="020B0604020202090204" pitchFamily="34"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8067" name="Rectangle 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6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6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2"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3"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4"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8075" name="Rectangle 10"/>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8076" name="Rectangle 11"/>
          <p:cNvSpPr/>
          <p:nvPr/>
        </p:nvSpPr>
        <p:spPr>
          <a:xfrm>
            <a:off x="350838" y="962025"/>
            <a:ext cx="3430747" cy="1169551"/>
          </a:xfrm>
          <a:prstGeom prst="rect">
            <a:avLst/>
          </a:prstGeom>
          <a:noFill/>
          <a:ln w="9525">
            <a:noFill/>
          </a:ln>
        </p:spPr>
        <p:txBody>
          <a:bodyPr wrap="none">
            <a:spAutoFit/>
          </a:bodyPr>
          <a:lstStyle/>
          <a:p>
            <a:pPr eaLnBrk="1" hangingPunct="1">
              <a:lnSpc>
                <a:spcPct val="110000"/>
              </a:lnSpc>
              <a:spcBef>
                <a:spcPct val="30000"/>
              </a:spcBef>
              <a:buClr>
                <a:schemeClr val="accent2"/>
              </a:buClr>
              <a:buFont typeface="Wingdings" panose="05000000000000000000" pitchFamily="2" charset="2"/>
            </a:pPr>
            <a:r>
              <a:rPr lang="zh-CN" altLang="en-US" sz="2800" b="1" dirty="0" smtClean="0">
                <a:latin typeface="Times New Roman" panose="02020603050405020304" pitchFamily="18" charset="0"/>
              </a:rPr>
              <a:t>模糊</a:t>
            </a:r>
            <a:r>
              <a:rPr lang="zh-CN" altLang="en-US" sz="2800" b="1" dirty="0">
                <a:latin typeface="Times New Roman" panose="02020603050405020304" pitchFamily="18" charset="0"/>
              </a:rPr>
              <a:t>集合的表示方法</a:t>
            </a:r>
            <a:endParaRPr lang="zh-CN" altLang="en-US" sz="2800" b="1" dirty="0">
              <a:latin typeface="Times New Roman" panose="02020603050405020304" pitchFamily="18" charset="0"/>
            </a:endParaRPr>
          </a:p>
          <a:p>
            <a:pPr eaLnBrk="1" hangingPunct="1">
              <a:lnSpc>
                <a:spcPct val="11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1</a:t>
            </a: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Zadeh</a:t>
            </a:r>
            <a:r>
              <a:rPr lang="zh-CN" altLang="en-US" sz="2800" b="1" dirty="0">
                <a:solidFill>
                  <a:schemeClr val="accent2"/>
                </a:solidFill>
                <a:latin typeface="Times New Roman" panose="02020603050405020304" pitchFamily="18" charset="0"/>
              </a:rPr>
              <a:t>表示法</a:t>
            </a:r>
            <a:endParaRPr lang="zh-CN" altLang="en-US" sz="2800" b="1" dirty="0">
              <a:solidFill>
                <a:schemeClr val="accent2"/>
              </a:solidFill>
              <a:latin typeface="Times New Roman" panose="02020603050405020304" pitchFamily="18" charset="0"/>
            </a:endParaRPr>
          </a:p>
        </p:txBody>
      </p:sp>
      <p:sp>
        <p:nvSpPr>
          <p:cNvPr id="88077" name="Rectangle 12"/>
          <p:cNvSpPr/>
          <p:nvPr/>
        </p:nvSpPr>
        <p:spPr>
          <a:xfrm>
            <a:off x="2838450" y="32289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88078" name="Rectangle 13"/>
          <p:cNvSpPr/>
          <p:nvPr/>
        </p:nvSpPr>
        <p:spPr>
          <a:xfrm>
            <a:off x="3505200" y="34194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398350" name="Group 14"/>
          <p:cNvGrpSpPr/>
          <p:nvPr/>
        </p:nvGrpSpPr>
        <p:grpSpPr>
          <a:xfrm>
            <a:off x="381000" y="2286000"/>
            <a:ext cx="8382000" cy="2209800"/>
            <a:chOff x="240" y="1392"/>
            <a:chExt cx="5280" cy="1392"/>
          </a:xfrm>
        </p:grpSpPr>
        <p:sp>
          <p:nvSpPr>
            <p:cNvPr id="88084" name="Text Box 15"/>
            <p:cNvSpPr txBox="1"/>
            <p:nvPr/>
          </p:nvSpPr>
          <p:spPr>
            <a:xfrm>
              <a:off x="240" y="1392"/>
              <a:ext cx="5280" cy="1392"/>
            </a:xfrm>
            <a:prstGeom prst="rect">
              <a:avLst/>
            </a:prstGeom>
            <a:solidFill>
              <a:srgbClr val="FFFFFF"/>
            </a:solidFill>
            <a:ln w="9525" cap="flat" cmpd="sng">
              <a:solidFill>
                <a:srgbClr val="808080"/>
              </a:solidFill>
              <a:prstDash val="solid"/>
              <a:miter/>
              <a:headEnd type="none" w="med" len="med"/>
              <a:tailEnd type="none" w="med" len="med"/>
            </a:ln>
          </p:spPr>
          <p:txBody>
            <a:bodyPr/>
            <a:lstStyle/>
            <a:p>
              <a:pPr marL="469900" indent="-469900"/>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宋体" pitchFamily="2" charset="-122"/>
                </a:rPr>
                <a:t>）论域是离散且元素数目有限</a:t>
              </a:r>
              <a:r>
                <a:rPr lang="en-US" altLang="zh-CN" sz="2400" b="1" dirty="0">
                  <a:latin typeface="宋体" pitchFamily="2" charset="-122"/>
                </a:rPr>
                <a:t>:</a:t>
              </a:r>
              <a:endParaRPr lang="en-US" altLang="zh-CN" sz="2400" b="1" dirty="0">
                <a:latin typeface="宋体" pitchFamily="2" charset="-122"/>
              </a:endParaRPr>
            </a:p>
            <a:p>
              <a:pPr marL="469900" indent="-469900"/>
              <a:endParaRPr lang="en-US" altLang="zh-CN" sz="2400" b="1" dirty="0">
                <a:latin typeface="宋体" pitchFamily="2" charset="-122"/>
              </a:endParaRPr>
            </a:p>
            <a:p>
              <a:pPr marL="469900" indent="-469900"/>
              <a:endParaRPr lang="en-US" altLang="zh-CN" sz="2400" b="1" dirty="0">
                <a:latin typeface="宋体" pitchFamily="2" charset="-122"/>
              </a:endParaRPr>
            </a:p>
            <a:p>
              <a:pPr marL="469900" indent="-469900"/>
              <a:r>
                <a:rPr lang="zh-CN" altLang="en-US" sz="2400" b="1" dirty="0">
                  <a:latin typeface="宋体" pitchFamily="2" charset="-122"/>
                </a:rPr>
                <a:t>或</a:t>
              </a:r>
              <a:r>
                <a:rPr lang="zh-CN" altLang="en-US" sz="2400" b="1" dirty="0">
                  <a:solidFill>
                    <a:schemeClr val="accent2"/>
                  </a:solidFill>
                  <a:latin typeface="Times New Roman" panose="02020603050405020304" pitchFamily="18" charset="0"/>
                </a:rPr>
                <a:t> </a:t>
              </a:r>
              <a:endParaRPr lang="zh-CN" altLang="en-US" sz="2400" b="1" dirty="0">
                <a:solidFill>
                  <a:schemeClr val="accent2"/>
                </a:solidFill>
                <a:latin typeface="Times New Roman" panose="02020603050405020304" pitchFamily="18" charset="0"/>
              </a:endParaRPr>
            </a:p>
          </p:txBody>
        </p:sp>
        <p:graphicFrame>
          <p:nvGraphicFramePr>
            <p:cNvPr id="88085" name="Object 16"/>
            <p:cNvGraphicFramePr>
              <a:graphicFrameLocks noChangeAspect="1"/>
            </p:cNvGraphicFramePr>
            <p:nvPr/>
          </p:nvGraphicFramePr>
          <p:xfrm>
            <a:off x="816" y="1728"/>
            <a:ext cx="4608" cy="533"/>
          </p:xfrm>
          <a:graphic>
            <a:graphicData uri="http://schemas.openxmlformats.org/presentationml/2006/ole">
              <mc:AlternateContent xmlns:mc="http://schemas.openxmlformats.org/markup-compatibility/2006">
                <mc:Choice xmlns:v="urn:schemas-microsoft-com:vml" Requires="v">
                  <p:oleObj spid="_x0000_s30775" name="" r:id="rId1" imgW="3695700" imgH="431800" progId="Equation.DSMT4">
                    <p:embed/>
                  </p:oleObj>
                </mc:Choice>
                <mc:Fallback>
                  <p:oleObj name="" r:id="rId1" imgW="3695700" imgH="431800" progId="Equation.DSMT4">
                    <p:embed/>
                    <p:pic>
                      <p:nvPicPr>
                        <p:cNvPr id="0" name="图片 3235"/>
                        <p:cNvPicPr/>
                        <p:nvPr/>
                      </p:nvPicPr>
                      <p:blipFill>
                        <a:blip r:embed="rId2"/>
                        <a:stretch>
                          <a:fillRect/>
                        </a:stretch>
                      </p:blipFill>
                      <p:spPr>
                        <a:xfrm>
                          <a:off x="816" y="1728"/>
                          <a:ext cx="4608" cy="533"/>
                        </a:xfrm>
                        <a:prstGeom prst="rect">
                          <a:avLst/>
                        </a:prstGeom>
                        <a:noFill/>
                        <a:ln w="38100">
                          <a:noFill/>
                          <a:miter/>
                        </a:ln>
                      </p:spPr>
                    </p:pic>
                  </p:oleObj>
                </mc:Fallback>
              </mc:AlternateContent>
            </a:graphicData>
          </a:graphic>
        </p:graphicFrame>
        <p:graphicFrame>
          <p:nvGraphicFramePr>
            <p:cNvPr id="88086" name="Object 17"/>
            <p:cNvGraphicFramePr>
              <a:graphicFrameLocks noChangeAspect="1"/>
            </p:cNvGraphicFramePr>
            <p:nvPr/>
          </p:nvGraphicFramePr>
          <p:xfrm>
            <a:off x="864" y="2400"/>
            <a:ext cx="3360" cy="278"/>
          </p:xfrm>
          <a:graphic>
            <a:graphicData uri="http://schemas.openxmlformats.org/presentationml/2006/ole">
              <mc:AlternateContent xmlns:mc="http://schemas.openxmlformats.org/markup-compatibility/2006">
                <mc:Choice xmlns:v="urn:schemas-microsoft-com:vml" Requires="v">
                  <p:oleObj spid="_x0000_s30776" name="" r:id="rId3" imgW="2705100" imgH="228600" progId="Equation.DSMT4">
                    <p:embed/>
                  </p:oleObj>
                </mc:Choice>
                <mc:Fallback>
                  <p:oleObj name="" r:id="rId3" imgW="2705100" imgH="228600" progId="Equation.DSMT4">
                    <p:embed/>
                    <p:pic>
                      <p:nvPicPr>
                        <p:cNvPr id="0" name="图片 3236"/>
                        <p:cNvPicPr/>
                        <p:nvPr/>
                      </p:nvPicPr>
                      <p:blipFill>
                        <a:blip r:embed="rId4"/>
                        <a:stretch>
                          <a:fillRect/>
                        </a:stretch>
                      </p:blipFill>
                      <p:spPr>
                        <a:xfrm>
                          <a:off x="864" y="2400"/>
                          <a:ext cx="3360" cy="278"/>
                        </a:xfrm>
                        <a:prstGeom prst="rect">
                          <a:avLst/>
                        </a:prstGeom>
                        <a:noFill/>
                        <a:ln w="38100">
                          <a:noFill/>
                          <a:miter/>
                        </a:ln>
                      </p:spPr>
                    </p:pic>
                  </p:oleObj>
                </mc:Fallback>
              </mc:AlternateContent>
            </a:graphicData>
          </a:graphic>
        </p:graphicFrame>
      </p:grpSp>
      <p:grpSp>
        <p:nvGrpSpPr>
          <p:cNvPr id="398355" name="Group 19"/>
          <p:cNvGrpSpPr/>
          <p:nvPr/>
        </p:nvGrpSpPr>
        <p:grpSpPr>
          <a:xfrm>
            <a:off x="381000" y="4724400"/>
            <a:ext cx="8382000" cy="1524000"/>
            <a:chOff x="240" y="2832"/>
            <a:chExt cx="5280" cy="960"/>
          </a:xfrm>
        </p:grpSpPr>
        <p:sp>
          <p:nvSpPr>
            <p:cNvPr id="88082" name="Text Box 20"/>
            <p:cNvSpPr txBox="1"/>
            <p:nvPr/>
          </p:nvSpPr>
          <p:spPr>
            <a:xfrm>
              <a:off x="240" y="2832"/>
              <a:ext cx="5280" cy="960"/>
            </a:xfrm>
            <a:prstGeom prst="rect">
              <a:avLst/>
            </a:prstGeom>
            <a:solidFill>
              <a:srgbClr val="FFFFFF"/>
            </a:solidFill>
            <a:ln w="9525" cap="flat" cmpd="sng">
              <a:solidFill>
                <a:srgbClr val="808080"/>
              </a:solidFill>
              <a:prstDash val="solid"/>
              <a:miter/>
              <a:headEnd type="none" w="med" len="med"/>
              <a:tailEnd type="none" w="med" len="med"/>
            </a:ln>
          </p:spPr>
          <p:txBody>
            <a:bodyPr/>
            <a:lstStyle/>
            <a:p>
              <a:pPr marL="469900" indent="-469900"/>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宋体" pitchFamily="2" charset="-122"/>
                </a:rPr>
                <a:t>）论域是连续的，或者元素数目无限： </a:t>
              </a:r>
              <a:endParaRPr lang="zh-CN" altLang="en-US" sz="2600" b="1" dirty="0">
                <a:latin typeface="宋体" pitchFamily="2" charset="-122"/>
              </a:endParaRPr>
            </a:p>
            <a:p>
              <a:pPr marL="469900" indent="-469900"/>
              <a:endParaRPr lang="zh-CN" altLang="en-US" sz="2600" b="1" dirty="0">
                <a:latin typeface="宋体" pitchFamily="2" charset="-122"/>
              </a:endParaRPr>
            </a:p>
            <a:p>
              <a:pPr marL="469900" indent="-469900"/>
              <a:endParaRPr lang="en-US" altLang="zh-CN" sz="2600" b="1" dirty="0">
                <a:solidFill>
                  <a:schemeClr val="accent2"/>
                </a:solidFill>
                <a:latin typeface="Times New Roman" panose="02020603050405020304" pitchFamily="18" charset="0"/>
              </a:endParaRPr>
            </a:p>
          </p:txBody>
        </p:sp>
        <p:graphicFrame>
          <p:nvGraphicFramePr>
            <p:cNvPr id="88083" name="Object 21"/>
            <p:cNvGraphicFramePr>
              <a:graphicFrameLocks noChangeAspect="1"/>
            </p:cNvGraphicFramePr>
            <p:nvPr/>
          </p:nvGraphicFramePr>
          <p:xfrm>
            <a:off x="1632" y="3264"/>
            <a:ext cx="1104" cy="446"/>
          </p:xfrm>
          <a:graphic>
            <a:graphicData uri="http://schemas.openxmlformats.org/presentationml/2006/ole">
              <mc:AlternateContent xmlns:mc="http://schemas.openxmlformats.org/markup-compatibility/2006">
                <mc:Choice xmlns:v="urn:schemas-microsoft-com:vml" Requires="v">
                  <p:oleObj spid="_x0000_s30777" name="" r:id="rId5" imgW="951865" imgH="381000" progId="Equation.DSMT4">
                    <p:embed/>
                  </p:oleObj>
                </mc:Choice>
                <mc:Fallback>
                  <p:oleObj name="" r:id="rId5" imgW="951865" imgH="381000" progId="Equation.DSMT4">
                    <p:embed/>
                    <p:pic>
                      <p:nvPicPr>
                        <p:cNvPr id="0" name="图片 3237"/>
                        <p:cNvPicPr/>
                        <p:nvPr/>
                      </p:nvPicPr>
                      <p:blipFill>
                        <a:blip r:embed="rId6"/>
                        <a:stretch>
                          <a:fillRect/>
                        </a:stretch>
                      </p:blipFill>
                      <p:spPr>
                        <a:xfrm>
                          <a:off x="1632" y="3264"/>
                          <a:ext cx="1104" cy="44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8350"/>
                                        </p:tgtEl>
                                        <p:attrNameLst>
                                          <p:attrName>style.visibility</p:attrName>
                                        </p:attrNameLst>
                                      </p:cBhvr>
                                      <p:to>
                                        <p:strVal val="visible"/>
                                      </p:to>
                                    </p:set>
                                    <p:animEffect transition="in" filter="blinds(horizontal)">
                                      <p:cBhvr>
                                        <p:cTn id="7" dur="500"/>
                                        <p:tgtEl>
                                          <p:spTgt spid="3983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55"/>
                                        </p:tgtEl>
                                        <p:attrNameLst>
                                          <p:attrName>style.visibility</p:attrName>
                                        </p:attrNameLst>
                                      </p:cBhvr>
                                      <p:to>
                                        <p:strVal val="visible"/>
                                      </p:to>
                                    </p:set>
                                    <p:animEffect transition="in" filter="blinds(horizontal)">
                                      <p:cBhvr>
                                        <p:cTn id="12" dur="500"/>
                                        <p:tgtEl>
                                          <p:spTgt spid="398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9091" name="Rectangle 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2"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3"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4"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5"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6"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7"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8"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89099" name="Rectangle 10"/>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9100" name="Rectangle 11"/>
          <p:cNvSpPr/>
          <p:nvPr/>
        </p:nvSpPr>
        <p:spPr>
          <a:xfrm>
            <a:off x="457200" y="962025"/>
            <a:ext cx="3430747" cy="1169551"/>
          </a:xfrm>
          <a:prstGeom prst="rect">
            <a:avLst/>
          </a:prstGeom>
          <a:noFill/>
          <a:ln w="9525">
            <a:noFill/>
          </a:ln>
        </p:spPr>
        <p:txBody>
          <a:bodyPr wrap="none">
            <a:spAutoFit/>
          </a:bodyPr>
          <a:lstStyle/>
          <a:p>
            <a:pPr eaLnBrk="1" hangingPunct="1">
              <a:lnSpc>
                <a:spcPct val="110000"/>
              </a:lnSpc>
              <a:spcBef>
                <a:spcPct val="30000"/>
              </a:spcBef>
              <a:buClr>
                <a:schemeClr val="accent2"/>
              </a:buClr>
              <a:buFont typeface="Wingdings" panose="05000000000000000000" pitchFamily="2" charset="2"/>
            </a:pPr>
            <a:r>
              <a:rPr lang="zh-CN" altLang="en-US" sz="2800" b="1" dirty="0" smtClean="0">
                <a:latin typeface="Times New Roman" panose="02020603050405020304" pitchFamily="18" charset="0"/>
              </a:rPr>
              <a:t>模糊</a:t>
            </a:r>
            <a:r>
              <a:rPr lang="zh-CN" altLang="en-US" sz="2800" b="1" dirty="0">
                <a:latin typeface="Times New Roman" panose="02020603050405020304" pitchFamily="18" charset="0"/>
              </a:rPr>
              <a:t>集合的表示方法</a:t>
            </a:r>
            <a:endParaRPr lang="zh-CN" altLang="en-US" sz="2800" b="1" dirty="0">
              <a:latin typeface="Times New Roman" panose="02020603050405020304" pitchFamily="18" charset="0"/>
            </a:endParaRPr>
          </a:p>
          <a:p>
            <a:pPr eaLnBrk="1" hangingPunct="1">
              <a:lnSpc>
                <a:spcPct val="11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2</a:t>
            </a:r>
            <a:r>
              <a:rPr lang="zh-CN" altLang="en-US" sz="2800" b="1" dirty="0">
                <a:solidFill>
                  <a:schemeClr val="accent2"/>
                </a:solidFill>
                <a:latin typeface="Times New Roman" panose="02020603050405020304" pitchFamily="18" charset="0"/>
              </a:rPr>
              <a:t>）</a:t>
            </a:r>
            <a:r>
              <a:rPr lang="zh-CN" altLang="en-US" sz="2800" b="1" dirty="0">
                <a:solidFill>
                  <a:schemeClr val="accent2"/>
                </a:solidFill>
                <a:latin typeface="宋体" pitchFamily="2" charset="-122"/>
              </a:rPr>
              <a:t>序偶表示法</a:t>
            </a:r>
            <a:endParaRPr lang="zh-CN" altLang="en-US" sz="2800" b="1" dirty="0">
              <a:solidFill>
                <a:schemeClr val="accent2"/>
              </a:solidFill>
              <a:latin typeface="宋体" pitchFamily="2" charset="-122"/>
            </a:endParaRPr>
          </a:p>
        </p:txBody>
      </p:sp>
      <p:sp>
        <p:nvSpPr>
          <p:cNvPr id="89101" name="Rectangle 12"/>
          <p:cNvSpPr/>
          <p:nvPr/>
        </p:nvSpPr>
        <p:spPr>
          <a:xfrm>
            <a:off x="2838450" y="32289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89102" name="Rectangle 13"/>
          <p:cNvSpPr/>
          <p:nvPr/>
        </p:nvSpPr>
        <p:spPr>
          <a:xfrm>
            <a:off x="3505200" y="34194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89103" name="Rectangle 14"/>
          <p:cNvSpPr/>
          <p:nvPr/>
        </p:nvSpPr>
        <p:spPr>
          <a:xfrm>
            <a:off x="4076700" y="32289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89104" name="Rectangle 15"/>
          <p:cNvSpPr/>
          <p:nvPr/>
        </p:nvSpPr>
        <p:spPr>
          <a:xfrm>
            <a:off x="3181350" y="33242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399376" name="Object 16"/>
          <p:cNvGraphicFramePr>
            <a:graphicFrameLocks noChangeAspect="1"/>
          </p:cNvGraphicFramePr>
          <p:nvPr/>
        </p:nvGraphicFramePr>
        <p:xfrm>
          <a:off x="1285875" y="2362200"/>
          <a:ext cx="6572250" cy="495300"/>
        </p:xfrm>
        <a:graphic>
          <a:graphicData uri="http://schemas.openxmlformats.org/presentationml/2006/ole">
            <mc:AlternateContent xmlns:mc="http://schemas.openxmlformats.org/markup-compatibility/2006">
              <mc:Choice xmlns:v="urn:schemas-microsoft-com:vml" Requires="v">
                <p:oleObj spid="_x0000_s31777" name="" r:id="rId1" imgW="2971800" imgH="228600" progId="Equation.DSMT4">
                  <p:embed/>
                </p:oleObj>
              </mc:Choice>
              <mc:Fallback>
                <p:oleObj name="" r:id="rId1" imgW="2971800" imgH="228600" progId="Equation.DSMT4">
                  <p:embed/>
                  <p:pic>
                    <p:nvPicPr>
                      <p:cNvPr id="0" name="图片 3238"/>
                      <p:cNvPicPr/>
                      <p:nvPr/>
                    </p:nvPicPr>
                    <p:blipFill>
                      <a:blip r:embed="rId2"/>
                      <a:stretch>
                        <a:fillRect/>
                      </a:stretch>
                    </p:blipFill>
                    <p:spPr>
                      <a:xfrm>
                        <a:off x="1285875" y="2362200"/>
                        <a:ext cx="6572250" cy="495300"/>
                      </a:xfrm>
                      <a:prstGeom prst="rect">
                        <a:avLst/>
                      </a:prstGeom>
                      <a:noFill/>
                      <a:ln w="38100">
                        <a:noFill/>
                        <a:miter/>
                      </a:ln>
                    </p:spPr>
                  </p:pic>
                </p:oleObj>
              </mc:Fallback>
            </mc:AlternateContent>
          </a:graphicData>
        </a:graphic>
      </p:graphicFrame>
      <p:sp>
        <p:nvSpPr>
          <p:cNvPr id="399377" name="Rectangle 17"/>
          <p:cNvSpPr/>
          <p:nvPr/>
        </p:nvSpPr>
        <p:spPr>
          <a:xfrm>
            <a:off x="457200" y="3168650"/>
            <a:ext cx="3041650" cy="519113"/>
          </a:xfrm>
          <a:prstGeom prst="rect">
            <a:avLst/>
          </a:prstGeom>
          <a:noFill/>
          <a:ln w="9525">
            <a:noFill/>
          </a:ln>
        </p:spPr>
        <p:txBody>
          <a:bodyPr wrap="none">
            <a:spAutoFit/>
          </a:bodyPr>
          <a:lstStyle/>
          <a:p>
            <a:pPr eaLnBrk="1" hangingPunct="1"/>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3</a:t>
            </a:r>
            <a:r>
              <a:rPr lang="zh-CN" altLang="en-US" sz="2800" b="1" dirty="0">
                <a:solidFill>
                  <a:schemeClr val="accent2"/>
                </a:solidFill>
                <a:latin typeface="Times New Roman" panose="02020603050405020304" pitchFamily="18" charset="0"/>
              </a:rPr>
              <a:t>）</a:t>
            </a:r>
            <a:r>
              <a:rPr lang="zh-CN" altLang="en-US" sz="2800" b="1" dirty="0">
                <a:solidFill>
                  <a:schemeClr val="accent2"/>
                </a:solidFill>
                <a:latin typeface="宋体" pitchFamily="2" charset="-122"/>
              </a:rPr>
              <a:t>向量表示法 </a:t>
            </a:r>
            <a:endParaRPr lang="zh-CN" altLang="en-US" sz="2800" b="1" dirty="0">
              <a:solidFill>
                <a:schemeClr val="accent2"/>
              </a:solidFill>
              <a:latin typeface="宋体" pitchFamily="2" charset="-122"/>
            </a:endParaRPr>
          </a:p>
        </p:txBody>
      </p:sp>
      <p:graphicFrame>
        <p:nvGraphicFramePr>
          <p:cNvPr id="399379" name="Object 19"/>
          <p:cNvGraphicFramePr>
            <a:graphicFrameLocks noChangeAspect="1"/>
          </p:cNvGraphicFramePr>
          <p:nvPr/>
        </p:nvGraphicFramePr>
        <p:xfrm>
          <a:off x="1447800" y="3962400"/>
          <a:ext cx="4953000" cy="542925"/>
        </p:xfrm>
        <a:graphic>
          <a:graphicData uri="http://schemas.openxmlformats.org/presentationml/2006/ole">
            <mc:AlternateContent xmlns:mc="http://schemas.openxmlformats.org/markup-compatibility/2006">
              <mc:Choice xmlns:v="urn:schemas-microsoft-com:vml" Requires="v">
                <p:oleObj spid="_x0000_s31778" name="" r:id="rId3" imgW="2044700" imgH="228600" progId="Equation.DSMT4">
                  <p:embed/>
                </p:oleObj>
              </mc:Choice>
              <mc:Fallback>
                <p:oleObj name="" r:id="rId3" imgW="2044700" imgH="228600" progId="Equation.DSMT4">
                  <p:embed/>
                  <p:pic>
                    <p:nvPicPr>
                      <p:cNvPr id="0" name="图片 3216"/>
                      <p:cNvPicPr/>
                      <p:nvPr/>
                    </p:nvPicPr>
                    <p:blipFill>
                      <a:blip r:embed="rId4"/>
                      <a:stretch>
                        <a:fillRect/>
                      </a:stretch>
                    </p:blipFill>
                    <p:spPr>
                      <a:xfrm>
                        <a:off x="1447800" y="3962400"/>
                        <a:ext cx="4953000" cy="5429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9376"/>
                                        </p:tgtEl>
                                        <p:attrNameLst>
                                          <p:attrName>style.visibility</p:attrName>
                                        </p:attrNameLst>
                                      </p:cBhvr>
                                      <p:to>
                                        <p:strVal val="visible"/>
                                      </p:to>
                                    </p:set>
                                    <p:anim calcmode="lin" valueType="num">
                                      <p:cBhvr additive="base">
                                        <p:cTn id="7" dur="500" fill="hold"/>
                                        <p:tgtEl>
                                          <p:spTgt spid="399376"/>
                                        </p:tgtEl>
                                        <p:attrNameLst>
                                          <p:attrName>ppt_x</p:attrName>
                                        </p:attrNameLst>
                                      </p:cBhvr>
                                      <p:tavLst>
                                        <p:tav tm="0">
                                          <p:val>
                                            <p:strVal val="0-#ppt_w/2"/>
                                          </p:val>
                                        </p:tav>
                                        <p:tav tm="100000">
                                          <p:val>
                                            <p:strVal val="#ppt_x"/>
                                          </p:val>
                                        </p:tav>
                                      </p:tavLst>
                                    </p:anim>
                                    <p:anim calcmode="lin" valueType="num">
                                      <p:cBhvr additive="base">
                                        <p:cTn id="8" dur="500" fill="hold"/>
                                        <p:tgtEl>
                                          <p:spTgt spid="3993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77"/>
                                        </p:tgtEl>
                                        <p:attrNameLst>
                                          <p:attrName>style.visibility</p:attrName>
                                        </p:attrNameLst>
                                      </p:cBhvr>
                                      <p:to>
                                        <p:strVal val="visible"/>
                                      </p:to>
                                    </p:set>
                                    <p:anim calcmode="lin" valueType="num">
                                      <p:cBhvr additive="base">
                                        <p:cTn id="13" dur="500" fill="hold"/>
                                        <p:tgtEl>
                                          <p:spTgt spid="399377"/>
                                        </p:tgtEl>
                                        <p:attrNameLst>
                                          <p:attrName>ppt_x</p:attrName>
                                        </p:attrNameLst>
                                      </p:cBhvr>
                                      <p:tavLst>
                                        <p:tav tm="0">
                                          <p:val>
                                            <p:strVal val="0-#ppt_w/2"/>
                                          </p:val>
                                        </p:tav>
                                        <p:tav tm="100000">
                                          <p:val>
                                            <p:strVal val="#ppt_x"/>
                                          </p:val>
                                        </p:tav>
                                      </p:tavLst>
                                    </p:anim>
                                    <p:anim calcmode="lin" valueType="num">
                                      <p:cBhvr additive="base">
                                        <p:cTn id="14" dur="500" fill="hold"/>
                                        <p:tgtEl>
                                          <p:spTgt spid="3993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9379"/>
                                        </p:tgtEl>
                                        <p:attrNameLst>
                                          <p:attrName>style.visibility</p:attrName>
                                        </p:attrNameLst>
                                      </p:cBhvr>
                                      <p:to>
                                        <p:strVal val="visible"/>
                                      </p:to>
                                    </p:set>
                                    <p:anim calcmode="lin" valueType="num">
                                      <p:cBhvr additive="base">
                                        <p:cTn id="19" dur="500" fill="hold"/>
                                        <p:tgtEl>
                                          <p:spTgt spid="399379"/>
                                        </p:tgtEl>
                                        <p:attrNameLst>
                                          <p:attrName>ppt_x</p:attrName>
                                        </p:attrNameLst>
                                      </p:cBhvr>
                                      <p:tavLst>
                                        <p:tav tm="0">
                                          <p:val>
                                            <p:strVal val="0-#ppt_w/2"/>
                                          </p:val>
                                        </p:tav>
                                        <p:tav tm="100000">
                                          <p:val>
                                            <p:strVal val="#ppt_x"/>
                                          </p:val>
                                        </p:tav>
                                      </p:tavLst>
                                    </p:anim>
                                    <p:anim calcmode="lin" valueType="num">
                                      <p:cBhvr additive="base">
                                        <p:cTn id="20" dur="500" fill="hold"/>
                                        <p:tgtEl>
                                          <p:spTgt spid="399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400386" name="Rectangle 2"/>
          <p:cNvSpPr>
            <a:spLocks noGrp="1"/>
          </p:cNvSpPr>
          <p:nvPr>
            <p:ph idx="1"/>
          </p:nvPr>
        </p:nvSpPr>
        <p:spPr>
          <a:xfrm>
            <a:off x="395288" y="952500"/>
            <a:ext cx="8396287" cy="5716588"/>
          </a:xfrm>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 3. </a:t>
            </a:r>
            <a:r>
              <a:rPr lang="zh-CN" altLang="en-US" sz="2600" b="1" dirty="0">
                <a:latin typeface="Times New Roman" panose="02020603050405020304" pitchFamily="18" charset="0"/>
              </a:rPr>
              <a:t>隶属函数</a:t>
            </a:r>
            <a:endParaRPr lang="zh-CN" altLang="en-US" sz="2600" b="1" dirty="0">
              <a:latin typeface="Times New Roman" panose="02020603050405020304" pitchFamily="18" charset="0"/>
            </a:endParaRPr>
          </a:p>
          <a:p>
            <a:pPr eaLnBrk="1" hangingPunct="1">
              <a:buFont typeface="Wingdings" panose="05000000000000000000" pitchFamily="2" charset="2"/>
              <a:buChar char="§"/>
            </a:pPr>
            <a:r>
              <a:rPr lang="zh-CN" altLang="en-US" sz="2600" b="1" dirty="0">
                <a:latin typeface="宋体" pitchFamily="2" charset="-122"/>
              </a:rPr>
              <a:t>常见的隶属函数有</a:t>
            </a:r>
            <a:r>
              <a:rPr lang="zh-CN" altLang="en-US" sz="2400" b="1" dirty="0">
                <a:latin typeface="Times New Roman" panose="02020603050405020304" pitchFamily="18" charset="0"/>
              </a:rPr>
              <a:t>正态分布</a:t>
            </a:r>
            <a:r>
              <a:rPr lang="zh-CN" altLang="en-US" sz="2600" b="1" dirty="0">
                <a:latin typeface="宋体" pitchFamily="2" charset="-122"/>
              </a:rPr>
              <a:t>、</a:t>
            </a:r>
            <a:r>
              <a:rPr lang="zh-CN" altLang="en-US" sz="2400" b="1" dirty="0">
                <a:latin typeface="Times New Roman" panose="02020603050405020304" pitchFamily="18" charset="0"/>
              </a:rPr>
              <a:t>三角分布、梯形分布</a:t>
            </a:r>
            <a:r>
              <a:rPr lang="zh-CN" altLang="en-US" sz="2600" b="1" dirty="0">
                <a:latin typeface="宋体" pitchFamily="2" charset="-122"/>
              </a:rPr>
              <a:t>等。</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buFont typeface="Wingdings" panose="05000000000000000000" pitchFamily="2" charset="2"/>
              <a:buChar char="§"/>
            </a:pPr>
            <a:r>
              <a:rPr lang="zh-CN" altLang="en-US" sz="2600" b="1" dirty="0">
                <a:solidFill>
                  <a:schemeClr val="accent2"/>
                </a:solidFill>
                <a:latin typeface="Times New Roman" panose="02020603050405020304" pitchFamily="18" charset="0"/>
              </a:rPr>
              <a:t>隶属函数确定方法：</a:t>
            </a:r>
            <a:endParaRPr lang="zh-CN" altLang="en-US" sz="2600" b="1" dirty="0">
              <a:solidFill>
                <a:schemeClr val="accent2"/>
              </a:solidFill>
              <a:latin typeface="Times New Roman" panose="02020603050405020304" pitchFamily="18" charset="0"/>
            </a:endParaRPr>
          </a:p>
          <a:p>
            <a:pPr eaLnBrk="1" hangingPunct="1">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）模糊统计法</a:t>
            </a:r>
            <a:endParaRPr lang="zh-CN" altLang="en-US" sz="2400" b="1" dirty="0">
              <a:latin typeface="Times New Roman" panose="02020603050405020304" pitchFamily="18" charset="0"/>
            </a:endParaRPr>
          </a:p>
          <a:p>
            <a:pPr eaLnBrk="1" hangingPunct="1">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）专家经验法</a:t>
            </a:r>
            <a:endParaRPr lang="zh-CN" altLang="en-US" sz="2400" b="1" dirty="0">
              <a:latin typeface="Times New Roman" panose="02020603050405020304" pitchFamily="18" charset="0"/>
            </a:endParaRPr>
          </a:p>
          <a:p>
            <a:pPr eaLnBrk="1" hangingPunct="1">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）二元对比排序法</a:t>
            </a:r>
            <a:endParaRPr lang="zh-CN" altLang="en-US" sz="2400" b="1" dirty="0">
              <a:latin typeface="Times New Roman" panose="02020603050405020304" pitchFamily="18" charset="0"/>
            </a:endParaRPr>
          </a:p>
          <a:p>
            <a:pPr eaLnBrk="1" hangingPunct="1">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）基本概念扩充法</a:t>
            </a:r>
            <a:endParaRPr lang="zh-CN" altLang="en-US" sz="2400" b="1" dirty="0">
              <a:latin typeface="Times New Roman" panose="02020603050405020304" pitchFamily="18" charset="0"/>
            </a:endParaRPr>
          </a:p>
        </p:txBody>
      </p:sp>
      <p:sp>
        <p:nvSpPr>
          <p:cNvPr id="90116"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6">
                                            <p:txEl>
                                              <p:pRg st="0" end="0"/>
                                            </p:txEl>
                                          </p:spTgt>
                                        </p:tgtEl>
                                        <p:attrNameLst>
                                          <p:attrName>style.visibility</p:attrName>
                                        </p:attrNameLst>
                                      </p:cBhvr>
                                      <p:to>
                                        <p:strVal val="visible"/>
                                      </p:to>
                                    </p:set>
                                    <p:anim calcmode="lin" valueType="num">
                                      <p:cBhvr additive="base">
                                        <p:cTn id="7" dur="500" fill="hold"/>
                                        <p:tgtEl>
                                          <p:spTgt spid="400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0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386">
                                            <p:txEl>
                                              <p:pRg st="1" end="1"/>
                                            </p:txEl>
                                          </p:spTgt>
                                        </p:tgtEl>
                                        <p:attrNameLst>
                                          <p:attrName>style.visibility</p:attrName>
                                        </p:attrNameLst>
                                      </p:cBhvr>
                                      <p:to>
                                        <p:strVal val="visible"/>
                                      </p:to>
                                    </p:set>
                                    <p:anim calcmode="lin" valueType="num">
                                      <p:cBhvr additive="base">
                                        <p:cTn id="13" dur="500" fill="hold"/>
                                        <p:tgtEl>
                                          <p:spTgt spid="400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0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0386">
                                            <p:txEl>
                                              <p:pRg st="2" end="2"/>
                                            </p:txEl>
                                          </p:spTgt>
                                        </p:tgtEl>
                                        <p:attrNameLst>
                                          <p:attrName>style.visibility</p:attrName>
                                        </p:attrNameLst>
                                      </p:cBhvr>
                                      <p:to>
                                        <p:strVal val="visible"/>
                                      </p:to>
                                    </p:set>
                                    <p:anim calcmode="lin" valueType="num">
                                      <p:cBhvr additive="base">
                                        <p:cTn id="19" dur="500" fill="hold"/>
                                        <p:tgtEl>
                                          <p:spTgt spid="4003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0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0386">
                                            <p:txEl>
                                              <p:pRg st="3" end="3"/>
                                            </p:txEl>
                                          </p:spTgt>
                                        </p:tgtEl>
                                        <p:attrNameLst>
                                          <p:attrName>style.visibility</p:attrName>
                                        </p:attrNameLst>
                                      </p:cBhvr>
                                      <p:to>
                                        <p:strVal val="visible"/>
                                      </p:to>
                                    </p:set>
                                    <p:anim calcmode="lin" valueType="num">
                                      <p:cBhvr additive="base">
                                        <p:cTn id="25" dur="500" fill="hold"/>
                                        <p:tgtEl>
                                          <p:spTgt spid="4003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03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0386">
                                            <p:txEl>
                                              <p:pRg st="4" end="4"/>
                                            </p:txEl>
                                          </p:spTgt>
                                        </p:tgtEl>
                                        <p:attrNameLst>
                                          <p:attrName>style.visibility</p:attrName>
                                        </p:attrNameLst>
                                      </p:cBhvr>
                                      <p:to>
                                        <p:strVal val="visible"/>
                                      </p:to>
                                    </p:set>
                                    <p:anim calcmode="lin" valueType="num">
                                      <p:cBhvr additive="base">
                                        <p:cTn id="31" dur="500" fill="hold"/>
                                        <p:tgtEl>
                                          <p:spTgt spid="40038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03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0386">
                                            <p:txEl>
                                              <p:pRg st="5" end="5"/>
                                            </p:txEl>
                                          </p:spTgt>
                                        </p:tgtEl>
                                        <p:attrNameLst>
                                          <p:attrName>style.visibility</p:attrName>
                                        </p:attrNameLst>
                                      </p:cBhvr>
                                      <p:to>
                                        <p:strVal val="visible"/>
                                      </p:to>
                                    </p:set>
                                    <p:anim calcmode="lin" valueType="num">
                                      <p:cBhvr additive="base">
                                        <p:cTn id="37" dur="500" fill="hold"/>
                                        <p:tgtEl>
                                          <p:spTgt spid="40038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03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0386">
                                            <p:txEl>
                                              <p:pRg st="6" end="6"/>
                                            </p:txEl>
                                          </p:spTgt>
                                        </p:tgtEl>
                                        <p:attrNameLst>
                                          <p:attrName>style.visibility</p:attrName>
                                        </p:attrNameLst>
                                      </p:cBhvr>
                                      <p:to>
                                        <p:strVal val="visible"/>
                                      </p:to>
                                    </p:set>
                                    <p:anim calcmode="lin" valueType="num">
                                      <p:cBhvr additive="base">
                                        <p:cTn id="43" dur="500" fill="hold"/>
                                        <p:tgtEl>
                                          <p:spTgt spid="40038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038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21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4.1 </a:t>
            </a:r>
            <a:r>
              <a:rPr lang="zh-CN" altLang="en-US" b="0" dirty="0">
                <a:latin typeface="Times New Roman" panose="02020603050405020304" pitchFamily="18" charset="0"/>
              </a:rPr>
              <a:t>不确定性推理中的基本问题</a:t>
            </a:r>
            <a:endParaRPr lang="zh-CN" altLang="en-US" b="0" dirty="0">
              <a:latin typeface="Times New Roman" panose="02020603050405020304" pitchFamily="18" charset="0"/>
            </a:endParaRPr>
          </a:p>
        </p:txBody>
      </p:sp>
      <p:sp>
        <p:nvSpPr>
          <p:cNvPr id="350211" name="Rectangle 3"/>
          <p:cNvSpPr>
            <a:spLocks noGrp="1"/>
          </p:cNvSpPr>
          <p:nvPr>
            <p:ph idx="1"/>
          </p:nvPr>
        </p:nvSpPr>
        <p:spPr>
          <a:xfrm>
            <a:off x="323850" y="1028700"/>
            <a:ext cx="8424863" cy="5568950"/>
          </a:xfrm>
        </p:spPr>
        <p:txBody>
          <a:bodyPr vert="horz" wrap="square" lIns="91440" tIns="45720" rIns="91440" bIns="45720" anchor="t" anchorCtr="0"/>
          <a:lstStyle/>
          <a:p>
            <a:pPr eaLnBrk="1" hangingPunct="1"/>
            <a:r>
              <a:rPr lang="zh-CN" altLang="en-US" sz="2600" b="1" dirty="0">
                <a:latin typeface="Times New Roman" panose="02020603050405020304" pitchFamily="18" charset="0"/>
              </a:rPr>
              <a:t>推理：从</a:t>
            </a:r>
            <a:r>
              <a:rPr lang="zh-CN" altLang="en-US" sz="2600" b="1" dirty="0">
                <a:solidFill>
                  <a:srgbClr val="0000FF"/>
                </a:solidFill>
                <a:latin typeface="Times New Roman" panose="02020603050405020304" pitchFamily="18" charset="0"/>
              </a:rPr>
              <a:t>已知事实（证据）</a:t>
            </a:r>
            <a:r>
              <a:rPr lang="zh-CN" altLang="en-US" sz="2600" b="1" dirty="0">
                <a:latin typeface="Times New Roman" panose="02020603050405020304" pitchFamily="18" charset="0"/>
              </a:rPr>
              <a:t>出发，通过运用相关</a:t>
            </a:r>
            <a:r>
              <a:rPr lang="zh-CN" altLang="en-US" sz="2600" b="1" dirty="0">
                <a:solidFill>
                  <a:srgbClr val="0000FF"/>
                </a:solidFill>
                <a:latin typeface="Times New Roman" panose="02020603050405020304" pitchFamily="18" charset="0"/>
              </a:rPr>
              <a:t>知识</a:t>
            </a:r>
            <a:r>
              <a:rPr lang="zh-CN" altLang="en-US" sz="2600" b="1" dirty="0">
                <a:latin typeface="Times New Roman" panose="02020603050405020304" pitchFamily="18" charset="0"/>
              </a:rPr>
              <a:t>逐步推出结论或者证明某个假设成立或不成立的思维过程。</a:t>
            </a:r>
            <a:endParaRPr lang="zh-CN" altLang="en-US" sz="2600" b="1" dirty="0">
              <a:latin typeface="Times New Roman" panose="02020603050405020304" pitchFamily="18" charset="0"/>
            </a:endParaRPr>
          </a:p>
          <a:p>
            <a:pPr eaLnBrk="1" hangingPunct="1"/>
            <a:r>
              <a:rPr lang="zh-CN" altLang="en-US" sz="2600" b="1" dirty="0">
                <a:solidFill>
                  <a:schemeClr val="accent2"/>
                </a:solidFill>
                <a:latin typeface="Times New Roman" panose="02020603050405020304" pitchFamily="18" charset="0"/>
              </a:rPr>
              <a:t>不确定性推理</a:t>
            </a:r>
            <a:r>
              <a:rPr lang="zh-CN" altLang="en-US" sz="2600" b="1" dirty="0">
                <a:latin typeface="Times New Roman" panose="02020603050405020304" pitchFamily="18" charset="0"/>
              </a:rPr>
              <a:t>：从</a:t>
            </a:r>
            <a:r>
              <a:rPr lang="zh-CN" altLang="en-US" sz="2600" b="1" dirty="0">
                <a:solidFill>
                  <a:srgbClr val="0000FF"/>
                </a:solidFill>
                <a:latin typeface="Times New Roman" panose="02020603050405020304" pitchFamily="18" charset="0"/>
              </a:rPr>
              <a:t>不确定性的初始证据</a:t>
            </a:r>
            <a:r>
              <a:rPr lang="zh-CN" altLang="en-US" sz="2600" b="1" dirty="0">
                <a:latin typeface="Times New Roman" panose="02020603050405020304" pitchFamily="18" charset="0"/>
              </a:rPr>
              <a:t>出发，通过运用</a:t>
            </a:r>
            <a:r>
              <a:rPr lang="zh-CN" altLang="en-US" sz="2600" b="1" dirty="0">
                <a:solidFill>
                  <a:srgbClr val="0000FF"/>
                </a:solidFill>
                <a:latin typeface="Times New Roman" panose="02020603050405020304" pitchFamily="18" charset="0"/>
              </a:rPr>
              <a:t>不确定性的知识</a:t>
            </a:r>
            <a:r>
              <a:rPr lang="zh-CN" altLang="en-US" sz="2600" b="1" dirty="0">
                <a:latin typeface="Times New Roman" panose="02020603050405020304" pitchFamily="18" charset="0"/>
              </a:rPr>
              <a:t>，最终推出具有一定程度的不确定性但却是合理或者近乎合理的结论的思维过程。</a:t>
            </a:r>
            <a:endParaRPr lang="zh-CN" altLang="en-US" sz="2600" b="1" dirty="0">
              <a:latin typeface="Times New Roman" panose="02020603050405020304" pitchFamily="18" charset="0"/>
            </a:endParaRPr>
          </a:p>
          <a:p>
            <a:pPr algn="dist" eaLnBrk="1" hangingPunct="1">
              <a:buNone/>
            </a:pPr>
            <a:endParaRPr lang="en-US" altLang="zh-CN" sz="260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blinds(horizontal)">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blinds(horizontal)">
                                      <p:cBhvr>
                                        <p:cTn id="12" dur="500"/>
                                        <p:tgtEl>
                                          <p:spTgt spid="350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1139" name="Rectangle 2"/>
          <p:cNvSpPr>
            <a:spLocks noGrp="1"/>
          </p:cNvSpPr>
          <p:nvPr>
            <p:ph idx="1"/>
          </p:nvPr>
        </p:nvSpPr>
        <p:spPr>
          <a:xfrm>
            <a:off x="250825" y="838200"/>
            <a:ext cx="8540750" cy="723900"/>
          </a:xfrm>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 3</a:t>
            </a:r>
            <a:r>
              <a:rPr lang="zh-CN" altLang="en-US" sz="2600" b="1" dirty="0">
                <a:latin typeface="Times New Roman" panose="02020603050405020304" pitchFamily="18" charset="0"/>
              </a:rPr>
              <a:t>．隶属函数</a:t>
            </a:r>
            <a:endParaRPr lang="zh-CN" altLang="en-US" sz="2600" b="1" dirty="0">
              <a:latin typeface="Times New Roman" panose="02020603050405020304" pitchFamily="18" charset="0"/>
            </a:endParaRPr>
          </a:p>
        </p:txBody>
      </p:sp>
      <p:sp>
        <p:nvSpPr>
          <p:cNvPr id="91140"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91141" name="Rectangle 4"/>
          <p:cNvSpPr/>
          <p:nvPr/>
        </p:nvSpPr>
        <p:spPr>
          <a:xfrm>
            <a:off x="4238625"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401413" name="Group 5"/>
          <p:cNvGrpSpPr/>
          <p:nvPr/>
        </p:nvGrpSpPr>
        <p:grpSpPr>
          <a:xfrm>
            <a:off x="304800" y="1600200"/>
            <a:ext cx="8610600" cy="4427538"/>
            <a:chOff x="192" y="1008"/>
            <a:chExt cx="5424" cy="2789"/>
          </a:xfrm>
        </p:grpSpPr>
        <p:grpSp>
          <p:nvGrpSpPr>
            <p:cNvPr id="91149" name="Group 6"/>
            <p:cNvGrpSpPr/>
            <p:nvPr/>
          </p:nvGrpSpPr>
          <p:grpSpPr>
            <a:xfrm>
              <a:off x="192" y="1008"/>
              <a:ext cx="5424" cy="2789"/>
              <a:chOff x="192" y="1008"/>
              <a:chExt cx="5424" cy="2789"/>
            </a:xfrm>
          </p:grpSpPr>
          <p:sp>
            <p:nvSpPr>
              <p:cNvPr id="91151" name="Text Box 7"/>
              <p:cNvSpPr txBox="1"/>
              <p:nvPr/>
            </p:nvSpPr>
            <p:spPr>
              <a:xfrm>
                <a:off x="192" y="1008"/>
                <a:ext cx="5424" cy="278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Char char="§"/>
                </a:pPr>
                <a:r>
                  <a:rPr lang="en-US" altLang="zh-CN"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例如：以年龄作论域，取                   ，扎德给出了“年老”</a:t>
                </a:r>
                <a:r>
                  <a:rPr lang="en-US" altLang="zh-CN" sz="2600" b="1" i="1" dirty="0">
                    <a:latin typeface="Times New Roman" panose="02020603050405020304" pitchFamily="18" charset="0"/>
                  </a:rPr>
                  <a:t>O </a:t>
                </a:r>
                <a:r>
                  <a:rPr lang="zh-CN" altLang="en-US" sz="2600" b="1" dirty="0">
                    <a:latin typeface="Times New Roman" panose="02020603050405020304" pitchFamily="18" charset="0"/>
                  </a:rPr>
                  <a:t>与“年青”</a:t>
                </a:r>
                <a:r>
                  <a:rPr lang="en-US" altLang="zh-CN" sz="2600" b="1" i="1" dirty="0">
                    <a:latin typeface="Times New Roman" panose="02020603050405020304" pitchFamily="18" charset="0"/>
                  </a:rPr>
                  <a:t>Y </a:t>
                </a:r>
                <a:r>
                  <a:rPr lang="zh-CN" altLang="en-US" sz="2600" b="1" dirty="0">
                    <a:latin typeface="Times New Roman" panose="02020603050405020304" pitchFamily="18" charset="0"/>
                  </a:rPr>
                  <a:t>两个模糊集合的隶属函数为</a:t>
                </a:r>
                <a:endParaRPr lang="zh-CN" altLang="en-US" sz="2600" b="1"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pPr>
                <a:r>
                  <a:rPr lang="zh-CN" altLang="en-US" sz="2600" b="1" dirty="0">
                    <a:latin typeface="Times New Roman" panose="02020603050405020304" pitchFamily="18" charset="0"/>
                  </a:rPr>
                  <a:t> </a:t>
                </a:r>
                <a:r>
                  <a:rPr lang="zh-CN" altLang="en-US" sz="2600" b="1" dirty="0">
                    <a:latin typeface="Arial" panose="020B0604020202090204" pitchFamily="34" charset="0"/>
                  </a:rPr>
                  <a:t> </a:t>
                </a:r>
                <a:endParaRPr lang="zh-CN" altLang="en-US" sz="2600" b="1" dirty="0">
                  <a:latin typeface="Arial" panose="020B0604020202090204" pitchFamily="34" charset="0"/>
                </a:endParaRPr>
              </a:p>
              <a:p>
                <a:pPr eaLnBrk="1" hangingPunct="1">
                  <a:lnSpc>
                    <a:spcPct val="120000"/>
                  </a:lnSpc>
                  <a:spcBef>
                    <a:spcPct val="50000"/>
                  </a:spcBef>
                  <a:buClr>
                    <a:schemeClr val="accent2"/>
                  </a:buClr>
                  <a:buFont typeface="Wingdings" panose="05000000000000000000" pitchFamily="2" charset="2"/>
                  <a:buChar char="§"/>
                </a:pPr>
                <a:endParaRPr lang="zh-CN" altLang="en-US" sz="2600" b="1" dirty="0">
                  <a:latin typeface="Arial" panose="020B0604020202090204" pitchFamily="34" charset="0"/>
                </a:endParaRPr>
              </a:p>
              <a:p>
                <a:pPr eaLnBrk="1" hangingPunct="1">
                  <a:lnSpc>
                    <a:spcPct val="120000"/>
                  </a:lnSpc>
                  <a:spcBef>
                    <a:spcPct val="50000"/>
                  </a:spcBef>
                  <a:buClr>
                    <a:schemeClr val="accent2"/>
                  </a:buClr>
                  <a:buFont typeface="Wingdings" panose="05000000000000000000" pitchFamily="2" charset="2"/>
                  <a:buChar char="§"/>
                </a:pPr>
                <a:endParaRPr lang="en-US" altLang="zh-CN" sz="2600" b="1" dirty="0">
                  <a:latin typeface="Arial" panose="020B0604020202090204" pitchFamily="34" charset="0"/>
                </a:endParaRPr>
              </a:p>
            </p:txBody>
          </p:sp>
          <p:graphicFrame>
            <p:nvGraphicFramePr>
              <p:cNvPr id="91152" name="Object 8"/>
              <p:cNvGraphicFramePr>
                <a:graphicFrameLocks noChangeAspect="1"/>
              </p:cNvGraphicFramePr>
              <p:nvPr/>
            </p:nvGraphicFramePr>
            <p:xfrm>
              <a:off x="192" y="1824"/>
              <a:ext cx="2544" cy="720"/>
            </p:xfrm>
            <a:graphic>
              <a:graphicData uri="http://schemas.openxmlformats.org/presentationml/2006/ole">
                <mc:AlternateContent xmlns:mc="http://schemas.openxmlformats.org/markup-compatibility/2006">
                  <mc:Choice xmlns:v="urn:schemas-microsoft-com:vml" Requires="v">
                    <p:oleObj spid="_x0000_s32839" name="" r:id="rId1" imgW="2641600" imgH="711200" progId="Equation.3">
                      <p:embed/>
                    </p:oleObj>
                  </mc:Choice>
                  <mc:Fallback>
                    <p:oleObj name="" r:id="rId1" imgW="2641600" imgH="711200" progId="Equation.3">
                      <p:embed/>
                      <p:pic>
                        <p:nvPicPr>
                          <p:cNvPr id="0" name="图片 3217"/>
                          <p:cNvPicPr/>
                          <p:nvPr/>
                        </p:nvPicPr>
                        <p:blipFill>
                          <a:blip r:embed="rId2"/>
                          <a:stretch>
                            <a:fillRect/>
                          </a:stretch>
                        </p:blipFill>
                        <p:spPr>
                          <a:xfrm>
                            <a:off x="192" y="1824"/>
                            <a:ext cx="2544" cy="720"/>
                          </a:xfrm>
                          <a:prstGeom prst="rect">
                            <a:avLst/>
                          </a:prstGeom>
                          <a:noFill/>
                          <a:ln w="38100">
                            <a:noFill/>
                            <a:miter/>
                          </a:ln>
                        </p:spPr>
                      </p:pic>
                    </p:oleObj>
                  </mc:Fallback>
                </mc:AlternateContent>
              </a:graphicData>
            </a:graphic>
          </p:graphicFrame>
          <p:graphicFrame>
            <p:nvGraphicFramePr>
              <p:cNvPr id="91153" name="Object 9"/>
              <p:cNvGraphicFramePr>
                <a:graphicFrameLocks noChangeAspect="1"/>
              </p:cNvGraphicFramePr>
              <p:nvPr/>
            </p:nvGraphicFramePr>
            <p:xfrm>
              <a:off x="2880" y="1824"/>
              <a:ext cx="2640" cy="720"/>
            </p:xfrm>
            <a:graphic>
              <a:graphicData uri="http://schemas.openxmlformats.org/presentationml/2006/ole">
                <mc:AlternateContent xmlns:mc="http://schemas.openxmlformats.org/markup-compatibility/2006">
                  <mc:Choice xmlns:v="urn:schemas-microsoft-com:vml" Requires="v">
                    <p:oleObj spid="_x0000_s32840" name="" r:id="rId3" imgW="2641600" imgH="711200" progId="Equation.3">
                      <p:embed/>
                    </p:oleObj>
                  </mc:Choice>
                  <mc:Fallback>
                    <p:oleObj name="" r:id="rId3" imgW="2641600" imgH="711200" progId="Equation.3">
                      <p:embed/>
                      <p:pic>
                        <p:nvPicPr>
                          <p:cNvPr id="0" name="图片 3213"/>
                          <p:cNvPicPr/>
                          <p:nvPr/>
                        </p:nvPicPr>
                        <p:blipFill>
                          <a:blip r:embed="rId4"/>
                          <a:stretch>
                            <a:fillRect/>
                          </a:stretch>
                        </p:blipFill>
                        <p:spPr>
                          <a:xfrm>
                            <a:off x="2880" y="1824"/>
                            <a:ext cx="2640" cy="720"/>
                          </a:xfrm>
                          <a:prstGeom prst="rect">
                            <a:avLst/>
                          </a:prstGeom>
                          <a:noFill/>
                          <a:ln w="38100">
                            <a:noFill/>
                            <a:miter/>
                          </a:ln>
                        </p:spPr>
                      </p:pic>
                    </p:oleObj>
                  </mc:Fallback>
                </mc:AlternateContent>
              </a:graphicData>
            </a:graphic>
          </p:graphicFrame>
        </p:grpSp>
        <p:graphicFrame>
          <p:nvGraphicFramePr>
            <p:cNvPr id="91150" name="Object 10"/>
            <p:cNvGraphicFramePr>
              <a:graphicFrameLocks noChangeAspect="1"/>
            </p:cNvGraphicFramePr>
            <p:nvPr/>
          </p:nvGraphicFramePr>
          <p:xfrm>
            <a:off x="2784" y="1075"/>
            <a:ext cx="864" cy="269"/>
          </p:xfrm>
          <a:graphic>
            <a:graphicData uri="http://schemas.openxmlformats.org/presentationml/2006/ole">
              <mc:AlternateContent xmlns:mc="http://schemas.openxmlformats.org/markup-compatibility/2006">
                <mc:Choice xmlns:v="urn:schemas-microsoft-com:vml" Requires="v">
                  <p:oleObj spid="_x0000_s32841" name="" r:id="rId5" imgW="621665" imgH="177800" progId="Equation.DSMT4">
                    <p:embed/>
                  </p:oleObj>
                </mc:Choice>
                <mc:Fallback>
                  <p:oleObj name="" r:id="rId5" imgW="621665" imgH="177800" progId="Equation.DSMT4">
                    <p:embed/>
                    <p:pic>
                      <p:nvPicPr>
                        <p:cNvPr id="0" name="图片 3218"/>
                        <p:cNvPicPr/>
                        <p:nvPr/>
                      </p:nvPicPr>
                      <p:blipFill>
                        <a:blip r:embed="rId6"/>
                        <a:stretch>
                          <a:fillRect/>
                        </a:stretch>
                      </p:blipFill>
                      <p:spPr>
                        <a:xfrm>
                          <a:off x="2784" y="1075"/>
                          <a:ext cx="864" cy="269"/>
                        </a:xfrm>
                        <a:prstGeom prst="rect">
                          <a:avLst/>
                        </a:prstGeom>
                        <a:noFill/>
                        <a:ln w="38100">
                          <a:noFill/>
                          <a:miter/>
                        </a:ln>
                      </p:spPr>
                    </p:pic>
                  </p:oleObj>
                </mc:Fallback>
              </mc:AlternateContent>
            </a:graphicData>
          </a:graphic>
        </p:graphicFrame>
      </p:grpSp>
      <p:sp>
        <p:nvSpPr>
          <p:cNvPr id="91143" name="Rectangle 11"/>
          <p:cNvSpPr/>
          <p:nvPr/>
        </p:nvSpPr>
        <p:spPr>
          <a:xfrm>
            <a:off x="0" y="3067050"/>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91144" name="Rectangle 12"/>
          <p:cNvSpPr/>
          <p:nvPr/>
        </p:nvSpPr>
        <p:spPr>
          <a:xfrm>
            <a:off x="0" y="3205163"/>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grpSp>
        <p:nvGrpSpPr>
          <p:cNvPr id="401421" name="Group 13"/>
          <p:cNvGrpSpPr/>
          <p:nvPr/>
        </p:nvGrpSpPr>
        <p:grpSpPr>
          <a:xfrm>
            <a:off x="304800" y="4460875"/>
            <a:ext cx="8305800" cy="1470025"/>
            <a:chOff x="192" y="2810"/>
            <a:chExt cx="5232" cy="926"/>
          </a:xfrm>
        </p:grpSpPr>
        <p:graphicFrame>
          <p:nvGraphicFramePr>
            <p:cNvPr id="91146" name="Object 14"/>
            <p:cNvGraphicFramePr>
              <a:graphicFrameLocks noChangeAspect="1"/>
            </p:cNvGraphicFramePr>
            <p:nvPr/>
          </p:nvGraphicFramePr>
          <p:xfrm>
            <a:off x="432" y="3264"/>
            <a:ext cx="1968" cy="472"/>
          </p:xfrm>
          <a:graphic>
            <a:graphicData uri="http://schemas.openxmlformats.org/presentationml/2006/ole">
              <mc:AlternateContent xmlns:mc="http://schemas.openxmlformats.org/markup-compatibility/2006">
                <mc:Choice xmlns:v="urn:schemas-microsoft-com:vml" Requires="v">
                  <p:oleObj spid="_x0000_s32842" name="" r:id="rId7" imgW="1930400" imgH="457200" progId="Equation.3">
                    <p:embed/>
                  </p:oleObj>
                </mc:Choice>
                <mc:Fallback>
                  <p:oleObj name="" r:id="rId7" imgW="1930400" imgH="457200" progId="Equation.3">
                    <p:embed/>
                    <p:pic>
                      <p:nvPicPr>
                        <p:cNvPr id="0" name="图片 3214"/>
                        <p:cNvPicPr/>
                        <p:nvPr/>
                      </p:nvPicPr>
                      <p:blipFill>
                        <a:blip r:embed="rId8"/>
                        <a:stretch>
                          <a:fillRect/>
                        </a:stretch>
                      </p:blipFill>
                      <p:spPr>
                        <a:xfrm>
                          <a:off x="432" y="3264"/>
                          <a:ext cx="1968" cy="472"/>
                        </a:xfrm>
                        <a:prstGeom prst="rect">
                          <a:avLst/>
                        </a:prstGeom>
                        <a:noFill/>
                        <a:ln w="38100">
                          <a:noFill/>
                          <a:miter/>
                        </a:ln>
                      </p:spPr>
                    </p:pic>
                  </p:oleObj>
                </mc:Fallback>
              </mc:AlternateContent>
            </a:graphicData>
          </a:graphic>
        </p:graphicFrame>
        <p:graphicFrame>
          <p:nvGraphicFramePr>
            <p:cNvPr id="91147" name="Object 15"/>
            <p:cNvGraphicFramePr>
              <a:graphicFrameLocks noChangeAspect="1"/>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spid="_x0000_s32843" name="" r:id="rId9" imgW="2387600" imgH="457200" progId="Equation.3">
                    <p:embed/>
                  </p:oleObj>
                </mc:Choice>
                <mc:Fallback>
                  <p:oleObj name="" r:id="rId9" imgW="2387600" imgH="457200" progId="Equation.3">
                    <p:embed/>
                    <p:pic>
                      <p:nvPicPr>
                        <p:cNvPr id="0" name="图片 3215"/>
                        <p:cNvPicPr/>
                        <p:nvPr/>
                      </p:nvPicPr>
                      <p:blipFill>
                        <a:blip r:embed="rId10"/>
                        <a:stretch>
                          <a:fillRect/>
                        </a:stretch>
                      </p:blipFill>
                      <p:spPr>
                        <a:xfrm>
                          <a:off x="2880" y="3203"/>
                          <a:ext cx="2544" cy="493"/>
                        </a:xfrm>
                        <a:prstGeom prst="rect">
                          <a:avLst/>
                        </a:prstGeom>
                        <a:noFill/>
                        <a:ln w="38100">
                          <a:noFill/>
                          <a:miter/>
                        </a:ln>
                      </p:spPr>
                    </p:pic>
                  </p:oleObj>
                </mc:Fallback>
              </mc:AlternateContent>
            </a:graphicData>
          </a:graphic>
        </p:graphicFrame>
        <p:sp>
          <p:nvSpPr>
            <p:cNvPr id="91148" name="Rectangle 16"/>
            <p:cNvSpPr/>
            <p:nvPr/>
          </p:nvSpPr>
          <p:spPr>
            <a:xfrm>
              <a:off x="192" y="2810"/>
              <a:ext cx="2143" cy="358"/>
            </a:xfrm>
            <a:prstGeom prst="rect">
              <a:avLst/>
            </a:prstGeom>
            <a:noFill/>
            <a:ln w="9525">
              <a:noFill/>
            </a:ln>
          </p:spPr>
          <p:txBody>
            <a:bodyPr wrap="none">
              <a:spAutoFit/>
            </a:bodyPr>
            <a:lstStyle/>
            <a:p>
              <a:pPr eaLnBrk="1" hangingPunct="1">
                <a:lnSpc>
                  <a:spcPct val="120000"/>
                </a:lnSpc>
                <a:spcBef>
                  <a:spcPct val="50000"/>
                </a:spcBef>
                <a:buClr>
                  <a:schemeClr val="accent2"/>
                </a:buClr>
                <a:buFont typeface="Wingdings" panose="05000000000000000000" pitchFamily="2" charset="2"/>
                <a:buChar char="§"/>
              </a:pPr>
              <a:r>
                <a:rPr lang="en-US" altLang="zh-CN" sz="2600" b="1" dirty="0">
                  <a:latin typeface="宋体" pitchFamily="2" charset="-122"/>
                </a:rPr>
                <a:t> </a:t>
              </a:r>
              <a:r>
                <a:rPr lang="zh-CN" altLang="en-US" sz="2600" b="1" dirty="0">
                  <a:latin typeface="宋体" pitchFamily="2" charset="-122"/>
                </a:rPr>
                <a:t>采用</a:t>
              </a:r>
              <a:r>
                <a:rPr lang="en-US" altLang="zh-CN" sz="2600" b="1" dirty="0">
                  <a:latin typeface="Times New Roman" panose="02020603050405020304" pitchFamily="18" charset="0"/>
                </a:rPr>
                <a:t>Zadeh</a:t>
              </a:r>
              <a:r>
                <a:rPr lang="zh-CN" altLang="en-US" sz="2600" b="1" dirty="0">
                  <a:latin typeface="宋体" pitchFamily="2" charset="-122"/>
                </a:rPr>
                <a:t>表示法</a:t>
              </a:r>
              <a:r>
                <a:rPr lang="en-US" altLang="zh-CN" sz="2600" b="1" dirty="0">
                  <a:latin typeface="宋体" pitchFamily="2" charset="-122"/>
                </a:rPr>
                <a:t>:</a:t>
              </a:r>
              <a:r>
                <a:rPr lang="en-US" altLang="zh-CN" sz="2600" b="1" dirty="0">
                  <a:latin typeface="Times New Roman" panose="02020603050405020304" pitchFamily="18" charset="0"/>
                </a:rPr>
                <a:t> </a:t>
              </a:r>
              <a:r>
                <a:rPr lang="en-US" altLang="zh-CN" sz="2600" b="1" dirty="0">
                  <a:latin typeface="Arial" panose="020B0604020202090204" pitchFamily="34" charset="0"/>
                </a:rPr>
                <a:t> </a:t>
              </a:r>
              <a:endParaRPr lang="en-US" altLang="zh-CN" sz="2600" b="1" dirty="0">
                <a:latin typeface="Arial" panose="020B060402020209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1413"/>
                                        </p:tgtEl>
                                        <p:attrNameLst>
                                          <p:attrName>style.visibility</p:attrName>
                                        </p:attrNameLst>
                                      </p:cBhvr>
                                      <p:to>
                                        <p:strVal val="visible"/>
                                      </p:to>
                                    </p:set>
                                    <p:animEffect transition="in" filter="checkerboard(across)">
                                      <p:cBhvr>
                                        <p:cTn id="7" dur="500"/>
                                        <p:tgtEl>
                                          <p:spTgt spid="4014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1421"/>
                                        </p:tgtEl>
                                        <p:attrNameLst>
                                          <p:attrName>style.visibility</p:attrName>
                                        </p:attrNameLst>
                                      </p:cBhvr>
                                      <p:to>
                                        <p:strVal val="visible"/>
                                      </p:to>
                                    </p:set>
                                    <p:animEffect transition="in" filter="slide(fromBottom)">
                                      <p:cBhvr>
                                        <p:cTn id="12" dur="500"/>
                                        <p:tgtEl>
                                          <p:spTgt spid="40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83971" name="Rectangle 2"/>
          <p:cNvSpPr>
            <a:spLocks noGrp="1"/>
          </p:cNvSpPr>
          <p:nvPr>
            <p:ph idx="1"/>
          </p:nvPr>
        </p:nvSpPr>
        <p:spPr>
          <a:xfrm>
            <a:off x="304800" y="1752600"/>
            <a:ext cx="8540750" cy="434340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0" indent="0" eaLnBrk="1" hangingPunct="1">
              <a:lnSpc>
                <a:spcPct val="130000"/>
              </a:lnSpc>
              <a:spcBef>
                <a:spcPct val="0"/>
              </a:spcBef>
              <a:buNone/>
            </a:pPr>
            <a:r>
              <a:rPr lang="zh-CN" altLang="en-US" sz="2500" dirty="0">
                <a:latin typeface="宋体" pitchFamily="2" charset="-122"/>
              </a:rPr>
              <a:t>例：论域</a:t>
            </a:r>
            <a:r>
              <a:rPr lang="en-US" altLang="zh-CN" sz="2500" dirty="0">
                <a:latin typeface="宋体" pitchFamily="2" charset="-122"/>
              </a:rPr>
              <a:t>U={1,2,3,4,5}</a:t>
            </a:r>
            <a:r>
              <a:rPr lang="zh-CN" altLang="en-US" sz="2500" dirty="0">
                <a:latin typeface="宋体" pitchFamily="2" charset="-122"/>
              </a:rPr>
              <a:t>，用模糊集表示“大”和“小”。</a:t>
            </a:r>
            <a:endParaRPr lang="zh-CN" altLang="en-US" sz="2500" dirty="0">
              <a:latin typeface="宋体" pitchFamily="2" charset="-122"/>
            </a:endParaRPr>
          </a:p>
          <a:p>
            <a:pPr marL="0" indent="0" eaLnBrk="1" hangingPunct="1">
              <a:lnSpc>
                <a:spcPct val="130000"/>
              </a:lnSpc>
              <a:spcBef>
                <a:spcPct val="0"/>
              </a:spcBef>
              <a:buNone/>
            </a:pPr>
            <a:r>
              <a:rPr lang="zh-CN" altLang="en-US" sz="2500" dirty="0">
                <a:latin typeface="宋体" pitchFamily="2" charset="-122"/>
              </a:rPr>
              <a:t>设</a:t>
            </a:r>
            <a:r>
              <a:rPr lang="en-US" altLang="zh-CN" sz="2500" dirty="0">
                <a:latin typeface="宋体" pitchFamily="2" charset="-122"/>
              </a:rPr>
              <a:t>A</a:t>
            </a:r>
            <a:r>
              <a:rPr lang="zh-CN" altLang="en-US" sz="2500" dirty="0">
                <a:latin typeface="宋体" pitchFamily="2" charset="-122"/>
              </a:rPr>
              <a:t>、</a:t>
            </a:r>
            <a:r>
              <a:rPr lang="en-US" altLang="zh-CN" sz="2500" dirty="0">
                <a:latin typeface="宋体" pitchFamily="2" charset="-122"/>
              </a:rPr>
              <a:t>B</a:t>
            </a:r>
            <a:r>
              <a:rPr lang="zh-CN" altLang="en-US" sz="2500" dirty="0">
                <a:latin typeface="宋体" pitchFamily="2" charset="-122"/>
              </a:rPr>
              <a:t>分别表示“大”与“小”的模糊集，</a:t>
            </a:r>
            <a:endParaRPr lang="zh-CN" altLang="en-US" sz="2500" dirty="0">
              <a:latin typeface="宋体" pitchFamily="2" charset="-122"/>
            </a:endParaRPr>
          </a:p>
          <a:p>
            <a:pPr marL="0" indent="0" eaLnBrk="1" hangingPunct="1">
              <a:lnSpc>
                <a:spcPct val="130000"/>
              </a:lnSpc>
              <a:spcBef>
                <a:spcPct val="0"/>
              </a:spcBef>
              <a:buNone/>
            </a:pPr>
            <a:r>
              <a:rPr lang="en-US" altLang="zh-CN" sz="2500" dirty="0">
                <a:latin typeface="宋体" pitchFamily="2" charset="-122"/>
              </a:rPr>
              <a:t>μ</a:t>
            </a:r>
            <a:r>
              <a:rPr lang="en-US" altLang="zh-CN" sz="2500" baseline="-25000" dirty="0">
                <a:latin typeface="宋体" pitchFamily="2" charset="-122"/>
              </a:rPr>
              <a:t>A</a:t>
            </a:r>
            <a:r>
              <a:rPr lang="en-US" altLang="zh-CN" sz="2500" dirty="0">
                <a:latin typeface="宋体" pitchFamily="2" charset="-122"/>
              </a:rPr>
              <a:t> </a:t>
            </a:r>
            <a:r>
              <a:rPr lang="zh-CN" altLang="en-US" sz="2500" dirty="0">
                <a:latin typeface="宋体" pitchFamily="2" charset="-122"/>
              </a:rPr>
              <a:t>，</a:t>
            </a:r>
            <a:r>
              <a:rPr lang="en-US" altLang="zh-CN" sz="2500" dirty="0">
                <a:latin typeface="宋体" pitchFamily="2" charset="-122"/>
              </a:rPr>
              <a:t>μ</a:t>
            </a:r>
            <a:r>
              <a:rPr lang="en-US" altLang="zh-CN" sz="2500" baseline="-25000" dirty="0">
                <a:latin typeface="宋体" pitchFamily="2" charset="-122"/>
              </a:rPr>
              <a:t>B</a:t>
            </a:r>
            <a:r>
              <a:rPr lang="zh-CN" altLang="en-US" sz="2500" dirty="0">
                <a:latin typeface="宋体" pitchFamily="2" charset="-122"/>
              </a:rPr>
              <a:t>分别为相应的隶属函数。</a:t>
            </a:r>
            <a:endParaRPr lang="zh-CN" altLang="en-US" sz="2500" dirty="0">
              <a:latin typeface="宋体" pitchFamily="2" charset="-122"/>
            </a:endParaRPr>
          </a:p>
          <a:p>
            <a:pPr marL="0" indent="0" eaLnBrk="1" hangingPunct="1">
              <a:lnSpc>
                <a:spcPct val="130000"/>
              </a:lnSpc>
              <a:spcBef>
                <a:spcPct val="0"/>
              </a:spcBef>
              <a:buNone/>
            </a:pPr>
            <a:r>
              <a:rPr lang="en-US" altLang="zh-CN" sz="2500" dirty="0">
                <a:latin typeface="宋体" pitchFamily="2" charset="-122"/>
              </a:rPr>
              <a:t>        A={0,0,0.1,0.6,1}</a:t>
            </a:r>
            <a:endParaRPr lang="en-US" altLang="zh-CN" sz="2500" dirty="0">
              <a:latin typeface="宋体" pitchFamily="2" charset="-122"/>
            </a:endParaRPr>
          </a:p>
          <a:p>
            <a:pPr marL="0" indent="0" eaLnBrk="1" hangingPunct="1">
              <a:lnSpc>
                <a:spcPct val="130000"/>
              </a:lnSpc>
              <a:spcBef>
                <a:spcPct val="0"/>
              </a:spcBef>
              <a:buNone/>
            </a:pPr>
            <a:r>
              <a:rPr lang="en-US" altLang="zh-CN" sz="2500" dirty="0">
                <a:latin typeface="宋体" pitchFamily="2" charset="-122"/>
              </a:rPr>
              <a:t>        B={1,0.5,0.01,0,0}</a:t>
            </a:r>
            <a:endParaRPr lang="en-US" altLang="zh-CN" sz="2500" dirty="0">
              <a:latin typeface="宋体" pitchFamily="2" charset="-122"/>
            </a:endParaRPr>
          </a:p>
          <a:p>
            <a:pPr marL="0" indent="0" eaLnBrk="1" hangingPunct="1">
              <a:lnSpc>
                <a:spcPct val="130000"/>
              </a:lnSpc>
              <a:spcBef>
                <a:spcPct val="0"/>
              </a:spcBef>
              <a:buNone/>
            </a:pPr>
            <a:r>
              <a:rPr lang="zh-CN" altLang="en-US" sz="2500" dirty="0">
                <a:latin typeface="宋体" pitchFamily="2" charset="-122"/>
              </a:rPr>
              <a:t>其中：</a:t>
            </a:r>
            <a:endParaRPr lang="zh-CN" altLang="en-US" sz="2500" dirty="0">
              <a:latin typeface="宋体" pitchFamily="2" charset="-122"/>
            </a:endParaRPr>
          </a:p>
          <a:p>
            <a:pPr marL="0" indent="0" eaLnBrk="1" hangingPunct="1">
              <a:lnSpc>
                <a:spcPct val="130000"/>
              </a:lnSpc>
              <a:spcBef>
                <a:spcPct val="0"/>
              </a:spcBef>
              <a:buNone/>
            </a:pPr>
            <a:r>
              <a:rPr lang="en-US" altLang="zh-CN" sz="2500" dirty="0">
                <a:latin typeface="宋体" pitchFamily="2" charset="-122"/>
              </a:rPr>
              <a:t>μ</a:t>
            </a:r>
            <a:r>
              <a:rPr lang="en-US" altLang="zh-CN" sz="2500" baseline="-25000" dirty="0">
                <a:latin typeface="宋体" pitchFamily="2" charset="-122"/>
              </a:rPr>
              <a:t>A</a:t>
            </a:r>
            <a:r>
              <a:rPr lang="en-US" altLang="zh-CN" sz="2500" dirty="0">
                <a:latin typeface="宋体" pitchFamily="2" charset="-122"/>
              </a:rPr>
              <a:t>(1)=0,μ</a:t>
            </a:r>
            <a:r>
              <a:rPr lang="en-US" altLang="zh-CN" sz="2500" baseline="-25000" dirty="0">
                <a:latin typeface="宋体" pitchFamily="2" charset="-122"/>
              </a:rPr>
              <a:t>A</a:t>
            </a:r>
            <a:r>
              <a:rPr lang="en-US" altLang="zh-CN" sz="2500" dirty="0">
                <a:latin typeface="宋体" pitchFamily="2" charset="-122"/>
              </a:rPr>
              <a:t>(2)=0 ,μ</a:t>
            </a:r>
            <a:r>
              <a:rPr lang="en-US" altLang="zh-CN" sz="2500" baseline="-25000" dirty="0">
                <a:latin typeface="宋体" pitchFamily="2" charset="-122"/>
              </a:rPr>
              <a:t>A</a:t>
            </a:r>
            <a:r>
              <a:rPr lang="en-US" altLang="zh-CN" sz="2500" dirty="0">
                <a:latin typeface="宋体" pitchFamily="2" charset="-122"/>
              </a:rPr>
              <a:t>(3)=0.1 ,μ</a:t>
            </a:r>
            <a:r>
              <a:rPr lang="en-US" altLang="zh-CN" sz="2500" baseline="-25000" dirty="0">
                <a:latin typeface="宋体" pitchFamily="2" charset="-122"/>
              </a:rPr>
              <a:t>A</a:t>
            </a:r>
            <a:r>
              <a:rPr lang="en-US" altLang="zh-CN" sz="2500" dirty="0">
                <a:latin typeface="宋体" pitchFamily="2" charset="-122"/>
              </a:rPr>
              <a:t>(4)=0.6 ,μ</a:t>
            </a:r>
            <a:r>
              <a:rPr lang="en-US" altLang="zh-CN" sz="2500" baseline="-25000" dirty="0">
                <a:latin typeface="宋体" pitchFamily="2" charset="-122"/>
              </a:rPr>
              <a:t>A</a:t>
            </a:r>
            <a:r>
              <a:rPr lang="en-US" altLang="zh-CN" sz="2500" dirty="0">
                <a:latin typeface="宋体" pitchFamily="2" charset="-122"/>
              </a:rPr>
              <a:t>(5)=1</a:t>
            </a:r>
            <a:endParaRPr lang="en-US" altLang="zh-CN" sz="2500" dirty="0">
              <a:latin typeface="宋体" pitchFamily="2" charset="-122"/>
            </a:endParaRPr>
          </a:p>
          <a:p>
            <a:pPr marL="0" indent="0" eaLnBrk="1" hangingPunct="1">
              <a:lnSpc>
                <a:spcPct val="130000"/>
              </a:lnSpc>
              <a:spcBef>
                <a:spcPct val="0"/>
              </a:spcBef>
              <a:buNone/>
            </a:pPr>
            <a:r>
              <a:rPr lang="en-US" altLang="zh-CN" sz="2500" dirty="0">
                <a:latin typeface="宋体" pitchFamily="2" charset="-122"/>
              </a:rPr>
              <a:t>μ</a:t>
            </a:r>
            <a:r>
              <a:rPr lang="en-US" altLang="zh-CN" sz="2500" baseline="-25000" dirty="0">
                <a:latin typeface="宋体" pitchFamily="2" charset="-122"/>
              </a:rPr>
              <a:t>B</a:t>
            </a:r>
            <a:r>
              <a:rPr lang="en-US" altLang="zh-CN" sz="2500" dirty="0">
                <a:latin typeface="宋体" pitchFamily="2" charset="-122"/>
              </a:rPr>
              <a:t>(1)=1,μ</a:t>
            </a:r>
            <a:r>
              <a:rPr lang="en-US" altLang="zh-CN" sz="2500" baseline="-25000" dirty="0">
                <a:latin typeface="宋体" pitchFamily="2" charset="-122"/>
              </a:rPr>
              <a:t>B</a:t>
            </a:r>
            <a:r>
              <a:rPr lang="en-US" altLang="zh-CN" sz="2500" dirty="0">
                <a:latin typeface="宋体" pitchFamily="2" charset="-122"/>
              </a:rPr>
              <a:t>(2)=0.5 ,μ</a:t>
            </a:r>
            <a:r>
              <a:rPr lang="en-US" altLang="zh-CN" sz="2500" baseline="-25000" dirty="0">
                <a:latin typeface="宋体" pitchFamily="2" charset="-122"/>
              </a:rPr>
              <a:t>B</a:t>
            </a:r>
            <a:r>
              <a:rPr lang="en-US" altLang="zh-CN" sz="2500" dirty="0">
                <a:latin typeface="宋体" pitchFamily="2" charset="-122"/>
              </a:rPr>
              <a:t>(3)=0.01 ,μ</a:t>
            </a:r>
            <a:r>
              <a:rPr lang="en-US" altLang="zh-CN" sz="2500" baseline="-25000" dirty="0">
                <a:latin typeface="宋体" pitchFamily="2" charset="-122"/>
              </a:rPr>
              <a:t>B</a:t>
            </a:r>
            <a:r>
              <a:rPr lang="en-US" altLang="zh-CN" sz="2500" dirty="0">
                <a:latin typeface="宋体" pitchFamily="2" charset="-122"/>
              </a:rPr>
              <a:t>(4)=0,μ</a:t>
            </a:r>
            <a:r>
              <a:rPr lang="en-US" altLang="zh-CN" sz="2500" baseline="-25000" dirty="0">
                <a:latin typeface="宋体" pitchFamily="2" charset="-122"/>
              </a:rPr>
              <a:t>B</a:t>
            </a:r>
            <a:r>
              <a:rPr lang="en-US" altLang="zh-CN" sz="2500" dirty="0">
                <a:latin typeface="宋体" pitchFamily="2" charset="-122"/>
              </a:rPr>
              <a:t>(5)=0</a:t>
            </a:r>
            <a:endParaRPr lang="en-US" altLang="zh-CN" sz="2500" dirty="0">
              <a:latin typeface="宋体" pitchFamily="2" charset="-122"/>
            </a:endParaRPr>
          </a:p>
          <a:p>
            <a:pPr marL="0" indent="0" eaLnBrk="1" hangingPunct="1">
              <a:lnSpc>
                <a:spcPct val="130000"/>
              </a:lnSpc>
              <a:spcBef>
                <a:spcPct val="0"/>
              </a:spcBef>
              <a:buNone/>
            </a:pPr>
            <a:endParaRPr lang="zh-CN" altLang="en-US" sz="2500" dirty="0">
              <a:latin typeface="Times New Roman" panose="02020603050405020304" pitchFamily="18" charset="0"/>
            </a:endParaRPr>
          </a:p>
        </p:txBody>
      </p:sp>
      <p:sp>
        <p:nvSpPr>
          <p:cNvPr id="83972"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4.4.2  </a:t>
            </a:r>
            <a:r>
              <a:rPr lang="zh-CN" altLang="en-US" b="0" dirty="0">
                <a:latin typeface="Times New Roman" panose="02020603050405020304" pitchFamily="18" charset="0"/>
              </a:rPr>
              <a:t>模糊集合</a:t>
            </a:r>
            <a:endParaRPr lang="zh-CN" altLang="en-US" b="0" dirty="0">
              <a:latin typeface="Times New Roman" panose="02020603050405020304" pitchFamily="18" charset="0"/>
            </a:endParaRPr>
          </a:p>
        </p:txBody>
      </p:sp>
      <p:sp>
        <p:nvSpPr>
          <p:cNvPr id="83974" name="Rectangle 5"/>
          <p:cNvSpPr/>
          <p:nvPr/>
        </p:nvSpPr>
        <p:spPr>
          <a:xfrm>
            <a:off x="3838575" y="32099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83975" name="Rectangle 8"/>
          <p:cNvSpPr/>
          <p:nvPr/>
        </p:nvSpPr>
        <p:spPr>
          <a:xfrm>
            <a:off x="3705225" y="27908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2163" name="Rectangle 2"/>
          <p:cNvSpPr>
            <a:spLocks noGrp="1"/>
          </p:cNvSpPr>
          <p:nvPr>
            <p:ph idx="1"/>
          </p:nvPr>
        </p:nvSpPr>
        <p:spPr>
          <a:xfrm>
            <a:off x="457200" y="1060450"/>
            <a:ext cx="8153400" cy="1377950"/>
          </a:xfrm>
          <a:gradFill rotWithShape="0">
            <a:gsLst>
              <a:gs pos="0">
                <a:srgbClr val="CCFFFF">
                  <a:alpha val="100000"/>
                </a:srgbClr>
              </a:gs>
              <a:gs pos="100000">
                <a:schemeClr val="bg1">
                  <a:alpha val="100000"/>
                </a:schemeClr>
              </a:gs>
            </a:gsLst>
            <a:path path="rect">
              <a:fillToRect l="100000" b="100000"/>
            </a:path>
            <a:tileRect/>
          </a:gradFill>
          <a:ln>
            <a:solidFill>
              <a:srgbClr val="808080">
                <a:alpha val="100000"/>
              </a:srgbClr>
            </a:solidFill>
            <a:miter lim="800000"/>
          </a:ln>
        </p:spPr>
        <p:txBody>
          <a:bodyPr vert="horz" wrap="square" lIns="91440" tIns="45720" rIns="91440" bIns="45720" anchor="t" anchorCtr="0"/>
          <a:lstStyle/>
          <a:p>
            <a:pPr marL="196850" indent="-196850"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）模糊集合的</a:t>
            </a:r>
            <a:r>
              <a:rPr lang="zh-CN" altLang="en-US" sz="2600" b="1" dirty="0">
                <a:solidFill>
                  <a:schemeClr val="accent2"/>
                </a:solidFill>
                <a:latin typeface="Times New Roman" panose="02020603050405020304" pitchFamily="18" charset="0"/>
              </a:rPr>
              <a:t>包含</a:t>
            </a:r>
            <a:r>
              <a:rPr lang="zh-CN" altLang="en-US" sz="2600" b="1" dirty="0">
                <a:latin typeface="Times New Roman" panose="02020603050405020304" pitchFamily="18" charset="0"/>
              </a:rPr>
              <a:t>关系</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400" dirty="0">
                <a:latin typeface="Times New Roman" panose="02020603050405020304" pitchFamily="18" charset="0"/>
              </a:rPr>
              <a:t> </a:t>
            </a:r>
            <a:r>
              <a:rPr lang="zh-CN" altLang="en-US" sz="2400" b="1" dirty="0">
                <a:latin typeface="Times New Roman" panose="02020603050405020304" pitchFamily="18" charset="0"/>
              </a:rPr>
              <a:t>若                          ，则</a:t>
            </a:r>
            <a:endParaRPr lang="zh-CN" altLang="en-US" sz="2600" b="1" dirty="0">
              <a:latin typeface="Times New Roman" panose="02020603050405020304" pitchFamily="18" charset="0"/>
            </a:endParaRPr>
          </a:p>
        </p:txBody>
      </p:sp>
      <p:sp>
        <p:nvSpPr>
          <p:cNvPr id="9216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2165" name="Object 4"/>
          <p:cNvGraphicFramePr>
            <a:graphicFrameLocks noChangeAspect="1"/>
          </p:cNvGraphicFramePr>
          <p:nvPr/>
        </p:nvGraphicFramePr>
        <p:xfrm>
          <a:off x="1143000" y="1676400"/>
          <a:ext cx="2038350" cy="500063"/>
        </p:xfrm>
        <a:graphic>
          <a:graphicData uri="http://schemas.openxmlformats.org/presentationml/2006/ole">
            <mc:AlternateContent xmlns:mc="http://schemas.openxmlformats.org/markup-compatibility/2006">
              <mc:Choice xmlns:v="urn:schemas-microsoft-com:vml" Requires="v">
                <p:oleObj spid="_x0000_s33877" name="" r:id="rId1" imgW="685800" imgH="177800" progId="Equation.DSMT4">
                  <p:embed/>
                </p:oleObj>
              </mc:Choice>
              <mc:Fallback>
                <p:oleObj name="" r:id="rId1" imgW="685800" imgH="177800" progId="Equation.DSMT4">
                  <p:embed/>
                  <p:pic>
                    <p:nvPicPr>
                      <p:cNvPr id="0" name="图片 3221"/>
                      <p:cNvPicPr/>
                      <p:nvPr/>
                    </p:nvPicPr>
                    <p:blipFill>
                      <a:blip r:embed="rId2"/>
                      <a:stretch>
                        <a:fillRect/>
                      </a:stretch>
                    </p:blipFill>
                    <p:spPr>
                      <a:xfrm>
                        <a:off x="1143000" y="1676400"/>
                        <a:ext cx="2038350" cy="500063"/>
                      </a:xfrm>
                      <a:prstGeom prst="rect">
                        <a:avLst/>
                      </a:prstGeom>
                      <a:noFill/>
                      <a:ln w="38100">
                        <a:noFill/>
                        <a:miter/>
                      </a:ln>
                    </p:spPr>
                  </p:pic>
                </p:oleObj>
              </mc:Fallback>
            </mc:AlternateContent>
          </a:graphicData>
        </a:graphic>
      </p:graphicFrame>
      <p:sp>
        <p:nvSpPr>
          <p:cNvPr id="92166"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2167" name="Object 6"/>
          <p:cNvGraphicFramePr>
            <a:graphicFrameLocks noChangeAspect="1"/>
          </p:cNvGraphicFramePr>
          <p:nvPr/>
        </p:nvGraphicFramePr>
        <p:xfrm>
          <a:off x="3886200" y="1752600"/>
          <a:ext cx="1008063" cy="388938"/>
        </p:xfrm>
        <a:graphic>
          <a:graphicData uri="http://schemas.openxmlformats.org/presentationml/2006/ole">
            <mc:AlternateContent xmlns:mc="http://schemas.openxmlformats.org/markup-compatibility/2006">
              <mc:Choice xmlns:v="urn:schemas-microsoft-com:vml" Requires="v">
                <p:oleObj spid="_x0000_s33878" name="" r:id="rId3" imgW="405765" imgH="165100" progId="Equation.3">
                  <p:embed/>
                </p:oleObj>
              </mc:Choice>
              <mc:Fallback>
                <p:oleObj name="" r:id="rId3" imgW="405765" imgH="165100" progId="Equation.3">
                  <p:embed/>
                  <p:pic>
                    <p:nvPicPr>
                      <p:cNvPr id="0" name="图片 3222"/>
                      <p:cNvPicPr/>
                      <p:nvPr/>
                    </p:nvPicPr>
                    <p:blipFill>
                      <a:blip r:embed="rId4"/>
                      <a:stretch>
                        <a:fillRect/>
                      </a:stretch>
                    </p:blipFill>
                    <p:spPr>
                      <a:xfrm>
                        <a:off x="3886200" y="1752600"/>
                        <a:ext cx="1008063" cy="388938"/>
                      </a:xfrm>
                      <a:prstGeom prst="rect">
                        <a:avLst/>
                      </a:prstGeom>
                      <a:noFill/>
                      <a:ln w="38100">
                        <a:noFill/>
                        <a:miter/>
                      </a:ln>
                    </p:spPr>
                  </p:pic>
                </p:oleObj>
              </mc:Fallback>
            </mc:AlternateContent>
          </a:graphicData>
        </a:graphic>
      </p:graphicFrame>
      <p:sp>
        <p:nvSpPr>
          <p:cNvPr id="92168"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69"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70" name="Rectangle 9"/>
          <p:cNvSpPr/>
          <p:nvPr/>
        </p:nvSpPr>
        <p:spPr>
          <a:xfrm>
            <a:off x="457200" y="2782888"/>
            <a:ext cx="8153400" cy="125571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buFont typeface="Wingdings" panose="05000000000000000000" pitchFamily="2" charset="2"/>
            </a:pPr>
            <a:r>
              <a:rPr lang="zh-CN" altLang="en-US" sz="2800"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相等</a:t>
            </a:r>
            <a:r>
              <a:rPr lang="zh-CN" altLang="en-US" sz="2800" b="1" dirty="0">
                <a:latin typeface="Times New Roman" panose="02020603050405020304" pitchFamily="18" charset="0"/>
              </a:rPr>
              <a:t>关系</a:t>
            </a:r>
            <a:endParaRPr lang="zh-CN" altLang="en-US" sz="2800" b="1" dirty="0">
              <a:latin typeface="Times New Roman" panose="02020603050405020304" pitchFamily="18" charset="0"/>
            </a:endParaRPr>
          </a:p>
          <a:p>
            <a:pPr eaLnBrk="1" hangingPunct="1">
              <a:lnSpc>
                <a:spcPct val="120000"/>
              </a:lnSpc>
              <a:spcBef>
                <a:spcPct val="30000"/>
              </a:spcBef>
              <a:buClr>
                <a:schemeClr val="accent2"/>
              </a:buClr>
              <a:buFont typeface="Wingdings" panose="05000000000000000000" pitchFamily="2" charset="2"/>
              <a:buChar char="§"/>
            </a:pPr>
            <a:r>
              <a:rPr lang="zh-CN" altLang="en-US" sz="2800" dirty="0">
                <a:latin typeface="Times New Roman" panose="02020603050405020304" pitchFamily="18" charset="0"/>
              </a:rPr>
              <a:t>  </a:t>
            </a:r>
            <a:r>
              <a:rPr lang="zh-CN" altLang="en-US" sz="2600" b="1" dirty="0">
                <a:latin typeface="Times New Roman" panose="02020603050405020304" pitchFamily="18" charset="0"/>
              </a:rPr>
              <a:t>若                       ，则</a:t>
            </a:r>
            <a:endParaRPr lang="zh-CN" altLang="en-US" sz="2600" b="1" dirty="0">
              <a:latin typeface="Times New Roman" panose="02020603050405020304" pitchFamily="18" charset="0"/>
            </a:endParaRPr>
          </a:p>
        </p:txBody>
      </p:sp>
      <p:graphicFrame>
        <p:nvGraphicFramePr>
          <p:cNvPr id="92171" name="Object 10"/>
          <p:cNvGraphicFramePr>
            <a:graphicFrameLocks noChangeAspect="1"/>
          </p:cNvGraphicFramePr>
          <p:nvPr/>
        </p:nvGraphicFramePr>
        <p:xfrm>
          <a:off x="1219200" y="3505200"/>
          <a:ext cx="1949450" cy="465138"/>
        </p:xfrm>
        <a:graphic>
          <a:graphicData uri="http://schemas.openxmlformats.org/presentationml/2006/ole">
            <mc:AlternateContent xmlns:mc="http://schemas.openxmlformats.org/markup-compatibility/2006">
              <mc:Choice xmlns:v="urn:schemas-microsoft-com:vml" Requires="v">
                <p:oleObj spid="_x0000_s33879" name="" r:id="rId5" imgW="685800" imgH="177800" progId="Equation.3">
                  <p:embed/>
                </p:oleObj>
              </mc:Choice>
              <mc:Fallback>
                <p:oleObj name="" r:id="rId5" imgW="685800" imgH="177800" progId="Equation.3">
                  <p:embed/>
                  <p:pic>
                    <p:nvPicPr>
                      <p:cNvPr id="0" name="图片 3223"/>
                      <p:cNvPicPr/>
                      <p:nvPr/>
                    </p:nvPicPr>
                    <p:blipFill>
                      <a:blip r:embed="rId6"/>
                      <a:stretch>
                        <a:fillRect/>
                      </a:stretch>
                    </p:blipFill>
                    <p:spPr>
                      <a:xfrm>
                        <a:off x="1219200" y="3505200"/>
                        <a:ext cx="1949450" cy="465138"/>
                      </a:xfrm>
                      <a:prstGeom prst="rect">
                        <a:avLst/>
                      </a:prstGeom>
                      <a:noFill/>
                      <a:ln w="38100">
                        <a:noFill/>
                        <a:miter/>
                      </a:ln>
                    </p:spPr>
                  </p:pic>
                </p:oleObj>
              </mc:Fallback>
            </mc:AlternateContent>
          </a:graphicData>
        </a:graphic>
      </p:graphicFrame>
      <p:graphicFrame>
        <p:nvGraphicFramePr>
          <p:cNvPr id="92172" name="Object 11"/>
          <p:cNvGraphicFramePr>
            <a:graphicFrameLocks noChangeAspect="1"/>
          </p:cNvGraphicFramePr>
          <p:nvPr/>
        </p:nvGraphicFramePr>
        <p:xfrm>
          <a:off x="3810000" y="3505200"/>
          <a:ext cx="885825" cy="388938"/>
        </p:xfrm>
        <a:graphic>
          <a:graphicData uri="http://schemas.openxmlformats.org/presentationml/2006/ole">
            <mc:AlternateContent xmlns:mc="http://schemas.openxmlformats.org/markup-compatibility/2006">
              <mc:Choice xmlns:v="urn:schemas-microsoft-com:vml" Requires="v">
                <p:oleObj spid="_x0000_s33880" name="" r:id="rId7" imgW="368300" imgH="165100" progId="Equation.3">
                  <p:embed/>
                </p:oleObj>
              </mc:Choice>
              <mc:Fallback>
                <p:oleObj name="" r:id="rId7" imgW="368300" imgH="165100" progId="Equation.3">
                  <p:embed/>
                  <p:pic>
                    <p:nvPicPr>
                      <p:cNvPr id="0" name="图片 3219"/>
                      <p:cNvPicPr/>
                      <p:nvPr/>
                    </p:nvPicPr>
                    <p:blipFill>
                      <a:blip r:embed="rId8"/>
                      <a:stretch>
                        <a:fillRect/>
                      </a:stretch>
                    </p:blipFill>
                    <p:spPr>
                      <a:xfrm>
                        <a:off x="3810000" y="3505200"/>
                        <a:ext cx="885825" cy="388938"/>
                      </a:xfrm>
                      <a:prstGeom prst="rect">
                        <a:avLst/>
                      </a:prstGeom>
                      <a:noFill/>
                      <a:ln w="38100">
                        <a:noFill/>
                        <a:miter/>
                      </a:ln>
                    </p:spPr>
                  </p:pic>
                </p:oleObj>
              </mc:Fallback>
            </mc:AlternateContent>
          </a:graphicData>
        </a:graphic>
      </p:graphicFrame>
      <p:sp>
        <p:nvSpPr>
          <p:cNvPr id="92173"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74"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75" name="Rectangle 1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76"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2177" name="Rectangle 16"/>
          <p:cNvSpPr/>
          <p:nvPr/>
        </p:nvSpPr>
        <p:spPr>
          <a:xfrm>
            <a:off x="457200" y="4397375"/>
            <a:ext cx="8153400" cy="1851025"/>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交并补</a:t>
            </a:r>
            <a:r>
              <a:rPr lang="zh-CN" altLang="en-US" sz="2800" b="1" dirty="0">
                <a:latin typeface="Times New Roman" panose="02020603050405020304" pitchFamily="18" charset="0"/>
              </a:rPr>
              <a:t>运算</a:t>
            </a:r>
            <a:endParaRPr lang="zh-CN" altLang="en-US" sz="2800" b="1" dirty="0">
              <a:latin typeface="Times New Roman" panose="02020603050405020304" pitchFamily="18" charset="0"/>
            </a:endParaRPr>
          </a:p>
          <a:p>
            <a:pPr eaLnBrk="1" hangingPunct="1">
              <a:lnSpc>
                <a:spcPct val="120000"/>
              </a:lnSpc>
              <a:spcBef>
                <a:spcPct val="30000"/>
              </a:spcBef>
              <a:buClr>
                <a:schemeClr val="accent2"/>
              </a:buClr>
              <a:buFont typeface="Wingdings" panose="05000000000000000000" pitchFamily="2" charset="2"/>
            </a:pPr>
            <a:r>
              <a:rPr lang="zh-CN" altLang="en-US" sz="2600" dirty="0">
                <a:latin typeface="Times New Roman" panose="02020603050405020304" pitchFamily="18" charset="0"/>
              </a:rPr>
              <a:t>   </a:t>
            </a:r>
            <a:r>
              <a:rPr lang="zh-CN" altLang="en-US" sz="2600" b="1" dirty="0">
                <a:latin typeface="Times New Roman" panose="02020603050405020304" pitchFamily="18" charset="0"/>
              </a:rPr>
              <a:t>①  交运算</a:t>
            </a:r>
            <a:r>
              <a:rPr lang="en-US" altLang="zh-CN" sz="2600" b="1" dirty="0">
                <a:latin typeface="Times New Roman" panose="02020603050405020304" pitchFamily="18" charset="0"/>
              </a:rPr>
              <a:t>(intersection)</a:t>
            </a:r>
            <a:endParaRPr lang="en-US" altLang="zh-CN" sz="2600" b="1" dirty="0">
              <a:latin typeface="Times New Roman" panose="02020603050405020304" pitchFamily="18" charset="0"/>
            </a:endParaRPr>
          </a:p>
          <a:p>
            <a:pPr eaLnBrk="1" hangingPunct="1">
              <a:lnSpc>
                <a:spcPct val="120000"/>
              </a:lnSpc>
              <a:spcBef>
                <a:spcPct val="30000"/>
              </a:spcBef>
              <a:spcAft>
                <a:spcPct val="55000"/>
              </a:spcAft>
              <a:buClr>
                <a:schemeClr val="accent2"/>
              </a:buClr>
              <a:buFont typeface="Wingdings" panose="05000000000000000000" pitchFamily="2" charset="2"/>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graphicFrame>
        <p:nvGraphicFramePr>
          <p:cNvPr id="92178" name="Object 17"/>
          <p:cNvGraphicFramePr>
            <a:graphicFrameLocks noChangeAspect="1"/>
          </p:cNvGraphicFramePr>
          <p:nvPr/>
        </p:nvGraphicFramePr>
        <p:xfrm>
          <a:off x="4243388" y="5159375"/>
          <a:ext cx="862012" cy="400050"/>
        </p:xfrm>
        <a:graphic>
          <a:graphicData uri="http://schemas.openxmlformats.org/presentationml/2006/ole">
            <mc:AlternateContent xmlns:mc="http://schemas.openxmlformats.org/markup-compatibility/2006">
              <mc:Choice xmlns:v="urn:schemas-microsoft-com:vml" Requires="v">
                <p:oleObj spid="_x0000_s33881" name="" r:id="rId9" imgW="406400" imgH="190500" progId="Equation.3">
                  <p:embed/>
                </p:oleObj>
              </mc:Choice>
              <mc:Fallback>
                <p:oleObj name="" r:id="rId9" imgW="406400" imgH="190500" progId="Equation.3">
                  <p:embed/>
                  <p:pic>
                    <p:nvPicPr>
                      <p:cNvPr id="0" name="图片 3220"/>
                      <p:cNvPicPr/>
                      <p:nvPr/>
                    </p:nvPicPr>
                    <p:blipFill>
                      <a:blip r:embed="rId10"/>
                      <a:stretch>
                        <a:fillRect/>
                      </a:stretch>
                    </p:blipFill>
                    <p:spPr>
                      <a:xfrm>
                        <a:off x="4243388" y="5159375"/>
                        <a:ext cx="862012" cy="400050"/>
                      </a:xfrm>
                      <a:prstGeom prst="rect">
                        <a:avLst/>
                      </a:prstGeom>
                      <a:noFill/>
                      <a:ln w="38100">
                        <a:noFill/>
                        <a:miter/>
                      </a:ln>
                    </p:spPr>
                  </p:pic>
                </p:oleObj>
              </mc:Fallback>
            </mc:AlternateContent>
          </a:graphicData>
        </a:graphic>
      </p:graphicFrame>
      <p:graphicFrame>
        <p:nvGraphicFramePr>
          <p:cNvPr id="92179" name="Object 18"/>
          <p:cNvGraphicFramePr>
            <a:graphicFrameLocks noChangeAspect="1"/>
          </p:cNvGraphicFramePr>
          <p:nvPr/>
        </p:nvGraphicFramePr>
        <p:xfrm>
          <a:off x="1371600" y="5722938"/>
          <a:ext cx="6029325" cy="504825"/>
        </p:xfrm>
        <a:graphic>
          <a:graphicData uri="http://schemas.openxmlformats.org/presentationml/2006/ole">
            <mc:AlternateContent xmlns:mc="http://schemas.openxmlformats.org/markup-compatibility/2006">
              <mc:Choice xmlns:v="urn:schemas-microsoft-com:vml" Requires="v">
                <p:oleObj spid="_x0000_s33882" name="" r:id="rId11" imgW="2095500" imgH="203200" progId="Equation.DSMT4">
                  <p:embed/>
                </p:oleObj>
              </mc:Choice>
              <mc:Fallback>
                <p:oleObj name="" r:id="rId11" imgW="2095500" imgH="203200" progId="Equation.DSMT4">
                  <p:embed/>
                  <p:pic>
                    <p:nvPicPr>
                      <p:cNvPr id="0" name="图片 3226"/>
                      <p:cNvPicPr/>
                      <p:nvPr/>
                    </p:nvPicPr>
                    <p:blipFill>
                      <a:blip r:embed="rId12"/>
                      <a:stretch>
                        <a:fillRect/>
                      </a:stretch>
                    </p:blipFill>
                    <p:spPr>
                      <a:xfrm>
                        <a:off x="1371600" y="5722938"/>
                        <a:ext cx="6029325" cy="504825"/>
                      </a:xfrm>
                      <a:prstGeom prst="rect">
                        <a:avLst/>
                      </a:prstGeom>
                      <a:noFill/>
                      <a:ln w="38100">
                        <a:noFill/>
                        <a:miter/>
                      </a:ln>
                    </p:spPr>
                  </p:pic>
                </p:oleObj>
              </mc:Fallback>
            </mc:AlternateContent>
          </a:graphicData>
        </a:graphic>
      </p:graphicFrame>
      <p:sp>
        <p:nvSpPr>
          <p:cNvPr id="92180" name="Rectangle 19"/>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4.4.3  </a:t>
            </a:r>
            <a:r>
              <a:rPr lang="zh-CN" altLang="en-US" b="0" dirty="0">
                <a:latin typeface="Times New Roman" panose="02020603050405020304" pitchFamily="18" charset="0"/>
              </a:rPr>
              <a:t>模糊集合的运算</a:t>
            </a:r>
            <a:endParaRPr lang="zh-CN" altLang="en-US" b="0" dirty="0">
              <a:latin typeface="Times New Roman" panose="02020603050405020304" pitchFamily="18" charset="0"/>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3187" name="Rectangle 2"/>
          <p:cNvSpPr>
            <a:spLocks noGrp="1"/>
          </p:cNvSpPr>
          <p:nvPr>
            <p:ph idx="1"/>
          </p:nvPr>
        </p:nvSpPr>
        <p:spPr>
          <a:xfrm>
            <a:off x="457200" y="1052513"/>
            <a:ext cx="8153400" cy="2376487"/>
          </a:xfrm>
          <a:gradFill rotWithShape="0">
            <a:gsLst>
              <a:gs pos="0">
                <a:srgbClr val="99CC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eaLnBrk="1" hangingPunct="1">
              <a:lnSpc>
                <a:spcPct val="100000"/>
              </a:lnSpc>
              <a:spcBef>
                <a:spcPct val="0"/>
              </a:spcBef>
              <a:buNone/>
            </a:pPr>
            <a:r>
              <a:rPr lang="en-US" altLang="zh-CN" sz="2400" b="1" dirty="0">
                <a:latin typeface="Times New Roman" panose="02020603050405020304" pitchFamily="18" charset="0"/>
              </a:rPr>
              <a:t>   ②  </a:t>
            </a:r>
            <a:r>
              <a:rPr lang="zh-CN" altLang="en-US" sz="2400" b="1" dirty="0">
                <a:latin typeface="Times New Roman" panose="02020603050405020304" pitchFamily="18" charset="0"/>
              </a:rPr>
              <a:t>并运算</a:t>
            </a:r>
            <a:r>
              <a:rPr lang="en-US" altLang="zh-CN" sz="2400" b="1" dirty="0">
                <a:latin typeface="Times New Roman" panose="02020603050405020304" pitchFamily="18" charset="0"/>
              </a:rPr>
              <a:t>(union) </a:t>
            </a:r>
            <a:endParaRPr lang="en-US" altLang="zh-CN" sz="2400" b="1" dirty="0">
              <a:latin typeface="Times New Roman" panose="02020603050405020304" pitchFamily="18" charset="0"/>
            </a:endParaRPr>
          </a:p>
          <a:p>
            <a:pPr eaLnBrk="1" hangingPunct="1">
              <a:lnSpc>
                <a:spcPct val="100000"/>
              </a:lnSpc>
              <a:spcBef>
                <a:spcPct val="0"/>
              </a:spcBef>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100000"/>
              </a:lnSpc>
              <a:spcBef>
                <a:spcPct val="0"/>
              </a:spcBef>
              <a:buNone/>
            </a:pPr>
            <a:endParaRPr lang="en-US" altLang="zh-CN" sz="2400" b="1" dirty="0">
              <a:latin typeface="Times New Roman" panose="02020603050405020304" pitchFamily="18" charset="0"/>
            </a:endParaRPr>
          </a:p>
          <a:p>
            <a:pPr eaLnBrk="1" hangingPunct="1">
              <a:lnSpc>
                <a:spcPct val="100000"/>
              </a:lnSpc>
              <a:spcBef>
                <a:spcPct val="0"/>
              </a:spcBef>
              <a:buNone/>
            </a:pPr>
            <a:r>
              <a:rPr lang="en-US" altLang="zh-CN" sz="2400" b="1" dirty="0">
                <a:latin typeface="Times New Roman" panose="02020603050405020304" pitchFamily="18" charset="0"/>
              </a:rPr>
              <a:t>   ③  </a:t>
            </a:r>
            <a:r>
              <a:rPr lang="zh-CN" altLang="en-US" sz="2400" b="1" dirty="0">
                <a:latin typeface="Times New Roman" panose="02020603050405020304" pitchFamily="18" charset="0"/>
              </a:rPr>
              <a:t>补运算</a:t>
            </a:r>
            <a:r>
              <a:rPr lang="en-US" altLang="zh-CN" sz="2400" b="1" dirty="0">
                <a:latin typeface="Times New Roman" panose="02020603050405020304" pitchFamily="18" charset="0"/>
              </a:rPr>
              <a:t>(complement)         </a:t>
            </a:r>
            <a:r>
              <a:rPr lang="zh-CN" altLang="en-US" sz="2400" b="1" dirty="0">
                <a:latin typeface="Times New Roman" panose="02020603050405020304" pitchFamily="18" charset="0"/>
              </a:rPr>
              <a:t>或者</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buNone/>
            </a:pPr>
            <a:endParaRPr lang="en-US" altLang="zh-CN" sz="2600" dirty="0">
              <a:latin typeface="Times New Roman" panose="02020603050405020304" pitchFamily="18" charset="0"/>
            </a:endParaRPr>
          </a:p>
        </p:txBody>
      </p:sp>
      <p:sp>
        <p:nvSpPr>
          <p:cNvPr id="9318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89" name="Object 4"/>
          <p:cNvGraphicFramePr>
            <a:graphicFrameLocks noChangeAspect="1"/>
          </p:cNvGraphicFramePr>
          <p:nvPr/>
        </p:nvGraphicFramePr>
        <p:xfrm>
          <a:off x="3406775" y="1143000"/>
          <a:ext cx="1008063" cy="369888"/>
        </p:xfrm>
        <a:graphic>
          <a:graphicData uri="http://schemas.openxmlformats.org/presentationml/2006/ole">
            <mc:AlternateContent xmlns:mc="http://schemas.openxmlformats.org/markup-compatibility/2006">
              <mc:Choice xmlns:v="urn:schemas-microsoft-com:vml" Requires="v">
                <p:oleObj spid="_x0000_s34929" name="" r:id="rId1" imgW="406400" imgH="190500" progId="Equation.3">
                  <p:embed/>
                </p:oleObj>
              </mc:Choice>
              <mc:Fallback>
                <p:oleObj name="" r:id="rId1" imgW="406400" imgH="190500" progId="Equation.3">
                  <p:embed/>
                  <p:pic>
                    <p:nvPicPr>
                      <p:cNvPr id="0" name="图片 3241"/>
                      <p:cNvPicPr/>
                      <p:nvPr/>
                    </p:nvPicPr>
                    <p:blipFill>
                      <a:blip r:embed="rId2"/>
                      <a:stretch>
                        <a:fillRect/>
                      </a:stretch>
                    </p:blipFill>
                    <p:spPr>
                      <a:xfrm>
                        <a:off x="3406775" y="1143000"/>
                        <a:ext cx="1008063" cy="369888"/>
                      </a:xfrm>
                      <a:prstGeom prst="rect">
                        <a:avLst/>
                      </a:prstGeom>
                      <a:noFill/>
                      <a:ln w="38100">
                        <a:noFill/>
                        <a:miter/>
                      </a:ln>
                    </p:spPr>
                  </p:pic>
                </p:oleObj>
              </mc:Fallback>
            </mc:AlternateContent>
          </a:graphicData>
        </a:graphic>
      </p:graphicFrame>
      <p:sp>
        <p:nvSpPr>
          <p:cNvPr id="9319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91" name="Object 6"/>
          <p:cNvGraphicFramePr>
            <a:graphicFrameLocks noChangeAspect="1"/>
          </p:cNvGraphicFramePr>
          <p:nvPr/>
        </p:nvGraphicFramePr>
        <p:xfrm>
          <a:off x="1301750" y="1600200"/>
          <a:ext cx="4343400" cy="508000"/>
        </p:xfrm>
        <a:graphic>
          <a:graphicData uri="http://schemas.openxmlformats.org/presentationml/2006/ole">
            <mc:AlternateContent xmlns:mc="http://schemas.openxmlformats.org/markup-compatibility/2006">
              <mc:Choice xmlns:v="urn:schemas-microsoft-com:vml" Requires="v">
                <p:oleObj spid="_x0000_s34930" name="" r:id="rId3" imgW="1459865" imgH="203200" progId="Equation.DSMT4">
                  <p:embed/>
                </p:oleObj>
              </mc:Choice>
              <mc:Fallback>
                <p:oleObj name="" r:id="rId3" imgW="1459865" imgH="203200" progId="Equation.DSMT4">
                  <p:embed/>
                  <p:pic>
                    <p:nvPicPr>
                      <p:cNvPr id="0" name="图片 3244"/>
                      <p:cNvPicPr/>
                      <p:nvPr/>
                    </p:nvPicPr>
                    <p:blipFill>
                      <a:blip r:embed="rId4"/>
                      <a:stretch>
                        <a:fillRect/>
                      </a:stretch>
                    </p:blipFill>
                    <p:spPr>
                      <a:xfrm>
                        <a:off x="1301750" y="1600200"/>
                        <a:ext cx="4343400" cy="508000"/>
                      </a:xfrm>
                      <a:prstGeom prst="rect">
                        <a:avLst/>
                      </a:prstGeom>
                      <a:noFill/>
                      <a:ln w="38100">
                        <a:noFill/>
                        <a:miter/>
                      </a:ln>
                    </p:spPr>
                  </p:pic>
                </p:oleObj>
              </mc:Fallback>
            </mc:AlternateContent>
          </a:graphicData>
        </a:graphic>
      </p:graphicFrame>
      <p:sp>
        <p:nvSpPr>
          <p:cNvPr id="93192" name="Rectangle 7"/>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93" name="Object 8"/>
          <p:cNvGraphicFramePr>
            <a:graphicFrameLocks noChangeAspect="1"/>
          </p:cNvGraphicFramePr>
          <p:nvPr/>
        </p:nvGraphicFramePr>
        <p:xfrm>
          <a:off x="5556250" y="1595438"/>
          <a:ext cx="1828800" cy="485775"/>
        </p:xfrm>
        <a:graphic>
          <a:graphicData uri="http://schemas.openxmlformats.org/presentationml/2006/ole">
            <mc:AlternateContent xmlns:mc="http://schemas.openxmlformats.org/markup-compatibility/2006">
              <mc:Choice xmlns:v="urn:schemas-microsoft-com:vml" Requires="v">
                <p:oleObj spid="_x0000_s34931" name="" r:id="rId5" imgW="685800" imgH="177800" progId="Equation.3">
                  <p:embed/>
                </p:oleObj>
              </mc:Choice>
              <mc:Fallback>
                <p:oleObj name="" r:id="rId5" imgW="685800" imgH="177800" progId="Equation.3">
                  <p:embed/>
                  <p:pic>
                    <p:nvPicPr>
                      <p:cNvPr id="0" name="图片 3239"/>
                      <p:cNvPicPr/>
                      <p:nvPr/>
                    </p:nvPicPr>
                    <p:blipFill>
                      <a:blip r:embed="rId6"/>
                      <a:stretch>
                        <a:fillRect/>
                      </a:stretch>
                    </p:blipFill>
                    <p:spPr>
                      <a:xfrm>
                        <a:off x="5556250" y="1595438"/>
                        <a:ext cx="1828800" cy="485775"/>
                      </a:xfrm>
                      <a:prstGeom prst="rect">
                        <a:avLst/>
                      </a:prstGeom>
                      <a:noFill/>
                      <a:ln w="38100">
                        <a:noFill/>
                        <a:miter/>
                      </a:ln>
                    </p:spPr>
                  </p:pic>
                </p:oleObj>
              </mc:Fallback>
            </mc:AlternateContent>
          </a:graphicData>
        </a:graphic>
      </p:graphicFrame>
      <p:sp>
        <p:nvSpPr>
          <p:cNvPr id="93194"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95" name="Object 10"/>
          <p:cNvGraphicFramePr>
            <a:graphicFrameLocks noChangeAspect="1"/>
          </p:cNvGraphicFramePr>
          <p:nvPr/>
        </p:nvGraphicFramePr>
        <p:xfrm>
          <a:off x="4202113" y="2133600"/>
          <a:ext cx="428625" cy="457200"/>
        </p:xfrm>
        <a:graphic>
          <a:graphicData uri="http://schemas.openxmlformats.org/presentationml/2006/ole">
            <mc:AlternateContent xmlns:mc="http://schemas.openxmlformats.org/markup-compatibility/2006">
              <mc:Choice xmlns:v="urn:schemas-microsoft-com:vml" Requires="v">
                <p:oleObj spid="_x0000_s34932" name="" r:id="rId7" imgW="165100" imgH="190500" progId="Equation.3">
                  <p:embed/>
                </p:oleObj>
              </mc:Choice>
              <mc:Fallback>
                <p:oleObj name="" r:id="rId7" imgW="165100" imgH="190500" progId="Equation.3">
                  <p:embed/>
                  <p:pic>
                    <p:nvPicPr>
                      <p:cNvPr id="0" name="图片 3242"/>
                      <p:cNvPicPr/>
                      <p:nvPr/>
                    </p:nvPicPr>
                    <p:blipFill>
                      <a:blip r:embed="rId8"/>
                      <a:stretch>
                        <a:fillRect/>
                      </a:stretch>
                    </p:blipFill>
                    <p:spPr>
                      <a:xfrm>
                        <a:off x="4202113" y="2133600"/>
                        <a:ext cx="428625" cy="457200"/>
                      </a:xfrm>
                      <a:prstGeom prst="rect">
                        <a:avLst/>
                      </a:prstGeom>
                      <a:noFill/>
                      <a:ln w="38100">
                        <a:noFill/>
                        <a:miter/>
                      </a:ln>
                    </p:spPr>
                  </p:pic>
                </p:oleObj>
              </mc:Fallback>
            </mc:AlternateContent>
          </a:graphicData>
        </a:graphic>
      </p:graphicFrame>
      <p:sp>
        <p:nvSpPr>
          <p:cNvPr id="93196"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97" name="Object 12"/>
          <p:cNvGraphicFramePr>
            <a:graphicFrameLocks noChangeAspect="1"/>
          </p:cNvGraphicFramePr>
          <p:nvPr/>
        </p:nvGraphicFramePr>
        <p:xfrm>
          <a:off x="5257800" y="2133600"/>
          <a:ext cx="533400" cy="423863"/>
        </p:xfrm>
        <a:graphic>
          <a:graphicData uri="http://schemas.openxmlformats.org/presentationml/2006/ole">
            <mc:AlternateContent xmlns:mc="http://schemas.openxmlformats.org/markup-compatibility/2006">
              <mc:Choice xmlns:v="urn:schemas-microsoft-com:vml" Requires="v">
                <p:oleObj spid="_x0000_s34933" name="" r:id="rId9" imgW="228600" imgH="190500" progId="Equation.3">
                  <p:embed/>
                </p:oleObj>
              </mc:Choice>
              <mc:Fallback>
                <p:oleObj name="" r:id="rId9" imgW="228600" imgH="190500" progId="Equation.3">
                  <p:embed/>
                  <p:pic>
                    <p:nvPicPr>
                      <p:cNvPr id="0" name="图片 3243"/>
                      <p:cNvPicPr/>
                      <p:nvPr/>
                    </p:nvPicPr>
                    <p:blipFill>
                      <a:blip r:embed="rId10"/>
                      <a:stretch>
                        <a:fillRect/>
                      </a:stretch>
                    </p:blipFill>
                    <p:spPr>
                      <a:xfrm>
                        <a:off x="5257800" y="2133600"/>
                        <a:ext cx="533400" cy="423863"/>
                      </a:xfrm>
                      <a:prstGeom prst="rect">
                        <a:avLst/>
                      </a:prstGeom>
                      <a:noFill/>
                      <a:ln w="38100">
                        <a:noFill/>
                        <a:miter/>
                      </a:ln>
                    </p:spPr>
                  </p:pic>
                </p:oleObj>
              </mc:Fallback>
            </mc:AlternateContent>
          </a:graphicData>
        </a:graphic>
      </p:graphicFrame>
      <p:sp>
        <p:nvSpPr>
          <p:cNvPr id="93198"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93199" name="Object 14"/>
          <p:cNvGraphicFramePr>
            <a:graphicFrameLocks noChangeAspect="1"/>
          </p:cNvGraphicFramePr>
          <p:nvPr/>
        </p:nvGraphicFramePr>
        <p:xfrm>
          <a:off x="2489200" y="2944813"/>
          <a:ext cx="3124200" cy="444500"/>
        </p:xfrm>
        <a:graphic>
          <a:graphicData uri="http://schemas.openxmlformats.org/presentationml/2006/ole">
            <mc:AlternateContent xmlns:mc="http://schemas.openxmlformats.org/markup-compatibility/2006">
              <mc:Choice xmlns:v="urn:schemas-microsoft-com:vml" Requires="v">
                <p:oleObj spid="_x0000_s34934" name="" r:id="rId11" imgW="1269365" imgH="254000" progId="Equation.DSMT4">
                  <p:embed/>
                </p:oleObj>
              </mc:Choice>
              <mc:Fallback>
                <p:oleObj name="" r:id="rId11" imgW="1269365" imgH="254000" progId="Equation.DSMT4">
                  <p:embed/>
                  <p:pic>
                    <p:nvPicPr>
                      <p:cNvPr id="0" name="图片 3240"/>
                      <p:cNvPicPr/>
                      <p:nvPr/>
                    </p:nvPicPr>
                    <p:blipFill>
                      <a:blip r:embed="rId12"/>
                      <a:stretch>
                        <a:fillRect/>
                      </a:stretch>
                    </p:blipFill>
                    <p:spPr>
                      <a:xfrm>
                        <a:off x="2489200" y="2944813"/>
                        <a:ext cx="3124200" cy="444500"/>
                      </a:xfrm>
                      <a:prstGeom prst="rect">
                        <a:avLst/>
                      </a:prstGeom>
                      <a:noFill/>
                      <a:ln w="38100">
                        <a:noFill/>
                        <a:miter/>
                      </a:ln>
                    </p:spPr>
                  </p:pic>
                </p:oleObj>
              </mc:Fallback>
            </mc:AlternateContent>
          </a:graphicData>
        </a:graphic>
      </p:graphicFrame>
      <p:sp>
        <p:nvSpPr>
          <p:cNvPr id="93200"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3201" name="Rectangle 1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3202" name="Rectangle 17"/>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4.4.3  </a:t>
            </a:r>
            <a:r>
              <a:rPr lang="zh-CN" altLang="en-US" b="0" dirty="0">
                <a:latin typeface="Times New Roman" panose="02020603050405020304" pitchFamily="18" charset="0"/>
              </a:rPr>
              <a:t>模糊集合的运算</a:t>
            </a:r>
            <a:endParaRPr lang="zh-CN" altLang="en-US" b="0" dirty="0">
              <a:latin typeface="Times New Roman" panose="02020603050405020304" pitchFamily="18" charset="0"/>
            </a:endParaRPr>
          </a:p>
        </p:txBody>
      </p:sp>
      <p:sp>
        <p:nvSpPr>
          <p:cNvPr id="93203" name="Rectangle 18"/>
          <p:cNvSpPr/>
          <p:nvPr/>
        </p:nvSpPr>
        <p:spPr>
          <a:xfrm>
            <a:off x="40719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3204" name="Rectangle 19"/>
          <p:cNvSpPr/>
          <p:nvPr/>
        </p:nvSpPr>
        <p:spPr>
          <a:xfrm>
            <a:off x="3443288" y="32051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3205" name="Text Box 20"/>
          <p:cNvSpPr txBox="1"/>
          <p:nvPr/>
        </p:nvSpPr>
        <p:spPr>
          <a:xfrm>
            <a:off x="457200" y="3810000"/>
            <a:ext cx="8153400" cy="24034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4.4</a:t>
            </a:r>
            <a:r>
              <a:rPr lang="en-US" altLang="zh-CN" sz="2600" b="1"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设论域                         ，</a:t>
            </a:r>
            <a:r>
              <a:rPr lang="en-US" altLang="zh-CN" sz="2600" i="1" dirty="0">
                <a:latin typeface="Times New Roman" panose="02020603050405020304" pitchFamily="18" charset="0"/>
              </a:rPr>
              <a:t>A</a:t>
            </a:r>
            <a:r>
              <a:rPr lang="zh-CN" altLang="en-US" sz="2600" dirty="0">
                <a:latin typeface="Times New Roman" panose="02020603050405020304" pitchFamily="18" charset="0"/>
              </a:rPr>
              <a:t>及</a:t>
            </a:r>
            <a:r>
              <a:rPr lang="en-US" altLang="zh-CN" sz="2600" i="1" dirty="0">
                <a:latin typeface="Times New Roman" panose="02020603050405020304" pitchFamily="18" charset="0"/>
              </a:rPr>
              <a:t>B</a:t>
            </a:r>
            <a:r>
              <a:rPr lang="zh-CN" altLang="en-US" sz="2600" dirty="0">
                <a:latin typeface="Times New Roman" panose="02020603050405020304" pitchFamily="18" charset="0"/>
              </a:rPr>
              <a:t>是论域上的两个模糊集合，已知：</a:t>
            </a: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50000"/>
              </a:spcBef>
            </a:pPr>
            <a:endParaRPr lang="zh-CN" altLang="en-US" sz="2600" dirty="0">
              <a:latin typeface="Times New Roman" panose="02020603050405020304" pitchFamily="18" charset="0"/>
              <a:cs typeface="Times New Roman" panose="02020603050405020304" pitchFamily="18" charset="0"/>
            </a:endParaRPr>
          </a:p>
          <a:p>
            <a:pPr eaLnBrk="1" hangingPunct="1">
              <a:lnSpc>
                <a:spcPct val="120000"/>
              </a:lnSpc>
              <a:spcBef>
                <a:spcPct val="50000"/>
              </a:spcBef>
            </a:pPr>
            <a:endParaRPr lang="en-US" altLang="zh-CN" sz="2600" dirty="0">
              <a:latin typeface="Times New Roman" panose="02020603050405020304" pitchFamily="18" charset="0"/>
            </a:endParaRPr>
          </a:p>
        </p:txBody>
      </p:sp>
      <p:graphicFrame>
        <p:nvGraphicFramePr>
          <p:cNvPr id="93206" name="Object 21"/>
          <p:cNvGraphicFramePr>
            <a:graphicFrameLocks noChangeAspect="1"/>
          </p:cNvGraphicFramePr>
          <p:nvPr/>
        </p:nvGraphicFramePr>
        <p:xfrm>
          <a:off x="2743200" y="3962400"/>
          <a:ext cx="2057400" cy="381000"/>
        </p:xfrm>
        <a:graphic>
          <a:graphicData uri="http://schemas.openxmlformats.org/presentationml/2006/ole">
            <mc:AlternateContent xmlns:mc="http://schemas.openxmlformats.org/markup-compatibility/2006">
              <mc:Choice xmlns:v="urn:schemas-microsoft-com:vml" Requires="v">
                <p:oleObj spid="_x0000_s34935" name="" r:id="rId13" imgW="1040765" imgH="190500" progId="Equation.DSMT4">
                  <p:embed/>
                </p:oleObj>
              </mc:Choice>
              <mc:Fallback>
                <p:oleObj name="" r:id="rId13" imgW="1040765" imgH="190500" progId="Equation.DSMT4">
                  <p:embed/>
                  <p:pic>
                    <p:nvPicPr>
                      <p:cNvPr id="0" name="图片 3246"/>
                      <p:cNvPicPr/>
                      <p:nvPr/>
                    </p:nvPicPr>
                    <p:blipFill>
                      <a:blip r:embed="rId14"/>
                      <a:stretch>
                        <a:fillRect/>
                      </a:stretch>
                    </p:blipFill>
                    <p:spPr>
                      <a:xfrm>
                        <a:off x="2743200" y="3962400"/>
                        <a:ext cx="2057400" cy="381000"/>
                      </a:xfrm>
                      <a:prstGeom prst="rect">
                        <a:avLst/>
                      </a:prstGeom>
                      <a:noFill/>
                      <a:ln w="38100">
                        <a:noFill/>
                        <a:miter/>
                      </a:ln>
                    </p:spPr>
                  </p:pic>
                </p:oleObj>
              </mc:Fallback>
            </mc:AlternateContent>
          </a:graphicData>
        </a:graphic>
      </p:graphicFrame>
      <p:graphicFrame>
        <p:nvGraphicFramePr>
          <p:cNvPr id="93207" name="Object 22"/>
          <p:cNvGraphicFramePr>
            <a:graphicFrameLocks noChangeAspect="1"/>
          </p:cNvGraphicFramePr>
          <p:nvPr/>
        </p:nvGraphicFramePr>
        <p:xfrm>
          <a:off x="2743200" y="4648200"/>
          <a:ext cx="5105400" cy="914400"/>
        </p:xfrm>
        <a:graphic>
          <a:graphicData uri="http://schemas.openxmlformats.org/presentationml/2006/ole">
            <mc:AlternateContent xmlns:mc="http://schemas.openxmlformats.org/markup-compatibility/2006">
              <mc:Choice xmlns:v="urn:schemas-microsoft-com:vml" Requires="v">
                <p:oleObj spid="_x0000_s34936" name="" r:id="rId15" imgW="1968500" imgH="393700" progId="Equation.DSMT4">
                  <p:embed/>
                </p:oleObj>
              </mc:Choice>
              <mc:Fallback>
                <p:oleObj name="" r:id="rId15" imgW="1968500" imgH="393700" progId="Equation.DSMT4">
                  <p:embed/>
                  <p:pic>
                    <p:nvPicPr>
                      <p:cNvPr id="0" name="图片 3245"/>
                      <p:cNvPicPr/>
                      <p:nvPr/>
                    </p:nvPicPr>
                    <p:blipFill>
                      <a:blip r:embed="rId16"/>
                      <a:stretch>
                        <a:fillRect/>
                      </a:stretch>
                    </p:blipFill>
                    <p:spPr>
                      <a:xfrm>
                        <a:off x="2743200" y="4648200"/>
                        <a:ext cx="5105400" cy="914400"/>
                      </a:xfrm>
                      <a:prstGeom prst="rect">
                        <a:avLst/>
                      </a:prstGeom>
                      <a:noFill/>
                      <a:ln w="38100">
                        <a:noFill/>
                        <a:miter/>
                      </a:ln>
                    </p:spPr>
                  </p:pic>
                </p:oleObj>
              </mc:Fallback>
            </mc:AlternateContent>
          </a:graphicData>
        </a:graphic>
      </p:graphicFrame>
      <p:grpSp>
        <p:nvGrpSpPr>
          <p:cNvPr id="93208" name="Group 23"/>
          <p:cNvGrpSpPr>
            <a:grpSpLocks noChangeAspect="1"/>
          </p:cNvGrpSpPr>
          <p:nvPr/>
        </p:nvGrpSpPr>
        <p:grpSpPr>
          <a:xfrm>
            <a:off x="533400" y="5638800"/>
            <a:ext cx="4343400" cy="457200"/>
            <a:chOff x="336" y="3552"/>
            <a:chExt cx="2736" cy="288"/>
          </a:xfrm>
        </p:grpSpPr>
        <p:sp>
          <p:nvSpPr>
            <p:cNvPr id="93209" name="AutoShape 24"/>
            <p:cNvSpPr>
              <a:spLocks noChangeAspect="1" noTextEdit="1"/>
            </p:cNvSpPr>
            <p:nvPr/>
          </p:nvSpPr>
          <p:spPr>
            <a:xfrm>
              <a:off x="336" y="3552"/>
              <a:ext cx="2736" cy="288"/>
            </a:xfrm>
            <a:prstGeom prst="rect">
              <a:avLst/>
            </a:prstGeom>
            <a:noFill/>
            <a:ln w="9525">
              <a:noFill/>
            </a:ln>
          </p:spPr>
          <p:txBody>
            <a:bodyPr/>
            <a:lstStyle/>
            <a:p>
              <a:endParaRPr lang="zh-CN" altLang="en-US"/>
            </a:p>
          </p:txBody>
        </p:sp>
        <p:sp>
          <p:nvSpPr>
            <p:cNvPr id="93210" name="Line 25"/>
            <p:cNvSpPr/>
            <p:nvPr/>
          </p:nvSpPr>
          <p:spPr>
            <a:xfrm>
              <a:off x="673" y="3597"/>
              <a:ext cx="179" cy="1"/>
            </a:xfrm>
            <a:prstGeom prst="line">
              <a:avLst/>
            </a:prstGeom>
            <a:ln w="19050" cap="flat" cmpd="sng">
              <a:solidFill>
                <a:srgbClr val="000000"/>
              </a:solidFill>
              <a:prstDash val="solid"/>
              <a:headEnd type="none" w="med" len="med"/>
              <a:tailEnd type="none" w="med" len="med"/>
            </a:ln>
          </p:spPr>
        </p:sp>
        <p:sp>
          <p:nvSpPr>
            <p:cNvPr id="93211" name="Line 26"/>
            <p:cNvSpPr/>
            <p:nvPr/>
          </p:nvSpPr>
          <p:spPr>
            <a:xfrm>
              <a:off x="944" y="3597"/>
              <a:ext cx="178" cy="1"/>
            </a:xfrm>
            <a:prstGeom prst="line">
              <a:avLst/>
            </a:prstGeom>
            <a:ln w="19050" cap="flat" cmpd="sng">
              <a:solidFill>
                <a:srgbClr val="000000"/>
              </a:solidFill>
              <a:prstDash val="solid"/>
              <a:headEnd type="none" w="med" len="med"/>
              <a:tailEnd type="none" w="med" len="med"/>
            </a:ln>
          </p:spPr>
        </p:sp>
        <p:sp>
          <p:nvSpPr>
            <p:cNvPr id="93212" name="Rectangle 27"/>
            <p:cNvSpPr/>
            <p:nvPr/>
          </p:nvSpPr>
          <p:spPr>
            <a:xfrm>
              <a:off x="2845"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sp>
          <p:nvSpPr>
            <p:cNvPr id="93213" name="Rectangle 28"/>
            <p:cNvSpPr/>
            <p:nvPr/>
          </p:nvSpPr>
          <p:spPr>
            <a:xfrm>
              <a:off x="2350"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93214" name="Rectangle 29"/>
            <p:cNvSpPr/>
            <p:nvPr/>
          </p:nvSpPr>
          <p:spPr>
            <a:xfrm>
              <a:off x="1878"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sp>
          <p:nvSpPr>
            <p:cNvPr id="93215" name="Rectangle 30"/>
            <p:cNvSpPr/>
            <p:nvPr/>
          </p:nvSpPr>
          <p:spPr>
            <a:xfrm>
              <a:off x="1383"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93216" name="Rectangle 31"/>
            <p:cNvSpPr/>
            <p:nvPr/>
          </p:nvSpPr>
          <p:spPr>
            <a:xfrm>
              <a:off x="948"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sp>
          <p:nvSpPr>
            <p:cNvPr id="93217" name="Rectangle 32"/>
            <p:cNvSpPr/>
            <p:nvPr/>
          </p:nvSpPr>
          <p:spPr>
            <a:xfrm>
              <a:off x="692" y="3605"/>
              <a:ext cx="297" cy="254"/>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93218" name="Rectangle 33"/>
            <p:cNvSpPr/>
            <p:nvPr/>
          </p:nvSpPr>
          <p:spPr>
            <a:xfrm>
              <a:off x="2565" y="3583"/>
              <a:ext cx="401" cy="277"/>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È</a:t>
              </a:r>
              <a:endParaRPr lang="en-US" altLang="zh-CN" dirty="0">
                <a:latin typeface="Arial" panose="020B0604020202090204" pitchFamily="34" charset="0"/>
              </a:endParaRPr>
            </a:p>
          </p:txBody>
        </p:sp>
        <p:sp>
          <p:nvSpPr>
            <p:cNvPr id="93219" name="Rectangle 34"/>
            <p:cNvSpPr/>
            <p:nvPr/>
          </p:nvSpPr>
          <p:spPr>
            <a:xfrm>
              <a:off x="1599" y="3583"/>
              <a:ext cx="401" cy="277"/>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Ç</a:t>
              </a:r>
              <a:endParaRPr lang="en-US" altLang="zh-CN" dirty="0">
                <a:latin typeface="Arial" panose="020B0604020202090204" pitchFamily="34" charset="0"/>
              </a:endParaRPr>
            </a:p>
          </p:txBody>
        </p:sp>
        <p:sp>
          <p:nvSpPr>
            <p:cNvPr id="93220" name="Rectangle 35"/>
            <p:cNvSpPr/>
            <p:nvPr/>
          </p:nvSpPr>
          <p:spPr>
            <a:xfrm>
              <a:off x="2057" y="3611"/>
              <a:ext cx="440" cy="219"/>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itchFamily="2" charset="-122"/>
                </a:rPr>
                <a:t>、</a:t>
              </a:r>
              <a:endParaRPr lang="zh-CN" altLang="en-US" dirty="0">
                <a:latin typeface="Arial" panose="020B0604020202090204" pitchFamily="34" charset="0"/>
              </a:endParaRPr>
            </a:p>
          </p:txBody>
        </p:sp>
        <p:sp>
          <p:nvSpPr>
            <p:cNvPr id="93221" name="Rectangle 36"/>
            <p:cNvSpPr/>
            <p:nvPr/>
          </p:nvSpPr>
          <p:spPr>
            <a:xfrm>
              <a:off x="1090" y="3611"/>
              <a:ext cx="440" cy="219"/>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itchFamily="2" charset="-122"/>
                </a:rPr>
                <a:t>、</a:t>
              </a:r>
              <a:endParaRPr lang="zh-CN" altLang="en-US" dirty="0">
                <a:latin typeface="Arial" panose="020B0604020202090204" pitchFamily="34" charset="0"/>
              </a:endParaRPr>
            </a:p>
          </p:txBody>
        </p:sp>
        <p:sp>
          <p:nvSpPr>
            <p:cNvPr id="93222" name="Rectangle 37"/>
            <p:cNvSpPr/>
            <p:nvPr/>
          </p:nvSpPr>
          <p:spPr>
            <a:xfrm>
              <a:off x="820" y="3611"/>
              <a:ext cx="440" cy="219"/>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itchFamily="2" charset="-122"/>
                </a:rPr>
                <a:t>、</a:t>
              </a:r>
              <a:endParaRPr lang="zh-CN" altLang="en-US" dirty="0">
                <a:latin typeface="Arial" panose="020B0604020202090204" pitchFamily="34" charset="0"/>
              </a:endParaRPr>
            </a:p>
          </p:txBody>
        </p:sp>
        <p:sp>
          <p:nvSpPr>
            <p:cNvPr id="93223" name="Rectangle 38"/>
            <p:cNvSpPr/>
            <p:nvPr/>
          </p:nvSpPr>
          <p:spPr>
            <a:xfrm>
              <a:off x="371" y="3611"/>
              <a:ext cx="440" cy="219"/>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itchFamily="2" charset="-122"/>
                </a:rPr>
                <a:t>求</a:t>
              </a:r>
              <a:endParaRPr lang="zh-CN" altLang="en-US" dirty="0">
                <a:latin typeface="Arial" panose="020B0604020202090204" pitchFamily="34" charset="0"/>
              </a:endParaRPr>
            </a:p>
          </p:txBody>
        </p:sp>
      </p:gr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421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4.4.3  </a:t>
            </a:r>
            <a:r>
              <a:rPr lang="zh-CN" altLang="en-US" b="0" dirty="0">
                <a:latin typeface="Times New Roman" panose="02020603050405020304" pitchFamily="18" charset="0"/>
              </a:rPr>
              <a:t>模糊集合的运算</a:t>
            </a:r>
            <a:endParaRPr lang="zh-CN" altLang="en-US" b="0" dirty="0">
              <a:latin typeface="Times New Roman" panose="02020603050405020304" pitchFamily="18" charset="0"/>
            </a:endParaRPr>
          </a:p>
        </p:txBody>
      </p:sp>
      <p:sp>
        <p:nvSpPr>
          <p:cNvPr id="94212" name="Rectangle 3"/>
          <p:cNvSpPr>
            <a:spLocks noGrp="1"/>
          </p:cNvSpPr>
          <p:nvPr>
            <p:ph idx="1"/>
          </p:nvPr>
        </p:nvSpPr>
        <p:spPr>
          <a:xfrm>
            <a:off x="533400" y="1136650"/>
            <a:ext cx="8153400" cy="465455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buNone/>
            </a:pPr>
            <a:r>
              <a:rPr lang="zh-CN" altLang="en-US" sz="2400" b="1" dirty="0">
                <a:latin typeface="宋体" pitchFamily="2" charset="-122"/>
              </a:rPr>
              <a:t>解</a:t>
            </a:r>
            <a:r>
              <a:rPr lang="zh-CN" altLang="en-US" sz="2400" dirty="0">
                <a:latin typeface="宋体" pitchFamily="2" charset="-122"/>
              </a:rPr>
              <a:t>：</a:t>
            </a:r>
            <a:r>
              <a:rPr lang="zh-CN" altLang="en-US" dirty="0"/>
              <a:t> </a:t>
            </a:r>
            <a:endParaRPr lang="zh-CN" altLang="en-US" dirty="0"/>
          </a:p>
        </p:txBody>
      </p:sp>
      <p:sp>
        <p:nvSpPr>
          <p:cNvPr id="94213" name="Rectangle 4"/>
          <p:cNvSpPr/>
          <p:nvPr/>
        </p:nvSpPr>
        <p:spPr>
          <a:xfrm>
            <a:off x="3024188" y="24622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04485" name="Object 5"/>
          <p:cNvGraphicFramePr>
            <a:graphicFrameLocks noChangeAspect="1"/>
          </p:cNvGraphicFramePr>
          <p:nvPr/>
        </p:nvGraphicFramePr>
        <p:xfrm>
          <a:off x="1371600" y="1930400"/>
          <a:ext cx="6553200" cy="3632200"/>
        </p:xfrm>
        <a:graphic>
          <a:graphicData uri="http://schemas.openxmlformats.org/presentationml/2006/ole">
            <mc:AlternateContent xmlns:mc="http://schemas.openxmlformats.org/markup-compatibility/2006">
              <mc:Choice xmlns:v="urn:schemas-microsoft-com:vml" Requires="v">
                <p:oleObj spid="_x0000_s35855" name="" r:id="rId1" imgW="2921000" imgH="1828800" progId="Equation.DSMT4">
                  <p:embed/>
                </p:oleObj>
              </mc:Choice>
              <mc:Fallback>
                <p:oleObj name="" r:id="rId1" imgW="2921000" imgH="1828800" progId="Equation.DSMT4">
                  <p:embed/>
                  <p:pic>
                    <p:nvPicPr>
                      <p:cNvPr id="0" name="图片 3247"/>
                      <p:cNvPicPr/>
                      <p:nvPr/>
                    </p:nvPicPr>
                    <p:blipFill>
                      <a:blip r:embed="rId2"/>
                      <a:stretch>
                        <a:fillRect/>
                      </a:stretch>
                    </p:blipFill>
                    <p:spPr>
                      <a:xfrm>
                        <a:off x="1371600" y="1930400"/>
                        <a:ext cx="6553200" cy="36322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5"/>
                                        </p:tgtEl>
                                        <p:attrNameLst>
                                          <p:attrName>style.visibility</p:attrName>
                                        </p:attrNameLst>
                                      </p:cBhvr>
                                      <p:to>
                                        <p:strVal val="visible"/>
                                      </p:to>
                                    </p:set>
                                    <p:animEffect transition="in" filter="blinds(horizontal)">
                                      <p:cBhvr>
                                        <p:cTn id="7"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5235" name="Rectangle 2"/>
          <p:cNvSpPr>
            <a:spLocks noGrp="1"/>
          </p:cNvSpPr>
          <p:nvPr>
            <p:ph idx="1"/>
          </p:nvPr>
        </p:nvSpPr>
        <p:spPr>
          <a:xfrm>
            <a:off x="250825" y="981075"/>
            <a:ext cx="8540750" cy="771525"/>
          </a:xfrm>
        </p:spPr>
        <p:txBody>
          <a:bodyPr vert="horz" wrap="square" lIns="91440" tIns="45720" rIns="91440" bIns="45720" anchor="t" anchorCtr="0"/>
          <a:lstStyle/>
          <a:p>
            <a:pPr eaLnBrk="1" hangingPunct="1">
              <a:lnSpc>
                <a:spcPct val="110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）模糊集合的代数运算</a:t>
            </a:r>
            <a:endParaRPr lang="zh-CN" altLang="en-US" sz="2600" b="1" dirty="0">
              <a:latin typeface="Times New Roman" panose="02020603050405020304" pitchFamily="18" charset="0"/>
            </a:endParaRPr>
          </a:p>
          <a:p>
            <a:pPr eaLnBrk="1" hangingPunct="1">
              <a:lnSpc>
                <a:spcPct val="110000"/>
              </a:lnSpc>
              <a:buNone/>
            </a:pPr>
            <a:endParaRPr lang="zh-CN" altLang="en-US" sz="2400" dirty="0">
              <a:latin typeface="Times New Roman" panose="02020603050405020304" pitchFamily="18" charset="0"/>
            </a:endParaRPr>
          </a:p>
          <a:p>
            <a:pPr eaLnBrk="1" hangingPunct="1">
              <a:lnSpc>
                <a:spcPct val="110000"/>
              </a:lnSpc>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9523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3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38"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39"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40"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41"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42"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5243" name="Rectangle 10"/>
          <p:cNvSpPr/>
          <p:nvPr/>
        </p:nvSpPr>
        <p:spPr>
          <a:xfrm>
            <a:off x="457200" y="1676400"/>
            <a:ext cx="8229600" cy="4229100"/>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40000"/>
              </a:lnSpc>
              <a:spcBef>
                <a:spcPct val="40000"/>
              </a:spcBef>
              <a:buClr>
                <a:schemeClr val="accent2"/>
              </a:buClr>
              <a:buFont typeface="Wingdings" panose="05000000000000000000" pitchFamily="2" charset="2"/>
            </a:pPr>
            <a:r>
              <a:rPr lang="en-US" altLang="zh-CN" sz="2600" b="1" dirty="0">
                <a:latin typeface="Times New Roman" panose="02020603050405020304" pitchFamily="18" charset="0"/>
              </a:rPr>
              <a:t> ①  </a:t>
            </a:r>
            <a:r>
              <a:rPr lang="zh-CN" altLang="en-US" sz="2600" b="1" dirty="0">
                <a:latin typeface="Times New Roman" panose="02020603050405020304" pitchFamily="18" charset="0"/>
              </a:rPr>
              <a:t>代数积：</a:t>
            </a: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 ②  代数和：</a:t>
            </a: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 ③  有界和：</a:t>
            </a: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 ④  有界积：</a:t>
            </a: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endParaRPr lang="en-US" altLang="zh-CN" sz="2600" b="1" dirty="0">
              <a:latin typeface="Times New Roman" panose="02020603050405020304" pitchFamily="18" charset="0"/>
            </a:endParaRPr>
          </a:p>
        </p:txBody>
      </p:sp>
      <p:graphicFrame>
        <p:nvGraphicFramePr>
          <p:cNvPr id="95244" name="Object 11"/>
          <p:cNvGraphicFramePr>
            <a:graphicFrameLocks noChangeAspect="1"/>
          </p:cNvGraphicFramePr>
          <p:nvPr/>
        </p:nvGraphicFramePr>
        <p:xfrm>
          <a:off x="2590800" y="1870075"/>
          <a:ext cx="2743200" cy="431800"/>
        </p:xfrm>
        <a:graphic>
          <a:graphicData uri="http://schemas.openxmlformats.org/presentationml/2006/ole">
            <mc:AlternateContent xmlns:mc="http://schemas.openxmlformats.org/markup-compatibility/2006">
              <mc:Choice xmlns:v="urn:schemas-microsoft-com:vml" Requires="v">
                <p:oleObj spid="_x0000_s36921" name="" r:id="rId1" imgW="977265" imgH="177800" progId="Equation.DSMT4">
                  <p:embed/>
                </p:oleObj>
              </mc:Choice>
              <mc:Fallback>
                <p:oleObj name="" r:id="rId1" imgW="977265" imgH="177800" progId="Equation.DSMT4">
                  <p:embed/>
                  <p:pic>
                    <p:nvPicPr>
                      <p:cNvPr id="0" name="图片 3248"/>
                      <p:cNvPicPr/>
                      <p:nvPr/>
                    </p:nvPicPr>
                    <p:blipFill>
                      <a:blip r:embed="rId2"/>
                      <a:stretch>
                        <a:fillRect/>
                      </a:stretch>
                    </p:blipFill>
                    <p:spPr>
                      <a:xfrm>
                        <a:off x="2590800" y="1870075"/>
                        <a:ext cx="2743200" cy="431800"/>
                      </a:xfrm>
                      <a:prstGeom prst="rect">
                        <a:avLst/>
                      </a:prstGeom>
                      <a:noFill/>
                      <a:ln w="38100">
                        <a:noFill/>
                        <a:miter/>
                      </a:ln>
                    </p:spPr>
                  </p:pic>
                </p:oleObj>
              </mc:Fallback>
            </mc:AlternateContent>
          </a:graphicData>
        </a:graphic>
      </p:graphicFrame>
      <p:graphicFrame>
        <p:nvGraphicFramePr>
          <p:cNvPr id="95245" name="Object 12"/>
          <p:cNvGraphicFramePr>
            <a:graphicFrameLocks noChangeAspect="1"/>
          </p:cNvGraphicFramePr>
          <p:nvPr/>
        </p:nvGraphicFramePr>
        <p:xfrm>
          <a:off x="2667000" y="2590800"/>
          <a:ext cx="4648200" cy="433388"/>
        </p:xfrm>
        <a:graphic>
          <a:graphicData uri="http://schemas.openxmlformats.org/presentationml/2006/ole">
            <mc:AlternateContent xmlns:mc="http://schemas.openxmlformats.org/markup-compatibility/2006">
              <mc:Choice xmlns:v="urn:schemas-microsoft-com:vml" Requires="v">
                <p:oleObj spid="_x0000_s36922" name="" r:id="rId3" imgW="2400300" imgH="241300" progId="Equation.DSMT4">
                  <p:embed/>
                </p:oleObj>
              </mc:Choice>
              <mc:Fallback>
                <p:oleObj name="" r:id="rId3" imgW="2400300" imgH="241300" progId="Equation.DSMT4">
                  <p:embed/>
                  <p:pic>
                    <p:nvPicPr>
                      <p:cNvPr id="0" name="图片 3251"/>
                      <p:cNvPicPr/>
                      <p:nvPr/>
                    </p:nvPicPr>
                    <p:blipFill>
                      <a:blip r:embed="rId4"/>
                      <a:stretch>
                        <a:fillRect/>
                      </a:stretch>
                    </p:blipFill>
                    <p:spPr>
                      <a:xfrm>
                        <a:off x="2667000" y="2590800"/>
                        <a:ext cx="4648200" cy="433388"/>
                      </a:xfrm>
                      <a:prstGeom prst="rect">
                        <a:avLst/>
                      </a:prstGeom>
                      <a:noFill/>
                      <a:ln w="38100">
                        <a:noFill/>
                        <a:miter/>
                      </a:ln>
                    </p:spPr>
                  </p:pic>
                </p:oleObj>
              </mc:Fallback>
            </mc:AlternateContent>
          </a:graphicData>
        </a:graphic>
      </p:graphicFrame>
      <p:graphicFrame>
        <p:nvGraphicFramePr>
          <p:cNvPr id="95246" name="Object 13"/>
          <p:cNvGraphicFramePr>
            <a:graphicFrameLocks noChangeAspect="1"/>
          </p:cNvGraphicFramePr>
          <p:nvPr/>
        </p:nvGraphicFramePr>
        <p:xfrm>
          <a:off x="1616075" y="3898900"/>
          <a:ext cx="6689725" cy="511175"/>
        </p:xfrm>
        <a:graphic>
          <a:graphicData uri="http://schemas.openxmlformats.org/presentationml/2006/ole">
            <mc:AlternateContent xmlns:mc="http://schemas.openxmlformats.org/markup-compatibility/2006">
              <mc:Choice xmlns:v="urn:schemas-microsoft-com:vml" Requires="v">
                <p:oleObj spid="_x0000_s36923" name="" r:id="rId5" imgW="2501900" imgH="203200" progId="Equation.DSMT4">
                  <p:embed/>
                </p:oleObj>
              </mc:Choice>
              <mc:Fallback>
                <p:oleObj name="" r:id="rId5" imgW="2501900" imgH="203200" progId="Equation.DSMT4">
                  <p:embed/>
                  <p:pic>
                    <p:nvPicPr>
                      <p:cNvPr id="0" name="图片 3249"/>
                      <p:cNvPicPr/>
                      <p:nvPr/>
                    </p:nvPicPr>
                    <p:blipFill>
                      <a:blip r:embed="rId6"/>
                      <a:stretch>
                        <a:fillRect/>
                      </a:stretch>
                    </p:blipFill>
                    <p:spPr>
                      <a:xfrm>
                        <a:off x="1616075" y="3898900"/>
                        <a:ext cx="6689725" cy="511175"/>
                      </a:xfrm>
                      <a:prstGeom prst="rect">
                        <a:avLst/>
                      </a:prstGeom>
                      <a:noFill/>
                      <a:ln w="38100">
                        <a:noFill/>
                        <a:miter/>
                      </a:ln>
                    </p:spPr>
                  </p:pic>
                </p:oleObj>
              </mc:Fallback>
            </mc:AlternateContent>
          </a:graphicData>
        </a:graphic>
      </p:graphicFrame>
      <p:graphicFrame>
        <p:nvGraphicFramePr>
          <p:cNvPr id="95247" name="Object 14"/>
          <p:cNvGraphicFramePr>
            <a:graphicFrameLocks noChangeAspect="1"/>
          </p:cNvGraphicFramePr>
          <p:nvPr/>
        </p:nvGraphicFramePr>
        <p:xfrm>
          <a:off x="1676400" y="5321300"/>
          <a:ext cx="6629400" cy="407988"/>
        </p:xfrm>
        <a:graphic>
          <a:graphicData uri="http://schemas.openxmlformats.org/presentationml/2006/ole">
            <mc:AlternateContent xmlns:mc="http://schemas.openxmlformats.org/markup-compatibility/2006">
              <mc:Choice xmlns:v="urn:schemas-microsoft-com:vml" Requires="v">
                <p:oleObj spid="_x0000_s36924" name="" r:id="rId7" imgW="2781300" imgH="177800" progId="Equation.DSMT4">
                  <p:embed/>
                </p:oleObj>
              </mc:Choice>
              <mc:Fallback>
                <p:oleObj name="" r:id="rId7" imgW="2781300" imgH="177800" progId="Equation.DSMT4">
                  <p:embed/>
                  <p:pic>
                    <p:nvPicPr>
                      <p:cNvPr id="0" name="图片 3250"/>
                      <p:cNvPicPr/>
                      <p:nvPr/>
                    </p:nvPicPr>
                    <p:blipFill>
                      <a:blip r:embed="rId8"/>
                      <a:stretch>
                        <a:fillRect/>
                      </a:stretch>
                    </p:blipFill>
                    <p:spPr>
                      <a:xfrm>
                        <a:off x="1676400" y="5321300"/>
                        <a:ext cx="6629400" cy="407988"/>
                      </a:xfrm>
                      <a:prstGeom prst="rect">
                        <a:avLst/>
                      </a:prstGeom>
                      <a:noFill/>
                      <a:ln w="38100">
                        <a:noFill/>
                        <a:miter/>
                      </a:ln>
                    </p:spPr>
                  </p:pic>
                </p:oleObj>
              </mc:Fallback>
            </mc:AlternateContent>
          </a:graphicData>
        </a:graphic>
      </p:graphicFrame>
      <p:sp>
        <p:nvSpPr>
          <p:cNvPr id="95248" name="Rectangle 15"/>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4.4.3  </a:t>
            </a:r>
            <a:r>
              <a:rPr lang="zh-CN" altLang="en-US" b="0" dirty="0">
                <a:latin typeface="Times New Roman" panose="02020603050405020304" pitchFamily="18" charset="0"/>
              </a:rPr>
              <a:t>模糊集合的运算</a:t>
            </a:r>
            <a:endParaRPr lang="zh-CN" altLang="en-US" b="0"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6259" name="Rectangle 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2"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3"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4"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5"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96266" name="Rectangle 9"/>
          <p:cNvSpPr/>
          <p:nvPr/>
        </p:nvSpPr>
        <p:spPr>
          <a:xfrm>
            <a:off x="457200" y="1143000"/>
            <a:ext cx="8229600" cy="2641600"/>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40000"/>
              </a:lnSpc>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4.5   </a:t>
            </a:r>
            <a:r>
              <a:rPr lang="zh-CN" altLang="en-US" sz="2600" b="1" dirty="0">
                <a:latin typeface="Times New Roman" panose="02020603050405020304" pitchFamily="18" charset="0"/>
              </a:rPr>
              <a:t>设论域                                   ，</a:t>
            </a:r>
            <a:r>
              <a:rPr lang="en-US" altLang="zh-CN" sz="2600" b="1" i="1" dirty="0">
                <a:latin typeface="Times New Roman" panose="02020603050405020304" pitchFamily="18" charset="0"/>
              </a:rPr>
              <a:t>A</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及 </a:t>
            </a:r>
            <a:r>
              <a:rPr lang="en-US" altLang="zh-CN" sz="2600" b="1" i="1" dirty="0">
                <a:latin typeface="Times New Roman" panose="02020603050405020304" pitchFamily="18" charset="0"/>
              </a:rPr>
              <a:t>B </a:t>
            </a:r>
            <a:r>
              <a:rPr lang="zh-CN" altLang="en-US" sz="2600" b="1" dirty="0">
                <a:latin typeface="Times New Roman" panose="02020603050405020304" pitchFamily="18" charset="0"/>
              </a:rPr>
              <a:t>是论域上的两个模糊集合，已知 ：</a:t>
            </a: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endParaRPr lang="zh-CN" altLang="en-US" sz="2600" b="1" dirty="0">
              <a:latin typeface="Times New Roman" panose="02020603050405020304" pitchFamily="18" charset="0"/>
            </a:endParaRPr>
          </a:p>
          <a:p>
            <a:pPr eaLnBrk="1" hangingPunct="1">
              <a:lnSpc>
                <a:spcPct val="140000"/>
              </a:lnSpc>
              <a:spcBef>
                <a:spcPct val="40000"/>
              </a:spcBef>
              <a:buClr>
                <a:schemeClr val="accent2"/>
              </a:buClr>
              <a:buFont typeface="Wingdings" panose="05000000000000000000" pitchFamily="2" charset="2"/>
            </a:pPr>
            <a:endParaRPr lang="en-US" altLang="zh-CN" sz="2600" b="1" dirty="0">
              <a:latin typeface="Times New Roman" panose="02020603050405020304" pitchFamily="18" charset="0"/>
            </a:endParaRPr>
          </a:p>
        </p:txBody>
      </p:sp>
      <p:sp>
        <p:nvSpPr>
          <p:cNvPr id="96267" name="Rectangle 10"/>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4.4.3  </a:t>
            </a:r>
            <a:r>
              <a:rPr lang="zh-CN" altLang="en-US" b="0" dirty="0">
                <a:latin typeface="Times New Roman" panose="02020603050405020304" pitchFamily="18" charset="0"/>
              </a:rPr>
              <a:t>模糊集合的运算</a:t>
            </a:r>
            <a:endParaRPr lang="zh-CN" altLang="en-US" b="0" dirty="0">
              <a:latin typeface="Times New Roman" panose="02020603050405020304" pitchFamily="18" charset="0"/>
            </a:endParaRPr>
          </a:p>
        </p:txBody>
      </p:sp>
      <p:sp>
        <p:nvSpPr>
          <p:cNvPr id="96268" name="Rectangle 11"/>
          <p:cNvSpPr/>
          <p:nvPr/>
        </p:nvSpPr>
        <p:spPr>
          <a:xfrm>
            <a:off x="39243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96269" name="Object 12"/>
          <p:cNvGraphicFramePr>
            <a:graphicFrameLocks noChangeAspect="1"/>
          </p:cNvGraphicFramePr>
          <p:nvPr/>
        </p:nvGraphicFramePr>
        <p:xfrm>
          <a:off x="2857500" y="1295400"/>
          <a:ext cx="2705100" cy="457200"/>
        </p:xfrm>
        <a:graphic>
          <a:graphicData uri="http://schemas.openxmlformats.org/presentationml/2006/ole">
            <mc:AlternateContent xmlns:mc="http://schemas.openxmlformats.org/markup-compatibility/2006">
              <mc:Choice xmlns:v="urn:schemas-microsoft-com:vml" Requires="v">
                <p:oleObj spid="_x0000_s37987" name="" r:id="rId1" imgW="1358900" imgH="228600" progId="Equation.DSMT4">
                  <p:embed/>
                </p:oleObj>
              </mc:Choice>
              <mc:Fallback>
                <p:oleObj name="" r:id="rId1" imgW="1358900" imgH="228600" progId="Equation.DSMT4">
                  <p:embed/>
                  <p:pic>
                    <p:nvPicPr>
                      <p:cNvPr id="0" name="图片 3257"/>
                      <p:cNvPicPr/>
                      <p:nvPr/>
                    </p:nvPicPr>
                    <p:blipFill>
                      <a:blip r:embed="rId2"/>
                      <a:stretch>
                        <a:fillRect/>
                      </a:stretch>
                    </p:blipFill>
                    <p:spPr>
                      <a:xfrm>
                        <a:off x="2857500" y="1295400"/>
                        <a:ext cx="2705100" cy="457200"/>
                      </a:xfrm>
                      <a:prstGeom prst="rect">
                        <a:avLst/>
                      </a:prstGeom>
                      <a:noFill/>
                      <a:ln w="38100">
                        <a:noFill/>
                        <a:miter/>
                      </a:ln>
                    </p:spPr>
                  </p:pic>
                </p:oleObj>
              </mc:Fallback>
            </mc:AlternateContent>
          </a:graphicData>
        </a:graphic>
      </p:graphicFrame>
      <p:sp>
        <p:nvSpPr>
          <p:cNvPr id="96270" name="Rectangle 13"/>
          <p:cNvSpPr/>
          <p:nvPr/>
        </p:nvSpPr>
        <p:spPr>
          <a:xfrm>
            <a:off x="3405188" y="319087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96271" name="Object 14"/>
          <p:cNvGraphicFramePr>
            <a:graphicFrameLocks noChangeAspect="1"/>
          </p:cNvGraphicFramePr>
          <p:nvPr/>
        </p:nvGraphicFramePr>
        <p:xfrm>
          <a:off x="1816100" y="2362200"/>
          <a:ext cx="5510213" cy="914400"/>
        </p:xfrm>
        <a:graphic>
          <a:graphicData uri="http://schemas.openxmlformats.org/presentationml/2006/ole">
            <mc:AlternateContent xmlns:mc="http://schemas.openxmlformats.org/markup-compatibility/2006">
              <mc:Choice xmlns:v="urn:schemas-microsoft-com:vml" Requires="v">
                <p:oleObj spid="_x0000_s37988" name="" r:id="rId3" imgW="2235200" imgH="457200" progId="Equation.DSMT4">
                  <p:embed/>
                </p:oleObj>
              </mc:Choice>
              <mc:Fallback>
                <p:oleObj name="" r:id="rId3" imgW="2235200" imgH="457200" progId="Equation.DSMT4">
                  <p:embed/>
                  <p:pic>
                    <p:nvPicPr>
                      <p:cNvPr id="0" name="图片 3252"/>
                      <p:cNvPicPr/>
                      <p:nvPr/>
                    </p:nvPicPr>
                    <p:blipFill>
                      <a:blip r:embed="rId4"/>
                      <a:stretch>
                        <a:fillRect/>
                      </a:stretch>
                    </p:blipFill>
                    <p:spPr>
                      <a:xfrm>
                        <a:off x="1816100" y="2362200"/>
                        <a:ext cx="5510213" cy="914400"/>
                      </a:xfrm>
                      <a:prstGeom prst="rect">
                        <a:avLst/>
                      </a:prstGeom>
                      <a:noFill/>
                      <a:ln w="38100">
                        <a:noFill/>
                        <a:miter/>
                      </a:ln>
                    </p:spPr>
                  </p:pic>
                </p:oleObj>
              </mc:Fallback>
            </mc:AlternateContent>
          </a:graphicData>
        </a:graphic>
      </p:graphicFrame>
      <p:graphicFrame>
        <p:nvGraphicFramePr>
          <p:cNvPr id="96272" name="Object 15"/>
          <p:cNvGraphicFramePr>
            <a:graphicFrameLocks noChangeAspect="1"/>
          </p:cNvGraphicFramePr>
          <p:nvPr/>
        </p:nvGraphicFramePr>
        <p:xfrm>
          <a:off x="533400" y="3276600"/>
          <a:ext cx="4800600" cy="433388"/>
        </p:xfrm>
        <a:graphic>
          <a:graphicData uri="http://schemas.openxmlformats.org/presentationml/2006/ole">
            <mc:AlternateContent xmlns:mc="http://schemas.openxmlformats.org/markup-compatibility/2006">
              <mc:Choice xmlns:v="urn:schemas-microsoft-com:vml" Requires="v">
                <p:oleObj spid="_x0000_s37989" name="" r:id="rId5" imgW="2005965" imgH="203200" progId="Equation.3">
                  <p:embed/>
                </p:oleObj>
              </mc:Choice>
              <mc:Fallback>
                <p:oleObj name="" r:id="rId5" imgW="2005965" imgH="203200" progId="Equation.3">
                  <p:embed/>
                  <p:pic>
                    <p:nvPicPr>
                      <p:cNvPr id="0" name="图片 3258"/>
                      <p:cNvPicPr/>
                      <p:nvPr/>
                    </p:nvPicPr>
                    <p:blipFill>
                      <a:blip r:embed="rId6"/>
                      <a:stretch>
                        <a:fillRect/>
                      </a:stretch>
                    </p:blipFill>
                    <p:spPr>
                      <a:xfrm>
                        <a:off x="533400" y="3276600"/>
                        <a:ext cx="4800600" cy="433388"/>
                      </a:xfrm>
                      <a:prstGeom prst="rect">
                        <a:avLst/>
                      </a:prstGeom>
                      <a:noFill/>
                      <a:ln w="38100">
                        <a:noFill/>
                        <a:miter/>
                      </a:ln>
                    </p:spPr>
                  </p:pic>
                </p:oleObj>
              </mc:Fallback>
            </mc:AlternateContent>
          </a:graphicData>
        </a:graphic>
      </p:graphicFrame>
      <p:sp>
        <p:nvSpPr>
          <p:cNvPr id="96273" name="Rectangle 16"/>
          <p:cNvSpPr/>
          <p:nvPr/>
        </p:nvSpPr>
        <p:spPr>
          <a:xfrm>
            <a:off x="2857500" y="33147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06545" name="Object 17"/>
          <p:cNvGraphicFramePr>
            <a:graphicFrameLocks noChangeAspect="1"/>
          </p:cNvGraphicFramePr>
          <p:nvPr/>
        </p:nvGraphicFramePr>
        <p:xfrm>
          <a:off x="1571625" y="4038600"/>
          <a:ext cx="4198938" cy="438150"/>
        </p:xfrm>
        <a:graphic>
          <a:graphicData uri="http://schemas.openxmlformats.org/presentationml/2006/ole">
            <mc:AlternateContent xmlns:mc="http://schemas.openxmlformats.org/markup-compatibility/2006">
              <mc:Choice xmlns:v="urn:schemas-microsoft-com:vml" Requires="v">
                <p:oleObj spid="_x0000_s37990" name="" r:id="rId7" imgW="2184400" imgH="228600" progId="Equation.3">
                  <p:embed/>
                </p:oleObj>
              </mc:Choice>
              <mc:Fallback>
                <p:oleObj name="" r:id="rId7" imgW="2184400" imgH="228600" progId="Equation.3">
                  <p:embed/>
                  <p:pic>
                    <p:nvPicPr>
                      <p:cNvPr id="0" name="图片 3253"/>
                      <p:cNvPicPr/>
                      <p:nvPr/>
                    </p:nvPicPr>
                    <p:blipFill>
                      <a:blip r:embed="rId8"/>
                      <a:stretch>
                        <a:fillRect/>
                      </a:stretch>
                    </p:blipFill>
                    <p:spPr>
                      <a:xfrm>
                        <a:off x="1571625" y="4038600"/>
                        <a:ext cx="4198938" cy="438150"/>
                      </a:xfrm>
                      <a:prstGeom prst="rect">
                        <a:avLst/>
                      </a:prstGeom>
                      <a:noFill/>
                      <a:ln w="38100">
                        <a:noFill/>
                        <a:miter/>
                      </a:ln>
                    </p:spPr>
                  </p:pic>
                </p:oleObj>
              </mc:Fallback>
            </mc:AlternateContent>
          </a:graphicData>
        </a:graphic>
      </p:graphicFrame>
      <p:graphicFrame>
        <p:nvGraphicFramePr>
          <p:cNvPr id="406546" name="Object 18"/>
          <p:cNvGraphicFramePr>
            <a:graphicFrameLocks noChangeAspect="1"/>
          </p:cNvGraphicFramePr>
          <p:nvPr/>
        </p:nvGraphicFramePr>
        <p:xfrm>
          <a:off x="1524000" y="4572000"/>
          <a:ext cx="6324600" cy="457200"/>
        </p:xfrm>
        <a:graphic>
          <a:graphicData uri="http://schemas.openxmlformats.org/presentationml/2006/ole">
            <mc:AlternateContent xmlns:mc="http://schemas.openxmlformats.org/markup-compatibility/2006">
              <mc:Choice xmlns:v="urn:schemas-microsoft-com:vml" Requires="v">
                <p:oleObj spid="_x0000_s37991" name="" r:id="rId9" imgW="3429000" imgH="228600" progId="Equation.3">
                  <p:embed/>
                </p:oleObj>
              </mc:Choice>
              <mc:Fallback>
                <p:oleObj name="" r:id="rId9" imgW="3429000" imgH="228600" progId="Equation.3">
                  <p:embed/>
                  <p:pic>
                    <p:nvPicPr>
                      <p:cNvPr id="0" name="图片 3254"/>
                      <p:cNvPicPr/>
                      <p:nvPr/>
                    </p:nvPicPr>
                    <p:blipFill>
                      <a:blip r:embed="rId10"/>
                      <a:stretch>
                        <a:fillRect/>
                      </a:stretch>
                    </p:blipFill>
                    <p:spPr>
                      <a:xfrm>
                        <a:off x="1524000" y="4572000"/>
                        <a:ext cx="6324600" cy="457200"/>
                      </a:xfrm>
                      <a:prstGeom prst="rect">
                        <a:avLst/>
                      </a:prstGeom>
                      <a:noFill/>
                      <a:ln w="38100">
                        <a:noFill/>
                        <a:miter/>
                      </a:ln>
                    </p:spPr>
                  </p:pic>
                </p:oleObj>
              </mc:Fallback>
            </mc:AlternateContent>
          </a:graphicData>
        </a:graphic>
      </p:graphicFrame>
      <p:graphicFrame>
        <p:nvGraphicFramePr>
          <p:cNvPr id="406547" name="Object 19"/>
          <p:cNvGraphicFramePr>
            <a:graphicFrameLocks noChangeAspect="1"/>
          </p:cNvGraphicFramePr>
          <p:nvPr/>
        </p:nvGraphicFramePr>
        <p:xfrm>
          <a:off x="1524000" y="5181600"/>
          <a:ext cx="5562600" cy="457200"/>
        </p:xfrm>
        <a:graphic>
          <a:graphicData uri="http://schemas.openxmlformats.org/presentationml/2006/ole">
            <mc:AlternateContent xmlns:mc="http://schemas.openxmlformats.org/markup-compatibility/2006">
              <mc:Choice xmlns:v="urn:schemas-microsoft-com:vml" Requires="v">
                <p:oleObj spid="_x0000_s37992" name="" r:id="rId11" imgW="3213100" imgH="228600" progId="Equation.3">
                  <p:embed/>
                </p:oleObj>
              </mc:Choice>
              <mc:Fallback>
                <p:oleObj name="" r:id="rId11" imgW="3213100" imgH="228600" progId="Equation.3">
                  <p:embed/>
                  <p:pic>
                    <p:nvPicPr>
                      <p:cNvPr id="0" name="图片 3255"/>
                      <p:cNvPicPr/>
                      <p:nvPr/>
                    </p:nvPicPr>
                    <p:blipFill>
                      <a:blip r:embed="rId12"/>
                      <a:stretch>
                        <a:fillRect/>
                      </a:stretch>
                    </p:blipFill>
                    <p:spPr>
                      <a:xfrm>
                        <a:off x="1524000" y="5181600"/>
                        <a:ext cx="5562600" cy="457200"/>
                      </a:xfrm>
                      <a:prstGeom prst="rect">
                        <a:avLst/>
                      </a:prstGeom>
                      <a:noFill/>
                      <a:ln w="38100">
                        <a:noFill/>
                        <a:miter/>
                      </a:ln>
                    </p:spPr>
                  </p:pic>
                </p:oleObj>
              </mc:Fallback>
            </mc:AlternateContent>
          </a:graphicData>
        </a:graphic>
      </p:graphicFrame>
      <p:graphicFrame>
        <p:nvGraphicFramePr>
          <p:cNvPr id="406548" name="Object 20"/>
          <p:cNvGraphicFramePr>
            <a:graphicFrameLocks noChangeAspect="1"/>
          </p:cNvGraphicFramePr>
          <p:nvPr/>
        </p:nvGraphicFramePr>
        <p:xfrm>
          <a:off x="1524000" y="5715000"/>
          <a:ext cx="1981200" cy="455613"/>
        </p:xfrm>
        <a:graphic>
          <a:graphicData uri="http://schemas.openxmlformats.org/presentationml/2006/ole">
            <mc:AlternateContent xmlns:mc="http://schemas.openxmlformats.org/markup-compatibility/2006">
              <mc:Choice xmlns:v="urn:schemas-microsoft-com:vml" Requires="v">
                <p:oleObj spid="_x0000_s37993" name="" r:id="rId13" imgW="990600" imgH="228600" progId="Equation.3">
                  <p:embed/>
                </p:oleObj>
              </mc:Choice>
              <mc:Fallback>
                <p:oleObj name="" r:id="rId13" imgW="990600" imgH="228600" progId="Equation.3">
                  <p:embed/>
                  <p:pic>
                    <p:nvPicPr>
                      <p:cNvPr id="0" name="图片 3256"/>
                      <p:cNvPicPr/>
                      <p:nvPr/>
                    </p:nvPicPr>
                    <p:blipFill>
                      <a:blip r:embed="rId14"/>
                      <a:stretch>
                        <a:fillRect/>
                      </a:stretch>
                    </p:blipFill>
                    <p:spPr>
                      <a:xfrm>
                        <a:off x="1524000" y="5715000"/>
                        <a:ext cx="1981200" cy="455613"/>
                      </a:xfrm>
                      <a:prstGeom prst="rect">
                        <a:avLst/>
                      </a:prstGeom>
                      <a:noFill/>
                      <a:ln w="38100">
                        <a:noFill/>
                        <a:miter/>
                      </a:ln>
                    </p:spPr>
                  </p:pic>
                </p:oleObj>
              </mc:Fallback>
            </mc:AlternateContent>
          </a:graphicData>
        </a:graphic>
      </p:graphicFrame>
      <p:sp>
        <p:nvSpPr>
          <p:cNvPr id="406549" name="Text Box 21"/>
          <p:cNvSpPr txBox="1"/>
          <p:nvPr/>
        </p:nvSpPr>
        <p:spPr>
          <a:xfrm>
            <a:off x="457200" y="3962400"/>
            <a:ext cx="1019175" cy="488950"/>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pPr>
            <a:r>
              <a:rPr lang="zh-CN" altLang="en-US" sz="2600" b="1" dirty="0">
                <a:latin typeface="Arial" panose="020B0604020202090204" pitchFamily="34" charset="0"/>
              </a:rPr>
              <a:t>解：</a:t>
            </a:r>
            <a:endParaRPr lang="zh-CN" altLang="en-US" sz="2600" b="1" dirty="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49"/>
                                        </p:tgtEl>
                                        <p:attrNameLst>
                                          <p:attrName>style.visibility</p:attrName>
                                        </p:attrNameLst>
                                      </p:cBhvr>
                                      <p:to>
                                        <p:strVal val="visible"/>
                                      </p:to>
                                    </p:set>
                                    <p:anim calcmode="lin" valueType="num">
                                      <p:cBhvr additive="base">
                                        <p:cTn id="7" dur="500" fill="hold"/>
                                        <p:tgtEl>
                                          <p:spTgt spid="406549"/>
                                        </p:tgtEl>
                                        <p:attrNameLst>
                                          <p:attrName>ppt_x</p:attrName>
                                        </p:attrNameLst>
                                      </p:cBhvr>
                                      <p:tavLst>
                                        <p:tav tm="0">
                                          <p:val>
                                            <p:strVal val="0-#ppt_w/2"/>
                                          </p:val>
                                        </p:tav>
                                        <p:tav tm="100000">
                                          <p:val>
                                            <p:strVal val="#ppt_x"/>
                                          </p:val>
                                        </p:tav>
                                      </p:tavLst>
                                    </p:anim>
                                    <p:anim calcmode="lin" valueType="num">
                                      <p:cBhvr additive="base">
                                        <p:cTn id="8" dur="500" fill="hold"/>
                                        <p:tgtEl>
                                          <p:spTgt spid="4065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6545"/>
                                        </p:tgtEl>
                                        <p:attrNameLst>
                                          <p:attrName>style.visibility</p:attrName>
                                        </p:attrNameLst>
                                      </p:cBhvr>
                                      <p:to>
                                        <p:strVal val="visible"/>
                                      </p:to>
                                    </p:set>
                                    <p:anim calcmode="lin" valueType="num">
                                      <p:cBhvr additive="base">
                                        <p:cTn id="13" dur="500" fill="hold"/>
                                        <p:tgtEl>
                                          <p:spTgt spid="406545"/>
                                        </p:tgtEl>
                                        <p:attrNameLst>
                                          <p:attrName>ppt_x</p:attrName>
                                        </p:attrNameLst>
                                      </p:cBhvr>
                                      <p:tavLst>
                                        <p:tav tm="0">
                                          <p:val>
                                            <p:strVal val="0-#ppt_w/2"/>
                                          </p:val>
                                        </p:tav>
                                        <p:tav tm="100000">
                                          <p:val>
                                            <p:strVal val="#ppt_x"/>
                                          </p:val>
                                        </p:tav>
                                      </p:tavLst>
                                    </p:anim>
                                    <p:anim calcmode="lin" valueType="num">
                                      <p:cBhvr additive="base">
                                        <p:cTn id="14" dur="500" fill="hold"/>
                                        <p:tgtEl>
                                          <p:spTgt spid="4065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6546"/>
                                        </p:tgtEl>
                                        <p:attrNameLst>
                                          <p:attrName>style.visibility</p:attrName>
                                        </p:attrNameLst>
                                      </p:cBhvr>
                                      <p:to>
                                        <p:strVal val="visible"/>
                                      </p:to>
                                    </p:set>
                                    <p:anim calcmode="lin" valueType="num">
                                      <p:cBhvr additive="base">
                                        <p:cTn id="19" dur="500" fill="hold"/>
                                        <p:tgtEl>
                                          <p:spTgt spid="406546"/>
                                        </p:tgtEl>
                                        <p:attrNameLst>
                                          <p:attrName>ppt_x</p:attrName>
                                        </p:attrNameLst>
                                      </p:cBhvr>
                                      <p:tavLst>
                                        <p:tav tm="0">
                                          <p:val>
                                            <p:strVal val="0-#ppt_w/2"/>
                                          </p:val>
                                        </p:tav>
                                        <p:tav tm="100000">
                                          <p:val>
                                            <p:strVal val="#ppt_x"/>
                                          </p:val>
                                        </p:tav>
                                      </p:tavLst>
                                    </p:anim>
                                    <p:anim calcmode="lin" valueType="num">
                                      <p:cBhvr additive="base">
                                        <p:cTn id="20" dur="500" fill="hold"/>
                                        <p:tgtEl>
                                          <p:spTgt spid="4065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6547"/>
                                        </p:tgtEl>
                                        <p:attrNameLst>
                                          <p:attrName>style.visibility</p:attrName>
                                        </p:attrNameLst>
                                      </p:cBhvr>
                                      <p:to>
                                        <p:strVal val="visible"/>
                                      </p:to>
                                    </p:set>
                                    <p:anim calcmode="lin" valueType="num">
                                      <p:cBhvr additive="base">
                                        <p:cTn id="25" dur="500" fill="hold"/>
                                        <p:tgtEl>
                                          <p:spTgt spid="406547"/>
                                        </p:tgtEl>
                                        <p:attrNameLst>
                                          <p:attrName>ppt_x</p:attrName>
                                        </p:attrNameLst>
                                      </p:cBhvr>
                                      <p:tavLst>
                                        <p:tav tm="0">
                                          <p:val>
                                            <p:strVal val="0-#ppt_w/2"/>
                                          </p:val>
                                        </p:tav>
                                        <p:tav tm="100000">
                                          <p:val>
                                            <p:strVal val="#ppt_x"/>
                                          </p:val>
                                        </p:tav>
                                      </p:tavLst>
                                    </p:anim>
                                    <p:anim calcmode="lin" valueType="num">
                                      <p:cBhvr additive="base">
                                        <p:cTn id="26" dur="500" fill="hold"/>
                                        <p:tgtEl>
                                          <p:spTgt spid="4065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6548"/>
                                        </p:tgtEl>
                                        <p:attrNameLst>
                                          <p:attrName>style.visibility</p:attrName>
                                        </p:attrNameLst>
                                      </p:cBhvr>
                                      <p:to>
                                        <p:strVal val="visible"/>
                                      </p:to>
                                    </p:set>
                                    <p:anim calcmode="lin" valueType="num">
                                      <p:cBhvr additive="base">
                                        <p:cTn id="31" dur="500" fill="hold"/>
                                        <p:tgtEl>
                                          <p:spTgt spid="406548"/>
                                        </p:tgtEl>
                                        <p:attrNameLst>
                                          <p:attrName>ppt_x</p:attrName>
                                        </p:attrNameLst>
                                      </p:cBhvr>
                                      <p:tavLst>
                                        <p:tav tm="0">
                                          <p:val>
                                            <p:strVal val="0-#ppt_w/2"/>
                                          </p:val>
                                        </p:tav>
                                        <p:tav tm="100000">
                                          <p:val>
                                            <p:strVal val="#ppt_x"/>
                                          </p:val>
                                        </p:tav>
                                      </p:tavLst>
                                    </p:anim>
                                    <p:anim calcmode="lin" valueType="num">
                                      <p:cBhvr additive="base">
                                        <p:cTn id="32" dur="500" fill="hold"/>
                                        <p:tgtEl>
                                          <p:spTgt spid="406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4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7283"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4.4.4  </a:t>
            </a:r>
            <a:r>
              <a:rPr lang="zh-CN" altLang="en-US" b="0" dirty="0">
                <a:latin typeface="Times New Roman" panose="02020603050405020304" pitchFamily="18" charset="0"/>
              </a:rPr>
              <a:t>模糊关系与模糊关系的合成</a:t>
            </a:r>
            <a:endParaRPr lang="zh-CN" altLang="en-US" b="0" dirty="0">
              <a:latin typeface="Times New Roman" panose="02020603050405020304" pitchFamily="18" charset="0"/>
            </a:endParaRPr>
          </a:p>
        </p:txBody>
      </p:sp>
      <p:sp>
        <p:nvSpPr>
          <p:cNvPr id="97284" name="Rectangle 3"/>
          <p:cNvSpPr/>
          <p:nvPr/>
        </p:nvSpPr>
        <p:spPr>
          <a:xfrm>
            <a:off x="381000" y="990600"/>
            <a:ext cx="2147888"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．模糊关系</a:t>
            </a:r>
            <a:endParaRPr lang="zh-CN" altLang="en-US" sz="2800" b="1" dirty="0">
              <a:latin typeface="Times New Roman" panose="02020603050405020304" pitchFamily="18" charset="0"/>
            </a:endParaRPr>
          </a:p>
        </p:txBody>
      </p:sp>
      <p:sp>
        <p:nvSpPr>
          <p:cNvPr id="97285" name="Rectangle 4"/>
          <p:cNvSpPr/>
          <p:nvPr/>
        </p:nvSpPr>
        <p:spPr>
          <a:xfrm>
            <a:off x="3752850" y="2938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407557" name="Group 5"/>
          <p:cNvGrpSpPr/>
          <p:nvPr/>
        </p:nvGrpSpPr>
        <p:grpSpPr>
          <a:xfrm>
            <a:off x="228600" y="3048000"/>
            <a:ext cx="5105400" cy="3124200"/>
            <a:chOff x="144" y="1920"/>
            <a:chExt cx="3216" cy="1968"/>
          </a:xfrm>
        </p:grpSpPr>
        <p:graphicFrame>
          <p:nvGraphicFramePr>
            <p:cNvPr id="97292" name="Object 6"/>
            <p:cNvGraphicFramePr>
              <a:graphicFrameLocks noChangeAspect="1"/>
            </p:cNvGraphicFramePr>
            <p:nvPr/>
          </p:nvGraphicFramePr>
          <p:xfrm>
            <a:off x="144" y="2160"/>
            <a:ext cx="3216" cy="1728"/>
          </p:xfrm>
          <a:graphic>
            <a:graphicData uri="http://schemas.openxmlformats.org/presentationml/2006/ole">
              <mc:AlternateContent xmlns:mc="http://schemas.openxmlformats.org/markup-compatibility/2006">
                <mc:Choice xmlns:v="urn:schemas-microsoft-com:vml" Requires="v">
                  <p:oleObj spid="_x0000_s38941" name="" r:id="rId1" imgW="3467100" imgH="1609725" progId="Paint.Picture">
                    <p:embed/>
                  </p:oleObj>
                </mc:Choice>
                <mc:Fallback>
                  <p:oleObj name="" r:id="rId1" imgW="3467100" imgH="1609725" progId="Paint.Picture">
                    <p:embed/>
                    <p:pic>
                      <p:nvPicPr>
                        <p:cNvPr id="0" name="图片 3259"/>
                        <p:cNvPicPr/>
                        <p:nvPr/>
                      </p:nvPicPr>
                      <p:blipFill>
                        <a:blip r:embed="rId2"/>
                        <a:stretch>
                          <a:fillRect/>
                        </a:stretch>
                      </p:blipFill>
                      <p:spPr>
                        <a:xfrm>
                          <a:off x="144" y="2160"/>
                          <a:ext cx="3216" cy="1728"/>
                        </a:xfrm>
                        <a:prstGeom prst="rect">
                          <a:avLst/>
                        </a:prstGeom>
                        <a:noFill/>
                        <a:ln w="38100">
                          <a:noFill/>
                          <a:miter/>
                        </a:ln>
                      </p:spPr>
                    </p:pic>
                  </p:oleObj>
                </mc:Fallback>
              </mc:AlternateContent>
            </a:graphicData>
          </a:graphic>
        </p:graphicFrame>
        <p:sp>
          <p:nvSpPr>
            <p:cNvPr id="97293" name="Text Box 7"/>
            <p:cNvSpPr txBox="1"/>
            <p:nvPr/>
          </p:nvSpPr>
          <p:spPr>
            <a:xfrm>
              <a:off x="384" y="1920"/>
              <a:ext cx="2688" cy="250"/>
            </a:xfrm>
            <a:prstGeom prst="rect">
              <a:avLst/>
            </a:prstGeom>
            <a:noFill/>
            <a:ln w="9525">
              <a:noFill/>
            </a:ln>
          </p:spPr>
          <p:txBody>
            <a:bodyPr>
              <a:spAutoFit/>
            </a:bodyPr>
            <a:lstStyle/>
            <a:p>
              <a:pPr algn="ctr" eaLnBrk="1" hangingPunct="1">
                <a:spcBef>
                  <a:spcPct val="50000"/>
                </a:spcBef>
              </a:pPr>
              <a:r>
                <a:rPr lang="zh-CN" altLang="en-US" sz="2000" b="1" dirty="0">
                  <a:latin typeface="宋体" pitchFamily="2" charset="-122"/>
                </a:rPr>
                <a:t>身高与体重的模糊关系表</a:t>
              </a:r>
              <a:r>
                <a:rPr lang="zh-CN" altLang="en-US" sz="2000" b="1" dirty="0">
                  <a:latin typeface="Arial" panose="020B0604020202090204" pitchFamily="34" charset="0"/>
                </a:rPr>
                <a:t> </a:t>
              </a:r>
              <a:endParaRPr lang="zh-CN" altLang="en-US" sz="2000" b="1" dirty="0">
                <a:latin typeface="Arial" panose="020B0604020202090204" pitchFamily="34" charset="0"/>
              </a:endParaRPr>
            </a:p>
          </p:txBody>
        </p:sp>
      </p:grpSp>
      <p:grpSp>
        <p:nvGrpSpPr>
          <p:cNvPr id="407560" name="Group 8"/>
          <p:cNvGrpSpPr/>
          <p:nvPr/>
        </p:nvGrpSpPr>
        <p:grpSpPr>
          <a:xfrm>
            <a:off x="5715000" y="3108325"/>
            <a:ext cx="3276600" cy="2835275"/>
            <a:chOff x="3600" y="1958"/>
            <a:chExt cx="2064" cy="1786"/>
          </a:xfrm>
        </p:grpSpPr>
        <p:graphicFrame>
          <p:nvGraphicFramePr>
            <p:cNvPr id="97290" name="Object 9"/>
            <p:cNvGraphicFramePr>
              <a:graphicFrameLocks noChangeAspect="1"/>
            </p:cNvGraphicFramePr>
            <p:nvPr/>
          </p:nvGraphicFramePr>
          <p:xfrm>
            <a:off x="3600" y="2546"/>
            <a:ext cx="2064" cy="1198"/>
          </p:xfrm>
          <a:graphic>
            <a:graphicData uri="http://schemas.openxmlformats.org/presentationml/2006/ole">
              <mc:AlternateContent xmlns:mc="http://schemas.openxmlformats.org/markup-compatibility/2006">
                <mc:Choice xmlns:v="urn:schemas-microsoft-com:vml" Requires="v">
                  <p:oleObj spid="_x0000_s38942" name="" r:id="rId3" imgW="1638300" imgH="977900" progId="Equation.DSMT4">
                    <p:embed/>
                  </p:oleObj>
                </mc:Choice>
                <mc:Fallback>
                  <p:oleObj name="" r:id="rId3" imgW="1638300" imgH="977900" progId="Equation.DSMT4">
                    <p:embed/>
                    <p:pic>
                      <p:nvPicPr>
                        <p:cNvPr id="0" name="图片 3260"/>
                        <p:cNvPicPr/>
                        <p:nvPr/>
                      </p:nvPicPr>
                      <p:blipFill>
                        <a:blip r:embed="rId4"/>
                        <a:stretch>
                          <a:fillRect/>
                        </a:stretch>
                      </p:blipFill>
                      <p:spPr>
                        <a:xfrm>
                          <a:off x="3600" y="2546"/>
                          <a:ext cx="2064" cy="1198"/>
                        </a:xfrm>
                        <a:prstGeom prst="rect">
                          <a:avLst/>
                        </a:prstGeom>
                        <a:noFill/>
                        <a:ln w="38100">
                          <a:noFill/>
                          <a:miter/>
                        </a:ln>
                      </p:spPr>
                    </p:pic>
                  </p:oleObj>
                </mc:Fallback>
              </mc:AlternateContent>
            </a:graphicData>
          </a:graphic>
        </p:graphicFrame>
        <p:sp>
          <p:nvSpPr>
            <p:cNvPr id="97291" name="Text Box 10"/>
            <p:cNvSpPr txBox="1"/>
            <p:nvPr/>
          </p:nvSpPr>
          <p:spPr>
            <a:xfrm>
              <a:off x="3600" y="1958"/>
              <a:ext cx="2016" cy="442"/>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从</a:t>
              </a:r>
              <a:r>
                <a:rPr lang="en-US" altLang="zh-CN" sz="2000" b="1" i="1" dirty="0">
                  <a:latin typeface="Times New Roman" panose="02020603050405020304" pitchFamily="18" charset="0"/>
                </a:rPr>
                <a:t>X</a:t>
              </a:r>
              <a:r>
                <a:rPr lang="zh-CN" altLang="en-US" sz="2000" b="1" dirty="0">
                  <a:latin typeface="Times New Roman" panose="02020603050405020304" pitchFamily="18" charset="0"/>
                </a:rPr>
                <a:t>到</a:t>
              </a:r>
              <a:r>
                <a:rPr lang="en-US" altLang="zh-CN" sz="2000" b="1" i="1" dirty="0">
                  <a:latin typeface="Times New Roman" panose="02020603050405020304" pitchFamily="18" charset="0"/>
                </a:rPr>
                <a:t>Y</a:t>
              </a:r>
              <a:r>
                <a:rPr lang="zh-CN" altLang="en-US" sz="2000" b="1" dirty="0">
                  <a:latin typeface="Times New Roman" panose="02020603050405020304" pitchFamily="18" charset="0"/>
                </a:rPr>
                <a:t>的一个模糊关系</a:t>
              </a:r>
              <a:r>
                <a:rPr lang="en-US" altLang="zh-CN" sz="2000" b="1" i="1" dirty="0">
                  <a:latin typeface="Times New Roman" panose="02020603050405020304" pitchFamily="18" charset="0"/>
                </a:rPr>
                <a:t>R</a:t>
              </a:r>
              <a:r>
                <a:rPr lang="zh-CN" altLang="en-US" sz="2000" b="1" dirty="0">
                  <a:latin typeface="Times New Roman" panose="02020603050405020304" pitchFamily="18" charset="0"/>
                </a:rPr>
                <a:t>，用模糊矩阵表示</a:t>
              </a:r>
              <a:r>
                <a:rPr lang="zh-CN" altLang="en-US" sz="2000" b="1" dirty="0">
                  <a:latin typeface="宋体" pitchFamily="2" charset="-122"/>
                </a:rPr>
                <a:t>：</a:t>
              </a:r>
              <a:r>
                <a:rPr lang="zh-CN" altLang="en-US" sz="2000" b="1" dirty="0">
                  <a:latin typeface="Arial" panose="020B0604020202090204" pitchFamily="34" charset="0"/>
                </a:rPr>
                <a:t> </a:t>
              </a:r>
              <a:endParaRPr lang="zh-CN" altLang="en-US" sz="2000" b="1" dirty="0">
                <a:latin typeface="Arial" panose="020B0604020202090204" pitchFamily="34" charset="0"/>
              </a:endParaRPr>
            </a:p>
          </p:txBody>
        </p:sp>
      </p:grpSp>
      <p:sp>
        <p:nvSpPr>
          <p:cNvPr id="97288" name="Text Box 11"/>
          <p:cNvSpPr txBox="1"/>
          <p:nvPr/>
        </p:nvSpPr>
        <p:spPr>
          <a:xfrm>
            <a:off x="250825" y="1524000"/>
            <a:ext cx="8713788" cy="1298575"/>
          </a:xfrm>
          <a:prstGeom prst="rect">
            <a:avLst/>
          </a:prstGeom>
          <a:noFill/>
          <a:ln w="9525">
            <a:noFill/>
          </a:ln>
        </p:spPr>
        <p:txBody>
          <a:bodyPr>
            <a:spAutoFit/>
          </a:bodyPr>
          <a:lstStyle/>
          <a:p>
            <a:pPr algn="just" eaLnBrk="1" hangingPunct="1">
              <a:lnSpc>
                <a:spcPct val="120000"/>
              </a:lnSpc>
              <a:spcBef>
                <a:spcPct val="30000"/>
              </a:spcBef>
              <a:buClr>
                <a:schemeClr val="accent2"/>
              </a:buClr>
              <a:buFont typeface="Wingdings" panose="05000000000000000000" pitchFamily="2" charset="2"/>
              <a:buBlip>
                <a:blip r:embed="rId5"/>
              </a:buBlip>
            </a:pPr>
            <a:r>
              <a:rPr lang="en-US" altLang="zh-CN" sz="2600" b="1" dirty="0">
                <a:latin typeface="宋体" pitchFamily="2" charset="-122"/>
              </a:rPr>
              <a:t> </a:t>
            </a:r>
            <a:r>
              <a:rPr lang="zh-CN" altLang="en-US" sz="2600" b="1" dirty="0">
                <a:latin typeface="宋体" pitchFamily="2" charset="-122"/>
              </a:rPr>
              <a:t>普通关系</a:t>
            </a:r>
            <a:r>
              <a:rPr lang="en-US" altLang="zh-CN" sz="2600" b="1" dirty="0">
                <a:latin typeface="宋体" pitchFamily="2" charset="-122"/>
              </a:rPr>
              <a:t>:</a:t>
            </a:r>
            <a:r>
              <a:rPr lang="zh-CN" altLang="en-US" sz="2600" b="1" dirty="0">
                <a:latin typeface="宋体" pitchFamily="2" charset="-122"/>
              </a:rPr>
              <a:t>两个集合中的元素之间是否有关联，</a:t>
            </a:r>
            <a:endParaRPr lang="zh-CN" altLang="en-US" sz="2600" b="1" dirty="0">
              <a:latin typeface="宋体" pitchFamily="2" charset="-122"/>
            </a:endParaRPr>
          </a:p>
          <a:p>
            <a:pPr algn="just" eaLnBrk="1" hangingPunct="1">
              <a:lnSpc>
                <a:spcPct val="120000"/>
              </a:lnSpc>
              <a:spcBef>
                <a:spcPct val="30000"/>
              </a:spcBef>
              <a:buClr>
                <a:schemeClr val="accent2"/>
              </a:buClr>
              <a:buFont typeface="Wingdings" panose="05000000000000000000" pitchFamily="2" charset="2"/>
              <a:buBlip>
                <a:blip r:embed="rId5"/>
              </a:buBlip>
            </a:pPr>
            <a:r>
              <a:rPr lang="zh-CN" altLang="en-US" sz="2600" b="1" dirty="0">
                <a:latin typeface="宋体" pitchFamily="2" charset="-122"/>
              </a:rPr>
              <a:t> 模糊关系</a:t>
            </a:r>
            <a:r>
              <a:rPr lang="en-US" altLang="zh-CN" sz="2600" b="1" dirty="0">
                <a:latin typeface="宋体" pitchFamily="2" charset="-122"/>
              </a:rPr>
              <a:t>:</a:t>
            </a:r>
            <a:r>
              <a:rPr lang="zh-CN" altLang="en-US" sz="2600" b="1" dirty="0">
                <a:latin typeface="宋体" pitchFamily="2" charset="-122"/>
              </a:rPr>
              <a:t>两个模糊集合中的元素之间关联程度的多少。</a:t>
            </a:r>
            <a:r>
              <a:rPr lang="zh-CN" altLang="en-US" sz="3200" b="1" dirty="0">
                <a:latin typeface="Times New Roman" panose="02020603050405020304" pitchFamily="18" charset="0"/>
              </a:rPr>
              <a:t> </a:t>
            </a:r>
            <a:endParaRPr lang="zh-CN" altLang="en-US" dirty="0">
              <a:latin typeface="Arial" panose="020B0604020202090204" pitchFamily="34" charset="0"/>
            </a:endParaRPr>
          </a:p>
        </p:txBody>
      </p:sp>
      <p:sp>
        <p:nvSpPr>
          <p:cNvPr id="407564" name="Text Box 12"/>
          <p:cNvSpPr txBox="1"/>
          <p:nvPr/>
        </p:nvSpPr>
        <p:spPr>
          <a:xfrm>
            <a:off x="285750" y="1676400"/>
            <a:ext cx="8572500" cy="10509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30000"/>
              </a:lnSpc>
              <a:spcBef>
                <a:spcPct val="50000"/>
              </a:spcBef>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4.6   </a:t>
            </a:r>
            <a:r>
              <a:rPr lang="zh-CN" altLang="en-US" sz="2400" b="1" dirty="0">
                <a:latin typeface="Times New Roman" panose="02020603050405020304" pitchFamily="18" charset="0"/>
              </a:rPr>
              <a:t>某地区人的身高论域</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={140,150,160,170,180}</a:t>
            </a:r>
            <a:r>
              <a:rPr lang="zh-CN" altLang="en-US" sz="2400" b="1" dirty="0">
                <a:latin typeface="Times New Roman" panose="02020603050405020304" pitchFamily="18" charset="0"/>
              </a:rPr>
              <a:t>（单位：</a:t>
            </a:r>
            <a:r>
              <a:rPr lang="en-US" altLang="zh-CN" sz="2400" b="1" dirty="0">
                <a:latin typeface="Times New Roman" panose="02020603050405020304" pitchFamily="18" charset="0"/>
                <a:cs typeface="Times New Roman" panose="02020603050405020304" pitchFamily="18" charset="0"/>
              </a:rPr>
              <a:t>cm</a:t>
            </a:r>
            <a:r>
              <a:rPr lang="zh-CN" altLang="en-US" sz="2400" b="1" dirty="0">
                <a:latin typeface="Times New Roman" panose="02020603050405020304" pitchFamily="18" charset="0"/>
              </a:rPr>
              <a:t>），体重论域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={40,50,60,70,80}</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07564"/>
                                        </p:tgtEl>
                                        <p:attrNameLst>
                                          <p:attrName>style.visibility</p:attrName>
                                        </p:attrNameLst>
                                      </p:cBhvr>
                                      <p:to>
                                        <p:strVal val="visible"/>
                                      </p:to>
                                    </p:set>
                                    <p:animEffect transition="in" filter="slide(fromTop)">
                                      <p:cBhvr>
                                        <p:cTn id="7" dur="500"/>
                                        <p:tgtEl>
                                          <p:spTgt spid="4075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slide(fromBottom)">
                                      <p:cBhvr>
                                        <p:cTn id="12" dur="500"/>
                                        <p:tgtEl>
                                          <p:spTgt spid="4075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407560"/>
                                        </p:tgtEl>
                                        <p:attrNameLst>
                                          <p:attrName>style.visibility</p:attrName>
                                        </p:attrNameLst>
                                      </p:cBhvr>
                                      <p:to>
                                        <p:strVal val="visible"/>
                                      </p:to>
                                    </p:set>
                                    <p:animEffect transition="in" filter="slide(fromRight)">
                                      <p:cBhvr>
                                        <p:cTn id="17"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8307"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4.4.4  </a:t>
            </a:r>
            <a:r>
              <a:rPr lang="zh-CN" altLang="en-US" b="0" dirty="0">
                <a:latin typeface="Times New Roman" panose="02020603050405020304" pitchFamily="18" charset="0"/>
              </a:rPr>
              <a:t>模糊关系与模糊关系的合成</a:t>
            </a:r>
            <a:endParaRPr lang="zh-CN" altLang="en-US" b="0" dirty="0">
              <a:latin typeface="Times New Roman" panose="02020603050405020304" pitchFamily="18" charset="0"/>
            </a:endParaRPr>
          </a:p>
        </p:txBody>
      </p:sp>
      <p:sp>
        <p:nvSpPr>
          <p:cNvPr id="98308" name="Rectangle 3"/>
          <p:cNvSpPr/>
          <p:nvPr/>
        </p:nvSpPr>
        <p:spPr>
          <a:xfrm>
            <a:off x="192088" y="836613"/>
            <a:ext cx="2147887"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．模糊关系</a:t>
            </a:r>
            <a:endParaRPr lang="zh-CN" altLang="en-US" sz="2800" b="1" dirty="0">
              <a:latin typeface="Times New Roman" panose="02020603050405020304" pitchFamily="18" charset="0"/>
            </a:endParaRPr>
          </a:p>
        </p:txBody>
      </p:sp>
      <p:sp>
        <p:nvSpPr>
          <p:cNvPr id="98309" name="Rectangle 4"/>
          <p:cNvSpPr/>
          <p:nvPr/>
        </p:nvSpPr>
        <p:spPr>
          <a:xfrm>
            <a:off x="3752850" y="2938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8310" name="Rectangle 5"/>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8311" name="Rectangle 6"/>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8312" name="Rectangle 7"/>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98313" name="Rectangle 8"/>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408585" name="Group 9"/>
          <p:cNvGrpSpPr/>
          <p:nvPr/>
        </p:nvGrpSpPr>
        <p:grpSpPr>
          <a:xfrm>
            <a:off x="266700" y="1639888"/>
            <a:ext cx="8697913" cy="4410075"/>
            <a:chOff x="168" y="1033"/>
            <a:chExt cx="5400" cy="2778"/>
          </a:xfrm>
        </p:grpSpPr>
        <p:sp>
          <p:nvSpPr>
            <p:cNvPr id="98315" name="Text Box 10"/>
            <p:cNvSpPr txBox="1"/>
            <p:nvPr/>
          </p:nvSpPr>
          <p:spPr>
            <a:xfrm>
              <a:off x="168" y="1033"/>
              <a:ext cx="5400" cy="2778"/>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p>
              <a:pPr algn="just" eaLnBrk="1" hangingPunct="1">
                <a:lnSpc>
                  <a:spcPct val="130000"/>
                </a:lnSpc>
                <a:spcBef>
                  <a:spcPct val="20000"/>
                </a:spcBef>
                <a:buClr>
                  <a:schemeClr val="accent2"/>
                </a:buClr>
                <a:buFont typeface="Wingdings" panose="05000000000000000000" pitchFamily="2" charset="2"/>
                <a:buChar char="§"/>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模糊关系的定义</a:t>
              </a:r>
              <a:r>
                <a:rPr lang="zh-CN" altLang="en-US" sz="2400" dirty="0">
                  <a:latin typeface="Times New Roman" panose="02020603050405020304" pitchFamily="18" charset="0"/>
                </a:rPr>
                <a:t> ：</a:t>
              </a: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buChar char="§"/>
              </a:pP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B</a:t>
              </a:r>
              <a:r>
                <a:rPr lang="zh-CN" altLang="en-US" sz="2400" b="1" dirty="0">
                  <a:latin typeface="Times New Roman" panose="02020603050405020304" pitchFamily="18" charset="0"/>
                </a:rPr>
                <a:t>：模糊集合，模糊关系用叉积</a:t>
              </a:r>
              <a:r>
                <a:rPr lang="en-US" altLang="zh-CN" sz="2400" b="1" dirty="0">
                  <a:latin typeface="Times New Roman" panose="02020603050405020304" pitchFamily="18" charset="0"/>
                </a:rPr>
                <a:t>(cartesian product)</a:t>
              </a:r>
              <a:r>
                <a:rPr lang="zh-CN" altLang="en-US" sz="2400" b="1" dirty="0">
                  <a:latin typeface="Times New Roman" panose="02020603050405020304" pitchFamily="18" charset="0"/>
                </a:rPr>
                <a:t>表示：</a:t>
              </a: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pP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buChar char="§"/>
              </a:pPr>
              <a:r>
                <a:rPr lang="zh-CN" altLang="en-US" sz="2400" b="1" dirty="0">
                  <a:latin typeface="Times New Roman" panose="02020603050405020304" pitchFamily="18" charset="0"/>
                </a:rPr>
                <a:t> 叉积常用最小算子运算： </a:t>
              </a: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buChar char="§"/>
              </a:pP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B</a:t>
              </a:r>
              <a:r>
                <a:rPr lang="zh-CN" altLang="en-US" sz="2400" b="1" dirty="0">
                  <a:latin typeface="Times New Roman" panose="02020603050405020304" pitchFamily="18" charset="0"/>
                </a:rPr>
                <a:t>：离散模糊集，其隶属函数分别为：</a:t>
              </a:r>
              <a:endParaRPr lang="zh-CN" altLang="en-US" sz="2400" b="1" dirty="0">
                <a:latin typeface="Times New Roman" panose="02020603050405020304" pitchFamily="18" charset="0"/>
              </a:endParaRPr>
            </a:p>
            <a:p>
              <a:pPr algn="just" eaLnBrk="1" hangingPunct="1">
                <a:lnSpc>
                  <a:spcPct val="130000"/>
                </a:lnSpc>
                <a:spcBef>
                  <a:spcPct val="2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algn="just" eaLnBrk="1" hangingPunct="1">
                <a:lnSpc>
                  <a:spcPct val="130000"/>
                </a:lnSpc>
                <a:spcBef>
                  <a:spcPct val="20000"/>
                </a:spcBef>
                <a:spcAft>
                  <a:spcPct val="40000"/>
                </a:spcAft>
                <a:buClr>
                  <a:srgbClr val="0000FF"/>
                </a:buClr>
                <a:buFont typeface="Wingdings" panose="05000000000000000000" pitchFamily="2" charset="2"/>
              </a:pPr>
              <a:r>
                <a:rPr lang="zh-CN" altLang="en-US" sz="2400" b="1" dirty="0">
                  <a:latin typeface="Times New Roman" panose="02020603050405020304" pitchFamily="18" charset="0"/>
                </a:rPr>
                <a:t>则其叉积运算：   </a:t>
              </a:r>
              <a:endParaRPr lang="zh-CN" altLang="en-US" sz="2400" b="1" dirty="0">
                <a:latin typeface="Times New Roman" panose="02020603050405020304" pitchFamily="18" charset="0"/>
              </a:endParaRPr>
            </a:p>
          </p:txBody>
        </p:sp>
        <p:graphicFrame>
          <p:nvGraphicFramePr>
            <p:cNvPr id="98316" name="Object 11"/>
            <p:cNvGraphicFramePr>
              <a:graphicFrameLocks noChangeAspect="1"/>
            </p:cNvGraphicFramePr>
            <p:nvPr/>
          </p:nvGraphicFramePr>
          <p:xfrm>
            <a:off x="1732" y="1776"/>
            <a:ext cx="1772" cy="288"/>
          </p:xfrm>
          <a:graphic>
            <a:graphicData uri="http://schemas.openxmlformats.org/presentationml/2006/ole">
              <mc:AlternateContent xmlns:mc="http://schemas.openxmlformats.org/markup-compatibility/2006">
                <mc:Choice xmlns:v="urn:schemas-microsoft-com:vml" Requires="v">
                  <p:oleObj spid="_x0000_s40007" name="" r:id="rId1" imgW="1205865" imgH="266700" progId="Equation.DSMT4">
                    <p:embed/>
                  </p:oleObj>
                </mc:Choice>
                <mc:Fallback>
                  <p:oleObj name="" r:id="rId1" imgW="1205865" imgH="266700" progId="Equation.DSMT4">
                    <p:embed/>
                    <p:pic>
                      <p:nvPicPr>
                        <p:cNvPr id="0" name="图片 3261"/>
                        <p:cNvPicPr/>
                        <p:nvPr/>
                      </p:nvPicPr>
                      <p:blipFill>
                        <a:blip r:embed="rId2"/>
                        <a:stretch>
                          <a:fillRect/>
                        </a:stretch>
                      </p:blipFill>
                      <p:spPr>
                        <a:xfrm>
                          <a:off x="1732" y="1776"/>
                          <a:ext cx="1772" cy="288"/>
                        </a:xfrm>
                        <a:prstGeom prst="rect">
                          <a:avLst/>
                        </a:prstGeom>
                        <a:noFill/>
                        <a:ln w="38100">
                          <a:noFill/>
                          <a:miter/>
                        </a:ln>
                      </p:spPr>
                    </p:pic>
                  </p:oleObj>
                </mc:Fallback>
              </mc:AlternateContent>
            </a:graphicData>
          </a:graphic>
        </p:graphicFrame>
        <p:graphicFrame>
          <p:nvGraphicFramePr>
            <p:cNvPr id="98317" name="Object 12"/>
            <p:cNvGraphicFramePr>
              <a:graphicFrameLocks noChangeAspect="1"/>
            </p:cNvGraphicFramePr>
            <p:nvPr/>
          </p:nvGraphicFramePr>
          <p:xfrm>
            <a:off x="1248" y="2445"/>
            <a:ext cx="3264" cy="291"/>
          </p:xfrm>
          <a:graphic>
            <a:graphicData uri="http://schemas.openxmlformats.org/presentationml/2006/ole">
              <mc:AlternateContent xmlns:mc="http://schemas.openxmlformats.org/markup-compatibility/2006">
                <mc:Choice xmlns:v="urn:schemas-microsoft-com:vml" Requires="v">
                  <p:oleObj spid="_x0000_s40008" name="" r:id="rId3" imgW="1739900" imgH="190500" progId="Equation.DSMT4">
                    <p:embed/>
                  </p:oleObj>
                </mc:Choice>
                <mc:Fallback>
                  <p:oleObj name="" r:id="rId3" imgW="1739900" imgH="190500" progId="Equation.DSMT4">
                    <p:embed/>
                    <p:pic>
                      <p:nvPicPr>
                        <p:cNvPr id="0" name="图片 3262"/>
                        <p:cNvPicPr/>
                        <p:nvPr/>
                      </p:nvPicPr>
                      <p:blipFill>
                        <a:blip r:embed="rId4"/>
                        <a:stretch>
                          <a:fillRect/>
                        </a:stretch>
                      </p:blipFill>
                      <p:spPr>
                        <a:xfrm>
                          <a:off x="1248" y="2445"/>
                          <a:ext cx="3264" cy="291"/>
                        </a:xfrm>
                        <a:prstGeom prst="rect">
                          <a:avLst/>
                        </a:prstGeom>
                        <a:noFill/>
                        <a:ln w="38100">
                          <a:noFill/>
                          <a:miter/>
                        </a:ln>
                      </p:spPr>
                    </p:pic>
                  </p:oleObj>
                </mc:Fallback>
              </mc:AlternateContent>
            </a:graphicData>
          </a:graphic>
        </p:graphicFrame>
        <p:graphicFrame>
          <p:nvGraphicFramePr>
            <p:cNvPr id="98318" name="Object 13"/>
            <p:cNvGraphicFramePr>
              <a:graphicFrameLocks noChangeAspect="1"/>
            </p:cNvGraphicFramePr>
            <p:nvPr/>
          </p:nvGraphicFramePr>
          <p:xfrm>
            <a:off x="290" y="3168"/>
            <a:ext cx="2734" cy="249"/>
          </p:xfrm>
          <a:graphic>
            <a:graphicData uri="http://schemas.openxmlformats.org/presentationml/2006/ole">
              <mc:AlternateContent xmlns:mc="http://schemas.openxmlformats.org/markup-compatibility/2006">
                <mc:Choice xmlns:v="urn:schemas-microsoft-com:vml" Requires="v">
                  <p:oleObj spid="_x0000_s40009" name="" r:id="rId5" imgW="2349500" imgH="266700" progId="Equation.DSMT4">
                    <p:embed/>
                  </p:oleObj>
                </mc:Choice>
                <mc:Fallback>
                  <p:oleObj name="" r:id="rId5" imgW="2349500" imgH="266700" progId="Equation.DSMT4">
                    <p:embed/>
                    <p:pic>
                      <p:nvPicPr>
                        <p:cNvPr id="0" name="图片 3265"/>
                        <p:cNvPicPr/>
                        <p:nvPr/>
                      </p:nvPicPr>
                      <p:blipFill>
                        <a:blip r:embed="rId6"/>
                        <a:stretch>
                          <a:fillRect/>
                        </a:stretch>
                      </p:blipFill>
                      <p:spPr>
                        <a:xfrm>
                          <a:off x="290" y="3168"/>
                          <a:ext cx="2734" cy="249"/>
                        </a:xfrm>
                        <a:prstGeom prst="rect">
                          <a:avLst/>
                        </a:prstGeom>
                        <a:noFill/>
                        <a:ln w="38100">
                          <a:noFill/>
                          <a:miter/>
                        </a:ln>
                      </p:spPr>
                    </p:pic>
                  </p:oleObj>
                </mc:Fallback>
              </mc:AlternateContent>
            </a:graphicData>
          </a:graphic>
        </p:graphicFrame>
        <p:graphicFrame>
          <p:nvGraphicFramePr>
            <p:cNvPr id="98319" name="Object 14"/>
            <p:cNvGraphicFramePr>
              <a:graphicFrameLocks noChangeAspect="1"/>
            </p:cNvGraphicFramePr>
            <p:nvPr/>
          </p:nvGraphicFramePr>
          <p:xfrm>
            <a:off x="3120" y="3168"/>
            <a:ext cx="2352" cy="255"/>
          </p:xfrm>
          <a:graphic>
            <a:graphicData uri="http://schemas.openxmlformats.org/presentationml/2006/ole">
              <mc:AlternateContent xmlns:mc="http://schemas.openxmlformats.org/markup-compatibility/2006">
                <mc:Choice xmlns:v="urn:schemas-microsoft-com:vml" Requires="v">
                  <p:oleObj spid="_x0000_s40010" name="" r:id="rId7" imgW="1866900" imgH="190500" progId="Equation.3">
                    <p:embed/>
                  </p:oleObj>
                </mc:Choice>
                <mc:Fallback>
                  <p:oleObj name="" r:id="rId7" imgW="1866900" imgH="190500" progId="Equation.3">
                    <p:embed/>
                    <p:pic>
                      <p:nvPicPr>
                        <p:cNvPr id="0" name="图片 3266"/>
                        <p:cNvPicPr/>
                        <p:nvPr/>
                      </p:nvPicPr>
                      <p:blipFill>
                        <a:blip r:embed="rId8"/>
                        <a:stretch>
                          <a:fillRect/>
                        </a:stretch>
                      </p:blipFill>
                      <p:spPr>
                        <a:xfrm>
                          <a:off x="3120" y="3168"/>
                          <a:ext cx="2352" cy="255"/>
                        </a:xfrm>
                        <a:prstGeom prst="rect">
                          <a:avLst/>
                        </a:prstGeom>
                        <a:noFill/>
                        <a:ln w="38100">
                          <a:noFill/>
                          <a:miter/>
                        </a:ln>
                      </p:spPr>
                    </p:pic>
                  </p:oleObj>
                </mc:Fallback>
              </mc:AlternateContent>
            </a:graphicData>
          </a:graphic>
        </p:graphicFrame>
        <p:graphicFrame>
          <p:nvGraphicFramePr>
            <p:cNvPr id="98320" name="Object 15"/>
            <p:cNvGraphicFramePr>
              <a:graphicFrameLocks noChangeAspect="1"/>
            </p:cNvGraphicFramePr>
            <p:nvPr/>
          </p:nvGraphicFramePr>
          <p:xfrm>
            <a:off x="1680" y="3456"/>
            <a:ext cx="1632" cy="314"/>
          </p:xfrm>
          <a:graphic>
            <a:graphicData uri="http://schemas.openxmlformats.org/presentationml/2006/ole">
              <mc:AlternateContent xmlns:mc="http://schemas.openxmlformats.org/markup-compatibility/2006">
                <mc:Choice xmlns:v="urn:schemas-microsoft-com:vml" Requires="v">
                  <p:oleObj spid="_x0000_s40011" name="" r:id="rId9" imgW="1181100" imgH="228600" progId="Equation.DSMT4">
                    <p:embed/>
                  </p:oleObj>
                </mc:Choice>
                <mc:Fallback>
                  <p:oleObj name="" r:id="rId9" imgW="1181100" imgH="228600" progId="Equation.DSMT4">
                    <p:embed/>
                    <p:pic>
                      <p:nvPicPr>
                        <p:cNvPr id="0" name="图片 3267"/>
                        <p:cNvPicPr/>
                        <p:nvPr/>
                      </p:nvPicPr>
                      <p:blipFill>
                        <a:blip r:embed="rId10"/>
                        <a:stretch>
                          <a:fillRect/>
                        </a:stretch>
                      </p:blipFill>
                      <p:spPr>
                        <a:xfrm>
                          <a:off x="1680" y="3456"/>
                          <a:ext cx="1632" cy="31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08585"/>
                                        </p:tgtEl>
                                        <p:attrNameLst>
                                          <p:attrName>style.visibility</p:attrName>
                                        </p:attrNameLst>
                                      </p:cBhvr>
                                      <p:to>
                                        <p:strVal val="visible"/>
                                      </p:to>
                                    </p:set>
                                    <p:animEffect transition="in" filter="slide(fromTop)">
                                      <p:cBhvr>
                                        <p:cTn id="7" dur="500"/>
                                        <p:tgtEl>
                                          <p:spTgt spid="40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99331" name="Text Box 2"/>
          <p:cNvSpPr txBox="1"/>
          <p:nvPr/>
        </p:nvSpPr>
        <p:spPr>
          <a:xfrm>
            <a:off x="342900" y="1676400"/>
            <a:ext cx="8621713" cy="4546600"/>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40000"/>
              </a:lnSpc>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4.7</a:t>
            </a:r>
            <a:r>
              <a:rPr lang="en-US" altLang="zh-CN" sz="2600" b="1" dirty="0">
                <a:latin typeface="宋体" pitchFamily="2" charset="-122"/>
              </a:rPr>
              <a:t> </a:t>
            </a:r>
            <a:r>
              <a:rPr lang="zh-CN" altLang="en-US" sz="2600" b="1" dirty="0">
                <a:latin typeface="宋体" pitchFamily="2" charset="-122"/>
              </a:rPr>
              <a:t>已知输入的模糊集合</a:t>
            </a:r>
            <a:r>
              <a:rPr lang="en-US" altLang="zh-CN" sz="2600" b="1" i="1" dirty="0">
                <a:latin typeface="Times New Roman" panose="02020603050405020304" pitchFamily="18" charset="0"/>
              </a:rPr>
              <a:t>A</a:t>
            </a:r>
            <a:r>
              <a:rPr lang="zh-CN" altLang="en-US" sz="2600" b="1" dirty="0">
                <a:latin typeface="宋体" pitchFamily="2" charset="-122"/>
              </a:rPr>
              <a:t>和输出的模糊集合</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99332" name="Object 3"/>
          <p:cNvGraphicFramePr>
            <a:graphicFrameLocks noChangeAspect="1"/>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spid="_x0000_s41003" name="" r:id="rId1" imgW="2984500" imgH="203200" progId="Equation.DSMT4">
                  <p:embed/>
                </p:oleObj>
              </mc:Choice>
              <mc:Fallback>
                <p:oleObj name="" r:id="rId1" imgW="2984500" imgH="203200" progId="Equation.DSMT4">
                  <p:embed/>
                  <p:pic>
                    <p:nvPicPr>
                      <p:cNvPr id="0" name="图片 3263"/>
                      <p:cNvPicPr/>
                      <p:nvPr/>
                    </p:nvPicPr>
                    <p:blipFill>
                      <a:blip r:embed="rId2"/>
                      <a:stretch>
                        <a:fillRect/>
                      </a:stretch>
                    </p:blipFill>
                    <p:spPr>
                      <a:xfrm>
                        <a:off x="1447800" y="2438400"/>
                        <a:ext cx="6611938" cy="457200"/>
                      </a:xfrm>
                      <a:prstGeom prst="rect">
                        <a:avLst/>
                      </a:prstGeom>
                      <a:noFill/>
                      <a:ln w="38100">
                        <a:noFill/>
                        <a:miter/>
                      </a:ln>
                    </p:spPr>
                  </p:pic>
                </p:oleObj>
              </mc:Fallback>
            </mc:AlternateContent>
          </a:graphicData>
        </a:graphic>
      </p:graphicFrame>
      <p:graphicFrame>
        <p:nvGraphicFramePr>
          <p:cNvPr id="99333" name="Object 4"/>
          <p:cNvGraphicFramePr>
            <a:graphicFrameLocks noChangeAspect="1"/>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spid="_x0000_s41004" name="" r:id="rId3" imgW="2362200" imgH="203200" progId="Equation.DSMT4">
                  <p:embed/>
                </p:oleObj>
              </mc:Choice>
              <mc:Fallback>
                <p:oleObj name="" r:id="rId3" imgW="2362200" imgH="203200" progId="Equation.DSMT4">
                  <p:embed/>
                  <p:pic>
                    <p:nvPicPr>
                      <p:cNvPr id="0" name="图片 3264"/>
                      <p:cNvPicPr/>
                      <p:nvPr/>
                    </p:nvPicPr>
                    <p:blipFill>
                      <a:blip r:embed="rId4"/>
                      <a:stretch>
                        <a:fillRect/>
                      </a:stretch>
                    </p:blipFill>
                    <p:spPr>
                      <a:xfrm>
                        <a:off x="1457325" y="2971800"/>
                        <a:ext cx="5237163" cy="457200"/>
                      </a:xfrm>
                      <a:prstGeom prst="rect">
                        <a:avLst/>
                      </a:prstGeom>
                      <a:noFill/>
                      <a:ln w="38100">
                        <a:noFill/>
                        <a:miter/>
                      </a:ln>
                    </p:spPr>
                  </p:pic>
                </p:oleObj>
              </mc:Fallback>
            </mc:AlternateContent>
          </a:graphicData>
        </a:graphic>
      </p:graphicFrame>
      <p:sp>
        <p:nvSpPr>
          <p:cNvPr id="99334" name="Rectangle 5"/>
          <p:cNvSpPr/>
          <p:nvPr/>
        </p:nvSpPr>
        <p:spPr>
          <a:xfrm>
            <a:off x="381000" y="3429000"/>
            <a:ext cx="3733800" cy="1084263"/>
          </a:xfrm>
          <a:prstGeom prst="rect">
            <a:avLst/>
          </a:prstGeom>
          <a:noFill/>
          <a:ln w="9525">
            <a:noFill/>
          </a:ln>
        </p:spPr>
        <p:txBody>
          <a:bodyPr wrap="none">
            <a:spAutoFit/>
          </a:bodyPr>
          <a:lstStyle/>
          <a:p>
            <a:pPr eaLnBrk="1" hangingPunct="1">
              <a:spcAft>
                <a:spcPct val="50000"/>
              </a:spcAft>
              <a:buClr>
                <a:srgbClr val="0000FF"/>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求</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到</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的模糊关系</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eaLnBrk="1" hangingPunct="1">
              <a:buClr>
                <a:srgbClr val="0000FF"/>
              </a:buClr>
              <a:buFont typeface="Wingdings" panose="05000000000000000000" pitchFamily="2" charset="2"/>
              <a:buChar char="§"/>
            </a:pPr>
            <a:r>
              <a:rPr lang="zh-CN" altLang="en-US" sz="2600" b="1" dirty="0">
                <a:latin typeface="Times New Roman" panose="02020603050405020304" pitchFamily="18" charset="0"/>
              </a:rPr>
              <a:t> 解：</a:t>
            </a:r>
            <a:endParaRPr lang="zh-CN" altLang="en-US" sz="2600" b="1" dirty="0">
              <a:latin typeface="Times New Roman" panose="02020603050405020304" pitchFamily="18" charset="0"/>
            </a:endParaRPr>
          </a:p>
        </p:txBody>
      </p:sp>
      <p:sp>
        <p:nvSpPr>
          <p:cNvPr id="99335" name="Rectangle 6"/>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99336" name="Rectangle 7"/>
          <p:cNvSpPr/>
          <p:nvPr/>
        </p:nvSpPr>
        <p:spPr>
          <a:xfrm>
            <a:off x="381000" y="990600"/>
            <a:ext cx="1968500"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模糊关系</a:t>
            </a:r>
            <a:endParaRPr lang="zh-CN" altLang="en-US" sz="2800" b="1" dirty="0">
              <a:latin typeface="Times New Roman" panose="02020603050405020304" pitchFamily="18" charset="0"/>
            </a:endParaRPr>
          </a:p>
        </p:txBody>
      </p:sp>
      <p:grpSp>
        <p:nvGrpSpPr>
          <p:cNvPr id="409608" name="Group 8"/>
          <p:cNvGrpSpPr/>
          <p:nvPr/>
        </p:nvGrpSpPr>
        <p:grpSpPr>
          <a:xfrm>
            <a:off x="1547813" y="3860800"/>
            <a:ext cx="6192837" cy="2286000"/>
            <a:chOff x="975" y="2432"/>
            <a:chExt cx="3901" cy="1440"/>
          </a:xfrm>
        </p:grpSpPr>
        <p:sp>
          <p:nvSpPr>
            <p:cNvPr id="99338" name="AutoShape 9"/>
            <p:cNvSpPr>
              <a:spLocks noChangeAspect="1" noTextEdit="1"/>
            </p:cNvSpPr>
            <p:nvPr/>
          </p:nvSpPr>
          <p:spPr>
            <a:xfrm>
              <a:off x="975" y="2432"/>
              <a:ext cx="3672" cy="1440"/>
            </a:xfrm>
            <a:prstGeom prst="rect">
              <a:avLst/>
            </a:prstGeom>
            <a:noFill/>
            <a:ln w="9525">
              <a:noFill/>
            </a:ln>
          </p:spPr>
          <p:txBody>
            <a:bodyPr/>
            <a:lstStyle/>
            <a:p>
              <a:endParaRPr lang="zh-CN" altLang="en-US"/>
            </a:p>
          </p:txBody>
        </p:sp>
        <p:sp>
          <p:nvSpPr>
            <p:cNvPr id="99339" name="Rectangle 10"/>
            <p:cNvSpPr/>
            <p:nvPr/>
          </p:nvSpPr>
          <p:spPr>
            <a:xfrm>
              <a:off x="2858" y="3608"/>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40" name="Rectangle 11"/>
            <p:cNvSpPr/>
            <p:nvPr/>
          </p:nvSpPr>
          <p:spPr>
            <a:xfrm>
              <a:off x="2813" y="3608"/>
              <a:ext cx="48"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99341" name="Rectangle 12"/>
            <p:cNvSpPr/>
            <p:nvPr/>
          </p:nvSpPr>
          <p:spPr>
            <a:xfrm>
              <a:off x="2724" y="3608"/>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42" name="Rectangle 13"/>
            <p:cNvSpPr/>
            <p:nvPr/>
          </p:nvSpPr>
          <p:spPr>
            <a:xfrm>
              <a:off x="2858" y="3320"/>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2</a:t>
              </a:r>
              <a:endParaRPr lang="en-US" altLang="zh-CN" dirty="0">
                <a:latin typeface="Arial" panose="020B0604020202090204" pitchFamily="34" charset="0"/>
              </a:endParaRPr>
            </a:p>
          </p:txBody>
        </p:sp>
        <p:sp>
          <p:nvSpPr>
            <p:cNvPr id="99343" name="Rectangle 14"/>
            <p:cNvSpPr/>
            <p:nvPr/>
          </p:nvSpPr>
          <p:spPr>
            <a:xfrm>
              <a:off x="2813" y="3320"/>
              <a:ext cx="48"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99344" name="Rectangle 15"/>
            <p:cNvSpPr/>
            <p:nvPr/>
          </p:nvSpPr>
          <p:spPr>
            <a:xfrm>
              <a:off x="2724" y="3320"/>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45" name="Rectangle 16"/>
            <p:cNvSpPr/>
            <p:nvPr/>
          </p:nvSpPr>
          <p:spPr>
            <a:xfrm>
              <a:off x="2859" y="3032"/>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5</a:t>
              </a:r>
              <a:endParaRPr lang="en-US" altLang="zh-CN" dirty="0">
                <a:latin typeface="Arial" panose="020B0604020202090204" pitchFamily="34" charset="0"/>
              </a:endParaRPr>
            </a:p>
          </p:txBody>
        </p:sp>
        <p:sp>
          <p:nvSpPr>
            <p:cNvPr id="99346" name="Rectangle 17"/>
            <p:cNvSpPr/>
            <p:nvPr/>
          </p:nvSpPr>
          <p:spPr>
            <a:xfrm>
              <a:off x="2815" y="3032"/>
              <a:ext cx="48"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99347" name="Rectangle 18"/>
            <p:cNvSpPr/>
            <p:nvPr/>
          </p:nvSpPr>
          <p:spPr>
            <a:xfrm>
              <a:off x="2726" y="3032"/>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48" name="Rectangle 19"/>
            <p:cNvSpPr/>
            <p:nvPr/>
          </p:nvSpPr>
          <p:spPr>
            <a:xfrm>
              <a:off x="2859" y="2744"/>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8</a:t>
              </a:r>
              <a:endParaRPr lang="en-US" altLang="zh-CN" dirty="0">
                <a:latin typeface="Arial" panose="020B0604020202090204" pitchFamily="34" charset="0"/>
              </a:endParaRPr>
            </a:p>
          </p:txBody>
        </p:sp>
        <p:sp>
          <p:nvSpPr>
            <p:cNvPr id="99349" name="Rectangle 20"/>
            <p:cNvSpPr/>
            <p:nvPr/>
          </p:nvSpPr>
          <p:spPr>
            <a:xfrm>
              <a:off x="2815" y="2744"/>
              <a:ext cx="48"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99350" name="Rectangle 21"/>
            <p:cNvSpPr/>
            <p:nvPr/>
          </p:nvSpPr>
          <p:spPr>
            <a:xfrm>
              <a:off x="2726" y="2744"/>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51" name="Rectangle 22"/>
            <p:cNvSpPr/>
            <p:nvPr/>
          </p:nvSpPr>
          <p:spPr>
            <a:xfrm>
              <a:off x="2850" y="2456"/>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99352" name="Rectangle 23"/>
            <p:cNvSpPr/>
            <p:nvPr/>
          </p:nvSpPr>
          <p:spPr>
            <a:xfrm>
              <a:off x="2805" y="2456"/>
              <a:ext cx="48"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99353" name="Rectangle 24"/>
            <p:cNvSpPr/>
            <p:nvPr/>
          </p:nvSpPr>
          <p:spPr>
            <a:xfrm>
              <a:off x="2716" y="2456"/>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1</a:t>
              </a:r>
              <a:endParaRPr lang="en-US" altLang="zh-CN" dirty="0">
                <a:latin typeface="Arial" panose="020B0604020202090204" pitchFamily="34" charset="0"/>
              </a:endParaRPr>
            </a:p>
          </p:txBody>
        </p:sp>
        <p:sp>
          <p:nvSpPr>
            <p:cNvPr id="99354" name="Rectangle 25"/>
            <p:cNvSpPr/>
            <p:nvPr/>
          </p:nvSpPr>
          <p:spPr>
            <a:xfrm>
              <a:off x="3053" y="3047"/>
              <a:ext cx="77"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MT Extra" panose="05050102010205020202" pitchFamily="18" charset="2"/>
                </a:rPr>
                <a:t>o</a:t>
              </a:r>
              <a:endParaRPr lang="en-US" altLang="zh-CN" dirty="0">
                <a:latin typeface="Arial" panose="020B0604020202090204" pitchFamily="34" charset="0"/>
              </a:endParaRPr>
            </a:p>
          </p:txBody>
        </p:sp>
        <p:sp>
          <p:nvSpPr>
            <p:cNvPr id="99355" name="Rectangle 26"/>
            <p:cNvSpPr/>
            <p:nvPr/>
          </p:nvSpPr>
          <p:spPr>
            <a:xfrm>
              <a:off x="2142" y="3047"/>
              <a:ext cx="77"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MT Extra" panose="05050102010205020202" pitchFamily="18" charset="2"/>
                </a:rPr>
                <a:t>o</a:t>
              </a:r>
              <a:endParaRPr lang="en-US" altLang="zh-CN" dirty="0">
                <a:latin typeface="Arial" panose="020B0604020202090204" pitchFamily="34" charset="0"/>
              </a:endParaRPr>
            </a:p>
          </p:txBody>
        </p:sp>
        <p:sp>
          <p:nvSpPr>
            <p:cNvPr id="99356" name="Rectangle 27"/>
            <p:cNvSpPr/>
            <p:nvPr/>
          </p:nvSpPr>
          <p:spPr>
            <a:xfrm>
              <a:off x="2950" y="355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57" name="Rectangle 28"/>
            <p:cNvSpPr/>
            <p:nvPr/>
          </p:nvSpPr>
          <p:spPr>
            <a:xfrm>
              <a:off x="2950" y="3368"/>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58" name="Rectangle 29"/>
            <p:cNvSpPr/>
            <p:nvPr/>
          </p:nvSpPr>
          <p:spPr>
            <a:xfrm>
              <a:off x="2950" y="3184"/>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59" name="Rectangle 30"/>
            <p:cNvSpPr/>
            <p:nvPr/>
          </p:nvSpPr>
          <p:spPr>
            <a:xfrm>
              <a:off x="2950" y="3000"/>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60" name="Rectangle 31"/>
            <p:cNvSpPr/>
            <p:nvPr/>
          </p:nvSpPr>
          <p:spPr>
            <a:xfrm>
              <a:off x="2950" y="2816"/>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61" name="Rectangle 32"/>
            <p:cNvSpPr/>
            <p:nvPr/>
          </p:nvSpPr>
          <p:spPr>
            <a:xfrm>
              <a:off x="2950" y="263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99362" name="Rectangle 33"/>
            <p:cNvSpPr/>
            <p:nvPr/>
          </p:nvSpPr>
          <p:spPr>
            <a:xfrm>
              <a:off x="2950" y="363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û</a:t>
              </a:r>
              <a:endParaRPr lang="en-US" altLang="zh-CN" dirty="0">
                <a:latin typeface="Arial" panose="020B0604020202090204" pitchFamily="34" charset="0"/>
              </a:endParaRPr>
            </a:p>
          </p:txBody>
        </p:sp>
        <p:sp>
          <p:nvSpPr>
            <p:cNvPr id="99363" name="Rectangle 34"/>
            <p:cNvSpPr/>
            <p:nvPr/>
          </p:nvSpPr>
          <p:spPr>
            <a:xfrm>
              <a:off x="2950" y="2448"/>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ù</a:t>
              </a:r>
              <a:endParaRPr lang="en-US" altLang="zh-CN" dirty="0">
                <a:latin typeface="Arial" panose="020B0604020202090204" pitchFamily="34" charset="0"/>
              </a:endParaRPr>
            </a:p>
          </p:txBody>
        </p:sp>
        <p:sp>
          <p:nvSpPr>
            <p:cNvPr id="99364" name="Rectangle 35"/>
            <p:cNvSpPr/>
            <p:nvPr/>
          </p:nvSpPr>
          <p:spPr>
            <a:xfrm>
              <a:off x="2654" y="355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65" name="Rectangle 36"/>
            <p:cNvSpPr/>
            <p:nvPr/>
          </p:nvSpPr>
          <p:spPr>
            <a:xfrm>
              <a:off x="2654" y="3368"/>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66" name="Rectangle 37"/>
            <p:cNvSpPr/>
            <p:nvPr/>
          </p:nvSpPr>
          <p:spPr>
            <a:xfrm>
              <a:off x="2654" y="3184"/>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67" name="Rectangle 38"/>
            <p:cNvSpPr/>
            <p:nvPr/>
          </p:nvSpPr>
          <p:spPr>
            <a:xfrm>
              <a:off x="2654" y="3000"/>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68" name="Rectangle 39"/>
            <p:cNvSpPr/>
            <p:nvPr/>
          </p:nvSpPr>
          <p:spPr>
            <a:xfrm>
              <a:off x="2654" y="2816"/>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69" name="Rectangle 40"/>
            <p:cNvSpPr/>
            <p:nvPr/>
          </p:nvSpPr>
          <p:spPr>
            <a:xfrm>
              <a:off x="2654" y="263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99370" name="Rectangle 41"/>
            <p:cNvSpPr/>
            <p:nvPr/>
          </p:nvSpPr>
          <p:spPr>
            <a:xfrm>
              <a:off x="2654" y="3632"/>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ë</a:t>
              </a:r>
              <a:endParaRPr lang="en-US" altLang="zh-CN" dirty="0">
                <a:latin typeface="Arial" panose="020B0604020202090204" pitchFamily="34" charset="0"/>
              </a:endParaRPr>
            </a:p>
          </p:txBody>
        </p:sp>
        <p:sp>
          <p:nvSpPr>
            <p:cNvPr id="99371" name="Rectangle 42"/>
            <p:cNvSpPr/>
            <p:nvPr/>
          </p:nvSpPr>
          <p:spPr>
            <a:xfrm>
              <a:off x="2654" y="2448"/>
              <a:ext cx="7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é</a:t>
              </a:r>
              <a:endParaRPr lang="en-US" altLang="zh-CN" dirty="0">
                <a:latin typeface="Arial" panose="020B0604020202090204" pitchFamily="34" charset="0"/>
              </a:endParaRPr>
            </a:p>
          </p:txBody>
        </p:sp>
        <p:sp>
          <p:nvSpPr>
            <p:cNvPr id="99372" name="Rectangle 43"/>
            <p:cNvSpPr/>
            <p:nvPr/>
          </p:nvSpPr>
          <p:spPr>
            <a:xfrm>
              <a:off x="2507" y="3007"/>
              <a:ext cx="105"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99373" name="Rectangle 44"/>
            <p:cNvSpPr/>
            <p:nvPr/>
          </p:nvSpPr>
          <p:spPr>
            <a:xfrm>
              <a:off x="1746" y="3007"/>
              <a:ext cx="105"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99374" name="Rectangle 45"/>
            <p:cNvSpPr/>
            <p:nvPr/>
          </p:nvSpPr>
          <p:spPr>
            <a:xfrm>
              <a:off x="1454" y="3007"/>
              <a:ext cx="96"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99375" name="Rectangle 46"/>
            <p:cNvSpPr/>
            <p:nvPr/>
          </p:nvSpPr>
          <p:spPr>
            <a:xfrm>
              <a:off x="1166" y="3007"/>
              <a:ext cx="105"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99376" name="Rectangle 47"/>
            <p:cNvSpPr/>
            <p:nvPr/>
          </p:nvSpPr>
          <p:spPr>
            <a:xfrm>
              <a:off x="2370" y="3148"/>
              <a:ext cx="68" cy="134"/>
            </a:xfrm>
            <a:prstGeom prst="rect">
              <a:avLst/>
            </a:prstGeom>
            <a:noFill/>
            <a:ln w="9525">
              <a:noFill/>
            </a:ln>
          </p:spPr>
          <p:txBody>
            <a:bodyPr wrap="none" lIns="0" tIns="0" rIns="0" bIns="0">
              <a:spAutoFit/>
            </a:bodyPr>
            <a:lstStyle/>
            <a:p>
              <a:pPr eaLnBrk="1" hangingPunct="1"/>
              <a:r>
                <a:rPr lang="en-US" altLang="zh-CN" sz="14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sp>
          <p:nvSpPr>
            <p:cNvPr id="99377" name="Rectangle 48"/>
            <p:cNvSpPr/>
            <p:nvPr/>
          </p:nvSpPr>
          <p:spPr>
            <a:xfrm>
              <a:off x="2017" y="3014"/>
              <a:ext cx="68" cy="134"/>
            </a:xfrm>
            <a:prstGeom prst="rect">
              <a:avLst/>
            </a:prstGeom>
            <a:noFill/>
            <a:ln w="9525">
              <a:noFill/>
            </a:ln>
          </p:spPr>
          <p:txBody>
            <a:bodyPr wrap="none" lIns="0" tIns="0" rIns="0" bIns="0">
              <a:spAutoFit/>
            </a:bodyPr>
            <a:lstStyle/>
            <a:p>
              <a:pPr eaLnBrk="1" hangingPunct="1"/>
              <a:r>
                <a:rPr lang="en-US" altLang="zh-CN" sz="1400" dirty="0">
                  <a:solidFill>
                    <a:srgbClr val="000000"/>
                  </a:solidFill>
                  <a:latin typeface="Times New Roman" panose="02020603050405020304" pitchFamily="18" charset="0"/>
                </a:rPr>
                <a:t>T</a:t>
              </a:r>
              <a:endParaRPr lang="en-US" altLang="zh-CN" dirty="0">
                <a:latin typeface="Arial" panose="020B0604020202090204" pitchFamily="34" charset="0"/>
              </a:endParaRPr>
            </a:p>
          </p:txBody>
        </p:sp>
        <p:sp>
          <p:nvSpPr>
            <p:cNvPr id="99378" name="Rectangle 49"/>
            <p:cNvSpPr/>
            <p:nvPr/>
          </p:nvSpPr>
          <p:spPr>
            <a:xfrm>
              <a:off x="2018" y="3148"/>
              <a:ext cx="68" cy="134"/>
            </a:xfrm>
            <a:prstGeom prst="rect">
              <a:avLst/>
            </a:prstGeom>
            <a:noFill/>
            <a:ln w="9525">
              <a:noFill/>
            </a:ln>
          </p:spPr>
          <p:txBody>
            <a:bodyPr wrap="none" lIns="0" tIns="0" rIns="0" bIns="0">
              <a:spAutoFit/>
            </a:bodyPr>
            <a:lstStyle/>
            <a:p>
              <a:pPr eaLnBrk="1" hangingPunct="1"/>
              <a:r>
                <a:rPr lang="en-US" altLang="zh-CN" sz="14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99379" name="Rectangle 50"/>
            <p:cNvSpPr/>
            <p:nvPr/>
          </p:nvSpPr>
          <p:spPr>
            <a:xfrm>
              <a:off x="1587" y="3029"/>
              <a:ext cx="117" cy="230"/>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sp>
          <p:nvSpPr>
            <p:cNvPr id="99380" name="Rectangle 51"/>
            <p:cNvSpPr/>
            <p:nvPr/>
          </p:nvSpPr>
          <p:spPr>
            <a:xfrm>
              <a:off x="1325" y="3029"/>
              <a:ext cx="117" cy="230"/>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99381" name="Rectangle 52"/>
            <p:cNvSpPr/>
            <p:nvPr/>
          </p:nvSpPr>
          <p:spPr>
            <a:xfrm>
              <a:off x="1008" y="3029"/>
              <a:ext cx="117" cy="230"/>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Times New Roman" panose="02020603050405020304" pitchFamily="18" charset="0"/>
                </a:rPr>
                <a:t>R</a:t>
              </a:r>
              <a:endParaRPr lang="en-US" altLang="zh-CN" dirty="0">
                <a:latin typeface="Arial" panose="020B0604020202090204" pitchFamily="34" charset="0"/>
              </a:endParaRPr>
            </a:p>
          </p:txBody>
        </p:sp>
        <p:sp>
          <p:nvSpPr>
            <p:cNvPr id="99382" name="Rectangle 53"/>
            <p:cNvSpPr/>
            <p:nvPr/>
          </p:nvSpPr>
          <p:spPr>
            <a:xfrm>
              <a:off x="2251" y="3007"/>
              <a:ext cx="111" cy="230"/>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Symbol" panose="05050102010706020507" pitchFamily="18" charset="2"/>
                </a:rPr>
                <a:t>m</a:t>
              </a:r>
              <a:endParaRPr lang="en-US" altLang="zh-CN" dirty="0">
                <a:latin typeface="Arial" panose="020B0604020202090204" pitchFamily="34" charset="0"/>
              </a:endParaRPr>
            </a:p>
          </p:txBody>
        </p:sp>
        <p:sp>
          <p:nvSpPr>
            <p:cNvPr id="99383" name="Rectangle 54"/>
            <p:cNvSpPr/>
            <p:nvPr/>
          </p:nvSpPr>
          <p:spPr>
            <a:xfrm>
              <a:off x="1894" y="3007"/>
              <a:ext cx="111" cy="230"/>
            </a:xfrm>
            <a:prstGeom prst="rect">
              <a:avLst/>
            </a:prstGeom>
            <a:noFill/>
            <a:ln w="9525">
              <a:noFill/>
            </a:ln>
          </p:spPr>
          <p:txBody>
            <a:bodyPr wrap="none" lIns="0" tIns="0" rIns="0" bIns="0">
              <a:spAutoFit/>
            </a:bodyPr>
            <a:lstStyle/>
            <a:p>
              <a:pPr eaLnBrk="1" hangingPunct="1"/>
              <a:r>
                <a:rPr lang="en-US" altLang="zh-CN" sz="2400" i="1" dirty="0">
                  <a:solidFill>
                    <a:srgbClr val="000000"/>
                  </a:solidFill>
                  <a:latin typeface="Symbol" panose="05050102010706020507" pitchFamily="18" charset="2"/>
                </a:rPr>
                <a:t>m</a:t>
              </a:r>
              <a:endParaRPr lang="en-US" altLang="zh-CN" dirty="0">
                <a:latin typeface="Arial" panose="020B0604020202090204" pitchFamily="34" charset="0"/>
              </a:endParaRPr>
            </a:p>
          </p:txBody>
        </p:sp>
        <p:graphicFrame>
          <p:nvGraphicFramePr>
            <p:cNvPr id="99384" name="Object 55"/>
            <p:cNvGraphicFramePr>
              <a:graphicFrameLocks noChangeAspect="1"/>
            </p:cNvGraphicFramePr>
            <p:nvPr/>
          </p:nvGraphicFramePr>
          <p:xfrm>
            <a:off x="3107" y="3041"/>
            <a:ext cx="1769" cy="253"/>
          </p:xfrm>
          <a:graphic>
            <a:graphicData uri="http://schemas.openxmlformats.org/presentationml/2006/ole">
              <mc:AlternateContent xmlns:mc="http://schemas.openxmlformats.org/markup-compatibility/2006">
                <mc:Choice xmlns:v="urn:schemas-microsoft-com:vml" Requires="v">
                  <p:oleObj spid="_x0000_s41005" name="" r:id="rId5" imgW="1422400" imgH="203200" progId="Equation.3">
                    <p:embed/>
                  </p:oleObj>
                </mc:Choice>
                <mc:Fallback>
                  <p:oleObj name="" r:id="rId5" imgW="1422400" imgH="203200" progId="Equation.3">
                    <p:embed/>
                    <p:pic>
                      <p:nvPicPr>
                        <p:cNvPr id="0" name="图片 3269"/>
                        <p:cNvPicPr/>
                        <p:nvPr/>
                      </p:nvPicPr>
                      <p:blipFill>
                        <a:blip r:embed="rId6"/>
                        <a:stretch>
                          <a:fillRect/>
                        </a:stretch>
                      </p:blipFill>
                      <p:spPr>
                        <a:xfrm>
                          <a:off x="3107" y="3041"/>
                          <a:ext cx="1769" cy="253"/>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608"/>
                                        </p:tgtEl>
                                        <p:attrNameLst>
                                          <p:attrName>style.visibility</p:attrName>
                                        </p:attrNameLst>
                                      </p:cBhvr>
                                      <p:to>
                                        <p:strVal val="visible"/>
                                      </p:to>
                                    </p:set>
                                    <p:animEffect transition="in" filter="checkerboard(across)">
                                      <p:cBhvr>
                                        <p:cTn id="7" dur="500"/>
                                        <p:tgtEl>
                                          <p:spTgt spid="409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0243" name="Rectangle 2"/>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51235" name="Rectangle 3"/>
          <p:cNvSpPr>
            <a:spLocks noGrp="1"/>
          </p:cNvSpPr>
          <p:nvPr>
            <p:ph idx="1"/>
          </p:nvPr>
        </p:nvSpPr>
        <p:spPr>
          <a:xfrm>
            <a:off x="501650" y="1181100"/>
            <a:ext cx="8642350" cy="4343400"/>
          </a:xfrm>
        </p:spPr>
        <p:txBody>
          <a:bodyPr vert="horz" wrap="square" lIns="91440" tIns="45720" rIns="91440" bIns="45720" anchor="t" anchorCtr="0"/>
          <a:lstStyle/>
          <a:p>
            <a:pPr eaLnBrk="1" hangingPunct="1">
              <a:spcBef>
                <a:spcPct val="80000"/>
              </a:spcBef>
            </a:pPr>
            <a:r>
              <a:rPr lang="zh-CN" altLang="en-US" b="1" dirty="0">
                <a:latin typeface="Times New Roman" panose="02020603050405020304" pitchFamily="18" charset="0"/>
              </a:rPr>
              <a:t>不确定性的表示与量度</a:t>
            </a:r>
            <a:endParaRPr lang="zh-CN" altLang="en-US" b="1" dirty="0">
              <a:latin typeface="Times New Roman" panose="02020603050405020304" pitchFamily="18" charset="0"/>
            </a:endParaRPr>
          </a:p>
          <a:p>
            <a:pPr eaLnBrk="1" hangingPunct="1">
              <a:spcBef>
                <a:spcPct val="80000"/>
              </a:spcBef>
            </a:pPr>
            <a:r>
              <a:rPr lang="zh-CN" altLang="en-US" b="1" dirty="0">
                <a:latin typeface="Times New Roman" panose="02020603050405020304" pitchFamily="18" charset="0"/>
              </a:rPr>
              <a:t> 不确定性匹配算法及阈值的选择</a:t>
            </a:r>
            <a:endParaRPr lang="zh-CN" altLang="en-US" b="1" dirty="0">
              <a:latin typeface="Times New Roman" panose="02020603050405020304" pitchFamily="18" charset="0"/>
            </a:endParaRPr>
          </a:p>
          <a:p>
            <a:pPr eaLnBrk="1" hangingPunct="1">
              <a:spcBef>
                <a:spcPct val="80000"/>
              </a:spcBef>
            </a:pPr>
            <a:r>
              <a:rPr lang="zh-CN" altLang="en-US" b="1" dirty="0">
                <a:latin typeface="Times New Roman" panose="02020603050405020304" pitchFamily="18" charset="0"/>
              </a:rPr>
              <a:t> 组合证据不确定性的算法</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spcBef>
                <a:spcPct val="80000"/>
              </a:spcBef>
            </a:pPr>
            <a:r>
              <a:rPr lang="zh-CN" altLang="en-US" b="1" dirty="0">
                <a:latin typeface="Times New Roman" panose="02020603050405020304" pitchFamily="18" charset="0"/>
              </a:rPr>
              <a:t> 不确定性的传递算法</a:t>
            </a:r>
            <a:endParaRPr lang="zh-CN" altLang="en-US" b="1" dirty="0">
              <a:latin typeface="Times New Roman" panose="02020603050405020304" pitchFamily="18" charset="0"/>
            </a:endParaRPr>
          </a:p>
          <a:p>
            <a:pPr eaLnBrk="1" hangingPunct="1">
              <a:spcBef>
                <a:spcPct val="80000"/>
              </a:spcBef>
            </a:pPr>
            <a:r>
              <a:rPr lang="zh-CN" altLang="en-US" b="1" dirty="0">
                <a:latin typeface="Times New Roman" panose="02020603050405020304" pitchFamily="18" charset="0"/>
              </a:rPr>
              <a:t> 结论不确定性的合成</a:t>
            </a:r>
            <a:endParaRPr lang="zh-CN" altLang="en-US" b="1" dirty="0">
              <a:latin typeface="Times New Roman" panose="02020603050405020304" pitchFamily="18" charset="0"/>
            </a:endParaRPr>
          </a:p>
        </p:txBody>
      </p:sp>
      <p:sp>
        <p:nvSpPr>
          <p:cNvPr id="1024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4.1  </a:t>
            </a:r>
            <a:r>
              <a:rPr lang="zh-CN" altLang="en-US" sz="3800" dirty="0">
                <a:solidFill>
                  <a:schemeClr val="bg1"/>
                </a:solidFill>
                <a:latin typeface="Times New Roman" panose="02020603050405020304" pitchFamily="18" charset="0"/>
              </a:rPr>
              <a:t>不确定性推理中的基本问题</a:t>
            </a:r>
            <a:endParaRPr lang="zh-CN" altLang="en-US" sz="3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410626" name="Text Box 2"/>
          <p:cNvSpPr txBox="1"/>
          <p:nvPr/>
        </p:nvSpPr>
        <p:spPr>
          <a:xfrm>
            <a:off x="266700" y="1676400"/>
            <a:ext cx="8458200" cy="3435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410627" name="Object 3"/>
          <p:cNvGraphicFramePr>
            <a:graphicFrameLocks noChangeAspect="1"/>
          </p:cNvGraphicFramePr>
          <p:nvPr/>
        </p:nvGraphicFramePr>
        <p:xfrm>
          <a:off x="609600" y="2438400"/>
          <a:ext cx="5029200" cy="2308225"/>
        </p:xfrm>
        <a:graphic>
          <a:graphicData uri="http://schemas.openxmlformats.org/presentationml/2006/ole">
            <mc:AlternateContent xmlns:mc="http://schemas.openxmlformats.org/markup-compatibility/2006">
              <mc:Choice xmlns:v="urn:schemas-microsoft-com:vml" Requires="v">
                <p:oleObj spid="_x0000_s42013" name="" r:id="rId1" imgW="2247900" imgH="876300" progId="Equation.DSMT4">
                  <p:embed/>
                </p:oleObj>
              </mc:Choice>
              <mc:Fallback>
                <p:oleObj name="" r:id="rId1" imgW="2247900" imgH="876300" progId="Equation.DSMT4">
                  <p:embed/>
                  <p:pic>
                    <p:nvPicPr>
                      <p:cNvPr id="0" name="图片 3270"/>
                      <p:cNvPicPr/>
                      <p:nvPr/>
                    </p:nvPicPr>
                    <p:blipFill>
                      <a:blip r:embed="rId2"/>
                      <a:stretch>
                        <a:fillRect/>
                      </a:stretch>
                    </p:blipFill>
                    <p:spPr>
                      <a:xfrm>
                        <a:off x="609600" y="2438400"/>
                        <a:ext cx="5029200" cy="2308225"/>
                      </a:xfrm>
                      <a:prstGeom prst="rect">
                        <a:avLst/>
                      </a:prstGeom>
                      <a:noFill/>
                      <a:ln w="38100">
                        <a:noFill/>
                        <a:miter/>
                      </a:ln>
                    </p:spPr>
                  </p:pic>
                </p:oleObj>
              </mc:Fallback>
            </mc:AlternateContent>
          </a:graphicData>
        </a:graphic>
      </p:graphicFrame>
      <p:graphicFrame>
        <p:nvGraphicFramePr>
          <p:cNvPr id="410628" name="Object 4"/>
          <p:cNvGraphicFramePr>
            <a:graphicFrameLocks noChangeAspect="1"/>
          </p:cNvGraphicFramePr>
          <p:nvPr/>
        </p:nvGraphicFramePr>
        <p:xfrm>
          <a:off x="5715000" y="2438400"/>
          <a:ext cx="2362200" cy="2362200"/>
        </p:xfrm>
        <a:graphic>
          <a:graphicData uri="http://schemas.openxmlformats.org/presentationml/2006/ole">
            <mc:AlternateContent xmlns:mc="http://schemas.openxmlformats.org/markup-compatibility/2006">
              <mc:Choice xmlns:v="urn:schemas-microsoft-com:vml" Requires="v">
                <p:oleObj spid="_x0000_s42014" name="" r:id="rId3" imgW="1435100" imgH="1155700" progId="Equation.3">
                  <p:embed/>
                </p:oleObj>
              </mc:Choice>
              <mc:Fallback>
                <p:oleObj name="" r:id="rId3" imgW="1435100" imgH="1155700" progId="Equation.3">
                  <p:embed/>
                  <p:pic>
                    <p:nvPicPr>
                      <p:cNvPr id="0" name="图片 3268"/>
                      <p:cNvPicPr/>
                      <p:nvPr/>
                    </p:nvPicPr>
                    <p:blipFill>
                      <a:blip r:embed="rId4"/>
                      <a:stretch>
                        <a:fillRect/>
                      </a:stretch>
                    </p:blipFill>
                    <p:spPr>
                      <a:xfrm>
                        <a:off x="5715000" y="2438400"/>
                        <a:ext cx="2362200" cy="2362200"/>
                      </a:xfrm>
                      <a:prstGeom prst="rect">
                        <a:avLst/>
                      </a:prstGeom>
                      <a:noFill/>
                      <a:ln w="38100">
                        <a:noFill/>
                        <a:miter/>
                      </a:ln>
                    </p:spPr>
                  </p:pic>
                </p:oleObj>
              </mc:Fallback>
            </mc:AlternateContent>
          </a:graphicData>
        </a:graphic>
      </p:graphicFrame>
      <p:sp>
        <p:nvSpPr>
          <p:cNvPr id="100358" name="Rectangle 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100359" name="Rectangle 6"/>
          <p:cNvSpPr/>
          <p:nvPr/>
        </p:nvSpPr>
        <p:spPr>
          <a:xfrm>
            <a:off x="381000" y="990600"/>
            <a:ext cx="1968500"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模糊关系</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blinds(horizontal)">
                                      <p:cBhvr>
                                        <p:cTn id="7" dur="5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0627"/>
                                        </p:tgtEl>
                                        <p:attrNameLst>
                                          <p:attrName>style.visibility</p:attrName>
                                        </p:attrNameLst>
                                      </p:cBhvr>
                                      <p:to>
                                        <p:strVal val="visible"/>
                                      </p:to>
                                    </p:set>
                                    <p:anim calcmode="lin" valueType="num">
                                      <p:cBhvr additive="base">
                                        <p:cTn id="12" dur="500" fill="hold"/>
                                        <p:tgtEl>
                                          <p:spTgt spid="410627"/>
                                        </p:tgtEl>
                                        <p:attrNameLst>
                                          <p:attrName>ppt_x</p:attrName>
                                        </p:attrNameLst>
                                      </p:cBhvr>
                                      <p:tavLst>
                                        <p:tav tm="0">
                                          <p:val>
                                            <p:strVal val="0-#ppt_w/2"/>
                                          </p:val>
                                        </p:tav>
                                        <p:tav tm="100000">
                                          <p:val>
                                            <p:strVal val="#ppt_x"/>
                                          </p:val>
                                        </p:tav>
                                      </p:tavLst>
                                    </p:anim>
                                    <p:anim calcmode="lin" valueType="num">
                                      <p:cBhvr additive="base">
                                        <p:cTn id="13" dur="500" fill="hold"/>
                                        <p:tgtEl>
                                          <p:spTgt spid="41062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410628"/>
                                        </p:tgtEl>
                                        <p:attrNameLst>
                                          <p:attrName>style.visibility</p:attrName>
                                        </p:attrNameLst>
                                      </p:cBhvr>
                                      <p:to>
                                        <p:strVal val="visible"/>
                                      </p:to>
                                    </p:set>
                                    <p:anim calcmode="lin" valueType="num">
                                      <p:cBhvr additive="base">
                                        <p:cTn id="17" dur="500" fill="hold"/>
                                        <p:tgtEl>
                                          <p:spTgt spid="410628"/>
                                        </p:tgtEl>
                                        <p:attrNameLst>
                                          <p:attrName>ppt_x</p:attrName>
                                        </p:attrNameLst>
                                      </p:cBhvr>
                                      <p:tavLst>
                                        <p:tav tm="0">
                                          <p:val>
                                            <p:strVal val="1+#ppt_w/2"/>
                                          </p:val>
                                        </p:tav>
                                        <p:tav tm="100000">
                                          <p:val>
                                            <p:strVal val="#ppt_x"/>
                                          </p:val>
                                        </p:tav>
                                      </p:tavLst>
                                    </p:anim>
                                    <p:anim calcmode="lin" valueType="num">
                                      <p:cBhvr additive="base">
                                        <p:cTn id="18" dur="500" fill="hold"/>
                                        <p:tgtEl>
                                          <p:spTgt spid="410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0137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4.4.4  </a:t>
            </a:r>
            <a:r>
              <a:rPr lang="zh-CN" altLang="en-US" b="0" dirty="0">
                <a:latin typeface="Times New Roman" panose="02020603050405020304" pitchFamily="18" charset="0"/>
              </a:rPr>
              <a:t>模糊关系与模糊关系的合成</a:t>
            </a:r>
            <a:endParaRPr lang="zh-CN" altLang="en-US" b="0" dirty="0">
              <a:latin typeface="Times New Roman" panose="02020603050405020304" pitchFamily="18" charset="0"/>
            </a:endParaRPr>
          </a:p>
        </p:txBody>
      </p:sp>
      <p:sp>
        <p:nvSpPr>
          <p:cNvPr id="101380" name="Rectangle 3"/>
          <p:cNvSpPr/>
          <p:nvPr/>
        </p:nvSpPr>
        <p:spPr>
          <a:xfrm>
            <a:off x="381000" y="990600"/>
            <a:ext cx="3219450"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 2</a:t>
            </a:r>
            <a:r>
              <a:rPr lang="en-US" altLang="zh-CN" sz="2800" b="1" dirty="0">
                <a:latin typeface="宋体" pitchFamily="2" charset="-122"/>
              </a:rPr>
              <a:t>.</a:t>
            </a:r>
            <a:r>
              <a:rPr lang="zh-CN" altLang="en-US" sz="2800" b="1" dirty="0">
                <a:latin typeface="宋体" pitchFamily="2" charset="-122"/>
              </a:rPr>
              <a:t>模糊关系的合成</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101381" name="Rectangle 4"/>
          <p:cNvSpPr/>
          <p:nvPr/>
        </p:nvSpPr>
        <p:spPr>
          <a:xfrm>
            <a:off x="3752850" y="2938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2" name="Rectangle 5"/>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3" name="Rectangle 6"/>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4" name="Rectangle 7"/>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5" name="Rectangle 8"/>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6" name="Rectangle 9"/>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7" name="Rectangle 10"/>
          <p:cNvSpPr/>
          <p:nvPr/>
        </p:nvSpPr>
        <p:spPr>
          <a:xfrm>
            <a:off x="0" y="3300413"/>
            <a:ext cx="9144000" cy="228600"/>
          </a:xfrm>
          <a:prstGeom prst="rect">
            <a:avLst/>
          </a:prstGeom>
          <a:noFill/>
          <a:ln w="9525">
            <a:noFill/>
          </a:ln>
        </p:spPr>
        <p:txBody>
          <a:bodyPr>
            <a:spAutoFit/>
          </a:bodyPr>
          <a:lstStyle/>
          <a:p>
            <a:pPr eaLnBrk="1" hangingPunct="1"/>
            <a:r>
              <a:rPr lang="en-US" altLang="zh-CN" sz="900" dirty="0">
                <a:latin typeface="Arial" panose="020B0604020202090204" pitchFamily="34" charset="0"/>
              </a:rPr>
              <a:t> </a:t>
            </a:r>
            <a:endParaRPr lang="en-US" altLang="zh-CN" dirty="0">
              <a:latin typeface="Arial" panose="020B0604020202090204" pitchFamily="34" charset="0"/>
            </a:endParaRPr>
          </a:p>
        </p:txBody>
      </p:sp>
      <p:sp>
        <p:nvSpPr>
          <p:cNvPr id="101388" name="Rectangle 11"/>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89" name="Rectangle 12"/>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1390" name="Rectangle 13"/>
          <p:cNvSpPr/>
          <p:nvPr/>
        </p:nvSpPr>
        <p:spPr>
          <a:xfrm>
            <a:off x="0" y="3043238"/>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grpSp>
        <p:nvGrpSpPr>
          <p:cNvPr id="411662" name="Group 14"/>
          <p:cNvGrpSpPr/>
          <p:nvPr/>
        </p:nvGrpSpPr>
        <p:grpSpPr>
          <a:xfrm>
            <a:off x="285750" y="1828800"/>
            <a:ext cx="8572500" cy="3314700"/>
            <a:chOff x="180" y="1248"/>
            <a:chExt cx="5400" cy="2088"/>
          </a:xfrm>
        </p:grpSpPr>
        <p:sp>
          <p:nvSpPr>
            <p:cNvPr id="101392" name="Text Box 15"/>
            <p:cNvSpPr txBox="1"/>
            <p:nvPr/>
          </p:nvSpPr>
          <p:spPr>
            <a:xfrm>
              <a:off x="180" y="1248"/>
              <a:ext cx="5400" cy="2088"/>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p>
              <a:pPr eaLnBrk="1" hangingPunct="1">
                <a:lnSpc>
                  <a:spcPct val="130000"/>
                </a:lnSpc>
                <a:spcBef>
                  <a:spcPct val="20000"/>
                </a:spcBef>
                <a:buClr>
                  <a:schemeClr val="accent2"/>
                </a:buClr>
                <a:buFont typeface="Wingdings" panose="05000000000000000000" pitchFamily="2" charset="2"/>
                <a:buChar char="§"/>
              </a:pPr>
              <a:r>
                <a:rPr lang="zh-CN" altLang="en-US" sz="2400" b="1" dirty="0">
                  <a:latin typeface="宋体" pitchFamily="2" charset="-122"/>
                </a:rPr>
                <a:t>例</a:t>
              </a:r>
              <a:r>
                <a:rPr lang="en-US" altLang="zh-CN" sz="2400" b="1" dirty="0">
                  <a:latin typeface="宋体" pitchFamily="2" charset="-122"/>
                </a:rPr>
                <a:t>8</a:t>
              </a:r>
              <a:r>
                <a:rPr lang="en-US" altLang="zh-CN" sz="2400" b="1" dirty="0">
                  <a:latin typeface="Times New Roman" panose="02020603050405020304" pitchFamily="18" charset="0"/>
                </a:rPr>
                <a:t>  </a:t>
              </a:r>
              <a:r>
                <a:rPr lang="zh-CN" altLang="en-US" sz="2400" b="1" dirty="0">
                  <a:latin typeface="宋体" pitchFamily="2" charset="-122"/>
                </a:rPr>
                <a:t>设模糊集合</a:t>
              </a:r>
              <a:endParaRPr lang="zh-CN" altLang="en-US" sz="2400" b="1"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b="1"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b="1"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en-US" altLang="zh-CN" sz="2400" dirty="0">
                <a:latin typeface="Times New Roman" panose="02020603050405020304" pitchFamily="18" charset="0"/>
              </a:endParaRPr>
            </a:p>
          </p:txBody>
        </p:sp>
        <p:graphicFrame>
          <p:nvGraphicFramePr>
            <p:cNvPr id="101393" name="Object 16"/>
            <p:cNvGraphicFramePr>
              <a:graphicFrameLocks noChangeAspect="1"/>
            </p:cNvGraphicFramePr>
            <p:nvPr/>
          </p:nvGraphicFramePr>
          <p:xfrm>
            <a:off x="1815" y="1344"/>
            <a:ext cx="3753" cy="284"/>
          </p:xfrm>
          <a:graphic>
            <a:graphicData uri="http://schemas.openxmlformats.org/presentationml/2006/ole">
              <mc:AlternateContent xmlns:mc="http://schemas.openxmlformats.org/markup-compatibility/2006">
                <mc:Choice xmlns:v="urn:schemas-microsoft-com:vml" Requires="v">
                  <p:oleObj spid="_x0000_s43065" name="" r:id="rId1" imgW="2755900" imgH="228600" progId="Equation.3">
                    <p:embed/>
                  </p:oleObj>
                </mc:Choice>
                <mc:Fallback>
                  <p:oleObj name="" r:id="rId1" imgW="2755900" imgH="228600" progId="Equation.3">
                    <p:embed/>
                    <p:pic>
                      <p:nvPicPr>
                        <p:cNvPr id="0" name="图片 3271"/>
                        <p:cNvPicPr/>
                        <p:nvPr/>
                      </p:nvPicPr>
                      <p:blipFill>
                        <a:blip r:embed="rId2"/>
                        <a:stretch>
                          <a:fillRect/>
                        </a:stretch>
                      </p:blipFill>
                      <p:spPr>
                        <a:xfrm>
                          <a:off x="1815" y="1344"/>
                          <a:ext cx="3753" cy="284"/>
                        </a:xfrm>
                        <a:prstGeom prst="rect">
                          <a:avLst/>
                        </a:prstGeom>
                        <a:noFill/>
                        <a:ln w="38100">
                          <a:noFill/>
                          <a:miter/>
                        </a:ln>
                      </p:spPr>
                    </p:pic>
                  </p:oleObj>
                </mc:Fallback>
              </mc:AlternateContent>
            </a:graphicData>
          </a:graphic>
        </p:graphicFrame>
        <p:graphicFrame>
          <p:nvGraphicFramePr>
            <p:cNvPr id="101394" name="Object 17"/>
            <p:cNvGraphicFramePr>
              <a:graphicFrameLocks noChangeAspect="1"/>
            </p:cNvGraphicFramePr>
            <p:nvPr/>
          </p:nvGraphicFramePr>
          <p:xfrm>
            <a:off x="251" y="1680"/>
            <a:ext cx="3205" cy="279"/>
          </p:xfrm>
          <a:graphic>
            <a:graphicData uri="http://schemas.openxmlformats.org/presentationml/2006/ole">
              <mc:AlternateContent xmlns:mc="http://schemas.openxmlformats.org/markup-compatibility/2006">
                <mc:Choice xmlns:v="urn:schemas-microsoft-com:vml" Requires="v">
                  <p:oleObj spid="_x0000_s43066" name="" r:id="rId3" imgW="2603500" imgH="254000" progId="Equation.DSMT4">
                    <p:embed/>
                  </p:oleObj>
                </mc:Choice>
                <mc:Fallback>
                  <p:oleObj name="" r:id="rId3" imgW="2603500" imgH="254000" progId="Equation.DSMT4">
                    <p:embed/>
                    <p:pic>
                      <p:nvPicPr>
                        <p:cNvPr id="0" name="图片 3272"/>
                        <p:cNvPicPr/>
                        <p:nvPr/>
                      </p:nvPicPr>
                      <p:blipFill>
                        <a:blip r:embed="rId4"/>
                        <a:stretch>
                          <a:fillRect/>
                        </a:stretch>
                      </p:blipFill>
                      <p:spPr>
                        <a:xfrm>
                          <a:off x="251" y="1680"/>
                          <a:ext cx="3205" cy="279"/>
                        </a:xfrm>
                        <a:prstGeom prst="rect">
                          <a:avLst/>
                        </a:prstGeom>
                        <a:noFill/>
                        <a:ln w="38100">
                          <a:noFill/>
                          <a:miter/>
                        </a:ln>
                      </p:spPr>
                    </p:pic>
                  </p:oleObj>
                </mc:Fallback>
              </mc:AlternateContent>
            </a:graphicData>
          </a:graphic>
        </p:graphicFrame>
        <p:graphicFrame>
          <p:nvGraphicFramePr>
            <p:cNvPr id="101395" name="Object 18"/>
            <p:cNvGraphicFramePr>
              <a:graphicFrameLocks noChangeAspect="1"/>
            </p:cNvGraphicFramePr>
            <p:nvPr/>
          </p:nvGraphicFramePr>
          <p:xfrm>
            <a:off x="960" y="2064"/>
            <a:ext cx="1536" cy="1152"/>
          </p:xfrm>
          <a:graphic>
            <a:graphicData uri="http://schemas.openxmlformats.org/presentationml/2006/ole">
              <mc:AlternateContent xmlns:mc="http://schemas.openxmlformats.org/markup-compatibility/2006">
                <mc:Choice xmlns:v="urn:schemas-microsoft-com:vml" Requires="v">
                  <p:oleObj spid="_x0000_s43067" name="" r:id="rId5" imgW="1091565" imgH="774065" progId="Equation.3">
                    <p:embed/>
                  </p:oleObj>
                </mc:Choice>
                <mc:Fallback>
                  <p:oleObj name="" r:id="rId5" imgW="1091565" imgH="774065" progId="Equation.3">
                    <p:embed/>
                    <p:pic>
                      <p:nvPicPr>
                        <p:cNvPr id="0" name="图片 3274"/>
                        <p:cNvPicPr/>
                        <p:nvPr/>
                      </p:nvPicPr>
                      <p:blipFill>
                        <a:blip r:embed="rId6"/>
                        <a:stretch>
                          <a:fillRect/>
                        </a:stretch>
                      </p:blipFill>
                      <p:spPr>
                        <a:xfrm>
                          <a:off x="960" y="2064"/>
                          <a:ext cx="1536" cy="1152"/>
                        </a:xfrm>
                        <a:prstGeom prst="rect">
                          <a:avLst/>
                        </a:prstGeom>
                        <a:noFill/>
                        <a:ln w="38100">
                          <a:noFill/>
                          <a:miter/>
                        </a:ln>
                      </p:spPr>
                    </p:pic>
                  </p:oleObj>
                </mc:Fallback>
              </mc:AlternateContent>
            </a:graphicData>
          </a:graphic>
        </p:graphicFrame>
        <p:graphicFrame>
          <p:nvGraphicFramePr>
            <p:cNvPr id="101396" name="Object 19"/>
            <p:cNvGraphicFramePr>
              <a:graphicFrameLocks noChangeAspect="1"/>
            </p:cNvGraphicFramePr>
            <p:nvPr/>
          </p:nvGraphicFramePr>
          <p:xfrm>
            <a:off x="3456" y="2160"/>
            <a:ext cx="1152" cy="864"/>
          </p:xfrm>
          <a:graphic>
            <a:graphicData uri="http://schemas.openxmlformats.org/presentationml/2006/ole">
              <mc:AlternateContent xmlns:mc="http://schemas.openxmlformats.org/markup-compatibility/2006">
                <mc:Choice xmlns:v="urn:schemas-microsoft-com:vml" Requires="v">
                  <p:oleObj spid="_x0000_s43068" name="" r:id="rId7" imgW="812800" imgH="596900" progId="Equation.3">
                    <p:embed/>
                  </p:oleObj>
                </mc:Choice>
                <mc:Fallback>
                  <p:oleObj name="" r:id="rId7" imgW="812800" imgH="596900" progId="Equation.3">
                    <p:embed/>
                    <p:pic>
                      <p:nvPicPr>
                        <p:cNvPr id="0" name="图片 3273"/>
                        <p:cNvPicPr/>
                        <p:nvPr/>
                      </p:nvPicPr>
                      <p:blipFill>
                        <a:blip r:embed="rId8"/>
                        <a:stretch>
                          <a:fillRect/>
                        </a:stretch>
                      </p:blipFill>
                      <p:spPr>
                        <a:xfrm>
                          <a:off x="3456" y="2160"/>
                          <a:ext cx="1152" cy="86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662"/>
                                        </p:tgtEl>
                                        <p:attrNameLst>
                                          <p:attrName>style.visibility</p:attrName>
                                        </p:attrNameLst>
                                      </p:cBhvr>
                                      <p:to>
                                        <p:strVal val="visible"/>
                                      </p:to>
                                    </p:set>
                                    <p:animEffect transition="in" filter="blinds(horizontal)">
                                      <p:cBhvr>
                                        <p:cTn id="7" dur="500"/>
                                        <p:tgtEl>
                                          <p:spTgt spid="411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02403"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4.4.4  </a:t>
            </a:r>
            <a:r>
              <a:rPr lang="zh-CN" altLang="en-US" b="0" dirty="0">
                <a:latin typeface="Times New Roman" panose="02020603050405020304" pitchFamily="18" charset="0"/>
              </a:rPr>
              <a:t>模糊关系与模糊关系的合成</a:t>
            </a:r>
            <a:endParaRPr lang="zh-CN" altLang="en-US" b="0" dirty="0">
              <a:latin typeface="Times New Roman" panose="02020603050405020304" pitchFamily="18" charset="0"/>
            </a:endParaRPr>
          </a:p>
        </p:txBody>
      </p:sp>
      <p:sp>
        <p:nvSpPr>
          <p:cNvPr id="102404" name="Rectangle 3"/>
          <p:cNvSpPr/>
          <p:nvPr/>
        </p:nvSpPr>
        <p:spPr>
          <a:xfrm>
            <a:off x="179388" y="908050"/>
            <a:ext cx="3398837" cy="519113"/>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 2</a:t>
            </a:r>
            <a:r>
              <a:rPr lang="en-US" altLang="zh-CN" sz="2800" b="1" dirty="0">
                <a:latin typeface="宋体" pitchFamily="2" charset="-122"/>
              </a:rPr>
              <a:t>. </a:t>
            </a:r>
            <a:r>
              <a:rPr lang="zh-CN" altLang="en-US" sz="2800" b="1" dirty="0">
                <a:latin typeface="宋体" pitchFamily="2" charset="-122"/>
              </a:rPr>
              <a:t>模糊关系的合成</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102405" name="Rectangle 4"/>
          <p:cNvSpPr/>
          <p:nvPr/>
        </p:nvSpPr>
        <p:spPr>
          <a:xfrm>
            <a:off x="3752850" y="2938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06" name="Rectangle 5"/>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07" name="Rectangle 6"/>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08" name="Rectangle 7"/>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09" name="Rectangle 8"/>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10" name="Rectangle 9"/>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11" name="Rectangle 10"/>
          <p:cNvSpPr/>
          <p:nvPr/>
        </p:nvSpPr>
        <p:spPr>
          <a:xfrm>
            <a:off x="0" y="3300413"/>
            <a:ext cx="9144000" cy="228600"/>
          </a:xfrm>
          <a:prstGeom prst="rect">
            <a:avLst/>
          </a:prstGeom>
          <a:noFill/>
          <a:ln w="9525">
            <a:noFill/>
          </a:ln>
        </p:spPr>
        <p:txBody>
          <a:bodyPr>
            <a:spAutoFit/>
          </a:bodyPr>
          <a:lstStyle/>
          <a:p>
            <a:pPr eaLnBrk="1" hangingPunct="1"/>
            <a:r>
              <a:rPr lang="en-US" altLang="zh-CN" sz="900" dirty="0">
                <a:latin typeface="Arial" panose="020B0604020202090204" pitchFamily="34" charset="0"/>
              </a:rPr>
              <a:t> </a:t>
            </a:r>
            <a:endParaRPr lang="en-US" altLang="zh-CN" dirty="0">
              <a:latin typeface="Arial" panose="020B0604020202090204" pitchFamily="34" charset="0"/>
            </a:endParaRPr>
          </a:p>
        </p:txBody>
      </p:sp>
      <p:sp>
        <p:nvSpPr>
          <p:cNvPr id="102412" name="Rectangle 11"/>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13" name="Rectangle 12"/>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2414" name="Rectangle 13"/>
          <p:cNvSpPr/>
          <p:nvPr/>
        </p:nvSpPr>
        <p:spPr>
          <a:xfrm>
            <a:off x="0" y="3043238"/>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412686" name="Text Box 14"/>
          <p:cNvSpPr txBox="1"/>
          <p:nvPr/>
        </p:nvSpPr>
        <p:spPr>
          <a:xfrm>
            <a:off x="285750" y="1519238"/>
            <a:ext cx="8572500" cy="4957762"/>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p>
            <a:pPr eaLnBrk="1" hangingPunct="1">
              <a:lnSpc>
                <a:spcPct val="130000"/>
              </a:lnSpc>
              <a:spcBef>
                <a:spcPct val="20000"/>
              </a:spcBef>
              <a:buClr>
                <a:schemeClr val="accent2"/>
              </a:buClr>
              <a:buFont typeface="Wingdings" panose="05000000000000000000" pitchFamily="2" charset="2"/>
              <a:buChar char="§"/>
            </a:pPr>
            <a:r>
              <a:rPr lang="en-US" altLang="zh-CN" sz="2400" b="1" dirty="0">
                <a:latin typeface="宋体" pitchFamily="2" charset="-122"/>
              </a:rPr>
              <a:t> </a:t>
            </a:r>
            <a:r>
              <a:rPr lang="zh-CN" altLang="en-US" sz="2400" b="1" dirty="0">
                <a:latin typeface="宋体" pitchFamily="2" charset="-122"/>
              </a:rPr>
              <a:t>解：</a:t>
            </a:r>
            <a:endParaRPr lang="zh-CN" altLang="en-US" sz="2400"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dirty="0">
              <a:latin typeface="宋体" pitchFamily="2" charset="-122"/>
            </a:endParaRPr>
          </a:p>
          <a:p>
            <a:pPr eaLnBrk="1" hangingPunct="1">
              <a:lnSpc>
                <a:spcPct val="130000"/>
              </a:lnSpc>
              <a:spcBef>
                <a:spcPct val="20000"/>
              </a:spcBef>
              <a:buClr>
                <a:schemeClr val="accent2"/>
              </a:buClr>
              <a:buFont typeface="Wingdings" panose="05000000000000000000" pitchFamily="2" charset="2"/>
              <a:buChar char="§"/>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eaLnBrk="1" hangingPunct="1">
              <a:lnSpc>
                <a:spcPct val="130000"/>
              </a:lnSpc>
              <a:spcBef>
                <a:spcPct val="20000"/>
              </a:spcBef>
              <a:buClr>
                <a:schemeClr val="accent2"/>
              </a:buClr>
              <a:buFont typeface="Wingdings" panose="05000000000000000000" pitchFamily="2" charset="2"/>
            </a:pPr>
            <a:endParaRPr lang="en-US" altLang="zh-CN" sz="2400" dirty="0">
              <a:latin typeface="Times New Roman" panose="02020603050405020304" pitchFamily="18" charset="0"/>
            </a:endParaRPr>
          </a:p>
        </p:txBody>
      </p:sp>
      <p:sp>
        <p:nvSpPr>
          <p:cNvPr id="102416" name="Rectangle 15"/>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12688" name="Object 16"/>
          <p:cNvGraphicFramePr>
            <a:graphicFrameLocks noChangeAspect="1"/>
          </p:cNvGraphicFramePr>
          <p:nvPr/>
        </p:nvGraphicFramePr>
        <p:xfrm>
          <a:off x="914400" y="1752600"/>
          <a:ext cx="7696200" cy="4572000"/>
        </p:xfrm>
        <a:graphic>
          <a:graphicData uri="http://schemas.openxmlformats.org/presentationml/2006/ole">
            <mc:AlternateContent xmlns:mc="http://schemas.openxmlformats.org/markup-compatibility/2006">
              <mc:Choice xmlns:v="urn:schemas-microsoft-com:vml" Requires="v">
                <p:oleObj spid="_x0000_s44047" name="" r:id="rId1" imgW="4343400" imgH="2349500" progId="Equation.DSMT4">
                  <p:embed/>
                </p:oleObj>
              </mc:Choice>
              <mc:Fallback>
                <p:oleObj name="" r:id="rId1" imgW="4343400" imgH="2349500" progId="Equation.DSMT4">
                  <p:embed/>
                  <p:pic>
                    <p:nvPicPr>
                      <p:cNvPr id="0" name="图片 3275"/>
                      <p:cNvPicPr/>
                      <p:nvPr/>
                    </p:nvPicPr>
                    <p:blipFill>
                      <a:blip r:embed="rId2"/>
                      <a:stretch>
                        <a:fillRect/>
                      </a:stretch>
                    </p:blipFill>
                    <p:spPr>
                      <a:xfrm>
                        <a:off x="914400" y="1752600"/>
                        <a:ext cx="7696200" cy="4572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2686"/>
                                        </p:tgtEl>
                                        <p:attrNameLst>
                                          <p:attrName>style.visibility</p:attrName>
                                        </p:attrNameLst>
                                      </p:cBhvr>
                                      <p:to>
                                        <p:strVal val="visible"/>
                                      </p:to>
                                    </p:set>
                                    <p:animEffect transition="in" filter="wipe(up)">
                                      <p:cBhvr>
                                        <p:cTn id="7" dur="500"/>
                                        <p:tgtEl>
                                          <p:spTgt spid="4126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2688"/>
                                        </p:tgtEl>
                                        <p:attrNameLst>
                                          <p:attrName>style.visibility</p:attrName>
                                        </p:attrNameLst>
                                      </p:cBhvr>
                                      <p:to>
                                        <p:strVal val="visible"/>
                                      </p:to>
                                    </p:set>
                                    <p:anim calcmode="lin" valueType="num">
                                      <p:cBhvr additive="base">
                                        <p:cTn id="12" dur="500" fill="hold"/>
                                        <p:tgtEl>
                                          <p:spTgt spid="412688"/>
                                        </p:tgtEl>
                                        <p:attrNameLst>
                                          <p:attrName>ppt_x</p:attrName>
                                        </p:attrNameLst>
                                      </p:cBhvr>
                                      <p:tavLst>
                                        <p:tav tm="0">
                                          <p:val>
                                            <p:strVal val="0-#ppt_w/2"/>
                                          </p:val>
                                        </p:tav>
                                        <p:tav tm="100000">
                                          <p:val>
                                            <p:strVal val="#ppt_x"/>
                                          </p:val>
                                        </p:tav>
                                      </p:tavLst>
                                    </p:anim>
                                    <p:anim calcmode="lin" valueType="num">
                                      <p:cBhvr additive="base">
                                        <p:cTn id="13" dur="500" fill="hold"/>
                                        <p:tgtEl>
                                          <p:spTgt spid="412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0445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4.4.5 </a:t>
            </a:r>
            <a:r>
              <a:rPr lang="zh-CN" altLang="en-US" b="0" dirty="0">
                <a:latin typeface="Times New Roman" panose="02020603050405020304" pitchFamily="18" charset="0"/>
              </a:rPr>
              <a:t>模糊推理</a:t>
            </a:r>
            <a:endParaRPr lang="zh-CN" altLang="en-US" b="0" dirty="0">
              <a:latin typeface="Times New Roman" panose="02020603050405020304" pitchFamily="18" charset="0"/>
            </a:endParaRPr>
          </a:p>
        </p:txBody>
      </p:sp>
      <p:sp>
        <p:nvSpPr>
          <p:cNvPr id="413699" name="Rectangle 3"/>
          <p:cNvSpPr>
            <a:spLocks noGrp="1"/>
          </p:cNvSpPr>
          <p:nvPr>
            <p:ph idx="1"/>
          </p:nvPr>
        </p:nvSpPr>
        <p:spPr>
          <a:xfrm>
            <a:off x="250825" y="908050"/>
            <a:ext cx="8664575" cy="2520950"/>
          </a:xfrm>
        </p:spPr>
        <p:txBody>
          <a:bodyPr vert="horz" wrap="square" lIns="91440" tIns="45720" rIns="91440" bIns="45720" anchor="t" anchorCtr="0"/>
          <a:lstStyle/>
          <a:p>
            <a:pPr marL="196850" indent="-196850" eaLnBrk="1" hangingPunct="1">
              <a:buNone/>
            </a:pPr>
            <a:r>
              <a:rPr lang="zh-CN" altLang="en-US" sz="2600" b="1" dirty="0" smtClean="0">
                <a:latin typeface="宋体" pitchFamily="2" charset="-122"/>
              </a:rPr>
              <a:t>模糊</a:t>
            </a:r>
            <a:r>
              <a:rPr lang="zh-CN" altLang="en-US" sz="2600" b="1" dirty="0">
                <a:latin typeface="宋体" pitchFamily="2" charset="-122"/>
              </a:rPr>
              <a:t>知识表示（产生式规则）</a:t>
            </a:r>
            <a:endParaRPr lang="zh-CN" altLang="en-US" sz="2600" b="1" dirty="0">
              <a:latin typeface="宋体" pitchFamily="2" charset="-122"/>
            </a:endParaRPr>
          </a:p>
          <a:p>
            <a:pPr marL="196850" indent="-196850" eaLnBrk="1" hangingPunct="1">
              <a:buFont typeface="Wingdings" panose="05000000000000000000" pitchFamily="2" charset="2"/>
              <a:buChar char="§"/>
            </a:pPr>
            <a:r>
              <a:rPr lang="zh-CN" altLang="en-US" sz="2400" b="1" dirty="0">
                <a:latin typeface="Times New Roman" panose="02020603050405020304" pitchFamily="18" charset="0"/>
              </a:rPr>
              <a:t> 人类思维判断的基本形式：</a:t>
            </a:r>
            <a:endParaRPr lang="zh-CN" altLang="en-US" sz="2400" b="1" dirty="0">
              <a:latin typeface="Times New Roman" panose="02020603050405020304" pitchFamily="18" charset="0"/>
            </a:endParaRPr>
          </a:p>
          <a:p>
            <a:pPr marL="196850" indent="-196850" eaLnBrk="1" hangingPunct="1">
              <a:buNone/>
            </a:pPr>
            <a:r>
              <a:rPr lang="zh-CN" altLang="en-US" sz="2400" b="1" dirty="0">
                <a:latin typeface="Times New Roman" panose="02020603050405020304" pitchFamily="18" charset="0"/>
              </a:rPr>
              <a:t>                如果 （条件） →  则 （结论）</a:t>
            </a:r>
            <a:endParaRPr lang="zh-CN" altLang="en-US" sz="24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400" b="1" dirty="0">
                <a:latin typeface="Times New Roman" panose="02020603050405020304" pitchFamily="18" charset="0"/>
              </a:rPr>
              <a:t> 例如：如果  压力较高且温度在慢慢上升    则  阀门略开</a:t>
            </a:r>
            <a:endParaRPr lang="zh-CN" altLang="en-US" sz="2400" b="1" dirty="0">
              <a:latin typeface="Times New Roman" panose="02020603050405020304" pitchFamily="18" charset="0"/>
            </a:endParaRPr>
          </a:p>
        </p:txBody>
      </p:sp>
      <p:sp>
        <p:nvSpPr>
          <p:cNvPr id="104453" name="Rectangle 4"/>
          <p:cNvSpPr/>
          <p:nvPr/>
        </p:nvSpPr>
        <p:spPr>
          <a:xfrm>
            <a:off x="3752850" y="2938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4" name="Rectangle 5"/>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5" name="Rectangle 6"/>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6" name="Rectangle 7"/>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7" name="Rectangle 8"/>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8" name="Rectangle 9"/>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59" name="Rectangle 10"/>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60" name="Rectangle 11"/>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04461" name="Rectangle 12"/>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413709" name="Text Box 13"/>
          <p:cNvSpPr txBox="1"/>
          <p:nvPr/>
        </p:nvSpPr>
        <p:spPr>
          <a:xfrm>
            <a:off x="304800" y="3632200"/>
            <a:ext cx="8610600" cy="21145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模糊规则：从条件论域到结论论域的模糊关系矩阵 </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。通过条件模糊向量与模糊关系 </a:t>
            </a:r>
            <a:r>
              <a:rPr lang="en-US" altLang="zh-CN" sz="2600" b="1" i="1" dirty="0">
                <a:latin typeface="Times New Roman" panose="02020603050405020304" pitchFamily="18" charset="0"/>
              </a:rPr>
              <a:t>R </a:t>
            </a:r>
            <a:r>
              <a:rPr lang="zh-CN" altLang="en-US" sz="2600" b="1" dirty="0">
                <a:latin typeface="Times New Roman" panose="02020603050405020304" pitchFamily="18" charset="0"/>
              </a:rPr>
              <a:t>的合成进行模糊推理，得到结论的模糊向量，然后采用“清晰化”方法将模糊结论转换为精确量。</a:t>
            </a:r>
            <a:endParaRPr lang="zh-CN" altLang="en-US" dirty="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ox(in)">
                                      <p:cBhvr>
                                        <p:cTn id="7" dur="500"/>
                                        <p:tgtEl>
                                          <p:spTgt spid="413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3699">
                                            <p:txEl>
                                              <p:pRg st="1" end="1"/>
                                            </p:txEl>
                                          </p:spTgt>
                                        </p:tgtEl>
                                        <p:attrNameLst>
                                          <p:attrName>style.visibility</p:attrName>
                                        </p:attrNameLst>
                                      </p:cBhvr>
                                      <p:to>
                                        <p:strVal val="visible"/>
                                      </p:to>
                                    </p:set>
                                    <p:animEffect transition="in" filter="box(in)">
                                      <p:cBhvr>
                                        <p:cTn id="12" dur="500"/>
                                        <p:tgtEl>
                                          <p:spTgt spid="413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3699">
                                            <p:txEl>
                                              <p:pRg st="2" end="2"/>
                                            </p:txEl>
                                          </p:spTgt>
                                        </p:tgtEl>
                                        <p:attrNameLst>
                                          <p:attrName>style.visibility</p:attrName>
                                        </p:attrNameLst>
                                      </p:cBhvr>
                                      <p:to>
                                        <p:strVal val="visible"/>
                                      </p:to>
                                    </p:set>
                                    <p:animEffect transition="in" filter="box(in)">
                                      <p:cBhvr>
                                        <p:cTn id="17" dur="500"/>
                                        <p:tgtEl>
                                          <p:spTgt spid="413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3699">
                                            <p:txEl>
                                              <p:pRg st="3" end="3"/>
                                            </p:txEl>
                                          </p:spTgt>
                                        </p:tgtEl>
                                        <p:attrNameLst>
                                          <p:attrName>style.visibility</p:attrName>
                                        </p:attrNameLst>
                                      </p:cBhvr>
                                      <p:to>
                                        <p:strVal val="visible"/>
                                      </p:to>
                                    </p:set>
                                    <p:animEffect transition="in" filter="box(in)">
                                      <p:cBhvr>
                                        <p:cTn id="22" dur="500"/>
                                        <p:tgtEl>
                                          <p:spTgt spid="413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3709"/>
                                        </p:tgtEl>
                                        <p:attrNameLst>
                                          <p:attrName>style.visibility</p:attrName>
                                        </p:attrNameLst>
                                      </p:cBhvr>
                                      <p:to>
                                        <p:strVal val="visible"/>
                                      </p:to>
                                    </p:set>
                                    <p:animEffect transition="in" filter="blinds(horizontal)">
                                      <p:cBhvr>
                                        <p:cTn id="27" dur="500"/>
                                        <p:tgtEl>
                                          <p:spTgt spid="413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P spid="41370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469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4.4.5 </a:t>
            </a:r>
            <a:r>
              <a:rPr lang="zh-CN" altLang="en-US" b="0" dirty="0">
                <a:latin typeface="Times New Roman" panose="02020603050405020304" pitchFamily="18" charset="0"/>
              </a:rPr>
              <a:t>模糊推理</a:t>
            </a:r>
            <a:endParaRPr lang="zh-CN" altLang="en-US" b="0" dirty="0">
              <a:latin typeface="Times New Roman" panose="02020603050405020304" pitchFamily="18" charset="0"/>
            </a:endParaRPr>
          </a:p>
        </p:txBody>
      </p:sp>
      <p:sp>
        <p:nvSpPr>
          <p:cNvPr id="114692" name="Rectangle 3"/>
          <p:cNvSpPr>
            <a:spLocks noGrp="1"/>
          </p:cNvSpPr>
          <p:nvPr>
            <p:ph idx="1"/>
          </p:nvPr>
        </p:nvSpPr>
        <p:spPr>
          <a:xfrm>
            <a:off x="250825" y="908050"/>
            <a:ext cx="8435975" cy="692150"/>
          </a:xfrm>
        </p:spPr>
        <p:txBody>
          <a:bodyPr vert="horz" wrap="square" lIns="91440" tIns="45720" rIns="91440" bIns="45720" anchor="t" anchorCtr="0"/>
          <a:lstStyle/>
          <a:p>
            <a:pPr marL="196850" indent="-196850" eaLnBrk="1" hangingPunct="1">
              <a:buNone/>
            </a:pPr>
            <a:r>
              <a:rPr lang="zh-CN" altLang="en-US" sz="2600" b="1" dirty="0" smtClean="0">
                <a:latin typeface="Times New Roman" panose="02020603050405020304" pitchFamily="18" charset="0"/>
              </a:rPr>
              <a:t>对 </a:t>
            </a:r>
            <a:r>
              <a:rPr lang="en-US" altLang="zh-CN" sz="2600" b="1" dirty="0">
                <a:latin typeface="Times New Roman" panose="02020603050405020304" pitchFamily="18" charset="0"/>
              </a:rPr>
              <a:t>IF  </a:t>
            </a:r>
            <a:r>
              <a:rPr lang="en-US" altLang="zh-CN" sz="2600" b="1" i="1" dirty="0">
                <a:latin typeface="Times New Roman" panose="02020603050405020304" pitchFamily="18" charset="0"/>
              </a:rPr>
              <a:t>A</a:t>
            </a:r>
            <a:r>
              <a:rPr lang="en-US" altLang="zh-CN" sz="2600" b="1" dirty="0">
                <a:latin typeface="Times New Roman" panose="02020603050405020304" pitchFamily="18" charset="0"/>
              </a:rPr>
              <a:t>  THEN  </a:t>
            </a:r>
            <a:r>
              <a:rPr lang="en-US" altLang="zh-CN" sz="2600" b="1" i="1" dirty="0">
                <a:latin typeface="Times New Roman" panose="02020603050405020304" pitchFamily="18" charset="0"/>
              </a:rPr>
              <a:t>B</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类型的模糊规则的推理 </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114693" name="Rectangle 4"/>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4" name="Rectangle 5"/>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5" name="Rectangle 6"/>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6" name="Rectangle 7"/>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7" name="Rectangle 8"/>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8" name="Rectangle 9"/>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699" name="Rectangle 10"/>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700" name="Rectangle 11"/>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701" name="Rectangle 12"/>
          <p:cNvSpPr/>
          <p:nvPr/>
        </p:nvSpPr>
        <p:spPr>
          <a:xfrm>
            <a:off x="3643313"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4702" name="Text Box 13"/>
          <p:cNvSpPr txBox="1"/>
          <p:nvPr/>
        </p:nvSpPr>
        <p:spPr>
          <a:xfrm>
            <a:off x="250825" y="1700213"/>
            <a:ext cx="8621713" cy="17684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40000"/>
              </a:lnSpc>
              <a:buClr>
                <a:schemeClr val="accent2"/>
              </a:buClr>
              <a:buFont typeface="Wingdings" panose="05000000000000000000" pitchFamily="2" charset="2"/>
              <a:buChar char="§"/>
            </a:pPr>
            <a:r>
              <a:rPr lang="en-US" altLang="zh-CN" sz="2600" b="1" dirty="0">
                <a:latin typeface="宋体" pitchFamily="2" charset="-122"/>
              </a:rPr>
              <a:t> </a:t>
            </a:r>
            <a:r>
              <a:rPr lang="zh-CN" altLang="en-US" sz="2600" b="1" dirty="0">
                <a:latin typeface="宋体" pitchFamily="2" charset="-122"/>
              </a:rPr>
              <a:t>若已知输入为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A</a:t>
            </a:r>
            <a:r>
              <a:rPr lang="zh-CN" altLang="en-US" sz="2600" b="1" dirty="0">
                <a:latin typeface="宋体" pitchFamily="2" charset="-122"/>
              </a:rPr>
              <a:t>，则输出为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B</a:t>
            </a:r>
            <a:r>
              <a:rPr lang="en-US" altLang="zh-CN" sz="2600" b="1" dirty="0">
                <a:latin typeface="Times New Roman" panose="02020603050405020304" pitchFamily="18" charset="0"/>
              </a:rPr>
              <a:t> </a:t>
            </a:r>
            <a:r>
              <a:rPr lang="zh-CN" altLang="en-US" sz="2600" b="1" dirty="0">
                <a:latin typeface="宋体" pitchFamily="2" charset="-122"/>
              </a:rPr>
              <a:t>；若现在已知输入为  ，则输出   用合成规则求取</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pPr>
            <a:r>
              <a:rPr lang="zh-CN" altLang="en-US" sz="2600" b="1" dirty="0">
                <a:latin typeface="宋体" pitchFamily="2" charset="-122"/>
              </a:rPr>
              <a:t>其中模糊关系</a:t>
            </a:r>
            <a:r>
              <a:rPr lang="en-US" altLang="zh-CN" sz="2600" b="1" i="1" dirty="0">
                <a:latin typeface="Times New Roman" panose="02020603050405020304" pitchFamily="18" charset="0"/>
              </a:rPr>
              <a:t>R</a:t>
            </a:r>
            <a:r>
              <a:rPr lang="en-US" altLang="zh-CN" sz="2600" b="1" dirty="0">
                <a:latin typeface="宋体" pitchFamily="2" charset="-122"/>
              </a:rPr>
              <a:t>:</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p:txBody>
      </p:sp>
      <p:grpSp>
        <p:nvGrpSpPr>
          <p:cNvPr id="114703" name="Group 14"/>
          <p:cNvGrpSpPr/>
          <p:nvPr/>
        </p:nvGrpSpPr>
        <p:grpSpPr>
          <a:xfrm>
            <a:off x="1389063" y="1873250"/>
            <a:ext cx="7113587" cy="1504950"/>
            <a:chOff x="875" y="1180"/>
            <a:chExt cx="4481" cy="948"/>
          </a:xfrm>
        </p:grpSpPr>
        <p:graphicFrame>
          <p:nvGraphicFramePr>
            <p:cNvPr id="114709" name="Object 15"/>
            <p:cNvGraphicFramePr>
              <a:graphicFrameLocks noChangeAspect="1"/>
            </p:cNvGraphicFramePr>
            <p:nvPr/>
          </p:nvGraphicFramePr>
          <p:xfrm>
            <a:off x="5103" y="1180"/>
            <a:ext cx="253" cy="230"/>
          </p:xfrm>
          <a:graphic>
            <a:graphicData uri="http://schemas.openxmlformats.org/presentationml/2006/ole">
              <mc:AlternateContent xmlns:mc="http://schemas.openxmlformats.org/markup-compatibility/2006">
                <mc:Choice xmlns:v="urn:schemas-microsoft-com:vml" Requires="v">
                  <p:oleObj spid="_x0000_s48219" name="" r:id="rId1" imgW="177800" imgH="165100" progId="Equation.3">
                    <p:embed/>
                  </p:oleObj>
                </mc:Choice>
                <mc:Fallback>
                  <p:oleObj name="" r:id="rId1" imgW="177800" imgH="165100" progId="Equation.3">
                    <p:embed/>
                    <p:pic>
                      <p:nvPicPr>
                        <p:cNvPr id="0" name="图片 3283"/>
                        <p:cNvPicPr/>
                        <p:nvPr/>
                      </p:nvPicPr>
                      <p:blipFill>
                        <a:blip r:embed="rId2"/>
                        <a:stretch>
                          <a:fillRect/>
                        </a:stretch>
                      </p:blipFill>
                      <p:spPr>
                        <a:xfrm>
                          <a:off x="5103" y="1180"/>
                          <a:ext cx="253" cy="230"/>
                        </a:xfrm>
                        <a:prstGeom prst="rect">
                          <a:avLst/>
                        </a:prstGeom>
                        <a:noFill/>
                        <a:ln w="38100">
                          <a:noFill/>
                          <a:miter/>
                        </a:ln>
                      </p:spPr>
                    </p:pic>
                  </p:oleObj>
                </mc:Fallback>
              </mc:AlternateContent>
            </a:graphicData>
          </a:graphic>
        </p:graphicFrame>
        <p:graphicFrame>
          <p:nvGraphicFramePr>
            <p:cNvPr id="114710" name="Object 16"/>
            <p:cNvGraphicFramePr>
              <a:graphicFrameLocks noChangeAspect="1"/>
            </p:cNvGraphicFramePr>
            <p:nvPr/>
          </p:nvGraphicFramePr>
          <p:xfrm>
            <a:off x="875" y="1534"/>
            <a:ext cx="263" cy="225"/>
          </p:xfrm>
          <a:graphic>
            <a:graphicData uri="http://schemas.openxmlformats.org/presentationml/2006/ole">
              <mc:AlternateContent xmlns:mc="http://schemas.openxmlformats.org/markup-compatibility/2006">
                <mc:Choice xmlns:v="urn:schemas-microsoft-com:vml" Requires="v">
                  <p:oleObj spid="_x0000_s48220" name="" r:id="rId3" imgW="203200" imgH="177800" progId="Equation.DSMT4">
                    <p:embed/>
                  </p:oleObj>
                </mc:Choice>
                <mc:Fallback>
                  <p:oleObj name="" r:id="rId3" imgW="203200" imgH="177800" progId="Equation.DSMT4">
                    <p:embed/>
                    <p:pic>
                      <p:nvPicPr>
                        <p:cNvPr id="0" name="图片 3284"/>
                        <p:cNvPicPr/>
                        <p:nvPr/>
                      </p:nvPicPr>
                      <p:blipFill>
                        <a:blip r:embed="rId4"/>
                        <a:stretch>
                          <a:fillRect/>
                        </a:stretch>
                      </p:blipFill>
                      <p:spPr>
                        <a:xfrm>
                          <a:off x="875" y="1534"/>
                          <a:ext cx="263" cy="225"/>
                        </a:xfrm>
                        <a:prstGeom prst="rect">
                          <a:avLst/>
                        </a:prstGeom>
                        <a:noFill/>
                        <a:ln w="38100">
                          <a:noFill/>
                          <a:miter/>
                        </a:ln>
                      </p:spPr>
                    </p:pic>
                  </p:oleObj>
                </mc:Fallback>
              </mc:AlternateContent>
            </a:graphicData>
          </a:graphic>
        </p:graphicFrame>
        <p:graphicFrame>
          <p:nvGraphicFramePr>
            <p:cNvPr id="114711" name="Object 17"/>
            <p:cNvGraphicFramePr>
              <a:graphicFrameLocks noChangeAspect="1"/>
            </p:cNvGraphicFramePr>
            <p:nvPr/>
          </p:nvGraphicFramePr>
          <p:xfrm>
            <a:off x="2720" y="1551"/>
            <a:ext cx="985" cy="213"/>
          </p:xfrm>
          <a:graphic>
            <a:graphicData uri="http://schemas.openxmlformats.org/presentationml/2006/ole">
              <mc:AlternateContent xmlns:mc="http://schemas.openxmlformats.org/markup-compatibility/2006">
                <mc:Choice xmlns:v="urn:schemas-microsoft-com:vml" Requires="v">
                  <p:oleObj spid="_x0000_s48221" name="" r:id="rId5" imgW="761365" imgH="177800" progId="Equation.DSMT4">
                    <p:embed/>
                  </p:oleObj>
                </mc:Choice>
                <mc:Fallback>
                  <p:oleObj name="" r:id="rId5" imgW="761365" imgH="177800" progId="Equation.DSMT4">
                    <p:embed/>
                    <p:pic>
                      <p:nvPicPr>
                        <p:cNvPr id="0" name="图片 3285"/>
                        <p:cNvPicPr/>
                        <p:nvPr/>
                      </p:nvPicPr>
                      <p:blipFill>
                        <a:blip r:embed="rId6"/>
                        <a:stretch>
                          <a:fillRect/>
                        </a:stretch>
                      </p:blipFill>
                      <p:spPr>
                        <a:xfrm>
                          <a:off x="2720" y="1551"/>
                          <a:ext cx="985" cy="213"/>
                        </a:xfrm>
                        <a:prstGeom prst="rect">
                          <a:avLst/>
                        </a:prstGeom>
                        <a:noFill/>
                        <a:ln w="38100">
                          <a:noFill/>
                          <a:miter/>
                        </a:ln>
                      </p:spPr>
                    </p:pic>
                  </p:oleObj>
                </mc:Fallback>
              </mc:AlternateContent>
            </a:graphicData>
          </a:graphic>
        </p:graphicFrame>
        <p:graphicFrame>
          <p:nvGraphicFramePr>
            <p:cNvPr id="114712" name="Object 18"/>
            <p:cNvGraphicFramePr>
              <a:graphicFrameLocks noChangeAspect="1"/>
            </p:cNvGraphicFramePr>
            <p:nvPr/>
          </p:nvGraphicFramePr>
          <p:xfrm>
            <a:off x="1797" y="1839"/>
            <a:ext cx="2740" cy="289"/>
          </p:xfrm>
          <a:graphic>
            <a:graphicData uri="http://schemas.openxmlformats.org/presentationml/2006/ole">
              <mc:AlternateContent xmlns:mc="http://schemas.openxmlformats.org/markup-compatibility/2006">
                <mc:Choice xmlns:v="urn:schemas-microsoft-com:vml" Requires="v">
                  <p:oleObj spid="_x0000_s48222" name="" r:id="rId7" imgW="1854200" imgH="203200" progId="Equation.3">
                    <p:embed/>
                  </p:oleObj>
                </mc:Choice>
                <mc:Fallback>
                  <p:oleObj name="" r:id="rId7" imgW="1854200" imgH="203200" progId="Equation.3">
                    <p:embed/>
                    <p:pic>
                      <p:nvPicPr>
                        <p:cNvPr id="0" name="图片 3282"/>
                        <p:cNvPicPr/>
                        <p:nvPr/>
                      </p:nvPicPr>
                      <p:blipFill>
                        <a:blip r:embed="rId8"/>
                        <a:stretch>
                          <a:fillRect/>
                        </a:stretch>
                      </p:blipFill>
                      <p:spPr>
                        <a:xfrm>
                          <a:off x="1797" y="1839"/>
                          <a:ext cx="2740" cy="289"/>
                        </a:xfrm>
                        <a:prstGeom prst="rect">
                          <a:avLst/>
                        </a:prstGeom>
                        <a:noFill/>
                        <a:ln w="38100">
                          <a:noFill/>
                          <a:miter/>
                        </a:ln>
                      </p:spPr>
                    </p:pic>
                  </p:oleObj>
                </mc:Fallback>
              </mc:AlternateContent>
            </a:graphicData>
          </a:graphic>
        </p:graphicFrame>
      </p:grpSp>
      <p:sp>
        <p:nvSpPr>
          <p:cNvPr id="114704" name="Rectangle 19"/>
          <p:cNvSpPr/>
          <p:nvPr/>
        </p:nvSpPr>
        <p:spPr>
          <a:xfrm>
            <a:off x="3733800" y="32051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114705" name="Group 20"/>
          <p:cNvGrpSpPr/>
          <p:nvPr/>
        </p:nvGrpSpPr>
        <p:grpSpPr>
          <a:xfrm>
            <a:off x="304800" y="3886200"/>
            <a:ext cx="8534400" cy="2284413"/>
            <a:chOff x="192" y="2448"/>
            <a:chExt cx="5376" cy="1439"/>
          </a:xfrm>
        </p:grpSpPr>
        <p:sp>
          <p:nvSpPr>
            <p:cNvPr id="114706" name="Text Box 21"/>
            <p:cNvSpPr txBox="1"/>
            <p:nvPr/>
          </p:nvSpPr>
          <p:spPr>
            <a:xfrm>
              <a:off x="192" y="2448"/>
              <a:ext cx="5376" cy="14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fontAlgn="b" hangingPunct="1">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600" b="1" dirty="0">
                  <a:latin typeface="宋体" pitchFamily="2" charset="-122"/>
                </a:rPr>
                <a:t>控制规则库的</a:t>
              </a:r>
              <a:r>
                <a:rPr lang="en-US" altLang="zh-CN" sz="2600" b="1" i="1" dirty="0">
                  <a:latin typeface="Times New Roman" panose="02020603050405020304" pitchFamily="18" charset="0"/>
                  <a:cs typeface="Times New Roman" panose="02020603050405020304" pitchFamily="18" charset="0"/>
                </a:rPr>
                <a:t>N </a:t>
              </a:r>
              <a:r>
                <a:rPr lang="zh-CN" altLang="en-US" sz="2600" b="1" dirty="0">
                  <a:latin typeface="宋体" pitchFamily="2" charset="-122"/>
                </a:rPr>
                <a:t>条规则有</a:t>
              </a:r>
              <a:r>
                <a:rPr lang="en-US" altLang="zh-CN" sz="2600" b="1" i="1" dirty="0">
                  <a:latin typeface="Times New Roman" panose="02020603050405020304" pitchFamily="18" charset="0"/>
                  <a:cs typeface="Times New Roman" panose="02020603050405020304" pitchFamily="18" charset="0"/>
                </a:rPr>
                <a:t>N </a:t>
              </a:r>
              <a:r>
                <a:rPr lang="zh-CN" altLang="en-US" sz="2600" b="1" dirty="0">
                  <a:latin typeface="宋体" pitchFamily="2" charset="-122"/>
                </a:rPr>
                <a:t>个模糊关系：</a:t>
              </a:r>
              <a:endParaRPr lang="zh-CN" altLang="en-US" sz="2600" b="1" dirty="0">
                <a:latin typeface="宋体" pitchFamily="2" charset="-122"/>
              </a:endParaRPr>
            </a:p>
            <a:p>
              <a:pPr algn="just" eaLnBrk="1" fontAlgn="b" hangingPunct="1">
                <a:spcBef>
                  <a:spcPct val="50000"/>
                </a:spcBef>
                <a:buClr>
                  <a:schemeClr val="accent2"/>
                </a:buClr>
                <a:buFont typeface="Wingdings" panose="05000000000000000000" pitchFamily="2" charset="2"/>
              </a:pPr>
              <a:r>
                <a:rPr lang="zh-CN" altLang="en-US" sz="2600" b="1" dirty="0">
                  <a:latin typeface="宋体" pitchFamily="2" charset="-122"/>
                </a:rPr>
                <a:t>对于整个系统的全部控制规则所对应的模糊关系</a:t>
              </a:r>
              <a:r>
                <a:rPr lang="en-US" altLang="zh-CN" sz="2600" b="1" i="1" dirty="0">
                  <a:latin typeface="Times New Roman" panose="02020603050405020304" pitchFamily="18" charset="0"/>
                  <a:cs typeface="Times New Roman" panose="02020603050405020304" pitchFamily="18" charset="0"/>
                </a:rPr>
                <a:t>R</a:t>
              </a:r>
              <a:r>
                <a:rPr lang="zh-CN" altLang="en-US" sz="2600" b="1" dirty="0">
                  <a:latin typeface="宋体" pitchFamily="2" charset="-122"/>
                </a:rPr>
                <a:t>：</a:t>
              </a:r>
              <a:endParaRPr lang="zh-CN" altLang="en-US" sz="2600" b="1" dirty="0">
                <a:latin typeface="宋体" pitchFamily="2" charset="-122"/>
              </a:endParaRPr>
            </a:p>
            <a:p>
              <a:pPr algn="just" eaLnBrk="1" fontAlgn="b" hangingPunct="1">
                <a:spcBef>
                  <a:spcPct val="50000"/>
                </a:spcBef>
                <a:buClr>
                  <a:schemeClr val="accent2"/>
                </a:buClr>
                <a:buFont typeface="Wingdings" panose="05000000000000000000" pitchFamily="2" charset="2"/>
              </a:pPr>
              <a:endParaRPr lang="zh-CN" altLang="en-US" sz="2600" dirty="0">
                <a:latin typeface="Times New Roman" panose="02020603050405020304" pitchFamily="18" charset="0"/>
                <a:cs typeface="Times New Roman" panose="02020603050405020304" pitchFamily="18" charset="0"/>
              </a:endParaRPr>
            </a:p>
            <a:p>
              <a:pPr eaLnBrk="1" hangingPunct="1">
                <a:spcBef>
                  <a:spcPct val="50000"/>
                </a:spcBef>
              </a:pPr>
              <a:endParaRPr lang="en-US" altLang="zh-CN" sz="2600" dirty="0">
                <a:latin typeface="Arial" panose="020B0604020202090204" pitchFamily="34" charset="0"/>
              </a:endParaRPr>
            </a:p>
          </p:txBody>
        </p:sp>
        <p:graphicFrame>
          <p:nvGraphicFramePr>
            <p:cNvPr id="114707" name="Object 22"/>
            <p:cNvGraphicFramePr>
              <a:graphicFrameLocks noChangeAspect="1"/>
            </p:cNvGraphicFramePr>
            <p:nvPr/>
          </p:nvGraphicFramePr>
          <p:xfrm>
            <a:off x="4240" y="2496"/>
            <a:ext cx="1273" cy="288"/>
          </p:xfrm>
          <a:graphic>
            <a:graphicData uri="http://schemas.openxmlformats.org/presentationml/2006/ole">
              <mc:AlternateContent xmlns:mc="http://schemas.openxmlformats.org/markup-compatibility/2006">
                <mc:Choice xmlns:v="urn:schemas-microsoft-com:vml" Requires="v">
                  <p:oleObj spid="_x0000_s48223" name="" r:id="rId9" imgW="800100" imgH="228600" progId="Equation.3">
                    <p:embed/>
                  </p:oleObj>
                </mc:Choice>
                <mc:Fallback>
                  <p:oleObj name="" r:id="rId9" imgW="800100" imgH="228600" progId="Equation.3">
                    <p:embed/>
                    <p:pic>
                      <p:nvPicPr>
                        <p:cNvPr id="0" name="图片 3286"/>
                        <p:cNvPicPr/>
                        <p:nvPr/>
                      </p:nvPicPr>
                      <p:blipFill>
                        <a:blip r:embed="rId10"/>
                        <a:stretch>
                          <a:fillRect/>
                        </a:stretch>
                      </p:blipFill>
                      <p:spPr>
                        <a:xfrm>
                          <a:off x="4240" y="2496"/>
                          <a:ext cx="1273" cy="288"/>
                        </a:xfrm>
                        <a:prstGeom prst="rect">
                          <a:avLst/>
                        </a:prstGeom>
                        <a:noFill/>
                        <a:ln w="38100">
                          <a:noFill/>
                          <a:miter/>
                        </a:ln>
                      </p:spPr>
                    </p:pic>
                  </p:oleObj>
                </mc:Fallback>
              </mc:AlternateContent>
            </a:graphicData>
          </a:graphic>
        </p:graphicFrame>
        <p:graphicFrame>
          <p:nvGraphicFramePr>
            <p:cNvPr id="114708" name="Object 23"/>
            <p:cNvGraphicFramePr>
              <a:graphicFrameLocks noChangeAspect="1"/>
            </p:cNvGraphicFramePr>
            <p:nvPr/>
          </p:nvGraphicFramePr>
          <p:xfrm>
            <a:off x="1728" y="3168"/>
            <a:ext cx="2616" cy="672"/>
          </p:xfrm>
          <a:graphic>
            <a:graphicData uri="http://schemas.openxmlformats.org/presentationml/2006/ole">
              <mc:AlternateContent xmlns:mc="http://schemas.openxmlformats.org/markup-compatibility/2006">
                <mc:Choice xmlns:v="urn:schemas-microsoft-com:vml" Requires="v">
                  <p:oleObj spid="_x0000_s48224" name="" r:id="rId11" imgW="1675765" imgH="444500" progId="Equation.DSMT4">
                    <p:embed/>
                  </p:oleObj>
                </mc:Choice>
                <mc:Fallback>
                  <p:oleObj name="" r:id="rId11" imgW="1675765" imgH="444500" progId="Equation.DSMT4">
                    <p:embed/>
                    <p:pic>
                      <p:nvPicPr>
                        <p:cNvPr id="0" name="图片 3287"/>
                        <p:cNvPicPr/>
                        <p:nvPr/>
                      </p:nvPicPr>
                      <p:blipFill>
                        <a:blip r:embed="rId12"/>
                        <a:stretch>
                          <a:fillRect/>
                        </a:stretch>
                      </p:blipFill>
                      <p:spPr>
                        <a:xfrm>
                          <a:off x="1728" y="3168"/>
                          <a:ext cx="2616" cy="67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5715"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4.4.5 </a:t>
            </a:r>
            <a:r>
              <a:rPr lang="zh-CN" altLang="en-US" b="0" dirty="0">
                <a:latin typeface="Times New Roman" panose="02020603050405020304" pitchFamily="18" charset="0"/>
              </a:rPr>
              <a:t>模糊推理</a:t>
            </a:r>
            <a:endParaRPr lang="zh-CN" altLang="en-US" b="0" dirty="0">
              <a:latin typeface="Times New Roman" panose="02020603050405020304" pitchFamily="18" charset="0"/>
            </a:endParaRPr>
          </a:p>
        </p:txBody>
      </p:sp>
      <p:sp>
        <p:nvSpPr>
          <p:cNvPr id="115716" name="Rectangle 3"/>
          <p:cNvSpPr>
            <a:spLocks noGrp="1"/>
          </p:cNvSpPr>
          <p:nvPr>
            <p:ph idx="1"/>
          </p:nvPr>
        </p:nvSpPr>
        <p:spPr>
          <a:xfrm>
            <a:off x="250825" y="908050"/>
            <a:ext cx="8435975" cy="692150"/>
          </a:xfrm>
        </p:spPr>
        <p:txBody>
          <a:bodyPr vert="horz" wrap="square" lIns="91440" tIns="45720" rIns="91440" bIns="45720" anchor="t" anchorCtr="0"/>
          <a:lstStyle/>
          <a:p>
            <a:pPr marL="196850" indent="-196850" eaLnBrk="1" hangingPunct="1">
              <a:buNone/>
            </a:pPr>
            <a:r>
              <a:rPr lang="en-US" altLang="zh-CN" sz="2600" b="1" dirty="0">
                <a:latin typeface="Times New Roman" panose="02020603050405020304" pitchFamily="18" charset="0"/>
              </a:rPr>
              <a:t>7.  </a:t>
            </a:r>
            <a:r>
              <a:rPr lang="zh-CN" altLang="en-US" sz="2600" b="1" dirty="0">
                <a:latin typeface="Times New Roman" panose="02020603050405020304" pitchFamily="18" charset="0"/>
              </a:rPr>
              <a:t>对 </a:t>
            </a:r>
            <a:r>
              <a:rPr lang="en-US" altLang="zh-CN" sz="2600" b="1" dirty="0">
                <a:latin typeface="Times New Roman" panose="02020603050405020304" pitchFamily="18" charset="0"/>
              </a:rPr>
              <a:t>IF  </a:t>
            </a:r>
            <a:r>
              <a:rPr lang="en-US" altLang="zh-CN" sz="2600" b="1" i="1" dirty="0">
                <a:latin typeface="Times New Roman" panose="02020603050405020304" pitchFamily="18" charset="0"/>
              </a:rPr>
              <a:t>A</a:t>
            </a:r>
            <a:r>
              <a:rPr lang="en-US" altLang="zh-CN" sz="2600" b="1" dirty="0">
                <a:latin typeface="Times New Roman" panose="02020603050405020304" pitchFamily="18" charset="0"/>
              </a:rPr>
              <a:t>  THEN  </a:t>
            </a:r>
            <a:r>
              <a:rPr lang="en-US" altLang="zh-CN" sz="2600" b="1" i="1" dirty="0">
                <a:latin typeface="Times New Roman" panose="02020603050405020304" pitchFamily="18" charset="0"/>
              </a:rPr>
              <a:t>B </a:t>
            </a:r>
            <a:r>
              <a:rPr lang="zh-CN" altLang="en-US" sz="2600" b="1" dirty="0">
                <a:latin typeface="Times New Roman" panose="02020603050405020304" pitchFamily="18" charset="0"/>
              </a:rPr>
              <a:t>类型的模糊规则的推理 </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115717" name="Rectangle 4"/>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18" name="Rectangle 5"/>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19" name="Rectangle 6"/>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0" name="Rectangle 7"/>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1" name="Rectangle 8"/>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2" name="Rectangle 9"/>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3" name="Rectangle 10"/>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4" name="Rectangle 11"/>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5725" name="Rectangle 12"/>
          <p:cNvSpPr/>
          <p:nvPr/>
        </p:nvSpPr>
        <p:spPr>
          <a:xfrm>
            <a:off x="3643313"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415757" name="Text Box 13"/>
          <p:cNvSpPr txBox="1"/>
          <p:nvPr/>
        </p:nvSpPr>
        <p:spPr>
          <a:xfrm>
            <a:off x="342900" y="1524000"/>
            <a:ext cx="8458200" cy="5102225"/>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40000"/>
              </a:lnSpc>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9  </a:t>
            </a:r>
            <a:r>
              <a:rPr lang="zh-CN" altLang="en-US" sz="2600" b="1" dirty="0">
                <a:latin typeface="Times New Roman" panose="02020603050405020304" pitchFamily="18" charset="0"/>
              </a:rPr>
              <a:t>已知输入</a:t>
            </a:r>
            <a:r>
              <a:rPr lang="zh-CN" altLang="en-US" sz="2600" b="1" dirty="0">
                <a:latin typeface="宋体" pitchFamily="2" charset="-122"/>
              </a:rPr>
              <a:t>的模糊集合</a:t>
            </a:r>
            <a:r>
              <a:rPr lang="en-US" altLang="zh-CN" sz="2600" b="1" i="1" dirty="0">
                <a:latin typeface="Times New Roman" panose="02020603050405020304" pitchFamily="18" charset="0"/>
              </a:rPr>
              <a:t>A</a:t>
            </a:r>
            <a:r>
              <a:rPr lang="zh-CN" altLang="en-US" sz="2600" b="1" dirty="0">
                <a:latin typeface="宋体" pitchFamily="2" charset="-122"/>
              </a:rPr>
              <a:t>和输出的模糊集合</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sp>
        <p:nvSpPr>
          <p:cNvPr id="115727" name="Rectangle 14"/>
          <p:cNvSpPr/>
          <p:nvPr/>
        </p:nvSpPr>
        <p:spPr>
          <a:xfrm>
            <a:off x="3733800" y="32051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15759" name="Object 15"/>
          <p:cNvGraphicFramePr>
            <a:graphicFrameLocks noChangeAspect="1"/>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spid="_x0000_s49195" name="" r:id="rId1" imgW="2984500" imgH="203200" progId="Equation.DSMT4">
                  <p:embed/>
                </p:oleObj>
              </mc:Choice>
              <mc:Fallback>
                <p:oleObj name="" r:id="rId1" imgW="2984500" imgH="203200" progId="Equation.DSMT4">
                  <p:embed/>
                  <p:pic>
                    <p:nvPicPr>
                      <p:cNvPr id="0" name="图片 3289"/>
                      <p:cNvPicPr/>
                      <p:nvPr/>
                    </p:nvPicPr>
                    <p:blipFill>
                      <a:blip r:embed="rId2"/>
                      <a:stretch>
                        <a:fillRect/>
                      </a:stretch>
                    </p:blipFill>
                    <p:spPr>
                      <a:xfrm>
                        <a:off x="1447800" y="2438400"/>
                        <a:ext cx="6611938" cy="457200"/>
                      </a:xfrm>
                      <a:prstGeom prst="rect">
                        <a:avLst/>
                      </a:prstGeom>
                      <a:noFill/>
                      <a:ln w="38100">
                        <a:noFill/>
                        <a:miter/>
                      </a:ln>
                    </p:spPr>
                  </p:pic>
                </p:oleObj>
              </mc:Fallback>
            </mc:AlternateContent>
          </a:graphicData>
        </a:graphic>
      </p:graphicFrame>
      <p:graphicFrame>
        <p:nvGraphicFramePr>
          <p:cNvPr id="415760" name="Object 16"/>
          <p:cNvGraphicFramePr>
            <a:graphicFrameLocks noChangeAspect="1"/>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spid="_x0000_s49196" name="" r:id="rId3" imgW="2362200" imgH="203200" progId="Equation.DSMT4">
                  <p:embed/>
                </p:oleObj>
              </mc:Choice>
              <mc:Fallback>
                <p:oleObj name="" r:id="rId3" imgW="2362200" imgH="203200" progId="Equation.DSMT4">
                  <p:embed/>
                  <p:pic>
                    <p:nvPicPr>
                      <p:cNvPr id="0" name="图片 3288"/>
                      <p:cNvPicPr/>
                      <p:nvPr/>
                    </p:nvPicPr>
                    <p:blipFill>
                      <a:blip r:embed="rId4"/>
                      <a:stretch>
                        <a:fillRect/>
                      </a:stretch>
                    </p:blipFill>
                    <p:spPr>
                      <a:xfrm>
                        <a:off x="1457325" y="2971800"/>
                        <a:ext cx="5237163" cy="457200"/>
                      </a:xfrm>
                      <a:prstGeom prst="rect">
                        <a:avLst/>
                      </a:prstGeom>
                      <a:noFill/>
                      <a:ln w="38100">
                        <a:noFill/>
                        <a:miter/>
                      </a:ln>
                    </p:spPr>
                  </p:pic>
                </p:oleObj>
              </mc:Fallback>
            </mc:AlternateContent>
          </a:graphicData>
        </a:graphic>
      </p:graphicFrame>
      <p:sp>
        <p:nvSpPr>
          <p:cNvPr id="115730" name="Rectangle 17"/>
          <p:cNvSpPr/>
          <p:nvPr/>
        </p:nvSpPr>
        <p:spPr>
          <a:xfrm>
            <a:off x="3005138" y="28575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415762" name="Rectangle 18"/>
          <p:cNvSpPr/>
          <p:nvPr/>
        </p:nvSpPr>
        <p:spPr>
          <a:xfrm>
            <a:off x="381000" y="3702050"/>
            <a:ext cx="4316413" cy="488950"/>
          </a:xfrm>
          <a:prstGeom prst="rect">
            <a:avLst/>
          </a:prstGeom>
          <a:noFill/>
          <a:ln w="9525">
            <a:noFill/>
          </a:ln>
        </p:spPr>
        <p:txBody>
          <a:bodyPr wrap="none">
            <a:spAutoFit/>
          </a:bodyPr>
          <a:lstStyle/>
          <a:p>
            <a:pPr eaLnBrk="1" hangingPunct="1">
              <a:buClr>
                <a:srgbClr val="0000FF"/>
              </a:buClr>
              <a:buFont typeface="Wingdings" panose="05000000000000000000" pitchFamily="2" charset="2"/>
              <a:buChar char="§"/>
            </a:pPr>
            <a:r>
              <a:rPr lang="zh-CN" altLang="en-US" sz="2600" b="1" dirty="0">
                <a:latin typeface="Times New Roman" panose="02020603050405020304" pitchFamily="18" charset="0"/>
              </a:rPr>
              <a:t>前面已经求得模糊关系为：</a:t>
            </a:r>
            <a:endParaRPr lang="zh-CN" altLang="en-US" sz="2600" b="1" dirty="0">
              <a:latin typeface="Times New Roman" panose="02020603050405020304" pitchFamily="18" charset="0"/>
            </a:endParaRPr>
          </a:p>
        </p:txBody>
      </p:sp>
      <p:graphicFrame>
        <p:nvGraphicFramePr>
          <p:cNvPr id="415763" name="Object 19"/>
          <p:cNvGraphicFramePr>
            <a:graphicFrameLocks noChangeAspect="1"/>
          </p:cNvGraphicFramePr>
          <p:nvPr/>
        </p:nvGraphicFramePr>
        <p:xfrm>
          <a:off x="1600200" y="4267200"/>
          <a:ext cx="2655888" cy="2335213"/>
        </p:xfrm>
        <a:graphic>
          <a:graphicData uri="http://schemas.openxmlformats.org/presentationml/2006/ole">
            <mc:AlternateContent xmlns:mc="http://schemas.openxmlformats.org/markup-compatibility/2006">
              <mc:Choice xmlns:v="urn:schemas-microsoft-com:vml" Requires="v">
                <p:oleObj spid="_x0000_s49197" name="" r:id="rId5" imgW="1612900" imgH="1143000" progId="Equation.3">
                  <p:embed/>
                </p:oleObj>
              </mc:Choice>
              <mc:Fallback>
                <p:oleObj name="" r:id="rId5" imgW="1612900" imgH="1143000" progId="Equation.3">
                  <p:embed/>
                  <p:pic>
                    <p:nvPicPr>
                      <p:cNvPr id="0" name="图片 3290"/>
                      <p:cNvPicPr/>
                      <p:nvPr/>
                    </p:nvPicPr>
                    <p:blipFill>
                      <a:blip r:embed="rId6"/>
                      <a:stretch>
                        <a:fillRect/>
                      </a:stretch>
                    </p:blipFill>
                    <p:spPr>
                      <a:xfrm>
                        <a:off x="1600200" y="4267200"/>
                        <a:ext cx="2655888" cy="23352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57"/>
                                        </p:tgtEl>
                                        <p:attrNameLst>
                                          <p:attrName>style.visibility</p:attrName>
                                        </p:attrNameLst>
                                      </p:cBhvr>
                                      <p:to>
                                        <p:strVal val="visible"/>
                                      </p:to>
                                    </p:set>
                                    <p:animEffect transition="in" filter="blinds(horizontal)">
                                      <p:cBhvr>
                                        <p:cTn id="7" dur="500"/>
                                        <p:tgtEl>
                                          <p:spTgt spid="41575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15759"/>
                                        </p:tgtEl>
                                        <p:attrNameLst>
                                          <p:attrName>style.visibility</p:attrName>
                                        </p:attrNameLst>
                                      </p:cBhvr>
                                      <p:to>
                                        <p:strVal val="visible"/>
                                      </p:to>
                                    </p:set>
                                    <p:anim calcmode="lin" valueType="num">
                                      <p:cBhvr additive="base">
                                        <p:cTn id="11" dur="500" fill="hold"/>
                                        <p:tgtEl>
                                          <p:spTgt spid="415759"/>
                                        </p:tgtEl>
                                        <p:attrNameLst>
                                          <p:attrName>ppt_x</p:attrName>
                                        </p:attrNameLst>
                                      </p:cBhvr>
                                      <p:tavLst>
                                        <p:tav tm="0">
                                          <p:val>
                                            <p:strVal val="0-#ppt_w/2"/>
                                          </p:val>
                                        </p:tav>
                                        <p:tav tm="100000">
                                          <p:val>
                                            <p:strVal val="#ppt_x"/>
                                          </p:val>
                                        </p:tav>
                                      </p:tavLst>
                                    </p:anim>
                                    <p:anim calcmode="lin" valueType="num">
                                      <p:cBhvr additive="base">
                                        <p:cTn id="12" dur="500" fill="hold"/>
                                        <p:tgtEl>
                                          <p:spTgt spid="41575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15760"/>
                                        </p:tgtEl>
                                        <p:attrNameLst>
                                          <p:attrName>style.visibility</p:attrName>
                                        </p:attrNameLst>
                                      </p:cBhvr>
                                      <p:to>
                                        <p:strVal val="visible"/>
                                      </p:to>
                                    </p:set>
                                    <p:anim calcmode="lin" valueType="num">
                                      <p:cBhvr additive="base">
                                        <p:cTn id="16" dur="500" fill="hold"/>
                                        <p:tgtEl>
                                          <p:spTgt spid="415760"/>
                                        </p:tgtEl>
                                        <p:attrNameLst>
                                          <p:attrName>ppt_x</p:attrName>
                                        </p:attrNameLst>
                                      </p:cBhvr>
                                      <p:tavLst>
                                        <p:tav tm="0">
                                          <p:val>
                                            <p:strVal val="0-#ppt_w/2"/>
                                          </p:val>
                                        </p:tav>
                                        <p:tav tm="100000">
                                          <p:val>
                                            <p:strVal val="#ppt_x"/>
                                          </p:val>
                                        </p:tav>
                                      </p:tavLst>
                                    </p:anim>
                                    <p:anim calcmode="lin" valueType="num">
                                      <p:cBhvr additive="base">
                                        <p:cTn id="17" dur="500" fill="hold"/>
                                        <p:tgtEl>
                                          <p:spTgt spid="41576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15762"/>
                                        </p:tgtEl>
                                        <p:attrNameLst>
                                          <p:attrName>style.visibility</p:attrName>
                                        </p:attrNameLst>
                                      </p:cBhvr>
                                      <p:to>
                                        <p:strVal val="visible"/>
                                      </p:to>
                                    </p:set>
                                    <p:anim calcmode="lin" valueType="num">
                                      <p:cBhvr additive="base">
                                        <p:cTn id="22" dur="500" fill="hold"/>
                                        <p:tgtEl>
                                          <p:spTgt spid="415762"/>
                                        </p:tgtEl>
                                        <p:attrNameLst>
                                          <p:attrName>ppt_x</p:attrName>
                                        </p:attrNameLst>
                                      </p:cBhvr>
                                      <p:tavLst>
                                        <p:tav tm="0">
                                          <p:val>
                                            <p:strVal val="#ppt_x"/>
                                          </p:val>
                                        </p:tav>
                                        <p:tav tm="100000">
                                          <p:val>
                                            <p:strVal val="#ppt_x"/>
                                          </p:val>
                                        </p:tav>
                                      </p:tavLst>
                                    </p:anim>
                                    <p:anim calcmode="lin" valueType="num">
                                      <p:cBhvr additive="base">
                                        <p:cTn id="23" dur="500" fill="hold"/>
                                        <p:tgtEl>
                                          <p:spTgt spid="415762"/>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415763"/>
                                        </p:tgtEl>
                                        <p:attrNameLst>
                                          <p:attrName>style.visibility</p:attrName>
                                        </p:attrNameLst>
                                      </p:cBhvr>
                                      <p:to>
                                        <p:strVal val="visible"/>
                                      </p:to>
                                    </p:set>
                                    <p:anim calcmode="lin" valueType="num">
                                      <p:cBhvr additive="base">
                                        <p:cTn id="27" dur="500" fill="hold"/>
                                        <p:tgtEl>
                                          <p:spTgt spid="415763"/>
                                        </p:tgtEl>
                                        <p:attrNameLst>
                                          <p:attrName>ppt_x</p:attrName>
                                        </p:attrNameLst>
                                      </p:cBhvr>
                                      <p:tavLst>
                                        <p:tav tm="0">
                                          <p:val>
                                            <p:strVal val="1+#ppt_w/2"/>
                                          </p:val>
                                        </p:tav>
                                        <p:tav tm="100000">
                                          <p:val>
                                            <p:strVal val="#ppt_x"/>
                                          </p:val>
                                        </p:tav>
                                      </p:tavLst>
                                    </p:anim>
                                    <p:anim calcmode="lin" valueType="num">
                                      <p:cBhvr additive="base">
                                        <p:cTn id="28" dur="500" fill="hold"/>
                                        <p:tgtEl>
                                          <p:spTgt spid="4157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7" grpId="0" animBg="1"/>
      <p:bldP spid="41576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673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4.4.5 </a:t>
            </a:r>
            <a:r>
              <a:rPr lang="zh-CN" altLang="en-US" b="0" dirty="0">
                <a:latin typeface="Times New Roman" panose="02020603050405020304" pitchFamily="18" charset="0"/>
              </a:rPr>
              <a:t>模糊推理</a:t>
            </a:r>
            <a:endParaRPr lang="zh-CN" altLang="en-US" b="0" dirty="0">
              <a:latin typeface="Times New Roman" panose="02020603050405020304" pitchFamily="18" charset="0"/>
            </a:endParaRPr>
          </a:p>
        </p:txBody>
      </p:sp>
      <p:sp>
        <p:nvSpPr>
          <p:cNvPr id="116740" name="Rectangle 3"/>
          <p:cNvSpPr>
            <a:spLocks noGrp="1"/>
          </p:cNvSpPr>
          <p:nvPr>
            <p:ph idx="1"/>
          </p:nvPr>
        </p:nvSpPr>
        <p:spPr>
          <a:xfrm>
            <a:off x="250825" y="908050"/>
            <a:ext cx="8435975" cy="692150"/>
          </a:xfrm>
        </p:spPr>
        <p:txBody>
          <a:bodyPr vert="horz" wrap="square" lIns="91440" tIns="45720" rIns="91440" bIns="45720" anchor="t" anchorCtr="0"/>
          <a:lstStyle/>
          <a:p>
            <a:pPr marL="196850" indent="-196850" eaLnBrk="1" hangingPunct="1">
              <a:buNone/>
            </a:pPr>
            <a:r>
              <a:rPr lang="en-US" altLang="zh-CN" sz="2600" b="1" dirty="0">
                <a:latin typeface="Times New Roman" panose="02020603050405020304" pitchFamily="18" charset="0"/>
              </a:rPr>
              <a:t>7.  </a:t>
            </a:r>
            <a:r>
              <a:rPr lang="zh-CN" altLang="en-US" sz="2600" b="1" dirty="0">
                <a:latin typeface="Times New Roman" panose="02020603050405020304" pitchFamily="18" charset="0"/>
              </a:rPr>
              <a:t>对 </a:t>
            </a:r>
            <a:r>
              <a:rPr lang="en-US" altLang="zh-CN" sz="2600" b="1" dirty="0">
                <a:latin typeface="Times New Roman" panose="02020603050405020304" pitchFamily="18" charset="0"/>
              </a:rPr>
              <a:t>IF  </a:t>
            </a:r>
            <a:r>
              <a:rPr lang="en-US" altLang="zh-CN" sz="2600" b="1" i="1" dirty="0">
                <a:latin typeface="Times New Roman" panose="02020603050405020304" pitchFamily="18" charset="0"/>
              </a:rPr>
              <a:t>A</a:t>
            </a:r>
            <a:r>
              <a:rPr lang="en-US" altLang="zh-CN" sz="2600" b="1" dirty="0">
                <a:latin typeface="Times New Roman" panose="02020603050405020304" pitchFamily="18" charset="0"/>
              </a:rPr>
              <a:t>  THEN  </a:t>
            </a:r>
            <a:r>
              <a:rPr lang="en-US" altLang="zh-CN" sz="2600" b="1" i="1" dirty="0">
                <a:latin typeface="Times New Roman" panose="02020603050405020304" pitchFamily="18" charset="0"/>
              </a:rPr>
              <a:t>B </a:t>
            </a:r>
            <a:r>
              <a:rPr lang="zh-CN" altLang="en-US" sz="2600" b="1" dirty="0">
                <a:latin typeface="Times New Roman" panose="02020603050405020304" pitchFamily="18" charset="0"/>
              </a:rPr>
              <a:t>类型的模糊规则的推理 </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116741" name="Rectangle 4"/>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2" name="Rectangle 5"/>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3" name="Rectangle 6"/>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4" name="Rectangle 7"/>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5" name="Rectangle 8"/>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6" name="Rectangle 9"/>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7" name="Rectangle 10"/>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8" name="Rectangle 11"/>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49" name="Rectangle 12"/>
          <p:cNvSpPr/>
          <p:nvPr/>
        </p:nvSpPr>
        <p:spPr>
          <a:xfrm>
            <a:off x="3643313"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50" name="Text Box 13"/>
          <p:cNvSpPr txBox="1"/>
          <p:nvPr/>
        </p:nvSpPr>
        <p:spPr>
          <a:xfrm>
            <a:off x="342900" y="1676400"/>
            <a:ext cx="8458200" cy="3990975"/>
          </a:xfrm>
          <a:prstGeom prst="rect">
            <a:avLst/>
          </a:prstGeom>
          <a:gradFill rotWithShape="0">
            <a:gsLst>
              <a:gs pos="0">
                <a:srgbClr val="FFFFFF"/>
              </a:gs>
              <a:gs pos="100000">
                <a:srgbClr val="FFFF99"/>
              </a:gs>
            </a:gsLst>
            <a:lin ang="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eaLnBrk="1" hangingPunct="1">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sp>
        <p:nvSpPr>
          <p:cNvPr id="116751" name="Rectangle 14"/>
          <p:cNvSpPr/>
          <p:nvPr/>
        </p:nvSpPr>
        <p:spPr>
          <a:xfrm>
            <a:off x="3733800" y="320516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52" name="Rectangle 15"/>
          <p:cNvSpPr/>
          <p:nvPr/>
        </p:nvSpPr>
        <p:spPr>
          <a:xfrm>
            <a:off x="0" y="3306763"/>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116753" name="Rectangle 16"/>
          <p:cNvSpPr/>
          <p:nvPr/>
        </p:nvSpPr>
        <p:spPr>
          <a:xfrm>
            <a:off x="3005138" y="2857500"/>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6754" name="Rectangle 17"/>
          <p:cNvSpPr/>
          <p:nvPr/>
        </p:nvSpPr>
        <p:spPr>
          <a:xfrm>
            <a:off x="0" y="2852738"/>
            <a:ext cx="9144000" cy="244475"/>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90204" pitchFamily="34" charset="0"/>
            </a:endParaRPr>
          </a:p>
        </p:txBody>
      </p:sp>
      <p:sp>
        <p:nvSpPr>
          <p:cNvPr id="116755" name="Rectangle 18"/>
          <p:cNvSpPr/>
          <p:nvPr/>
        </p:nvSpPr>
        <p:spPr>
          <a:xfrm>
            <a:off x="3048000"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16787" name="Object 19"/>
          <p:cNvGraphicFramePr>
            <a:graphicFrameLocks noChangeAspect="1"/>
          </p:cNvGraphicFramePr>
          <p:nvPr/>
        </p:nvGraphicFramePr>
        <p:xfrm>
          <a:off x="457200" y="2438400"/>
          <a:ext cx="8153400" cy="2540000"/>
        </p:xfrm>
        <a:graphic>
          <a:graphicData uri="http://schemas.openxmlformats.org/presentationml/2006/ole">
            <mc:AlternateContent xmlns:mc="http://schemas.openxmlformats.org/markup-compatibility/2006">
              <mc:Choice xmlns:v="urn:schemas-microsoft-com:vml" Requires="v">
                <p:oleObj spid="_x0000_s50219" name="" r:id="rId1" imgW="2895600" imgH="889000" progId="Equation.DSMT4">
                  <p:embed/>
                </p:oleObj>
              </mc:Choice>
              <mc:Fallback>
                <p:oleObj name="" r:id="rId1" imgW="2895600" imgH="889000" progId="Equation.DSMT4">
                  <p:embed/>
                  <p:pic>
                    <p:nvPicPr>
                      <p:cNvPr id="0" name="图片 3291"/>
                      <p:cNvPicPr/>
                      <p:nvPr/>
                    </p:nvPicPr>
                    <p:blipFill>
                      <a:blip r:embed="rId2"/>
                      <a:stretch>
                        <a:fillRect/>
                      </a:stretch>
                    </p:blipFill>
                    <p:spPr>
                      <a:xfrm>
                        <a:off x="457200" y="2438400"/>
                        <a:ext cx="8153400" cy="2540000"/>
                      </a:xfrm>
                      <a:prstGeom prst="rect">
                        <a:avLst/>
                      </a:prstGeom>
                      <a:noFill/>
                      <a:ln w="38100">
                        <a:noFill/>
                        <a:miter/>
                      </a:ln>
                    </p:spPr>
                  </p:pic>
                </p:oleObj>
              </mc:Fallback>
            </mc:AlternateContent>
          </a:graphicData>
        </a:graphic>
      </p:graphicFrame>
      <p:sp>
        <p:nvSpPr>
          <p:cNvPr id="116757" name="Rectangle 20"/>
          <p:cNvSpPr/>
          <p:nvPr/>
        </p:nvSpPr>
        <p:spPr>
          <a:xfrm>
            <a:off x="3352800" y="332898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16789" name="Object 21"/>
          <p:cNvGraphicFramePr>
            <a:graphicFrameLocks noChangeAspect="1"/>
          </p:cNvGraphicFramePr>
          <p:nvPr/>
        </p:nvGraphicFramePr>
        <p:xfrm>
          <a:off x="1295400" y="5181600"/>
          <a:ext cx="5486400" cy="449263"/>
        </p:xfrm>
        <a:graphic>
          <a:graphicData uri="http://schemas.openxmlformats.org/presentationml/2006/ole">
            <mc:AlternateContent xmlns:mc="http://schemas.openxmlformats.org/markup-compatibility/2006">
              <mc:Choice xmlns:v="urn:schemas-microsoft-com:vml" Requires="v">
                <p:oleObj spid="_x0000_s50220" name="" r:id="rId3" imgW="2438400" imgH="203200" progId="Equation.DSMT4">
                  <p:embed/>
                </p:oleObj>
              </mc:Choice>
              <mc:Fallback>
                <p:oleObj name="" r:id="rId3" imgW="2438400" imgH="203200" progId="Equation.DSMT4">
                  <p:embed/>
                  <p:pic>
                    <p:nvPicPr>
                      <p:cNvPr id="0" name="图片 3292"/>
                      <p:cNvPicPr/>
                      <p:nvPr/>
                    </p:nvPicPr>
                    <p:blipFill>
                      <a:blip r:embed="rId4"/>
                      <a:stretch>
                        <a:fillRect/>
                      </a:stretch>
                    </p:blipFill>
                    <p:spPr>
                      <a:xfrm>
                        <a:off x="1295400" y="5181600"/>
                        <a:ext cx="5486400" cy="449263"/>
                      </a:xfrm>
                      <a:prstGeom prst="rect">
                        <a:avLst/>
                      </a:prstGeom>
                      <a:noFill/>
                      <a:ln w="38100">
                        <a:noFill/>
                        <a:miter/>
                      </a:ln>
                    </p:spPr>
                  </p:pic>
                </p:oleObj>
              </mc:Fallback>
            </mc:AlternateContent>
          </a:graphicData>
        </a:graphic>
      </p:graphicFrame>
      <p:sp>
        <p:nvSpPr>
          <p:cNvPr id="416790" name="Text Box 22"/>
          <p:cNvSpPr txBox="1"/>
          <p:nvPr/>
        </p:nvSpPr>
        <p:spPr>
          <a:xfrm>
            <a:off x="457200" y="5105400"/>
            <a:ext cx="990600" cy="488950"/>
          </a:xfrm>
          <a:prstGeom prst="rect">
            <a:avLst/>
          </a:prstGeom>
          <a:noFill/>
          <a:ln w="9525">
            <a:noFill/>
          </a:ln>
        </p:spPr>
        <p:txBody>
          <a:bodyPr>
            <a:spAutoFit/>
          </a:bodyPr>
          <a:lstStyle/>
          <a:p>
            <a:pPr eaLnBrk="1" hangingPunct="1">
              <a:spcBef>
                <a:spcPct val="50000"/>
              </a:spcBef>
            </a:pPr>
            <a:r>
              <a:rPr lang="zh-CN" altLang="en-US" sz="2600" b="1" dirty="0">
                <a:latin typeface="Arial" panose="020B0604020202090204" pitchFamily="34" charset="0"/>
              </a:rPr>
              <a:t>则：</a:t>
            </a:r>
            <a:endParaRPr lang="zh-CN" altLang="en-US" sz="2600" b="1" dirty="0">
              <a:latin typeface="Arial" panose="020B0604020202090204" pitchFamily="34" charset="0"/>
            </a:endParaRPr>
          </a:p>
        </p:txBody>
      </p:sp>
      <p:sp>
        <p:nvSpPr>
          <p:cNvPr id="416791" name="Rectangle 23"/>
          <p:cNvSpPr/>
          <p:nvPr/>
        </p:nvSpPr>
        <p:spPr>
          <a:xfrm>
            <a:off x="381000" y="1752600"/>
            <a:ext cx="1744663" cy="488950"/>
          </a:xfrm>
          <a:prstGeom prst="rect">
            <a:avLst/>
          </a:prstGeom>
          <a:noFill/>
          <a:ln w="9525">
            <a:noFill/>
          </a:ln>
        </p:spPr>
        <p:txBody>
          <a:bodyPr wrap="none">
            <a:spAutoFit/>
          </a:bodyPr>
          <a:lstStyle/>
          <a:p>
            <a:pPr eaLnBrk="1" hangingPunct="1">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当输入：</a:t>
            </a:r>
            <a:endParaRPr lang="zh-CN" altLang="en-US" sz="2600" b="1" dirty="0">
              <a:latin typeface="Times New Roman" panose="02020603050405020304" pitchFamily="18" charset="0"/>
            </a:endParaRPr>
          </a:p>
        </p:txBody>
      </p:sp>
      <p:graphicFrame>
        <p:nvGraphicFramePr>
          <p:cNvPr id="416792" name="Object 24"/>
          <p:cNvGraphicFramePr>
            <a:graphicFrameLocks noChangeAspect="1"/>
          </p:cNvGraphicFramePr>
          <p:nvPr/>
        </p:nvGraphicFramePr>
        <p:xfrm>
          <a:off x="2133600" y="1828800"/>
          <a:ext cx="5943600" cy="461963"/>
        </p:xfrm>
        <a:graphic>
          <a:graphicData uri="http://schemas.openxmlformats.org/presentationml/2006/ole">
            <mc:AlternateContent xmlns:mc="http://schemas.openxmlformats.org/markup-compatibility/2006">
              <mc:Choice xmlns:v="urn:schemas-microsoft-com:vml" Requires="v">
                <p:oleObj spid="_x0000_s50221" name="" r:id="rId5" imgW="3048000" imgH="203200" progId="Equation.DSMT4">
                  <p:embed/>
                </p:oleObj>
              </mc:Choice>
              <mc:Fallback>
                <p:oleObj name="" r:id="rId5" imgW="3048000" imgH="203200" progId="Equation.DSMT4">
                  <p:embed/>
                  <p:pic>
                    <p:nvPicPr>
                      <p:cNvPr id="0" name="图片 3293"/>
                      <p:cNvPicPr/>
                      <p:nvPr/>
                    </p:nvPicPr>
                    <p:blipFill>
                      <a:blip r:embed="rId6"/>
                      <a:stretch>
                        <a:fillRect/>
                      </a:stretch>
                    </p:blipFill>
                    <p:spPr>
                      <a:xfrm>
                        <a:off x="2133600" y="1828800"/>
                        <a:ext cx="5943600" cy="4619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91"/>
                                        </p:tgtEl>
                                        <p:attrNameLst>
                                          <p:attrName>style.visibility</p:attrName>
                                        </p:attrNameLst>
                                      </p:cBhvr>
                                      <p:to>
                                        <p:strVal val="visible"/>
                                      </p:to>
                                    </p:set>
                                    <p:anim calcmode="lin" valueType="num">
                                      <p:cBhvr additive="base">
                                        <p:cTn id="7" dur="500" fill="hold"/>
                                        <p:tgtEl>
                                          <p:spTgt spid="416791"/>
                                        </p:tgtEl>
                                        <p:attrNameLst>
                                          <p:attrName>ppt_x</p:attrName>
                                        </p:attrNameLst>
                                      </p:cBhvr>
                                      <p:tavLst>
                                        <p:tav tm="0">
                                          <p:val>
                                            <p:strVal val="0-#ppt_w/2"/>
                                          </p:val>
                                        </p:tav>
                                        <p:tav tm="100000">
                                          <p:val>
                                            <p:strVal val="#ppt_x"/>
                                          </p:val>
                                        </p:tav>
                                      </p:tavLst>
                                    </p:anim>
                                    <p:anim calcmode="lin" valueType="num">
                                      <p:cBhvr additive="base">
                                        <p:cTn id="8" dur="500" fill="hold"/>
                                        <p:tgtEl>
                                          <p:spTgt spid="4167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16792"/>
                                        </p:tgtEl>
                                        <p:attrNameLst>
                                          <p:attrName>style.visibility</p:attrName>
                                        </p:attrNameLst>
                                      </p:cBhvr>
                                      <p:to>
                                        <p:strVal val="visible"/>
                                      </p:to>
                                    </p:set>
                                    <p:anim calcmode="lin" valueType="num">
                                      <p:cBhvr additive="base">
                                        <p:cTn id="12" dur="500" fill="hold"/>
                                        <p:tgtEl>
                                          <p:spTgt spid="416792"/>
                                        </p:tgtEl>
                                        <p:attrNameLst>
                                          <p:attrName>ppt_x</p:attrName>
                                        </p:attrNameLst>
                                      </p:cBhvr>
                                      <p:tavLst>
                                        <p:tav tm="0">
                                          <p:val>
                                            <p:strVal val="1+#ppt_w/2"/>
                                          </p:val>
                                        </p:tav>
                                        <p:tav tm="100000">
                                          <p:val>
                                            <p:strVal val="#ppt_x"/>
                                          </p:val>
                                        </p:tav>
                                      </p:tavLst>
                                    </p:anim>
                                    <p:anim calcmode="lin" valueType="num">
                                      <p:cBhvr additive="base">
                                        <p:cTn id="13" dur="500" fill="hold"/>
                                        <p:tgtEl>
                                          <p:spTgt spid="41679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16787"/>
                                        </p:tgtEl>
                                        <p:attrNameLst>
                                          <p:attrName>style.visibility</p:attrName>
                                        </p:attrNameLst>
                                      </p:cBhvr>
                                      <p:to>
                                        <p:strVal val="visible"/>
                                      </p:to>
                                    </p:set>
                                    <p:anim calcmode="lin" valueType="num">
                                      <p:cBhvr additive="base">
                                        <p:cTn id="18" dur="500" fill="hold"/>
                                        <p:tgtEl>
                                          <p:spTgt spid="416787"/>
                                        </p:tgtEl>
                                        <p:attrNameLst>
                                          <p:attrName>ppt_x</p:attrName>
                                        </p:attrNameLst>
                                      </p:cBhvr>
                                      <p:tavLst>
                                        <p:tav tm="0">
                                          <p:val>
                                            <p:strVal val="0-#ppt_w/2"/>
                                          </p:val>
                                        </p:tav>
                                        <p:tav tm="100000">
                                          <p:val>
                                            <p:strVal val="#ppt_x"/>
                                          </p:val>
                                        </p:tav>
                                      </p:tavLst>
                                    </p:anim>
                                    <p:anim calcmode="lin" valueType="num">
                                      <p:cBhvr additive="base">
                                        <p:cTn id="19" dur="500" fill="hold"/>
                                        <p:tgtEl>
                                          <p:spTgt spid="41678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6790"/>
                                        </p:tgtEl>
                                        <p:attrNameLst>
                                          <p:attrName>style.visibility</p:attrName>
                                        </p:attrNameLst>
                                      </p:cBhvr>
                                      <p:to>
                                        <p:strVal val="visible"/>
                                      </p:to>
                                    </p:set>
                                    <p:anim calcmode="lin" valueType="num">
                                      <p:cBhvr additive="base">
                                        <p:cTn id="24" dur="500" fill="hold"/>
                                        <p:tgtEl>
                                          <p:spTgt spid="416790"/>
                                        </p:tgtEl>
                                        <p:attrNameLst>
                                          <p:attrName>ppt_x</p:attrName>
                                        </p:attrNameLst>
                                      </p:cBhvr>
                                      <p:tavLst>
                                        <p:tav tm="0">
                                          <p:val>
                                            <p:strVal val="0-#ppt_w/2"/>
                                          </p:val>
                                        </p:tav>
                                        <p:tav tm="100000">
                                          <p:val>
                                            <p:strVal val="#ppt_x"/>
                                          </p:val>
                                        </p:tav>
                                      </p:tavLst>
                                    </p:anim>
                                    <p:anim calcmode="lin" valueType="num">
                                      <p:cBhvr additive="base">
                                        <p:cTn id="25" dur="500" fill="hold"/>
                                        <p:tgtEl>
                                          <p:spTgt spid="41679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16789"/>
                                        </p:tgtEl>
                                        <p:attrNameLst>
                                          <p:attrName>style.visibility</p:attrName>
                                        </p:attrNameLst>
                                      </p:cBhvr>
                                      <p:to>
                                        <p:strVal val="visible"/>
                                      </p:to>
                                    </p:set>
                                    <p:anim calcmode="lin" valueType="num">
                                      <p:cBhvr additive="base">
                                        <p:cTn id="29" dur="500" fill="hold"/>
                                        <p:tgtEl>
                                          <p:spTgt spid="416789"/>
                                        </p:tgtEl>
                                        <p:attrNameLst>
                                          <p:attrName>ppt_x</p:attrName>
                                        </p:attrNameLst>
                                      </p:cBhvr>
                                      <p:tavLst>
                                        <p:tav tm="0">
                                          <p:val>
                                            <p:strVal val="1+#ppt_w/2"/>
                                          </p:val>
                                        </p:tav>
                                        <p:tav tm="100000">
                                          <p:val>
                                            <p:strVal val="#ppt_x"/>
                                          </p:val>
                                        </p:tav>
                                      </p:tavLst>
                                    </p:anim>
                                    <p:anim calcmode="lin" valueType="num">
                                      <p:cBhvr additive="base">
                                        <p:cTn id="30" dur="500" fill="hold"/>
                                        <p:tgtEl>
                                          <p:spTgt spid="416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90" grpId="0"/>
      <p:bldP spid="41679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grpSp>
        <p:nvGrpSpPr>
          <p:cNvPr id="417794" name="Group 2"/>
          <p:cNvGrpSpPr/>
          <p:nvPr/>
        </p:nvGrpSpPr>
        <p:grpSpPr>
          <a:xfrm>
            <a:off x="304800" y="3429000"/>
            <a:ext cx="8458200" cy="1689100"/>
            <a:chOff x="192" y="2160"/>
            <a:chExt cx="5328" cy="1064"/>
          </a:xfrm>
        </p:grpSpPr>
        <p:sp>
          <p:nvSpPr>
            <p:cNvPr id="117777" name="Text Box 3"/>
            <p:cNvSpPr txBox="1"/>
            <p:nvPr/>
          </p:nvSpPr>
          <p:spPr>
            <a:xfrm>
              <a:off x="192" y="2160"/>
              <a:ext cx="5328" cy="106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600" dirty="0">
                  <a:latin typeface="Times New Roman" panose="02020603050405020304" pitchFamily="18" charset="0"/>
                </a:rPr>
                <a:t>例如，得到模糊向量：</a:t>
              </a:r>
              <a:endParaRPr lang="zh-CN" altLang="en-US" sz="2600"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buChar char="§"/>
              </a:pPr>
              <a:endParaRPr lang="zh-CN" altLang="en-US" sz="2600"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pPr>
              <a:r>
                <a:rPr lang="zh-CN" altLang="en-US" sz="2600" dirty="0">
                  <a:latin typeface="Times New Roman" panose="02020603050405020304" pitchFamily="18" charset="0"/>
                </a:rPr>
                <a:t>取结论：  </a:t>
              </a:r>
              <a:r>
                <a:rPr lang="en-US" altLang="zh-CN" sz="2600" i="1" dirty="0">
                  <a:latin typeface="Times New Roman" panose="02020603050405020304" pitchFamily="18" charset="0"/>
                </a:rPr>
                <a:t>U</a:t>
              </a:r>
              <a:r>
                <a:rPr lang="zh-CN" altLang="en-US" sz="2600" dirty="0">
                  <a:latin typeface="Times New Roman" panose="02020603050405020304" pitchFamily="18" charset="0"/>
                </a:rPr>
                <a:t>＝</a:t>
              </a:r>
              <a:r>
                <a:rPr lang="en-US" altLang="zh-CN" sz="2600" dirty="0">
                  <a:latin typeface="Times New Roman" panose="02020603050405020304" pitchFamily="18" charset="0"/>
                </a:rPr>
                <a:t>5</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graphicFrame>
          <p:nvGraphicFramePr>
            <p:cNvPr id="117778" name="Object 4"/>
            <p:cNvGraphicFramePr>
              <a:graphicFrameLocks noChangeAspect="1"/>
            </p:cNvGraphicFramePr>
            <p:nvPr/>
          </p:nvGraphicFramePr>
          <p:xfrm>
            <a:off x="624" y="2592"/>
            <a:ext cx="4128" cy="240"/>
          </p:xfrm>
          <a:graphic>
            <a:graphicData uri="http://schemas.openxmlformats.org/presentationml/2006/ole">
              <mc:AlternateContent xmlns:mc="http://schemas.openxmlformats.org/markup-compatibility/2006">
                <mc:Choice xmlns:v="urn:schemas-microsoft-com:vml" Requires="v">
                  <p:oleObj spid="_x0000_s51252" name="" r:id="rId1" imgW="3175000" imgH="177800" progId="Equation.DSMT4">
                    <p:embed/>
                  </p:oleObj>
                </mc:Choice>
                <mc:Fallback>
                  <p:oleObj name="" r:id="rId1" imgW="3175000" imgH="177800" progId="Equation.DSMT4">
                    <p:embed/>
                    <p:pic>
                      <p:nvPicPr>
                        <p:cNvPr id="0" name="图片 3295"/>
                        <p:cNvPicPr/>
                        <p:nvPr/>
                      </p:nvPicPr>
                      <p:blipFill>
                        <a:blip r:embed="rId2"/>
                        <a:stretch>
                          <a:fillRect/>
                        </a:stretch>
                      </p:blipFill>
                      <p:spPr>
                        <a:xfrm>
                          <a:off x="624" y="2592"/>
                          <a:ext cx="4128" cy="240"/>
                        </a:xfrm>
                        <a:prstGeom prst="rect">
                          <a:avLst/>
                        </a:prstGeom>
                        <a:noFill/>
                        <a:ln w="38100">
                          <a:noFill/>
                          <a:miter/>
                        </a:ln>
                      </p:spPr>
                    </p:pic>
                  </p:oleObj>
                </mc:Fallback>
              </mc:AlternateContent>
            </a:graphicData>
          </a:graphic>
        </p:graphicFrame>
        <p:sp>
          <p:nvSpPr>
            <p:cNvPr id="117779" name="Oval 5"/>
            <p:cNvSpPr/>
            <p:nvPr/>
          </p:nvSpPr>
          <p:spPr>
            <a:xfrm>
              <a:off x="2958" y="2496"/>
              <a:ext cx="480" cy="384"/>
            </a:xfrm>
            <a:prstGeom prst="ellipse">
              <a:avLst/>
            </a:prstGeom>
            <a:noFill/>
            <a:ln w="12700" cap="flat" cmpd="sng">
              <a:solidFill>
                <a:schemeClr val="accent2"/>
              </a:solidFill>
              <a:prstDash val="solid"/>
              <a:headEnd type="none" w="med" len="med"/>
              <a:tailEnd type="none" w="med" len="med"/>
            </a:ln>
          </p:spPr>
          <p:txBody>
            <a:bodyPr anchor="ctr" anchorCtr="0">
              <a:spAutoFit/>
            </a:bodyPr>
            <a:lstStyle/>
            <a:p>
              <a:pPr eaLnBrk="1" hangingPunct="1"/>
              <a:endParaRPr lang="zh-CN" altLang="en-US" dirty="0">
                <a:latin typeface="Verdana" panose="020B0804030504040204" pitchFamily="34" charset="0"/>
              </a:endParaRPr>
            </a:p>
          </p:txBody>
        </p:sp>
      </p:grpSp>
      <p:sp>
        <p:nvSpPr>
          <p:cNvPr id="117764" name="Rectangle 6"/>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4.4.6  </a:t>
            </a:r>
            <a:r>
              <a:rPr lang="zh-CN" altLang="en-US" b="0" dirty="0">
                <a:latin typeface="Times New Roman" panose="02020603050405020304" pitchFamily="18" charset="0"/>
              </a:rPr>
              <a:t>模糊决策</a:t>
            </a:r>
            <a:endParaRPr lang="zh-CN" altLang="en-US" b="0" dirty="0">
              <a:latin typeface="Times New Roman" panose="02020603050405020304" pitchFamily="18" charset="0"/>
            </a:endParaRPr>
          </a:p>
        </p:txBody>
      </p:sp>
      <p:sp>
        <p:nvSpPr>
          <p:cNvPr id="417799" name="Rectangle 7"/>
          <p:cNvSpPr>
            <a:spLocks noGrp="1"/>
          </p:cNvSpPr>
          <p:nvPr>
            <p:ph idx="1"/>
          </p:nvPr>
        </p:nvSpPr>
        <p:spPr>
          <a:xfrm>
            <a:off x="250825" y="908050"/>
            <a:ext cx="8642350" cy="1835150"/>
          </a:xfrm>
        </p:spPr>
        <p:txBody>
          <a:bodyPr vert="horz" wrap="square" lIns="91440" tIns="45720" rIns="91440" bIns="45720" anchor="t" anchorCtr="0"/>
          <a:lstStyle/>
          <a:p>
            <a:pPr marL="0" indent="0" eaLnBrk="1" hangingPunct="1"/>
            <a:r>
              <a:rPr lang="en-US" altLang="zh-CN" dirty="0"/>
              <a:t> </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模糊决策”</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模糊判决”、“解模糊”或“清晰化”）：由模糊推理得到的结论或者操作是一个模糊向量，转化为确定值的过程。</a:t>
            </a:r>
            <a:endParaRPr lang="zh-CN" altLang="en-US" b="1" dirty="0"/>
          </a:p>
        </p:txBody>
      </p:sp>
      <p:sp>
        <p:nvSpPr>
          <p:cNvPr id="417800" name="Text Box 8"/>
          <p:cNvSpPr txBox="1"/>
          <p:nvPr/>
        </p:nvSpPr>
        <p:spPr>
          <a:xfrm>
            <a:off x="228600" y="2743200"/>
            <a:ext cx="5867400" cy="519113"/>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cs typeface="Times New Roman" panose="02020603050405020304" pitchFamily="18" charset="0"/>
              </a:rPr>
              <a:t> 1. </a:t>
            </a:r>
            <a:r>
              <a:rPr lang="zh-CN" altLang="en-US" sz="2800" b="1" dirty="0">
                <a:latin typeface="宋体" pitchFamily="2" charset="-122"/>
              </a:rPr>
              <a:t>最大隶属度法</a:t>
            </a:r>
            <a:r>
              <a:rPr lang="zh-CN" altLang="en-US" sz="2800" b="1" dirty="0">
                <a:latin typeface="Arial" panose="020B0604020202090204" pitchFamily="34" charset="0"/>
              </a:rPr>
              <a:t> </a:t>
            </a:r>
            <a:endParaRPr lang="zh-CN" altLang="en-US" sz="2800" b="1" dirty="0">
              <a:latin typeface="Arial" panose="020B0604020202090204" pitchFamily="34" charset="0"/>
            </a:endParaRPr>
          </a:p>
        </p:txBody>
      </p:sp>
      <p:grpSp>
        <p:nvGrpSpPr>
          <p:cNvPr id="417801" name="Group 9"/>
          <p:cNvGrpSpPr/>
          <p:nvPr/>
        </p:nvGrpSpPr>
        <p:grpSpPr>
          <a:xfrm>
            <a:off x="304799" y="3353593"/>
            <a:ext cx="8458200" cy="2284413"/>
            <a:chOff x="192" y="2112"/>
            <a:chExt cx="5328" cy="1439"/>
          </a:xfrm>
        </p:grpSpPr>
        <p:sp>
          <p:nvSpPr>
            <p:cNvPr id="117774" name="Text Box 10"/>
            <p:cNvSpPr txBox="1"/>
            <p:nvPr/>
          </p:nvSpPr>
          <p:spPr>
            <a:xfrm>
              <a:off x="192" y="2112"/>
              <a:ext cx="5328" cy="14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600" b="1" dirty="0">
                  <a:latin typeface="Times New Roman" panose="02020603050405020304" pitchFamily="18" charset="0"/>
                </a:rPr>
                <a:t>例如，得到模糊向量：</a:t>
              </a:r>
              <a:endParaRPr lang="zh-CN" altLang="en-US" sz="2600" b="1"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pPr>
              <a:r>
                <a:rPr lang="zh-CN" altLang="en-US" sz="2600" b="1" dirty="0">
                  <a:latin typeface="Times New Roman" panose="02020603050405020304" pitchFamily="18" charset="0"/>
                </a:rPr>
                <a:t>取结论：</a:t>
              </a:r>
              <a:endParaRPr lang="zh-CN" altLang="en-US" sz="2600" b="1"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pPr>
              <a:endParaRPr lang="en-US" altLang="zh-CN" sz="2600" dirty="0">
                <a:latin typeface="Times New Roman" panose="02020603050405020304" pitchFamily="18" charset="0"/>
              </a:endParaRPr>
            </a:p>
          </p:txBody>
        </p:sp>
        <p:graphicFrame>
          <p:nvGraphicFramePr>
            <p:cNvPr id="117775" name="Object 11"/>
            <p:cNvGraphicFramePr>
              <a:graphicFrameLocks noChangeAspect="1"/>
            </p:cNvGraphicFramePr>
            <p:nvPr/>
          </p:nvGraphicFramePr>
          <p:xfrm>
            <a:off x="879" y="2479"/>
            <a:ext cx="4336" cy="274"/>
          </p:xfrm>
          <a:graphic>
            <a:graphicData uri="http://schemas.openxmlformats.org/presentationml/2006/ole">
              <mc:AlternateContent xmlns:mc="http://schemas.openxmlformats.org/markup-compatibility/2006">
                <mc:Choice xmlns:v="urn:schemas-microsoft-com:vml" Requires="v">
                  <p:oleObj spid="_x0000_s51253" name="Equation" r:id="rId3" imgW="90525600" imgH="4876800" progId="Equation.DSMT4">
                    <p:embed/>
                  </p:oleObj>
                </mc:Choice>
                <mc:Fallback>
                  <p:oleObj name="Equation" r:id="rId3" imgW="90525600" imgH="4876800" progId="Equation.DSMT4">
                    <p:embed/>
                    <p:pic>
                      <p:nvPicPr>
                        <p:cNvPr id="0" name="图片 3294"/>
                        <p:cNvPicPr/>
                        <p:nvPr/>
                      </p:nvPicPr>
                      <p:blipFill>
                        <a:blip r:embed="rId4"/>
                        <a:stretch>
                          <a:fillRect/>
                        </a:stretch>
                      </p:blipFill>
                      <p:spPr>
                        <a:xfrm>
                          <a:off x="879" y="2479"/>
                          <a:ext cx="4336" cy="274"/>
                        </a:xfrm>
                        <a:prstGeom prst="rect">
                          <a:avLst/>
                        </a:prstGeom>
                        <a:noFill/>
                        <a:ln w="38100">
                          <a:noFill/>
                          <a:miter/>
                        </a:ln>
                      </p:spPr>
                    </p:pic>
                  </p:oleObj>
                </mc:Fallback>
              </mc:AlternateContent>
            </a:graphicData>
          </a:graphic>
        </p:graphicFrame>
        <p:graphicFrame>
          <p:nvGraphicFramePr>
            <p:cNvPr id="117776" name="Object 12"/>
            <p:cNvGraphicFramePr>
              <a:graphicFrameLocks noChangeAspect="1"/>
            </p:cNvGraphicFramePr>
            <p:nvPr/>
          </p:nvGraphicFramePr>
          <p:xfrm>
            <a:off x="1537" y="3064"/>
            <a:ext cx="478" cy="255"/>
          </p:xfrm>
          <a:graphic>
            <a:graphicData uri="http://schemas.openxmlformats.org/presentationml/2006/ole">
              <mc:AlternateContent xmlns:mc="http://schemas.openxmlformats.org/markup-compatibility/2006">
                <mc:Choice xmlns:v="urn:schemas-microsoft-com:vml" Requires="v">
                  <p:oleObj spid="_x0000_s51254" name="Equation" r:id="rId5" imgW="10363200" imgH="4572000" progId="Equation.DSMT4">
                    <p:embed/>
                  </p:oleObj>
                </mc:Choice>
                <mc:Fallback>
                  <p:oleObj name="Equation" r:id="rId5" imgW="10363200" imgH="4572000" progId="Equation.DSMT4">
                    <p:embed/>
                    <p:pic>
                      <p:nvPicPr>
                        <p:cNvPr id="0" name="图片 3296"/>
                        <p:cNvPicPr/>
                        <p:nvPr/>
                      </p:nvPicPr>
                      <p:blipFill>
                        <a:blip r:embed="rId6"/>
                        <a:stretch>
                          <a:fillRect/>
                        </a:stretch>
                      </p:blipFill>
                      <p:spPr>
                        <a:xfrm>
                          <a:off x="1537" y="3064"/>
                          <a:ext cx="478" cy="255"/>
                        </a:xfrm>
                        <a:prstGeom prst="rect">
                          <a:avLst/>
                        </a:prstGeom>
                        <a:noFill/>
                        <a:ln w="38100">
                          <a:noFill/>
                          <a:miter/>
                        </a:ln>
                      </p:spPr>
                    </p:pic>
                  </p:oleObj>
                </mc:Fallback>
              </mc:AlternateContent>
            </a:graphicData>
          </a:graphic>
        </p:graphicFrame>
      </p:grpSp>
      <p:sp>
        <p:nvSpPr>
          <p:cNvPr id="117768" name="Oval 13"/>
          <p:cNvSpPr/>
          <p:nvPr/>
        </p:nvSpPr>
        <p:spPr>
          <a:xfrm>
            <a:off x="3657600" y="4267200"/>
            <a:ext cx="914400" cy="914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17769" name="Rectangle 14"/>
          <p:cNvSpPr/>
          <p:nvPr/>
        </p:nvSpPr>
        <p:spPr>
          <a:xfrm>
            <a:off x="3943350" y="32337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7799">
                                            <p:txEl>
                                              <p:pRg st="0" end="0"/>
                                            </p:txEl>
                                          </p:spTgt>
                                        </p:tgtEl>
                                        <p:attrNameLst>
                                          <p:attrName>style.visibility</p:attrName>
                                        </p:attrNameLst>
                                      </p:cBhvr>
                                      <p:to>
                                        <p:strVal val="visible"/>
                                      </p:to>
                                    </p:set>
                                    <p:animEffect transition="in" filter="box(in)">
                                      <p:cBhvr>
                                        <p:cTn id="7" dur="500"/>
                                        <p:tgtEl>
                                          <p:spTgt spid="4177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7800"/>
                                        </p:tgtEl>
                                        <p:attrNameLst>
                                          <p:attrName>style.visibility</p:attrName>
                                        </p:attrNameLst>
                                      </p:cBhvr>
                                      <p:to>
                                        <p:strVal val="visible"/>
                                      </p:to>
                                    </p:set>
                                    <p:anim calcmode="lin" valueType="num">
                                      <p:cBhvr additive="base">
                                        <p:cTn id="12" dur="500" fill="hold"/>
                                        <p:tgtEl>
                                          <p:spTgt spid="417800"/>
                                        </p:tgtEl>
                                        <p:attrNameLst>
                                          <p:attrName>ppt_x</p:attrName>
                                        </p:attrNameLst>
                                      </p:cBhvr>
                                      <p:tavLst>
                                        <p:tav tm="0">
                                          <p:val>
                                            <p:strVal val="0-#ppt_w/2"/>
                                          </p:val>
                                        </p:tav>
                                        <p:tav tm="100000">
                                          <p:val>
                                            <p:strVal val="#ppt_x"/>
                                          </p:val>
                                        </p:tav>
                                      </p:tavLst>
                                    </p:anim>
                                    <p:anim calcmode="lin" valueType="num">
                                      <p:cBhvr additive="base">
                                        <p:cTn id="13" dur="500" fill="hold"/>
                                        <p:tgtEl>
                                          <p:spTgt spid="41780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417794"/>
                                        </p:tgtEl>
                                        <p:attrNameLst>
                                          <p:attrName>style.visibility</p:attrName>
                                        </p:attrNameLst>
                                      </p:cBhvr>
                                      <p:to>
                                        <p:strVal val="visible"/>
                                      </p:to>
                                    </p:set>
                                    <p:animEffect transition="in" filter="barn(inHorizontal)">
                                      <p:cBhvr>
                                        <p:cTn id="18" dur="500"/>
                                        <p:tgtEl>
                                          <p:spTgt spid="41779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17801"/>
                                        </p:tgtEl>
                                        <p:attrNameLst>
                                          <p:attrName>style.visibility</p:attrName>
                                        </p:attrNameLst>
                                      </p:cBhvr>
                                      <p:to>
                                        <p:strVal val="visible"/>
                                      </p:to>
                                    </p:set>
                                    <p:anim calcmode="lin" valueType="num">
                                      <p:cBhvr additive="base">
                                        <p:cTn id="23" dur="500" fill="hold"/>
                                        <p:tgtEl>
                                          <p:spTgt spid="417801"/>
                                        </p:tgtEl>
                                        <p:attrNameLst>
                                          <p:attrName>ppt_x</p:attrName>
                                        </p:attrNameLst>
                                      </p:cBhvr>
                                      <p:tavLst>
                                        <p:tav tm="0">
                                          <p:val>
                                            <p:strVal val="0-#ppt_w/2"/>
                                          </p:val>
                                        </p:tav>
                                        <p:tav tm="100000">
                                          <p:val>
                                            <p:strVal val="#ppt_x"/>
                                          </p:val>
                                        </p:tav>
                                      </p:tavLst>
                                    </p:anim>
                                    <p:anim calcmode="lin" valueType="num">
                                      <p:cBhvr additive="base">
                                        <p:cTn id="24" dur="500" fill="hold"/>
                                        <p:tgtEl>
                                          <p:spTgt spid="4178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9" grpId="0" build="p"/>
      <p:bldP spid="41780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8787" name="Rectangle 2"/>
          <p:cNvSpPr>
            <a:spLocks noGrp="1"/>
          </p:cNvSpPr>
          <p:nvPr>
            <p:ph idx="1"/>
          </p:nvPr>
        </p:nvSpPr>
        <p:spPr>
          <a:xfrm>
            <a:off x="250825" y="908050"/>
            <a:ext cx="8540750" cy="5549900"/>
          </a:xfrm>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加权平均判决法</a:t>
            </a:r>
            <a:endParaRPr lang="zh-CN" altLang="en-US" sz="2600" b="1" dirty="0">
              <a:latin typeface="Times New Roman" panose="02020603050405020304" pitchFamily="18" charset="0"/>
            </a:endParaRPr>
          </a:p>
        </p:txBody>
      </p:sp>
      <p:sp>
        <p:nvSpPr>
          <p:cNvPr id="118788" name="Rectangle 3"/>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4.4.6  </a:t>
            </a:r>
            <a:r>
              <a:rPr lang="zh-CN" altLang="en-US" b="0" dirty="0">
                <a:latin typeface="Times New Roman" panose="02020603050405020304" pitchFamily="18" charset="0"/>
              </a:rPr>
              <a:t>模糊决策</a:t>
            </a:r>
            <a:endParaRPr lang="zh-CN" altLang="en-US" b="0" dirty="0">
              <a:latin typeface="Times New Roman" panose="02020603050405020304" pitchFamily="18" charset="0"/>
            </a:endParaRPr>
          </a:p>
        </p:txBody>
      </p:sp>
      <p:sp>
        <p:nvSpPr>
          <p:cNvPr id="118789" name="Rectangle 4"/>
          <p:cNvSpPr/>
          <p:nvPr/>
        </p:nvSpPr>
        <p:spPr>
          <a:xfrm>
            <a:off x="4095750" y="29956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118790" name="Object 5"/>
          <p:cNvGraphicFramePr>
            <a:graphicFrameLocks noChangeAspect="1"/>
          </p:cNvGraphicFramePr>
          <p:nvPr/>
        </p:nvGraphicFramePr>
        <p:xfrm>
          <a:off x="2971800" y="1600200"/>
          <a:ext cx="2438400" cy="1981200"/>
        </p:xfrm>
        <a:graphic>
          <a:graphicData uri="http://schemas.openxmlformats.org/presentationml/2006/ole">
            <mc:AlternateContent xmlns:mc="http://schemas.openxmlformats.org/markup-compatibility/2006">
              <mc:Choice xmlns:v="urn:schemas-microsoft-com:vml" Requires="v">
                <p:oleObj spid="_x0000_s52267" name="" r:id="rId1" imgW="951865" imgH="862965" progId="Equation.3">
                  <p:embed/>
                </p:oleObj>
              </mc:Choice>
              <mc:Fallback>
                <p:oleObj name="" r:id="rId1" imgW="951865" imgH="862965" progId="Equation.3">
                  <p:embed/>
                  <p:pic>
                    <p:nvPicPr>
                      <p:cNvPr id="0" name="图片 3297"/>
                      <p:cNvPicPr/>
                      <p:nvPr/>
                    </p:nvPicPr>
                    <p:blipFill>
                      <a:blip r:embed="rId2"/>
                      <a:stretch>
                        <a:fillRect/>
                      </a:stretch>
                    </p:blipFill>
                    <p:spPr>
                      <a:xfrm>
                        <a:off x="2971800" y="1600200"/>
                        <a:ext cx="2438400" cy="1981200"/>
                      </a:xfrm>
                      <a:prstGeom prst="rect">
                        <a:avLst/>
                      </a:prstGeom>
                      <a:noFill/>
                      <a:ln w="38100">
                        <a:noFill/>
                        <a:miter/>
                      </a:ln>
                    </p:spPr>
                  </p:pic>
                </p:oleObj>
              </mc:Fallback>
            </mc:AlternateContent>
          </a:graphicData>
        </a:graphic>
      </p:graphicFrame>
      <p:sp>
        <p:nvSpPr>
          <p:cNvPr id="118791" name="Rectangle 6"/>
          <p:cNvSpPr/>
          <p:nvPr/>
        </p:nvSpPr>
        <p:spPr>
          <a:xfrm>
            <a:off x="3243263" y="33480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8792" name="Rectangle 7"/>
          <p:cNvSpPr/>
          <p:nvPr/>
        </p:nvSpPr>
        <p:spPr>
          <a:xfrm>
            <a:off x="3033713" y="32337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8793" name="Text Box 8"/>
          <p:cNvSpPr txBox="1"/>
          <p:nvPr/>
        </p:nvSpPr>
        <p:spPr>
          <a:xfrm>
            <a:off x="304800" y="3943350"/>
            <a:ext cx="8610600" cy="1847850"/>
          </a:xfrm>
          <a:prstGeom prst="rect">
            <a:avLst/>
          </a:prstGeom>
          <a:solidFill>
            <a:srgbClr val="FFFFFF"/>
          </a:solidFill>
          <a:ln w="9525" cap="flat" cmpd="sng">
            <a:solidFill>
              <a:srgbClr val="333333"/>
            </a:solidFill>
            <a:prstDash val="solid"/>
            <a:miter/>
            <a:headEnd type="none" w="med" len="med"/>
            <a:tailEnd type="none" w="med" len="med"/>
          </a:ln>
        </p:spPr>
        <p:txBody>
          <a:bodyPr>
            <a:spAutoFit/>
          </a:bodyPr>
          <a:lstStyle/>
          <a:p>
            <a:pPr algn="just" eaLnBrk="1" fontAlgn="b" hangingPunct="1">
              <a:lnSpc>
                <a:spcPct val="120000"/>
              </a:lnSpc>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600" b="1" dirty="0">
                <a:latin typeface="宋体" pitchFamily="2" charset="-122"/>
              </a:rPr>
              <a:t>例如</a:t>
            </a:r>
            <a:endParaRPr lang="zh-CN" altLang="en-US" sz="2600" b="1" dirty="0">
              <a:latin typeface="Times New Roman" panose="02020603050405020304" pitchFamily="18" charset="0"/>
              <a:cs typeface="Times New Roman" panose="02020603050405020304" pitchFamily="18" charset="0"/>
            </a:endParaRPr>
          </a:p>
          <a:p>
            <a:pPr algn="just" eaLnBrk="1" fontAlgn="b" hangingPunct="1">
              <a:lnSpc>
                <a:spcPct val="120000"/>
              </a:lnSpc>
              <a:spcBef>
                <a:spcPct val="50000"/>
              </a:spcBef>
            </a:pPr>
            <a:r>
              <a:rPr lang="zh-CN" altLang="en-US" sz="2600" b="1" dirty="0">
                <a:latin typeface="宋体" pitchFamily="2" charset="-122"/>
              </a:rPr>
              <a:t>则</a:t>
            </a:r>
            <a:endParaRPr lang="zh-CN" altLang="en-US" sz="2600" b="1" dirty="0">
              <a:latin typeface="Times New Roman" panose="02020603050405020304" pitchFamily="18" charset="0"/>
              <a:cs typeface="Times New Roman" panose="02020603050405020304" pitchFamily="18" charset="0"/>
            </a:endParaRPr>
          </a:p>
          <a:p>
            <a:pPr eaLnBrk="1" hangingPunct="1">
              <a:spcBef>
                <a:spcPct val="50000"/>
              </a:spcBef>
            </a:pPr>
            <a:endParaRPr lang="en-US" altLang="zh-CN" sz="2600" dirty="0">
              <a:latin typeface="Arial" panose="020B0604020202090204" pitchFamily="34" charset="0"/>
            </a:endParaRPr>
          </a:p>
        </p:txBody>
      </p:sp>
      <p:grpSp>
        <p:nvGrpSpPr>
          <p:cNvPr id="118794" name="Group 9"/>
          <p:cNvGrpSpPr/>
          <p:nvPr/>
        </p:nvGrpSpPr>
        <p:grpSpPr>
          <a:xfrm>
            <a:off x="838200" y="4081463"/>
            <a:ext cx="7927975" cy="1554162"/>
            <a:chOff x="528" y="2571"/>
            <a:chExt cx="4994" cy="979"/>
          </a:xfrm>
        </p:grpSpPr>
        <p:sp>
          <p:nvSpPr>
            <p:cNvPr id="118795" name="Rectangle 10"/>
            <p:cNvSpPr/>
            <p:nvPr/>
          </p:nvSpPr>
          <p:spPr>
            <a:xfrm>
              <a:off x="1702" y="2848"/>
              <a:ext cx="160" cy="164"/>
            </a:xfrm>
            <a:prstGeom prst="rect">
              <a:avLst/>
            </a:prstGeom>
            <a:noFill/>
            <a:ln w="9525">
              <a:noFill/>
            </a:ln>
          </p:spPr>
          <p:txBody>
            <a:bodyPr wrap="none" anchor="ctr" anchorCtr="0">
              <a:spAutoFit/>
            </a:bodyPr>
            <a:lstStyle/>
            <a:p>
              <a:pPr eaLnBrk="1" hangingPunct="1"/>
              <a:r>
                <a:rPr lang="en-US" altLang="zh-CN" sz="1000" dirty="0">
                  <a:latin typeface="Times New Roman" panose="02020603050405020304" pitchFamily="18" charset="0"/>
                  <a:cs typeface="Times New Roman" panose="02020603050405020304" pitchFamily="18" charset="0"/>
                </a:rPr>
                <a:t> </a:t>
              </a:r>
              <a:r>
                <a:rPr lang="en-US" altLang="zh-CN" sz="1100" dirty="0">
                  <a:latin typeface="Arial" panose="020B0604020202090204" pitchFamily="34" charset="0"/>
                </a:rPr>
                <a:t> </a:t>
              </a:r>
              <a:endParaRPr lang="en-US" altLang="zh-CN" dirty="0">
                <a:latin typeface="Arial" panose="020B0604020202090204" pitchFamily="34" charset="0"/>
              </a:endParaRPr>
            </a:p>
          </p:txBody>
        </p:sp>
        <p:graphicFrame>
          <p:nvGraphicFramePr>
            <p:cNvPr id="118796" name="Object 11"/>
            <p:cNvGraphicFramePr>
              <a:graphicFrameLocks noChangeAspect="1"/>
            </p:cNvGraphicFramePr>
            <p:nvPr/>
          </p:nvGraphicFramePr>
          <p:xfrm>
            <a:off x="1077" y="2571"/>
            <a:ext cx="4326" cy="259"/>
          </p:xfrm>
          <a:graphic>
            <a:graphicData uri="http://schemas.openxmlformats.org/presentationml/2006/ole">
              <mc:AlternateContent xmlns:mc="http://schemas.openxmlformats.org/markup-compatibility/2006">
                <mc:Choice xmlns:v="urn:schemas-microsoft-com:vml" Requires="v">
                  <p:oleObj spid="_x0000_s52268" name="" r:id="rId3" imgW="2628900" imgH="177800" progId="Equation.3">
                    <p:embed/>
                  </p:oleObj>
                </mc:Choice>
                <mc:Fallback>
                  <p:oleObj name="" r:id="rId3" imgW="2628900" imgH="177800" progId="Equation.3">
                    <p:embed/>
                    <p:pic>
                      <p:nvPicPr>
                        <p:cNvPr id="0" name="图片 3298"/>
                        <p:cNvPicPr/>
                        <p:nvPr/>
                      </p:nvPicPr>
                      <p:blipFill>
                        <a:blip r:embed="rId4"/>
                        <a:stretch>
                          <a:fillRect/>
                        </a:stretch>
                      </p:blipFill>
                      <p:spPr>
                        <a:xfrm>
                          <a:off x="1077" y="2571"/>
                          <a:ext cx="4326" cy="259"/>
                        </a:xfrm>
                        <a:prstGeom prst="rect">
                          <a:avLst/>
                        </a:prstGeom>
                        <a:noFill/>
                        <a:ln w="38100">
                          <a:noFill/>
                          <a:miter/>
                        </a:ln>
                      </p:spPr>
                    </p:pic>
                  </p:oleObj>
                </mc:Fallback>
              </mc:AlternateContent>
            </a:graphicData>
          </a:graphic>
        </p:graphicFrame>
        <p:graphicFrame>
          <p:nvGraphicFramePr>
            <p:cNvPr id="118797" name="Object 12"/>
            <p:cNvGraphicFramePr>
              <a:graphicFrameLocks noChangeAspect="1"/>
            </p:cNvGraphicFramePr>
            <p:nvPr/>
          </p:nvGraphicFramePr>
          <p:xfrm>
            <a:off x="528" y="2976"/>
            <a:ext cx="4994" cy="574"/>
          </p:xfrm>
          <a:graphic>
            <a:graphicData uri="http://schemas.openxmlformats.org/presentationml/2006/ole">
              <mc:AlternateContent xmlns:mc="http://schemas.openxmlformats.org/markup-compatibility/2006">
                <mc:Choice xmlns:v="urn:schemas-microsoft-com:vml" Requires="v">
                  <p:oleObj spid="_x0000_s52269" name="" r:id="rId5" imgW="3035300" imgH="393700" progId="Equation.3">
                    <p:embed/>
                  </p:oleObj>
                </mc:Choice>
                <mc:Fallback>
                  <p:oleObj name="" r:id="rId5" imgW="3035300" imgH="393700" progId="Equation.3">
                    <p:embed/>
                    <p:pic>
                      <p:nvPicPr>
                        <p:cNvPr id="0" name="图片 3300"/>
                        <p:cNvPicPr/>
                        <p:nvPr/>
                      </p:nvPicPr>
                      <p:blipFill>
                        <a:blip r:embed="rId6"/>
                        <a:stretch>
                          <a:fillRect/>
                        </a:stretch>
                      </p:blipFill>
                      <p:spPr>
                        <a:xfrm>
                          <a:off x="528" y="2976"/>
                          <a:ext cx="4994" cy="57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9811"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4.4.6  </a:t>
            </a:r>
            <a:r>
              <a:rPr lang="zh-CN" altLang="en-US" b="0" dirty="0">
                <a:latin typeface="Times New Roman" panose="02020603050405020304" pitchFamily="18" charset="0"/>
              </a:rPr>
              <a:t>模糊决策</a:t>
            </a:r>
            <a:endParaRPr lang="zh-CN" altLang="en-US" b="0" dirty="0">
              <a:latin typeface="Times New Roman" panose="02020603050405020304" pitchFamily="18" charset="0"/>
            </a:endParaRPr>
          </a:p>
        </p:txBody>
      </p:sp>
      <p:sp>
        <p:nvSpPr>
          <p:cNvPr id="119812" name="Rectangle 3"/>
          <p:cNvSpPr>
            <a:spLocks noGrp="1"/>
          </p:cNvSpPr>
          <p:nvPr>
            <p:ph idx="1"/>
          </p:nvPr>
        </p:nvSpPr>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 3. </a:t>
            </a:r>
            <a:r>
              <a:rPr lang="zh-CN" altLang="en-US" sz="2600" b="1" dirty="0">
                <a:latin typeface="Times New Roman" panose="02020603050405020304" pitchFamily="18" charset="0"/>
              </a:rPr>
              <a:t>中位数法</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p:txBody>
      </p:sp>
      <p:sp>
        <p:nvSpPr>
          <p:cNvPr id="119813" name="Rectangle 4"/>
          <p:cNvSpPr/>
          <p:nvPr/>
        </p:nvSpPr>
        <p:spPr>
          <a:xfrm>
            <a:off x="0" y="32337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19814" name="Rectangle 5"/>
          <p:cNvSpPr/>
          <p:nvPr/>
        </p:nvSpPr>
        <p:spPr>
          <a:xfrm>
            <a:off x="3905250" y="31861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19815" name="Text Box 6"/>
          <p:cNvSpPr txBox="1"/>
          <p:nvPr/>
        </p:nvSpPr>
        <p:spPr>
          <a:xfrm>
            <a:off x="381000" y="1676400"/>
            <a:ext cx="8458200" cy="37353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800" b="1" dirty="0">
                <a:latin typeface="宋体" pitchFamily="2" charset="-122"/>
              </a:rPr>
              <a:t>例如</a:t>
            </a:r>
            <a:endParaRPr lang="zh-CN" altLang="en-US" sz="2800" b="1" dirty="0">
              <a:latin typeface="宋体" pitchFamily="2" charset="-122"/>
            </a:endParaRPr>
          </a:p>
          <a:p>
            <a:pPr eaLnBrk="1" hangingPunct="1">
              <a:spcBef>
                <a:spcPct val="50000"/>
              </a:spcBef>
              <a:buClr>
                <a:schemeClr val="accent2"/>
              </a:buClr>
              <a:buFont typeface="Wingdings" panose="05000000000000000000" pitchFamily="2" charset="2"/>
              <a:buChar char="§"/>
            </a:pPr>
            <a:endParaRPr lang="zh-CN" altLang="en-US" sz="2800" b="1" dirty="0">
              <a:latin typeface="宋体" pitchFamily="2" charset="-122"/>
            </a:endParaRPr>
          </a:p>
          <a:p>
            <a:pPr eaLnBrk="1" hangingPunct="1">
              <a:spcBef>
                <a:spcPct val="50000"/>
              </a:spcBef>
              <a:buClr>
                <a:schemeClr val="accent2"/>
              </a:buClr>
              <a:buFont typeface="Wingdings" panose="05000000000000000000" pitchFamily="2" charset="2"/>
              <a:buChar char="§"/>
            </a:pPr>
            <a:endParaRPr lang="zh-CN" altLang="en-US" sz="2800" b="1" dirty="0">
              <a:latin typeface="宋体" pitchFamily="2" charset="-122"/>
            </a:endParaRPr>
          </a:p>
          <a:p>
            <a:pPr eaLnBrk="1" hangingPunct="1">
              <a:spcBef>
                <a:spcPct val="50000"/>
              </a:spcBef>
              <a:buClr>
                <a:schemeClr val="accent2"/>
              </a:buClr>
              <a:buFont typeface="Wingdings" panose="05000000000000000000" pitchFamily="2" charset="2"/>
              <a:buChar char="§"/>
            </a:pPr>
            <a:endParaRPr lang="zh-CN" altLang="en-US" sz="2800" dirty="0">
              <a:latin typeface="宋体" pitchFamily="2" charset="-122"/>
            </a:endParaRPr>
          </a:p>
          <a:p>
            <a:pPr eaLnBrk="1" hangingPunct="1">
              <a:spcBef>
                <a:spcPct val="50000"/>
              </a:spcBef>
              <a:buClr>
                <a:schemeClr val="accent2"/>
              </a:buClr>
              <a:buFont typeface="Wingdings" panose="05000000000000000000" pitchFamily="2" charset="2"/>
              <a:buChar char="§"/>
            </a:pPr>
            <a:endParaRPr lang="zh-CN" altLang="en-US" sz="2800" dirty="0">
              <a:latin typeface="宋体" pitchFamily="2" charset="-122"/>
            </a:endParaRPr>
          </a:p>
          <a:p>
            <a:pPr eaLnBrk="1" hangingPunct="1">
              <a:spcBef>
                <a:spcPct val="50000"/>
              </a:spcBef>
              <a:buClr>
                <a:schemeClr val="accent2"/>
              </a:buClr>
              <a:buFont typeface="Wingdings" panose="05000000000000000000" pitchFamily="2" charset="2"/>
              <a:buChar char="§"/>
            </a:pPr>
            <a:endParaRPr lang="en-US" altLang="zh-CN" sz="2800" dirty="0">
              <a:latin typeface="Arial" panose="020B0604020202090204" pitchFamily="34" charset="0"/>
            </a:endParaRPr>
          </a:p>
        </p:txBody>
      </p:sp>
      <p:sp>
        <p:nvSpPr>
          <p:cNvPr id="119816" name="Rectangle 7"/>
          <p:cNvSpPr/>
          <p:nvPr/>
        </p:nvSpPr>
        <p:spPr>
          <a:xfrm>
            <a:off x="2571750"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119817" name="Object 8"/>
          <p:cNvGraphicFramePr>
            <a:graphicFrameLocks noChangeAspect="1"/>
          </p:cNvGraphicFramePr>
          <p:nvPr/>
        </p:nvGraphicFramePr>
        <p:xfrm>
          <a:off x="457200" y="2444750"/>
          <a:ext cx="8335963" cy="984250"/>
        </p:xfrm>
        <a:graphic>
          <a:graphicData uri="http://schemas.openxmlformats.org/presentationml/2006/ole">
            <mc:AlternateContent xmlns:mc="http://schemas.openxmlformats.org/markup-compatibility/2006">
              <mc:Choice xmlns:v="urn:schemas-microsoft-com:vml" Requires="v">
                <p:oleObj spid="_x0000_s53291" name="" r:id="rId1" imgW="4559300" imgH="495300" progId="Equation.DSMT4">
                  <p:embed/>
                </p:oleObj>
              </mc:Choice>
              <mc:Fallback>
                <p:oleObj name="" r:id="rId1" imgW="4559300" imgH="495300" progId="Equation.DSMT4">
                  <p:embed/>
                  <p:pic>
                    <p:nvPicPr>
                      <p:cNvPr id="0" name="图片 3299"/>
                      <p:cNvPicPr/>
                      <p:nvPr/>
                    </p:nvPicPr>
                    <p:blipFill>
                      <a:blip r:embed="rId2"/>
                      <a:stretch>
                        <a:fillRect/>
                      </a:stretch>
                    </p:blipFill>
                    <p:spPr>
                      <a:xfrm>
                        <a:off x="457200" y="2444750"/>
                        <a:ext cx="8335963" cy="984250"/>
                      </a:xfrm>
                      <a:prstGeom prst="rect">
                        <a:avLst/>
                      </a:prstGeom>
                      <a:noFill/>
                      <a:ln w="38100">
                        <a:noFill/>
                        <a:miter/>
                      </a:ln>
                    </p:spPr>
                  </p:pic>
                </p:oleObj>
              </mc:Fallback>
            </mc:AlternateContent>
          </a:graphicData>
        </a:graphic>
      </p:graphicFrame>
      <p:sp>
        <p:nvSpPr>
          <p:cNvPr id="119818" name="Oval 9"/>
          <p:cNvSpPr/>
          <p:nvPr/>
        </p:nvSpPr>
        <p:spPr>
          <a:xfrm>
            <a:off x="1020763" y="2209800"/>
            <a:ext cx="1066800" cy="533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pSp>
        <p:nvGrpSpPr>
          <p:cNvPr id="419850" name="Group 10"/>
          <p:cNvGrpSpPr/>
          <p:nvPr/>
        </p:nvGrpSpPr>
        <p:grpSpPr>
          <a:xfrm>
            <a:off x="1020763" y="2286000"/>
            <a:ext cx="2057400" cy="1219200"/>
            <a:chOff x="643" y="1440"/>
            <a:chExt cx="1296" cy="768"/>
          </a:xfrm>
        </p:grpSpPr>
        <p:sp>
          <p:nvSpPr>
            <p:cNvPr id="119825" name="Oval 11"/>
            <p:cNvSpPr/>
            <p:nvPr/>
          </p:nvSpPr>
          <p:spPr>
            <a:xfrm>
              <a:off x="643" y="1440"/>
              <a:ext cx="720" cy="432"/>
            </a:xfrm>
            <a:prstGeom prst="ellipse">
              <a:avLst/>
            </a:prstGeom>
            <a:noFill/>
            <a:ln w="25400" cap="flat" cmpd="sng">
              <a:solidFill>
                <a:schemeClr val="accent2"/>
              </a:solidFill>
              <a:prstDash val="solid"/>
              <a:headEnd type="none" w="med" len="med"/>
              <a:tailEnd type="none" w="med" len="med"/>
            </a:ln>
          </p:spPr>
          <p:txBody>
            <a:bodyPr anchor="ctr" anchorCtr="0">
              <a:spAutoFit/>
            </a:bodyPr>
            <a:lstStyle/>
            <a:p>
              <a:pPr eaLnBrk="1" hangingPunct="1"/>
              <a:endParaRPr lang="zh-CN" altLang="en-US" dirty="0">
                <a:latin typeface="Verdana" panose="020B0804030504040204" pitchFamily="34" charset="0"/>
              </a:endParaRPr>
            </a:p>
          </p:txBody>
        </p:sp>
        <p:sp>
          <p:nvSpPr>
            <p:cNvPr id="119826" name="Oval 12"/>
            <p:cNvSpPr/>
            <p:nvPr/>
          </p:nvSpPr>
          <p:spPr>
            <a:xfrm>
              <a:off x="1315" y="1776"/>
              <a:ext cx="624" cy="432"/>
            </a:xfrm>
            <a:prstGeom prst="ellipse">
              <a:avLst/>
            </a:prstGeom>
            <a:noFill/>
            <a:ln w="25400" cap="flat" cmpd="sng">
              <a:solidFill>
                <a:schemeClr val="accent2"/>
              </a:solidFill>
              <a:prstDash val="solid"/>
              <a:headEnd type="none" w="med" len="med"/>
              <a:tailEnd type="none" w="med" len="med"/>
            </a:ln>
          </p:spPr>
          <p:txBody>
            <a:bodyPr anchor="ctr" anchorCtr="0">
              <a:spAutoFit/>
            </a:bodyPr>
            <a:lstStyle/>
            <a:p>
              <a:pPr eaLnBrk="1" hangingPunct="1"/>
              <a:endParaRPr lang="zh-CN" altLang="en-US" dirty="0">
                <a:latin typeface="Verdana" panose="020B0804030504040204" pitchFamily="34" charset="0"/>
              </a:endParaRPr>
            </a:p>
          </p:txBody>
        </p:sp>
      </p:grpSp>
      <p:sp>
        <p:nvSpPr>
          <p:cNvPr id="119820" name="Oval 13"/>
          <p:cNvSpPr/>
          <p:nvPr/>
        </p:nvSpPr>
        <p:spPr>
          <a:xfrm>
            <a:off x="6888163" y="2362200"/>
            <a:ext cx="685800" cy="4572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419854" name="Oval 14"/>
          <p:cNvSpPr/>
          <p:nvPr/>
        </p:nvSpPr>
        <p:spPr>
          <a:xfrm>
            <a:off x="6964363" y="2286000"/>
            <a:ext cx="838200" cy="685800"/>
          </a:xfrm>
          <a:prstGeom prst="ellipse">
            <a:avLst/>
          </a:prstGeom>
          <a:noFill/>
          <a:ln w="25400" cap="flat" cmpd="sng">
            <a:solidFill>
              <a:srgbClr val="000080"/>
            </a:solidFill>
            <a:prstDash val="solid"/>
            <a:headEnd type="none" w="med" len="med"/>
            <a:tailEnd type="none" w="med" len="med"/>
          </a:ln>
        </p:spPr>
        <p:txBody>
          <a:bodyPr anchor="ctr" anchorCtr="0">
            <a:spAutoFit/>
          </a:bodyPr>
          <a:lstStyle/>
          <a:p>
            <a:pPr eaLnBrk="1" hangingPunct="1"/>
            <a:endParaRPr lang="zh-CN" altLang="en-US" dirty="0">
              <a:latin typeface="Verdana" panose="020B0804030504040204" pitchFamily="34" charset="0"/>
            </a:endParaRPr>
          </a:p>
        </p:txBody>
      </p:sp>
      <p:sp>
        <p:nvSpPr>
          <p:cNvPr id="119822" name="Rectangle 15"/>
          <p:cNvSpPr/>
          <p:nvPr/>
        </p:nvSpPr>
        <p:spPr>
          <a:xfrm>
            <a:off x="3948113" y="31956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aphicFrame>
        <p:nvGraphicFramePr>
          <p:cNvPr id="419856" name="Object 16"/>
          <p:cNvGraphicFramePr>
            <a:graphicFrameLocks noChangeAspect="1"/>
          </p:cNvGraphicFramePr>
          <p:nvPr/>
        </p:nvGraphicFramePr>
        <p:xfrm>
          <a:off x="531813" y="3581400"/>
          <a:ext cx="5119687" cy="1014413"/>
        </p:xfrm>
        <a:graphic>
          <a:graphicData uri="http://schemas.openxmlformats.org/presentationml/2006/ole">
            <mc:AlternateContent xmlns:mc="http://schemas.openxmlformats.org/markup-compatibility/2006">
              <mc:Choice xmlns:v="urn:schemas-microsoft-com:vml" Requires="v">
                <p:oleObj spid="_x0000_s53292" name="" r:id="rId3" imgW="2667000" imgH="533400" progId="Equation.DSMT4">
                  <p:embed/>
                </p:oleObj>
              </mc:Choice>
              <mc:Fallback>
                <p:oleObj name="" r:id="rId3" imgW="2667000" imgH="533400" progId="Equation.DSMT4">
                  <p:embed/>
                  <p:pic>
                    <p:nvPicPr>
                      <p:cNvPr id="0" name="图片 3302"/>
                      <p:cNvPicPr/>
                      <p:nvPr/>
                    </p:nvPicPr>
                    <p:blipFill>
                      <a:blip r:embed="rId4"/>
                      <a:stretch>
                        <a:fillRect/>
                      </a:stretch>
                    </p:blipFill>
                    <p:spPr>
                      <a:xfrm>
                        <a:off x="531813" y="3581400"/>
                        <a:ext cx="5119687" cy="1014413"/>
                      </a:xfrm>
                      <a:prstGeom prst="rect">
                        <a:avLst/>
                      </a:prstGeom>
                      <a:noFill/>
                      <a:ln w="38100">
                        <a:noFill/>
                        <a:miter/>
                      </a:ln>
                    </p:spPr>
                  </p:pic>
                </p:oleObj>
              </mc:Fallback>
            </mc:AlternateContent>
          </a:graphicData>
        </a:graphic>
      </p:graphicFrame>
      <p:graphicFrame>
        <p:nvGraphicFramePr>
          <p:cNvPr id="419857" name="Object 17"/>
          <p:cNvGraphicFramePr>
            <a:graphicFrameLocks noChangeAspect="1"/>
          </p:cNvGraphicFramePr>
          <p:nvPr/>
        </p:nvGraphicFramePr>
        <p:xfrm>
          <a:off x="457200" y="4572000"/>
          <a:ext cx="4114800" cy="512763"/>
        </p:xfrm>
        <a:graphic>
          <a:graphicData uri="http://schemas.openxmlformats.org/presentationml/2006/ole">
            <mc:AlternateContent xmlns:mc="http://schemas.openxmlformats.org/markup-compatibility/2006">
              <mc:Choice xmlns:v="urn:schemas-microsoft-com:vml" Requires="v">
                <p:oleObj spid="_x0000_s53293" name="" r:id="rId5" imgW="2120900" imgH="266700" progId="Equation.3">
                  <p:embed/>
                </p:oleObj>
              </mc:Choice>
              <mc:Fallback>
                <p:oleObj name="" r:id="rId5" imgW="2120900" imgH="266700" progId="Equation.3">
                  <p:embed/>
                  <p:pic>
                    <p:nvPicPr>
                      <p:cNvPr id="0" name="图片 3301"/>
                      <p:cNvPicPr/>
                      <p:nvPr/>
                    </p:nvPicPr>
                    <p:blipFill>
                      <a:blip r:embed="rId6"/>
                      <a:stretch>
                        <a:fillRect/>
                      </a:stretch>
                    </p:blipFill>
                    <p:spPr>
                      <a:xfrm>
                        <a:off x="457200" y="4572000"/>
                        <a:ext cx="4114800" cy="5127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9850"/>
                                        </p:tgtEl>
                                        <p:attrNameLst>
                                          <p:attrName>style.visibility</p:attrName>
                                        </p:attrNameLst>
                                      </p:cBhvr>
                                      <p:to>
                                        <p:strVal val="visible"/>
                                      </p:to>
                                    </p:set>
                                  </p:childTnLst>
                                  <p:subTnLst>
                                    <p:set>
                                      <p:cBhvr override="childStyle">
                                        <p:cTn dur="1" fill="hold" display="0" masterRel="nextClick" afterEffect="1"/>
                                        <p:tgtEl>
                                          <p:spTgt spid="41985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419856"/>
                                        </p:tgtEl>
                                        <p:attrNameLst>
                                          <p:attrName>style.visibility</p:attrName>
                                        </p:attrNameLst>
                                      </p:cBhvr>
                                      <p:to>
                                        <p:strVal val="visible"/>
                                      </p:to>
                                    </p:set>
                                    <p:anim calcmode="lin" valueType="num">
                                      <p:cBhvr additive="base">
                                        <p:cTn id="15" dur="500" fill="hold"/>
                                        <p:tgtEl>
                                          <p:spTgt spid="419856"/>
                                        </p:tgtEl>
                                        <p:attrNameLst>
                                          <p:attrName>ppt_x</p:attrName>
                                        </p:attrNameLst>
                                      </p:cBhvr>
                                      <p:tavLst>
                                        <p:tav tm="0">
                                          <p:val>
                                            <p:strVal val="0-#ppt_w/2"/>
                                          </p:val>
                                        </p:tav>
                                        <p:tav tm="100000">
                                          <p:val>
                                            <p:strVal val="#ppt_x"/>
                                          </p:val>
                                        </p:tav>
                                      </p:tavLst>
                                    </p:anim>
                                    <p:anim calcmode="lin" valueType="num">
                                      <p:cBhvr additive="base">
                                        <p:cTn id="16" dur="500" fill="hold"/>
                                        <p:tgtEl>
                                          <p:spTgt spid="41985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19857"/>
                                        </p:tgtEl>
                                        <p:attrNameLst>
                                          <p:attrName>style.visibility</p:attrName>
                                        </p:attrNameLst>
                                      </p:cBhvr>
                                      <p:to>
                                        <p:strVal val="visible"/>
                                      </p:to>
                                    </p:set>
                                    <p:anim calcmode="lin" valueType="num">
                                      <p:cBhvr additive="base">
                                        <p:cTn id="21" dur="500" fill="hold"/>
                                        <p:tgtEl>
                                          <p:spTgt spid="419857"/>
                                        </p:tgtEl>
                                        <p:attrNameLst>
                                          <p:attrName>ppt_x</p:attrName>
                                        </p:attrNameLst>
                                      </p:cBhvr>
                                      <p:tavLst>
                                        <p:tav tm="0">
                                          <p:val>
                                            <p:strVal val="0-#ppt_w/2"/>
                                          </p:val>
                                        </p:tav>
                                        <p:tav tm="100000">
                                          <p:val>
                                            <p:strVal val="#ppt_x"/>
                                          </p:val>
                                        </p:tav>
                                      </p:tavLst>
                                    </p:anim>
                                    <p:anim calcmode="lin" valueType="num">
                                      <p:cBhvr additive="base">
                                        <p:cTn id="22" dur="500" fill="hold"/>
                                        <p:tgtEl>
                                          <p:spTgt spid="419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1267"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4.1  </a:t>
            </a:r>
            <a:r>
              <a:rPr lang="zh-CN" altLang="en-US" b="0" dirty="0">
                <a:latin typeface="Times New Roman" panose="02020603050405020304" pitchFamily="18" charset="0"/>
              </a:rPr>
              <a:t>不确定性推理中的基本问题</a:t>
            </a:r>
            <a:endParaRPr lang="zh-CN" altLang="en-US" b="0" dirty="0">
              <a:latin typeface="Times New Roman" panose="02020603050405020304" pitchFamily="18" charset="0"/>
            </a:endParaRPr>
          </a:p>
        </p:txBody>
      </p:sp>
      <p:sp>
        <p:nvSpPr>
          <p:cNvPr id="11268" name="Rectangle 3"/>
          <p:cNvSpPr>
            <a:spLocks noGrp="1"/>
          </p:cNvSpPr>
          <p:nvPr>
            <p:ph idx="1"/>
          </p:nvPr>
        </p:nvSpPr>
        <p:spPr>
          <a:xfrm>
            <a:off x="239713" y="990600"/>
            <a:ext cx="8218487" cy="3200400"/>
          </a:xfrm>
        </p:spPr>
        <p:txBody>
          <a:bodyPr vert="horz" wrap="square" lIns="91440" tIns="45720" rIns="91440" bIns="45720" anchor="t" anchorCtr="0"/>
          <a:lstStyle/>
          <a:p>
            <a:pPr eaLnBrk="1" hangingPunct="1">
              <a:lnSpc>
                <a:spcPct val="110000"/>
              </a:lnSpc>
              <a:buNone/>
            </a:pPr>
            <a:r>
              <a:rPr lang="en-US" altLang="zh-CN" sz="2600" b="1" dirty="0">
                <a:latin typeface="Times New Roman" panose="02020603050405020304" pitchFamily="18" charset="0"/>
              </a:rPr>
              <a:t>  1. </a:t>
            </a:r>
            <a:r>
              <a:rPr lang="zh-CN" altLang="en-US" sz="2600" b="1" dirty="0">
                <a:solidFill>
                  <a:schemeClr val="accent2"/>
                </a:solidFill>
                <a:latin typeface="Times New Roman" panose="02020603050405020304" pitchFamily="18" charset="0"/>
              </a:rPr>
              <a:t>不确定性</a:t>
            </a:r>
            <a:r>
              <a:rPr lang="zh-CN" altLang="en-US" sz="2600" b="1" dirty="0">
                <a:latin typeface="Times New Roman" panose="02020603050405020304" pitchFamily="18" charset="0"/>
              </a:rPr>
              <a:t>的表示与量度</a:t>
            </a:r>
            <a:endParaRPr lang="zh-CN" altLang="en-US" sz="2600" b="1" dirty="0">
              <a:latin typeface="Times New Roman" panose="02020603050405020304" pitchFamily="18" charset="0"/>
            </a:endParaRPr>
          </a:p>
          <a:p>
            <a:pPr eaLnBrk="1" hangingPunct="1">
              <a:lnSpc>
                <a:spcPct val="110000"/>
              </a:lnSpc>
              <a:spcBef>
                <a:spcPct val="5000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知识不确定性</a:t>
            </a:r>
            <a:r>
              <a:rPr lang="zh-CN" altLang="en-US" sz="2400" b="1" dirty="0">
                <a:latin typeface="Times New Roman" panose="02020603050405020304" pitchFamily="18" charset="0"/>
              </a:rPr>
              <a:t>的表示</a:t>
            </a:r>
            <a:endParaRPr lang="zh-CN" altLang="en-US" sz="2400" b="1" dirty="0">
              <a:latin typeface="Times New Roman" panose="02020603050405020304" pitchFamily="18" charset="0"/>
            </a:endParaRPr>
          </a:p>
          <a:p>
            <a:pPr eaLnBrk="1" hangingPunct="1">
              <a:lnSpc>
                <a:spcPct val="110000"/>
              </a:lnSpc>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证据不确定性</a:t>
            </a:r>
            <a:r>
              <a:rPr lang="zh-CN" altLang="en-US" sz="2400" b="1" dirty="0">
                <a:latin typeface="Times New Roman" panose="02020603050405020304" pitchFamily="18" charset="0"/>
              </a:rPr>
              <a:t>的表示</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证据的动态强度</a:t>
            </a:r>
            <a:endParaRPr lang="zh-CN" altLang="en-US" sz="2400" b="1" dirty="0">
              <a:latin typeface="Times New Roman" panose="02020603050405020304" pitchFamily="18" charset="0"/>
            </a:endParaRPr>
          </a:p>
          <a:p>
            <a:pPr eaLnBrk="1" hangingPunct="1">
              <a:lnSpc>
                <a:spcPct val="110000"/>
              </a:lnSpc>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）不确定性的量度</a:t>
            </a:r>
            <a:r>
              <a:rPr lang="zh-CN" altLang="en-US" sz="2200" dirty="0">
                <a:latin typeface="Times New Roman" panose="02020603050405020304" pitchFamily="18" charset="0"/>
              </a:rPr>
              <a:t>   </a:t>
            </a:r>
            <a:endParaRPr lang="zh-CN" altLang="en-US" sz="2200" dirty="0">
              <a:latin typeface="Times New Roman" panose="02020603050405020304" pitchFamily="18" charset="0"/>
            </a:endParaRPr>
          </a:p>
        </p:txBody>
      </p:sp>
      <p:sp>
        <p:nvSpPr>
          <p:cNvPr id="352260" name="AutoShape 4"/>
          <p:cNvSpPr/>
          <p:nvPr/>
        </p:nvSpPr>
        <p:spPr>
          <a:xfrm>
            <a:off x="3886200" y="2133600"/>
            <a:ext cx="4833938" cy="1204913"/>
          </a:xfrm>
          <a:prstGeom prst="accentCallout2">
            <a:avLst>
              <a:gd name="adj1" fmla="val 9486"/>
              <a:gd name="adj2" fmla="val -1574"/>
              <a:gd name="adj3" fmla="val 9486"/>
              <a:gd name="adj4" fmla="val -18259"/>
              <a:gd name="adj5" fmla="val -7245"/>
              <a:gd name="adj6" fmla="val -35667"/>
            </a:avLst>
          </a:prstGeom>
          <a:gradFill rotWithShape="0">
            <a:gsLst>
              <a:gs pos="0">
                <a:srgbClr val="FFFF99"/>
              </a:gs>
              <a:gs pos="50000">
                <a:srgbClr val="FFFFFF"/>
              </a:gs>
              <a:gs pos="100000">
                <a:srgbClr val="FFFF99"/>
              </a:gs>
            </a:gsLst>
            <a:lin ang="18900000" scaled="1"/>
            <a:tileRect/>
          </a:gradFill>
          <a:ln w="9525" cap="flat" cmpd="sng">
            <a:solidFill>
              <a:schemeClr val="tx1"/>
            </a:solidFill>
            <a:prstDash val="solid"/>
            <a:miter/>
            <a:headEnd type="none" w="med" len="med"/>
            <a:tailEnd type="none" w="med" len="med"/>
          </a:ln>
        </p:spPr>
        <p:txBody>
          <a:bodyPr/>
          <a:lstStyle/>
          <a:p>
            <a:pPr algn="just" eaLnBrk="1" hangingPunct="1"/>
            <a:r>
              <a:rPr lang="zh-CN" altLang="en-US" sz="2400" b="1" dirty="0">
                <a:latin typeface="宋体" pitchFamily="2" charset="-122"/>
              </a:rPr>
              <a:t>在专家系统中知识的不确定性一般是由领域专家给出的，通常是一个数值</a:t>
            </a:r>
            <a:r>
              <a:rPr lang="en-US" altLang="zh-CN" sz="2400" b="1" dirty="0">
                <a:latin typeface="Times New Roman" panose="02020603050405020304" pitchFamily="18" charset="0"/>
              </a:rPr>
              <a:t>——</a:t>
            </a:r>
            <a:r>
              <a:rPr lang="zh-CN" altLang="en-US" sz="2400" b="1" dirty="0">
                <a:latin typeface="宋体" pitchFamily="2" charset="-122"/>
              </a:rPr>
              <a:t>知识的静态强度</a:t>
            </a:r>
            <a:endParaRPr lang="zh-CN" altLang="en-US" sz="2400" b="1" dirty="0">
              <a:latin typeface="宋体" pitchFamily="2" charset="-122"/>
            </a:endParaRPr>
          </a:p>
        </p:txBody>
      </p:sp>
      <p:sp>
        <p:nvSpPr>
          <p:cNvPr id="352261" name="AutoShape 5"/>
          <p:cNvSpPr/>
          <p:nvPr/>
        </p:nvSpPr>
        <p:spPr>
          <a:xfrm>
            <a:off x="3810000" y="2743200"/>
            <a:ext cx="4833938" cy="1600200"/>
          </a:xfrm>
          <a:prstGeom prst="accentCallout2">
            <a:avLst>
              <a:gd name="adj1" fmla="val 7144"/>
              <a:gd name="adj2" fmla="val -1574"/>
              <a:gd name="adj3" fmla="val 7144"/>
              <a:gd name="adj4" fmla="val -15009"/>
              <a:gd name="adj5" fmla="val -6250"/>
              <a:gd name="adj6" fmla="val -29000"/>
            </a:avLst>
          </a:prstGeom>
          <a:gradFill rotWithShape="0">
            <a:gsLst>
              <a:gs pos="0">
                <a:srgbClr val="FFFFFF"/>
              </a:gs>
              <a:gs pos="50000">
                <a:srgbClr val="CCFFFF"/>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p>
            <a:pPr algn="just" eaLnBrk="1" hangingPunct="1">
              <a:buFont typeface="Wingdings" panose="05000000000000000000" pitchFamily="2" charset="2"/>
              <a:buChar char="§"/>
            </a:pPr>
            <a:r>
              <a:rPr lang="en-US" altLang="zh-CN" sz="2400" dirty="0">
                <a:latin typeface="宋体" pitchFamily="2" charset="-122"/>
              </a:rPr>
              <a:t>  </a:t>
            </a:r>
            <a:r>
              <a:rPr lang="zh-CN" altLang="en-US" sz="2400" b="1" dirty="0">
                <a:latin typeface="宋体" pitchFamily="2" charset="-122"/>
              </a:rPr>
              <a:t>用户在求解问题时提供的初始证据。</a:t>
            </a:r>
            <a:endParaRPr lang="zh-CN" altLang="en-US" sz="2400" b="1" dirty="0">
              <a:latin typeface="宋体" pitchFamily="2" charset="-122"/>
            </a:endParaRPr>
          </a:p>
          <a:p>
            <a:pPr algn="just" eaLnBrk="1" hangingPunct="1">
              <a:buFont typeface="Wingdings" panose="05000000000000000000" pitchFamily="2" charset="2"/>
              <a:buChar char="§"/>
            </a:pPr>
            <a:r>
              <a:rPr lang="zh-CN" altLang="en-US" sz="2400" b="1" dirty="0">
                <a:latin typeface="宋体" pitchFamily="2" charset="-122"/>
              </a:rPr>
              <a:t>  在推理中用前面推出的结论作为当前推理的证据。 </a:t>
            </a:r>
            <a:endParaRPr lang="zh-CN" altLang="en-US" sz="2400" b="1" dirty="0">
              <a:latin typeface="宋体" pitchFamily="2" charset="-122"/>
            </a:endParaRPr>
          </a:p>
        </p:txBody>
      </p:sp>
      <p:sp>
        <p:nvSpPr>
          <p:cNvPr id="352262" name="Text Box 6"/>
          <p:cNvSpPr txBox="1"/>
          <p:nvPr/>
        </p:nvSpPr>
        <p:spPr>
          <a:xfrm>
            <a:off x="468313" y="3644900"/>
            <a:ext cx="8351837" cy="24384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10000"/>
              </a:lnSpc>
              <a:spcBef>
                <a:spcPct val="30000"/>
              </a:spcBef>
              <a:buClr>
                <a:schemeClr val="accent2"/>
              </a:buClr>
              <a:buFont typeface="Wingdings" panose="05000000000000000000" pitchFamily="2" charset="2"/>
            </a:pPr>
            <a:r>
              <a:rPr lang="en-US" altLang="zh-CN" sz="2400" b="1" dirty="0">
                <a:latin typeface="Times New Roman" panose="02020603050405020304" pitchFamily="18" charset="0"/>
              </a:rPr>
              <a:t>①</a:t>
            </a:r>
            <a:r>
              <a:rPr lang="en-US" altLang="zh-CN" sz="2400" b="1" dirty="0">
                <a:latin typeface="宋体" pitchFamily="2" charset="-122"/>
              </a:rPr>
              <a:t> </a:t>
            </a:r>
            <a:r>
              <a:rPr lang="zh-CN" altLang="en-US" sz="2400" b="1" dirty="0">
                <a:latin typeface="Times New Roman" panose="02020603050405020304" pitchFamily="18" charset="0"/>
              </a:rPr>
              <a:t>能充分表达相应知识及证据不确定性的程度。</a:t>
            </a:r>
            <a:endParaRPr lang="zh-CN" altLang="en-US" sz="2400" b="1" dirty="0">
              <a:latin typeface="宋体" pitchFamily="2" charset="-122"/>
            </a:endParaRPr>
          </a:p>
          <a:p>
            <a:pPr algn="just" eaLnBrk="1" hangingPunct="1">
              <a:lnSpc>
                <a:spcPct val="11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② 度量范围的指定便于领域专家及用户对不确定性的估计。</a:t>
            </a:r>
            <a:endParaRPr lang="zh-CN" altLang="en-US" sz="2400" b="1" dirty="0">
              <a:latin typeface="宋体" pitchFamily="2" charset="-122"/>
            </a:endParaRPr>
          </a:p>
          <a:p>
            <a:pPr algn="just" eaLnBrk="1" hangingPunct="1">
              <a:lnSpc>
                <a:spcPct val="11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③</a:t>
            </a:r>
            <a:r>
              <a:rPr lang="zh-CN" altLang="en-US" sz="2400" b="1" dirty="0">
                <a:latin typeface="宋体" pitchFamily="2" charset="-122"/>
              </a:rPr>
              <a:t> </a:t>
            </a:r>
            <a:r>
              <a:rPr lang="zh-CN" altLang="en-US" sz="2400" b="1" dirty="0">
                <a:latin typeface="Times New Roman" panose="02020603050405020304" pitchFamily="18" charset="0"/>
              </a:rPr>
              <a:t>便于对不确定性的传递进行计算，而且对结论算出的不确定性量度不能超出量度规定的范围。</a:t>
            </a:r>
            <a:endParaRPr lang="zh-CN" altLang="en-US" sz="2400" b="1" dirty="0">
              <a:latin typeface="宋体" pitchFamily="2" charset="-122"/>
            </a:endParaRPr>
          </a:p>
          <a:p>
            <a:pPr algn="just" eaLnBrk="1" hangingPunct="1">
              <a:lnSpc>
                <a:spcPct val="110000"/>
              </a:lnSpc>
              <a:spcBef>
                <a:spcPct val="30000"/>
              </a:spcBef>
              <a:buClr>
                <a:schemeClr val="accent2"/>
              </a:buClr>
              <a:buFont typeface="Wingdings" panose="05000000000000000000" pitchFamily="2" charset="2"/>
            </a:pPr>
            <a:r>
              <a:rPr lang="zh-CN" altLang="en-US" sz="2400" b="1" dirty="0">
                <a:latin typeface="宋体" pitchFamily="2" charset="-122"/>
              </a:rPr>
              <a:t>④ </a:t>
            </a:r>
            <a:r>
              <a:rPr lang="zh-CN" altLang="en-US" sz="2400" b="1" dirty="0">
                <a:latin typeface="Times New Roman" panose="02020603050405020304" pitchFamily="18" charset="0"/>
              </a:rPr>
              <a:t>度量的</a:t>
            </a:r>
            <a:r>
              <a:rPr lang="zh-CN" altLang="en-US" sz="2400" b="1" dirty="0">
                <a:latin typeface="宋体" pitchFamily="2" charset="-122"/>
              </a:rPr>
              <a:t>确定应当是直观的，同时应有相应的理论依据。</a:t>
            </a:r>
            <a:r>
              <a:rPr lang="zh-CN" altLang="en-US" sz="2200" dirty="0">
                <a:latin typeface="宋体" pitchFamily="2" charset="-122"/>
              </a:rPr>
              <a:t> </a:t>
            </a:r>
            <a:endParaRPr lang="zh-CN" altLang="en-US" sz="2200" dirty="0">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60"/>
                                        </p:tgtEl>
                                        <p:attrNameLst>
                                          <p:attrName>style.visibility</p:attrName>
                                        </p:attrNameLst>
                                      </p:cBhvr>
                                      <p:to>
                                        <p:strVal val="visible"/>
                                      </p:to>
                                    </p:set>
                                  </p:childTnLst>
                                  <p:subTnLst>
                                    <p:set>
                                      <p:cBhvr override="childStyle">
                                        <p:cTn dur="1" fill="hold" display="0" masterRel="nextClick" afterEffect="1"/>
                                        <p:tgtEl>
                                          <p:spTgt spid="3522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61"/>
                                        </p:tgtEl>
                                        <p:attrNameLst>
                                          <p:attrName>style.visibility</p:attrName>
                                        </p:attrNameLst>
                                      </p:cBhvr>
                                      <p:to>
                                        <p:strVal val="visible"/>
                                      </p:to>
                                    </p:set>
                                  </p:childTnLst>
                                  <p:subTnLst>
                                    <p:set>
                                      <p:cBhvr override="childStyle">
                                        <p:cTn dur="1" fill="hold" display="0" masterRel="nextClick" afterEffect="1"/>
                                        <p:tgtEl>
                                          <p:spTgt spid="3522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52262"/>
                                        </p:tgtEl>
                                        <p:attrNameLst>
                                          <p:attrName>style.visibility</p:attrName>
                                        </p:attrNameLst>
                                      </p:cBhvr>
                                      <p:to>
                                        <p:strVal val="visible"/>
                                      </p:to>
                                    </p:set>
                                    <p:anim calcmode="lin" valueType="num">
                                      <p:cBhvr>
                                        <p:cTn id="15" dur="500" fill="hold"/>
                                        <p:tgtEl>
                                          <p:spTgt spid="352262"/>
                                        </p:tgtEl>
                                        <p:attrNameLst>
                                          <p:attrName>ppt_x</p:attrName>
                                        </p:attrNameLst>
                                      </p:cBhvr>
                                      <p:tavLst>
                                        <p:tav tm="0">
                                          <p:val>
                                            <p:strVal val="#ppt_x"/>
                                          </p:val>
                                        </p:tav>
                                        <p:tav tm="100000">
                                          <p:val>
                                            <p:strVal val="#ppt_x"/>
                                          </p:val>
                                        </p:tav>
                                      </p:tavLst>
                                    </p:anim>
                                    <p:anim calcmode="lin" valueType="num">
                                      <p:cBhvr>
                                        <p:cTn id="16" dur="500" fill="hold"/>
                                        <p:tgtEl>
                                          <p:spTgt spid="352262"/>
                                        </p:tgtEl>
                                        <p:attrNameLst>
                                          <p:attrName>ppt_y</p:attrName>
                                        </p:attrNameLst>
                                      </p:cBhvr>
                                      <p:tavLst>
                                        <p:tav tm="0">
                                          <p:val>
                                            <p:strVal val="#ppt_y-#ppt_h/2"/>
                                          </p:val>
                                        </p:tav>
                                        <p:tav tm="100000">
                                          <p:val>
                                            <p:strVal val="#ppt_y"/>
                                          </p:val>
                                        </p:tav>
                                      </p:tavLst>
                                    </p:anim>
                                    <p:anim calcmode="lin" valueType="num">
                                      <p:cBhvr>
                                        <p:cTn id="17" dur="500" fill="hold"/>
                                        <p:tgtEl>
                                          <p:spTgt spid="352262"/>
                                        </p:tgtEl>
                                        <p:attrNameLst>
                                          <p:attrName>ppt_w</p:attrName>
                                        </p:attrNameLst>
                                      </p:cBhvr>
                                      <p:tavLst>
                                        <p:tav tm="0">
                                          <p:val>
                                            <p:strVal val="#ppt_w"/>
                                          </p:val>
                                        </p:tav>
                                        <p:tav tm="100000">
                                          <p:val>
                                            <p:strVal val="#ppt_w"/>
                                          </p:val>
                                        </p:tav>
                                      </p:tavLst>
                                    </p:anim>
                                    <p:anim calcmode="lin" valueType="num">
                                      <p:cBhvr>
                                        <p:cTn id="18" dur="500" fill="hold"/>
                                        <p:tgtEl>
                                          <p:spTgt spid="3522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P spid="352261" grpId="0" animBg="1"/>
      <p:bldP spid="35226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20835"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4.4.6  </a:t>
            </a:r>
            <a:r>
              <a:rPr lang="zh-CN" altLang="en-US" b="0" dirty="0">
                <a:latin typeface="Times New Roman" panose="02020603050405020304" pitchFamily="18" charset="0"/>
              </a:rPr>
              <a:t>模糊决策</a:t>
            </a:r>
            <a:endParaRPr lang="zh-CN" altLang="en-US" b="0" dirty="0">
              <a:latin typeface="Times New Roman" panose="02020603050405020304" pitchFamily="18" charset="0"/>
            </a:endParaRPr>
          </a:p>
        </p:txBody>
      </p:sp>
      <p:sp>
        <p:nvSpPr>
          <p:cNvPr id="120836" name="Rectangle 3"/>
          <p:cNvSpPr>
            <a:spLocks noGrp="1"/>
          </p:cNvSpPr>
          <p:nvPr>
            <p:ph idx="1"/>
          </p:nvPr>
        </p:nvSpPr>
        <p:spPr/>
        <p:txBody>
          <a:bodyPr vert="horz" wrap="square" lIns="91440" tIns="45720" rIns="91440" bIns="45720" anchor="t" anchorCtr="0"/>
          <a:lstStyle/>
          <a:p>
            <a:pPr eaLnBrk="1" hangingPunct="1">
              <a:buNone/>
            </a:pPr>
            <a:r>
              <a:rPr lang="en-US" altLang="zh-CN" sz="2600" b="1" dirty="0">
                <a:latin typeface="Times New Roman" panose="02020603050405020304" pitchFamily="18" charset="0"/>
              </a:rPr>
              <a:t> 3. </a:t>
            </a:r>
            <a:r>
              <a:rPr lang="zh-CN" altLang="en-US" sz="2600" b="1" dirty="0">
                <a:latin typeface="Times New Roman" panose="02020603050405020304" pitchFamily="18" charset="0"/>
              </a:rPr>
              <a:t>中位数法</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p:txBody>
      </p:sp>
      <p:sp>
        <p:nvSpPr>
          <p:cNvPr id="120837" name="Rectangle 4"/>
          <p:cNvSpPr/>
          <p:nvPr/>
        </p:nvSpPr>
        <p:spPr>
          <a:xfrm>
            <a:off x="0" y="32337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0838" name="Rectangle 5"/>
          <p:cNvSpPr/>
          <p:nvPr/>
        </p:nvSpPr>
        <p:spPr>
          <a:xfrm>
            <a:off x="3905250" y="31861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20839" name="Rectangle 6"/>
          <p:cNvSpPr/>
          <p:nvPr/>
        </p:nvSpPr>
        <p:spPr>
          <a:xfrm>
            <a:off x="2571750"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20840" name="Oval 7"/>
          <p:cNvSpPr/>
          <p:nvPr/>
        </p:nvSpPr>
        <p:spPr>
          <a:xfrm>
            <a:off x="1020763" y="2320925"/>
            <a:ext cx="1066800" cy="533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0841" name="Rectangle 8"/>
          <p:cNvSpPr/>
          <p:nvPr/>
        </p:nvSpPr>
        <p:spPr>
          <a:xfrm>
            <a:off x="3948113" y="3195638"/>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20842" name="Rectangle 9"/>
          <p:cNvSpPr/>
          <p:nvPr/>
        </p:nvSpPr>
        <p:spPr>
          <a:xfrm>
            <a:off x="2008188" y="3400425"/>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sp>
        <p:nvSpPr>
          <p:cNvPr id="120843" name="Rectangle 10"/>
          <p:cNvSpPr/>
          <p:nvPr/>
        </p:nvSpPr>
        <p:spPr>
          <a:xfrm>
            <a:off x="4457700" y="3338513"/>
            <a:ext cx="9144000" cy="0"/>
          </a:xfrm>
          <a:prstGeom prst="rect">
            <a:avLst/>
          </a:prstGeom>
          <a:noFill/>
          <a:ln w="9525">
            <a:noFill/>
          </a:ln>
        </p:spPr>
        <p:txBody>
          <a:bodyPr>
            <a:spAutoFit/>
          </a:bodyPr>
          <a:lstStyle/>
          <a:p>
            <a:pPr eaLnBrk="1" hangingPunct="1"/>
            <a:endParaRPr lang="zh-CN" altLang="en-US" dirty="0">
              <a:latin typeface="Verdana" panose="020B0804030504040204" pitchFamily="34" charset="0"/>
            </a:endParaRPr>
          </a:p>
        </p:txBody>
      </p:sp>
      <p:grpSp>
        <p:nvGrpSpPr>
          <p:cNvPr id="420875" name="Group 11"/>
          <p:cNvGrpSpPr/>
          <p:nvPr/>
        </p:nvGrpSpPr>
        <p:grpSpPr>
          <a:xfrm>
            <a:off x="381000" y="1787525"/>
            <a:ext cx="8458200" cy="2327275"/>
            <a:chOff x="240" y="1056"/>
            <a:chExt cx="5328" cy="1466"/>
          </a:xfrm>
        </p:grpSpPr>
        <p:sp>
          <p:nvSpPr>
            <p:cNvPr id="120845" name="Text Box 12"/>
            <p:cNvSpPr txBox="1"/>
            <p:nvPr/>
          </p:nvSpPr>
          <p:spPr>
            <a:xfrm>
              <a:off x="240" y="1056"/>
              <a:ext cx="5328" cy="14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600" dirty="0">
                  <a:latin typeface="宋体" pitchFamily="2" charset="-122"/>
                </a:rPr>
                <a:t> </a:t>
              </a:r>
              <a:r>
                <a:rPr lang="zh-CN" altLang="en-US" sz="2600" b="1" dirty="0">
                  <a:latin typeface="宋体" pitchFamily="2" charset="-122"/>
                </a:rPr>
                <a:t>例如</a:t>
              </a:r>
              <a:endParaRPr lang="zh-CN" altLang="en-US" sz="2600" b="1" dirty="0">
                <a:latin typeface="宋体" pitchFamily="2" charset="-122"/>
              </a:endParaRPr>
            </a:p>
            <a:p>
              <a:pPr eaLnBrk="1" hangingPunct="1">
                <a:spcBef>
                  <a:spcPct val="50000"/>
                </a:spcBef>
                <a:buClr>
                  <a:schemeClr val="accent2"/>
                </a:buClr>
                <a:buFont typeface="Wingdings" panose="05000000000000000000" pitchFamily="2" charset="2"/>
                <a:buChar char="§"/>
              </a:pPr>
              <a:endParaRPr lang="zh-CN" altLang="en-US" sz="2600" b="1" dirty="0">
                <a:latin typeface="宋体" pitchFamily="2" charset="-122"/>
              </a:endParaRPr>
            </a:p>
            <a:p>
              <a:pPr eaLnBrk="1" hangingPunct="1">
                <a:spcBef>
                  <a:spcPct val="50000"/>
                </a:spcBef>
                <a:buClr>
                  <a:schemeClr val="accent2"/>
                </a:buClr>
                <a:buFont typeface="Wingdings" panose="05000000000000000000" pitchFamily="2" charset="2"/>
              </a:pPr>
              <a:r>
                <a:rPr lang="zh-CN" altLang="en-US" sz="2600" b="1" dirty="0">
                  <a:latin typeface="Arial" panose="020B0604020202090204" pitchFamily="34" charset="0"/>
                </a:rPr>
                <a:t>用线性插值处理，即</a:t>
              </a:r>
              <a:endParaRPr lang="zh-CN" altLang="en-US" sz="2600" b="1" dirty="0">
                <a:latin typeface="Arial" panose="020B0604020202090204" pitchFamily="34" charset="0"/>
              </a:endParaRPr>
            </a:p>
            <a:p>
              <a:pPr eaLnBrk="1" hangingPunct="1">
                <a:spcBef>
                  <a:spcPct val="50000"/>
                </a:spcBef>
                <a:buClr>
                  <a:schemeClr val="accent2"/>
                </a:buClr>
                <a:buFont typeface="Wingdings" panose="05000000000000000000" pitchFamily="2" charset="2"/>
              </a:pPr>
              <a:r>
                <a:rPr lang="zh-CN" altLang="en-US" sz="2600" b="1" dirty="0">
                  <a:latin typeface="Arial" panose="020B0604020202090204" pitchFamily="34" charset="0"/>
                </a:rPr>
                <a:t>所以</a:t>
              </a:r>
              <a:endParaRPr lang="zh-CN" altLang="en-US" sz="2600" b="1" dirty="0">
                <a:latin typeface="Arial" panose="020B0604020202090204" pitchFamily="34" charset="0"/>
              </a:endParaRPr>
            </a:p>
          </p:txBody>
        </p:sp>
        <p:graphicFrame>
          <p:nvGraphicFramePr>
            <p:cNvPr id="120846" name="Object 13"/>
            <p:cNvGraphicFramePr>
              <a:graphicFrameLocks noChangeAspect="1"/>
            </p:cNvGraphicFramePr>
            <p:nvPr/>
          </p:nvGraphicFramePr>
          <p:xfrm>
            <a:off x="288" y="1440"/>
            <a:ext cx="5280" cy="240"/>
          </p:xfrm>
          <a:graphic>
            <a:graphicData uri="http://schemas.openxmlformats.org/presentationml/2006/ole">
              <mc:AlternateContent xmlns:mc="http://schemas.openxmlformats.org/markup-compatibility/2006">
                <mc:Choice xmlns:v="urn:schemas-microsoft-com:vml" Requires="v">
                  <p:oleObj spid="_x0000_s54315" name="" r:id="rId1" imgW="4978400" imgH="177800" progId="Equation.DSMT4">
                    <p:embed/>
                  </p:oleObj>
                </mc:Choice>
                <mc:Fallback>
                  <p:oleObj name="" r:id="rId1" imgW="4978400" imgH="177800" progId="Equation.DSMT4">
                    <p:embed/>
                    <p:pic>
                      <p:nvPicPr>
                        <p:cNvPr id="0" name="图片 3305"/>
                        <p:cNvPicPr/>
                        <p:nvPr/>
                      </p:nvPicPr>
                      <p:blipFill>
                        <a:blip r:embed="rId2"/>
                        <a:stretch>
                          <a:fillRect/>
                        </a:stretch>
                      </p:blipFill>
                      <p:spPr>
                        <a:xfrm>
                          <a:off x="288" y="1440"/>
                          <a:ext cx="5280" cy="240"/>
                        </a:xfrm>
                        <a:prstGeom prst="rect">
                          <a:avLst/>
                        </a:prstGeom>
                        <a:noFill/>
                        <a:ln w="38100">
                          <a:noFill/>
                          <a:miter/>
                        </a:ln>
                      </p:spPr>
                    </p:pic>
                  </p:oleObj>
                </mc:Fallback>
              </mc:AlternateContent>
            </a:graphicData>
          </a:graphic>
        </p:graphicFrame>
        <p:graphicFrame>
          <p:nvGraphicFramePr>
            <p:cNvPr id="120847" name="Object 14"/>
            <p:cNvGraphicFramePr>
              <a:graphicFrameLocks noChangeAspect="1"/>
            </p:cNvGraphicFramePr>
            <p:nvPr/>
          </p:nvGraphicFramePr>
          <p:xfrm>
            <a:off x="2352" y="1824"/>
            <a:ext cx="2464" cy="288"/>
          </p:xfrm>
          <a:graphic>
            <a:graphicData uri="http://schemas.openxmlformats.org/presentationml/2006/ole">
              <mc:AlternateContent xmlns:mc="http://schemas.openxmlformats.org/markup-compatibility/2006">
                <mc:Choice xmlns:v="urn:schemas-microsoft-com:vml" Requires="v">
                  <p:oleObj spid="_x0000_s54316" name="" r:id="rId3" imgW="1955800" imgH="228600" progId="Equation.DSMT4">
                    <p:embed/>
                  </p:oleObj>
                </mc:Choice>
                <mc:Fallback>
                  <p:oleObj name="" r:id="rId3" imgW="1955800" imgH="228600" progId="Equation.DSMT4">
                    <p:embed/>
                    <p:pic>
                      <p:nvPicPr>
                        <p:cNvPr id="0" name="图片 3303"/>
                        <p:cNvPicPr/>
                        <p:nvPr/>
                      </p:nvPicPr>
                      <p:blipFill>
                        <a:blip r:embed="rId4"/>
                        <a:stretch>
                          <a:fillRect/>
                        </a:stretch>
                      </p:blipFill>
                      <p:spPr>
                        <a:xfrm>
                          <a:off x="2352" y="1824"/>
                          <a:ext cx="2464" cy="288"/>
                        </a:xfrm>
                        <a:prstGeom prst="rect">
                          <a:avLst/>
                        </a:prstGeom>
                        <a:noFill/>
                        <a:ln w="38100">
                          <a:noFill/>
                          <a:miter/>
                        </a:ln>
                      </p:spPr>
                    </p:pic>
                  </p:oleObj>
                </mc:Fallback>
              </mc:AlternateContent>
            </a:graphicData>
          </a:graphic>
        </p:graphicFrame>
        <p:graphicFrame>
          <p:nvGraphicFramePr>
            <p:cNvPr id="120848" name="Object 15"/>
            <p:cNvGraphicFramePr>
              <a:graphicFrameLocks noChangeAspect="1"/>
            </p:cNvGraphicFramePr>
            <p:nvPr/>
          </p:nvGraphicFramePr>
          <p:xfrm>
            <a:off x="768" y="2160"/>
            <a:ext cx="1904" cy="362"/>
          </p:xfrm>
          <a:graphic>
            <a:graphicData uri="http://schemas.openxmlformats.org/presentationml/2006/ole">
              <mc:AlternateContent xmlns:mc="http://schemas.openxmlformats.org/markup-compatibility/2006">
                <mc:Choice xmlns:v="urn:schemas-microsoft-com:vml" Requires="v">
                  <p:oleObj spid="_x0000_s54317" name="" r:id="rId5" imgW="1269365" imgH="241300" progId="Equation.3">
                    <p:embed/>
                  </p:oleObj>
                </mc:Choice>
                <mc:Fallback>
                  <p:oleObj name="" r:id="rId5" imgW="1269365" imgH="241300" progId="Equation.3">
                    <p:embed/>
                    <p:pic>
                      <p:nvPicPr>
                        <p:cNvPr id="0" name="图片 3304"/>
                        <p:cNvPicPr/>
                        <p:nvPr/>
                      </p:nvPicPr>
                      <p:blipFill>
                        <a:blip r:embed="rId6"/>
                        <a:stretch>
                          <a:fillRect/>
                        </a:stretch>
                      </p:blipFill>
                      <p:spPr>
                        <a:xfrm>
                          <a:off x="768" y="2160"/>
                          <a:ext cx="1904" cy="36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0875"/>
                                        </p:tgtEl>
                                        <p:attrNameLst>
                                          <p:attrName>style.visibility</p:attrName>
                                        </p:attrNameLst>
                                      </p:cBhvr>
                                      <p:to>
                                        <p:strVal val="visible"/>
                                      </p:to>
                                    </p:set>
                                    <p:animEffect transition="in" filter="blinds(horizontal)">
                                      <p:cBhvr>
                                        <p:cTn id="7" dur="500"/>
                                        <p:tgtEl>
                                          <p:spTgt spid="420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2185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4.4.7  </a:t>
            </a:r>
            <a:r>
              <a:rPr lang="zh-CN" altLang="en-US" sz="3800" dirty="0">
                <a:solidFill>
                  <a:schemeClr val="bg1"/>
                </a:solidFill>
                <a:latin typeface="Times New Roman" panose="02020603050405020304" pitchFamily="18" charset="0"/>
              </a:rPr>
              <a:t>模糊推理的应用</a:t>
            </a:r>
            <a:endParaRPr lang="zh-CN" altLang="en-US" sz="3800" dirty="0">
              <a:solidFill>
                <a:schemeClr val="bg1"/>
              </a:solidFill>
              <a:latin typeface="Times New Roman" panose="02020603050405020304" pitchFamily="18" charset="0"/>
            </a:endParaRPr>
          </a:p>
        </p:txBody>
      </p:sp>
      <p:sp>
        <p:nvSpPr>
          <p:cNvPr id="121860" name="Rectangle 3"/>
          <p:cNvSpPr/>
          <p:nvPr/>
        </p:nvSpPr>
        <p:spPr>
          <a:xfrm>
            <a:off x="323850" y="981075"/>
            <a:ext cx="8497888"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4.10  </a:t>
            </a:r>
            <a:r>
              <a:rPr lang="zh-CN" altLang="en-US" sz="2400" b="1" dirty="0">
                <a:latin typeface="Times New Roman" panose="02020603050405020304" pitchFamily="18" charset="0"/>
              </a:rPr>
              <a:t>设有模糊控制规则：</a:t>
            </a:r>
            <a:endParaRPr lang="zh-CN" altLang="en-US"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“如果温度低，则将风门开大”。设温度和风门开度的论域为</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“温度低”和“风门大”的模糊量：</a:t>
            </a:r>
            <a:endParaRPr lang="zh-CN" altLang="en-US"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“温度低”</a:t>
            </a:r>
            <a:r>
              <a:rPr lang="en-US" altLang="zh-CN" sz="2400" b="1" dirty="0">
                <a:latin typeface="Times New Roman" panose="02020603050405020304" pitchFamily="18" charset="0"/>
              </a:rPr>
              <a:t>=1/1+0.6/2+0.3/3+0.0/4+0/5</a:t>
            </a:r>
            <a:endParaRPr lang="en-US" altLang="zh-CN"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风门大” </a:t>
            </a:r>
            <a:r>
              <a:rPr lang="en-US" altLang="zh-CN" sz="2400" b="1" dirty="0">
                <a:latin typeface="Times New Roman" panose="02020603050405020304" pitchFamily="18" charset="0"/>
              </a:rPr>
              <a:t>=0/1+0.0/2+0.3/3+0.6/4+1/5</a:t>
            </a:r>
            <a:endParaRPr lang="en-US" altLang="zh-CN"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已知事实“温度较低”，可以表示为</a:t>
            </a:r>
            <a:endParaRPr lang="zh-CN" altLang="en-US"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“温度较低”</a:t>
            </a:r>
            <a:r>
              <a:rPr lang="en-US" altLang="zh-CN" sz="2400" b="1" dirty="0">
                <a:latin typeface="Times New Roman" panose="02020603050405020304" pitchFamily="18" charset="0"/>
              </a:rPr>
              <a:t>=0.8/1+1/2+0.6/3+0.3/4+0/5</a:t>
            </a:r>
            <a:endParaRPr lang="en-US" altLang="zh-CN" sz="24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试用模糊推理确定风门开度。</a:t>
            </a:r>
            <a:endParaRPr lang="zh-CN" altLang="en-US" sz="2400" b="1" dirty="0">
              <a:latin typeface="Times New Roman" panose="02020603050405020304" pitchFamily="18" charset="0"/>
            </a:endParaRPr>
          </a:p>
        </p:txBody>
      </p:sp>
      <p:sp>
        <p:nvSpPr>
          <p:cNvPr id="121861" name="Rectangle 4"/>
          <p:cNvSpPr/>
          <p:nvPr/>
        </p:nvSpPr>
        <p:spPr>
          <a:xfrm>
            <a:off x="0" y="32337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1862" name="Oval 5"/>
          <p:cNvSpPr/>
          <p:nvPr/>
        </p:nvSpPr>
        <p:spPr>
          <a:xfrm>
            <a:off x="1020763" y="2320925"/>
            <a:ext cx="1066800" cy="533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2288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4.4.7  </a:t>
            </a:r>
            <a:r>
              <a:rPr lang="zh-CN" altLang="en-US" sz="3800" dirty="0">
                <a:solidFill>
                  <a:schemeClr val="bg1"/>
                </a:solidFill>
                <a:latin typeface="Times New Roman" panose="02020603050405020304" pitchFamily="18" charset="0"/>
              </a:rPr>
              <a:t>模糊推理的应用</a:t>
            </a:r>
            <a:endParaRPr lang="zh-CN" altLang="en-US" sz="3800" dirty="0">
              <a:solidFill>
                <a:schemeClr val="bg1"/>
              </a:solidFill>
              <a:latin typeface="Times New Roman" panose="02020603050405020304" pitchFamily="18" charset="0"/>
            </a:endParaRPr>
          </a:p>
        </p:txBody>
      </p:sp>
      <p:sp>
        <p:nvSpPr>
          <p:cNvPr id="122884" name="Rectangle 3"/>
          <p:cNvSpPr/>
          <p:nvPr/>
        </p:nvSpPr>
        <p:spPr>
          <a:xfrm>
            <a:off x="250825" y="908050"/>
            <a:ext cx="8642350"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b="1" dirty="0">
                <a:latin typeface="Times New Roman" panose="02020603050405020304" pitchFamily="18" charset="0"/>
              </a:rPr>
              <a:t>解：（</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）确定模糊关系 </a:t>
            </a:r>
            <a:r>
              <a:rPr lang="en-US" altLang="zh-CN" sz="2600" b="1" i="1" dirty="0">
                <a:latin typeface="Times New Roman" panose="02020603050405020304" pitchFamily="18" charset="0"/>
              </a:rPr>
              <a:t>R</a:t>
            </a:r>
            <a:r>
              <a:rPr lang="en-US" altLang="zh-CN" sz="2600" dirty="0">
                <a:latin typeface="Times New Roman" panose="02020603050405020304" pitchFamily="18" charset="0"/>
              </a:rPr>
              <a:t> </a:t>
            </a:r>
            <a:endParaRPr lang="en-US" altLang="zh-CN" sz="2600" dirty="0">
              <a:latin typeface="Times New Roman" panose="02020603050405020304" pitchFamily="18" charset="0"/>
            </a:endParaRPr>
          </a:p>
        </p:txBody>
      </p:sp>
      <p:sp>
        <p:nvSpPr>
          <p:cNvPr id="122885" name="Rectangle 4"/>
          <p:cNvSpPr/>
          <p:nvPr/>
        </p:nvSpPr>
        <p:spPr>
          <a:xfrm>
            <a:off x="0" y="32337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2886" name="Oval 5"/>
          <p:cNvSpPr/>
          <p:nvPr/>
        </p:nvSpPr>
        <p:spPr>
          <a:xfrm>
            <a:off x="1020763" y="2320925"/>
            <a:ext cx="1066800" cy="533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2887"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graphicFrame>
        <p:nvGraphicFramePr>
          <p:cNvPr id="122888" name="Object 7"/>
          <p:cNvGraphicFramePr>
            <a:graphicFrameLocks noChangeAspect="1"/>
          </p:cNvGraphicFramePr>
          <p:nvPr/>
        </p:nvGraphicFramePr>
        <p:xfrm>
          <a:off x="1762125" y="1557338"/>
          <a:ext cx="4897438" cy="2419350"/>
        </p:xfrm>
        <a:graphic>
          <a:graphicData uri="http://schemas.openxmlformats.org/presentationml/2006/ole">
            <mc:AlternateContent xmlns:mc="http://schemas.openxmlformats.org/markup-compatibility/2006">
              <mc:Choice xmlns:v="urn:schemas-microsoft-com:vml" Requires="v">
                <p:oleObj spid="_x0000_s55325" name="" r:id="rId1" imgW="2311400" imgH="1143000" progId="Equation.DSMT4">
                  <p:embed/>
                </p:oleObj>
              </mc:Choice>
              <mc:Fallback>
                <p:oleObj name="" r:id="rId1" imgW="2311400" imgH="1143000" progId="Equation.DSMT4">
                  <p:embed/>
                  <p:pic>
                    <p:nvPicPr>
                      <p:cNvPr id="0" name="图片 3307"/>
                      <p:cNvPicPr/>
                      <p:nvPr/>
                    </p:nvPicPr>
                    <p:blipFill>
                      <a:blip r:embed="rId2"/>
                      <a:stretch>
                        <a:fillRect/>
                      </a:stretch>
                    </p:blipFill>
                    <p:spPr>
                      <a:xfrm>
                        <a:off x="1762125" y="1557338"/>
                        <a:ext cx="4897438" cy="2419350"/>
                      </a:xfrm>
                      <a:prstGeom prst="rect">
                        <a:avLst/>
                      </a:prstGeom>
                      <a:noFill/>
                      <a:ln w="38100">
                        <a:noFill/>
                        <a:miter/>
                      </a:ln>
                    </p:spPr>
                  </p:pic>
                </p:oleObj>
              </mc:Fallback>
            </mc:AlternateContent>
          </a:graphicData>
        </a:graphic>
      </p:graphicFrame>
      <p:graphicFrame>
        <p:nvGraphicFramePr>
          <p:cNvPr id="122889" name="Object 8"/>
          <p:cNvGraphicFramePr>
            <a:graphicFrameLocks noChangeAspect="1"/>
          </p:cNvGraphicFramePr>
          <p:nvPr/>
        </p:nvGraphicFramePr>
        <p:xfrm>
          <a:off x="2089150" y="4076700"/>
          <a:ext cx="3995738" cy="2511425"/>
        </p:xfrm>
        <a:graphic>
          <a:graphicData uri="http://schemas.openxmlformats.org/presentationml/2006/ole">
            <mc:AlternateContent xmlns:mc="http://schemas.openxmlformats.org/markup-compatibility/2006">
              <mc:Choice xmlns:v="urn:schemas-microsoft-com:vml" Requires="v">
                <p:oleObj spid="_x0000_s55326" name="" r:id="rId3" imgW="1816100" imgH="1143000" progId="Equation.DSMT4">
                  <p:embed/>
                </p:oleObj>
              </mc:Choice>
              <mc:Fallback>
                <p:oleObj name="" r:id="rId3" imgW="1816100" imgH="1143000" progId="Equation.DSMT4">
                  <p:embed/>
                  <p:pic>
                    <p:nvPicPr>
                      <p:cNvPr id="0" name="图片 3306"/>
                      <p:cNvPicPr/>
                      <p:nvPr/>
                    </p:nvPicPr>
                    <p:blipFill>
                      <a:blip r:embed="rId4"/>
                      <a:stretch>
                        <a:fillRect/>
                      </a:stretch>
                    </p:blipFill>
                    <p:spPr>
                      <a:xfrm>
                        <a:off x="2089150" y="4076700"/>
                        <a:ext cx="3995738" cy="2511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8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804030504040204" pitchFamily="34" charset="0"/>
                <a:ea typeface="宋体"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90204" pitchFamily="34" charset="0"/>
                <a:ea typeface="MS PGothic" panose="020B0600070205080204" pitchFamily="34" charset="-128"/>
              </a:rPr>
            </a:fld>
            <a:endParaRPr lang="ja-JP" altLang="en-US" dirty="0">
              <a:solidFill>
                <a:srgbClr val="A50021"/>
              </a:solidFill>
              <a:latin typeface="Arial" panose="020B0604020202090204" pitchFamily="34" charset="0"/>
              <a:ea typeface="MS PGothic" panose="020B0600070205080204" pitchFamily="34" charset="-128"/>
            </a:endParaRPr>
          </a:p>
        </p:txBody>
      </p:sp>
      <p:sp>
        <p:nvSpPr>
          <p:cNvPr id="12390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dirty="0">
                <a:solidFill>
                  <a:schemeClr val="bg1"/>
                </a:solidFill>
                <a:latin typeface="Times New Roman" panose="02020603050405020304" pitchFamily="18" charset="0"/>
              </a:rPr>
              <a:t>4.4.7  </a:t>
            </a:r>
            <a:r>
              <a:rPr lang="zh-CN" altLang="en-US" sz="3800" dirty="0">
                <a:solidFill>
                  <a:schemeClr val="bg1"/>
                </a:solidFill>
                <a:latin typeface="Times New Roman" panose="02020603050405020304" pitchFamily="18" charset="0"/>
              </a:rPr>
              <a:t>模糊推理的应用</a:t>
            </a:r>
            <a:endParaRPr lang="zh-CN" altLang="en-US" sz="3800" dirty="0">
              <a:solidFill>
                <a:schemeClr val="bg1"/>
              </a:solidFill>
              <a:latin typeface="Times New Roman" panose="02020603050405020304" pitchFamily="18" charset="0"/>
            </a:endParaRPr>
          </a:p>
        </p:txBody>
      </p:sp>
      <p:sp>
        <p:nvSpPr>
          <p:cNvPr id="123908" name="Rectangle 3"/>
          <p:cNvSpPr/>
          <p:nvPr/>
        </p:nvSpPr>
        <p:spPr>
          <a:xfrm>
            <a:off x="250825" y="908050"/>
            <a:ext cx="8642350"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b="1" dirty="0">
                <a:latin typeface="Times New Roman" panose="02020603050405020304" pitchFamily="18" charset="0"/>
              </a:rPr>
              <a:t>解：</a:t>
            </a:r>
            <a:endParaRPr lang="zh-CN" altLang="en-US" sz="2600" b="1"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）模糊推理</a:t>
            </a:r>
            <a:r>
              <a:rPr lang="zh-CN" altLang="en-US" sz="2200" dirty="0">
                <a:latin typeface="Times New Roman" panose="02020603050405020304" pitchFamily="18" charset="0"/>
              </a:rPr>
              <a:t> </a:t>
            </a:r>
            <a:endParaRPr lang="zh-CN" altLang="en-US" sz="2200" dirty="0">
              <a:latin typeface="Times New Roman" panose="02020603050405020304" pitchFamily="18" charset="0"/>
            </a:endParaRPr>
          </a:p>
        </p:txBody>
      </p:sp>
      <p:sp>
        <p:nvSpPr>
          <p:cNvPr id="123909" name="Rectangle 4"/>
          <p:cNvSpPr/>
          <p:nvPr/>
        </p:nvSpPr>
        <p:spPr>
          <a:xfrm>
            <a:off x="0" y="32337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3910" name="Oval 5"/>
          <p:cNvSpPr/>
          <p:nvPr/>
        </p:nvSpPr>
        <p:spPr>
          <a:xfrm>
            <a:off x="1020763" y="2320925"/>
            <a:ext cx="1066800" cy="533400"/>
          </a:xfrm>
          <a:prstGeom prst="ellipse">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391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3912" name="Rectangle 7"/>
          <p:cNvSpPr/>
          <p:nvPr/>
        </p:nvSpPr>
        <p:spPr>
          <a:xfrm>
            <a:off x="0" y="2838450"/>
            <a:ext cx="9144000" cy="0"/>
          </a:xfrm>
          <a:prstGeom prst="rect">
            <a:avLst/>
          </a:prstGeom>
          <a:noFill/>
          <a:ln w="9525">
            <a:noFill/>
          </a:ln>
        </p:spPr>
        <p:txBody>
          <a:bodyPr wrap="none" anchor="ctr" anchorCtr="0">
            <a:spAutoFit/>
          </a:bodyPr>
          <a:lstStyle/>
          <a:p>
            <a:pPr eaLnBrk="1" hangingPunct="1"/>
            <a:endParaRPr lang="zh-CN" altLang="en-US" dirty="0">
              <a:latin typeface="Verdana" panose="020B0804030504040204" pitchFamily="34" charset="0"/>
            </a:endParaRPr>
          </a:p>
        </p:txBody>
      </p:sp>
      <p:sp>
        <p:nvSpPr>
          <p:cNvPr id="123913" name="Text Box 8"/>
          <p:cNvSpPr txBox="1"/>
          <p:nvPr/>
        </p:nvSpPr>
        <p:spPr>
          <a:xfrm>
            <a:off x="323850" y="4765675"/>
            <a:ext cx="8569325" cy="1870075"/>
          </a:xfrm>
          <a:prstGeom prst="rect">
            <a:avLst/>
          </a:prstGeom>
          <a:noFill/>
          <a:ln w="9525">
            <a:noFill/>
          </a:ln>
        </p:spPr>
        <p:txBody>
          <a:bodyPr>
            <a:spAutoFit/>
          </a:bodyPr>
          <a:lstStyle/>
          <a:p>
            <a:pPr eaLnBrk="1" hangingPunct="1"/>
            <a:r>
              <a:rPr lang="en-US" altLang="zh-CN" sz="2800" dirty="0">
                <a:latin typeface="Times New Roman" panose="02020603050405020304" pitchFamily="18" charset="0"/>
              </a:rPr>
              <a:t>                       =(0.0</a:t>
            </a:r>
            <a:r>
              <a:rPr lang="zh-CN" altLang="en-US" sz="2800" dirty="0">
                <a:latin typeface="Times New Roman" panose="02020603050405020304" pitchFamily="18" charset="0"/>
              </a:rPr>
              <a:t>，</a:t>
            </a: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0.3</a:t>
            </a:r>
            <a:r>
              <a:rPr lang="zh-CN" altLang="en-US" sz="2800" dirty="0">
                <a:latin typeface="Times New Roman" panose="02020603050405020304" pitchFamily="18" charset="0"/>
              </a:rPr>
              <a:t>，</a:t>
            </a:r>
            <a:r>
              <a:rPr lang="en-US" altLang="zh-CN" sz="2800" dirty="0">
                <a:latin typeface="Times New Roman" panose="02020603050405020304" pitchFamily="18" charset="0"/>
              </a:rPr>
              <a:t>0.6</a:t>
            </a:r>
            <a:r>
              <a:rPr lang="zh-CN" altLang="en-US" sz="2800" dirty="0">
                <a:latin typeface="Times New Roman" panose="02020603050405020304" pitchFamily="18" charset="0"/>
              </a:rPr>
              <a:t>，</a:t>
            </a:r>
            <a:r>
              <a:rPr lang="en-US" altLang="zh-CN" sz="2800" dirty="0">
                <a:latin typeface="Times New Roman" panose="02020603050405020304" pitchFamily="18" charset="0"/>
              </a:rPr>
              <a:t>0.8)</a:t>
            </a:r>
            <a:endParaRPr lang="en-US" altLang="zh-CN" sz="2800" dirty="0">
              <a:latin typeface="Times New Roman" panose="02020603050405020304" pitchFamily="18" charset="0"/>
            </a:endParaRPr>
          </a:p>
          <a:p>
            <a:pPr eaLnBrk="1" hangingPunct="1">
              <a:lnSpc>
                <a:spcPct val="120000"/>
              </a:lnSpc>
              <a:spcAft>
                <a:spcPct val="50000"/>
              </a:spcAft>
            </a:pPr>
            <a:r>
              <a:rPr lang="zh-CN" altLang="en-US" sz="2400"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）模糊决策  </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用最大隶属度法进行决策得风门开度为</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用加权平均判决法和中位数法进行决策得风门开度为</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123914" name="Group 9"/>
          <p:cNvGrpSpPr>
            <a:grpSpLocks noChangeAspect="1"/>
          </p:cNvGrpSpPr>
          <p:nvPr/>
        </p:nvGrpSpPr>
        <p:grpSpPr>
          <a:xfrm>
            <a:off x="971550" y="2260600"/>
            <a:ext cx="6337300" cy="2463800"/>
            <a:chOff x="612" y="1066"/>
            <a:chExt cx="3992" cy="1552"/>
          </a:xfrm>
        </p:grpSpPr>
        <p:sp>
          <p:nvSpPr>
            <p:cNvPr id="123915" name="AutoShape 10"/>
            <p:cNvSpPr>
              <a:spLocks noChangeAspect="1" noTextEdit="1"/>
            </p:cNvSpPr>
            <p:nvPr/>
          </p:nvSpPr>
          <p:spPr>
            <a:xfrm>
              <a:off x="612" y="1066"/>
              <a:ext cx="3992" cy="1552"/>
            </a:xfrm>
            <a:prstGeom prst="rect">
              <a:avLst/>
            </a:prstGeom>
            <a:noFill/>
            <a:ln w="9525">
              <a:noFill/>
            </a:ln>
          </p:spPr>
          <p:txBody>
            <a:bodyPr/>
            <a:lstStyle/>
            <a:p>
              <a:endParaRPr lang="zh-CN" altLang="en-US"/>
            </a:p>
          </p:txBody>
        </p:sp>
        <p:sp>
          <p:nvSpPr>
            <p:cNvPr id="123916" name="Rectangle 11"/>
            <p:cNvSpPr/>
            <p:nvPr/>
          </p:nvSpPr>
          <p:spPr>
            <a:xfrm>
              <a:off x="4485" y="228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17" name="Rectangle 12"/>
            <p:cNvSpPr/>
            <p:nvPr/>
          </p:nvSpPr>
          <p:spPr>
            <a:xfrm>
              <a:off x="4485" y="209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18" name="Rectangle 13"/>
            <p:cNvSpPr/>
            <p:nvPr/>
          </p:nvSpPr>
          <p:spPr>
            <a:xfrm>
              <a:off x="4485" y="1901"/>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19" name="Rectangle 14"/>
            <p:cNvSpPr/>
            <p:nvPr/>
          </p:nvSpPr>
          <p:spPr>
            <a:xfrm>
              <a:off x="4485" y="1709"/>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20" name="Rectangle 15"/>
            <p:cNvSpPr/>
            <p:nvPr/>
          </p:nvSpPr>
          <p:spPr>
            <a:xfrm>
              <a:off x="4485" y="1517"/>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21" name="Rectangle 16"/>
            <p:cNvSpPr/>
            <p:nvPr/>
          </p:nvSpPr>
          <p:spPr>
            <a:xfrm>
              <a:off x="4485" y="132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22" name="Rectangle 17"/>
            <p:cNvSpPr/>
            <p:nvPr/>
          </p:nvSpPr>
          <p:spPr>
            <a:xfrm>
              <a:off x="4485" y="2368"/>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û</a:t>
              </a:r>
              <a:endParaRPr lang="en-US" altLang="zh-CN" dirty="0">
                <a:latin typeface="Arial" panose="020B0604020202090204" pitchFamily="34" charset="0"/>
              </a:endParaRPr>
            </a:p>
          </p:txBody>
        </p:sp>
        <p:sp>
          <p:nvSpPr>
            <p:cNvPr id="123923" name="Rectangle 18"/>
            <p:cNvSpPr/>
            <p:nvPr/>
          </p:nvSpPr>
          <p:spPr>
            <a:xfrm>
              <a:off x="4485" y="113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ù</a:t>
              </a:r>
              <a:endParaRPr lang="en-US" altLang="zh-CN" dirty="0">
                <a:latin typeface="Arial" panose="020B0604020202090204" pitchFamily="34" charset="0"/>
              </a:endParaRPr>
            </a:p>
          </p:txBody>
        </p:sp>
        <p:sp>
          <p:nvSpPr>
            <p:cNvPr id="123924" name="Rectangle 19"/>
            <p:cNvSpPr/>
            <p:nvPr/>
          </p:nvSpPr>
          <p:spPr>
            <a:xfrm>
              <a:off x="2412" y="228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25" name="Rectangle 20"/>
            <p:cNvSpPr/>
            <p:nvPr/>
          </p:nvSpPr>
          <p:spPr>
            <a:xfrm>
              <a:off x="2412" y="209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26" name="Rectangle 21"/>
            <p:cNvSpPr/>
            <p:nvPr/>
          </p:nvSpPr>
          <p:spPr>
            <a:xfrm>
              <a:off x="2412" y="1901"/>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27" name="Rectangle 22"/>
            <p:cNvSpPr/>
            <p:nvPr/>
          </p:nvSpPr>
          <p:spPr>
            <a:xfrm>
              <a:off x="2412" y="1709"/>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28" name="Rectangle 23"/>
            <p:cNvSpPr/>
            <p:nvPr/>
          </p:nvSpPr>
          <p:spPr>
            <a:xfrm>
              <a:off x="2412" y="1517"/>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29" name="Rectangle 24"/>
            <p:cNvSpPr/>
            <p:nvPr/>
          </p:nvSpPr>
          <p:spPr>
            <a:xfrm>
              <a:off x="2412" y="132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30" name="Rectangle 25"/>
            <p:cNvSpPr/>
            <p:nvPr/>
          </p:nvSpPr>
          <p:spPr>
            <a:xfrm>
              <a:off x="2412" y="2368"/>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ë</a:t>
              </a:r>
              <a:endParaRPr lang="en-US" altLang="zh-CN" dirty="0">
                <a:latin typeface="Arial" panose="020B0604020202090204" pitchFamily="34" charset="0"/>
              </a:endParaRPr>
            </a:p>
          </p:txBody>
        </p:sp>
        <p:sp>
          <p:nvSpPr>
            <p:cNvPr id="123931" name="Rectangle 26"/>
            <p:cNvSpPr/>
            <p:nvPr/>
          </p:nvSpPr>
          <p:spPr>
            <a:xfrm>
              <a:off x="2412" y="113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é</a:t>
              </a:r>
              <a:endParaRPr lang="en-US" altLang="zh-CN" dirty="0">
                <a:latin typeface="Arial" panose="020B0604020202090204" pitchFamily="34" charset="0"/>
              </a:endParaRPr>
            </a:p>
          </p:txBody>
        </p:sp>
        <p:sp>
          <p:nvSpPr>
            <p:cNvPr id="123932" name="Rectangle 27"/>
            <p:cNvSpPr/>
            <p:nvPr/>
          </p:nvSpPr>
          <p:spPr>
            <a:xfrm>
              <a:off x="2058" y="228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3" name="Rectangle 28"/>
            <p:cNvSpPr/>
            <p:nvPr/>
          </p:nvSpPr>
          <p:spPr>
            <a:xfrm>
              <a:off x="2058" y="209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4" name="Rectangle 29"/>
            <p:cNvSpPr/>
            <p:nvPr/>
          </p:nvSpPr>
          <p:spPr>
            <a:xfrm>
              <a:off x="2058" y="1901"/>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5" name="Rectangle 30"/>
            <p:cNvSpPr/>
            <p:nvPr/>
          </p:nvSpPr>
          <p:spPr>
            <a:xfrm>
              <a:off x="2058" y="1709"/>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6" name="Rectangle 31"/>
            <p:cNvSpPr/>
            <p:nvPr/>
          </p:nvSpPr>
          <p:spPr>
            <a:xfrm>
              <a:off x="2058" y="1517"/>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7" name="Rectangle 32"/>
            <p:cNvSpPr/>
            <p:nvPr/>
          </p:nvSpPr>
          <p:spPr>
            <a:xfrm>
              <a:off x="2058" y="132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ú</a:t>
              </a:r>
              <a:endParaRPr lang="en-US" altLang="zh-CN" dirty="0">
                <a:latin typeface="Arial" panose="020B0604020202090204" pitchFamily="34" charset="0"/>
              </a:endParaRPr>
            </a:p>
          </p:txBody>
        </p:sp>
        <p:sp>
          <p:nvSpPr>
            <p:cNvPr id="123938" name="Rectangle 33"/>
            <p:cNvSpPr/>
            <p:nvPr/>
          </p:nvSpPr>
          <p:spPr>
            <a:xfrm>
              <a:off x="2058" y="2368"/>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û</a:t>
              </a:r>
              <a:endParaRPr lang="en-US" altLang="zh-CN" dirty="0">
                <a:latin typeface="Arial" panose="020B0604020202090204" pitchFamily="34" charset="0"/>
              </a:endParaRPr>
            </a:p>
          </p:txBody>
        </p:sp>
        <p:sp>
          <p:nvSpPr>
            <p:cNvPr id="123939" name="Rectangle 34"/>
            <p:cNvSpPr/>
            <p:nvPr/>
          </p:nvSpPr>
          <p:spPr>
            <a:xfrm>
              <a:off x="2058" y="113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ù</a:t>
              </a:r>
              <a:endParaRPr lang="en-US" altLang="zh-CN" dirty="0">
                <a:latin typeface="Arial" panose="020B0604020202090204" pitchFamily="34" charset="0"/>
              </a:endParaRPr>
            </a:p>
          </p:txBody>
        </p:sp>
        <p:sp>
          <p:nvSpPr>
            <p:cNvPr id="123940" name="Rectangle 35"/>
            <p:cNvSpPr/>
            <p:nvPr/>
          </p:nvSpPr>
          <p:spPr>
            <a:xfrm>
              <a:off x="1726" y="228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1" name="Rectangle 36"/>
            <p:cNvSpPr/>
            <p:nvPr/>
          </p:nvSpPr>
          <p:spPr>
            <a:xfrm>
              <a:off x="1726" y="209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2" name="Rectangle 37"/>
            <p:cNvSpPr/>
            <p:nvPr/>
          </p:nvSpPr>
          <p:spPr>
            <a:xfrm>
              <a:off x="1726" y="1901"/>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3" name="Rectangle 38"/>
            <p:cNvSpPr/>
            <p:nvPr/>
          </p:nvSpPr>
          <p:spPr>
            <a:xfrm>
              <a:off x="1726" y="1709"/>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4" name="Rectangle 39"/>
            <p:cNvSpPr/>
            <p:nvPr/>
          </p:nvSpPr>
          <p:spPr>
            <a:xfrm>
              <a:off x="1726" y="1517"/>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5" name="Rectangle 40"/>
            <p:cNvSpPr/>
            <p:nvPr/>
          </p:nvSpPr>
          <p:spPr>
            <a:xfrm>
              <a:off x="1726" y="1325"/>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ê</a:t>
              </a:r>
              <a:endParaRPr lang="en-US" altLang="zh-CN" dirty="0">
                <a:latin typeface="Arial" panose="020B0604020202090204" pitchFamily="34" charset="0"/>
              </a:endParaRPr>
            </a:p>
          </p:txBody>
        </p:sp>
        <p:sp>
          <p:nvSpPr>
            <p:cNvPr id="123946" name="Rectangle 41"/>
            <p:cNvSpPr/>
            <p:nvPr/>
          </p:nvSpPr>
          <p:spPr>
            <a:xfrm>
              <a:off x="1726" y="2368"/>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ë</a:t>
              </a:r>
              <a:endParaRPr lang="en-US" altLang="zh-CN" dirty="0">
                <a:latin typeface="Arial" panose="020B0604020202090204" pitchFamily="34" charset="0"/>
              </a:endParaRPr>
            </a:p>
          </p:txBody>
        </p:sp>
        <p:sp>
          <p:nvSpPr>
            <p:cNvPr id="123947" name="Rectangle 42"/>
            <p:cNvSpPr/>
            <p:nvPr/>
          </p:nvSpPr>
          <p:spPr>
            <a:xfrm>
              <a:off x="1726" y="1133"/>
              <a:ext cx="77"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é</a:t>
              </a:r>
              <a:endParaRPr lang="en-US" altLang="zh-CN" dirty="0">
                <a:latin typeface="Arial" panose="020B0604020202090204" pitchFamily="34" charset="0"/>
              </a:endParaRPr>
            </a:p>
          </p:txBody>
        </p:sp>
        <p:sp>
          <p:nvSpPr>
            <p:cNvPr id="123948" name="Rectangle 43"/>
            <p:cNvSpPr/>
            <p:nvPr/>
          </p:nvSpPr>
          <p:spPr>
            <a:xfrm>
              <a:off x="1560" y="1716"/>
              <a:ext cx="11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123949" name="Rectangle 44"/>
            <p:cNvSpPr/>
            <p:nvPr/>
          </p:nvSpPr>
          <p:spPr>
            <a:xfrm>
              <a:off x="1178" y="1705"/>
              <a:ext cx="49"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123950" name="Rectangle 45"/>
            <p:cNvSpPr/>
            <p:nvPr/>
          </p:nvSpPr>
          <p:spPr>
            <a:xfrm>
              <a:off x="877" y="1716"/>
              <a:ext cx="11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123951" name="Rectangle 46"/>
            <p:cNvSpPr/>
            <p:nvPr/>
          </p:nvSpPr>
          <p:spPr>
            <a:xfrm>
              <a:off x="780" y="1705"/>
              <a:ext cx="49"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Symbol" panose="05050102010706020507" pitchFamily="18" charset="2"/>
                </a:rPr>
                <a:t>¢</a:t>
              </a:r>
              <a:endParaRPr lang="en-US" altLang="zh-CN" dirty="0">
                <a:latin typeface="Arial" panose="020B0604020202090204" pitchFamily="34" charset="0"/>
              </a:endParaRPr>
            </a:p>
          </p:txBody>
        </p:sp>
        <p:sp>
          <p:nvSpPr>
            <p:cNvPr id="123952" name="Rectangle 47"/>
            <p:cNvSpPr/>
            <p:nvPr/>
          </p:nvSpPr>
          <p:spPr>
            <a:xfrm>
              <a:off x="4382"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53" name="Rectangle 48"/>
            <p:cNvSpPr/>
            <p:nvPr/>
          </p:nvSpPr>
          <p:spPr>
            <a:xfrm>
              <a:off x="4332"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54" name="Rectangle 49"/>
            <p:cNvSpPr/>
            <p:nvPr/>
          </p:nvSpPr>
          <p:spPr>
            <a:xfrm>
              <a:off x="4231"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55" name="Rectangle 50"/>
            <p:cNvSpPr/>
            <p:nvPr/>
          </p:nvSpPr>
          <p:spPr>
            <a:xfrm>
              <a:off x="3946"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56" name="Rectangle 51"/>
            <p:cNvSpPr/>
            <p:nvPr/>
          </p:nvSpPr>
          <p:spPr>
            <a:xfrm>
              <a:off x="3896"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57" name="Rectangle 52"/>
            <p:cNvSpPr/>
            <p:nvPr/>
          </p:nvSpPr>
          <p:spPr>
            <a:xfrm>
              <a:off x="3796"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58" name="Rectangle 53"/>
            <p:cNvSpPr/>
            <p:nvPr/>
          </p:nvSpPr>
          <p:spPr>
            <a:xfrm>
              <a:off x="3511"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59" name="Rectangle 54"/>
            <p:cNvSpPr/>
            <p:nvPr/>
          </p:nvSpPr>
          <p:spPr>
            <a:xfrm>
              <a:off x="3461"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60" name="Rectangle 55"/>
            <p:cNvSpPr/>
            <p:nvPr/>
          </p:nvSpPr>
          <p:spPr>
            <a:xfrm>
              <a:off x="3361"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1" name="Rectangle 56"/>
            <p:cNvSpPr/>
            <p:nvPr/>
          </p:nvSpPr>
          <p:spPr>
            <a:xfrm>
              <a:off x="3076"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2" name="Rectangle 57"/>
            <p:cNvSpPr/>
            <p:nvPr/>
          </p:nvSpPr>
          <p:spPr>
            <a:xfrm>
              <a:off x="3026"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63" name="Rectangle 58"/>
            <p:cNvSpPr/>
            <p:nvPr/>
          </p:nvSpPr>
          <p:spPr>
            <a:xfrm>
              <a:off x="2925"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4" name="Rectangle 59"/>
            <p:cNvSpPr/>
            <p:nvPr/>
          </p:nvSpPr>
          <p:spPr>
            <a:xfrm>
              <a:off x="2640"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5" name="Rectangle 60"/>
            <p:cNvSpPr/>
            <p:nvPr/>
          </p:nvSpPr>
          <p:spPr>
            <a:xfrm>
              <a:off x="2590"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66" name="Rectangle 61"/>
            <p:cNvSpPr/>
            <p:nvPr/>
          </p:nvSpPr>
          <p:spPr>
            <a:xfrm>
              <a:off x="2490"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7" name="Rectangle 62"/>
            <p:cNvSpPr/>
            <p:nvPr/>
          </p:nvSpPr>
          <p:spPr>
            <a:xfrm>
              <a:off x="4382"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68" name="Rectangle 63"/>
            <p:cNvSpPr/>
            <p:nvPr/>
          </p:nvSpPr>
          <p:spPr>
            <a:xfrm>
              <a:off x="4332"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69" name="Rectangle 64"/>
            <p:cNvSpPr/>
            <p:nvPr/>
          </p:nvSpPr>
          <p:spPr>
            <a:xfrm>
              <a:off x="4231"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0" name="Rectangle 65"/>
            <p:cNvSpPr/>
            <p:nvPr/>
          </p:nvSpPr>
          <p:spPr>
            <a:xfrm>
              <a:off x="3946"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1" name="Rectangle 66"/>
            <p:cNvSpPr/>
            <p:nvPr/>
          </p:nvSpPr>
          <p:spPr>
            <a:xfrm>
              <a:off x="3896"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72" name="Rectangle 67"/>
            <p:cNvSpPr/>
            <p:nvPr/>
          </p:nvSpPr>
          <p:spPr>
            <a:xfrm>
              <a:off x="3796"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3" name="Rectangle 68"/>
            <p:cNvSpPr/>
            <p:nvPr/>
          </p:nvSpPr>
          <p:spPr>
            <a:xfrm>
              <a:off x="3511"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4" name="Rectangle 69"/>
            <p:cNvSpPr/>
            <p:nvPr/>
          </p:nvSpPr>
          <p:spPr>
            <a:xfrm>
              <a:off x="3461"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75" name="Rectangle 70"/>
            <p:cNvSpPr/>
            <p:nvPr/>
          </p:nvSpPr>
          <p:spPr>
            <a:xfrm>
              <a:off x="3361"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6" name="Rectangle 71"/>
            <p:cNvSpPr/>
            <p:nvPr/>
          </p:nvSpPr>
          <p:spPr>
            <a:xfrm>
              <a:off x="3076"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7" name="Rectangle 72"/>
            <p:cNvSpPr/>
            <p:nvPr/>
          </p:nvSpPr>
          <p:spPr>
            <a:xfrm>
              <a:off x="3026"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78" name="Rectangle 73"/>
            <p:cNvSpPr/>
            <p:nvPr/>
          </p:nvSpPr>
          <p:spPr>
            <a:xfrm>
              <a:off x="2925"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79" name="Rectangle 74"/>
            <p:cNvSpPr/>
            <p:nvPr/>
          </p:nvSpPr>
          <p:spPr>
            <a:xfrm>
              <a:off x="2640"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80" name="Rectangle 75"/>
            <p:cNvSpPr/>
            <p:nvPr/>
          </p:nvSpPr>
          <p:spPr>
            <a:xfrm>
              <a:off x="2590"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81" name="Rectangle 76"/>
            <p:cNvSpPr/>
            <p:nvPr/>
          </p:nvSpPr>
          <p:spPr>
            <a:xfrm>
              <a:off x="2490"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82" name="Rectangle 77"/>
            <p:cNvSpPr/>
            <p:nvPr/>
          </p:nvSpPr>
          <p:spPr>
            <a:xfrm>
              <a:off x="4385"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3983" name="Rectangle 78"/>
            <p:cNvSpPr/>
            <p:nvPr/>
          </p:nvSpPr>
          <p:spPr>
            <a:xfrm>
              <a:off x="4335"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84" name="Rectangle 79"/>
            <p:cNvSpPr/>
            <p:nvPr/>
          </p:nvSpPr>
          <p:spPr>
            <a:xfrm>
              <a:off x="4234"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85" name="Rectangle 80"/>
            <p:cNvSpPr/>
            <p:nvPr/>
          </p:nvSpPr>
          <p:spPr>
            <a:xfrm>
              <a:off x="3949"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3986" name="Rectangle 81"/>
            <p:cNvSpPr/>
            <p:nvPr/>
          </p:nvSpPr>
          <p:spPr>
            <a:xfrm>
              <a:off x="3899"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87" name="Rectangle 82"/>
            <p:cNvSpPr/>
            <p:nvPr/>
          </p:nvSpPr>
          <p:spPr>
            <a:xfrm>
              <a:off x="3799"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88" name="Rectangle 83"/>
            <p:cNvSpPr/>
            <p:nvPr/>
          </p:nvSpPr>
          <p:spPr>
            <a:xfrm>
              <a:off x="3514"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3989" name="Rectangle 84"/>
            <p:cNvSpPr/>
            <p:nvPr/>
          </p:nvSpPr>
          <p:spPr>
            <a:xfrm>
              <a:off x="3464"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90" name="Rectangle 85"/>
            <p:cNvSpPr/>
            <p:nvPr/>
          </p:nvSpPr>
          <p:spPr>
            <a:xfrm>
              <a:off x="3364"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91" name="Rectangle 86"/>
            <p:cNvSpPr/>
            <p:nvPr/>
          </p:nvSpPr>
          <p:spPr>
            <a:xfrm>
              <a:off x="3076"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92" name="Rectangle 87"/>
            <p:cNvSpPr/>
            <p:nvPr/>
          </p:nvSpPr>
          <p:spPr>
            <a:xfrm>
              <a:off x="3026"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93" name="Rectangle 88"/>
            <p:cNvSpPr/>
            <p:nvPr/>
          </p:nvSpPr>
          <p:spPr>
            <a:xfrm>
              <a:off x="2925"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94" name="Rectangle 89"/>
            <p:cNvSpPr/>
            <p:nvPr/>
          </p:nvSpPr>
          <p:spPr>
            <a:xfrm>
              <a:off x="2640"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95" name="Rectangle 90"/>
            <p:cNvSpPr/>
            <p:nvPr/>
          </p:nvSpPr>
          <p:spPr>
            <a:xfrm>
              <a:off x="2590"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96" name="Rectangle 91"/>
            <p:cNvSpPr/>
            <p:nvPr/>
          </p:nvSpPr>
          <p:spPr>
            <a:xfrm>
              <a:off x="2490"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3997" name="Rectangle 92"/>
            <p:cNvSpPr/>
            <p:nvPr/>
          </p:nvSpPr>
          <p:spPr>
            <a:xfrm>
              <a:off x="4382"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6</a:t>
              </a:r>
              <a:endParaRPr lang="en-US" altLang="zh-CN" dirty="0">
                <a:latin typeface="Arial" panose="020B0604020202090204" pitchFamily="34" charset="0"/>
              </a:endParaRPr>
            </a:p>
          </p:txBody>
        </p:sp>
        <p:sp>
          <p:nvSpPr>
            <p:cNvPr id="123998" name="Rectangle 93"/>
            <p:cNvSpPr/>
            <p:nvPr/>
          </p:nvSpPr>
          <p:spPr>
            <a:xfrm>
              <a:off x="4332"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3999" name="Rectangle 94"/>
            <p:cNvSpPr/>
            <p:nvPr/>
          </p:nvSpPr>
          <p:spPr>
            <a:xfrm>
              <a:off x="4231"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00" name="Rectangle 95"/>
            <p:cNvSpPr/>
            <p:nvPr/>
          </p:nvSpPr>
          <p:spPr>
            <a:xfrm>
              <a:off x="3946"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6</a:t>
              </a:r>
              <a:endParaRPr lang="en-US" altLang="zh-CN" dirty="0">
                <a:latin typeface="Arial" panose="020B0604020202090204" pitchFamily="34" charset="0"/>
              </a:endParaRPr>
            </a:p>
          </p:txBody>
        </p:sp>
        <p:sp>
          <p:nvSpPr>
            <p:cNvPr id="124001" name="Rectangle 96"/>
            <p:cNvSpPr/>
            <p:nvPr/>
          </p:nvSpPr>
          <p:spPr>
            <a:xfrm>
              <a:off x="3896"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02" name="Rectangle 97"/>
            <p:cNvSpPr/>
            <p:nvPr/>
          </p:nvSpPr>
          <p:spPr>
            <a:xfrm>
              <a:off x="3796"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03" name="Rectangle 98"/>
            <p:cNvSpPr/>
            <p:nvPr/>
          </p:nvSpPr>
          <p:spPr>
            <a:xfrm>
              <a:off x="3514"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4004" name="Rectangle 99"/>
            <p:cNvSpPr/>
            <p:nvPr/>
          </p:nvSpPr>
          <p:spPr>
            <a:xfrm>
              <a:off x="3464"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05" name="Rectangle 100"/>
            <p:cNvSpPr/>
            <p:nvPr/>
          </p:nvSpPr>
          <p:spPr>
            <a:xfrm>
              <a:off x="3364"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06" name="Rectangle 101"/>
            <p:cNvSpPr/>
            <p:nvPr/>
          </p:nvSpPr>
          <p:spPr>
            <a:xfrm>
              <a:off x="3076"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07" name="Rectangle 102"/>
            <p:cNvSpPr/>
            <p:nvPr/>
          </p:nvSpPr>
          <p:spPr>
            <a:xfrm>
              <a:off x="3026"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08" name="Rectangle 103"/>
            <p:cNvSpPr/>
            <p:nvPr/>
          </p:nvSpPr>
          <p:spPr>
            <a:xfrm>
              <a:off x="2925"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09" name="Rectangle 104"/>
            <p:cNvSpPr/>
            <p:nvPr/>
          </p:nvSpPr>
          <p:spPr>
            <a:xfrm>
              <a:off x="2640"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10" name="Rectangle 105"/>
            <p:cNvSpPr/>
            <p:nvPr/>
          </p:nvSpPr>
          <p:spPr>
            <a:xfrm>
              <a:off x="2590"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11" name="Rectangle 106"/>
            <p:cNvSpPr/>
            <p:nvPr/>
          </p:nvSpPr>
          <p:spPr>
            <a:xfrm>
              <a:off x="2490"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12" name="Rectangle 107"/>
            <p:cNvSpPr/>
            <p:nvPr/>
          </p:nvSpPr>
          <p:spPr>
            <a:xfrm>
              <a:off x="4372"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13" name="Rectangle 108"/>
            <p:cNvSpPr/>
            <p:nvPr/>
          </p:nvSpPr>
          <p:spPr>
            <a:xfrm>
              <a:off x="4322"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14" name="Rectangle 109"/>
            <p:cNvSpPr/>
            <p:nvPr/>
          </p:nvSpPr>
          <p:spPr>
            <a:xfrm>
              <a:off x="4222"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1</a:t>
              </a:r>
              <a:endParaRPr lang="en-US" altLang="zh-CN" dirty="0">
                <a:latin typeface="Arial" panose="020B0604020202090204" pitchFamily="34" charset="0"/>
              </a:endParaRPr>
            </a:p>
          </p:txBody>
        </p:sp>
        <p:sp>
          <p:nvSpPr>
            <p:cNvPr id="124015" name="Rectangle 110"/>
            <p:cNvSpPr/>
            <p:nvPr/>
          </p:nvSpPr>
          <p:spPr>
            <a:xfrm>
              <a:off x="3946"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6</a:t>
              </a:r>
              <a:endParaRPr lang="en-US" altLang="zh-CN" dirty="0">
                <a:latin typeface="Arial" panose="020B0604020202090204" pitchFamily="34" charset="0"/>
              </a:endParaRPr>
            </a:p>
          </p:txBody>
        </p:sp>
        <p:sp>
          <p:nvSpPr>
            <p:cNvPr id="124016" name="Rectangle 111"/>
            <p:cNvSpPr/>
            <p:nvPr/>
          </p:nvSpPr>
          <p:spPr>
            <a:xfrm>
              <a:off x="3896"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17" name="Rectangle 112"/>
            <p:cNvSpPr/>
            <p:nvPr/>
          </p:nvSpPr>
          <p:spPr>
            <a:xfrm>
              <a:off x="3796"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18" name="Rectangle 113"/>
            <p:cNvSpPr/>
            <p:nvPr/>
          </p:nvSpPr>
          <p:spPr>
            <a:xfrm>
              <a:off x="3514"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4019" name="Rectangle 114"/>
            <p:cNvSpPr/>
            <p:nvPr/>
          </p:nvSpPr>
          <p:spPr>
            <a:xfrm>
              <a:off x="3464"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20" name="Rectangle 115"/>
            <p:cNvSpPr/>
            <p:nvPr/>
          </p:nvSpPr>
          <p:spPr>
            <a:xfrm>
              <a:off x="3364"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1" name="Rectangle 116"/>
            <p:cNvSpPr/>
            <p:nvPr/>
          </p:nvSpPr>
          <p:spPr>
            <a:xfrm>
              <a:off x="3076"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2" name="Rectangle 117"/>
            <p:cNvSpPr/>
            <p:nvPr/>
          </p:nvSpPr>
          <p:spPr>
            <a:xfrm>
              <a:off x="3026"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23" name="Rectangle 118"/>
            <p:cNvSpPr/>
            <p:nvPr/>
          </p:nvSpPr>
          <p:spPr>
            <a:xfrm>
              <a:off x="2925"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4" name="Rectangle 119"/>
            <p:cNvSpPr/>
            <p:nvPr/>
          </p:nvSpPr>
          <p:spPr>
            <a:xfrm>
              <a:off x="2640"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5" name="Rectangle 120"/>
            <p:cNvSpPr/>
            <p:nvPr/>
          </p:nvSpPr>
          <p:spPr>
            <a:xfrm>
              <a:off x="2590"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26" name="Rectangle 121"/>
            <p:cNvSpPr/>
            <p:nvPr/>
          </p:nvSpPr>
          <p:spPr>
            <a:xfrm>
              <a:off x="2490"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7" name="Rectangle 122"/>
            <p:cNvSpPr/>
            <p:nvPr/>
          </p:nvSpPr>
          <p:spPr>
            <a:xfrm>
              <a:off x="1954"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28" name="Rectangle 123"/>
            <p:cNvSpPr/>
            <p:nvPr/>
          </p:nvSpPr>
          <p:spPr>
            <a:xfrm>
              <a:off x="1904" y="23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29" name="Rectangle 124"/>
            <p:cNvSpPr/>
            <p:nvPr/>
          </p:nvSpPr>
          <p:spPr>
            <a:xfrm>
              <a:off x="1804" y="23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30" name="Rectangle 125"/>
            <p:cNvSpPr/>
            <p:nvPr/>
          </p:nvSpPr>
          <p:spPr>
            <a:xfrm>
              <a:off x="1958"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3</a:t>
              </a:r>
              <a:endParaRPr lang="en-US" altLang="zh-CN" dirty="0">
                <a:latin typeface="Arial" panose="020B0604020202090204" pitchFamily="34" charset="0"/>
              </a:endParaRPr>
            </a:p>
          </p:txBody>
        </p:sp>
        <p:sp>
          <p:nvSpPr>
            <p:cNvPr id="124031" name="Rectangle 126"/>
            <p:cNvSpPr/>
            <p:nvPr/>
          </p:nvSpPr>
          <p:spPr>
            <a:xfrm>
              <a:off x="1908" y="2043"/>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32" name="Rectangle 127"/>
            <p:cNvSpPr/>
            <p:nvPr/>
          </p:nvSpPr>
          <p:spPr>
            <a:xfrm>
              <a:off x="1807" y="2043"/>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33" name="Rectangle 128"/>
            <p:cNvSpPr/>
            <p:nvPr/>
          </p:nvSpPr>
          <p:spPr>
            <a:xfrm>
              <a:off x="1954"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6</a:t>
              </a:r>
              <a:endParaRPr lang="en-US" altLang="zh-CN" dirty="0">
                <a:latin typeface="Arial" panose="020B0604020202090204" pitchFamily="34" charset="0"/>
              </a:endParaRPr>
            </a:p>
          </p:txBody>
        </p:sp>
        <p:sp>
          <p:nvSpPr>
            <p:cNvPr id="124034" name="Rectangle 129"/>
            <p:cNvSpPr/>
            <p:nvPr/>
          </p:nvSpPr>
          <p:spPr>
            <a:xfrm>
              <a:off x="1904" y="17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35" name="Rectangle 130"/>
            <p:cNvSpPr/>
            <p:nvPr/>
          </p:nvSpPr>
          <p:spPr>
            <a:xfrm>
              <a:off x="1804" y="17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36" name="Rectangle 131"/>
            <p:cNvSpPr/>
            <p:nvPr/>
          </p:nvSpPr>
          <p:spPr>
            <a:xfrm>
              <a:off x="1945"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37" name="Rectangle 132"/>
            <p:cNvSpPr/>
            <p:nvPr/>
          </p:nvSpPr>
          <p:spPr>
            <a:xfrm>
              <a:off x="1895" y="1442"/>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38" name="Rectangle 133"/>
            <p:cNvSpPr/>
            <p:nvPr/>
          </p:nvSpPr>
          <p:spPr>
            <a:xfrm>
              <a:off x="1795" y="1442"/>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1</a:t>
              </a:r>
              <a:endParaRPr lang="en-US" altLang="zh-CN" dirty="0">
                <a:latin typeface="Arial" panose="020B0604020202090204" pitchFamily="34" charset="0"/>
              </a:endParaRPr>
            </a:p>
          </p:txBody>
        </p:sp>
        <p:sp>
          <p:nvSpPr>
            <p:cNvPr id="124039" name="Rectangle 134"/>
            <p:cNvSpPr/>
            <p:nvPr/>
          </p:nvSpPr>
          <p:spPr>
            <a:xfrm>
              <a:off x="1956"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8</a:t>
              </a:r>
              <a:endParaRPr lang="en-US" altLang="zh-CN" dirty="0">
                <a:latin typeface="Arial" panose="020B0604020202090204" pitchFamily="34" charset="0"/>
              </a:endParaRPr>
            </a:p>
          </p:txBody>
        </p:sp>
        <p:sp>
          <p:nvSpPr>
            <p:cNvPr id="124040" name="Rectangle 135"/>
            <p:cNvSpPr/>
            <p:nvPr/>
          </p:nvSpPr>
          <p:spPr>
            <a:xfrm>
              <a:off x="1906" y="1141"/>
              <a:ext cx="5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a:t>
              </a:r>
              <a:endParaRPr lang="en-US" altLang="zh-CN" dirty="0">
                <a:latin typeface="Arial" panose="020B0604020202090204" pitchFamily="34" charset="0"/>
              </a:endParaRPr>
            </a:p>
          </p:txBody>
        </p:sp>
        <p:sp>
          <p:nvSpPr>
            <p:cNvPr id="124041" name="Rectangle 136"/>
            <p:cNvSpPr/>
            <p:nvPr/>
          </p:nvSpPr>
          <p:spPr>
            <a:xfrm>
              <a:off x="1806" y="1141"/>
              <a:ext cx="10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Times New Roman" panose="02020603050405020304" pitchFamily="18" charset="0"/>
                </a:rPr>
                <a:t>0</a:t>
              </a:r>
              <a:endParaRPr lang="en-US" altLang="zh-CN" dirty="0">
                <a:latin typeface="Arial" panose="020B0604020202090204" pitchFamily="34" charset="0"/>
              </a:endParaRPr>
            </a:p>
          </p:txBody>
        </p:sp>
        <p:sp>
          <p:nvSpPr>
            <p:cNvPr id="124042" name="Rectangle 137"/>
            <p:cNvSpPr/>
            <p:nvPr/>
          </p:nvSpPr>
          <p:spPr>
            <a:xfrm>
              <a:off x="2290" y="1757"/>
              <a:ext cx="8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MT Extra" panose="05050102010205020202" pitchFamily="18" charset="2"/>
                </a:rPr>
                <a:t>o</a:t>
              </a:r>
              <a:endParaRPr lang="en-US" altLang="zh-CN" dirty="0">
                <a:latin typeface="Arial" panose="020B0604020202090204" pitchFamily="34" charset="0"/>
              </a:endParaRPr>
            </a:p>
          </p:txBody>
        </p:sp>
        <p:sp>
          <p:nvSpPr>
            <p:cNvPr id="124043" name="Rectangle 138"/>
            <p:cNvSpPr/>
            <p:nvPr/>
          </p:nvSpPr>
          <p:spPr>
            <a:xfrm>
              <a:off x="1256" y="1757"/>
              <a:ext cx="80" cy="240"/>
            </a:xfrm>
            <a:prstGeom prst="rect">
              <a:avLst/>
            </a:prstGeom>
            <a:noFill/>
            <a:ln w="9525">
              <a:noFill/>
            </a:ln>
          </p:spPr>
          <p:txBody>
            <a:bodyPr wrap="none" lIns="0" tIns="0" rIns="0" bIns="0">
              <a:spAutoFit/>
            </a:bodyPr>
            <a:lstStyle/>
            <a:p>
              <a:pPr eaLnBrk="1" hangingPunct="1"/>
              <a:r>
                <a:rPr lang="en-US" altLang="zh-CN" sz="2500" dirty="0">
                  <a:solidFill>
                    <a:srgbClr val="000000"/>
                  </a:solidFill>
                  <a:latin typeface="MT Extra" panose="05050102010205020202" pitchFamily="18" charset="2"/>
                </a:rPr>
                <a:t>o</a:t>
              </a:r>
              <a:endParaRPr lang="en-US" altLang="zh-CN" dirty="0">
                <a:latin typeface="Arial" panose="020B0604020202090204" pitchFamily="34" charset="0"/>
              </a:endParaRPr>
            </a:p>
          </p:txBody>
        </p:sp>
        <p:sp>
          <p:nvSpPr>
            <p:cNvPr id="124044" name="Rectangle 139"/>
            <p:cNvSpPr/>
            <p:nvPr/>
          </p:nvSpPr>
          <p:spPr>
            <a:xfrm>
              <a:off x="2149" y="1094"/>
              <a:ext cx="73" cy="144"/>
            </a:xfrm>
            <a:prstGeom prst="rect">
              <a:avLst/>
            </a:prstGeom>
            <a:noFill/>
            <a:ln w="9525">
              <a:noFill/>
            </a:ln>
          </p:spPr>
          <p:txBody>
            <a:bodyPr wrap="none" lIns="0" tIns="0" rIns="0" bIns="0">
              <a:spAutoFit/>
            </a:bodyPr>
            <a:lstStyle/>
            <a:p>
              <a:pPr eaLnBrk="1" hangingPunct="1"/>
              <a:r>
                <a:rPr lang="en-US" altLang="zh-CN" sz="1500" dirty="0">
                  <a:solidFill>
                    <a:srgbClr val="000000"/>
                  </a:solidFill>
                  <a:latin typeface="Times New Roman" panose="02020603050405020304" pitchFamily="18" charset="0"/>
                </a:rPr>
                <a:t>T</a:t>
              </a:r>
              <a:endParaRPr lang="en-US" altLang="zh-CN" dirty="0">
                <a:latin typeface="Arial" panose="020B0604020202090204" pitchFamily="34" charset="0"/>
              </a:endParaRPr>
            </a:p>
          </p:txBody>
        </p:sp>
        <p:sp>
          <p:nvSpPr>
            <p:cNvPr id="124045" name="Rectangle 140"/>
            <p:cNvSpPr/>
            <p:nvPr/>
          </p:nvSpPr>
          <p:spPr>
            <a:xfrm>
              <a:off x="1381" y="1739"/>
              <a:ext cx="122" cy="240"/>
            </a:xfrm>
            <a:prstGeom prst="rect">
              <a:avLst/>
            </a:prstGeom>
            <a:noFill/>
            <a:ln w="9525">
              <a:noFill/>
            </a:ln>
          </p:spPr>
          <p:txBody>
            <a:bodyPr wrap="none" lIns="0" tIns="0" rIns="0" bIns="0">
              <a:spAutoFit/>
            </a:bodyPr>
            <a:lstStyle/>
            <a:p>
              <a:pPr eaLnBrk="1" hangingPunct="1"/>
              <a:r>
                <a:rPr lang="en-US" altLang="zh-CN" sz="2500" i="1" dirty="0">
                  <a:solidFill>
                    <a:srgbClr val="000000"/>
                  </a:solidFill>
                  <a:latin typeface="Times New Roman" panose="02020603050405020304" pitchFamily="18" charset="0"/>
                </a:rPr>
                <a:t>R</a:t>
              </a:r>
              <a:endParaRPr lang="en-US" altLang="zh-CN" dirty="0">
                <a:latin typeface="Arial" panose="020B0604020202090204" pitchFamily="34" charset="0"/>
              </a:endParaRPr>
            </a:p>
          </p:txBody>
        </p:sp>
        <p:sp>
          <p:nvSpPr>
            <p:cNvPr id="124046" name="Rectangle 141"/>
            <p:cNvSpPr/>
            <p:nvPr/>
          </p:nvSpPr>
          <p:spPr>
            <a:xfrm>
              <a:off x="1056" y="1739"/>
              <a:ext cx="122" cy="240"/>
            </a:xfrm>
            <a:prstGeom prst="rect">
              <a:avLst/>
            </a:prstGeom>
            <a:noFill/>
            <a:ln w="9525">
              <a:noFill/>
            </a:ln>
          </p:spPr>
          <p:txBody>
            <a:bodyPr wrap="none" lIns="0" tIns="0" rIns="0" bIns="0">
              <a:spAutoFit/>
            </a:bodyPr>
            <a:lstStyle/>
            <a:p>
              <a:pPr eaLnBrk="1" hangingPunct="1"/>
              <a:r>
                <a:rPr lang="en-US" altLang="zh-CN" sz="2500" i="1" dirty="0">
                  <a:solidFill>
                    <a:srgbClr val="000000"/>
                  </a:solidFill>
                  <a:latin typeface="Times New Roman" panose="02020603050405020304" pitchFamily="18" charset="0"/>
                </a:rPr>
                <a:t>A</a:t>
              </a:r>
              <a:endParaRPr lang="en-US" altLang="zh-CN" dirty="0">
                <a:latin typeface="Arial" panose="020B0604020202090204" pitchFamily="34" charset="0"/>
              </a:endParaRPr>
            </a:p>
          </p:txBody>
        </p:sp>
        <p:sp>
          <p:nvSpPr>
            <p:cNvPr id="124047" name="Rectangle 142"/>
            <p:cNvSpPr/>
            <p:nvPr/>
          </p:nvSpPr>
          <p:spPr>
            <a:xfrm>
              <a:off x="649" y="1739"/>
              <a:ext cx="122" cy="240"/>
            </a:xfrm>
            <a:prstGeom prst="rect">
              <a:avLst/>
            </a:prstGeom>
            <a:noFill/>
            <a:ln w="9525">
              <a:noFill/>
            </a:ln>
          </p:spPr>
          <p:txBody>
            <a:bodyPr wrap="none" lIns="0" tIns="0" rIns="0" bIns="0">
              <a:spAutoFit/>
            </a:bodyPr>
            <a:lstStyle/>
            <a:p>
              <a:pPr eaLnBrk="1" hangingPunct="1"/>
              <a:r>
                <a:rPr lang="en-US" altLang="zh-CN" sz="2500" i="1" dirty="0">
                  <a:solidFill>
                    <a:srgbClr val="000000"/>
                  </a:solidFill>
                  <a:latin typeface="Times New Roman" panose="02020603050405020304" pitchFamily="18" charset="0"/>
                </a:rPr>
                <a:t>B</a:t>
              </a:r>
              <a:endParaRPr lang="en-US" altLang="zh-CN" dirty="0">
                <a:latin typeface="Arial" panose="020B0604020202090204" pitchFamily="34" charset="0"/>
              </a:endParaRPr>
            </a:p>
          </p:txBody>
        </p:sp>
      </p:grpSp>
    </p:spTree>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PP_MARK_KEY" val="9b353046-293b-484f-8743-fbb2ed1a7292"/>
  <p:tag name="COMMONDATA" val="eyJoZGlkIjoiMDE5MTIzOTMxYjk4NGIyNzg1YmQ3YjQxN2NlNWRhOGE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12142</Words>
  <Application>WPS 文字</Application>
  <PresentationFormat>全屏显示(4:3)</PresentationFormat>
  <Paragraphs>1494</Paragraphs>
  <Slides>93</Slides>
  <Notes>2</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223</vt:i4>
      </vt:variant>
      <vt:variant>
        <vt:lpstr>幻灯片标题</vt:lpstr>
      </vt:variant>
      <vt:variant>
        <vt:i4>93</vt:i4>
      </vt:variant>
    </vt:vector>
  </HeadingPairs>
  <TitlesOfParts>
    <vt:vector size="341" baseType="lpstr">
      <vt:lpstr>Arial</vt:lpstr>
      <vt:lpstr>宋体</vt:lpstr>
      <vt:lpstr>Wingdings</vt:lpstr>
      <vt:lpstr>Verdana</vt:lpstr>
      <vt:lpstr>汉仪书宋二KW</vt:lpstr>
      <vt:lpstr>MS PGothic</vt:lpstr>
      <vt:lpstr>冬青黑体简体中文</vt:lpstr>
      <vt:lpstr>Times New Roman</vt:lpstr>
      <vt:lpstr>微软雅黑</vt:lpstr>
      <vt:lpstr>汉仪旗黑</vt:lpstr>
      <vt:lpstr>宋体</vt:lpstr>
      <vt:lpstr>Arial Unicode MS</vt:lpstr>
      <vt:lpstr>楷体_GB2312</vt:lpstr>
      <vt:lpstr>汉仪楷体简</vt:lpstr>
      <vt:lpstr>Helvetica Neue</vt:lpstr>
      <vt:lpstr>Wingdings 2</vt:lpstr>
      <vt:lpstr>Wingdings 2</vt:lpstr>
      <vt:lpstr>Symbol</vt:lpstr>
      <vt:lpstr>Kingsoft Sign</vt:lpstr>
      <vt:lpstr>黑体</vt:lpstr>
      <vt:lpstr>汉仪中黑KW</vt:lpstr>
      <vt:lpstr>宋体</vt:lpstr>
      <vt:lpstr>MT Extra</vt:lpstr>
      <vt:lpstr>Kingsoft Extra</vt:lpstr>
      <vt:lpstr>wasedaSample5</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Paint.Picture</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Equation.3</vt:lpstr>
      <vt:lpstr>Equation.3</vt:lpstr>
      <vt:lpstr>Equation.DSMT4</vt:lpstr>
      <vt:lpstr>Equation.3</vt:lpstr>
      <vt:lpstr>Equation.DSMT4</vt:lpstr>
      <vt:lpstr>Equation.3</vt:lpstr>
      <vt:lpstr>Equation.DSMT4</vt:lpstr>
      <vt:lpstr>Equation.DSMT4</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Equation.DSMT4</vt:lpstr>
      <vt:lpstr>Equation.3</vt:lpstr>
      <vt:lpstr>第 4 章   不确定性推理方法</vt:lpstr>
      <vt:lpstr>PowerPoint 演示文稿</vt:lpstr>
      <vt:lpstr>PowerPoint 演示文稿</vt:lpstr>
      <vt:lpstr>PowerPoint 演示文稿</vt:lpstr>
      <vt:lpstr>第4章  不确定性推理方法</vt:lpstr>
      <vt:lpstr>第4章  不确定性推理方法</vt:lpstr>
      <vt:lpstr>4.1 不确定性推理中的基本问题</vt:lpstr>
      <vt:lpstr>PowerPoint 演示文稿</vt:lpstr>
      <vt:lpstr>4.1  不确定性推理中的基本问题</vt:lpstr>
      <vt:lpstr>4.1  不确定性推理中的基本问题</vt:lpstr>
      <vt:lpstr>4.1  不确定性推理中的基本问题</vt:lpstr>
      <vt:lpstr>4.1  不确定性推理中的基本问题</vt:lpstr>
      <vt:lpstr>PowerPoint 演示文稿</vt:lpstr>
      <vt:lpstr>PowerPoint 演示文稿</vt:lpstr>
      <vt:lpstr>PowerPoint 演示文稿</vt:lpstr>
      <vt:lpstr>PowerPoint 演示文稿</vt:lpstr>
      <vt:lpstr>PowerPoint 演示文稿</vt:lpstr>
      <vt:lpstr>第4章  不确定性推理方法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不确定性推理方法</vt:lpstr>
      <vt:lpstr>4.3 证据理论</vt:lpstr>
      <vt:lpstr>4.3 证据理论 </vt:lpstr>
      <vt:lpstr>4.3.1 概率分配函数</vt:lpstr>
      <vt:lpstr>4.3.1 概率分配函数</vt:lpstr>
      <vt:lpstr>4.3.1 概率分配函数</vt:lpstr>
      <vt:lpstr>4.3.2  信任函数</vt:lpstr>
      <vt:lpstr>4.3.3 似然函数</vt:lpstr>
      <vt:lpstr>4.3.3 似然函数</vt:lpstr>
      <vt:lpstr>4.3.4 概率分配函数的正交和（证据的组合）</vt:lpstr>
      <vt:lpstr>4.3.4 概率分配函数的正交和（证据的组合）</vt:lpstr>
      <vt:lpstr>4.3.4  概率分配函数的正交和</vt:lpstr>
      <vt:lpstr>4.3.4  概率分配函数的正交和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不确定性推理方法</vt:lpstr>
      <vt:lpstr>4.4  模糊推理方法</vt:lpstr>
      <vt:lpstr>4.4.1 模糊逻辑的提出与发展</vt:lpstr>
      <vt:lpstr>PowerPoint 演示文稿</vt:lpstr>
      <vt:lpstr>4.4.1 模糊逻辑的提出与发展</vt:lpstr>
      <vt:lpstr>4.4.2  模糊集合</vt:lpstr>
      <vt:lpstr>4.4.2  模糊集合</vt:lpstr>
      <vt:lpstr>4.4.2 模糊集合</vt:lpstr>
      <vt:lpstr>4.4.2 模糊集合</vt:lpstr>
      <vt:lpstr>4.4.2  模糊集合</vt:lpstr>
      <vt:lpstr>4.4.2 模糊集合</vt:lpstr>
      <vt:lpstr>4.4.2 模糊集合</vt:lpstr>
      <vt:lpstr>4.4.2 模糊集合</vt:lpstr>
      <vt:lpstr>4.4.2 模糊集合</vt:lpstr>
      <vt:lpstr>4.4.2  模糊集合</vt:lpstr>
      <vt:lpstr>4.4.3  模糊集合的运算</vt:lpstr>
      <vt:lpstr>4.4.3  模糊集合的运算</vt:lpstr>
      <vt:lpstr>4.4.3  模糊集合的运算</vt:lpstr>
      <vt:lpstr>4.4.3  模糊集合的运算</vt:lpstr>
      <vt:lpstr>4.4.3  模糊集合的运算</vt:lpstr>
      <vt:lpstr>4.4.4  模糊关系与模糊关系的合成</vt:lpstr>
      <vt:lpstr>4.4.4  模糊关系与模糊关系的合成</vt:lpstr>
      <vt:lpstr>PowerPoint 演示文稿</vt:lpstr>
      <vt:lpstr>PowerPoint 演示文稿</vt:lpstr>
      <vt:lpstr>4.4.4  模糊关系与模糊关系的合成</vt:lpstr>
      <vt:lpstr>4.4.4  模糊关系与模糊关系的合成</vt:lpstr>
      <vt:lpstr>4.4.5 模糊推理</vt:lpstr>
      <vt:lpstr>4.4.5 模糊推理</vt:lpstr>
      <vt:lpstr>4.4.5 模糊推理</vt:lpstr>
      <vt:lpstr>4.4.5 模糊推理</vt:lpstr>
      <vt:lpstr>4.4.6  模糊决策</vt:lpstr>
      <vt:lpstr>4.4.6  模糊决策</vt:lpstr>
      <vt:lpstr>4.4.6  模糊决策</vt:lpstr>
      <vt:lpstr>4.4.6  模糊决策</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DFDS</dc:creator>
  <cp:lastModifiedBy>卿之亦又，奈何为之</cp:lastModifiedBy>
  <cp:revision>659</cp:revision>
  <dcterms:created xsi:type="dcterms:W3CDTF">2025-05-16T09:02:09Z</dcterms:created>
  <dcterms:modified xsi:type="dcterms:W3CDTF">2025-05-16T09:02:09Z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2FF84AA9527E4E868CB3FE86BC700E52_12</vt:lpwstr>
  </property>
  <property fmtid="{D5CDD505-2E9C-101B-9397-08002B2CF9AE}" pid="4" name="KSOProductBuildVer">
    <vt:lpwstr>2052-6.2.2.8394</vt:lpwstr>
  </property>
</Properties>
</file>